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63" r:id="rId3"/>
    <p:sldId id="258" r:id="rId4"/>
    <p:sldId id="259" r:id="rId5"/>
    <p:sldId id="260" r:id="rId6"/>
    <p:sldId id="261" r:id="rId7"/>
    <p:sldId id="262" r:id="rId8"/>
    <p:sldId id="264" r:id="rId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2021/11/20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2021/11/20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2021/11/20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2021/11/20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2021/11/20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2021/11/20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2021/11/20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2021/11/20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2021/11/20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2021/11/20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2021/11/20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2021/11/20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446534" y="659704"/>
            <a:ext cx="10993549" cy="1475013"/>
          </a:xfrm>
        </p:spPr>
        <p:txBody>
          <a:bodyPr rtlCol="0">
            <a:normAutofit fontScale="90000"/>
          </a:bodyPr>
          <a:lstStyle/>
          <a:p>
            <a:pPr rtl="0"/>
            <a:r>
              <a:rPr lang="en-US" altLang="zh-CN" dirty="0"/>
              <a:t>Implementation of Double regression network Single image super-resolution</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文本框 2">
            <a:extLst>
              <a:ext uri="{FF2B5EF4-FFF2-40B4-BE49-F238E27FC236}">
                <a16:creationId xmlns:a16="http://schemas.microsoft.com/office/drawing/2014/main" id="{A41D414E-3C18-4E9F-BD36-584A7FD11C5C}"/>
              </a:ext>
            </a:extLst>
          </p:cNvPr>
          <p:cNvSpPr txBox="1"/>
          <p:nvPr/>
        </p:nvSpPr>
        <p:spPr>
          <a:xfrm>
            <a:off x="8078213" y="2293034"/>
            <a:ext cx="3667254" cy="646331"/>
          </a:xfrm>
          <a:prstGeom prst="rect">
            <a:avLst/>
          </a:prstGeom>
          <a:noFill/>
        </p:spPr>
        <p:txBody>
          <a:bodyPr wrap="square" rtlCol="0">
            <a:spAutoFit/>
          </a:bodyPr>
          <a:lstStyle/>
          <a:p>
            <a:r>
              <a:rPr lang="en-US" altLang="zh-CN" dirty="0"/>
              <a:t>Feng He		A20479032</a:t>
            </a:r>
          </a:p>
          <a:p>
            <a:r>
              <a:rPr lang="en-US" altLang="zh-CN" dirty="0" err="1"/>
              <a:t>Xingli</a:t>
            </a:r>
            <a:r>
              <a:rPr lang="en-US" altLang="zh-CN" dirty="0"/>
              <a:t> Li		A20482592</a:t>
            </a:r>
            <a:endParaRPr lang="zh-CN" alt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5EEC1-1B18-4BA0-A62D-1512F12F5D23}"/>
              </a:ext>
            </a:extLst>
          </p:cNvPr>
          <p:cNvSpPr>
            <a:spLocks noGrp="1"/>
          </p:cNvSpPr>
          <p:nvPr>
            <p:ph type="title"/>
          </p:nvPr>
        </p:nvSpPr>
        <p:spPr>
          <a:xfrm>
            <a:off x="581192" y="702156"/>
            <a:ext cx="11029616" cy="1286035"/>
          </a:xfrm>
        </p:spPr>
        <p:txBody>
          <a:bodyPr>
            <a:normAutofit/>
          </a:bodyPr>
          <a:lstStyle/>
          <a:p>
            <a:r>
              <a:rPr lang="en-US" altLang="zh-CN" cap="none" dirty="0"/>
              <a:t>Problems currently dealing with super-resolution</a:t>
            </a:r>
            <a:endParaRPr lang="zh-CN" altLang="en-US" cap="none" dirty="0"/>
          </a:p>
        </p:txBody>
      </p:sp>
      <p:sp>
        <p:nvSpPr>
          <p:cNvPr id="3" name="内容占位符 2">
            <a:extLst>
              <a:ext uri="{FF2B5EF4-FFF2-40B4-BE49-F238E27FC236}">
                <a16:creationId xmlns:a16="http://schemas.microsoft.com/office/drawing/2014/main" id="{2E365934-DA66-4521-BA09-C77DA2C7E743}"/>
              </a:ext>
            </a:extLst>
          </p:cNvPr>
          <p:cNvSpPr>
            <a:spLocks noGrp="1"/>
          </p:cNvSpPr>
          <p:nvPr>
            <p:ph idx="1"/>
          </p:nvPr>
        </p:nvSpPr>
        <p:spPr>
          <a:xfrm>
            <a:off x="581191" y="1904637"/>
            <a:ext cx="11029615" cy="3634486"/>
          </a:xfrm>
        </p:spPr>
        <p:txBody>
          <a:bodyPr>
            <a:normAutofit/>
          </a:bodyPr>
          <a:lstStyle/>
          <a:p>
            <a:r>
              <a:rPr lang="en-US" altLang="zh-CN" sz="1800" dirty="0"/>
              <a:t>Learning the mapping from LR to HR images is typically an ill-posed problem since there exist infinitely many HR images that can be downscaled to obtain the same LR image. Thus, the space of the possible functions that map LR to HR images becomes extremely large.</a:t>
            </a:r>
          </a:p>
          <a:p>
            <a:r>
              <a:rPr lang="en-US" altLang="zh-CN" sz="1800" dirty="0"/>
              <a:t>It is hard to obtain a promising SR model when the paired data are unavailable.</a:t>
            </a:r>
            <a:endParaRPr lang="zh-CN" altLang="en-US" sz="1800" dirty="0"/>
          </a:p>
        </p:txBody>
      </p:sp>
      <p:sp>
        <p:nvSpPr>
          <p:cNvPr id="4" name="日期占位符 3">
            <a:extLst>
              <a:ext uri="{FF2B5EF4-FFF2-40B4-BE49-F238E27FC236}">
                <a16:creationId xmlns:a16="http://schemas.microsoft.com/office/drawing/2014/main" id="{66B7EE80-F1FC-4E91-89FA-42CF537BE7EC}"/>
              </a:ext>
            </a:extLst>
          </p:cNvPr>
          <p:cNvSpPr>
            <a:spLocks noGrp="1"/>
          </p:cNvSpPr>
          <p:nvPr>
            <p:ph type="dt" sz="half" idx="10"/>
          </p:nvPr>
        </p:nvSpPr>
        <p:spPr/>
        <p:txBody>
          <a:bodyPr/>
          <a:lstStyle/>
          <a:p>
            <a:pPr rtl="0"/>
            <a:fld id="{F24FFC25-0C05-49C8-B150-3CF6B89B5C55}" type="datetime1">
              <a:rPr lang="zh-CN" altLang="en-US" smtClean="0"/>
              <a:t>2021/11/20</a:t>
            </a:fld>
            <a:endParaRPr lang="en-US" dirty="0"/>
          </a:p>
        </p:txBody>
      </p:sp>
    </p:spTree>
    <p:extLst>
      <p:ext uri="{BB962C8B-B14F-4D97-AF65-F5344CB8AC3E}">
        <p14:creationId xmlns:p14="http://schemas.microsoft.com/office/powerpoint/2010/main" val="361759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63B38D1-C4EB-4DEE-AB9E-C8E411DCA7A9}"/>
              </a:ext>
            </a:extLst>
          </p:cNvPr>
          <p:cNvPicPr>
            <a:picLocks noChangeAspect="1"/>
          </p:cNvPicPr>
          <p:nvPr/>
        </p:nvPicPr>
        <p:blipFill>
          <a:blip r:embed="rId2"/>
          <a:stretch>
            <a:fillRect/>
          </a:stretch>
        </p:blipFill>
        <p:spPr>
          <a:xfrm>
            <a:off x="805344" y="1545894"/>
            <a:ext cx="11059486" cy="4831407"/>
          </a:xfrm>
          <a:prstGeom prst="rect">
            <a:avLst/>
          </a:prstGeom>
        </p:spPr>
      </p:pic>
      <p:sp>
        <p:nvSpPr>
          <p:cNvPr id="2" name="文本框 1">
            <a:extLst>
              <a:ext uri="{FF2B5EF4-FFF2-40B4-BE49-F238E27FC236}">
                <a16:creationId xmlns:a16="http://schemas.microsoft.com/office/drawing/2014/main" id="{E82F8F09-CC02-4BB8-9D75-AF02AE0EBDC7}"/>
              </a:ext>
            </a:extLst>
          </p:cNvPr>
          <p:cNvSpPr txBox="1"/>
          <p:nvPr/>
        </p:nvSpPr>
        <p:spPr>
          <a:xfrm>
            <a:off x="629173" y="729842"/>
            <a:ext cx="10972801" cy="923330"/>
          </a:xfrm>
          <a:prstGeom prst="rect">
            <a:avLst/>
          </a:prstGeom>
          <a:noFill/>
        </p:spPr>
        <p:txBody>
          <a:bodyPr wrap="square" rtlCol="0">
            <a:spAutoFit/>
          </a:bodyPr>
          <a:lstStyle/>
          <a:p>
            <a:r>
              <a:rPr lang="en-US" altLang="zh-CN" dirty="0"/>
              <a:t>Dual regression training scheme, which contains a primal regression task for super-resolution and a dual regression task to project super-resolved images back to LR images. The primal and dual regression tasks form a closed-loop.</a:t>
            </a:r>
            <a:endParaRPr lang="zh-CN" alt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C6983A-E49D-4F37-8D99-BA0963008CF9}"/>
              </a:ext>
            </a:extLst>
          </p:cNvPr>
          <p:cNvPicPr>
            <a:picLocks noChangeAspect="1"/>
          </p:cNvPicPr>
          <p:nvPr/>
        </p:nvPicPr>
        <p:blipFill>
          <a:blip r:embed="rId2"/>
          <a:stretch>
            <a:fillRect/>
          </a:stretch>
        </p:blipFill>
        <p:spPr>
          <a:xfrm>
            <a:off x="889231" y="722125"/>
            <a:ext cx="6880371" cy="5701789"/>
          </a:xfrm>
          <a:prstGeom prst="rect">
            <a:avLst/>
          </a:prstGeom>
        </p:spPr>
      </p:pic>
    </p:spTree>
    <p:extLst>
      <p:ext uri="{BB962C8B-B14F-4D97-AF65-F5344CB8AC3E}">
        <p14:creationId xmlns:p14="http://schemas.microsoft.com/office/powerpoint/2010/main" val="520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8CF88AA-C2AD-48E6-83EE-83B4B4CD104C}"/>
              </a:ext>
            </a:extLst>
          </p:cNvPr>
          <p:cNvPicPr>
            <a:picLocks noChangeAspect="1"/>
          </p:cNvPicPr>
          <p:nvPr/>
        </p:nvPicPr>
        <p:blipFill>
          <a:blip r:embed="rId2"/>
          <a:stretch>
            <a:fillRect/>
          </a:stretch>
        </p:blipFill>
        <p:spPr>
          <a:xfrm>
            <a:off x="411059" y="1507899"/>
            <a:ext cx="11369879" cy="5268353"/>
          </a:xfrm>
          <a:prstGeom prst="rect">
            <a:avLst/>
          </a:prstGeom>
        </p:spPr>
      </p:pic>
      <p:sp>
        <p:nvSpPr>
          <p:cNvPr id="2" name="文本框 1">
            <a:extLst>
              <a:ext uri="{FF2B5EF4-FFF2-40B4-BE49-F238E27FC236}">
                <a16:creationId xmlns:a16="http://schemas.microsoft.com/office/drawing/2014/main" id="{709C3638-FB95-49DA-8693-82EB012CFF47}"/>
              </a:ext>
            </a:extLst>
          </p:cNvPr>
          <p:cNvSpPr txBox="1"/>
          <p:nvPr/>
        </p:nvSpPr>
        <p:spPr>
          <a:xfrm>
            <a:off x="411060" y="679508"/>
            <a:ext cx="10956023" cy="1077218"/>
          </a:xfrm>
          <a:prstGeom prst="rect">
            <a:avLst/>
          </a:prstGeom>
          <a:noFill/>
        </p:spPr>
        <p:txBody>
          <a:bodyPr wrap="square" rtlCol="0">
            <a:spAutoFit/>
          </a:bodyPr>
          <a:lstStyle/>
          <a:p>
            <a:r>
              <a:rPr lang="en-US" altLang="zh-CN" sz="1600" dirty="0">
                <a:effectLst/>
                <a:latin typeface="Arial" panose="020B0604020202020204" pitchFamily="34" charset="0"/>
              </a:rPr>
              <a:t>The architecture of DRN for 4×SR. DRN contains a primal network and a dual network (marked as red lines). The green box denotes the feature maps of the </a:t>
            </a:r>
            <a:r>
              <a:rPr lang="en-US" altLang="zh-CN" sz="1600" dirty="0" err="1">
                <a:effectLst/>
                <a:latin typeface="Arial" panose="020B0604020202020204" pitchFamily="34" charset="0"/>
              </a:rPr>
              <a:t>downsampling</a:t>
            </a:r>
            <a:r>
              <a:rPr lang="en-US" altLang="zh-CN" sz="1600" dirty="0">
                <a:effectLst/>
                <a:latin typeface="Arial" panose="020B0604020202020204" pitchFamily="34" charset="0"/>
              </a:rPr>
              <a:t> module (left half) while the yellow box refers to the feature maps of the </a:t>
            </a:r>
            <a:r>
              <a:rPr lang="en-US" altLang="zh-CN" sz="1600" dirty="0" err="1">
                <a:effectLst/>
                <a:latin typeface="Arial" panose="020B0604020202020204" pitchFamily="34" charset="0"/>
              </a:rPr>
              <a:t>upsampling</a:t>
            </a:r>
            <a:r>
              <a:rPr lang="en-US" altLang="zh-CN" sz="1600" dirty="0">
                <a:effectLst/>
                <a:latin typeface="Arial" panose="020B0604020202020204" pitchFamily="34" charset="0"/>
              </a:rPr>
              <a:t> module (right half). Following U-Net, we concatenate the corresponding shallow and deep feature maps via shortcut connections.</a:t>
            </a:r>
            <a:endParaRPr lang="zh-CN" altLang="en-US" sz="1600" dirty="0"/>
          </a:p>
        </p:txBody>
      </p:sp>
    </p:spTree>
    <p:extLst>
      <p:ext uri="{BB962C8B-B14F-4D97-AF65-F5344CB8AC3E}">
        <p14:creationId xmlns:p14="http://schemas.microsoft.com/office/powerpoint/2010/main" val="173038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696DD-6CC9-459A-8B63-A578EEE51C81}"/>
              </a:ext>
            </a:extLst>
          </p:cNvPr>
          <p:cNvPicPr>
            <a:picLocks noChangeAspect="1"/>
          </p:cNvPicPr>
          <p:nvPr/>
        </p:nvPicPr>
        <p:blipFill>
          <a:blip r:embed="rId2"/>
          <a:stretch>
            <a:fillRect/>
          </a:stretch>
        </p:blipFill>
        <p:spPr>
          <a:xfrm>
            <a:off x="1498964" y="1120640"/>
            <a:ext cx="8668493" cy="5737360"/>
          </a:xfrm>
          <a:prstGeom prst="rect">
            <a:avLst/>
          </a:prstGeom>
        </p:spPr>
      </p:pic>
    </p:spTree>
    <p:extLst>
      <p:ext uri="{BB962C8B-B14F-4D97-AF65-F5344CB8AC3E}">
        <p14:creationId xmlns:p14="http://schemas.microsoft.com/office/powerpoint/2010/main" val="78524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8735CF-0311-4CA3-A313-63F1BB4288FA}"/>
              </a:ext>
            </a:extLst>
          </p:cNvPr>
          <p:cNvPicPr>
            <a:picLocks noChangeAspect="1"/>
          </p:cNvPicPr>
          <p:nvPr/>
        </p:nvPicPr>
        <p:blipFill>
          <a:blip r:embed="rId2"/>
          <a:stretch>
            <a:fillRect/>
          </a:stretch>
        </p:blipFill>
        <p:spPr>
          <a:xfrm>
            <a:off x="135440" y="2218713"/>
            <a:ext cx="5752670" cy="2910805"/>
          </a:xfrm>
          <a:prstGeom prst="rect">
            <a:avLst/>
          </a:prstGeom>
        </p:spPr>
      </p:pic>
      <p:pic>
        <p:nvPicPr>
          <p:cNvPr id="8" name="图片 7">
            <a:extLst>
              <a:ext uri="{FF2B5EF4-FFF2-40B4-BE49-F238E27FC236}">
                <a16:creationId xmlns:a16="http://schemas.microsoft.com/office/drawing/2014/main" id="{C9F682D6-A3E1-4C0B-8443-7C0784E4A1F3}"/>
              </a:ext>
            </a:extLst>
          </p:cNvPr>
          <p:cNvPicPr>
            <a:picLocks noChangeAspect="1"/>
          </p:cNvPicPr>
          <p:nvPr/>
        </p:nvPicPr>
        <p:blipFill>
          <a:blip r:embed="rId3"/>
          <a:stretch>
            <a:fillRect/>
          </a:stretch>
        </p:blipFill>
        <p:spPr>
          <a:xfrm>
            <a:off x="5888110" y="2297248"/>
            <a:ext cx="5982312" cy="2959250"/>
          </a:xfrm>
          <a:prstGeom prst="rect">
            <a:avLst/>
          </a:prstGeom>
        </p:spPr>
      </p:pic>
      <p:sp>
        <p:nvSpPr>
          <p:cNvPr id="2" name="文本框 1">
            <a:extLst>
              <a:ext uri="{FF2B5EF4-FFF2-40B4-BE49-F238E27FC236}">
                <a16:creationId xmlns:a16="http://schemas.microsoft.com/office/drawing/2014/main" id="{C2675D9F-E357-4D00-97D2-9DE7E296ADD4}"/>
              </a:ext>
            </a:extLst>
          </p:cNvPr>
          <p:cNvSpPr txBox="1"/>
          <p:nvPr/>
        </p:nvSpPr>
        <p:spPr>
          <a:xfrm>
            <a:off x="243280" y="1518408"/>
            <a:ext cx="9529893" cy="369332"/>
          </a:xfrm>
          <a:prstGeom prst="rect">
            <a:avLst/>
          </a:prstGeom>
          <a:noFill/>
        </p:spPr>
        <p:txBody>
          <a:bodyPr wrap="square" rtlCol="0">
            <a:spAutoFit/>
          </a:bodyPr>
          <a:lstStyle/>
          <a:p>
            <a:r>
              <a:rPr lang="en-US" altLang="zh-CN" dirty="0">
                <a:effectLst/>
                <a:latin typeface="Arial" panose="020B0604020202020204" pitchFamily="34" charset="0"/>
              </a:rPr>
              <a:t>Visual comparison of different methods for (a)4×and (b)8×image super-resolution</a:t>
            </a:r>
            <a:endParaRPr lang="zh-CN" altLang="en-US" dirty="0"/>
          </a:p>
        </p:txBody>
      </p:sp>
    </p:spTree>
    <p:extLst>
      <p:ext uri="{BB962C8B-B14F-4D97-AF65-F5344CB8AC3E}">
        <p14:creationId xmlns:p14="http://schemas.microsoft.com/office/powerpoint/2010/main" val="109080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50D92-2C3D-4BE2-A380-2A8CB7FDF052}"/>
              </a:ext>
            </a:extLst>
          </p:cNvPr>
          <p:cNvSpPr>
            <a:spLocks noGrp="1"/>
          </p:cNvSpPr>
          <p:nvPr>
            <p:ph type="title"/>
          </p:nvPr>
        </p:nvSpPr>
        <p:spPr>
          <a:xfrm>
            <a:off x="1361368" y="1230662"/>
            <a:ext cx="8076247" cy="3593008"/>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23307487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{7FCA4DB0-5500-4621-929A-EC3CDA0E84B4}tf33552983_win32</Template>
  <TotalTime>743</TotalTime>
  <Words>219</Words>
  <Application>Microsoft Office PowerPoint</Application>
  <PresentationFormat>宽屏</PresentationFormat>
  <Paragraphs>11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Microsoft YaHei UI</vt:lpstr>
      <vt:lpstr>Arial</vt:lpstr>
      <vt:lpstr>Calibri</vt:lpstr>
      <vt:lpstr>Franklin Gothic Book</vt:lpstr>
      <vt:lpstr>Wingdings 2</vt:lpstr>
      <vt:lpstr>DividendVTI</vt:lpstr>
      <vt:lpstr>Implementation of Double regression network Single image super-resolution</vt:lpstr>
      <vt:lpstr>Problems currently dealing with super-resolution</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Double regression network Single image super-resolution</dc:title>
  <dc:creator>Administrator</dc:creator>
  <cp:lastModifiedBy>Administrator</cp:lastModifiedBy>
  <cp:revision>4</cp:revision>
  <dcterms:created xsi:type="dcterms:W3CDTF">2021-11-18T14:55:44Z</dcterms:created>
  <dcterms:modified xsi:type="dcterms:W3CDTF">2021-11-20T13:53:00Z</dcterms:modified>
</cp:coreProperties>
</file>