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56" r:id="rId2"/>
    <p:sldId id="261" r:id="rId3"/>
    <p:sldId id="262" r:id="rId4"/>
    <p:sldId id="289" r:id="rId5"/>
    <p:sldId id="325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343" r:id="rId22"/>
    <p:sldId id="344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2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49" r:id="rId59"/>
    <p:sldId id="318" r:id="rId60"/>
    <p:sldId id="317" r:id="rId61"/>
    <p:sldId id="319" r:id="rId62"/>
    <p:sldId id="320" r:id="rId63"/>
    <p:sldId id="321" r:id="rId64"/>
    <p:sldId id="322" r:id="rId65"/>
    <p:sldId id="323" r:id="rId66"/>
    <p:sldId id="324" r:id="rId67"/>
    <p:sldId id="326" r:id="rId68"/>
    <p:sldId id="327" r:id="rId69"/>
    <p:sldId id="351" r:id="rId70"/>
    <p:sldId id="328" r:id="rId71"/>
    <p:sldId id="329" r:id="rId72"/>
    <p:sldId id="330" r:id="rId73"/>
    <p:sldId id="331" r:id="rId74"/>
    <p:sldId id="336" r:id="rId75"/>
    <p:sldId id="333" r:id="rId76"/>
    <p:sldId id="334" r:id="rId77"/>
    <p:sldId id="335" r:id="rId78"/>
    <p:sldId id="337" r:id="rId79"/>
    <p:sldId id="338" r:id="rId80"/>
    <p:sldId id="339" r:id="rId81"/>
    <p:sldId id="340" r:id="rId82"/>
    <p:sldId id="345" r:id="rId83"/>
    <p:sldId id="346" r:id="rId84"/>
    <p:sldId id="347" r:id="rId85"/>
    <p:sldId id="348" r:id="rId86"/>
    <p:sldId id="341" r:id="rId87"/>
    <p:sldId id="342" r:id="rId88"/>
    <p:sldId id="278" r:id="rId89"/>
    <p:sldId id="260" r:id="rId9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0" autoAdjust="0"/>
    <p:restoredTop sz="99814" autoAdjust="0"/>
  </p:normalViewPr>
  <p:slideViewPr>
    <p:cSldViewPr>
      <p:cViewPr>
        <p:scale>
          <a:sx n="70" d="100"/>
          <a:sy n="70" d="100"/>
        </p:scale>
        <p:origin x="-1818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5DBDF-2900-4B47-BE6F-BD990E7C634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5DBDF-2900-4B47-BE6F-BD990E7C634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5DBDF-2900-4B47-BE6F-BD990E7C634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5DBDF-2900-4B47-BE6F-BD990E7C634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5DBDF-2900-4B47-BE6F-BD990E7C634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5DBDF-2900-4B47-BE6F-BD990E7C634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5DBDF-2900-4B47-BE6F-BD990E7C634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5DBDF-2900-4B47-BE6F-BD990E7C634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5DBDF-2900-4B47-BE6F-BD990E7C634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5DBDF-2900-4B47-BE6F-BD990E7C634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xfSpring1022/services/HelloWorld?wsdl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讲师：周阳   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2016.04V1.1</a:t>
            </a: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8568952" cy="1470025"/>
          </a:xfrm>
        </p:spPr>
        <p:txBody>
          <a:bodyPr>
            <a:normAutofit/>
          </a:bodyPr>
          <a:lstStyle/>
          <a:p>
            <a:r>
              <a:rPr lang="en-US" altLang="zh-CN" sz="7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WebService</a:t>
            </a:r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实战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63894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/>
              <a:t>解决问题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1772816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不同系统、不同平台、不同语言之间的通信访问和调用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应用程序的集成，不同业务的整合</a:t>
            </a:r>
            <a:endParaRPr lang="zh-CN" altLang="en-US" dirty="0"/>
          </a:p>
        </p:txBody>
      </p:sp>
      <p:sp>
        <p:nvSpPr>
          <p:cNvPr id="9" name="爆炸形 1 8"/>
          <p:cNvSpPr/>
          <p:nvPr/>
        </p:nvSpPr>
        <p:spPr>
          <a:xfrm>
            <a:off x="2571736" y="4714884"/>
            <a:ext cx="2786082" cy="1571636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28992" y="521495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WebService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63894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WebService</a:t>
            </a:r>
            <a:r>
              <a:rPr lang="zh-CN" altLang="en-US" b="1" dirty="0" smtClean="0"/>
              <a:t>概述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1772816"/>
            <a:ext cx="6120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的定义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什么是</a:t>
            </a:r>
            <a:r>
              <a:rPr lang="en-US" altLang="zh-CN" dirty="0" err="1" smtClean="0"/>
              <a:t>WebService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运行与访问过程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WebServic</a:t>
            </a:r>
            <a:r>
              <a:rPr lang="zh-CN" altLang="en-US" dirty="0" smtClean="0"/>
              <a:t>核心组件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63894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err="1" smtClean="0"/>
              <a:t>WebService</a:t>
            </a:r>
            <a:r>
              <a:rPr lang="zh-CN" altLang="en-US" b="1" dirty="0" smtClean="0"/>
              <a:t>的定义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1772816"/>
            <a:ext cx="788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1500174"/>
            <a:ext cx="9001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Web</a:t>
            </a:r>
            <a:r>
              <a:rPr lang="zh-CN" altLang="en-US" dirty="0" smtClean="0"/>
              <a:t>服务是一种服务导向架构的技术，通过标准的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协议提供服务，目的是保证不同平台的应用服务可以互操作。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表面上看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就是一个应用程序，它向外界暴露出一个能够通过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进行调用的方法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，能用编程的方法通过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调用来实现某个功能的应用程序。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深层次上看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是一种新的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应用程序分支，它们是自包含、自描述模块化的应用，可以在网络中被描述、发布、查找以及通过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来调用。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63894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err="1" smtClean="0"/>
              <a:t>WebService</a:t>
            </a:r>
            <a:r>
              <a:rPr lang="zh-CN" altLang="en-US" b="1" dirty="0" smtClean="0"/>
              <a:t>运行与访问过程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1772816"/>
            <a:ext cx="788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1500174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点餐例子</a:t>
            </a: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000240"/>
            <a:ext cx="821537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63894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err="1" smtClean="0"/>
              <a:t>WebService</a:t>
            </a:r>
            <a:r>
              <a:rPr lang="zh-CN" altLang="en-US" b="1" dirty="0" smtClean="0"/>
              <a:t>核心组件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1772816"/>
            <a:ext cx="6120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XML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HTTP</a:t>
            </a:r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SOAP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简单对象访问协议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WSDL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WebService</a:t>
            </a:r>
            <a:r>
              <a:rPr lang="zh-CN" altLang="en-US" sz="2800" dirty="0" smtClean="0"/>
              <a:t>描述语言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 UDDI</a:t>
            </a:r>
            <a:r>
              <a:rPr lang="zh-CN" altLang="en-US" sz="2800" dirty="0" smtClean="0"/>
              <a:t>：统一描述、发现和集成协议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8"/>
          <p:cNvSpPr>
            <a:spLocks noChangeShapeType="1"/>
          </p:cNvSpPr>
          <p:nvPr/>
        </p:nvSpPr>
        <p:spPr bwMode="gray">
          <a:xfrm>
            <a:off x="2667000" y="3559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gray">
          <a:xfrm rot="3419336">
            <a:off x="2382837" y="2951163"/>
            <a:ext cx="479425" cy="5207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gray">
          <a:xfrm>
            <a:off x="3131840" y="2996952"/>
            <a:ext cx="378103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 err="1" smtClean="0"/>
              <a:t>WebService</a:t>
            </a:r>
            <a:r>
              <a:rPr lang="zh-CN" altLang="en-US" sz="2400" b="1" dirty="0" smtClean="0"/>
              <a:t>主流框架简介</a:t>
            </a:r>
            <a:endParaRPr lang="en-US" altLang="zh-CN" sz="2400" b="1" dirty="0"/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gray">
          <a:xfrm>
            <a:off x="2438400" y="2994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63894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WebService</a:t>
            </a:r>
            <a:r>
              <a:rPr lang="zh-CN" altLang="en-US" b="1" dirty="0" smtClean="0"/>
              <a:t>主流框架简介</a:t>
            </a:r>
            <a:endParaRPr lang="zh-CN" altLang="en-US" b="1" dirty="0"/>
          </a:p>
        </p:txBody>
      </p:sp>
      <p:pic>
        <p:nvPicPr>
          <p:cNvPr id="7" name="Picture 43" descr="Pictur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6313" y="6391672"/>
            <a:ext cx="1787250" cy="530222"/>
          </a:xfrm>
          <a:prstGeom prst="rect">
            <a:avLst/>
          </a:prstGeom>
          <a:noFill/>
        </p:spPr>
      </p:pic>
      <p:pic>
        <p:nvPicPr>
          <p:cNvPr id="34" name="Picture 42" descr="Pictur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869160"/>
            <a:ext cx="1620838" cy="544513"/>
          </a:xfrm>
          <a:prstGeom prst="rect">
            <a:avLst/>
          </a:prstGeom>
          <a:noFill/>
        </p:spPr>
      </p:pic>
      <p:pic>
        <p:nvPicPr>
          <p:cNvPr id="35" name="Picture 43" descr="Pictur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8056" y="6545560"/>
            <a:ext cx="2038350" cy="685800"/>
          </a:xfrm>
          <a:prstGeom prst="rect">
            <a:avLst/>
          </a:prstGeom>
          <a:noFill/>
        </p:spPr>
      </p:pic>
      <p:pic>
        <p:nvPicPr>
          <p:cNvPr id="36" name="Picture 44" descr="Pictur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5506" y="4240510"/>
            <a:ext cx="1276350" cy="428625"/>
          </a:xfrm>
          <a:prstGeom prst="rect">
            <a:avLst/>
          </a:prstGeom>
          <a:noFill/>
        </p:spPr>
      </p:pic>
      <p:pic>
        <p:nvPicPr>
          <p:cNvPr id="37" name="Picture 45" descr="Pictur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8056" y="2506960"/>
            <a:ext cx="704850" cy="238125"/>
          </a:xfrm>
          <a:prstGeom prst="rect">
            <a:avLst/>
          </a:prstGeom>
          <a:noFill/>
        </p:spPr>
      </p:pic>
      <p:sp>
        <p:nvSpPr>
          <p:cNvPr id="38" name="Rectangle 46"/>
          <p:cNvSpPr>
            <a:spLocks noChangeArrowheads="1"/>
          </p:cNvSpPr>
          <p:nvPr/>
        </p:nvSpPr>
        <p:spPr bwMode="gray">
          <a:xfrm rot="13770025">
            <a:off x="4949106" y="4172248"/>
            <a:ext cx="1103313" cy="217487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51373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47"/>
          <p:cNvSpPr>
            <a:spLocks noChangeArrowheads="1"/>
          </p:cNvSpPr>
          <p:nvPr/>
        </p:nvSpPr>
        <p:spPr bwMode="gray">
          <a:xfrm rot="20856083">
            <a:off x="2694856" y="3649960"/>
            <a:ext cx="1146175" cy="198438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48627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Rectangle 48"/>
          <p:cNvSpPr>
            <a:spLocks noChangeArrowheads="1"/>
          </p:cNvSpPr>
          <p:nvPr/>
        </p:nvSpPr>
        <p:spPr bwMode="gray">
          <a:xfrm rot="18394650">
            <a:off x="5018163" y="2545853"/>
            <a:ext cx="685800" cy="150813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30196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3761656" y="2430760"/>
            <a:ext cx="1863725" cy="1828800"/>
            <a:chOff x="2400" y="1488"/>
            <a:chExt cx="1174" cy="1152"/>
          </a:xfrm>
        </p:grpSpPr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2400" y="1488"/>
              <a:ext cx="1152" cy="1152"/>
              <a:chOff x="2016" y="1920"/>
              <a:chExt cx="1680" cy="1680"/>
            </a:xfrm>
          </p:grpSpPr>
          <p:sp>
            <p:nvSpPr>
              <p:cNvPr id="44" name="Oval 5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Freeform 5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Text Box 53"/>
            <p:cNvSpPr txBox="1">
              <a:spLocks noChangeArrowheads="1"/>
            </p:cNvSpPr>
            <p:nvPr/>
          </p:nvSpPr>
          <p:spPr bwMode="gray">
            <a:xfrm>
              <a:off x="2415" y="1937"/>
              <a:ext cx="11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 smtClean="0">
                  <a:solidFill>
                    <a:srgbClr val="92D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WebService</a:t>
              </a:r>
              <a:endParaRPr lang="en-US" altLang="zh-CN" sz="2400" dirty="0">
                <a:solidFill>
                  <a:srgbClr val="92D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5292083" y="1412775"/>
            <a:ext cx="1089026" cy="990600"/>
            <a:chOff x="3600" y="960"/>
            <a:chExt cx="686" cy="624"/>
          </a:xfrm>
        </p:grpSpPr>
        <p:grpSp>
          <p:nvGrpSpPr>
            <p:cNvPr id="8" name="Group 55"/>
            <p:cNvGrpSpPr>
              <a:grpSpLocks/>
            </p:cNvGrpSpPr>
            <p:nvPr/>
          </p:nvGrpSpPr>
          <p:grpSpPr bwMode="auto">
            <a:xfrm>
              <a:off x="3600" y="960"/>
              <a:ext cx="624" cy="624"/>
              <a:chOff x="2016" y="1920"/>
              <a:chExt cx="1680" cy="1680"/>
            </a:xfrm>
          </p:grpSpPr>
          <p:sp>
            <p:nvSpPr>
              <p:cNvPr id="49" name="Oval 5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Freeform 5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" name="Text Box 58"/>
            <p:cNvSpPr txBox="1">
              <a:spLocks noChangeArrowheads="1"/>
            </p:cNvSpPr>
            <p:nvPr/>
          </p:nvSpPr>
          <p:spPr bwMode="gray">
            <a:xfrm>
              <a:off x="3645" y="1051"/>
              <a:ext cx="641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rPr>
                <a:t>Axis1</a:t>
              </a:r>
            </a:p>
            <a:p>
              <a:pPr eaLnBrk="0" hangingPunct="0"/>
              <a:r>
                <a:rPr lang="en-US" altLang="zh-CN" sz="2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charset="-122"/>
                </a:rPr>
                <a:t>Axis2</a:t>
              </a:r>
              <a:endParaRPr lang="en-US" altLang="zh-CN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endParaRP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247056" y="2811760"/>
            <a:ext cx="1981200" cy="2057400"/>
            <a:chOff x="624" y="1584"/>
            <a:chExt cx="1248" cy="1296"/>
          </a:xfrm>
        </p:grpSpPr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624" y="1584"/>
              <a:ext cx="1248" cy="1296"/>
              <a:chOff x="2016" y="1920"/>
              <a:chExt cx="1680" cy="1680"/>
            </a:xfrm>
          </p:grpSpPr>
          <p:sp>
            <p:nvSpPr>
              <p:cNvPr id="54" name="Oval 6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3529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Freeform 6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" name="Text Box 63"/>
            <p:cNvSpPr txBox="1">
              <a:spLocks noChangeArrowheads="1"/>
            </p:cNvSpPr>
            <p:nvPr/>
          </p:nvSpPr>
          <p:spPr bwMode="gray">
            <a:xfrm>
              <a:off x="754" y="2160"/>
              <a:ext cx="65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XFire</a:t>
              </a:r>
              <a:endPara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</p:txBody>
        </p:sp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5285656" y="4335760"/>
            <a:ext cx="1858112" cy="1807884"/>
            <a:chOff x="3360" y="2688"/>
            <a:chExt cx="1440" cy="1440"/>
          </a:xfrm>
        </p:grpSpPr>
        <p:grpSp>
          <p:nvGrpSpPr>
            <p:cNvPr id="12" name="Group 65"/>
            <p:cNvGrpSpPr>
              <a:grpSpLocks/>
            </p:cNvGrpSpPr>
            <p:nvPr/>
          </p:nvGrpSpPr>
          <p:grpSpPr bwMode="auto">
            <a:xfrm>
              <a:off x="3360" y="2688"/>
              <a:ext cx="1440" cy="1440"/>
              <a:chOff x="2016" y="1920"/>
              <a:chExt cx="1680" cy="1680"/>
            </a:xfrm>
          </p:grpSpPr>
          <p:sp>
            <p:nvSpPr>
              <p:cNvPr id="59" name="Oval 6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Freeform 6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" name="Text Box 68"/>
            <p:cNvSpPr txBox="1">
              <a:spLocks noChangeArrowheads="1"/>
            </p:cNvSpPr>
            <p:nvPr/>
          </p:nvSpPr>
          <p:spPr bwMode="gray">
            <a:xfrm>
              <a:off x="3631" y="3312"/>
              <a:ext cx="621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CXF</a:t>
              </a:r>
              <a:endPara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5536" y="594928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天上飞的理念，必然有落地的产品实现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63894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AXIS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772816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Axis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Apache </a:t>
            </a:r>
            <a:r>
              <a:rPr lang="en-US" altLang="zh-CN" dirty="0" err="1" smtClean="0"/>
              <a:t>eXtensible</a:t>
            </a:r>
            <a:r>
              <a:rPr lang="en-US" altLang="zh-CN" dirty="0" smtClean="0"/>
              <a:t> Interaction System</a:t>
            </a:r>
            <a:r>
              <a:rPr lang="zh-CN" altLang="en-US" dirty="0" smtClean="0"/>
              <a:t>）阿帕奇可扩展交互系统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是一款开源的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运行引擎，本质上就是一个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引擎，提供创建服务器端、客户端和网关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操作的基本框架。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Axis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系列和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系列，两个系列体系结构和使用上有较大的区别，相对而言，</a:t>
            </a:r>
            <a:r>
              <a:rPr lang="en-US" altLang="zh-CN" dirty="0" smtClean="0"/>
              <a:t>Axis1.x</a:t>
            </a:r>
            <a:r>
              <a:rPr lang="zh-CN" altLang="en-US" dirty="0" smtClean="0"/>
              <a:t>更加稳定，文档也比较齐全。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官网：</a:t>
            </a:r>
            <a:r>
              <a:rPr lang="en-US" altLang="zh-CN" dirty="0" smtClean="0"/>
              <a:t>http://axis.apache.org/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63894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err="1" smtClean="0"/>
              <a:t>XFire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77281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dirty="0" err="1" smtClean="0"/>
              <a:t>XFire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是下一代的</a:t>
            </a:r>
            <a:r>
              <a:rPr lang="en-US" altLang="zh-CN" dirty="0" smtClean="0"/>
              <a:t>java SOAP </a:t>
            </a:r>
            <a:r>
              <a:rPr lang="zh-CN" altLang="en-US" dirty="0" smtClean="0"/>
              <a:t>框架。</a:t>
            </a:r>
            <a:r>
              <a:rPr lang="en-US" altLang="zh-CN" dirty="0" err="1" smtClean="0"/>
              <a:t>XFire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提供了非常方便的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，使用这些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可以 </a:t>
            </a:r>
          </a:p>
          <a:p>
            <a:r>
              <a:rPr lang="zh-CN" altLang="en-US" dirty="0" smtClean="0"/>
              <a:t>开发面向服务</a:t>
            </a:r>
            <a:r>
              <a:rPr lang="en-US" altLang="zh-CN" dirty="0" smtClean="0"/>
              <a:t>(SOA)</a:t>
            </a:r>
            <a:r>
              <a:rPr lang="zh-CN" altLang="en-US" dirty="0" smtClean="0"/>
              <a:t>的程序。它支持各种标准，性能优良（基于低内存的</a:t>
            </a:r>
            <a:r>
              <a:rPr lang="en-US" altLang="zh-CN" dirty="0" smtClean="0"/>
              <a:t>STAX </a:t>
            </a:r>
            <a:r>
              <a:rPr lang="zh-CN" altLang="en-US" dirty="0" smtClean="0"/>
              <a:t>模型）。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官网：</a:t>
            </a:r>
            <a:r>
              <a:rPr lang="en-US" altLang="zh-CN" dirty="0" smtClean="0"/>
              <a:t>http://xfire.codehaus.org/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63894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CXF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77281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Apache CXF = </a:t>
            </a:r>
            <a:r>
              <a:rPr lang="en-US" altLang="zh-CN" dirty="0" err="1" smtClean="0"/>
              <a:t>Celtix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XFire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Apache CXF </a:t>
            </a:r>
            <a:r>
              <a:rPr lang="zh-CN" altLang="en-US" dirty="0" smtClean="0"/>
              <a:t>的前身叫 </a:t>
            </a:r>
            <a:r>
              <a:rPr lang="en-US" altLang="zh-CN" dirty="0" smtClean="0"/>
              <a:t>Apache </a:t>
            </a:r>
            <a:r>
              <a:rPr lang="en-US" altLang="zh-CN" dirty="0" err="1" smtClean="0"/>
              <a:t>CeltiXfire</a:t>
            </a:r>
            <a:r>
              <a:rPr lang="zh-CN" altLang="en-US" dirty="0" smtClean="0"/>
              <a:t>，现在已经正式更名为 </a:t>
            </a:r>
            <a:r>
              <a:rPr lang="en-US" altLang="zh-CN" dirty="0" smtClean="0"/>
              <a:t>Apache CXF </a:t>
            </a:r>
            <a:r>
              <a:rPr lang="zh-CN" altLang="en-US" dirty="0" smtClean="0"/>
              <a:t>了，以下简称为 </a:t>
            </a:r>
            <a:r>
              <a:rPr lang="en-US" altLang="zh-CN" dirty="0" smtClean="0"/>
              <a:t>CXF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CXF </a:t>
            </a:r>
            <a:r>
              <a:rPr lang="zh-CN" altLang="en-US" dirty="0" smtClean="0"/>
              <a:t>继承了 </a:t>
            </a:r>
            <a:r>
              <a:rPr lang="en-US" altLang="zh-CN" dirty="0" err="1" smtClean="0"/>
              <a:t>Celtix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XFire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两大开源项目的精华，提供了对 </a:t>
            </a:r>
            <a:r>
              <a:rPr lang="en-US" altLang="zh-CN" dirty="0" smtClean="0"/>
              <a:t>JAX-WS </a:t>
            </a:r>
            <a:r>
              <a:rPr lang="zh-CN" altLang="en-US" dirty="0" smtClean="0"/>
              <a:t>全面的支持，并且提供了多种 </a:t>
            </a:r>
            <a:r>
              <a:rPr lang="en-US" altLang="zh-CN" dirty="0" smtClean="0"/>
              <a:t>Binding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DataBinding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Transport </a:t>
            </a:r>
            <a:r>
              <a:rPr lang="zh-CN" altLang="en-US" dirty="0" smtClean="0"/>
              <a:t>以及各种 </a:t>
            </a:r>
            <a:r>
              <a:rPr lang="en-US" altLang="zh-CN" dirty="0" smtClean="0"/>
              <a:t>Format </a:t>
            </a:r>
            <a:r>
              <a:rPr lang="zh-CN" altLang="en-US" dirty="0" smtClean="0"/>
              <a:t>的支持，并且可以根据实际项目的需要，采用代码优先（</a:t>
            </a:r>
            <a:r>
              <a:rPr lang="en-US" altLang="zh-CN" dirty="0" smtClean="0"/>
              <a:t>Code First</a:t>
            </a:r>
            <a:r>
              <a:rPr lang="zh-CN" altLang="en-US" dirty="0" smtClean="0"/>
              <a:t>）或者 </a:t>
            </a:r>
            <a:r>
              <a:rPr lang="en-US" altLang="zh-CN" dirty="0" smtClean="0"/>
              <a:t>WSDL </a:t>
            </a:r>
            <a:r>
              <a:rPr lang="zh-CN" altLang="en-US" dirty="0" smtClean="0"/>
              <a:t>优先（</a:t>
            </a:r>
            <a:r>
              <a:rPr lang="en-US" altLang="zh-CN" dirty="0" smtClean="0"/>
              <a:t>WSDL First</a:t>
            </a:r>
            <a:r>
              <a:rPr lang="zh-CN" altLang="en-US" dirty="0" smtClean="0"/>
              <a:t>）来轻松地实现 </a:t>
            </a:r>
            <a:r>
              <a:rPr lang="en-US" altLang="zh-CN" dirty="0" smtClean="0"/>
              <a:t>Web Services </a:t>
            </a:r>
            <a:r>
              <a:rPr lang="zh-CN" altLang="en-US" dirty="0" smtClean="0"/>
              <a:t>的发布和使用。</a:t>
            </a:r>
            <a:r>
              <a:rPr lang="en-US" altLang="zh-CN" dirty="0" smtClean="0"/>
              <a:t>Apache CXF</a:t>
            </a:r>
            <a:r>
              <a:rPr lang="zh-CN" altLang="en-US" dirty="0" smtClean="0"/>
              <a:t>已经是一个正式的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顶级项目。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官网：</a:t>
            </a:r>
            <a:r>
              <a:rPr lang="en-US" altLang="zh-CN" dirty="0" smtClean="0"/>
              <a:t>http://cxf.apache.org/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221455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rgbClr val="000066"/>
                </a:solidFill>
              </a:rPr>
              <a:t>WebService</a:t>
            </a:r>
            <a:r>
              <a:rPr lang="zh-CN" altLang="en-US" sz="4000" b="1" dirty="0" smtClean="0">
                <a:solidFill>
                  <a:srgbClr val="000066"/>
                </a:solidFill>
              </a:rPr>
              <a:t>实战</a:t>
            </a:r>
            <a:endParaRPr lang="en-US" altLang="zh-CN" sz="4000" b="1" dirty="0">
              <a:solidFill>
                <a:srgbClr val="0000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18" y="4792958"/>
            <a:ext cx="51845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66"/>
                </a:solidFill>
              </a:rPr>
              <a:t>课程整体介绍</a:t>
            </a:r>
            <a:endParaRPr lang="zh-CN" altLang="en-US" sz="32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8"/>
          <p:cNvSpPr>
            <a:spLocks noChangeShapeType="1"/>
          </p:cNvSpPr>
          <p:nvPr/>
        </p:nvSpPr>
        <p:spPr bwMode="gray">
          <a:xfrm>
            <a:off x="2667000" y="3559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gray">
          <a:xfrm rot="3419336">
            <a:off x="2382837" y="2951163"/>
            <a:ext cx="479425" cy="5207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gray">
          <a:xfrm>
            <a:off x="3286116" y="3071810"/>
            <a:ext cx="241521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 smtClean="0"/>
              <a:t>CXF</a:t>
            </a:r>
            <a:r>
              <a:rPr lang="zh-CN" altLang="en-US" sz="2400" b="1" dirty="0" smtClean="0"/>
              <a:t>之</a:t>
            </a:r>
            <a:r>
              <a:rPr lang="en-US" altLang="zh-CN" sz="2400" b="1" dirty="0" err="1" smtClean="0"/>
              <a:t>HelloWorld</a:t>
            </a:r>
            <a:endParaRPr lang="en-US" altLang="zh-CN" sz="2400" b="1" dirty="0"/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gray">
          <a:xfrm>
            <a:off x="2437313" y="299402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580926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CXF</a:t>
            </a:r>
            <a:r>
              <a:rPr lang="zh-CN" altLang="en-US" sz="2800" b="1" dirty="0" smtClean="0"/>
              <a:t>官网</a:t>
            </a:r>
            <a:endParaRPr lang="zh-CN" altLang="en-US" sz="28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456" y="1412776"/>
            <a:ext cx="871296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580926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CXF</a:t>
            </a:r>
            <a:r>
              <a:rPr lang="zh-CN" altLang="en-US" sz="2800" b="1" dirty="0" smtClean="0"/>
              <a:t>官网</a:t>
            </a:r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20" y="1337000"/>
            <a:ext cx="9015884" cy="525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58092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/>
              <a:t>官网下载</a:t>
            </a:r>
            <a:r>
              <a:rPr lang="en-US" altLang="zh-CN" sz="2800" b="1" dirty="0" smtClean="0"/>
              <a:t>jar</a:t>
            </a:r>
            <a:r>
              <a:rPr lang="zh-CN" altLang="en-US" sz="2800" b="1" dirty="0" smtClean="0"/>
              <a:t>包</a:t>
            </a:r>
            <a:r>
              <a:rPr lang="en-US" altLang="zh-CN" sz="2800" b="1" dirty="0" smtClean="0"/>
              <a:t>:http://cxf.apache.org/download.html</a:t>
            </a:r>
            <a:endParaRPr lang="zh-CN" alt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64096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HelloWorld-1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建工程添</a:t>
            </a:r>
            <a:r>
              <a:rPr lang="en-US" altLang="zh-CN" sz="2800" dirty="0" smtClean="0"/>
              <a:t>Jar</a:t>
            </a:r>
            <a:r>
              <a:rPr lang="zh-CN" altLang="en-US" sz="2800" dirty="0" smtClean="0"/>
              <a:t>包</a:t>
            </a:r>
            <a:endParaRPr lang="en-US" altLang="zh-CN" sz="2800" dirty="0" smtClean="0"/>
          </a:p>
          <a:p>
            <a:r>
              <a:rPr lang="zh-CN" altLang="en-US" sz="2800" dirty="0" smtClean="0"/>
              <a:t>建</a:t>
            </a:r>
            <a:r>
              <a:rPr lang="en-US" altLang="zh-CN" sz="2800" dirty="0" err="1" smtClean="0"/>
              <a:t>HelloWorld</a:t>
            </a:r>
            <a:r>
              <a:rPr lang="zh-CN" altLang="en-US" sz="2800" dirty="0" smtClean="0"/>
              <a:t>服务接口</a:t>
            </a:r>
            <a:r>
              <a:rPr lang="en-US" altLang="zh-CN" sz="2800" dirty="0" smtClean="0"/>
              <a:t>(@</a:t>
            </a:r>
            <a:r>
              <a:rPr lang="en-US" altLang="zh-CN" sz="2800" u="sng" dirty="0" err="1" smtClean="0"/>
              <a:t>WebService</a:t>
            </a:r>
            <a:r>
              <a:rPr lang="zh-CN" altLang="en-US" sz="2800" u="sng" dirty="0" smtClean="0"/>
              <a:t>注解添加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建</a:t>
            </a:r>
            <a:r>
              <a:rPr lang="en-US" altLang="zh-CN" sz="2800" dirty="0" err="1" smtClean="0"/>
              <a:t>HelloWorldImpl</a:t>
            </a:r>
            <a:r>
              <a:rPr lang="zh-CN" altLang="en-US" sz="2800" dirty="0" smtClean="0"/>
              <a:t>服务实现类</a:t>
            </a:r>
            <a:endParaRPr lang="en-US" altLang="zh-CN" sz="2800" dirty="0" smtClean="0"/>
          </a:p>
          <a:p>
            <a:r>
              <a:rPr lang="zh-CN" altLang="en-US" sz="2800" dirty="0" smtClean="0"/>
              <a:t>建</a:t>
            </a:r>
            <a:r>
              <a:rPr lang="en-US" altLang="zh-CN" sz="2800" dirty="0" err="1" smtClean="0"/>
              <a:t>MainServer</a:t>
            </a:r>
            <a:r>
              <a:rPr lang="zh-CN" altLang="en-US" sz="2800" dirty="0" smtClean="0"/>
              <a:t>服务启动类</a:t>
            </a:r>
            <a:r>
              <a:rPr lang="en-US" altLang="zh-CN" sz="2800" dirty="0" smtClean="0"/>
              <a:t>(</a:t>
            </a:r>
            <a:r>
              <a:rPr lang="en-US" altLang="zh-CN" sz="2800" u="sng" dirty="0" err="1" smtClean="0"/>
              <a:t>JaxWsServerFactoryBean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测试访问有两方法：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1)</a:t>
            </a:r>
            <a:r>
              <a:rPr lang="zh-CN" altLang="en-US" sz="2800" dirty="0" smtClean="0"/>
              <a:t>通过</a:t>
            </a:r>
            <a:r>
              <a:rPr lang="en-US" altLang="zh-CN" sz="2800" dirty="0" smtClean="0"/>
              <a:t>myeclipse2013</a:t>
            </a:r>
            <a:r>
              <a:rPr lang="zh-CN" altLang="en-US" sz="2800" dirty="0" smtClean="0"/>
              <a:t>工具直接调用，工具调用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2)</a:t>
            </a:r>
            <a:r>
              <a:rPr lang="zh-CN" altLang="en-US" sz="2800" dirty="0" smtClean="0"/>
              <a:t>建</a:t>
            </a:r>
            <a:r>
              <a:rPr lang="en-US" altLang="zh-CN" sz="2800" dirty="0" err="1" smtClean="0"/>
              <a:t>ClientTest</a:t>
            </a:r>
            <a:r>
              <a:rPr lang="zh-CN" altLang="en-US" sz="2800" dirty="0" smtClean="0"/>
              <a:t>调用对外暴露的服务，编码测试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JaxWsProxyFactoryBean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HelloWorld-2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建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HelloWorld</a:t>
            </a:r>
            <a:r>
              <a:rPr lang="zh-CN" altLang="en-US" sz="2800" dirty="0" smtClean="0">
                <a:solidFill>
                  <a:srgbClr val="0070C0"/>
                </a:solidFill>
              </a:rPr>
              <a:t>服务接口</a:t>
            </a:r>
            <a:r>
              <a:rPr lang="en-US" altLang="zh-CN" sz="2800" dirty="0" smtClean="0">
                <a:solidFill>
                  <a:srgbClr val="0070C0"/>
                </a:solidFill>
              </a:rPr>
              <a:t>(@</a:t>
            </a:r>
            <a:r>
              <a:rPr lang="en-US" altLang="zh-CN" sz="2800" u="sng" dirty="0" err="1" smtClean="0">
                <a:solidFill>
                  <a:srgbClr val="0070C0"/>
                </a:solidFill>
              </a:rPr>
              <a:t>WebService</a:t>
            </a:r>
            <a:r>
              <a:rPr lang="zh-CN" altLang="en-US" sz="2800" u="sng" dirty="0" smtClean="0">
                <a:solidFill>
                  <a:srgbClr val="0070C0"/>
                </a:solidFill>
              </a:rPr>
              <a:t>注解添加</a:t>
            </a:r>
            <a:r>
              <a:rPr lang="en-US" altLang="zh-CN" sz="2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altLang="zh-CN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2" y="2204864"/>
            <a:ext cx="76328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import </a:t>
            </a:r>
            <a:r>
              <a:rPr lang="en-US" altLang="zh-CN" sz="2800" b="1" dirty="0" err="1" smtClean="0"/>
              <a:t>javax.jws.WebService</a:t>
            </a:r>
            <a:r>
              <a:rPr lang="en-US" altLang="zh-CN" sz="2800" b="1" dirty="0" smtClean="0"/>
              <a:t>;</a:t>
            </a:r>
          </a:p>
          <a:p>
            <a:endParaRPr lang="zh-CN" altLang="en-US" sz="2800" dirty="0" smtClean="0"/>
          </a:p>
          <a:p>
            <a:r>
              <a:rPr lang="en-US" altLang="zh-CN" sz="2800" dirty="0" smtClean="0"/>
              <a:t>@</a:t>
            </a:r>
            <a:r>
              <a:rPr lang="en-US" altLang="zh-CN" sz="2800" dirty="0" err="1" smtClean="0"/>
              <a:t>WebService</a:t>
            </a:r>
            <a:endParaRPr lang="en-US" altLang="zh-CN" sz="2800" dirty="0" smtClean="0"/>
          </a:p>
          <a:p>
            <a:r>
              <a:rPr lang="en-US" altLang="zh-CN" sz="2800" b="1" dirty="0" smtClean="0"/>
              <a:t>public interface </a:t>
            </a:r>
            <a:r>
              <a:rPr lang="en-US" altLang="zh-CN" sz="2800" b="1" dirty="0" err="1" smtClean="0"/>
              <a:t>HelloWorld</a:t>
            </a:r>
            <a:r>
              <a:rPr lang="en-US" altLang="zh-CN" sz="2800" b="1" dirty="0" smtClean="0"/>
              <a:t> </a:t>
            </a:r>
          </a:p>
          <a:p>
            <a:r>
              <a:rPr lang="en-US" altLang="zh-CN" sz="2800" dirty="0" smtClean="0"/>
              <a:t>{</a:t>
            </a:r>
          </a:p>
          <a:p>
            <a:r>
              <a:rPr lang="en-US" altLang="zh-CN" sz="2800" b="1" dirty="0" smtClean="0"/>
              <a:t>	public String </a:t>
            </a:r>
            <a:r>
              <a:rPr lang="en-US" altLang="zh-CN" sz="2800" b="1" dirty="0" err="1" smtClean="0"/>
              <a:t>sayHello</a:t>
            </a:r>
            <a:r>
              <a:rPr lang="en-US" altLang="zh-CN" sz="2800" b="1" dirty="0" smtClean="0"/>
              <a:t>(String name);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HelloWorld-3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zh-CN" altLang="en-US" sz="2800" dirty="0" smtClean="0">
                <a:solidFill>
                  <a:srgbClr val="0070C0"/>
                </a:solidFill>
              </a:rPr>
              <a:t>建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HelloWorldImpl</a:t>
            </a:r>
            <a:r>
              <a:rPr lang="zh-CN" altLang="en-US" sz="2800" dirty="0" smtClean="0">
                <a:solidFill>
                  <a:srgbClr val="0070C0"/>
                </a:solidFill>
              </a:rPr>
              <a:t>服务实现类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altLang="zh-CN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3528" y="220486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public class </a:t>
            </a:r>
            <a:r>
              <a:rPr lang="en-US" altLang="zh-CN" sz="2400" b="1" dirty="0" err="1" smtClean="0"/>
              <a:t>HelloWorldImpl</a:t>
            </a:r>
            <a:r>
              <a:rPr lang="en-US" altLang="zh-CN" sz="2400" b="1" dirty="0" smtClean="0"/>
              <a:t> implements  </a:t>
            </a:r>
            <a:r>
              <a:rPr lang="en-US" altLang="zh-CN" sz="2400" b="1" dirty="0" err="1" smtClean="0"/>
              <a:t>HelloWorld</a:t>
            </a:r>
            <a:endParaRPr lang="en-US" altLang="zh-CN" sz="2400" b="1" dirty="0" smtClean="0"/>
          </a:p>
          <a:p>
            <a:r>
              <a:rPr lang="en-US" altLang="zh-CN" sz="2400" dirty="0" smtClean="0"/>
              <a:t>{</a:t>
            </a:r>
          </a:p>
          <a:p>
            <a:pPr lvl="1"/>
            <a:r>
              <a:rPr lang="en-US" altLang="zh-CN" sz="2400" dirty="0" smtClean="0"/>
              <a:t>@Override</a:t>
            </a:r>
          </a:p>
          <a:p>
            <a:pPr lvl="1"/>
            <a:r>
              <a:rPr lang="en-US" altLang="zh-CN" sz="2400" b="1" dirty="0" smtClean="0"/>
              <a:t>public String </a:t>
            </a:r>
            <a:r>
              <a:rPr lang="en-US" altLang="zh-CN" sz="2400" b="1" dirty="0" err="1" smtClean="0"/>
              <a:t>sayHello</a:t>
            </a:r>
            <a:r>
              <a:rPr lang="en-US" altLang="zh-CN" sz="2400" b="1" dirty="0" smtClean="0"/>
              <a:t>(String name) </a:t>
            </a:r>
          </a:p>
          <a:p>
            <a:pPr lvl="1"/>
            <a:r>
              <a:rPr lang="en-US" altLang="zh-CN" sz="2400" dirty="0" smtClean="0"/>
              <a:t>{</a:t>
            </a:r>
          </a:p>
          <a:p>
            <a:pPr lvl="1"/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System.</a:t>
            </a:r>
            <a:r>
              <a:rPr lang="en-US" altLang="zh-CN" sz="2400" i="1" dirty="0" err="1" smtClean="0"/>
              <a:t>out.println</a:t>
            </a:r>
            <a:r>
              <a:rPr lang="en-US" altLang="zh-CN" sz="2400" i="1" dirty="0" smtClean="0"/>
              <a:t>("</a:t>
            </a:r>
            <a:r>
              <a:rPr lang="en-US" altLang="zh-CN" sz="2400" i="1" dirty="0" err="1" smtClean="0"/>
              <a:t>HelloWorldImpl</a:t>
            </a:r>
            <a:r>
              <a:rPr lang="en-US" altLang="zh-CN" sz="2400" i="1" dirty="0" smtClean="0"/>
              <a:t> Server is called-------");</a:t>
            </a:r>
          </a:p>
          <a:p>
            <a:pPr lvl="1"/>
            <a:r>
              <a:rPr lang="en-US" altLang="zh-CN" sz="2400" b="1" dirty="0" smtClean="0"/>
              <a:t>	return "hello:"+name;</a:t>
            </a:r>
          </a:p>
          <a:p>
            <a:pPr lvl="1"/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HelloWorld-4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0647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zh-CN" altLang="en-US" sz="2800" dirty="0" smtClean="0">
                <a:solidFill>
                  <a:srgbClr val="0070C0"/>
                </a:solidFill>
              </a:rPr>
              <a:t>建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MainServer</a:t>
            </a:r>
            <a:r>
              <a:rPr lang="zh-CN" altLang="en-US" sz="2800" dirty="0" smtClean="0">
                <a:solidFill>
                  <a:srgbClr val="0070C0"/>
                </a:solidFill>
              </a:rPr>
              <a:t>服务启动类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altLang="zh-CN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1520" y="1628800"/>
            <a:ext cx="86409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import </a:t>
            </a:r>
            <a:r>
              <a:rPr lang="en-US" altLang="zh-CN" sz="1600" b="1" dirty="0" err="1" smtClean="0"/>
              <a:t>org.apache.cxf.endpoint.Server</a:t>
            </a:r>
            <a:r>
              <a:rPr lang="en-US" altLang="zh-CN" sz="1600" b="1" dirty="0" smtClean="0"/>
              <a:t>;</a:t>
            </a:r>
          </a:p>
          <a:p>
            <a:r>
              <a:rPr lang="en-US" altLang="zh-CN" sz="1600" b="1" dirty="0" smtClean="0"/>
              <a:t>import </a:t>
            </a:r>
            <a:r>
              <a:rPr lang="en-US" altLang="zh-CN" sz="1600" b="1" dirty="0" err="1" smtClean="0"/>
              <a:t>org.apache.cxf.jaxws.JaxWsServerFactoryBean</a:t>
            </a:r>
            <a:r>
              <a:rPr lang="en-US" altLang="zh-CN" sz="1600" b="1" dirty="0" smtClean="0"/>
              <a:t>;</a:t>
            </a:r>
          </a:p>
          <a:p>
            <a:endParaRPr lang="zh-CN" altLang="en-US" sz="1600" dirty="0" smtClean="0"/>
          </a:p>
          <a:p>
            <a:r>
              <a:rPr lang="en-US" altLang="zh-CN" sz="1600" b="1" dirty="0" smtClean="0"/>
              <a:t>public class </a:t>
            </a:r>
            <a:r>
              <a:rPr lang="en-US" altLang="zh-CN" sz="1600" b="1" dirty="0" err="1" smtClean="0"/>
              <a:t>MainServer</a:t>
            </a:r>
            <a:r>
              <a:rPr lang="en-US" altLang="zh-CN" sz="1600" b="1" dirty="0" smtClean="0"/>
              <a:t> </a:t>
            </a:r>
          </a:p>
          <a:p>
            <a:r>
              <a:rPr lang="en-US" altLang="zh-CN" sz="1600" dirty="0" smtClean="0"/>
              <a:t>{</a:t>
            </a:r>
          </a:p>
          <a:p>
            <a:pPr lvl="1"/>
            <a:r>
              <a:rPr lang="en-US" altLang="zh-CN" sz="1600" b="1" dirty="0" smtClean="0"/>
              <a:t>public static void main(String[] </a:t>
            </a:r>
            <a:r>
              <a:rPr lang="en-US" altLang="zh-CN" sz="1600" b="1" dirty="0" err="1" smtClean="0"/>
              <a:t>args</a:t>
            </a:r>
            <a:r>
              <a:rPr lang="en-US" altLang="zh-CN" sz="1600" b="1" dirty="0" smtClean="0"/>
              <a:t>) </a:t>
            </a:r>
          </a:p>
          <a:p>
            <a:pPr lvl="1"/>
            <a:r>
              <a:rPr lang="en-US" altLang="zh-CN" sz="1600" dirty="0" smtClean="0"/>
              <a:t>{</a:t>
            </a:r>
          </a:p>
          <a:p>
            <a:pPr lvl="2"/>
            <a:r>
              <a:rPr lang="en-US" altLang="zh-CN" sz="1600" dirty="0" err="1" smtClean="0"/>
              <a:t>JaxWsServerFactoryBean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jaxWsServerFactoryBean</a:t>
            </a:r>
            <a:r>
              <a:rPr lang="en-US" altLang="zh-CN" sz="1600" dirty="0" smtClean="0"/>
              <a:t> = </a:t>
            </a:r>
            <a:r>
              <a:rPr lang="en-US" altLang="zh-CN" sz="1600" b="1" dirty="0" smtClean="0"/>
              <a:t>new </a:t>
            </a:r>
            <a:r>
              <a:rPr lang="en-US" altLang="zh-CN" sz="1600" b="1" dirty="0" err="1" smtClean="0"/>
              <a:t>JaxWsServerFactoryBean</a:t>
            </a:r>
            <a:r>
              <a:rPr lang="en-US" altLang="zh-CN" sz="1600" b="1" dirty="0" smtClean="0"/>
              <a:t>();</a:t>
            </a:r>
          </a:p>
          <a:p>
            <a:pPr lvl="2"/>
            <a:endParaRPr lang="zh-CN" altLang="en-US" sz="1600" dirty="0" smtClean="0"/>
          </a:p>
          <a:p>
            <a:pPr lvl="2"/>
            <a:r>
              <a:rPr lang="en-US" altLang="zh-CN" sz="1600" dirty="0" err="1" smtClean="0"/>
              <a:t>jaxWsServerFactoryBean.setAddress</a:t>
            </a:r>
            <a:r>
              <a:rPr lang="en-US" altLang="zh-CN" sz="1600" dirty="0" smtClean="0"/>
              <a:t>("http://localhost:9999/cxf0917");</a:t>
            </a:r>
          </a:p>
          <a:p>
            <a:pPr lvl="2"/>
            <a:r>
              <a:rPr lang="en-US" altLang="zh-CN" sz="1600" dirty="0" err="1" smtClean="0"/>
              <a:t>jaxWsServerFactoryBean.setServiceClass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HelloWorldImpl.</a:t>
            </a:r>
            <a:r>
              <a:rPr lang="en-US" altLang="zh-CN" sz="1600" b="1" dirty="0" err="1" smtClean="0"/>
              <a:t>class</a:t>
            </a:r>
            <a:r>
              <a:rPr lang="en-US" altLang="zh-CN" sz="1600" b="1" dirty="0" smtClean="0"/>
              <a:t>);</a:t>
            </a:r>
          </a:p>
          <a:p>
            <a:pPr lvl="2"/>
            <a:endParaRPr lang="zh-CN" altLang="en-US" sz="1600" dirty="0" smtClean="0"/>
          </a:p>
          <a:p>
            <a:pPr lvl="2"/>
            <a:r>
              <a:rPr lang="en-US" altLang="zh-CN" sz="1600" dirty="0" smtClean="0"/>
              <a:t>Server </a:t>
            </a:r>
            <a:r>
              <a:rPr lang="en-US" altLang="zh-CN" sz="1600" dirty="0" err="1" smtClean="0"/>
              <a:t>server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jaxWsServerFactoryBean.create</a:t>
            </a:r>
            <a:r>
              <a:rPr lang="en-US" altLang="zh-CN" sz="1600" dirty="0" smtClean="0"/>
              <a:t>();</a:t>
            </a:r>
          </a:p>
          <a:p>
            <a:pPr lvl="2"/>
            <a:endParaRPr lang="zh-CN" altLang="en-US" sz="1600" dirty="0" smtClean="0"/>
          </a:p>
          <a:p>
            <a:pPr lvl="2"/>
            <a:r>
              <a:rPr lang="en-US" altLang="zh-CN" sz="1600" dirty="0" err="1" smtClean="0"/>
              <a:t>server.start</a:t>
            </a:r>
            <a:r>
              <a:rPr lang="en-US" altLang="zh-CN" sz="1600" dirty="0" smtClean="0"/>
              <a:t>();</a:t>
            </a:r>
          </a:p>
          <a:p>
            <a:pPr lvl="1"/>
            <a:r>
              <a:rPr lang="en-US" altLang="zh-CN" sz="1600" dirty="0" smtClean="0"/>
              <a:t>}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HelloWorld-5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0647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zh-CN" sz="2800" dirty="0" err="1" smtClean="0">
                <a:solidFill>
                  <a:srgbClr val="0070C0"/>
                </a:solidFill>
              </a:rPr>
              <a:t>MyEclipse</a:t>
            </a:r>
            <a:r>
              <a:rPr lang="zh-CN" altLang="en-US" sz="2800" dirty="0" smtClean="0">
                <a:solidFill>
                  <a:srgbClr val="0070C0"/>
                </a:solidFill>
              </a:rPr>
              <a:t>工具测试</a:t>
            </a:r>
            <a:r>
              <a:rPr lang="en-US" altLang="zh-CN" sz="2800" dirty="0" smtClean="0">
                <a:solidFill>
                  <a:srgbClr val="0070C0"/>
                </a:solidFill>
              </a:rPr>
              <a:t>-1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06489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12976"/>
            <a:ext cx="8568952" cy="330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HelloWorld-6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0647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zh-CN" sz="2800" dirty="0" err="1" smtClean="0">
                <a:solidFill>
                  <a:srgbClr val="0070C0"/>
                </a:solidFill>
              </a:rPr>
              <a:t>MyEclipse</a:t>
            </a:r>
            <a:r>
              <a:rPr lang="zh-CN" altLang="en-US" sz="2800" dirty="0" smtClean="0">
                <a:solidFill>
                  <a:srgbClr val="0070C0"/>
                </a:solidFill>
              </a:rPr>
              <a:t>工具测试</a:t>
            </a:r>
            <a:r>
              <a:rPr lang="en-US" altLang="zh-CN" sz="2800" dirty="0" smtClean="0">
                <a:solidFill>
                  <a:srgbClr val="0070C0"/>
                </a:solidFill>
              </a:rPr>
              <a:t>-2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23231"/>
            <a:ext cx="8964488" cy="471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r>
              <a:rPr lang="zh-CN" altLang="en-US" sz="3200" dirty="0" smtClean="0">
                <a:latin typeface="宋体" charset="-122"/>
              </a:rPr>
              <a:t>本节课程概览</a:t>
            </a:r>
            <a:r>
              <a:rPr lang="en-US" altLang="zh-CN" sz="3200" dirty="0" smtClean="0">
                <a:latin typeface="宋体" charset="-122"/>
              </a:rPr>
              <a:t>1</a:t>
            </a:r>
            <a:endParaRPr lang="zh-CN" altLang="en-US" sz="3200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362200" y="2209800"/>
            <a:ext cx="5105400" cy="555625"/>
            <a:chOff x="1392" y="1344"/>
            <a:chExt cx="3216" cy="350"/>
          </a:xfrm>
        </p:grpSpPr>
        <p:sp>
          <p:nvSpPr>
            <p:cNvPr id="55" name="Line 3"/>
            <p:cNvSpPr>
              <a:spLocks noChangeShapeType="1"/>
            </p:cNvSpPr>
            <p:nvPr/>
          </p:nvSpPr>
          <p:spPr bwMode="gray">
            <a:xfrm>
              <a:off x="1584" y="169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gray">
            <a:xfrm rot="3419336">
              <a:off x="1405" y="1331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7" name="Text Box 5"/>
            <p:cNvSpPr txBox="1">
              <a:spLocks noChangeArrowheads="1"/>
            </p:cNvSpPr>
            <p:nvPr/>
          </p:nvSpPr>
          <p:spPr bwMode="gray">
            <a:xfrm>
              <a:off x="1922" y="1386"/>
              <a:ext cx="167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 smtClean="0"/>
                <a:t>本门课程总体介绍</a:t>
              </a:r>
              <a:endParaRPr lang="en-US" altLang="zh-CN" sz="2400" b="1" dirty="0"/>
            </a:p>
          </p:txBody>
        </p:sp>
        <p:sp>
          <p:nvSpPr>
            <p:cNvPr id="58" name="Text Box 6"/>
            <p:cNvSpPr txBox="1">
              <a:spLocks noChangeArrowheads="1"/>
            </p:cNvSpPr>
            <p:nvPr/>
          </p:nvSpPr>
          <p:spPr bwMode="gray">
            <a:xfrm>
              <a:off x="1440" y="135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59" name="Line 8"/>
          <p:cNvSpPr>
            <a:spLocks noChangeShapeType="1"/>
          </p:cNvSpPr>
          <p:nvPr/>
        </p:nvSpPr>
        <p:spPr bwMode="gray">
          <a:xfrm>
            <a:off x="2667000" y="3559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gray">
          <a:xfrm rot="3419336">
            <a:off x="2382837" y="2951163"/>
            <a:ext cx="479425" cy="5207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gray">
          <a:xfrm>
            <a:off x="3131840" y="2996952"/>
            <a:ext cx="409041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 smtClean="0"/>
              <a:t>WebService</a:t>
            </a:r>
            <a:r>
              <a:rPr lang="zh-CN" altLang="en-US" sz="2400" b="1" dirty="0" smtClean="0"/>
              <a:t>概述及实际运用</a:t>
            </a:r>
            <a:endParaRPr lang="en-US" altLang="zh-CN" sz="2400" b="1" dirty="0"/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gray">
          <a:xfrm>
            <a:off x="2438400" y="2994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362200" y="3756029"/>
            <a:ext cx="5105400" cy="566738"/>
            <a:chOff x="1392" y="2584"/>
            <a:chExt cx="3216" cy="357"/>
          </a:xfrm>
        </p:grpSpPr>
        <p:sp>
          <p:nvSpPr>
            <p:cNvPr id="64" name="Line 13"/>
            <p:cNvSpPr>
              <a:spLocks noChangeShapeType="1"/>
            </p:cNvSpPr>
            <p:nvPr/>
          </p:nvSpPr>
          <p:spPr bwMode="gray">
            <a:xfrm>
              <a:off x="1584" y="293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14"/>
            <p:cNvSpPr>
              <a:spLocks noChangeArrowheads="1"/>
            </p:cNvSpPr>
            <p:nvPr/>
          </p:nvSpPr>
          <p:spPr bwMode="gray">
            <a:xfrm rot="3419336">
              <a:off x="1405" y="2571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6" name="Text Box 15"/>
            <p:cNvSpPr txBox="1">
              <a:spLocks noChangeArrowheads="1"/>
            </p:cNvSpPr>
            <p:nvPr/>
          </p:nvSpPr>
          <p:spPr bwMode="gray">
            <a:xfrm>
              <a:off x="1922" y="2650"/>
              <a:ext cx="237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 smtClean="0"/>
                <a:t>主流</a:t>
              </a:r>
              <a:r>
                <a:rPr lang="en-US" altLang="zh-CN" sz="2400" b="1" dirty="0" smtClean="0"/>
                <a:t>WebService</a:t>
              </a:r>
              <a:r>
                <a:rPr lang="zh-CN" altLang="en-US" sz="2400" b="1" dirty="0" smtClean="0"/>
                <a:t>框架介绍</a:t>
              </a:r>
              <a:endParaRPr lang="en-US" altLang="zh-CN" sz="2400" b="1" dirty="0" smtClean="0"/>
            </a:p>
          </p:txBody>
        </p:sp>
        <p:sp>
          <p:nvSpPr>
            <p:cNvPr id="67" name="Text Box 16"/>
            <p:cNvSpPr txBox="1">
              <a:spLocks noChangeArrowheads="1"/>
            </p:cNvSpPr>
            <p:nvPr/>
          </p:nvSpPr>
          <p:spPr bwMode="gray">
            <a:xfrm>
              <a:off x="1440" y="25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362200" y="4581525"/>
            <a:ext cx="5105400" cy="600075"/>
            <a:chOff x="1392" y="3166"/>
            <a:chExt cx="3216" cy="378"/>
          </a:xfrm>
        </p:grpSpPr>
        <p:sp>
          <p:nvSpPr>
            <p:cNvPr id="69" name="Line 18"/>
            <p:cNvSpPr>
              <a:spLocks noChangeShapeType="1"/>
            </p:cNvSpPr>
            <p:nvPr/>
          </p:nvSpPr>
          <p:spPr bwMode="gray">
            <a:xfrm>
              <a:off x="1584" y="354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19"/>
            <p:cNvSpPr>
              <a:spLocks noChangeArrowheads="1"/>
            </p:cNvSpPr>
            <p:nvPr/>
          </p:nvSpPr>
          <p:spPr bwMode="gray">
            <a:xfrm rot="3419336">
              <a:off x="1405" y="3161"/>
              <a:ext cx="302" cy="328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gray">
            <a:xfrm>
              <a:off x="1968" y="3166"/>
              <a:ext cx="17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 smtClean="0"/>
                <a:t>CXF</a:t>
              </a:r>
              <a:r>
                <a:rPr lang="zh-CN" altLang="en-US" sz="2400" b="1" dirty="0" smtClean="0"/>
                <a:t>介绍</a:t>
              </a:r>
              <a:r>
                <a:rPr lang="en-US" altLang="zh-CN" sz="2400" b="1" dirty="0" err="1" smtClean="0"/>
                <a:t>HelloWorld</a:t>
              </a:r>
              <a:endParaRPr lang="en-US" altLang="zh-CN" sz="2400" b="1" dirty="0" smtClean="0"/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gray">
            <a:xfrm>
              <a:off x="1440" y="318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HelloWorld-7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0647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zh-CN" sz="2800" dirty="0" smtClean="0">
                <a:solidFill>
                  <a:srgbClr val="0070C0"/>
                </a:solidFill>
              </a:rPr>
              <a:t>Client</a:t>
            </a:r>
            <a:r>
              <a:rPr lang="zh-CN" altLang="en-US" sz="2800" dirty="0" smtClean="0">
                <a:solidFill>
                  <a:srgbClr val="0070C0"/>
                </a:solidFill>
              </a:rPr>
              <a:t>端代码</a:t>
            </a:r>
            <a:endParaRPr lang="en-US" altLang="zh-CN" sz="2800" dirty="0" smtClean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89194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/>
        </p:nvSpPr>
        <p:spPr bwMode="gray">
          <a:xfrm>
            <a:off x="2667000" y="3559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 rot="3419336">
            <a:off x="2382837" y="2951163"/>
            <a:ext cx="479425" cy="5207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gray">
          <a:xfrm>
            <a:off x="3131840" y="2996952"/>
            <a:ext cx="40855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 smtClean="0"/>
              <a:t>Soap</a:t>
            </a:r>
            <a:r>
              <a:rPr lang="zh-CN" altLang="en-US" sz="2400" b="1" dirty="0" smtClean="0"/>
              <a:t>协议</a:t>
            </a:r>
            <a:r>
              <a:rPr lang="en-US" altLang="zh-CN" sz="2400" b="1" dirty="0" smtClean="0"/>
              <a:t>+TCP/</a:t>
            </a:r>
            <a:r>
              <a:rPr lang="en-US" altLang="zh-CN" sz="2400" b="1" dirty="0" err="1" smtClean="0"/>
              <a:t>IPMoniter</a:t>
            </a:r>
            <a:r>
              <a:rPr lang="zh-CN" altLang="en-US" sz="2400" b="1" dirty="0" smtClean="0"/>
              <a:t>监控</a:t>
            </a:r>
            <a:endParaRPr lang="en-US" altLang="zh-CN" sz="2400" b="1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gray">
          <a:xfrm>
            <a:off x="2445328" y="2994025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Soap</a:t>
            </a:r>
            <a:r>
              <a:rPr lang="zh-CN" altLang="en-US" dirty="0" smtClean="0"/>
              <a:t>协议是什么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r>
              <a:rPr lang="zh-CN" altLang="en-US" dirty="0" smtClean="0"/>
              <a:t>简单对象访问协议（</a:t>
            </a:r>
            <a:r>
              <a:rPr lang="en-US" altLang="zh-CN" dirty="0" smtClean="0"/>
              <a:t>Simple Object Access Protocol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）是一种轻量的、简单的、基于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的协议，它被设计成在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上交换结构化的和固化的信息。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SOAP </a:t>
            </a:r>
            <a:r>
              <a:rPr lang="zh-CN" altLang="en-US" dirty="0" smtClean="0"/>
              <a:t>是基于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的简易协议，</a:t>
            </a:r>
            <a:r>
              <a:rPr lang="zh-CN" altLang="en-US" dirty="0" smtClean="0">
                <a:solidFill>
                  <a:srgbClr val="FF0000"/>
                </a:solidFill>
              </a:rPr>
              <a:t>可使应用程序在 </a:t>
            </a:r>
            <a:r>
              <a:rPr lang="en-US" altLang="zh-CN" dirty="0" smtClean="0">
                <a:solidFill>
                  <a:srgbClr val="FF0000"/>
                </a:solidFill>
              </a:rPr>
              <a:t>HTTP </a:t>
            </a:r>
            <a:r>
              <a:rPr lang="zh-CN" altLang="en-US" dirty="0" smtClean="0">
                <a:solidFill>
                  <a:srgbClr val="FF0000"/>
                </a:solidFill>
              </a:rPr>
              <a:t>之上进行信息交换。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Soap</a:t>
            </a:r>
            <a:r>
              <a:rPr lang="zh-CN" altLang="en-US" dirty="0" smtClean="0"/>
              <a:t>什么样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一条 </a:t>
            </a:r>
            <a:r>
              <a:rPr lang="en-US" altLang="zh-CN" dirty="0" smtClean="0"/>
              <a:t>SOAP </a:t>
            </a:r>
            <a:r>
              <a:rPr lang="zh-CN" altLang="en-US" dirty="0" smtClean="0"/>
              <a:t>消息就是一个普通的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文档，包含下列元素</a:t>
            </a:r>
            <a:endParaRPr lang="en-US" altLang="zh-CN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必需</a:t>
            </a:r>
            <a:r>
              <a:rPr lang="zh-CN" altLang="en-US" sz="2800" dirty="0" smtClean="0">
                <a:solidFill>
                  <a:srgbClr val="00B050"/>
                </a:solidFill>
              </a:rPr>
              <a:t>的 </a:t>
            </a:r>
            <a:r>
              <a:rPr lang="en-US" altLang="zh-CN" sz="2800" dirty="0" smtClean="0">
                <a:solidFill>
                  <a:srgbClr val="00B050"/>
                </a:solidFill>
              </a:rPr>
              <a:t>Envelope </a:t>
            </a:r>
            <a:r>
              <a:rPr lang="zh-CN" altLang="en-US" sz="2800" dirty="0" smtClean="0">
                <a:solidFill>
                  <a:srgbClr val="00B050"/>
                </a:solidFill>
              </a:rPr>
              <a:t>元素，可把此 </a:t>
            </a:r>
            <a:r>
              <a:rPr lang="en-US" altLang="zh-CN" sz="2800" dirty="0" smtClean="0">
                <a:solidFill>
                  <a:srgbClr val="00B050"/>
                </a:solidFill>
              </a:rPr>
              <a:t>XML </a:t>
            </a:r>
            <a:r>
              <a:rPr lang="zh-CN" altLang="en-US" sz="2800" dirty="0" smtClean="0">
                <a:solidFill>
                  <a:srgbClr val="00B050"/>
                </a:solidFill>
              </a:rPr>
              <a:t>文档标识为一条 </a:t>
            </a:r>
            <a:r>
              <a:rPr lang="en-US" altLang="zh-CN" sz="2800" dirty="0" smtClean="0">
                <a:solidFill>
                  <a:srgbClr val="00B050"/>
                </a:solidFill>
              </a:rPr>
              <a:t>SOAP </a:t>
            </a:r>
            <a:r>
              <a:rPr lang="zh-CN" altLang="en-US" sz="2800" dirty="0" smtClean="0">
                <a:solidFill>
                  <a:srgbClr val="00B050"/>
                </a:solidFill>
              </a:rPr>
              <a:t>消息</a:t>
            </a:r>
          </a:p>
          <a:p>
            <a:r>
              <a:rPr lang="zh-CN" altLang="en-US" sz="2800" dirty="0" smtClean="0">
                <a:solidFill>
                  <a:srgbClr val="00B050"/>
                </a:solidFill>
              </a:rPr>
              <a:t>可选的 </a:t>
            </a:r>
            <a:r>
              <a:rPr lang="en-US" altLang="zh-CN" sz="2800" dirty="0" smtClean="0">
                <a:solidFill>
                  <a:srgbClr val="00B050"/>
                </a:solidFill>
              </a:rPr>
              <a:t>Header </a:t>
            </a:r>
            <a:r>
              <a:rPr lang="zh-CN" altLang="en-US" sz="2800" dirty="0" smtClean="0">
                <a:solidFill>
                  <a:srgbClr val="00B050"/>
                </a:solidFill>
              </a:rPr>
              <a:t>元素，包含头部信息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必需</a:t>
            </a:r>
            <a:r>
              <a:rPr lang="zh-CN" altLang="en-US" sz="2800" dirty="0" smtClean="0">
                <a:solidFill>
                  <a:srgbClr val="00B050"/>
                </a:solidFill>
              </a:rPr>
              <a:t>的 </a:t>
            </a:r>
            <a:r>
              <a:rPr lang="en-US" altLang="zh-CN" sz="2800" dirty="0" smtClean="0">
                <a:solidFill>
                  <a:srgbClr val="00B050"/>
                </a:solidFill>
              </a:rPr>
              <a:t>Body </a:t>
            </a:r>
            <a:r>
              <a:rPr lang="zh-CN" altLang="en-US" sz="2800" dirty="0" smtClean="0">
                <a:solidFill>
                  <a:srgbClr val="00B050"/>
                </a:solidFill>
              </a:rPr>
              <a:t>元素，包含所有的调用和响应信息</a:t>
            </a:r>
          </a:p>
          <a:p>
            <a:r>
              <a:rPr lang="zh-CN" altLang="en-US" sz="2800" dirty="0" smtClean="0">
                <a:solidFill>
                  <a:srgbClr val="00B050"/>
                </a:solidFill>
              </a:rPr>
              <a:t>可选的 </a:t>
            </a:r>
            <a:r>
              <a:rPr lang="en-US" altLang="zh-CN" sz="2800" dirty="0" smtClean="0">
                <a:solidFill>
                  <a:srgbClr val="00B050"/>
                </a:solidFill>
              </a:rPr>
              <a:t>Fault </a:t>
            </a:r>
            <a:r>
              <a:rPr lang="zh-CN" altLang="en-US" sz="2800" dirty="0" smtClean="0">
                <a:solidFill>
                  <a:srgbClr val="00B050"/>
                </a:solidFill>
              </a:rPr>
              <a:t>元素，提供有关在处理此消息所发生错误的信息</a:t>
            </a:r>
            <a:endParaRPr lang="en-US" altLang="zh-CN" sz="28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Soap</a:t>
            </a:r>
            <a:r>
              <a:rPr lang="zh-CN" altLang="en-US" dirty="0" smtClean="0"/>
              <a:t>什么样</a:t>
            </a:r>
            <a:r>
              <a:rPr lang="en-US" altLang="zh-CN" dirty="0" smtClean="0"/>
              <a:t>2(</a:t>
            </a:r>
            <a:r>
              <a:rPr lang="zh-CN" altLang="en-US" dirty="0" smtClean="0"/>
              <a:t>消息格式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964488" cy="465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Soap</a:t>
            </a:r>
            <a:r>
              <a:rPr lang="zh-CN" altLang="en-US" dirty="0" smtClean="0"/>
              <a:t>什么样</a:t>
            </a:r>
            <a:r>
              <a:rPr lang="en-US" altLang="zh-CN" dirty="0" smtClean="0"/>
              <a:t>3(</a:t>
            </a:r>
            <a:r>
              <a:rPr lang="zh-CN" altLang="en-US" dirty="0" smtClean="0"/>
              <a:t>抓抓看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524328" y="2852936"/>
            <a:ext cx="1619672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Myeclipse2013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自带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TCP/IP Monitor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监控工具，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进行配置添加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734481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71296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87624" y="4869160"/>
          <a:ext cx="734481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408"/>
                <a:gridCol w="3672408"/>
              </a:tblGrid>
              <a:tr h="345638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 monitoring port:6666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自定义的监控端口</a:t>
                      </a:r>
                      <a:endParaRPr lang="zh-CN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 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被监控的主机</a:t>
                      </a:r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7777                      CXF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运行端口</a:t>
                      </a:r>
                      <a:endParaRPr lang="zh-CN" altLang="en-US" sz="1400" dirty="0"/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协议类型</a:t>
                      </a:r>
                    </a:p>
                  </a:txBody>
                  <a:tcPr/>
                </a:tc>
              </a:tr>
              <a:tr h="345638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超时设置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8964488" cy="472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112474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开启监控服务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24744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最后在</a:t>
            </a:r>
            <a:r>
              <a:rPr lang="en-US" altLang="zh-CN" sz="2000" dirty="0" smtClean="0"/>
              <a:t>Window---Show View</a:t>
            </a:r>
            <a:r>
              <a:rPr lang="zh-CN" altLang="en-US" sz="2000" dirty="0" smtClean="0"/>
              <a:t>里面选中</a:t>
            </a:r>
            <a:r>
              <a:rPr lang="en-US" altLang="zh-CN" sz="2000" dirty="0" smtClean="0"/>
              <a:t>TCP/IP monitor</a:t>
            </a:r>
            <a:r>
              <a:rPr lang="zh-CN" altLang="en-US" sz="2000" dirty="0" smtClean="0"/>
              <a:t>窗口到视图里面即可。</a:t>
            </a:r>
            <a:endParaRPr lang="zh-CN" altLang="en-US" sz="2000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72816"/>
            <a:ext cx="403244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24744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抓取结果，注意访问端口</a:t>
            </a:r>
            <a:endParaRPr lang="zh-CN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260" y="1772816"/>
            <a:ext cx="9010739" cy="486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r>
              <a:rPr lang="zh-CN" altLang="en-US" sz="3200" dirty="0" smtClean="0">
                <a:latin typeface="宋体" charset="-122"/>
              </a:rPr>
              <a:t>本节课程概览</a:t>
            </a:r>
            <a:r>
              <a:rPr lang="en-US" altLang="zh-CN" sz="3200" dirty="0" smtClean="0">
                <a:latin typeface="宋体" charset="-122"/>
              </a:rPr>
              <a:t>2</a:t>
            </a:r>
            <a:endParaRPr lang="zh-CN" altLang="en-US" sz="3200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362200" y="2209800"/>
            <a:ext cx="5105400" cy="555625"/>
            <a:chOff x="1392" y="1344"/>
            <a:chExt cx="3216" cy="350"/>
          </a:xfrm>
        </p:grpSpPr>
        <p:sp>
          <p:nvSpPr>
            <p:cNvPr id="55" name="Line 3"/>
            <p:cNvSpPr>
              <a:spLocks noChangeShapeType="1"/>
            </p:cNvSpPr>
            <p:nvPr/>
          </p:nvSpPr>
          <p:spPr bwMode="gray">
            <a:xfrm>
              <a:off x="1584" y="169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gray">
            <a:xfrm rot="3419336">
              <a:off x="1405" y="1331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7" name="Text Box 5"/>
            <p:cNvSpPr txBox="1">
              <a:spLocks noChangeArrowheads="1"/>
            </p:cNvSpPr>
            <p:nvPr/>
          </p:nvSpPr>
          <p:spPr bwMode="gray">
            <a:xfrm>
              <a:off x="1922" y="1386"/>
              <a:ext cx="2671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 smtClean="0"/>
                <a:t>Soap</a:t>
              </a:r>
              <a:r>
                <a:rPr lang="zh-CN" altLang="en-US" sz="2400" b="1" dirty="0" smtClean="0"/>
                <a:t>协议</a:t>
              </a:r>
              <a:r>
                <a:rPr lang="en-US" altLang="zh-CN" sz="2400" b="1" dirty="0" smtClean="0"/>
                <a:t>+TCP/</a:t>
              </a:r>
              <a:r>
                <a:rPr lang="en-US" altLang="zh-CN" sz="2400" b="1" dirty="0" err="1" smtClean="0"/>
                <a:t>IPMoniter</a:t>
              </a:r>
              <a:r>
                <a:rPr lang="zh-CN" altLang="en-US" sz="2400" b="1" dirty="0" smtClean="0"/>
                <a:t>监控</a:t>
              </a:r>
              <a:endParaRPr lang="en-US" altLang="zh-CN" sz="2400" b="1" dirty="0"/>
            </a:p>
          </p:txBody>
        </p:sp>
        <p:sp>
          <p:nvSpPr>
            <p:cNvPr id="58" name="Text Box 6"/>
            <p:cNvSpPr txBox="1">
              <a:spLocks noChangeArrowheads="1"/>
            </p:cNvSpPr>
            <p:nvPr/>
          </p:nvSpPr>
          <p:spPr bwMode="gray">
            <a:xfrm>
              <a:off x="1444" y="1358"/>
              <a:ext cx="21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</a:rPr>
                <a:t>5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Line 8"/>
          <p:cNvSpPr>
            <a:spLocks noChangeShapeType="1"/>
          </p:cNvSpPr>
          <p:nvPr/>
        </p:nvSpPr>
        <p:spPr bwMode="gray">
          <a:xfrm>
            <a:off x="2667000" y="3559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gray">
          <a:xfrm rot="3419336">
            <a:off x="2382837" y="2951163"/>
            <a:ext cx="479425" cy="5207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gray">
          <a:xfrm>
            <a:off x="3131840" y="2996952"/>
            <a:ext cx="21693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 smtClean="0"/>
              <a:t>WSDL</a:t>
            </a:r>
            <a:r>
              <a:rPr lang="zh-CN" altLang="en-US" sz="2400" b="1" dirty="0" smtClean="0"/>
              <a:t>文件解析</a:t>
            </a:r>
            <a:endParaRPr lang="en-US" altLang="zh-CN" sz="2400" b="1" dirty="0"/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gray">
          <a:xfrm>
            <a:off x="2445328" y="2994025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362200" y="3756029"/>
            <a:ext cx="5105400" cy="566738"/>
            <a:chOff x="1392" y="2584"/>
            <a:chExt cx="3216" cy="357"/>
          </a:xfrm>
        </p:grpSpPr>
        <p:sp>
          <p:nvSpPr>
            <p:cNvPr id="64" name="Line 13"/>
            <p:cNvSpPr>
              <a:spLocks noChangeShapeType="1"/>
            </p:cNvSpPr>
            <p:nvPr/>
          </p:nvSpPr>
          <p:spPr bwMode="gray">
            <a:xfrm>
              <a:off x="1584" y="293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14"/>
            <p:cNvSpPr>
              <a:spLocks noChangeArrowheads="1"/>
            </p:cNvSpPr>
            <p:nvPr/>
          </p:nvSpPr>
          <p:spPr bwMode="gray">
            <a:xfrm rot="3419336">
              <a:off x="1405" y="2571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6" name="Text Box 15"/>
            <p:cNvSpPr txBox="1">
              <a:spLocks noChangeArrowheads="1"/>
            </p:cNvSpPr>
            <p:nvPr/>
          </p:nvSpPr>
          <p:spPr bwMode="gray">
            <a:xfrm>
              <a:off x="1922" y="2650"/>
              <a:ext cx="51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 smtClean="0"/>
                <a:t>JAXB</a:t>
              </a:r>
            </a:p>
          </p:txBody>
        </p:sp>
        <p:sp>
          <p:nvSpPr>
            <p:cNvPr id="67" name="Text Box 16"/>
            <p:cNvSpPr txBox="1">
              <a:spLocks noChangeArrowheads="1"/>
            </p:cNvSpPr>
            <p:nvPr/>
          </p:nvSpPr>
          <p:spPr bwMode="gray">
            <a:xfrm>
              <a:off x="1444" y="2598"/>
              <a:ext cx="21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362200" y="4581525"/>
            <a:ext cx="5105400" cy="600075"/>
            <a:chOff x="1392" y="3166"/>
            <a:chExt cx="3216" cy="378"/>
          </a:xfrm>
        </p:grpSpPr>
        <p:sp>
          <p:nvSpPr>
            <p:cNvPr id="69" name="Line 18"/>
            <p:cNvSpPr>
              <a:spLocks noChangeShapeType="1"/>
            </p:cNvSpPr>
            <p:nvPr/>
          </p:nvSpPr>
          <p:spPr bwMode="gray">
            <a:xfrm>
              <a:off x="1584" y="354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19"/>
            <p:cNvSpPr>
              <a:spLocks noChangeArrowheads="1"/>
            </p:cNvSpPr>
            <p:nvPr/>
          </p:nvSpPr>
          <p:spPr bwMode="gray">
            <a:xfrm rot="3419336">
              <a:off x="1405" y="3161"/>
              <a:ext cx="302" cy="328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gray">
            <a:xfrm>
              <a:off x="1916" y="3166"/>
              <a:ext cx="72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 smtClean="0"/>
                <a:t>JAX-WS</a:t>
              </a:r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gray">
            <a:xfrm>
              <a:off x="1444" y="3188"/>
              <a:ext cx="21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24744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抓取结果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，主要是</a:t>
            </a:r>
            <a:r>
              <a:rPr lang="en-US" altLang="zh-CN" sz="2800" dirty="0" smtClean="0"/>
              <a:t>soap</a:t>
            </a:r>
            <a:r>
              <a:rPr lang="zh-CN" altLang="en-US" sz="2800" dirty="0" smtClean="0"/>
              <a:t>协议传递的报文</a:t>
            </a:r>
            <a:endParaRPr lang="zh-CN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848872" cy="4916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24744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结论：</a:t>
            </a:r>
            <a:r>
              <a:rPr lang="en-US" altLang="zh-CN" sz="2800" dirty="0" smtClean="0"/>
              <a:t>SOAP </a:t>
            </a:r>
            <a:r>
              <a:rPr lang="zh-CN" altLang="en-US" sz="2800" dirty="0" smtClean="0"/>
              <a:t>是用于访问网络服务的协议。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988840"/>
            <a:ext cx="8676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一次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WebService</a:t>
            </a:r>
            <a:r>
              <a:rPr lang="zh-CN" altLang="en-US" sz="2800" dirty="0" smtClean="0">
                <a:solidFill>
                  <a:srgbClr val="FF0000"/>
                </a:solidFill>
              </a:rPr>
              <a:t>的调用，不是方法的调用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ctr"/>
            <a:endParaRPr lang="en-US" altLang="zh-CN" sz="28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而是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soap</a:t>
            </a:r>
            <a:r>
              <a:rPr lang="zh-CN" altLang="en-US" sz="2800" dirty="0" smtClean="0">
                <a:solidFill>
                  <a:srgbClr val="FF0000"/>
                </a:solidFill>
              </a:rPr>
              <a:t>消息</a:t>
            </a:r>
            <a:r>
              <a:rPr lang="en-US" altLang="zh-CN" sz="2800" dirty="0" smtClean="0">
                <a:solidFill>
                  <a:srgbClr val="FF0000"/>
                </a:solidFill>
              </a:rPr>
              <a:t>(xml</a:t>
            </a:r>
            <a:r>
              <a:rPr lang="zh-CN" altLang="en-US" sz="2800" dirty="0" smtClean="0">
                <a:solidFill>
                  <a:srgbClr val="FF0000"/>
                </a:solidFill>
              </a:rPr>
              <a:t>格式规范的文档片段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</a:rPr>
              <a:t>之间的输入输出。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124744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 </a:t>
            </a:r>
            <a:r>
              <a:rPr lang="zh-CN" altLang="en-US" sz="2000" b="1" dirty="0" smtClean="0"/>
              <a:t>客户端到</a:t>
            </a:r>
            <a:r>
              <a:rPr lang="en-US" altLang="zh-CN" sz="2000" b="1" dirty="0" smtClean="0"/>
              <a:t>UDDI</a:t>
            </a:r>
            <a:r>
              <a:rPr lang="zh-CN" altLang="en-US" sz="2000" b="1" dirty="0" smtClean="0"/>
              <a:t>上寻找</a:t>
            </a:r>
            <a:r>
              <a:rPr lang="en-US" altLang="zh-CN" sz="2000" b="1" dirty="0" smtClean="0"/>
              <a:t>Service</a:t>
            </a:r>
            <a:r>
              <a:rPr lang="zh-CN" altLang="en-US" sz="2000" b="1" dirty="0" smtClean="0"/>
              <a:t>目录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2 </a:t>
            </a:r>
            <a:r>
              <a:rPr lang="zh-CN" altLang="en-US" sz="2000" b="1" dirty="0" smtClean="0"/>
              <a:t>客户端获得</a:t>
            </a:r>
            <a:r>
              <a:rPr lang="en-US" altLang="zh-CN" sz="2000" b="1" dirty="0" smtClean="0"/>
              <a:t>WSDL</a:t>
            </a:r>
            <a:r>
              <a:rPr lang="zh-CN" altLang="en-US" sz="2000" b="1" dirty="0" smtClean="0"/>
              <a:t>文件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3 </a:t>
            </a:r>
            <a:r>
              <a:rPr lang="zh-CN" altLang="en-US" sz="2000" b="1" dirty="0" smtClean="0"/>
              <a:t>客户端按照</a:t>
            </a:r>
            <a:r>
              <a:rPr lang="en-US" altLang="zh-CN" sz="2000" b="1" dirty="0" smtClean="0"/>
              <a:t>WSDL</a:t>
            </a:r>
            <a:r>
              <a:rPr lang="zh-CN" altLang="en-US" sz="2000" b="1" dirty="0" smtClean="0"/>
              <a:t>文件的约束和规范创建</a:t>
            </a:r>
            <a:r>
              <a:rPr lang="en-US" altLang="zh-CN" sz="2000" b="1" dirty="0" smtClean="0"/>
              <a:t>SOAP</a:t>
            </a:r>
            <a:r>
              <a:rPr lang="zh-CN" altLang="en-US" sz="2000" b="1" dirty="0" smtClean="0"/>
              <a:t>客户端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4 </a:t>
            </a:r>
            <a:r>
              <a:rPr lang="zh-CN" altLang="en-US" sz="2000" b="1" dirty="0" smtClean="0"/>
              <a:t>客户端通过</a:t>
            </a:r>
            <a:r>
              <a:rPr lang="en-US" altLang="zh-CN" sz="2000" b="1" dirty="0" smtClean="0"/>
              <a:t>SOAP</a:t>
            </a:r>
            <a:r>
              <a:rPr lang="zh-CN" altLang="en-US" sz="2000" b="1" dirty="0" smtClean="0"/>
              <a:t>访问</a:t>
            </a:r>
            <a:r>
              <a:rPr lang="en-US" altLang="zh-CN" sz="2000" b="1" dirty="0" smtClean="0"/>
              <a:t>Service</a:t>
            </a:r>
            <a:endParaRPr lang="zh-CN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0888"/>
            <a:ext cx="8568952" cy="398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148064" y="692696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rgbClr val="0000FF"/>
                </a:solidFill>
              </a:rPr>
              <a:t>SOAP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小总结</a:t>
            </a:r>
            <a:endParaRPr lang="zh-CN" altLang="en-US" sz="4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/>
        </p:nvSpPr>
        <p:spPr bwMode="gray">
          <a:xfrm>
            <a:off x="2667000" y="3559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 rot="3419336">
            <a:off x="2382837" y="2951163"/>
            <a:ext cx="479425" cy="5207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gray">
          <a:xfrm>
            <a:off x="3131840" y="2996952"/>
            <a:ext cx="21693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 smtClean="0"/>
              <a:t>WSDL</a:t>
            </a:r>
            <a:r>
              <a:rPr lang="zh-CN" altLang="en-US" sz="2400" b="1" dirty="0" smtClean="0"/>
              <a:t>文件解析</a:t>
            </a:r>
            <a:endParaRPr lang="en-US" altLang="zh-CN" sz="2400" b="1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gray">
          <a:xfrm>
            <a:off x="2445328" y="2994025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chemeClr val="bg1"/>
                </a:solidFill>
              </a:rPr>
              <a:t>6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764704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WSDL</a:t>
            </a:r>
            <a:r>
              <a:rPr lang="zh-CN" altLang="en-US" sz="2800" b="1" dirty="0" smtClean="0"/>
              <a:t>报文总体概述</a:t>
            </a:r>
            <a:endParaRPr lang="zh-CN" alt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69020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WSDL</a:t>
            </a:r>
            <a:r>
              <a:rPr lang="zh-CN" altLang="en-US" sz="2800" b="1" dirty="0" smtClean="0"/>
              <a:t>报文总体概述</a:t>
            </a:r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980728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&lt;definitions&gt;</a:t>
            </a:r>
          </a:p>
          <a:p>
            <a:r>
              <a:rPr lang="en-US" altLang="zh-CN" sz="2000" b="1" dirty="0" smtClean="0"/>
              <a:t>	&lt;types&gt;</a:t>
            </a:r>
          </a:p>
          <a:p>
            <a:r>
              <a:rPr lang="en-US" altLang="zh-CN" sz="2000" b="1" dirty="0" smtClean="0"/>
              <a:t>	  	</a:t>
            </a:r>
            <a:r>
              <a:rPr lang="zh-CN" altLang="en-US" sz="2000" dirty="0" smtClean="0"/>
              <a:t>定义 </a:t>
            </a:r>
            <a:r>
              <a:rPr lang="en-US" altLang="zh-CN" sz="2000" dirty="0" smtClean="0"/>
              <a:t>web service </a:t>
            </a:r>
            <a:r>
              <a:rPr lang="zh-CN" altLang="en-US" sz="2000" dirty="0" smtClean="0"/>
              <a:t>使用的数据类型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	&lt;/types&gt;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	&lt;message&gt;</a:t>
            </a:r>
          </a:p>
          <a:p>
            <a:r>
              <a:rPr lang="en-US" altLang="zh-CN" sz="2000" dirty="0" smtClean="0"/>
              <a:t>		</a:t>
            </a:r>
            <a:r>
              <a:rPr lang="zh-CN" altLang="en-US" sz="2000" dirty="0" smtClean="0"/>
              <a:t>每个消息均由一个或多个部件组成。可以把它当做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中一个函数调用的参数。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	&lt;/message&gt;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	&lt;</a:t>
            </a:r>
            <a:r>
              <a:rPr lang="en-US" altLang="zh-CN" sz="2000" b="1" dirty="0" err="1" smtClean="0"/>
              <a:t>portType</a:t>
            </a:r>
            <a:r>
              <a:rPr lang="en-US" altLang="zh-CN" sz="2000" b="1" dirty="0" smtClean="0"/>
              <a:t>&gt;</a:t>
            </a:r>
          </a:p>
          <a:p>
            <a:r>
              <a:rPr lang="en-US" altLang="zh-CN" sz="2000" dirty="0" smtClean="0"/>
              <a:t>		</a:t>
            </a:r>
            <a:r>
              <a:rPr lang="zh-CN" altLang="en-US" sz="2000" dirty="0" smtClean="0"/>
              <a:t>它类似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中的一个函数库（或一个模块、或一个类）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	&lt;/</a:t>
            </a:r>
            <a:r>
              <a:rPr lang="en-US" altLang="zh-CN" sz="2000" b="1" dirty="0" err="1" smtClean="0"/>
              <a:t>portType</a:t>
            </a:r>
            <a:r>
              <a:rPr lang="en-US" altLang="zh-CN" sz="2000" b="1" dirty="0" smtClean="0"/>
              <a:t>&gt;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	&lt;binding&gt;</a:t>
            </a:r>
          </a:p>
          <a:p>
            <a:r>
              <a:rPr lang="en-US" altLang="zh-CN" sz="2000" dirty="0" smtClean="0"/>
              <a:t>		</a:t>
            </a:r>
            <a:r>
              <a:rPr lang="zh-CN" altLang="en-US" sz="2000" dirty="0" smtClean="0"/>
              <a:t>为每个端口定义消息格式和协议细节。</a:t>
            </a:r>
            <a:br>
              <a:rPr lang="zh-CN" altLang="en-US" sz="2000" dirty="0" smtClean="0"/>
            </a:br>
            <a:r>
              <a:rPr lang="zh-CN" altLang="en-US" sz="2000" dirty="0" smtClean="0"/>
              <a:t> </a:t>
            </a:r>
            <a:r>
              <a:rPr lang="en-US" altLang="zh-CN" sz="2000" b="1" dirty="0" smtClean="0"/>
              <a:t>	&lt;/binding&gt;</a:t>
            </a:r>
          </a:p>
          <a:p>
            <a:r>
              <a:rPr lang="en-US" altLang="zh-CN" sz="2000" b="1" dirty="0" smtClean="0"/>
              <a:t>&lt;/definitions&gt;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WSDL</a:t>
            </a:r>
            <a:r>
              <a:rPr lang="zh-CN" altLang="en-US" sz="2800" b="1" dirty="0" smtClean="0"/>
              <a:t>报文之</a:t>
            </a:r>
            <a:r>
              <a:rPr lang="en-US" altLang="zh-CN" sz="2800" b="1" dirty="0" err="1" smtClean="0"/>
              <a:t>wsdl:definitions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52736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&lt;</a:t>
            </a:r>
            <a:r>
              <a:rPr lang="en-US" altLang="zh-CN" sz="2000" b="1" dirty="0" err="1" smtClean="0"/>
              <a:t>wsdl:definitions</a:t>
            </a:r>
            <a:r>
              <a:rPr lang="en-US" altLang="zh-CN" sz="2000" b="1" dirty="0" smtClean="0"/>
              <a:t> </a:t>
            </a:r>
          </a:p>
          <a:p>
            <a:r>
              <a:rPr lang="en-US" altLang="zh-CN" sz="2000" b="1" dirty="0" smtClean="0"/>
              <a:t>		</a:t>
            </a:r>
            <a:r>
              <a:rPr lang="en-US" altLang="zh-CN" sz="2000" b="1" dirty="0" err="1" smtClean="0"/>
              <a:t>xmlns:xsd</a:t>
            </a:r>
            <a:r>
              <a:rPr lang="en-US" altLang="zh-CN" sz="2000" b="1" dirty="0" smtClean="0"/>
              <a:t>="http://www.w3.org/2001/XMLSchema" </a:t>
            </a:r>
          </a:p>
          <a:p>
            <a:r>
              <a:rPr lang="en-US" altLang="zh-CN" sz="2000" b="1" dirty="0" smtClean="0"/>
              <a:t>		</a:t>
            </a:r>
            <a:r>
              <a:rPr lang="en-US" altLang="zh-CN" sz="2000" b="1" dirty="0" err="1" smtClean="0"/>
              <a:t>xmlns:wsdl</a:t>
            </a:r>
            <a:r>
              <a:rPr lang="en-US" altLang="zh-CN" sz="2000" b="1" dirty="0" smtClean="0"/>
              <a:t>="http://schemas.xmlsoap.org/wsdl/"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		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xmlns:tns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="http://test.cxf.atguigu.com/" </a:t>
            </a:r>
          </a:p>
          <a:p>
            <a:r>
              <a:rPr lang="en-US" altLang="zh-CN" sz="2000" b="1" dirty="0" smtClean="0"/>
              <a:t>		</a:t>
            </a:r>
            <a:r>
              <a:rPr lang="en-US" altLang="zh-CN" sz="2000" b="1" dirty="0" err="1" smtClean="0"/>
              <a:t>xmlns:soap</a:t>
            </a:r>
            <a:r>
              <a:rPr lang="en-US" altLang="zh-CN" sz="2000" b="1" dirty="0" smtClean="0"/>
              <a:t>="http://schemas.xmlsoap.org/wsdl/soap/" </a:t>
            </a:r>
          </a:p>
          <a:p>
            <a:r>
              <a:rPr lang="en-US" altLang="zh-CN" sz="2000" b="1" dirty="0" smtClean="0"/>
              <a:t>		xmlns:ns1="http://schemas.xmlsoap.org/soap/http" </a:t>
            </a:r>
          </a:p>
          <a:p>
            <a:r>
              <a:rPr lang="en-US" altLang="zh-CN" sz="2000" b="1" dirty="0" smtClean="0"/>
              <a:t>	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name="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HelloWorldImplService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"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		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targetNamespace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="http://test.cxf.atguigu.com/"</a:t>
            </a:r>
            <a:r>
              <a:rPr lang="en-US" altLang="zh-CN" sz="2000" b="1" dirty="0" smtClean="0"/>
              <a:t>&gt;</a:t>
            </a:r>
          </a:p>
          <a:p>
            <a:r>
              <a:rPr lang="en-US" altLang="zh-CN" sz="2000" b="1" dirty="0" smtClean="0"/>
              <a:t>&lt;/</a:t>
            </a:r>
            <a:r>
              <a:rPr lang="en-US" altLang="zh-CN" sz="2000" b="1" dirty="0" err="1" smtClean="0"/>
              <a:t>wsdl:definitions</a:t>
            </a:r>
            <a:r>
              <a:rPr lang="en-US" altLang="zh-CN" sz="2000" b="1" dirty="0" smtClean="0"/>
              <a:t>&gt;</a:t>
            </a:r>
            <a:endParaRPr lang="zh-CN" altLang="en-US" sz="20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1520" y="3970232"/>
          <a:ext cx="8640960" cy="2511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  <a:gridCol w="6768752"/>
              </a:tblGrid>
              <a:tr h="699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xmlns:tns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相当于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里面的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包名反转</a:t>
                      </a:r>
                      <a:r>
                        <a:rPr lang="zh-CN" sz="1800" kern="100" dirty="0" smtClean="0">
                          <a:latin typeface="Calibri"/>
                          <a:ea typeface="宋体"/>
                          <a:cs typeface="Times New Roman"/>
                        </a:rPr>
                        <a:t>。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72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latin typeface="+mn-lt"/>
                          <a:ea typeface="+mn-ea"/>
                          <a:cs typeface="Times New Roman"/>
                        </a:rPr>
                        <a:t>我们</a:t>
                      </a:r>
                      <a:r>
                        <a:rPr lang="en-US" altLang="zh-CN" sz="1800" kern="100" dirty="0" smtClean="0">
                          <a:latin typeface="+mn-lt"/>
                          <a:ea typeface="+mn-ea"/>
                          <a:cs typeface="Times New Roman"/>
                        </a:rPr>
                        <a:t>java</a:t>
                      </a:r>
                      <a:r>
                        <a:rPr lang="zh-CN" altLang="zh-CN" sz="1800" kern="100" dirty="0" smtClean="0">
                          <a:latin typeface="+mn-lt"/>
                          <a:ea typeface="+mn-ea"/>
                          <a:cs typeface="Times New Roman"/>
                        </a:rPr>
                        <a:t>程序中服务接口的实现类，</a:t>
                      </a:r>
                      <a:r>
                        <a:rPr lang="en-US" altLang="zh-CN" sz="1800" kern="100" dirty="0" smtClean="0">
                          <a:latin typeface="+mn-lt"/>
                          <a:ea typeface="+mn-ea"/>
                          <a:cs typeface="Times New Roman"/>
                        </a:rPr>
                        <a:t>SEI</a:t>
                      </a:r>
                      <a:r>
                        <a:rPr lang="zh-CN" altLang="zh-CN" sz="1800" kern="100" dirty="0" smtClean="0">
                          <a:latin typeface="+mn-lt"/>
                          <a:ea typeface="+mn-ea"/>
                          <a:cs typeface="Times New Roman"/>
                        </a:rPr>
                        <a:t>定义是</a:t>
                      </a:r>
                      <a:r>
                        <a:rPr lang="en-US" altLang="zh-CN" sz="1800" kern="100" dirty="0" smtClean="0">
                          <a:latin typeface="+mn-lt"/>
                          <a:ea typeface="+mn-ea"/>
                          <a:cs typeface="Times New Roman"/>
                        </a:rPr>
                        <a:t>:</a:t>
                      </a:r>
                      <a:r>
                        <a:rPr lang="zh-CN" altLang="zh-CN" sz="1800" kern="100" dirty="0" smtClean="0">
                          <a:latin typeface="+mn-lt"/>
                          <a:ea typeface="+mn-ea"/>
                          <a:cs typeface="Times New Roman"/>
                        </a:rPr>
                        <a:t>服务接口类</a:t>
                      </a:r>
                      <a:r>
                        <a:rPr lang="en-US" altLang="zh-CN" sz="1800" kern="100" dirty="0" smtClean="0">
                          <a:latin typeface="+mn-lt"/>
                          <a:ea typeface="+mn-ea"/>
                          <a:cs typeface="Times New Roman"/>
                        </a:rPr>
                        <a:t>+Service</a:t>
                      </a:r>
                      <a:r>
                        <a:rPr lang="zh-CN" altLang="zh-CN" sz="1800" kern="100" dirty="0" smtClean="0">
                          <a:latin typeface="+mn-lt"/>
                          <a:ea typeface="+mn-ea"/>
                          <a:cs typeface="Times New Roman"/>
                        </a:rPr>
                        <a:t>后缀，</a:t>
                      </a:r>
                      <a:r>
                        <a:rPr lang="en-US" altLang="zh-CN" sz="1800" kern="100" dirty="0" smtClean="0">
                          <a:latin typeface="+mn-lt"/>
                          <a:ea typeface="+mn-ea"/>
                          <a:cs typeface="Times New Roman"/>
                        </a:rPr>
                        <a:t>Service</a:t>
                      </a:r>
                      <a:r>
                        <a:rPr lang="zh-CN" altLang="zh-CN" sz="1800" kern="100" dirty="0" smtClean="0">
                          <a:latin typeface="+mn-lt"/>
                          <a:ea typeface="+mn-ea"/>
                          <a:cs typeface="Times New Roman"/>
                        </a:rPr>
                        <a:t>自动追加。</a:t>
                      </a:r>
                    </a:p>
                  </a:txBody>
                  <a:tcPr/>
                </a:tc>
              </a:tr>
              <a:tr h="4856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targetNamespace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命名空间：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相当于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里面的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它刚好是和我们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定义中的包名相反。</a:t>
                      </a:r>
                      <a:endParaRPr lang="zh-CN" altLang="en-US" dirty="0"/>
                    </a:p>
                  </a:txBody>
                  <a:tcPr marL="68580" marR="68580" marT="0" marB="0"/>
                </a:tc>
              </a:tr>
              <a:tr h="4856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其它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不变化，不关心</a:t>
                      </a:r>
                      <a:endParaRPr lang="zh-CN" altLang="zh-C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WSDL</a:t>
            </a:r>
            <a:r>
              <a:rPr lang="zh-CN" altLang="en-US" sz="2800" b="1" dirty="0" smtClean="0"/>
              <a:t>报文之</a:t>
            </a:r>
            <a:r>
              <a:rPr lang="en-US" altLang="zh-CN" sz="2800" dirty="0" err="1" smtClean="0"/>
              <a:t>wsdl:types</a:t>
            </a:r>
            <a:endParaRPr lang="zh-CN" altLang="en-US" sz="2800" b="1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470" y="1700808"/>
            <a:ext cx="9009529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126876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/>
              <a:t>我们</a:t>
            </a:r>
            <a:r>
              <a:rPr lang="en-US" altLang="zh-CN" b="1" dirty="0" smtClean="0"/>
              <a:t>java</a:t>
            </a:r>
            <a:r>
              <a:rPr lang="zh-CN" altLang="zh-CN" b="1" dirty="0" smtClean="0"/>
              <a:t>定义的服务接口中某方法的输入参数和返回值。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WSDL</a:t>
            </a:r>
            <a:r>
              <a:rPr lang="zh-CN" altLang="en-US" sz="2800" b="1" dirty="0" smtClean="0"/>
              <a:t>报文之</a:t>
            </a:r>
            <a:r>
              <a:rPr lang="en-US" altLang="zh-CN" sz="2800" dirty="0" err="1" smtClean="0"/>
              <a:t>wsdl:message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26876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通信消息的数据</a:t>
            </a:r>
            <a:r>
              <a:rPr lang="zh-CN" altLang="zh-CN" b="1" dirty="0" smtClean="0"/>
              <a:t>结构</a:t>
            </a:r>
            <a:r>
              <a:rPr lang="zh-CN" altLang="zh-CN" dirty="0" smtClean="0"/>
              <a:t>的抽象类型化定义。使用</a:t>
            </a:r>
            <a:r>
              <a:rPr lang="en-US" altLang="zh-CN" dirty="0" smtClean="0"/>
              <a:t>Types</a:t>
            </a:r>
            <a:r>
              <a:rPr lang="zh-CN" altLang="zh-CN" dirty="0" smtClean="0"/>
              <a:t>所定义的类型来定义整个消息的数据</a:t>
            </a:r>
            <a:r>
              <a:rPr lang="zh-CN" altLang="zh-CN" b="1" dirty="0" smtClean="0"/>
              <a:t>结构。</a:t>
            </a:r>
            <a:endParaRPr lang="zh-CN" altLang="zh-CN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128" y="1844824"/>
            <a:ext cx="881174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9512" y="3933056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+mn-ea"/>
              </a:rPr>
              <a:t>WebService</a:t>
            </a:r>
            <a:r>
              <a:rPr lang="zh-CN" altLang="en-US" b="1" dirty="0" smtClean="0">
                <a:latin typeface="+mn-ea"/>
              </a:rPr>
              <a:t>中每个方法包含两部分：</a:t>
            </a:r>
          </a:p>
          <a:p>
            <a:r>
              <a:rPr lang="zh-CN" altLang="en-US" b="1" dirty="0" smtClean="0">
                <a:latin typeface="+mn-ea"/>
              </a:rPr>
              <a:t>一个是方法的输入参数；另一个是方法的输出参数。</a:t>
            </a:r>
            <a:endParaRPr lang="en-US" altLang="zh-CN" b="1" dirty="0" smtClean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其实质都是基于</a:t>
            </a:r>
            <a:r>
              <a:rPr lang="en-US" altLang="zh-CN" b="1" dirty="0" smtClean="0">
                <a:latin typeface="+mn-ea"/>
              </a:rPr>
              <a:t>SOAP</a:t>
            </a:r>
            <a:r>
              <a:rPr lang="zh-CN" altLang="en-US" b="1" dirty="0" smtClean="0">
                <a:latin typeface="+mn-ea"/>
              </a:rPr>
              <a:t>协议将其封装为消息，所以每一个方法对应有两个消息，一个输入一个输出回应。简单而言，就是方法和</a:t>
            </a:r>
            <a:r>
              <a:rPr lang="en-US" altLang="zh-CN" b="1" dirty="0" smtClean="0">
                <a:latin typeface="+mn-ea"/>
              </a:rPr>
              <a:t>Message</a:t>
            </a:r>
            <a:r>
              <a:rPr lang="zh-CN" altLang="en-US" b="1" dirty="0" smtClean="0">
                <a:latin typeface="+mn-ea"/>
              </a:rPr>
              <a:t>的关系是</a:t>
            </a:r>
            <a:r>
              <a:rPr lang="en-US" altLang="zh-CN" b="1" dirty="0" smtClean="0">
                <a:latin typeface="+mn-ea"/>
              </a:rPr>
              <a:t>N:2N</a:t>
            </a:r>
            <a:r>
              <a:rPr lang="zh-CN" altLang="en-US" b="1" dirty="0" smtClean="0">
                <a:latin typeface="+mn-ea"/>
              </a:rPr>
              <a:t>的关系。一对二。</a:t>
            </a:r>
            <a:endParaRPr lang="en-US" altLang="zh-CN" b="1" dirty="0" smtClean="0">
              <a:latin typeface="+mn-ea"/>
            </a:endParaRPr>
          </a:p>
          <a:p>
            <a:endParaRPr lang="zh-CN" altLang="en-US" b="1" dirty="0" smtClean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Message</a:t>
            </a:r>
            <a:r>
              <a:rPr lang="zh-CN" altLang="en-US" b="1" dirty="0" smtClean="0">
                <a:latin typeface="+mn-ea"/>
              </a:rPr>
              <a:t>中的具体内容是</a:t>
            </a:r>
            <a:r>
              <a:rPr lang="en-US" altLang="zh-CN" b="1" dirty="0" smtClean="0">
                <a:latin typeface="+mn-ea"/>
              </a:rPr>
              <a:t>part,</a:t>
            </a:r>
            <a:r>
              <a:rPr lang="zh-CN" altLang="en-US" b="1" dirty="0" smtClean="0">
                <a:latin typeface="+mn-ea"/>
              </a:rPr>
              <a:t>结合前面可知，</a:t>
            </a:r>
            <a:r>
              <a:rPr lang="en-US" altLang="zh-CN" b="1" dirty="0" smtClean="0">
                <a:latin typeface="+mn-ea"/>
              </a:rPr>
              <a:t>message</a:t>
            </a:r>
            <a:r>
              <a:rPr lang="zh-CN" altLang="en-US" b="1" dirty="0" smtClean="0">
                <a:latin typeface="+mn-ea"/>
              </a:rPr>
              <a:t>中的</a:t>
            </a:r>
            <a:r>
              <a:rPr lang="en-US" altLang="zh-CN" b="1" dirty="0" smtClean="0">
                <a:latin typeface="+mn-ea"/>
              </a:rPr>
              <a:t>part</a:t>
            </a:r>
            <a:r>
              <a:rPr lang="zh-CN" altLang="en-US" b="1" dirty="0" smtClean="0">
                <a:latin typeface="+mn-ea"/>
              </a:rPr>
              <a:t>内容请到前面定义过的</a:t>
            </a:r>
            <a:r>
              <a:rPr lang="en-US" altLang="zh-CN" b="1" dirty="0" smtClean="0">
                <a:latin typeface="+mn-ea"/>
              </a:rPr>
              <a:t>types</a:t>
            </a:r>
            <a:r>
              <a:rPr lang="zh-CN" altLang="en-US" b="1" dirty="0" smtClean="0">
                <a:latin typeface="+mn-ea"/>
              </a:rPr>
              <a:t>中去看，</a:t>
            </a:r>
            <a:r>
              <a:rPr lang="zh-CN" altLang="en-US" b="1" dirty="0" smtClean="0">
                <a:solidFill>
                  <a:srgbClr val="FF0000"/>
                </a:solidFill>
              </a:rPr>
              <a:t>它会引用之前的</a:t>
            </a:r>
            <a:r>
              <a:rPr lang="en-US" altLang="zh-CN" b="1" dirty="0" smtClean="0">
                <a:solidFill>
                  <a:srgbClr val="FF0000"/>
                </a:solidFill>
              </a:rPr>
              <a:t>type</a:t>
            </a:r>
            <a:r>
              <a:rPr lang="zh-CN" altLang="en-US" b="1" dirty="0" smtClean="0">
                <a:solidFill>
                  <a:srgbClr val="FF0000"/>
                </a:solidFill>
              </a:rPr>
              <a:t>相关内容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WSDL</a:t>
            </a:r>
            <a:r>
              <a:rPr lang="zh-CN" altLang="en-US" sz="2800" b="1" dirty="0" smtClean="0"/>
              <a:t>报文之</a:t>
            </a:r>
            <a:r>
              <a:rPr lang="en-US" altLang="zh-CN" sz="2800" dirty="0" err="1" smtClean="0"/>
              <a:t>wsdl:portType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26876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+mn-ea"/>
              </a:rPr>
              <a:t>portType</a:t>
            </a:r>
            <a:r>
              <a:rPr lang="en-US" altLang="zh-CN" sz="2400" dirty="0" smtClean="0">
                <a:latin typeface="+mn-ea"/>
              </a:rPr>
              <a:t> = </a:t>
            </a:r>
            <a:r>
              <a:rPr lang="zh-CN" altLang="zh-CN" sz="2400" dirty="0" smtClean="0">
                <a:latin typeface="+mn-ea"/>
              </a:rPr>
              <a:t>接口</a:t>
            </a:r>
            <a:r>
              <a:rPr lang="en-US" altLang="zh-CN" sz="2400" dirty="0" smtClean="0">
                <a:latin typeface="+mn-ea"/>
              </a:rPr>
              <a:t>		operation = </a:t>
            </a:r>
            <a:r>
              <a:rPr lang="zh-CN" altLang="zh-CN" sz="2400" dirty="0" smtClean="0">
                <a:latin typeface="+mn-ea"/>
              </a:rPr>
              <a:t>接口中定义的方法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829468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r>
              <a:rPr lang="zh-CN" altLang="en-US" sz="3200" dirty="0" smtClean="0">
                <a:latin typeface="宋体" charset="-122"/>
              </a:rPr>
              <a:t>本节课程概览</a:t>
            </a:r>
            <a:r>
              <a:rPr lang="en-US" altLang="zh-CN" sz="3200" dirty="0" smtClean="0">
                <a:latin typeface="宋体" charset="-122"/>
              </a:rPr>
              <a:t>3</a:t>
            </a:r>
            <a:endParaRPr lang="zh-CN" altLang="en-US" sz="3200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362200" y="2209800"/>
            <a:ext cx="5105400" cy="555625"/>
            <a:chOff x="1392" y="1344"/>
            <a:chExt cx="3216" cy="350"/>
          </a:xfrm>
        </p:grpSpPr>
        <p:sp>
          <p:nvSpPr>
            <p:cNvPr id="55" name="Line 3"/>
            <p:cNvSpPr>
              <a:spLocks noChangeShapeType="1"/>
            </p:cNvSpPr>
            <p:nvPr/>
          </p:nvSpPr>
          <p:spPr bwMode="gray">
            <a:xfrm>
              <a:off x="1584" y="169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gray">
            <a:xfrm rot="3419336">
              <a:off x="1405" y="1331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7" name="Text Box 5"/>
            <p:cNvSpPr txBox="1">
              <a:spLocks noChangeArrowheads="1"/>
            </p:cNvSpPr>
            <p:nvPr/>
          </p:nvSpPr>
          <p:spPr bwMode="gray">
            <a:xfrm>
              <a:off x="1922" y="1386"/>
              <a:ext cx="131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 smtClean="0"/>
                <a:t>Spring</a:t>
              </a:r>
              <a:r>
                <a:rPr lang="zh-CN" altLang="en-US" sz="2400" b="1" dirty="0" smtClean="0"/>
                <a:t>整合</a:t>
              </a:r>
              <a:r>
                <a:rPr lang="en-US" altLang="zh-CN" sz="2400" b="1" dirty="0" smtClean="0"/>
                <a:t>CXF</a:t>
              </a:r>
              <a:endParaRPr lang="en-US" altLang="zh-CN" sz="2400" b="1" dirty="0"/>
            </a:p>
          </p:txBody>
        </p:sp>
        <p:sp>
          <p:nvSpPr>
            <p:cNvPr id="58" name="Text Box 6"/>
            <p:cNvSpPr txBox="1">
              <a:spLocks noChangeArrowheads="1"/>
            </p:cNvSpPr>
            <p:nvPr/>
          </p:nvSpPr>
          <p:spPr bwMode="gray">
            <a:xfrm>
              <a:off x="1444" y="1358"/>
              <a:ext cx="21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</a:rPr>
                <a:t>9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Line 8"/>
          <p:cNvSpPr>
            <a:spLocks noChangeShapeType="1"/>
          </p:cNvSpPr>
          <p:nvPr/>
        </p:nvSpPr>
        <p:spPr bwMode="gray">
          <a:xfrm>
            <a:off x="2667000" y="3559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gray">
          <a:xfrm rot="3419336">
            <a:off x="2382837" y="2951163"/>
            <a:ext cx="479425" cy="5207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gray">
          <a:xfrm>
            <a:off x="3131840" y="2996952"/>
            <a:ext cx="389690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 smtClean="0"/>
              <a:t>Restful Web Services(JAX-RS)</a:t>
            </a:r>
            <a:endParaRPr lang="en-US" altLang="zh-CN" sz="2400" b="1" dirty="0"/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gray">
          <a:xfrm>
            <a:off x="2367582" y="2994025"/>
            <a:ext cx="4956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chemeClr val="bg1"/>
                </a:solidFill>
              </a:rPr>
              <a:t>10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362200" y="3756029"/>
            <a:ext cx="5105400" cy="566738"/>
            <a:chOff x="1392" y="2584"/>
            <a:chExt cx="3216" cy="357"/>
          </a:xfrm>
        </p:grpSpPr>
        <p:sp>
          <p:nvSpPr>
            <p:cNvPr id="64" name="Line 13"/>
            <p:cNvSpPr>
              <a:spLocks noChangeShapeType="1"/>
            </p:cNvSpPr>
            <p:nvPr/>
          </p:nvSpPr>
          <p:spPr bwMode="gray">
            <a:xfrm>
              <a:off x="1584" y="293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14"/>
            <p:cNvSpPr>
              <a:spLocks noChangeArrowheads="1"/>
            </p:cNvSpPr>
            <p:nvPr/>
          </p:nvSpPr>
          <p:spPr bwMode="gray">
            <a:xfrm rot="3419336">
              <a:off x="1405" y="2571"/>
              <a:ext cx="302" cy="32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6" name="Text Box 15"/>
            <p:cNvSpPr txBox="1">
              <a:spLocks noChangeArrowheads="1"/>
            </p:cNvSpPr>
            <p:nvPr/>
          </p:nvSpPr>
          <p:spPr bwMode="gray">
            <a:xfrm>
              <a:off x="1922" y="2650"/>
              <a:ext cx="50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 smtClean="0"/>
                <a:t>总结</a:t>
              </a:r>
              <a:endParaRPr lang="en-US" altLang="zh-CN" sz="2400" b="1" dirty="0" smtClean="0"/>
            </a:p>
          </p:txBody>
        </p:sp>
        <p:sp>
          <p:nvSpPr>
            <p:cNvPr id="67" name="Text Box 16"/>
            <p:cNvSpPr txBox="1">
              <a:spLocks noChangeArrowheads="1"/>
            </p:cNvSpPr>
            <p:nvPr/>
          </p:nvSpPr>
          <p:spPr bwMode="gray">
            <a:xfrm>
              <a:off x="1395" y="2598"/>
              <a:ext cx="31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dirty="0" smtClean="0">
                  <a:solidFill>
                    <a:schemeClr val="bg1"/>
                  </a:solidFill>
                </a:rPr>
                <a:t>11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WSDL</a:t>
            </a:r>
            <a:r>
              <a:rPr lang="zh-CN" altLang="en-US" sz="2800" b="1" dirty="0" smtClean="0"/>
              <a:t>报文之</a:t>
            </a:r>
            <a:r>
              <a:rPr lang="en-US" altLang="zh-CN" sz="2800" dirty="0" err="1" smtClean="0"/>
              <a:t>wsdl:binding</a:t>
            </a:r>
            <a:r>
              <a:rPr lang="en-US" altLang="zh-CN" sz="2800" dirty="0" smtClean="0"/>
              <a:t> 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26876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 smtClean="0"/>
              <a:t>特定端口类型的具体协议和数据格式规范的绑定</a:t>
            </a:r>
            <a:endParaRPr lang="zh-CN" altLang="zh-CN" sz="2400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64096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b="1" dirty="0" smtClean="0"/>
              <a:t>WSDL</a:t>
            </a:r>
            <a:r>
              <a:rPr lang="zh-CN" altLang="en-US" sz="2800" b="1" dirty="0" smtClean="0"/>
              <a:t>报文之</a:t>
            </a:r>
            <a:r>
              <a:rPr lang="en-US" altLang="zh-CN" sz="2800" dirty="0" err="1" smtClean="0"/>
              <a:t>wsdl:service</a:t>
            </a:r>
            <a:r>
              <a:rPr lang="en-US" altLang="zh-CN" sz="2800" dirty="0" smtClean="0"/>
              <a:t> 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26876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 smtClean="0"/>
              <a:t>负责将</a:t>
            </a:r>
            <a:r>
              <a:rPr lang="zh-CN" altLang="en-US" sz="2400" dirty="0" smtClean="0"/>
              <a:t>网络通信</a:t>
            </a:r>
            <a:r>
              <a:rPr lang="zh-CN" altLang="zh-CN" sz="2400" dirty="0" smtClean="0"/>
              <a:t>地址赋给一个具体的绑定</a:t>
            </a:r>
            <a:endParaRPr lang="zh-CN" altLang="zh-CN" sz="2400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351837" cy="193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/>
        </p:nvSpPr>
        <p:spPr bwMode="gray">
          <a:xfrm>
            <a:off x="2667000" y="3559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 rot="3419336">
            <a:off x="2382837" y="2951163"/>
            <a:ext cx="479425" cy="5207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gray">
          <a:xfrm>
            <a:off x="3131840" y="2996952"/>
            <a:ext cx="80951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 smtClean="0"/>
              <a:t>JAXB</a:t>
            </a:r>
            <a:endParaRPr lang="en-US" altLang="zh-CN" sz="2400" b="1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gray">
          <a:xfrm>
            <a:off x="2445328" y="2994025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chemeClr val="bg1"/>
                </a:solidFill>
              </a:rPr>
              <a:t>7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是什么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26876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JAXB = Java API For XML Binding</a:t>
            </a:r>
            <a:endParaRPr lang="zh-CN" altLang="zh-C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060848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JAXB</a:t>
            </a:r>
            <a:r>
              <a:rPr lang="zh-CN" altLang="zh-CN" sz="2800" dirty="0" smtClean="0"/>
              <a:t>是</a:t>
            </a:r>
            <a:r>
              <a:rPr lang="en-US" altLang="zh-CN" sz="2800" dirty="0" smtClean="0"/>
              <a:t>Java Architecture for XML Binding</a:t>
            </a:r>
            <a:r>
              <a:rPr lang="zh-CN" altLang="zh-CN" sz="2800" dirty="0" smtClean="0"/>
              <a:t>的缩写。提供了一个快捷的方式将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Java</a:t>
            </a:r>
            <a:r>
              <a:rPr lang="zh-CN" altLang="zh-CN" sz="2800" dirty="0" smtClean="0">
                <a:solidFill>
                  <a:srgbClr val="FF0000"/>
                </a:solidFill>
              </a:rPr>
              <a:t>对象与</a:t>
            </a:r>
            <a:r>
              <a:rPr lang="en-US" altLang="zh-CN" sz="2800" dirty="0" smtClean="0">
                <a:solidFill>
                  <a:srgbClr val="FF0000"/>
                </a:solidFill>
              </a:rPr>
              <a:t>XML</a:t>
            </a:r>
            <a:r>
              <a:rPr lang="zh-CN" altLang="zh-CN" sz="2800" dirty="0" smtClean="0">
                <a:solidFill>
                  <a:srgbClr val="FF0000"/>
                </a:solidFill>
              </a:rPr>
              <a:t>进行转换。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	</a:t>
            </a:r>
            <a:r>
              <a:rPr lang="zh-CN" altLang="zh-CN" sz="2800" dirty="0" smtClean="0"/>
              <a:t>在</a:t>
            </a:r>
            <a:r>
              <a:rPr lang="en-US" altLang="zh-CN" sz="2800" dirty="0" smtClean="0"/>
              <a:t>JAX-WS(Java</a:t>
            </a:r>
            <a:r>
              <a:rPr lang="zh-CN" altLang="zh-CN" sz="2800" dirty="0" smtClean="0"/>
              <a:t>的</a:t>
            </a:r>
            <a:r>
              <a:rPr lang="en-US" altLang="zh-CN" sz="2800" dirty="0" err="1" smtClean="0"/>
              <a:t>WebService</a:t>
            </a:r>
            <a:r>
              <a:rPr lang="zh-CN" altLang="zh-CN" sz="2800" dirty="0" smtClean="0"/>
              <a:t>规范之一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中，</a:t>
            </a:r>
            <a:r>
              <a:rPr lang="en-US" altLang="zh-CN" sz="2800" dirty="0" smtClean="0"/>
              <a:t>JDK1.6</a:t>
            </a:r>
            <a:r>
              <a:rPr lang="zh-CN" altLang="zh-CN" sz="2800" dirty="0" smtClean="0"/>
              <a:t>自带的版本</a:t>
            </a:r>
            <a:r>
              <a:rPr lang="en-US" altLang="zh-CN" sz="2800" dirty="0" smtClean="0"/>
              <a:t>JAX-WS2.1</a:t>
            </a:r>
            <a:r>
              <a:rPr lang="zh-CN" altLang="zh-CN" sz="2800" dirty="0" smtClean="0"/>
              <a:t>，其底层支持就是</a:t>
            </a:r>
            <a:r>
              <a:rPr lang="en-US" altLang="zh-CN" sz="2800" dirty="0" smtClean="0"/>
              <a:t>JAXB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能干嘛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26876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JAXB</a:t>
            </a:r>
            <a:r>
              <a:rPr lang="zh-CN" altLang="zh-CN" sz="2400" dirty="0" smtClean="0"/>
              <a:t>可以实现</a:t>
            </a:r>
            <a:r>
              <a:rPr lang="en-US" altLang="zh-CN" sz="2400" dirty="0" smtClean="0"/>
              <a:t>POJO</a:t>
            </a:r>
            <a:r>
              <a:rPr lang="zh-CN" altLang="en-US" sz="2400" dirty="0" smtClean="0"/>
              <a:t>对象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XML</a:t>
            </a:r>
            <a:r>
              <a:rPr lang="zh-CN" altLang="zh-CN" sz="2400" dirty="0" smtClean="0"/>
              <a:t>之间相互转换</a:t>
            </a:r>
            <a:endParaRPr lang="zh-CN" altLang="zh-C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988840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Unmarshaller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数据反序列化为新创建的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内容树的进程，并可在解组时有选择的验证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数据。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Marshaller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内容树序列化回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数据的过程。</a:t>
            </a:r>
            <a:endParaRPr lang="zh-CN" altLang="en-US" sz="2400" dirty="0"/>
          </a:p>
        </p:txBody>
      </p:sp>
      <p:pic>
        <p:nvPicPr>
          <p:cNvPr id="8" name="图片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861048"/>
            <a:ext cx="856895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怎么玩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26876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Marshaller</a:t>
            </a:r>
            <a:r>
              <a:rPr lang="zh-CN" altLang="en-US" sz="2400" dirty="0" smtClean="0"/>
              <a:t>开始，</a:t>
            </a:r>
            <a:r>
              <a:rPr lang="en-US" altLang="zh-CN" sz="2400" dirty="0" smtClean="0"/>
              <a:t>POJO</a:t>
            </a:r>
            <a:r>
              <a:rPr lang="en-US" altLang="zh-CN" sz="2400" dirty="0" smtClean="0">
                <a:sym typeface="Wingdings" pitchFamily="2" charset="2"/>
              </a:rPr>
              <a:t>-----&gt;xml</a:t>
            </a:r>
            <a:endParaRPr lang="zh-CN" altLang="zh-C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988840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步骤：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1 </a:t>
            </a:r>
            <a:r>
              <a:rPr lang="zh-CN" altLang="en-US" sz="2800" dirty="0" smtClean="0"/>
              <a:t>定义</a:t>
            </a:r>
            <a:r>
              <a:rPr lang="en-US" altLang="zh-CN" sz="2800" dirty="0" smtClean="0"/>
              <a:t>POJO</a:t>
            </a:r>
            <a:r>
              <a:rPr lang="zh-CN" altLang="en-US" sz="2800" dirty="0" smtClean="0"/>
              <a:t>类</a:t>
            </a:r>
            <a:r>
              <a:rPr lang="en-US" altLang="zh-CN" sz="2800" dirty="0" smtClean="0"/>
              <a:t>Book.java, @</a:t>
            </a:r>
            <a:r>
              <a:rPr lang="en-US" altLang="zh-CN" sz="2800" dirty="0" err="1" smtClean="0"/>
              <a:t>XmlRootElement</a:t>
            </a:r>
            <a:r>
              <a:rPr lang="zh-CN" altLang="en-US" sz="2800" dirty="0" smtClean="0"/>
              <a:t>报错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 </a:t>
            </a:r>
            <a:r>
              <a:rPr lang="zh-CN" altLang="en-US" sz="2800" dirty="0" smtClean="0"/>
              <a:t>编写</a:t>
            </a:r>
            <a:r>
              <a:rPr lang="en-US" altLang="zh-CN" sz="2800" dirty="0" err="1" smtClean="0"/>
              <a:t>Marshaller</a:t>
            </a:r>
            <a:r>
              <a:rPr lang="zh-CN" altLang="en-US" sz="2800" dirty="0" smtClean="0"/>
              <a:t>程序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 </a:t>
            </a:r>
            <a:r>
              <a:rPr lang="zh-CN" altLang="en-US" sz="2800" dirty="0" smtClean="0"/>
              <a:t>输出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报文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怎么玩</a:t>
            </a:r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12474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Book.java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1772816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public class Book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b="1" dirty="0" smtClean="0"/>
              <a:t>private long id;</a:t>
            </a:r>
          </a:p>
          <a:p>
            <a:r>
              <a:rPr lang="en-US" altLang="zh-CN" b="1" dirty="0" smtClean="0"/>
              <a:t>private String </a:t>
            </a:r>
            <a:r>
              <a:rPr lang="en-US" altLang="zh-CN" b="1" dirty="0" err="1" smtClean="0"/>
              <a:t>bookName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 smtClean="0"/>
              <a:t>private double price;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Book(){}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Book(long id, String </a:t>
            </a:r>
            <a:r>
              <a:rPr lang="en-US" altLang="zh-CN" b="1" dirty="0" err="1" smtClean="0"/>
              <a:t>bookName</a:t>
            </a:r>
            <a:r>
              <a:rPr lang="en-US" altLang="zh-CN" b="1" dirty="0" smtClean="0"/>
              <a:t>, double price)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b="1" dirty="0" smtClean="0"/>
              <a:t>this.id = id;</a:t>
            </a:r>
          </a:p>
          <a:p>
            <a:r>
              <a:rPr lang="en-US" altLang="zh-CN" b="1" dirty="0" err="1" smtClean="0"/>
              <a:t>this.bookName</a:t>
            </a:r>
            <a:r>
              <a:rPr lang="en-US" altLang="zh-CN" b="1" dirty="0" smtClean="0"/>
              <a:t> = </a:t>
            </a:r>
            <a:r>
              <a:rPr lang="en-US" altLang="zh-CN" b="1" dirty="0" err="1" smtClean="0"/>
              <a:t>bookName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 err="1" smtClean="0"/>
              <a:t>this.price</a:t>
            </a:r>
            <a:r>
              <a:rPr lang="en-US" altLang="zh-CN" b="1" dirty="0" smtClean="0"/>
              <a:t> = price;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怎么玩</a:t>
            </a:r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124744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 smtClean="0">
                <a:solidFill>
                  <a:srgbClr val="FF0000"/>
                </a:solidFill>
              </a:rPr>
              <a:t>marshaller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+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unmarshaller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程序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3"/>
            <a:ext cx="8892480" cy="494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怎么玩</a:t>
            </a:r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124744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marshaller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dirty="0" err="1" smtClean="0"/>
              <a:t>JAXBContext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jAXBContext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JAXBContext.</a:t>
            </a:r>
            <a:r>
              <a:rPr lang="en-US" altLang="zh-CN" i="1" dirty="0" err="1" smtClean="0"/>
              <a:t>newInstance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Book.</a:t>
            </a:r>
            <a:r>
              <a:rPr lang="en-US" altLang="zh-CN" b="1" i="1" dirty="0" err="1" smtClean="0"/>
              <a:t>class</a:t>
            </a:r>
            <a:r>
              <a:rPr lang="en-US" altLang="zh-CN" b="1" i="1" dirty="0" smtClean="0"/>
              <a:t>);</a:t>
            </a:r>
          </a:p>
          <a:p>
            <a:r>
              <a:rPr lang="en-US" altLang="zh-CN" dirty="0" err="1" smtClean="0"/>
              <a:t>Marshaller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marshaller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jAXBContext.createMarshaller</a:t>
            </a:r>
            <a:r>
              <a:rPr lang="en-US" altLang="zh-CN" dirty="0" smtClean="0"/>
              <a:t>();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marshaller.setProperty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Marshaller.JAXB_FORMATTED_OUTPUT,true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marshaller.setProperty</a:t>
            </a:r>
            <a:r>
              <a:rPr lang="en-US" altLang="zh-CN" dirty="0" smtClean="0"/>
              <a:t>(Marshaller.</a:t>
            </a:r>
            <a:r>
              <a:rPr lang="en-US" altLang="zh-CN" i="1" dirty="0" smtClean="0"/>
              <a:t>JAXB_ENCODING,"utf-8");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marshaller.marshal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new Book(11,"java",25.8d), </a:t>
            </a:r>
            <a:r>
              <a:rPr lang="en-US" altLang="zh-CN" b="1" dirty="0" err="1" smtClean="0"/>
              <a:t>System.</a:t>
            </a:r>
            <a:r>
              <a:rPr lang="en-US" altLang="zh-CN" b="1" i="1" dirty="0" err="1" smtClean="0"/>
              <a:t>out</a:t>
            </a:r>
            <a:r>
              <a:rPr lang="en-US" altLang="zh-CN" b="1" i="1" dirty="0" smtClean="0"/>
              <a:t>);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33056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Unmarshaller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xmlString</a:t>
            </a:r>
            <a:r>
              <a:rPr lang="en-US" altLang="zh-CN" dirty="0" smtClean="0"/>
              <a:t> = "&lt;?xml version=\"1.0\" encoding=\"</a:t>
            </a:r>
            <a:r>
              <a:rPr lang="en-US" altLang="zh-CN" dirty="0" err="1" smtClean="0"/>
              <a:t>utf</a:t>
            </a:r>
            <a:r>
              <a:rPr lang="en-US" altLang="zh-CN" dirty="0" smtClean="0"/>
              <a:t>-8\" standalone=\"yes\"?&gt;&lt;book&gt;&lt;</a:t>
            </a:r>
            <a:r>
              <a:rPr lang="en-US" altLang="zh-CN" dirty="0" err="1" smtClean="0"/>
              <a:t>bookName</a:t>
            </a:r>
            <a:r>
              <a:rPr lang="en-US" altLang="zh-CN" dirty="0" smtClean="0"/>
              <a:t>&gt;java&lt;/</a:t>
            </a:r>
            <a:r>
              <a:rPr lang="en-US" altLang="zh-CN" dirty="0" err="1" smtClean="0"/>
              <a:t>bookName</a:t>
            </a:r>
            <a:r>
              <a:rPr lang="en-US" altLang="zh-CN" dirty="0" smtClean="0"/>
              <a:t>&gt;&lt;id&gt;11&lt;/id&gt;&lt;price&gt;25.8&lt;/price&gt;&lt;/book&gt;";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JAXBContext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jAXBContext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JAXBContext.newInstance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Book.class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Unmarshaller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unmarshaller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jAXBContext.createUnmarshaller</a:t>
            </a:r>
            <a:r>
              <a:rPr lang="en-US" altLang="zh-CN" dirty="0" smtClean="0"/>
              <a:t>();		Book </a:t>
            </a:r>
            <a:r>
              <a:rPr lang="en-US" altLang="zh-CN" dirty="0" err="1" smtClean="0"/>
              <a:t>book</a:t>
            </a:r>
            <a:r>
              <a:rPr lang="en-US" altLang="zh-CN" dirty="0" smtClean="0"/>
              <a:t> = (Book)</a:t>
            </a:r>
            <a:r>
              <a:rPr lang="en-US" altLang="zh-CN" dirty="0" err="1" smtClean="0"/>
              <a:t>unmarshaller.unmarshal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StringReader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xmlString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book.toString</a:t>
            </a:r>
            <a:r>
              <a:rPr lang="en-US" altLang="zh-CN" dirty="0" smtClean="0"/>
              <a:t>());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/>
        </p:nvSpPr>
        <p:spPr bwMode="gray">
          <a:xfrm>
            <a:off x="2667000" y="3559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 rot="3419336">
            <a:off x="2382837" y="2951163"/>
            <a:ext cx="479425" cy="5207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gray">
          <a:xfrm>
            <a:off x="3131840" y="2996952"/>
            <a:ext cx="115429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 smtClean="0"/>
              <a:t>JAX-WS</a:t>
            </a:r>
            <a:endParaRPr lang="en-US" altLang="zh-CN" sz="2400" b="1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gray">
          <a:xfrm>
            <a:off x="2445328" y="2994025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chemeClr val="bg1"/>
                </a:solidFill>
              </a:rPr>
              <a:t>8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/>
        </p:nvSpPr>
        <p:spPr bwMode="gray">
          <a:xfrm>
            <a:off x="2667000" y="3559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 rot="3419336">
            <a:off x="2382837" y="2951163"/>
            <a:ext cx="479425" cy="5207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gray">
          <a:xfrm>
            <a:off x="3131840" y="2996952"/>
            <a:ext cx="26597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/>
              <a:t>本门课程总体介绍</a:t>
            </a:r>
            <a:endParaRPr lang="en-US" altLang="zh-CN" sz="2400" b="1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gray">
          <a:xfrm>
            <a:off x="2437313" y="299402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是什么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26876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JAX-WS = Java API For XML Web Service</a:t>
            </a:r>
            <a:endParaRPr lang="zh-CN" altLang="zh-C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060848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JAX-WS</a:t>
            </a:r>
            <a:r>
              <a:rPr lang="zh-CN" altLang="en-US" sz="2800" dirty="0" smtClean="0"/>
              <a:t>规范是一组</a:t>
            </a:r>
            <a:r>
              <a:rPr lang="en-US" altLang="zh-CN" sz="2800" dirty="0" smtClean="0"/>
              <a:t>XML web services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JAVA API</a:t>
            </a:r>
            <a:r>
              <a:rPr lang="zh-CN" altLang="en-US" sz="2800" dirty="0" smtClean="0"/>
              <a:t>，它运行时实现会将这些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的调用转换成为对应的</a:t>
            </a:r>
            <a:r>
              <a:rPr lang="en-US" altLang="zh-CN" sz="2800" dirty="0" smtClean="0"/>
              <a:t>SOAP</a:t>
            </a:r>
            <a:r>
              <a:rPr lang="zh-CN" altLang="en-US" sz="2800" dirty="0" smtClean="0"/>
              <a:t>消息，是</a:t>
            </a:r>
            <a:r>
              <a:rPr lang="en-US" altLang="zh-CN" sz="2800" dirty="0" smtClean="0"/>
              <a:t>Sun</a:t>
            </a:r>
            <a:r>
              <a:rPr lang="zh-CN" altLang="en-US" sz="2800" dirty="0" smtClean="0"/>
              <a:t>公司提出的一套关于</a:t>
            </a:r>
            <a:r>
              <a:rPr lang="en-US" altLang="zh-CN" sz="2800" dirty="0" err="1" smtClean="0"/>
              <a:t>WebService</a:t>
            </a:r>
            <a:r>
              <a:rPr lang="zh-CN" altLang="en-US" sz="2800" dirty="0" smtClean="0"/>
              <a:t>的开发标准。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能干嘛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26876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JAX-WS </a:t>
            </a:r>
            <a:r>
              <a:rPr lang="zh-CN" altLang="en-US" sz="2400" dirty="0" smtClean="0"/>
              <a:t>可以完成</a:t>
            </a:r>
            <a:r>
              <a:rPr lang="en-US" altLang="zh-CN" sz="2400" dirty="0" err="1" smtClean="0"/>
              <a:t>wsdl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的转换，即</a:t>
            </a:r>
            <a:r>
              <a:rPr lang="en-US" altLang="zh-CN" sz="2400" dirty="0" err="1" smtClean="0"/>
              <a:t>wsdl</a:t>
            </a:r>
            <a:r>
              <a:rPr lang="zh-CN" altLang="en-US" sz="2400" dirty="0" smtClean="0"/>
              <a:t>或合同契约优先</a:t>
            </a:r>
            <a:endParaRPr lang="zh-CN" altLang="zh-CN" sz="2400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88" y="1772816"/>
            <a:ext cx="896448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5805264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服务端开发完成后客户端如何编码调用？全手写麻烦否？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怎么玩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34076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D:\allJar\apache-cxf-3.1.5\bin</a:t>
            </a:r>
            <a:r>
              <a:rPr lang="zh-CN" altLang="en-US" dirty="0" smtClean="0"/>
              <a:t>目录下运行</a:t>
            </a:r>
            <a:r>
              <a:rPr lang="en-US" altLang="zh-CN" dirty="0" smtClean="0"/>
              <a:t>wsdl2java</a:t>
            </a:r>
            <a:r>
              <a:rPr lang="zh-CN" altLang="en-US" dirty="0" smtClean="0"/>
              <a:t>命令，完成</a:t>
            </a:r>
            <a:r>
              <a:rPr lang="en-US" altLang="zh-CN" dirty="0" err="1" smtClean="0"/>
              <a:t>wsdl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91440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365104"/>
            <a:ext cx="2808312" cy="231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53012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命令完成后结果见右：</a:t>
            </a:r>
            <a:endParaRPr lang="zh-CN" altLang="en-US" b="1" dirty="0"/>
          </a:p>
        </p:txBody>
      </p:sp>
      <p:sp>
        <p:nvSpPr>
          <p:cNvPr id="8" name="右箭头 7"/>
          <p:cNvSpPr/>
          <p:nvPr/>
        </p:nvSpPr>
        <p:spPr>
          <a:xfrm>
            <a:off x="2411760" y="5229200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16216" y="4797152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是些什么东东？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我们用那几个？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怎么玩</a:t>
            </a:r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34076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用自动生成的代码完成调用访问</a:t>
            </a:r>
            <a:endParaRPr lang="zh-CN" alt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632" y="2204864"/>
            <a:ext cx="889248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怎么玩</a:t>
            </a:r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340768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会有一部分同学报告异常：</a:t>
            </a:r>
            <a:endParaRPr lang="en-US" altLang="zh-CN" dirty="0" smtClean="0"/>
          </a:p>
          <a:p>
            <a:r>
              <a:rPr lang="en-US" altLang="zh-CN" dirty="0" smtClean="0"/>
              <a:t>Caused by: </a:t>
            </a:r>
            <a:r>
              <a:rPr lang="en-US" altLang="zh-CN" dirty="0" err="1" smtClean="0"/>
              <a:t>java.lang.IllegalArgumentException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prefix </a:t>
            </a:r>
            <a:r>
              <a:rPr lang="en-US" altLang="zh-CN" dirty="0" err="1" smtClean="0"/>
              <a:t>wsdp</a:t>
            </a:r>
            <a:r>
              <a:rPr lang="en-US" altLang="zh-CN" dirty="0" smtClean="0"/>
              <a:t> is not bound to a namespace</a:t>
            </a:r>
          </a:p>
          <a:p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使用数据传输正常，但是每个几分钟会报一段奇怪错误。</a:t>
            </a:r>
            <a:r>
              <a:rPr lang="zh-CN" altLang="en-US" dirty="0" smtClean="0">
                <a:solidFill>
                  <a:srgbClr val="FF0000"/>
                </a:solidFill>
              </a:rPr>
              <a:t>删除如下几个</a:t>
            </a:r>
            <a:r>
              <a:rPr lang="en-US" altLang="zh-CN" dirty="0" smtClean="0">
                <a:solidFill>
                  <a:srgbClr val="FF0000"/>
                </a:solidFill>
              </a:rPr>
              <a:t>jar</a:t>
            </a:r>
            <a:r>
              <a:rPr lang="zh-CN" altLang="en-US" dirty="0" smtClean="0">
                <a:solidFill>
                  <a:srgbClr val="FF0000"/>
                </a:solidFill>
              </a:rPr>
              <a:t>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645024"/>
            <a:ext cx="709001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怎么玩</a:t>
            </a:r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2474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单纯生产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端口作为请求访问代码：</a:t>
            </a:r>
            <a:endParaRPr lang="en-US" altLang="zh-CN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64096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怎么玩</a:t>
            </a:r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2474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保留最少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访问代码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396044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右箭头 6"/>
          <p:cNvSpPr/>
          <p:nvPr/>
        </p:nvSpPr>
        <p:spPr>
          <a:xfrm>
            <a:off x="3851920" y="3501008"/>
            <a:ext cx="792088" cy="4320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060848"/>
            <a:ext cx="367240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/>
        </p:nvSpPr>
        <p:spPr bwMode="gray">
          <a:xfrm>
            <a:off x="2667000" y="3559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 rot="3419336">
            <a:off x="2382837" y="2951163"/>
            <a:ext cx="479425" cy="5207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gray">
          <a:xfrm>
            <a:off x="3131840" y="2996952"/>
            <a:ext cx="20842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 smtClean="0"/>
              <a:t>Spring</a:t>
            </a:r>
            <a:r>
              <a:rPr lang="zh-CN" altLang="en-US" sz="2400" b="1" dirty="0" smtClean="0"/>
              <a:t>整合</a:t>
            </a:r>
            <a:r>
              <a:rPr lang="en-US" altLang="zh-CN" sz="2400" b="1" dirty="0" smtClean="0"/>
              <a:t>CXF</a:t>
            </a:r>
            <a:endParaRPr lang="en-US" altLang="zh-CN" sz="2400" b="1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gray">
          <a:xfrm>
            <a:off x="2445328" y="2994025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chemeClr val="bg1"/>
                </a:solidFill>
              </a:rPr>
              <a:t>9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087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整合步骤：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5536" y="119675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建工程添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包改配置，用</a:t>
            </a:r>
            <a:r>
              <a:rPr lang="en-US" altLang="zh-CN" dirty="0" err="1" smtClean="0"/>
              <a:t>myeclipse</a:t>
            </a:r>
            <a:r>
              <a:rPr lang="zh-CN" altLang="en-US" dirty="0" smtClean="0"/>
              <a:t>自带的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插件完成构建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864" y="1628800"/>
            <a:ext cx="872762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左箭头 13"/>
          <p:cNvSpPr/>
          <p:nvPr/>
        </p:nvSpPr>
        <p:spPr>
          <a:xfrm>
            <a:off x="7740352" y="3645024"/>
            <a:ext cx="108012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087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整合步骤：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5536" y="119675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编码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556792"/>
            <a:ext cx="896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WebService</a:t>
            </a:r>
            <a:endParaRPr lang="en-US" altLang="zh-CN" dirty="0" smtClean="0"/>
          </a:p>
          <a:p>
            <a:r>
              <a:rPr lang="en-US" altLang="zh-CN" b="1" dirty="0" smtClean="0"/>
              <a:t>public interface </a:t>
            </a:r>
            <a:r>
              <a:rPr lang="en-US" altLang="zh-CN" b="1" dirty="0" err="1" smtClean="0"/>
              <a:t>HelloWorld</a:t>
            </a:r>
            <a:endParaRPr lang="en-US" altLang="zh-CN" b="1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WebMethod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WebResult</a:t>
            </a:r>
            <a:r>
              <a:rPr lang="en-US" altLang="zh-CN" dirty="0" smtClean="0"/>
              <a:t>(name="</a:t>
            </a:r>
            <a:r>
              <a:rPr lang="en-US" altLang="zh-CN" dirty="0" err="1" smtClean="0"/>
              <a:t>sayHelloResult</a:t>
            </a:r>
            <a:r>
              <a:rPr lang="en-US" altLang="zh-CN" dirty="0" smtClean="0"/>
              <a:t>")</a:t>
            </a:r>
          </a:p>
          <a:p>
            <a:r>
              <a:rPr lang="en-US" altLang="zh-CN" b="1" dirty="0" smtClean="0"/>
              <a:t>public String </a:t>
            </a:r>
            <a:r>
              <a:rPr lang="en-US" altLang="zh-CN" b="1" dirty="0" err="1" smtClean="0"/>
              <a:t>sayHello</a:t>
            </a:r>
            <a:r>
              <a:rPr lang="en-US" altLang="zh-CN" b="1" dirty="0" smtClean="0"/>
              <a:t>(@</a:t>
            </a:r>
            <a:r>
              <a:rPr lang="en-US" altLang="zh-CN" b="1" dirty="0" err="1" smtClean="0"/>
              <a:t>WebParam</a:t>
            </a:r>
            <a:r>
              <a:rPr lang="en-US" altLang="zh-CN" b="1" dirty="0" smtClean="0"/>
              <a:t>(name="</a:t>
            </a:r>
            <a:r>
              <a:rPr lang="en-US" altLang="zh-CN" b="1" dirty="0" err="1" smtClean="0"/>
              <a:t>userName</a:t>
            </a:r>
            <a:r>
              <a:rPr lang="en-US" altLang="zh-CN" b="1" dirty="0" smtClean="0"/>
              <a:t>") String name,</a:t>
            </a:r>
          </a:p>
          <a:p>
            <a:r>
              <a:rPr lang="en-US" altLang="zh-CN" dirty="0" smtClean="0"/>
              <a:t>   @</a:t>
            </a:r>
            <a:r>
              <a:rPr lang="en-US" altLang="zh-CN" dirty="0" err="1" smtClean="0"/>
              <a:t>WebParam</a:t>
            </a:r>
            <a:r>
              <a:rPr lang="en-US" altLang="zh-CN" dirty="0" smtClean="0"/>
              <a:t>(name="</a:t>
            </a:r>
            <a:r>
              <a:rPr lang="en-US" altLang="zh-CN" dirty="0" err="1" smtClean="0"/>
              <a:t>userAge</a:t>
            </a:r>
            <a:r>
              <a:rPr lang="en-US" altLang="zh-CN" dirty="0" smtClean="0"/>
              <a:t>")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age);</a:t>
            </a:r>
          </a:p>
          <a:p>
            <a:r>
              <a:rPr lang="en-US" altLang="zh-CN" dirty="0" smtClean="0"/>
              <a:t>}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4005064"/>
            <a:ext cx="8964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public class </a:t>
            </a:r>
            <a:r>
              <a:rPr lang="en-US" altLang="zh-CN" b="1" dirty="0" err="1" smtClean="0"/>
              <a:t>HelloWorldImpl</a:t>
            </a:r>
            <a:r>
              <a:rPr lang="en-US" altLang="zh-CN" b="1" dirty="0" smtClean="0"/>
              <a:t> implements </a:t>
            </a:r>
            <a:r>
              <a:rPr lang="en-US" altLang="zh-CN" b="1" dirty="0" err="1" smtClean="0"/>
              <a:t>HelloWorld</a:t>
            </a:r>
            <a:r>
              <a:rPr lang="en-US" altLang="zh-CN" b="1" dirty="0" smtClean="0"/>
              <a:t>{</a:t>
            </a:r>
          </a:p>
          <a:p>
            <a:r>
              <a:rPr lang="en-US" altLang="zh-CN" dirty="0" smtClean="0"/>
              <a:t>@Override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WebMethod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WebResult</a:t>
            </a:r>
            <a:r>
              <a:rPr lang="en-US" altLang="zh-CN" dirty="0" smtClean="0"/>
              <a:t>(name = "</a:t>
            </a:r>
            <a:r>
              <a:rPr lang="en-US" altLang="zh-CN" dirty="0" err="1" smtClean="0"/>
              <a:t>sayHelloResult</a:t>
            </a:r>
            <a:r>
              <a:rPr lang="en-US" altLang="zh-CN" dirty="0" smtClean="0"/>
              <a:t>")</a:t>
            </a:r>
          </a:p>
          <a:p>
            <a:r>
              <a:rPr lang="en-US" altLang="zh-CN" b="1" dirty="0" smtClean="0"/>
              <a:t>public String </a:t>
            </a:r>
            <a:r>
              <a:rPr lang="en-US" altLang="zh-CN" b="1" dirty="0" err="1" smtClean="0"/>
              <a:t>sayHello</a:t>
            </a:r>
            <a:r>
              <a:rPr lang="en-US" altLang="zh-CN" b="1" dirty="0" smtClean="0"/>
              <a:t>(@</a:t>
            </a:r>
            <a:r>
              <a:rPr lang="en-US" altLang="zh-CN" b="1" dirty="0" err="1" smtClean="0"/>
              <a:t>WebParam</a:t>
            </a:r>
            <a:r>
              <a:rPr lang="en-US" altLang="zh-CN" b="1" dirty="0" smtClean="0"/>
              <a:t>(name = "</a:t>
            </a:r>
            <a:r>
              <a:rPr lang="en-US" altLang="zh-CN" b="1" dirty="0" err="1" smtClean="0"/>
              <a:t>userName</a:t>
            </a:r>
            <a:r>
              <a:rPr lang="en-US" altLang="zh-CN" b="1" dirty="0" smtClean="0"/>
              <a:t>") String name,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WebParam</a:t>
            </a:r>
            <a:r>
              <a:rPr lang="en-US" altLang="zh-CN" dirty="0" smtClean="0"/>
              <a:t>(name = "</a:t>
            </a:r>
            <a:r>
              <a:rPr lang="en-US" altLang="zh-CN" dirty="0" err="1" smtClean="0"/>
              <a:t>userAge</a:t>
            </a:r>
            <a:r>
              <a:rPr lang="en-US" altLang="zh-CN" dirty="0" smtClean="0"/>
              <a:t>")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age){</a:t>
            </a:r>
          </a:p>
          <a:p>
            <a:r>
              <a:rPr lang="en-US" altLang="zh-CN" b="1" dirty="0" smtClean="0"/>
              <a:t>return "spring say hello to: "+name+"\t"+"age: "+age;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1556792"/>
            <a:ext cx="8784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WebService</a:t>
            </a:r>
            <a:r>
              <a:rPr lang="zh-CN" altLang="en-US" dirty="0" smtClean="0"/>
              <a:t>的简介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WebServcie</a:t>
            </a:r>
            <a:r>
              <a:rPr lang="zh-CN" altLang="en-US" dirty="0" smtClean="0"/>
              <a:t>的运行模式和整体结构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WebService</a:t>
            </a:r>
            <a:r>
              <a:rPr lang="zh-CN" altLang="en-US" dirty="0" smtClean="0"/>
              <a:t>在企业中的运用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SOAP(Simple Object Access Protocal)</a:t>
            </a:r>
            <a:r>
              <a:rPr lang="zh-CN" altLang="en-US" dirty="0" smtClean="0"/>
              <a:t>简单对象访问协议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WSDL(Web Service Definition Language)Web</a:t>
            </a:r>
            <a:r>
              <a:rPr lang="zh-CN" altLang="en-US" dirty="0" smtClean="0"/>
              <a:t>服务描述语言与结构分析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UDDI(Universal Description Discovery Integration)</a:t>
            </a:r>
            <a:r>
              <a:rPr lang="zh-CN" altLang="en-US" dirty="0" smtClean="0"/>
              <a:t>统一描述、发现和集成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CXF</a:t>
            </a:r>
            <a:r>
              <a:rPr lang="zh-CN" altLang="en-US" dirty="0" smtClean="0"/>
              <a:t>的介绍和应用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定义概念、</a:t>
            </a:r>
            <a:r>
              <a:rPr lang="en-US" altLang="zh-CN" dirty="0" smtClean="0"/>
              <a:t> JAXWS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JAXB</a:t>
            </a:r>
            <a:r>
              <a:rPr lang="zh-CN" altLang="en-US" dirty="0" smtClean="0"/>
              <a:t>等常用技术、与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整合等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087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整合步骤：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5536" y="119675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applicationContext.xml</a:t>
            </a:r>
            <a:r>
              <a:rPr lang="zh-CN" altLang="en-US" dirty="0" smtClean="0"/>
              <a:t>，参考前一页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官网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1700808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&lt;?xml version=</a:t>
            </a:r>
            <a:r>
              <a:rPr lang="en-US" altLang="zh-CN" i="1" dirty="0" smtClean="0"/>
              <a:t>"1.0" encoding="UTF-8"?&gt;</a:t>
            </a:r>
          </a:p>
          <a:p>
            <a:r>
              <a:rPr lang="en-US" altLang="zh-CN" dirty="0" smtClean="0"/>
              <a:t>&lt;beans </a:t>
            </a:r>
            <a:r>
              <a:rPr lang="en-US" altLang="zh-CN" dirty="0" err="1" smtClean="0"/>
              <a:t>xmlns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"http://www.springframework.org/schema/beans"</a:t>
            </a:r>
          </a:p>
          <a:p>
            <a:r>
              <a:rPr lang="en-US" altLang="zh-CN" dirty="0" err="1" smtClean="0"/>
              <a:t>xmlns:xsi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"http://www.w3.org/2001/XMLSchema-instance" </a:t>
            </a:r>
            <a:r>
              <a:rPr lang="en-US" altLang="zh-CN" i="1" dirty="0" err="1" smtClean="0"/>
              <a:t>xmlns:p</a:t>
            </a:r>
            <a:r>
              <a:rPr lang="en-US" altLang="zh-CN" i="1" dirty="0" smtClean="0"/>
              <a:t>="http://www.springframework.org/schema/p" 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xmlns:jaxws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i="1" dirty="0" smtClean="0">
                <a:solidFill>
                  <a:srgbClr val="FF0000"/>
                </a:solidFill>
              </a:rPr>
              <a:t>"http://cxf.apache.org/jaxws"</a:t>
            </a:r>
          </a:p>
          <a:p>
            <a:r>
              <a:rPr lang="en-US" altLang="zh-CN" dirty="0" err="1" smtClean="0"/>
              <a:t>xsi:schemaLocation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"http://www.springframework.org/schema/beans http://www.springframework.org/schema/beans/spring-beans-3.1.xsd </a:t>
            </a:r>
          </a:p>
          <a:p>
            <a:r>
              <a:rPr lang="en-US" altLang="zh-CN" i="1" dirty="0" smtClean="0">
                <a:solidFill>
                  <a:srgbClr val="FF0000"/>
                </a:solidFill>
              </a:rPr>
              <a:t>http://cxf.apache.org/jaxws http://cxf.apache.org/schemas/jaxws.xsd </a:t>
            </a:r>
            <a:r>
              <a:rPr lang="en-US" altLang="zh-CN" i="1" dirty="0" smtClean="0"/>
              <a:t>"&gt; </a:t>
            </a:r>
          </a:p>
          <a:p>
            <a:endParaRPr lang="zh-CN" altLang="en-US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&lt;import resource=</a:t>
            </a:r>
            <a:r>
              <a:rPr lang="en-US" altLang="zh-CN" i="1" dirty="0" smtClean="0">
                <a:solidFill>
                  <a:srgbClr val="FF0000"/>
                </a:solidFill>
              </a:rPr>
              <a:t>"</a:t>
            </a:r>
            <a:r>
              <a:rPr lang="en-US" altLang="zh-CN" i="1" dirty="0" err="1" smtClean="0">
                <a:solidFill>
                  <a:srgbClr val="FF0000"/>
                </a:solidFill>
              </a:rPr>
              <a:t>classpath:META</a:t>
            </a:r>
            <a:r>
              <a:rPr lang="en-US" altLang="zh-CN" i="1" dirty="0" smtClean="0">
                <a:solidFill>
                  <a:srgbClr val="FF0000"/>
                </a:solidFill>
              </a:rPr>
              <a:t>-INF/</a:t>
            </a:r>
            <a:r>
              <a:rPr lang="en-US" altLang="zh-CN" i="1" dirty="0" err="1" smtClean="0">
                <a:solidFill>
                  <a:srgbClr val="FF0000"/>
                </a:solidFill>
              </a:rPr>
              <a:t>cxf</a:t>
            </a:r>
            <a:r>
              <a:rPr lang="en-US" altLang="zh-CN" i="1" dirty="0" smtClean="0">
                <a:solidFill>
                  <a:srgbClr val="FF0000"/>
                </a:solidFill>
              </a:rPr>
              <a:t>/cxf.xml"/&gt;</a:t>
            </a:r>
          </a:p>
          <a:p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err="1" smtClean="0">
                <a:solidFill>
                  <a:srgbClr val="FF0000"/>
                </a:solidFill>
              </a:rPr>
              <a:t>jaxws:endpoint</a:t>
            </a:r>
            <a:r>
              <a:rPr lang="en-US" altLang="zh-CN" dirty="0" smtClean="0">
                <a:solidFill>
                  <a:srgbClr val="FF0000"/>
                </a:solidFill>
              </a:rPr>
              <a:t> id=</a:t>
            </a:r>
            <a:r>
              <a:rPr lang="en-US" altLang="zh-CN" i="1" dirty="0" smtClean="0">
                <a:solidFill>
                  <a:srgbClr val="FF0000"/>
                </a:solidFill>
              </a:rPr>
              <a:t>"</a:t>
            </a:r>
            <a:r>
              <a:rPr lang="en-US" altLang="zh-CN" i="1" dirty="0" err="1" smtClean="0">
                <a:solidFill>
                  <a:srgbClr val="FF0000"/>
                </a:solidFill>
              </a:rPr>
              <a:t>helloworld</a:t>
            </a:r>
            <a:r>
              <a:rPr lang="en-US" altLang="zh-CN" i="1" dirty="0" smtClean="0">
                <a:solidFill>
                  <a:srgbClr val="FF0000"/>
                </a:solidFill>
              </a:rPr>
              <a:t>"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implementor</a:t>
            </a:r>
            <a:r>
              <a:rPr lang="en-US" altLang="zh-CN" i="1" dirty="0" smtClean="0">
                <a:solidFill>
                  <a:srgbClr val="FF0000"/>
                </a:solidFill>
              </a:rPr>
              <a:t>="</a:t>
            </a:r>
            <a:r>
              <a:rPr lang="en-US" altLang="zh-CN" i="1" dirty="0" err="1" smtClean="0">
                <a:solidFill>
                  <a:srgbClr val="FF0000"/>
                </a:solidFill>
              </a:rPr>
              <a:t>com.atguigu.cxf.spring.HelloWorldImpl</a:t>
            </a:r>
            <a:r>
              <a:rPr lang="en-US" altLang="zh-CN" i="1" dirty="0" smtClean="0">
                <a:solidFill>
                  <a:srgbClr val="FF0000"/>
                </a:solidFill>
              </a:rPr>
              <a:t>" address="/</a:t>
            </a:r>
            <a:r>
              <a:rPr lang="en-US" altLang="zh-CN" i="1" dirty="0" err="1" smtClean="0">
                <a:solidFill>
                  <a:srgbClr val="FF0000"/>
                </a:solidFill>
              </a:rPr>
              <a:t>HelloWorld</a:t>
            </a:r>
            <a:r>
              <a:rPr lang="en-US" altLang="zh-CN" i="1" dirty="0" smtClean="0">
                <a:solidFill>
                  <a:srgbClr val="FF0000"/>
                </a:solidFill>
              </a:rPr>
              <a:t>"&gt;&lt;/</a:t>
            </a:r>
            <a:r>
              <a:rPr lang="en-US" altLang="zh-CN" i="1" dirty="0" err="1" smtClean="0">
                <a:solidFill>
                  <a:srgbClr val="FF0000"/>
                </a:solidFill>
              </a:rPr>
              <a:t>jaxws:endpoint</a:t>
            </a:r>
            <a:r>
              <a:rPr lang="en-US" altLang="zh-CN" i="1" dirty="0" smtClean="0">
                <a:solidFill>
                  <a:srgbClr val="FF0000"/>
                </a:solidFill>
              </a:rPr>
              <a:t>&gt;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&lt;/beans&gt;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087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整合步骤：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5536" y="119675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  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web.xml      </a:t>
            </a:r>
            <a:r>
              <a:rPr lang="zh-CN" altLang="en-US" dirty="0" smtClean="0">
                <a:solidFill>
                  <a:srgbClr val="FF0000"/>
                </a:solidFill>
              </a:rPr>
              <a:t>关键类：</a:t>
            </a:r>
            <a:r>
              <a:rPr lang="en-US" altLang="zh-CN" dirty="0" err="1" smtClean="0">
                <a:solidFill>
                  <a:srgbClr val="FF0000"/>
                </a:solidFill>
              </a:rPr>
              <a:t>org.apache.cxf.transport.servlet.CXFServlet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36" y="1508312"/>
            <a:ext cx="889000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087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整合步骤：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5536" y="119675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 </a:t>
            </a:r>
            <a:r>
              <a:rPr lang="zh-CN" altLang="en-US" dirty="0" smtClean="0"/>
              <a:t>部署工程到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然后启动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并访问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63185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3356992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 </a:t>
            </a:r>
            <a:r>
              <a:rPr lang="en-US" altLang="zh-CN" dirty="0" smtClean="0">
                <a:hlinkClick r:id="rId3"/>
              </a:rPr>
              <a:t>http://localhost:8080/CxfSpring1022/services/HelloWorld?wsdl</a:t>
            </a:r>
            <a:r>
              <a:rPr lang="zh-CN" altLang="en-US" dirty="0" smtClean="0"/>
              <a:t>该地址获得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调用代码</a:t>
            </a:r>
            <a:endParaRPr lang="en-US" altLang="zh-CN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17032"/>
            <a:ext cx="9144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013176"/>
            <a:ext cx="3384376" cy="18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右箭头 8"/>
          <p:cNvSpPr/>
          <p:nvPr/>
        </p:nvSpPr>
        <p:spPr>
          <a:xfrm flipV="1">
            <a:off x="2195736" y="5229200"/>
            <a:ext cx="2448272" cy="12961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/>
        </p:nvSpPr>
        <p:spPr bwMode="gray">
          <a:xfrm>
            <a:off x="2667000" y="3559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 rot="3419336">
            <a:off x="2382837" y="2951163"/>
            <a:ext cx="479425" cy="5207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gray">
          <a:xfrm>
            <a:off x="3131840" y="2996952"/>
            <a:ext cx="389690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 smtClean="0"/>
              <a:t>Restful Web Services(JAX-RS)</a:t>
            </a:r>
            <a:endParaRPr lang="en-US" altLang="zh-CN" sz="2400" b="1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gray">
          <a:xfrm>
            <a:off x="2367582" y="2994025"/>
            <a:ext cx="4956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chemeClr val="bg1"/>
                </a:solidFill>
              </a:rPr>
              <a:t>10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Restful</a:t>
            </a:r>
            <a:r>
              <a:rPr lang="zh-CN" altLang="en-US" sz="3600" dirty="0" smtClean="0"/>
              <a:t>的</a:t>
            </a:r>
            <a:r>
              <a:rPr lang="en-US" altLang="zh-CN" sz="3600" dirty="0" err="1" smtClean="0"/>
              <a:t>Webservice</a:t>
            </a:r>
            <a:r>
              <a:rPr lang="zh-CN" altLang="en-US" sz="3600" dirty="0" smtClean="0"/>
              <a:t>开篇说明：</a:t>
            </a:r>
            <a:endParaRPr lang="en-US" altLang="zh-CN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1700808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之前的章节都是基于</a:t>
            </a:r>
            <a:r>
              <a:rPr lang="en-US" altLang="zh-CN" sz="2000" dirty="0" smtClean="0"/>
              <a:t>SOAP</a:t>
            </a:r>
            <a:r>
              <a:rPr lang="zh-CN" altLang="en-US" sz="2000" dirty="0" smtClean="0"/>
              <a:t>的，下面接下来的就是</a:t>
            </a:r>
            <a:r>
              <a:rPr lang="en-US" altLang="zh-CN" sz="2000" dirty="0" smtClean="0"/>
              <a:t>Restful</a:t>
            </a:r>
            <a:r>
              <a:rPr lang="zh-CN" altLang="en-US" sz="2000" dirty="0" smtClean="0"/>
              <a:t>风格的</a:t>
            </a:r>
            <a:r>
              <a:rPr lang="en-US" altLang="zh-CN" sz="2000" dirty="0" err="1" smtClean="0"/>
              <a:t>Webservice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想想我给大家讲解过的</a:t>
            </a:r>
            <a:r>
              <a:rPr lang="en-US" altLang="zh-CN" sz="2000" dirty="0" err="1" smtClean="0"/>
              <a:t>SpringMVC</a:t>
            </a:r>
            <a:r>
              <a:rPr lang="zh-CN" altLang="en-US" sz="2000" dirty="0" smtClean="0"/>
              <a:t>课程？什么是</a:t>
            </a:r>
            <a:r>
              <a:rPr lang="en-US" altLang="zh-CN" sz="2000" dirty="0" smtClean="0"/>
              <a:t>Restful Style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3789040"/>
            <a:ext cx="7776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zh-CN" altLang="en-US" sz="2000" dirty="0" smtClean="0"/>
              <a:t>是什么</a:t>
            </a:r>
            <a:r>
              <a:rPr lang="en-US" altLang="zh-CN" sz="2000" dirty="0" smtClean="0"/>
              <a:t>?</a:t>
            </a:r>
          </a:p>
          <a:p>
            <a:pPr marL="457200" indent="-457200"/>
            <a:endParaRPr lang="en-US" altLang="zh-CN" sz="2000" dirty="0" smtClean="0"/>
          </a:p>
          <a:p>
            <a:pPr marL="457200" indent="-457200"/>
            <a:r>
              <a:rPr lang="en-US" altLang="zh-CN" sz="2000" dirty="0" smtClean="0"/>
              <a:t>2	HTTP</a:t>
            </a:r>
            <a:r>
              <a:rPr lang="zh-CN" altLang="en-US" sz="2000" dirty="0" smtClean="0"/>
              <a:t>语义：</a:t>
            </a:r>
            <a:r>
              <a:rPr lang="en-US" altLang="zh-CN" sz="2000" dirty="0" smtClean="0"/>
              <a:t>POST/DELETE/PUT/GET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457200" indent="-457200"/>
            <a:endParaRPr lang="en-US" altLang="zh-CN" sz="2000" dirty="0" smtClean="0"/>
          </a:p>
          <a:p>
            <a:pPr marL="457200" indent="-457200"/>
            <a:r>
              <a:rPr lang="en-US" altLang="zh-CN" sz="2000" dirty="0" smtClean="0"/>
              <a:t>3	</a:t>
            </a:r>
            <a:r>
              <a:rPr lang="zh-CN" altLang="en-US" sz="2000" dirty="0" smtClean="0"/>
              <a:t>传统的链接？</a:t>
            </a:r>
            <a:r>
              <a:rPr lang="en-US" altLang="zh-CN" sz="2000" dirty="0" smtClean="0"/>
              <a:t>Restful</a:t>
            </a:r>
            <a:r>
              <a:rPr lang="zh-CN" altLang="en-US" sz="2000" dirty="0" smtClean="0"/>
              <a:t>风格的链接？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0872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Restful </a:t>
            </a:r>
            <a:r>
              <a:rPr lang="zh-CN" altLang="en-US" sz="3600" dirty="0" smtClean="0"/>
              <a:t>复习资料</a:t>
            </a:r>
            <a:endParaRPr lang="en-US" altLang="zh-CN" sz="3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42493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08721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开发必背状态码</a:t>
            </a:r>
            <a:endParaRPr lang="en-US" altLang="zh-CN" sz="32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9632" y="1628800"/>
          <a:ext cx="6840760" cy="468052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420380"/>
                <a:gridCol w="3420380"/>
              </a:tblGrid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/>
                        <a:t>成功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400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Bad request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401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Unauthorized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403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Forbidden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404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Not Found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500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Internal Server Error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668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503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Service Unavailable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是什么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26876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JAX-RS = Java API For Restful Web Services(JSR311)</a:t>
            </a:r>
            <a:endParaRPr lang="zh-CN" altLang="zh-C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844824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JAX-RS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JAVA EE6 </a:t>
            </a:r>
            <a:r>
              <a:rPr lang="zh-CN" altLang="en-US" sz="2800" dirty="0" smtClean="0"/>
              <a:t>引入的一个新规范。 是一个</a:t>
            </a:r>
            <a:r>
              <a:rPr lang="en-US" altLang="zh-CN" sz="2800" dirty="0" smtClean="0"/>
              <a:t>Java </a:t>
            </a:r>
            <a:r>
              <a:rPr lang="zh-CN" altLang="en-US" sz="2800" dirty="0" smtClean="0"/>
              <a:t>编程语言的应用程序接口，支持按照表述性状态转移（</a:t>
            </a:r>
            <a:r>
              <a:rPr lang="en-US" altLang="zh-CN" sz="2800" dirty="0" smtClean="0"/>
              <a:t>REST</a:t>
            </a:r>
            <a:r>
              <a:rPr lang="zh-CN" altLang="en-US" sz="2800" dirty="0" smtClean="0"/>
              <a:t>）架构风格创建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服务。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	JAX-RS</a:t>
            </a:r>
            <a:r>
              <a:rPr lang="zh-CN" altLang="en-US" sz="2800" dirty="0" smtClean="0"/>
              <a:t>使用了</a:t>
            </a:r>
            <a:r>
              <a:rPr lang="en-US" altLang="zh-CN" sz="2800" dirty="0" smtClean="0"/>
              <a:t>Java SE5</a:t>
            </a:r>
            <a:r>
              <a:rPr lang="zh-CN" altLang="en-US" sz="2800" dirty="0" smtClean="0"/>
              <a:t>引入的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标注来简化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服务的客户端和服务端的开发和部署。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是什么</a:t>
            </a:r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	JAX-RS</a:t>
            </a:r>
            <a:r>
              <a:rPr lang="zh-CN" altLang="en-US" sz="2800" dirty="0" smtClean="0">
                <a:solidFill>
                  <a:srgbClr val="FF0000"/>
                </a:solidFill>
              </a:rPr>
              <a:t>提供了一些标注将一个资源类，一个</a:t>
            </a:r>
            <a:r>
              <a:rPr lang="en-US" altLang="zh-CN" sz="2800" dirty="0" smtClean="0">
                <a:solidFill>
                  <a:srgbClr val="FF0000"/>
                </a:solidFill>
              </a:rPr>
              <a:t>POJO Java</a:t>
            </a:r>
            <a:r>
              <a:rPr lang="zh-CN" altLang="en-US" sz="2800" dirty="0" smtClean="0">
                <a:solidFill>
                  <a:srgbClr val="FF0000"/>
                </a:solidFill>
              </a:rPr>
              <a:t>类，封装为</a:t>
            </a:r>
            <a:r>
              <a:rPr lang="en-US" altLang="zh-CN" sz="2800" dirty="0" smtClean="0">
                <a:solidFill>
                  <a:srgbClr val="FF0000"/>
                </a:solidFill>
              </a:rPr>
              <a:t>Web</a:t>
            </a:r>
            <a:r>
              <a:rPr lang="zh-CN" altLang="en-US" sz="2800" dirty="0" smtClean="0">
                <a:solidFill>
                  <a:srgbClr val="FF0000"/>
                </a:solidFill>
              </a:rPr>
              <a:t>资源。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2060848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包括：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@Path</a:t>
            </a:r>
            <a:r>
              <a:rPr lang="zh-CN" altLang="en-US" dirty="0" smtClean="0"/>
              <a:t>，标注资源类或者方法的相对路径</a:t>
            </a:r>
          </a:p>
          <a:p>
            <a:r>
              <a:rPr lang="en-US" altLang="zh-CN" dirty="0" smtClean="0"/>
              <a:t>@GET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@PUT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@POST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@DELETE</a:t>
            </a:r>
            <a:r>
              <a:rPr lang="zh-CN" altLang="en-US" dirty="0" smtClean="0"/>
              <a:t>，标注方法是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请求的类型。</a:t>
            </a:r>
          </a:p>
          <a:p>
            <a:r>
              <a:rPr lang="en-US" altLang="zh-CN" dirty="0" smtClean="0"/>
              <a:t>@Produces</a:t>
            </a:r>
            <a:r>
              <a:rPr lang="zh-CN" altLang="en-US" dirty="0" smtClean="0"/>
              <a:t>，标注返回的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媒体类型</a:t>
            </a:r>
          </a:p>
          <a:p>
            <a:r>
              <a:rPr lang="en-US" altLang="zh-CN" dirty="0" smtClean="0"/>
              <a:t>@Consumes</a:t>
            </a:r>
            <a:r>
              <a:rPr lang="zh-CN" altLang="en-US" dirty="0" smtClean="0"/>
              <a:t>，标注可接受请求的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媒体类型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PathParam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QueryParam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HeaderParam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CookieParam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MatrixParam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FormParam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分别标注方法的参数来自于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请求的不同位置，例如：</a:t>
            </a:r>
            <a:endParaRPr lang="en-US" altLang="zh-CN" dirty="0" smtClean="0"/>
          </a:p>
          <a:p>
            <a:r>
              <a:rPr lang="en-US" altLang="zh-CN" dirty="0" smtClean="0"/>
              <a:t>	@</a:t>
            </a:r>
            <a:r>
              <a:rPr lang="en-US" altLang="zh-CN" dirty="0" err="1" smtClean="0"/>
              <a:t>PathParam</a:t>
            </a:r>
            <a:r>
              <a:rPr lang="zh-CN" altLang="en-US" dirty="0" smtClean="0"/>
              <a:t>来自于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的路径，</a:t>
            </a:r>
            <a:endParaRPr lang="en-US" altLang="zh-CN" dirty="0" smtClean="0"/>
          </a:p>
          <a:p>
            <a:r>
              <a:rPr lang="en-US" altLang="zh-CN" dirty="0" smtClean="0"/>
              <a:t>	@</a:t>
            </a:r>
            <a:r>
              <a:rPr lang="en-US" altLang="zh-CN" dirty="0" err="1" smtClean="0"/>
              <a:t>QueryParam</a:t>
            </a:r>
            <a:r>
              <a:rPr lang="zh-CN" altLang="en-US" dirty="0" smtClean="0"/>
              <a:t>来自于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的查询参数，</a:t>
            </a:r>
            <a:endParaRPr lang="en-US" altLang="zh-CN" dirty="0" smtClean="0"/>
          </a:p>
          <a:p>
            <a:r>
              <a:rPr lang="en-US" altLang="zh-CN" dirty="0" smtClean="0"/>
              <a:t>	@</a:t>
            </a:r>
            <a:r>
              <a:rPr lang="en-US" altLang="zh-CN" dirty="0" err="1" smtClean="0"/>
              <a:t>HeaderParam</a:t>
            </a:r>
            <a:r>
              <a:rPr lang="zh-CN" altLang="en-US" dirty="0" smtClean="0"/>
              <a:t>来自于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请求的头信息，</a:t>
            </a:r>
            <a:endParaRPr lang="en-US" altLang="zh-CN" dirty="0" smtClean="0"/>
          </a:p>
          <a:p>
            <a:r>
              <a:rPr lang="en-US" altLang="zh-CN" dirty="0" smtClean="0"/>
              <a:t>	@</a:t>
            </a:r>
            <a:r>
              <a:rPr lang="en-US" altLang="zh-CN" dirty="0" err="1" smtClean="0"/>
              <a:t>CookieParam</a:t>
            </a:r>
            <a:r>
              <a:rPr lang="zh-CN" altLang="en-US" dirty="0" smtClean="0"/>
              <a:t>来自于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基于</a:t>
            </a:r>
            <a:r>
              <a:rPr lang="en-US" altLang="zh-CN" dirty="0" smtClean="0">
                <a:solidFill>
                  <a:srgbClr val="FF0000"/>
                </a:solidFill>
              </a:rPr>
              <a:t>JAX-RS</a:t>
            </a:r>
            <a:r>
              <a:rPr lang="zh-CN" altLang="en-US" dirty="0" smtClean="0">
                <a:solidFill>
                  <a:srgbClr val="FF0000"/>
                </a:solidFill>
              </a:rPr>
              <a:t>实现的框架有</a:t>
            </a:r>
            <a:r>
              <a:rPr lang="en-US" altLang="zh-CN" dirty="0" smtClean="0">
                <a:solidFill>
                  <a:srgbClr val="FF0000"/>
                </a:solidFill>
              </a:rPr>
              <a:t>Jersey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</a:rPr>
              <a:t>RESTEasy</a:t>
            </a:r>
            <a:r>
              <a:rPr lang="zh-CN" altLang="en-US" dirty="0" smtClean="0">
                <a:solidFill>
                  <a:srgbClr val="FF0000"/>
                </a:solidFill>
              </a:rPr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这两个框架创建的应用可以很方便地部署到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容器中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怎么玩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26876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步骤：</a:t>
            </a:r>
            <a:endParaRPr lang="zh-CN" altLang="zh-C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844824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 </a:t>
            </a:r>
            <a:r>
              <a:rPr lang="zh-CN" altLang="en-US" sz="2000" dirty="0" smtClean="0"/>
              <a:t>建工程添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包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Cxf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包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 </a:t>
            </a:r>
            <a:r>
              <a:rPr lang="zh-CN" altLang="en-US" sz="2000" dirty="0" smtClean="0"/>
              <a:t>建</a:t>
            </a:r>
            <a:r>
              <a:rPr lang="en-US" altLang="zh-CN" sz="2000" dirty="0" smtClean="0"/>
              <a:t>Employee.java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entity</a:t>
            </a:r>
            <a:r>
              <a:rPr lang="zh-CN" altLang="en-US" sz="2000" dirty="0" smtClean="0"/>
              <a:t>并添加注解</a:t>
            </a: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XmlRootElement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 </a:t>
            </a:r>
            <a:r>
              <a:rPr lang="zh-CN" altLang="en-US" sz="2000" dirty="0" smtClean="0"/>
              <a:t>建</a:t>
            </a:r>
            <a:r>
              <a:rPr lang="en-US" altLang="zh-CN" sz="2000" dirty="0" err="1" smtClean="0"/>
              <a:t>EmployeeService</a:t>
            </a:r>
            <a:r>
              <a:rPr lang="zh-CN" altLang="en-US" sz="2000" dirty="0" smtClean="0"/>
              <a:t>接口并添加</a:t>
            </a:r>
            <a:r>
              <a:rPr lang="en-US" altLang="zh-CN" sz="2000" dirty="0" smtClean="0"/>
              <a:t>Restful</a:t>
            </a:r>
            <a:r>
              <a:rPr lang="zh-CN" altLang="en-US" sz="2000" dirty="0" smtClean="0"/>
              <a:t>风格相关的注释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4 </a:t>
            </a:r>
            <a:r>
              <a:rPr lang="zh-CN" altLang="en-US" sz="2000" dirty="0" smtClean="0"/>
              <a:t>编写</a:t>
            </a:r>
            <a:r>
              <a:rPr lang="en-US" altLang="zh-CN" sz="2000" dirty="0" err="1" smtClean="0"/>
              <a:t>EmployeeServiceImpl</a:t>
            </a:r>
            <a:r>
              <a:rPr lang="zh-CN" altLang="en-US" sz="2000" dirty="0" smtClean="0"/>
              <a:t>实现类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5 </a:t>
            </a:r>
            <a:r>
              <a:rPr lang="zh-CN" altLang="en-US" sz="2000" dirty="0" smtClean="0"/>
              <a:t>编写</a:t>
            </a:r>
            <a:r>
              <a:rPr lang="en-US" altLang="zh-CN" sz="2000" dirty="0" err="1" smtClean="0"/>
              <a:t>MainServer</a:t>
            </a:r>
            <a:r>
              <a:rPr lang="zh-CN" altLang="en-US" sz="2000" dirty="0" smtClean="0"/>
              <a:t>类，启动</a:t>
            </a:r>
            <a:r>
              <a:rPr lang="en-US" altLang="zh-CN" sz="2000" dirty="0" smtClean="0"/>
              <a:t>Restful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Webservice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zh-CN" altLang="en-US" sz="2000" dirty="0" smtClean="0">
                <a:solidFill>
                  <a:srgbClr val="FF0000"/>
                </a:solidFill>
              </a:rPr>
              <a:t>启动后注意目前用</a:t>
            </a:r>
            <a:r>
              <a:rPr lang="en-US" altLang="zh-CN" sz="2000" dirty="0" smtClean="0">
                <a:solidFill>
                  <a:srgbClr val="FF0000"/>
                </a:solidFill>
              </a:rPr>
              <a:t>rest</a:t>
            </a:r>
            <a:r>
              <a:rPr lang="zh-CN" altLang="en-US" sz="2000" dirty="0" smtClean="0">
                <a:solidFill>
                  <a:srgbClr val="FF0000"/>
                </a:solidFill>
              </a:rPr>
              <a:t>而不是</a:t>
            </a:r>
            <a:r>
              <a:rPr lang="en-US" altLang="zh-CN" sz="2000" dirty="0" smtClean="0">
                <a:solidFill>
                  <a:srgbClr val="FF0000"/>
                </a:solidFill>
              </a:rPr>
              <a:t>soap</a:t>
            </a:r>
            <a:r>
              <a:rPr lang="zh-CN" altLang="en-US" sz="2000" dirty="0" smtClean="0">
                <a:solidFill>
                  <a:srgbClr val="FF0000"/>
                </a:solidFill>
              </a:rPr>
              <a:t>了，所以没有</a:t>
            </a:r>
            <a:r>
              <a:rPr lang="en-US" altLang="zh-CN" sz="2000" dirty="0" smtClean="0">
                <a:solidFill>
                  <a:srgbClr val="FF0000"/>
                </a:solidFill>
              </a:rPr>
              <a:t>WSDL</a:t>
            </a:r>
            <a:r>
              <a:rPr lang="zh-CN" altLang="en-US" sz="2000" dirty="0" smtClean="0">
                <a:solidFill>
                  <a:srgbClr val="FF0000"/>
                </a:solidFill>
              </a:rPr>
              <a:t>的描述了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6 </a:t>
            </a:r>
            <a:r>
              <a:rPr lang="zh-CN" altLang="en-US" sz="2000" dirty="0" smtClean="0"/>
              <a:t>浏览器地址栏里面按照</a:t>
            </a:r>
            <a:r>
              <a:rPr lang="en-US" altLang="zh-CN" sz="2000" dirty="0" smtClean="0"/>
              <a:t>Restful</a:t>
            </a:r>
            <a:r>
              <a:rPr lang="zh-CN" altLang="en-US" sz="2000" dirty="0" smtClean="0"/>
              <a:t>风格的路径进行访问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测试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8"/>
          <p:cNvSpPr>
            <a:spLocks noChangeShapeType="1"/>
          </p:cNvSpPr>
          <p:nvPr/>
        </p:nvSpPr>
        <p:spPr bwMode="gray">
          <a:xfrm>
            <a:off x="2667000" y="3559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gray">
          <a:xfrm rot="3419336">
            <a:off x="2382837" y="2951163"/>
            <a:ext cx="479425" cy="5207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gray">
          <a:xfrm>
            <a:off x="3131840" y="2996952"/>
            <a:ext cx="409041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 smtClean="0"/>
              <a:t>WebService</a:t>
            </a:r>
            <a:r>
              <a:rPr lang="zh-CN" altLang="en-US" sz="2400" b="1" dirty="0" smtClean="0"/>
              <a:t>概述及实际运用</a:t>
            </a:r>
            <a:endParaRPr lang="en-US" altLang="zh-CN" sz="2400" b="1" dirty="0"/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gray">
          <a:xfrm>
            <a:off x="2438400" y="2994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怎么玩</a:t>
            </a:r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24384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124744"/>
            <a:ext cx="547260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右箭头 7"/>
          <p:cNvSpPr/>
          <p:nvPr/>
        </p:nvSpPr>
        <p:spPr>
          <a:xfrm>
            <a:off x="2771800" y="1988840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149080"/>
            <a:ext cx="6124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下箭头 8"/>
          <p:cNvSpPr/>
          <p:nvPr/>
        </p:nvSpPr>
        <p:spPr>
          <a:xfrm>
            <a:off x="5796136" y="357301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476672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怎么玩</a:t>
            </a:r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712968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314096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import </a:t>
            </a:r>
            <a:r>
              <a:rPr lang="en-US" altLang="zh-CN" b="1" dirty="0" err="1" smtClean="0"/>
              <a:t>org.apache.cxf.jaxrs.JAXRSServerFactoryBean</a:t>
            </a:r>
            <a:r>
              <a:rPr lang="en-US" altLang="zh-CN" b="1" dirty="0" smtClean="0"/>
              <a:t>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class </a:t>
            </a:r>
            <a:r>
              <a:rPr lang="en-US" altLang="zh-CN" b="1" dirty="0" err="1" smtClean="0"/>
              <a:t>MainServer</a:t>
            </a:r>
            <a:endParaRPr lang="en-US" altLang="zh-CN" b="1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b="1" dirty="0" smtClean="0"/>
              <a:t>public static void main(String[] </a:t>
            </a:r>
            <a:r>
              <a:rPr lang="en-US" altLang="zh-CN" b="1" dirty="0" err="1" smtClean="0"/>
              <a:t>args</a:t>
            </a:r>
            <a:r>
              <a:rPr lang="en-US" altLang="zh-CN" b="1" dirty="0" smtClean="0"/>
              <a:t>)</a:t>
            </a:r>
          </a:p>
          <a:p>
            <a:pPr lvl="1"/>
            <a:r>
              <a:rPr lang="en-US" altLang="zh-CN" dirty="0" smtClean="0"/>
              <a:t>{</a:t>
            </a:r>
          </a:p>
          <a:p>
            <a:pPr lvl="2"/>
            <a:r>
              <a:rPr lang="en-US" altLang="zh-CN" dirty="0" err="1" smtClean="0"/>
              <a:t>JAXRSServerFactoryBean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jAXRSServerFactoryBean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JAXRSServerFactoryBean</a:t>
            </a:r>
            <a:r>
              <a:rPr lang="en-US" altLang="zh-CN" b="1" dirty="0" smtClean="0"/>
              <a:t>();</a:t>
            </a:r>
          </a:p>
          <a:p>
            <a:pPr lvl="2"/>
            <a:r>
              <a:rPr lang="en-US" altLang="zh-CN" dirty="0" err="1" smtClean="0"/>
              <a:t>jAXRSServerFactoryBean.setAddress</a:t>
            </a:r>
            <a:r>
              <a:rPr lang="en-US" altLang="zh-CN" dirty="0" smtClean="0"/>
              <a:t>("http://localhost:8888/cxf_rest/crm");</a:t>
            </a:r>
          </a:p>
          <a:p>
            <a:pPr lvl="2"/>
            <a:r>
              <a:rPr lang="en-US" altLang="zh-CN" dirty="0" err="1" smtClean="0"/>
              <a:t>jAXRSServerFactoryBean.setResourceClasses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EmployeeServiceImpl.</a:t>
            </a:r>
            <a:r>
              <a:rPr lang="en-US" altLang="zh-CN" b="1" dirty="0" err="1" smtClean="0"/>
              <a:t>class</a:t>
            </a:r>
            <a:r>
              <a:rPr lang="en-US" altLang="zh-CN" b="1" dirty="0" smtClean="0"/>
              <a:t>);</a:t>
            </a:r>
          </a:p>
          <a:p>
            <a:pPr lvl="2"/>
            <a:r>
              <a:rPr lang="en-US" altLang="zh-CN" dirty="0" err="1" smtClean="0"/>
              <a:t>jAXRSServerFactoryBean.create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怎么玩</a:t>
            </a:r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问题：服务器端</a:t>
            </a:r>
            <a:r>
              <a:rPr lang="en-US" altLang="zh-CN" dirty="0" smtClean="0"/>
              <a:t>OK</a:t>
            </a:r>
            <a:r>
              <a:rPr lang="zh-CN" altLang="en-US" dirty="0" smtClean="0"/>
              <a:t>后，客户端如何取？</a:t>
            </a:r>
            <a:endParaRPr lang="zh-CN" altLang="en-US" dirty="0"/>
          </a:p>
        </p:txBody>
      </p:sp>
      <p:sp>
        <p:nvSpPr>
          <p:cNvPr id="6" name="爆炸形 2 5"/>
          <p:cNvSpPr/>
          <p:nvPr/>
        </p:nvSpPr>
        <p:spPr>
          <a:xfrm>
            <a:off x="1619672" y="2276872"/>
            <a:ext cx="5256584" cy="230425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/>
              <a:t>HttpClient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怎么玩</a:t>
            </a:r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HttpClient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Apache Jakarta Common </a:t>
            </a:r>
            <a:r>
              <a:rPr lang="zh-CN" altLang="en-US" dirty="0" smtClean="0"/>
              <a:t>下的子项目，可以用来提供高效的、最新的、功能丰富的支持 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协议的客户端编程工具包， 它不是一个浏览器。它是一个客户端的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通信实现库。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的目标是发送和接收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报文。它最重要的功能是执行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方法。一个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方法的执行包含一个或多个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/HTTP</a:t>
            </a:r>
            <a:r>
              <a:rPr lang="zh-CN" altLang="en-US" dirty="0" smtClean="0"/>
              <a:t>响应交换，通常由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的内部来处理。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852936"/>
            <a:ext cx="864096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怎么玩</a:t>
            </a:r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87849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使用 </a:t>
            </a:r>
            <a:r>
              <a:rPr lang="en-US" altLang="zh-CN" sz="2000" dirty="0" err="1" smtClean="0"/>
              <a:t>HttpClient</a:t>
            </a:r>
            <a:r>
              <a:rPr lang="zh-CN" altLang="en-US" sz="2000" dirty="0" smtClean="0"/>
              <a:t>需要以下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个步骤：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创建 </a:t>
            </a:r>
            <a:r>
              <a:rPr lang="en-US" altLang="zh-CN" sz="2000" dirty="0" err="1" smtClean="0"/>
              <a:t>HttpClient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的实例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endParaRPr lang="zh-CN" altLang="en-US" sz="2000" dirty="0" smtClean="0"/>
          </a:p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创建某种连接方法的实例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调用第一步中创建好的实例的</a:t>
            </a:r>
            <a:r>
              <a:rPr lang="en-US" altLang="zh-CN" sz="2000" dirty="0" smtClean="0"/>
              <a:t>execute</a:t>
            </a:r>
            <a:r>
              <a:rPr lang="zh-CN" altLang="en-US" sz="2000" dirty="0" smtClean="0"/>
              <a:t>方法来执行第二步中创建好的链接类实例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dirty="0" smtClean="0"/>
              <a:t>4. </a:t>
            </a:r>
            <a:r>
              <a:rPr lang="zh-CN" altLang="en-US" sz="2000" dirty="0" smtClean="0"/>
              <a:t>读</a:t>
            </a:r>
            <a:r>
              <a:rPr lang="en-US" altLang="zh-CN" sz="2000" dirty="0" smtClean="0"/>
              <a:t>response</a:t>
            </a:r>
            <a:r>
              <a:rPr lang="zh-CN" altLang="en-US" sz="2000" dirty="0" smtClean="0"/>
              <a:t>获取</a:t>
            </a:r>
            <a:r>
              <a:rPr lang="en-US" altLang="zh-CN" sz="2000" dirty="0" err="1" smtClean="0"/>
              <a:t>HttpEntity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5. </a:t>
            </a:r>
            <a:r>
              <a:rPr lang="zh-CN" altLang="en-US" sz="2000" dirty="0" smtClean="0"/>
              <a:t>对得到后的内容进行处理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dirty="0" smtClean="0"/>
              <a:t>6. </a:t>
            </a:r>
            <a:r>
              <a:rPr lang="zh-CN" altLang="en-US" sz="2000" dirty="0" smtClean="0"/>
              <a:t>释放连接。无论执行方法是否成功，都必须释放连接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怎么玩</a:t>
            </a:r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public class </a:t>
            </a:r>
            <a:r>
              <a:rPr lang="en-US" altLang="zh-CN" sz="1200" b="1" dirty="0" err="1" smtClean="0"/>
              <a:t>ClientTest</a:t>
            </a:r>
            <a:endParaRPr lang="en-US" altLang="zh-CN" sz="1200" b="1" dirty="0" smtClean="0"/>
          </a:p>
          <a:p>
            <a:r>
              <a:rPr lang="en-US" altLang="zh-CN" sz="1200" dirty="0" smtClean="0"/>
              <a:t>{</a:t>
            </a:r>
          </a:p>
          <a:p>
            <a:r>
              <a:rPr lang="en-US" altLang="zh-CN" sz="1200" b="1" dirty="0" smtClean="0"/>
              <a:t>public static void main(String[] </a:t>
            </a:r>
            <a:r>
              <a:rPr lang="en-US" altLang="zh-CN" sz="1200" b="1" dirty="0" err="1" smtClean="0"/>
              <a:t>args</a:t>
            </a:r>
            <a:r>
              <a:rPr lang="en-US" altLang="zh-CN" sz="1200" b="1" dirty="0" smtClean="0"/>
              <a:t>) throws </a:t>
            </a:r>
            <a:r>
              <a:rPr lang="en-US" altLang="zh-CN" sz="1200" b="1" dirty="0" err="1" smtClean="0"/>
              <a:t>ClientProtocolException</a:t>
            </a:r>
            <a:r>
              <a:rPr lang="en-US" altLang="zh-CN" sz="1200" b="1" dirty="0" smtClean="0"/>
              <a:t>, </a:t>
            </a:r>
            <a:r>
              <a:rPr lang="en-US" altLang="zh-CN" sz="1200" b="1" dirty="0" err="1" smtClean="0"/>
              <a:t>IOException</a:t>
            </a:r>
            <a:endParaRPr lang="en-US" altLang="zh-CN" sz="1200" b="1" dirty="0" smtClean="0"/>
          </a:p>
          <a:p>
            <a:r>
              <a:rPr lang="en-US" altLang="zh-CN" sz="1200" dirty="0" smtClean="0"/>
              <a:t>{</a:t>
            </a:r>
          </a:p>
          <a:p>
            <a:r>
              <a:rPr lang="en-US" altLang="zh-CN" sz="1200" dirty="0" err="1" smtClean="0"/>
              <a:t>CloseableHttpClient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httpclient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HttpClientBuilder.</a:t>
            </a:r>
            <a:r>
              <a:rPr lang="en-US" altLang="zh-CN" sz="1200" i="1" dirty="0" err="1" smtClean="0"/>
              <a:t>create</a:t>
            </a:r>
            <a:r>
              <a:rPr lang="en-US" altLang="zh-CN" sz="1200" i="1" dirty="0" smtClean="0"/>
              <a:t>().build();</a:t>
            </a:r>
          </a:p>
          <a:p>
            <a:r>
              <a:rPr lang="nn-NO" altLang="zh-CN" sz="1200" dirty="0" smtClean="0"/>
              <a:t>HttpGet httpget = </a:t>
            </a:r>
            <a:r>
              <a:rPr lang="nn-NO" altLang="zh-CN" sz="1200" b="1" dirty="0" smtClean="0"/>
              <a:t>new HttpGet("http://localhost:8888/cxf_rest/crm/employee/9999");</a:t>
            </a:r>
          </a:p>
          <a:p>
            <a:r>
              <a:rPr lang="en-US" altLang="zh-CN" sz="1200" dirty="0" err="1" smtClean="0"/>
              <a:t>HttpResponse</a:t>
            </a:r>
            <a:r>
              <a:rPr lang="en-US" altLang="zh-CN" sz="1200" dirty="0" smtClean="0"/>
              <a:t> response = </a:t>
            </a:r>
            <a:r>
              <a:rPr lang="en-US" altLang="zh-CN" sz="1200" dirty="0" err="1" smtClean="0"/>
              <a:t>httpclient.execute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httpget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err="1" smtClean="0"/>
              <a:t>HttpEntity</a:t>
            </a:r>
            <a:r>
              <a:rPr lang="en-US" altLang="zh-CN" sz="1200" dirty="0" smtClean="0"/>
              <a:t> entity = </a:t>
            </a:r>
            <a:r>
              <a:rPr lang="en-US" altLang="zh-CN" sz="1200" dirty="0" err="1" smtClean="0"/>
              <a:t>response.getEntity</a:t>
            </a:r>
            <a:r>
              <a:rPr lang="en-US" altLang="zh-CN" sz="1200" dirty="0" smtClean="0"/>
              <a:t>();</a:t>
            </a:r>
          </a:p>
          <a:p>
            <a:r>
              <a:rPr lang="en-US" altLang="zh-CN" sz="1200" dirty="0" err="1" smtClean="0"/>
              <a:t>InputStream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instream</a:t>
            </a:r>
            <a:r>
              <a:rPr lang="en-US" altLang="zh-CN" sz="1200" dirty="0" smtClean="0"/>
              <a:t> = </a:t>
            </a:r>
            <a:r>
              <a:rPr lang="en-US" altLang="zh-CN" sz="1200" b="1" dirty="0" smtClean="0"/>
              <a:t>null;</a:t>
            </a:r>
          </a:p>
          <a:p>
            <a:endParaRPr lang="zh-CN" altLang="en-US" sz="1200" dirty="0" smtClean="0"/>
          </a:p>
          <a:p>
            <a:r>
              <a:rPr lang="en-US" altLang="zh-CN" sz="1200" b="1" dirty="0" smtClean="0"/>
              <a:t>try</a:t>
            </a:r>
          </a:p>
          <a:p>
            <a:r>
              <a:rPr lang="en-US" altLang="zh-CN" sz="1200" dirty="0" smtClean="0"/>
              <a:t>{</a:t>
            </a:r>
          </a:p>
          <a:p>
            <a:r>
              <a:rPr lang="en-US" altLang="zh-CN" sz="1200" b="1" dirty="0" smtClean="0"/>
              <a:t>if (entity != null){</a:t>
            </a:r>
          </a:p>
          <a:p>
            <a:r>
              <a:rPr lang="en-US" altLang="zh-CN" sz="1200" b="1" dirty="0" err="1" smtClean="0"/>
              <a:t>int</a:t>
            </a:r>
            <a:r>
              <a:rPr lang="en-US" altLang="zh-CN" sz="1200" b="1" dirty="0" smtClean="0"/>
              <a:t> length = 0;// </a:t>
            </a:r>
            <a:r>
              <a:rPr lang="zh-CN" altLang="en-US" sz="1200" b="1" dirty="0" smtClean="0"/>
              <a:t>记录读取的长度</a:t>
            </a:r>
          </a:p>
          <a:p>
            <a:r>
              <a:rPr lang="en-US" altLang="zh-CN" sz="1200" b="1" dirty="0" err="1" smtClean="0"/>
              <a:t>int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tmp</a:t>
            </a:r>
            <a:r>
              <a:rPr lang="en-US" altLang="zh-CN" sz="1200" b="1" dirty="0" smtClean="0"/>
              <a:t> = 0;</a:t>
            </a:r>
          </a:p>
          <a:p>
            <a:r>
              <a:rPr lang="en-US" altLang="zh-CN" sz="1200" b="1" dirty="0" smtClean="0"/>
              <a:t>byte[] data = new byte[1024]; // </a:t>
            </a:r>
            <a:r>
              <a:rPr lang="zh-CN" altLang="en-US" sz="1200" b="1" dirty="0" smtClean="0"/>
              <a:t>开辟一个空间</a:t>
            </a:r>
          </a:p>
          <a:p>
            <a:r>
              <a:rPr lang="en-US" altLang="zh-CN" sz="1200" dirty="0" err="1" smtClean="0"/>
              <a:t>instream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entity.getContent</a:t>
            </a:r>
            <a:r>
              <a:rPr lang="en-US" altLang="zh-CN" sz="1200" dirty="0" smtClean="0"/>
              <a:t>();</a:t>
            </a:r>
          </a:p>
          <a:p>
            <a:r>
              <a:rPr lang="en-US" altLang="zh-CN" sz="1200" b="1" dirty="0" smtClean="0"/>
              <a:t>while ( (</a:t>
            </a:r>
            <a:r>
              <a:rPr lang="en-US" altLang="zh-CN" sz="1200" b="1" dirty="0" err="1" smtClean="0"/>
              <a:t>tmp</a:t>
            </a:r>
            <a:r>
              <a:rPr lang="en-US" altLang="zh-CN" sz="1200" b="1" dirty="0" smtClean="0"/>
              <a:t> = </a:t>
            </a:r>
            <a:r>
              <a:rPr lang="en-US" altLang="zh-CN" sz="1200" b="1" dirty="0" err="1" smtClean="0"/>
              <a:t>instream.read</a:t>
            </a:r>
            <a:r>
              <a:rPr lang="en-US" altLang="zh-CN" sz="1200" b="1" dirty="0" smtClean="0"/>
              <a:t>()) != -1) {</a:t>
            </a:r>
          </a:p>
          <a:p>
            <a:r>
              <a:rPr lang="en-US" altLang="zh-CN" sz="1200" dirty="0" smtClean="0"/>
              <a:t>data[length++] = (</a:t>
            </a:r>
            <a:r>
              <a:rPr lang="en-US" altLang="zh-CN" sz="1200" b="1" dirty="0" smtClean="0"/>
              <a:t>byte)</a:t>
            </a:r>
            <a:r>
              <a:rPr lang="en-US" altLang="zh-CN" sz="1200" b="1" dirty="0" err="1" smtClean="0"/>
              <a:t>tmp</a:t>
            </a:r>
            <a:r>
              <a:rPr lang="en-US" altLang="zh-CN" sz="1200" b="1" dirty="0" smtClean="0"/>
              <a:t>; // </a:t>
            </a:r>
            <a:r>
              <a:rPr lang="zh-CN" altLang="en-US" sz="1200" b="1" dirty="0" smtClean="0"/>
              <a:t>保存在字节数组中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dirty="0" err="1" smtClean="0"/>
              <a:t>System.</a:t>
            </a:r>
            <a:r>
              <a:rPr lang="en-US" altLang="zh-CN" sz="1200" i="1" dirty="0" err="1" smtClean="0"/>
              <a:t>out.println</a:t>
            </a:r>
            <a:r>
              <a:rPr lang="en-US" altLang="zh-CN" sz="1200" i="1" dirty="0" smtClean="0"/>
              <a:t>("</a:t>
            </a:r>
            <a:r>
              <a:rPr lang="zh-CN" altLang="en-US" sz="1200" i="1" dirty="0" smtClean="0"/>
              <a:t>内容是：</a:t>
            </a:r>
            <a:r>
              <a:rPr lang="en-US" altLang="zh-CN" sz="1200" i="1" dirty="0" smtClean="0"/>
              <a:t>\n"+</a:t>
            </a:r>
            <a:r>
              <a:rPr lang="en-US" altLang="zh-CN" sz="1200" b="1" i="1" dirty="0" smtClean="0"/>
              <a:t>new String(data, 0, length));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} </a:t>
            </a:r>
            <a:r>
              <a:rPr lang="en-US" altLang="zh-CN" sz="1200" b="1" dirty="0" smtClean="0"/>
              <a:t>catch (Exception e){</a:t>
            </a:r>
          </a:p>
          <a:p>
            <a:r>
              <a:rPr lang="en-US" altLang="zh-CN" sz="1200" dirty="0" err="1" smtClean="0"/>
              <a:t>e.printStackTrace</a:t>
            </a:r>
            <a:r>
              <a:rPr lang="en-US" altLang="zh-CN" sz="1200" dirty="0" smtClean="0"/>
              <a:t>();</a:t>
            </a:r>
          </a:p>
          <a:p>
            <a:r>
              <a:rPr lang="en-US" altLang="zh-CN" sz="1200" dirty="0" smtClean="0"/>
              <a:t>}</a:t>
            </a:r>
            <a:r>
              <a:rPr lang="en-US" altLang="zh-CN" sz="1200" b="1" dirty="0" smtClean="0"/>
              <a:t>finally{</a:t>
            </a:r>
          </a:p>
          <a:p>
            <a:r>
              <a:rPr lang="en-US" altLang="zh-CN" sz="1200" b="1" dirty="0" smtClean="0"/>
              <a:t>if(</a:t>
            </a:r>
            <a:r>
              <a:rPr lang="en-US" altLang="zh-CN" sz="1200" b="1" dirty="0" err="1" smtClean="0"/>
              <a:t>instream</a:t>
            </a:r>
            <a:r>
              <a:rPr lang="en-US" altLang="zh-CN" sz="1200" b="1" dirty="0" smtClean="0"/>
              <a:t> != null)</a:t>
            </a:r>
            <a:r>
              <a:rPr lang="en-US" altLang="zh-CN" sz="1200" b="1" dirty="0" err="1" smtClean="0"/>
              <a:t>instream.close</a:t>
            </a:r>
            <a:r>
              <a:rPr lang="en-US" altLang="zh-CN" sz="1200" b="1" dirty="0" smtClean="0"/>
              <a:t>();</a:t>
            </a:r>
          </a:p>
          <a:p>
            <a:r>
              <a:rPr lang="en-US" altLang="zh-CN" sz="1200" b="1" dirty="0" smtClean="0"/>
              <a:t>if(</a:t>
            </a:r>
            <a:r>
              <a:rPr lang="en-US" altLang="zh-CN" sz="1200" b="1" dirty="0" err="1" smtClean="0"/>
              <a:t>httpclient</a:t>
            </a:r>
            <a:r>
              <a:rPr lang="en-US" altLang="zh-CN" sz="1200" b="1" dirty="0" smtClean="0"/>
              <a:t> != null)</a:t>
            </a:r>
            <a:r>
              <a:rPr lang="en-US" altLang="zh-CN" sz="1200" b="1" dirty="0" err="1" smtClean="0"/>
              <a:t>httpclient.close</a:t>
            </a:r>
            <a:r>
              <a:rPr lang="en-US" altLang="zh-CN" sz="1200" b="1" dirty="0" smtClean="0"/>
              <a:t>();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/>
        </p:nvSpPr>
        <p:spPr bwMode="gray">
          <a:xfrm>
            <a:off x="2667000" y="3559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 rot="3419336">
            <a:off x="2382837" y="2951163"/>
            <a:ext cx="479425" cy="5207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gray">
          <a:xfrm>
            <a:off x="3131840" y="2996952"/>
            <a:ext cx="803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/>
              <a:t>总结</a:t>
            </a:r>
            <a:endParaRPr lang="en-US" altLang="zh-CN" sz="2400" b="1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gray">
          <a:xfrm>
            <a:off x="2367582" y="2994025"/>
            <a:ext cx="4956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dirty="0" smtClean="0">
                <a:solidFill>
                  <a:schemeClr val="bg1"/>
                </a:solidFill>
              </a:rPr>
              <a:t>11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20688"/>
            <a:ext cx="867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/>
              <a:t>回顾一下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26876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WebService</a:t>
            </a:r>
            <a:r>
              <a:rPr lang="zh-CN" altLang="en-US" sz="2400" dirty="0" smtClean="0"/>
              <a:t>是什么？它的调用过程如何？</a:t>
            </a:r>
            <a:endParaRPr lang="zh-CN" altLang="zh-C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6352" y="198884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SOAP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UDDI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WSDL</a:t>
            </a:r>
            <a:r>
              <a:rPr lang="zh-CN" altLang="en-US" sz="2400" dirty="0" smtClean="0"/>
              <a:t>分别是什么？起到什么作用</a:t>
            </a:r>
            <a:endParaRPr lang="zh-CN" altLang="zh-C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78092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80</a:t>
            </a:r>
            <a:r>
              <a:rPr lang="zh-CN" altLang="en-US" sz="2400" dirty="0" smtClean="0"/>
              <a:t>后程序员：</a:t>
            </a:r>
            <a:r>
              <a:rPr lang="en-US" altLang="zh-CN" sz="2400" dirty="0" smtClean="0"/>
              <a:t>SOAP+XML</a:t>
            </a:r>
            <a:endParaRPr lang="zh-CN" altLang="zh-C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3717032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90</a:t>
            </a:r>
            <a:r>
              <a:rPr lang="zh-CN" altLang="en-US" sz="2400" dirty="0" smtClean="0"/>
              <a:t>后程序员：</a:t>
            </a:r>
            <a:r>
              <a:rPr lang="en-US" altLang="zh-CN" sz="2400" dirty="0" err="1" smtClean="0"/>
              <a:t>REST+JSon</a:t>
            </a:r>
            <a:endParaRPr lang="zh-CN" altLang="zh-C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450912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RMI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WebService</a:t>
            </a:r>
            <a:r>
              <a:rPr lang="zh-CN" altLang="en-US" sz="2400" dirty="0" smtClean="0"/>
              <a:t>之间的区别</a:t>
            </a:r>
            <a:r>
              <a:rPr lang="en-US" altLang="zh-CN" sz="2400" dirty="0" smtClean="0"/>
              <a:t>?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3876668" y="3357562"/>
            <a:ext cx="526733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Thank You!</a:t>
            </a:r>
            <a:endParaRPr kumimoji="0" lang="en-US" altLang="zh-CN" sz="6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63894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/>
              <a:t>场景描述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淘宝购物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天气查询</a:t>
            </a:r>
            <a:endParaRPr lang="zh-CN" altLang="en-US" dirty="0"/>
          </a:p>
        </p:txBody>
      </p:sp>
      <p:pic>
        <p:nvPicPr>
          <p:cNvPr id="6" name="图片 5" descr="weath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564904"/>
            <a:ext cx="3960440" cy="1512168"/>
          </a:xfrm>
          <a:prstGeom prst="rect">
            <a:avLst/>
          </a:prstGeom>
        </p:spPr>
      </p:pic>
      <p:pic>
        <p:nvPicPr>
          <p:cNvPr id="7" name="图片 6" descr="taoba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2996952"/>
            <a:ext cx="1600200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20123</TotalTime>
  <Words>3416</Words>
  <Application>Microsoft Office PowerPoint</Application>
  <PresentationFormat>全屏显示(4:3)</PresentationFormat>
  <Paragraphs>532</Paragraphs>
  <Slides>89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0" baseType="lpstr">
      <vt:lpstr>Office 主题</vt:lpstr>
      <vt:lpstr>WebService实战</vt:lpstr>
      <vt:lpstr>幻灯片 2</vt:lpstr>
      <vt:lpstr>本节课程概览1</vt:lpstr>
      <vt:lpstr>本节课程概览2</vt:lpstr>
      <vt:lpstr>本节课程概览3</vt:lpstr>
      <vt:lpstr>幻灯片 6</vt:lpstr>
      <vt:lpstr>幻灯片 7</vt:lpstr>
      <vt:lpstr>幻灯片 8</vt:lpstr>
      <vt:lpstr>场景描述</vt:lpstr>
      <vt:lpstr>解决问题</vt:lpstr>
      <vt:lpstr>WebService概述</vt:lpstr>
      <vt:lpstr>WebService的定义</vt:lpstr>
      <vt:lpstr>WebService运行与访问过程</vt:lpstr>
      <vt:lpstr>WebService核心组件</vt:lpstr>
      <vt:lpstr>幻灯片 15</vt:lpstr>
      <vt:lpstr>WebService主流框架简介</vt:lpstr>
      <vt:lpstr>AXIS</vt:lpstr>
      <vt:lpstr>XFire</vt:lpstr>
      <vt:lpstr>CXF</vt:lpstr>
      <vt:lpstr>幻灯片 20</vt:lpstr>
      <vt:lpstr>CXF官网</vt:lpstr>
      <vt:lpstr>CXF官网2</vt:lpstr>
      <vt:lpstr>官网下载jar包:http://cxf.apache.org/download.html</vt:lpstr>
      <vt:lpstr>HelloWorld-1</vt:lpstr>
      <vt:lpstr>HelloWorld-2</vt:lpstr>
      <vt:lpstr>HelloWorld-3</vt:lpstr>
      <vt:lpstr>HelloWorld-4</vt:lpstr>
      <vt:lpstr>HelloWorld-5</vt:lpstr>
      <vt:lpstr>HelloWorld-6</vt:lpstr>
      <vt:lpstr>HelloWorld-7</vt:lpstr>
      <vt:lpstr>幻灯片 31</vt:lpstr>
      <vt:lpstr>Soap协议是什么</vt:lpstr>
      <vt:lpstr>Soap什么样</vt:lpstr>
      <vt:lpstr>Soap什么样2(消息格式)</vt:lpstr>
      <vt:lpstr>Soap什么样3(抓抓看)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Windows 用户</cp:lastModifiedBy>
  <cp:revision>1673</cp:revision>
  <dcterms:created xsi:type="dcterms:W3CDTF">2013-03-04T07:19:04Z</dcterms:created>
  <dcterms:modified xsi:type="dcterms:W3CDTF">2016-04-06T08:47:17Z</dcterms:modified>
</cp:coreProperties>
</file>