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sldIdLst>
    <p:sldId id="315" r:id="rId5"/>
    <p:sldId id="257" r:id="rId6"/>
    <p:sldId id="264" r:id="rId7"/>
    <p:sldId id="258" r:id="rId8"/>
    <p:sldId id="271" r:id="rId9"/>
    <p:sldId id="277" r:id="rId10"/>
    <p:sldId id="278" r:id="rId11"/>
    <p:sldId id="261" r:id="rId12"/>
    <p:sldId id="279" r:id="rId13"/>
    <p:sldId id="316" r:id="rId14"/>
    <p:sldId id="317" r:id="rId15"/>
    <p:sldId id="318" r:id="rId16"/>
    <p:sldId id="319" r:id="rId17"/>
    <p:sldId id="320" r:id="rId18"/>
    <p:sldId id="321" r:id="rId19"/>
    <p:sldId id="322" r:id="rId20"/>
    <p:sldId id="338" r:id="rId21"/>
    <p:sldId id="339" r:id="rId22"/>
    <p:sldId id="347" r:id="rId23"/>
    <p:sldId id="348" r:id="rId24"/>
    <p:sldId id="260" r:id="rId25"/>
    <p:sldId id="299" r:id="rId26"/>
    <p:sldId id="262" r:id="rId27"/>
    <p:sldId id="304" r:id="rId28"/>
    <p:sldId id="263" r:id="rId29"/>
    <p:sldId id="300" r:id="rId30"/>
    <p:sldId id="266"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E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5" Type="http://schemas.openxmlformats.org/officeDocument/2006/relationships/tags" Target="tags/tag10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pn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3.jpeg"/><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 y="0"/>
            <a:ext cx="1219118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73443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 y="0"/>
            <a:ext cx="12191187" cy="6858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jpeg"/><Relationship Id="rId7" Type="http://schemas.openxmlformats.org/officeDocument/2006/relationships/image" Target="../media/image25.jpeg"/><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4" Type="http://schemas.openxmlformats.org/officeDocument/2006/relationships/slideLayout" Target="../slideLayouts/slideLayout2.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image" Target="../media/image5.png"/><Relationship Id="rId2" Type="http://schemas.openxmlformats.org/officeDocument/2006/relationships/tags" Target="../tags/tag48.xml"/><Relationship Id="rId14" Type="http://schemas.openxmlformats.org/officeDocument/2006/relationships/slideLayout" Target="../slideLayouts/slideLayout2.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slideLayout" Target="../slideLayouts/slideLayout2.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5.png"/><Relationship Id="rId2" Type="http://schemas.openxmlformats.org/officeDocument/2006/relationships/tags" Target="../tags/tag69.xml"/><Relationship Id="rId14" Type="http://schemas.openxmlformats.org/officeDocument/2006/relationships/slideLayout" Target="../slideLayouts/slideLayout2.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tags" Target="../tags/tag6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image" Target="../media/image5.png"/><Relationship Id="rId2" Type="http://schemas.openxmlformats.org/officeDocument/2006/relationships/tags" Target="../tags/tag81.xml"/><Relationship Id="rId14" Type="http://schemas.openxmlformats.org/officeDocument/2006/relationships/slideLayout" Target="../slideLayouts/slideLayout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80.xml"/></Relationships>
</file>

<file path=ppt/slides/_rels/slide2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slideLayout" Target="../slideLayouts/slideLayout2.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4" Type="http://schemas.openxmlformats.org/officeDocument/2006/relationships/slideLayout" Target="../slideLayouts/slideLayout2.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5.png"/><Relationship Id="rId2" Type="http://schemas.openxmlformats.org/officeDocument/2006/relationships/tags" Target="../tags/tag28.xml"/><Relationship Id="rId14" Type="http://schemas.openxmlformats.org/officeDocument/2006/relationships/slideLayout" Target="../slideLayouts/slideLayout2.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048000" y="4803140"/>
            <a:ext cx="6096000" cy="460375"/>
          </a:xfrm>
          <a:prstGeom prst="rect">
            <a:avLst/>
          </a:prstGeom>
          <a:noFill/>
        </p:spPr>
        <p:txBody>
          <a:bodyPr wrap="square" rtlCol="0" anchor="t">
            <a:spAutoFit/>
          </a:bodyPr>
          <a:lstStyle/>
          <a:p>
            <a:pPr algn="ctr"/>
            <a:r>
              <a:rPr lang="zh-CN" altLang="en-US" sz="2400" b="1" dirty="0">
                <a:solidFill>
                  <a:schemeClr val="tx1"/>
                </a:solidFill>
                <a:latin typeface="楷体" panose="02010609060101010101" charset="-122"/>
                <a:ea typeface="楷体" panose="02010609060101010101" charset="-122"/>
                <a:cs typeface="楷体" panose="02010609060101010101" charset="-122"/>
                <a:sym typeface="+mn-ea"/>
              </a:rPr>
              <a:t>答辩团队：反卷局永不言弃</a:t>
            </a:r>
            <a:endParaRPr lang="zh-CN" altLang="en-US" sz="2400" b="1" dirty="0">
              <a:solidFill>
                <a:schemeClr val="tx1"/>
              </a:solidFill>
              <a:latin typeface="楷体" panose="02010609060101010101" charset="-122"/>
              <a:ea typeface="楷体" panose="02010609060101010101" charset="-122"/>
              <a:cs typeface="楷体" panose="02010609060101010101" charset="-122"/>
              <a:sym typeface="+mn-ea"/>
            </a:endParaRPr>
          </a:p>
        </p:txBody>
      </p:sp>
      <p:sp>
        <p:nvSpPr>
          <p:cNvPr id="2" name="文本框 1"/>
          <p:cNvSpPr txBox="1"/>
          <p:nvPr/>
        </p:nvSpPr>
        <p:spPr>
          <a:xfrm>
            <a:off x="2811780" y="1335405"/>
            <a:ext cx="6096000" cy="645160"/>
          </a:xfrm>
          <a:prstGeom prst="rect">
            <a:avLst/>
          </a:prstGeom>
          <a:noFill/>
        </p:spPr>
        <p:txBody>
          <a:bodyPr wrap="square" rtlCol="0" anchor="t">
            <a:spAutoFit/>
          </a:bodyPr>
          <a:lstStyle/>
          <a:p>
            <a:pPr algn="ctr"/>
            <a:r>
              <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rPr>
              <a:t>第四届厦门国际银行</a:t>
            </a:r>
            <a:endParaRPr lang="zh-CN" alt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endParaRPr>
          </a:p>
        </p:txBody>
      </p:sp>
      <p:sp>
        <p:nvSpPr>
          <p:cNvPr id="3" name="文本框 2"/>
          <p:cNvSpPr txBox="1"/>
          <p:nvPr/>
        </p:nvSpPr>
        <p:spPr>
          <a:xfrm>
            <a:off x="1823720" y="1918970"/>
            <a:ext cx="8545195" cy="1106805"/>
          </a:xfrm>
          <a:prstGeom prst="rect">
            <a:avLst/>
          </a:prstGeom>
          <a:noFill/>
        </p:spPr>
        <p:txBody>
          <a:bodyPr wrap="square" rtlCol="0" anchor="t">
            <a:spAutoFit/>
          </a:bodyPr>
          <a:lstStyle/>
          <a:p>
            <a:pPr algn="ctr"/>
            <a:r>
              <a:rPr lang="zh-CN" altLang="en-US" sz="6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rPr>
              <a:t>数创金融杯建模大赛</a:t>
            </a:r>
            <a:endParaRPr lang="zh-CN" altLang="en-US" sz="6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endParaRPr>
          </a:p>
        </p:txBody>
      </p:sp>
      <p:sp>
        <p:nvSpPr>
          <p:cNvPr id="4" name="文本框 3"/>
          <p:cNvSpPr txBox="1"/>
          <p:nvPr/>
        </p:nvSpPr>
        <p:spPr>
          <a:xfrm>
            <a:off x="2945130" y="3429000"/>
            <a:ext cx="6012815" cy="583565"/>
          </a:xfrm>
          <a:prstGeom prst="rect">
            <a:avLst/>
          </a:prstGeom>
          <a:noFill/>
        </p:spPr>
        <p:txBody>
          <a:bodyPr wrap="square" rtlCol="0" anchor="t">
            <a:spAutoFit/>
          </a:bodyPr>
          <a:lstStyle/>
          <a:p>
            <a:pPr algn="ctr"/>
            <a:r>
              <a:rPr lang="zh-CN" altLang="en-US"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rPr>
              <a:t>数字驱动创新</a:t>
            </a:r>
            <a:r>
              <a:rPr lang="en-US" altLang="zh-CN"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rPr>
              <a:t>    </a:t>
            </a:r>
            <a:r>
              <a:rPr lang="zh-CN" altLang="en-US"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rPr>
              <a:t>科技改变未来</a:t>
            </a:r>
            <a:endParaRPr lang="zh-CN" altLang="en-US" sz="32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charset="-122"/>
              <a:ea typeface="楷体" panose="02010609060101010101" charset="-122"/>
              <a:cs typeface="楷体" panose="02010609060101010101"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62025" y="1200020"/>
            <a:ext cx="209296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基础模型选型及调整：</a:t>
            </a:r>
            <a:endParaRPr lang="zh-CN" altLang="en-US" sz="1600">
              <a:solidFill>
                <a:schemeClr val="accent1">
                  <a:lumMod val="75000"/>
                </a:schemeClr>
              </a:solidFill>
              <a:latin typeface="微软雅黑" panose="020B0503020204020204" charset="-122"/>
              <a:ea typeface="微软雅黑" panose="020B0503020204020204" charset="-122"/>
            </a:endParaRPr>
          </a:p>
        </p:txBody>
      </p:sp>
      <p:pic>
        <p:nvPicPr>
          <p:cNvPr id="1172597449" name="图片 1"/>
          <p:cNvPicPr>
            <a:picLocks noChangeAspect="1"/>
          </p:cNvPicPr>
          <p:nvPr/>
        </p:nvPicPr>
        <p:blipFill>
          <a:blip r:embed="rId1"/>
          <a:stretch>
            <a:fillRect/>
          </a:stretch>
        </p:blipFill>
        <p:spPr>
          <a:xfrm>
            <a:off x="457958" y="2809674"/>
            <a:ext cx="5760085" cy="2657475"/>
          </a:xfrm>
          <a:prstGeom prst="rect">
            <a:avLst/>
          </a:prstGeom>
        </p:spPr>
      </p:pic>
      <p:pic>
        <p:nvPicPr>
          <p:cNvPr id="3" name="图片 2"/>
          <p:cNvPicPr>
            <a:picLocks noChangeAspect="1"/>
          </p:cNvPicPr>
          <p:nvPr/>
        </p:nvPicPr>
        <p:blipFill>
          <a:blip r:embed="rId2"/>
          <a:stretch>
            <a:fillRect/>
          </a:stretch>
        </p:blipFill>
        <p:spPr>
          <a:xfrm>
            <a:off x="6782875" y="3578976"/>
            <a:ext cx="4748530" cy="1764030"/>
          </a:xfrm>
          <a:prstGeom prst="rect">
            <a:avLst/>
          </a:prstGeom>
        </p:spPr>
      </p:pic>
      <p:sp>
        <p:nvSpPr>
          <p:cNvPr id="4" name="圆角矩形 3"/>
          <p:cNvSpPr/>
          <p:nvPr/>
        </p:nvSpPr>
        <p:spPr>
          <a:xfrm>
            <a:off x="1307905" y="2084821"/>
            <a:ext cx="4360545" cy="4368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a:latin typeface="微软雅黑" panose="020B0503020204020204" charset="-122"/>
                <a:ea typeface="微软雅黑" panose="020B0503020204020204" charset="-122"/>
              </a:rPr>
              <a:t>英文</a:t>
            </a:r>
            <a:r>
              <a:rPr lang="en-US" altLang="zh-CN">
                <a:latin typeface="Times New Roman" panose="02020603050405020304" charset="0"/>
                <a:cs typeface="Times New Roman" panose="02020603050405020304" charset="0"/>
              </a:rPr>
              <a:t>TrOCR-base</a:t>
            </a:r>
            <a:endParaRPr lang="en-US" altLang="zh-CN">
              <a:latin typeface="Times New Roman" panose="02020603050405020304" charset="0"/>
              <a:cs typeface="Times New Roman" panose="02020603050405020304" charset="0"/>
            </a:endParaRPr>
          </a:p>
        </p:txBody>
      </p:sp>
      <p:sp>
        <p:nvSpPr>
          <p:cNvPr id="9" name="下箭头 8"/>
          <p:cNvSpPr/>
          <p:nvPr/>
        </p:nvSpPr>
        <p:spPr>
          <a:xfrm>
            <a:off x="3312600" y="2625841"/>
            <a:ext cx="351155" cy="359410"/>
          </a:xfrm>
          <a:prstGeom prst="downArrow">
            <a:avLst/>
          </a:prstGeom>
          <a:ln>
            <a:prstDash val="sysDash"/>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右箭头 9"/>
          <p:cNvSpPr/>
          <p:nvPr/>
        </p:nvSpPr>
        <p:spPr>
          <a:xfrm>
            <a:off x="6186610" y="2985251"/>
            <a:ext cx="385445" cy="18859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1" name="右箭头 10"/>
          <p:cNvSpPr/>
          <p:nvPr/>
        </p:nvSpPr>
        <p:spPr>
          <a:xfrm>
            <a:off x="6186610" y="4954386"/>
            <a:ext cx="385445" cy="18859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圆角矩形 11"/>
          <p:cNvSpPr/>
          <p:nvPr/>
        </p:nvSpPr>
        <p:spPr>
          <a:xfrm>
            <a:off x="6782875" y="2809991"/>
            <a:ext cx="4686935" cy="4368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en-US" sz="1400">
                <a:latin typeface="微软雅黑" panose="020B0503020204020204" charset="-122"/>
                <a:ea typeface="微软雅黑" panose="020B0503020204020204" charset="-122"/>
                <a:sym typeface="+mn-ea"/>
              </a:rPr>
              <a:t>Encoder</a:t>
            </a:r>
            <a:r>
              <a:rPr lang="zh-CN" altLang="en-US" sz="1400">
                <a:latin typeface="微软雅黑" panose="020B0503020204020204" charset="-122"/>
                <a:ea typeface="微软雅黑" panose="020B0503020204020204" charset="-122"/>
                <a:sym typeface="+mn-ea"/>
              </a:rPr>
              <a:t>保留</a:t>
            </a:r>
            <a:endParaRPr lang="en-US" altLang="zh-CN" sz="1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62025" y="1172028"/>
            <a:ext cx="2051050"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外部数据收集及处理：</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grpSp>
        <p:nvGrpSpPr>
          <p:cNvPr id="17" name="组合 11"/>
          <p:cNvGrpSpPr/>
          <p:nvPr/>
        </p:nvGrpSpPr>
        <p:grpSpPr>
          <a:xfrm>
            <a:off x="2778319" y="2506759"/>
            <a:ext cx="6154420" cy="1609725"/>
            <a:chOff x="0" y="0"/>
            <a:chExt cx="11136070" cy="2161031"/>
          </a:xfrm>
        </p:grpSpPr>
        <p:pic>
          <p:nvPicPr>
            <p:cNvPr id="398442756" name="图片 39844275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0" y="1053443"/>
              <a:ext cx="5599897" cy="311150"/>
            </a:xfrm>
            <a:prstGeom prst="rect">
              <a:avLst/>
            </a:prstGeom>
            <a:noFill/>
            <a:ln>
              <a:noFill/>
            </a:ln>
          </p:spPr>
        </p:pic>
        <p:pic>
          <p:nvPicPr>
            <p:cNvPr id="1005673978" name="图片 100567397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39646" y="1797811"/>
              <a:ext cx="3516630" cy="363220"/>
            </a:xfrm>
            <a:prstGeom prst="rect">
              <a:avLst/>
            </a:prstGeom>
            <a:noFill/>
            <a:ln>
              <a:noFill/>
            </a:ln>
          </p:spPr>
        </p:pic>
        <p:pic>
          <p:nvPicPr>
            <p:cNvPr id="155433301" name="图片 15543330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667936" y="0"/>
              <a:ext cx="3042285" cy="544830"/>
            </a:xfrm>
            <a:prstGeom prst="rect">
              <a:avLst/>
            </a:prstGeom>
            <a:noFill/>
            <a:ln>
              <a:noFill/>
            </a:ln>
          </p:spPr>
        </p:pic>
        <p:pic>
          <p:nvPicPr>
            <p:cNvPr id="1184652953" name="图片 118465295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172323" y="72225"/>
              <a:ext cx="990600" cy="427990"/>
            </a:xfrm>
            <a:prstGeom prst="rect">
              <a:avLst/>
            </a:prstGeom>
            <a:noFill/>
            <a:ln>
              <a:noFill/>
            </a:ln>
          </p:spPr>
        </p:pic>
        <p:pic>
          <p:nvPicPr>
            <p:cNvPr id="445998222" name="图片 4459982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0" y="22055"/>
              <a:ext cx="3470275" cy="598170"/>
            </a:xfrm>
            <a:prstGeom prst="rect">
              <a:avLst/>
            </a:prstGeom>
            <a:noFill/>
            <a:ln>
              <a:noFill/>
            </a:ln>
          </p:spPr>
        </p:pic>
        <p:pic>
          <p:nvPicPr>
            <p:cNvPr id="320962311" name="图片 3209623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9518090" y="52986"/>
              <a:ext cx="1617980" cy="363220"/>
            </a:xfrm>
            <a:prstGeom prst="rect">
              <a:avLst/>
            </a:prstGeom>
            <a:noFill/>
            <a:ln>
              <a:noFill/>
            </a:ln>
          </p:spPr>
        </p:pic>
        <p:pic>
          <p:nvPicPr>
            <p:cNvPr id="1830026130" name="图片 183002613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6148145" y="885990"/>
              <a:ext cx="4987925" cy="457200"/>
            </a:xfrm>
            <a:prstGeom prst="rect">
              <a:avLst/>
            </a:prstGeom>
            <a:noFill/>
            <a:ln>
              <a:noFill/>
            </a:ln>
          </p:spPr>
        </p:pic>
        <p:pic>
          <p:nvPicPr>
            <p:cNvPr id="30721414" name="图片 3072141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4729181" y="1776408"/>
              <a:ext cx="5760085" cy="313690"/>
            </a:xfrm>
            <a:prstGeom prst="rect">
              <a:avLst/>
            </a:prstGeom>
            <a:noFill/>
            <a:ln>
              <a:noFill/>
            </a:ln>
          </p:spPr>
        </p:pic>
      </p:grpSp>
      <p:sp>
        <p:nvSpPr>
          <p:cNvPr id="4" name="文本框 3"/>
          <p:cNvSpPr txBox="1"/>
          <p:nvPr/>
        </p:nvSpPr>
        <p:spPr>
          <a:xfrm>
            <a:off x="2256155" y="4584159"/>
            <a:ext cx="7543165" cy="793750"/>
          </a:xfrm>
          <a:prstGeom prst="rect">
            <a:avLst/>
          </a:prstGeom>
          <a:noFill/>
        </p:spPr>
        <p:txBody>
          <a:bodyPr wrap="square" rtlCol="0" anchor="t">
            <a:noAutofit/>
          </a:bodyPr>
          <a:lstStyle/>
          <a:p>
            <a:r>
              <a:rPr lang="en-US" altLang="zh-CN" sz="1600" dirty="0">
                <a:latin typeface="微软雅黑" panose="020B0503020204020204" charset="-122"/>
                <a:ea typeface="微软雅黑" panose="020B0503020204020204" charset="-122"/>
                <a:cs typeface="微软雅黑" panose="020B0503020204020204" charset="-122"/>
                <a:sym typeface="+mn-ea"/>
              </a:rPr>
              <a:t>       </a:t>
            </a:r>
            <a:r>
              <a:rPr lang="zh-CN" sz="1600" dirty="0">
                <a:latin typeface="微软雅黑" panose="020B0503020204020204" charset="-122"/>
                <a:ea typeface="微软雅黑" panose="020B0503020204020204" charset="-122"/>
                <a:cs typeface="微软雅黑" panose="020B0503020204020204" charset="-122"/>
                <a:sym typeface="+mn-ea"/>
              </a:rPr>
              <a:t>在得到进行预训练的数据集后，对其进行统计和处理，一共得到约</a:t>
            </a:r>
            <a:r>
              <a:rPr lang="en-US" sz="1600" b="1" dirty="0">
                <a:solidFill>
                  <a:schemeClr val="accent2"/>
                </a:solidFill>
                <a:latin typeface="微软雅黑" panose="020B0503020204020204" charset="-122"/>
                <a:ea typeface="微软雅黑" panose="020B0503020204020204" charset="-122"/>
                <a:cs typeface="微软雅黑" panose="020B0503020204020204" charset="-122"/>
                <a:sym typeface="+mn-ea"/>
              </a:rPr>
              <a:t>800w</a:t>
            </a:r>
            <a:r>
              <a:rPr lang="zh-CN" sz="1600" dirty="0">
                <a:latin typeface="微软雅黑" panose="020B0503020204020204" charset="-122"/>
                <a:ea typeface="微软雅黑" panose="020B0503020204020204" charset="-122"/>
                <a:cs typeface="微软雅黑" panose="020B0503020204020204" charset="-122"/>
                <a:sym typeface="+mn-ea"/>
              </a:rPr>
              <a:t>数据，并将所有的文本提取出来制作用于预训练的词表，该词表共有</a:t>
            </a:r>
            <a:r>
              <a:rPr lang="en-US" sz="1600" b="1" dirty="0">
                <a:solidFill>
                  <a:schemeClr val="accent2"/>
                </a:solidFill>
                <a:latin typeface="微软雅黑" panose="020B0503020204020204" charset="-122"/>
                <a:ea typeface="微软雅黑" panose="020B0503020204020204" charset="-122"/>
                <a:cs typeface="微软雅黑" panose="020B0503020204020204" charset="-122"/>
                <a:sym typeface="+mn-ea"/>
              </a:rPr>
              <a:t>12296</a:t>
            </a:r>
            <a:r>
              <a:rPr lang="zh-CN" sz="1600" b="1" dirty="0">
                <a:solidFill>
                  <a:schemeClr val="accent2"/>
                </a:solidFill>
                <a:latin typeface="微软雅黑" panose="020B0503020204020204" charset="-122"/>
                <a:ea typeface="微软雅黑" panose="020B0503020204020204" charset="-122"/>
                <a:cs typeface="微软雅黑" panose="020B0503020204020204" charset="-122"/>
                <a:sym typeface="+mn-ea"/>
              </a:rPr>
              <a:t>个</a:t>
            </a:r>
            <a:r>
              <a:rPr lang="en-US" sz="1600" b="1" dirty="0">
                <a:solidFill>
                  <a:schemeClr val="accent2"/>
                </a:solidFill>
                <a:latin typeface="微软雅黑" panose="020B0503020204020204" charset="-122"/>
                <a:ea typeface="微软雅黑" panose="020B0503020204020204" charset="-122"/>
                <a:cs typeface="微软雅黑" panose="020B0503020204020204" charset="-122"/>
                <a:sym typeface="+mn-ea"/>
              </a:rPr>
              <a:t>token</a:t>
            </a:r>
            <a:r>
              <a:rPr lang="zh-CN" sz="1600" dirty="0">
                <a:latin typeface="微软雅黑" panose="020B0503020204020204" charset="-122"/>
                <a:ea typeface="微软雅黑" panose="020B0503020204020204" charset="-122"/>
                <a:cs typeface="微软雅黑" panose="020B0503020204020204" charset="-122"/>
                <a:sym typeface="+mn-ea"/>
              </a:rPr>
              <a:t>，其覆盖了常用的汉字。</a:t>
            </a:r>
            <a:endParaRPr lang="zh-CN" altLang="en-US" sz="1600" b="0" dirty="0">
              <a:latin typeface="微软雅黑" panose="020B0503020204020204" charset="-122"/>
              <a:ea typeface="微软雅黑" panose="020B0503020204020204" charset="-122"/>
              <a:cs typeface="微软雅黑" panose="020B0503020204020204" charset="-122"/>
            </a:endParaRPr>
          </a:p>
          <a:p>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2256155" y="2008323"/>
            <a:ext cx="165798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收集数据示例：</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71356" y="1190689"/>
            <a:ext cx="1245870"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预训练：</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sp>
        <p:nvSpPr>
          <p:cNvPr id="100" name="文本框 99"/>
          <p:cNvSpPr txBox="1"/>
          <p:nvPr/>
        </p:nvSpPr>
        <p:spPr>
          <a:xfrm>
            <a:off x="3317046" y="2399094"/>
            <a:ext cx="7600315" cy="306705"/>
          </a:xfrm>
          <a:prstGeom prst="rect">
            <a:avLst/>
          </a:prstGeom>
          <a:noFill/>
          <a:ln w="9525">
            <a:noFill/>
          </a:ln>
        </p:spPr>
        <p:txBody>
          <a:bodyPr wrap="square">
            <a:spAutoFit/>
          </a:bodyPr>
          <a:lstStyle/>
          <a:p>
            <a:pPr indent="0"/>
            <a:r>
              <a:rPr lang="zh-CN" sz="1400" dirty="0">
                <a:solidFill>
                  <a:schemeClr val="tx1"/>
                </a:solidFill>
                <a:latin typeface="微软雅黑" panose="020B0503020204020204" charset="-122"/>
                <a:ea typeface="微软雅黑" panose="020B0503020204020204" charset="-122"/>
                <a:cs typeface="微软雅黑" panose="020B0503020204020204" charset="-122"/>
              </a:rPr>
              <a:t>使用英文</a:t>
            </a:r>
            <a:r>
              <a:rPr lang="en-US" sz="1400" dirty="0" err="1">
                <a:solidFill>
                  <a:schemeClr val="tx1"/>
                </a:solidFill>
                <a:latin typeface="微软雅黑" panose="020B0503020204020204" charset="-122"/>
                <a:ea typeface="微软雅黑" panose="020B0503020204020204" charset="-122"/>
                <a:cs typeface="微软雅黑" panose="020B0503020204020204" charset="-122"/>
              </a:rPr>
              <a:t>TrOCR</a:t>
            </a:r>
            <a:r>
              <a:rPr lang="zh-CN" sz="1400" dirty="0">
                <a:solidFill>
                  <a:schemeClr val="tx1"/>
                </a:solidFill>
                <a:latin typeface="微软雅黑" panose="020B0503020204020204" charset="-122"/>
                <a:ea typeface="微软雅黑" panose="020B0503020204020204" charset="-122"/>
                <a:cs typeface="微软雅黑" panose="020B0503020204020204" charset="-122"/>
              </a:rPr>
              <a:t>模型的</a:t>
            </a:r>
            <a:r>
              <a:rPr lang="en-US" sz="1400" dirty="0">
                <a:solidFill>
                  <a:schemeClr val="tx1"/>
                </a:solidFill>
                <a:latin typeface="微软雅黑" panose="020B0503020204020204" charset="-122"/>
                <a:ea typeface="微软雅黑" panose="020B0503020204020204" charset="-122"/>
                <a:cs typeface="微软雅黑" panose="020B0503020204020204" charset="-122"/>
              </a:rPr>
              <a:t>Encoder</a:t>
            </a:r>
            <a:r>
              <a:rPr lang="zh-CN" sz="1400" dirty="0">
                <a:solidFill>
                  <a:schemeClr val="tx1"/>
                </a:solidFill>
                <a:latin typeface="微软雅黑" panose="020B0503020204020204" charset="-122"/>
                <a:ea typeface="微软雅黑" panose="020B0503020204020204" charset="-122"/>
                <a:cs typeface="微软雅黑" panose="020B0503020204020204" charset="-122"/>
              </a:rPr>
              <a:t>权重用于初始化我们的</a:t>
            </a:r>
            <a:r>
              <a:rPr lang="en-US" sz="1400" dirty="0">
                <a:solidFill>
                  <a:schemeClr val="tx1"/>
                </a:solidFill>
                <a:latin typeface="微软雅黑" panose="020B0503020204020204" charset="-122"/>
                <a:ea typeface="微软雅黑" panose="020B0503020204020204" charset="-122"/>
                <a:cs typeface="微软雅黑" panose="020B0503020204020204" charset="-122"/>
              </a:rPr>
              <a:t>Encoder</a:t>
            </a:r>
            <a:r>
              <a:rPr lang="zh-CN" sz="1400" dirty="0">
                <a:solidFill>
                  <a:schemeClr val="tx1"/>
                </a:solidFill>
                <a:latin typeface="微软雅黑" panose="020B0503020204020204" charset="-122"/>
                <a:ea typeface="微软雅黑" panose="020B0503020204020204" charset="-122"/>
                <a:cs typeface="微软雅黑" panose="020B0503020204020204" charset="-122"/>
              </a:rPr>
              <a:t>编码器</a:t>
            </a: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991166" y="1830134"/>
            <a:ext cx="165798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权重初始化方式：</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1991166" y="3062034"/>
            <a:ext cx="2072005" cy="337185"/>
          </a:xfrm>
          <a:prstGeom prst="rect">
            <a:avLst/>
          </a:prstGeom>
          <a:noFill/>
        </p:spPr>
        <p:txBody>
          <a:bodyPr wrap="square" rtlCol="0" anchor="t">
            <a:spAutoFit/>
          </a:bodyPr>
          <a:lstStyle/>
          <a:p>
            <a:r>
              <a:rPr lang="zh-CN" sz="1600" dirty="0">
                <a:latin typeface="微软雅黑" panose="020B0503020204020204" charset="-122"/>
                <a:ea typeface="微软雅黑" panose="020B0503020204020204" charset="-122"/>
                <a:sym typeface="+mn-ea"/>
              </a:rPr>
              <a:t>预训练阶段数据增强</a:t>
            </a:r>
            <a:r>
              <a:rPr lang="zh-CN" altLang="en-US" sz="1600" dirty="0">
                <a:latin typeface="微软雅黑" panose="020B0503020204020204" charset="-122"/>
                <a:ea typeface="微软雅黑" panose="020B0503020204020204" charset="-122"/>
                <a:cs typeface="微软雅黑" panose="020B0503020204020204" charset="-122"/>
                <a:sym typeface="+mn-ea"/>
              </a:rPr>
              <a:t>：</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9" name="圆角矩形 8"/>
          <p:cNvSpPr/>
          <p:nvPr>
            <p:custDataLst>
              <p:tags r:id="rId1"/>
            </p:custDataLst>
          </p:nvPr>
        </p:nvSpPr>
        <p:spPr>
          <a:xfrm>
            <a:off x="3383721" y="38100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修改亮度</a:t>
            </a:r>
            <a:endParaRPr lang="zh-CN" altLang="en-US" sz="1400">
              <a:latin typeface="Times New Roman" panose="02020603050405020304" charset="0"/>
              <a:ea typeface="宋体" panose="02010600030101010101" pitchFamily="2" charset="-122"/>
              <a:sym typeface="+mn-ea"/>
            </a:endParaRPr>
          </a:p>
        </p:txBody>
      </p:sp>
      <p:sp>
        <p:nvSpPr>
          <p:cNvPr id="10" name="圆角矩形 9"/>
          <p:cNvSpPr/>
          <p:nvPr>
            <p:custDataLst>
              <p:tags r:id="rId2"/>
            </p:custDataLst>
          </p:nvPr>
        </p:nvSpPr>
        <p:spPr>
          <a:xfrm>
            <a:off x="5472236" y="38100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修改对比度</a:t>
            </a:r>
            <a:endParaRPr lang="zh-CN" altLang="en-US" sz="1400">
              <a:latin typeface="Times New Roman" panose="02020603050405020304" charset="0"/>
              <a:ea typeface="宋体" panose="02010600030101010101" pitchFamily="2" charset="-122"/>
              <a:sym typeface="+mn-ea"/>
            </a:endParaRPr>
          </a:p>
        </p:txBody>
      </p:sp>
      <p:sp>
        <p:nvSpPr>
          <p:cNvPr id="11" name="圆角矩形 10"/>
          <p:cNvSpPr/>
          <p:nvPr>
            <p:custDataLst>
              <p:tags r:id="rId3"/>
            </p:custDataLst>
          </p:nvPr>
        </p:nvSpPr>
        <p:spPr>
          <a:xfrm>
            <a:off x="5472236" y="44069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仿射变换</a:t>
            </a:r>
            <a:endParaRPr lang="zh-CN" altLang="en-US" sz="1400">
              <a:latin typeface="Times New Roman" panose="02020603050405020304" charset="0"/>
              <a:ea typeface="宋体" panose="02010600030101010101" pitchFamily="2" charset="-122"/>
              <a:sym typeface="+mn-ea"/>
            </a:endParaRPr>
          </a:p>
        </p:txBody>
      </p:sp>
      <p:sp>
        <p:nvSpPr>
          <p:cNvPr id="12" name="圆角矩形 11"/>
          <p:cNvSpPr/>
          <p:nvPr>
            <p:custDataLst>
              <p:tags r:id="rId4"/>
            </p:custDataLst>
          </p:nvPr>
        </p:nvSpPr>
        <p:spPr>
          <a:xfrm>
            <a:off x="3383721" y="44069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转灰度图</a:t>
            </a:r>
            <a:endParaRPr lang="zh-CN" altLang="en-US" sz="1400">
              <a:latin typeface="Times New Roman" panose="02020603050405020304" charset="0"/>
              <a:ea typeface="宋体" panose="02010600030101010101" pitchFamily="2" charset="-122"/>
              <a:sym typeface="+mn-ea"/>
            </a:endParaRPr>
          </a:p>
        </p:txBody>
      </p:sp>
      <p:sp>
        <p:nvSpPr>
          <p:cNvPr id="13" name="圆角矩形 12"/>
          <p:cNvSpPr/>
          <p:nvPr>
            <p:custDataLst>
              <p:tags r:id="rId5"/>
            </p:custDataLst>
          </p:nvPr>
        </p:nvSpPr>
        <p:spPr>
          <a:xfrm>
            <a:off x="7560751" y="38100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修改饱和度</a:t>
            </a:r>
            <a:endParaRPr lang="zh-CN" altLang="en-US" sz="1400">
              <a:latin typeface="Times New Roman" panose="02020603050405020304" charset="0"/>
              <a:ea typeface="宋体" panose="02010600030101010101" pitchFamily="2" charset="-122"/>
              <a:sym typeface="+mn-ea"/>
            </a:endParaRPr>
          </a:p>
        </p:txBody>
      </p:sp>
      <p:sp>
        <p:nvSpPr>
          <p:cNvPr id="14" name="圆角矩形 13"/>
          <p:cNvSpPr/>
          <p:nvPr>
            <p:custDataLst>
              <p:tags r:id="rId6"/>
            </p:custDataLst>
          </p:nvPr>
        </p:nvSpPr>
        <p:spPr>
          <a:xfrm>
            <a:off x="7560751" y="4406964"/>
            <a:ext cx="1304290" cy="334645"/>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sz="1400">
                <a:latin typeface="Times New Roman" panose="02020603050405020304" charset="0"/>
                <a:ea typeface="宋体" panose="02010600030101010101" pitchFamily="2" charset="-122"/>
                <a:sym typeface="+mn-ea"/>
              </a:rPr>
              <a:t>高斯变化</a:t>
            </a:r>
            <a:endParaRPr lang="zh-CN" altLang="en-US" sz="1400">
              <a:latin typeface="Times New Roman" panose="02020603050405020304" charset="0"/>
              <a:ea typeface="宋体" panose="02010600030101010101" pitchFamily="2" charset="-122"/>
              <a:sym typeface="+mn-ea"/>
            </a:endParaRPr>
          </a:p>
        </p:txBody>
      </p:sp>
      <p:sp>
        <p:nvSpPr>
          <p:cNvPr id="15" name="文本框 14"/>
          <p:cNvSpPr txBox="1"/>
          <p:nvPr/>
        </p:nvSpPr>
        <p:spPr>
          <a:xfrm>
            <a:off x="3317046" y="5003864"/>
            <a:ext cx="6210935" cy="521970"/>
          </a:xfrm>
          <a:prstGeom prst="rect">
            <a:avLst/>
          </a:prstGeom>
          <a:noFill/>
          <a:ln w="9525">
            <a:noFill/>
          </a:ln>
        </p:spPr>
        <p:txBody>
          <a:bodyPr wrap="square">
            <a:spAutoFit/>
          </a:bodyPr>
          <a:lstStyle/>
          <a:p>
            <a:pPr indent="0"/>
            <a:r>
              <a:rPr lang="zh-CN" sz="1400" b="0" dirty="0">
                <a:latin typeface="微软雅黑" panose="020B0503020204020204" charset="-122"/>
                <a:ea typeface="微软雅黑" panose="020B0503020204020204" charset="-122"/>
                <a:cs typeface="微软雅黑" panose="020B0503020204020204" charset="-122"/>
              </a:rPr>
              <a:t>在训练的过程中有</a:t>
            </a:r>
            <a:r>
              <a:rPr lang="en-US" sz="1400" b="1" dirty="0">
                <a:solidFill>
                  <a:schemeClr val="accent2"/>
                </a:solidFill>
                <a:latin typeface="微软雅黑" panose="020B0503020204020204" charset="-122"/>
                <a:ea typeface="微软雅黑" panose="020B0503020204020204" charset="-122"/>
                <a:cs typeface="微软雅黑" panose="020B0503020204020204" charset="-122"/>
              </a:rPr>
              <a:t>70%</a:t>
            </a:r>
            <a:r>
              <a:rPr lang="zh-CN" sz="1400" b="0" dirty="0">
                <a:latin typeface="微软雅黑" panose="020B0503020204020204" charset="-122"/>
                <a:ea typeface="微软雅黑" panose="020B0503020204020204" charset="-122"/>
                <a:cs typeface="微软雅黑" panose="020B0503020204020204" charset="-122"/>
              </a:rPr>
              <a:t>得概率会进行上述</a:t>
            </a:r>
            <a:r>
              <a:rPr lang="en-US" sz="1400" b="0" dirty="0">
                <a:latin typeface="微软雅黑" panose="020B0503020204020204" charset="-122"/>
                <a:ea typeface="微软雅黑" panose="020B0503020204020204" charset="-122"/>
                <a:cs typeface="微软雅黑" panose="020B0503020204020204" charset="-122"/>
              </a:rPr>
              <a:t>6</a:t>
            </a:r>
            <a:r>
              <a:rPr lang="zh-CN" sz="1400" b="0" dirty="0">
                <a:latin typeface="微软雅黑" panose="020B0503020204020204" charset="-122"/>
                <a:ea typeface="微软雅黑" panose="020B0503020204020204" charset="-122"/>
                <a:cs typeface="微软雅黑" panose="020B0503020204020204" charset="-122"/>
              </a:rPr>
              <a:t>种数据增强方式的一种对样本进行增强，来提升模型的性能。</a:t>
            </a:r>
            <a:endParaRPr lang="zh-CN" altLang="en-US" sz="14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43292" y="1161415"/>
            <a:ext cx="145986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模型框架设计：</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pic>
        <p:nvPicPr>
          <p:cNvPr id="16" name="图片 1"/>
          <p:cNvPicPr>
            <a:picLocks noChangeAspect="1"/>
          </p:cNvPicPr>
          <p:nvPr/>
        </p:nvPicPr>
        <p:blipFill>
          <a:blip r:embed="rId1"/>
          <a:stretch>
            <a:fillRect/>
          </a:stretch>
        </p:blipFill>
        <p:spPr>
          <a:xfrm>
            <a:off x="3056890" y="1498600"/>
            <a:ext cx="6449060" cy="489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43364" y="1207452"/>
            <a:ext cx="2599690"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微调</a:t>
            </a:r>
            <a:r>
              <a:rPr lang="en-US" altLang="zh-CN" sz="1600" dirty="0">
                <a:solidFill>
                  <a:schemeClr val="accent1">
                    <a:lumMod val="75000"/>
                  </a:schemeClr>
                </a:solidFill>
                <a:latin typeface="微软雅黑" panose="020B0503020204020204" charset="-122"/>
                <a:ea typeface="微软雅黑" panose="020B0503020204020204" charset="-122"/>
              </a:rPr>
              <a:t>-</a:t>
            </a:r>
            <a:r>
              <a:rPr lang="en-US" altLang="zh-CN" sz="1600" dirty="0" err="1">
                <a:solidFill>
                  <a:schemeClr val="accent1">
                    <a:lumMod val="75000"/>
                  </a:schemeClr>
                </a:solidFill>
                <a:latin typeface="微软雅黑" panose="020B0503020204020204" charset="-122"/>
                <a:ea typeface="微软雅黑" panose="020B0503020204020204" charset="-122"/>
              </a:rPr>
              <a:t>数据预处理</a:t>
            </a:r>
            <a:r>
              <a:rPr lang="zh-CN" altLang="en-US" sz="1600" dirty="0">
                <a:solidFill>
                  <a:schemeClr val="accent1">
                    <a:lumMod val="75000"/>
                  </a:schemeClr>
                </a:solidFill>
                <a:latin typeface="微软雅黑" panose="020B0503020204020204" charset="-122"/>
                <a:ea typeface="微软雅黑" panose="020B0503020204020204" charset="-122"/>
              </a:rPr>
              <a:t>：</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2614295" y="2320210"/>
            <a:ext cx="6962775" cy="3095625"/>
          </a:xfrm>
          <a:prstGeom prst="rect">
            <a:avLst/>
          </a:prstGeom>
        </p:spPr>
      </p:pic>
      <p:sp>
        <p:nvSpPr>
          <p:cNvPr id="10" name="文本框 9"/>
          <p:cNvSpPr txBox="1"/>
          <p:nvPr/>
        </p:nvSpPr>
        <p:spPr>
          <a:xfrm>
            <a:off x="1919074" y="1796891"/>
            <a:ext cx="165798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数据形状统计：</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100" name="文本框 99"/>
          <p:cNvSpPr txBox="1"/>
          <p:nvPr/>
        </p:nvSpPr>
        <p:spPr>
          <a:xfrm>
            <a:off x="2614295" y="5601970"/>
            <a:ext cx="6784340" cy="521970"/>
          </a:xfrm>
          <a:prstGeom prst="rect">
            <a:avLst/>
          </a:prstGeom>
          <a:noFill/>
          <a:ln w="9525">
            <a:noFill/>
          </a:ln>
        </p:spPr>
        <p:txBody>
          <a:bodyPr wrap="square">
            <a:spAutoFit/>
          </a:bodyPr>
          <a:lstStyle/>
          <a:p>
            <a:pPr indent="304800"/>
            <a:r>
              <a:rPr lang="zh-CN" sz="1400" b="0" dirty="0">
                <a:latin typeface="微软雅黑" panose="020B0503020204020204" charset="-122"/>
                <a:ea typeface="微软雅黑" panose="020B0503020204020204" charset="-122"/>
                <a:cs typeface="微软雅黑" panose="020B0503020204020204" charset="-122"/>
              </a:rPr>
              <a:t>我们利用图像处理算法，首先识别到要识别的图像的形状，然后根据其与标准图像得角度进行旋转，将其变化为标准图像。</a:t>
            </a:r>
            <a:endParaRPr lang="zh-CN" altLang="en-US" sz="14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896711" y="1168400"/>
            <a:ext cx="294195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微调</a:t>
            </a:r>
            <a:r>
              <a:rPr lang="en-US" altLang="zh-CN" sz="1600" dirty="0">
                <a:solidFill>
                  <a:schemeClr val="accent1">
                    <a:lumMod val="75000"/>
                  </a:schemeClr>
                </a:solidFill>
                <a:latin typeface="微软雅黑" panose="020B0503020204020204" charset="-122"/>
                <a:ea typeface="微软雅黑" panose="020B0503020204020204" charset="-122"/>
              </a:rPr>
              <a:t>-</a:t>
            </a:r>
            <a:r>
              <a:rPr lang="en-US" altLang="zh-CN" sz="1600" dirty="0" err="1">
                <a:solidFill>
                  <a:schemeClr val="accent1">
                    <a:lumMod val="75000"/>
                  </a:schemeClr>
                </a:solidFill>
                <a:latin typeface="微软雅黑" panose="020B0503020204020204" charset="-122"/>
                <a:ea typeface="微软雅黑" panose="020B0503020204020204" charset="-122"/>
              </a:rPr>
              <a:t>微调阶段数据增强</a:t>
            </a:r>
            <a:r>
              <a:rPr lang="zh-CN" altLang="en-US" sz="1600" dirty="0">
                <a:solidFill>
                  <a:schemeClr val="accent1">
                    <a:lumMod val="75000"/>
                  </a:schemeClr>
                </a:solidFill>
                <a:latin typeface="微软雅黑" panose="020B0503020204020204" charset="-122"/>
                <a:ea typeface="微软雅黑" panose="020B0503020204020204" charset="-122"/>
              </a:rPr>
              <a:t>：</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sp>
        <p:nvSpPr>
          <p:cNvPr id="10" name="文本框 9"/>
          <p:cNvSpPr txBox="1"/>
          <p:nvPr/>
        </p:nvSpPr>
        <p:spPr>
          <a:xfrm>
            <a:off x="1461135" y="1724025"/>
            <a:ext cx="9269730" cy="583565"/>
          </a:xfrm>
          <a:prstGeom prst="rect">
            <a:avLst/>
          </a:prstGeom>
          <a:noFill/>
        </p:spPr>
        <p:txBody>
          <a:bodyPr wrap="square" rtlCol="0" anchor="t">
            <a:spAutoFit/>
          </a:bodyPr>
          <a:lstStyle/>
          <a:p>
            <a:r>
              <a:rPr lang="en-US" altLang="zh-CN" sz="1600" dirty="0">
                <a:latin typeface="微软雅黑" panose="020B0503020204020204" charset="-122"/>
                <a:ea typeface="微软雅黑" panose="020B0503020204020204" charset="-122"/>
                <a:cs typeface="微软雅黑" panose="020B0503020204020204" charset="-122"/>
                <a:sym typeface="+mn-ea"/>
              </a:rPr>
              <a:t>       </a:t>
            </a:r>
            <a:r>
              <a:rPr lang="zh-CN" altLang="en-US" sz="1600" dirty="0">
                <a:latin typeface="微软雅黑" panose="020B0503020204020204" charset="-122"/>
                <a:ea typeface="微软雅黑" panose="020B0503020204020204" charset="-122"/>
                <a:cs typeface="微软雅黑" panose="020B0503020204020204" charset="-122"/>
                <a:sym typeface="+mn-ea"/>
              </a:rPr>
              <a:t>微调阶段数据增强应该更加针对</a:t>
            </a:r>
            <a:r>
              <a:rPr lang="en-US" altLang="zh-CN" sz="1600" dirty="0">
                <a:solidFill>
                  <a:schemeClr val="accent2"/>
                </a:solidFill>
                <a:latin typeface="微软雅黑" panose="020B0503020204020204" charset="-122"/>
                <a:ea typeface="微软雅黑" panose="020B0503020204020204" charset="-122"/>
                <a:cs typeface="微软雅黑" panose="020B0503020204020204" charset="-122"/>
                <a:sym typeface="+mn-ea"/>
              </a:rPr>
              <a:t>hard sample</a:t>
            </a:r>
            <a:r>
              <a:rPr lang="zh-CN" altLang="en-US" sz="1600" dirty="0">
                <a:latin typeface="微软雅黑" panose="020B0503020204020204" charset="-122"/>
                <a:ea typeface="微软雅黑" panose="020B0503020204020204" charset="-122"/>
                <a:cs typeface="微软雅黑" panose="020B0503020204020204" charset="-122"/>
                <a:sym typeface="+mn-ea"/>
              </a:rPr>
              <a:t>，本赛题的</a:t>
            </a:r>
            <a:r>
              <a:rPr lang="en-US" altLang="zh-CN" sz="1600" dirty="0">
                <a:solidFill>
                  <a:schemeClr val="accent2"/>
                </a:solidFill>
                <a:latin typeface="微软雅黑" panose="020B0503020204020204" charset="-122"/>
                <a:ea typeface="微软雅黑" panose="020B0503020204020204" charset="-122"/>
                <a:cs typeface="微软雅黑" panose="020B0503020204020204" charset="-122"/>
                <a:sym typeface="+mn-ea"/>
              </a:rPr>
              <a:t>hard sample</a:t>
            </a:r>
            <a:r>
              <a:rPr lang="zh-CN" altLang="en-US" sz="1600" dirty="0">
                <a:latin typeface="微软雅黑" panose="020B0503020204020204" charset="-122"/>
                <a:ea typeface="微软雅黑" panose="020B0503020204020204" charset="-122"/>
                <a:cs typeface="微软雅黑" panose="020B0503020204020204" charset="-122"/>
                <a:sym typeface="+mn-ea"/>
              </a:rPr>
              <a:t>主要为</a:t>
            </a:r>
            <a:r>
              <a:rPr lang="zh-CN" altLang="en-US" sz="1600" dirty="0">
                <a:solidFill>
                  <a:schemeClr val="accent2"/>
                </a:solidFill>
                <a:latin typeface="微软雅黑" panose="020B0503020204020204" charset="-122"/>
                <a:ea typeface="微软雅黑" panose="020B0503020204020204" charset="-122"/>
                <a:cs typeface="微软雅黑" panose="020B0503020204020204" charset="-122"/>
                <a:sym typeface="+mn-ea"/>
              </a:rPr>
              <a:t>多行长样本，</a:t>
            </a:r>
            <a:r>
              <a:rPr lang="zh-CN" sz="1600" dirty="0">
                <a:latin typeface="微软雅黑" panose="020B0503020204020204" charset="-122"/>
                <a:ea typeface="微软雅黑" panose="020B0503020204020204" charset="-122"/>
                <a:sym typeface="+mn-ea"/>
              </a:rPr>
              <a:t>我们针对多行数据进行数据合成，合成方式为对现有的样本进行纵向拼接，合成限制条件如下：</a:t>
            </a:r>
            <a:endParaRPr lang="en-US" altLang="zh-CN" sz="1600" dirty="0">
              <a:solidFill>
                <a:schemeClr val="accent2"/>
              </a:solidFill>
              <a:latin typeface="微软雅黑" panose="020B0503020204020204" charset="-122"/>
              <a:ea typeface="微软雅黑" panose="020B0503020204020204" charset="-122"/>
              <a:cs typeface="微软雅黑" panose="020B0503020204020204" charset="-122"/>
              <a:sym typeface="+mn-ea"/>
            </a:endParaRPr>
          </a:p>
        </p:txBody>
      </p:sp>
      <p:sp>
        <p:nvSpPr>
          <p:cNvPr id="15" name="文本框 14"/>
          <p:cNvSpPr txBox="1"/>
          <p:nvPr/>
        </p:nvSpPr>
        <p:spPr>
          <a:xfrm>
            <a:off x="2630365" y="2543810"/>
            <a:ext cx="7813675" cy="1014730"/>
          </a:xfrm>
          <a:prstGeom prst="rect">
            <a:avLst/>
          </a:prstGeom>
          <a:noFill/>
          <a:ln w="9525">
            <a:noFill/>
          </a:ln>
        </p:spPr>
        <p:txBody>
          <a:bodyPr wrap="square">
            <a:spAutoFit/>
          </a:bodyPr>
          <a:lstStyle/>
          <a:p>
            <a:pPr indent="0"/>
            <a:r>
              <a:rPr lang="zh-CN" sz="1200" b="0" dirty="0">
                <a:latin typeface="微软雅黑" panose="020B0503020204020204" charset="-122"/>
                <a:ea typeface="微软雅黑" panose="020B0503020204020204" charset="-122"/>
                <a:cs typeface="微软雅黑" panose="020B0503020204020204" charset="-122"/>
              </a:rPr>
              <a:t>（</a:t>
            </a:r>
            <a:r>
              <a:rPr lang="en-US" altLang="zh-CN" sz="1200" b="0" dirty="0">
                <a:latin typeface="微软雅黑" panose="020B0503020204020204" charset="-122"/>
                <a:ea typeface="微软雅黑" panose="020B0503020204020204" charset="-122"/>
                <a:cs typeface="微软雅黑" panose="020B0503020204020204" charset="-122"/>
              </a:rPr>
              <a:t>1</a:t>
            </a:r>
            <a:r>
              <a:rPr lang="zh-CN" sz="1200" b="0" dirty="0">
                <a:latin typeface="微软雅黑" panose="020B0503020204020204" charset="-122"/>
                <a:ea typeface="微软雅黑" panose="020B0503020204020204" charset="-122"/>
                <a:cs typeface="微软雅黑" panose="020B0503020204020204" charset="-122"/>
              </a:rPr>
              <a:t>）原本就为多行的样本不参与合成；</a:t>
            </a:r>
            <a:endParaRPr lang="zh-CN" sz="1200" b="0" dirty="0">
              <a:latin typeface="微软雅黑" panose="020B0503020204020204" charset="-122"/>
              <a:ea typeface="微软雅黑" panose="020B0503020204020204" charset="-122"/>
              <a:cs typeface="微软雅黑" panose="020B0503020204020204" charset="-122"/>
            </a:endParaRPr>
          </a:p>
          <a:p>
            <a:pPr indent="0"/>
            <a:r>
              <a:rPr lang="zh-CN" sz="1200" b="0" dirty="0">
                <a:latin typeface="微软雅黑" panose="020B0503020204020204" charset="-122"/>
                <a:ea typeface="微软雅黑" panose="020B0503020204020204" charset="-122"/>
                <a:cs typeface="微软雅黑" panose="020B0503020204020204" charset="-122"/>
              </a:rPr>
              <a:t>（2）参与合成的样本长度大于5小于18（不能过长也不能过短）；</a:t>
            </a:r>
            <a:endParaRPr lang="zh-CN" sz="1200" b="0" dirty="0">
              <a:latin typeface="微软雅黑" panose="020B0503020204020204" charset="-122"/>
              <a:ea typeface="微软雅黑" panose="020B0503020204020204" charset="-122"/>
              <a:cs typeface="微软雅黑" panose="020B0503020204020204" charset="-122"/>
            </a:endParaRPr>
          </a:p>
          <a:p>
            <a:pPr indent="0"/>
            <a:r>
              <a:rPr lang="zh-CN" sz="1200" b="0" dirty="0">
                <a:latin typeface="微软雅黑" panose="020B0503020204020204" charset="-122"/>
                <a:ea typeface="微软雅黑" panose="020B0503020204020204" charset="-122"/>
                <a:cs typeface="微软雅黑" panose="020B0503020204020204" charset="-122"/>
              </a:rPr>
              <a:t>（3）第一行的文本长度要大于第二行（通常人们写满第一行才会换行）；</a:t>
            </a:r>
            <a:endParaRPr lang="zh-CN" sz="1200" b="0" dirty="0">
              <a:latin typeface="微软雅黑" panose="020B0503020204020204" charset="-122"/>
              <a:ea typeface="微软雅黑" panose="020B0503020204020204" charset="-122"/>
              <a:cs typeface="微软雅黑" panose="020B0503020204020204" charset="-122"/>
            </a:endParaRPr>
          </a:p>
          <a:p>
            <a:pPr indent="0"/>
            <a:r>
              <a:rPr lang="zh-CN" sz="1200" b="0" dirty="0">
                <a:latin typeface="微软雅黑" panose="020B0503020204020204" charset="-122"/>
                <a:ea typeface="微软雅黑" panose="020B0503020204020204" charset="-122"/>
                <a:cs typeface="微软雅黑" panose="020B0503020204020204" charset="-122"/>
              </a:rPr>
              <a:t>（4）每个样本参与合成的次数不超过5次（合成数据不易过多，避免其反向挤压邻居子空间）；</a:t>
            </a:r>
            <a:endParaRPr lang="zh-CN" sz="1200" b="0" dirty="0">
              <a:latin typeface="微软雅黑" panose="020B0503020204020204" charset="-122"/>
              <a:ea typeface="微软雅黑" panose="020B0503020204020204" charset="-122"/>
              <a:cs typeface="微软雅黑" panose="020B0503020204020204" charset="-122"/>
            </a:endParaRPr>
          </a:p>
          <a:p>
            <a:pPr indent="0"/>
            <a:r>
              <a:rPr lang="zh-CN" sz="1200" b="0" dirty="0">
                <a:latin typeface="微软雅黑" panose="020B0503020204020204" charset="-122"/>
                <a:ea typeface="微软雅黑" panose="020B0503020204020204" charset="-122"/>
                <a:cs typeface="微软雅黑" panose="020B0503020204020204" charset="-122"/>
              </a:rPr>
              <a:t>（5）拼接的两个样本图像宽度比大于0.9；</a:t>
            </a:r>
            <a:endParaRPr lang="zh-CN" sz="1200" b="0"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3294173" y="4323521"/>
            <a:ext cx="4831080" cy="1932305"/>
          </a:xfrm>
          <a:prstGeom prst="rect">
            <a:avLst/>
          </a:prstGeom>
        </p:spPr>
      </p:pic>
      <p:sp>
        <p:nvSpPr>
          <p:cNvPr id="6" name="文本框 5"/>
          <p:cNvSpPr txBox="1"/>
          <p:nvPr/>
        </p:nvSpPr>
        <p:spPr>
          <a:xfrm>
            <a:off x="1501775" y="3794760"/>
            <a:ext cx="165798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cs typeface="微软雅黑" panose="020B0503020204020204" charset="-122"/>
                <a:sym typeface="+mn-ea"/>
              </a:rPr>
              <a:t>合成数据示例：</a:t>
            </a:r>
            <a:endParaRPr lang="zh-CN" altLang="en-US" sz="16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52695" y="1218682"/>
            <a:ext cx="294195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微调</a:t>
            </a:r>
            <a:r>
              <a:rPr lang="en-US" altLang="zh-CN" sz="1600" dirty="0">
                <a:solidFill>
                  <a:schemeClr val="accent1">
                    <a:lumMod val="75000"/>
                  </a:schemeClr>
                </a:solidFill>
                <a:latin typeface="微软雅黑" panose="020B0503020204020204" charset="-122"/>
                <a:ea typeface="微软雅黑" panose="020B0503020204020204" charset="-122"/>
              </a:rPr>
              <a:t>-Loss</a:t>
            </a:r>
            <a:r>
              <a:rPr lang="zh-CN" altLang="en-US" sz="1600" dirty="0">
                <a:solidFill>
                  <a:schemeClr val="accent1">
                    <a:lumMod val="75000"/>
                  </a:schemeClr>
                </a:solidFill>
                <a:latin typeface="微软雅黑" panose="020B0503020204020204" charset="-122"/>
                <a:ea typeface="微软雅黑" panose="020B0503020204020204" charset="-122"/>
              </a:rPr>
              <a:t>：</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sp>
        <p:nvSpPr>
          <p:cNvPr id="10" name="文本框 9"/>
          <p:cNvSpPr txBox="1"/>
          <p:nvPr/>
        </p:nvSpPr>
        <p:spPr>
          <a:xfrm>
            <a:off x="1529275" y="1750812"/>
            <a:ext cx="9269730" cy="337185"/>
          </a:xfrm>
          <a:prstGeom prst="rect">
            <a:avLst/>
          </a:prstGeom>
          <a:noFill/>
        </p:spPr>
        <p:txBody>
          <a:bodyPr wrap="square" rtlCol="0" anchor="t">
            <a:spAutoFit/>
          </a:bodyPr>
          <a:lstStyle/>
          <a:p>
            <a:r>
              <a:rPr lang="en-US" altLang="zh-CN" sz="1600" dirty="0">
                <a:latin typeface="微软雅黑" panose="020B0503020204020204" charset="-122"/>
                <a:ea typeface="微软雅黑" panose="020B0503020204020204" charset="-122"/>
                <a:cs typeface="微软雅黑" panose="020B0503020204020204" charset="-122"/>
                <a:sym typeface="+mn-ea"/>
              </a:rPr>
              <a:t>       </a:t>
            </a:r>
            <a:r>
              <a:rPr sz="1600" dirty="0" err="1">
                <a:latin typeface="微软雅黑" panose="020B0503020204020204" charset="-122"/>
                <a:ea typeface="微软雅黑" panose="020B0503020204020204" charset="-122"/>
                <a:sym typeface="+mn-ea"/>
              </a:rPr>
              <a:t>我们设计了两个loss</a:t>
            </a:r>
            <a:r>
              <a:rPr sz="1600" dirty="0">
                <a:latin typeface="微软雅黑" panose="020B0503020204020204" charset="-122"/>
                <a:ea typeface="微软雅黑" panose="020B0503020204020204" charset="-122"/>
                <a:sym typeface="+mn-ea"/>
              </a:rPr>
              <a:t> </a:t>
            </a:r>
            <a:r>
              <a:rPr sz="1600" dirty="0" err="1">
                <a:latin typeface="微软雅黑" panose="020B0503020204020204" charset="-122"/>
                <a:ea typeface="微软雅黑" panose="020B0503020204020204" charset="-122"/>
                <a:sym typeface="+mn-ea"/>
              </a:rPr>
              <a:t>functions：生成损失以及指导损失</a:t>
            </a:r>
            <a:r>
              <a:rPr sz="1600" dirty="0">
                <a:latin typeface="微软雅黑" panose="020B0503020204020204" charset="-122"/>
                <a:ea typeface="微软雅黑" panose="020B0503020204020204" charset="-122"/>
                <a:sym typeface="+mn-ea"/>
              </a:rPr>
              <a:t>。</a:t>
            </a:r>
            <a:endParaRPr lang="en-US" altLang="zh-CN" sz="1600" dirty="0">
              <a:solidFill>
                <a:schemeClr val="accent2"/>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5121624" y="2377557"/>
            <a:ext cx="1133475" cy="342900"/>
          </a:xfrm>
          <a:prstGeom prst="rect">
            <a:avLst/>
          </a:prstGeom>
        </p:spPr>
      </p:pic>
      <p:pic>
        <p:nvPicPr>
          <p:cNvPr id="3" name="图片 2"/>
          <p:cNvPicPr>
            <a:picLocks noChangeAspect="1"/>
          </p:cNvPicPr>
          <p:nvPr/>
        </p:nvPicPr>
        <p:blipFill>
          <a:blip r:embed="rId2"/>
          <a:stretch>
            <a:fillRect/>
          </a:stretch>
        </p:blipFill>
        <p:spPr>
          <a:xfrm>
            <a:off x="3230301" y="3429000"/>
            <a:ext cx="1771650" cy="1209675"/>
          </a:xfrm>
          <a:prstGeom prst="rect">
            <a:avLst/>
          </a:prstGeom>
        </p:spPr>
      </p:pic>
      <p:pic>
        <p:nvPicPr>
          <p:cNvPr id="8" name="图片 7"/>
          <p:cNvPicPr>
            <a:picLocks noChangeAspect="1"/>
          </p:cNvPicPr>
          <p:nvPr/>
        </p:nvPicPr>
        <p:blipFill>
          <a:blip r:embed="rId3"/>
          <a:stretch>
            <a:fillRect/>
          </a:stretch>
        </p:blipFill>
        <p:spPr>
          <a:xfrm>
            <a:off x="6488411" y="3870442"/>
            <a:ext cx="1638300" cy="247650"/>
          </a:xfrm>
          <a:prstGeom prst="rect">
            <a:avLst/>
          </a:prstGeom>
        </p:spPr>
      </p:pic>
      <p:sp>
        <p:nvSpPr>
          <p:cNvPr id="9" name="下箭头 8"/>
          <p:cNvSpPr/>
          <p:nvPr/>
        </p:nvSpPr>
        <p:spPr>
          <a:xfrm rot="2040000">
            <a:off x="5210524" y="2691882"/>
            <a:ext cx="205740" cy="1004570"/>
          </a:xfrm>
          <a:prstGeom prst="downArrow">
            <a:avLst/>
          </a:prstGeom>
          <a:ln>
            <a:prstDash val="dash"/>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1" name="下箭头 10"/>
          <p:cNvSpPr/>
          <p:nvPr/>
        </p:nvSpPr>
        <p:spPr>
          <a:xfrm rot="19680000">
            <a:off x="6346539" y="2683627"/>
            <a:ext cx="205740" cy="1004570"/>
          </a:xfrm>
          <a:prstGeom prst="downArrow">
            <a:avLst/>
          </a:prstGeom>
          <a:ln>
            <a:prstDash val="dash"/>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文本框 11"/>
          <p:cNvSpPr txBox="1"/>
          <p:nvPr/>
        </p:nvSpPr>
        <p:spPr>
          <a:xfrm>
            <a:off x="952695" y="4736264"/>
            <a:ext cx="294195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微调</a:t>
            </a:r>
            <a:r>
              <a:rPr lang="en-US" altLang="zh-CN" sz="1600" dirty="0">
                <a:solidFill>
                  <a:schemeClr val="accent1">
                    <a:lumMod val="75000"/>
                  </a:schemeClr>
                </a:solidFill>
                <a:latin typeface="微软雅黑" panose="020B0503020204020204" charset="-122"/>
                <a:ea typeface="微软雅黑" panose="020B0503020204020204" charset="-122"/>
              </a:rPr>
              <a:t>-Trick</a:t>
            </a:r>
            <a:r>
              <a:rPr lang="zh-CN" altLang="en-US" sz="1600" dirty="0">
                <a:solidFill>
                  <a:schemeClr val="accent1">
                    <a:lumMod val="75000"/>
                  </a:schemeClr>
                </a:solidFill>
                <a:latin typeface="微软雅黑" panose="020B0503020204020204" charset="-122"/>
                <a:ea typeface="微软雅黑" panose="020B0503020204020204" charset="-122"/>
              </a:rPr>
              <a:t>：</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sp>
        <p:nvSpPr>
          <p:cNvPr id="100" name="文本框 99"/>
          <p:cNvSpPr txBox="1"/>
          <p:nvPr/>
        </p:nvSpPr>
        <p:spPr>
          <a:xfrm>
            <a:off x="1605475" y="5326814"/>
            <a:ext cx="6253480" cy="337185"/>
          </a:xfrm>
          <a:prstGeom prst="rect">
            <a:avLst/>
          </a:prstGeom>
          <a:noFill/>
          <a:ln w="9525">
            <a:noFill/>
          </a:ln>
        </p:spPr>
        <p:txBody>
          <a:bodyPr wrap="square">
            <a:spAutoFit/>
          </a:bodyPr>
          <a:lstStyle/>
          <a:p>
            <a:pPr indent="304800"/>
            <a:r>
              <a:rPr lang="zh-CN" sz="1600" b="0" dirty="0">
                <a:latin typeface="微软雅黑" panose="020B0503020204020204" charset="-122"/>
                <a:ea typeface="微软雅黑" panose="020B0503020204020204" charset="-122"/>
                <a:cs typeface="微软雅黑" panose="020B0503020204020204" charset="-122"/>
              </a:rPr>
              <a:t>本团队没有使用许多trick，仅使用了SWA平均多个局部</a:t>
            </a:r>
            <a:r>
              <a:rPr lang="en-US" altLang="zh-CN" sz="1600" b="0" dirty="0" err="1">
                <a:latin typeface="微软雅黑" panose="020B0503020204020204" charset="-122"/>
                <a:ea typeface="微软雅黑" panose="020B0503020204020204" charset="-122"/>
                <a:cs typeface="微软雅黑" panose="020B0503020204020204" charset="-122"/>
              </a:rPr>
              <a:t>ckpt</a:t>
            </a:r>
            <a:r>
              <a:rPr lang="zh-CN" sz="1600" b="0" dirty="0">
                <a:latin typeface="微软雅黑" panose="020B0503020204020204" charset="-122"/>
                <a:ea typeface="微软雅黑" panose="020B0503020204020204" charset="-122"/>
                <a:cs typeface="微软雅黑" panose="020B0503020204020204" charset="-122"/>
              </a:rPr>
              <a:t>。</a:t>
            </a:r>
            <a:endParaRPr lang="zh-CN" altLang="en-US" sz="16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24703" y="1119188"/>
            <a:ext cx="294195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二级异构集成：</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pic>
        <p:nvPicPr>
          <p:cNvPr id="4" name="图片 5"/>
          <p:cNvPicPr>
            <a:picLocks noChangeAspect="1"/>
          </p:cNvPicPr>
          <p:nvPr/>
        </p:nvPicPr>
        <p:blipFill>
          <a:blip r:embed="rId1"/>
          <a:stretch>
            <a:fillRect/>
          </a:stretch>
        </p:blipFill>
        <p:spPr>
          <a:xfrm>
            <a:off x="1099314" y="5022216"/>
            <a:ext cx="3369310" cy="1269365"/>
          </a:xfrm>
          <a:prstGeom prst="rect">
            <a:avLst/>
          </a:prstGeom>
          <a:noFill/>
          <a:ln>
            <a:noFill/>
          </a:ln>
        </p:spPr>
      </p:pic>
      <p:pic>
        <p:nvPicPr>
          <p:cNvPr id="31" name="图片 36"/>
          <p:cNvPicPr>
            <a:picLocks noChangeAspect="1"/>
          </p:cNvPicPr>
          <p:nvPr/>
        </p:nvPicPr>
        <p:blipFill>
          <a:blip r:embed="rId2"/>
          <a:stretch>
            <a:fillRect/>
          </a:stretch>
        </p:blipFill>
        <p:spPr>
          <a:xfrm>
            <a:off x="3525014" y="1351916"/>
            <a:ext cx="7511415" cy="3670300"/>
          </a:xfrm>
          <a:prstGeom prst="rect">
            <a:avLst/>
          </a:prstGeom>
          <a:noFill/>
          <a:ln>
            <a:noFill/>
          </a:ln>
        </p:spPr>
      </p:pic>
      <p:sp>
        <p:nvSpPr>
          <p:cNvPr id="6" name="文本框 5"/>
          <p:cNvSpPr txBox="1"/>
          <p:nvPr/>
        </p:nvSpPr>
        <p:spPr>
          <a:xfrm>
            <a:off x="1099314" y="5022216"/>
            <a:ext cx="1502410" cy="275590"/>
          </a:xfrm>
          <a:prstGeom prst="rect">
            <a:avLst/>
          </a:prstGeom>
          <a:noFill/>
        </p:spPr>
        <p:txBody>
          <a:bodyPr wrap="square" rtlCol="0">
            <a:spAutoFit/>
          </a:bodyPr>
          <a:lstStyle/>
          <a:p>
            <a:r>
              <a:rPr lang="zh-CN" altLang="en-US" sz="1200">
                <a:latin typeface="微软雅黑" panose="020B0503020204020204" charset="-122"/>
                <a:ea typeface="微软雅黑" panose="020B0503020204020204" charset="-122"/>
                <a:cs typeface="微软雅黑" panose="020B0503020204020204" charset="-122"/>
              </a:rPr>
              <a:t>逐</a:t>
            </a:r>
            <a:r>
              <a:rPr lang="en-US" altLang="zh-CN" sz="1200">
                <a:latin typeface="微软雅黑" panose="020B0503020204020204" charset="-122"/>
                <a:ea typeface="微软雅黑" panose="020B0503020204020204" charset="-122"/>
                <a:cs typeface="微软雅黑" panose="020B0503020204020204" charset="-122"/>
              </a:rPr>
              <a:t>token</a:t>
            </a:r>
            <a:r>
              <a:rPr lang="zh-CN" altLang="en-US" sz="1200">
                <a:latin typeface="微软雅黑" panose="020B0503020204020204" charset="-122"/>
                <a:ea typeface="微软雅黑" panose="020B0503020204020204" charset="-122"/>
                <a:cs typeface="微软雅黑" panose="020B0503020204020204" charset="-122"/>
              </a:rPr>
              <a:t>生成过程：</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16" name="直角上箭头 15"/>
          <p:cNvSpPr/>
          <p:nvPr/>
        </p:nvSpPr>
        <p:spPr>
          <a:xfrm>
            <a:off x="4530854" y="5086351"/>
            <a:ext cx="694055" cy="539750"/>
          </a:xfrm>
          <a:prstGeom prst="bentUp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934034" y="1097383"/>
            <a:ext cx="1184016"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后处理：</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pic>
        <p:nvPicPr>
          <p:cNvPr id="17" name="图片 16"/>
          <p:cNvPicPr>
            <a:picLocks noChangeAspect="1"/>
          </p:cNvPicPr>
          <p:nvPr/>
        </p:nvPicPr>
        <p:blipFill>
          <a:blip r:embed="rId1"/>
          <a:stretch>
            <a:fillRect/>
          </a:stretch>
        </p:blipFill>
        <p:spPr>
          <a:xfrm>
            <a:off x="3708400" y="1194435"/>
            <a:ext cx="4775835" cy="51111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859388" y="1125376"/>
            <a:ext cx="2941955"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实验结果</a:t>
            </a:r>
            <a:r>
              <a:rPr lang="en-US" altLang="zh-CN" sz="1600" dirty="0">
                <a:solidFill>
                  <a:schemeClr val="accent1">
                    <a:lumMod val="75000"/>
                  </a:schemeClr>
                </a:solidFill>
                <a:latin typeface="微软雅黑" panose="020B0503020204020204" charset="-122"/>
                <a:ea typeface="微软雅黑" panose="020B0503020204020204" charset="-122"/>
              </a:rPr>
              <a:t>-A</a:t>
            </a:r>
            <a:r>
              <a:rPr lang="zh-CN" altLang="en-US" sz="1600" dirty="0">
                <a:solidFill>
                  <a:schemeClr val="accent1">
                    <a:lumMod val="75000"/>
                  </a:schemeClr>
                </a:solidFill>
                <a:latin typeface="微软雅黑" panose="020B0503020204020204" charset="-122"/>
                <a:ea typeface="微软雅黑" panose="020B0503020204020204" charset="-122"/>
              </a:rPr>
              <a:t>榜：</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pic>
        <p:nvPicPr>
          <p:cNvPr id="24" name="图片 42"/>
          <p:cNvPicPr>
            <a:picLocks noChangeAspect="1"/>
          </p:cNvPicPr>
          <p:nvPr/>
        </p:nvPicPr>
        <p:blipFill>
          <a:blip r:embed="rId1"/>
          <a:stretch>
            <a:fillRect/>
          </a:stretch>
        </p:blipFill>
        <p:spPr>
          <a:xfrm>
            <a:off x="2735580" y="1835785"/>
            <a:ext cx="6720840" cy="4053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717800" y="1823085"/>
            <a:ext cx="1568450" cy="413385"/>
            <a:chOff x="4187" y="4328"/>
            <a:chExt cx="2470" cy="651"/>
          </a:xfrm>
        </p:grpSpPr>
        <p:sp>
          <p:nvSpPr>
            <p:cNvPr id="5"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6"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10" name="组合 9"/>
          <p:cNvGrpSpPr/>
          <p:nvPr/>
        </p:nvGrpSpPr>
        <p:grpSpPr>
          <a:xfrm>
            <a:off x="6968490" y="1823085"/>
            <a:ext cx="1568450" cy="413385"/>
            <a:chOff x="5056" y="8738"/>
            <a:chExt cx="2470" cy="651"/>
          </a:xfrm>
        </p:grpSpPr>
        <p:sp>
          <p:nvSpPr>
            <p:cNvPr id="7"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答题思路</a:t>
              </a:r>
              <a:endParaRPr lang="zh-CN" sz="2400" b="1">
                <a:solidFill>
                  <a:schemeClr val="tx1"/>
                </a:solidFill>
                <a:latin typeface="微软雅黑" panose="020B0503020204020204" charset="-122"/>
                <a:ea typeface="微软雅黑" panose="020B0503020204020204" charset="-122"/>
              </a:endParaRPr>
            </a:p>
          </p:txBody>
        </p:sp>
        <p:pic>
          <p:nvPicPr>
            <p:cNvPr id="8"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11" name="组合 10"/>
          <p:cNvGrpSpPr/>
          <p:nvPr/>
        </p:nvGrpSpPr>
        <p:grpSpPr>
          <a:xfrm>
            <a:off x="2717800" y="3378835"/>
            <a:ext cx="1568450" cy="413385"/>
            <a:chOff x="5056" y="8738"/>
            <a:chExt cx="2470" cy="651"/>
          </a:xfrm>
        </p:grpSpPr>
        <p:sp>
          <p:nvSpPr>
            <p:cNvPr id="12"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13"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14" name="组合 13"/>
          <p:cNvGrpSpPr/>
          <p:nvPr/>
        </p:nvGrpSpPr>
        <p:grpSpPr>
          <a:xfrm>
            <a:off x="6968490" y="3378835"/>
            <a:ext cx="1568450" cy="413385"/>
            <a:chOff x="5056" y="8738"/>
            <a:chExt cx="2470" cy="651"/>
          </a:xfrm>
        </p:grpSpPr>
        <p:sp>
          <p:nvSpPr>
            <p:cNvPr id="15"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创新贡献</a:t>
              </a:r>
              <a:endParaRPr lang="zh-CN" sz="2400" b="1">
                <a:solidFill>
                  <a:schemeClr val="tx1"/>
                </a:solidFill>
                <a:latin typeface="微软雅黑" panose="020B0503020204020204" charset="-122"/>
                <a:ea typeface="微软雅黑" panose="020B0503020204020204" charset="-122"/>
              </a:endParaRPr>
            </a:p>
          </p:txBody>
        </p:sp>
        <p:pic>
          <p:nvPicPr>
            <p:cNvPr id="16"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17" name="组合 16"/>
          <p:cNvGrpSpPr/>
          <p:nvPr/>
        </p:nvGrpSpPr>
        <p:grpSpPr>
          <a:xfrm>
            <a:off x="2717800" y="4809490"/>
            <a:ext cx="1568450" cy="413385"/>
            <a:chOff x="5056" y="8738"/>
            <a:chExt cx="2470" cy="651"/>
          </a:xfrm>
        </p:grpSpPr>
        <p:sp>
          <p:nvSpPr>
            <p:cNvPr id="18"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其他尝试</a:t>
              </a:r>
              <a:endParaRPr lang="zh-CN" sz="2400" b="1">
                <a:solidFill>
                  <a:schemeClr val="tx1"/>
                </a:solidFill>
                <a:latin typeface="微软雅黑" panose="020B0503020204020204" charset="-122"/>
                <a:ea typeface="微软雅黑" panose="020B0503020204020204" charset="-122"/>
              </a:endParaRPr>
            </a:p>
          </p:txBody>
        </p:sp>
        <p:pic>
          <p:nvPicPr>
            <p:cNvPr id="19"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20" name="组合 19"/>
          <p:cNvGrpSpPr/>
          <p:nvPr/>
        </p:nvGrpSpPr>
        <p:grpSpPr>
          <a:xfrm>
            <a:off x="6968490" y="4809490"/>
            <a:ext cx="1568450" cy="413385"/>
            <a:chOff x="5056" y="8738"/>
            <a:chExt cx="2470" cy="651"/>
          </a:xfrm>
        </p:grpSpPr>
        <p:sp>
          <p:nvSpPr>
            <p:cNvPr id="21"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总结展望</a:t>
              </a:r>
              <a:endParaRPr lang="zh-CN" sz="2400" b="1">
                <a:solidFill>
                  <a:schemeClr val="tx1"/>
                </a:solidFill>
                <a:latin typeface="微软雅黑" panose="020B0503020204020204" charset="-122"/>
                <a:ea typeface="微软雅黑" panose="020B0503020204020204" charset="-122"/>
              </a:endParaRPr>
            </a:p>
          </p:txBody>
        </p:sp>
        <p:pic>
          <p:nvPicPr>
            <p:cNvPr id="22"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2" name="文本框 1"/>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5" name="文本框 4"/>
          <p:cNvSpPr txBox="1"/>
          <p:nvPr/>
        </p:nvSpPr>
        <p:spPr>
          <a:xfrm>
            <a:off x="826135" y="1063942"/>
            <a:ext cx="1734522"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实验结果</a:t>
            </a:r>
            <a:r>
              <a:rPr lang="en-US" altLang="zh-CN" sz="1600" dirty="0">
                <a:solidFill>
                  <a:schemeClr val="accent1">
                    <a:lumMod val="75000"/>
                  </a:schemeClr>
                </a:solidFill>
                <a:latin typeface="微软雅黑" panose="020B0503020204020204" charset="-122"/>
                <a:ea typeface="微软雅黑" panose="020B0503020204020204" charset="-122"/>
              </a:rPr>
              <a:t>-B</a:t>
            </a:r>
            <a:r>
              <a:rPr lang="zh-CN" altLang="en-US" sz="1600" dirty="0">
                <a:solidFill>
                  <a:schemeClr val="accent1">
                    <a:lumMod val="75000"/>
                  </a:schemeClr>
                </a:solidFill>
                <a:latin typeface="微软雅黑" panose="020B0503020204020204" charset="-122"/>
                <a:ea typeface="微软雅黑" panose="020B0503020204020204" charset="-122"/>
              </a:rPr>
              <a:t>榜：</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962025" y="1749957"/>
          <a:ext cx="6982460" cy="2063750"/>
        </p:xfrm>
        <a:graphic>
          <a:graphicData uri="http://schemas.openxmlformats.org/drawingml/2006/table">
            <a:tbl>
              <a:tblPr firstRow="1" bandRow="1">
                <a:tableStyleId>{5C22544A-7EE6-4342-B048-85BDC9FD1C3A}</a:tableStyleId>
              </a:tblPr>
              <a:tblGrid>
                <a:gridCol w="3491230"/>
                <a:gridCol w="3491230"/>
              </a:tblGrid>
              <a:tr h="412750">
                <a:tc>
                  <a:txBody>
                    <a:bodyPr/>
                    <a:lstStyle/>
                    <a:p>
                      <a:pPr indent="0" algn="ctr">
                        <a:buNone/>
                      </a:pPr>
                      <a:r>
                        <a:rPr lang="en-US" sz="1200" b="0" dirty="0">
                          <a:solidFill>
                            <a:schemeClr val="tx1"/>
                          </a:solidFill>
                          <a:latin typeface="Times New Roman" panose="02020603050405020304" charset="0"/>
                          <a:ea typeface="宋体" panose="02010600030101010101" pitchFamily="2" charset="-122"/>
                          <a:cs typeface="Times New Roman" panose="02020603050405020304" charset="0"/>
                        </a:rPr>
                        <a:t>Methods</a:t>
                      </a:r>
                      <a:endParaRPr lang="en-US" altLang="en-US" sz="1200" b="0" dirty="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tc>
                <a:tc>
                  <a:txBody>
                    <a:bodyPr/>
                    <a:lstStyle/>
                    <a:p>
                      <a:pPr indent="0" algn="ctr">
                        <a:buNone/>
                      </a:pPr>
                      <a:r>
                        <a:rPr lang="en-US" sz="1200" b="0">
                          <a:solidFill>
                            <a:schemeClr val="tx1"/>
                          </a:solidFill>
                          <a:latin typeface="Times New Roman" panose="02020603050405020304" charset="0"/>
                          <a:ea typeface="宋体" panose="02010600030101010101" pitchFamily="2" charset="-122"/>
                          <a:cs typeface="Times New Roman" panose="02020603050405020304" charset="0"/>
                        </a:rPr>
                        <a:t>Score</a:t>
                      </a:r>
                      <a:endParaRPr lang="en-US" altLang="en-US" sz="1200" b="0">
                        <a:solidFill>
                          <a:schemeClr val="tx1"/>
                        </a:solidFill>
                        <a:latin typeface="Times New Roman" panose="02020603050405020304" charset="0"/>
                        <a:ea typeface="宋体" panose="02010600030101010101" pitchFamily="2" charset="-122"/>
                        <a:cs typeface="Times New Roman" panose="02020603050405020304" charset="0"/>
                      </a:endParaRPr>
                    </a:p>
                  </a:txBody>
                  <a:tcPr marL="68580" marR="68580" marT="0" marB="0" anchor="ctr"/>
                </a:tc>
              </a:tr>
              <a:tr h="412750">
                <a:tc>
                  <a:txBody>
                    <a:bodyPr/>
                    <a:lstStyle/>
                    <a:p>
                      <a:pPr indent="0" algn="l">
                        <a:buNone/>
                      </a:pPr>
                      <a:r>
                        <a:rPr lang="en-US" sz="1200" b="0" dirty="0" err="1">
                          <a:solidFill>
                            <a:schemeClr val="tx1"/>
                          </a:solidFill>
                          <a:latin typeface="Times New Roman" panose="02020603050405020304" charset="0"/>
                          <a:ea typeface="微软雅黑" panose="020B0503020204020204" charset="-122"/>
                          <a:cs typeface="Times New Roman" panose="02020603050405020304" charset="0"/>
                        </a:rPr>
                        <a:t>单模BankOCRMoE（非全量数据</a:t>
                      </a:r>
                      <a:r>
                        <a:rPr lang="en-US" sz="1200" b="0" dirty="0">
                          <a:solidFill>
                            <a:schemeClr val="tx1"/>
                          </a:solidFill>
                          <a:latin typeface="Times New Roman" panose="02020603050405020304" charset="0"/>
                          <a:ea typeface="微软雅黑" panose="020B0503020204020204" charset="-122"/>
                          <a:cs typeface="Times New Roman" panose="02020603050405020304" charset="0"/>
                        </a:rPr>
                        <a:t>）</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c>
                  <a:txBody>
                    <a:bodyPr/>
                    <a:lstStyle/>
                    <a:p>
                      <a:pPr indent="0" algn="ctr">
                        <a:buNone/>
                      </a:pPr>
                      <a:r>
                        <a:rPr lang="en-US" sz="1200" b="0">
                          <a:solidFill>
                            <a:schemeClr val="tx1"/>
                          </a:solidFill>
                          <a:latin typeface="Times New Roman" panose="02020603050405020304" charset="0"/>
                          <a:ea typeface="微软雅黑" panose="020B0503020204020204" charset="-122"/>
                          <a:cs typeface="Times New Roman" panose="02020603050405020304" charset="0"/>
                        </a:rPr>
                        <a:t>0.95738</a:t>
                      </a:r>
                      <a:endParaRPr lang="en-US" altLang="en-US" sz="1200" b="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r>
              <a:tr h="412750">
                <a:tc>
                  <a:txBody>
                    <a:bodyPr/>
                    <a:lstStyle/>
                    <a:p>
                      <a:pPr indent="0" algn="l">
                        <a:buNone/>
                      </a:pPr>
                      <a:r>
                        <a:rPr lang="en-US" sz="1200" b="0" dirty="0" err="1">
                          <a:solidFill>
                            <a:schemeClr val="tx1"/>
                          </a:solidFill>
                          <a:latin typeface="Times New Roman" panose="02020603050405020304" charset="0"/>
                          <a:ea typeface="微软雅黑" panose="020B0503020204020204" charset="-122"/>
                          <a:cs typeface="Times New Roman" panose="02020603050405020304" charset="0"/>
                        </a:rPr>
                        <a:t>单模BankOCRMoE（全量数据+数据增强</a:t>
                      </a:r>
                      <a:r>
                        <a:rPr lang="en-US" sz="1200" b="0" dirty="0">
                          <a:solidFill>
                            <a:schemeClr val="tx1"/>
                          </a:solidFill>
                          <a:latin typeface="Times New Roman" panose="02020603050405020304" charset="0"/>
                          <a:ea typeface="微软雅黑" panose="020B0503020204020204" charset="-122"/>
                          <a:cs typeface="Times New Roman" panose="02020603050405020304" charset="0"/>
                        </a:rPr>
                        <a:t>）</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c>
                  <a:txBody>
                    <a:bodyPr/>
                    <a:lstStyle/>
                    <a:p>
                      <a:pPr indent="0" algn="ctr">
                        <a:buNone/>
                      </a:pPr>
                      <a:r>
                        <a:rPr lang="en-US" sz="1200" b="0" dirty="0">
                          <a:solidFill>
                            <a:schemeClr val="tx1"/>
                          </a:solidFill>
                          <a:latin typeface="Times New Roman" panose="02020603050405020304" charset="0"/>
                          <a:ea typeface="微软雅黑" panose="020B0503020204020204" charset="-122"/>
                          <a:cs typeface="Times New Roman" panose="02020603050405020304" charset="0"/>
                        </a:rPr>
                        <a:t>0.96041</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r>
              <a:tr h="412750">
                <a:tc>
                  <a:txBody>
                    <a:bodyPr/>
                    <a:lstStyle/>
                    <a:p>
                      <a:pPr indent="0" algn="l">
                        <a:buNone/>
                      </a:pPr>
                      <a:r>
                        <a:rPr lang="en-US" sz="1200" b="0" dirty="0">
                          <a:solidFill>
                            <a:schemeClr val="tx1"/>
                          </a:solidFill>
                          <a:latin typeface="Times New Roman" panose="02020603050405020304" charset="0"/>
                          <a:ea typeface="微软雅黑" panose="020B0503020204020204" charset="-122"/>
                          <a:cs typeface="Times New Roman" panose="02020603050405020304" charset="0"/>
                        </a:rPr>
                        <a:t>任务2异构二级集成</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c>
                  <a:txBody>
                    <a:bodyPr/>
                    <a:lstStyle/>
                    <a:p>
                      <a:pPr indent="0" algn="ctr">
                        <a:buNone/>
                      </a:pPr>
                      <a:r>
                        <a:rPr lang="en-US" sz="1200" b="0" dirty="0">
                          <a:solidFill>
                            <a:schemeClr val="tx1"/>
                          </a:solidFill>
                          <a:latin typeface="Times New Roman" panose="02020603050405020304" charset="0"/>
                          <a:ea typeface="微软雅黑" panose="020B0503020204020204" charset="-122"/>
                          <a:cs typeface="Times New Roman" panose="02020603050405020304" charset="0"/>
                        </a:rPr>
                        <a:t>0.96235</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r>
              <a:tr h="412750">
                <a:tc>
                  <a:txBody>
                    <a:bodyPr/>
                    <a:lstStyle/>
                    <a:p>
                      <a:pPr indent="0" algn="l">
                        <a:buNone/>
                      </a:pPr>
                      <a:r>
                        <a:rPr lang="en-US" sz="1200" b="0">
                          <a:solidFill>
                            <a:schemeClr val="tx1"/>
                          </a:solidFill>
                          <a:latin typeface="Times New Roman" panose="02020603050405020304" charset="0"/>
                          <a:ea typeface="微软雅黑" panose="020B0503020204020204" charset="-122"/>
                          <a:cs typeface="Times New Roman" panose="02020603050405020304" charset="0"/>
                        </a:rPr>
                        <a:t>任务1 prob集成+任务2异构二级集成</a:t>
                      </a:r>
                      <a:endParaRPr lang="en-US" altLang="en-US" sz="1200" b="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c>
                  <a:txBody>
                    <a:bodyPr/>
                    <a:lstStyle/>
                    <a:p>
                      <a:pPr indent="0" algn="ctr">
                        <a:buNone/>
                      </a:pPr>
                      <a:r>
                        <a:rPr lang="en-US" sz="1200" b="0" dirty="0">
                          <a:solidFill>
                            <a:schemeClr val="tx1"/>
                          </a:solidFill>
                          <a:latin typeface="Times New Roman" panose="02020603050405020304" charset="0"/>
                          <a:ea typeface="微软雅黑" panose="020B0503020204020204" charset="-122"/>
                          <a:cs typeface="Times New Roman" panose="02020603050405020304" charset="0"/>
                        </a:rPr>
                        <a:t>0.96342</a:t>
                      </a:r>
                      <a:endParaRPr lang="en-US" altLang="en-US" sz="1200" b="0" dirty="0">
                        <a:solidFill>
                          <a:schemeClr val="tx1"/>
                        </a:solidFill>
                        <a:latin typeface="Times New Roman" panose="02020603050405020304" charset="0"/>
                        <a:ea typeface="微软雅黑" panose="020B0503020204020204" charset="-122"/>
                        <a:cs typeface="Times New Roman" panose="02020603050405020304" charset="0"/>
                      </a:endParaRPr>
                    </a:p>
                  </a:txBody>
                  <a:tcPr marL="68580" marR="68580" marT="0" marB="0" anchor="ctr"/>
                </a:tc>
              </a:tr>
            </a:tbl>
          </a:graphicData>
        </a:graphic>
      </p:graphicFrame>
      <p:sp>
        <p:nvSpPr>
          <p:cNvPr id="100" name="文本框 99"/>
          <p:cNvSpPr txBox="1"/>
          <p:nvPr/>
        </p:nvSpPr>
        <p:spPr>
          <a:xfrm>
            <a:off x="826135" y="4376214"/>
            <a:ext cx="10201910" cy="1383665"/>
          </a:xfrm>
          <a:prstGeom prst="rect">
            <a:avLst/>
          </a:prstGeom>
          <a:noFill/>
          <a:ln w="9525">
            <a:noFill/>
          </a:ln>
        </p:spPr>
        <p:txBody>
          <a:bodyPr wrap="square">
            <a:spAutoFit/>
          </a:bodyPr>
          <a:lstStyle/>
          <a:p>
            <a:pPr indent="306070" algn="just"/>
            <a:r>
              <a:rPr lang="en-US" altLang="zh-CN" sz="1400" b="1" dirty="0">
                <a:latin typeface="微软雅黑" panose="020B0503020204020204" charset="-122"/>
                <a:ea typeface="微软雅黑" panose="020B0503020204020204" charset="-122"/>
                <a:cs typeface="微软雅黑" panose="020B0503020204020204" charset="-122"/>
              </a:rPr>
              <a:t> </a:t>
            </a:r>
            <a:r>
              <a:rPr lang="zh-CN" sz="1400" b="1" dirty="0">
                <a:latin typeface="微软雅黑" panose="020B0503020204020204" charset="-122"/>
                <a:ea typeface="微软雅黑" panose="020B0503020204020204" charset="-122"/>
                <a:cs typeface="微软雅黑" panose="020B0503020204020204" charset="-122"/>
              </a:rPr>
              <a:t>推理结果</a:t>
            </a:r>
            <a:r>
              <a:rPr lang="zh-CN" altLang="en-US" sz="1400" dirty="0">
                <a:latin typeface="微软雅黑" panose="020B0503020204020204" charset="-122"/>
                <a:ea typeface="微软雅黑" panose="020B0503020204020204" charset="-122"/>
                <a:cs typeface="微软雅黑" panose="020B0503020204020204" charset="-122"/>
              </a:rPr>
              <a:t>：</a:t>
            </a:r>
            <a:r>
              <a:rPr lang="zh-CN" sz="1400" b="0" dirty="0">
                <a:latin typeface="微软雅黑" panose="020B0503020204020204" charset="-122"/>
                <a:ea typeface="微软雅黑" panose="020B0503020204020204" charset="-122"/>
                <a:cs typeface="微软雅黑" panose="020B0503020204020204" charset="-122"/>
              </a:rPr>
              <a:t>从</a:t>
            </a:r>
            <a:r>
              <a:rPr lang="en-US" sz="1400" b="0" dirty="0">
                <a:latin typeface="微软雅黑" panose="020B0503020204020204" charset="-122"/>
                <a:ea typeface="微软雅黑" panose="020B0503020204020204" charset="-122"/>
                <a:cs typeface="微软雅黑" panose="020B0503020204020204" charset="-122"/>
              </a:rPr>
              <a:t>B</a:t>
            </a:r>
            <a:r>
              <a:rPr lang="zh-CN" sz="1400" b="0" dirty="0">
                <a:latin typeface="微软雅黑" panose="020B0503020204020204" charset="-122"/>
                <a:ea typeface="微软雅黑" panose="020B0503020204020204" charset="-122"/>
                <a:cs typeface="微软雅黑" panose="020B0503020204020204" charset="-122"/>
              </a:rPr>
              <a:t>榜线上分数看，我们的方案</a:t>
            </a:r>
            <a:r>
              <a:rPr lang="zh-CN" sz="1400" b="0" dirty="0">
                <a:solidFill>
                  <a:schemeClr val="accent2"/>
                </a:solidFill>
                <a:latin typeface="微软雅黑" panose="020B0503020204020204" charset="-122"/>
                <a:ea typeface="微软雅黑" panose="020B0503020204020204" charset="-122"/>
                <a:cs typeface="微软雅黑" panose="020B0503020204020204" charset="-122"/>
              </a:rPr>
              <a:t>单模即可达到</a:t>
            </a:r>
            <a:r>
              <a:rPr lang="en-US" sz="1400" b="0" dirty="0">
                <a:solidFill>
                  <a:schemeClr val="accent2"/>
                </a:solidFill>
                <a:latin typeface="微软雅黑" panose="020B0503020204020204" charset="-122"/>
                <a:ea typeface="微软雅黑" panose="020B0503020204020204" charset="-122"/>
                <a:cs typeface="微软雅黑" panose="020B0503020204020204" charset="-122"/>
              </a:rPr>
              <a:t>0.96</a:t>
            </a:r>
            <a:r>
              <a:rPr lang="zh-CN" sz="1400" b="0" dirty="0">
                <a:latin typeface="微软雅黑" panose="020B0503020204020204" charset="-122"/>
                <a:ea typeface="微软雅黑" panose="020B0503020204020204" charset="-122"/>
                <a:cs typeface="微软雅黑" panose="020B0503020204020204" charset="-122"/>
              </a:rPr>
              <a:t>，处于领先位置，且仅使用一个模型便可解决两个任务，此外，我们的二级集成策略在高分情况下仍带来较大提升。图</a:t>
            </a:r>
            <a:r>
              <a:rPr lang="en-US" sz="1400" b="0" dirty="0">
                <a:latin typeface="微软雅黑" panose="020B0503020204020204" charset="-122"/>
                <a:ea typeface="微软雅黑" panose="020B0503020204020204" charset="-122"/>
                <a:cs typeface="微软雅黑" panose="020B0503020204020204" charset="-122"/>
              </a:rPr>
              <a:t>4-1</a:t>
            </a:r>
            <a:r>
              <a:rPr lang="zh-CN" sz="1400" b="0" dirty="0">
                <a:latin typeface="微软雅黑" panose="020B0503020204020204" charset="-122"/>
                <a:ea typeface="微软雅黑" panose="020B0503020204020204" charset="-122"/>
                <a:cs typeface="微软雅黑" panose="020B0503020204020204" charset="-122"/>
              </a:rPr>
              <a:t>显示了我们的方案在</a:t>
            </a:r>
            <a:r>
              <a:rPr lang="en-US" sz="1400" b="0" dirty="0">
                <a:latin typeface="微软雅黑" panose="020B0503020204020204" charset="-122"/>
                <a:ea typeface="微软雅黑" panose="020B0503020204020204" charset="-122"/>
                <a:cs typeface="微软雅黑" panose="020B0503020204020204" charset="-122"/>
              </a:rPr>
              <a:t>A</a:t>
            </a:r>
            <a:r>
              <a:rPr lang="zh-CN" sz="1400" b="0" dirty="0">
                <a:latin typeface="微软雅黑" panose="020B0503020204020204" charset="-122"/>
                <a:ea typeface="微软雅黑" panose="020B0503020204020204" charset="-122"/>
                <a:cs typeface="微软雅黑" panose="020B0503020204020204" charset="-122"/>
              </a:rPr>
              <a:t>榜的大致上分情况，方案鲁棒性极高，切榜时能够稳住分数，且迁移能力强，面对不同的数据量均能有好的表现。</a:t>
            </a:r>
            <a:endParaRPr lang="zh-CN" sz="1400" b="0" dirty="0">
              <a:latin typeface="微软雅黑" panose="020B0503020204020204" charset="-122"/>
              <a:ea typeface="微软雅黑" panose="020B0503020204020204" charset="-122"/>
              <a:cs typeface="微软雅黑" panose="020B0503020204020204" charset="-122"/>
            </a:endParaRPr>
          </a:p>
          <a:p>
            <a:pPr indent="306070" algn="just"/>
            <a:endParaRPr lang="zh-CN" sz="1400" b="1" dirty="0">
              <a:latin typeface="微软雅黑" panose="020B0503020204020204" charset="-122"/>
              <a:ea typeface="微软雅黑" panose="020B0503020204020204" charset="-122"/>
              <a:cs typeface="微软雅黑" panose="020B0503020204020204" charset="-122"/>
            </a:endParaRPr>
          </a:p>
          <a:p>
            <a:pPr indent="306070" algn="just"/>
            <a:r>
              <a:rPr lang="en-US" altLang="zh-CN" sz="1400" b="1" dirty="0">
                <a:latin typeface="微软雅黑" panose="020B0503020204020204" charset="-122"/>
                <a:ea typeface="微软雅黑" panose="020B0503020204020204" charset="-122"/>
                <a:cs typeface="微软雅黑" panose="020B0503020204020204" charset="-122"/>
              </a:rPr>
              <a:t> </a:t>
            </a:r>
            <a:r>
              <a:rPr lang="zh-CN" sz="1400" b="1" dirty="0">
                <a:latin typeface="微软雅黑" panose="020B0503020204020204" charset="-122"/>
                <a:ea typeface="微软雅黑" panose="020B0503020204020204" charset="-122"/>
                <a:cs typeface="微软雅黑" panose="020B0503020204020204" charset="-122"/>
              </a:rPr>
              <a:t>推理速度</a:t>
            </a:r>
            <a:r>
              <a:rPr lang="zh-CN" altLang="en-US" sz="1400" dirty="0">
                <a:latin typeface="微软雅黑" panose="020B0503020204020204" charset="-122"/>
                <a:ea typeface="微软雅黑" panose="020B0503020204020204" charset="-122"/>
                <a:cs typeface="微软雅黑" panose="020B0503020204020204" charset="-122"/>
              </a:rPr>
              <a:t>：</a:t>
            </a:r>
            <a:r>
              <a:rPr lang="zh-CN" sz="1400" b="0" dirty="0">
                <a:latin typeface="微软雅黑" panose="020B0503020204020204" charset="-122"/>
                <a:ea typeface="微软雅黑" panose="020B0503020204020204" charset="-122"/>
                <a:cs typeface="微软雅黑" panose="020B0503020204020204" charset="-122"/>
              </a:rPr>
              <a:t>我们的方案单模线上推理时长为</a:t>
            </a:r>
            <a:r>
              <a:rPr lang="en-US" sz="1400" b="0" dirty="0">
                <a:latin typeface="微软雅黑" panose="020B0503020204020204" charset="-122"/>
                <a:ea typeface="微软雅黑" panose="020B0503020204020204" charset="-122"/>
                <a:cs typeface="微软雅黑" panose="020B0503020204020204" charset="-122"/>
              </a:rPr>
              <a:t>693s</a:t>
            </a:r>
            <a:r>
              <a:rPr lang="zh-CN" sz="1400" b="0" dirty="0">
                <a:latin typeface="微软雅黑" panose="020B0503020204020204" charset="-122"/>
                <a:ea typeface="微软雅黑" panose="020B0503020204020204" charset="-122"/>
                <a:cs typeface="微软雅黑" panose="020B0503020204020204" charset="-122"/>
              </a:rPr>
              <a:t>，</a:t>
            </a:r>
            <a:r>
              <a:rPr lang="en-US" sz="1400" b="0" dirty="0" err="1">
                <a:solidFill>
                  <a:schemeClr val="accent2"/>
                </a:solidFill>
                <a:latin typeface="微软雅黑" panose="020B0503020204020204" charset="-122"/>
                <a:ea typeface="微软雅黑" panose="020B0503020204020204" charset="-122"/>
                <a:cs typeface="微软雅黑" panose="020B0503020204020204" charset="-122"/>
              </a:rPr>
              <a:t>num_beam</a:t>
            </a:r>
            <a:r>
              <a:rPr lang="en-US" sz="1400" b="0" dirty="0">
                <a:solidFill>
                  <a:schemeClr val="accent2"/>
                </a:solidFill>
                <a:latin typeface="微软雅黑" panose="020B0503020204020204" charset="-122"/>
                <a:ea typeface="微软雅黑" panose="020B0503020204020204" charset="-122"/>
                <a:cs typeface="微软雅黑" panose="020B0503020204020204" charset="-122"/>
              </a:rPr>
              <a:t>=4</a:t>
            </a:r>
            <a:r>
              <a:rPr lang="zh-CN" sz="1400" b="0" dirty="0">
                <a:solidFill>
                  <a:schemeClr val="accent2"/>
                </a:solidFill>
                <a:latin typeface="微软雅黑" panose="020B0503020204020204" charset="-122"/>
                <a:ea typeface="微软雅黑" panose="020B0503020204020204" charset="-122"/>
                <a:cs typeface="微软雅黑" panose="020B0503020204020204" charset="-122"/>
              </a:rPr>
              <a:t>的情况下预计为</a:t>
            </a:r>
            <a:r>
              <a:rPr lang="en-US" sz="1400" b="0" dirty="0">
                <a:solidFill>
                  <a:schemeClr val="accent2"/>
                </a:solidFill>
                <a:latin typeface="微软雅黑" panose="020B0503020204020204" charset="-122"/>
                <a:ea typeface="微软雅黑" panose="020B0503020204020204" charset="-122"/>
                <a:cs typeface="微软雅黑" panose="020B0503020204020204" charset="-122"/>
              </a:rPr>
              <a:t>350s</a:t>
            </a:r>
            <a:r>
              <a:rPr lang="zh-CN" sz="1400" b="0" dirty="0">
                <a:latin typeface="微软雅黑" panose="020B0503020204020204" charset="-122"/>
                <a:ea typeface="微软雅黑" panose="020B0503020204020204" charset="-122"/>
                <a:cs typeface="微软雅黑" panose="020B0503020204020204" charset="-122"/>
              </a:rPr>
              <a:t>，分数几乎与</a:t>
            </a:r>
            <a:r>
              <a:rPr lang="en-US" sz="1400" b="0" dirty="0" err="1">
                <a:latin typeface="微软雅黑" panose="020B0503020204020204" charset="-122"/>
                <a:ea typeface="微软雅黑" panose="020B0503020204020204" charset="-122"/>
                <a:cs typeface="微软雅黑" panose="020B0503020204020204" charset="-122"/>
              </a:rPr>
              <a:t>num_beam</a:t>
            </a:r>
            <a:r>
              <a:rPr lang="en-US" sz="1400" b="0" dirty="0">
                <a:latin typeface="微软雅黑" panose="020B0503020204020204" charset="-122"/>
                <a:ea typeface="微软雅黑" panose="020B0503020204020204" charset="-122"/>
                <a:cs typeface="微软雅黑" panose="020B0503020204020204" charset="-122"/>
              </a:rPr>
              <a:t>=8</a:t>
            </a:r>
            <a:r>
              <a:rPr lang="zh-CN" sz="1400" b="0" dirty="0">
                <a:latin typeface="微软雅黑" panose="020B0503020204020204" charset="-122"/>
                <a:ea typeface="微软雅黑" panose="020B0503020204020204" charset="-122"/>
                <a:cs typeface="微软雅黑" panose="020B0503020204020204" charset="-122"/>
              </a:rPr>
              <a:t>时相同，方案推理速度较快，可以根据实际应用场景动态调整</a:t>
            </a:r>
            <a:r>
              <a:rPr lang="en-US" sz="1400" b="0" dirty="0" err="1">
                <a:latin typeface="微软雅黑" panose="020B0503020204020204" charset="-122"/>
                <a:ea typeface="微软雅黑" panose="020B0503020204020204" charset="-122"/>
                <a:cs typeface="微软雅黑" panose="020B0503020204020204" charset="-122"/>
              </a:rPr>
              <a:t>num_beam</a:t>
            </a:r>
            <a:r>
              <a:rPr lang="zh-CN" sz="1400" b="0" dirty="0">
                <a:latin typeface="微软雅黑" panose="020B0503020204020204" charset="-122"/>
                <a:ea typeface="微软雅黑" panose="020B0503020204020204" charset="-122"/>
                <a:cs typeface="微软雅黑" panose="020B0503020204020204" charset="-122"/>
              </a:rPr>
              <a:t>，灵活性高。</a:t>
            </a:r>
            <a:endParaRPr lang="zh-CN" altLang="en-US" sz="1400" b="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stretch>
            <a:fillRect/>
          </a:stretch>
        </p:blipFill>
        <p:spPr>
          <a:xfrm>
            <a:off x="8842439" y="1536279"/>
            <a:ext cx="1901825" cy="24911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7800" y="1823085"/>
            <a:ext cx="1568450" cy="413385"/>
            <a:chOff x="4187" y="4328"/>
            <a:chExt cx="2470" cy="651"/>
          </a:xfrm>
        </p:grpSpPr>
        <p:sp>
          <p:nvSpPr>
            <p:cNvPr id="4"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23"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24" name="组合 23"/>
          <p:cNvGrpSpPr/>
          <p:nvPr/>
        </p:nvGrpSpPr>
        <p:grpSpPr>
          <a:xfrm>
            <a:off x="6968490" y="1823085"/>
            <a:ext cx="1568450" cy="413385"/>
            <a:chOff x="5056" y="8738"/>
            <a:chExt cx="2470" cy="651"/>
          </a:xfrm>
        </p:grpSpPr>
        <p:sp>
          <p:nvSpPr>
            <p:cNvPr id="25"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答题思路</a:t>
              </a:r>
              <a:endParaRPr lang="zh-CN" sz="2400" b="1">
                <a:solidFill>
                  <a:schemeClr val="tx1"/>
                </a:solidFill>
                <a:latin typeface="微软雅黑" panose="020B0503020204020204" charset="-122"/>
                <a:ea typeface="微软雅黑" panose="020B0503020204020204" charset="-122"/>
                <a:sym typeface="+mn-ea"/>
              </a:endParaRPr>
            </a:p>
          </p:txBody>
        </p:sp>
        <p:pic>
          <p:nvPicPr>
            <p:cNvPr id="26"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27" name="组合 26"/>
          <p:cNvGrpSpPr/>
          <p:nvPr/>
        </p:nvGrpSpPr>
        <p:grpSpPr>
          <a:xfrm>
            <a:off x="2717800" y="3378835"/>
            <a:ext cx="1568450" cy="413385"/>
            <a:chOff x="5056" y="8738"/>
            <a:chExt cx="2470" cy="651"/>
          </a:xfrm>
        </p:grpSpPr>
        <p:sp>
          <p:nvSpPr>
            <p:cNvPr id="28"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29"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30" name="组合 29"/>
          <p:cNvGrpSpPr/>
          <p:nvPr/>
        </p:nvGrpSpPr>
        <p:grpSpPr>
          <a:xfrm>
            <a:off x="6968490" y="3378835"/>
            <a:ext cx="1568450" cy="413385"/>
            <a:chOff x="5056" y="8738"/>
            <a:chExt cx="2470" cy="651"/>
          </a:xfrm>
        </p:grpSpPr>
        <p:sp>
          <p:nvSpPr>
            <p:cNvPr id="31"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sym typeface="+mn-ea"/>
                </a:rPr>
                <a:t>创新贡献</a:t>
              </a:r>
              <a:endParaRPr lang="zh-CN" sz="2400" b="1">
                <a:solidFill>
                  <a:schemeClr val="tx1"/>
                </a:solidFill>
                <a:latin typeface="微软雅黑" panose="020B0503020204020204" charset="-122"/>
                <a:ea typeface="微软雅黑" panose="020B0503020204020204" charset="-122"/>
              </a:endParaRPr>
            </a:p>
          </p:txBody>
        </p:sp>
        <p:pic>
          <p:nvPicPr>
            <p:cNvPr id="32"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33" name="组合 32"/>
          <p:cNvGrpSpPr/>
          <p:nvPr/>
        </p:nvGrpSpPr>
        <p:grpSpPr>
          <a:xfrm>
            <a:off x="2717800" y="4809490"/>
            <a:ext cx="1568450" cy="413385"/>
            <a:chOff x="5056" y="8738"/>
            <a:chExt cx="2470" cy="651"/>
          </a:xfrm>
        </p:grpSpPr>
        <p:sp>
          <p:nvSpPr>
            <p:cNvPr id="34"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其他尝试</a:t>
              </a:r>
              <a:endParaRPr lang="zh-CN" sz="2400" b="1">
                <a:solidFill>
                  <a:schemeClr val="tx1"/>
                </a:solidFill>
                <a:latin typeface="微软雅黑" panose="020B0503020204020204" charset="-122"/>
                <a:ea typeface="微软雅黑" panose="020B0503020204020204" charset="-122"/>
              </a:endParaRPr>
            </a:p>
          </p:txBody>
        </p:sp>
        <p:pic>
          <p:nvPicPr>
            <p:cNvPr id="35"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36" name="组合 35"/>
          <p:cNvGrpSpPr/>
          <p:nvPr/>
        </p:nvGrpSpPr>
        <p:grpSpPr>
          <a:xfrm>
            <a:off x="6968490" y="4809490"/>
            <a:ext cx="1568450" cy="413385"/>
            <a:chOff x="5056" y="8738"/>
            <a:chExt cx="2470" cy="651"/>
          </a:xfrm>
        </p:grpSpPr>
        <p:sp>
          <p:nvSpPr>
            <p:cNvPr id="37"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总结展望</a:t>
              </a:r>
              <a:endParaRPr lang="zh-CN" sz="2400" b="1">
                <a:solidFill>
                  <a:schemeClr val="tx1"/>
                </a:solidFill>
                <a:latin typeface="微软雅黑" panose="020B0503020204020204" charset="-122"/>
                <a:ea typeface="微软雅黑" panose="020B0503020204020204" charset="-122"/>
              </a:endParaRPr>
            </a:p>
          </p:txBody>
        </p:sp>
        <p:pic>
          <p:nvPicPr>
            <p:cNvPr id="38"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39" name="文本框 38"/>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本框 5"/>
          <p:cNvSpPr txBox="1"/>
          <p:nvPr>
            <p:custDataLst>
              <p:tags r:id="rId1"/>
            </p:custDataLst>
          </p:nvPr>
        </p:nvSpPr>
        <p:spPr>
          <a:xfrm>
            <a:off x="330200" y="802005"/>
            <a:ext cx="1060450" cy="351790"/>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b="1">
                <a:gradFill>
                  <a:gsLst>
                    <a:gs pos="0">
                      <a:srgbClr val="FECF40"/>
                    </a:gs>
                    <a:gs pos="100000">
                      <a:srgbClr val="846C21"/>
                    </a:gs>
                  </a:gsLst>
                  <a:lin scaled="0"/>
                </a:gradFill>
                <a:latin typeface="微软雅黑" panose="020B0503020204020204" charset="-122"/>
                <a:ea typeface="微软雅黑" panose="020B0503020204020204" charset="-122"/>
              </a:rPr>
              <a:t>创新贡献</a:t>
            </a:r>
            <a:endParaRPr lang="en-US" altLang="zh-CN" b="1">
              <a:gradFill>
                <a:gsLst>
                  <a:gs pos="0">
                    <a:srgbClr val="FECF40"/>
                  </a:gs>
                  <a:gs pos="100000">
                    <a:srgbClr val="846C21"/>
                  </a:gs>
                </a:gsLst>
                <a:lin scaled="0"/>
              </a:gradFill>
              <a:latin typeface="微软雅黑" panose="020B0503020204020204" charset="-122"/>
              <a:ea typeface="微软雅黑" panose="020B0503020204020204" charset="-122"/>
            </a:endParaRPr>
          </a:p>
        </p:txBody>
      </p:sp>
      <p:sp>
        <p:nvSpPr>
          <p:cNvPr id="4" name="圆角矩形 3"/>
          <p:cNvSpPr/>
          <p:nvPr>
            <p:custDataLst>
              <p:tags r:id="rId2"/>
            </p:custDataLst>
          </p:nvPr>
        </p:nvSpPr>
        <p:spPr>
          <a:xfrm>
            <a:off x="1399540" y="5693410"/>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二级异构集成策略</a:t>
            </a:r>
            <a:endParaRPr lang="zh-CN" altLang="en-US" sz="1600">
              <a:latin typeface="微软雅黑" panose="020B0503020204020204" charset="-122"/>
              <a:ea typeface="微软雅黑" panose="020B0503020204020204" charset="-122"/>
              <a:sym typeface="+mn-ea"/>
            </a:endParaRPr>
          </a:p>
        </p:txBody>
      </p:sp>
      <p:sp>
        <p:nvSpPr>
          <p:cNvPr id="32" name="文本框 31"/>
          <p:cNvSpPr txBox="1"/>
          <p:nvPr>
            <p:custDataLst>
              <p:tags r:id="rId3"/>
            </p:custDataLst>
          </p:nvPr>
        </p:nvSpPr>
        <p:spPr>
          <a:xfrm>
            <a:off x="4147820" y="5638165"/>
            <a:ext cx="7487285" cy="521970"/>
          </a:xfrm>
          <a:prstGeom prst="rect">
            <a:avLst/>
          </a:prstGeom>
          <a:noFill/>
        </p:spPr>
        <p:txBody>
          <a:bodyPr wrap="square" rtlCol="0" anchor="t">
            <a:spAutoFit/>
          </a:bodyPr>
          <a:lstStyle/>
          <a:p>
            <a:pPr algn="just"/>
            <a:r>
              <a:rPr sz="1400" dirty="0" err="1">
                <a:solidFill>
                  <a:schemeClr val="accent1"/>
                </a:solidFill>
                <a:latin typeface="微软雅黑" panose="020B0503020204020204" charset="-122"/>
                <a:ea typeface="微软雅黑" panose="020B0503020204020204" charset="-122"/>
                <a:cs typeface="微软雅黑" panose="020B0503020204020204" charset="-122"/>
              </a:rPr>
              <a:t>我们设计了</a:t>
            </a:r>
            <a:r>
              <a:rPr sz="1400" dirty="0" err="1">
                <a:solidFill>
                  <a:schemeClr val="accent2"/>
                </a:solidFill>
                <a:latin typeface="微软雅黑" panose="020B0503020204020204" charset="-122"/>
                <a:ea typeface="微软雅黑" panose="020B0503020204020204" charset="-122"/>
                <a:cs typeface="微软雅黑" panose="020B0503020204020204" charset="-122"/>
              </a:rPr>
              <a:t>针对OCR的二级</a:t>
            </a:r>
            <a:r>
              <a:rPr sz="1400" dirty="0" err="1">
                <a:solidFill>
                  <a:schemeClr val="accent2"/>
                </a:solidFill>
                <a:latin typeface="微软雅黑" panose="020B0503020204020204" charset="-122"/>
                <a:ea typeface="微软雅黑" panose="020B0503020204020204" charset="-122"/>
                <a:cs typeface="微软雅黑" panose="020B0503020204020204" charset="-122"/>
                <a:sym typeface="+mn-ea"/>
              </a:rPr>
              <a:t>异构</a:t>
            </a:r>
            <a:r>
              <a:rPr sz="1400" dirty="0" err="1">
                <a:solidFill>
                  <a:schemeClr val="accent2"/>
                </a:solidFill>
                <a:latin typeface="微软雅黑" panose="020B0503020204020204" charset="-122"/>
                <a:ea typeface="微软雅黑" panose="020B0503020204020204" charset="-122"/>
                <a:cs typeface="微软雅黑" panose="020B0503020204020204" charset="-122"/>
              </a:rPr>
              <a:t>集成策略</a:t>
            </a:r>
            <a:r>
              <a:rPr sz="1400" dirty="0" err="1">
                <a:solidFill>
                  <a:schemeClr val="accent1"/>
                </a:solidFill>
                <a:latin typeface="微软雅黑" panose="020B0503020204020204" charset="-122"/>
                <a:ea typeface="微软雅黑" panose="020B0503020204020204" charset="-122"/>
                <a:cs typeface="微软雅黑" panose="020B0503020204020204" charset="-122"/>
              </a:rPr>
              <a:t>，其效果优于传统集成，使得方案整体鲁棒性进一步提升，切榜时更加稳定</a:t>
            </a:r>
            <a:r>
              <a:rPr sz="1400" dirty="0">
                <a:solidFill>
                  <a:schemeClr val="accent1"/>
                </a:solidFill>
                <a:latin typeface="微软雅黑" panose="020B0503020204020204" charset="-122"/>
                <a:ea typeface="微软雅黑" panose="020B0503020204020204" charset="-122"/>
                <a:cs typeface="微软雅黑" panose="020B0503020204020204" charset="-122"/>
              </a:rPr>
              <a:t>。</a:t>
            </a:r>
            <a:endParaRPr sz="14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2" name="圆角矩形 1"/>
          <p:cNvSpPr/>
          <p:nvPr>
            <p:custDataLst>
              <p:tags r:id="rId4"/>
            </p:custDataLst>
          </p:nvPr>
        </p:nvSpPr>
        <p:spPr>
          <a:xfrm>
            <a:off x="1399540" y="1711325"/>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中文TrOCR-base</a:t>
            </a:r>
            <a:endParaRPr lang="zh-CN" altLang="en-US" sz="1600">
              <a:latin typeface="微软雅黑" panose="020B0503020204020204" charset="-122"/>
              <a:ea typeface="微软雅黑" panose="020B0503020204020204" charset="-122"/>
              <a:sym typeface="+mn-ea"/>
            </a:endParaRPr>
          </a:p>
        </p:txBody>
      </p:sp>
      <p:sp>
        <p:nvSpPr>
          <p:cNvPr id="5" name="文本框 4"/>
          <p:cNvSpPr txBox="1"/>
          <p:nvPr>
            <p:custDataLst>
              <p:tags r:id="rId5"/>
            </p:custDataLst>
          </p:nvPr>
        </p:nvSpPr>
        <p:spPr>
          <a:xfrm>
            <a:off x="4129405" y="1548130"/>
            <a:ext cx="7497445" cy="737235"/>
          </a:xfrm>
          <a:prstGeom prst="rect">
            <a:avLst/>
          </a:prstGeom>
          <a:noFill/>
        </p:spPr>
        <p:txBody>
          <a:bodyPr wrap="square" rtlCol="0" anchor="t">
            <a:spAutoFit/>
          </a:bodyPr>
          <a:lstStyle/>
          <a:p>
            <a:pPr algn="just"/>
            <a:r>
              <a:rPr sz="1400" dirty="0">
                <a:solidFill>
                  <a:schemeClr val="accent1"/>
                </a:solidFill>
                <a:latin typeface="微软雅黑" panose="020B0503020204020204" charset="-122"/>
                <a:ea typeface="微软雅黑" panose="020B0503020204020204" charset="-122"/>
                <a:cs typeface="微软雅黑" panose="020B0503020204020204" charset="-122"/>
              </a:rPr>
              <a:t>我们设计了</a:t>
            </a:r>
            <a:r>
              <a:rPr sz="1400" dirty="0">
                <a:solidFill>
                  <a:schemeClr val="accent2"/>
                </a:solidFill>
                <a:latin typeface="微软雅黑" panose="020B0503020204020204" charset="-122"/>
                <a:ea typeface="微软雅黑" panose="020B0503020204020204" charset="-122"/>
                <a:cs typeface="微软雅黑" panose="020B0503020204020204" charset="-122"/>
              </a:rPr>
              <a:t>中文TrOCR-base</a:t>
            </a:r>
            <a:r>
              <a:rPr sz="1400" dirty="0">
                <a:solidFill>
                  <a:schemeClr val="accent1"/>
                </a:solidFill>
                <a:latin typeface="微软雅黑" panose="020B0503020204020204" charset="-122"/>
                <a:ea typeface="微软雅黑" panose="020B0503020204020204" charset="-122"/>
                <a:cs typeface="微软雅黑" panose="020B0503020204020204" charset="-122"/>
              </a:rPr>
              <a:t>，使用英文TrOCR-base对Encoder部分进行参数初始化，收集了约800w外部数据对其进行预训练，效果相对开源的中文TrOCR-small有明显提升，我们计划将该权重开源，供更多OCR学者参考和使用。</a:t>
            </a:r>
            <a:endParaRPr sz="14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custDataLst>
              <p:tags r:id="rId6"/>
            </p:custDataLst>
          </p:nvPr>
        </p:nvSpPr>
        <p:spPr>
          <a:xfrm>
            <a:off x="1400175" y="3089910"/>
            <a:ext cx="2270760"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BankOCRMoE</a:t>
            </a:r>
            <a:endParaRPr lang="zh-CN" altLang="en-US" sz="1600">
              <a:latin typeface="微软雅黑" panose="020B0503020204020204" charset="-122"/>
              <a:ea typeface="微软雅黑" panose="020B0503020204020204" charset="-122"/>
              <a:sym typeface="+mn-ea"/>
            </a:endParaRPr>
          </a:p>
        </p:txBody>
      </p:sp>
      <p:sp>
        <p:nvSpPr>
          <p:cNvPr id="7" name="文本框 6"/>
          <p:cNvSpPr txBox="1"/>
          <p:nvPr>
            <p:custDataLst>
              <p:tags r:id="rId7"/>
            </p:custDataLst>
          </p:nvPr>
        </p:nvSpPr>
        <p:spPr>
          <a:xfrm>
            <a:off x="4129405" y="2752725"/>
            <a:ext cx="7497445" cy="1168400"/>
          </a:xfrm>
          <a:prstGeom prst="rect">
            <a:avLst/>
          </a:prstGeom>
          <a:noFill/>
        </p:spPr>
        <p:txBody>
          <a:bodyPr wrap="square" rtlCol="0" anchor="t">
            <a:spAutoFit/>
          </a:bodyPr>
          <a:lstStyle/>
          <a:p>
            <a:pPr algn="just"/>
            <a:r>
              <a:rPr sz="1400" dirty="0">
                <a:solidFill>
                  <a:schemeClr val="accent1"/>
                </a:solidFill>
                <a:latin typeface="微软雅黑" panose="020B0503020204020204" charset="-122"/>
                <a:ea typeface="微软雅黑" panose="020B0503020204020204" charset="-122"/>
                <a:cs typeface="微软雅黑" panose="020B0503020204020204" charset="-122"/>
              </a:rPr>
              <a:t>我们提出了</a:t>
            </a:r>
            <a:r>
              <a:rPr sz="1400" dirty="0">
                <a:solidFill>
                  <a:schemeClr val="accent2"/>
                </a:solidFill>
                <a:latin typeface="微软雅黑" panose="020B0503020204020204" charset="-122"/>
                <a:ea typeface="微软雅黑" panose="020B0503020204020204" charset="-122"/>
              </a:rPr>
              <a:t>BankOCRMoE</a:t>
            </a:r>
            <a:r>
              <a:rPr sz="1400" dirty="0">
                <a:solidFill>
                  <a:schemeClr val="accent1"/>
                </a:solidFill>
                <a:latin typeface="微软雅黑" panose="020B0503020204020204" charset="-122"/>
                <a:ea typeface="微软雅黑" panose="020B0503020204020204" charset="-122"/>
                <a:cs typeface="微软雅黑" panose="020B0503020204020204" charset="-122"/>
              </a:rPr>
              <a:t>，这是一种在银行多任务OCR场景下的新方法，其利用专家的混合来关注到不同任务，应用具有注意力引导模块的管理器来指导专家的训练，并为每个专家分配合理的注意力分数。其可以很方便的迁移到其他数据集和任务，只需让不同专家关注不同部分即可。实验结果表明BankOCRMoE在本赛题相对传统模型拥有显著优势，达到了最先进的效果。</a:t>
            </a:r>
            <a:endParaRPr sz="14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圆角矩形 7"/>
          <p:cNvSpPr/>
          <p:nvPr>
            <p:custDataLst>
              <p:tags r:id="rId8"/>
            </p:custDataLst>
          </p:nvPr>
        </p:nvSpPr>
        <p:spPr>
          <a:xfrm>
            <a:off x="1399540" y="4432935"/>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针对性数据增强</a:t>
            </a:r>
            <a:endParaRPr lang="zh-CN" altLang="en-US" sz="1600">
              <a:latin typeface="微软雅黑" panose="020B0503020204020204" charset="-122"/>
              <a:ea typeface="微软雅黑" panose="020B0503020204020204" charset="-122"/>
            </a:endParaRPr>
          </a:p>
        </p:txBody>
      </p:sp>
      <p:sp>
        <p:nvSpPr>
          <p:cNvPr id="9" name="文本框 8"/>
          <p:cNvSpPr txBox="1"/>
          <p:nvPr>
            <p:custDataLst>
              <p:tags r:id="rId9"/>
            </p:custDataLst>
          </p:nvPr>
        </p:nvSpPr>
        <p:spPr>
          <a:xfrm>
            <a:off x="4119245" y="4377690"/>
            <a:ext cx="7497445" cy="521970"/>
          </a:xfrm>
          <a:prstGeom prst="rect">
            <a:avLst/>
          </a:prstGeom>
          <a:noFill/>
        </p:spPr>
        <p:txBody>
          <a:bodyPr wrap="square" rtlCol="0" anchor="t">
            <a:spAutoFit/>
          </a:bodyPr>
          <a:lstStyle/>
          <a:p>
            <a:pPr algn="just"/>
            <a:r>
              <a:rPr sz="1400" dirty="0" err="1">
                <a:solidFill>
                  <a:schemeClr val="accent1"/>
                </a:solidFill>
                <a:latin typeface="微软雅黑" panose="020B0503020204020204" charset="-122"/>
                <a:ea typeface="微软雅黑" panose="020B0503020204020204" charset="-122"/>
                <a:cs typeface="微软雅黑" panose="020B0503020204020204" charset="-122"/>
              </a:rPr>
              <a:t>我们观察到了传统数据增强存在easy</a:t>
            </a:r>
            <a:r>
              <a:rPr sz="1400" dirty="0">
                <a:solidFill>
                  <a:schemeClr val="accent1"/>
                </a:solidFill>
                <a:latin typeface="微软雅黑" panose="020B0503020204020204" charset="-122"/>
                <a:ea typeface="微软雅黑" panose="020B0503020204020204" charset="-122"/>
                <a:cs typeface="微软雅黑" panose="020B0503020204020204" charset="-122"/>
              </a:rPr>
              <a:t> </a:t>
            </a:r>
            <a:r>
              <a:rPr sz="1400" dirty="0" err="1">
                <a:solidFill>
                  <a:schemeClr val="accent1"/>
                </a:solidFill>
                <a:latin typeface="微软雅黑" panose="020B0503020204020204" charset="-122"/>
                <a:ea typeface="微软雅黑" panose="020B0503020204020204" charset="-122"/>
                <a:cs typeface="微软雅黑" panose="020B0503020204020204" charset="-122"/>
              </a:rPr>
              <a:t>sample对hard</a:t>
            </a:r>
            <a:r>
              <a:rPr sz="1400" dirty="0">
                <a:solidFill>
                  <a:schemeClr val="accent1"/>
                </a:solidFill>
                <a:latin typeface="微软雅黑" panose="020B0503020204020204" charset="-122"/>
                <a:ea typeface="微软雅黑" panose="020B0503020204020204" charset="-122"/>
                <a:cs typeface="微软雅黑" panose="020B0503020204020204" charset="-122"/>
              </a:rPr>
              <a:t> </a:t>
            </a:r>
            <a:r>
              <a:rPr sz="1400" dirty="0" err="1">
                <a:solidFill>
                  <a:schemeClr val="accent1"/>
                </a:solidFill>
                <a:latin typeface="微软雅黑" panose="020B0503020204020204" charset="-122"/>
                <a:ea typeface="微软雅黑" panose="020B0503020204020204" charset="-122"/>
                <a:cs typeface="微软雅黑" panose="020B0503020204020204" charset="-122"/>
              </a:rPr>
              <a:t>sample的空间挤压现象，为预训练和微调设计了</a:t>
            </a:r>
            <a:r>
              <a:rPr sz="1400" dirty="0" err="1">
                <a:solidFill>
                  <a:schemeClr val="accent2"/>
                </a:solidFill>
                <a:latin typeface="微软雅黑" panose="020B0503020204020204" charset="-122"/>
                <a:ea typeface="微软雅黑" panose="020B0503020204020204" charset="-122"/>
                <a:cs typeface="微软雅黑" panose="020B0503020204020204" charset="-122"/>
              </a:rPr>
              <a:t>不同的数据增强</a:t>
            </a:r>
            <a:r>
              <a:rPr sz="1400" dirty="0" err="1">
                <a:solidFill>
                  <a:schemeClr val="accent1"/>
                </a:solidFill>
                <a:latin typeface="微软雅黑" panose="020B0503020204020204" charset="-122"/>
                <a:ea typeface="微软雅黑" panose="020B0503020204020204" charset="-122"/>
                <a:cs typeface="微软雅黑" panose="020B0503020204020204" charset="-122"/>
              </a:rPr>
              <a:t>方法</a:t>
            </a:r>
            <a:r>
              <a:rPr sz="1400" dirty="0">
                <a:solidFill>
                  <a:schemeClr val="accent1"/>
                </a:solidFill>
                <a:latin typeface="微软雅黑" panose="020B0503020204020204" charset="-122"/>
                <a:ea typeface="微软雅黑" panose="020B0503020204020204" charset="-122"/>
                <a:cs typeface="微软雅黑" panose="020B0503020204020204" charset="-122"/>
              </a:rPr>
              <a:t>。</a:t>
            </a:r>
            <a:endParaRPr sz="1400" dirty="0">
              <a:solidFill>
                <a:schemeClr val="accent1"/>
              </a:solidFill>
              <a:latin typeface="微软雅黑" panose="020B0503020204020204" charset="-122"/>
              <a:ea typeface="微软雅黑" panose="020B0503020204020204" charset="-122"/>
              <a:cs typeface="微软雅黑" panose="020B0503020204020204" charset="-122"/>
            </a:endParaRPr>
          </a:p>
        </p:txBody>
      </p:sp>
      <p:cxnSp>
        <p:nvCxnSpPr>
          <p:cNvPr id="23" name="直接连接符 22"/>
          <p:cNvCxnSpPr/>
          <p:nvPr/>
        </p:nvCxnSpPr>
        <p:spPr>
          <a:xfrm flipV="1">
            <a:off x="3632200" y="1569085"/>
            <a:ext cx="462915" cy="150495"/>
          </a:xfrm>
          <a:prstGeom prst="line">
            <a:avLst/>
          </a:prstGeom>
        </p:spPr>
        <p:style>
          <a:lnRef idx="2">
            <a:schemeClr val="accent1"/>
          </a:lnRef>
          <a:fillRef idx="0">
            <a:srgbClr val="FFFFFF"/>
          </a:fillRef>
          <a:effectRef idx="0">
            <a:srgbClr val="FFFFFF"/>
          </a:effectRef>
          <a:fontRef idx="minor">
            <a:schemeClr val="tx1"/>
          </a:fontRef>
        </p:style>
      </p:cxnSp>
      <p:cxnSp>
        <p:nvCxnSpPr>
          <p:cNvPr id="24" name="直接连接符 23"/>
          <p:cNvCxnSpPr/>
          <p:nvPr/>
        </p:nvCxnSpPr>
        <p:spPr>
          <a:xfrm>
            <a:off x="3632200" y="2096135"/>
            <a:ext cx="454025" cy="226695"/>
          </a:xfrm>
          <a:prstGeom prst="line">
            <a:avLst/>
          </a:prstGeom>
        </p:spPr>
        <p:style>
          <a:lnRef idx="2">
            <a:schemeClr val="accent1"/>
          </a:lnRef>
          <a:fillRef idx="0">
            <a:srgbClr val="FFFFFF"/>
          </a:fillRef>
          <a:effectRef idx="0">
            <a:srgbClr val="FFFFFF"/>
          </a:effectRef>
          <a:fontRef idx="minor">
            <a:schemeClr val="tx1"/>
          </a:fontRef>
        </p:style>
      </p:cxnSp>
      <p:cxnSp>
        <p:nvCxnSpPr>
          <p:cNvPr id="25" name="直接连接符 24"/>
          <p:cNvCxnSpPr/>
          <p:nvPr/>
        </p:nvCxnSpPr>
        <p:spPr>
          <a:xfrm flipV="1">
            <a:off x="3641090" y="2836545"/>
            <a:ext cx="454025" cy="256540"/>
          </a:xfrm>
          <a:prstGeom prst="line">
            <a:avLst/>
          </a:prstGeom>
        </p:spPr>
        <p:style>
          <a:lnRef idx="2">
            <a:schemeClr val="accent1"/>
          </a:lnRef>
          <a:fillRef idx="0">
            <a:srgbClr val="FFFFFF"/>
          </a:fillRef>
          <a:effectRef idx="0">
            <a:srgbClr val="FFFFFF"/>
          </a:effectRef>
          <a:fontRef idx="minor">
            <a:schemeClr val="tx1"/>
          </a:fontRef>
        </p:style>
      </p:cxnSp>
      <p:cxnSp>
        <p:nvCxnSpPr>
          <p:cNvPr id="26" name="直接连接符 25"/>
          <p:cNvCxnSpPr/>
          <p:nvPr/>
        </p:nvCxnSpPr>
        <p:spPr>
          <a:xfrm>
            <a:off x="3641090" y="3487420"/>
            <a:ext cx="462280" cy="351155"/>
          </a:xfrm>
          <a:prstGeom prst="line">
            <a:avLst/>
          </a:prstGeom>
        </p:spPr>
        <p:style>
          <a:lnRef idx="2">
            <a:schemeClr val="accent1"/>
          </a:lnRef>
          <a:fillRef idx="0">
            <a:srgbClr val="FFFFFF"/>
          </a:fillRef>
          <a:effectRef idx="0">
            <a:srgbClr val="FFFFFF"/>
          </a:effectRef>
          <a:fontRef idx="minor">
            <a:schemeClr val="tx1"/>
          </a:fontRef>
        </p:style>
      </p:cxnSp>
      <p:cxnSp>
        <p:nvCxnSpPr>
          <p:cNvPr id="27" name="直接连接符 26"/>
          <p:cNvCxnSpPr/>
          <p:nvPr/>
        </p:nvCxnSpPr>
        <p:spPr>
          <a:xfrm flipV="1">
            <a:off x="3649345" y="4301490"/>
            <a:ext cx="454025" cy="137160"/>
          </a:xfrm>
          <a:prstGeom prst="line">
            <a:avLst/>
          </a:prstGeom>
        </p:spPr>
        <p:style>
          <a:lnRef idx="2">
            <a:schemeClr val="accent1"/>
          </a:lnRef>
          <a:fillRef idx="0">
            <a:srgbClr val="FFFFFF"/>
          </a:fillRef>
          <a:effectRef idx="0">
            <a:srgbClr val="FFFFFF"/>
          </a:effectRef>
          <a:fontRef idx="minor">
            <a:schemeClr val="tx1"/>
          </a:fontRef>
        </p:style>
      </p:cxnSp>
      <p:cxnSp>
        <p:nvCxnSpPr>
          <p:cNvPr id="28" name="直接连接符 27"/>
          <p:cNvCxnSpPr/>
          <p:nvPr/>
        </p:nvCxnSpPr>
        <p:spPr>
          <a:xfrm>
            <a:off x="3649345" y="4815840"/>
            <a:ext cx="454025" cy="146050"/>
          </a:xfrm>
          <a:prstGeom prst="line">
            <a:avLst/>
          </a:prstGeom>
        </p:spPr>
        <p:style>
          <a:lnRef idx="2">
            <a:schemeClr val="accent1"/>
          </a:lnRef>
          <a:fillRef idx="0">
            <a:srgbClr val="FFFFFF"/>
          </a:fillRef>
          <a:effectRef idx="0">
            <a:srgbClr val="FFFFFF"/>
          </a:effectRef>
          <a:fontRef idx="minor">
            <a:schemeClr val="tx1"/>
          </a:fontRef>
        </p:style>
      </p:cxnSp>
      <p:cxnSp>
        <p:nvCxnSpPr>
          <p:cNvPr id="29" name="直接连接符 28"/>
          <p:cNvCxnSpPr/>
          <p:nvPr/>
        </p:nvCxnSpPr>
        <p:spPr>
          <a:xfrm flipV="1">
            <a:off x="3652520" y="5608955"/>
            <a:ext cx="471170" cy="93980"/>
          </a:xfrm>
          <a:prstGeom prst="line">
            <a:avLst/>
          </a:prstGeom>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3676650" y="6063615"/>
            <a:ext cx="471170" cy="145415"/>
          </a:xfrm>
          <a:prstGeom prst="line">
            <a:avLst/>
          </a:prstGeom>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7800" y="1823085"/>
            <a:ext cx="1568450" cy="413385"/>
            <a:chOff x="4187" y="4328"/>
            <a:chExt cx="2470" cy="651"/>
          </a:xfrm>
        </p:grpSpPr>
        <p:sp>
          <p:nvSpPr>
            <p:cNvPr id="4"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23"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24" name="组合 23"/>
          <p:cNvGrpSpPr/>
          <p:nvPr/>
        </p:nvGrpSpPr>
        <p:grpSpPr>
          <a:xfrm>
            <a:off x="6968490" y="1823085"/>
            <a:ext cx="1568450" cy="413385"/>
            <a:chOff x="5056" y="8738"/>
            <a:chExt cx="2470" cy="651"/>
          </a:xfrm>
        </p:grpSpPr>
        <p:sp>
          <p:nvSpPr>
            <p:cNvPr id="25"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答题思路</a:t>
              </a:r>
              <a:endParaRPr lang="zh-CN" sz="2400" b="1">
                <a:solidFill>
                  <a:schemeClr val="tx1"/>
                </a:solidFill>
                <a:latin typeface="微软雅黑" panose="020B0503020204020204" charset="-122"/>
                <a:ea typeface="微软雅黑" panose="020B0503020204020204" charset="-122"/>
                <a:sym typeface="+mn-ea"/>
              </a:endParaRPr>
            </a:p>
          </p:txBody>
        </p:sp>
        <p:pic>
          <p:nvPicPr>
            <p:cNvPr id="26"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27" name="组合 26"/>
          <p:cNvGrpSpPr/>
          <p:nvPr/>
        </p:nvGrpSpPr>
        <p:grpSpPr>
          <a:xfrm>
            <a:off x="2717800" y="3378835"/>
            <a:ext cx="1568450" cy="413385"/>
            <a:chOff x="5056" y="8738"/>
            <a:chExt cx="2470" cy="651"/>
          </a:xfrm>
        </p:grpSpPr>
        <p:sp>
          <p:nvSpPr>
            <p:cNvPr id="28"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29"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30" name="组合 29"/>
          <p:cNvGrpSpPr/>
          <p:nvPr/>
        </p:nvGrpSpPr>
        <p:grpSpPr>
          <a:xfrm>
            <a:off x="6968490" y="3378835"/>
            <a:ext cx="1568450" cy="413385"/>
            <a:chOff x="5056" y="8738"/>
            <a:chExt cx="2470" cy="651"/>
          </a:xfrm>
        </p:grpSpPr>
        <p:sp>
          <p:nvSpPr>
            <p:cNvPr id="31"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创新贡献</a:t>
              </a:r>
              <a:endParaRPr lang="zh-CN" sz="2400" b="1">
                <a:solidFill>
                  <a:schemeClr val="tx1"/>
                </a:solidFill>
                <a:latin typeface="微软雅黑" panose="020B0503020204020204" charset="-122"/>
                <a:ea typeface="微软雅黑" panose="020B0503020204020204" charset="-122"/>
              </a:endParaRPr>
            </a:p>
          </p:txBody>
        </p:sp>
        <p:pic>
          <p:nvPicPr>
            <p:cNvPr id="32"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33" name="组合 32"/>
          <p:cNvGrpSpPr/>
          <p:nvPr/>
        </p:nvGrpSpPr>
        <p:grpSpPr>
          <a:xfrm>
            <a:off x="2717800" y="4809490"/>
            <a:ext cx="1568450" cy="413385"/>
            <a:chOff x="5056" y="8738"/>
            <a:chExt cx="2470" cy="651"/>
          </a:xfrm>
        </p:grpSpPr>
        <p:sp>
          <p:nvSpPr>
            <p:cNvPr id="34"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sym typeface="+mn-ea"/>
                </a:rPr>
                <a:t>其他尝试</a:t>
              </a:r>
              <a:endParaRPr lang="zh-CN" sz="2400" b="1">
                <a:solidFill>
                  <a:schemeClr val="tx1"/>
                </a:solidFill>
                <a:latin typeface="微软雅黑" panose="020B0503020204020204" charset="-122"/>
                <a:ea typeface="微软雅黑" panose="020B0503020204020204" charset="-122"/>
              </a:endParaRPr>
            </a:p>
          </p:txBody>
        </p:sp>
        <p:pic>
          <p:nvPicPr>
            <p:cNvPr id="35"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36" name="组合 35"/>
          <p:cNvGrpSpPr/>
          <p:nvPr/>
        </p:nvGrpSpPr>
        <p:grpSpPr>
          <a:xfrm>
            <a:off x="6968490" y="4809490"/>
            <a:ext cx="1568450" cy="413385"/>
            <a:chOff x="5056" y="8738"/>
            <a:chExt cx="2470" cy="651"/>
          </a:xfrm>
        </p:grpSpPr>
        <p:sp>
          <p:nvSpPr>
            <p:cNvPr id="37"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总结展望</a:t>
              </a:r>
              <a:endParaRPr lang="zh-CN" sz="2400" b="1">
                <a:solidFill>
                  <a:schemeClr val="tx1"/>
                </a:solidFill>
                <a:latin typeface="微软雅黑" panose="020B0503020204020204" charset="-122"/>
                <a:ea typeface="微软雅黑" panose="020B0503020204020204" charset="-122"/>
              </a:endParaRPr>
            </a:p>
          </p:txBody>
        </p:sp>
        <p:pic>
          <p:nvPicPr>
            <p:cNvPr id="38"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39" name="文本框 38"/>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14864" y="4894075"/>
            <a:ext cx="4645025" cy="1527810"/>
          </a:xfrm>
          <a:prstGeom prst="rect">
            <a:avLst/>
          </a:prstGeom>
        </p:spPr>
      </p:pic>
      <p:sp>
        <p:nvSpPr>
          <p:cNvPr id="6" name="文本框 5"/>
          <p:cNvSpPr txBox="1"/>
          <p:nvPr/>
        </p:nvSpPr>
        <p:spPr>
          <a:xfrm>
            <a:off x="571817" y="1063625"/>
            <a:ext cx="1557020" cy="337185"/>
          </a:xfrm>
          <a:prstGeom prst="rect">
            <a:avLst/>
          </a:prstGeom>
          <a:noFill/>
        </p:spPr>
        <p:txBody>
          <a:bodyPr wrap="square" rtlCol="0" anchor="t">
            <a:spAutoFit/>
          </a:bodyPr>
          <a:lstStyle/>
          <a:p>
            <a:r>
              <a:rPr lang="zh-CN" altLang="en-US" sz="1600" dirty="0">
                <a:solidFill>
                  <a:schemeClr val="accent1"/>
                </a:solidFill>
                <a:latin typeface="Times New Roman" panose="02020603050405020304" charset="0"/>
                <a:cs typeface="Times New Roman" panose="02020603050405020304" charset="0"/>
                <a:sym typeface="+mn-ea"/>
              </a:rPr>
              <a:t>其他尝试</a:t>
            </a:r>
            <a:r>
              <a:rPr lang="en-US" altLang="zh-CN" sz="1600" dirty="0">
                <a:solidFill>
                  <a:schemeClr val="accent1"/>
                </a:solidFill>
                <a:latin typeface="Times New Roman" panose="02020603050405020304" charset="0"/>
                <a:cs typeface="Times New Roman" panose="02020603050405020304" charset="0"/>
                <a:sym typeface="+mn-ea"/>
              </a:rPr>
              <a:t>:</a:t>
            </a:r>
            <a:endParaRPr lang="en-US" altLang="zh-CN" sz="1600" dirty="0">
              <a:solidFill>
                <a:schemeClr val="accent1"/>
              </a:solidFill>
              <a:latin typeface="Times New Roman" panose="02020603050405020304" charset="0"/>
              <a:ea typeface="微软雅黑" panose="020B0503020204020204" charset="-122"/>
              <a:cs typeface="Times New Roman" panose="02020603050405020304" charset="0"/>
              <a:sym typeface="+mn-ea"/>
            </a:endParaRPr>
          </a:p>
        </p:txBody>
      </p:sp>
      <p:sp>
        <p:nvSpPr>
          <p:cNvPr id="2" name="文本框 1"/>
          <p:cNvSpPr txBox="1"/>
          <p:nvPr/>
        </p:nvSpPr>
        <p:spPr>
          <a:xfrm>
            <a:off x="3367722" y="1591919"/>
            <a:ext cx="7918450" cy="737235"/>
          </a:xfrm>
          <a:prstGeom prst="rect">
            <a:avLst/>
          </a:prstGeom>
          <a:noFill/>
        </p:spPr>
        <p:txBody>
          <a:bodyPr wrap="square" rtlCol="0">
            <a:spAutoFit/>
          </a:bodyPr>
          <a:lstStyle/>
          <a:p>
            <a:r>
              <a:rPr sz="1400" dirty="0" err="1">
                <a:latin typeface="微软雅黑" panose="020B0503020204020204" charset="-122"/>
                <a:ea typeface="微软雅黑" panose="020B0503020204020204" charset="-122"/>
                <a:cs typeface="微软雅黑" panose="020B0503020204020204" charset="-122"/>
              </a:rPr>
              <a:t>本团队在竞赛初期尝试了该loss，效果与常规交叉熵loss接近，参考苏神对该loss的讲解</a:t>
            </a:r>
            <a:r>
              <a:rPr sz="1400" dirty="0">
                <a:latin typeface="微软雅黑" panose="020B0503020204020204" charset="-122"/>
                <a:ea typeface="微软雅黑" panose="020B0503020204020204" charset="-122"/>
                <a:cs typeface="微软雅黑" panose="020B0503020204020204" charset="-122"/>
              </a:rPr>
              <a:t>，猜测是由于前期的预训练还不够充分，加上对EMO与MLE的加权探索不够细致，收敛速度和最终效果未能达到平衡。该loss本身潜力巨大，相信对其进行更深入的探索，能够明显提升实验效果</a:t>
            </a:r>
            <a:r>
              <a:rPr lang="zh-CN" sz="1400" dirty="0">
                <a:latin typeface="微软雅黑" panose="020B0503020204020204" charset="-122"/>
                <a:ea typeface="微软雅黑" panose="020B0503020204020204" charset="-122"/>
                <a:cs typeface="微软雅黑" panose="020B0503020204020204" charset="-122"/>
              </a:rPr>
              <a:t>。</a:t>
            </a:r>
            <a:endParaRPr lang="zh-CN" sz="14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350962" y="1736699"/>
            <a:ext cx="1583690" cy="32575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400">
                <a:latin typeface="微软雅黑" panose="020B0503020204020204" charset="-122"/>
                <a:ea typeface="微软雅黑" panose="020B0503020204020204" charset="-122"/>
                <a:cs typeface="微软雅黑" panose="020B0503020204020204" charset="-122"/>
                <a:sym typeface="+mn-ea"/>
              </a:rPr>
              <a:t>EMO Loss</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367722" y="2626651"/>
            <a:ext cx="7918450" cy="953135"/>
          </a:xfrm>
          <a:prstGeom prst="rect">
            <a:avLst/>
          </a:prstGeom>
          <a:noFill/>
        </p:spPr>
        <p:txBody>
          <a:bodyPr wrap="square" rtlCol="0">
            <a:spAutoFit/>
          </a:bodyPr>
          <a:lstStyle/>
          <a:p>
            <a:r>
              <a:rPr sz="1400" dirty="0">
                <a:latin typeface="微软雅黑" panose="020B0503020204020204" charset="-122"/>
                <a:ea typeface="微软雅黑" panose="020B0503020204020204" charset="-122"/>
                <a:cs typeface="微软雅黑" panose="020B0503020204020204" charset="-122"/>
              </a:rPr>
              <a:t>在此赛题中，我们尝试对encoder提取的图片的特征进行相似度检索，将从训练集中检索到的相似特征拼接到后面，在用一个MLP将其恢复到原本维度，最后送入decoder进行解码。实验效果略差于不进行检索增强，猜测是由于数据太少，很多样本检索到的特征并不相似，从而引入噪音，且图像粒度和文本粒度不同</a:t>
            </a:r>
            <a:endParaRPr sz="14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350327" y="2890811"/>
            <a:ext cx="1584325" cy="325755"/>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400">
                <a:latin typeface="微软雅黑" panose="020B0503020204020204" charset="-122"/>
                <a:ea typeface="微软雅黑" panose="020B0503020204020204" charset="-122"/>
                <a:cs typeface="微软雅黑" panose="020B0503020204020204" charset="-122"/>
                <a:sym typeface="+mn-ea"/>
              </a:rPr>
              <a:t>检索增强</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3367722" y="3856964"/>
            <a:ext cx="7918450" cy="953135"/>
          </a:xfrm>
          <a:prstGeom prst="rect">
            <a:avLst/>
          </a:prstGeom>
          <a:noFill/>
        </p:spPr>
        <p:txBody>
          <a:bodyPr wrap="square" rtlCol="0">
            <a:spAutoFit/>
          </a:bodyPr>
          <a:lstStyle/>
          <a:p>
            <a:r>
              <a:rPr lang="zh-CN" sz="1400" dirty="0">
                <a:latin typeface="微软雅黑" panose="020B0503020204020204" charset="-122"/>
                <a:ea typeface="微软雅黑" panose="020B0503020204020204" charset="-122"/>
                <a:cs typeface="微软雅黑" panose="020B0503020204020204" charset="-122"/>
              </a:rPr>
              <a:t>团队搜集了大量地址数据和银行（包含各地支行）数据，尝试通过检索相似的数据对生成的地址和银行文本纠错。通过线下的观察，可以发现很多错误语句的确可以被修正，但该赛题OCR数据中存在很多图片其包含的数据或银行文本本身不完整，其label也是不完整的，这些样本被纠正后反而会造成分数下降，故该方案未能应用在本赛题中。</a:t>
            </a:r>
            <a:endParaRPr lang="zh-CN" sz="1400" dirty="0">
              <a:latin typeface="微软雅黑" panose="020B0503020204020204" charset="-122"/>
              <a:ea typeface="微软雅黑" panose="020B0503020204020204" charset="-122"/>
              <a:cs typeface="微软雅黑" panose="020B0503020204020204" charset="-122"/>
            </a:endParaRPr>
          </a:p>
        </p:txBody>
      </p:sp>
      <p:sp>
        <p:nvSpPr>
          <p:cNvPr id="11" name="矩形 10"/>
          <p:cNvSpPr/>
          <p:nvPr/>
        </p:nvSpPr>
        <p:spPr>
          <a:xfrm>
            <a:off x="1350327" y="4056354"/>
            <a:ext cx="1584325" cy="45339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400">
                <a:latin typeface="微软雅黑" panose="020B0503020204020204" charset="-122"/>
                <a:ea typeface="微软雅黑" panose="020B0503020204020204" charset="-122"/>
                <a:cs typeface="微软雅黑" panose="020B0503020204020204" charset="-122"/>
                <a:sym typeface="+mn-ea"/>
              </a:rPr>
              <a:t>基于检索的银行/地址文本纠错</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sp>
        <p:nvSpPr>
          <p:cNvPr id="14" name="文本框 13"/>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17800" y="1823085"/>
            <a:ext cx="1568450" cy="413385"/>
            <a:chOff x="4187" y="4328"/>
            <a:chExt cx="2470" cy="651"/>
          </a:xfrm>
        </p:grpSpPr>
        <p:sp>
          <p:nvSpPr>
            <p:cNvPr id="4"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23"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24" name="组合 23"/>
          <p:cNvGrpSpPr/>
          <p:nvPr/>
        </p:nvGrpSpPr>
        <p:grpSpPr>
          <a:xfrm>
            <a:off x="6968490" y="1823085"/>
            <a:ext cx="1568450" cy="413385"/>
            <a:chOff x="5056" y="8738"/>
            <a:chExt cx="2470" cy="651"/>
          </a:xfrm>
        </p:grpSpPr>
        <p:sp>
          <p:nvSpPr>
            <p:cNvPr id="25"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答题思路</a:t>
              </a:r>
              <a:endParaRPr lang="zh-CN" sz="2400" b="1">
                <a:solidFill>
                  <a:schemeClr val="tx1"/>
                </a:solidFill>
                <a:latin typeface="微软雅黑" panose="020B0503020204020204" charset="-122"/>
                <a:ea typeface="微软雅黑" panose="020B0503020204020204" charset="-122"/>
                <a:sym typeface="+mn-ea"/>
              </a:endParaRPr>
            </a:p>
          </p:txBody>
        </p:sp>
        <p:pic>
          <p:nvPicPr>
            <p:cNvPr id="26"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27" name="组合 26"/>
          <p:cNvGrpSpPr/>
          <p:nvPr/>
        </p:nvGrpSpPr>
        <p:grpSpPr>
          <a:xfrm>
            <a:off x="2717800" y="3378835"/>
            <a:ext cx="1568450" cy="413385"/>
            <a:chOff x="5056" y="8738"/>
            <a:chExt cx="2470" cy="651"/>
          </a:xfrm>
        </p:grpSpPr>
        <p:sp>
          <p:nvSpPr>
            <p:cNvPr id="28"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29"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30" name="组合 29"/>
          <p:cNvGrpSpPr/>
          <p:nvPr/>
        </p:nvGrpSpPr>
        <p:grpSpPr>
          <a:xfrm>
            <a:off x="6968490" y="3378835"/>
            <a:ext cx="1568450" cy="413385"/>
            <a:chOff x="5056" y="8738"/>
            <a:chExt cx="2470" cy="651"/>
          </a:xfrm>
        </p:grpSpPr>
        <p:sp>
          <p:nvSpPr>
            <p:cNvPr id="31"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创新贡献</a:t>
              </a:r>
              <a:endParaRPr lang="zh-CN" sz="2400" b="1">
                <a:solidFill>
                  <a:schemeClr val="tx1"/>
                </a:solidFill>
                <a:latin typeface="微软雅黑" panose="020B0503020204020204" charset="-122"/>
                <a:ea typeface="微软雅黑" panose="020B0503020204020204" charset="-122"/>
              </a:endParaRPr>
            </a:p>
          </p:txBody>
        </p:sp>
        <p:pic>
          <p:nvPicPr>
            <p:cNvPr id="32"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33" name="组合 32"/>
          <p:cNvGrpSpPr/>
          <p:nvPr/>
        </p:nvGrpSpPr>
        <p:grpSpPr>
          <a:xfrm>
            <a:off x="2717800" y="4809490"/>
            <a:ext cx="1568450" cy="413385"/>
            <a:chOff x="5056" y="8738"/>
            <a:chExt cx="2470" cy="651"/>
          </a:xfrm>
        </p:grpSpPr>
        <p:sp>
          <p:nvSpPr>
            <p:cNvPr id="34"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其他尝试</a:t>
              </a:r>
              <a:endParaRPr lang="zh-CN" sz="2400" b="1">
                <a:solidFill>
                  <a:schemeClr val="tx1"/>
                </a:solidFill>
                <a:latin typeface="微软雅黑" panose="020B0503020204020204" charset="-122"/>
                <a:ea typeface="微软雅黑" panose="020B0503020204020204" charset="-122"/>
              </a:endParaRPr>
            </a:p>
          </p:txBody>
        </p:sp>
        <p:pic>
          <p:nvPicPr>
            <p:cNvPr id="35"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36" name="组合 35"/>
          <p:cNvGrpSpPr/>
          <p:nvPr/>
        </p:nvGrpSpPr>
        <p:grpSpPr>
          <a:xfrm>
            <a:off x="6968490" y="4809490"/>
            <a:ext cx="1568450" cy="413385"/>
            <a:chOff x="5056" y="8738"/>
            <a:chExt cx="2470" cy="651"/>
          </a:xfrm>
        </p:grpSpPr>
        <p:sp>
          <p:nvSpPr>
            <p:cNvPr id="37"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sym typeface="+mn-ea"/>
                </a:rPr>
                <a:t>总结展望</a:t>
              </a:r>
              <a:endParaRPr lang="zh-CN" sz="2400" b="1">
                <a:solidFill>
                  <a:schemeClr val="tx1"/>
                </a:solidFill>
                <a:latin typeface="微软雅黑" panose="020B0503020204020204" charset="-122"/>
                <a:ea typeface="微软雅黑" panose="020B0503020204020204" charset="-122"/>
              </a:endParaRPr>
            </a:p>
          </p:txBody>
        </p:sp>
        <p:pic>
          <p:nvPicPr>
            <p:cNvPr id="38"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39" name="文本框 38"/>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本框 5"/>
          <p:cNvSpPr txBox="1"/>
          <p:nvPr>
            <p:custDataLst>
              <p:tags r:id="rId1"/>
            </p:custDataLst>
          </p:nvPr>
        </p:nvSpPr>
        <p:spPr>
          <a:xfrm>
            <a:off x="330200" y="802005"/>
            <a:ext cx="1060450" cy="351790"/>
          </a:xfrm>
          <a:prstGeom prst="rect">
            <a:avLst/>
          </a:prstGeom>
          <a:ln w="3175">
            <a:miter lim="400000"/>
          </a:ln>
        </p:spPr>
        <p:txBody>
          <a:bodyPr wrap="none" lIns="22859" tIns="22859" rIns="22859" bIns="22859">
            <a:spAutoFit/>
          </a:bodyPr>
          <a:lstStyle/>
          <a:p>
            <a:pPr defTabSz="457200">
              <a:defRPr sz="2000">
                <a:solidFill>
                  <a:srgbClr val="FFFFFF"/>
                </a:solidFill>
                <a:latin typeface="Alibaba PuHuiTi"/>
                <a:ea typeface="Alibaba PuHuiTi"/>
                <a:cs typeface="Alibaba PuHuiTi"/>
                <a:sym typeface="Alibaba PuHuiTi"/>
              </a:defRPr>
            </a:pPr>
            <a:r>
              <a:rPr lang="zh-CN" b="1">
                <a:gradFill>
                  <a:gsLst>
                    <a:gs pos="0">
                      <a:srgbClr val="FECF40"/>
                    </a:gs>
                    <a:gs pos="100000">
                      <a:srgbClr val="846C21"/>
                    </a:gs>
                  </a:gsLst>
                  <a:lin scaled="0"/>
                </a:gradFill>
                <a:latin typeface="微软雅黑" panose="020B0503020204020204" charset="-122"/>
                <a:ea typeface="微软雅黑" panose="020B0503020204020204" charset="-122"/>
              </a:rPr>
              <a:t>总结展望</a:t>
            </a:r>
            <a:endParaRPr lang="zh-CN" altLang="zh-CN" b="1">
              <a:gradFill>
                <a:gsLst>
                  <a:gs pos="0">
                    <a:srgbClr val="FECF40"/>
                  </a:gs>
                  <a:gs pos="100000">
                    <a:srgbClr val="846C21"/>
                  </a:gs>
                </a:gsLst>
                <a:lin scaled="0"/>
              </a:gradFill>
              <a:latin typeface="微软雅黑" panose="020B0503020204020204" charset="-122"/>
              <a:ea typeface="微软雅黑" panose="020B0503020204020204" charset="-122"/>
            </a:endParaRPr>
          </a:p>
        </p:txBody>
      </p:sp>
      <p:sp>
        <p:nvSpPr>
          <p:cNvPr id="12" name="文本框 11"/>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
        <p:nvSpPr>
          <p:cNvPr id="100" name="文本框 99"/>
          <p:cNvSpPr txBox="1"/>
          <p:nvPr/>
        </p:nvSpPr>
        <p:spPr>
          <a:xfrm>
            <a:off x="1132205" y="1976120"/>
            <a:ext cx="9927590" cy="737235"/>
          </a:xfrm>
          <a:prstGeom prst="rect">
            <a:avLst/>
          </a:prstGeom>
          <a:noFill/>
          <a:ln w="9525">
            <a:noFill/>
          </a:ln>
        </p:spPr>
        <p:txBody>
          <a:bodyPr wrap="square">
            <a:spAutoFit/>
          </a:bodyPr>
          <a:lstStyle/>
          <a:p>
            <a:pPr indent="0" algn="just"/>
            <a:r>
              <a:rPr lang="en-US" altLang="zh-CN" sz="1400" b="0" dirty="0">
                <a:latin typeface="微软雅黑" panose="020B0503020204020204" charset="-122"/>
                <a:ea typeface="微软雅黑" panose="020B0503020204020204" charset="-122"/>
                <a:cs typeface="微软雅黑" panose="020B0503020204020204" charset="-122"/>
              </a:rPr>
              <a:t>       </a:t>
            </a:r>
            <a:r>
              <a:rPr lang="zh-CN" sz="1400" b="0" dirty="0">
                <a:latin typeface="微软雅黑" panose="020B0503020204020204" charset="-122"/>
                <a:ea typeface="微软雅黑" panose="020B0503020204020204" charset="-122"/>
                <a:cs typeface="微软雅黑" panose="020B0503020204020204" charset="-122"/>
              </a:rPr>
              <a:t>在本次比赛中，我们针对赛题限制和要求设计了这套方案，方案中包括基础模型结构选型及调整、预训练、模型结构设计、数据增强、集成推理等一系列提升分数的操作。我们希望该方案能够为其他选手带来更多思路，为赛题方解决实际业务激发更多灵感。在此衷心地感谢赛题方提供的宝贵数据以及所有工作人员的辛苦付出。</a:t>
            </a:r>
            <a:endParaRPr lang="zh-CN" sz="1400" b="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632460" y="3091815"/>
            <a:ext cx="1557020" cy="337185"/>
          </a:xfrm>
          <a:prstGeom prst="rect">
            <a:avLst/>
          </a:prstGeom>
          <a:noFill/>
        </p:spPr>
        <p:txBody>
          <a:bodyPr wrap="square" rtlCol="0" anchor="t">
            <a:spAutoFit/>
          </a:bodyPr>
          <a:lstStyle/>
          <a:p>
            <a:r>
              <a:rPr lang="zh-CN" altLang="en-US" sz="1600">
                <a:solidFill>
                  <a:schemeClr val="accent1"/>
                </a:solidFill>
                <a:latin typeface="Times New Roman" panose="02020603050405020304" charset="0"/>
                <a:cs typeface="Times New Roman" panose="02020603050405020304" charset="0"/>
                <a:sym typeface="+mn-ea"/>
              </a:rPr>
              <a:t>未来场景展望</a:t>
            </a:r>
            <a:r>
              <a:rPr lang="en-US" altLang="zh-CN" sz="1600">
                <a:solidFill>
                  <a:schemeClr val="accent1"/>
                </a:solidFill>
                <a:latin typeface="Times New Roman" panose="02020603050405020304" charset="0"/>
                <a:cs typeface="Times New Roman" panose="02020603050405020304" charset="0"/>
                <a:sym typeface="+mn-ea"/>
              </a:rPr>
              <a:t>:</a:t>
            </a:r>
            <a:endParaRPr lang="en-US" altLang="zh-CN" sz="1600">
              <a:solidFill>
                <a:schemeClr val="accent1"/>
              </a:solidFill>
              <a:latin typeface="Times New Roman" panose="02020603050405020304" charset="0"/>
              <a:ea typeface="微软雅黑" panose="020B0503020204020204" charset="-122"/>
              <a:cs typeface="Times New Roman" panose="02020603050405020304" charset="0"/>
              <a:sym typeface="+mn-ea"/>
            </a:endParaRPr>
          </a:p>
        </p:txBody>
      </p:sp>
      <p:sp>
        <p:nvSpPr>
          <p:cNvPr id="3" name="文本框 2"/>
          <p:cNvSpPr txBox="1"/>
          <p:nvPr/>
        </p:nvSpPr>
        <p:spPr>
          <a:xfrm>
            <a:off x="632460" y="1501775"/>
            <a:ext cx="1557020" cy="337185"/>
          </a:xfrm>
          <a:prstGeom prst="rect">
            <a:avLst/>
          </a:prstGeom>
          <a:noFill/>
        </p:spPr>
        <p:txBody>
          <a:bodyPr wrap="square" rtlCol="0" anchor="t">
            <a:spAutoFit/>
          </a:bodyPr>
          <a:lstStyle/>
          <a:p>
            <a:r>
              <a:rPr lang="zh-CN" altLang="en-US" sz="1600" dirty="0">
                <a:solidFill>
                  <a:schemeClr val="accent1"/>
                </a:solidFill>
                <a:latin typeface="Times New Roman" panose="02020603050405020304" charset="0"/>
                <a:cs typeface="Times New Roman" panose="02020603050405020304" charset="0"/>
                <a:sym typeface="+mn-ea"/>
              </a:rPr>
              <a:t>总结</a:t>
            </a:r>
            <a:r>
              <a:rPr lang="en-US" altLang="zh-CN" sz="1600" dirty="0">
                <a:solidFill>
                  <a:schemeClr val="accent1"/>
                </a:solidFill>
                <a:latin typeface="Times New Roman" panose="02020603050405020304" charset="0"/>
                <a:cs typeface="Times New Roman" panose="02020603050405020304" charset="0"/>
                <a:sym typeface="+mn-ea"/>
              </a:rPr>
              <a:t>:</a:t>
            </a:r>
            <a:endParaRPr lang="en-US" altLang="zh-CN" sz="1600" dirty="0">
              <a:solidFill>
                <a:schemeClr val="accent1"/>
              </a:solidFill>
              <a:latin typeface="Times New Roman" panose="02020603050405020304" charset="0"/>
              <a:ea typeface="微软雅黑" panose="020B0503020204020204" charset="-122"/>
              <a:cs typeface="Times New Roman" panose="02020603050405020304" charset="0"/>
              <a:sym typeface="+mn-ea"/>
            </a:endParaRPr>
          </a:p>
        </p:txBody>
      </p:sp>
      <p:sp>
        <p:nvSpPr>
          <p:cNvPr id="5" name="圆角矩形 4"/>
          <p:cNvSpPr/>
          <p:nvPr>
            <p:custDataLst>
              <p:tags r:id="rId2"/>
            </p:custDataLst>
          </p:nvPr>
        </p:nvSpPr>
        <p:spPr>
          <a:xfrm>
            <a:off x="1040765" y="3726815"/>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提高业务处理效率</a:t>
            </a:r>
            <a:endParaRPr lang="zh-CN" altLang="en-US" sz="1600">
              <a:latin typeface="微软雅黑" panose="020B0503020204020204" charset="-122"/>
              <a:ea typeface="微软雅黑" panose="020B0503020204020204" charset="-122"/>
              <a:sym typeface="+mn-ea"/>
            </a:endParaRPr>
          </a:p>
        </p:txBody>
      </p:sp>
      <p:sp>
        <p:nvSpPr>
          <p:cNvPr id="7" name="文本框 6"/>
          <p:cNvSpPr txBox="1"/>
          <p:nvPr>
            <p:custDataLst>
              <p:tags r:id="rId3"/>
            </p:custDataLst>
          </p:nvPr>
        </p:nvSpPr>
        <p:spPr>
          <a:xfrm>
            <a:off x="3562350" y="3535680"/>
            <a:ext cx="7497445" cy="805180"/>
          </a:xfrm>
          <a:prstGeom prst="rect">
            <a:avLst/>
          </a:prstGeom>
          <a:noFill/>
        </p:spPr>
        <p:txBody>
          <a:bodyPr wrap="square" rtlCol="0" anchor="t">
            <a:noAutofit/>
          </a:bodyPr>
          <a:lstStyle/>
          <a:p>
            <a:pPr algn="just"/>
            <a:r>
              <a:rPr sz="1400">
                <a:solidFill>
                  <a:schemeClr val="accent1"/>
                </a:solidFill>
                <a:latin typeface="微软雅黑" panose="020B0503020204020204" charset="-122"/>
                <a:ea typeface="微软雅黑" panose="020B0503020204020204" charset="-122"/>
                <a:cs typeface="微软雅黑" panose="020B0503020204020204" charset="-122"/>
              </a:rPr>
              <a:t>OCR技术可以快速准确地识别和提取银行卡、支票、合同、身份证件等关键信息，从而减少人工录入的工作量，提高业务处理速度。</a:t>
            </a:r>
            <a:r>
              <a:rPr lang="zh-CN" sz="1400">
                <a:solidFill>
                  <a:schemeClr val="accent1"/>
                </a:solidFill>
                <a:latin typeface="微软雅黑" panose="020B0503020204020204" charset="-122"/>
                <a:ea typeface="微软雅黑" panose="020B0503020204020204" charset="-122"/>
                <a:cs typeface="微软雅黑" panose="020B0503020204020204" charset="-122"/>
              </a:rPr>
              <a:t>因金融（银行）对准确率等指标要求极高，因此可尝试自研大模型或蒸馏</a:t>
            </a:r>
            <a:r>
              <a:rPr lang="en-US" altLang="zh-CN" sz="1400">
                <a:solidFill>
                  <a:schemeClr val="accent1"/>
                </a:solidFill>
                <a:latin typeface="微软雅黑" panose="020B0503020204020204" charset="-122"/>
                <a:ea typeface="微软雅黑" panose="020B0503020204020204" charset="-122"/>
                <a:cs typeface="微软雅黑" panose="020B0503020204020204" charset="-122"/>
              </a:rPr>
              <a:t>GPT4</a:t>
            </a:r>
            <a:r>
              <a:rPr lang="zh-CN" altLang="en-US" sz="1400">
                <a:solidFill>
                  <a:schemeClr val="accent1"/>
                </a:solidFill>
                <a:latin typeface="微软雅黑" panose="020B0503020204020204" charset="-122"/>
                <a:ea typeface="微软雅黑" panose="020B0503020204020204" charset="-122"/>
                <a:cs typeface="微软雅黑" panose="020B0503020204020204" charset="-122"/>
              </a:rPr>
              <a:t>等来获得效果更好的模型，</a:t>
            </a:r>
            <a:r>
              <a:rPr lang="zh-CN" sz="1400">
                <a:solidFill>
                  <a:schemeClr val="accent1"/>
                </a:solidFill>
                <a:latin typeface="微软雅黑" panose="020B0503020204020204" charset="-122"/>
                <a:ea typeface="微软雅黑" panose="020B0503020204020204" charset="-122"/>
                <a:cs typeface="微软雅黑" panose="020B0503020204020204" charset="-122"/>
              </a:rPr>
              <a:t>对于多任务场景，可尝试</a:t>
            </a:r>
            <a:r>
              <a:rPr lang="en-US" altLang="zh-CN" sz="1400">
                <a:solidFill>
                  <a:schemeClr val="accent1"/>
                </a:solidFill>
                <a:latin typeface="微软雅黑" panose="020B0503020204020204" charset="-122"/>
                <a:ea typeface="微软雅黑" panose="020B0503020204020204" charset="-122"/>
                <a:cs typeface="微软雅黑" panose="020B0503020204020204" charset="-122"/>
              </a:rPr>
              <a:t>MoE</a:t>
            </a:r>
            <a:r>
              <a:rPr lang="zh-CN" altLang="en-US" sz="1400">
                <a:solidFill>
                  <a:schemeClr val="accent1"/>
                </a:solidFill>
                <a:latin typeface="微软雅黑" panose="020B0503020204020204" charset="-122"/>
                <a:ea typeface="微软雅黑" panose="020B0503020204020204" charset="-122"/>
                <a:cs typeface="微软雅黑" panose="020B0503020204020204" charset="-122"/>
              </a:rPr>
              <a:t>等结构。</a:t>
            </a:r>
            <a:endParaRPr lang="zh-CN" altLang="en-US" sz="14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8" name="圆角矩形 7"/>
          <p:cNvSpPr/>
          <p:nvPr>
            <p:custDataLst>
              <p:tags r:id="rId4"/>
            </p:custDataLst>
          </p:nvPr>
        </p:nvSpPr>
        <p:spPr>
          <a:xfrm>
            <a:off x="1040765" y="4417060"/>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数据安全与隐私保护</a:t>
            </a:r>
            <a:endParaRPr lang="zh-CN" altLang="en-US" sz="1600">
              <a:latin typeface="微软雅黑" panose="020B0503020204020204" charset="-122"/>
              <a:ea typeface="微软雅黑" panose="020B0503020204020204" charset="-122"/>
              <a:sym typeface="+mn-ea"/>
            </a:endParaRPr>
          </a:p>
        </p:txBody>
      </p:sp>
      <p:sp>
        <p:nvSpPr>
          <p:cNvPr id="9" name="文本框 8"/>
          <p:cNvSpPr txBox="1"/>
          <p:nvPr>
            <p:custDataLst>
              <p:tags r:id="rId5"/>
            </p:custDataLst>
          </p:nvPr>
        </p:nvSpPr>
        <p:spPr>
          <a:xfrm>
            <a:off x="3562350" y="4356100"/>
            <a:ext cx="7497445" cy="521970"/>
          </a:xfrm>
          <a:prstGeom prst="rect">
            <a:avLst/>
          </a:prstGeom>
          <a:noFill/>
        </p:spPr>
        <p:txBody>
          <a:bodyPr wrap="square" rtlCol="0" anchor="t">
            <a:spAutoFit/>
          </a:bodyPr>
          <a:lstStyle/>
          <a:p>
            <a:pPr algn="just"/>
            <a:r>
              <a:rPr sz="1400">
                <a:solidFill>
                  <a:schemeClr val="accent1"/>
                </a:solidFill>
                <a:latin typeface="微软雅黑" panose="020B0503020204020204" charset="-122"/>
                <a:ea typeface="微软雅黑" panose="020B0503020204020204" charset="-122"/>
                <a:cs typeface="微软雅黑" panose="020B0503020204020204" charset="-122"/>
              </a:rPr>
              <a:t>OCR技术在处理敏感信息时，可以结合加密和脱敏技术，确保客户数据的安全，防止数据泄露和滥用。</a:t>
            </a:r>
            <a:endParaRPr sz="14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0" name="圆角矩形 9"/>
          <p:cNvSpPr/>
          <p:nvPr>
            <p:custDataLst>
              <p:tags r:id="rId6"/>
            </p:custDataLst>
          </p:nvPr>
        </p:nvSpPr>
        <p:spPr>
          <a:xfrm>
            <a:off x="1040765" y="5057775"/>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合同管理与审核</a:t>
            </a:r>
            <a:endParaRPr lang="zh-CN" altLang="en-US" sz="1600">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62350" y="4980305"/>
            <a:ext cx="7497445" cy="521970"/>
          </a:xfrm>
          <a:prstGeom prst="rect">
            <a:avLst/>
          </a:prstGeom>
          <a:noFill/>
        </p:spPr>
        <p:txBody>
          <a:bodyPr wrap="square" rtlCol="0" anchor="t">
            <a:spAutoFit/>
          </a:bodyPr>
          <a:lstStyle/>
          <a:p>
            <a:pPr algn="just"/>
            <a:r>
              <a:rPr sz="1400">
                <a:solidFill>
                  <a:schemeClr val="accent1"/>
                </a:solidFill>
                <a:latin typeface="微软雅黑" panose="020B0503020204020204" charset="-122"/>
                <a:ea typeface="微软雅黑" panose="020B0503020204020204" charset="-122"/>
                <a:cs typeface="微软雅黑" panose="020B0503020204020204" charset="-122"/>
              </a:rPr>
              <a:t>OCR技术可以自动识别和提取合同中的关键条款和信息，帮助银行快速进行合同比对和审核，提高合同管理的效率和准确性。</a:t>
            </a:r>
            <a:endParaRPr sz="140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5" name="圆角矩形 14"/>
          <p:cNvSpPr/>
          <p:nvPr>
            <p:custDataLst>
              <p:tags r:id="rId8"/>
            </p:custDataLst>
          </p:nvPr>
        </p:nvSpPr>
        <p:spPr>
          <a:xfrm>
            <a:off x="1040765" y="5706745"/>
            <a:ext cx="2271395" cy="411480"/>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p>
            <a:pPr algn="ctr"/>
            <a:r>
              <a:rPr lang="zh-CN" altLang="en-US" sz="1600">
                <a:latin typeface="微软雅黑" panose="020B0503020204020204" charset="-122"/>
                <a:ea typeface="微软雅黑" panose="020B0503020204020204" charset="-122"/>
                <a:sym typeface="+mn-ea"/>
              </a:rPr>
              <a:t>创新金融服务</a:t>
            </a:r>
            <a:endParaRPr lang="zh-CN" altLang="en-US" sz="1600">
              <a:latin typeface="微软雅黑" panose="020B0503020204020204" charset="-122"/>
              <a:ea typeface="微软雅黑" panose="020B0503020204020204" charset="-122"/>
              <a:sym typeface="+mn-ea"/>
            </a:endParaRPr>
          </a:p>
        </p:txBody>
      </p:sp>
      <p:sp>
        <p:nvSpPr>
          <p:cNvPr id="16" name="文本框 15"/>
          <p:cNvSpPr txBox="1"/>
          <p:nvPr>
            <p:custDataLst>
              <p:tags r:id="rId9"/>
            </p:custDataLst>
          </p:nvPr>
        </p:nvSpPr>
        <p:spPr>
          <a:xfrm>
            <a:off x="3562350" y="5629275"/>
            <a:ext cx="7497445" cy="521970"/>
          </a:xfrm>
          <a:prstGeom prst="rect">
            <a:avLst/>
          </a:prstGeom>
          <a:noFill/>
        </p:spPr>
        <p:txBody>
          <a:bodyPr wrap="square" rtlCol="0" anchor="t">
            <a:spAutoFit/>
          </a:bodyPr>
          <a:lstStyle/>
          <a:p>
            <a:pPr algn="just"/>
            <a:r>
              <a:rPr sz="1400">
                <a:solidFill>
                  <a:schemeClr val="accent1"/>
                </a:solidFill>
                <a:latin typeface="微软雅黑" panose="020B0503020204020204" charset="-122"/>
                <a:ea typeface="微软雅黑" panose="020B0503020204020204" charset="-122"/>
                <a:cs typeface="微软雅黑" panose="020B0503020204020204" charset="-122"/>
              </a:rPr>
              <a:t>OCR技术的应用还可以推动银行创新金融服务，如基于图像识别的新型支付方式、智能投资顾问服务等。</a:t>
            </a:r>
            <a:endParaRPr sz="1400">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70200" y="1956435"/>
            <a:ext cx="6096000" cy="1667764"/>
          </a:xfrm>
          <a:prstGeom prst="rect">
            <a:avLst/>
          </a:prstGeom>
          <a:noFill/>
        </p:spPr>
        <p:txBody>
          <a:bodyPr wrap="square" rtlCol="0" anchor="t">
            <a:spAutoFit/>
          </a:bodyPr>
          <a:lstStyle/>
          <a:p>
            <a:pPr indent="0" algn="ctr" fontAlgn="auto">
              <a:lnSpc>
                <a:spcPct val="150000"/>
              </a:lnSpc>
            </a:pPr>
            <a:r>
              <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rPr>
              <a:t>感谢各位评委老师的</a:t>
            </a:r>
            <a:r>
              <a:rPr lang="zh-CN" altLang="en-US" sz="2400" b="1" dirty="0">
                <a:latin typeface="楷体" panose="02010609060101010101" charset="-122"/>
                <a:ea typeface="楷体" panose="02010609060101010101" charset="-122"/>
                <a:cs typeface="阿里巴巴普惠体" panose="00020600040101010101" pitchFamily="18" charset="-122"/>
                <a:sym typeface="+mn-ea"/>
              </a:rPr>
              <a:t>倾听</a:t>
            </a:r>
            <a:endPar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endParaRPr>
          </a:p>
          <a:p>
            <a:pPr indent="0" algn="ctr" fontAlgn="auto">
              <a:lnSpc>
                <a:spcPct val="150000"/>
              </a:lnSpc>
            </a:pPr>
            <a:r>
              <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rPr>
              <a:t>感谢所有工作人员的辛苦付出</a:t>
            </a:r>
            <a:endPar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endParaRPr>
          </a:p>
          <a:p>
            <a:pPr indent="0" algn="ctr" fontAlgn="auto">
              <a:lnSpc>
                <a:spcPct val="150000"/>
              </a:lnSpc>
            </a:pPr>
            <a:r>
              <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rPr>
              <a:t>感谢主办方提供的宝贵数据</a:t>
            </a:r>
            <a:endParaRPr lang="zh-CN" sz="2400" b="1" dirty="0">
              <a:solidFill>
                <a:schemeClr val="tx1"/>
              </a:solidFill>
              <a:latin typeface="楷体" panose="02010609060101010101" charset="-122"/>
              <a:ea typeface="楷体" panose="02010609060101010101" charset="-122"/>
              <a:cs typeface="阿里巴巴普惠体" panose="00020600040101010101" pitchFamily="18" charset="-122"/>
              <a:sym typeface="+mn-ea"/>
            </a:endParaRPr>
          </a:p>
        </p:txBody>
      </p:sp>
      <p:sp>
        <p:nvSpPr>
          <p:cNvPr id="2" name="文本框 1"/>
          <p:cNvSpPr txBox="1"/>
          <p:nvPr>
            <p:custDataLst>
              <p:tags r:id="rId1"/>
            </p:custDataLst>
          </p:nvPr>
        </p:nvSpPr>
        <p:spPr>
          <a:xfrm>
            <a:off x="2870200" y="4860290"/>
            <a:ext cx="6096000" cy="583565"/>
          </a:xfrm>
          <a:prstGeom prst="rect">
            <a:avLst/>
          </a:prstGeom>
          <a:noFill/>
        </p:spPr>
        <p:txBody>
          <a:bodyPr wrap="square" rtlCol="0" anchor="t">
            <a:spAutoFit/>
          </a:bodyPr>
          <a:lstStyle/>
          <a:p>
            <a:pPr algn="ctr"/>
            <a:r>
              <a:rPr lang="zh-CN" altLang="en-US" sz="3200" dirty="0">
                <a:solidFill>
                  <a:schemeClr val="accent1">
                    <a:lumMod val="75000"/>
                  </a:schemeClr>
                </a:solidFill>
                <a:latin typeface="方正楷体_GBK" panose="02000000000000000000" charset="-122"/>
                <a:ea typeface="方正楷体_GBK" panose="02000000000000000000" charset="-122"/>
                <a:sym typeface="+mn-ea"/>
              </a:rPr>
              <a:t>恳请评委老师们批评指正</a:t>
            </a:r>
            <a:endParaRPr lang="zh-CN" altLang="en-US" sz="3200" dirty="0">
              <a:solidFill>
                <a:schemeClr val="accent1">
                  <a:lumMod val="75000"/>
                </a:schemeClr>
              </a:solidFill>
              <a:latin typeface="方正楷体_GBK" panose="02000000000000000000" charset="-122"/>
              <a:ea typeface="方正楷体_GBK" panose="02000000000000000000"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本框 5"/>
          <p:cNvSpPr txBox="1"/>
          <p:nvPr>
            <p:custDataLst>
              <p:tags r:id="rId1"/>
            </p:custDataLst>
          </p:nvPr>
        </p:nvSpPr>
        <p:spPr>
          <a:xfrm>
            <a:off x="330200" y="802005"/>
            <a:ext cx="1060450" cy="351790"/>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b="1">
                <a:gradFill>
                  <a:gsLst>
                    <a:gs pos="0">
                      <a:srgbClr val="FECF40"/>
                    </a:gs>
                    <a:gs pos="100000">
                      <a:srgbClr val="846C21"/>
                    </a:gs>
                  </a:gsLst>
                  <a:lin scaled="0"/>
                </a:gradFill>
                <a:latin typeface="微软雅黑" panose="020B0503020204020204" charset="-122"/>
                <a:ea typeface="微软雅黑" panose="020B0503020204020204" charset="-122"/>
              </a:rPr>
              <a:t>团队介绍</a:t>
            </a:r>
            <a:endParaRPr lang="zh-CN" b="1">
              <a:gradFill>
                <a:gsLst>
                  <a:gs pos="0">
                    <a:srgbClr val="FECF40"/>
                  </a:gs>
                  <a:gs pos="100000">
                    <a:srgbClr val="846C21"/>
                  </a:gs>
                </a:gsLst>
                <a:lin scaled="0"/>
              </a:gradFill>
              <a:latin typeface="微软雅黑" panose="020B0503020204020204" charset="-122"/>
              <a:ea typeface="微软雅黑" panose="020B0503020204020204" charset="-122"/>
            </a:endParaRPr>
          </a:p>
        </p:txBody>
      </p:sp>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717800" y="1823085"/>
            <a:ext cx="1568450" cy="413385"/>
            <a:chOff x="4187" y="4328"/>
            <a:chExt cx="2470" cy="651"/>
          </a:xfrm>
        </p:grpSpPr>
        <p:sp>
          <p:nvSpPr>
            <p:cNvPr id="5"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6"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10" name="组合 9"/>
          <p:cNvGrpSpPr/>
          <p:nvPr/>
        </p:nvGrpSpPr>
        <p:grpSpPr>
          <a:xfrm>
            <a:off x="6968490" y="1823085"/>
            <a:ext cx="1568450" cy="413385"/>
            <a:chOff x="5056" y="8738"/>
            <a:chExt cx="2470" cy="651"/>
          </a:xfrm>
        </p:grpSpPr>
        <p:sp>
          <p:nvSpPr>
            <p:cNvPr id="7"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sym typeface="+mn-ea"/>
                </a:rPr>
                <a:t>答题思路</a:t>
              </a:r>
              <a:endParaRPr lang="zh-CN" sz="2400" b="1">
                <a:solidFill>
                  <a:schemeClr val="tx1"/>
                </a:solidFill>
                <a:latin typeface="微软雅黑" panose="020B0503020204020204" charset="-122"/>
                <a:ea typeface="微软雅黑" panose="020B0503020204020204" charset="-122"/>
              </a:endParaRPr>
            </a:p>
          </p:txBody>
        </p:sp>
        <p:pic>
          <p:nvPicPr>
            <p:cNvPr id="8"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2" name="组合 1"/>
          <p:cNvGrpSpPr/>
          <p:nvPr/>
        </p:nvGrpSpPr>
        <p:grpSpPr>
          <a:xfrm>
            <a:off x="2717800" y="3378835"/>
            <a:ext cx="1568450" cy="413385"/>
            <a:chOff x="5056" y="8738"/>
            <a:chExt cx="2470" cy="651"/>
          </a:xfrm>
        </p:grpSpPr>
        <p:sp>
          <p:nvSpPr>
            <p:cNvPr id="4"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23"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24" name="组合 23"/>
          <p:cNvGrpSpPr/>
          <p:nvPr/>
        </p:nvGrpSpPr>
        <p:grpSpPr>
          <a:xfrm>
            <a:off x="6968490" y="3378835"/>
            <a:ext cx="1568450" cy="413385"/>
            <a:chOff x="5056" y="8738"/>
            <a:chExt cx="2470" cy="651"/>
          </a:xfrm>
        </p:grpSpPr>
        <p:sp>
          <p:nvSpPr>
            <p:cNvPr id="25"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方案优势</a:t>
              </a:r>
              <a:endParaRPr lang="zh-CN" sz="2400" b="1">
                <a:solidFill>
                  <a:schemeClr val="tx1"/>
                </a:solidFill>
                <a:latin typeface="微软雅黑" panose="020B0503020204020204" charset="-122"/>
                <a:ea typeface="微软雅黑" panose="020B0503020204020204" charset="-122"/>
              </a:endParaRPr>
            </a:p>
          </p:txBody>
        </p:sp>
        <p:pic>
          <p:nvPicPr>
            <p:cNvPr id="26"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27" name="组合 26"/>
          <p:cNvGrpSpPr/>
          <p:nvPr/>
        </p:nvGrpSpPr>
        <p:grpSpPr>
          <a:xfrm>
            <a:off x="2717800" y="4809490"/>
            <a:ext cx="1568450" cy="413385"/>
            <a:chOff x="5056" y="8738"/>
            <a:chExt cx="2470" cy="651"/>
          </a:xfrm>
        </p:grpSpPr>
        <p:sp>
          <p:nvSpPr>
            <p:cNvPr id="28"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其他尝试</a:t>
              </a:r>
              <a:endParaRPr lang="zh-CN" sz="2400" b="1">
                <a:solidFill>
                  <a:schemeClr val="tx1"/>
                </a:solidFill>
                <a:latin typeface="微软雅黑" panose="020B0503020204020204" charset="-122"/>
                <a:ea typeface="微软雅黑" panose="020B0503020204020204" charset="-122"/>
              </a:endParaRPr>
            </a:p>
          </p:txBody>
        </p:sp>
        <p:pic>
          <p:nvPicPr>
            <p:cNvPr id="29"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30" name="组合 29"/>
          <p:cNvGrpSpPr/>
          <p:nvPr/>
        </p:nvGrpSpPr>
        <p:grpSpPr>
          <a:xfrm>
            <a:off x="6968490" y="4809490"/>
            <a:ext cx="1568450" cy="413385"/>
            <a:chOff x="5056" y="8738"/>
            <a:chExt cx="2470" cy="651"/>
          </a:xfrm>
        </p:grpSpPr>
        <p:sp>
          <p:nvSpPr>
            <p:cNvPr id="31"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总结展望</a:t>
              </a:r>
              <a:endParaRPr lang="zh-CN" sz="2400" b="1">
                <a:solidFill>
                  <a:schemeClr val="tx1"/>
                </a:solidFill>
                <a:latin typeface="微软雅黑" panose="020B0503020204020204" charset="-122"/>
                <a:ea typeface="微软雅黑" panose="020B0503020204020204" charset="-122"/>
              </a:endParaRPr>
            </a:p>
          </p:txBody>
        </p:sp>
        <p:pic>
          <p:nvPicPr>
            <p:cNvPr id="32"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33" name="文本框 32"/>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本框 5"/>
          <p:cNvSpPr txBox="1"/>
          <p:nvPr>
            <p:custDataLst>
              <p:tags r:id="rId1"/>
            </p:custDataLst>
          </p:nvPr>
        </p:nvSpPr>
        <p:spPr>
          <a:xfrm>
            <a:off x="330200" y="802005"/>
            <a:ext cx="1060450" cy="351790"/>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b="1">
                <a:gradFill>
                  <a:gsLst>
                    <a:gs pos="0">
                      <a:srgbClr val="FECF40"/>
                    </a:gs>
                    <a:gs pos="100000">
                      <a:srgbClr val="846C21"/>
                    </a:gs>
                  </a:gsLst>
                  <a:lin scaled="0"/>
                </a:gradFill>
                <a:latin typeface="微软雅黑" panose="020B0503020204020204" charset="-122"/>
                <a:ea typeface="微软雅黑" panose="020B0503020204020204" charset="-122"/>
              </a:rPr>
              <a:t>答题思路</a:t>
            </a:r>
            <a:endParaRPr lang="zh-CN" b="1">
              <a:gradFill>
                <a:gsLst>
                  <a:gs pos="0">
                    <a:srgbClr val="FECF40"/>
                  </a:gs>
                  <a:gs pos="100000">
                    <a:srgbClr val="846C21"/>
                  </a:gs>
                </a:gsLst>
                <a:lin scaled="0"/>
              </a:gradFill>
              <a:latin typeface="微软雅黑" panose="020B0503020204020204" charset="-122"/>
              <a:ea typeface="微软雅黑" panose="020B0503020204020204" charset="-122"/>
            </a:endParaRPr>
          </a:p>
        </p:txBody>
      </p:sp>
      <p:sp>
        <p:nvSpPr>
          <p:cNvPr id="2" name="文本框 1"/>
          <p:cNvSpPr txBox="1"/>
          <p:nvPr/>
        </p:nvSpPr>
        <p:spPr>
          <a:xfrm>
            <a:off x="2907665" y="1443355"/>
            <a:ext cx="788606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sym typeface="+mn-ea"/>
              </a:rPr>
              <a:t>提取</a:t>
            </a:r>
            <a:r>
              <a:rPr lang="zh-CN" altLang="en-US" sz="1600" dirty="0">
                <a:latin typeface="微软雅黑" panose="020B0503020204020204" charset="-122"/>
                <a:ea typeface="微软雅黑" panose="020B0503020204020204" charset="-122"/>
              </a:rPr>
              <a:t>细分场景中的凭证图像切片</a:t>
            </a:r>
            <a:r>
              <a:rPr lang="zh-CN" altLang="en-US" sz="1600" dirty="0">
                <a:latin typeface="微软雅黑" panose="020B0503020204020204" charset="-122"/>
                <a:ea typeface="微软雅黑" panose="020B0503020204020204" charset="-122"/>
                <a:sym typeface="+mn-ea"/>
              </a:rPr>
              <a:t>中的关键信息</a:t>
            </a:r>
            <a:endParaRPr lang="zh-CN" altLang="en-US" sz="1600" dirty="0">
              <a:latin typeface="微软雅黑" panose="020B0503020204020204" charset="-122"/>
              <a:ea typeface="微软雅黑" panose="020B0503020204020204" charset="-122"/>
            </a:endParaRPr>
          </a:p>
        </p:txBody>
      </p:sp>
      <p:sp>
        <p:nvSpPr>
          <p:cNvPr id="5" name="文本框 4"/>
          <p:cNvSpPr txBox="1"/>
          <p:nvPr/>
        </p:nvSpPr>
        <p:spPr>
          <a:xfrm>
            <a:off x="1712595" y="1451610"/>
            <a:ext cx="11950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任务描述：</a:t>
            </a:r>
            <a:endParaRPr lang="zh-CN" altLang="en-US" sz="1600">
              <a:solidFill>
                <a:schemeClr val="accent1">
                  <a:lumMod val="75000"/>
                </a:schemeClr>
              </a:solidFill>
              <a:latin typeface="微软雅黑" panose="020B0503020204020204" charset="-122"/>
              <a:ea typeface="微软雅黑" panose="020B0503020204020204" charset="-122"/>
            </a:endParaRPr>
          </a:p>
        </p:txBody>
      </p:sp>
      <p:sp>
        <p:nvSpPr>
          <p:cNvPr id="7" name="文本框 6"/>
          <p:cNvSpPr txBox="1"/>
          <p:nvPr/>
        </p:nvSpPr>
        <p:spPr>
          <a:xfrm>
            <a:off x="1712595" y="2497455"/>
            <a:ext cx="11950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数据说明：</a:t>
            </a:r>
            <a:endParaRPr lang="zh-CN" altLang="en-US" sz="1600">
              <a:solidFill>
                <a:schemeClr val="accent1">
                  <a:lumMod val="75000"/>
                </a:schemeClr>
              </a:solidFill>
              <a:latin typeface="微软雅黑" panose="020B0503020204020204" charset="-122"/>
              <a:ea typeface="微软雅黑" panose="020B0503020204020204" charset="-122"/>
            </a:endParaRPr>
          </a:p>
        </p:txBody>
      </p:sp>
      <p:sp>
        <p:nvSpPr>
          <p:cNvPr id="17" name="文本框 16"/>
          <p:cNvSpPr txBox="1"/>
          <p:nvPr/>
        </p:nvSpPr>
        <p:spPr>
          <a:xfrm>
            <a:off x="2907665" y="3972560"/>
            <a:ext cx="2694940" cy="337185"/>
          </a:xfrm>
          <a:prstGeom prst="rect">
            <a:avLst/>
          </a:prstGeom>
          <a:noFill/>
        </p:spPr>
        <p:txBody>
          <a:bodyPr wrap="square" rtlCol="0" anchor="t">
            <a:spAutoFit/>
          </a:bodyPr>
          <a:lstStyle/>
          <a:p>
            <a:r>
              <a:rPr lang="en-US" altLang="zh-CN" sz="1600">
                <a:solidFill>
                  <a:schemeClr val="accent2">
                    <a:lumMod val="75000"/>
                  </a:schemeClr>
                </a:solidFill>
                <a:latin typeface="微软雅黑" panose="020B0503020204020204" charset="-122"/>
                <a:ea typeface="微软雅黑" panose="020B0503020204020204" charset="-122"/>
              </a:rPr>
              <a:t>1.</a:t>
            </a:r>
            <a:r>
              <a:rPr lang="zh-CN" altLang="en-US" sz="1600">
                <a:solidFill>
                  <a:schemeClr val="accent2">
                    <a:lumMod val="75000"/>
                  </a:schemeClr>
                </a:solidFill>
                <a:latin typeface="微软雅黑" panose="020B0503020204020204" charset="-122"/>
                <a:ea typeface="微软雅黑" panose="020B0503020204020204" charset="-122"/>
              </a:rPr>
              <a:t>交易编码识别</a:t>
            </a:r>
            <a:r>
              <a:rPr lang="en-US" altLang="zh-CN" sz="1600">
                <a:solidFill>
                  <a:schemeClr val="accent2">
                    <a:lumMod val="75000"/>
                  </a:schemeClr>
                </a:solidFill>
                <a:latin typeface="微软雅黑" panose="020B0503020204020204" charset="-122"/>
                <a:ea typeface="微软雅黑" panose="020B0503020204020204" charset="-122"/>
              </a:rPr>
              <a:t>  2.</a:t>
            </a:r>
            <a:r>
              <a:rPr lang="zh-CN" altLang="en-US" sz="1600">
                <a:solidFill>
                  <a:schemeClr val="accent2">
                    <a:lumMod val="75000"/>
                  </a:schemeClr>
                </a:solidFill>
                <a:latin typeface="微软雅黑" panose="020B0503020204020204" charset="-122"/>
                <a:ea typeface="微软雅黑" panose="020B0503020204020204" charset="-122"/>
              </a:rPr>
              <a:t>文字识别</a:t>
            </a:r>
            <a:endParaRPr lang="zh-CN" altLang="en-US" sz="1600">
              <a:solidFill>
                <a:schemeClr val="accent2">
                  <a:lumMod val="75000"/>
                </a:schemeClr>
              </a:solidFill>
              <a:latin typeface="微软雅黑" panose="020B0503020204020204" charset="-122"/>
              <a:ea typeface="微软雅黑" panose="020B0503020204020204" charset="-122"/>
            </a:endParaRPr>
          </a:p>
        </p:txBody>
      </p:sp>
      <p:sp>
        <p:nvSpPr>
          <p:cNvPr id="18" name="文本框 17"/>
          <p:cNvSpPr txBox="1"/>
          <p:nvPr/>
        </p:nvSpPr>
        <p:spPr>
          <a:xfrm>
            <a:off x="1712595" y="3956050"/>
            <a:ext cx="11950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数据类型：</a:t>
            </a:r>
            <a:endParaRPr lang="zh-CN" altLang="en-US" sz="1600">
              <a:solidFill>
                <a:schemeClr val="accent1">
                  <a:lumMod val="75000"/>
                </a:schemeClr>
              </a:solidFill>
              <a:latin typeface="微软雅黑" panose="020B0503020204020204" charset="-122"/>
              <a:ea typeface="微软雅黑" panose="020B0503020204020204" charset="-122"/>
            </a:endParaRPr>
          </a:p>
        </p:txBody>
      </p:sp>
      <p:sp>
        <p:nvSpPr>
          <p:cNvPr id="19" name="文本框 18"/>
          <p:cNvSpPr txBox="1"/>
          <p:nvPr/>
        </p:nvSpPr>
        <p:spPr>
          <a:xfrm>
            <a:off x="1712595" y="5139055"/>
            <a:ext cx="11950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评分规则：</a:t>
            </a:r>
            <a:endParaRPr lang="zh-CN" altLang="en-US" sz="160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pic>
        <p:nvPicPr>
          <p:cNvPr id="6" name="图片 5"/>
          <p:cNvPicPr>
            <a:picLocks noChangeAspect="1"/>
          </p:cNvPicPr>
          <p:nvPr/>
        </p:nvPicPr>
        <p:blipFill>
          <a:blip r:embed="rId2"/>
          <a:stretch>
            <a:fillRect/>
          </a:stretch>
        </p:blipFill>
        <p:spPr>
          <a:xfrm>
            <a:off x="3041015" y="2497455"/>
            <a:ext cx="1638300" cy="628650"/>
          </a:xfrm>
          <a:prstGeom prst="rect">
            <a:avLst/>
          </a:prstGeom>
        </p:spPr>
      </p:pic>
      <p:sp>
        <p:nvSpPr>
          <p:cNvPr id="9" name="右箭头 8"/>
          <p:cNvSpPr/>
          <p:nvPr/>
        </p:nvSpPr>
        <p:spPr>
          <a:xfrm>
            <a:off x="5009515" y="2656840"/>
            <a:ext cx="668020" cy="266065"/>
          </a:xfrm>
          <a:prstGeom prst="rightArrow">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文本框 9"/>
          <p:cNvSpPr txBox="1"/>
          <p:nvPr/>
        </p:nvSpPr>
        <p:spPr>
          <a:xfrm>
            <a:off x="5963920" y="2623820"/>
            <a:ext cx="1309370" cy="337185"/>
          </a:xfrm>
          <a:prstGeom prst="rect">
            <a:avLst/>
          </a:prstGeom>
          <a:noFill/>
        </p:spPr>
        <p:txBody>
          <a:bodyPr wrap="square" rtlCol="0" anchor="t">
            <a:spAutoFit/>
          </a:bodyPr>
          <a:lstStyle/>
          <a:p>
            <a:r>
              <a:rPr lang="zh-CN" altLang="en-US" sz="1600">
                <a:latin typeface="楷体" panose="02010609060101010101" charset="-122"/>
                <a:ea typeface="楷体" panose="02010609060101010101" charset="-122"/>
                <a:cs typeface="楷体" panose="02010609060101010101" charset="-122"/>
                <a:sym typeface="+mn-ea"/>
              </a:rPr>
              <a:t>南京路</a:t>
            </a:r>
            <a:r>
              <a:rPr lang="en-US" altLang="zh-CN" sz="1600">
                <a:latin typeface="楷体" panose="02010609060101010101" charset="-122"/>
                <a:ea typeface="楷体" panose="02010609060101010101" charset="-122"/>
                <a:cs typeface="楷体" panose="02010609060101010101" charset="-122"/>
                <a:sym typeface="+mn-ea"/>
              </a:rPr>
              <a:t>17</a:t>
            </a:r>
            <a:r>
              <a:rPr lang="zh-CN" altLang="en-US" sz="1600">
                <a:latin typeface="楷体" panose="02010609060101010101" charset="-122"/>
                <a:ea typeface="楷体" panose="02010609060101010101" charset="-122"/>
                <a:cs typeface="楷体" panose="02010609060101010101" charset="-122"/>
                <a:sym typeface="+mn-ea"/>
              </a:rPr>
              <a:t>号</a:t>
            </a:r>
            <a:endParaRPr lang="zh-CN" altLang="en-US" sz="1600">
              <a:latin typeface="楷体" panose="02010609060101010101" charset="-122"/>
              <a:ea typeface="楷体" panose="02010609060101010101" charset="-122"/>
              <a:cs typeface="楷体" panose="02010609060101010101" charset="-122"/>
              <a:sym typeface="+mn-ea"/>
            </a:endParaRPr>
          </a:p>
        </p:txBody>
      </p:sp>
      <p:pic>
        <p:nvPicPr>
          <p:cNvPr id="14" name="图片 13"/>
          <p:cNvPicPr>
            <a:picLocks noChangeAspect="1"/>
          </p:cNvPicPr>
          <p:nvPr/>
        </p:nvPicPr>
        <p:blipFill>
          <a:blip r:embed="rId3"/>
          <a:stretch>
            <a:fillRect/>
          </a:stretch>
        </p:blipFill>
        <p:spPr>
          <a:xfrm>
            <a:off x="3237865" y="4969510"/>
            <a:ext cx="2876550" cy="676275"/>
          </a:xfrm>
          <a:prstGeom prst="rect">
            <a:avLst/>
          </a:prstGeom>
        </p:spPr>
      </p:pic>
      <p:pic>
        <p:nvPicPr>
          <p:cNvPr id="15" name="图片 14"/>
          <p:cNvPicPr>
            <a:picLocks noChangeAspect="1"/>
          </p:cNvPicPr>
          <p:nvPr/>
        </p:nvPicPr>
        <p:blipFill>
          <a:blip r:embed="rId4"/>
          <a:stretch>
            <a:fillRect/>
          </a:stretch>
        </p:blipFill>
        <p:spPr>
          <a:xfrm>
            <a:off x="6444615" y="4969510"/>
            <a:ext cx="3095625" cy="609600"/>
          </a:xfrm>
          <a:prstGeom prst="rect">
            <a:avLst/>
          </a:prstGeom>
        </p:spPr>
      </p:pic>
      <p:pic>
        <p:nvPicPr>
          <p:cNvPr id="22" name="图片 21"/>
          <p:cNvPicPr>
            <a:picLocks noChangeAspect="1"/>
          </p:cNvPicPr>
          <p:nvPr/>
        </p:nvPicPr>
        <p:blipFill>
          <a:blip r:embed="rId5"/>
          <a:stretch>
            <a:fillRect/>
          </a:stretch>
        </p:blipFill>
        <p:spPr>
          <a:xfrm>
            <a:off x="4671695" y="5763260"/>
            <a:ext cx="3190875" cy="371475"/>
          </a:xfrm>
          <a:prstGeom prst="rect">
            <a:avLst/>
          </a:prstGeom>
        </p:spPr>
      </p:pic>
      <p:sp>
        <p:nvSpPr>
          <p:cNvPr id="23" name="文本框 22"/>
          <p:cNvSpPr txBox="1"/>
          <p:nvPr/>
        </p:nvSpPr>
        <p:spPr>
          <a:xfrm>
            <a:off x="5809615" y="3559810"/>
            <a:ext cx="2052955" cy="337185"/>
          </a:xfrm>
          <a:prstGeom prst="rect">
            <a:avLst/>
          </a:prstGeom>
          <a:noFill/>
        </p:spPr>
        <p:txBody>
          <a:bodyPr wrap="square" rtlCol="0" anchor="t">
            <a:spAutoFit/>
          </a:bodyPr>
          <a:lstStyle/>
          <a:p>
            <a:r>
              <a:rPr lang="en-US" altLang="zh-CN" sz="1600">
                <a:solidFill>
                  <a:schemeClr val="accent2">
                    <a:lumMod val="75000"/>
                  </a:schemeClr>
                </a:solidFill>
                <a:latin typeface="微软雅黑" panose="020B0503020204020204" charset="-122"/>
                <a:ea typeface="微软雅黑" panose="020B0503020204020204" charset="-122"/>
              </a:rPr>
              <a:t>2.1 </a:t>
            </a:r>
            <a:r>
              <a:rPr sz="1600">
                <a:solidFill>
                  <a:schemeClr val="accent2">
                    <a:lumMod val="75000"/>
                  </a:schemeClr>
                </a:solidFill>
                <a:latin typeface="微软雅黑" panose="020B0503020204020204" charset="-122"/>
                <a:ea typeface="微软雅黑" panose="020B0503020204020204" charset="-122"/>
              </a:rPr>
              <a:t>地址类文字识别</a:t>
            </a:r>
            <a:endParaRPr sz="1600">
              <a:solidFill>
                <a:schemeClr val="accent2">
                  <a:lumMod val="75000"/>
                </a:schemeClr>
              </a:solidFill>
              <a:latin typeface="微软雅黑" panose="020B0503020204020204" charset="-122"/>
              <a:ea typeface="微软雅黑" panose="020B0503020204020204" charset="-122"/>
            </a:endParaRPr>
          </a:p>
        </p:txBody>
      </p:sp>
      <p:sp>
        <p:nvSpPr>
          <p:cNvPr id="24" name="文本框 23"/>
          <p:cNvSpPr txBox="1"/>
          <p:nvPr/>
        </p:nvSpPr>
        <p:spPr>
          <a:xfrm>
            <a:off x="5826125" y="4264660"/>
            <a:ext cx="2052955" cy="337185"/>
          </a:xfrm>
          <a:prstGeom prst="rect">
            <a:avLst/>
          </a:prstGeom>
          <a:noFill/>
        </p:spPr>
        <p:txBody>
          <a:bodyPr wrap="square" rtlCol="0" anchor="t">
            <a:spAutoFit/>
          </a:bodyPr>
          <a:lstStyle/>
          <a:p>
            <a:r>
              <a:rPr lang="en-US" altLang="zh-CN" sz="1600">
                <a:solidFill>
                  <a:schemeClr val="accent2">
                    <a:lumMod val="75000"/>
                  </a:schemeClr>
                </a:solidFill>
                <a:latin typeface="微软雅黑" panose="020B0503020204020204" charset="-122"/>
                <a:ea typeface="微软雅黑" panose="020B0503020204020204" charset="-122"/>
              </a:rPr>
              <a:t>2.2 </a:t>
            </a:r>
            <a:r>
              <a:rPr sz="1600">
                <a:solidFill>
                  <a:schemeClr val="accent2">
                    <a:lumMod val="75000"/>
                  </a:schemeClr>
                </a:solidFill>
                <a:latin typeface="微软雅黑" panose="020B0503020204020204" charset="-122"/>
                <a:ea typeface="微软雅黑" panose="020B0503020204020204" charset="-122"/>
              </a:rPr>
              <a:t>附言文字识别</a:t>
            </a:r>
            <a:endParaRPr sz="1600">
              <a:solidFill>
                <a:schemeClr val="accent2">
                  <a:lumMod val="75000"/>
                </a:schemeClr>
              </a:solidFill>
              <a:latin typeface="微软雅黑" panose="020B0503020204020204" charset="-122"/>
              <a:ea typeface="微软雅黑" panose="020B0503020204020204" charset="-122"/>
            </a:endParaRPr>
          </a:p>
        </p:txBody>
      </p:sp>
      <p:cxnSp>
        <p:nvCxnSpPr>
          <p:cNvPr id="25" name="直接箭头连接符 24"/>
          <p:cNvCxnSpPr>
            <a:stCxn id="17" idx="3"/>
          </p:cNvCxnSpPr>
          <p:nvPr/>
        </p:nvCxnSpPr>
        <p:spPr>
          <a:xfrm flipV="1">
            <a:off x="5602605" y="3822065"/>
            <a:ext cx="214630" cy="319405"/>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a:stCxn id="17" idx="3"/>
            <a:endCxn id="24" idx="1"/>
          </p:cNvCxnSpPr>
          <p:nvPr/>
        </p:nvCxnSpPr>
        <p:spPr>
          <a:xfrm>
            <a:off x="5602605" y="4141470"/>
            <a:ext cx="223520" cy="29210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35405" y="1040765"/>
            <a:ext cx="11950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数据分析：</a:t>
            </a:r>
            <a:endParaRPr lang="zh-CN" altLang="en-US" sz="1600">
              <a:solidFill>
                <a:schemeClr val="accent1">
                  <a:lumMod val="75000"/>
                </a:schemeClr>
              </a:solidFill>
              <a:latin typeface="微软雅黑" panose="020B0503020204020204" charset="-122"/>
              <a:ea typeface="微软雅黑" panose="020B0503020204020204" charset="-122"/>
            </a:endParaRPr>
          </a:p>
        </p:txBody>
      </p:sp>
      <p:pic>
        <p:nvPicPr>
          <p:cNvPr id="2" name="图片 1" descr="c6fb3dabec056e3112a6bde19dd9dad"/>
          <p:cNvPicPr>
            <a:picLocks noChangeAspect="1"/>
          </p:cNvPicPr>
          <p:nvPr/>
        </p:nvPicPr>
        <p:blipFill>
          <a:blip r:embed="rId1"/>
          <a:stretch>
            <a:fillRect/>
          </a:stretch>
        </p:blipFill>
        <p:spPr>
          <a:xfrm>
            <a:off x="1679575" y="1506220"/>
            <a:ext cx="3253105" cy="2538730"/>
          </a:xfrm>
          <a:prstGeom prst="rect">
            <a:avLst/>
          </a:prstGeom>
        </p:spPr>
      </p:pic>
      <p:pic>
        <p:nvPicPr>
          <p:cNvPr id="4" name="图片 3" descr="2ac12a19bcc3fb677be6e122cf49604"/>
          <p:cNvPicPr>
            <a:picLocks noChangeAspect="1"/>
          </p:cNvPicPr>
          <p:nvPr/>
        </p:nvPicPr>
        <p:blipFill>
          <a:blip r:embed="rId2"/>
          <a:stretch>
            <a:fillRect/>
          </a:stretch>
        </p:blipFill>
        <p:spPr>
          <a:xfrm>
            <a:off x="7148830" y="1489710"/>
            <a:ext cx="3321685" cy="2617470"/>
          </a:xfrm>
          <a:prstGeom prst="rect">
            <a:avLst/>
          </a:prstGeom>
        </p:spPr>
      </p:pic>
      <p:sp>
        <p:nvSpPr>
          <p:cNvPr id="6" name="文本框 5"/>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pic>
        <p:nvPicPr>
          <p:cNvPr id="7" name="图片 6"/>
          <p:cNvPicPr>
            <a:picLocks noChangeAspect="1"/>
          </p:cNvPicPr>
          <p:nvPr/>
        </p:nvPicPr>
        <p:blipFill>
          <a:blip r:embed="rId3"/>
          <a:stretch>
            <a:fillRect/>
          </a:stretch>
        </p:blipFill>
        <p:spPr>
          <a:xfrm>
            <a:off x="605790" y="4439285"/>
            <a:ext cx="2696263" cy="1620000"/>
          </a:xfrm>
          <a:prstGeom prst="rect">
            <a:avLst/>
          </a:prstGeom>
        </p:spPr>
      </p:pic>
      <p:pic>
        <p:nvPicPr>
          <p:cNvPr id="8" name="图片 7"/>
          <p:cNvPicPr>
            <a:picLocks noChangeAspect="1"/>
          </p:cNvPicPr>
          <p:nvPr/>
        </p:nvPicPr>
        <p:blipFill>
          <a:blip r:embed="rId4"/>
          <a:stretch>
            <a:fillRect/>
          </a:stretch>
        </p:blipFill>
        <p:spPr>
          <a:xfrm>
            <a:off x="3302000" y="4439285"/>
            <a:ext cx="2696263" cy="1620000"/>
          </a:xfrm>
          <a:prstGeom prst="rect">
            <a:avLst/>
          </a:prstGeom>
        </p:spPr>
      </p:pic>
      <p:pic>
        <p:nvPicPr>
          <p:cNvPr id="11" name="图片 10"/>
          <p:cNvPicPr>
            <a:picLocks noChangeAspect="1"/>
          </p:cNvPicPr>
          <p:nvPr/>
        </p:nvPicPr>
        <p:blipFill>
          <a:blip r:embed="rId5"/>
          <a:stretch>
            <a:fillRect/>
          </a:stretch>
        </p:blipFill>
        <p:spPr>
          <a:xfrm>
            <a:off x="6078855" y="4439285"/>
            <a:ext cx="2696263" cy="1620000"/>
          </a:xfrm>
          <a:prstGeom prst="rect">
            <a:avLst/>
          </a:prstGeom>
        </p:spPr>
      </p:pic>
      <p:pic>
        <p:nvPicPr>
          <p:cNvPr id="12" name="图片 11"/>
          <p:cNvPicPr>
            <a:picLocks noChangeAspect="1"/>
          </p:cNvPicPr>
          <p:nvPr/>
        </p:nvPicPr>
        <p:blipFill>
          <a:blip r:embed="rId6"/>
          <a:stretch>
            <a:fillRect/>
          </a:stretch>
        </p:blipFill>
        <p:spPr>
          <a:xfrm>
            <a:off x="8855075" y="4439285"/>
            <a:ext cx="2700000" cy="162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69974" y="1133158"/>
            <a:ext cx="1195070" cy="337185"/>
          </a:xfrm>
          <a:prstGeom prst="rect">
            <a:avLst/>
          </a:prstGeom>
          <a:noFill/>
        </p:spPr>
        <p:txBody>
          <a:bodyPr wrap="square" rtlCol="0" anchor="t">
            <a:spAutoFit/>
          </a:bodyPr>
          <a:lstStyle/>
          <a:p>
            <a:r>
              <a:rPr lang="zh-CN" altLang="en-US" sz="1600" dirty="0">
                <a:solidFill>
                  <a:schemeClr val="accent1">
                    <a:lumMod val="75000"/>
                  </a:schemeClr>
                </a:solidFill>
                <a:latin typeface="微软雅黑" panose="020B0503020204020204" charset="-122"/>
                <a:ea typeface="微软雅黑" panose="020B0503020204020204" charset="-122"/>
              </a:rPr>
              <a:t>限制</a:t>
            </a:r>
            <a:r>
              <a:rPr lang="en-US" altLang="zh-CN" sz="1600" dirty="0">
                <a:solidFill>
                  <a:schemeClr val="accent1">
                    <a:lumMod val="75000"/>
                  </a:schemeClr>
                </a:solidFill>
                <a:latin typeface="微软雅黑" panose="020B0503020204020204" charset="-122"/>
                <a:ea typeface="微软雅黑" panose="020B0503020204020204" charset="-122"/>
              </a:rPr>
              <a:t>&amp;</a:t>
            </a:r>
            <a:r>
              <a:rPr lang="zh-CN" altLang="en-US" sz="1600" dirty="0">
                <a:solidFill>
                  <a:schemeClr val="accent1">
                    <a:lumMod val="75000"/>
                  </a:schemeClr>
                </a:solidFill>
                <a:latin typeface="微软雅黑" panose="020B0503020204020204" charset="-122"/>
                <a:ea typeface="微软雅黑" panose="020B0503020204020204" charset="-122"/>
              </a:rPr>
              <a:t>难点：</a:t>
            </a:r>
            <a:endParaRPr lang="zh-CN" altLang="en-US" sz="1600" dirty="0">
              <a:solidFill>
                <a:schemeClr val="accent1">
                  <a:lumMod val="75000"/>
                </a:schemeClr>
              </a:solidFill>
              <a:latin typeface="微软雅黑" panose="020B0503020204020204" charset="-122"/>
              <a:ea typeface="微软雅黑" panose="020B0503020204020204" charset="-122"/>
            </a:endParaRPr>
          </a:p>
        </p:txBody>
      </p:sp>
      <p:sp>
        <p:nvSpPr>
          <p:cNvPr id="4" name="文本框 3"/>
          <p:cNvSpPr txBox="1"/>
          <p:nvPr/>
        </p:nvSpPr>
        <p:spPr>
          <a:xfrm>
            <a:off x="2265045" y="1875790"/>
            <a:ext cx="7886065" cy="337185"/>
          </a:xfrm>
          <a:prstGeom prst="rect">
            <a:avLst/>
          </a:prstGeom>
          <a:noFill/>
        </p:spPr>
        <p:txBody>
          <a:bodyPr wrap="square" rtlCol="0" anchor="t">
            <a:spAutoFit/>
          </a:bodyPr>
          <a:lstStyle/>
          <a:p>
            <a:r>
              <a:rPr lang="zh-CN" altLang="en-US" sz="1600">
                <a:latin typeface="微软雅黑" panose="020B0503020204020204" charset="-122"/>
                <a:ea typeface="微软雅黑" panose="020B0503020204020204" charset="-122"/>
              </a:rPr>
              <a:t>模型限制：中文场景下的开源</a:t>
            </a:r>
            <a:r>
              <a:rPr lang="en-US" altLang="zh-CN" sz="1600">
                <a:latin typeface="微软雅黑" panose="020B0503020204020204" charset="-122"/>
                <a:ea typeface="微软雅黑" panose="020B0503020204020204" charset="-122"/>
              </a:rPr>
              <a:t>OCR</a:t>
            </a:r>
            <a:r>
              <a:rPr lang="zh-CN" altLang="en-US" sz="1600">
                <a:latin typeface="微软雅黑" panose="020B0503020204020204" charset="-122"/>
                <a:ea typeface="微软雅黑" panose="020B0503020204020204" charset="-122"/>
              </a:rPr>
              <a:t>模型较少，且效果一般。</a:t>
            </a:r>
            <a:endParaRPr lang="zh-CN" altLang="en-US" sz="1600">
              <a:latin typeface="微软雅黑" panose="020B0503020204020204" charset="-122"/>
              <a:ea typeface="微软雅黑" panose="020B0503020204020204" charset="-122"/>
            </a:endParaRPr>
          </a:p>
        </p:txBody>
      </p:sp>
      <p:sp>
        <p:nvSpPr>
          <p:cNvPr id="6" name="文本框 5"/>
          <p:cNvSpPr txBox="1"/>
          <p:nvPr/>
        </p:nvSpPr>
        <p:spPr>
          <a:xfrm>
            <a:off x="3359150" y="2283460"/>
            <a:ext cx="4597400" cy="337185"/>
          </a:xfrm>
          <a:prstGeom prst="rect">
            <a:avLst/>
          </a:prstGeom>
          <a:noFill/>
        </p:spPr>
        <p:txBody>
          <a:bodyPr wrap="square" rtlCol="0" anchor="t">
            <a:spAutoFit/>
          </a:bodyPr>
          <a:lstStyle/>
          <a:p>
            <a:r>
              <a:rPr lang="en-US" altLang="zh-CN" sz="1600">
                <a:solidFill>
                  <a:schemeClr val="accent2"/>
                </a:solidFill>
                <a:latin typeface="微软雅黑" panose="020B0503020204020204" charset="-122"/>
                <a:ea typeface="微软雅黑" panose="020B0503020204020204" charset="-122"/>
                <a:sym typeface="+mn-ea"/>
              </a:rPr>
              <a:t>——</a:t>
            </a:r>
            <a:r>
              <a:rPr lang="zh-CN" altLang="en-US" sz="1600">
                <a:solidFill>
                  <a:schemeClr val="accent2"/>
                </a:solidFill>
                <a:latin typeface="Times New Roman" panose="02020603050405020304" charset="0"/>
                <a:ea typeface="微软雅黑" panose="020B0503020204020204" charset="-122"/>
                <a:cs typeface="Times New Roman" panose="02020603050405020304" charset="0"/>
                <a:sym typeface="+mn-ea"/>
              </a:rPr>
              <a:t>考虑自行设计模型结构，预训练等。</a:t>
            </a:r>
            <a:endParaRPr lang="zh-CN" altLang="en-US" sz="1600">
              <a:solidFill>
                <a:schemeClr val="accent2"/>
              </a:solidFill>
              <a:latin typeface="Times New Roman" panose="02020603050405020304" charset="0"/>
              <a:ea typeface="微软雅黑" panose="020B0503020204020204" charset="-122"/>
              <a:cs typeface="Times New Roman" panose="02020603050405020304" charset="0"/>
              <a:sym typeface="+mn-ea"/>
            </a:endParaRPr>
          </a:p>
        </p:txBody>
      </p:sp>
      <p:sp>
        <p:nvSpPr>
          <p:cNvPr id="7" name="文本框 6"/>
          <p:cNvSpPr txBox="1"/>
          <p:nvPr/>
        </p:nvSpPr>
        <p:spPr>
          <a:xfrm>
            <a:off x="2265044" y="2819717"/>
            <a:ext cx="918781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rPr>
              <a:t>数据限制：数据量整体较少，A/B榜可以利用的有标签数据不一致。</a:t>
            </a:r>
            <a:endParaRPr lang="zh-CN" altLang="en-US" sz="1600" dirty="0">
              <a:latin typeface="微软雅黑" panose="020B0503020204020204" charset="-122"/>
              <a:ea typeface="微软雅黑" panose="020B0503020204020204" charset="-122"/>
            </a:endParaRPr>
          </a:p>
        </p:txBody>
      </p:sp>
      <p:sp>
        <p:nvSpPr>
          <p:cNvPr id="8" name="文本框 7"/>
          <p:cNvSpPr txBox="1"/>
          <p:nvPr/>
        </p:nvSpPr>
        <p:spPr>
          <a:xfrm>
            <a:off x="3359150" y="3242978"/>
            <a:ext cx="8323580" cy="337185"/>
          </a:xfrm>
          <a:prstGeom prst="rect">
            <a:avLst/>
          </a:prstGeom>
          <a:noFill/>
        </p:spPr>
        <p:txBody>
          <a:bodyPr wrap="square" rtlCol="0" anchor="t">
            <a:spAutoFit/>
          </a:bodyPr>
          <a:lstStyle/>
          <a:p>
            <a:r>
              <a:rPr lang="en-US" altLang="zh-CN" sz="1600" dirty="0">
                <a:solidFill>
                  <a:schemeClr val="accent2"/>
                </a:solidFill>
                <a:latin typeface="微软雅黑" panose="020B0503020204020204" charset="-122"/>
                <a:ea typeface="微软雅黑" panose="020B0503020204020204" charset="-122"/>
                <a:sym typeface="+mn-ea"/>
              </a:rPr>
              <a:t>——</a:t>
            </a:r>
            <a:r>
              <a:rPr lang="zh-CN" altLang="en-US" sz="1600" dirty="0">
                <a:solidFill>
                  <a:schemeClr val="accent2"/>
                </a:solidFill>
                <a:latin typeface="微软雅黑" panose="020B0503020204020204" charset="-122"/>
                <a:ea typeface="微软雅黑" panose="020B0503020204020204" charset="-122"/>
                <a:sym typeface="+mn-ea"/>
              </a:rPr>
              <a:t>更应该注重方案的泛化性和可迁移性，不能将精力完全放在A榜的few-shot上。</a:t>
            </a:r>
            <a:r>
              <a:rPr lang="en-US" altLang="zh-CN" sz="1600" dirty="0">
                <a:solidFill>
                  <a:schemeClr val="accent2"/>
                </a:solidFill>
                <a:latin typeface="微软雅黑" panose="020B0503020204020204" charset="-122"/>
                <a:ea typeface="微软雅黑" panose="020B0503020204020204" charset="-122"/>
                <a:sym typeface="+mn-ea"/>
              </a:rPr>
              <a:t>       </a:t>
            </a:r>
            <a:endParaRPr lang="en-US" altLang="zh-CN" sz="1600" dirty="0">
              <a:solidFill>
                <a:schemeClr val="accent2"/>
              </a:solidFill>
              <a:latin typeface="微软雅黑" panose="020B0503020204020204" charset="-122"/>
              <a:ea typeface="微软雅黑" panose="020B0503020204020204" charset="-122"/>
              <a:sym typeface="+mn-ea"/>
            </a:endParaRPr>
          </a:p>
        </p:txBody>
      </p:sp>
      <p:sp>
        <p:nvSpPr>
          <p:cNvPr id="9" name="文本框 8"/>
          <p:cNvSpPr txBox="1"/>
          <p:nvPr/>
        </p:nvSpPr>
        <p:spPr>
          <a:xfrm>
            <a:off x="2265045" y="3750945"/>
            <a:ext cx="918781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rPr>
              <a:t>推理限制：</a:t>
            </a:r>
            <a:r>
              <a:rPr sz="1600" dirty="0">
                <a:latin typeface="微软雅黑" panose="020B0503020204020204" charset="-122"/>
                <a:ea typeface="微软雅黑" panose="020B0503020204020204" charset="-122"/>
              </a:rPr>
              <a:t>2G</a:t>
            </a:r>
            <a:r>
              <a:rPr lang="zh-CN" sz="1600" dirty="0">
                <a:latin typeface="微软雅黑" panose="020B0503020204020204" charset="-122"/>
                <a:ea typeface="微软雅黑" panose="020B0503020204020204" charset="-122"/>
              </a:rPr>
              <a:t>提交</a:t>
            </a:r>
            <a:r>
              <a:rPr sz="1600" dirty="0" err="1">
                <a:latin typeface="微软雅黑" panose="020B0503020204020204" charset="-122"/>
                <a:ea typeface="微软雅黑" panose="020B0503020204020204" charset="-122"/>
              </a:rPr>
              <a:t>大小限制</a:t>
            </a:r>
            <a:r>
              <a:rPr lang="zh-CN" sz="1600" dirty="0">
                <a:latin typeface="微软雅黑" panose="020B0503020204020204" charset="-122"/>
                <a:ea typeface="微软雅黑" panose="020B0503020204020204" charset="-122"/>
              </a:rPr>
              <a:t>，2小时的推理时长限制</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p:txBody>
      </p:sp>
      <p:sp>
        <p:nvSpPr>
          <p:cNvPr id="10" name="文本框 9"/>
          <p:cNvSpPr txBox="1"/>
          <p:nvPr/>
        </p:nvSpPr>
        <p:spPr>
          <a:xfrm>
            <a:off x="3359150" y="4191635"/>
            <a:ext cx="8323580" cy="442595"/>
          </a:xfrm>
          <a:prstGeom prst="rect">
            <a:avLst/>
          </a:prstGeom>
          <a:noFill/>
        </p:spPr>
        <p:txBody>
          <a:bodyPr wrap="square" rtlCol="0" anchor="t">
            <a:noAutofit/>
          </a:bodyPr>
          <a:lstStyle/>
          <a:p>
            <a:r>
              <a:rPr lang="en-US" altLang="zh-CN" sz="1600" dirty="0">
                <a:solidFill>
                  <a:schemeClr val="accent2"/>
                </a:solidFill>
                <a:latin typeface="微软雅黑" panose="020B0503020204020204" charset="-122"/>
                <a:ea typeface="微软雅黑" panose="020B0503020204020204" charset="-122"/>
                <a:sym typeface="+mn-ea"/>
              </a:rPr>
              <a:t>——</a:t>
            </a:r>
            <a:r>
              <a:rPr lang="zh-CN" altLang="en-US" sz="1600" dirty="0">
                <a:solidFill>
                  <a:schemeClr val="accent2"/>
                </a:solidFill>
                <a:latin typeface="微软雅黑" panose="020B0503020204020204" charset="-122"/>
                <a:ea typeface="微软雅黑" panose="020B0503020204020204" charset="-122"/>
                <a:sym typeface="+mn-ea"/>
              </a:rPr>
              <a:t>不能使用大模型、不能融合过多模型或者开设太大的beam size。</a:t>
            </a:r>
            <a:endParaRPr lang="zh-CN" altLang="en-US" sz="1600" dirty="0">
              <a:solidFill>
                <a:schemeClr val="accent2"/>
              </a:solidFill>
              <a:latin typeface="微软雅黑" panose="020B0503020204020204" charset="-122"/>
              <a:ea typeface="微软雅黑" panose="020B0503020204020204" charset="-122"/>
              <a:sym typeface="+mn-ea"/>
            </a:endParaRPr>
          </a:p>
          <a:p>
            <a:r>
              <a:rPr lang="en-US" altLang="zh-CN" sz="1600" dirty="0">
                <a:solidFill>
                  <a:schemeClr val="accent2"/>
                </a:solidFill>
                <a:latin typeface="微软雅黑" panose="020B0503020204020204" charset="-122"/>
                <a:ea typeface="微软雅黑" panose="020B0503020204020204" charset="-122"/>
                <a:sym typeface="+mn-ea"/>
              </a:rPr>
              <a:t>       </a:t>
            </a:r>
            <a:endParaRPr lang="en-US" altLang="zh-CN" sz="1600" dirty="0">
              <a:solidFill>
                <a:schemeClr val="accent2"/>
              </a:solidFill>
              <a:latin typeface="微软雅黑" panose="020B0503020204020204" charset="-122"/>
              <a:ea typeface="微软雅黑" panose="020B0503020204020204" charset="-122"/>
              <a:sym typeface="+mn-ea"/>
            </a:endParaRPr>
          </a:p>
        </p:txBody>
      </p:sp>
      <p:sp>
        <p:nvSpPr>
          <p:cNvPr id="11" name="文本框 10"/>
          <p:cNvSpPr txBox="1"/>
          <p:nvPr/>
        </p:nvSpPr>
        <p:spPr>
          <a:xfrm>
            <a:off x="2265044" y="4737735"/>
            <a:ext cx="9187815" cy="337185"/>
          </a:xfrm>
          <a:prstGeom prst="rect">
            <a:avLst/>
          </a:prstGeom>
          <a:noFill/>
        </p:spPr>
        <p:txBody>
          <a:bodyPr wrap="square" rtlCol="0" anchor="t">
            <a:spAutoFit/>
          </a:bodyPr>
          <a:lstStyle/>
          <a:p>
            <a:r>
              <a:rPr lang="zh-CN" altLang="en-US" sz="1600" dirty="0">
                <a:latin typeface="微软雅黑" panose="020B0503020204020204" charset="-122"/>
                <a:ea typeface="微软雅黑" panose="020B0503020204020204" charset="-122"/>
              </a:rPr>
              <a:t>其他限制：</a:t>
            </a:r>
            <a:r>
              <a:rPr sz="1600" dirty="0" err="1">
                <a:latin typeface="微软雅黑" panose="020B0503020204020204" charset="-122"/>
                <a:ea typeface="微软雅黑" panose="020B0503020204020204" charset="-122"/>
              </a:rPr>
              <a:t>赛事贴近真实</a:t>
            </a:r>
            <a:r>
              <a:rPr lang="zh-CN" sz="1600" dirty="0">
                <a:latin typeface="微软雅黑" panose="020B0503020204020204" charset="-122"/>
                <a:ea typeface="微软雅黑" panose="020B0503020204020204" charset="-122"/>
              </a:rPr>
              <a:t>业务</a:t>
            </a:r>
            <a:r>
              <a:rPr sz="1600" dirty="0" err="1">
                <a:latin typeface="微软雅黑" panose="020B0503020204020204" charset="-122"/>
                <a:ea typeface="微软雅黑" panose="020B0503020204020204" charset="-122"/>
              </a:rPr>
              <a:t>场景</a:t>
            </a:r>
            <a:r>
              <a:rPr lang="zh-CN" sz="1600" dirty="0">
                <a:latin typeface="微软雅黑" panose="020B0503020204020204" charset="-122"/>
                <a:ea typeface="微软雅黑" panose="020B0503020204020204" charset="-122"/>
              </a:rPr>
              <a:t>。</a:t>
            </a:r>
            <a:endParaRPr lang="zh-CN" sz="1600" dirty="0">
              <a:latin typeface="微软雅黑" panose="020B0503020204020204" charset="-122"/>
              <a:ea typeface="微软雅黑" panose="020B0503020204020204" charset="-122"/>
            </a:endParaRPr>
          </a:p>
        </p:txBody>
      </p:sp>
      <p:sp>
        <p:nvSpPr>
          <p:cNvPr id="12" name="文本框 11"/>
          <p:cNvSpPr txBox="1"/>
          <p:nvPr/>
        </p:nvSpPr>
        <p:spPr>
          <a:xfrm>
            <a:off x="3359150" y="5178425"/>
            <a:ext cx="8323580" cy="337185"/>
          </a:xfrm>
          <a:prstGeom prst="rect">
            <a:avLst/>
          </a:prstGeom>
          <a:noFill/>
        </p:spPr>
        <p:txBody>
          <a:bodyPr wrap="square" rtlCol="0" anchor="t">
            <a:spAutoFit/>
          </a:bodyPr>
          <a:lstStyle/>
          <a:p>
            <a:r>
              <a:rPr lang="en-US" altLang="zh-CN" sz="1600" dirty="0">
                <a:solidFill>
                  <a:schemeClr val="accent2"/>
                </a:solidFill>
                <a:latin typeface="微软雅黑" panose="020B0503020204020204" charset="-122"/>
                <a:ea typeface="微软雅黑" panose="020B0503020204020204" charset="-122"/>
                <a:sym typeface="+mn-ea"/>
              </a:rPr>
              <a:t>——</a:t>
            </a:r>
            <a:r>
              <a:rPr lang="zh-CN" altLang="en-US" sz="1600" dirty="0">
                <a:solidFill>
                  <a:schemeClr val="accent2"/>
                </a:solidFill>
                <a:latin typeface="微软雅黑" panose="020B0503020204020204" charset="-122"/>
                <a:ea typeface="微软雅黑" panose="020B0503020204020204" charset="-122"/>
                <a:sym typeface="+mn-ea"/>
              </a:rPr>
              <a:t>主办方鼓励参赛选手使用单一模型结构预测不同场景。</a:t>
            </a:r>
            <a:endParaRPr lang="zh-CN" altLang="en-US" sz="1600" dirty="0">
              <a:solidFill>
                <a:schemeClr val="accent2"/>
              </a:solidFill>
              <a:latin typeface="微软雅黑" panose="020B0503020204020204" charset="-122"/>
              <a:ea typeface="微软雅黑" panose="020B0503020204020204" charset="-122"/>
              <a:sym typeface="+mn-ea"/>
            </a:endParaRPr>
          </a:p>
        </p:txBody>
      </p:sp>
      <p:sp>
        <p:nvSpPr>
          <p:cNvPr id="2" name="文本框 1"/>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717800" y="1823085"/>
            <a:ext cx="1568450" cy="413385"/>
            <a:chOff x="4187" y="4328"/>
            <a:chExt cx="2470" cy="651"/>
          </a:xfrm>
        </p:grpSpPr>
        <p:sp>
          <p:nvSpPr>
            <p:cNvPr id="40" name="文本框 5"/>
            <p:cNvSpPr txBox="1"/>
            <p:nvPr>
              <p:custDataLst>
                <p:tags r:id="rId1"/>
              </p:custDataLst>
            </p:nvPr>
          </p:nvSpPr>
          <p:spPr>
            <a:xfrm>
              <a:off x="4667" y="432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团队介绍</a:t>
              </a:r>
              <a:endParaRPr lang="zh-CN" sz="2400" b="1">
                <a:gradFill>
                  <a:gsLst>
                    <a:gs pos="0">
                      <a:srgbClr val="FECF40"/>
                    </a:gs>
                    <a:gs pos="100000">
                      <a:srgbClr val="846C21"/>
                    </a:gs>
                  </a:gsLst>
                  <a:lin scaled="0"/>
                </a:gradFill>
                <a:latin typeface="微软雅黑" panose="020B0503020204020204" charset="-122"/>
                <a:ea typeface="微软雅黑" panose="020B0503020204020204" charset="-122"/>
              </a:endParaRPr>
            </a:p>
          </p:txBody>
        </p:sp>
        <p:pic>
          <p:nvPicPr>
            <p:cNvPr id="41" name="图片 17" descr="图片 17"/>
            <p:cNvPicPr>
              <a:picLocks noChangeAspect="1"/>
            </p:cNvPicPr>
            <p:nvPr>
              <p:custDataLst>
                <p:tags r:id="rId2"/>
              </p:custDataLst>
            </p:nvPr>
          </p:nvPicPr>
          <p:blipFill>
            <a:blip r:embed="rId3"/>
            <a:stretch>
              <a:fillRect/>
            </a:stretch>
          </p:blipFill>
          <p:spPr>
            <a:xfrm>
              <a:off x="4187" y="4530"/>
              <a:ext cx="280" cy="280"/>
            </a:xfrm>
            <a:prstGeom prst="rect">
              <a:avLst/>
            </a:prstGeom>
            <a:ln w="3175">
              <a:miter lim="400000"/>
              <a:headEnd/>
              <a:tailEnd/>
            </a:ln>
          </p:spPr>
        </p:pic>
      </p:grpSp>
      <p:grpSp>
        <p:nvGrpSpPr>
          <p:cNvPr id="42" name="组合 41"/>
          <p:cNvGrpSpPr/>
          <p:nvPr/>
        </p:nvGrpSpPr>
        <p:grpSpPr>
          <a:xfrm>
            <a:off x="6968490" y="1823085"/>
            <a:ext cx="1568450" cy="413385"/>
            <a:chOff x="5056" y="8738"/>
            <a:chExt cx="2470" cy="651"/>
          </a:xfrm>
        </p:grpSpPr>
        <p:sp>
          <p:nvSpPr>
            <p:cNvPr id="43" name="文本框 5"/>
            <p:cNvSpPr txBox="1"/>
            <p:nvPr>
              <p:custDataLst>
                <p:tags r:id="rId4"/>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答题思路</a:t>
              </a:r>
              <a:endParaRPr lang="zh-CN" sz="2400" b="1">
                <a:solidFill>
                  <a:schemeClr val="tx1"/>
                </a:solidFill>
                <a:latin typeface="微软雅黑" panose="020B0503020204020204" charset="-122"/>
                <a:ea typeface="微软雅黑" panose="020B0503020204020204" charset="-122"/>
                <a:sym typeface="+mn-ea"/>
              </a:endParaRPr>
            </a:p>
          </p:txBody>
        </p:sp>
        <p:pic>
          <p:nvPicPr>
            <p:cNvPr id="44" name="图片 17" descr="图片 17"/>
            <p:cNvPicPr>
              <a:picLocks noChangeAspect="1"/>
            </p:cNvPicPr>
            <p:nvPr>
              <p:custDataLst>
                <p:tags r:id="rId5"/>
              </p:custDataLst>
            </p:nvPr>
          </p:nvPicPr>
          <p:blipFill>
            <a:blip r:embed="rId3"/>
            <a:stretch>
              <a:fillRect/>
            </a:stretch>
          </p:blipFill>
          <p:spPr>
            <a:xfrm>
              <a:off x="5056" y="8927"/>
              <a:ext cx="280" cy="280"/>
            </a:xfrm>
            <a:prstGeom prst="rect">
              <a:avLst/>
            </a:prstGeom>
            <a:ln w="3175">
              <a:miter lim="400000"/>
              <a:headEnd/>
              <a:tailEnd/>
            </a:ln>
          </p:spPr>
        </p:pic>
      </p:grpSp>
      <p:grpSp>
        <p:nvGrpSpPr>
          <p:cNvPr id="45" name="组合 44"/>
          <p:cNvGrpSpPr/>
          <p:nvPr/>
        </p:nvGrpSpPr>
        <p:grpSpPr>
          <a:xfrm>
            <a:off x="2717800" y="3378835"/>
            <a:ext cx="1568450" cy="413385"/>
            <a:chOff x="5056" y="8738"/>
            <a:chExt cx="2470" cy="651"/>
          </a:xfrm>
        </p:grpSpPr>
        <p:sp>
          <p:nvSpPr>
            <p:cNvPr id="46" name="文本框 5"/>
            <p:cNvSpPr txBox="1"/>
            <p:nvPr>
              <p:custDataLst>
                <p:tags r:id="rId6"/>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gradFill>
                    <a:gsLst>
                      <a:gs pos="0">
                        <a:srgbClr val="FECF40"/>
                      </a:gs>
                      <a:gs pos="100000">
                        <a:srgbClr val="846C21"/>
                      </a:gs>
                    </a:gsLst>
                    <a:lin scaled="0"/>
                  </a:gradFill>
                  <a:latin typeface="微软雅黑" panose="020B0503020204020204" charset="-122"/>
                  <a:ea typeface="微软雅黑" panose="020B0503020204020204" charset="-122"/>
                  <a:sym typeface="+mn-ea"/>
                </a:rPr>
                <a:t>方案设计</a:t>
              </a:r>
              <a:endParaRPr lang="zh-CN" sz="2400" b="1">
                <a:solidFill>
                  <a:schemeClr val="tx1"/>
                </a:solidFill>
                <a:latin typeface="微软雅黑" panose="020B0503020204020204" charset="-122"/>
                <a:ea typeface="微软雅黑" panose="020B0503020204020204" charset="-122"/>
              </a:endParaRPr>
            </a:p>
          </p:txBody>
        </p:sp>
        <p:pic>
          <p:nvPicPr>
            <p:cNvPr id="47" name="图片 17" descr="图片 17"/>
            <p:cNvPicPr>
              <a:picLocks noChangeAspect="1"/>
            </p:cNvPicPr>
            <p:nvPr>
              <p:custDataLst>
                <p:tags r:id="rId7"/>
              </p:custDataLst>
            </p:nvPr>
          </p:nvPicPr>
          <p:blipFill>
            <a:blip r:embed="rId3"/>
            <a:stretch>
              <a:fillRect/>
            </a:stretch>
          </p:blipFill>
          <p:spPr>
            <a:xfrm>
              <a:off x="5056" y="8927"/>
              <a:ext cx="280" cy="280"/>
            </a:xfrm>
            <a:prstGeom prst="rect">
              <a:avLst/>
            </a:prstGeom>
            <a:ln w="3175">
              <a:miter lim="400000"/>
              <a:headEnd/>
              <a:tailEnd/>
            </a:ln>
          </p:spPr>
        </p:pic>
      </p:grpSp>
      <p:grpSp>
        <p:nvGrpSpPr>
          <p:cNvPr id="48" name="组合 47"/>
          <p:cNvGrpSpPr/>
          <p:nvPr/>
        </p:nvGrpSpPr>
        <p:grpSpPr>
          <a:xfrm>
            <a:off x="6968490" y="3378835"/>
            <a:ext cx="1568450" cy="413385"/>
            <a:chOff x="5056" y="8738"/>
            <a:chExt cx="2470" cy="651"/>
          </a:xfrm>
        </p:grpSpPr>
        <p:sp>
          <p:nvSpPr>
            <p:cNvPr id="49" name="文本框 5"/>
            <p:cNvSpPr txBox="1"/>
            <p:nvPr>
              <p:custDataLst>
                <p:tags r:id="rId8"/>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sym typeface="+mn-ea"/>
                </a:rPr>
                <a:t>创新贡献</a:t>
              </a:r>
              <a:endParaRPr lang="zh-CN" sz="2400" b="1">
                <a:solidFill>
                  <a:schemeClr val="tx1"/>
                </a:solidFill>
                <a:latin typeface="微软雅黑" panose="020B0503020204020204" charset="-122"/>
                <a:ea typeface="微软雅黑" panose="020B0503020204020204" charset="-122"/>
              </a:endParaRPr>
            </a:p>
          </p:txBody>
        </p:sp>
        <p:pic>
          <p:nvPicPr>
            <p:cNvPr id="50" name="图片 17" descr="图片 17"/>
            <p:cNvPicPr>
              <a:picLocks noChangeAspect="1"/>
            </p:cNvPicPr>
            <p:nvPr>
              <p:custDataLst>
                <p:tags r:id="rId9"/>
              </p:custDataLst>
            </p:nvPr>
          </p:nvPicPr>
          <p:blipFill>
            <a:blip r:embed="rId3"/>
            <a:stretch>
              <a:fillRect/>
            </a:stretch>
          </p:blipFill>
          <p:spPr>
            <a:xfrm>
              <a:off x="5056" y="8927"/>
              <a:ext cx="280" cy="280"/>
            </a:xfrm>
            <a:prstGeom prst="rect">
              <a:avLst/>
            </a:prstGeom>
            <a:ln w="3175">
              <a:miter lim="400000"/>
              <a:headEnd/>
              <a:tailEnd/>
            </a:ln>
          </p:spPr>
        </p:pic>
      </p:grpSp>
      <p:grpSp>
        <p:nvGrpSpPr>
          <p:cNvPr id="51" name="组合 50"/>
          <p:cNvGrpSpPr/>
          <p:nvPr/>
        </p:nvGrpSpPr>
        <p:grpSpPr>
          <a:xfrm>
            <a:off x="2717800" y="4809490"/>
            <a:ext cx="1568450" cy="413385"/>
            <a:chOff x="5056" y="8738"/>
            <a:chExt cx="2470" cy="651"/>
          </a:xfrm>
        </p:grpSpPr>
        <p:sp>
          <p:nvSpPr>
            <p:cNvPr id="52" name="文本框 5"/>
            <p:cNvSpPr txBox="1"/>
            <p:nvPr>
              <p:custDataLst>
                <p:tags r:id="rId10"/>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其他尝试</a:t>
              </a:r>
              <a:endParaRPr lang="zh-CN" sz="2400" b="1">
                <a:solidFill>
                  <a:schemeClr val="tx1"/>
                </a:solidFill>
                <a:latin typeface="微软雅黑" panose="020B0503020204020204" charset="-122"/>
                <a:ea typeface="微软雅黑" panose="020B0503020204020204" charset="-122"/>
              </a:endParaRPr>
            </a:p>
          </p:txBody>
        </p:sp>
        <p:pic>
          <p:nvPicPr>
            <p:cNvPr id="53" name="图片 17" descr="图片 17"/>
            <p:cNvPicPr>
              <a:picLocks noChangeAspect="1"/>
            </p:cNvPicPr>
            <p:nvPr>
              <p:custDataLst>
                <p:tags r:id="rId11"/>
              </p:custDataLst>
            </p:nvPr>
          </p:nvPicPr>
          <p:blipFill>
            <a:blip r:embed="rId3"/>
            <a:stretch>
              <a:fillRect/>
            </a:stretch>
          </p:blipFill>
          <p:spPr>
            <a:xfrm>
              <a:off x="5056" y="8927"/>
              <a:ext cx="280" cy="280"/>
            </a:xfrm>
            <a:prstGeom prst="rect">
              <a:avLst/>
            </a:prstGeom>
            <a:ln w="3175">
              <a:miter lim="400000"/>
              <a:headEnd/>
              <a:tailEnd/>
            </a:ln>
          </p:spPr>
        </p:pic>
      </p:grpSp>
      <p:grpSp>
        <p:nvGrpSpPr>
          <p:cNvPr id="54" name="组合 53"/>
          <p:cNvGrpSpPr/>
          <p:nvPr/>
        </p:nvGrpSpPr>
        <p:grpSpPr>
          <a:xfrm>
            <a:off x="6968490" y="4809490"/>
            <a:ext cx="1568450" cy="413385"/>
            <a:chOff x="5056" y="8738"/>
            <a:chExt cx="2470" cy="651"/>
          </a:xfrm>
        </p:grpSpPr>
        <p:sp>
          <p:nvSpPr>
            <p:cNvPr id="55" name="文本框 5"/>
            <p:cNvSpPr txBox="1"/>
            <p:nvPr>
              <p:custDataLst>
                <p:tags r:id="rId12"/>
              </p:custDataLst>
            </p:nvPr>
          </p:nvSpPr>
          <p:spPr>
            <a:xfrm>
              <a:off x="5536" y="8738"/>
              <a:ext cx="1990" cy="651"/>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sz="2400" b="1">
                  <a:solidFill>
                    <a:schemeClr val="tx1"/>
                  </a:solidFill>
                  <a:latin typeface="微软雅黑" panose="020B0503020204020204" charset="-122"/>
                  <a:ea typeface="微软雅黑" panose="020B0503020204020204" charset="-122"/>
                </a:rPr>
                <a:t>总结展望</a:t>
              </a:r>
              <a:endParaRPr lang="zh-CN" sz="2400" b="1">
                <a:solidFill>
                  <a:schemeClr val="tx1"/>
                </a:solidFill>
                <a:latin typeface="微软雅黑" panose="020B0503020204020204" charset="-122"/>
                <a:ea typeface="微软雅黑" panose="020B0503020204020204" charset="-122"/>
              </a:endParaRPr>
            </a:p>
          </p:txBody>
        </p:sp>
        <p:pic>
          <p:nvPicPr>
            <p:cNvPr id="56" name="图片 17" descr="图片 17"/>
            <p:cNvPicPr>
              <a:picLocks noChangeAspect="1"/>
            </p:cNvPicPr>
            <p:nvPr>
              <p:custDataLst>
                <p:tags r:id="rId13"/>
              </p:custDataLst>
            </p:nvPr>
          </p:nvPicPr>
          <p:blipFill>
            <a:blip r:embed="rId3"/>
            <a:stretch>
              <a:fillRect/>
            </a:stretch>
          </p:blipFill>
          <p:spPr>
            <a:xfrm>
              <a:off x="5056" y="8927"/>
              <a:ext cx="280" cy="280"/>
            </a:xfrm>
            <a:prstGeom prst="rect">
              <a:avLst/>
            </a:prstGeom>
            <a:ln w="3175">
              <a:miter lim="400000"/>
              <a:headEnd/>
              <a:tailEnd/>
            </a:ln>
          </p:spPr>
        </p:pic>
      </p:grpSp>
      <p:sp>
        <p:nvSpPr>
          <p:cNvPr id="57" name="文本框 5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文本框 5"/>
          <p:cNvSpPr txBox="1"/>
          <p:nvPr>
            <p:custDataLst>
              <p:tags r:id="rId1"/>
            </p:custDataLst>
          </p:nvPr>
        </p:nvSpPr>
        <p:spPr>
          <a:xfrm>
            <a:off x="330200" y="802005"/>
            <a:ext cx="1060450" cy="351790"/>
          </a:xfrm>
          <a:prstGeom prst="rect">
            <a:avLst/>
          </a:prstGeom>
          <a:ln w="3175">
            <a:miter lim="400000"/>
          </a:ln>
        </p:spPr>
        <p:txBody>
          <a:bodyPr wrap="none" lIns="22859" tIns="22859" rIns="22859" bIns="22859">
            <a:spAutoFit/>
          </a:bodyPr>
          <a:lstStyle/>
          <a:p>
            <a:pPr algn="l" defTabSz="457200">
              <a:defRPr sz="2000">
                <a:solidFill>
                  <a:srgbClr val="FFFFFF"/>
                </a:solidFill>
                <a:latin typeface="Alibaba PuHuiTi"/>
                <a:ea typeface="Alibaba PuHuiTi"/>
                <a:cs typeface="Alibaba PuHuiTi"/>
                <a:sym typeface="Alibaba PuHuiTi"/>
              </a:defRPr>
            </a:pPr>
            <a:r>
              <a:rPr lang="zh-CN" b="1">
                <a:gradFill>
                  <a:gsLst>
                    <a:gs pos="0">
                      <a:srgbClr val="FECF40"/>
                    </a:gs>
                    <a:gs pos="100000">
                      <a:srgbClr val="846C21"/>
                    </a:gs>
                  </a:gsLst>
                  <a:lin scaled="0"/>
                </a:gradFill>
                <a:latin typeface="微软雅黑" panose="020B0503020204020204" charset="-122"/>
                <a:ea typeface="微软雅黑" panose="020B0503020204020204" charset="-122"/>
              </a:rPr>
              <a:t>方案设计</a:t>
            </a:r>
            <a:endParaRPr lang="zh-CN" b="1">
              <a:gradFill>
                <a:gsLst>
                  <a:gs pos="0">
                    <a:srgbClr val="FECF40"/>
                  </a:gs>
                  <a:gs pos="100000">
                    <a:srgbClr val="846C21"/>
                  </a:gs>
                </a:gsLst>
                <a:lin scaled="0"/>
              </a:gradFill>
              <a:latin typeface="微软雅黑" panose="020B0503020204020204" charset="-122"/>
              <a:ea typeface="微软雅黑" panose="020B0503020204020204" charset="-122"/>
            </a:endParaRPr>
          </a:p>
        </p:txBody>
      </p:sp>
      <p:sp>
        <p:nvSpPr>
          <p:cNvPr id="7" name="文本框 6"/>
          <p:cNvSpPr txBox="1"/>
          <p:nvPr/>
        </p:nvSpPr>
        <p:spPr>
          <a:xfrm>
            <a:off x="186690" y="232410"/>
            <a:ext cx="2973070" cy="306705"/>
          </a:xfrm>
          <a:prstGeom prst="rect">
            <a:avLst/>
          </a:prstGeom>
          <a:noFill/>
        </p:spPr>
        <p:txBody>
          <a:bodyPr wrap="square" rtlCol="0">
            <a:spAutoFit/>
          </a:bodyPr>
          <a:lstStyle/>
          <a:p>
            <a:r>
              <a:rPr lang="zh-CN" altLang="en-US" sz="1400" b="1">
                <a:latin typeface="楷体" panose="02010609060101010101" charset="-122"/>
                <a:ea typeface="楷体" panose="02010609060101010101" charset="-122"/>
              </a:rPr>
              <a:t>厦门国际银行数创金融杯建模大赛</a:t>
            </a:r>
            <a:endParaRPr lang="zh-CN" altLang="en-US" sz="1400" b="1">
              <a:latin typeface="楷体" panose="02010609060101010101" charset="-122"/>
              <a:ea typeface="楷体" panose="02010609060101010101" charset="-122"/>
            </a:endParaRPr>
          </a:p>
        </p:txBody>
      </p:sp>
      <p:pic>
        <p:nvPicPr>
          <p:cNvPr id="2" name="图片 37"/>
          <p:cNvPicPr>
            <a:picLocks noChangeAspect="1"/>
          </p:cNvPicPr>
          <p:nvPr/>
        </p:nvPicPr>
        <p:blipFill>
          <a:blip r:embed="rId2"/>
          <a:stretch>
            <a:fillRect/>
          </a:stretch>
        </p:blipFill>
        <p:spPr>
          <a:xfrm>
            <a:off x="3218498" y="1177820"/>
            <a:ext cx="5888180" cy="5274733"/>
          </a:xfrm>
          <a:prstGeom prst="rect">
            <a:avLst/>
          </a:prstGeom>
          <a:noFill/>
          <a:ln>
            <a:noFill/>
          </a:ln>
        </p:spPr>
      </p:pic>
      <p:sp>
        <p:nvSpPr>
          <p:cNvPr id="5" name="文本框 4"/>
          <p:cNvSpPr txBox="1"/>
          <p:nvPr/>
        </p:nvSpPr>
        <p:spPr>
          <a:xfrm>
            <a:off x="962025" y="1498600"/>
            <a:ext cx="1245870" cy="337185"/>
          </a:xfrm>
          <a:prstGeom prst="rect">
            <a:avLst/>
          </a:prstGeom>
          <a:noFill/>
        </p:spPr>
        <p:txBody>
          <a:bodyPr wrap="square" rtlCol="0" anchor="t">
            <a:spAutoFit/>
          </a:bodyPr>
          <a:lstStyle/>
          <a:p>
            <a:r>
              <a:rPr lang="zh-CN" altLang="en-US" sz="1600">
                <a:solidFill>
                  <a:schemeClr val="accent1">
                    <a:lumMod val="75000"/>
                  </a:schemeClr>
                </a:solidFill>
                <a:latin typeface="微软雅黑" panose="020B0503020204020204" charset="-122"/>
                <a:ea typeface="微软雅黑" panose="020B0503020204020204" charset="-122"/>
              </a:rPr>
              <a:t>整体流程图：</a:t>
            </a:r>
            <a:endParaRPr lang="zh-CN" altLang="en-US" sz="16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DIAGRAM_VIRTUALLY_FRAME" val="{&quot;height&quot;:357,&quot;left&quot;:81.95,&quot;top&quot;:155.6,&quot;width&quot;:788.9}"/>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COMMONDATA" val="eyJoZGlkIjoiNWRjMTRmMzRiM2RiYTE1M2E2ODU1YzUxZmY3MDA1ZWY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DIAGRAM_VIRTUALLY_FRAME" val="{&quot;height&quot;:357,&quot;left&quot;:114.2,&quot;top&quot;:155.6,&quot;width&quot;:672}"/>
</p:tagLst>
</file>

<file path=ppt/tags/tag41.xml><?xml version="1.0" encoding="utf-8"?>
<p:tagLst xmlns:p="http://schemas.openxmlformats.org/presentationml/2006/main">
  <p:tag name="KSO_WM_DIAGRAM_VIRTUALLY_FRAME" val="{&quot;height&quot;:357,&quot;left&quot;:114.2,&quot;top&quot;:155.6,&quot;width&quot;:672}"/>
</p:tagLst>
</file>

<file path=ppt/tags/tag42.xml><?xml version="1.0" encoding="utf-8"?>
<p:tagLst xmlns:p="http://schemas.openxmlformats.org/presentationml/2006/main">
  <p:tag name="KSO_WM_DIAGRAM_VIRTUALLY_FRAME" val="{&quot;height&quot;:357,&quot;left&quot;:114.2,&quot;top&quot;:155.6,&quot;width&quot;:672}"/>
</p:tagLst>
</file>

<file path=ppt/tags/tag43.xml><?xml version="1.0" encoding="utf-8"?>
<p:tagLst xmlns:p="http://schemas.openxmlformats.org/presentationml/2006/main">
  <p:tag name="KSO_WM_DIAGRAM_VIRTUALLY_FRAME" val="{&quot;height&quot;:357,&quot;left&quot;:114.2,&quot;top&quot;:155.6,&quot;width&quot;:672}"/>
</p:tagLst>
</file>

<file path=ppt/tags/tag44.xml><?xml version="1.0" encoding="utf-8"?>
<p:tagLst xmlns:p="http://schemas.openxmlformats.org/presentationml/2006/main">
  <p:tag name="KSO_WM_DIAGRAM_VIRTUALLY_FRAME" val="{&quot;height&quot;:357,&quot;left&quot;:114.2,&quot;top&quot;:155.6,&quot;width&quot;:672}"/>
</p:tagLst>
</file>

<file path=ppt/tags/tag45.xml><?xml version="1.0" encoding="utf-8"?>
<p:tagLst xmlns:p="http://schemas.openxmlformats.org/presentationml/2006/main">
  <p:tag name="KSO_WM_DIAGRAM_VIRTUALLY_FRAME" val="{&quot;height&quot;:357,&quot;left&quot;:114.2,&quot;top&quot;:155.6,&quot;width&quot;:672}"/>
</p:tagLst>
</file>

<file path=ppt/tags/tag46.xml><?xml version="1.0" encoding="utf-8"?>
<p:tagLst xmlns:p="http://schemas.openxmlformats.org/presentationml/2006/main">
  <p:tag name="TABLE_ENDDRAG_ORIGIN_RECT" val="549*162"/>
  <p:tag name="TABLE_ENDDRAG_RECT" val="65*178*549*162"/>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DIAGRAM_VIRTUALLY_FRAME" val="{&quot;height&quot;:357,&quot;left&quot;:114.2,&quot;top&quot;:155.6,&quot;width&quot;:672}"/>
</p:tagLst>
</file>

<file path=ppt/tags/tag61.xml><?xml version="1.0" encoding="utf-8"?>
<p:tagLst xmlns:p="http://schemas.openxmlformats.org/presentationml/2006/main">
  <p:tag name="KSO_WM_DIAGRAM_VIRTUALLY_FRAME" val="{&quot;height&quot;:357,&quot;left&quot;:114.2,&quot;top&quot;:155.6,&quot;width&quot;:672}"/>
</p:tagLst>
</file>

<file path=ppt/tags/tag62.xml><?xml version="1.0" encoding="utf-8"?>
<p:tagLst xmlns:p="http://schemas.openxmlformats.org/presentationml/2006/main">
  <p:tag name="KSO_WM_DIAGRAM_VIRTUALLY_FRAME" val="{&quot;height&quot;:357,&quot;left&quot;:114.2,&quot;top&quot;:155.6,&quot;width&quot;:672}"/>
</p:tagLst>
</file>

<file path=ppt/tags/tag63.xml><?xml version="1.0" encoding="utf-8"?>
<p:tagLst xmlns:p="http://schemas.openxmlformats.org/presentationml/2006/main">
  <p:tag name="KSO_WM_DIAGRAM_VIRTUALLY_FRAME" val="{&quot;height&quot;:357,&quot;left&quot;:114.2,&quot;top&quot;:155.6,&quot;width&quot;:672}"/>
</p:tagLst>
</file>

<file path=ppt/tags/tag64.xml><?xml version="1.0" encoding="utf-8"?>
<p:tagLst xmlns:p="http://schemas.openxmlformats.org/presentationml/2006/main">
  <p:tag name="KSO_WM_DIAGRAM_VIRTUALLY_FRAME" val="{&quot;height&quot;:357,&quot;left&quot;:114.2,&quot;top&quot;:155.6,&quot;width&quot;:672}"/>
</p:tagLst>
</file>

<file path=ppt/tags/tag65.xml><?xml version="1.0" encoding="utf-8"?>
<p:tagLst xmlns:p="http://schemas.openxmlformats.org/presentationml/2006/main">
  <p:tag name="KSO_WM_DIAGRAM_VIRTUALLY_FRAME" val="{&quot;height&quot;:357,&quot;left&quot;:114.2,&quot;top&quot;:155.6,&quot;width&quot;:672}"/>
</p:tagLst>
</file>

<file path=ppt/tags/tag66.xml><?xml version="1.0" encoding="utf-8"?>
<p:tagLst xmlns:p="http://schemas.openxmlformats.org/presentationml/2006/main">
  <p:tag name="KSO_WM_DIAGRAM_VIRTUALLY_FRAME" val="{&quot;height&quot;:357,&quot;left&quot;:114.2,&quot;top&quot;:155.6,&quot;width&quot;:672}"/>
</p:tagLst>
</file>

<file path=ppt/tags/tag67.xml><?xml version="1.0" encoding="utf-8"?>
<p:tagLst xmlns:p="http://schemas.openxmlformats.org/presentationml/2006/main">
  <p:tag name="KSO_WM_DIAGRAM_VIRTUALLY_FRAME" val="{&quot;height&quot;:357,&quot;left&quot;:114.2,&quot;top&quot;:155.6,&quot;width&quot;:672}"/>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DIAGRAM_VIRTUALLY_FRAME" val="{&quot;height&quot;:357,&quot;left&quot;:81.95,&quot;top&quot;:155.6,&quot;width&quot;:788.9}"/>
</p:tagLst>
</file>

<file path=ppt/tags/tag94.xml><?xml version="1.0" encoding="utf-8"?>
<p:tagLst xmlns:p="http://schemas.openxmlformats.org/presentationml/2006/main">
  <p:tag name="KSO_WM_DIAGRAM_VIRTUALLY_FRAME" val="{&quot;height&quot;:357,&quot;left&quot;:81.95,&quot;top&quot;:155.6,&quot;width&quot;:788.9}"/>
</p:tagLst>
</file>

<file path=ppt/tags/tag95.xml><?xml version="1.0" encoding="utf-8"?>
<p:tagLst xmlns:p="http://schemas.openxmlformats.org/presentationml/2006/main">
  <p:tag name="KSO_WM_DIAGRAM_VIRTUALLY_FRAME" val="{&quot;height&quot;:357,&quot;left&quot;:81.95,&quot;top&quot;:155.6,&quot;width&quot;:788.9}"/>
</p:tagLst>
</file>

<file path=ppt/tags/tag96.xml><?xml version="1.0" encoding="utf-8"?>
<p:tagLst xmlns:p="http://schemas.openxmlformats.org/presentationml/2006/main">
  <p:tag name="KSO_WM_DIAGRAM_VIRTUALLY_FRAME" val="{&quot;height&quot;:357,&quot;left&quot;:81.95,&quot;top&quot;:155.6,&quot;width&quot;:788.9}"/>
</p:tagLst>
</file>

<file path=ppt/tags/tag97.xml><?xml version="1.0" encoding="utf-8"?>
<p:tagLst xmlns:p="http://schemas.openxmlformats.org/presentationml/2006/main">
  <p:tag name="KSO_WM_DIAGRAM_VIRTUALLY_FRAME" val="{&quot;height&quot;:357,&quot;left&quot;:81.95,&quot;top&quot;:155.6,&quot;width&quot;:788.9}"/>
</p:tagLst>
</file>

<file path=ppt/tags/tag98.xml><?xml version="1.0" encoding="utf-8"?>
<p:tagLst xmlns:p="http://schemas.openxmlformats.org/presentationml/2006/main">
  <p:tag name="KSO_WM_DIAGRAM_VIRTUALLY_FRAME" val="{&quot;height&quot;:357,&quot;left&quot;:81.95,&quot;top&quot;:155.6,&quot;width&quot;:788.9}"/>
</p:tagLst>
</file>

<file path=ppt/tags/tag99.xml><?xml version="1.0" encoding="utf-8"?>
<p:tagLst xmlns:p="http://schemas.openxmlformats.org/presentationml/2006/main">
  <p:tag name="KSO_WM_DIAGRAM_VIRTUALLY_FRAME" val="{&quot;height&quot;:357,&quot;left&quot;:81.95,&quot;top&quot;:155.6,&quot;width&quot;:788.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3447</Words>
  <Application>WPS 演示</Application>
  <PresentationFormat>宽屏</PresentationFormat>
  <Paragraphs>336</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27</vt:i4>
      </vt:variant>
    </vt:vector>
  </HeadingPairs>
  <TitlesOfParts>
    <vt:vector size="44" baseType="lpstr">
      <vt:lpstr>Arial</vt:lpstr>
      <vt:lpstr>宋体</vt:lpstr>
      <vt:lpstr>Wingdings</vt:lpstr>
      <vt:lpstr>楷体</vt:lpstr>
      <vt:lpstr>Alibaba PuHuiTi</vt:lpstr>
      <vt:lpstr>Segoe Print</vt:lpstr>
      <vt:lpstr>微软雅黑</vt:lpstr>
      <vt:lpstr>Arial</vt:lpstr>
      <vt:lpstr>方正楷体_GBK</vt:lpstr>
      <vt:lpstr>Times New Roman</vt:lpstr>
      <vt:lpstr>Arial Unicode MS</vt:lpstr>
      <vt:lpstr>Calibri</vt:lpstr>
      <vt:lpstr>阿里巴巴普惠体</vt:lpstr>
      <vt:lpstr>等线</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张晓成</cp:lastModifiedBy>
  <cp:revision>145</cp:revision>
  <dcterms:created xsi:type="dcterms:W3CDTF">2024-01-30T09:54:00Z</dcterms:created>
  <dcterms:modified xsi:type="dcterms:W3CDTF">2024-06-02T10:25:15Z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AAD9682E5A6145B1B0C8D61BAEB64A27_12</vt:lpwstr>
  </property>
  <property fmtid="{D5CDD505-2E9C-101B-9397-08002B2CF9AE}" pid="3" name="KSOProductBuildVer">
    <vt:lpwstr>2052-12.1.0.16929</vt:lpwstr>
  </property>
</Properties>
</file>