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262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2FE0C-05F2-4A52-9E6B-9374AEB1681E}" type="datetimeFigureOut">
              <a:rPr lang="zh-TW" altLang="en-US" smtClean="0"/>
              <a:t>2019/12/25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641B1-583D-47B5-8AF7-4EB2E47B67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67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641B1-583D-47B5-8AF7-4EB2E47B677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7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版面配置區 25"/>
          <p:cNvSpPr>
            <a:spLocks noGrp="1"/>
          </p:cNvSpPr>
          <p:nvPr>
            <p:ph type="dt" sz="half" idx="14"/>
          </p:nvPr>
        </p:nvSpPr>
        <p:spPr>
          <a:xfrm>
            <a:off x="1697072" y="3918441"/>
            <a:ext cx="5834014" cy="276981"/>
          </a:xfrm>
        </p:spPr>
        <p:txBody>
          <a:bodyPr/>
          <a:lstStyle>
            <a:lvl1pPr>
              <a:defRPr spc="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kumimoji="1" lang="en-US" altLang="zh-TW" sz="140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Oct 18, 2013 </a:t>
            </a:r>
            <a:r>
              <a:rPr kumimoji="1" lang="zh-TW" altLang="en-US" sz="140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單位或部門</a:t>
            </a:r>
            <a:r>
              <a:rPr kumimoji="1" lang="en-US" altLang="zh-TW" sz="140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(</a:t>
            </a:r>
            <a:r>
              <a:rPr kumimoji="1" lang="zh-TW" altLang="en-US" sz="140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華康中黑體 </a:t>
            </a:r>
            <a:r>
              <a:rPr kumimoji="1" lang="en-US" altLang="zh-TW" sz="140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14pt)</a:t>
            </a:r>
            <a:endParaRPr kumimoji="1" lang="zh-TW" altLang="en-US" sz="1400" dirty="0">
              <a:latin typeface="華康中黑體" panose="020B0509000000000000" pitchFamily="49" charset="-120"/>
              <a:ea typeface="華康中黑體" panose="020B0509000000000000" pitchFamily="49" charset="-120"/>
              <a:cs typeface="華康黑體 Std W5"/>
            </a:endParaRPr>
          </a:p>
        </p:txBody>
      </p:sp>
      <p:sp>
        <p:nvSpPr>
          <p:cNvPr id="4" name="標題 14"/>
          <p:cNvSpPr>
            <a:spLocks noGrp="1"/>
          </p:cNvSpPr>
          <p:nvPr>
            <p:ph type="title" hasCustomPrompt="1"/>
          </p:nvPr>
        </p:nvSpPr>
        <p:spPr>
          <a:xfrm>
            <a:off x="1620872" y="2348477"/>
            <a:ext cx="7154637" cy="5805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spc="30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r>
              <a:rPr kumimoji="1" lang="zh-TW" altLang="en-US" sz="3200" b="0" i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簡報標題</a:t>
            </a:r>
            <a:r>
              <a:rPr kumimoji="1" lang="en-US" altLang="zh-TW" sz="3200" b="0" i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(</a:t>
            </a:r>
            <a:r>
              <a:rPr kumimoji="1" lang="zh-TW" altLang="en-US" sz="3200" b="0" i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華康粗黑體</a:t>
            </a:r>
            <a:r>
              <a:rPr kumimoji="1" lang="en-US" altLang="zh-TW" sz="3200" b="0" i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 32pt)</a:t>
            </a:r>
            <a:r>
              <a:rPr kumimoji="1" lang="zh-TW" altLang="en-US" sz="3200" b="0" i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/>
            </a:r>
            <a:br>
              <a:rPr kumimoji="1" lang="zh-TW" altLang="en-US" sz="3200" b="0" i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</a:br>
            <a:endParaRPr lang="zh-TW" alt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649008" y="3023123"/>
            <a:ext cx="5836859" cy="374461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spc="300" baseline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z="2000" b="0" i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簡報次標及附註 </a:t>
            </a:r>
            <a:r>
              <a:rPr kumimoji="1" lang="en-US" altLang="zh-TW" sz="2000" b="0" i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(</a:t>
            </a:r>
            <a:r>
              <a:rPr kumimoji="1" lang="zh-TW" altLang="en-US" sz="2000" b="0" i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華康粗黑體 </a:t>
            </a:r>
            <a:r>
              <a:rPr kumimoji="1" lang="en-US" altLang="zh-TW" sz="2000" b="0" i="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20pt)</a:t>
            </a:r>
            <a:endParaRPr kumimoji="1" lang="zh-TW" altLang="en-US" sz="2000" b="0" i="0" spc="300" dirty="0">
              <a:solidFill>
                <a:schemeClr val="tx1">
                  <a:lumMod val="65000"/>
                  <a:lumOff val="35000"/>
                </a:schemeClr>
              </a:solidFill>
              <a:latin typeface="華康粗黑體" panose="020B0709000000000000" pitchFamily="49" charset="-120"/>
              <a:ea typeface="華康粗黑體" panose="020B0709000000000000" pitchFamily="49" charset="-120"/>
              <a:cs typeface="華康黑體 Std W7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fld id="{0BAFCCD8-AC1C-4B68-8FCD-7FC4584E4C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79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" y="0"/>
            <a:ext cx="9138623" cy="6858000"/>
          </a:xfrm>
          <a:prstGeom prst="rect">
            <a:avLst/>
          </a:prstGeom>
        </p:spPr>
      </p:pic>
      <p:sp>
        <p:nvSpPr>
          <p:cNvPr id="3" name="標題 14"/>
          <p:cNvSpPr>
            <a:spLocks noGrp="1"/>
          </p:cNvSpPr>
          <p:nvPr>
            <p:ph type="title" hasCustomPrompt="1"/>
          </p:nvPr>
        </p:nvSpPr>
        <p:spPr>
          <a:xfrm>
            <a:off x="857458" y="2589261"/>
            <a:ext cx="7249519" cy="5805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spc="30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r>
              <a:rPr kumimoji="1" lang="zh-TW" altLang="en-US" dirty="0">
                <a:solidFill>
                  <a:schemeClr val="bg1"/>
                </a:solidFill>
                <a:cs typeface="華康黑體 Std W7"/>
              </a:rPr>
              <a:t>簡報大綱</a:t>
            </a:r>
            <a:r>
              <a:rPr kumimoji="1" lang="en-US" altLang="zh-TW" dirty="0">
                <a:solidFill>
                  <a:schemeClr val="bg1"/>
                </a:solidFill>
                <a:cs typeface="華康黑體 Std W7"/>
              </a:rPr>
              <a:t>(</a:t>
            </a:r>
            <a:r>
              <a:rPr kumimoji="1" lang="zh-TW" altLang="en-US" dirty="0">
                <a:solidFill>
                  <a:schemeClr val="bg1"/>
                </a:solidFill>
                <a:cs typeface="華康黑體 Std W7"/>
              </a:rPr>
              <a:t>華康粗黑體 </a:t>
            </a:r>
            <a:r>
              <a:rPr kumimoji="1" lang="en-US" altLang="zh-TW" dirty="0">
                <a:solidFill>
                  <a:schemeClr val="bg1"/>
                </a:solidFill>
                <a:cs typeface="華康黑體 Std W7"/>
              </a:rPr>
              <a:t>32pt)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85593" y="3278177"/>
            <a:ext cx="5914265" cy="374461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spc="300" baseline="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簡報綱要文字 </a:t>
            </a:r>
            <a:r>
              <a:rPr kumimoji="1" lang="en-US" altLang="zh-TW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(</a:t>
            </a:r>
            <a:r>
              <a:rPr kumimoji="1" lang="zh-TW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華康粗黑體</a:t>
            </a:r>
            <a:r>
              <a:rPr kumimoji="1" lang="en-US" altLang="zh-TW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 20pt)</a:t>
            </a:r>
            <a:endParaRPr kumimoji="1" lang="zh-TW" altLang="en-US" sz="20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華康粗黑體" panose="020B0709000000000000" pitchFamily="49" charset="-120"/>
              <a:ea typeface="華康粗黑體" panose="020B0709000000000000" pitchFamily="49" charset="-120"/>
              <a:cs typeface="華康黑體 Std W7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fld id="{0BAFCCD8-AC1C-4B68-8FCD-7FC4584E4C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27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2"/>
          <p:cNvSpPr>
            <a:spLocks noGrp="1"/>
          </p:cNvSpPr>
          <p:nvPr>
            <p:ph type="body" idx="15" hasCustomPrompt="1"/>
          </p:nvPr>
        </p:nvSpPr>
        <p:spPr>
          <a:xfrm>
            <a:off x="622746" y="1246000"/>
            <a:ext cx="7872479" cy="1052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簡報內文文字華康中黑體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18pt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，撰寫內文從這裡開始撰寫內文從這裡開始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撰寫內文從這裡開始撰寫內文從這裡開始</a:t>
            </a:r>
          </a:p>
        </p:txBody>
      </p:sp>
      <p:sp>
        <p:nvSpPr>
          <p:cNvPr id="7" name="標題 14"/>
          <p:cNvSpPr>
            <a:spLocks noGrp="1"/>
          </p:cNvSpPr>
          <p:nvPr>
            <p:ph type="title" hasCustomPrompt="1"/>
          </p:nvPr>
        </p:nvSpPr>
        <p:spPr>
          <a:xfrm>
            <a:off x="622745" y="560126"/>
            <a:ext cx="7088238" cy="50906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spc="300">
                <a:solidFill>
                  <a:schemeClr val="tx1">
                    <a:lumMod val="65000"/>
                    <a:lumOff val="3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內文標題</a:t>
            </a:r>
            <a:r>
              <a:rPr kumimoji="1" lang="en-US" altLang="zh-TW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(</a:t>
            </a:r>
            <a:r>
              <a:rPr kumimoji="1" lang="zh-TW" altLang="en-US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華康粗黑體 </a:t>
            </a:r>
            <a:r>
              <a:rPr kumimoji="1" lang="en-US" altLang="zh-TW" sz="280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粗黑體" panose="020B0709000000000000" pitchFamily="49" charset="-120"/>
                <a:ea typeface="華康粗黑體" panose="020B0709000000000000" pitchFamily="49" charset="-120"/>
                <a:cs typeface="華康黑體 Std W7"/>
              </a:rPr>
              <a:t>28pt)</a:t>
            </a:r>
            <a:endParaRPr kumimoji="1" lang="zh-TW" altLang="en-US" sz="28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華康粗黑體" panose="020B0709000000000000" pitchFamily="49" charset="-120"/>
              <a:ea typeface="華康粗黑體" panose="020B0709000000000000" pitchFamily="49" charset="-120"/>
              <a:cs typeface="華康黑體 Std W7"/>
            </a:endParaRPr>
          </a:p>
        </p:txBody>
      </p:sp>
      <p:sp>
        <p:nvSpPr>
          <p:cNvPr id="8" name="內容版面配置區 1"/>
          <p:cNvSpPr>
            <a:spLocks noGrp="1"/>
          </p:cNvSpPr>
          <p:nvPr>
            <p:ph idx="14" hasCustomPrompt="1"/>
          </p:nvPr>
        </p:nvSpPr>
        <p:spPr>
          <a:xfrm>
            <a:off x="622745" y="2478120"/>
            <a:ext cx="7872478" cy="158607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Wingdings"/>
                <a:sym typeface="Wingdings"/>
              </a:rPr>
              <a:t>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</a:t>
            </a: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14pt</a:t>
            </a:r>
          </a:p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ＭＳ ゴシック"/>
              </a:rPr>
              <a:t>  −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</a:t>
            </a: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14pt</a:t>
            </a: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，撰寫內文從這裡開始撰寫內文從這裡開始</a:t>
            </a:r>
            <a:endParaRPr kumimoji="1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華康中黑體" panose="020B0509000000000000" pitchFamily="49" charset="-120"/>
              <a:ea typeface="華康中黑體" panose="020B0509000000000000" pitchFamily="49" charset="-120"/>
              <a:cs typeface="華康黑體 Std W5"/>
            </a:endParaRPr>
          </a:p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 </a:t>
            </a: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 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14pt</a:t>
            </a:r>
          </a:p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 </a:t>
            </a: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14pt</a:t>
            </a:r>
          </a:p>
          <a:p>
            <a:pPr marL="0" marR="0" lvl="0" indent="0" algn="l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 </a:t>
            </a: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簡報提示文字華康中黑體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 14pt</a:t>
            </a:r>
          </a:p>
          <a:p>
            <a:endParaRPr lang="zh-TW" altLang="en-US" spc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華康粗黑體" panose="020B0709000000000000" pitchFamily="49" charset="-120"/>
                <a:ea typeface="華康粗黑體" panose="020B0709000000000000" pitchFamily="49" charset="-120"/>
              </a:defRPr>
            </a:lvl1pPr>
          </a:lstStyle>
          <a:p>
            <a:fld id="{0BAFCCD8-AC1C-4B68-8FCD-7FC4584E4C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82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TW"/>
              <a:t>Oct 18, 2013 </a:t>
            </a:r>
            <a:r>
              <a:rPr kumimoji="1" lang="zh-TW" altLang="en-US"/>
              <a:t>單位或部門</a:t>
            </a:r>
            <a:r>
              <a:rPr kumimoji="1" lang="en-US" altLang="zh-TW"/>
              <a:t>(</a:t>
            </a:r>
            <a:r>
              <a:rPr kumimoji="1" lang="zh-TW" altLang="en-US"/>
              <a:t>華康中黑體 </a:t>
            </a:r>
            <a:r>
              <a:rPr kumimoji="1" lang="en-US" altLang="zh-TW"/>
              <a:t>14pt)</a:t>
            </a:r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DABE1-146B-7047-8EE3-DEF9FE1CCB6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3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zh-tw/%E5%9B%9E%E6%BA%AF%E6%B3%95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回溯法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TW" sz="1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Dec </a:t>
            </a:r>
            <a:r>
              <a:rPr kumimoji="1" lang="en-US" altLang="zh-TW" sz="1400" dirty="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25</a:t>
            </a:r>
            <a:r>
              <a:rPr kumimoji="1" lang="en-US" altLang="zh-TW" sz="1400" dirty="0" smtClean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, </a:t>
            </a:r>
            <a:r>
              <a:rPr kumimoji="1" lang="en-US" altLang="zh-TW" sz="1400" dirty="0">
                <a:latin typeface="華康中黑體" panose="020B0509000000000000" pitchFamily="49" charset="-120"/>
                <a:ea typeface="華康中黑體" panose="020B0509000000000000" pitchFamily="49" charset="-120"/>
                <a:cs typeface="華康黑體 Std W5"/>
              </a:rPr>
              <a:t>2019 Boren</a:t>
            </a:r>
            <a:endParaRPr kumimoji="1" lang="zh-TW" altLang="en-US" sz="1400" dirty="0">
              <a:latin typeface="華康中黑體" panose="020B0509000000000000" pitchFamily="49" charset="-120"/>
              <a:ea typeface="華康中黑體" panose="020B0509000000000000" pitchFamily="49" charset="-120"/>
              <a:cs typeface="華康黑體 Std W5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3"/>
          </p:nvPr>
        </p:nvSpPr>
        <p:spPr>
          <a:xfrm>
            <a:off x="1649008" y="3023123"/>
            <a:ext cx="5836859" cy="374461"/>
          </a:xfrm>
        </p:spPr>
        <p:txBody>
          <a:bodyPr/>
          <a:lstStyle/>
          <a:p>
            <a:r>
              <a:rPr lang="zh-TW" altLang="en-US" dirty="0" smtClean="0"/>
              <a:t>不進</a:t>
            </a:r>
            <a:r>
              <a:rPr lang="zh-TW" altLang="en-US" dirty="0"/>
              <a:t>則</a:t>
            </a:r>
            <a:r>
              <a:rPr lang="zh-TW" altLang="en-US" dirty="0" smtClean="0"/>
              <a:t>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12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6D5EF88-454A-4FC1-B9E0-0F1F9089643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22746" y="1246000"/>
            <a:ext cx="7872479" cy="3891688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/>
              <a:t>演算法趣學｜</a:t>
            </a:r>
            <a:r>
              <a:rPr lang="en-US" altLang="zh-TW" dirty="0"/>
              <a:t>50</a:t>
            </a:r>
            <a:r>
              <a:rPr lang="zh-TW" altLang="en-US" dirty="0"/>
              <a:t>種必學演算法的完美圖解與應用實作</a:t>
            </a:r>
            <a:r>
              <a:rPr lang="en-US" altLang="zh-TW" sz="1200" dirty="0"/>
              <a:t>isbn:978-986-502-013-2</a:t>
            </a:r>
            <a:endParaRPr lang="zh-TW" altLang="en-US" sz="1200" dirty="0"/>
          </a:p>
          <a:p>
            <a:r>
              <a:rPr lang="en-US" altLang="zh-TW" dirty="0" smtClean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回溯法</a:t>
            </a:r>
            <a:r>
              <a:rPr lang="en-US" altLang="zh-TW" dirty="0" smtClean="0"/>
              <a:t>wiki</a:t>
            </a:r>
            <a:r>
              <a:rPr lang="en-US" altLang="zh-TW" sz="1200" dirty="0" smtClean="0">
                <a:hlinkClick r:id="rId2"/>
              </a:rPr>
              <a:t> </a:t>
            </a:r>
            <a:r>
              <a:rPr lang="en-US" altLang="zh-TW" sz="1200" dirty="0">
                <a:hlinkClick r:id="rId2"/>
              </a:rPr>
              <a:t>https://www.wikiwand.com/zh-tw/%E5%9B%9E%E6%BA%AF%E6%B3%95</a:t>
            </a:r>
            <a:endParaRPr lang="zh-TW" altLang="en-US" sz="12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1A0C94-3689-4D7D-A9FD-001DD782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F07108-276D-4A05-A045-D4D53AC74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1A4E1-5853-437F-8F8B-114D4003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回溯法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DBB25C-1562-49F6-9A35-6635DD4749C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85593" y="3253900"/>
            <a:ext cx="5914265" cy="1161983"/>
          </a:xfrm>
        </p:spPr>
        <p:txBody>
          <a:bodyPr/>
          <a:lstStyle/>
          <a:p>
            <a:r>
              <a:rPr lang="zh-TW" altLang="en-US" dirty="0" smtClean="0"/>
              <a:t>基礎概念</a:t>
            </a:r>
            <a:endParaRPr lang="en-US" altLang="zh-TW" dirty="0" smtClean="0"/>
          </a:p>
          <a:p>
            <a:r>
              <a:rPr kumimoji="1" lang="zh-TW" altLang="en-US" dirty="0" smtClean="0"/>
              <a:t>背包問題</a:t>
            </a:r>
            <a:endParaRPr kumimoji="1" lang="en-US" altLang="zh-TW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42788D-94A4-450A-9E35-5889FE111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975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版面配置區 1"/>
              <p:cNvSpPr>
                <a:spLocks noGrp="1"/>
              </p:cNvSpPr>
              <p:nvPr>
                <p:ph type="body" idx="15"/>
              </p:nvPr>
            </p:nvSpPr>
            <p:spPr>
              <a:xfrm>
                <a:off x="622746" y="1134489"/>
                <a:ext cx="7872479" cy="4922325"/>
              </a:xfrm>
            </p:spPr>
            <p:txBody>
              <a:bodyPr/>
              <a:lstStyle/>
              <a:p>
                <a:pPr marL="285750" indent="-285750">
                  <a:buFont typeface="Wingdings" panose="05000000000000000000" pitchFamily="2" charset="2"/>
                  <a:buChar char="l"/>
                  <a:defRPr/>
                </a:pPr>
                <a:r>
                  <a:rPr lang="zh-TW" altLang="en-US" dirty="0" smtClean="0"/>
                  <a:t>概念</a:t>
                </a:r>
                <a:r>
                  <a:rPr lang="zh-TW" altLang="en-US" dirty="0"/>
                  <a:t>：</a:t>
                </a:r>
                <a:r>
                  <a:rPr lang="zh-TW" altLang="en-US" dirty="0" smtClean="0"/>
                  <a:t>當節點不滿足求解條件時，就回溯。嘗試其他的路徑。</a:t>
                </a:r>
                <a:endParaRPr lang="en-US" altLang="zh-TW" dirty="0" smtClean="0"/>
              </a:p>
              <a:p>
                <a:pPr>
                  <a:defRPr/>
                </a:pPr>
                <a:endParaRPr lang="en-US" altLang="zh-TW" dirty="0"/>
              </a:p>
              <a:p>
                <a:pPr>
                  <a:defRPr/>
                </a:pPr>
                <a:r>
                  <a:rPr lang="en-US" altLang="zh-TW" dirty="0"/>
                  <a:t>		</a:t>
                </a:r>
                <a:r>
                  <a:rPr lang="zh-TW" altLang="en-US" dirty="0"/>
                  <a:t>「能進則進，進不了則換，換不了則退的搜尋方法」。</a:t>
                </a:r>
              </a:p>
              <a:p>
                <a:pPr>
                  <a:defRPr/>
                </a:pPr>
                <a:endParaRPr lang="en-US" altLang="zh-TW" dirty="0"/>
              </a:p>
              <a:p>
                <a:pPr marL="285750" indent="-285750">
                  <a:buFont typeface="Wingdings" panose="05000000000000000000" pitchFamily="2" charset="2"/>
                  <a:buChar char="l"/>
                  <a:defRPr/>
                </a:pPr>
                <a:r>
                  <a:rPr lang="zh-TW" altLang="en-US" dirty="0" smtClean="0"/>
                  <a:t>要素：</a:t>
                </a:r>
                <a:r>
                  <a:rPr lang="en-US" altLang="zh-TW" dirty="0" smtClean="0"/>
                  <a:t>1.</a:t>
                </a:r>
                <a:r>
                  <a:rPr lang="zh-TW" altLang="en-US" dirty="0" smtClean="0"/>
                  <a:t>解空間、</a:t>
                </a:r>
                <a:r>
                  <a:rPr lang="en-US" altLang="zh-TW" dirty="0" smtClean="0"/>
                  <a:t>2.</a:t>
                </a:r>
                <a:r>
                  <a:rPr lang="zh-TW" altLang="en-US" dirty="0" smtClean="0"/>
                  <a:t>解空間的組織結構、</a:t>
                </a:r>
                <a:r>
                  <a:rPr lang="en-US" altLang="zh-TW" dirty="0" smtClean="0"/>
                  <a:t>3.</a:t>
                </a:r>
                <a:r>
                  <a:rPr lang="zh-TW" altLang="en-US" dirty="0" smtClean="0"/>
                  <a:t>搜尋解空間。</a:t>
                </a:r>
                <a:endParaRPr lang="en-US" altLang="zh-TW" dirty="0" smtClean="0"/>
              </a:p>
              <a:p>
                <a:pPr marL="285750" indent="-285750">
                  <a:buFont typeface="Wingdings" panose="05000000000000000000" pitchFamily="2" charset="2"/>
                  <a:buChar char="l"/>
                  <a:defRPr/>
                </a:pPr>
                <a:endParaRPr lang="en-US" altLang="zh-TW" dirty="0" smtClean="0"/>
              </a:p>
              <a:p>
                <a:pPr>
                  <a:defRPr/>
                </a:pPr>
                <a:r>
                  <a:rPr lang="zh-TW" altLang="en-US" dirty="0" smtClean="0"/>
                  <a:t>例如有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個物品的</a:t>
                </a:r>
                <a:r>
                  <a:rPr lang="en-US" altLang="zh-TW" dirty="0" smtClean="0"/>
                  <a:t>0-1</a:t>
                </a:r>
                <a:r>
                  <a:rPr lang="zh-TW" altLang="en-US" dirty="0" smtClean="0"/>
                  <a:t>背包問題。</a:t>
                </a:r>
                <a:endParaRPr lang="en-US" altLang="zh-TW" dirty="0" smtClean="0"/>
              </a:p>
              <a:p>
                <a:pPr>
                  <a:defRPr/>
                </a:pPr>
                <a:endParaRPr lang="en-US" altLang="zh-TW" dirty="0"/>
              </a:p>
              <a:p>
                <a:pPr marL="342900" indent="-342900">
                  <a:buAutoNum type="arabicParenR"/>
                  <a:defRPr/>
                </a:pPr>
                <a:r>
                  <a:rPr lang="zh-TW" altLang="en-US" dirty="0" smtClean="0"/>
                  <a:t>解空間</a:t>
                </a:r>
                <a:endParaRPr lang="en-US" altLang="zh-TW" dirty="0" smtClean="0"/>
              </a:p>
              <a:p>
                <a:pPr>
                  <a:defRPr/>
                </a:pPr>
                <a:r>
                  <a:rPr lang="en-US" altLang="zh-TW" dirty="0" smtClean="0"/>
                  <a:t>	</a:t>
                </a:r>
                <a:r>
                  <a:rPr lang="zh-TW" altLang="en-US" dirty="0" smtClean="0"/>
                  <a:t>解的組織</a:t>
                </a:r>
                <a:r>
                  <a:rPr lang="zh-TW" altLang="en-US" dirty="0" smtClean="0"/>
                  <a:t>形式規範為一個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 smtClean="0"/>
                  <a:t>元組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 smtClean="0"/>
                  <a:t> =&gt;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dirty="0" smtClean="0"/>
              </a:p>
              <a:p>
                <a:pPr>
                  <a:defRPr/>
                </a:pPr>
                <a:r>
                  <a:rPr lang="en-US" altLang="zh-TW" dirty="0"/>
                  <a:t>	</a:t>
                </a:r>
                <a:r>
                  <a:rPr lang="zh-TW" altLang="en-US" dirty="0" smtClean="0"/>
                  <a:t>顯</a:t>
                </a:r>
                <a:r>
                  <a:rPr lang="zh-TW" altLang="en-US" dirty="0"/>
                  <a:t>式</a:t>
                </a:r>
                <a:r>
                  <a:rPr lang="zh-TW" altLang="en-US" dirty="0" smtClean="0"/>
                  <a:t>限制：對解分量的取值範圍的限定。</a:t>
                </a:r>
                <a:endParaRPr lang="en-US" altLang="zh-TW" dirty="0" smtClean="0"/>
              </a:p>
              <a:p>
                <a:pPr>
                  <a:defRPr/>
                </a:pPr>
                <a:r>
                  <a:rPr lang="en-US" altLang="zh-TW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 smtClean="0"/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dirty="0" smtClean="0"/>
                  <a:t>代表第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個物品不放入背包，因此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endParaRPr lang="en-US" altLang="zh-TW" dirty="0" smtClean="0"/>
              </a:p>
              <a:p>
                <a:pPr>
                  <a:defRPr/>
                </a:pPr>
                <a:endParaRPr lang="en-US" altLang="zh-TW" dirty="0" smtClean="0"/>
              </a:p>
              <a:p>
                <a:pPr>
                  <a:defRPr/>
                </a:pPr>
                <a:r>
                  <a:rPr lang="zh-TW" altLang="en-US" dirty="0" smtClean="0"/>
                  <a:t>有可能的解</a:t>
                </a:r>
                <a:r>
                  <a:rPr lang="en-US" altLang="zh-TW" dirty="0" smtClean="0"/>
                  <a:t>:</a:t>
                </a:r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0, 0, 0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0, 0, 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0,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5"/>
              </p:nvPr>
            </p:nvSpPr>
            <p:spPr>
              <a:xfrm>
                <a:off x="622746" y="1134489"/>
                <a:ext cx="7872479" cy="4922325"/>
              </a:xfrm>
              <a:blipFill>
                <a:blip r:embed="rId2"/>
                <a:stretch>
                  <a:fillRect l="-619" b="-35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回溯</a:t>
            </a:r>
            <a:r>
              <a:rPr lang="zh-TW" altLang="en-US" dirty="0" smtClean="0"/>
              <a:t>法 </a:t>
            </a:r>
            <a:r>
              <a:rPr lang="en-US" altLang="zh-TW" dirty="0" smtClean="0"/>
              <a:t>- </a:t>
            </a:r>
            <a:r>
              <a:rPr lang="zh-TW" altLang="en-US" dirty="0" smtClean="0"/>
              <a:t>基礎</a:t>
            </a:r>
            <a:r>
              <a:rPr lang="zh-TW" altLang="en-US" dirty="0"/>
              <a:t>概念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38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>
          <a:xfrm>
            <a:off x="622746" y="1245999"/>
            <a:ext cx="7872479" cy="4965229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2) </a:t>
            </a:r>
            <a:r>
              <a:rPr lang="zh-TW" altLang="en-US" dirty="0" smtClean="0"/>
              <a:t>解空間的組織結構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	</a:t>
            </a:r>
            <a:r>
              <a:rPr lang="zh-TW" altLang="en-US" dirty="0" smtClean="0"/>
              <a:t>需要一定的組織結構搜尋最優解，如果把這種組織結構用樹表現出來，就是解空間樹。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回溯法 </a:t>
            </a:r>
            <a:r>
              <a:rPr lang="en-US" altLang="zh-TW" dirty="0"/>
              <a:t>- </a:t>
            </a:r>
            <a:r>
              <a:rPr lang="zh-TW" altLang="en-US" dirty="0"/>
              <a:t>基礎</a:t>
            </a:r>
            <a:r>
              <a:rPr lang="zh-TW" altLang="en-US" dirty="0" smtClean="0"/>
              <a:t>概念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7" name="圖片 6" descr="解空間樹 - Google 搜尋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1" t="37591" r="10975" b="41616"/>
          <a:stretch/>
        </p:blipFill>
        <p:spPr>
          <a:xfrm>
            <a:off x="933210" y="2490827"/>
            <a:ext cx="7000798" cy="24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8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>
          <a:xfrm>
            <a:off x="622746" y="1246000"/>
            <a:ext cx="7872479" cy="5110352"/>
          </a:xfrm>
        </p:spPr>
        <p:txBody>
          <a:bodyPr/>
          <a:lstStyle/>
          <a:p>
            <a:r>
              <a:rPr lang="en-US" altLang="zh-TW" dirty="0" smtClean="0"/>
              <a:t>3) </a:t>
            </a:r>
            <a:r>
              <a:rPr lang="zh-TW" altLang="en-US" dirty="0" smtClean="0"/>
              <a:t>搜尋解空間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隱式限制</a:t>
            </a:r>
            <a:r>
              <a:rPr lang="en-US" altLang="zh-TW" dirty="0" smtClean="0"/>
              <a:t>(</a:t>
            </a:r>
            <a:r>
              <a:rPr lang="zh-TW" altLang="en-US" dirty="0"/>
              <a:t>剪枝函數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指對能否得到問題的可行解或最優解做出的限制。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隱式</a:t>
            </a:r>
            <a:r>
              <a:rPr lang="zh-TW" altLang="en-US" dirty="0" smtClean="0"/>
              <a:t>限制包含限制函數和限界函數。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限制函數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是否得到問題的可行解的限制。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(</a:t>
            </a:r>
            <a:r>
              <a:rPr lang="zh-TW" altLang="en-US" dirty="0" smtClean="0"/>
              <a:t>控制解空間的大小、</a:t>
            </a:r>
            <a:r>
              <a:rPr lang="zh-TW" altLang="en-US" dirty="0"/>
              <a:t>決定剪枝的效率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限界函數</a:t>
            </a:r>
            <a:r>
              <a:rPr lang="en-US" altLang="zh-TW" dirty="0" smtClean="0"/>
              <a:t>:</a:t>
            </a:r>
            <a:r>
              <a:rPr lang="zh-TW" altLang="en-US" dirty="0"/>
              <a:t>是否得到最優</a:t>
            </a:r>
            <a:r>
              <a:rPr lang="zh-TW" altLang="en-US" dirty="0" smtClean="0"/>
              <a:t>解的限制。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algn="ctr"/>
            <a:r>
              <a:rPr lang="zh-TW" altLang="en-US" sz="2000" b="1" dirty="0" smtClean="0"/>
              <a:t>解空間的大小和剪枝函數的好壞都直接影響搜尋效率</a:t>
            </a:r>
            <a:endParaRPr lang="en-US" altLang="zh-TW" sz="2000" b="1" dirty="0" smtClean="0"/>
          </a:p>
          <a:p>
            <a:pPr algn="ctr"/>
            <a:r>
              <a:rPr lang="zh-TW" altLang="en-US" sz="2000" b="1" dirty="0" smtClean="0"/>
              <a:t>回溯法解題的關鍵是設計有效的顯式限制和隱式限制</a:t>
            </a:r>
            <a:endParaRPr lang="en-US" altLang="zh-TW" sz="2000" b="1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回溯法 </a:t>
            </a:r>
            <a:r>
              <a:rPr lang="en-US" altLang="zh-TW" dirty="0"/>
              <a:t>- </a:t>
            </a:r>
            <a:r>
              <a:rPr lang="zh-TW" altLang="en-US" dirty="0"/>
              <a:t>基礎概念 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077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版面配置區 1"/>
              <p:cNvSpPr>
                <a:spLocks noGrp="1"/>
              </p:cNvSpPr>
              <p:nvPr>
                <p:ph type="body" idx="15"/>
              </p:nvPr>
            </p:nvSpPr>
            <p:spPr>
              <a:xfrm>
                <a:off x="622746" y="1245999"/>
                <a:ext cx="8220171" cy="4942927"/>
              </a:xfrm>
            </p:spPr>
            <p:txBody>
              <a:bodyPr/>
              <a:lstStyle/>
              <a:p>
                <a:r>
                  <a:rPr lang="zh-TW" altLang="en-US" dirty="0" smtClean="0"/>
                  <a:t>假設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 smtClean="0"/>
                  <a:t>個物品和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dirty="0" smtClean="0"/>
                  <a:t>個購物車，每個物品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 smtClean="0"/>
                  <a:t>對應價值為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，重量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，購物車的容量為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。如何選取物品裝入購物車讓物品的總價值最大</a:t>
                </a:r>
                <a:r>
                  <a:rPr lang="en-US" altLang="zh-TW" dirty="0" smtClean="0"/>
                  <a:t>?</a:t>
                </a:r>
              </a:p>
              <a:p>
                <a:r>
                  <a:rPr lang="zh-TW" altLang="en-US" dirty="0" smtClean="0"/>
                  <a:t>要求輸出最優值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裝入最大價值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和最優解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裝入哪些物品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1.</a:t>
                </a:r>
                <a:r>
                  <a:rPr lang="zh-TW" altLang="en-US" dirty="0" smtClean="0"/>
                  <a:t>定義解空間</a:t>
                </a:r>
                <a:r>
                  <a:rPr lang="en-US" altLang="zh-TW" dirty="0" smtClean="0"/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=&gt;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，顯示限制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pPr>
                  <a:defRPr/>
                </a:pPr>
                <a:r>
                  <a:rPr lang="en-US" altLang="zh-TW" dirty="0" smtClean="0"/>
                  <a:t>2.</a:t>
                </a:r>
                <a:r>
                  <a:rPr lang="zh-TW" altLang="en-US" dirty="0" smtClean="0"/>
                  <a:t>確認</a:t>
                </a:r>
                <a:r>
                  <a:rPr lang="zh-TW" altLang="en-US" dirty="0"/>
                  <a:t>解空間的組織</a:t>
                </a:r>
                <a:r>
                  <a:rPr lang="zh-TW" altLang="en-US" dirty="0" smtClean="0"/>
                  <a:t>結構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0, 0, 0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0, 0, 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0,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r>
                  <a:rPr lang="zh-TW" altLang="en-US" dirty="0" smtClean="0"/>
                  <a:t>。該問題有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個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可能解。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5"/>
              </p:nvPr>
            </p:nvSpPr>
            <p:spPr>
              <a:xfrm>
                <a:off x="622746" y="1245999"/>
                <a:ext cx="8220171" cy="4942927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回溯</a:t>
            </a:r>
            <a:r>
              <a:rPr lang="zh-TW" altLang="en-US" dirty="0" smtClean="0"/>
              <a:t>法 </a:t>
            </a:r>
            <a:r>
              <a:rPr lang="en-US" altLang="zh-TW" dirty="0" smtClean="0"/>
              <a:t>- </a:t>
            </a:r>
            <a:r>
              <a:rPr lang="zh-TW" altLang="en-US" dirty="0" smtClean="0"/>
              <a:t>背包問題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89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版面配置區 1"/>
              <p:cNvSpPr>
                <a:spLocks noGrp="1"/>
              </p:cNvSpPr>
              <p:nvPr>
                <p:ph type="body" idx="15"/>
              </p:nvPr>
            </p:nvSpPr>
            <p:spPr>
              <a:xfrm>
                <a:off x="622746" y="1077127"/>
                <a:ext cx="7872479" cy="2448013"/>
              </a:xfrm>
            </p:spPr>
            <p:txBody>
              <a:bodyPr/>
              <a:lstStyle/>
              <a:p>
                <a:r>
                  <a:rPr lang="en-US" altLang="zh-TW" dirty="0" smtClean="0"/>
                  <a:t>3</a:t>
                </a:r>
                <a:r>
                  <a:rPr lang="en-US" altLang="zh-TW" dirty="0"/>
                  <a:t>.</a:t>
                </a:r>
                <a:r>
                  <a:rPr lang="zh-TW" altLang="en-US" dirty="0"/>
                  <a:t>搜尋解空間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 smtClean="0"/>
                  <a:t>					</a:t>
                </a:r>
                <a:r>
                  <a:rPr lang="zh-TW" altLang="en-US" dirty="0" smtClean="0"/>
                  <a:t>限制</a:t>
                </a:r>
                <a:r>
                  <a:rPr lang="zh-TW" altLang="en-US" dirty="0"/>
                  <a:t>條件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	</a:t>
                </a:r>
                <a:r>
                  <a:rPr lang="en-US" altLang="zh-TW" dirty="0" smtClean="0"/>
                  <a:t>				</a:t>
                </a:r>
              </a:p>
              <a:p>
                <a:r>
                  <a:rPr lang="en-US" altLang="zh-TW" dirty="0"/>
                  <a:t>	</a:t>
                </a:r>
                <a:r>
                  <a:rPr lang="en-US" altLang="zh-TW" dirty="0" smtClean="0"/>
                  <a:t>				</a:t>
                </a:r>
                <a:r>
                  <a:rPr lang="zh-TW" altLang="en-US" dirty="0" smtClean="0"/>
                  <a:t>限界條件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cp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rp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𝑏𝑒𝑠𝑡𝑟𝑝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目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前已裝入購物車的物品總價值</m:t>
                    </m:r>
                  </m:oMath>
                </a14:m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en-US" dirty="0" smtClean="0"/>
                  <a:t>種到第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 smtClean="0"/>
                  <a:t>種物品的總價值。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2" name="文字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5"/>
              </p:nvPr>
            </p:nvSpPr>
            <p:spPr>
              <a:xfrm>
                <a:off x="622746" y="1077127"/>
                <a:ext cx="7872479" cy="2448013"/>
              </a:xfrm>
              <a:blipFill>
                <a:blip r:embed="rId2"/>
                <a:stretch>
                  <a:fillRect l="-619" t="-3242" b="-9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回溯法 </a:t>
            </a:r>
            <a:r>
              <a:rPr lang="en-US" altLang="zh-TW" dirty="0"/>
              <a:t>- </a:t>
            </a:r>
            <a:r>
              <a:rPr lang="zh-TW" altLang="en-US" dirty="0"/>
              <a:t>背包問題 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pSp>
        <p:nvGrpSpPr>
          <p:cNvPr id="86" name="群組 85"/>
          <p:cNvGrpSpPr/>
          <p:nvPr/>
        </p:nvGrpSpPr>
        <p:grpSpPr>
          <a:xfrm>
            <a:off x="2775275" y="3291251"/>
            <a:ext cx="6274910" cy="3243540"/>
            <a:chOff x="2939668" y="3112812"/>
            <a:chExt cx="6274910" cy="3243540"/>
          </a:xfrm>
        </p:grpSpPr>
        <p:grpSp>
          <p:nvGrpSpPr>
            <p:cNvPr id="15" name="群組 14"/>
            <p:cNvGrpSpPr/>
            <p:nvPr/>
          </p:nvGrpSpPr>
          <p:grpSpPr>
            <a:xfrm>
              <a:off x="6870092" y="3202166"/>
              <a:ext cx="978960" cy="709961"/>
              <a:chOff x="6085191" y="3211553"/>
              <a:chExt cx="978960" cy="709961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6452839" y="3211553"/>
                <a:ext cx="200722" cy="2007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6085191" y="3720792"/>
                <a:ext cx="200722" cy="2007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6863429" y="3720792"/>
                <a:ext cx="200722" cy="2007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接點 9"/>
              <p:cNvCxnSpPr>
                <a:stCxn id="6" idx="3"/>
                <a:endCxn id="7" idx="7"/>
              </p:cNvCxnSpPr>
              <p:nvPr/>
            </p:nvCxnSpPr>
            <p:spPr>
              <a:xfrm flipH="1">
                <a:off x="6256518" y="3382880"/>
                <a:ext cx="225716" cy="3673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>
                <a:stCxn id="6" idx="5"/>
                <a:endCxn id="8" idx="1"/>
              </p:cNvCxnSpPr>
              <p:nvPr/>
            </p:nvCxnSpPr>
            <p:spPr>
              <a:xfrm>
                <a:off x="6624166" y="3382880"/>
                <a:ext cx="268658" cy="3673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/>
          </p:nvGrpSpPr>
          <p:grpSpPr>
            <a:xfrm>
              <a:off x="6244254" y="3984610"/>
              <a:ext cx="978960" cy="709961"/>
              <a:chOff x="6085191" y="3211553"/>
              <a:chExt cx="978960" cy="709961"/>
            </a:xfrm>
          </p:grpSpPr>
          <p:sp>
            <p:nvSpPr>
              <p:cNvPr id="25" name="橢圓 24"/>
              <p:cNvSpPr/>
              <p:nvPr/>
            </p:nvSpPr>
            <p:spPr>
              <a:xfrm>
                <a:off x="6452839" y="3211553"/>
                <a:ext cx="200722" cy="2007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6085191" y="3720792"/>
                <a:ext cx="200722" cy="2007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6863429" y="3720792"/>
                <a:ext cx="200722" cy="2007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接點 27"/>
              <p:cNvCxnSpPr>
                <a:stCxn id="25" idx="3"/>
                <a:endCxn id="26" idx="7"/>
              </p:cNvCxnSpPr>
              <p:nvPr/>
            </p:nvCxnSpPr>
            <p:spPr>
              <a:xfrm flipH="1">
                <a:off x="6256518" y="3382880"/>
                <a:ext cx="225716" cy="3673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>
                <a:stCxn id="25" idx="5"/>
                <a:endCxn id="27" idx="1"/>
              </p:cNvCxnSpPr>
              <p:nvPr/>
            </p:nvCxnSpPr>
            <p:spPr>
              <a:xfrm>
                <a:off x="6624166" y="3382880"/>
                <a:ext cx="268658" cy="3673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左大括弧 32"/>
            <p:cNvSpPr/>
            <p:nvPr/>
          </p:nvSpPr>
          <p:spPr>
            <a:xfrm>
              <a:off x="4801636" y="3185485"/>
              <a:ext cx="390293" cy="1497891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左大括弧 33"/>
            <p:cNvSpPr/>
            <p:nvPr/>
          </p:nvSpPr>
          <p:spPr>
            <a:xfrm>
              <a:off x="4801635" y="4858461"/>
              <a:ext cx="390293" cy="1497891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/>
            <p:cNvGrpSpPr/>
            <p:nvPr/>
          </p:nvGrpSpPr>
          <p:grpSpPr>
            <a:xfrm>
              <a:off x="5469539" y="5259205"/>
              <a:ext cx="978960" cy="709961"/>
              <a:chOff x="6085191" y="3211553"/>
              <a:chExt cx="978960" cy="709961"/>
            </a:xfrm>
          </p:grpSpPr>
          <p:sp>
            <p:nvSpPr>
              <p:cNvPr id="36" name="橢圓 35"/>
              <p:cNvSpPr/>
              <p:nvPr/>
            </p:nvSpPr>
            <p:spPr>
              <a:xfrm>
                <a:off x="6452839" y="3211553"/>
                <a:ext cx="200722" cy="20072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6085191" y="3720792"/>
                <a:ext cx="200722" cy="2007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6863429" y="3720792"/>
                <a:ext cx="200722" cy="20072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9" name="直線接點 38"/>
              <p:cNvCxnSpPr>
                <a:stCxn id="36" idx="3"/>
                <a:endCxn id="37" idx="7"/>
              </p:cNvCxnSpPr>
              <p:nvPr/>
            </p:nvCxnSpPr>
            <p:spPr>
              <a:xfrm flipH="1">
                <a:off x="6256518" y="3382880"/>
                <a:ext cx="225716" cy="3673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>
                <a:stCxn id="36" idx="5"/>
                <a:endCxn id="38" idx="1"/>
              </p:cNvCxnSpPr>
              <p:nvPr/>
            </p:nvCxnSpPr>
            <p:spPr>
              <a:xfrm>
                <a:off x="6624166" y="3382880"/>
                <a:ext cx="268658" cy="3673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6108875" y="3272497"/>
                  <a:ext cx="8903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75" y="3272497"/>
                  <a:ext cx="89037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7702561" y="3257768"/>
                  <a:ext cx="8903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561" y="3257768"/>
                  <a:ext cx="89037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5635867" y="4049317"/>
                  <a:ext cx="8903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867" y="4049317"/>
                  <a:ext cx="89037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7022492" y="4051848"/>
                  <a:ext cx="8903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2492" y="4051848"/>
                  <a:ext cx="89037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線接點 45"/>
            <p:cNvCxnSpPr>
              <a:stCxn id="25" idx="6"/>
              <a:endCxn id="49" idx="1"/>
            </p:cNvCxnSpPr>
            <p:nvPr/>
          </p:nvCxnSpPr>
          <p:spPr>
            <a:xfrm>
              <a:off x="6812624" y="4084971"/>
              <a:ext cx="183733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8649954" y="3900305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r>
                    <a:rPr lang="zh-TW" alt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華康中黑體" panose="020B0509000000000000" pitchFamily="49" charset="-120"/>
                      <a:ea typeface="華康中黑體" panose="020B0509000000000000" pitchFamily="49" charset="-120"/>
                    </a:rPr>
                    <a:t>層</a:t>
                  </a:r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華康中黑體" panose="020B0509000000000000" pitchFamily="49" charset="-120"/>
                    <a:ea typeface="華康中黑體" panose="020B0509000000000000" pitchFamily="49" charset="-120"/>
                  </a:endParaRPr>
                </a:p>
              </p:txBody>
            </p:sp>
          </mc:Choice>
          <mc:Fallback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954" y="3900305"/>
                  <a:ext cx="494046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r="-987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4269240" y="3709377"/>
                  <a:ext cx="553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華康中黑體" panose="020B0509000000000000" pitchFamily="49" charset="-120"/>
                    <a:ea typeface="華康中黑體" panose="020B0509000000000000" pitchFamily="49" charset="-120"/>
                  </a:endParaRPr>
                </a:p>
              </p:txBody>
            </p:sp>
          </mc:Choice>
          <mc:Fallback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240" y="3709377"/>
                  <a:ext cx="55335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4264590" y="5367250"/>
                  <a:ext cx="5485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華康中黑體" panose="020B0509000000000000" pitchFamily="49" charset="-120"/>
                    <a:ea typeface="華康中黑體" panose="020B0509000000000000" pitchFamily="49" charset="-120"/>
                  </a:endParaRPr>
                </a:p>
              </p:txBody>
            </p:sp>
          </mc:Choice>
          <mc:Fallback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4590" y="5367250"/>
                  <a:ext cx="54854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接點 52"/>
            <p:cNvCxnSpPr>
              <a:stCxn id="36" idx="6"/>
              <a:endCxn id="56" idx="1"/>
            </p:cNvCxnSpPr>
            <p:nvPr/>
          </p:nvCxnSpPr>
          <p:spPr>
            <a:xfrm>
              <a:off x="6037909" y="5359566"/>
              <a:ext cx="262170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8659618" y="5174900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TW" alt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華康中黑體" panose="020B0509000000000000" pitchFamily="49" charset="-120"/>
                      <a:ea typeface="華康中黑體" panose="020B0509000000000000" pitchFamily="49" charset="-120"/>
                    </a:rPr>
                    <a:t>層</a:t>
                  </a:r>
                  <a:endPara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華康中黑體" panose="020B0509000000000000" pitchFamily="49" charset="-120"/>
                    <a:ea typeface="華康中黑體" panose="020B0509000000000000" pitchFamily="49" charset="-120"/>
                  </a:endParaRPr>
                </a:p>
              </p:txBody>
            </p:sp>
          </mc:Choice>
          <mc:Fallback>
            <p:sp>
              <p:nvSpPr>
                <p:cNvPr id="56" name="文字方塊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9618" y="5174900"/>
                  <a:ext cx="554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7692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4971211" y="5397900"/>
                  <a:ext cx="8903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211" y="5397900"/>
                  <a:ext cx="890372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6161515" y="5366516"/>
                  <a:ext cx="7316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515" y="5366516"/>
                  <a:ext cx="731611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/>
            <p:cNvSpPr/>
            <p:nvPr/>
          </p:nvSpPr>
          <p:spPr>
            <a:xfrm>
              <a:off x="2939668" y="5736582"/>
              <a:ext cx="18533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T+1,…,n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種物品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endParaRPr>
            </a:p>
          </p:txBody>
        </p:sp>
        <p:cxnSp>
          <p:nvCxnSpPr>
            <p:cNvPr id="80" name="直線接點 79"/>
            <p:cNvCxnSpPr>
              <a:stCxn id="6" idx="6"/>
              <a:endCxn id="81" idx="1"/>
            </p:cNvCxnSpPr>
            <p:nvPr/>
          </p:nvCxnSpPr>
          <p:spPr>
            <a:xfrm flipV="1">
              <a:off x="7438462" y="3297478"/>
              <a:ext cx="1206765" cy="50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1" name="文字方塊 80"/>
            <p:cNvSpPr txBox="1"/>
            <p:nvPr/>
          </p:nvSpPr>
          <p:spPr>
            <a:xfrm>
              <a:off x="8645227" y="3112812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1</a:t>
              </a:r>
              <a:r>
                <a:rPr lang="zh-TW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華康中黑體" panose="020B0509000000000000" pitchFamily="49" charset="-120"/>
                  <a:ea typeface="華康中黑體" panose="020B0509000000000000" pitchFamily="49" charset="-120"/>
                </a:rPr>
                <a:t>層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5"/>
          </p:nvPr>
        </p:nvSpPr>
        <p:spPr>
          <a:xfrm>
            <a:off x="622746" y="1245999"/>
            <a:ext cx="7872479" cy="4916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3.</a:t>
            </a:r>
            <a:r>
              <a:rPr lang="zh-TW" altLang="en-US" dirty="0" smtClean="0"/>
              <a:t>搜尋過程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沿著擴展節點的左分支擴展，代表裝入物品，判斷限制條件是否成立，成立生成左子節點；如果不成立，則減掉左分支，沿著右分支擴展，如果右分支不放入代表物品，沿著右分支擴展有沒有可能得到最優解，就需要限界條件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如果限界條件滿足，即生成右子節點，不滿足限界條件則剪掉擴展節點的右分支，搜尋過程直到所有活節點變成死節點結束。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回溯法 </a:t>
            </a:r>
            <a:r>
              <a:rPr lang="en-US" altLang="zh-TW" dirty="0"/>
              <a:t>- </a:t>
            </a:r>
            <a:r>
              <a:rPr lang="zh-TW" altLang="en-US" dirty="0"/>
              <a:t>背包問題 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92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BAFCCD8-AC1C-4B68-8FCD-7FC4584E4CB3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92077"/>
            <a:ext cx="3438525" cy="6629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r="10432"/>
          <a:stretch/>
        </p:blipFill>
        <p:spPr>
          <a:xfrm>
            <a:off x="4529137" y="1939927"/>
            <a:ext cx="4538663" cy="2381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60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297</Words>
  <Application>Microsoft Office PowerPoint</Application>
  <PresentationFormat>如螢幕大小 (4:3)</PresentationFormat>
  <Paragraphs>89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MS Gothic</vt:lpstr>
      <vt:lpstr>華康中黑體</vt:lpstr>
      <vt:lpstr>華康粗黑體</vt:lpstr>
      <vt:lpstr>華康黑體 Std W5</vt:lpstr>
      <vt:lpstr>華康黑體 Std W7</vt:lpstr>
      <vt:lpstr>新細明體</vt:lpstr>
      <vt:lpstr>Arial</vt:lpstr>
      <vt:lpstr>Calibri</vt:lpstr>
      <vt:lpstr>Cambria Math</vt:lpstr>
      <vt:lpstr>Wingdings</vt:lpstr>
      <vt:lpstr>Office 佈景主題</vt:lpstr>
      <vt:lpstr>回溯法</vt:lpstr>
      <vt:lpstr>回溯法</vt:lpstr>
      <vt:lpstr>回溯法 - 基礎概念 </vt:lpstr>
      <vt:lpstr>回溯法 - 基礎概念 (續)</vt:lpstr>
      <vt:lpstr>回溯法 - 基礎概念 (續)</vt:lpstr>
      <vt:lpstr>回溯法 - 背包問題 </vt:lpstr>
      <vt:lpstr>回溯法 - 背包問題 (續)</vt:lpstr>
      <vt:lpstr>回溯法 - 背包問題 (續)</vt:lpstr>
      <vt:lpstr>PowerPoint 簡報</vt:lpstr>
      <vt:lpstr>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BoRenFu</dc:creator>
  <cp:lastModifiedBy>BoRen FU</cp:lastModifiedBy>
  <cp:revision>122</cp:revision>
  <dcterms:created xsi:type="dcterms:W3CDTF">2015-03-25T12:45:44Z</dcterms:created>
  <dcterms:modified xsi:type="dcterms:W3CDTF">2019-12-25T09:06:24Z</dcterms:modified>
</cp:coreProperties>
</file>