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72" r:id="rId4"/>
    <p:sldId id="273" r:id="rId5"/>
    <p:sldId id="274" r:id="rId6"/>
    <p:sldId id="275" r:id="rId7"/>
    <p:sldId id="276" r:id="rId8"/>
    <p:sldId id="269" r:id="rId9"/>
    <p:sldId id="270" r:id="rId10"/>
    <p:sldId id="271" r:id="rId11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4F81B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08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B5EE8-74BF-42FC-AF63-67BE8808B702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18103-57DF-4137-B6BE-58E329DC9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9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21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9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31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362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09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29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84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59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15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47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5255" y="3648455"/>
            <a:ext cx="7315200" cy="1280160"/>
          </a:xfrm>
          <a:custGeom>
            <a:avLst/>
            <a:gdLst/>
            <a:ahLst/>
            <a:cxnLst/>
            <a:rect l="l" t="t" r="r" b="b"/>
            <a:pathLst>
              <a:path w="7315200" h="1280160">
                <a:moveTo>
                  <a:pt x="0" y="1280159"/>
                </a:moveTo>
                <a:lnTo>
                  <a:pt x="7315200" y="1280159"/>
                </a:lnTo>
                <a:lnTo>
                  <a:pt x="73152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6096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" y="5049011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685800"/>
                </a:moveTo>
                <a:lnTo>
                  <a:pt x="7315200" y="685800"/>
                </a:lnTo>
                <a:lnTo>
                  <a:pt x="7315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6096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67386"/>
            <a:ext cx="8072119" cy="91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81694"/>
            <a:ext cx="7146290" cy="354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8687" y="6395847"/>
            <a:ext cx="23177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810000"/>
            <a:ext cx="7096125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Times New Roman"/>
                <a:cs typeface="Times New Roman"/>
              </a:rPr>
              <a:t>20</a:t>
            </a:r>
            <a:r>
              <a:rPr lang="en-US" altLang="zh-TW" sz="2900" dirty="0">
                <a:latin typeface="Times New Roman"/>
                <a:cs typeface="Times New Roman"/>
              </a:rPr>
              <a:t>23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lang="zh-TW" altLang="en-US" sz="2900" dirty="0">
                <a:latin typeface="Times New Roman"/>
                <a:cs typeface="Times New Roman"/>
              </a:rPr>
              <a:t>影像處理 </a:t>
            </a:r>
            <a:r>
              <a:rPr sz="2900" spc="-5" dirty="0">
                <a:latin typeface="Times New Roman"/>
                <a:cs typeface="Times New Roman"/>
              </a:rPr>
              <a:t>Image </a:t>
            </a:r>
            <a:r>
              <a:rPr sz="2900" dirty="0">
                <a:latin typeface="Times New Roman"/>
                <a:cs typeface="Times New Roman"/>
              </a:rPr>
              <a:t>Processing </a:t>
            </a:r>
            <a:endParaRPr lang="en-US" sz="2900" dirty="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latin typeface="Times New Roman"/>
                <a:cs typeface="Times New Roman"/>
              </a:rPr>
              <a:t>Homework</a:t>
            </a:r>
            <a:r>
              <a:rPr sz="2900" spc="-1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1970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Inf</a:t>
            </a:r>
            <a:r>
              <a:rPr sz="3200" spc="0" dirty="0"/>
              <a:t>o</a:t>
            </a:r>
            <a:r>
              <a:rPr sz="3200" dirty="0"/>
              <a:t>rmation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081694"/>
            <a:ext cx="7146290" cy="4458913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 dirty="0"/>
          </a:p>
          <a:p>
            <a:pPr marL="287020" marR="5080" indent="-274955">
              <a:tabLst>
                <a:tab pos="287020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</a:rPr>
              <a:t>	</a:t>
            </a:r>
            <a:r>
              <a:rPr lang="en-US" spc="-30" dirty="0"/>
              <a:t>NCKU </a:t>
            </a:r>
            <a:r>
              <a:rPr lang="en-US" spc="-30" dirty="0" err="1"/>
              <a:t>moodle</a:t>
            </a:r>
            <a:endParaRPr lang="en-US" spc="-30" dirty="0"/>
          </a:p>
          <a:p>
            <a:pPr marL="287020" marR="5080" indent="-274955">
              <a:tabLst>
                <a:tab pos="287020" algn="l"/>
              </a:tabLst>
            </a:pPr>
            <a:endParaRPr lang="en-US" altLang="zh-TW" sz="2800" spc="-3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7020" marR="5080" indent="-274955">
              <a:tabLst>
                <a:tab pos="287020" algn="l"/>
              </a:tabLst>
            </a:pPr>
            <a:endParaRPr lang="en-US" altLang="zh-TW" sz="2800" spc="-3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7020" marR="5080" indent="-274955">
              <a:tabLst>
                <a:tab pos="287020" algn="l"/>
              </a:tabLst>
            </a:pPr>
            <a:endParaRPr lang="en-US" altLang="zh-TW" sz="2800" spc="-3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7020" marR="5080" indent="-274955">
              <a:tabLst>
                <a:tab pos="287020" algn="l"/>
              </a:tabLst>
            </a:pPr>
            <a:endParaRPr lang="en-US" altLang="zh-TW" sz="2800" spc="-3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7020" marR="5080" indent="-274955">
              <a:tabLst>
                <a:tab pos="287020" algn="l"/>
              </a:tabLst>
            </a:pPr>
            <a:r>
              <a:rPr lang="en-US" altLang="zh-TW" sz="2000" spc="-3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 : </a:t>
            </a:r>
            <a:endParaRPr lang="en-US" sz="1950" dirty="0">
              <a:latin typeface="+mn-ea"/>
              <a:cs typeface="Wingdings 3"/>
            </a:endParaRPr>
          </a:p>
          <a:p>
            <a:pPr marL="287020" marR="5080" indent="-274955">
              <a:lnSpc>
                <a:spcPct val="100000"/>
              </a:lnSpc>
              <a:tabLst>
                <a:tab pos="287020" algn="l"/>
              </a:tabLst>
            </a:pPr>
            <a:r>
              <a:rPr lang="en-US" sz="1950" dirty="0">
                <a:latin typeface="+mn-ea"/>
                <a:cs typeface="Wingdings 3"/>
              </a:rPr>
              <a:t>	 P76111377@gs.ncku.edu.tw      </a:t>
            </a:r>
          </a:p>
          <a:p>
            <a:pPr marL="287020" marR="5080" indent="-274955">
              <a:lnSpc>
                <a:spcPct val="100000"/>
              </a:lnSpc>
              <a:tabLst>
                <a:tab pos="287020" algn="l"/>
              </a:tabLst>
            </a:pPr>
            <a:r>
              <a:rPr lang="zh-TW" altLang="en-US" sz="1950" dirty="0">
                <a:latin typeface="+mn-ea"/>
                <a:cs typeface="Wingdings 3"/>
              </a:rPr>
              <a:t>     </a:t>
            </a:r>
            <a:r>
              <a:rPr lang="en-US" sz="1950" dirty="0">
                <a:latin typeface="+mn-ea"/>
                <a:cs typeface="Wingdings 3"/>
              </a:rPr>
              <a:t>P76111173@gs.ncku.edu.tw      </a:t>
            </a:r>
          </a:p>
          <a:p>
            <a:pPr marL="287020" marR="5080" indent="-274955">
              <a:lnSpc>
                <a:spcPct val="100000"/>
              </a:lnSpc>
              <a:tabLst>
                <a:tab pos="287020" algn="l"/>
              </a:tabLst>
            </a:pPr>
            <a:r>
              <a:rPr lang="zh-TW" altLang="en-US" sz="1950" dirty="0">
                <a:latin typeface="+mn-ea"/>
                <a:cs typeface="Wingdings 3"/>
              </a:rPr>
              <a:t>     </a:t>
            </a:r>
            <a:r>
              <a:rPr lang="en-US" sz="1950" dirty="0">
                <a:latin typeface="+mn-ea"/>
                <a:cs typeface="Wingdings 3"/>
              </a:rPr>
              <a:t>P76111775@gs.ncku.edu.tw</a:t>
            </a:r>
          </a:p>
          <a:p>
            <a:pPr marL="287020" marR="5080" indent="-274955">
              <a:tabLst>
                <a:tab pos="287020" algn="l"/>
              </a:tabLst>
            </a:pPr>
            <a:r>
              <a:rPr lang="en-US" sz="1950" dirty="0">
                <a:latin typeface="+mn-ea"/>
                <a:cs typeface="Wingdings 3"/>
              </a:rPr>
              <a:t>     P76111432@gs.ncku.edu.tw</a:t>
            </a:r>
          </a:p>
          <a:p>
            <a:pPr marL="287020" marR="5080" indent="-274955">
              <a:tabLst>
                <a:tab pos="287020" algn="l"/>
              </a:tabLst>
            </a:pPr>
            <a:endParaRPr lang="en-US" sz="1950" dirty="0">
              <a:latin typeface="+mn-ea"/>
              <a:cs typeface="Wingdings 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1111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N</a:t>
            </a:r>
            <a:r>
              <a:rPr sz="3200" spc="0" dirty="0"/>
              <a:t>o</a:t>
            </a:r>
            <a:r>
              <a:rPr sz="3200" dirty="0"/>
              <a:t>tice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71600"/>
            <a:ext cx="8763000" cy="3241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dirty="0">
                <a:latin typeface="Times New Roman"/>
                <a:cs typeface="Times New Roman"/>
              </a:rPr>
              <a:t>The report should be </a:t>
            </a:r>
            <a:r>
              <a:rPr lang="en-US" altLang="zh-TW" sz="2000" spc="-5" dirty="0">
                <a:latin typeface="Times New Roman"/>
                <a:cs typeface="Times New Roman"/>
              </a:rPr>
              <a:t>written </a:t>
            </a:r>
            <a:r>
              <a:rPr lang="en-US" altLang="zh-TW" sz="2000" dirty="0">
                <a:latin typeface="Times New Roman"/>
                <a:cs typeface="Times New Roman"/>
              </a:rPr>
              <a:t>in Chinese or English and </a:t>
            </a:r>
            <a:r>
              <a:rPr lang="en-US" altLang="zh-TW" sz="2000" b="1" dirty="0">
                <a:latin typeface="Times New Roman"/>
                <a:cs typeface="Times New Roman"/>
              </a:rPr>
              <a:t>2 pages in length at</a:t>
            </a:r>
            <a:r>
              <a:rPr lang="en-US" altLang="zh-TW" sz="2000" b="1" spc="-185" dirty="0">
                <a:latin typeface="Times New Roman"/>
                <a:cs typeface="Times New Roman"/>
              </a:rPr>
              <a:t> </a:t>
            </a:r>
            <a:r>
              <a:rPr lang="en-US" altLang="zh-TW" sz="2000" b="1" dirty="0">
                <a:latin typeface="Times New Roman"/>
                <a:cs typeface="Times New Roman"/>
              </a:rPr>
              <a:t>least</a:t>
            </a:r>
            <a:r>
              <a:rPr lang="en-US" altLang="zh-TW" sz="2000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The report should include the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Problem 1(c), 2</a:t>
            </a:r>
            <a:r>
              <a:rPr lang="en-US" altLang="zh-TW" sz="2000" b="1" dirty="0">
                <a:latin typeface="Times New Roman"/>
                <a:cs typeface="Times New Roman"/>
              </a:rPr>
              <a:t>(c), 3, 4</a:t>
            </a:r>
            <a:r>
              <a:rPr sz="2000" dirty="0">
                <a:latin typeface="Times New Roman"/>
                <a:cs typeface="Times New Roman"/>
              </a:rPr>
              <a:t>. 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sz="2000" spc="-5" dirty="0">
                <a:latin typeface="Times New Roman"/>
                <a:cs typeface="Times New Roman"/>
              </a:rPr>
              <a:t>Please </a:t>
            </a:r>
            <a:r>
              <a:rPr sz="2000" dirty="0">
                <a:latin typeface="Times New Roman"/>
                <a:cs typeface="Times New Roman"/>
              </a:rPr>
              <a:t>print it out and </a:t>
            </a:r>
            <a:r>
              <a:rPr lang="en-US" sz="2000" dirty="0">
                <a:latin typeface="Times New Roman"/>
                <a:cs typeface="Times New Roman"/>
              </a:rPr>
              <a:t>hand it in </a:t>
            </a:r>
            <a:r>
              <a:rPr sz="2000" dirty="0">
                <a:latin typeface="Times New Roman"/>
                <a:cs typeface="Times New Roman"/>
              </a:rPr>
              <a:t>at the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demonstration.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sz="2000" spc="-20" dirty="0">
                <a:latin typeface="Times New Roman"/>
                <a:cs typeface="Times New Roman"/>
              </a:rPr>
              <a:t>You could come to </a:t>
            </a:r>
            <a:r>
              <a:rPr lang="en-US" sz="2000" b="1" spc="-20" dirty="0">
                <a:latin typeface="Times New Roman"/>
                <a:cs typeface="Times New Roman"/>
              </a:rPr>
              <a:t>Office 4208 </a:t>
            </a:r>
            <a:r>
              <a:rPr lang="en-US" sz="2000" spc="-20" dirty="0">
                <a:latin typeface="Times New Roman"/>
                <a:cs typeface="Times New Roman"/>
              </a:rPr>
              <a:t>to demo at 2023/12/04 </a:t>
            </a:r>
            <a:r>
              <a:rPr lang="en-US" altLang="zh-TW" sz="2000" spc="-20" dirty="0">
                <a:latin typeface="Times New Roman"/>
                <a:cs typeface="Times New Roman"/>
              </a:rPr>
              <a:t>-</a:t>
            </a:r>
            <a:r>
              <a:rPr lang="en-US" sz="2000" spc="-20" dirty="0">
                <a:latin typeface="Times New Roman"/>
                <a:cs typeface="Times New Roman"/>
              </a:rPr>
              <a:t> 2023/12/08 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 will be announced in advance on </a:t>
            </a:r>
            <a:r>
              <a:rPr lang="en-US" sz="2000" dirty="0">
                <a:latin typeface="Times New Roman"/>
                <a:cs typeface="Times New Roman"/>
              </a:rPr>
              <a:t>NCKU </a:t>
            </a:r>
            <a:r>
              <a:rPr lang="en-US" sz="2000" dirty="0" err="1">
                <a:latin typeface="Times New Roman"/>
                <a:cs typeface="Times New Roman"/>
              </a:rPr>
              <a:t>moodle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sz="2000" spc="-5" dirty="0">
                <a:latin typeface="Times New Roman"/>
                <a:cs typeface="Times New Roman"/>
              </a:rPr>
              <a:t>Please </a:t>
            </a:r>
            <a:r>
              <a:rPr sz="2000" dirty="0">
                <a:latin typeface="Times New Roman"/>
                <a:cs typeface="Times New Roman"/>
              </a:rPr>
              <a:t>inform the teaching assistant if you cannot </a:t>
            </a:r>
            <a:r>
              <a:rPr sz="2000" spc="-5" dirty="0">
                <a:latin typeface="Times New Roman"/>
                <a:cs typeface="Times New Roman"/>
              </a:rPr>
              <a:t>attend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demonstration  </a:t>
            </a:r>
            <a:r>
              <a:rPr sz="2000" u="sng" dirty="0">
                <a:latin typeface="Times New Roman"/>
                <a:cs typeface="Times New Roman"/>
              </a:rPr>
              <a:t>one week</a:t>
            </a:r>
            <a:r>
              <a:rPr sz="2000" u="sng" spc="-35" dirty="0">
                <a:latin typeface="Times New Roman"/>
                <a:cs typeface="Times New Roman"/>
              </a:rPr>
              <a:t> </a:t>
            </a:r>
            <a:r>
              <a:rPr sz="2000" u="sng" spc="-15" dirty="0">
                <a:latin typeface="Times New Roman"/>
                <a:cs typeface="Times New Roman"/>
              </a:rPr>
              <a:t>earlier</a:t>
            </a:r>
            <a:r>
              <a:rPr sz="2000" spc="-1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2207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N</a:t>
            </a:r>
            <a:r>
              <a:rPr sz="3200" spc="0" dirty="0"/>
              <a:t>o</a:t>
            </a:r>
            <a:r>
              <a:rPr sz="3200" dirty="0"/>
              <a:t>tice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455660" cy="4155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>
                <a:latin typeface="Times New Roman"/>
                <a:cs typeface="Times New Roman"/>
              </a:rPr>
              <a:t>Create standalone executables from Python applications.</a:t>
            </a:r>
            <a:r>
              <a:rPr lang="zh-TW" altLang="en-US" sz="2000" spc="-15" dirty="0">
                <a:latin typeface="Times New Roman"/>
                <a:cs typeface="Times New Roman"/>
              </a:rPr>
              <a:t> </a:t>
            </a:r>
            <a:r>
              <a:rPr lang="en-US" altLang="zh-TW" sz="2000" spc="-15" dirty="0">
                <a:latin typeface="Times New Roman"/>
                <a:cs typeface="Times New Roman"/>
              </a:rPr>
              <a:t>Ensure to develop a graphical user interface (GUI) and use the provided example as a reference.</a:t>
            </a: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spc="-1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>
                <a:latin typeface="Times New Roman"/>
                <a:cs typeface="Times New Roman"/>
              </a:rPr>
              <a:t>Python (recommended)</a:t>
            </a: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 err="1">
                <a:latin typeface="Times New Roman"/>
                <a:cs typeface="Times New Roman"/>
              </a:rPr>
              <a:t>Pyinstaller</a:t>
            </a:r>
            <a:endParaRPr lang="en-US" altLang="zh-TW" sz="2000" spc="-15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 err="1">
                <a:latin typeface="Times New Roman"/>
                <a:cs typeface="Times New Roman"/>
              </a:rPr>
              <a:t>Opencv</a:t>
            </a:r>
            <a:r>
              <a:rPr lang="en-US" altLang="zh-TW" sz="2000" spc="-15" dirty="0">
                <a:latin typeface="Times New Roman"/>
                <a:cs typeface="Times New Roman"/>
              </a:rPr>
              <a:t>-</a:t>
            </a:r>
            <a:r>
              <a:rPr lang="en-US" altLang="zh-TW" sz="2000" spc="-15" dirty="0" err="1">
                <a:latin typeface="Times New Roman"/>
                <a:cs typeface="Times New Roman"/>
              </a:rPr>
              <a:t>contrib</a:t>
            </a:r>
            <a:r>
              <a:rPr lang="en-US" altLang="zh-TW" sz="2000" spc="-15" dirty="0">
                <a:latin typeface="Times New Roman"/>
                <a:cs typeface="Times New Roman"/>
              </a:rPr>
              <a:t>-python</a:t>
            </a: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>
                <a:latin typeface="Times New Roman"/>
                <a:cs typeface="Times New Roman"/>
              </a:rPr>
              <a:t>Matplotlib</a:t>
            </a: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>
                <a:latin typeface="Times New Roman"/>
                <a:cs typeface="Times New Roman"/>
              </a:rPr>
              <a:t>UI framework: pyqt5</a:t>
            </a: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>
                <a:latin typeface="Times New Roman"/>
                <a:cs typeface="Times New Roman"/>
              </a:rPr>
              <a:t>Pillow</a:t>
            </a: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spc="-15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sz="2000" spc="-1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sz="2000" spc="-15" dirty="0">
              <a:latin typeface="Times New Roman"/>
              <a:cs typeface="Times New Roman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F857E40C-8597-B8A0-F251-E6F254E6F931}"/>
              </a:ext>
            </a:extLst>
          </p:cNvPr>
          <p:cNvGrpSpPr/>
          <p:nvPr/>
        </p:nvGrpSpPr>
        <p:grpSpPr>
          <a:xfrm>
            <a:off x="4114800" y="2461344"/>
            <a:ext cx="4685695" cy="3350134"/>
            <a:chOff x="3657600" y="2895600"/>
            <a:chExt cx="4685695" cy="3350134"/>
          </a:xfrm>
        </p:grpSpPr>
        <p:pic>
          <p:nvPicPr>
            <p:cNvPr id="6" name="圖片 5" descr="一張含有 文字, 螢幕擷取畫面, 圖表, Rectangle 的圖片&#10;&#10;自動產生的描述">
              <a:extLst>
                <a:ext uri="{FF2B5EF4-FFF2-40B4-BE49-F238E27FC236}">
                  <a16:creationId xmlns:a16="http://schemas.microsoft.com/office/drawing/2014/main" xmlns="" id="{9E1AB46E-247F-83CD-2B48-2DB2B76E2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10"/>
            <a:stretch/>
          </p:blipFill>
          <p:spPr>
            <a:xfrm>
              <a:off x="3657600" y="2895600"/>
              <a:ext cx="4685695" cy="335013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4AC3C5EC-5F9F-8B86-DB69-2462BB6C85A6}"/>
                </a:ext>
              </a:extLst>
            </p:cNvPr>
            <p:cNvSpPr txBox="1"/>
            <p:nvPr/>
          </p:nvSpPr>
          <p:spPr>
            <a:xfrm>
              <a:off x="4876799" y="4432167"/>
              <a:ext cx="15222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Original Image</a:t>
              </a:r>
              <a:endParaRPr lang="zh-TW" altLang="en-US" sz="12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xmlns="" id="{04EDCF0E-B8A9-340D-4E12-FDD151B6D9F3}"/>
                </a:ext>
              </a:extLst>
            </p:cNvPr>
            <p:cNvSpPr txBox="1"/>
            <p:nvPr/>
          </p:nvSpPr>
          <p:spPr>
            <a:xfrm>
              <a:off x="7047368" y="4432167"/>
              <a:ext cx="6096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Image</a:t>
              </a:r>
              <a:endParaRPr lang="zh-TW" altLang="en-US" sz="1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2795497C-A823-8D84-FF03-BEEF57F4E1BB}"/>
                </a:ext>
              </a:extLst>
            </p:cNvPr>
            <p:cNvSpPr txBox="1"/>
            <p:nvPr/>
          </p:nvSpPr>
          <p:spPr>
            <a:xfrm>
              <a:off x="5390847" y="5956167"/>
              <a:ext cx="6096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Image</a:t>
              </a:r>
              <a:endParaRPr lang="zh-TW" altLang="en-US" sz="12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F06B7E70-0E60-33CA-F43D-C5BEBBE0C525}"/>
                </a:ext>
              </a:extLst>
            </p:cNvPr>
            <p:cNvSpPr txBox="1"/>
            <p:nvPr/>
          </p:nvSpPr>
          <p:spPr>
            <a:xfrm>
              <a:off x="7047368" y="5956166"/>
              <a:ext cx="6096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Image</a:t>
              </a:r>
              <a:endParaRPr lang="zh-TW" altLang="en-US" sz="12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F7B1C554-75C4-88ED-BCCF-BE4DEE8F2A28}"/>
              </a:ext>
            </a:extLst>
          </p:cNvPr>
          <p:cNvSpPr txBox="1"/>
          <p:nvPr/>
        </p:nvSpPr>
        <p:spPr>
          <a:xfrm>
            <a:off x="5314156" y="2180311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</a:rPr>
              <a:t>example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67C1A522-D67D-BAF1-EC92-70ED3505E0F6}"/>
              </a:ext>
            </a:extLst>
          </p:cNvPr>
          <p:cNvGrpSpPr/>
          <p:nvPr/>
        </p:nvGrpSpPr>
        <p:grpSpPr>
          <a:xfrm>
            <a:off x="4344670" y="4513988"/>
            <a:ext cx="838200" cy="955555"/>
            <a:chOff x="4374333" y="4191000"/>
            <a:chExt cx="838200" cy="95555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292039E-C9F2-68CC-5B99-9C427F61430F}"/>
                </a:ext>
              </a:extLst>
            </p:cNvPr>
            <p:cNvSpPr/>
            <p:nvPr/>
          </p:nvSpPr>
          <p:spPr>
            <a:xfrm>
              <a:off x="4419600" y="4191000"/>
              <a:ext cx="685800" cy="381000"/>
            </a:xfrm>
            <a:prstGeom prst="rect">
              <a:avLst/>
            </a:prstGeom>
            <a:solidFill>
              <a:srgbClr val="E1E1E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10AF920D-C197-B4F3-FE28-3797972A6315}"/>
                </a:ext>
              </a:extLst>
            </p:cNvPr>
            <p:cNvSpPr/>
            <p:nvPr/>
          </p:nvSpPr>
          <p:spPr>
            <a:xfrm>
              <a:off x="4419600" y="4765555"/>
              <a:ext cx="685800" cy="381000"/>
            </a:xfrm>
            <a:prstGeom prst="rect">
              <a:avLst/>
            </a:prstGeom>
            <a:solidFill>
              <a:srgbClr val="E1E1E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1FD7626F-835F-8B85-8AC4-71E941218A0C}"/>
                </a:ext>
              </a:extLst>
            </p:cNvPr>
            <p:cNvSpPr txBox="1"/>
            <p:nvPr/>
          </p:nvSpPr>
          <p:spPr>
            <a:xfrm>
              <a:off x="4442234" y="427843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ea typeface="+mj-ea"/>
                </a:rPr>
                <a:t>Gaussian</a:t>
              </a:r>
              <a:endParaRPr lang="zh-TW" altLang="en-US" sz="1000" dirty="0">
                <a:ea typeface="+mj-ea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F76D067F-1743-5937-76F2-6F5463E76195}"/>
                </a:ext>
              </a:extLst>
            </p:cNvPr>
            <p:cNvSpPr txBox="1"/>
            <p:nvPr/>
          </p:nvSpPr>
          <p:spPr>
            <a:xfrm>
              <a:off x="4374333" y="4832944"/>
              <a:ext cx="838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ea typeface="+mj-ea"/>
                </a:rPr>
                <a:t>Lower-pass</a:t>
              </a:r>
              <a:endParaRPr lang="zh-TW" altLang="en-US" sz="1000" dirty="0"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08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45694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1. Remove noise-(</a:t>
            </a:r>
            <a:r>
              <a:rPr lang="en-US" sz="3200" i="1" dirty="0"/>
              <a:t>a</a:t>
            </a:r>
            <a:r>
              <a:rPr lang="en-US" sz="3200" dirty="0"/>
              <a:t>)(</a:t>
            </a:r>
            <a:r>
              <a:rPr lang="en-US" sz="3200" i="1" dirty="0"/>
              <a:t>b</a:t>
            </a:r>
            <a:r>
              <a:rPr lang="en-US" sz="3200" dirty="0"/>
              <a:t>)</a:t>
            </a:r>
            <a:endParaRPr sz="32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45566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>
                <a:latin typeface="Times New Roman"/>
                <a:cs typeface="Times New Roman"/>
              </a:rPr>
              <a:t>Load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show </a:t>
            </a:r>
            <a:r>
              <a:rPr lang="en-US" altLang="zh-TW" sz="2000" spc="-15" dirty="0">
                <a:latin typeface="Times New Roman"/>
                <a:cs typeface="Times New Roman"/>
              </a:rPr>
              <a:t>Figure1.jpg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spc="-15" dirty="0">
                <a:latin typeface="Times New Roman"/>
                <a:cs typeface="Times New Roman"/>
              </a:rPr>
              <a:t>(click “Load Image”)</a:t>
            </a: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>
                <a:latin typeface="Times New Roman"/>
                <a:cs typeface="Times New Roman"/>
              </a:rPr>
              <a:t>Display the outcome using the specified method.</a:t>
            </a:r>
            <a:r>
              <a:rPr lang="zh-TW" altLang="en-US" sz="2000" spc="-15" dirty="0">
                <a:latin typeface="Times New Roman"/>
                <a:cs typeface="Times New Roman"/>
              </a:rPr>
              <a:t> </a:t>
            </a:r>
            <a:r>
              <a:rPr lang="en-US" altLang="zh-TW" sz="2000" spc="-15" dirty="0">
                <a:latin typeface="Times New Roman"/>
                <a:cs typeface="Times New Roman"/>
              </a:rPr>
              <a:t>(click “Smooth Filter”)</a:t>
            </a: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spc="-1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spc="-15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sz="2000" spc="-1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sz="2000" spc="-15" dirty="0">
              <a:latin typeface="Times New Roman"/>
              <a:cs typeface="Times New Roman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F857E40C-8597-B8A0-F251-E6F254E6F931}"/>
              </a:ext>
            </a:extLst>
          </p:cNvPr>
          <p:cNvGrpSpPr/>
          <p:nvPr/>
        </p:nvGrpSpPr>
        <p:grpSpPr>
          <a:xfrm>
            <a:off x="4114800" y="2136913"/>
            <a:ext cx="4685695" cy="3350134"/>
            <a:chOff x="3657600" y="2895600"/>
            <a:chExt cx="4685695" cy="3350134"/>
          </a:xfrm>
        </p:grpSpPr>
        <p:pic>
          <p:nvPicPr>
            <p:cNvPr id="6" name="圖片 5" descr="一張含有 文字, 螢幕擷取畫面, 圖表, Rectangle 的圖片&#10;&#10;自動產生的描述">
              <a:extLst>
                <a:ext uri="{FF2B5EF4-FFF2-40B4-BE49-F238E27FC236}">
                  <a16:creationId xmlns:a16="http://schemas.microsoft.com/office/drawing/2014/main" xmlns="" id="{9E1AB46E-247F-83CD-2B48-2DB2B76E2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10"/>
            <a:stretch/>
          </p:blipFill>
          <p:spPr>
            <a:xfrm>
              <a:off x="3657600" y="2895600"/>
              <a:ext cx="4685695" cy="335013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4AC3C5EC-5F9F-8B86-DB69-2462BB6C85A6}"/>
                </a:ext>
              </a:extLst>
            </p:cNvPr>
            <p:cNvSpPr txBox="1"/>
            <p:nvPr/>
          </p:nvSpPr>
          <p:spPr>
            <a:xfrm>
              <a:off x="4876799" y="4432167"/>
              <a:ext cx="15222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Original Image</a:t>
              </a:r>
              <a:endParaRPr lang="zh-TW" altLang="en-US" sz="12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xmlns="" id="{04EDCF0E-B8A9-340D-4E12-FDD151B6D9F3}"/>
                </a:ext>
              </a:extLst>
            </p:cNvPr>
            <p:cNvSpPr txBox="1"/>
            <p:nvPr/>
          </p:nvSpPr>
          <p:spPr>
            <a:xfrm>
              <a:off x="6554937" y="4432167"/>
              <a:ext cx="15222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1(a) Average filter</a:t>
              </a:r>
              <a:endParaRPr lang="zh-TW" altLang="en-US" sz="1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2795497C-A823-8D84-FF03-BEEF57F4E1BB}"/>
                </a:ext>
              </a:extLst>
            </p:cNvPr>
            <p:cNvSpPr txBox="1"/>
            <p:nvPr/>
          </p:nvSpPr>
          <p:spPr>
            <a:xfrm>
              <a:off x="4876798" y="5956167"/>
              <a:ext cx="15222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1(a) Median filter</a:t>
              </a:r>
              <a:endParaRPr lang="zh-TW" altLang="en-US" sz="12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F06B7E70-0E60-33CA-F43D-C5BEBBE0C525}"/>
                </a:ext>
              </a:extLst>
            </p:cNvPr>
            <p:cNvSpPr txBox="1"/>
            <p:nvPr/>
          </p:nvSpPr>
          <p:spPr>
            <a:xfrm>
              <a:off x="6554937" y="5956166"/>
              <a:ext cx="15984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1(b) Fourier transform</a:t>
              </a:r>
              <a:endParaRPr lang="zh-TW" altLang="en-US" sz="1200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54DDD350-6AE0-465D-DDD1-D81C17BBCFBA}"/>
              </a:ext>
            </a:extLst>
          </p:cNvPr>
          <p:cNvGrpSpPr/>
          <p:nvPr/>
        </p:nvGrpSpPr>
        <p:grpSpPr>
          <a:xfrm>
            <a:off x="4374333" y="4191000"/>
            <a:ext cx="838200" cy="955555"/>
            <a:chOff x="4374333" y="4191000"/>
            <a:chExt cx="838200" cy="95555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CBEAF15-0F52-5919-50DD-A967292C019B}"/>
                </a:ext>
              </a:extLst>
            </p:cNvPr>
            <p:cNvSpPr/>
            <p:nvPr/>
          </p:nvSpPr>
          <p:spPr>
            <a:xfrm>
              <a:off x="4419600" y="4191000"/>
              <a:ext cx="685800" cy="381000"/>
            </a:xfrm>
            <a:prstGeom prst="rect">
              <a:avLst/>
            </a:prstGeom>
            <a:solidFill>
              <a:srgbClr val="E1E1E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858484BA-4694-C7F7-8664-50EC0473C8C6}"/>
                </a:ext>
              </a:extLst>
            </p:cNvPr>
            <p:cNvSpPr/>
            <p:nvPr/>
          </p:nvSpPr>
          <p:spPr>
            <a:xfrm>
              <a:off x="4419600" y="4765555"/>
              <a:ext cx="685800" cy="381000"/>
            </a:xfrm>
            <a:prstGeom prst="rect">
              <a:avLst/>
            </a:prstGeom>
            <a:solidFill>
              <a:srgbClr val="E1E1E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8DF0BB8A-6214-7F42-2D05-775F7D27095C}"/>
                </a:ext>
              </a:extLst>
            </p:cNvPr>
            <p:cNvSpPr txBox="1"/>
            <p:nvPr/>
          </p:nvSpPr>
          <p:spPr>
            <a:xfrm>
              <a:off x="4442234" y="427843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ea typeface="+mj-ea"/>
                </a:rPr>
                <a:t>Gaussian</a:t>
              </a:r>
              <a:endParaRPr lang="zh-TW" altLang="en-US" sz="1000" dirty="0">
                <a:ea typeface="+mj-ea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7AB08342-113D-2C23-58FE-C2E3729CDD05}"/>
                </a:ext>
              </a:extLst>
            </p:cNvPr>
            <p:cNvSpPr txBox="1"/>
            <p:nvPr/>
          </p:nvSpPr>
          <p:spPr>
            <a:xfrm>
              <a:off x="4374333" y="4832944"/>
              <a:ext cx="838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ea typeface="+mj-ea"/>
                </a:rPr>
                <a:t>Lower-pass</a:t>
              </a:r>
              <a:endParaRPr lang="zh-TW" altLang="en-US" sz="1000" dirty="0"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5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28930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2. Sharp-(</a:t>
            </a:r>
            <a:r>
              <a:rPr lang="en-US" sz="3200" i="1" dirty="0"/>
              <a:t>a</a:t>
            </a:r>
            <a:r>
              <a:rPr lang="en-US" sz="3200" dirty="0"/>
              <a:t>)(</a:t>
            </a:r>
            <a:r>
              <a:rPr lang="en-US" sz="3200" i="1" dirty="0"/>
              <a:t>b</a:t>
            </a:r>
            <a:r>
              <a:rPr lang="en-US" sz="3200" dirty="0"/>
              <a:t>)</a:t>
            </a:r>
            <a:endParaRPr sz="32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F857E40C-8597-B8A0-F251-E6F254E6F931}"/>
              </a:ext>
            </a:extLst>
          </p:cNvPr>
          <p:cNvGrpSpPr/>
          <p:nvPr/>
        </p:nvGrpSpPr>
        <p:grpSpPr>
          <a:xfrm>
            <a:off x="4114800" y="2136913"/>
            <a:ext cx="4685695" cy="3350134"/>
            <a:chOff x="3657600" y="2895600"/>
            <a:chExt cx="4685695" cy="3350134"/>
          </a:xfrm>
        </p:grpSpPr>
        <p:pic>
          <p:nvPicPr>
            <p:cNvPr id="6" name="圖片 5" descr="一張含有 文字, 螢幕擷取畫面, 圖表, Rectangle 的圖片&#10;&#10;自動產生的描述">
              <a:extLst>
                <a:ext uri="{FF2B5EF4-FFF2-40B4-BE49-F238E27FC236}">
                  <a16:creationId xmlns:a16="http://schemas.microsoft.com/office/drawing/2014/main" xmlns="" id="{9E1AB46E-247F-83CD-2B48-2DB2B76E2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10"/>
            <a:stretch/>
          </p:blipFill>
          <p:spPr>
            <a:xfrm>
              <a:off x="3657600" y="2895600"/>
              <a:ext cx="4685695" cy="335013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4AC3C5EC-5F9F-8B86-DB69-2462BB6C85A6}"/>
                </a:ext>
              </a:extLst>
            </p:cNvPr>
            <p:cNvSpPr txBox="1"/>
            <p:nvPr/>
          </p:nvSpPr>
          <p:spPr>
            <a:xfrm>
              <a:off x="4876799" y="4432167"/>
              <a:ext cx="15222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Original Image</a:t>
              </a:r>
              <a:endParaRPr lang="zh-TW" altLang="en-US" sz="12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xmlns="" id="{04EDCF0E-B8A9-340D-4E12-FDD151B6D9F3}"/>
                </a:ext>
              </a:extLst>
            </p:cNvPr>
            <p:cNvSpPr txBox="1"/>
            <p:nvPr/>
          </p:nvSpPr>
          <p:spPr>
            <a:xfrm>
              <a:off x="6554937" y="4432167"/>
              <a:ext cx="15222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No use</a:t>
              </a:r>
              <a:endParaRPr lang="zh-TW" altLang="en-US" sz="1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2795497C-A823-8D84-FF03-BEEF57F4E1BB}"/>
                </a:ext>
              </a:extLst>
            </p:cNvPr>
            <p:cNvSpPr txBox="1"/>
            <p:nvPr/>
          </p:nvSpPr>
          <p:spPr>
            <a:xfrm>
              <a:off x="4876798" y="5956167"/>
              <a:ext cx="15222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2(a) Sobel mask</a:t>
              </a:r>
              <a:endParaRPr lang="zh-TW" altLang="en-US" sz="12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F06B7E70-0E60-33CA-F43D-C5BEBBE0C525}"/>
                </a:ext>
              </a:extLst>
            </p:cNvPr>
            <p:cNvSpPr txBox="1"/>
            <p:nvPr/>
          </p:nvSpPr>
          <p:spPr>
            <a:xfrm>
              <a:off x="6554937" y="5956166"/>
              <a:ext cx="15984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2(b) Fourier transform</a:t>
              </a:r>
              <a:endParaRPr lang="zh-TW" altLang="en-US" sz="1200" dirty="0"/>
            </a:p>
          </p:txBody>
        </p:sp>
      </p:grpSp>
      <p:sp>
        <p:nvSpPr>
          <p:cNvPr id="4" name="object 3">
            <a:extLst>
              <a:ext uri="{FF2B5EF4-FFF2-40B4-BE49-F238E27FC236}">
                <a16:creationId xmlns:a16="http://schemas.microsoft.com/office/drawing/2014/main" xmlns="" id="{76347813-9190-F10E-0B51-A9E98CE61951}"/>
              </a:ext>
            </a:extLst>
          </p:cNvPr>
          <p:cNvSpPr txBox="1"/>
          <p:nvPr/>
        </p:nvSpPr>
        <p:spPr>
          <a:xfrm>
            <a:off x="535940" y="1371600"/>
            <a:ext cx="845566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>
                <a:latin typeface="Times New Roman"/>
                <a:cs typeface="Times New Roman"/>
              </a:rPr>
              <a:t>Load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show </a:t>
            </a:r>
            <a:r>
              <a:rPr lang="en-US" altLang="zh-TW" sz="2000" spc="-15" dirty="0">
                <a:latin typeface="Times New Roman"/>
                <a:cs typeface="Times New Roman"/>
              </a:rPr>
              <a:t>Figure2.jpg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spc="-15" dirty="0">
                <a:latin typeface="Times New Roman"/>
                <a:cs typeface="Times New Roman"/>
              </a:rPr>
              <a:t>(click “Load Image”)</a:t>
            </a: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>
                <a:latin typeface="Times New Roman"/>
                <a:cs typeface="Times New Roman"/>
              </a:rPr>
              <a:t>Display the outcome using the specified method.</a:t>
            </a:r>
            <a:r>
              <a:rPr lang="zh-TW" altLang="en-US" sz="2000" spc="-15" dirty="0">
                <a:latin typeface="Times New Roman"/>
                <a:cs typeface="Times New Roman"/>
              </a:rPr>
              <a:t> </a:t>
            </a:r>
            <a:r>
              <a:rPr lang="en-US" altLang="zh-TW" sz="2000" spc="-15" dirty="0">
                <a:latin typeface="Times New Roman"/>
                <a:cs typeface="Times New Roman"/>
              </a:rPr>
              <a:t>(click “Sharp”)</a:t>
            </a: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spc="-1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spc="-15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sz="2000" spc="-1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sz="2000" spc="-15" dirty="0">
              <a:latin typeface="Times New Roman"/>
              <a:cs typeface="Times New Roman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8BC53743-5FCF-30FF-F12B-75C9117EC3AF}"/>
              </a:ext>
            </a:extLst>
          </p:cNvPr>
          <p:cNvGrpSpPr/>
          <p:nvPr/>
        </p:nvGrpSpPr>
        <p:grpSpPr>
          <a:xfrm>
            <a:off x="4374333" y="4191000"/>
            <a:ext cx="838200" cy="955555"/>
            <a:chOff x="4374333" y="4191000"/>
            <a:chExt cx="838200" cy="95555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B24BB316-01E1-FD4B-1653-578C2BB314AB}"/>
                </a:ext>
              </a:extLst>
            </p:cNvPr>
            <p:cNvSpPr/>
            <p:nvPr/>
          </p:nvSpPr>
          <p:spPr>
            <a:xfrm>
              <a:off x="4419600" y="4191000"/>
              <a:ext cx="685800" cy="381000"/>
            </a:xfrm>
            <a:prstGeom prst="rect">
              <a:avLst/>
            </a:prstGeom>
            <a:solidFill>
              <a:srgbClr val="E1E1E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320496FF-5F46-AC4F-5124-624F805CC9FE}"/>
                </a:ext>
              </a:extLst>
            </p:cNvPr>
            <p:cNvSpPr/>
            <p:nvPr/>
          </p:nvSpPr>
          <p:spPr>
            <a:xfrm>
              <a:off x="4419600" y="4765555"/>
              <a:ext cx="685800" cy="381000"/>
            </a:xfrm>
            <a:prstGeom prst="rect">
              <a:avLst/>
            </a:prstGeom>
            <a:solidFill>
              <a:srgbClr val="E1E1E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90C087E9-E043-596A-B8E0-760275FA01D6}"/>
                </a:ext>
              </a:extLst>
            </p:cNvPr>
            <p:cNvSpPr txBox="1"/>
            <p:nvPr/>
          </p:nvSpPr>
          <p:spPr>
            <a:xfrm>
              <a:off x="4442234" y="427843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ea typeface="+mj-ea"/>
                </a:rPr>
                <a:t>Gaussian</a:t>
              </a:r>
              <a:endParaRPr lang="zh-TW" altLang="en-US" sz="1000" dirty="0">
                <a:ea typeface="+mj-ea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C494CA37-E31B-3F6D-9A45-DD92FE7EFF8B}"/>
                </a:ext>
              </a:extLst>
            </p:cNvPr>
            <p:cNvSpPr txBox="1"/>
            <p:nvPr/>
          </p:nvSpPr>
          <p:spPr>
            <a:xfrm>
              <a:off x="4374333" y="4832944"/>
              <a:ext cx="838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ea typeface="+mj-ea"/>
                </a:rPr>
                <a:t>Lower-pass</a:t>
              </a:r>
              <a:endParaRPr lang="zh-TW" altLang="en-US" sz="1000" dirty="0"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82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72364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sz="3200" dirty="0"/>
              <a:t>3</a:t>
            </a:r>
            <a:r>
              <a:rPr lang="en-US" sz="3200" dirty="0"/>
              <a:t>. </a:t>
            </a:r>
            <a:r>
              <a:rPr lang="en-US" altLang="zh-TW" sz="3200" dirty="0"/>
              <a:t>D</a:t>
            </a:r>
            <a:r>
              <a:rPr lang="en-US" sz="3200" dirty="0"/>
              <a:t>esign a Gaussian filter of 5*5 mask</a:t>
            </a:r>
            <a:endParaRPr sz="32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F857E40C-8597-B8A0-F251-E6F254E6F931}"/>
              </a:ext>
            </a:extLst>
          </p:cNvPr>
          <p:cNvGrpSpPr/>
          <p:nvPr/>
        </p:nvGrpSpPr>
        <p:grpSpPr>
          <a:xfrm>
            <a:off x="4114800" y="2136913"/>
            <a:ext cx="4685695" cy="3350134"/>
            <a:chOff x="3657600" y="2895600"/>
            <a:chExt cx="4685695" cy="3350134"/>
          </a:xfrm>
        </p:grpSpPr>
        <p:pic>
          <p:nvPicPr>
            <p:cNvPr id="6" name="圖片 5" descr="一張含有 文字, 螢幕擷取畫面, 圖表, Rectangle 的圖片&#10;&#10;自動產生的描述">
              <a:extLst>
                <a:ext uri="{FF2B5EF4-FFF2-40B4-BE49-F238E27FC236}">
                  <a16:creationId xmlns:a16="http://schemas.microsoft.com/office/drawing/2014/main" xmlns="" id="{9E1AB46E-247F-83CD-2B48-2DB2B76E2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10"/>
            <a:stretch/>
          </p:blipFill>
          <p:spPr>
            <a:xfrm>
              <a:off x="3657600" y="2895600"/>
              <a:ext cx="4685695" cy="335013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4AC3C5EC-5F9F-8B86-DB69-2462BB6C85A6}"/>
                </a:ext>
              </a:extLst>
            </p:cNvPr>
            <p:cNvSpPr txBox="1"/>
            <p:nvPr/>
          </p:nvSpPr>
          <p:spPr>
            <a:xfrm>
              <a:off x="4876799" y="4432167"/>
              <a:ext cx="15222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Original Image</a:t>
              </a:r>
              <a:endParaRPr lang="zh-TW" altLang="en-US" sz="12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xmlns="" id="{04EDCF0E-B8A9-340D-4E12-FDD151B6D9F3}"/>
                </a:ext>
              </a:extLst>
            </p:cNvPr>
            <p:cNvSpPr txBox="1"/>
            <p:nvPr/>
          </p:nvSpPr>
          <p:spPr>
            <a:xfrm>
              <a:off x="6554937" y="4432167"/>
              <a:ext cx="15222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Result</a:t>
              </a:r>
              <a:endParaRPr lang="zh-TW" altLang="en-US" sz="1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2795497C-A823-8D84-FF03-BEEF57F4E1BB}"/>
                </a:ext>
              </a:extLst>
            </p:cNvPr>
            <p:cNvSpPr txBox="1"/>
            <p:nvPr/>
          </p:nvSpPr>
          <p:spPr>
            <a:xfrm>
              <a:off x="4876798" y="5956167"/>
              <a:ext cx="15222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No use</a:t>
              </a:r>
              <a:endParaRPr lang="zh-TW" altLang="en-US" sz="12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F06B7E70-0E60-33CA-F43D-C5BEBBE0C525}"/>
                </a:ext>
              </a:extLst>
            </p:cNvPr>
            <p:cNvSpPr txBox="1"/>
            <p:nvPr/>
          </p:nvSpPr>
          <p:spPr>
            <a:xfrm>
              <a:off x="6554937" y="5956166"/>
              <a:ext cx="15984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No use</a:t>
              </a:r>
              <a:endParaRPr lang="zh-TW" altLang="en-US" sz="1200" dirty="0"/>
            </a:p>
          </p:txBody>
        </p:sp>
      </p:grpSp>
      <p:sp>
        <p:nvSpPr>
          <p:cNvPr id="4" name="object 3">
            <a:extLst>
              <a:ext uri="{FF2B5EF4-FFF2-40B4-BE49-F238E27FC236}">
                <a16:creationId xmlns:a16="http://schemas.microsoft.com/office/drawing/2014/main" xmlns="" id="{76347813-9190-F10E-0B51-A9E98CE61951}"/>
              </a:ext>
            </a:extLst>
          </p:cNvPr>
          <p:cNvSpPr txBox="1"/>
          <p:nvPr/>
        </p:nvSpPr>
        <p:spPr>
          <a:xfrm>
            <a:off x="535940" y="1371600"/>
            <a:ext cx="845566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>
                <a:latin typeface="Times New Roman"/>
                <a:cs typeface="Times New Roman"/>
              </a:rPr>
              <a:t>Load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show </a:t>
            </a:r>
            <a:r>
              <a:rPr lang="en-US" altLang="zh-TW" sz="2000" spc="-15" dirty="0">
                <a:latin typeface="Times New Roman"/>
                <a:cs typeface="Times New Roman"/>
              </a:rPr>
              <a:t>Figure1.jpg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spc="-15" dirty="0">
                <a:latin typeface="Times New Roman"/>
                <a:cs typeface="Times New Roman"/>
              </a:rPr>
              <a:t>(click “Load Image”)</a:t>
            </a: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>
                <a:latin typeface="Times New Roman"/>
                <a:cs typeface="Times New Roman"/>
              </a:rPr>
              <a:t>Display the outcome using the specified method.</a:t>
            </a:r>
            <a:r>
              <a:rPr lang="zh-TW" altLang="en-US" sz="2000" spc="-15" dirty="0">
                <a:latin typeface="Times New Roman"/>
                <a:cs typeface="Times New Roman"/>
              </a:rPr>
              <a:t> </a:t>
            </a:r>
            <a:r>
              <a:rPr lang="en-US" altLang="zh-TW" sz="2000" spc="-15" dirty="0">
                <a:latin typeface="Times New Roman"/>
                <a:cs typeface="Times New Roman"/>
              </a:rPr>
              <a:t>(click “Gaussian”)</a:t>
            </a: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spc="-1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spc="-15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sz="2000" spc="-1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sz="2000" spc="-15" dirty="0">
              <a:latin typeface="Times New Roman"/>
              <a:cs typeface="Times New Roman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xmlns="" id="{3301792C-792D-7535-628C-B83B562C10AC}"/>
              </a:ext>
            </a:extLst>
          </p:cNvPr>
          <p:cNvGrpSpPr/>
          <p:nvPr/>
        </p:nvGrpSpPr>
        <p:grpSpPr>
          <a:xfrm>
            <a:off x="4374333" y="4191000"/>
            <a:ext cx="838200" cy="955555"/>
            <a:chOff x="4374333" y="4191000"/>
            <a:chExt cx="838200" cy="95555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297E1DA5-7145-FB76-40D8-98353207430F}"/>
                </a:ext>
              </a:extLst>
            </p:cNvPr>
            <p:cNvSpPr/>
            <p:nvPr/>
          </p:nvSpPr>
          <p:spPr>
            <a:xfrm>
              <a:off x="4419600" y="4191000"/>
              <a:ext cx="685800" cy="381000"/>
            </a:xfrm>
            <a:prstGeom prst="rect">
              <a:avLst/>
            </a:prstGeom>
            <a:solidFill>
              <a:srgbClr val="E1E1E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F8A5D689-3FFC-CFAF-5502-6490833BE3C5}"/>
                </a:ext>
              </a:extLst>
            </p:cNvPr>
            <p:cNvSpPr/>
            <p:nvPr/>
          </p:nvSpPr>
          <p:spPr>
            <a:xfrm>
              <a:off x="4419600" y="4765555"/>
              <a:ext cx="685800" cy="381000"/>
            </a:xfrm>
            <a:prstGeom prst="rect">
              <a:avLst/>
            </a:prstGeom>
            <a:solidFill>
              <a:srgbClr val="E1E1E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xmlns="" id="{9E9E8AF0-4200-FAEB-8F57-2C816F067657}"/>
                </a:ext>
              </a:extLst>
            </p:cNvPr>
            <p:cNvSpPr txBox="1"/>
            <p:nvPr/>
          </p:nvSpPr>
          <p:spPr>
            <a:xfrm>
              <a:off x="4442234" y="427843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ea typeface="+mj-ea"/>
                </a:rPr>
                <a:t>Gaussian</a:t>
              </a:r>
              <a:endParaRPr lang="zh-TW" altLang="en-US" sz="1000" dirty="0"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FCF8C2D5-3F74-31A2-6EBF-944E16A5DC3A}"/>
                </a:ext>
              </a:extLst>
            </p:cNvPr>
            <p:cNvSpPr txBox="1"/>
            <p:nvPr/>
          </p:nvSpPr>
          <p:spPr>
            <a:xfrm>
              <a:off x="4374333" y="4832944"/>
              <a:ext cx="838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ea typeface="+mj-ea"/>
                </a:rPr>
                <a:t>Lower-pass</a:t>
              </a:r>
              <a:endParaRPr lang="zh-TW" altLang="en-US" sz="1000" dirty="0"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32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53314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4. Design a lower-pass filter</a:t>
            </a:r>
            <a:endParaRPr sz="32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F857E40C-8597-B8A0-F251-E6F254E6F931}"/>
              </a:ext>
            </a:extLst>
          </p:cNvPr>
          <p:cNvGrpSpPr/>
          <p:nvPr/>
        </p:nvGrpSpPr>
        <p:grpSpPr>
          <a:xfrm>
            <a:off x="4114800" y="2136913"/>
            <a:ext cx="4685695" cy="3350134"/>
            <a:chOff x="3657600" y="2895600"/>
            <a:chExt cx="4685695" cy="3350134"/>
          </a:xfrm>
        </p:grpSpPr>
        <p:pic>
          <p:nvPicPr>
            <p:cNvPr id="6" name="圖片 5" descr="一張含有 文字, 螢幕擷取畫面, 圖表, Rectangle 的圖片&#10;&#10;自動產生的描述">
              <a:extLst>
                <a:ext uri="{FF2B5EF4-FFF2-40B4-BE49-F238E27FC236}">
                  <a16:creationId xmlns:a16="http://schemas.microsoft.com/office/drawing/2014/main" xmlns="" id="{9E1AB46E-247F-83CD-2B48-2DB2B76E2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10"/>
            <a:stretch/>
          </p:blipFill>
          <p:spPr>
            <a:xfrm>
              <a:off x="3657600" y="2895600"/>
              <a:ext cx="4685695" cy="335013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4AC3C5EC-5F9F-8B86-DB69-2462BB6C85A6}"/>
                </a:ext>
              </a:extLst>
            </p:cNvPr>
            <p:cNvSpPr txBox="1"/>
            <p:nvPr/>
          </p:nvSpPr>
          <p:spPr>
            <a:xfrm>
              <a:off x="4876799" y="4432167"/>
              <a:ext cx="15222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Original Image</a:t>
              </a:r>
              <a:endParaRPr lang="zh-TW" altLang="en-US" sz="12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xmlns="" id="{04EDCF0E-B8A9-340D-4E12-FDD151B6D9F3}"/>
                </a:ext>
              </a:extLst>
            </p:cNvPr>
            <p:cNvSpPr txBox="1"/>
            <p:nvPr/>
          </p:nvSpPr>
          <p:spPr>
            <a:xfrm>
              <a:off x="6554937" y="4432167"/>
              <a:ext cx="15222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Result</a:t>
              </a:r>
              <a:endParaRPr lang="zh-TW" altLang="en-US" sz="1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2795497C-A823-8D84-FF03-BEEF57F4E1BB}"/>
                </a:ext>
              </a:extLst>
            </p:cNvPr>
            <p:cNvSpPr txBox="1"/>
            <p:nvPr/>
          </p:nvSpPr>
          <p:spPr>
            <a:xfrm>
              <a:off x="4876798" y="5956167"/>
              <a:ext cx="15222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No use</a:t>
              </a:r>
              <a:endParaRPr lang="zh-TW" altLang="en-US" sz="12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F06B7E70-0E60-33CA-F43D-C5BEBBE0C525}"/>
                </a:ext>
              </a:extLst>
            </p:cNvPr>
            <p:cNvSpPr txBox="1"/>
            <p:nvPr/>
          </p:nvSpPr>
          <p:spPr>
            <a:xfrm>
              <a:off x="6554937" y="5956166"/>
              <a:ext cx="15984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No use</a:t>
              </a:r>
              <a:endParaRPr lang="zh-TW" altLang="en-US" sz="1200" dirty="0"/>
            </a:p>
          </p:txBody>
        </p:sp>
      </p:grpSp>
      <p:sp>
        <p:nvSpPr>
          <p:cNvPr id="4" name="object 3">
            <a:extLst>
              <a:ext uri="{FF2B5EF4-FFF2-40B4-BE49-F238E27FC236}">
                <a16:creationId xmlns:a16="http://schemas.microsoft.com/office/drawing/2014/main" xmlns="" id="{76347813-9190-F10E-0B51-A9E98CE61951}"/>
              </a:ext>
            </a:extLst>
          </p:cNvPr>
          <p:cNvSpPr txBox="1"/>
          <p:nvPr/>
        </p:nvSpPr>
        <p:spPr>
          <a:xfrm>
            <a:off x="535940" y="1371600"/>
            <a:ext cx="845566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>
                <a:latin typeface="Times New Roman"/>
                <a:cs typeface="Times New Roman"/>
              </a:rPr>
              <a:t>Load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show </a:t>
            </a:r>
            <a:r>
              <a:rPr lang="en-US" altLang="zh-TW" sz="2000" spc="-15" dirty="0">
                <a:latin typeface="Times New Roman"/>
                <a:cs typeface="Times New Roman"/>
              </a:rPr>
              <a:t>Figure1.jpg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spc="-15" dirty="0">
                <a:latin typeface="Times New Roman"/>
                <a:cs typeface="Times New Roman"/>
              </a:rPr>
              <a:t>(click “Load Image”)</a:t>
            </a: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r>
              <a:rPr lang="en-US" altLang="zh-TW" sz="2000" spc="-15" dirty="0">
                <a:latin typeface="Times New Roman"/>
                <a:cs typeface="Times New Roman"/>
              </a:rPr>
              <a:t>Display the outcome using the specified method.</a:t>
            </a:r>
            <a:r>
              <a:rPr lang="zh-TW" altLang="en-US" sz="2000" spc="-15" dirty="0">
                <a:latin typeface="Times New Roman"/>
                <a:cs typeface="Times New Roman"/>
              </a:rPr>
              <a:t> </a:t>
            </a:r>
            <a:r>
              <a:rPr lang="en-US" altLang="zh-TW" sz="2000" spc="-15" dirty="0">
                <a:latin typeface="Times New Roman"/>
                <a:cs typeface="Times New Roman"/>
              </a:rPr>
              <a:t>(click “Lower-pass”)</a:t>
            </a: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spc="-1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spc="-15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altLang="zh-TW" sz="20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sz="2000" spc="-1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05"/>
              </a:spcBef>
              <a:buFont typeface="Wingdings 3" panose="05040102010807070707" pitchFamily="18" charset="2"/>
              <a:buChar char="}"/>
              <a:tabLst>
                <a:tab pos="287020" algn="l"/>
              </a:tabLst>
            </a:pPr>
            <a:endParaRPr lang="en-US" sz="2000" spc="-15" dirty="0">
              <a:latin typeface="Times New Roman"/>
              <a:cs typeface="Times New Roman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3F2B93E8-9FC5-BBBD-70BF-016ECB7BB30A}"/>
              </a:ext>
            </a:extLst>
          </p:cNvPr>
          <p:cNvGrpSpPr/>
          <p:nvPr/>
        </p:nvGrpSpPr>
        <p:grpSpPr>
          <a:xfrm>
            <a:off x="4374333" y="4191000"/>
            <a:ext cx="838200" cy="955555"/>
            <a:chOff x="4374333" y="4191000"/>
            <a:chExt cx="838200" cy="95555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9CBF313-8589-8170-EEEF-1C700F6B1317}"/>
                </a:ext>
              </a:extLst>
            </p:cNvPr>
            <p:cNvSpPr/>
            <p:nvPr/>
          </p:nvSpPr>
          <p:spPr>
            <a:xfrm>
              <a:off x="4419600" y="4191000"/>
              <a:ext cx="685800" cy="381000"/>
            </a:xfrm>
            <a:prstGeom prst="rect">
              <a:avLst/>
            </a:prstGeom>
            <a:solidFill>
              <a:srgbClr val="E1E1E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57BA6D96-BFC2-B0D1-593A-261BF8294409}"/>
                </a:ext>
              </a:extLst>
            </p:cNvPr>
            <p:cNvSpPr/>
            <p:nvPr/>
          </p:nvSpPr>
          <p:spPr>
            <a:xfrm>
              <a:off x="4419600" y="4765555"/>
              <a:ext cx="685800" cy="381000"/>
            </a:xfrm>
            <a:prstGeom prst="rect">
              <a:avLst/>
            </a:prstGeom>
            <a:solidFill>
              <a:srgbClr val="E1E1E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97E79E12-C0E4-FC45-6810-4738D29EDE1F}"/>
                </a:ext>
              </a:extLst>
            </p:cNvPr>
            <p:cNvSpPr txBox="1"/>
            <p:nvPr/>
          </p:nvSpPr>
          <p:spPr>
            <a:xfrm>
              <a:off x="4442234" y="427843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ea typeface="+mj-ea"/>
                </a:rPr>
                <a:t>Gaussian</a:t>
              </a:r>
              <a:endParaRPr lang="zh-TW" altLang="en-US" sz="1000" dirty="0">
                <a:ea typeface="+mj-ea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7F1999EC-177F-5B5D-2BC6-D8C7C23FADF7}"/>
                </a:ext>
              </a:extLst>
            </p:cNvPr>
            <p:cNvSpPr txBox="1"/>
            <p:nvPr/>
          </p:nvSpPr>
          <p:spPr>
            <a:xfrm>
              <a:off x="4374333" y="4832944"/>
              <a:ext cx="838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ea typeface="+mj-ea"/>
                </a:rPr>
                <a:t>Lower-pass</a:t>
              </a:r>
              <a:endParaRPr lang="zh-TW" altLang="en-US" sz="1000" dirty="0"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93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19577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File</a:t>
            </a:r>
            <a:r>
              <a:rPr sz="3200" spc="-65" dirty="0"/>
              <a:t> </a:t>
            </a:r>
            <a:r>
              <a:rPr sz="3200" dirty="0"/>
              <a:t>Upload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976234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Please compress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program source code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b="1" dirty="0">
                <a:latin typeface="Times New Roman"/>
                <a:cs typeface="Times New Roman"/>
              </a:rPr>
              <a:t>execution file</a:t>
            </a:r>
            <a:r>
              <a:rPr sz="2000" dirty="0">
                <a:latin typeface="Times New Roman"/>
                <a:cs typeface="Times New Roman"/>
              </a:rPr>
              <a:t> as a </a:t>
            </a:r>
            <a:r>
              <a:rPr sz="2000" spc="-5" dirty="0">
                <a:latin typeface="Times New Roman"/>
                <a:cs typeface="Times New Roman"/>
              </a:rPr>
              <a:t>zip file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upload</a:t>
            </a:r>
            <a:r>
              <a:rPr sz="2000" dirty="0">
                <a:latin typeface="Times New Roman"/>
                <a:cs typeface="Times New Roman"/>
              </a:rPr>
              <a:t> it to FTP </a:t>
            </a:r>
            <a:r>
              <a:rPr sz="2000" b="1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before </a:t>
            </a:r>
            <a:r>
              <a:rPr sz="2000" b="1" u="sng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11:59 </a:t>
            </a:r>
            <a:r>
              <a:rPr sz="2000" b="1" u="sng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p.m. of</a:t>
            </a:r>
            <a:r>
              <a:rPr sz="2000" b="1" u="sng" spc="-27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lang="en-US" sz="2000" b="1" u="sng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2/</a:t>
            </a:r>
            <a:r>
              <a:rPr lang="en-US" altLang="zh-TW" sz="2000" b="1" u="sng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02</a:t>
            </a:r>
            <a:r>
              <a:rPr lang="en-US" sz="2000" b="1" u="sng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(Sat.)</a:t>
            </a:r>
            <a:r>
              <a:rPr sz="2000" spc="-1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115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ftp://140.116.247.97</a:t>
            </a:r>
            <a:r>
              <a:rPr lang="en-US"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, port:102</a:t>
            </a:r>
            <a:endParaRPr sz="17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095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id: </a:t>
            </a:r>
            <a:r>
              <a:rPr sz="1700" dirty="0" err="1">
                <a:solidFill>
                  <a:srgbClr val="464652"/>
                </a:solidFill>
                <a:latin typeface="Times New Roman"/>
                <a:cs typeface="Times New Roman"/>
              </a:rPr>
              <a:t>imagehw</a:t>
            </a:r>
            <a:endParaRPr sz="17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105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password:</a:t>
            </a:r>
            <a:r>
              <a:rPr sz="1700" spc="-3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700" dirty="0" err="1">
                <a:solidFill>
                  <a:srgbClr val="464652"/>
                </a:solidFill>
                <a:latin typeface="Times New Roman"/>
                <a:cs typeface="Times New Roman"/>
              </a:rPr>
              <a:t>imagehw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format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zip file name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  <a:p>
            <a:pPr marL="287020">
              <a:lnSpc>
                <a:spcPct val="100000"/>
              </a:lnSpc>
              <a:spcBef>
                <a:spcPts val="1115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[VS 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version]_[student</a:t>
            </a:r>
            <a:r>
              <a:rPr sz="1700" spc="-1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id].zip</a:t>
            </a:r>
            <a:endParaRPr sz="1700" dirty="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  <a:spcBef>
                <a:spcPts val="1100"/>
              </a:spcBef>
              <a:tabLst>
                <a:tab pos="835660" algn="l"/>
              </a:tabLst>
            </a:pPr>
            <a:r>
              <a:rPr sz="1150" spc="-10" dirty="0">
                <a:solidFill>
                  <a:srgbClr val="BBBBBB"/>
                </a:solidFill>
                <a:latin typeface="Wingdings 3"/>
                <a:cs typeface="Wingdings 3"/>
              </a:rPr>
              <a:t></a:t>
            </a:r>
            <a:r>
              <a:rPr sz="1150" spc="-10" dirty="0">
                <a:solidFill>
                  <a:srgbClr val="BBBBBB"/>
                </a:solidFill>
                <a:latin typeface="Times New Roman"/>
                <a:cs typeface="Times New Roman"/>
              </a:rPr>
              <a:t>	</a:t>
            </a:r>
            <a:r>
              <a:rPr sz="1500" spc="-5" dirty="0" err="1">
                <a:latin typeface="Times New Roman"/>
                <a:cs typeface="Times New Roman"/>
              </a:rPr>
              <a:t>e.g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VS20</a:t>
            </a:r>
            <a:r>
              <a:rPr lang="en-US" sz="1500" spc="-5" dirty="0">
                <a:latin typeface="Times New Roman"/>
                <a:cs typeface="Times New Roman"/>
              </a:rPr>
              <a:t>23</a:t>
            </a:r>
            <a:r>
              <a:rPr sz="1500" spc="-5" dirty="0">
                <a:latin typeface="Times New Roman"/>
                <a:cs typeface="Times New Roman"/>
              </a:rPr>
              <a:t>_P78901234.zip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100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Please 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add your 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version 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number 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if 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you have any new</a:t>
            </a:r>
            <a:r>
              <a:rPr sz="1700" spc="-11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update</a:t>
            </a:r>
            <a:endParaRPr sz="1700" dirty="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  <a:spcBef>
                <a:spcPts val="1095"/>
              </a:spcBef>
              <a:tabLst>
                <a:tab pos="835660" algn="l"/>
              </a:tabLst>
            </a:pPr>
            <a:r>
              <a:rPr sz="1150" spc="-10" dirty="0">
                <a:solidFill>
                  <a:srgbClr val="BBBBBB"/>
                </a:solidFill>
                <a:latin typeface="Wingdings 3"/>
                <a:cs typeface="Wingdings 3"/>
              </a:rPr>
              <a:t></a:t>
            </a:r>
            <a:r>
              <a:rPr sz="1150" spc="-10" dirty="0">
                <a:solidFill>
                  <a:srgbClr val="BBBBBB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latin typeface="Times New Roman"/>
                <a:cs typeface="Times New Roman"/>
              </a:rPr>
              <a:t>e.g.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VS20</a:t>
            </a:r>
            <a:r>
              <a:rPr lang="en-US" sz="1500" spc="-5" dirty="0">
                <a:latin typeface="Times New Roman"/>
                <a:cs typeface="Times New Roman"/>
              </a:rPr>
              <a:t>23</a:t>
            </a:r>
            <a:r>
              <a:rPr sz="1500" spc="-5" dirty="0">
                <a:latin typeface="Times New Roman"/>
                <a:cs typeface="Times New Roman"/>
              </a:rPr>
              <a:t>_P78901234_v02.zip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5604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Vision </a:t>
            </a:r>
            <a:r>
              <a:rPr sz="3200" dirty="0"/>
              <a:t>System Lab (Room</a:t>
            </a:r>
            <a:r>
              <a:rPr sz="3200" spc="-50" dirty="0"/>
              <a:t> </a:t>
            </a:r>
            <a:r>
              <a:rPr sz="3200" dirty="0"/>
              <a:t>65702)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48147" y="2329033"/>
            <a:ext cx="6552465" cy="223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341</Words>
  <Application>Microsoft Office PowerPoint</Application>
  <PresentationFormat>如螢幕大小 (4:3)</PresentationFormat>
  <Paragraphs>117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Calibri</vt:lpstr>
      <vt:lpstr>Gill Sans MT</vt:lpstr>
      <vt:lpstr>Times New Roman</vt:lpstr>
      <vt:lpstr>Wingdings 3</vt:lpstr>
      <vt:lpstr>Office Theme</vt:lpstr>
      <vt:lpstr>PowerPoint 簡報</vt:lpstr>
      <vt:lpstr>Notice</vt:lpstr>
      <vt:lpstr>Notice</vt:lpstr>
      <vt:lpstr>1. Remove noise-(a)(b)</vt:lpstr>
      <vt:lpstr>2. Sharp-(a)(b)</vt:lpstr>
      <vt:lpstr>3. Design a Gaussian filter of 5*5 mask</vt:lpstr>
      <vt:lpstr>4. Design a lower-pass filter</vt:lpstr>
      <vt:lpstr>File Upload</vt:lpstr>
      <vt:lpstr>Vision System Lab (Room 65702)</vt:lpstr>
      <vt:lpstr>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 Tendon Progress</dc:title>
  <dc:creator>CheungWen</dc:creator>
  <cp:lastModifiedBy>Windows 使用者</cp:lastModifiedBy>
  <cp:revision>116</cp:revision>
  <dcterms:created xsi:type="dcterms:W3CDTF">2017-11-02T09:52:06Z</dcterms:created>
  <dcterms:modified xsi:type="dcterms:W3CDTF">2023-11-16T07:38:24Z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2017-11-02T00:00:00Z</vt:filetime>
  </property>
</Properties>
</file>