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9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9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7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3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6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7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977C-A363-4CDC-895C-8AEACBF9299E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6355-6165-4A62-90DC-3620EFAF5B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3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T+0</a:t>
            </a:r>
            <a:r>
              <a:rPr lang="zh-CN" altLang="en-US" dirty="0" smtClean="0"/>
              <a:t>计算方法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陈凯祥</a:t>
            </a:r>
            <a:endParaRPr lang="en-US" altLang="zh-CN" dirty="0" smtClean="0"/>
          </a:p>
          <a:p>
            <a:r>
              <a:rPr lang="en-US" altLang="zh-CN" dirty="0" smtClean="0"/>
              <a:t>20180711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70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𝑇𝑟𝑎𝑑𝑒𝑃𝑎𝑖𝑟𝑠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𝑉𝑜𝑙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𝑉𝑜𝑙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𝑉𝑜𝑙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𝑃𝑟𝑖𝑐𝑒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𝑅𝑒𝑠𝑢𝑙𝑡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𝑃𝑟𝑜𝑓𝑖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𝑙𝑎𝑛𝑑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𝑃𝑟𝑜𝑓𝑖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𝑓𝑙𝑜𝑎𝑡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𝑉𝑜𝑙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𝐶𝑜𝑠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𝑅𝑒𝑠𝑢𝑙𝑡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𝐶𝑜𝑚𝑝𝑢𝑡𝑒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𝑇𝑟𝑎𝑑𝑒𝑃𝑎𝑖𝑟𝑠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𝑃𝑟𝑖𝑐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𝑐𝑢𝑟𝑟𝑒𝑛𝑡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1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概念说明</a:t>
            </a:r>
            <a:endParaRPr lang="en-US" altLang="zh-CN" dirty="0" smtClean="0"/>
          </a:p>
          <a:p>
            <a:r>
              <a:rPr lang="zh-CN" altLang="en-US" dirty="0" smtClean="0"/>
              <a:t>计算方法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04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zh-CN" altLang="en-US" dirty="0"/>
              <a:t>：</a:t>
            </a:r>
            <a:r>
              <a:rPr lang="en-US" altLang="zh-CN" dirty="0" smtClean="0"/>
              <a:t>T+0</a:t>
            </a:r>
            <a:r>
              <a:rPr lang="zh-CN" altLang="en-US" dirty="0" smtClean="0"/>
              <a:t>套利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因为国内</a:t>
                </a:r>
                <a:r>
                  <a:rPr lang="zh-CN" altLang="en-US" dirty="0"/>
                  <a:t>股票</a:t>
                </a:r>
                <a:r>
                  <a:rPr lang="zh-CN" altLang="en-US" dirty="0" smtClean="0"/>
                  <a:t>不允许</a:t>
                </a:r>
                <a:r>
                  <a:rPr lang="en-US" altLang="zh-CN" dirty="0" smtClean="0"/>
                  <a:t>T+0</a:t>
                </a:r>
                <a:r>
                  <a:rPr lang="zh-CN" altLang="en-US" dirty="0" smtClean="0"/>
                  <a:t>，即当日买入的股票，不允许当日卖出；所以如果要抓住当日的波动来盈利，需要有底仓；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如果对股票看涨，可以先买入现货，然后卖出底仓；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如果对股票看跌，可以先卖出底仓，然后买入现货。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一般</a:t>
                </a:r>
                <a:r>
                  <a:rPr lang="en-US" altLang="zh-CN" dirty="0" smtClean="0"/>
                  <a:t>T+0</a:t>
                </a:r>
                <a:r>
                  <a:rPr lang="zh-CN" altLang="en-US" dirty="0" smtClean="0"/>
                  <a:t>套利，需要形成买卖对，而且有买卖价差。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假设买卖数量都是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𝑉𝑂𝐿</m:t>
                    </m:r>
                  </m:oMath>
                </a14:m>
                <a:r>
                  <a:rPr lang="zh-CN" altLang="en-US" dirty="0" smtClean="0"/>
                  <a:t>，买入价格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𝑃𝑅𝐼𝐶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，卖出价格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𝑃𝑅𝐼𝐶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，支出的交易费用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𝐴𝑀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，那么盈利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𝑃𝑅𝑂𝐹𝐼𝑇</m:t>
                    </m:r>
                  </m:oMath>
                </a14:m>
                <a:r>
                  <a:rPr lang="zh-CN" altLang="en-US" dirty="0" smtClean="0"/>
                  <a:t>的计算公式：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𝑃𝑅𝑂𝐹𝐼𝑇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𝑉𝑂𝐿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𝑃𝑅𝐼𝐶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𝑠𝑒𝑙𝑙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𝑃𝑅𝐼𝐶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𝑏𝑢𝑦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当卖出价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𝑃𝑟𝑖𝑐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比买入价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𝑃𝑟𝑖𝑐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高时，不考虑交易成本的情况下，是盈利的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4202" r="-522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8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背景：</a:t>
            </a:r>
            <a:r>
              <a:rPr lang="en-US" altLang="zh-CN" dirty="0" smtClean="0"/>
              <a:t>T+0</a:t>
            </a:r>
            <a:r>
              <a:rPr lang="zh-CN" altLang="en-US" dirty="0" smtClean="0"/>
              <a:t>套利风控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如果股票是涨，先买入再卖出，可以保证卖出价比买入价高，可以完成获利；</a:t>
            </a:r>
            <a:endParaRPr lang="en-US" altLang="zh-CN" dirty="0" smtClean="0"/>
          </a:p>
          <a:p>
            <a:r>
              <a:rPr lang="zh-CN" altLang="en-US" dirty="0" smtClean="0"/>
              <a:t>如果股票是跌，先卖出再买入，可以保证卖出价比买入价高，可以获利；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如果因为判断失误，认为看涨但实际是跌，或者看跌但实际是涨</a:t>
            </a:r>
            <a:r>
              <a:rPr lang="zh-CN" altLang="en-US" dirty="0"/>
              <a:t>，</a:t>
            </a:r>
            <a:r>
              <a:rPr lang="zh-CN" altLang="en-US" dirty="0" smtClean="0"/>
              <a:t>那么会导致买入价比卖出价高，这时候就会出现亏损。</a:t>
            </a:r>
            <a:endParaRPr lang="en-US" altLang="zh-CN" dirty="0" smtClean="0"/>
          </a:p>
          <a:p>
            <a:r>
              <a:rPr lang="zh-CN" altLang="en-US" dirty="0" smtClean="0"/>
              <a:t>为了避免损失的扩大，需要做风险控制，在股票亏损一定的情况下，及时止损。因此，就需要实时监测股票的行情，计算实时的盈亏。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2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背景：</a:t>
            </a:r>
            <a:r>
              <a:rPr lang="en-US" altLang="zh-CN" dirty="0" smtClean="0"/>
              <a:t>T+0</a:t>
            </a:r>
            <a:r>
              <a:rPr lang="zh-CN" altLang="en-US" dirty="0" smtClean="0"/>
              <a:t>风险计算方法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持仓是指，当前股票持有的数量。在有底仓的情况下，持仓可能是负值（</a:t>
                </a:r>
                <a:r>
                  <a:rPr lang="en-US" altLang="zh-CN" dirty="0" smtClean="0"/>
                  <a:t>T+0</a:t>
                </a:r>
                <a:r>
                  <a:rPr lang="zh-CN" altLang="en-US" dirty="0" smtClean="0"/>
                  <a:t>的持仓不包括底仓）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对于已经完成一对买卖的股票，是已获得的收益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亏损，但对于尚未完成一对买卖的股票，是未确定的收益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亏损。收益为正，亏损为负。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称已获得的收益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亏损为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𝑃𝑟𝑜𝑓𝑖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𝑙𝑎𝑛𝑑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（着陆的）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称还未完成买卖对的收益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亏损为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𝑃𝑟𝑜𝑓𝑖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𝑓𝑙𝑜𝑎𝑡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 （浮动的）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买入价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𝑃𝑟𝑖𝑐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𝑏𝑢𝑦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，卖出价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𝑃𝑟𝑖𝑐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𝑠𝑒𝑙𝑙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，股票现价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𝑃𝑟𝑖𝑐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𝑃𝑟𝑜𝑓𝑖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𝑙𝑎𝑛𝑑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𝑑𝑜𝑛𝑒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𝑃𝑟𝑖𝑐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𝑠𝑒𝑙𝑙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𝑃𝑟𝑖𝑐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𝑏𝑢𝑦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𝑃𝑟𝑜𝑓𝑖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𝑓𝑙𝑜𝑎𝑡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𝑉𝑂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𝑓𝑙𝑜𝑎𝑡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𝑃𝑟𝑖𝑐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𝑐𝑢𝑟𝑟𝑒𝑛𝑡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𝑃𝑟𝑖𝑐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𝑏𝑢𝑦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𝑉𝑂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𝑓𝑙𝑜𝑎𝑡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𝑃𝑟𝑖𝑐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𝑠𝑒𝑙𝑙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𝑃𝑟𝑖𝑐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𝑐𝑢𝑟𝑟𝑒𝑛𝑡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16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058387"/>
              </p:ext>
            </p:extLst>
          </p:nvPr>
        </p:nvGraphicFramePr>
        <p:xfrm>
          <a:off x="838200" y="1825625"/>
          <a:ext cx="91062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95643"/>
                <a:gridCol w="1846580"/>
                <a:gridCol w="2175193"/>
                <a:gridCol w="1846580"/>
                <a:gridCol w="1846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成交数量（股）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成交价格（元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成交金额（元）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交易费用（元）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买入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38198" y="2823973"/>
                <a:ext cx="9106219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−10.2=−10.2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=10.9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10.9−10.2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=10.0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10.0−10.2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=−200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823973"/>
                <a:ext cx="9106219" cy="967829"/>
              </a:xfrm>
              <a:prstGeom prst="rect">
                <a:avLst/>
              </a:prstGeom>
              <a:blipFill rotWithShape="0">
                <a:blip r:embed="rId2"/>
                <a:stretch>
                  <a:fillRect l="-134" b="-3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142657"/>
              </p:ext>
            </p:extLst>
          </p:nvPr>
        </p:nvGraphicFramePr>
        <p:xfrm>
          <a:off x="838199" y="4048470"/>
          <a:ext cx="91062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95643"/>
                <a:gridCol w="1846580"/>
                <a:gridCol w="2175193"/>
                <a:gridCol w="1846580"/>
                <a:gridCol w="1846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成交数量（股）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成交价格（元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成交金额（元）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交易费用（元）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卖出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38199" y="5381862"/>
                <a:ext cx="9106218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−10.5=−10.5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=10.9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10.5−10.9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=−400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=10.0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10.5−10.0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381862"/>
                <a:ext cx="9106218" cy="967829"/>
              </a:xfrm>
              <a:prstGeom prst="rect">
                <a:avLst/>
              </a:prstGeom>
              <a:blipFill rotWithShape="0">
                <a:blip r:embed="rId3"/>
                <a:stretch>
                  <a:fillRect l="-134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6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1062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95643"/>
                <a:gridCol w="1846580"/>
                <a:gridCol w="2175193"/>
                <a:gridCol w="1846580"/>
                <a:gridCol w="1846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成交数量（股）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成交价格（元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成交金额（元）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交易费用（元）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买入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卖出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199" y="3159017"/>
                <a:ext cx="782320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10.50−10.20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10.2+10.5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=300−20.7=279.3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59017"/>
                <a:ext cx="7823200" cy="668581"/>
              </a:xfrm>
              <a:prstGeom prst="rect">
                <a:avLst/>
              </a:prstGeom>
              <a:blipFill rotWithShape="0">
                <a:blip r:embed="rId2"/>
                <a:stretch>
                  <a:fillRect l="-156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838199" y="4048470"/>
          <a:ext cx="91062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95643"/>
                <a:gridCol w="1846580"/>
                <a:gridCol w="2175193"/>
                <a:gridCol w="1846580"/>
                <a:gridCol w="1846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成交数量（股）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成交价格（元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成交金额（元）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交易费用（元）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买入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卖出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38199" y="5381862"/>
                <a:ext cx="782320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10.50−10.90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10.9+10.5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=−421.4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381862"/>
                <a:ext cx="7823200" cy="668581"/>
              </a:xfrm>
              <a:prstGeom prst="rect">
                <a:avLst/>
              </a:prstGeom>
              <a:blipFill rotWithShape="0">
                <a:blip r:embed="rId3"/>
                <a:stretch>
                  <a:fillRect l="-156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0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09994"/>
              </p:ext>
            </p:extLst>
          </p:nvPr>
        </p:nvGraphicFramePr>
        <p:xfrm>
          <a:off x="838200" y="1825625"/>
          <a:ext cx="91062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95643"/>
                <a:gridCol w="1846580"/>
                <a:gridCol w="2175193"/>
                <a:gridCol w="1846580"/>
                <a:gridCol w="1846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成交数量（股）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成交价格（元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成交金额（元）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交易费用（元）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卖出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买入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38199" y="3159017"/>
                <a:ext cx="782320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10.20−10.50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10.2+10.5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320.7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59017"/>
                <a:ext cx="7823200" cy="668581"/>
              </a:xfrm>
              <a:prstGeom prst="rect">
                <a:avLst/>
              </a:prstGeom>
              <a:blipFill rotWithShape="0">
                <a:blip r:embed="rId2"/>
                <a:stretch>
                  <a:fillRect l="-156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872276"/>
              </p:ext>
            </p:extLst>
          </p:nvPr>
        </p:nvGraphicFramePr>
        <p:xfrm>
          <a:off x="838199" y="4048470"/>
          <a:ext cx="91062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95643"/>
                <a:gridCol w="1846580"/>
                <a:gridCol w="2175193"/>
                <a:gridCol w="1846580"/>
                <a:gridCol w="1846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成交数量（股）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成交价格（元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成交金额（元）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交易费用（元）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卖出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买入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38199" y="5381862"/>
                <a:ext cx="782320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10.90−10.50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10.9+10.5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=400−21.4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378.6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381862"/>
                <a:ext cx="7823200" cy="668581"/>
              </a:xfrm>
              <a:prstGeom prst="rect">
                <a:avLst/>
              </a:prstGeom>
              <a:blipFill rotWithShape="0">
                <a:blip r:embed="rId3"/>
                <a:stretch>
                  <a:fillRect l="-156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32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621864"/>
              </p:ext>
            </p:extLst>
          </p:nvPr>
        </p:nvGraphicFramePr>
        <p:xfrm>
          <a:off x="838200" y="1825625"/>
          <a:ext cx="91062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95643"/>
                <a:gridCol w="1846580"/>
                <a:gridCol w="2175193"/>
                <a:gridCol w="1846580"/>
                <a:gridCol w="1846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成交数量（股）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成交价格（元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成交金额（元）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交易费用（元）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卖出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买入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199" y="3159017"/>
                <a:ext cx="782320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=980×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10.20−10.50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10.2+10.5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=320.7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59017"/>
                <a:ext cx="7823200" cy="668581"/>
              </a:xfrm>
              <a:prstGeom prst="rect">
                <a:avLst/>
              </a:prstGeom>
              <a:blipFill rotWithShape="0">
                <a:blip r:embed="rId2"/>
                <a:stretch>
                  <a:fillRect l="-156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810669"/>
              </p:ext>
            </p:extLst>
          </p:nvPr>
        </p:nvGraphicFramePr>
        <p:xfrm>
          <a:off x="838199" y="4048470"/>
          <a:ext cx="91062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95643"/>
                <a:gridCol w="1846580"/>
                <a:gridCol w="2175193"/>
                <a:gridCol w="1846580"/>
                <a:gridCol w="1846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成交数量（股）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成交价格（元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股）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成交金额（元）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交易费用（元）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卖出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买入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38199" y="5381862"/>
                <a:ext cx="782320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𝑙𝑎𝑛𝑑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10.90−10.50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10.9+10.5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=400−21.4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378.6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𝑓𝑙𝑜𝑎𝑡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381862"/>
                <a:ext cx="7823200" cy="668581"/>
              </a:xfrm>
              <a:prstGeom prst="rect">
                <a:avLst/>
              </a:prstGeom>
              <a:blipFill rotWithShape="0">
                <a:blip r:embed="rId3"/>
                <a:stretch>
                  <a:fillRect l="-156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82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615</Words>
  <Application>Microsoft Office PowerPoint</Application>
  <PresentationFormat>宽屏</PresentationFormat>
  <Paragraphs>181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主题</vt:lpstr>
      <vt:lpstr>T+0计算方法</vt:lpstr>
      <vt:lpstr>目录</vt:lpstr>
      <vt:lpstr>背景：T+0套利</vt:lpstr>
      <vt:lpstr>背景：T+0套利风控</vt:lpstr>
      <vt:lpstr>背景：T+0风险计算方法</vt:lpstr>
      <vt:lpstr>示例-1</vt:lpstr>
      <vt:lpstr>示例-2</vt:lpstr>
      <vt:lpstr>示例-3</vt:lpstr>
      <vt:lpstr>示例-3</vt:lpstr>
      <vt:lpstr>算法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T+0计算方法</dc:title>
  <dc:creator>ckx11582</dc:creator>
  <cp:lastModifiedBy>ckx11582</cp:lastModifiedBy>
  <cp:revision>14</cp:revision>
  <dcterms:created xsi:type="dcterms:W3CDTF">2018-07-11T14:21:17Z</dcterms:created>
  <dcterms:modified xsi:type="dcterms:W3CDTF">2018-07-12T14:11:55Z</dcterms:modified>
</cp:coreProperties>
</file>