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sldIdLst>
    <p:sldId id="262" r:id="rId5"/>
    <p:sldId id="265" r:id="rId6"/>
    <p:sldId id="266" r:id="rId7"/>
    <p:sldId id="270" r:id="rId8"/>
    <p:sldId id="259" r:id="rId9"/>
    <p:sldId id="269" r:id="rId10"/>
    <p:sldId id="260" r:id="rId11"/>
    <p:sldId id="258" r:id="rId12"/>
    <p:sldId id="263" r:id="rId13"/>
  </p:sldIdLst>
  <p:sldSz cx="9144000" cy="6858000" type="screen4x3"/>
  <p:notesSz cx="6858000" cy="9144000"/>
  <p:defaultTextStyle>
    <a:defPPr>
      <a:defRPr lang="zh-TW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609"/>
    <a:srgbClr val="FF0000"/>
    <a:srgbClr val="FAB586"/>
    <a:srgbClr val="D18009"/>
    <a:srgbClr val="A64802"/>
    <a:srgbClr val="A60202"/>
    <a:srgbClr val="335B74"/>
    <a:srgbClr val="05A2DB"/>
    <a:srgbClr val="B97E07"/>
    <a:srgbClr val="71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FAB94-EB2C-4F51-AD4C-3C98D2BA382F}" v="79" dt="2024-06-03T16:01:32.438"/>
    <p1510:client id="{C2F62B4C-245E-0B17-2034-DD18D8C9D2A3}" v="53" dt="2024-06-03T14:04:09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9196" autoAdjust="0"/>
  </p:normalViewPr>
  <p:slideViewPr>
    <p:cSldViewPr snapToGrid="0" snapToObjects="1">
      <p:cViewPr varScale="1">
        <p:scale>
          <a:sx n="90" d="100"/>
          <a:sy n="90" d="100"/>
        </p:scale>
        <p:origin x="90" y="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A4F3E-59F9-4D66-9CD9-BB76DC06A5EA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DB2E4-9D4B-4DB4-AD8F-582DDF6DF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83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DB2E4-9D4B-4DB4-AD8F-582DDF6DF0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8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0CDB357-0E4F-4C66-B986-9ED0EC023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778BC08E-C703-4861-A4E4-19338C069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336" y="2736714"/>
            <a:ext cx="5836596" cy="1013197"/>
          </a:xfrm>
        </p:spPr>
        <p:txBody>
          <a:bodyPr>
            <a:normAutofit/>
          </a:bodyPr>
          <a:lstStyle/>
          <a:p>
            <a:pPr algn="l"/>
            <a:endParaRPr kumimoji="1" lang="zh-TW" altLang="en-US" sz="4800" b="1" dirty="0">
              <a:solidFill>
                <a:srgbClr val="14638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852E10E5-B444-46B3-ABA6-2F869763C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4422" y="3841802"/>
            <a:ext cx="3390088" cy="702636"/>
          </a:xfrm>
        </p:spPr>
        <p:txBody>
          <a:bodyPr/>
          <a:lstStyle/>
          <a:p>
            <a:pPr algn="l"/>
            <a:endParaRPr kumimoji="1" lang="zh-TW" altLang="en-US" b="1" dirty="0">
              <a:solidFill>
                <a:srgbClr val="14638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5871213"/>
            <a:ext cx="2057400" cy="365125"/>
          </a:xfrm>
        </p:spPr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993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BF13109-CBA4-4CF1-A70E-B0BFE70DD1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0169AA58-33AE-4612-8E8E-64AFBFBDF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70" y="110246"/>
            <a:ext cx="5836596" cy="1013197"/>
          </a:xfrm>
        </p:spPr>
        <p:txBody>
          <a:bodyPr>
            <a:normAutofit/>
          </a:bodyPr>
          <a:lstStyle/>
          <a:p>
            <a:pPr algn="l"/>
            <a:endParaRPr kumimoji="1" lang="zh-TW" altLang="en-US" sz="4800" b="1" dirty="0">
              <a:solidFill>
                <a:srgbClr val="14638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695A7FBA-957D-4E79-AF7F-1E8879762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745" y="1507163"/>
            <a:ext cx="3390088" cy="702636"/>
          </a:xfrm>
        </p:spPr>
        <p:txBody>
          <a:bodyPr/>
          <a:lstStyle/>
          <a:p>
            <a:pPr algn="l"/>
            <a:endParaRPr kumimoji="1" lang="zh-TW" altLang="en-US" b="1" dirty="0">
              <a:solidFill>
                <a:srgbClr val="14638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B932DC1F-D65A-4247-BA05-5172952C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299201"/>
            <a:ext cx="2057400" cy="365125"/>
          </a:xfrm>
          <a:prstGeom prst="rect">
            <a:avLst/>
          </a:prstGeom>
        </p:spPr>
        <p:txBody>
          <a:bodyPr/>
          <a:lstStyle/>
          <a:p>
            <a:fld id="{53027852-71BB-3C49-B480-C19F834A09D7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17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93CD8BF-52B2-4203-A0B4-144CEE38A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46860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535246B1-8EF2-4CF7-BF16-A18379D7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84" y="-22227"/>
            <a:ext cx="5836596" cy="1146173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sz="3600" b="1" dirty="0">
                <a:solidFill>
                  <a:srgbClr val="14638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標題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87C94C6D-9C4B-4809-93EF-2CEF5830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299201"/>
            <a:ext cx="2057400" cy="365125"/>
          </a:xfrm>
          <a:prstGeom prst="rect">
            <a:avLst/>
          </a:prstGeom>
        </p:spPr>
        <p:txBody>
          <a:bodyPr/>
          <a:lstStyle/>
          <a:p>
            <a:fld id="{53027852-71BB-3C49-B480-C19F834A09D7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75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A889B65-F783-456C-8B5D-6FE8FCD524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00882"/>
            <a:ext cx="9144000" cy="661443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535246B1-8EF2-4CF7-BF16-A18379D7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428" y="0"/>
            <a:ext cx="5836596" cy="1146173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sz="3600" b="1" dirty="0">
                <a:solidFill>
                  <a:srgbClr val="14638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標題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87C94C6D-9C4B-4809-93EF-2CEF5830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299201"/>
            <a:ext cx="2057400" cy="365125"/>
          </a:xfrm>
          <a:prstGeom prst="rect">
            <a:avLst/>
          </a:prstGeom>
        </p:spPr>
        <p:txBody>
          <a:bodyPr/>
          <a:lstStyle/>
          <a:p>
            <a:fld id="{53027852-71BB-3C49-B480-C19F834A09D7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50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D748882-F661-4D5B-A419-9AA7A32AD9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567" y="258360"/>
            <a:ext cx="727017" cy="62945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F5FF6B8-D188-40CA-8FD9-FA8735D4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584" y="-1"/>
            <a:ext cx="5836596" cy="1146173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sz="3600" b="1" dirty="0">
                <a:solidFill>
                  <a:srgbClr val="14638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標題</a:t>
            </a:r>
          </a:p>
        </p:txBody>
      </p:sp>
      <p:sp>
        <p:nvSpPr>
          <p:cNvPr id="5" name="投影片編號版面配置區 9">
            <a:extLst>
              <a:ext uri="{FF2B5EF4-FFF2-40B4-BE49-F238E27FC236}">
                <a16:creationId xmlns:a16="http://schemas.microsoft.com/office/drawing/2014/main" id="{57C6BF46-8D62-4422-A91B-006CADB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299201"/>
            <a:ext cx="2057400" cy="365125"/>
          </a:xfrm>
          <a:prstGeom prst="rect">
            <a:avLst/>
          </a:prstGeom>
        </p:spPr>
        <p:txBody>
          <a:bodyPr/>
          <a:lstStyle/>
          <a:p>
            <a:fld id="{53027852-71BB-3C49-B480-C19F834A09D7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03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FC55FDF-723F-4F3D-9F3C-B17628E4A249}"/>
              </a:ext>
            </a:extLst>
          </p:cNvPr>
          <p:cNvGrpSpPr/>
          <p:nvPr userDrawn="1"/>
        </p:nvGrpSpPr>
        <p:grpSpPr>
          <a:xfrm>
            <a:off x="4465" y="1919592"/>
            <a:ext cx="9135070" cy="4938408"/>
            <a:chOff x="4465" y="1919592"/>
            <a:chExt cx="9135070" cy="4938408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F33A030-CE78-4C3D-AE3E-A2064F81FF4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27990"/>
            <a:stretch/>
          </p:blipFill>
          <p:spPr>
            <a:xfrm>
              <a:off x="4465" y="1919592"/>
              <a:ext cx="9135070" cy="4938408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113FB2D-5320-44EB-A77D-E02F62E91C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980574" y="2330544"/>
              <a:ext cx="3182851" cy="870780"/>
            </a:xfrm>
            <a:prstGeom prst="rect">
              <a:avLst/>
            </a:prstGeom>
          </p:spPr>
        </p:pic>
      </p:grpSp>
      <p:sp>
        <p:nvSpPr>
          <p:cNvPr id="6" name="投影片編號版面配置區 9">
            <a:extLst>
              <a:ext uri="{FF2B5EF4-FFF2-40B4-BE49-F238E27FC236}">
                <a16:creationId xmlns:a16="http://schemas.microsoft.com/office/drawing/2014/main" id="{CD9783E7-53A8-4F3E-8817-82227758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2992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53027852-71BB-3C49-B480-C19F834A09D7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F40243A4-3D04-4D48-AA43-CE6BCD6477B6}"/>
              </a:ext>
            </a:extLst>
          </p:cNvPr>
          <p:cNvSpPr txBox="1">
            <a:spLocks/>
          </p:cNvSpPr>
          <p:nvPr userDrawn="1"/>
        </p:nvSpPr>
        <p:spPr>
          <a:xfrm>
            <a:off x="1653701" y="3422518"/>
            <a:ext cx="5836596" cy="80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4800" b="1" dirty="0">
                <a:solidFill>
                  <a:srgbClr val="14638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</a:t>
            </a:r>
            <a:r>
              <a:rPr kumimoji="1" lang="en-US" altLang="zh-Hant" sz="4800" b="1" dirty="0">
                <a:solidFill>
                  <a:srgbClr val="14638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</a:t>
            </a:r>
            <a:r>
              <a:rPr kumimoji="1" lang="zh-Hant" altLang="en-US" sz="4800" b="1" dirty="0">
                <a:solidFill>
                  <a:srgbClr val="14638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kumimoji="1" lang="en-US" altLang="zh-Hant" sz="4800" b="1" dirty="0">
                <a:solidFill>
                  <a:srgbClr val="14638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</a:t>
            </a:r>
            <a:endParaRPr kumimoji="1" lang="zh-TW" altLang="en-US" sz="4800" b="1" dirty="0">
              <a:solidFill>
                <a:srgbClr val="14638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29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341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7852-71BB-3C49-B480-C19F834A09D7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2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0" r:id="rId4"/>
    <p:sldLayoutId id="2147483688" r:id="rId5"/>
    <p:sldLayoutId id="214748368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idterm-project-competition-2022/overvie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F52E937-DBF7-43E5-A202-A179BBE66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04" y="2922401"/>
            <a:ext cx="5836596" cy="1013197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4072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Competition</a:t>
            </a:r>
            <a:endParaRPr lang="zh-TW" altLang="en-US" b="1" dirty="0">
              <a:solidFill>
                <a:srgbClr val="4072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7A0102-FC02-48B7-B641-1C18691222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299200"/>
            <a:ext cx="2057400" cy="365125"/>
          </a:xfrm>
        </p:spPr>
        <p:txBody>
          <a:bodyPr/>
          <a:lstStyle/>
          <a:p>
            <a:fld id="{53027852-71BB-3C49-B480-C19F834A09D7}" type="slidenum">
              <a:rPr kumimoji="1" lang="zh-TW" altLang="en-US" smtClean="0"/>
              <a:t>1</a:t>
            </a:fld>
            <a:endParaRPr kumimoji="1" lang="zh-TW" altLang="en-US" dirty="0"/>
          </a:p>
        </p:txBody>
      </p:sp>
      <p:sp>
        <p:nvSpPr>
          <p:cNvPr id="2" name="副標題 2">
            <a:extLst>
              <a:ext uri="{FF2B5EF4-FFF2-40B4-BE49-F238E27FC236}">
                <a16:creationId xmlns:a16="http://schemas.microsoft.com/office/drawing/2014/main" id="{0667A042-22F7-E675-F0ED-779C987FD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9584" y="4173967"/>
            <a:ext cx="7891272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kumimoji="1" lang="en-US" altLang="zh-TW" sz="2400" dirty="0"/>
              <a:t>2024.06.04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102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F897383-C0B2-D424-666C-FE43ACE08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84" y="-48731"/>
            <a:ext cx="8444116" cy="114617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影像美肌預測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78C3C0-B763-0B8A-2E3D-34C604AA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7852-71BB-3C49-B480-C19F834A09D7}" type="slidenum">
              <a:rPr kumimoji="1" lang="zh-TW" altLang="en-US" smtClean="0"/>
              <a:t>2</a:t>
            </a:fld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A9267AC-F4BA-2C27-FD8C-381D7DCA0C51}"/>
              </a:ext>
            </a:extLst>
          </p:cNvPr>
          <p:cNvSpPr txBox="1">
            <a:spLocks/>
          </p:cNvSpPr>
          <p:nvPr/>
        </p:nvSpPr>
        <p:spPr>
          <a:xfrm>
            <a:off x="622169" y="1052842"/>
            <a:ext cx="8107052" cy="267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現今人人都會修圖來還原美貌，因此本次將會需要大家將原圖透過深度學習模型進行訓練，必須想辦法把原圖丟進去模型，然後預測出美肌的效果。</a:t>
            </a:r>
            <a:endParaRPr kumimoji="1" lang="en-US" altLang="zh-TW" dirty="0">
              <a:solidFill>
                <a:schemeClr val="tx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A79BC-3C71-F6E4-C6A9-7C28DCC99E36}"/>
              </a:ext>
            </a:extLst>
          </p:cNvPr>
          <p:cNvGrpSpPr/>
          <p:nvPr/>
        </p:nvGrpSpPr>
        <p:grpSpPr>
          <a:xfrm>
            <a:off x="-630162" y="2287654"/>
            <a:ext cx="10244726" cy="2253436"/>
            <a:chOff x="-681186" y="2630269"/>
            <a:chExt cx="10244726" cy="2253436"/>
          </a:xfrm>
        </p:grpSpPr>
        <p:cxnSp>
          <p:nvCxnSpPr>
            <p:cNvPr id="7" name="直線箭頭接點 8">
              <a:extLst>
                <a:ext uri="{FF2B5EF4-FFF2-40B4-BE49-F238E27FC236}">
                  <a16:creationId xmlns:a16="http://schemas.microsoft.com/office/drawing/2014/main" id="{2517FDF6-282F-FF77-559F-8FA263253064}"/>
                </a:ext>
              </a:extLst>
            </p:cNvPr>
            <p:cNvCxnSpPr>
              <a:cxnSpLocks/>
            </p:cNvCxnSpPr>
            <p:nvPr/>
          </p:nvCxnSpPr>
          <p:spPr>
            <a:xfrm>
              <a:off x="3338921" y="4883705"/>
              <a:ext cx="251943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標題 1">
              <a:extLst>
                <a:ext uri="{FF2B5EF4-FFF2-40B4-BE49-F238E27FC236}">
                  <a16:creationId xmlns:a16="http://schemas.microsoft.com/office/drawing/2014/main" id="{3DB29FB1-D012-D57B-AA77-C07F4ACEB5BB}"/>
                </a:ext>
              </a:extLst>
            </p:cNvPr>
            <p:cNvSpPr txBox="1">
              <a:spLocks/>
            </p:cNvSpPr>
            <p:nvPr/>
          </p:nvSpPr>
          <p:spPr>
            <a:xfrm>
              <a:off x="3222494" y="4258094"/>
              <a:ext cx="2519437" cy="462219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2800" b="1" dirty="0">
                  <a:solidFill>
                    <a:srgbClr val="002060"/>
                  </a:solidFill>
                  <a:ea typeface="微軟正黑體" panose="020B0604030504040204" pitchFamily="34" charset="-120"/>
                  <a:cs typeface="Arial" panose="020B0604020202020204" pitchFamily="34" charset="0"/>
                </a:rPr>
                <a:t>深度學習模型</a:t>
              </a:r>
              <a:endParaRPr lang="en-US" altLang="zh-TW" sz="2800" b="1" dirty="0">
                <a:solidFill>
                  <a:srgbClr val="002060"/>
                </a:solidFill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9" name="標題 1">
              <a:extLst>
                <a:ext uri="{FF2B5EF4-FFF2-40B4-BE49-F238E27FC236}">
                  <a16:creationId xmlns:a16="http://schemas.microsoft.com/office/drawing/2014/main" id="{EE151A7B-50C7-4E65-07D9-28E04EC7CE20}"/>
                </a:ext>
              </a:extLst>
            </p:cNvPr>
            <p:cNvSpPr txBox="1">
              <a:spLocks/>
            </p:cNvSpPr>
            <p:nvPr/>
          </p:nvSpPr>
          <p:spPr>
            <a:xfrm>
              <a:off x="4860376" y="2630269"/>
              <a:ext cx="4703164" cy="864095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sz="2000" b="1" dirty="0">
                  <a:solidFill>
                    <a:srgbClr val="002060"/>
                  </a:solidFill>
                  <a:ea typeface="微軟正黑體" panose="020B0604030504040204" pitchFamily="34" charset="-120"/>
                  <a:cs typeface="Arial" panose="020B0604020202020204" pitchFamily="34" charset="0"/>
                </a:rPr>
                <a:t>Output</a:t>
              </a:r>
            </a:p>
            <a:p>
              <a:r>
                <a:rPr lang="zh-TW" altLang="en-US" sz="2000" b="1" dirty="0">
                  <a:solidFill>
                    <a:srgbClr val="002060"/>
                  </a:solidFill>
                  <a:ea typeface="微軟正黑體" panose="020B0604030504040204" pitchFamily="34" charset="-120"/>
                  <a:cs typeface="Arial" panose="020B0604020202020204" pitchFamily="34" charset="0"/>
                </a:rPr>
                <a:t>美肌過後之圖片</a:t>
              </a:r>
              <a:endParaRPr lang="en-US" altLang="zh-TW" sz="2000" b="1" dirty="0">
                <a:solidFill>
                  <a:srgbClr val="002060"/>
                </a:solidFill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3" name="標題 1">
              <a:extLst>
                <a:ext uri="{FF2B5EF4-FFF2-40B4-BE49-F238E27FC236}">
                  <a16:creationId xmlns:a16="http://schemas.microsoft.com/office/drawing/2014/main" id="{A42ED012-8023-2A25-A11A-D0ABE9A8E2BF}"/>
                </a:ext>
              </a:extLst>
            </p:cNvPr>
            <p:cNvSpPr txBox="1">
              <a:spLocks/>
            </p:cNvSpPr>
            <p:nvPr/>
          </p:nvSpPr>
          <p:spPr>
            <a:xfrm>
              <a:off x="-681186" y="2635834"/>
              <a:ext cx="4703164" cy="864095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TW" sz="1800" b="1" dirty="0">
                  <a:solidFill>
                    <a:srgbClr val="002060"/>
                  </a:solidFill>
                  <a:ea typeface="微軟正黑體" panose="020B0604030504040204" pitchFamily="34" charset="-120"/>
                  <a:cs typeface="Arial" panose="020B0604020202020204" pitchFamily="34" charset="0"/>
                </a:rPr>
                <a:t>Input</a:t>
              </a:r>
              <a:endParaRPr lang="en-US" altLang="zh-TW" sz="2000" b="1" dirty="0">
                <a:solidFill>
                  <a:srgbClr val="002060"/>
                </a:solidFill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r>
                <a:rPr lang="zh-TW" altLang="en-US" sz="2000" b="1" dirty="0">
                  <a:solidFill>
                    <a:srgbClr val="002060"/>
                  </a:solidFill>
                  <a:ea typeface="微軟正黑體" panose="020B0604030504040204" pitchFamily="34" charset="-120"/>
                  <a:cs typeface="Arial" panose="020B0604020202020204" pitchFamily="34" charset="0"/>
                </a:rPr>
                <a:t>未修圖之原圖</a:t>
              </a:r>
              <a:endParaRPr lang="en-US" altLang="zh-TW" sz="2000" b="1" dirty="0">
                <a:solidFill>
                  <a:srgbClr val="002060"/>
                </a:solidFill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12" name="圖片 11" descr="一張含有 人員, 人的臉孔, 微笑, 嘴唇 的圖片&#10;&#10;自動產生的描述">
            <a:extLst>
              <a:ext uri="{FF2B5EF4-FFF2-40B4-BE49-F238E27FC236}">
                <a16:creationId xmlns:a16="http://schemas.microsoft.com/office/drawing/2014/main" id="{B7C1E4D9-25E3-C23F-BEC0-64FDFBEC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1" y="3157314"/>
            <a:ext cx="2565394" cy="3141887"/>
          </a:xfrm>
          <a:prstGeom prst="rect">
            <a:avLst/>
          </a:prstGeom>
        </p:spPr>
      </p:pic>
      <p:pic>
        <p:nvPicPr>
          <p:cNvPr id="16" name="圖片 15" descr="一張含有 人員, 人的臉孔, 微笑, 嘴唇 的圖片&#10;&#10;自動產生的描述">
            <a:extLst>
              <a:ext uri="{FF2B5EF4-FFF2-40B4-BE49-F238E27FC236}">
                <a16:creationId xmlns:a16="http://schemas.microsoft.com/office/drawing/2014/main" id="{C39B0CB5-A639-3A9E-5222-3C77C2D7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59" y="3157314"/>
            <a:ext cx="2565394" cy="3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5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B4592A3-80D5-8DB9-A691-D3A33B3E2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84" y="-22227"/>
            <a:ext cx="7986916" cy="1146173"/>
          </a:xfrm>
        </p:spPr>
        <p:txBody>
          <a:bodyPr>
            <a:normAutofit/>
          </a:bodyPr>
          <a:lstStyle/>
          <a:p>
            <a:r>
              <a:rPr lang="zh-TW" altLang="en-US" dirty="0"/>
              <a:t>資料說明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504EA7-12AD-23C6-2DF1-677C6D5E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7852-71BB-3C49-B480-C19F834A09D7}" type="slidenum">
              <a:rPr kumimoji="1" lang="zh-TW" altLang="en-US" smtClean="0"/>
              <a:t>3</a:t>
            </a:fld>
            <a:endParaRPr kumimoji="1"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F94A04F-6ED4-928C-83AE-8A2E88145B79}"/>
              </a:ext>
            </a:extLst>
          </p:cNvPr>
          <p:cNvGrpSpPr/>
          <p:nvPr/>
        </p:nvGrpSpPr>
        <p:grpSpPr>
          <a:xfrm>
            <a:off x="213690" y="941013"/>
            <a:ext cx="5840600" cy="1693547"/>
            <a:chOff x="-24383" y="4425758"/>
            <a:chExt cx="2943786" cy="1792163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1FA5048-CA63-9CB8-A920-D1AF94954000}"/>
                </a:ext>
              </a:extLst>
            </p:cNvPr>
            <p:cNvSpPr txBox="1"/>
            <p:nvPr/>
          </p:nvSpPr>
          <p:spPr>
            <a:xfrm>
              <a:off x="902107" y="4425758"/>
              <a:ext cx="1527048" cy="4885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b="1" i="0" dirty="0">
                  <a:effectLst/>
                  <a:latin typeface="Inter"/>
                </a:rPr>
                <a:t>Train</a:t>
              </a:r>
              <a:r>
                <a:rPr lang="zh-TW" altLang="en-US" sz="2400" b="1" i="0" dirty="0">
                  <a:effectLst/>
                  <a:latin typeface="Inter"/>
                </a:rPr>
                <a:t> </a:t>
              </a:r>
              <a:r>
                <a:rPr lang="en-US" altLang="zh-TW" sz="2400" b="1" i="0" dirty="0">
                  <a:effectLst/>
                  <a:latin typeface="Inter"/>
                </a:rPr>
                <a:t>data</a:t>
              </a:r>
              <a:endParaRPr lang="zh-TW" altLang="en-US" sz="2400" dirty="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D9DAB1D-13DE-5B69-9C05-80615D886FF9}"/>
                </a:ext>
              </a:extLst>
            </p:cNvPr>
            <p:cNvSpPr/>
            <p:nvPr/>
          </p:nvSpPr>
          <p:spPr>
            <a:xfrm>
              <a:off x="-24383" y="5009081"/>
              <a:ext cx="2943786" cy="1208840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F7BC660-B87D-7CB9-B5AE-111ACDAA410F}"/>
              </a:ext>
            </a:extLst>
          </p:cNvPr>
          <p:cNvGrpSpPr/>
          <p:nvPr/>
        </p:nvGrpSpPr>
        <p:grpSpPr>
          <a:xfrm>
            <a:off x="285750" y="2710993"/>
            <a:ext cx="6391381" cy="1868155"/>
            <a:chOff x="186193" y="4513231"/>
            <a:chExt cx="1568932" cy="1704690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E3C3D6A-C062-C7FC-54D5-4E812957A131}"/>
                </a:ext>
              </a:extLst>
            </p:cNvPr>
            <p:cNvSpPr txBox="1"/>
            <p:nvPr/>
          </p:nvSpPr>
          <p:spPr>
            <a:xfrm>
              <a:off x="228077" y="4513231"/>
              <a:ext cx="1527048" cy="421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b="1" i="0" dirty="0">
                  <a:effectLst/>
                  <a:latin typeface="Inter"/>
                </a:rPr>
                <a:t>Test</a:t>
              </a:r>
              <a:r>
                <a:rPr lang="zh-TW" altLang="en-US" sz="2400" b="1" i="0" dirty="0">
                  <a:effectLst/>
                  <a:latin typeface="Inter"/>
                </a:rPr>
                <a:t> </a:t>
              </a:r>
              <a:r>
                <a:rPr lang="en-US" altLang="zh-TW" sz="2400" b="1" i="0" dirty="0">
                  <a:effectLst/>
                  <a:latin typeface="Inter"/>
                </a:rPr>
                <a:t>data</a:t>
              </a:r>
              <a:endParaRPr lang="zh-TW" altLang="en-US" sz="2400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9CF54DB1-8403-B21C-9E33-476F4134D625}"/>
                </a:ext>
              </a:extLst>
            </p:cNvPr>
            <p:cNvSpPr/>
            <p:nvPr/>
          </p:nvSpPr>
          <p:spPr>
            <a:xfrm>
              <a:off x="186193" y="5009081"/>
              <a:ext cx="1416039" cy="1208840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3DE1C16F-ABC2-0808-3B14-B7A894BF8081}"/>
              </a:ext>
            </a:extLst>
          </p:cNvPr>
          <p:cNvGrpSpPr/>
          <p:nvPr/>
        </p:nvGrpSpPr>
        <p:grpSpPr>
          <a:xfrm>
            <a:off x="285750" y="4796851"/>
            <a:ext cx="5768538" cy="1708212"/>
            <a:chOff x="-215223" y="4509709"/>
            <a:chExt cx="3722393" cy="17082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F839858-B79A-9901-CFA1-9DF638733D70}"/>
                </a:ext>
              </a:extLst>
            </p:cNvPr>
            <p:cNvSpPr txBox="1"/>
            <p:nvPr/>
          </p:nvSpPr>
          <p:spPr>
            <a:xfrm>
              <a:off x="778275" y="4509709"/>
              <a:ext cx="213201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altLang="zh-TW" sz="2400" b="1" dirty="0">
                  <a:latin typeface="Inter"/>
                </a:rPr>
                <a:t>Sample Submission</a:t>
              </a:r>
              <a:endParaRPr lang="zh-TW" altLang="en-US" sz="2400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BAF3FA68-BA1E-7348-D2C0-C238B0AF4C48}"/>
                </a:ext>
              </a:extLst>
            </p:cNvPr>
            <p:cNvSpPr/>
            <p:nvPr/>
          </p:nvSpPr>
          <p:spPr>
            <a:xfrm>
              <a:off x="832091" y="5231051"/>
              <a:ext cx="1608498" cy="81582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dirty="0">
                  <a:effectLst/>
                  <a:latin typeface="Inter"/>
                </a:rPr>
                <a:t>Format of submission</a:t>
              </a:r>
              <a:endParaRPr lang="en-US" altLang="zh-TW" sz="1400" b="1" dirty="0">
                <a:solidFill>
                  <a:schemeClr val="bg1"/>
                </a:solidFill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1FBC542-8ED0-3F1A-6A06-D317729FFE0B}"/>
                </a:ext>
              </a:extLst>
            </p:cNvPr>
            <p:cNvSpPr/>
            <p:nvPr/>
          </p:nvSpPr>
          <p:spPr>
            <a:xfrm>
              <a:off x="-215223" y="5009081"/>
              <a:ext cx="3722393" cy="1208840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564CAF-DD5D-7E07-98F6-ACD3EBA779AD}"/>
              </a:ext>
            </a:extLst>
          </p:cNvPr>
          <p:cNvSpPr txBox="1"/>
          <p:nvPr/>
        </p:nvSpPr>
        <p:spPr>
          <a:xfrm>
            <a:off x="456374" y="1825269"/>
            <a:ext cx="18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</a:rPr>
              <a:t>2000張影像</a:t>
            </a:r>
            <a:endParaRPr lang="en-US" altLang="zh-TW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D8B2B2F-C991-3D32-AF1B-F9B21DB68A58}"/>
              </a:ext>
            </a:extLst>
          </p:cNvPr>
          <p:cNvSpPr/>
          <p:nvPr/>
        </p:nvSpPr>
        <p:spPr>
          <a:xfrm>
            <a:off x="2350841" y="1659695"/>
            <a:ext cx="1608498" cy="8158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2">
                    <a:lumMod val="10000"/>
                  </a:schemeClr>
                </a:solidFill>
              </a:rPr>
              <a:t>Feature(X)</a:t>
            </a:r>
          </a:p>
          <a:p>
            <a:pPr algn="ctr"/>
            <a:r>
              <a:rPr lang="zh-TW" altLang="en-US" sz="1800" dirty="0">
                <a:solidFill>
                  <a:schemeClr val="bg2">
                    <a:lumMod val="10000"/>
                  </a:schemeClr>
                </a:solidFill>
              </a:rPr>
              <a:t>原圖</a:t>
            </a:r>
            <a:endParaRPr lang="en-US" altLang="zh-TW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F112D14-4957-99D1-0428-FDBC0ED00446}"/>
              </a:ext>
            </a:extLst>
          </p:cNvPr>
          <p:cNvSpPr/>
          <p:nvPr/>
        </p:nvSpPr>
        <p:spPr>
          <a:xfrm>
            <a:off x="4200880" y="1655487"/>
            <a:ext cx="1608498" cy="8158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2">
                    <a:lumMod val="10000"/>
                  </a:schemeClr>
                </a:solidFill>
              </a:rPr>
              <a:t>Label(Y)</a:t>
            </a:r>
          </a:p>
          <a:p>
            <a:pPr algn="ctr"/>
            <a:r>
              <a:rPr lang="zh-TW" altLang="en-US" sz="1800" dirty="0">
                <a:solidFill>
                  <a:schemeClr val="bg2">
                    <a:lumMod val="10000"/>
                  </a:schemeClr>
                </a:solidFill>
              </a:rPr>
              <a:t>美肌過後</a:t>
            </a:r>
            <a:endParaRPr lang="en-US" altLang="zh-TW" sz="18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zh-TW" altLang="en-US" sz="1800" dirty="0">
                <a:solidFill>
                  <a:schemeClr val="bg2">
                    <a:lumMod val="10000"/>
                  </a:schemeClr>
                </a:solidFill>
              </a:rPr>
              <a:t>之圖片</a:t>
            </a:r>
            <a:endParaRPr lang="en-US" altLang="zh-TW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826195-2FA8-2305-9CE8-8A53DAD07DFA}"/>
              </a:ext>
            </a:extLst>
          </p:cNvPr>
          <p:cNvSpPr txBox="1"/>
          <p:nvPr/>
        </p:nvSpPr>
        <p:spPr>
          <a:xfrm>
            <a:off x="456374" y="3734558"/>
            <a:ext cx="1894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10000"/>
                  </a:schemeClr>
                </a:solidFill>
              </a:rPr>
              <a:t>500</a:t>
            </a:r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</a:rPr>
              <a:t>張影像</a:t>
            </a:r>
            <a:endParaRPr lang="en-US" altLang="zh-TW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52DAA05-FB68-F42C-2CCD-76F41F0F4546}"/>
              </a:ext>
            </a:extLst>
          </p:cNvPr>
          <p:cNvSpPr/>
          <p:nvPr/>
        </p:nvSpPr>
        <p:spPr>
          <a:xfrm>
            <a:off x="2350841" y="3512876"/>
            <a:ext cx="1608498" cy="8158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2">
                    <a:lumMod val="10000"/>
                  </a:schemeClr>
                </a:solidFill>
              </a:rPr>
              <a:t>Feature(X)</a:t>
            </a:r>
          </a:p>
          <a:p>
            <a:pPr algn="ctr"/>
            <a:r>
              <a:rPr lang="zh-TW" altLang="en-US" sz="1800" dirty="0">
                <a:solidFill>
                  <a:schemeClr val="bg2">
                    <a:lumMod val="10000"/>
                  </a:schemeClr>
                </a:solidFill>
              </a:rPr>
              <a:t>原圖</a:t>
            </a:r>
            <a:endParaRPr lang="en-US" altLang="zh-TW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633B981-8A36-7AF0-8999-80BA8B690227}"/>
              </a:ext>
            </a:extLst>
          </p:cNvPr>
          <p:cNvSpPr/>
          <p:nvPr/>
        </p:nvSpPr>
        <p:spPr>
          <a:xfrm>
            <a:off x="7133724" y="1655487"/>
            <a:ext cx="1608498" cy="815822"/>
          </a:xfrm>
          <a:prstGeom prst="roundRect">
            <a:avLst/>
          </a:prstGeom>
          <a:solidFill>
            <a:srgbClr val="FAB586"/>
          </a:solidFill>
          <a:ln>
            <a:solidFill>
              <a:srgbClr val="FAB58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</a:rPr>
              <a:t>影像</a:t>
            </a:r>
            <a:endParaRPr lang="en-US" altLang="zh-TW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直線箭頭接點 8">
            <a:extLst>
              <a:ext uri="{FF2B5EF4-FFF2-40B4-BE49-F238E27FC236}">
                <a16:creationId xmlns:a16="http://schemas.microsoft.com/office/drawing/2014/main" id="{E0264AA1-9DC8-1039-70C5-D1A17B85FF2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937973" y="2471309"/>
            <a:ext cx="0" cy="1158787"/>
          </a:xfrm>
          <a:prstGeom prst="straightConnector1">
            <a:avLst/>
          </a:prstGeom>
          <a:ln w="76200">
            <a:solidFill>
              <a:srgbClr val="FAB5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C8EDFD4-930A-4725-1926-210F05A9A7AF}"/>
              </a:ext>
            </a:extLst>
          </p:cNvPr>
          <p:cNvSpPr txBox="1"/>
          <p:nvPr/>
        </p:nvSpPr>
        <p:spPr>
          <a:xfrm>
            <a:off x="6838588" y="3630096"/>
            <a:ext cx="21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bg2">
                    <a:lumMod val="10000"/>
                  </a:schemeClr>
                </a:solidFill>
              </a:rPr>
              <a:t>大小</a:t>
            </a:r>
            <a:r>
              <a:rPr lang="en-US" altLang="zh-TW" sz="1800" b="1" dirty="0">
                <a:solidFill>
                  <a:schemeClr val="bg2">
                    <a:lumMod val="10000"/>
                  </a:schemeClr>
                </a:solidFill>
              </a:rPr>
              <a:t>:256x256</a:t>
            </a:r>
            <a:endParaRPr lang="zh-TW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A08D441-D844-BA73-6198-C0196BE9055C}"/>
              </a:ext>
            </a:extLst>
          </p:cNvPr>
          <p:cNvSpPr txBox="1"/>
          <p:nvPr/>
        </p:nvSpPr>
        <p:spPr>
          <a:xfrm>
            <a:off x="6128963" y="5495884"/>
            <a:ext cx="3015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HINT:</a:t>
            </a:r>
          </a:p>
          <a:p>
            <a:r>
              <a:rPr lang="zh-TW" altLang="en-US" dirty="0">
                <a:solidFill>
                  <a:schemeClr val="bg2">
                    <a:lumMod val="10000"/>
                  </a:schemeClr>
                </a:solidFill>
              </a:rPr>
              <a:t>最後的輸出如果在輸入模型前有做數據標準化，記得要還原成原本的形式後，再依照規定做格式更動</a:t>
            </a:r>
            <a:endParaRPr lang="en-US" altLang="zh-TW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F897383-C0B2-D424-666C-FE43ACE08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84" y="-22227"/>
            <a:ext cx="8444116" cy="11461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5B74"/>
                </a:solidFill>
                <a:ea typeface="微軟正黑體"/>
                <a:cs typeface="+mj-lt"/>
              </a:rPr>
              <a:t>Format of submission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78C3C0-B763-0B8A-2E3D-34C604AA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7852-71BB-3C49-B480-C19F834A09D7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08220B-5855-7D3E-EC2D-B39D9C6E0318}"/>
              </a:ext>
            </a:extLst>
          </p:cNvPr>
          <p:cNvSpPr txBox="1"/>
          <p:nvPr/>
        </p:nvSpPr>
        <p:spPr>
          <a:xfrm>
            <a:off x="699884" y="804459"/>
            <a:ext cx="8158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Please save the result as .csv according to the example format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59C8717-FF52-8449-33C0-AF0FF22D1B7D}"/>
              </a:ext>
            </a:extLst>
          </p:cNvPr>
          <p:cNvSpPr txBox="1"/>
          <p:nvPr/>
        </p:nvSpPr>
        <p:spPr>
          <a:xfrm>
            <a:off x="699884" y="1613274"/>
            <a:ext cx="470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/>
              <a:t>將圖片用矩陣輸出，並</a:t>
            </a:r>
            <a:r>
              <a:rPr lang="en-US" altLang="zh-TW" sz="1600" dirty="0"/>
              <a:t>reshape</a:t>
            </a:r>
            <a:r>
              <a:rPr lang="zh-TW" altLang="en-US" sz="1600" dirty="0"/>
              <a:t>成</a:t>
            </a:r>
            <a:r>
              <a:rPr lang="en-US" altLang="zh-TW" sz="1600" dirty="0"/>
              <a:t>one-dimension</a:t>
            </a:r>
          </a:p>
          <a:p>
            <a:pPr marL="342900" indent="-342900">
              <a:buAutoNum type="arabicPeriod"/>
            </a:pPr>
            <a:r>
              <a:rPr lang="zh-TW" altLang="en-US" sz="1600" dirty="0"/>
              <a:t>每一</a:t>
            </a:r>
            <a:r>
              <a:rPr lang="en-US" altLang="zh-TW" sz="1600" dirty="0"/>
              <a:t>row</a:t>
            </a:r>
            <a:r>
              <a:rPr lang="zh-TW" altLang="en-US" sz="1600" dirty="0"/>
              <a:t>代表一個圖片的輸出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01D240-8209-B44C-9B41-99B1470C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52" y="2529810"/>
            <a:ext cx="6868484" cy="2305372"/>
          </a:xfrm>
          <a:prstGeom prst="rect">
            <a:avLst/>
          </a:prstGeom>
        </p:spPr>
      </p:pic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DDE0A68E-55C8-7061-231F-9B7C23B9C150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 flipV="1">
            <a:off x="1186004" y="3685247"/>
            <a:ext cx="606582" cy="1909711"/>
          </a:xfrm>
          <a:prstGeom prst="bentConnector4">
            <a:avLst>
              <a:gd name="adj1" fmla="val -37687"/>
              <a:gd name="adj2" fmla="val 9779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EBCDD3-3522-D675-B6B4-9B0FF25CEF7D}"/>
              </a:ext>
            </a:extLst>
          </p:cNvPr>
          <p:cNvSpPr txBox="1"/>
          <p:nvPr/>
        </p:nvSpPr>
        <p:spPr>
          <a:xfrm>
            <a:off x="1792586" y="5413972"/>
            <a:ext cx="25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chemeClr val="bg2">
                    <a:lumMod val="10000"/>
                  </a:schemeClr>
                </a:solidFill>
              </a:rPr>
              <a:t>每一</a:t>
            </a:r>
            <a:r>
              <a:rPr lang="en-US" altLang="zh-TW" sz="1800" b="1" dirty="0">
                <a:solidFill>
                  <a:schemeClr val="bg2">
                    <a:lumMod val="10000"/>
                  </a:schemeClr>
                </a:solidFill>
              </a:rPr>
              <a:t>row</a:t>
            </a:r>
            <a:r>
              <a:rPr lang="zh-TW" altLang="en-US" sz="1800" b="1" dirty="0">
                <a:solidFill>
                  <a:schemeClr val="bg2">
                    <a:lumMod val="10000"/>
                  </a:schemeClr>
                </a:solidFill>
              </a:rPr>
              <a:t>代表一個圖片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AF9D8E-5A6C-E285-2D6E-14F934FA526B}"/>
              </a:ext>
            </a:extLst>
          </p:cNvPr>
          <p:cNvSpPr/>
          <p:nvPr/>
        </p:nvSpPr>
        <p:spPr>
          <a:xfrm>
            <a:off x="1186004" y="2529810"/>
            <a:ext cx="6952732" cy="247030"/>
          </a:xfrm>
          <a:prstGeom prst="rect">
            <a:avLst/>
          </a:prstGeom>
          <a:noFill/>
          <a:ln w="38100">
            <a:solidFill>
              <a:srgbClr val="FAB5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3E08B914-7165-5E6E-22BC-07D536B25C1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138736" y="2653325"/>
            <a:ext cx="525430" cy="2661059"/>
          </a:xfrm>
          <a:prstGeom prst="bentConnector2">
            <a:avLst/>
          </a:prstGeom>
          <a:ln>
            <a:solidFill>
              <a:srgbClr val="FAB5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223A996-F398-4743-3EA2-5F7A30BE0FF3}"/>
              </a:ext>
            </a:extLst>
          </p:cNvPr>
          <p:cNvSpPr txBox="1"/>
          <p:nvPr/>
        </p:nvSpPr>
        <p:spPr>
          <a:xfrm>
            <a:off x="7351414" y="5310355"/>
            <a:ext cx="173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chemeClr val="bg2">
                    <a:lumMod val="10000"/>
                  </a:schemeClr>
                </a:solidFill>
              </a:rPr>
              <a:t>記得加上</a:t>
            </a:r>
            <a:r>
              <a:rPr lang="en-US" altLang="zh-TW" sz="1800" b="1" dirty="0">
                <a:solidFill>
                  <a:schemeClr val="bg2">
                    <a:lumMod val="10000"/>
                  </a:schemeClr>
                </a:solidFill>
              </a:rPr>
              <a:t>index</a:t>
            </a:r>
            <a:endParaRPr lang="zh-TW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6903EF-B8D5-B4DF-F7A0-BEB043749755}"/>
              </a:ext>
            </a:extLst>
          </p:cNvPr>
          <p:cNvSpPr/>
          <p:nvPr/>
        </p:nvSpPr>
        <p:spPr>
          <a:xfrm>
            <a:off x="1186003" y="2528567"/>
            <a:ext cx="760492" cy="2305371"/>
          </a:xfrm>
          <a:prstGeom prst="rect">
            <a:avLst/>
          </a:prstGeom>
          <a:noFill/>
          <a:ln w="38100">
            <a:solidFill>
              <a:srgbClr val="FAB5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AED620-DB6C-879D-8492-4800E48206FA}"/>
              </a:ext>
            </a:extLst>
          </p:cNvPr>
          <p:cNvSpPr/>
          <p:nvPr/>
        </p:nvSpPr>
        <p:spPr>
          <a:xfrm>
            <a:off x="1186004" y="3561733"/>
            <a:ext cx="6952732" cy="2470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60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B4CFE-32F0-F1AD-DE39-87832104B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D0E1A-D495-4B4B-B964-D5C5FEFF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D448-4F4A-C240-88E7-A7CA1BF24732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20A036-E791-A9E2-0148-D923CA13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026" y="2681276"/>
            <a:ext cx="8724224" cy="170346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8283832-28CD-D934-C0C6-AA3DE2F6C5BC}"/>
              </a:ext>
            </a:extLst>
          </p:cNvPr>
          <p:cNvSpPr txBox="1"/>
          <p:nvPr/>
        </p:nvSpPr>
        <p:spPr>
          <a:xfrm>
            <a:off x="386518" y="884111"/>
            <a:ext cx="9172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hlinkClick r:id="rId3"/>
              </a:rPr>
              <a:t>Competition URL : https://www.kaggle.com/t/28d9569295464661b41fe303074fdcf1</a:t>
            </a:r>
          </a:p>
        </p:txBody>
      </p:sp>
    </p:spTree>
    <p:extLst>
      <p:ext uri="{BB962C8B-B14F-4D97-AF65-F5344CB8AC3E}">
        <p14:creationId xmlns:p14="http://schemas.microsoft.com/office/powerpoint/2010/main" val="251047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84849E5D-51D4-876C-3A7D-A6C11F77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Team name on leaderboard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D0E1A-D495-4B4B-B964-D5C5FEFF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D448-4F4A-C240-88E7-A7CA1BF24732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3490B4-BCEC-6E57-B947-B90ED6059AAF}"/>
              </a:ext>
            </a:extLst>
          </p:cNvPr>
          <p:cNvSpPr txBox="1"/>
          <p:nvPr/>
        </p:nvSpPr>
        <p:spPr>
          <a:xfrm>
            <a:off x="938784" y="895688"/>
            <a:ext cx="86319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Please change the team name on the leaderboard to student number and name.(ex: N98104036</a:t>
            </a:r>
            <a:r>
              <a:rPr lang="zh-TW" altLang="en-US" sz="2800" dirty="0"/>
              <a:t>曾柏諺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1DA2E5A-DFE7-A5B6-E6AA-7BA1EA6CC3D9}"/>
              </a:ext>
            </a:extLst>
          </p:cNvPr>
          <p:cNvGrpSpPr/>
          <p:nvPr/>
        </p:nvGrpSpPr>
        <p:grpSpPr>
          <a:xfrm>
            <a:off x="699884" y="1939868"/>
            <a:ext cx="7604670" cy="2101447"/>
            <a:chOff x="0" y="1849795"/>
            <a:chExt cx="9144000" cy="252682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DF77CDC-C642-008D-C0BC-17816403C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052"/>
            <a:stretch/>
          </p:blipFill>
          <p:spPr>
            <a:xfrm>
              <a:off x="0" y="1849795"/>
              <a:ext cx="9144000" cy="252682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2B2F1E4-F648-5161-4492-C09C9F79027A}"/>
                </a:ext>
              </a:extLst>
            </p:cNvPr>
            <p:cNvSpPr/>
            <p:nvPr/>
          </p:nvSpPr>
          <p:spPr>
            <a:xfrm>
              <a:off x="383962" y="3532030"/>
              <a:ext cx="1370784" cy="510261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022E5A67-5CF2-0F16-7D5F-6F5A0D794E06}"/>
              </a:ext>
            </a:extLst>
          </p:cNvPr>
          <p:cNvSpPr/>
          <p:nvPr/>
        </p:nvSpPr>
        <p:spPr>
          <a:xfrm>
            <a:off x="4001989" y="1849795"/>
            <a:ext cx="472475" cy="42436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024725-3ADD-F3E6-E84E-D2095A50FF60}"/>
              </a:ext>
            </a:extLst>
          </p:cNvPr>
          <p:cNvGrpSpPr/>
          <p:nvPr/>
        </p:nvGrpSpPr>
        <p:grpSpPr>
          <a:xfrm>
            <a:off x="938784" y="4383940"/>
            <a:ext cx="4810989" cy="2291070"/>
            <a:chOff x="938784" y="4383940"/>
            <a:chExt cx="4810989" cy="2291070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AFEFD98-C648-FD18-76ED-E9A34B64D3FB}"/>
                </a:ext>
              </a:extLst>
            </p:cNvPr>
            <p:cNvGrpSpPr/>
            <p:nvPr/>
          </p:nvGrpSpPr>
          <p:grpSpPr>
            <a:xfrm>
              <a:off x="938784" y="4383940"/>
              <a:ext cx="4810989" cy="2280386"/>
              <a:chOff x="938784" y="4383940"/>
              <a:chExt cx="4810989" cy="2280386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CA43474A-E885-5C66-C6FD-1FE9CFFDA06F}"/>
                  </a:ext>
                </a:extLst>
              </p:cNvPr>
              <p:cNvGrpSpPr/>
              <p:nvPr/>
            </p:nvGrpSpPr>
            <p:grpSpPr>
              <a:xfrm>
                <a:off x="938784" y="4629253"/>
                <a:ext cx="4591049" cy="2035073"/>
                <a:chOff x="176023" y="3673299"/>
                <a:chExt cx="5700412" cy="2526820"/>
              </a:xfrm>
            </p:grpSpPr>
            <p:pic>
              <p:nvPicPr>
                <p:cNvPr id="16" name="圖片 15">
                  <a:extLst>
                    <a:ext uri="{FF2B5EF4-FFF2-40B4-BE49-F238E27FC236}">
                      <a16:creationId xmlns:a16="http://schemas.microsoft.com/office/drawing/2014/main" id="{E08B8F3F-6A80-169C-2B33-073569131C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474" t="92866" r="59385" b="1403"/>
                <a:stretch/>
              </p:blipFill>
              <p:spPr>
                <a:xfrm>
                  <a:off x="480932" y="5671961"/>
                  <a:ext cx="5395503" cy="528158"/>
                </a:xfrm>
                <a:prstGeom prst="rect">
                  <a:avLst/>
                </a:prstGeom>
              </p:spPr>
            </p:pic>
            <p:pic>
              <p:nvPicPr>
                <p:cNvPr id="19" name="圖片 18">
                  <a:extLst>
                    <a:ext uri="{FF2B5EF4-FFF2-40B4-BE49-F238E27FC236}">
                      <a16:creationId xmlns:a16="http://schemas.microsoft.com/office/drawing/2014/main" id="{6E9A2604-6BA5-AFDF-A01D-C25E5813BD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58642"/>
                <a:stretch/>
              </p:blipFill>
              <p:spPr>
                <a:xfrm>
                  <a:off x="176023" y="3673299"/>
                  <a:ext cx="5700412" cy="1998662"/>
                </a:xfrm>
                <a:prstGeom prst="rect">
                  <a:avLst/>
                </a:prstGeom>
              </p:spPr>
            </p:pic>
          </p:grp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30BB8A4-EB65-51F7-8CCF-CC3392A5274F}"/>
                  </a:ext>
                </a:extLst>
              </p:cNvPr>
              <p:cNvSpPr txBox="1"/>
              <p:nvPr/>
            </p:nvSpPr>
            <p:spPr>
              <a:xfrm>
                <a:off x="964413" y="4383940"/>
                <a:ext cx="47853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leaderboard</a:t>
                </a:r>
                <a:endParaRPr lang="zh-TW" altLang="en-US" sz="20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9FAED1C-6C05-DF4B-6A0C-16916951DF38}"/>
                </a:ext>
              </a:extLst>
            </p:cNvPr>
            <p:cNvSpPr/>
            <p:nvPr/>
          </p:nvSpPr>
          <p:spPr>
            <a:xfrm>
              <a:off x="2095635" y="5802895"/>
              <a:ext cx="1441394" cy="872115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C94DBF-BADD-A39F-6E5C-6F3E626C7870}"/>
              </a:ext>
            </a:extLst>
          </p:cNvPr>
          <p:cNvSpPr txBox="1"/>
          <p:nvPr/>
        </p:nvSpPr>
        <p:spPr>
          <a:xfrm>
            <a:off x="3234308" y="4477373"/>
            <a:ext cx="53179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zh-TW" altLang="en-US" dirty="0">
                <a:solidFill>
                  <a:srgbClr val="FF0000"/>
                </a:solidFill>
              </a:rPr>
              <a:t>請記得依規定更改名稱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姓名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，未更改名稱以致助教無法辨認人員視為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73192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436F1-843E-0477-7786-3B9C05A24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Grading (35%)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AE9ADE-24F8-4077-BDFA-C70277C0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D448-4F4A-C240-88E7-A7CA1BF24732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647603-5043-C742-9723-A61579C61F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6824" y="1883169"/>
            <a:ext cx="7574814" cy="4276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TW" sz="2400" dirty="0"/>
              <a:t>Milestone(5%) sample output submission, </a:t>
            </a:r>
          </a:p>
          <a:p>
            <a:r>
              <a:rPr kumimoji="1" lang="en-US" altLang="zh-TW" sz="2400" dirty="0"/>
              <a:t>Baseline (13%)</a:t>
            </a:r>
          </a:p>
          <a:p>
            <a:r>
              <a:rPr kumimoji="1" lang="en-US" altLang="zh-TW" sz="2400" dirty="0"/>
              <a:t>Report (10%)</a:t>
            </a:r>
            <a:endParaRPr lang="en-US" altLang="zh-TW" sz="2400" dirty="0"/>
          </a:p>
          <a:p>
            <a:r>
              <a:rPr kumimoji="1" lang="en-US" altLang="zh-TW" sz="2400" dirty="0"/>
              <a:t>Rank (7%)</a:t>
            </a:r>
            <a:endParaRPr lang="en-US" altLang="zh-TW" sz="2400" dirty="0"/>
          </a:p>
          <a:p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679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0FB2E-39E0-AD8B-DA72-39D68F739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FFA9F8-9191-4C3A-AF58-190318FE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D448-4F4A-C240-88E7-A7CA1BF24732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91A01-EF26-5741-BA91-9C420F893F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25335" y="1682875"/>
            <a:ext cx="9169335" cy="1633538"/>
          </a:xfrm>
        </p:spPr>
        <p:txBody>
          <a:bodyPr>
            <a:noAutofit/>
          </a:bodyPr>
          <a:lstStyle/>
          <a:p>
            <a:pPr fontAlgn="base"/>
            <a:r>
              <a:rPr lang="en" altLang="zh-TW" sz="2400" dirty="0"/>
              <a:t>Cheating</a:t>
            </a:r>
          </a:p>
          <a:p>
            <a:pPr lvl="1" fontAlgn="base"/>
            <a:r>
              <a:rPr lang="zh-TW" altLang="en-US" dirty="0"/>
              <a:t>抄</a:t>
            </a:r>
            <a:r>
              <a:rPr lang="en" altLang="zh-TW" dirty="0"/>
              <a:t>code</a:t>
            </a:r>
            <a:r>
              <a:rPr lang="zh-TW" altLang="en" dirty="0"/>
              <a:t>、</a:t>
            </a:r>
            <a:r>
              <a:rPr lang="zh-TW" altLang="en-US" dirty="0"/>
              <a:t>抄</a:t>
            </a:r>
            <a:r>
              <a:rPr lang="en" altLang="zh-TW" dirty="0"/>
              <a:t>report </a:t>
            </a:r>
          </a:p>
          <a:p>
            <a:pPr lvl="1" fontAlgn="base"/>
            <a:r>
              <a:rPr lang="zh-TW" altLang="en-US" dirty="0"/>
              <a:t>開設</a:t>
            </a:r>
            <a:r>
              <a:rPr lang="en-US" altLang="zh-TW" dirty="0"/>
              <a:t>K</a:t>
            </a:r>
            <a:r>
              <a:rPr lang="en" altLang="zh-TW" dirty="0"/>
              <a:t>aggle</a:t>
            </a:r>
            <a:r>
              <a:rPr lang="zh-TW" altLang="en-US" dirty="0"/>
              <a:t>多重分身帳號註冊</a:t>
            </a:r>
            <a:r>
              <a:rPr lang="en" altLang="zh-TW" dirty="0"/>
              <a:t>competition</a:t>
            </a:r>
          </a:p>
          <a:p>
            <a:pPr lvl="1" fontAlgn="base"/>
            <a:r>
              <a:rPr lang="zh-TW" altLang="en-US" dirty="0"/>
              <a:t>於訓練過程以任何不限定形式接觸到</a:t>
            </a:r>
            <a:r>
              <a:rPr lang="en" altLang="zh-TW" dirty="0"/>
              <a:t>testing data</a:t>
            </a:r>
            <a:r>
              <a:rPr lang="zh-TW" altLang="en-US" dirty="0"/>
              <a:t>的正確答案</a:t>
            </a:r>
          </a:p>
          <a:p>
            <a:pPr lvl="1" fontAlgn="base"/>
            <a:r>
              <a:rPr lang="zh-TW" altLang="en-US" dirty="0"/>
              <a:t>教授與助教群保留請同學到辦公室解釋</a:t>
            </a:r>
            <a:r>
              <a:rPr lang="en" altLang="zh-TW" dirty="0"/>
              <a:t>coding</a:t>
            </a:r>
            <a:r>
              <a:rPr lang="zh-TW" altLang="en-US" dirty="0"/>
              <a:t>作業的權利，請同學務必自愛</a:t>
            </a:r>
            <a:endParaRPr lang="en-US" altLang="zh-TW" dirty="0"/>
          </a:p>
          <a:p>
            <a:pPr lvl="1" fontAlgn="base"/>
            <a:r>
              <a:rPr lang="zh-TW" altLang="en-US" dirty="0">
                <a:solidFill>
                  <a:srgbClr val="FF0000"/>
                </a:solidFill>
              </a:rPr>
              <a:t>請記得依規定更改名稱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姓名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，未更改名稱以致助教無法辨認人員視為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84321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70EC2-90F8-D723-4B80-8ADFB7BE3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DD71A-4105-4461-A298-36131FC6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D448-4F4A-C240-88E7-A7CA1BF24732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1B2428-85E2-9E47-A75B-E96862B8C0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5247" y="1318787"/>
            <a:ext cx="8233506" cy="3242579"/>
          </a:xfrm>
        </p:spPr>
        <p:txBody>
          <a:bodyPr>
            <a:noAutofit/>
          </a:bodyPr>
          <a:lstStyle/>
          <a:p>
            <a:r>
              <a:rPr kumimoji="1" lang="en-US" altLang="zh-TW" sz="2400" dirty="0"/>
              <a:t>Kaggle deadline: 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2024/06/18 (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Tue.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) 9:00</a:t>
            </a:r>
          </a:p>
          <a:p>
            <a:r>
              <a:rPr kumimoji="1" lang="en-US" altLang="zh-TW" sz="2400" dirty="0"/>
              <a:t>Code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upload deadline: 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2024/06/18 (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Tue.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) 9:00</a:t>
            </a:r>
          </a:p>
          <a:p>
            <a:pPr marL="0" indent="0">
              <a:buNone/>
            </a:pPr>
            <a:r>
              <a:rPr lang="en-US" altLang="zh-TW" sz="1800" b="0" i="0" dirty="0">
                <a:solidFill>
                  <a:srgbClr val="F5A609"/>
                </a:solidFill>
                <a:effectLst/>
                <a:latin typeface="-apple-system"/>
              </a:rPr>
              <a:t>code</a:t>
            </a:r>
            <a:r>
              <a:rPr lang="zh-TW" altLang="en-US" sz="1800" b="0" i="0" dirty="0">
                <a:solidFill>
                  <a:srgbClr val="F5A609"/>
                </a:solidFill>
                <a:effectLst/>
                <a:latin typeface="-apple-system"/>
              </a:rPr>
              <a:t>壓縮成一個資料夾再上傳 </a:t>
            </a:r>
            <a:endParaRPr lang="en-US" altLang="zh-TW" sz="1800" b="0" i="0" dirty="0">
              <a:solidFill>
                <a:srgbClr val="F5A60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TW" altLang="en-US" sz="1800" b="0" i="0" dirty="0">
                <a:solidFill>
                  <a:srgbClr val="F5A609"/>
                </a:solidFill>
                <a:effectLst/>
                <a:latin typeface="-apple-system"/>
              </a:rPr>
              <a:t>檔名</a:t>
            </a:r>
            <a:r>
              <a:rPr lang="en-US" altLang="zh-TW" sz="1800" b="0" i="0" dirty="0">
                <a:solidFill>
                  <a:srgbClr val="F5A609"/>
                </a:solidFill>
                <a:effectLst/>
                <a:latin typeface="-apple-system"/>
              </a:rPr>
              <a:t>=</a:t>
            </a:r>
            <a:r>
              <a:rPr lang="zh-TW" altLang="en-US" sz="1800" b="0" i="0" dirty="0">
                <a:solidFill>
                  <a:srgbClr val="F5A609"/>
                </a:solidFill>
                <a:effectLst/>
                <a:latin typeface="-apple-system"/>
              </a:rPr>
              <a:t>學號</a:t>
            </a:r>
            <a:r>
              <a:rPr lang="en-US" altLang="zh-TW" sz="1800" b="0" i="0" dirty="0">
                <a:solidFill>
                  <a:srgbClr val="F5A609"/>
                </a:solidFill>
                <a:effectLst/>
                <a:latin typeface="-apple-system"/>
              </a:rPr>
              <a:t>_</a:t>
            </a:r>
            <a:r>
              <a:rPr lang="zh-TW" altLang="en-US" sz="1800" b="0" i="0" dirty="0">
                <a:solidFill>
                  <a:srgbClr val="F5A609"/>
                </a:solidFill>
                <a:effectLst/>
                <a:latin typeface="-apple-system"/>
              </a:rPr>
              <a:t>姓名 </a:t>
            </a:r>
            <a:r>
              <a:rPr lang="en-US" altLang="zh-TW" sz="1800" b="0" i="0" dirty="0">
                <a:solidFill>
                  <a:srgbClr val="F5A609"/>
                </a:solidFill>
                <a:effectLst/>
                <a:latin typeface="-apple-system"/>
              </a:rPr>
              <a:t>ex N96114467_</a:t>
            </a:r>
            <a:r>
              <a:rPr lang="zh-TW" altLang="en-US" sz="1800" b="0" i="0" dirty="0">
                <a:solidFill>
                  <a:srgbClr val="F5A609"/>
                </a:solidFill>
                <a:effectLst/>
                <a:latin typeface="-apple-system"/>
              </a:rPr>
              <a:t>吳蕙瑜</a:t>
            </a:r>
            <a:endParaRPr kumimoji="1" lang="en-US" altLang="zh-TW" sz="3200" dirty="0">
              <a:solidFill>
                <a:srgbClr val="F5A609"/>
              </a:solidFill>
            </a:endParaRPr>
          </a:p>
          <a:p>
            <a:r>
              <a:rPr kumimoji="1" lang="en-US" altLang="zh-TW" sz="2400" dirty="0"/>
              <a:t>Report upload deadline: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2024/06/18 (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Tue.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) 23:59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5A609"/>
                </a:solidFill>
                <a:latin typeface="-apple-system"/>
              </a:rPr>
              <a:t>Report </a:t>
            </a:r>
            <a:r>
              <a:rPr lang="zh-TW" altLang="en-US" sz="1800" dirty="0">
                <a:solidFill>
                  <a:srgbClr val="F5A609"/>
                </a:solidFill>
                <a:latin typeface="-apple-system"/>
              </a:rPr>
              <a:t>請轉成</a:t>
            </a:r>
            <a:r>
              <a:rPr lang="en-US" altLang="zh-TW" sz="1800" dirty="0">
                <a:solidFill>
                  <a:srgbClr val="F5A609"/>
                </a:solidFill>
                <a:latin typeface="-apple-system"/>
              </a:rPr>
              <a:t>pdf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F5A609"/>
                </a:solidFill>
                <a:latin typeface="-apple-system"/>
              </a:rPr>
              <a:t>檔名</a:t>
            </a:r>
            <a:r>
              <a:rPr lang="en-US" altLang="zh-TW" sz="1800" dirty="0">
                <a:solidFill>
                  <a:srgbClr val="F5A609"/>
                </a:solidFill>
                <a:latin typeface="-apple-system"/>
              </a:rPr>
              <a:t>=</a:t>
            </a:r>
            <a:r>
              <a:rPr lang="zh-TW" altLang="en-US" sz="1800" dirty="0">
                <a:solidFill>
                  <a:srgbClr val="F5A609"/>
                </a:solidFill>
                <a:latin typeface="-apple-system"/>
              </a:rPr>
              <a:t>學號</a:t>
            </a:r>
            <a:r>
              <a:rPr lang="en-US" altLang="zh-TW" sz="1800" dirty="0">
                <a:solidFill>
                  <a:srgbClr val="F5A609"/>
                </a:solidFill>
                <a:latin typeface="-apple-system"/>
              </a:rPr>
              <a:t>_</a:t>
            </a:r>
            <a:r>
              <a:rPr lang="zh-TW" altLang="en-US" sz="1800" dirty="0">
                <a:solidFill>
                  <a:srgbClr val="F5A609"/>
                </a:solidFill>
                <a:latin typeface="-apple-system"/>
              </a:rPr>
              <a:t>姓名 </a:t>
            </a:r>
            <a:r>
              <a:rPr lang="en-US" altLang="zh-TW" sz="1800" dirty="0">
                <a:solidFill>
                  <a:srgbClr val="F5A609"/>
                </a:solidFill>
                <a:latin typeface="-apple-system"/>
              </a:rPr>
              <a:t>ex N96114467_</a:t>
            </a:r>
            <a:r>
              <a:rPr lang="zh-TW" altLang="en-US" sz="1800" dirty="0">
                <a:solidFill>
                  <a:srgbClr val="F5A609"/>
                </a:solidFill>
                <a:latin typeface="-apple-system"/>
              </a:rPr>
              <a:t>吳蕙瑜</a:t>
            </a:r>
            <a:endParaRPr lang="en-US" altLang="zh-TW" sz="1800" dirty="0">
              <a:solidFill>
                <a:srgbClr val="F5A609"/>
              </a:solidFill>
              <a:latin typeface="-apple-system"/>
            </a:endParaRPr>
          </a:p>
          <a:p>
            <a:pPr marL="0" indent="0">
              <a:buNone/>
            </a:pPr>
            <a:endParaRPr kumimoji="1" lang="en-US" altLang="zh-TW" sz="2400" b="1" dirty="0">
              <a:solidFill>
                <a:srgbClr val="D18009"/>
              </a:solidFill>
            </a:endParaRPr>
          </a:p>
          <a:p>
            <a:pPr marL="0" indent="0">
              <a:buNone/>
            </a:pPr>
            <a:endParaRPr kumimoji="1" lang="en-US" altLang="zh-TW" sz="2400" b="1" dirty="0">
              <a:solidFill>
                <a:srgbClr val="D18009"/>
              </a:solidFill>
            </a:endParaRPr>
          </a:p>
          <a:p>
            <a:pPr marL="0" indent="0">
              <a:buNone/>
            </a:pPr>
            <a:r>
              <a:rPr kumimoji="1" lang="zh-TW" altLang="en-US" sz="2400" b="1" dirty="0">
                <a:solidFill>
                  <a:srgbClr val="D18009"/>
                </a:solidFill>
              </a:rPr>
              <a:t>上述若有一項違反</a:t>
            </a:r>
            <a:r>
              <a:rPr kumimoji="1" lang="en-US" altLang="zh-TW" sz="2400" b="1" dirty="0">
                <a:solidFill>
                  <a:srgbClr val="D18009"/>
                </a:solidFill>
              </a:rPr>
              <a:t>(</a:t>
            </a:r>
            <a:r>
              <a:rPr kumimoji="1" lang="zh-TW" altLang="en-US" sz="2400" b="1" dirty="0">
                <a:solidFill>
                  <a:srgbClr val="D18009"/>
                </a:solidFill>
              </a:rPr>
              <a:t>時間、上傳規定等</a:t>
            </a:r>
            <a:r>
              <a:rPr kumimoji="1" lang="en-US" altLang="zh-TW" sz="2400" b="1" dirty="0">
                <a:solidFill>
                  <a:srgbClr val="D18009"/>
                </a:solidFill>
              </a:rPr>
              <a:t>)</a:t>
            </a:r>
            <a:r>
              <a:rPr kumimoji="1" lang="zh-TW" altLang="en-US" sz="2400" b="1" dirty="0">
                <a:solidFill>
                  <a:srgbClr val="D18009"/>
                </a:solidFill>
              </a:rPr>
              <a:t>則該項視為</a:t>
            </a:r>
            <a:r>
              <a:rPr kumimoji="1" lang="en-US" altLang="zh-TW" sz="2400" b="1" dirty="0">
                <a:solidFill>
                  <a:srgbClr val="D18009"/>
                </a:solidFill>
              </a:rPr>
              <a:t>0</a:t>
            </a:r>
            <a:r>
              <a:rPr kumimoji="1" lang="zh-TW" altLang="en-US" sz="2400" b="1" dirty="0">
                <a:solidFill>
                  <a:srgbClr val="D18009"/>
                </a:solidFill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69168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2">
      <a:dk1>
        <a:srgbClr val="335B74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46924E0A55318448F172D5FB41573F5" ma:contentTypeVersion="13" ma:contentTypeDescription="建立新的文件。" ma:contentTypeScope="" ma:versionID="94e2379739fc5f70fdd66213ee90c7a4">
  <xsd:schema xmlns:xsd="http://www.w3.org/2001/XMLSchema" xmlns:xs="http://www.w3.org/2001/XMLSchema" xmlns:p="http://schemas.microsoft.com/office/2006/metadata/properties" xmlns:ns3="0e03c96e-6df2-407b-9e9e-dac1edd5283e" xmlns:ns4="fb9fc1b8-c5b1-49bc-91cc-2816881d625b" targetNamespace="http://schemas.microsoft.com/office/2006/metadata/properties" ma:root="true" ma:fieldsID="9aefa9b045e4ad804a81301b4f6dfdc6" ns3:_="" ns4:_="">
    <xsd:import namespace="0e03c96e-6df2-407b-9e9e-dac1edd5283e"/>
    <xsd:import namespace="fb9fc1b8-c5b1-49bc-91cc-2816881d62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3c96e-6df2-407b-9e9e-dac1edd528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fc1b8-c5b1-49bc-91cc-2816881d625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03c96e-6df2-407b-9e9e-dac1edd5283e" xsi:nil="true"/>
  </documentManagement>
</p:properties>
</file>

<file path=customXml/itemProps1.xml><?xml version="1.0" encoding="utf-8"?>
<ds:datastoreItem xmlns:ds="http://schemas.openxmlformats.org/officeDocument/2006/customXml" ds:itemID="{B83852B5-9AB4-4455-8A1A-23B5C0C34B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C88192-A4BB-47E7-87A3-4826F257D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3c96e-6df2-407b-9e9e-dac1edd5283e"/>
    <ds:schemaRef ds:uri="fb9fc1b8-c5b1-49bc-91cc-2816881d62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0D081E-20E1-4903-9148-5C888DF42919}">
  <ds:schemaRefs>
    <ds:schemaRef ds:uri="http://schemas.microsoft.com/office/2006/metadata/properties"/>
    <ds:schemaRef ds:uri="http://purl.org/dc/elements/1.1/"/>
    <ds:schemaRef ds:uri="0e03c96e-6df2-407b-9e9e-dac1edd5283e"/>
    <ds:schemaRef ds:uri="fb9fc1b8-c5b1-49bc-91cc-2816881d625b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3516</TotalTime>
  <Words>432</Words>
  <Application>Microsoft Office PowerPoint</Application>
  <PresentationFormat>如螢幕大小 (4:3)</PresentationFormat>
  <Paragraphs>72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-apple-system</vt:lpstr>
      <vt:lpstr>Inter</vt:lpstr>
      <vt:lpstr>微軟正黑體</vt:lpstr>
      <vt:lpstr>微軟正黑體</vt:lpstr>
      <vt:lpstr>標楷體</vt:lpstr>
      <vt:lpstr>Arial</vt:lpstr>
      <vt:lpstr>Calibri</vt:lpstr>
      <vt:lpstr>Gill Sans MT</vt:lpstr>
      <vt:lpstr>Times New Roman</vt:lpstr>
      <vt:lpstr>Office 佈景主題</vt:lpstr>
      <vt:lpstr>Final Project Competition</vt:lpstr>
      <vt:lpstr>影像美肌預測</vt:lpstr>
      <vt:lpstr>資料說明</vt:lpstr>
      <vt:lpstr>Format of submission</vt:lpstr>
      <vt:lpstr>Kaggle</vt:lpstr>
      <vt:lpstr>Team name on leaderboard</vt:lpstr>
      <vt:lpstr>Grading (35%)</vt:lpstr>
      <vt:lpstr>Rules</vt:lpstr>
      <vt:lpstr>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吳蕙瑜</cp:lastModifiedBy>
  <cp:revision>57</cp:revision>
  <dcterms:created xsi:type="dcterms:W3CDTF">2020-10-29T06:51:15Z</dcterms:created>
  <dcterms:modified xsi:type="dcterms:W3CDTF">2024-06-03T16:03:24Z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0x010100946924E0A55318448F172D5FB41573F5</vt:lpwstr>
  </property>
</Properties>
</file>