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</p:sldMasterIdLst>
  <p:notesMasterIdLst>
    <p:notesMasterId r:id="rId27"/>
  </p:notesMasterIdLst>
  <p:sldIdLst>
    <p:sldId id="256" r:id="rId2"/>
    <p:sldId id="461" r:id="rId3"/>
    <p:sldId id="488" r:id="rId4"/>
    <p:sldId id="489" r:id="rId5"/>
    <p:sldId id="482" r:id="rId6"/>
    <p:sldId id="476" r:id="rId7"/>
    <p:sldId id="497" r:id="rId8"/>
    <p:sldId id="498" r:id="rId9"/>
    <p:sldId id="499" r:id="rId10"/>
    <p:sldId id="493" r:id="rId11"/>
    <p:sldId id="491" r:id="rId12"/>
    <p:sldId id="492" r:id="rId13"/>
    <p:sldId id="495" r:id="rId14"/>
    <p:sldId id="494" r:id="rId15"/>
    <p:sldId id="496" r:id="rId16"/>
    <p:sldId id="477" r:id="rId17"/>
    <p:sldId id="478" r:id="rId18"/>
    <p:sldId id="479" r:id="rId19"/>
    <p:sldId id="480" r:id="rId20"/>
    <p:sldId id="486" r:id="rId21"/>
    <p:sldId id="481" r:id="rId22"/>
    <p:sldId id="487" r:id="rId23"/>
    <p:sldId id="459" r:id="rId24"/>
    <p:sldId id="483" r:id="rId25"/>
    <p:sldId id="471" r:id="rId26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 Black" pitchFamily="34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 Black" pitchFamily="34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 Black" pitchFamily="34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 Black" pitchFamily="34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 Black" pitchFamily="34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 Black" pitchFamily="34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 Black" pitchFamily="34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 Black" pitchFamily="34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 Black" pitchFamily="34" charset="0"/>
        <a:ea typeface="新細明體" charset="-120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2C5DC724-F423-4CE7-93FF-87006E637181}">
          <p14:sldIdLst>
            <p14:sldId id="256"/>
            <p14:sldId id="461"/>
            <p14:sldId id="488"/>
            <p14:sldId id="489"/>
            <p14:sldId id="482"/>
            <p14:sldId id="476"/>
            <p14:sldId id="497"/>
            <p14:sldId id="498"/>
            <p14:sldId id="499"/>
            <p14:sldId id="493"/>
            <p14:sldId id="491"/>
            <p14:sldId id="492"/>
            <p14:sldId id="495"/>
            <p14:sldId id="494"/>
            <p14:sldId id="496"/>
            <p14:sldId id="477"/>
            <p14:sldId id="478"/>
            <p14:sldId id="479"/>
            <p14:sldId id="480"/>
            <p14:sldId id="486"/>
            <p14:sldId id="481"/>
            <p14:sldId id="487"/>
            <p14:sldId id="459"/>
            <p14:sldId id="483"/>
            <p14:sldId id="4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FFFF99"/>
    <a:srgbClr val="333300"/>
    <a:srgbClr val="00CCFF"/>
    <a:srgbClr val="FFFF00"/>
    <a:srgbClr val="FFFF66"/>
    <a:srgbClr val="CCFF66"/>
    <a:srgbClr val="99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73" autoAdjust="0"/>
    <p:restoredTop sz="93741" autoAdjust="0"/>
  </p:normalViewPr>
  <p:slideViewPr>
    <p:cSldViewPr>
      <p:cViewPr varScale="1">
        <p:scale>
          <a:sx n="120" d="100"/>
          <a:sy n="120" d="100"/>
        </p:scale>
        <p:origin x="223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30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fld id="{01C8DEAC-D131-4A8A-99D8-96EE11B3D07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639629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73FD3E-02E4-4FDE-A212-51D55E0BDBAE}" type="slidenum">
              <a:rPr lang="en-US" altLang="zh-TW" smtClean="0">
                <a:ea typeface="新細明體" charset="-120"/>
              </a:rPr>
              <a:pPr/>
              <a:t>1</a:t>
            </a:fld>
            <a:endParaRPr lang="en-US" altLang="zh-TW">
              <a:ea typeface="新細明體" charset="-12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216458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https://www.facebook.com/bangye.wu/posts/10155286037578241 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8DEAC-D131-4A8A-99D8-96EE11B3D070}" type="slidenum">
              <a:rPr lang="en-US" altLang="zh-TW" smtClean="0"/>
              <a:pPr>
                <a:defRPr/>
              </a:pPr>
              <a:t>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30086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pic>
        <p:nvPicPr>
          <p:cNvPr id="5" name="Picture 149" descr="emblem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86360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154"/>
          <p:cNvSpPr txBox="1">
            <a:spLocks noChangeArrowheads="1"/>
          </p:cNvSpPr>
          <p:nvPr userDrawn="1"/>
        </p:nvSpPr>
        <p:spPr bwMode="auto">
          <a:xfrm>
            <a:off x="684213" y="163513"/>
            <a:ext cx="23749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TW" sz="1200" b="1" i="1" dirty="0">
                <a:solidFill>
                  <a:schemeClr val="accent1"/>
                </a:solidFill>
                <a:latin typeface="Times New Roman" pitchFamily="18" charset="0"/>
                <a:ea typeface="新細明體" pitchFamily="18" charset="-120"/>
              </a:rPr>
              <a:t>Department of Computer Science </a:t>
            </a:r>
            <a:br>
              <a:rPr lang="en-US" altLang="zh-TW" sz="1200" b="1" i="1" dirty="0">
                <a:solidFill>
                  <a:schemeClr val="accent1"/>
                </a:solidFill>
                <a:latin typeface="Times New Roman" pitchFamily="18" charset="0"/>
                <a:ea typeface="新細明體" pitchFamily="18" charset="-120"/>
              </a:rPr>
            </a:br>
            <a:r>
              <a:rPr lang="en-US" altLang="zh-TW" sz="1200" b="1" i="1" dirty="0">
                <a:solidFill>
                  <a:schemeClr val="accent1"/>
                </a:solidFill>
                <a:latin typeface="Times New Roman" pitchFamily="18" charset="0"/>
                <a:ea typeface="新細明體" pitchFamily="18" charset="-120"/>
              </a:rPr>
              <a:t>and Information Engineering</a:t>
            </a:r>
          </a:p>
        </p:txBody>
      </p:sp>
      <p:sp>
        <p:nvSpPr>
          <p:cNvPr id="7" name="矩形 6"/>
          <p:cNvSpPr/>
          <p:nvPr userDrawn="1"/>
        </p:nvSpPr>
        <p:spPr>
          <a:xfrm flipV="1">
            <a:off x="69850" y="3032125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0" name="矩形 9"/>
          <p:cNvSpPr/>
          <p:nvPr userDrawn="1"/>
        </p:nvSpPr>
        <p:spPr>
          <a:xfrm>
            <a:off x="69850" y="2997200"/>
            <a:ext cx="9013825" cy="46038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1" name="矩形 10"/>
          <p:cNvSpPr/>
          <p:nvPr userDrawn="1"/>
        </p:nvSpPr>
        <p:spPr>
          <a:xfrm>
            <a:off x="68263" y="3124200"/>
            <a:ext cx="9015412" cy="46038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TW" altLang="en-US"/>
              <a:t>按一下以編輯母片副標題樣式</a:t>
            </a:r>
            <a:endParaRPr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12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4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4A58B33-5569-4816-83F8-CA07E3F686B0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386219-A86D-4286-9EC5-1547BE88970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F31F58-CF45-4EF5-B3EC-66E4C8A18C9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0825" y="476250"/>
            <a:ext cx="8664575" cy="9366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250825" y="1557338"/>
            <a:ext cx="4256088" cy="453866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59313" y="1557338"/>
            <a:ext cx="4256087" cy="453866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14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4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4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780E1E-4BC1-4E1A-82C1-B4EC6018A1F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26345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470322"/>
            <a:ext cx="7772400" cy="1014462"/>
          </a:xfrm>
        </p:spPr>
        <p:txBody>
          <a:bodyPr/>
          <a:lstStyle>
            <a:lvl1pPr>
              <a:defRPr sz="4200" b="1" baseline="0"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914400" y="1593304"/>
            <a:ext cx="7772400" cy="4572000"/>
          </a:xfrm>
        </p:spPr>
        <p:txBody>
          <a:bodyPr/>
          <a:lstStyle>
            <a:lvl1pPr>
              <a:defRPr sz="3200" b="1" baseline="0"/>
            </a:lvl1pPr>
            <a:lvl2pPr>
              <a:defRPr sz="2600" b="1" baseline="0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172200" y="6256338"/>
            <a:ext cx="24765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914400" y="6237288"/>
            <a:ext cx="39624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7A7E83-9742-4EE9-9423-22A47EC8B0C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 useBgFill="1">
        <p:nvSpPr>
          <p:cNvPr id="5" name="圓角矩形 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6" name="矩形 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7" name="矩形 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8548A3-513E-46B4-8165-58684992B9C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8F1927-543C-49E1-97DA-9A2A496577D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內容版面配置區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7EF4CC-68AA-4511-99D9-306453A4A3A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A99374-67CA-4617-A342-3AC36662092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21858B-071E-44EE-9CE7-75BF73FB175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 useBgFill="1">
        <p:nvSpPr>
          <p:cNvPr id="6" name="圓角矩形 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98917E-0570-4D31-ACAC-F44A09F06AC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6" name="矩形 5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7" name="矩形 6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TW" altLang="en-US" noProof="0"/>
              <a:t>按一下圖示以新增圖片</a:t>
            </a:r>
            <a:endParaRPr lang="en-US" noProof="0" dirty="0"/>
          </a:p>
        </p:txBody>
      </p:sp>
      <p:sp>
        <p:nvSpPr>
          <p:cNvPr id="8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B18C2F-D534-430F-A863-D4049510D7D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 useBgFill="1">
        <p:nvSpPr>
          <p:cNvPr id="8" name="圓角矩形 7"/>
          <p:cNvSpPr/>
          <p:nvPr/>
        </p:nvSpPr>
        <p:spPr>
          <a:xfrm>
            <a:off x="34925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7172" name="標題版面配置區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7173" name="文字版面配置區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C3A708B4-0979-4883-B34F-1C3F6E1C355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6" name="Text Box 158"/>
          <p:cNvSpPr txBox="1">
            <a:spLocks noChangeArrowheads="1"/>
          </p:cNvSpPr>
          <p:nvPr/>
        </p:nvSpPr>
        <p:spPr bwMode="auto">
          <a:xfrm>
            <a:off x="539750" y="44450"/>
            <a:ext cx="2087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TW" sz="1200" b="1" i="1" dirty="0">
                <a:solidFill>
                  <a:schemeClr val="accent1"/>
                </a:solidFill>
                <a:latin typeface="Times New Roman" pitchFamily="18" charset="0"/>
                <a:ea typeface="新細明體" pitchFamily="18" charset="-120"/>
              </a:rPr>
              <a:t>Dept. of Computer Science </a:t>
            </a:r>
            <a:br>
              <a:rPr lang="en-US" altLang="zh-TW" sz="1200" b="1" i="1" dirty="0">
                <a:solidFill>
                  <a:schemeClr val="accent1"/>
                </a:solidFill>
                <a:latin typeface="Times New Roman" pitchFamily="18" charset="0"/>
                <a:ea typeface="新細明體" pitchFamily="18" charset="-120"/>
              </a:rPr>
            </a:br>
            <a:r>
              <a:rPr lang="en-US" altLang="zh-TW" sz="1200" b="1" i="1" dirty="0">
                <a:solidFill>
                  <a:schemeClr val="accent1"/>
                </a:solidFill>
                <a:latin typeface="Times New Roman" pitchFamily="18" charset="0"/>
                <a:ea typeface="新細明體" pitchFamily="18" charset="-120"/>
              </a:rPr>
              <a:t>&amp; Information Engineering</a:t>
            </a:r>
          </a:p>
        </p:txBody>
      </p:sp>
      <p:pic>
        <p:nvPicPr>
          <p:cNvPr id="7179" name="Picture 149" descr="emblem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684212" cy="627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39" r:id="rId4"/>
    <p:sldLayoutId id="2147483740" r:id="rId5"/>
    <p:sldLayoutId id="2147483741" r:id="rId6"/>
    <p:sldLayoutId id="2147483742" r:id="rId7"/>
    <p:sldLayoutId id="2147483749" r:id="rId8"/>
    <p:sldLayoutId id="2147483750" r:id="rId9"/>
    <p:sldLayoutId id="2147483743" r:id="rId10"/>
    <p:sldLayoutId id="2147483744" r:id="rId11"/>
    <p:sldLayoutId id="2147483751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5pPr>
      <a:lvl6pPr marL="457200" algn="l" rtl="0" fontAlgn="base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6pPr>
      <a:lvl7pPr marL="914400" algn="l" rtl="0" fontAlgn="base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32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itchFamily="18" charset="2"/>
        <a:buChar char="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itchFamily="18" charset="2"/>
        <a:buChar char="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course2.ccu.edu.tw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upload.wikimedia.org/wikipedia/commons/3/30/Weighted_K4.sv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hyperlink" Target="http://upload.wikimedia.org/wikipedia/commons/c/c4/TSP_Deutschland_3.png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://upload.wikimedia.org/wikipedia/commons/9/90/Petersen_graph_3-coloring.sv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hyperlink" Target="http://en.wikipedia.org/wiki/File:Sudoku-by-L2G-20050714.svg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ecourse2.ccu.edu.tw/" TargetMode="External"/><Relationship Id="rId2" Type="http://schemas.openxmlformats.org/officeDocument/2006/relationships/hyperlink" Target="https://www.youtube.com/channel/UCSbXgek9Di41-pnwU4Lkb5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SbXgek9Di41-pnwU4Lkb5A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4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C11F3B-6430-4E1E-942F-00D5F9A777A4}" type="slidenum">
              <a:rPr lang="en-US" altLang="zh-TW"/>
              <a:pPr>
                <a:defRPr/>
              </a:pPr>
              <a:t>1</a:t>
            </a:fld>
            <a:endParaRPr lang="en-US" altLang="zh-TW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5288" y="1341438"/>
            <a:ext cx="8497887" cy="1627187"/>
          </a:xfrm>
        </p:spPr>
        <p:txBody>
          <a:bodyPr/>
          <a:lstStyle/>
          <a:p>
            <a:pPr eaLnBrk="1" hangingPunct="1"/>
            <a:r>
              <a:rPr altLang="zh-TW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  <a:endParaRPr altLang="zh-TW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316" name="Rectangle 6"/>
          <p:cNvSpPr>
            <a:spLocks noChangeArrowheads="1"/>
          </p:cNvSpPr>
          <p:nvPr/>
        </p:nvSpPr>
        <p:spPr bwMode="auto">
          <a:xfrm>
            <a:off x="2411413" y="4005263"/>
            <a:ext cx="45132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</a:pPr>
            <a:r>
              <a:rPr lang="en-US" altLang="zh-TW" sz="2800" b="1">
                <a:solidFill>
                  <a:schemeClr val="tx2"/>
                </a:solidFill>
                <a:latin typeface="Times New Roman" pitchFamily="18" charset="0"/>
              </a:rPr>
              <a:t>Instructor: Yao-Ting Huang</a:t>
            </a:r>
          </a:p>
        </p:txBody>
      </p:sp>
      <p:sp>
        <p:nvSpPr>
          <p:cNvPr id="13317" name="Rectangle 7"/>
          <p:cNvSpPr>
            <a:spLocks noChangeArrowheads="1"/>
          </p:cNvSpPr>
          <p:nvPr/>
        </p:nvSpPr>
        <p:spPr bwMode="auto">
          <a:xfrm>
            <a:off x="250825" y="5481638"/>
            <a:ext cx="8713788" cy="12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None/>
            </a:pPr>
            <a:r>
              <a:rPr kumimoji="0" lang="en-US" altLang="zh-TW" sz="2400" b="1">
                <a:solidFill>
                  <a:schemeClr val="accent2"/>
                </a:solidFill>
                <a:latin typeface="Times New Roman" pitchFamily="18" charset="0"/>
              </a:rPr>
              <a:t>Bioinformatics Laboratory,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None/>
            </a:pPr>
            <a:r>
              <a:rPr kumimoji="0" lang="en-US" altLang="zh-TW" sz="2400" b="1">
                <a:solidFill>
                  <a:schemeClr val="accent2"/>
                </a:solidFill>
                <a:latin typeface="Times New Roman" pitchFamily="18" charset="0"/>
              </a:rPr>
              <a:t>Department of Computer Science &amp; Information Engineering,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None/>
            </a:pPr>
            <a:r>
              <a:rPr kumimoji="0" lang="en-US" altLang="zh-TW" sz="2400" b="1">
                <a:solidFill>
                  <a:schemeClr val="accent2"/>
                </a:solidFill>
                <a:latin typeface="Times New Roman" pitchFamily="18" charset="0"/>
              </a:rPr>
              <a:t>National Chung Cheng University.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OpenMP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sz="2400" dirty="0" err="1"/>
              <a:t>OpenMP</a:t>
            </a:r>
            <a:r>
              <a:rPr lang="en-US" altLang="zh-TW" sz="2400" dirty="0"/>
              <a:t> (Open Multi-Processing) supports shared memory multiprocessing programming, mostly via </a:t>
            </a:r>
            <a:r>
              <a:rPr lang="en-US" altLang="zh-TW" sz="2400" dirty="0">
                <a:solidFill>
                  <a:srgbClr val="FF0000"/>
                </a:solidFill>
              </a:rPr>
              <a:t>compiler directives</a:t>
            </a:r>
            <a:r>
              <a:rPr lang="en-US" altLang="zh-TW" sz="2400" dirty="0"/>
              <a:t>.</a:t>
            </a:r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7A7E83-9742-4EE9-9423-22A47EC8B0CC}" type="slidenum">
              <a:rPr lang="en-US" altLang="zh-TW" smtClean="0"/>
              <a:pPr>
                <a:defRPr/>
              </a:pPr>
              <a:t>10</a:t>
            </a:fld>
            <a:endParaRPr lang="en-US" altLang="zh-TW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018022" y="3531204"/>
            <a:ext cx="3168352" cy="206210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Bitstream Vera Sans Mono"/>
                <a:cs typeface="Arial" panose="020B0604020202020204" pitchFamily="34" charset="0"/>
              </a:rPr>
              <a:t>int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Bitstream Vera Sans Mono"/>
                <a:cs typeface="Arial" panose="020B0604020202020204" pitchFamily="34" charset="0"/>
              </a:rPr>
              <a:t> main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+mn-lt"/>
                <a:ea typeface="Bitstream Vera Sans Mono"/>
                <a:cs typeface="Arial" panose="020B0604020202020204" pitchFamily="34" charset="0"/>
              </a:rPr>
              <a:t>() 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+mn-lt"/>
                <a:ea typeface="Bitstream Vera Sans Mono"/>
                <a:cs typeface="Arial" panose="020B0604020202020204" pitchFamily="34" charset="0"/>
              </a:rPr>
              <a:t>{ </a:t>
            </a:r>
            <a:endParaRPr kumimoji="0" lang="en-US" altLang="zh-TW" sz="1600" b="0" i="0" u="none" strike="noStrike" cap="none" normalizeH="0" baseline="0" dirty="0">
              <a:ln>
                <a:noFill/>
              </a:ln>
              <a:solidFill>
                <a:srgbClr val="009900"/>
              </a:solidFill>
              <a:effectLst/>
              <a:latin typeface="+mn-lt"/>
              <a:ea typeface="Bitstream Vera Sans Mono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Bitstream Vera Sans Mono"/>
                <a:cs typeface="Arial" panose="020B0604020202020204" pitchFamily="34" charset="0"/>
              </a:rPr>
              <a:t>    </a:t>
            </a:r>
            <a:r>
              <a:rPr kumimoji="0" lang="zh-TW" altLang="zh-TW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Bitstream Vera Sans Mono"/>
                <a:cs typeface="Arial" panose="020B0604020202020204" pitchFamily="34" charset="0"/>
              </a:rPr>
              <a:t>const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Bitstream Vera Sans Mono"/>
                <a:cs typeface="Arial" panose="020B0604020202020204" pitchFamily="34" charset="0"/>
              </a:rPr>
              <a:t> </a:t>
            </a:r>
            <a:r>
              <a:rPr kumimoji="0" lang="zh-TW" altLang="zh-TW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Bitstream Vera Sans Mono"/>
                <a:cs typeface="Arial" panose="020B0604020202020204" pitchFamily="34" charset="0"/>
              </a:rPr>
              <a:t>int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Bitstream Vera Sans Mono"/>
                <a:cs typeface="Arial" panose="020B0604020202020204" pitchFamily="34" charset="0"/>
              </a:rPr>
              <a:t> size 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339900"/>
                </a:solidFill>
                <a:effectLst/>
                <a:latin typeface="+mn-lt"/>
                <a:ea typeface="Bitstream Vera Sans Mono"/>
                <a:cs typeface="Arial" panose="020B0604020202020204" pitchFamily="34" charset="0"/>
              </a:rPr>
              <a:t>=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Bitstream Vera Sans Mono"/>
                <a:cs typeface="Arial" panose="020B0604020202020204" pitchFamily="34" charset="0"/>
              </a:rPr>
              <a:t> 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+mn-lt"/>
                <a:ea typeface="Bitstream Vera Sans Mono"/>
                <a:cs typeface="Arial" panose="020B0604020202020204" pitchFamily="34" charset="0"/>
              </a:rPr>
              <a:t>256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+mn-lt"/>
                <a:ea typeface="Bitstream Vera Sans Mono"/>
                <a:cs typeface="Arial" panose="020B0604020202020204" pitchFamily="34" charset="0"/>
              </a:rPr>
              <a:t>; </a:t>
            </a:r>
            <a:endParaRPr kumimoji="0" lang="en-US" altLang="zh-TW" sz="1600" b="0" i="0" u="none" strike="noStrike" cap="none" normalizeH="0" baseline="0" dirty="0">
              <a:ln>
                <a:noFill/>
              </a:ln>
              <a:solidFill>
                <a:srgbClr val="009900"/>
              </a:solidFill>
              <a:effectLst/>
              <a:latin typeface="+mn-lt"/>
              <a:ea typeface="Bitstream Vera Sans Mono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Bitstream Vera Sans Mono"/>
                <a:cs typeface="Arial" panose="020B0604020202020204" pitchFamily="34" charset="0"/>
              </a:rPr>
              <a:t>    </a:t>
            </a:r>
            <a:r>
              <a:rPr kumimoji="0" lang="zh-TW" altLang="zh-TW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Bitstream Vera Sans Mono"/>
                <a:cs typeface="Arial" panose="020B0604020202020204" pitchFamily="34" charset="0"/>
              </a:rPr>
              <a:t>double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Bitstream Vera Sans Mono"/>
                <a:cs typeface="Arial" panose="020B0604020202020204" pitchFamily="34" charset="0"/>
              </a:rPr>
              <a:t> Table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+mn-lt"/>
                <a:ea typeface="Bitstream Vera Sans Mono"/>
                <a:cs typeface="Arial" panose="020B0604020202020204" pitchFamily="34" charset="0"/>
              </a:rPr>
              <a:t>[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Bitstream Vera Sans Mono"/>
                <a:cs typeface="Arial" panose="020B0604020202020204" pitchFamily="34" charset="0"/>
              </a:rPr>
              <a:t>size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+mn-lt"/>
                <a:ea typeface="Bitstream Vera Sans Mono"/>
                <a:cs typeface="Arial" panose="020B0604020202020204" pitchFamily="34" charset="0"/>
              </a:rPr>
              <a:t>]; </a:t>
            </a:r>
            <a:endParaRPr kumimoji="0" lang="en-US" altLang="zh-TW" sz="1600" b="0" i="0" u="none" strike="noStrike" cap="none" normalizeH="0" baseline="0" dirty="0">
              <a:ln>
                <a:noFill/>
              </a:ln>
              <a:solidFill>
                <a:srgbClr val="009900"/>
              </a:solidFill>
              <a:effectLst/>
              <a:latin typeface="+mn-lt"/>
              <a:ea typeface="Bitstream Vera Sans Mono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TW" sz="1600" b="0" i="0" u="sng" strike="noStrike" cap="none" normalizeH="0" baseline="0" dirty="0">
              <a:ln>
                <a:noFill/>
              </a:ln>
              <a:solidFill>
                <a:srgbClr val="003366"/>
              </a:solidFill>
              <a:effectLst/>
              <a:latin typeface="+mn-lt"/>
              <a:ea typeface="Bitstream Vera Sans Mono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strike="noStrike" cap="none" normalizeH="0" baseline="0" dirty="0">
                <a:ln>
                  <a:noFill/>
                </a:ln>
                <a:solidFill>
                  <a:srgbClr val="003366"/>
                </a:solidFill>
                <a:effectLst/>
                <a:latin typeface="+mn-lt"/>
                <a:ea typeface="Bitstream Vera Sans Mono"/>
                <a:cs typeface="Arial" panose="020B0604020202020204" pitchFamily="34" charset="0"/>
              </a:rPr>
              <a:t>    </a:t>
            </a:r>
            <a:r>
              <a:rPr kumimoji="0" lang="zh-TW" altLang="zh-TW" sz="1600" b="1" i="0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Bitstream Vera Sans Mono"/>
                <a:cs typeface="Arial" panose="020B0604020202020204" pitchFamily="34" charset="0"/>
              </a:rPr>
              <a:t>#pragma omp parallel </a:t>
            </a:r>
            <a:r>
              <a:rPr kumimoji="0" lang="zh-TW" altLang="zh-TW" sz="1600" b="1" dirty="0">
                <a:solidFill>
                  <a:srgbClr val="FF0000"/>
                </a:solidFill>
                <a:latin typeface="+mn-lt"/>
                <a:ea typeface="Bitstream Vera Sans Mono"/>
                <a:cs typeface="Arial" panose="020B0604020202020204" pitchFamily="34" charset="0"/>
              </a:rPr>
              <a:t>for </a:t>
            </a:r>
            <a:endParaRPr kumimoji="0" lang="en-US" altLang="zh-TW" sz="1600" b="1" dirty="0">
              <a:solidFill>
                <a:srgbClr val="FF0000"/>
              </a:solidFill>
              <a:latin typeface="+mn-lt"/>
              <a:ea typeface="Bitstream Vera Sans Mono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Bitstream Vera Sans Mono"/>
                <a:cs typeface="Arial" panose="020B0604020202020204" pitchFamily="34" charset="0"/>
              </a:rPr>
              <a:t>    </a:t>
            </a:r>
            <a:r>
              <a:rPr kumimoji="0" lang="zh-TW" altLang="zh-TW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Bitstream Vera Sans Mono"/>
                <a:cs typeface="Arial" panose="020B0604020202020204" pitchFamily="34" charset="0"/>
              </a:rPr>
              <a:t>for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+mn-lt"/>
                <a:ea typeface="Bitstream Vera Sans Mono"/>
                <a:cs typeface="Arial" panose="020B0604020202020204" pitchFamily="34" charset="0"/>
              </a:rPr>
              <a:t>(</a:t>
            </a:r>
            <a:r>
              <a:rPr kumimoji="0" lang="zh-TW" altLang="zh-TW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Bitstream Vera Sans Mono"/>
                <a:cs typeface="Arial" panose="020B0604020202020204" pitchFamily="34" charset="0"/>
              </a:rPr>
              <a:t>int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Bitstream Vera Sans Mono"/>
                <a:cs typeface="Arial" panose="020B0604020202020204" pitchFamily="34" charset="0"/>
              </a:rPr>
              <a:t> n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339900"/>
                </a:solidFill>
                <a:effectLst/>
                <a:latin typeface="+mn-lt"/>
                <a:ea typeface="Bitstream Vera Sans Mono"/>
                <a:cs typeface="Arial" panose="020B0604020202020204" pitchFamily="34" charset="0"/>
              </a:rPr>
              <a:t>=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+mn-lt"/>
                <a:ea typeface="Bitstream Vera Sans Mono"/>
                <a:cs typeface="Arial" panose="020B0604020202020204" pitchFamily="34" charset="0"/>
              </a:rPr>
              <a:t>0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+mn-lt"/>
                <a:ea typeface="Bitstream Vera Sans Mono"/>
                <a:cs typeface="Arial" panose="020B0604020202020204" pitchFamily="34" charset="0"/>
              </a:rPr>
              <a:t>;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Bitstream Vera Sans Mono"/>
                <a:cs typeface="Arial" panose="020B0604020202020204" pitchFamily="34" charset="0"/>
              </a:rPr>
              <a:t> n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+mn-lt"/>
                <a:ea typeface="Bitstream Vera Sans Mono"/>
                <a:cs typeface="Arial" panose="020B0604020202020204" pitchFamily="34" charset="0"/>
              </a:rPr>
              <a:t>&lt;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Bitstream Vera Sans Mono"/>
                <a:cs typeface="Arial" panose="020B0604020202020204" pitchFamily="34" charset="0"/>
              </a:rPr>
              <a:t>size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+mn-lt"/>
                <a:ea typeface="Bitstream Vera Sans Mono"/>
                <a:cs typeface="Arial" panose="020B0604020202020204" pitchFamily="34" charset="0"/>
              </a:rPr>
              <a:t>;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Bitstream Vera Sans Mono"/>
                <a:cs typeface="Arial" panose="020B0604020202020204" pitchFamily="34" charset="0"/>
              </a:rPr>
              <a:t> 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+mn-lt"/>
                <a:ea typeface="Bitstream Vera Sans Mono"/>
                <a:cs typeface="Arial" panose="020B0604020202020204" pitchFamily="34" charset="0"/>
              </a:rPr>
              <a:t>++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Bitstream Vera Sans Mono"/>
                <a:cs typeface="Arial" panose="020B0604020202020204" pitchFamily="34" charset="0"/>
              </a:rPr>
              <a:t>n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+mn-lt"/>
                <a:ea typeface="Bitstream Vera Sans Mono"/>
                <a:cs typeface="Arial" panose="020B0604020202020204" pitchFamily="34" charset="0"/>
              </a:rPr>
              <a:t>) </a:t>
            </a:r>
            <a:endParaRPr kumimoji="0" lang="en-US" altLang="zh-TW" sz="1600" dirty="0">
              <a:solidFill>
                <a:srgbClr val="000000"/>
              </a:solidFill>
              <a:latin typeface="+mn-lt"/>
              <a:ea typeface="Bitstream Vera Sans Mono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Bitstream Vera Sans Mono"/>
                <a:cs typeface="Arial" panose="020B0604020202020204" pitchFamily="34" charset="0"/>
              </a:rPr>
              <a:t>        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Bitstream Vera Sans Mono"/>
                <a:cs typeface="Arial" panose="020B0604020202020204" pitchFamily="34" charset="0"/>
              </a:rPr>
              <a:t>Table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+mn-lt"/>
                <a:ea typeface="Bitstream Vera Sans Mono"/>
                <a:cs typeface="Arial" panose="020B0604020202020204" pitchFamily="34" charset="0"/>
              </a:rPr>
              <a:t>[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Bitstream Vera Sans Mono"/>
                <a:cs typeface="Arial" panose="020B0604020202020204" pitchFamily="34" charset="0"/>
              </a:rPr>
              <a:t>n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+mn-lt"/>
                <a:ea typeface="Bitstream Vera Sans Mono"/>
                <a:cs typeface="Arial" panose="020B0604020202020204" pitchFamily="34" charset="0"/>
              </a:rPr>
              <a:t>]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Bitstream Vera Sans Mono"/>
                <a:cs typeface="Arial" panose="020B0604020202020204" pitchFamily="34" charset="0"/>
              </a:rPr>
              <a:t> 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339900"/>
                </a:solidFill>
                <a:effectLst/>
                <a:latin typeface="+mn-lt"/>
                <a:ea typeface="Bitstream Vera Sans Mono"/>
                <a:cs typeface="Arial" panose="020B0604020202020204" pitchFamily="34" charset="0"/>
              </a:rPr>
              <a:t>=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Bitstream Vera Sans Mono"/>
                <a:cs typeface="Arial" panose="020B0604020202020204" pitchFamily="34" charset="0"/>
              </a:rPr>
              <a:t> </a:t>
            </a: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Bitstream Vera Sans Mono"/>
                <a:cs typeface="Arial" panose="020B0604020202020204" pitchFamily="34" charset="0"/>
              </a:rPr>
              <a:t>2*n;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+mn-lt"/>
                <a:ea typeface="Bitstream Vera Sans Mono"/>
                <a:cs typeface="Arial" panose="020B0604020202020204" pitchFamily="34" charset="0"/>
              </a:rPr>
              <a:t> </a:t>
            </a:r>
            <a:endParaRPr kumimoji="0" lang="en-US" altLang="zh-TW" sz="1600" b="0" i="1" u="none" strike="noStrike" cap="none" normalizeH="0" baseline="0" dirty="0">
              <a:ln>
                <a:noFill/>
              </a:ln>
              <a:solidFill>
                <a:srgbClr val="CC3333"/>
              </a:solidFill>
              <a:effectLst/>
              <a:latin typeface="+mn-lt"/>
              <a:ea typeface="Bitstream Vera Sans Mono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+mn-lt"/>
                <a:ea typeface="Bitstream Vera Sans Mono"/>
                <a:cs typeface="Arial" panose="020B0604020202020204" pitchFamily="34" charset="0"/>
              </a:rPr>
              <a:t>}</a:t>
            </a:r>
            <a:endParaRPr kumimoji="0" lang="zh-TW" altLang="zh-TW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5029156" y="2807931"/>
            <a:ext cx="3398366" cy="3508653"/>
          </a:xfrm>
          <a:prstGeom prst="rect">
            <a:avLst/>
          </a:prstGeom>
          <a:solidFill>
            <a:srgbClr val="EEEE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inherit"/>
              </a:rPr>
              <a:t>int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5E5E5E"/>
                </a:solidFill>
                <a:effectLst/>
                <a:latin typeface="Consolas" panose="020B0609020204030204" pitchFamily="49" charset="0"/>
              </a:rPr>
              <a:t> main() </a:t>
            </a:r>
            <a:endParaRPr kumimoji="0" lang="en-US" altLang="zh-TW" sz="1200" b="0" i="0" u="none" strike="noStrike" cap="none" normalizeH="0" baseline="0" dirty="0">
              <a:ln>
                <a:noFill/>
              </a:ln>
              <a:solidFill>
                <a:srgbClr val="5E5E5E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5E5E5E"/>
                </a:solidFill>
                <a:effectLst/>
                <a:latin typeface="Consolas" panose="020B0609020204030204" pitchFamily="49" charset="0"/>
              </a:rPr>
              <a:t>{ </a:t>
            </a:r>
            <a:endParaRPr kumimoji="0" lang="en-US" altLang="zh-TW" sz="1200" b="0" i="0" u="none" strike="noStrike" cap="none" normalizeH="0" baseline="0" dirty="0">
              <a:ln>
                <a:noFill/>
              </a:ln>
              <a:solidFill>
                <a:srgbClr val="5E5E5E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ea typeface="inherit"/>
              </a:rPr>
              <a:t> 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ea typeface="inherit"/>
              </a:rPr>
              <a:t>#pragma omp parallel sections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5E5E5E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TW" sz="1200" b="0" i="0" u="none" strike="noStrike" cap="none" normalizeH="0" baseline="0" dirty="0">
              <a:ln>
                <a:noFill/>
              </a:ln>
              <a:solidFill>
                <a:srgbClr val="5E5E5E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dirty="0">
                <a:solidFill>
                  <a:srgbClr val="5E5E5E"/>
                </a:solidFill>
                <a:latin typeface="Consolas" panose="020B0609020204030204" pitchFamily="49" charset="0"/>
              </a:rPr>
              <a:t> 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5E5E5E"/>
                </a:solidFill>
                <a:effectLst/>
                <a:latin typeface="Consolas" panose="020B0609020204030204" pitchFamily="49" charset="0"/>
              </a:rPr>
              <a:t>{ </a:t>
            </a:r>
            <a:endParaRPr kumimoji="0" lang="en-US" altLang="zh-TW" sz="1200" b="0" i="0" u="none" strike="noStrike" cap="none" normalizeH="0" baseline="0" dirty="0">
              <a:ln>
                <a:noFill/>
              </a:ln>
              <a:solidFill>
                <a:srgbClr val="5E5E5E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ea typeface="inherit"/>
              </a:rPr>
              <a:t>   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ea typeface="inherit"/>
              </a:rPr>
              <a:t>#pragma omp section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5E5E5E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TW" sz="1200" b="0" i="0" u="none" strike="noStrike" cap="none" normalizeH="0" baseline="0" dirty="0">
              <a:ln>
                <a:noFill/>
              </a:ln>
              <a:solidFill>
                <a:srgbClr val="5E5E5E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dirty="0">
                <a:solidFill>
                  <a:srgbClr val="5E5E5E"/>
                </a:solidFill>
                <a:latin typeface="Consolas" panose="020B0609020204030204" pitchFamily="49" charset="0"/>
              </a:rPr>
              <a:t>    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5E5E5E"/>
                </a:solidFill>
                <a:effectLst/>
                <a:latin typeface="Consolas" panose="020B0609020204030204" pitchFamily="49" charset="0"/>
              </a:rPr>
              <a:t>{ </a:t>
            </a:r>
            <a:endParaRPr kumimoji="0" lang="en-US" altLang="zh-TW" sz="1200" b="0" i="0" u="none" strike="noStrike" cap="none" normalizeH="0" baseline="0" dirty="0">
              <a:ln>
                <a:noFill/>
              </a:ln>
              <a:solidFill>
                <a:srgbClr val="5E5E5E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dirty="0">
                <a:solidFill>
                  <a:srgbClr val="5E5E5E"/>
                </a:solidFill>
                <a:latin typeface="Consolas" panose="020B0609020204030204" pitchFamily="49" charset="0"/>
                <a:ea typeface="inherit"/>
              </a:rPr>
              <a:t>       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inherit"/>
              </a:rPr>
              <a:t>for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5E5E5E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inherit"/>
              </a:rPr>
              <a:t>int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5E5E5E"/>
                </a:solidFill>
                <a:effectLst/>
                <a:latin typeface="Consolas" panose="020B0609020204030204" pitchFamily="49" charset="0"/>
              </a:rPr>
              <a:t> k = 0; k &lt; 100; ++k ) {</a:t>
            </a:r>
            <a:endParaRPr kumimoji="0" lang="en-US" altLang="zh-TW" sz="1200" b="0" i="0" u="none" strike="noStrike" cap="none" normalizeH="0" baseline="0" dirty="0">
              <a:ln>
                <a:noFill/>
              </a:ln>
              <a:solidFill>
                <a:srgbClr val="5E5E5E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dirty="0">
                <a:solidFill>
                  <a:srgbClr val="5E5E5E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zh-TW" sz="1200" b="0" i="0" u="none" strike="noStrike" cap="none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kumimoji="0" lang="en-US" altLang="zh-TW" sz="1200" b="0" i="0" u="none" strike="noStrike" cap="none" normalizeH="0" baseline="0" dirty="0">
                <a:ln>
                  <a:noFill/>
                </a:ln>
                <a:solidFill>
                  <a:srgbClr val="5E5E5E"/>
                </a:solidFill>
                <a:effectLst/>
                <a:latin typeface="Consolas" panose="020B0609020204030204" pitchFamily="49" charset="0"/>
              </a:rPr>
              <a:t>(“Hello”);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dirty="0">
                <a:solidFill>
                  <a:srgbClr val="5E5E5E"/>
                </a:solidFill>
                <a:latin typeface="Consolas" panose="020B0609020204030204" pitchFamily="49" charset="0"/>
              </a:rPr>
              <a:t>       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5E5E5E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zh-TW" sz="1200" b="0" i="0" u="none" strike="noStrike" cap="none" normalizeH="0" baseline="0" dirty="0">
              <a:ln>
                <a:noFill/>
              </a:ln>
              <a:solidFill>
                <a:srgbClr val="5E5E5E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dirty="0">
                <a:solidFill>
                  <a:srgbClr val="5E5E5E"/>
                </a:solidFill>
                <a:latin typeface="Consolas" panose="020B0609020204030204" pitchFamily="49" charset="0"/>
              </a:rPr>
              <a:t>    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5E5E5E"/>
                </a:solidFill>
                <a:effectLst/>
                <a:latin typeface="Consolas" panose="020B0609020204030204" pitchFamily="49" charset="0"/>
              </a:rPr>
              <a:t>} </a:t>
            </a:r>
            <a:endParaRPr kumimoji="0" lang="en-US" altLang="zh-TW" sz="1200" b="0" i="0" u="none" strike="noStrike" cap="none" normalizeH="0" baseline="0" dirty="0">
              <a:ln>
                <a:noFill/>
              </a:ln>
              <a:solidFill>
                <a:srgbClr val="5E5E5E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ea typeface="inherit"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dirty="0">
                <a:solidFill>
                  <a:srgbClr val="FF0000"/>
                </a:solidFill>
                <a:latin typeface="Consolas" panose="020B0609020204030204" pitchFamily="49" charset="0"/>
                <a:ea typeface="inherit"/>
              </a:rPr>
              <a:t>    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ea typeface="inherit"/>
              </a:rPr>
              <a:t>#pragma omp section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5E5E5E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TW" sz="1200" b="0" i="0" u="none" strike="noStrike" cap="none" normalizeH="0" baseline="0" dirty="0">
              <a:ln>
                <a:noFill/>
              </a:ln>
              <a:solidFill>
                <a:srgbClr val="5E5E5E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dirty="0">
                <a:solidFill>
                  <a:srgbClr val="5E5E5E"/>
                </a:solidFill>
                <a:latin typeface="Consolas" panose="020B0609020204030204" pitchFamily="49" charset="0"/>
              </a:rPr>
              <a:t>    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5E5E5E"/>
                </a:solidFill>
                <a:effectLst/>
                <a:latin typeface="Consolas" panose="020B0609020204030204" pitchFamily="49" charset="0"/>
              </a:rPr>
              <a:t>{ </a:t>
            </a:r>
            <a:endParaRPr kumimoji="0" lang="en-US" altLang="zh-TW" sz="1200" b="0" i="0" u="none" strike="noStrike" cap="none" normalizeH="0" baseline="0" dirty="0">
              <a:ln>
                <a:noFill/>
              </a:ln>
              <a:solidFill>
                <a:srgbClr val="5E5E5E"/>
              </a:solidFill>
              <a:effectLst/>
              <a:latin typeface="Consolas" panose="020B0609020204030204" pitchFamily="49" charset="0"/>
            </a:endParaRPr>
          </a:p>
          <a:p>
            <a:pPr lvl="0" eaLnBrk="0" hangingPunct="0"/>
            <a:r>
              <a:rPr kumimoji="0" lang="en-US" altLang="zh-TW" sz="1200" dirty="0">
                <a:solidFill>
                  <a:srgbClr val="5E5E5E"/>
                </a:solidFill>
                <a:latin typeface="Consolas" panose="020B0609020204030204" pitchFamily="49" charset="0"/>
              </a:rPr>
              <a:t>        </a:t>
            </a:r>
            <a:r>
              <a:rPr kumimoji="0" lang="zh-TW" altLang="zh-TW" sz="1200" dirty="0">
                <a:solidFill>
                  <a:srgbClr val="0000FF"/>
                </a:solidFill>
                <a:latin typeface="Consolas" panose="020B0609020204030204" pitchFamily="49" charset="0"/>
                <a:ea typeface="inherit"/>
              </a:rPr>
              <a:t>for</a:t>
            </a:r>
            <a:r>
              <a:rPr kumimoji="0" lang="zh-TW" altLang="zh-TW" sz="1200" dirty="0">
                <a:solidFill>
                  <a:srgbClr val="5E5E5E"/>
                </a:solidFill>
                <a:latin typeface="Consolas" panose="020B0609020204030204" pitchFamily="49" charset="0"/>
              </a:rPr>
              <a:t>( </a:t>
            </a:r>
            <a:r>
              <a:rPr kumimoji="0" lang="zh-TW" altLang="zh-TW" sz="1200" dirty="0">
                <a:solidFill>
                  <a:srgbClr val="0000FF"/>
                </a:solidFill>
                <a:latin typeface="Consolas" panose="020B0609020204030204" pitchFamily="49" charset="0"/>
                <a:ea typeface="inherit"/>
              </a:rPr>
              <a:t>int</a:t>
            </a:r>
            <a:r>
              <a:rPr kumimoji="0" lang="zh-TW" altLang="zh-TW" sz="1200" dirty="0">
                <a:solidFill>
                  <a:srgbClr val="5E5E5E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zh-TW" sz="1200" dirty="0" err="1">
                <a:solidFill>
                  <a:srgbClr val="5E5E5E"/>
                </a:solidFill>
                <a:latin typeface="Consolas" panose="020B0609020204030204" pitchFamily="49" charset="0"/>
              </a:rPr>
              <a:t>i</a:t>
            </a:r>
            <a:r>
              <a:rPr kumimoji="0" lang="zh-TW" altLang="zh-TW" sz="1200" dirty="0">
                <a:solidFill>
                  <a:srgbClr val="5E5E5E"/>
                </a:solidFill>
                <a:latin typeface="Consolas" panose="020B0609020204030204" pitchFamily="49" charset="0"/>
              </a:rPr>
              <a:t> = 0; </a:t>
            </a:r>
            <a:r>
              <a:rPr kumimoji="0" lang="en-US" altLang="zh-TW" sz="1200" dirty="0" err="1">
                <a:solidFill>
                  <a:srgbClr val="5E5E5E"/>
                </a:solidFill>
                <a:latin typeface="Consolas" panose="020B0609020204030204" pitchFamily="49" charset="0"/>
              </a:rPr>
              <a:t>i</a:t>
            </a:r>
            <a:r>
              <a:rPr kumimoji="0" lang="zh-TW" altLang="zh-TW" sz="1200" dirty="0">
                <a:solidFill>
                  <a:srgbClr val="5E5E5E"/>
                </a:solidFill>
                <a:latin typeface="Consolas" panose="020B0609020204030204" pitchFamily="49" charset="0"/>
              </a:rPr>
              <a:t> &lt; </a:t>
            </a:r>
            <a:r>
              <a:rPr kumimoji="0" lang="en-US" altLang="zh-TW" sz="1200" dirty="0">
                <a:solidFill>
                  <a:srgbClr val="5E5E5E"/>
                </a:solidFill>
                <a:latin typeface="Consolas" panose="020B0609020204030204" pitchFamily="49" charset="0"/>
              </a:rPr>
              <a:t>5</a:t>
            </a:r>
            <a:r>
              <a:rPr kumimoji="0" lang="zh-TW" altLang="zh-TW" sz="1200" dirty="0">
                <a:solidFill>
                  <a:srgbClr val="5E5E5E"/>
                </a:solidFill>
                <a:latin typeface="Consolas" panose="020B0609020204030204" pitchFamily="49" charset="0"/>
              </a:rPr>
              <a:t>0; ++</a:t>
            </a:r>
            <a:r>
              <a:rPr kumimoji="0" lang="en-US" altLang="zh-TW" sz="1200" dirty="0" err="1">
                <a:solidFill>
                  <a:srgbClr val="5E5E5E"/>
                </a:solidFill>
                <a:latin typeface="Consolas" panose="020B0609020204030204" pitchFamily="49" charset="0"/>
              </a:rPr>
              <a:t>i</a:t>
            </a:r>
            <a:r>
              <a:rPr kumimoji="0" lang="zh-TW" altLang="zh-TW" sz="1200" dirty="0">
                <a:solidFill>
                  <a:srgbClr val="5E5E5E"/>
                </a:solidFill>
                <a:latin typeface="Consolas" panose="020B0609020204030204" pitchFamily="49" charset="0"/>
              </a:rPr>
              <a:t> ) {</a:t>
            </a:r>
            <a:endParaRPr kumimoji="0" lang="en-US" altLang="zh-TW" sz="1200" dirty="0">
              <a:solidFill>
                <a:srgbClr val="5E5E5E"/>
              </a:solidFill>
              <a:latin typeface="Consolas" panose="020B0609020204030204" pitchFamily="49" charset="0"/>
            </a:endParaRPr>
          </a:p>
          <a:p>
            <a:pPr lvl="0" eaLnBrk="0" hangingPunct="0"/>
            <a:r>
              <a:rPr kumimoji="0" lang="en-US" altLang="zh-TW" sz="1200" dirty="0">
                <a:solidFill>
                  <a:srgbClr val="5E5E5E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zh-TW" sz="1200" dirty="0" err="1">
                <a:solidFill>
                  <a:srgbClr val="5E5E5E"/>
                </a:solidFill>
                <a:latin typeface="Consolas" panose="020B0609020204030204" pitchFamily="49" charset="0"/>
              </a:rPr>
              <a:t>printf</a:t>
            </a:r>
            <a:r>
              <a:rPr kumimoji="0" lang="en-US" altLang="zh-TW" sz="1200" dirty="0">
                <a:solidFill>
                  <a:srgbClr val="5E5E5E"/>
                </a:solidFill>
                <a:latin typeface="Consolas" panose="020B0609020204030204" pitchFamily="49" charset="0"/>
              </a:rPr>
              <a:t>(“World”);</a:t>
            </a:r>
          </a:p>
          <a:p>
            <a:pPr lvl="0" eaLnBrk="0" hangingPunct="0"/>
            <a:r>
              <a:rPr kumimoji="0" lang="en-US" altLang="zh-TW" sz="1200" dirty="0">
                <a:solidFill>
                  <a:srgbClr val="5E5E5E"/>
                </a:solidFill>
                <a:latin typeface="Consolas" panose="020B0609020204030204" pitchFamily="49" charset="0"/>
              </a:rPr>
              <a:t>        </a:t>
            </a:r>
            <a:r>
              <a:rPr kumimoji="0" lang="zh-TW" altLang="zh-TW" sz="1200" dirty="0">
                <a:solidFill>
                  <a:srgbClr val="5E5E5E"/>
                </a:solidFill>
                <a:latin typeface="Consolas" panose="020B0609020204030204" pitchFamily="49" charset="0"/>
              </a:rPr>
              <a:t>}</a:t>
            </a:r>
            <a:endParaRPr kumimoji="0" lang="en-US" altLang="zh-TW" sz="1200" b="0" i="0" u="none" strike="noStrike" cap="none" normalizeH="0" baseline="0" dirty="0">
              <a:ln>
                <a:noFill/>
              </a:ln>
              <a:solidFill>
                <a:srgbClr val="5E5E5E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dirty="0">
                <a:solidFill>
                  <a:srgbClr val="5E5E5E"/>
                </a:solidFill>
                <a:latin typeface="Consolas" panose="020B0609020204030204" pitchFamily="49" charset="0"/>
              </a:rPr>
              <a:t>     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5E5E5E"/>
                </a:solidFill>
                <a:effectLst/>
                <a:latin typeface="Consolas" panose="020B0609020204030204" pitchFamily="49" charset="0"/>
              </a:rPr>
              <a:t>} </a:t>
            </a:r>
            <a:endParaRPr kumimoji="0" lang="en-US" altLang="zh-TW" sz="1200" b="0" i="0" u="none" strike="noStrike" cap="none" normalizeH="0" baseline="0" dirty="0">
              <a:ln>
                <a:noFill/>
              </a:ln>
              <a:solidFill>
                <a:srgbClr val="5E5E5E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0" u="none" strike="noStrike" cap="none" normalizeH="0" baseline="0" dirty="0">
                <a:ln>
                  <a:noFill/>
                </a:ln>
                <a:solidFill>
                  <a:srgbClr val="5E5E5E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5E5E5E"/>
                </a:solidFill>
                <a:effectLst/>
                <a:latin typeface="Consolas" panose="020B0609020204030204" pitchFamily="49" charset="0"/>
              </a:rPr>
              <a:t>} </a:t>
            </a:r>
            <a:endParaRPr kumimoji="0" lang="en-US" altLang="zh-TW" sz="1200" b="0" i="0" u="none" strike="noStrike" cap="none" normalizeH="0" baseline="0" dirty="0">
              <a:ln>
                <a:noFill/>
              </a:ln>
              <a:solidFill>
                <a:srgbClr val="5E5E5E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5E5E5E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TW" altLang="zh-TW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564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691680" y="3304787"/>
            <a:ext cx="594360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8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https://mirrors.edge.kernel.org/pub/linux/kernel/people/geoff/cell/ps3-linux-docs/CellProgrammingTutorial/BasicsOfSIMDProgramming.html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470322"/>
            <a:ext cx="7772400" cy="870920"/>
          </a:xfrm>
        </p:spPr>
        <p:txBody>
          <a:bodyPr/>
          <a:lstStyle/>
          <a:p>
            <a:r>
              <a:rPr lang="en-US" altLang="zh-TW" dirty="0"/>
              <a:t>SIMD (Vector) Programming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7A7E83-9742-4EE9-9423-22A47EC8B0CC}" type="slidenum">
              <a:rPr lang="en-US" altLang="zh-TW" smtClean="0"/>
              <a:pPr>
                <a:defRPr/>
              </a:pPr>
              <a:t>11</a:t>
            </a:fld>
            <a:endParaRPr lang="en-US" altLang="zh-TW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b="23552"/>
          <a:stretch/>
        </p:blipFill>
        <p:spPr>
          <a:xfrm>
            <a:off x="2195736" y="1382108"/>
            <a:ext cx="4410075" cy="194421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/>
          <a:srcRect l="109" r="-1"/>
          <a:stretch/>
        </p:blipFill>
        <p:spPr>
          <a:xfrm>
            <a:off x="1115616" y="3572544"/>
            <a:ext cx="2026615" cy="275272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050" y="3551448"/>
            <a:ext cx="3648075" cy="3057525"/>
          </a:xfrm>
          <a:prstGeom prst="rect">
            <a:avLst/>
          </a:prstGeom>
        </p:spPr>
      </p:pic>
      <p:sp>
        <p:nvSpPr>
          <p:cNvPr id="8" name="圓角矩形 7"/>
          <p:cNvSpPr/>
          <p:nvPr/>
        </p:nvSpPr>
        <p:spPr>
          <a:xfrm>
            <a:off x="4932040" y="6273823"/>
            <a:ext cx="3754760" cy="393677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9669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Real World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323528" y="1593304"/>
            <a:ext cx="8712968" cy="4572000"/>
          </a:xfrm>
        </p:spPr>
        <p:txBody>
          <a:bodyPr/>
          <a:lstStyle/>
          <a:p>
            <a:r>
              <a:rPr lang="en-US" altLang="zh-TW" sz="2400" dirty="0"/>
              <a:t>Multiple technologies are integrated for best performance.</a:t>
            </a:r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7A7E83-9742-4EE9-9423-22A47EC8B0CC}" type="slidenum">
              <a:rPr lang="en-US" altLang="zh-TW" smtClean="0"/>
              <a:pPr>
                <a:defRPr/>
              </a:pPr>
              <a:t>12</a:t>
            </a:fld>
            <a:endParaRPr lang="en-US" altLang="zh-TW"/>
          </a:p>
        </p:txBody>
      </p:sp>
      <p:pic>
        <p:nvPicPr>
          <p:cNvPr id="5122" name="Picture 2" descr="MPI, OpenMP and SIMD rel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256159"/>
            <a:ext cx="5257800" cy="4152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2915816" y="6409060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sz="1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http://sci.tuomastonteri.fi/programming/sse</a:t>
            </a:r>
          </a:p>
        </p:txBody>
      </p:sp>
    </p:spTree>
    <p:extLst>
      <p:ext uri="{BB962C8B-B14F-4D97-AF65-F5344CB8AC3E}">
        <p14:creationId xmlns:p14="http://schemas.microsoft.com/office/powerpoint/2010/main" val="710494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Array vs Linked List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914400" y="1593304"/>
            <a:ext cx="7772400" cy="1403648"/>
          </a:xfrm>
        </p:spPr>
        <p:txBody>
          <a:bodyPr/>
          <a:lstStyle/>
          <a:p>
            <a:r>
              <a:rPr lang="en-US" altLang="zh-TW" sz="2800" b="0" dirty="0"/>
              <a:t>Access each element in an array </a:t>
            </a:r>
            <a:r>
              <a:rPr lang="en-US" altLang="zh-TW" sz="2800" b="0" dirty="0" err="1"/>
              <a:t>v.s</a:t>
            </a:r>
            <a:r>
              <a:rPr lang="en-US" altLang="zh-TW" sz="2800" b="0" dirty="0"/>
              <a:t>. linked list</a:t>
            </a:r>
          </a:p>
          <a:p>
            <a:r>
              <a:rPr lang="en-US" altLang="zh-TW" sz="2800" b="0" dirty="0"/>
              <a:t>Which one is faster during sequential access?</a:t>
            </a:r>
            <a:endParaRPr lang="zh-TW" altLang="en-US" sz="2800" b="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7A7E83-9742-4EE9-9423-22A47EC8B0CC}" type="slidenum">
              <a:rPr lang="en-US" altLang="zh-TW" smtClean="0"/>
              <a:pPr>
                <a:defRPr/>
              </a:pPr>
              <a:t>13</a:t>
            </a:fld>
            <a:endParaRPr lang="en-US" altLang="zh-TW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2795530"/>
              </p:ext>
            </p:extLst>
          </p:nvPr>
        </p:nvGraphicFramePr>
        <p:xfrm>
          <a:off x="1878482" y="3140968"/>
          <a:ext cx="4876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81513166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07770058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18530908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6341135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68972462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8935466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79316178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6672383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76813"/>
                  </a:ext>
                </a:extLst>
              </a:tr>
            </a:tbl>
          </a:graphicData>
        </a:graphic>
      </p:graphicFrame>
      <p:sp>
        <p:nvSpPr>
          <p:cNvPr id="7" name="圓角矩形 6"/>
          <p:cNvSpPr/>
          <p:nvPr/>
        </p:nvSpPr>
        <p:spPr>
          <a:xfrm>
            <a:off x="1950490" y="4509120"/>
            <a:ext cx="50405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9" name="圓角矩形 8"/>
          <p:cNvSpPr/>
          <p:nvPr/>
        </p:nvSpPr>
        <p:spPr>
          <a:xfrm>
            <a:off x="2872332" y="4509120"/>
            <a:ext cx="50405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10" name="直線單箭頭接點 9"/>
          <p:cNvCxnSpPr>
            <a:stCxn id="7" idx="3"/>
            <a:endCxn id="9" idx="1"/>
          </p:cNvCxnSpPr>
          <p:nvPr/>
        </p:nvCxnSpPr>
        <p:spPr>
          <a:xfrm>
            <a:off x="2454546" y="4725144"/>
            <a:ext cx="4177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圓角矩形 11"/>
          <p:cNvSpPr/>
          <p:nvPr/>
        </p:nvSpPr>
        <p:spPr>
          <a:xfrm>
            <a:off x="3836960" y="4509120"/>
            <a:ext cx="50405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3" name="圓角矩形 12"/>
          <p:cNvSpPr/>
          <p:nvPr/>
        </p:nvSpPr>
        <p:spPr>
          <a:xfrm>
            <a:off x="4758802" y="4509120"/>
            <a:ext cx="50405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cxnSp>
        <p:nvCxnSpPr>
          <p:cNvPr id="14" name="直線單箭頭接點 13"/>
          <p:cNvCxnSpPr>
            <a:stCxn id="12" idx="3"/>
            <a:endCxn id="13" idx="1"/>
          </p:cNvCxnSpPr>
          <p:nvPr/>
        </p:nvCxnSpPr>
        <p:spPr>
          <a:xfrm>
            <a:off x="4341016" y="4725144"/>
            <a:ext cx="4177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>
            <a:off x="3376388" y="4725144"/>
            <a:ext cx="4177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圓角矩形 15"/>
          <p:cNvSpPr/>
          <p:nvPr/>
        </p:nvSpPr>
        <p:spPr>
          <a:xfrm>
            <a:off x="5694906" y="4509120"/>
            <a:ext cx="50405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7" name="圓角矩形 16"/>
          <p:cNvSpPr/>
          <p:nvPr/>
        </p:nvSpPr>
        <p:spPr>
          <a:xfrm>
            <a:off x="6616748" y="4509120"/>
            <a:ext cx="50405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cxnSp>
        <p:nvCxnSpPr>
          <p:cNvPr id="18" name="直線單箭頭接點 17"/>
          <p:cNvCxnSpPr>
            <a:stCxn id="16" idx="3"/>
            <a:endCxn id="17" idx="1"/>
          </p:cNvCxnSpPr>
          <p:nvPr/>
        </p:nvCxnSpPr>
        <p:spPr>
          <a:xfrm>
            <a:off x="6198962" y="4725144"/>
            <a:ext cx="4177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>
            <a:off x="5234334" y="4725144"/>
            <a:ext cx="4177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圓角矩形 19"/>
          <p:cNvSpPr/>
          <p:nvPr/>
        </p:nvSpPr>
        <p:spPr>
          <a:xfrm>
            <a:off x="7538590" y="4509120"/>
            <a:ext cx="50405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21" name="直線單箭頭接點 20"/>
          <p:cNvCxnSpPr>
            <a:endCxn id="20" idx="1"/>
          </p:cNvCxnSpPr>
          <p:nvPr/>
        </p:nvCxnSpPr>
        <p:spPr>
          <a:xfrm>
            <a:off x="7120804" y="4725144"/>
            <a:ext cx="4177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>
            <a:off x="8042646" y="4744938"/>
            <a:ext cx="4177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475401" y="3105472"/>
            <a:ext cx="877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Array</a:t>
            </a:r>
            <a:endParaRPr lang="zh-TW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146050" y="4496586"/>
            <a:ext cx="14976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Linked list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874373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Cache Miss Reduces Speed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sz="2800" dirty="0"/>
              <a:t>RAM is way too slow compared with cache.</a:t>
            </a:r>
          </a:p>
          <a:p>
            <a:pPr lvl="1"/>
            <a:r>
              <a:rPr lang="en-US" altLang="zh-TW" sz="2200" b="0" dirty="0"/>
              <a:t>Sequential access in an array (cache hit) is faster than random access in a list, tree, or graph.</a:t>
            </a:r>
            <a:endParaRPr lang="zh-TW" altLang="en-US" sz="2200" b="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7A7E83-9742-4EE9-9423-22A47EC8B0CC}" type="slidenum">
              <a:rPr lang="en-US" altLang="zh-TW" smtClean="0"/>
              <a:pPr>
                <a:defRPr/>
              </a:pPr>
              <a:t>14</a:t>
            </a:fld>
            <a:endParaRPr lang="en-US" altLang="zh-TW"/>
          </a:p>
        </p:txBody>
      </p:sp>
      <p:pic>
        <p:nvPicPr>
          <p:cNvPr id="7170" name="Picture 2" descr="https://software.intel.com/sites/default/files/m/d/4/1/d/8/device-fission-figure-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887364"/>
            <a:ext cx="7048500" cy="339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1979712" y="6205581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sz="1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https://software.intel.com/sites/default/files/m/d/4/1/d/8/device-fission-figure-1.gif</a:t>
            </a:r>
          </a:p>
        </p:txBody>
      </p:sp>
    </p:spTree>
    <p:extLst>
      <p:ext uri="{BB962C8B-B14F-4D97-AF65-F5344CB8AC3E}">
        <p14:creationId xmlns:p14="http://schemas.microsoft.com/office/powerpoint/2010/main" val="2986807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3568" y="188640"/>
            <a:ext cx="7772400" cy="1014462"/>
          </a:xfrm>
        </p:spPr>
        <p:txBody>
          <a:bodyPr/>
          <a:lstStyle/>
          <a:p>
            <a:r>
              <a:rPr lang="en-US" altLang="zh-TW" sz="3600" dirty="0"/>
              <a:t>Hardware and Software Improvement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83568" y="1311622"/>
            <a:ext cx="7772400" cy="5355878"/>
          </a:xfrm>
        </p:spPr>
        <p:txBody>
          <a:bodyPr/>
          <a:lstStyle/>
          <a:p>
            <a:r>
              <a:rPr lang="en-US" altLang="zh-TW" dirty="0"/>
              <a:t>In practical app, efficiency is improved by both hardware and software.</a:t>
            </a:r>
          </a:p>
          <a:p>
            <a:pPr lvl="1"/>
            <a:r>
              <a:rPr lang="en-US" altLang="zh-TW" dirty="0"/>
              <a:t>Hardware</a:t>
            </a:r>
          </a:p>
          <a:p>
            <a:pPr lvl="2"/>
            <a:r>
              <a:rPr lang="en-US" altLang="zh-TW" b="0" dirty="0">
                <a:solidFill>
                  <a:schemeClr val="bg1">
                    <a:lumMod val="75000"/>
                  </a:schemeClr>
                </a:solidFill>
              </a:rPr>
              <a:t>Message Passing Interface (MPI)</a:t>
            </a:r>
          </a:p>
          <a:p>
            <a:pPr lvl="2"/>
            <a:r>
              <a:rPr lang="en-US" altLang="zh-TW" b="0" dirty="0">
                <a:solidFill>
                  <a:schemeClr val="bg1">
                    <a:lumMod val="75000"/>
                  </a:schemeClr>
                </a:solidFill>
              </a:rPr>
              <a:t>Multithreading programming  (</a:t>
            </a:r>
            <a:r>
              <a:rPr lang="en-US" altLang="zh-TW" b="0" dirty="0" err="1">
                <a:solidFill>
                  <a:schemeClr val="bg1">
                    <a:lumMod val="75000"/>
                  </a:schemeClr>
                </a:solidFill>
              </a:rPr>
              <a:t>OpenMP</a:t>
            </a:r>
            <a:r>
              <a:rPr lang="en-US" altLang="zh-TW" b="0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pPr lvl="2"/>
            <a:r>
              <a:rPr lang="en-US" altLang="zh-TW" b="0" dirty="0">
                <a:solidFill>
                  <a:schemeClr val="bg1">
                    <a:lumMod val="75000"/>
                  </a:schemeClr>
                </a:solidFill>
              </a:rPr>
              <a:t>Vector programming (SIMD) </a:t>
            </a:r>
          </a:p>
          <a:p>
            <a:pPr lvl="2"/>
            <a:r>
              <a:rPr lang="en-US" altLang="zh-TW" b="0" dirty="0">
                <a:solidFill>
                  <a:schemeClr val="bg1">
                    <a:lumMod val="75000"/>
                  </a:schemeClr>
                </a:solidFill>
              </a:rPr>
              <a:t>Cache miss rate</a:t>
            </a:r>
          </a:p>
          <a:p>
            <a:pPr lvl="2"/>
            <a:r>
              <a:rPr lang="en-US" altLang="zh-TW" b="0" dirty="0">
                <a:solidFill>
                  <a:schemeClr val="bg1">
                    <a:lumMod val="75000"/>
                  </a:schemeClr>
                </a:solidFill>
              </a:rPr>
              <a:t>CUDA</a:t>
            </a:r>
          </a:p>
          <a:p>
            <a:pPr lvl="2"/>
            <a:r>
              <a:rPr lang="en-US" altLang="zh-TW" b="0" dirty="0">
                <a:solidFill>
                  <a:schemeClr val="bg1">
                    <a:lumMod val="75000"/>
                  </a:schemeClr>
                </a:solidFill>
              </a:rPr>
              <a:t>Cloud computing</a:t>
            </a:r>
          </a:p>
          <a:p>
            <a:pPr lvl="1"/>
            <a:r>
              <a:rPr lang="en-US" altLang="zh-TW" dirty="0"/>
              <a:t>Software</a:t>
            </a:r>
          </a:p>
          <a:p>
            <a:pPr lvl="2"/>
            <a:r>
              <a:rPr lang="en-US" altLang="zh-TW" b="0" dirty="0"/>
              <a:t>Data structure</a:t>
            </a:r>
          </a:p>
          <a:p>
            <a:pPr lvl="2"/>
            <a:r>
              <a:rPr lang="en-US" altLang="zh-TW" b="0"/>
              <a:t>Algorithm</a:t>
            </a:r>
            <a:endParaRPr lang="zh-TW" altLang="en-US" b="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7A7E83-9742-4EE9-9423-22A47EC8B0CC}" type="slidenum">
              <a:rPr lang="en-US" altLang="zh-TW" smtClean="0"/>
              <a:pPr>
                <a:defRPr/>
              </a:pPr>
              <a:t>15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475115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4659-7E10-4BA7-9E15-A64182DF686C}" type="slidenum">
              <a:rPr lang="en-US" altLang="zh-TW"/>
              <a:pPr/>
              <a:t>16</a:t>
            </a:fld>
            <a:endParaRPr lang="en-US" altLang="zh-TW"/>
          </a:p>
        </p:txBody>
      </p:sp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Complexity (Big O Notations)</a:t>
            </a:r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Hash function: O(1)</a:t>
            </a:r>
          </a:p>
          <a:p>
            <a:r>
              <a:rPr lang="en-US" altLang="zh-TW" dirty="0"/>
              <a:t>Binary search: O(log </a:t>
            </a:r>
            <a:r>
              <a:rPr lang="en-US" altLang="zh-TW" i="1" dirty="0"/>
              <a:t>n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The </a:t>
            </a:r>
            <a:r>
              <a:rPr lang="en-US" altLang="zh-TW" i="1" dirty="0" err="1"/>
              <a:t>i</a:t>
            </a:r>
            <a:r>
              <a:rPr lang="en-US" altLang="zh-TW" dirty="0" err="1"/>
              <a:t>-th</a:t>
            </a:r>
            <a:r>
              <a:rPr lang="en-US" altLang="zh-TW" dirty="0"/>
              <a:t> largest element: O(</a:t>
            </a:r>
            <a:r>
              <a:rPr lang="en-US" altLang="zh-TW" i="1" dirty="0"/>
              <a:t>n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Merge sort: O(</a:t>
            </a:r>
            <a:r>
              <a:rPr lang="en-US" altLang="zh-TW" i="1" dirty="0"/>
              <a:t>n</a:t>
            </a:r>
            <a:r>
              <a:rPr lang="en-US" altLang="zh-TW" dirty="0"/>
              <a:t> log </a:t>
            </a:r>
            <a:r>
              <a:rPr lang="en-US" altLang="zh-TW" i="1" dirty="0"/>
              <a:t>n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Insertion sort: O(</a:t>
            </a:r>
            <a:r>
              <a:rPr lang="en-US" altLang="zh-TW" i="1" dirty="0"/>
              <a:t>n</a:t>
            </a:r>
            <a:r>
              <a:rPr lang="en-US" altLang="zh-TW" baseline="30000" dirty="0"/>
              <a:t>2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…</a:t>
            </a:r>
          </a:p>
          <a:p>
            <a:r>
              <a:rPr lang="en-US" altLang="zh-TW" dirty="0"/>
              <a:t>Recursive </a:t>
            </a:r>
            <a:r>
              <a:rPr lang="en-US" altLang="zh-TW" dirty="0" err="1"/>
              <a:t>Fibnacci</a:t>
            </a:r>
            <a:r>
              <a:rPr lang="en-US" altLang="zh-TW" dirty="0"/>
              <a:t>: O(1.5</a:t>
            </a:r>
            <a:r>
              <a:rPr lang="en-US" altLang="zh-TW" baseline="30000" dirty="0"/>
              <a:t>n</a:t>
            </a:r>
            <a:r>
              <a:rPr lang="en-US" altLang="zh-TW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464507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7E312-1E85-4570-91EE-F4CB93206DA6}" type="slidenum">
              <a:rPr lang="en-US" altLang="zh-TW"/>
              <a:pPr/>
              <a:t>17</a:t>
            </a:fld>
            <a:endParaRPr lang="en-US" altLang="zh-TW"/>
          </a:p>
        </p:txBody>
      </p:sp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Practical Complexity</a:t>
            </a:r>
          </a:p>
        </p:txBody>
      </p:sp>
      <p:graphicFrame>
        <p:nvGraphicFramePr>
          <p:cNvPr id="223235" name="Object 3"/>
          <p:cNvGraphicFramePr>
            <a:graphicFrameLocks noChangeAspect="1"/>
          </p:cNvGraphicFramePr>
          <p:nvPr/>
        </p:nvGraphicFramePr>
        <p:xfrm>
          <a:off x="0" y="1524000"/>
          <a:ext cx="9036050" cy="5267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2" imgW="5467796" imgH="3134005" progId="Excel.Chart.8">
                  <p:embed/>
                </p:oleObj>
              </mc:Choice>
              <mc:Fallback>
                <p:oleObj name="Chart" r:id="rId2" imgW="5467796" imgH="3134005" progId="Excel.Char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524000"/>
                        <a:ext cx="9036050" cy="5267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132690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B3352-A39B-4A84-B6C1-4B0CBFECE278}" type="slidenum">
              <a:rPr lang="en-US" altLang="zh-TW"/>
              <a:pPr/>
              <a:t>18</a:t>
            </a:fld>
            <a:endParaRPr lang="en-US" altLang="zh-TW"/>
          </a:p>
        </p:txBody>
      </p:sp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Exponential Growth</a:t>
            </a:r>
          </a:p>
        </p:txBody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593304"/>
            <a:ext cx="7772400" cy="5148064"/>
          </a:xfrm>
        </p:spPr>
        <p:txBody>
          <a:bodyPr/>
          <a:lstStyle/>
          <a:p>
            <a:r>
              <a:rPr lang="en-US" altLang="zh-TW" dirty="0"/>
              <a:t>This is often due to the following reasons:</a:t>
            </a:r>
          </a:p>
          <a:p>
            <a:pPr lvl="1"/>
            <a:r>
              <a:rPr lang="en-US" altLang="zh-TW" b="0" dirty="0"/>
              <a:t>Your program is not well written.</a:t>
            </a:r>
          </a:p>
          <a:p>
            <a:pPr lvl="1"/>
            <a:endParaRPr lang="en-US" altLang="zh-TW" b="0" dirty="0"/>
          </a:p>
          <a:p>
            <a:pPr lvl="1"/>
            <a:endParaRPr lang="en-US" altLang="zh-TW" b="0" dirty="0"/>
          </a:p>
          <a:p>
            <a:pPr lvl="1"/>
            <a:endParaRPr lang="en-US" altLang="zh-TW" b="0" dirty="0"/>
          </a:p>
          <a:p>
            <a:pPr lvl="1"/>
            <a:endParaRPr lang="en-US" altLang="zh-TW" b="0" dirty="0"/>
          </a:p>
          <a:p>
            <a:pPr lvl="1"/>
            <a:endParaRPr lang="en-US" altLang="zh-TW" b="0" dirty="0"/>
          </a:p>
          <a:p>
            <a:pPr lvl="1"/>
            <a:r>
              <a:rPr lang="en-US" altLang="zh-TW" b="0" dirty="0"/>
              <a:t>The problem is in fact really hard.</a:t>
            </a:r>
          </a:p>
          <a:p>
            <a:pPr lvl="2"/>
            <a:r>
              <a:rPr lang="en-US" altLang="zh-TW" b="0" dirty="0"/>
              <a:t>You need to learn different techniques for solving these problems.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3816722" y="2708920"/>
            <a:ext cx="5181228" cy="1754326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5000"/>
              <a:buFont typeface="Wingdings" charset="2"/>
              <a:buChar char="n"/>
              <a:defRPr kumimoji="1" sz="3200" b="1">
                <a:solidFill>
                  <a:schemeClr val="tx2"/>
                </a:solidFill>
                <a:latin typeface="Times New Roman" charset="0"/>
                <a:ea typeface="新細明體" charset="-12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charset="2"/>
              <a:buChar char="u"/>
              <a:defRPr kumimoji="1" sz="2800">
                <a:solidFill>
                  <a:schemeClr val="tx2"/>
                </a:solidFill>
                <a:latin typeface="Times New Roman" charset="0"/>
                <a:ea typeface="新細明體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2"/>
                </a:solidFill>
                <a:latin typeface="Times New Roman" charset="0"/>
                <a:ea typeface="新細明體" charset="-120"/>
              </a:defRPr>
            </a:lvl3pPr>
            <a:lvl4pPr marL="1600200" indent="-228600">
              <a:spcBef>
                <a:spcPct val="20000"/>
              </a:spcBef>
              <a:buFont typeface="Times New Roman" charset="0"/>
              <a:buChar char="−"/>
              <a:defRPr kumimoji="1" sz="2000">
                <a:solidFill>
                  <a:schemeClr val="tx2"/>
                </a:solidFill>
                <a:latin typeface="Times New Roman" charset="0"/>
                <a:ea typeface="新細明體" charset="-120"/>
              </a:defRPr>
            </a:lvl4pPr>
            <a:lvl5pPr marL="2057400" indent="-228600">
              <a:spcBef>
                <a:spcPct val="20000"/>
              </a:spcBef>
              <a:buFont typeface="Times New Roman" charset="0"/>
              <a:buChar char="–"/>
              <a:defRPr kumimoji="1" sz="2000">
                <a:solidFill>
                  <a:schemeClr val="tx2"/>
                </a:solidFill>
                <a:latin typeface="Times New Roman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charset="0"/>
              <a:buChar char="–"/>
              <a:defRPr kumimoji="1" sz="2000">
                <a:solidFill>
                  <a:schemeClr val="tx2"/>
                </a:solidFill>
                <a:latin typeface="Times New Roman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charset="0"/>
              <a:buChar char="–"/>
              <a:defRPr kumimoji="1" sz="2000">
                <a:solidFill>
                  <a:schemeClr val="tx2"/>
                </a:solidFill>
                <a:latin typeface="Times New Roman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charset="0"/>
              <a:buChar char="–"/>
              <a:defRPr kumimoji="1" sz="2000">
                <a:solidFill>
                  <a:schemeClr val="tx2"/>
                </a:solidFill>
                <a:latin typeface="Times New Roman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charset="0"/>
              <a:buChar char="–"/>
              <a:defRPr kumimoji="1" sz="2000">
                <a:solidFill>
                  <a:schemeClr val="tx2"/>
                </a:solidFill>
                <a:latin typeface="Times New Roman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 err="1"/>
              <a:t>int</a:t>
            </a:r>
            <a:r>
              <a:rPr lang="en-US" altLang="zh-TW" sz="1800" dirty="0"/>
              <a:t> fib (</a:t>
            </a:r>
            <a:r>
              <a:rPr lang="en-US" altLang="zh-TW" sz="1800" dirty="0" err="1"/>
              <a:t>int</a:t>
            </a:r>
            <a:r>
              <a:rPr lang="en-US" altLang="zh-TW" sz="1800" dirty="0"/>
              <a:t> </a:t>
            </a:r>
            <a:r>
              <a:rPr lang="en-US" altLang="zh-TW" sz="1800" i="1" dirty="0"/>
              <a:t>n</a:t>
            </a:r>
            <a:r>
              <a:rPr lang="en-US" altLang="zh-TW" sz="1800" dirty="0"/>
              <a:t>){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/>
              <a:t>	if(</a:t>
            </a:r>
            <a:r>
              <a:rPr lang="en-US" altLang="zh-TW" sz="1800" i="1" dirty="0"/>
              <a:t>n</a:t>
            </a:r>
            <a:r>
              <a:rPr lang="en-US" altLang="zh-TW" sz="1800" dirty="0"/>
              <a:t> == 0 || </a:t>
            </a:r>
            <a:r>
              <a:rPr lang="en-US" altLang="zh-TW" sz="1800" i="1" dirty="0"/>
              <a:t>n </a:t>
            </a:r>
            <a:r>
              <a:rPr lang="en-US" altLang="zh-TW" sz="1800" dirty="0"/>
              <a:t>== 1)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/>
              <a:t>		return </a:t>
            </a:r>
            <a:r>
              <a:rPr lang="en-US" altLang="zh-TW" sz="1800" i="1" dirty="0"/>
              <a:t>n</a:t>
            </a:r>
            <a:r>
              <a:rPr lang="en-US" altLang="zh-TW" sz="1800" dirty="0"/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/>
              <a:t>	else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/>
              <a:t>		return ( fib (</a:t>
            </a:r>
            <a:r>
              <a:rPr lang="en-US" altLang="zh-TW" sz="1800" i="1" dirty="0"/>
              <a:t>n</a:t>
            </a:r>
            <a:r>
              <a:rPr lang="en-US" altLang="zh-TW" sz="1800" dirty="0"/>
              <a:t>-1) + fib (</a:t>
            </a:r>
            <a:r>
              <a:rPr lang="en-US" altLang="zh-TW" sz="1800" i="1" dirty="0"/>
              <a:t>n</a:t>
            </a:r>
            <a:r>
              <a:rPr lang="en-US" altLang="zh-TW" sz="1800" dirty="0"/>
              <a:t>-2) 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/>
              <a:t>}</a:t>
            </a:r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6117065"/>
              </p:ext>
            </p:extLst>
          </p:nvPr>
        </p:nvGraphicFramePr>
        <p:xfrm>
          <a:off x="146050" y="2996952"/>
          <a:ext cx="3466575" cy="108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2286000" imgH="711200" progId="Equation.3">
                  <p:embed/>
                </p:oleObj>
              </mc:Choice>
              <mc:Fallback>
                <p:oleObj name="方程式" r:id="rId2" imgW="2286000" imgH="711200" progId="Equation.3">
                  <p:embed/>
                  <p:pic>
                    <p:nvPicPr>
                      <p:cNvPr id="2150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050" y="2996952"/>
                        <a:ext cx="3466575" cy="10801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43038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B44D5E0A-8E3D-44C7-BB4A-18E5B00BD32D}" type="slidenum">
              <a:rPr kumimoji="0" lang="en-US" altLang="zh-TW"/>
              <a:pPr/>
              <a:t>19</a:t>
            </a:fld>
            <a:endParaRPr kumimoji="0" lang="en-US" altLang="zh-TW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dirty="0"/>
              <a:t>Easy and Hard Problems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557338"/>
            <a:ext cx="8424863" cy="4538662"/>
          </a:xfrm>
        </p:spPr>
        <p:txBody>
          <a:bodyPr/>
          <a:lstStyle/>
          <a:p>
            <a:pPr lvl="1" eaLnBrk="1" hangingPunct="1"/>
            <a:r>
              <a:rPr lang="en-US" altLang="zh-TW" sz="2400" dirty="0"/>
              <a:t>e.g., Euler Tour </a:t>
            </a:r>
            <a:r>
              <a:rPr lang="en-US" altLang="zh-TW" sz="2400" dirty="0" err="1"/>
              <a:t>v.s</a:t>
            </a:r>
            <a:r>
              <a:rPr lang="en-US" altLang="zh-TW" sz="2400" dirty="0"/>
              <a:t>. Hamiltonian cycle.</a:t>
            </a:r>
          </a:p>
        </p:txBody>
      </p:sp>
      <p:graphicFrame>
        <p:nvGraphicFramePr>
          <p:cNvPr id="13317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17622366"/>
              </p:ext>
            </p:extLst>
          </p:nvPr>
        </p:nvGraphicFramePr>
        <p:xfrm>
          <a:off x="3781792" y="3644899"/>
          <a:ext cx="5038358" cy="206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6632448" imgH="2723388" progId="Visio.Drawing.11">
                  <p:embed/>
                </p:oleObj>
              </mc:Choice>
              <mc:Fallback>
                <p:oleObj name="Visio" r:id="rId2" imgW="6632448" imgH="272338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1792" y="3644899"/>
                        <a:ext cx="5038358" cy="2068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31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413" y="3330575"/>
            <a:ext cx="2890837" cy="276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08327" name="Line 7"/>
          <p:cNvSpPr>
            <a:spLocks noChangeShapeType="1"/>
          </p:cNvSpPr>
          <p:nvPr/>
        </p:nvSpPr>
        <p:spPr bwMode="auto">
          <a:xfrm flipH="1">
            <a:off x="1327150" y="3770313"/>
            <a:ext cx="287338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208328" name="Line 8"/>
          <p:cNvSpPr>
            <a:spLocks noChangeShapeType="1"/>
          </p:cNvSpPr>
          <p:nvPr/>
        </p:nvSpPr>
        <p:spPr bwMode="auto">
          <a:xfrm>
            <a:off x="1327150" y="3770313"/>
            <a:ext cx="0" cy="19431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208329" name="Line 9"/>
          <p:cNvSpPr>
            <a:spLocks noChangeShapeType="1"/>
          </p:cNvSpPr>
          <p:nvPr/>
        </p:nvSpPr>
        <p:spPr bwMode="auto">
          <a:xfrm flipH="1">
            <a:off x="1327150" y="5713413"/>
            <a:ext cx="1944688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208330" name="Line 10"/>
          <p:cNvSpPr>
            <a:spLocks noChangeShapeType="1"/>
          </p:cNvSpPr>
          <p:nvPr/>
        </p:nvSpPr>
        <p:spPr bwMode="auto">
          <a:xfrm flipH="1" flipV="1">
            <a:off x="3271838" y="5065713"/>
            <a:ext cx="0" cy="6477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208331" name="Line 11"/>
          <p:cNvSpPr>
            <a:spLocks noChangeShapeType="1"/>
          </p:cNvSpPr>
          <p:nvPr/>
        </p:nvSpPr>
        <p:spPr bwMode="auto">
          <a:xfrm flipH="1" flipV="1">
            <a:off x="1327150" y="5065713"/>
            <a:ext cx="1944688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208332" name="Freeform 12"/>
          <p:cNvSpPr>
            <a:spLocks/>
          </p:cNvSpPr>
          <p:nvPr/>
        </p:nvSpPr>
        <p:spPr bwMode="auto">
          <a:xfrm>
            <a:off x="1327150" y="3770313"/>
            <a:ext cx="1152525" cy="1223962"/>
          </a:xfrm>
          <a:custGeom>
            <a:avLst/>
            <a:gdLst>
              <a:gd name="T0" fmla="*/ 0 w 726"/>
              <a:gd name="T1" fmla="*/ 1223962 h 771"/>
              <a:gd name="T2" fmla="*/ 215900 w 726"/>
              <a:gd name="T3" fmla="*/ 647700 h 771"/>
              <a:gd name="T4" fmla="*/ 431800 w 726"/>
              <a:gd name="T5" fmla="*/ 358775 h 771"/>
              <a:gd name="T6" fmla="*/ 720725 w 726"/>
              <a:gd name="T7" fmla="*/ 215900 h 771"/>
              <a:gd name="T8" fmla="*/ 1152525 w 726"/>
              <a:gd name="T9" fmla="*/ 0 h 7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26" h="771">
                <a:moveTo>
                  <a:pt x="0" y="771"/>
                </a:moveTo>
                <a:cubicBezTo>
                  <a:pt x="45" y="635"/>
                  <a:pt x="91" y="499"/>
                  <a:pt x="136" y="408"/>
                </a:cubicBezTo>
                <a:cubicBezTo>
                  <a:pt x="181" y="317"/>
                  <a:pt x="219" y="271"/>
                  <a:pt x="272" y="226"/>
                </a:cubicBezTo>
                <a:cubicBezTo>
                  <a:pt x="325" y="181"/>
                  <a:pt x="378" y="174"/>
                  <a:pt x="454" y="136"/>
                </a:cubicBezTo>
                <a:cubicBezTo>
                  <a:pt x="530" y="98"/>
                  <a:pt x="681" y="23"/>
                  <a:pt x="726" y="0"/>
                </a:cubicBezTo>
              </a:path>
            </a:pathLst>
          </a:custGeom>
          <a:noFill/>
          <a:ln w="508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208333" name="Line 13"/>
          <p:cNvSpPr>
            <a:spLocks noChangeShapeType="1"/>
          </p:cNvSpPr>
          <p:nvPr/>
        </p:nvSpPr>
        <p:spPr bwMode="auto">
          <a:xfrm>
            <a:off x="2479675" y="3770313"/>
            <a:ext cx="0" cy="19431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208334" name="Freeform 14"/>
          <p:cNvSpPr>
            <a:spLocks/>
          </p:cNvSpPr>
          <p:nvPr/>
        </p:nvSpPr>
        <p:spPr bwMode="auto">
          <a:xfrm>
            <a:off x="2551113" y="5065713"/>
            <a:ext cx="649287" cy="647700"/>
          </a:xfrm>
          <a:custGeom>
            <a:avLst/>
            <a:gdLst>
              <a:gd name="T0" fmla="*/ 0 w 409"/>
              <a:gd name="T1" fmla="*/ 647700 h 408"/>
              <a:gd name="T2" fmla="*/ 215900 w 409"/>
              <a:gd name="T3" fmla="*/ 576263 h 408"/>
              <a:gd name="T4" fmla="*/ 288925 w 409"/>
              <a:gd name="T5" fmla="*/ 504825 h 408"/>
              <a:gd name="T6" fmla="*/ 360362 w 409"/>
              <a:gd name="T7" fmla="*/ 360363 h 408"/>
              <a:gd name="T8" fmla="*/ 360362 w 409"/>
              <a:gd name="T9" fmla="*/ 215900 h 408"/>
              <a:gd name="T10" fmla="*/ 504825 w 409"/>
              <a:gd name="T11" fmla="*/ 144463 h 408"/>
              <a:gd name="T12" fmla="*/ 576262 w 409"/>
              <a:gd name="T13" fmla="*/ 71438 h 408"/>
              <a:gd name="T14" fmla="*/ 649287 w 409"/>
              <a:gd name="T15" fmla="*/ 0 h 40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409" h="408">
                <a:moveTo>
                  <a:pt x="0" y="408"/>
                </a:moveTo>
                <a:cubicBezTo>
                  <a:pt x="53" y="393"/>
                  <a:pt x="106" y="378"/>
                  <a:pt x="136" y="363"/>
                </a:cubicBezTo>
                <a:cubicBezTo>
                  <a:pt x="166" y="348"/>
                  <a:pt x="167" y="341"/>
                  <a:pt x="182" y="318"/>
                </a:cubicBezTo>
                <a:cubicBezTo>
                  <a:pt x="197" y="295"/>
                  <a:pt x="220" y="257"/>
                  <a:pt x="227" y="227"/>
                </a:cubicBezTo>
                <a:cubicBezTo>
                  <a:pt x="234" y="197"/>
                  <a:pt x="212" y="159"/>
                  <a:pt x="227" y="136"/>
                </a:cubicBezTo>
                <a:cubicBezTo>
                  <a:pt x="242" y="113"/>
                  <a:pt x="295" y="106"/>
                  <a:pt x="318" y="91"/>
                </a:cubicBezTo>
                <a:cubicBezTo>
                  <a:pt x="341" y="76"/>
                  <a:pt x="348" y="60"/>
                  <a:pt x="363" y="45"/>
                </a:cubicBezTo>
                <a:cubicBezTo>
                  <a:pt x="378" y="30"/>
                  <a:pt x="394" y="7"/>
                  <a:pt x="409" y="0"/>
                </a:cubicBezTo>
              </a:path>
            </a:pathLst>
          </a:custGeom>
          <a:noFill/>
          <a:ln w="508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208335" name="Line 15"/>
          <p:cNvSpPr>
            <a:spLocks noChangeShapeType="1"/>
          </p:cNvSpPr>
          <p:nvPr/>
        </p:nvSpPr>
        <p:spPr bwMode="auto">
          <a:xfrm flipH="1">
            <a:off x="3271838" y="3770313"/>
            <a:ext cx="0" cy="12954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208336" name="Line 16"/>
          <p:cNvSpPr>
            <a:spLocks noChangeShapeType="1"/>
          </p:cNvSpPr>
          <p:nvPr/>
        </p:nvSpPr>
        <p:spPr bwMode="auto">
          <a:xfrm>
            <a:off x="1687513" y="3770313"/>
            <a:ext cx="1584325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56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208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208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08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208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208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208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208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208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208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208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27" grpId="0" animBg="1"/>
      <p:bldP spid="1208328" grpId="0" animBg="1"/>
      <p:bldP spid="1208329" grpId="0" animBg="1"/>
      <p:bldP spid="1208330" grpId="0" animBg="1"/>
      <p:bldP spid="1208331" grpId="0" animBg="1"/>
      <p:bldP spid="1208332" grpId="0" animBg="1"/>
      <p:bldP spid="1208333" grpId="0" animBg="1"/>
      <p:bldP spid="1208334" grpId="0" animBg="1"/>
      <p:bldP spid="1208335" grpId="0" animBg="1"/>
      <p:bldP spid="120833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469900"/>
            <a:ext cx="7772400" cy="1014413"/>
          </a:xfrm>
        </p:spPr>
        <p:txBody>
          <a:bodyPr/>
          <a:lstStyle/>
          <a:p>
            <a:pPr eaLnBrk="1" hangingPunct="1"/>
            <a:r>
              <a:rPr lang="en-US" altLang="zh-TW" dirty="0"/>
              <a:t> Lecture Information</a:t>
            </a:r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A4E916-EACB-42B7-9D06-60E6376C34A8}" type="slidenum">
              <a:rPr lang="en-US" altLang="zh-TW"/>
              <a:pPr>
                <a:defRPr/>
              </a:pPr>
              <a:t>2</a:t>
            </a:fld>
            <a:endParaRPr lang="en-US" altLang="zh-TW"/>
          </a:p>
        </p:txBody>
      </p:sp>
      <p:sp>
        <p:nvSpPr>
          <p:cNvPr id="1536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14400" y="1593850"/>
            <a:ext cx="7772400" cy="4572000"/>
          </a:xfrm>
        </p:spPr>
        <p:txBody>
          <a:bodyPr/>
          <a:lstStyle/>
          <a:p>
            <a:pPr eaLnBrk="1" hangingPunct="1"/>
            <a:r>
              <a:rPr lang="en-US" altLang="zh-TW" dirty="0"/>
              <a:t>Please check Ecourse2 regularly.</a:t>
            </a:r>
          </a:p>
          <a:p>
            <a:pPr lvl="1" eaLnBrk="1" hangingPunct="1"/>
            <a:r>
              <a:rPr lang="en-US" altLang="zh-TW" dirty="0">
                <a:hlinkClick r:id="rId2"/>
              </a:rPr>
              <a:t>https://ecourse2.ccu.edu.tw</a:t>
            </a:r>
            <a:endParaRPr lang="en-US" altLang="zh-TW" dirty="0"/>
          </a:p>
          <a:p>
            <a:pPr eaLnBrk="1" hangingPunct="1"/>
            <a:r>
              <a:rPr lang="en-US" altLang="zh-TW" dirty="0"/>
              <a:t>Email</a:t>
            </a:r>
          </a:p>
          <a:p>
            <a:pPr lvl="1" eaLnBrk="1" hangingPunct="1"/>
            <a:r>
              <a:rPr lang="en-US" altLang="zh-TW" dirty="0"/>
              <a:t>ythuang@cs.ccu.edu.tw</a:t>
            </a:r>
          </a:p>
          <a:p>
            <a:pPr eaLnBrk="1" hangingPunct="1"/>
            <a:r>
              <a:rPr lang="en-US" altLang="zh-TW" dirty="0"/>
              <a:t>Office hours</a:t>
            </a:r>
          </a:p>
          <a:p>
            <a:pPr lvl="1" eaLnBrk="1" hangingPunct="1"/>
            <a:r>
              <a:rPr lang="en-US" altLang="zh-TW" dirty="0"/>
              <a:t>By email appointment</a:t>
            </a:r>
          </a:p>
        </p:txBody>
      </p:sp>
    </p:spTree>
    <p:extLst>
      <p:ext uri="{BB962C8B-B14F-4D97-AF65-F5344CB8AC3E}">
        <p14:creationId xmlns:p14="http://schemas.microsoft.com/office/powerpoint/2010/main" val="16083702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6A8C57BA-5048-4EF1-B0B4-45E0D45EDCF2}" type="slidenum">
              <a:rPr kumimoji="0" lang="en-US" altLang="zh-TW"/>
              <a:pPr/>
              <a:t>20</a:t>
            </a:fld>
            <a:endParaRPr kumimoji="0" lang="en-US" altLang="zh-TW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dirty="0"/>
              <a:t>Traveling Salesman Problem (TSP)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800"/>
              <a:t>A complete graph with cost c(</a:t>
            </a:r>
            <a:r>
              <a:rPr lang="en-US" altLang="zh-TW" sz="2800" i="1"/>
              <a:t>i, j</a:t>
            </a:r>
            <a:r>
              <a:rPr lang="en-US" altLang="zh-TW" sz="2800"/>
              <a:t>) to go from city </a:t>
            </a:r>
            <a:r>
              <a:rPr lang="en-US" altLang="zh-TW" sz="2800" i="1"/>
              <a:t>i</a:t>
            </a:r>
            <a:r>
              <a:rPr lang="en-US" altLang="zh-TW" sz="2800"/>
              <a:t> to city </a:t>
            </a:r>
            <a:r>
              <a:rPr lang="en-US" altLang="zh-TW" sz="2800" i="1"/>
              <a:t>j.</a:t>
            </a:r>
            <a:endParaRPr lang="en-US" altLang="zh-TW" sz="2800"/>
          </a:p>
          <a:p>
            <a:pPr lvl="1" eaLnBrk="1" hangingPunct="1"/>
            <a:r>
              <a:rPr lang="en-US" altLang="zh-TW" sz="2400"/>
              <a:t>A salesman must travel to </a:t>
            </a:r>
            <a:r>
              <a:rPr lang="en-US" altLang="zh-TW" sz="2400" i="1"/>
              <a:t>n</a:t>
            </a:r>
            <a:r>
              <a:rPr lang="en-US" altLang="zh-TW" sz="2400"/>
              <a:t> cities, visiting each city exactly once and finishing where he begins with minimized travel cost.</a:t>
            </a:r>
          </a:p>
          <a:p>
            <a:pPr eaLnBrk="1" hangingPunct="1"/>
            <a:endParaRPr lang="en-US" altLang="zh-TW" sz="2800"/>
          </a:p>
        </p:txBody>
      </p:sp>
      <p:pic>
        <p:nvPicPr>
          <p:cNvPr id="7173" name="Picture 4" descr="File:Weighted K4.sv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3681413"/>
            <a:ext cx="3024188" cy="2519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7174" name="Picture 5" descr="File:TSP Deutschland 3.pn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3505200"/>
            <a:ext cx="31242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32805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B15468B6-C5C8-481D-A217-7B9B189B746D}" type="slidenum">
              <a:rPr kumimoji="0" lang="en-US" altLang="zh-TW"/>
              <a:pPr/>
              <a:t>21</a:t>
            </a:fld>
            <a:endParaRPr kumimoji="0" lang="en-US" altLang="zh-TW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Graph Coloring Problem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800" dirty="0"/>
              <a:t>The </a:t>
            </a:r>
            <a:r>
              <a:rPr lang="en-US" altLang="zh-TW" sz="2800" i="1" dirty="0"/>
              <a:t>k</a:t>
            </a:r>
            <a:r>
              <a:rPr lang="en-US" altLang="zh-TW" sz="2800" dirty="0"/>
              <a:t>-</a:t>
            </a:r>
            <a:r>
              <a:rPr lang="en-US" altLang="zh-TW" sz="2800" dirty="0">
                <a:solidFill>
                  <a:srgbClr val="FF0000"/>
                </a:solidFill>
              </a:rPr>
              <a:t>coloring problem</a:t>
            </a:r>
            <a:r>
              <a:rPr lang="en-US" altLang="zh-TW" sz="2800" dirty="0"/>
              <a:t> aims to color the vertices of a graph using </a:t>
            </a:r>
            <a:r>
              <a:rPr lang="en-US" altLang="zh-TW" sz="2800" i="1" dirty="0"/>
              <a:t>k</a:t>
            </a:r>
            <a:r>
              <a:rPr lang="en-US" altLang="zh-TW" sz="2800" dirty="0"/>
              <a:t> colors such that no two adjacent vertices have the same color.</a:t>
            </a:r>
          </a:p>
          <a:p>
            <a:pPr lvl="1" eaLnBrk="1" hangingPunct="1"/>
            <a:r>
              <a:rPr lang="en-US" altLang="zh-TW" sz="2400" dirty="0"/>
              <a:t>Is k-color in NP?</a:t>
            </a:r>
          </a:p>
        </p:txBody>
      </p:sp>
      <p:pic>
        <p:nvPicPr>
          <p:cNvPr id="26629" name="Picture 4" descr="File:Petersen graph 3-coloring.sv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3500438"/>
            <a:ext cx="3384550" cy="324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9589" name="Picture 5" descr="250px-Sudoku-by-L2G-20050714">
            <a:hlinkClick r:id="rId4" tooltip="A Sudoku puzzle...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600" y="3506788"/>
            <a:ext cx="3168650" cy="316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219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19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2182E421-C2A0-4A00-ABA7-39B55302205A}" type="slidenum">
              <a:rPr kumimoji="0" lang="en-US" altLang="zh-TW"/>
              <a:pPr/>
              <a:t>22</a:t>
            </a:fld>
            <a:endParaRPr kumimoji="0" lang="en-US" altLang="zh-TW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Satisfiability (SAT) Problem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The SAT problem is to determine whether a boolean expression is satisfiable. </a:t>
            </a:r>
          </a:p>
          <a:p>
            <a:pPr lvl="1" eaLnBrk="1" hangingPunct="1"/>
            <a:r>
              <a:rPr lang="en-US" altLang="zh-TW"/>
              <a:t>Is SAT problem in NP?</a:t>
            </a:r>
          </a:p>
          <a:p>
            <a:pPr lvl="1" eaLnBrk="1" hangingPunct="1"/>
            <a:r>
              <a:rPr lang="en-US" altLang="zh-TW"/>
              <a:t>Someone claimed he got a solution satisfying the following boolean expression.</a:t>
            </a:r>
          </a:p>
          <a:p>
            <a:pPr lvl="1" eaLnBrk="1" hangingPunct="1"/>
            <a:r>
              <a:rPr lang="en-US" altLang="zh-TW"/>
              <a:t>It is easy to verify if his solution indeed satisfies.</a:t>
            </a:r>
          </a:p>
        </p:txBody>
      </p:sp>
      <p:graphicFrame>
        <p:nvGraphicFramePr>
          <p:cNvPr id="25605" name="Object 4"/>
          <p:cNvGraphicFramePr>
            <a:graphicFrameLocks noChangeAspect="1"/>
          </p:cNvGraphicFramePr>
          <p:nvPr/>
        </p:nvGraphicFramePr>
        <p:xfrm>
          <a:off x="1054100" y="4708525"/>
          <a:ext cx="7350125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3098520" imgH="241200" progId="Equation.3">
                  <p:embed/>
                </p:oleObj>
              </mc:Choice>
              <mc:Fallback>
                <p:oleObj name="方程式" r:id="rId2" imgW="3098520" imgH="241200" progId="Equation.3">
                  <p:embed/>
                  <p:pic>
                    <p:nvPicPr>
                      <p:cNvPr id="2560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4100" y="4708525"/>
                        <a:ext cx="7350125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556921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3250" y="372952"/>
            <a:ext cx="7772400" cy="1014462"/>
          </a:xfrm>
        </p:spPr>
        <p:txBody>
          <a:bodyPr/>
          <a:lstStyle/>
          <a:p>
            <a:r>
              <a:rPr lang="en-US" altLang="zh-TW" dirty="0"/>
              <a:t>Syllabus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83568" y="1309056"/>
            <a:ext cx="7772400" cy="5358444"/>
          </a:xfrm>
        </p:spPr>
        <p:txBody>
          <a:bodyPr/>
          <a:lstStyle/>
          <a:p>
            <a:r>
              <a:rPr lang="en-US" altLang="zh-TW" sz="2800" dirty="0"/>
              <a:t>Asymptotic analysis, divide and conquer</a:t>
            </a:r>
          </a:p>
          <a:p>
            <a:r>
              <a:rPr lang="en-US" altLang="zh-TW" sz="2800" dirty="0"/>
              <a:t>Polynomial-time solvable problems</a:t>
            </a:r>
          </a:p>
          <a:p>
            <a:pPr lvl="1"/>
            <a:r>
              <a:rPr lang="en-US" altLang="zh-TW" sz="2200" dirty="0"/>
              <a:t>Dynamic programming, string index, graph problems.</a:t>
            </a:r>
          </a:p>
          <a:p>
            <a:r>
              <a:rPr lang="en-US" altLang="zh-TW" sz="2800" dirty="0"/>
              <a:t>P, NP, NP-completeness</a:t>
            </a:r>
          </a:p>
          <a:p>
            <a:pPr lvl="1"/>
            <a:r>
              <a:rPr lang="en-US" altLang="zh-TW" sz="2400" dirty="0"/>
              <a:t>Proof of NPC by reduction</a:t>
            </a:r>
          </a:p>
          <a:p>
            <a:r>
              <a:rPr lang="en-US" altLang="zh-TW" sz="2800" dirty="0"/>
              <a:t>Approximation algorithms</a:t>
            </a:r>
          </a:p>
          <a:p>
            <a:pPr lvl="1"/>
            <a:r>
              <a:rPr lang="en-US" altLang="zh-TW" sz="2400" dirty="0"/>
              <a:t>Deterministic/randomized approaches</a:t>
            </a:r>
          </a:p>
          <a:p>
            <a:pPr lvl="1"/>
            <a:r>
              <a:rPr lang="en-US" altLang="zh-TW" sz="2400" dirty="0"/>
              <a:t>Relaxation techniques</a:t>
            </a:r>
          </a:p>
          <a:p>
            <a:r>
              <a:rPr lang="en-US" altLang="zh-TW" sz="2800" dirty="0" err="1"/>
              <a:t>Inapproximability</a:t>
            </a:r>
            <a:endParaRPr lang="en-US" altLang="zh-TW" sz="2800" dirty="0"/>
          </a:p>
          <a:p>
            <a:r>
              <a:rPr lang="en-US" altLang="zh-TW" sz="2800" dirty="0"/>
              <a:t>Polynomial-time approximation scheme</a:t>
            </a:r>
          </a:p>
          <a:p>
            <a:r>
              <a:rPr lang="en-US" altLang="zh-TW" sz="3000" dirty="0"/>
              <a:t>Fixed-parameter algorithm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7A7E83-9742-4EE9-9423-22A47EC8B0CC}" type="slidenum">
              <a:rPr lang="en-US" altLang="zh-TW" smtClean="0"/>
              <a:pPr>
                <a:defRPr/>
              </a:pPr>
              <a:t>23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55477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05520" y="506883"/>
            <a:ext cx="8348464" cy="1014413"/>
          </a:xfrm>
        </p:spPr>
        <p:txBody>
          <a:bodyPr/>
          <a:lstStyle/>
          <a:p>
            <a:pPr eaLnBrk="1" hangingPunct="1"/>
            <a:r>
              <a:rPr lang="en-US" altLang="zh-TW" dirty="0"/>
              <a:t>Grading Policies (16+2)</a:t>
            </a:r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3076F7-243F-4E12-8DC5-E6E01EC68696}" type="slidenum">
              <a:rPr lang="en-US" altLang="zh-TW"/>
              <a:pPr>
                <a:defRPr/>
              </a:pPr>
              <a:t>24</a:t>
            </a:fld>
            <a:endParaRPr lang="en-US" altLang="zh-TW"/>
          </a:p>
        </p:txBody>
      </p:sp>
      <p:sp>
        <p:nvSpPr>
          <p:cNvPr id="2048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23528" y="1521296"/>
            <a:ext cx="8348464" cy="5004048"/>
          </a:xfrm>
        </p:spPr>
        <p:txBody>
          <a:bodyPr/>
          <a:lstStyle/>
          <a:p>
            <a:r>
              <a:rPr lang="en-US" altLang="zh-TW" sz="3400" b="0" dirty="0">
                <a:solidFill>
                  <a:schemeClr val="bg1">
                    <a:lumMod val="50000"/>
                  </a:schemeClr>
                </a:solidFill>
              </a:rPr>
              <a:t>Two quizzes: 20%</a:t>
            </a:r>
          </a:p>
          <a:p>
            <a:r>
              <a:rPr lang="en-US" altLang="zh-TW" sz="3400" b="0" dirty="0"/>
              <a:t>Two homework: 30%, 15% each.</a:t>
            </a:r>
          </a:p>
          <a:p>
            <a:r>
              <a:rPr lang="en-US" altLang="zh-TW" sz="3400" b="0" dirty="0"/>
              <a:t>Midterm exam: 35%</a:t>
            </a:r>
          </a:p>
          <a:p>
            <a:r>
              <a:rPr lang="en-US" altLang="zh-TW" sz="3400" b="0" dirty="0"/>
              <a:t>Final exam: 35%</a:t>
            </a:r>
          </a:p>
          <a:p>
            <a:r>
              <a:rPr lang="en-US" altLang="zh-TW" sz="3400" b="0" dirty="0"/>
              <a:t>Lecture Q&amp;A: 10%</a:t>
            </a:r>
          </a:p>
          <a:p>
            <a:r>
              <a:rPr lang="en-US" altLang="zh-TW" sz="3400" b="0" dirty="0" err="1"/>
              <a:t>Ecourse</a:t>
            </a:r>
            <a:r>
              <a:rPr lang="en-US" altLang="zh-TW" sz="3400" b="0" dirty="0"/>
              <a:t> Q&amp;A: 10%</a:t>
            </a:r>
          </a:p>
          <a:p>
            <a:pPr lvl="1"/>
            <a:r>
              <a:rPr lang="en-US" altLang="zh-TW" sz="2800" b="0" dirty="0"/>
              <a:t>Only meaningful questions and answers get bonus.</a:t>
            </a:r>
          </a:p>
          <a:p>
            <a:pPr lvl="1"/>
            <a:r>
              <a:rPr lang="en-US" altLang="zh-TW" sz="2800" b="0" dirty="0"/>
              <a:t>TA will determine the if the Q&amp;A is </a:t>
            </a:r>
            <a:r>
              <a:rPr lang="en-US" altLang="zh-TW" sz="2800" b="0" dirty="0" err="1"/>
              <a:t>meningful</a:t>
            </a:r>
            <a:r>
              <a:rPr lang="en-US" altLang="zh-TW" sz="2800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992745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Conclusion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You can watch videos by yourself.</a:t>
            </a:r>
            <a:endParaRPr lang="en-US" altLang="zh-TW" dirty="0">
              <a:hlinkClick r:id="rId2"/>
            </a:endParaRPr>
          </a:p>
          <a:p>
            <a:pPr lvl="1"/>
            <a:r>
              <a:rPr lang="en-US" altLang="zh-TW" dirty="0">
                <a:hlinkClick r:id="rId2"/>
              </a:rPr>
              <a:t>https://www.youtube.com/channel/UCSbXgek9Di41-pnwU4Lkb5A</a:t>
            </a:r>
            <a:endParaRPr lang="en-US" altLang="zh-TW" dirty="0"/>
          </a:p>
          <a:p>
            <a:pPr eaLnBrk="1" hangingPunct="1"/>
            <a:r>
              <a:rPr lang="en-US" altLang="zh-TW" dirty="0"/>
              <a:t>Please check E-course2 regularly.</a:t>
            </a:r>
          </a:p>
          <a:p>
            <a:pPr lvl="1" eaLnBrk="1" hangingPunct="1"/>
            <a:r>
              <a:rPr lang="en-US" altLang="zh-TW" dirty="0">
                <a:hlinkClick r:id="rId3"/>
              </a:rPr>
              <a:t>https://ecourse2.ccu.edu.tw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7A7E83-9742-4EE9-9423-22A47EC8B0CC}" type="slidenum">
              <a:rPr lang="en-US" altLang="zh-TW" smtClean="0"/>
              <a:pPr>
                <a:defRPr/>
              </a:pPr>
              <a:t>25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76890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469900"/>
            <a:ext cx="7772400" cy="1014413"/>
          </a:xfrm>
        </p:spPr>
        <p:txBody>
          <a:bodyPr/>
          <a:lstStyle/>
          <a:p>
            <a:pPr eaLnBrk="1" hangingPunct="1"/>
            <a:r>
              <a:rPr lang="en-US" altLang="zh-TW"/>
              <a:t>Text Book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3C20D5-DB02-4FF3-AF9A-D68C83D21CF2}" type="slidenum">
              <a:rPr lang="en-US" altLang="zh-TW"/>
              <a:pPr>
                <a:defRPr/>
              </a:pPr>
              <a:t>3</a:t>
            </a:fld>
            <a:endParaRPr lang="en-US" altLang="zh-TW"/>
          </a:p>
        </p:txBody>
      </p:sp>
      <p:sp>
        <p:nvSpPr>
          <p:cNvPr id="1843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95288" y="1484313"/>
            <a:ext cx="8353425" cy="4538662"/>
          </a:xfrm>
        </p:spPr>
        <p:txBody>
          <a:bodyPr/>
          <a:lstStyle/>
          <a:p>
            <a:pPr eaLnBrk="1" hangingPunct="1"/>
            <a:r>
              <a:rPr lang="en-US" altLang="zh-TW" dirty="0"/>
              <a:t>Introduction to Algorithms, third edition.</a:t>
            </a:r>
          </a:p>
          <a:p>
            <a:pPr eaLnBrk="1" hangingPunct="1"/>
            <a:endParaRPr lang="en-US" altLang="zh-TW" dirty="0"/>
          </a:p>
        </p:txBody>
      </p:sp>
      <p:pic>
        <p:nvPicPr>
          <p:cNvPr id="6" name="Picture 4" descr="41WDWECWVC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060848"/>
            <a:ext cx="4680520" cy="468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7620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8650A-1F37-4A37-AF76-F636804F1A1E}" type="slidenum">
              <a:rPr lang="en-US" altLang="zh-TW"/>
              <a:pPr/>
              <a:t>4</a:t>
            </a:fld>
            <a:endParaRPr lang="en-US" altLang="zh-TW"/>
          </a:p>
        </p:txBody>
      </p:sp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 Books</a:t>
            </a:r>
          </a:p>
        </p:txBody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1593304"/>
            <a:ext cx="8003232" cy="4572000"/>
          </a:xfrm>
        </p:spPr>
        <p:txBody>
          <a:bodyPr/>
          <a:lstStyle/>
          <a:p>
            <a:r>
              <a:rPr lang="en-US" altLang="zh-TW" sz="2800" b="0" dirty="0"/>
              <a:t>Approximation Algorithms, Springer-Verlag, Berlin, 2001.</a:t>
            </a:r>
          </a:p>
          <a:p>
            <a:r>
              <a:rPr lang="en-US" altLang="zh-TW" sz="2800" b="0" dirty="0"/>
              <a:t>Approximation Algorithms for NP-Hard Problems, 1996. </a:t>
            </a:r>
          </a:p>
          <a:p>
            <a:endParaRPr lang="en-US" altLang="zh-TW" sz="2800" b="0" dirty="0"/>
          </a:p>
        </p:txBody>
      </p:sp>
      <p:pic>
        <p:nvPicPr>
          <p:cNvPr id="241668" name="Picture 4" descr="51HD6nSkHX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0" y="3429000"/>
            <a:ext cx="3244850" cy="324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4" descr="417ZFGR8B0L">
            <a:extLst>
              <a:ext uri="{FF2B5EF4-FFF2-40B4-BE49-F238E27FC236}">
                <a16:creationId xmlns:a16="http://schemas.microsoft.com/office/drawing/2014/main" id="{B4AAB427-A1A6-A091-1F4D-71D430372D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3180" y="3322702"/>
            <a:ext cx="3351148" cy="3351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8756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614338"/>
            <a:ext cx="7772400" cy="726430"/>
          </a:xfrm>
        </p:spPr>
        <p:txBody>
          <a:bodyPr/>
          <a:lstStyle/>
          <a:p>
            <a:r>
              <a:rPr lang="en-US" altLang="zh-TW" dirty="0"/>
              <a:t>Online Resources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323528" y="1412776"/>
            <a:ext cx="8568952" cy="5040560"/>
          </a:xfrm>
        </p:spPr>
        <p:txBody>
          <a:bodyPr/>
          <a:lstStyle/>
          <a:p>
            <a:r>
              <a:rPr lang="en-US" altLang="zh-TW" dirty="0" err="1"/>
              <a:t>Youtube</a:t>
            </a:r>
            <a:r>
              <a:rPr lang="en-US" altLang="zh-TW" dirty="0"/>
              <a:t> videos</a:t>
            </a:r>
          </a:p>
          <a:p>
            <a:pPr lvl="1"/>
            <a:r>
              <a:rPr lang="en-US" altLang="zh-TW" sz="2400" dirty="0">
                <a:hlinkClick r:id="rId3"/>
              </a:rPr>
              <a:t>https://www.youtube.com/channel/UCSbXgek9Di41-pnwU4Lkb5A</a:t>
            </a:r>
            <a:endParaRPr lang="en-US" altLang="zh-TW" sz="2400" dirty="0"/>
          </a:p>
          <a:p>
            <a:pPr lvl="1"/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7A7E83-9742-4EE9-9423-22A47EC8B0CC}" type="slidenum">
              <a:rPr lang="en-US" altLang="zh-TW" smtClean="0"/>
              <a:pPr>
                <a:defRPr/>
              </a:pPr>
              <a:t>5</a:t>
            </a:fld>
            <a:endParaRPr lang="en-US" altLang="zh-TW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A751BE-CA57-A14A-9FD1-CA07E1FE96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728" y="2794158"/>
            <a:ext cx="6743600" cy="3880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647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1560" y="326306"/>
            <a:ext cx="7772400" cy="1014462"/>
          </a:xfrm>
        </p:spPr>
        <p:txBody>
          <a:bodyPr/>
          <a:lstStyle/>
          <a:p>
            <a:r>
              <a:rPr lang="en-US" altLang="zh-TW" dirty="0"/>
              <a:t>Problems and Algorithms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1560" y="1305272"/>
            <a:ext cx="7772400" cy="4572000"/>
          </a:xfrm>
        </p:spPr>
        <p:txBody>
          <a:bodyPr/>
          <a:lstStyle/>
          <a:p>
            <a:r>
              <a:rPr lang="en-US" altLang="zh-TW" dirty="0"/>
              <a:t>In the graduate school, you are asked to solve problems in different fields.</a:t>
            </a:r>
          </a:p>
          <a:p>
            <a:pPr lvl="1"/>
            <a:r>
              <a:rPr lang="en-US" altLang="zh-TW" b="0" dirty="0"/>
              <a:t>Even when implementing a large system, there is always core issues requiring </a:t>
            </a:r>
            <a:r>
              <a:rPr lang="en-US" altLang="zh-TW" dirty="0">
                <a:solidFill>
                  <a:srgbClr val="FF0000"/>
                </a:solidFill>
              </a:rPr>
              <a:t>theoretical</a:t>
            </a:r>
            <a:r>
              <a:rPr lang="en-US" altLang="zh-TW" b="0" dirty="0"/>
              <a:t> analysis.</a:t>
            </a:r>
          </a:p>
          <a:p>
            <a:r>
              <a:rPr lang="en-US" altLang="zh-TW" dirty="0"/>
              <a:t>An algorithm is a set of ordered rules for solving a problem.</a:t>
            </a:r>
          </a:p>
          <a:p>
            <a:pPr lvl="1"/>
            <a:r>
              <a:rPr lang="en-US" altLang="zh-TW" b="0" dirty="0"/>
              <a:t>Traditionally, an algorithm should be accompanied with mathematical proofs (time/space/solution).</a:t>
            </a:r>
          </a:p>
          <a:p>
            <a:pPr lvl="1"/>
            <a:r>
              <a:rPr lang="en-US" altLang="zh-TW" b="0" dirty="0"/>
              <a:t>However, the term algorithm</a:t>
            </a:r>
            <a:r>
              <a:rPr lang="en-US" altLang="zh-TW" b="0" dirty="0">
                <a:solidFill>
                  <a:srgbClr val="FF0000"/>
                </a:solidFill>
              </a:rPr>
              <a:t> </a:t>
            </a:r>
            <a:r>
              <a:rPr lang="en-US" altLang="zh-TW" b="0" dirty="0"/>
              <a:t>is now ambiguously referred to any idea.</a:t>
            </a:r>
          </a:p>
          <a:p>
            <a:pPr lvl="1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7A7E83-9742-4EE9-9423-22A47EC8B0CC}" type="slidenum">
              <a:rPr lang="en-US" altLang="zh-TW" smtClean="0"/>
              <a:pPr>
                <a:defRPr/>
              </a:pPr>
              <a:t>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71063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C7657-6BCD-2D6A-C84F-4DDC82C90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sz="3600" dirty="0"/>
              <a:t>Impact of LLM on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880C3-1557-86AC-088D-2B9DA34BD97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TW" b="0" dirty="0"/>
              <a:t>With the advance of generative AI, do we still need to learn the all algorithms?</a:t>
            </a:r>
          </a:p>
          <a:p>
            <a:pPr lvl="1"/>
            <a:r>
              <a:rPr lang="en-US" b="0" dirty="0"/>
              <a:t>e</a:t>
            </a:r>
            <a:r>
              <a:rPr lang="en-TW" b="0" dirty="0"/>
              <a:t>.g., sorting algorithms, graph algorithms, string comparison, dynamic programming, 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3A438B-C3BE-599A-A078-A97EBCD44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7A7E83-9742-4EE9-9423-22A47EC8B0CC}" type="slidenum">
              <a:rPr lang="en-US" altLang="zh-TW" smtClean="0"/>
              <a:pPr>
                <a:defRPr/>
              </a:pPr>
              <a:t>7</a:t>
            </a:fld>
            <a:endParaRPr lang="en-US" altLang="zh-TW"/>
          </a:p>
        </p:txBody>
      </p:sp>
      <p:pic>
        <p:nvPicPr>
          <p:cNvPr id="1026" name="Picture 2" descr="Anthropic's Claude 3.5 Sonnet is a Major Advancement in Frontier Models 🎯">
            <a:extLst>
              <a:ext uri="{FF2B5EF4-FFF2-40B4-BE49-F238E27FC236}">
                <a16:creationId xmlns:a16="http://schemas.microsoft.com/office/drawing/2014/main" id="{8A754F2F-662D-4214-A406-4A2427A6AF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4221088"/>
            <a:ext cx="2907556" cy="1495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PT-4 can help data mining for energy management in building sector">
            <a:extLst>
              <a:ext uri="{FF2B5EF4-FFF2-40B4-BE49-F238E27FC236}">
                <a16:creationId xmlns:a16="http://schemas.microsoft.com/office/drawing/2014/main" id="{C3D1E408-667F-AFA7-EDDF-4821F87D66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522" y="3645024"/>
            <a:ext cx="3289300" cy="246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6089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C7657-6BCD-2D6A-C84F-4DDC82C90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68" y="470322"/>
            <a:ext cx="8003232" cy="1014462"/>
          </a:xfrm>
        </p:spPr>
        <p:txBody>
          <a:bodyPr/>
          <a:lstStyle/>
          <a:p>
            <a:r>
              <a:rPr lang="en-TW" sz="3600" dirty="0"/>
              <a:t>Impact of Generative AI on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880C3-1557-86AC-088D-2B9DA34BD97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14400" y="1593304"/>
            <a:ext cx="7772400" cy="4932040"/>
          </a:xfrm>
        </p:spPr>
        <p:txBody>
          <a:bodyPr/>
          <a:lstStyle/>
          <a:p>
            <a:r>
              <a:rPr lang="en-TW" b="0" dirty="0"/>
              <a:t>The current GPT-4o can solves 50% of problems in homework and quizes of this lecture.</a:t>
            </a:r>
          </a:p>
          <a:p>
            <a:pPr lvl="1"/>
            <a:r>
              <a:rPr lang="en-US" b="0" dirty="0"/>
              <a:t>T</a:t>
            </a:r>
            <a:r>
              <a:rPr lang="en-TW" b="0" dirty="0"/>
              <a:t>his includes formal proof of some algorithms.</a:t>
            </a:r>
          </a:p>
          <a:p>
            <a:pPr lvl="1"/>
            <a:r>
              <a:rPr lang="en-US" b="0" dirty="0"/>
              <a:t>T</a:t>
            </a:r>
            <a:r>
              <a:rPr lang="en-TW" b="0" dirty="0"/>
              <a:t>ime complexity analysis of algorithms.</a:t>
            </a:r>
          </a:p>
          <a:p>
            <a:pPr lvl="1"/>
            <a:r>
              <a:rPr lang="en-US" b="0" dirty="0"/>
              <a:t>Correct </a:t>
            </a:r>
            <a:r>
              <a:rPr lang="en-US" b="0" dirty="0" err="1"/>
              <a:t>i</a:t>
            </a:r>
            <a:r>
              <a:rPr lang="en-TW" b="0" dirty="0"/>
              <a:t>mplementation of the algorithms.</a:t>
            </a:r>
          </a:p>
          <a:p>
            <a:r>
              <a:rPr lang="en-TW" b="0" dirty="0"/>
              <a:t>However, for complex problems, algorithms, and coding, current GPT is still limited.</a:t>
            </a:r>
          </a:p>
          <a:p>
            <a:pPr lvl="1"/>
            <a:r>
              <a:rPr lang="en-US" b="0" dirty="0"/>
              <a:t>W</a:t>
            </a:r>
            <a:r>
              <a:rPr lang="en-TW" b="0" dirty="0"/>
              <a:t>rong answers or proofs to hard problems.</a:t>
            </a:r>
          </a:p>
          <a:p>
            <a:pPr lvl="1"/>
            <a:r>
              <a:rPr lang="en-TW" b="0" dirty="0"/>
              <a:t>95% of its implementation is correct but still buggy.</a:t>
            </a:r>
          </a:p>
          <a:p>
            <a:pPr lvl="2"/>
            <a:r>
              <a:rPr lang="en-US" b="0" dirty="0"/>
              <a:t>Y</a:t>
            </a:r>
            <a:r>
              <a:rPr lang="en-TW" b="0" dirty="0"/>
              <a:t>ou have to understand every line of code to debug.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3A438B-C3BE-599A-A078-A97EBCD44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7A7E83-9742-4EE9-9423-22A47EC8B0CC}" type="slidenum">
              <a:rPr lang="en-US" altLang="zh-TW" smtClean="0"/>
              <a:pPr>
                <a:defRPr/>
              </a:pPr>
              <a:t>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73464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3568" y="188640"/>
            <a:ext cx="7772400" cy="1014462"/>
          </a:xfrm>
        </p:spPr>
        <p:txBody>
          <a:bodyPr/>
          <a:lstStyle/>
          <a:p>
            <a:r>
              <a:rPr lang="en-US" altLang="zh-TW" sz="3600" dirty="0"/>
              <a:t>Hardware and Software Improvement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83568" y="1311622"/>
            <a:ext cx="7772400" cy="5355878"/>
          </a:xfrm>
        </p:spPr>
        <p:txBody>
          <a:bodyPr/>
          <a:lstStyle/>
          <a:p>
            <a:r>
              <a:rPr lang="en-US" altLang="zh-TW" dirty="0"/>
              <a:t>In practical app, efficiency is affected by hardware and software.</a:t>
            </a:r>
          </a:p>
          <a:p>
            <a:pPr lvl="1"/>
            <a:r>
              <a:rPr lang="en-US" altLang="zh-TW" dirty="0"/>
              <a:t>Hardware</a:t>
            </a:r>
          </a:p>
          <a:p>
            <a:pPr lvl="2"/>
            <a:r>
              <a:rPr lang="en-US" altLang="zh-TW" b="0" dirty="0"/>
              <a:t>Message Passing Interface (MPI)</a:t>
            </a:r>
          </a:p>
          <a:p>
            <a:pPr lvl="2"/>
            <a:r>
              <a:rPr lang="en-US" altLang="zh-TW" b="0" dirty="0"/>
              <a:t>Multithreading programming  (</a:t>
            </a:r>
            <a:r>
              <a:rPr lang="en-US" altLang="zh-TW" b="0" dirty="0" err="1"/>
              <a:t>OpenMP</a:t>
            </a:r>
            <a:r>
              <a:rPr lang="en-US" altLang="zh-TW" b="0" dirty="0"/>
              <a:t>)</a:t>
            </a:r>
          </a:p>
          <a:p>
            <a:pPr lvl="2"/>
            <a:r>
              <a:rPr lang="en-US" altLang="zh-TW" b="0" dirty="0"/>
              <a:t>Vector programming (SIMD) </a:t>
            </a:r>
          </a:p>
          <a:p>
            <a:pPr lvl="2"/>
            <a:r>
              <a:rPr lang="en-US" altLang="zh-TW" b="0" dirty="0"/>
              <a:t>Cache miss rate</a:t>
            </a:r>
          </a:p>
          <a:p>
            <a:pPr lvl="2"/>
            <a:r>
              <a:rPr lang="en-US" altLang="zh-TW" b="0" dirty="0"/>
              <a:t>CUDA</a:t>
            </a:r>
          </a:p>
          <a:p>
            <a:pPr lvl="2"/>
            <a:r>
              <a:rPr lang="en-US" altLang="zh-TW" b="0" dirty="0"/>
              <a:t>Cloud computing</a:t>
            </a:r>
          </a:p>
          <a:p>
            <a:pPr lvl="1"/>
            <a:r>
              <a:rPr lang="en-US" altLang="zh-TW" dirty="0"/>
              <a:t>Software</a:t>
            </a:r>
          </a:p>
          <a:p>
            <a:pPr lvl="2"/>
            <a:r>
              <a:rPr lang="en-US" altLang="zh-TW" b="0" dirty="0"/>
              <a:t>Data structure</a:t>
            </a:r>
          </a:p>
          <a:p>
            <a:pPr lvl="2"/>
            <a:r>
              <a:rPr lang="en-US" altLang="zh-TW" b="0" dirty="0"/>
              <a:t>Algorithm</a:t>
            </a:r>
            <a:endParaRPr lang="zh-TW" altLang="en-US" b="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7A7E83-9742-4EE9-9423-22A47EC8B0CC}" type="slidenum">
              <a:rPr lang="en-US" altLang="zh-TW" smtClean="0"/>
              <a:pPr>
                <a:defRPr/>
              </a:pPr>
              <a:t>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863517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公正">
  <a:themeElements>
    <a:clrScheme name="公正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公正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公正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12017</TotalTime>
  <Words>1168</Words>
  <Application>Microsoft Macintosh PowerPoint</Application>
  <PresentationFormat>On-screen Show (4:3)</PresentationFormat>
  <Paragraphs>214</Paragraphs>
  <Slides>25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25</vt:i4>
      </vt:variant>
    </vt:vector>
  </HeadingPairs>
  <TitlesOfParts>
    <vt:vector size="38" baseType="lpstr">
      <vt:lpstr>新細明體</vt:lpstr>
      <vt:lpstr>Arial</vt:lpstr>
      <vt:lpstr>Arial Black</vt:lpstr>
      <vt:lpstr>Consolas</vt:lpstr>
      <vt:lpstr>Franklin Gothic Book</vt:lpstr>
      <vt:lpstr>Perpetua</vt:lpstr>
      <vt:lpstr>Times New Roman</vt:lpstr>
      <vt:lpstr>Wingdings</vt:lpstr>
      <vt:lpstr>Wingdings 2</vt:lpstr>
      <vt:lpstr>公正</vt:lpstr>
      <vt:lpstr>Chart</vt:lpstr>
      <vt:lpstr>方程式</vt:lpstr>
      <vt:lpstr>Visio</vt:lpstr>
      <vt:lpstr>Introduction</vt:lpstr>
      <vt:lpstr> Lecture Information</vt:lpstr>
      <vt:lpstr>Text Book</vt:lpstr>
      <vt:lpstr>Reference Books</vt:lpstr>
      <vt:lpstr>Online Resources</vt:lpstr>
      <vt:lpstr>Problems and Algorithms</vt:lpstr>
      <vt:lpstr>Impact of LLM on Algorithms</vt:lpstr>
      <vt:lpstr>Impact of Generative AI on Algorithms</vt:lpstr>
      <vt:lpstr>Hardware and Software Improvement</vt:lpstr>
      <vt:lpstr>OpenMP</vt:lpstr>
      <vt:lpstr>SIMD (Vector) Programming</vt:lpstr>
      <vt:lpstr>Real World</vt:lpstr>
      <vt:lpstr>Array vs Linked List</vt:lpstr>
      <vt:lpstr>Cache Miss Reduces Speed</vt:lpstr>
      <vt:lpstr>Hardware and Software Improvement</vt:lpstr>
      <vt:lpstr>Complexity (Big O Notations)</vt:lpstr>
      <vt:lpstr>Practical Complexity</vt:lpstr>
      <vt:lpstr>Exponential Growth</vt:lpstr>
      <vt:lpstr>Easy and Hard Problems</vt:lpstr>
      <vt:lpstr>Traveling Salesman Problem (TSP)</vt:lpstr>
      <vt:lpstr>Graph Coloring Problem</vt:lpstr>
      <vt:lpstr>Satisfiability (SAT) Problem</vt:lpstr>
      <vt:lpstr>Syllabus</vt:lpstr>
      <vt:lpstr>Grading Policies (16+2)</vt:lpstr>
      <vt:lpstr>Conclusion</vt:lpstr>
    </vt:vector>
  </TitlesOfParts>
  <Company>Genomics Center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Yao-Ting Huang</dc:creator>
  <cp:lastModifiedBy>Yao-Ting</cp:lastModifiedBy>
  <cp:revision>4013</cp:revision>
  <cp:lastPrinted>2016-09-13T08:04:28Z</cp:lastPrinted>
  <dcterms:created xsi:type="dcterms:W3CDTF">2006-10-31T05:21:54Z</dcterms:created>
  <dcterms:modified xsi:type="dcterms:W3CDTF">2024-09-13T02:05:22Z</dcterms:modified>
</cp:coreProperties>
</file>