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71"/>
  </p:notesMasterIdLst>
  <p:sldIdLst>
    <p:sldId id="312" r:id="rId2"/>
    <p:sldId id="313" r:id="rId3"/>
    <p:sldId id="314" r:id="rId4"/>
    <p:sldId id="315" r:id="rId5"/>
    <p:sldId id="316"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9" r:id="rId20"/>
    <p:sldId id="331" r:id="rId21"/>
    <p:sldId id="332" r:id="rId22"/>
    <p:sldId id="333" r:id="rId23"/>
    <p:sldId id="334" r:id="rId24"/>
    <p:sldId id="335" r:id="rId25"/>
    <p:sldId id="336" r:id="rId26"/>
    <p:sldId id="337" r:id="rId27"/>
    <p:sldId id="338" r:id="rId28"/>
    <p:sldId id="309" r:id="rId29"/>
    <p:sldId id="257" r:id="rId30"/>
    <p:sldId id="258" r:id="rId31"/>
    <p:sldId id="311" r:id="rId32"/>
    <p:sldId id="260" r:id="rId33"/>
    <p:sldId id="269" r:id="rId34"/>
    <p:sldId id="270"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8" r:id="rId70"/>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Black" pitchFamily="34" charset="0"/>
        <a:ea typeface="新細明體" charset="-120"/>
        <a:cs typeface="+mn-cs"/>
      </a:defRPr>
    </a:lvl1pPr>
    <a:lvl2pPr marL="457200" algn="l" rtl="0" fontAlgn="base">
      <a:spcBef>
        <a:spcPct val="0"/>
      </a:spcBef>
      <a:spcAft>
        <a:spcPct val="0"/>
      </a:spcAft>
      <a:defRPr kumimoji="1" kern="1200">
        <a:solidFill>
          <a:schemeClr val="tx1"/>
        </a:solidFill>
        <a:latin typeface="Arial Black" pitchFamily="34" charset="0"/>
        <a:ea typeface="新細明體" charset="-120"/>
        <a:cs typeface="+mn-cs"/>
      </a:defRPr>
    </a:lvl2pPr>
    <a:lvl3pPr marL="914400" algn="l" rtl="0" fontAlgn="base">
      <a:spcBef>
        <a:spcPct val="0"/>
      </a:spcBef>
      <a:spcAft>
        <a:spcPct val="0"/>
      </a:spcAft>
      <a:defRPr kumimoji="1" kern="1200">
        <a:solidFill>
          <a:schemeClr val="tx1"/>
        </a:solidFill>
        <a:latin typeface="Arial Black" pitchFamily="34" charset="0"/>
        <a:ea typeface="新細明體" charset="-120"/>
        <a:cs typeface="+mn-cs"/>
      </a:defRPr>
    </a:lvl3pPr>
    <a:lvl4pPr marL="1371600" algn="l" rtl="0" fontAlgn="base">
      <a:spcBef>
        <a:spcPct val="0"/>
      </a:spcBef>
      <a:spcAft>
        <a:spcPct val="0"/>
      </a:spcAft>
      <a:defRPr kumimoji="1" kern="1200">
        <a:solidFill>
          <a:schemeClr val="tx1"/>
        </a:solidFill>
        <a:latin typeface="Arial Black" pitchFamily="34" charset="0"/>
        <a:ea typeface="新細明體" charset="-120"/>
        <a:cs typeface="+mn-cs"/>
      </a:defRPr>
    </a:lvl4pPr>
    <a:lvl5pPr marL="1828800" algn="l" rtl="0" fontAlgn="base">
      <a:spcBef>
        <a:spcPct val="0"/>
      </a:spcBef>
      <a:spcAft>
        <a:spcPct val="0"/>
      </a:spcAft>
      <a:defRPr kumimoji="1" kern="1200">
        <a:solidFill>
          <a:schemeClr val="tx1"/>
        </a:solidFill>
        <a:latin typeface="Arial Black" pitchFamily="34" charset="0"/>
        <a:ea typeface="新細明體" charset="-120"/>
        <a:cs typeface="+mn-cs"/>
      </a:defRPr>
    </a:lvl5pPr>
    <a:lvl6pPr marL="2286000" algn="l" defTabSz="914400" rtl="0" eaLnBrk="1" latinLnBrk="0" hangingPunct="1">
      <a:defRPr kumimoji="1" kern="1200">
        <a:solidFill>
          <a:schemeClr val="tx1"/>
        </a:solidFill>
        <a:latin typeface="Arial Black" pitchFamily="34" charset="0"/>
        <a:ea typeface="新細明體" charset="-120"/>
        <a:cs typeface="+mn-cs"/>
      </a:defRPr>
    </a:lvl6pPr>
    <a:lvl7pPr marL="2743200" algn="l" defTabSz="914400" rtl="0" eaLnBrk="1" latinLnBrk="0" hangingPunct="1">
      <a:defRPr kumimoji="1" kern="1200">
        <a:solidFill>
          <a:schemeClr val="tx1"/>
        </a:solidFill>
        <a:latin typeface="Arial Black" pitchFamily="34" charset="0"/>
        <a:ea typeface="新細明體" charset="-120"/>
        <a:cs typeface="+mn-cs"/>
      </a:defRPr>
    </a:lvl7pPr>
    <a:lvl8pPr marL="3200400" algn="l" defTabSz="914400" rtl="0" eaLnBrk="1" latinLnBrk="0" hangingPunct="1">
      <a:defRPr kumimoji="1" kern="1200">
        <a:solidFill>
          <a:schemeClr val="tx1"/>
        </a:solidFill>
        <a:latin typeface="Arial Black" pitchFamily="34" charset="0"/>
        <a:ea typeface="新細明體" charset="-120"/>
        <a:cs typeface="+mn-cs"/>
      </a:defRPr>
    </a:lvl8pPr>
    <a:lvl9pPr marL="3657600" algn="l" defTabSz="914400" rtl="0" eaLnBrk="1" latinLnBrk="0" hangingPunct="1">
      <a:defRPr kumimoji="1" kern="1200">
        <a:solidFill>
          <a:schemeClr val="tx1"/>
        </a:solidFill>
        <a:latin typeface="Arial Black" pitchFamily="34"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000099"/>
    <a:srgbClr val="FFFF99"/>
    <a:srgbClr val="00CCFF"/>
    <a:srgbClr val="FFFF00"/>
    <a:srgbClr val="FFFF66"/>
    <a:srgbClr val="CCFF66"/>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88257" autoAdjust="0"/>
  </p:normalViewPr>
  <p:slideViewPr>
    <p:cSldViewPr>
      <p:cViewPr varScale="1">
        <p:scale>
          <a:sx n="79" d="100"/>
          <a:sy n="79" d="100"/>
        </p:scale>
        <p:origin x="96" y="8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新細明體" pitchFamily="18" charset="-120"/>
              </a:defRPr>
            </a:lvl1pPr>
          </a:lstStyle>
          <a:p>
            <a:pPr>
              <a:defRPr/>
            </a:pPr>
            <a:endParaRPr lang="en-US" altLang="zh-TW"/>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新細明體" pitchFamily="18" charset="-120"/>
              </a:defRPr>
            </a:lvl1pPr>
          </a:lstStyle>
          <a:p>
            <a:pPr>
              <a:defRPr/>
            </a:pPr>
            <a:endParaRPr lang="en-US" altLang="zh-TW"/>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新細明體" pitchFamily="18" charset="-120"/>
              </a:defRPr>
            </a:lvl1pPr>
          </a:lstStyle>
          <a:p>
            <a:pPr>
              <a:defRPr/>
            </a:pPr>
            <a:endParaRPr lang="en-US" altLang="zh-TW"/>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新細明體" pitchFamily="18" charset="-120"/>
              </a:defRPr>
            </a:lvl1pPr>
          </a:lstStyle>
          <a:p>
            <a:pPr>
              <a:defRPr/>
            </a:pPr>
            <a:fld id="{01C8DEAC-D131-4A8A-99D8-96EE11B3D070}" type="slidenum">
              <a:rPr lang="en-US" altLang="zh-TW"/>
              <a:pPr>
                <a:defRPr/>
              </a:pPr>
              <a:t>‹#›</a:t>
            </a:fld>
            <a:endParaRPr lang="en-US" altLang="zh-TW"/>
          </a:p>
        </p:txBody>
      </p:sp>
    </p:spTree>
    <p:extLst>
      <p:ext uri="{BB962C8B-B14F-4D97-AF65-F5344CB8AC3E}">
        <p14:creationId xmlns:p14="http://schemas.microsoft.com/office/powerpoint/2010/main" val="4063962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064768DB-2E60-4722-8B63-75DBEFA6CC93}" type="slidenum">
              <a:rPr lang="en-US" altLang="zh-TW">
                <a:solidFill>
                  <a:schemeClr val="tx1"/>
                </a:solidFill>
                <a:latin typeface="Arial" panose="020B0604020202020204" pitchFamily="34" charset="0"/>
              </a:rPr>
              <a:pPr/>
              <a:t>1</a:t>
            </a:fld>
            <a:endParaRPr lang="en-US" altLang="zh-TW">
              <a:solidFill>
                <a:schemeClr val="tx1"/>
              </a:solidFill>
              <a:latin typeface="Arial" panose="020B060402020202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43238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22DCCEF9-A5E4-4DC3-B998-CA7C2E75ED23}" type="slidenum">
              <a:rPr kumimoji="0" lang="zh-TW" altLang="en-US">
                <a:latin typeface="Times New Roman" panose="02020603050405020304" pitchFamily="18" charset="0"/>
              </a:rPr>
              <a:pPr>
                <a:spcBef>
                  <a:spcPct val="0"/>
                </a:spcBef>
              </a:pPr>
              <a:t>57</a:t>
            </a:fld>
            <a:endParaRPr kumimoji="0" lang="en-US" altLang="zh-TW">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xfrm>
            <a:off x="917575" y="744538"/>
            <a:ext cx="4962525" cy="3722687"/>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ndParaRPr>
          </a:p>
        </p:txBody>
      </p:sp>
    </p:spTree>
    <p:extLst>
      <p:ext uri="{BB962C8B-B14F-4D97-AF65-F5344CB8AC3E}">
        <p14:creationId xmlns:p14="http://schemas.microsoft.com/office/powerpoint/2010/main" val="4109154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308B3D59-87A1-46FF-96EB-AF4084AA00A8}" type="slidenum">
              <a:rPr kumimoji="0" lang="zh-TW" altLang="en-US">
                <a:latin typeface="Times New Roman" panose="02020603050405020304" pitchFamily="18" charset="0"/>
              </a:rPr>
              <a:pPr>
                <a:spcBef>
                  <a:spcPct val="0"/>
                </a:spcBef>
              </a:pPr>
              <a:t>58</a:t>
            </a:fld>
            <a:endParaRPr kumimoji="0" lang="en-US" altLang="zh-TW">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xfrm>
            <a:off x="917575" y="744538"/>
            <a:ext cx="4962525" cy="3722687"/>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rPr>
              <a:t>It’s impossible G’ has a cycle but G does not have.</a:t>
            </a:r>
          </a:p>
        </p:txBody>
      </p:sp>
    </p:spTree>
    <p:extLst>
      <p:ext uri="{BB962C8B-B14F-4D97-AF65-F5344CB8AC3E}">
        <p14:creationId xmlns:p14="http://schemas.microsoft.com/office/powerpoint/2010/main" val="92187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圖像版面配置區 1"/>
          <p:cNvSpPr>
            <a:spLocks noGrp="1" noRot="1" noChangeAspect="1" noTextEdit="1"/>
          </p:cNvSpPr>
          <p:nvPr>
            <p:ph type="sldImg"/>
          </p:nvPr>
        </p:nvSpPr>
        <p:spPr>
          <a:xfrm>
            <a:off x="917575" y="744538"/>
            <a:ext cx="4962525" cy="3722687"/>
          </a:xfrm>
          <a:ln/>
        </p:spPr>
      </p:sp>
      <p:sp>
        <p:nvSpPr>
          <p:cNvPr id="542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542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B53679C3-62CF-4B16-8363-3F14146B64C5}" type="slidenum">
              <a:rPr kumimoji="0" lang="zh-TW" altLang="en-US">
                <a:latin typeface="Times New Roman" panose="02020603050405020304" pitchFamily="18" charset="0"/>
              </a:rPr>
              <a:pPr>
                <a:spcBef>
                  <a:spcPct val="0"/>
                </a:spcBef>
              </a:pPr>
              <a:t>62</a:t>
            </a:fld>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3352018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1"/>
      </p:bgRef>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pic>
        <p:nvPicPr>
          <p:cNvPr id="5" name="Picture 149" descr="emblem"/>
          <p:cNvPicPr>
            <a:picLocks noChangeAspect="1" noChangeArrowheads="1"/>
          </p:cNvPicPr>
          <p:nvPr userDrawn="1"/>
        </p:nvPicPr>
        <p:blipFill>
          <a:blip r:embed="rId2" cstate="print"/>
          <a:srcRect/>
          <a:stretch>
            <a:fillRect/>
          </a:stretch>
        </p:blipFill>
        <p:spPr bwMode="auto">
          <a:xfrm>
            <a:off x="0" y="0"/>
            <a:ext cx="863600" cy="792163"/>
          </a:xfrm>
          <a:prstGeom prst="rect">
            <a:avLst/>
          </a:prstGeom>
          <a:noFill/>
          <a:ln w="9525">
            <a:noFill/>
            <a:miter lim="800000"/>
            <a:headEnd/>
            <a:tailEnd/>
          </a:ln>
        </p:spPr>
      </p:pic>
      <p:sp>
        <p:nvSpPr>
          <p:cNvPr id="6" name="Text Box 154"/>
          <p:cNvSpPr txBox="1">
            <a:spLocks noChangeArrowheads="1"/>
          </p:cNvSpPr>
          <p:nvPr userDrawn="1"/>
        </p:nvSpPr>
        <p:spPr bwMode="auto">
          <a:xfrm>
            <a:off x="684213" y="163513"/>
            <a:ext cx="2374900" cy="461962"/>
          </a:xfrm>
          <a:prstGeom prst="rect">
            <a:avLst/>
          </a:prstGeom>
          <a:noFill/>
          <a:ln w="9525">
            <a:noFill/>
            <a:miter lim="800000"/>
            <a:headEnd/>
            <a:tailEnd/>
          </a:ln>
          <a:effectLst/>
        </p:spPr>
        <p:txBody>
          <a:bodyPr>
            <a:spAutoFit/>
          </a:bodyPr>
          <a:lstStyle/>
          <a:p>
            <a:pPr algn="ctr">
              <a:spcBef>
                <a:spcPct val="50000"/>
              </a:spcBef>
              <a:defRPr/>
            </a:pPr>
            <a:r>
              <a:rPr lang="en-US" altLang="zh-TW" sz="1200" b="1" i="1" dirty="0">
                <a:solidFill>
                  <a:schemeClr val="accent1"/>
                </a:solidFill>
                <a:latin typeface="Times New Roman" pitchFamily="18" charset="0"/>
                <a:ea typeface="新細明體" pitchFamily="18" charset="-120"/>
              </a:rPr>
              <a:t>Department of Computer Science </a:t>
            </a:r>
            <a:br>
              <a:rPr lang="en-US" altLang="zh-TW" sz="1200" b="1" i="1" dirty="0">
                <a:solidFill>
                  <a:schemeClr val="accent1"/>
                </a:solidFill>
                <a:latin typeface="Times New Roman" pitchFamily="18" charset="0"/>
                <a:ea typeface="新細明體" pitchFamily="18" charset="-120"/>
              </a:rPr>
            </a:br>
            <a:r>
              <a:rPr lang="en-US" altLang="zh-TW" sz="1200" b="1" i="1" dirty="0">
                <a:solidFill>
                  <a:schemeClr val="accent1"/>
                </a:solidFill>
                <a:latin typeface="Times New Roman" pitchFamily="18" charset="0"/>
                <a:ea typeface="新細明體" pitchFamily="18" charset="-120"/>
              </a:rPr>
              <a:t>and Information Engineering</a:t>
            </a:r>
          </a:p>
        </p:txBody>
      </p:sp>
      <p:sp>
        <p:nvSpPr>
          <p:cNvPr id="7" name="矩形 6"/>
          <p:cNvSpPr/>
          <p:nvPr userDrawn="1"/>
        </p:nvSpPr>
        <p:spPr>
          <a:xfrm flipV="1">
            <a:off x="69850" y="3032125"/>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0" name="矩形 9"/>
          <p:cNvSpPr/>
          <p:nvPr userDrawn="1"/>
        </p:nvSpPr>
        <p:spPr>
          <a:xfrm>
            <a:off x="69850" y="2997200"/>
            <a:ext cx="901382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矩形 10"/>
          <p:cNvSpPr/>
          <p:nvPr userDrawn="1"/>
        </p:nvSpPr>
        <p:spPr>
          <a:xfrm>
            <a:off x="68263" y="3124200"/>
            <a:ext cx="9015412" cy="4603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副標題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8" name="標題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zh-TW" altLang="en-US" dirty="0"/>
              <a:t>按一下以編輯母片標題樣式</a:t>
            </a:r>
            <a:endParaRPr lang="en-US" dirty="0"/>
          </a:p>
        </p:txBody>
      </p:sp>
      <p:sp>
        <p:nvSpPr>
          <p:cNvPr id="12" name="日期版面配置區 27"/>
          <p:cNvSpPr>
            <a:spLocks noGrp="1"/>
          </p:cNvSpPr>
          <p:nvPr>
            <p:ph type="dt" sz="half" idx="10"/>
          </p:nvPr>
        </p:nvSpPr>
        <p:spPr/>
        <p:txBody>
          <a:bodyPr/>
          <a:lstStyle>
            <a:lvl1pPr>
              <a:defRPr/>
            </a:lvl1pPr>
          </a:lstStyle>
          <a:p>
            <a:pPr>
              <a:defRPr/>
            </a:pPr>
            <a:endParaRPr lang="en-US" altLang="zh-TW"/>
          </a:p>
        </p:txBody>
      </p:sp>
      <p:sp>
        <p:nvSpPr>
          <p:cNvPr id="13" name="頁尾版面配置區 16"/>
          <p:cNvSpPr>
            <a:spLocks noGrp="1"/>
          </p:cNvSpPr>
          <p:nvPr>
            <p:ph type="ftr" sz="quarter" idx="11"/>
          </p:nvPr>
        </p:nvSpPr>
        <p:spPr/>
        <p:txBody>
          <a:bodyPr/>
          <a:lstStyle>
            <a:lvl1pPr>
              <a:defRPr/>
            </a:lvl1pPr>
          </a:lstStyle>
          <a:p>
            <a:pPr>
              <a:defRPr/>
            </a:pPr>
            <a:endParaRPr lang="en-US" altLang="zh-TW"/>
          </a:p>
        </p:txBody>
      </p:sp>
      <p:sp>
        <p:nvSpPr>
          <p:cNvPr id="14" name="投影片編號版面配置區 28"/>
          <p:cNvSpPr>
            <a:spLocks noGrp="1"/>
          </p:cNvSpPr>
          <p:nvPr>
            <p:ph type="sldNum" sz="quarter" idx="12"/>
          </p:nvPr>
        </p:nvSpPr>
        <p:spPr/>
        <p:txBody>
          <a:bodyPr/>
          <a:lstStyle>
            <a:lvl1pPr>
              <a:defRPr sz="1400">
                <a:solidFill>
                  <a:srgbClr val="FFFFFF"/>
                </a:solidFill>
              </a:defRPr>
            </a:lvl1pPr>
          </a:lstStyle>
          <a:p>
            <a:pPr>
              <a:defRPr/>
            </a:pPr>
            <a:fld id="{14A58B33-5569-4816-83F8-CA07E3F686B0}" type="slidenum">
              <a:rPr lang="en-US" altLang="zh-TW"/>
              <a:pPr>
                <a:defRPr/>
              </a:pPr>
              <a:t>‹#›</a:t>
            </a:fld>
            <a:endParaRPr lang="en-US" altLang="zh-TW"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p:cNvSpPr>
            <a:spLocks noGrp="1"/>
          </p:cNvSpPr>
          <p:nvPr>
            <p:ph type="dt" sz="half" idx="10"/>
          </p:nvPr>
        </p:nvSpPr>
        <p:spPr/>
        <p:txBody>
          <a:bodyPr/>
          <a:lstStyle>
            <a:lvl1pPr>
              <a:defRPr/>
            </a:lvl1pPr>
          </a:lstStyle>
          <a:p>
            <a:pPr>
              <a:defRPr/>
            </a:pPr>
            <a:endParaRPr lang="en-US" altLang="zh-TW"/>
          </a:p>
        </p:txBody>
      </p:sp>
      <p:sp>
        <p:nvSpPr>
          <p:cNvPr id="5" name="頁尾版面配置區 2"/>
          <p:cNvSpPr>
            <a:spLocks noGrp="1"/>
          </p:cNvSpPr>
          <p:nvPr>
            <p:ph type="ftr" sz="quarter" idx="11"/>
          </p:nvPr>
        </p:nvSpPr>
        <p:spPr/>
        <p:txBody>
          <a:bodyPr/>
          <a:lstStyle>
            <a:lvl1pPr>
              <a:defRPr/>
            </a:lvl1pPr>
          </a:lstStyle>
          <a:p>
            <a:pPr>
              <a:defRPr/>
            </a:pPr>
            <a:endParaRPr lang="en-US" altLang="zh-TW"/>
          </a:p>
        </p:txBody>
      </p:sp>
      <p:sp>
        <p:nvSpPr>
          <p:cNvPr id="6" name="投影片編號版面配置區 22"/>
          <p:cNvSpPr>
            <a:spLocks noGrp="1"/>
          </p:cNvSpPr>
          <p:nvPr>
            <p:ph type="sldNum" sz="quarter" idx="12"/>
          </p:nvPr>
        </p:nvSpPr>
        <p:spPr/>
        <p:txBody>
          <a:bodyPr/>
          <a:lstStyle>
            <a:lvl1pPr>
              <a:defRPr/>
            </a:lvl1pPr>
          </a:lstStyle>
          <a:p>
            <a:pPr>
              <a:defRPr/>
            </a:pPr>
            <a:fld id="{E1386219-A86D-4286-9EC5-1547BE88970F}"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11680" cy="5851525"/>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914400" y="274640"/>
            <a:ext cx="55626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p:cNvSpPr>
            <a:spLocks noGrp="1"/>
          </p:cNvSpPr>
          <p:nvPr>
            <p:ph type="dt" sz="half" idx="10"/>
          </p:nvPr>
        </p:nvSpPr>
        <p:spPr/>
        <p:txBody>
          <a:bodyPr/>
          <a:lstStyle>
            <a:lvl1pPr>
              <a:defRPr/>
            </a:lvl1pPr>
          </a:lstStyle>
          <a:p>
            <a:pPr>
              <a:defRPr/>
            </a:pPr>
            <a:endParaRPr lang="en-US" altLang="zh-TW"/>
          </a:p>
        </p:txBody>
      </p:sp>
      <p:sp>
        <p:nvSpPr>
          <p:cNvPr id="5" name="頁尾版面配置區 2"/>
          <p:cNvSpPr>
            <a:spLocks noGrp="1"/>
          </p:cNvSpPr>
          <p:nvPr>
            <p:ph type="ftr" sz="quarter" idx="11"/>
          </p:nvPr>
        </p:nvSpPr>
        <p:spPr/>
        <p:txBody>
          <a:bodyPr/>
          <a:lstStyle>
            <a:lvl1pPr>
              <a:defRPr/>
            </a:lvl1pPr>
          </a:lstStyle>
          <a:p>
            <a:pPr>
              <a:defRPr/>
            </a:pPr>
            <a:endParaRPr lang="en-US" altLang="zh-TW"/>
          </a:p>
        </p:txBody>
      </p:sp>
      <p:sp>
        <p:nvSpPr>
          <p:cNvPr id="6" name="投影片編號版面配置區 22"/>
          <p:cNvSpPr>
            <a:spLocks noGrp="1"/>
          </p:cNvSpPr>
          <p:nvPr>
            <p:ph type="sldNum" sz="quarter" idx="12"/>
          </p:nvPr>
        </p:nvSpPr>
        <p:spPr/>
        <p:txBody>
          <a:bodyPr/>
          <a:lstStyle>
            <a:lvl1pPr>
              <a:defRPr/>
            </a:lvl1pPr>
          </a:lstStyle>
          <a:p>
            <a:pPr>
              <a:defRPr/>
            </a:pPr>
            <a:fld id="{7FF31F58-CF45-4EF5-B3EC-66E4C8A18C94}" type="slidenum">
              <a:rPr lang="en-US" altLang="zh-TW"/>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250825" y="476250"/>
            <a:ext cx="8664575" cy="9366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250825" y="1557338"/>
            <a:ext cx="4256088" cy="453866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59313" y="1557338"/>
            <a:ext cx="4256087" cy="453866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7"/>
          <p:cNvSpPr>
            <a:spLocks noGrp="1" noChangeArrowheads="1"/>
          </p:cNvSpPr>
          <p:nvPr>
            <p:ph type="sldNum" sz="quarter" idx="12"/>
          </p:nvPr>
        </p:nvSpPr>
        <p:spPr>
          <a:ln/>
        </p:spPr>
        <p:txBody>
          <a:bodyPr/>
          <a:lstStyle>
            <a:lvl1pPr>
              <a:defRPr/>
            </a:lvl1pPr>
          </a:lstStyle>
          <a:p>
            <a:pPr>
              <a:defRPr/>
            </a:pPr>
            <a:fld id="{2AE56CC9-17D4-4836-A29E-9493421B8F19}" type="slidenum">
              <a:rPr lang="zh-TW" altLang="en-US"/>
              <a:pPr>
                <a:defRPr/>
              </a:pPr>
              <a:t>‹#›</a:t>
            </a:fld>
            <a:endParaRPr lang="en-US" altLang="zh-TW"/>
          </a:p>
        </p:txBody>
      </p:sp>
    </p:spTree>
    <p:extLst>
      <p:ext uri="{BB962C8B-B14F-4D97-AF65-F5344CB8AC3E}">
        <p14:creationId xmlns:p14="http://schemas.microsoft.com/office/powerpoint/2010/main" val="2443960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50825" y="476250"/>
            <a:ext cx="8664575" cy="9366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250825" y="1557338"/>
            <a:ext cx="4256088" cy="453866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59313" y="1557338"/>
            <a:ext cx="4256087" cy="2192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59313" y="3902075"/>
            <a:ext cx="4256087" cy="21939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145"/>
          <p:cNvSpPr>
            <a:spLocks noGrp="1" noChangeArrowheads="1"/>
          </p:cNvSpPr>
          <p:nvPr>
            <p:ph type="dt" sz="half" idx="10"/>
          </p:nvPr>
        </p:nvSpPr>
        <p:spPr>
          <a:ln/>
        </p:spPr>
        <p:txBody>
          <a:bodyPr/>
          <a:lstStyle>
            <a:lvl1pPr>
              <a:defRPr/>
            </a:lvl1pPr>
          </a:lstStyle>
          <a:p>
            <a:pPr>
              <a:defRPr/>
            </a:pPr>
            <a:endParaRPr lang="en-US" altLang="zh-TW"/>
          </a:p>
        </p:txBody>
      </p:sp>
      <p:sp>
        <p:nvSpPr>
          <p:cNvPr id="7" name="Rectangle 146"/>
          <p:cNvSpPr>
            <a:spLocks noGrp="1" noChangeArrowheads="1"/>
          </p:cNvSpPr>
          <p:nvPr>
            <p:ph type="ftr" sz="quarter" idx="11"/>
          </p:nvPr>
        </p:nvSpPr>
        <p:spPr>
          <a:ln/>
        </p:spPr>
        <p:txBody>
          <a:bodyPr/>
          <a:lstStyle>
            <a:lvl1pPr>
              <a:defRPr/>
            </a:lvl1pPr>
          </a:lstStyle>
          <a:p>
            <a:pPr>
              <a:defRPr/>
            </a:pPr>
            <a:endParaRPr lang="en-US" altLang="zh-TW"/>
          </a:p>
        </p:txBody>
      </p:sp>
      <p:sp>
        <p:nvSpPr>
          <p:cNvPr id="8" name="Rectangle 147"/>
          <p:cNvSpPr>
            <a:spLocks noGrp="1" noChangeArrowheads="1"/>
          </p:cNvSpPr>
          <p:nvPr>
            <p:ph type="sldNum" sz="quarter" idx="12"/>
          </p:nvPr>
        </p:nvSpPr>
        <p:spPr>
          <a:ln/>
        </p:spPr>
        <p:txBody>
          <a:bodyPr/>
          <a:lstStyle>
            <a:lvl1pPr>
              <a:defRPr/>
            </a:lvl1pPr>
          </a:lstStyle>
          <a:p>
            <a:pPr>
              <a:defRPr/>
            </a:pPr>
            <a:fld id="{C7A5FC59-D734-4B00-A0FF-C15456137330}" type="slidenum">
              <a:rPr lang="en-US" altLang="zh-TW"/>
              <a:pPr>
                <a:defRPr/>
              </a:pPr>
              <a:t>‹#›</a:t>
            </a:fld>
            <a:endParaRPr lang="en-US" altLang="zh-TW"/>
          </a:p>
        </p:txBody>
      </p:sp>
    </p:spTree>
    <p:extLst>
      <p:ext uri="{BB962C8B-B14F-4D97-AF65-F5344CB8AC3E}">
        <p14:creationId xmlns:p14="http://schemas.microsoft.com/office/powerpoint/2010/main" val="110252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70322"/>
            <a:ext cx="7772400" cy="1014462"/>
          </a:xfrm>
        </p:spPr>
        <p:txBody>
          <a:bodyPr/>
          <a:lstStyle>
            <a:lvl1pPr>
              <a:defRPr sz="4200" b="1" baseline="0"/>
            </a:lvl1pPr>
          </a:lstStyle>
          <a:p>
            <a:r>
              <a:rPr lang="zh-TW" altLang="en-US" dirty="0"/>
              <a:t>按一下以編輯母片標題樣式</a:t>
            </a:r>
            <a:endParaRPr lang="en-US" dirty="0"/>
          </a:p>
        </p:txBody>
      </p:sp>
      <p:sp>
        <p:nvSpPr>
          <p:cNvPr id="8" name="內容版面配置區 7"/>
          <p:cNvSpPr>
            <a:spLocks noGrp="1"/>
          </p:cNvSpPr>
          <p:nvPr>
            <p:ph sz="quarter" idx="1"/>
          </p:nvPr>
        </p:nvSpPr>
        <p:spPr>
          <a:xfrm>
            <a:off x="914400" y="1593304"/>
            <a:ext cx="7772400" cy="4572000"/>
          </a:xfrm>
        </p:spPr>
        <p:txBody>
          <a:bodyPr/>
          <a:lstStyle>
            <a:lvl1pPr>
              <a:defRPr sz="3200" b="1" baseline="0"/>
            </a:lvl1pPr>
            <a:lvl2pPr>
              <a:defRPr sz="2600" b="1" baseline="0"/>
            </a:lvl2pPr>
            <a:lvl3pPr>
              <a:defRPr b="1"/>
            </a:lvl3pPr>
            <a:lvl4pPr>
              <a:defRPr b="1"/>
            </a:lvl4pPr>
            <a:lvl5pPr>
              <a:defRPr b="1"/>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日期版面配置區 3"/>
          <p:cNvSpPr>
            <a:spLocks noGrp="1"/>
          </p:cNvSpPr>
          <p:nvPr>
            <p:ph type="dt" sz="half" idx="10"/>
          </p:nvPr>
        </p:nvSpPr>
        <p:spPr>
          <a:xfrm>
            <a:off x="6172200" y="6256338"/>
            <a:ext cx="2476500" cy="476250"/>
          </a:xfrm>
        </p:spPr>
        <p:txBody>
          <a:bodyPr/>
          <a:lstStyle>
            <a:lvl1pPr>
              <a:defRPr/>
            </a:lvl1pPr>
          </a:lstStyle>
          <a:p>
            <a:pPr>
              <a:defRPr/>
            </a:pPr>
            <a:endParaRPr lang="en-US" altLang="zh-TW"/>
          </a:p>
        </p:txBody>
      </p:sp>
      <p:sp>
        <p:nvSpPr>
          <p:cNvPr id="5" name="頁尾版面配置區 4"/>
          <p:cNvSpPr>
            <a:spLocks noGrp="1"/>
          </p:cNvSpPr>
          <p:nvPr>
            <p:ph type="ftr" sz="quarter" idx="11"/>
          </p:nvPr>
        </p:nvSpPr>
        <p:spPr>
          <a:xfrm>
            <a:off x="914400" y="6237288"/>
            <a:ext cx="3962400" cy="457200"/>
          </a:xfrm>
        </p:spPr>
        <p:txBody>
          <a:bodyPr/>
          <a:lstStyle>
            <a:lvl1pPr>
              <a:defRPr/>
            </a:lvl1pPr>
          </a:lstStyle>
          <a:p>
            <a:pPr>
              <a:defRPr/>
            </a:pPr>
            <a:endParaRPr lang="en-US" altLang="zh-TW"/>
          </a:p>
        </p:txBody>
      </p:sp>
      <p:sp>
        <p:nvSpPr>
          <p:cNvPr id="6" name="投影片編號版面配置區 5"/>
          <p:cNvSpPr>
            <a:spLocks noGrp="1"/>
          </p:cNvSpPr>
          <p:nvPr>
            <p:ph type="sldNum" sz="quarter" idx="12"/>
          </p:nvPr>
        </p:nvSpPr>
        <p:spPr/>
        <p:txBody>
          <a:bodyPr/>
          <a:lstStyle>
            <a:lvl1pPr>
              <a:defRPr/>
            </a:lvl1pPr>
          </a:lstStyle>
          <a:p>
            <a:pPr>
              <a:defRPr/>
            </a:pPr>
            <a:fld id="{927A7E83-9742-4EE9-9423-22A47EC8B0CC}"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3">
        <a:schemeClr val="bg1"/>
      </p:bgRef>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useBgFill="1">
        <p:nvSpPr>
          <p:cNvPr id="5" name="圓角矩形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矩形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矩形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 name="標題 1"/>
          <p:cNvSpPr>
            <a:spLocks noGrp="1"/>
          </p:cNvSpPr>
          <p:nvPr>
            <p:ph type="title"/>
          </p:nvPr>
        </p:nvSpPr>
        <p:spPr>
          <a:xfrm>
            <a:off x="722313" y="952500"/>
            <a:ext cx="7772400" cy="1362075"/>
          </a:xfrm>
        </p:spPr>
        <p:txBody>
          <a:bodyPr/>
          <a:lstStyle>
            <a:lvl1pPr algn="l">
              <a:buNone/>
              <a:defRPr sz="4000" b="0" cap="none"/>
            </a:lvl1pPr>
          </a:lstStyle>
          <a:p>
            <a:r>
              <a:rPr lang="zh-TW" altLang="en-US"/>
              <a:t>按一下以編輯母片標題樣式</a:t>
            </a:r>
            <a:endParaRPr lang="en-US"/>
          </a:p>
        </p:txBody>
      </p:sp>
      <p:sp>
        <p:nvSpPr>
          <p:cNvPr id="3" name="文字版面配置區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按一下以編輯母片文字樣式</a:t>
            </a:r>
          </a:p>
        </p:txBody>
      </p:sp>
      <p:sp>
        <p:nvSpPr>
          <p:cNvPr id="9" name="日期版面配置區 3"/>
          <p:cNvSpPr>
            <a:spLocks noGrp="1"/>
          </p:cNvSpPr>
          <p:nvPr>
            <p:ph type="dt" sz="half" idx="10"/>
          </p:nvPr>
        </p:nvSpPr>
        <p:spPr/>
        <p:txBody>
          <a:bodyPr/>
          <a:lstStyle>
            <a:lvl1pPr>
              <a:defRPr/>
            </a:lvl1pPr>
          </a:lstStyle>
          <a:p>
            <a:pPr>
              <a:defRPr/>
            </a:pPr>
            <a:endParaRPr lang="en-US" altLang="zh-TW"/>
          </a:p>
        </p:txBody>
      </p:sp>
      <p:sp>
        <p:nvSpPr>
          <p:cNvPr id="10" name="頁尾版面配置區 4"/>
          <p:cNvSpPr>
            <a:spLocks noGrp="1"/>
          </p:cNvSpPr>
          <p:nvPr>
            <p:ph type="ftr" sz="quarter" idx="11"/>
          </p:nvPr>
        </p:nvSpPr>
        <p:spPr>
          <a:xfrm>
            <a:off x="800100" y="6172200"/>
            <a:ext cx="4000500" cy="457200"/>
          </a:xfrm>
        </p:spPr>
        <p:txBody>
          <a:bodyPr/>
          <a:lstStyle>
            <a:lvl1pPr>
              <a:defRPr/>
            </a:lvl1pPr>
          </a:lstStyle>
          <a:p>
            <a:pPr>
              <a:defRPr/>
            </a:pPr>
            <a:endParaRPr lang="en-US" altLang="zh-TW"/>
          </a:p>
        </p:txBody>
      </p:sp>
      <p:sp>
        <p:nvSpPr>
          <p:cNvPr id="11" name="投影片編號版面配置區 5"/>
          <p:cNvSpPr>
            <a:spLocks noGrp="1"/>
          </p:cNvSpPr>
          <p:nvPr>
            <p:ph type="sldNum" sz="quarter" idx="12"/>
          </p:nvPr>
        </p:nvSpPr>
        <p:spPr>
          <a:xfrm>
            <a:off x="146050" y="6208713"/>
            <a:ext cx="457200" cy="457200"/>
          </a:xfrm>
        </p:spPr>
        <p:txBody>
          <a:bodyPr/>
          <a:lstStyle>
            <a:lvl1pPr>
              <a:defRPr/>
            </a:lvl1pPr>
          </a:lstStyle>
          <a:p>
            <a:pPr>
              <a:defRPr/>
            </a:pPr>
            <a:fld id="{0C8548A3-513E-46B4-8165-58684992B9CB}" type="slidenum">
              <a:rPr lang="en-US" altLang="zh-TW"/>
              <a:pPr>
                <a:defRPr/>
              </a:pPr>
              <a:t>‹#›</a:t>
            </a:fld>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9" name="內容版面配置區 8"/>
          <p:cNvSpPr>
            <a:spLocks noGrp="1"/>
          </p:cNvSpPr>
          <p:nvPr>
            <p:ph sz="quarter" idx="1"/>
          </p:nvPr>
        </p:nvSpPr>
        <p:spPr>
          <a:xfrm>
            <a:off x="914400" y="1447800"/>
            <a:ext cx="374904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內容版面配置區 10"/>
          <p:cNvSpPr>
            <a:spLocks noGrp="1"/>
          </p:cNvSpPr>
          <p:nvPr>
            <p:ph sz="quarter" idx="2"/>
          </p:nvPr>
        </p:nvSpPr>
        <p:spPr>
          <a:xfrm>
            <a:off x="4933950" y="1447800"/>
            <a:ext cx="374904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13"/>
          <p:cNvSpPr>
            <a:spLocks noGrp="1"/>
          </p:cNvSpPr>
          <p:nvPr>
            <p:ph type="dt" sz="half" idx="10"/>
          </p:nvPr>
        </p:nvSpPr>
        <p:spPr/>
        <p:txBody>
          <a:bodyPr/>
          <a:lstStyle>
            <a:lvl1pPr>
              <a:defRPr/>
            </a:lvl1pPr>
          </a:lstStyle>
          <a:p>
            <a:pPr>
              <a:defRPr/>
            </a:pPr>
            <a:endParaRPr lang="en-US" altLang="zh-TW"/>
          </a:p>
        </p:txBody>
      </p:sp>
      <p:sp>
        <p:nvSpPr>
          <p:cNvPr id="6" name="頁尾版面配置區 2"/>
          <p:cNvSpPr>
            <a:spLocks noGrp="1"/>
          </p:cNvSpPr>
          <p:nvPr>
            <p:ph type="ftr" sz="quarter" idx="11"/>
          </p:nvPr>
        </p:nvSpPr>
        <p:spPr/>
        <p:txBody>
          <a:bodyPr/>
          <a:lstStyle>
            <a:lvl1pPr>
              <a:defRPr/>
            </a:lvl1pPr>
          </a:lstStyle>
          <a:p>
            <a:pPr>
              <a:defRPr/>
            </a:pPr>
            <a:endParaRPr lang="en-US" altLang="zh-TW"/>
          </a:p>
        </p:txBody>
      </p:sp>
      <p:sp>
        <p:nvSpPr>
          <p:cNvPr id="7" name="投影片編號版面配置區 22"/>
          <p:cNvSpPr>
            <a:spLocks noGrp="1"/>
          </p:cNvSpPr>
          <p:nvPr>
            <p:ph type="sldNum" sz="quarter" idx="12"/>
          </p:nvPr>
        </p:nvSpPr>
        <p:spPr/>
        <p:txBody>
          <a:bodyPr/>
          <a:lstStyle>
            <a:lvl1pPr>
              <a:defRPr/>
            </a:lvl1pPr>
          </a:lstStyle>
          <a:p>
            <a:pPr>
              <a:defRPr/>
            </a:pPr>
            <a:fld id="{5D8F1927-543C-49E1-97DA-9A2A496577D6}"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273050"/>
            <a:ext cx="7772400" cy="1143000"/>
          </a:xfrm>
        </p:spPr>
        <p:txBody>
          <a:bodyPr/>
          <a:lstStyle>
            <a:lvl1pPr>
              <a:defRPr/>
            </a:lvl1pPr>
          </a:lstStyle>
          <a:p>
            <a:r>
              <a:rPr lang="zh-TW" altLang="en-US"/>
              <a:t>按一下以編輯母片標題樣式</a:t>
            </a:r>
            <a:endParaRPr lang="en-US"/>
          </a:p>
        </p:txBody>
      </p:sp>
      <p:sp>
        <p:nvSpPr>
          <p:cNvPr id="3" name="文字版面配置區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4" name="文字版面配置區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11" name="內容版面配置區 10"/>
          <p:cNvSpPr>
            <a:spLocks noGrp="1"/>
          </p:cNvSpPr>
          <p:nvPr>
            <p:ph sz="half" idx="2"/>
          </p:nvPr>
        </p:nvSpPr>
        <p:spPr>
          <a:xfrm>
            <a:off x="914400" y="2247900"/>
            <a:ext cx="37338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half" idx="4"/>
          </p:nvPr>
        </p:nvSpPr>
        <p:spPr>
          <a:xfrm>
            <a:off x="4953000" y="2247900"/>
            <a:ext cx="37338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13"/>
          <p:cNvSpPr>
            <a:spLocks noGrp="1"/>
          </p:cNvSpPr>
          <p:nvPr>
            <p:ph type="dt" sz="half" idx="10"/>
          </p:nvPr>
        </p:nvSpPr>
        <p:spPr/>
        <p:txBody>
          <a:bodyPr/>
          <a:lstStyle>
            <a:lvl1pPr>
              <a:defRPr/>
            </a:lvl1pPr>
          </a:lstStyle>
          <a:p>
            <a:pPr>
              <a:defRPr/>
            </a:pPr>
            <a:endParaRPr lang="en-US" altLang="zh-TW"/>
          </a:p>
        </p:txBody>
      </p:sp>
      <p:sp>
        <p:nvSpPr>
          <p:cNvPr id="8" name="頁尾版面配置區 2"/>
          <p:cNvSpPr>
            <a:spLocks noGrp="1"/>
          </p:cNvSpPr>
          <p:nvPr>
            <p:ph type="ftr" sz="quarter" idx="11"/>
          </p:nvPr>
        </p:nvSpPr>
        <p:spPr/>
        <p:txBody>
          <a:bodyPr/>
          <a:lstStyle>
            <a:lvl1pPr>
              <a:defRPr/>
            </a:lvl1pPr>
          </a:lstStyle>
          <a:p>
            <a:pPr>
              <a:defRPr/>
            </a:pPr>
            <a:endParaRPr lang="en-US" altLang="zh-TW"/>
          </a:p>
        </p:txBody>
      </p:sp>
      <p:sp>
        <p:nvSpPr>
          <p:cNvPr id="9" name="投影片編號版面配置區 22"/>
          <p:cNvSpPr>
            <a:spLocks noGrp="1"/>
          </p:cNvSpPr>
          <p:nvPr>
            <p:ph type="sldNum" sz="quarter" idx="12"/>
          </p:nvPr>
        </p:nvSpPr>
        <p:spPr/>
        <p:txBody>
          <a:bodyPr/>
          <a:lstStyle>
            <a:lvl1pPr>
              <a:defRPr/>
            </a:lvl1pPr>
          </a:lstStyle>
          <a:p>
            <a:pPr>
              <a:defRPr/>
            </a:pPr>
            <a:fld id="{1C7EF4CC-68AA-4511-99D9-306453A4A3A5}"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13"/>
          <p:cNvSpPr>
            <a:spLocks noGrp="1"/>
          </p:cNvSpPr>
          <p:nvPr>
            <p:ph type="dt" sz="half" idx="10"/>
          </p:nvPr>
        </p:nvSpPr>
        <p:spPr/>
        <p:txBody>
          <a:bodyPr/>
          <a:lstStyle>
            <a:lvl1pPr>
              <a:defRPr/>
            </a:lvl1pPr>
          </a:lstStyle>
          <a:p>
            <a:pPr>
              <a:defRPr/>
            </a:pPr>
            <a:endParaRPr lang="en-US" altLang="zh-TW"/>
          </a:p>
        </p:txBody>
      </p:sp>
      <p:sp>
        <p:nvSpPr>
          <p:cNvPr id="4" name="頁尾版面配置區 2"/>
          <p:cNvSpPr>
            <a:spLocks noGrp="1"/>
          </p:cNvSpPr>
          <p:nvPr>
            <p:ph type="ftr" sz="quarter" idx="11"/>
          </p:nvPr>
        </p:nvSpPr>
        <p:spPr/>
        <p:txBody>
          <a:bodyPr/>
          <a:lstStyle>
            <a:lvl1pPr>
              <a:defRPr/>
            </a:lvl1pPr>
          </a:lstStyle>
          <a:p>
            <a:pPr>
              <a:defRPr/>
            </a:pPr>
            <a:endParaRPr lang="en-US" altLang="zh-TW"/>
          </a:p>
        </p:txBody>
      </p:sp>
      <p:sp>
        <p:nvSpPr>
          <p:cNvPr id="5" name="投影片編號版面配置區 22"/>
          <p:cNvSpPr>
            <a:spLocks noGrp="1"/>
          </p:cNvSpPr>
          <p:nvPr>
            <p:ph type="sldNum" sz="quarter" idx="12"/>
          </p:nvPr>
        </p:nvSpPr>
        <p:spPr/>
        <p:txBody>
          <a:bodyPr/>
          <a:lstStyle>
            <a:lvl1pPr>
              <a:defRPr/>
            </a:lvl1pPr>
          </a:lstStyle>
          <a:p>
            <a:pPr>
              <a:defRPr/>
            </a:pPr>
            <a:fld id="{D9A99374-67CA-4617-A342-3AC36662092F}"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3"/>
          <p:cNvSpPr>
            <a:spLocks noGrp="1"/>
          </p:cNvSpPr>
          <p:nvPr>
            <p:ph type="dt" sz="half" idx="10"/>
          </p:nvPr>
        </p:nvSpPr>
        <p:spPr/>
        <p:txBody>
          <a:bodyPr/>
          <a:lstStyle>
            <a:lvl1pPr>
              <a:defRPr/>
            </a:lvl1pPr>
          </a:lstStyle>
          <a:p>
            <a:pPr>
              <a:defRPr/>
            </a:pPr>
            <a:endParaRPr lang="en-US" altLang="zh-TW"/>
          </a:p>
        </p:txBody>
      </p:sp>
      <p:sp>
        <p:nvSpPr>
          <p:cNvPr id="3" name="頁尾版面配置區 2"/>
          <p:cNvSpPr>
            <a:spLocks noGrp="1"/>
          </p:cNvSpPr>
          <p:nvPr>
            <p:ph type="ftr" sz="quarter" idx="11"/>
          </p:nvPr>
        </p:nvSpPr>
        <p:spPr/>
        <p:txBody>
          <a:bodyPr/>
          <a:lstStyle>
            <a:lvl1pPr>
              <a:defRPr/>
            </a:lvl1pPr>
          </a:lstStyle>
          <a:p>
            <a:pPr>
              <a:defRPr/>
            </a:pPr>
            <a:endParaRPr lang="en-US" altLang="zh-TW"/>
          </a:p>
        </p:txBody>
      </p:sp>
      <p:sp>
        <p:nvSpPr>
          <p:cNvPr id="4" name="投影片編號版面配置區 22"/>
          <p:cNvSpPr>
            <a:spLocks noGrp="1"/>
          </p:cNvSpPr>
          <p:nvPr>
            <p:ph type="sldNum" sz="quarter" idx="12"/>
          </p:nvPr>
        </p:nvSpPr>
        <p:spPr/>
        <p:txBody>
          <a:bodyPr/>
          <a:lstStyle>
            <a:lvl1pPr>
              <a:defRPr/>
            </a:lvl1pPr>
          </a:lstStyle>
          <a:p>
            <a:pPr>
              <a:defRPr/>
            </a:pPr>
            <a:fld id="{6C21858B-071E-44EE-9CE7-75BF73FB175F}"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useBgFill="1">
        <p:nvSpPr>
          <p:cNvPr id="6" name="圓角矩形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kumimoji="0" lang="en-US"/>
          </a:p>
        </p:txBody>
      </p:sp>
      <p:sp>
        <p:nvSpPr>
          <p:cNvPr id="2" name="標題 1"/>
          <p:cNvSpPr>
            <a:spLocks noGrp="1"/>
          </p:cNvSpPr>
          <p:nvPr>
            <p:ph type="title"/>
          </p:nvPr>
        </p:nvSpPr>
        <p:spPr>
          <a:xfrm>
            <a:off x="914400" y="273050"/>
            <a:ext cx="7772400" cy="1143000"/>
          </a:xfrm>
        </p:spPr>
        <p:txBody>
          <a:bodyPr/>
          <a:lstStyle>
            <a:lvl1pPr algn="l">
              <a:buNone/>
              <a:defRPr sz="4000" b="0"/>
            </a:lvl1pPr>
          </a:lstStyle>
          <a:p>
            <a:r>
              <a:rPr lang="zh-TW" altLang="en-US"/>
              <a:t>按一下以編輯母片標題樣式</a:t>
            </a:r>
            <a:endParaRPr lang="en-US"/>
          </a:p>
        </p:txBody>
      </p:sp>
      <p:sp>
        <p:nvSpPr>
          <p:cNvPr id="3" name="文字版面配置區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11" name="內容版面配置區 10"/>
          <p:cNvSpPr>
            <a:spLocks noGrp="1"/>
          </p:cNvSpPr>
          <p:nvPr>
            <p:ph sz="quarter" idx="1"/>
          </p:nvPr>
        </p:nvSpPr>
        <p:spPr>
          <a:xfrm>
            <a:off x="2971800" y="1600200"/>
            <a:ext cx="5715000" cy="4495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4"/>
          <p:cNvSpPr>
            <a:spLocks noGrp="1"/>
          </p:cNvSpPr>
          <p:nvPr>
            <p:ph type="dt" sz="half" idx="10"/>
          </p:nvPr>
        </p:nvSpPr>
        <p:spPr/>
        <p:txBody>
          <a:bodyPr/>
          <a:lstStyle>
            <a:lvl1pPr>
              <a:defRPr/>
            </a:lvl1pPr>
          </a:lstStyle>
          <a:p>
            <a:pPr>
              <a:defRPr/>
            </a:pPr>
            <a:endParaRPr lang="en-US" altLang="zh-TW"/>
          </a:p>
        </p:txBody>
      </p:sp>
      <p:sp>
        <p:nvSpPr>
          <p:cNvPr id="8" name="頁尾版面配置區 5"/>
          <p:cNvSpPr>
            <a:spLocks noGrp="1"/>
          </p:cNvSpPr>
          <p:nvPr>
            <p:ph type="ftr" sz="quarter" idx="11"/>
          </p:nvPr>
        </p:nvSpPr>
        <p:spPr/>
        <p:txBody>
          <a:bodyPr/>
          <a:lstStyle>
            <a:lvl1pPr>
              <a:defRPr/>
            </a:lvl1pPr>
          </a:lstStyle>
          <a:p>
            <a:pPr>
              <a:defRPr/>
            </a:pPr>
            <a:endParaRPr lang="en-US" altLang="zh-TW"/>
          </a:p>
        </p:txBody>
      </p:sp>
      <p:sp>
        <p:nvSpPr>
          <p:cNvPr id="9" name="投影片編號版面配置區 6"/>
          <p:cNvSpPr>
            <a:spLocks noGrp="1"/>
          </p:cNvSpPr>
          <p:nvPr>
            <p:ph type="sldNum" sz="quarter" idx="12"/>
          </p:nvPr>
        </p:nvSpPr>
        <p:spPr/>
        <p:txBody>
          <a:bodyPr/>
          <a:lstStyle>
            <a:lvl1pPr>
              <a:defRPr/>
            </a:lvl1pPr>
          </a:lstStyle>
          <a:p>
            <a:pPr>
              <a:defRPr/>
            </a:pPr>
            <a:fld id="{8598917E-0570-4D31-ACAC-F44A09F06AC6}" type="slidenum">
              <a:rPr lang="en-US" altLang="zh-TW"/>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5" name="矩形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矩形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 name="標題 1"/>
          <p:cNvSpPr>
            <a:spLocks noGrp="1"/>
          </p:cNvSpPr>
          <p:nvPr>
            <p:ph type="title"/>
          </p:nvPr>
        </p:nvSpPr>
        <p:spPr>
          <a:xfrm>
            <a:off x="914400" y="4900550"/>
            <a:ext cx="7315200" cy="522288"/>
          </a:xfrm>
        </p:spPr>
        <p:txBody>
          <a:bodyPr anchor="ctr">
            <a:noAutofit/>
          </a:bodyPr>
          <a:lstStyle>
            <a:lvl1pPr algn="l">
              <a:buNone/>
              <a:defRPr sz="2800" b="0"/>
            </a:lvl1pPr>
          </a:lstStyle>
          <a:p>
            <a:r>
              <a:rPr lang="zh-TW" altLang="en-US"/>
              <a:t>按一下以編輯母片標題樣式</a:t>
            </a:r>
            <a:endParaRPr lang="en-US"/>
          </a:p>
        </p:txBody>
      </p:sp>
      <p:sp>
        <p:nvSpPr>
          <p:cNvPr id="4" name="文字版面配置區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TW" altLang="en-US"/>
              <a:t>按一下以編輯母片文字樣式</a:t>
            </a:r>
          </a:p>
        </p:txBody>
      </p:sp>
      <p:sp>
        <p:nvSpPr>
          <p:cNvPr id="3" name="圖片版面配置區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TW" altLang="en-US" noProof="0"/>
              <a:t>按一下圖示以新增圖片</a:t>
            </a:r>
            <a:endParaRPr lang="en-US" noProof="0" dirty="0"/>
          </a:p>
        </p:txBody>
      </p:sp>
      <p:sp>
        <p:nvSpPr>
          <p:cNvPr id="8" name="日期版面配置區 4"/>
          <p:cNvSpPr>
            <a:spLocks noGrp="1"/>
          </p:cNvSpPr>
          <p:nvPr>
            <p:ph type="dt" sz="half" idx="10"/>
          </p:nvPr>
        </p:nvSpPr>
        <p:spPr/>
        <p:txBody>
          <a:bodyPr/>
          <a:lstStyle>
            <a:lvl1pPr>
              <a:defRPr/>
            </a:lvl1pPr>
          </a:lstStyle>
          <a:p>
            <a:pPr>
              <a:defRPr/>
            </a:pPr>
            <a:endParaRPr lang="en-US" altLang="zh-TW"/>
          </a:p>
        </p:txBody>
      </p:sp>
      <p:sp>
        <p:nvSpPr>
          <p:cNvPr id="9" name="頁尾版面配置區 5"/>
          <p:cNvSpPr>
            <a:spLocks noGrp="1"/>
          </p:cNvSpPr>
          <p:nvPr>
            <p:ph type="ftr" sz="quarter" idx="11"/>
          </p:nvPr>
        </p:nvSpPr>
        <p:spPr>
          <a:xfrm>
            <a:off x="914400" y="6172200"/>
            <a:ext cx="3886200" cy="457200"/>
          </a:xfrm>
        </p:spPr>
        <p:txBody>
          <a:bodyPr/>
          <a:lstStyle>
            <a:lvl1pPr>
              <a:defRPr/>
            </a:lvl1pPr>
          </a:lstStyle>
          <a:p>
            <a:pPr>
              <a:defRPr/>
            </a:pPr>
            <a:endParaRPr lang="en-US" altLang="zh-TW"/>
          </a:p>
        </p:txBody>
      </p:sp>
      <p:sp>
        <p:nvSpPr>
          <p:cNvPr id="10" name="投影片編號版面配置區 6"/>
          <p:cNvSpPr>
            <a:spLocks noGrp="1"/>
          </p:cNvSpPr>
          <p:nvPr>
            <p:ph type="sldNum" sz="quarter" idx="12"/>
          </p:nvPr>
        </p:nvSpPr>
        <p:spPr>
          <a:xfrm>
            <a:off x="146050" y="6208713"/>
            <a:ext cx="457200" cy="457200"/>
          </a:xfrm>
        </p:spPr>
        <p:txBody>
          <a:bodyPr/>
          <a:lstStyle>
            <a:lvl1pPr>
              <a:defRPr/>
            </a:lvl1pPr>
          </a:lstStyle>
          <a:p>
            <a:pPr>
              <a:defRPr/>
            </a:pPr>
            <a:fld id="{23B18C2F-D534-430F-A863-D4049510D7DE}"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useBgFill="1">
        <p:nvSpPr>
          <p:cNvPr id="8" name="圓角矩形 7"/>
          <p:cNvSpPr/>
          <p:nvPr/>
        </p:nvSpPr>
        <p:spPr>
          <a:xfrm>
            <a:off x="3492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kumimoji="0" lang="en-US"/>
          </a:p>
        </p:txBody>
      </p:sp>
      <p:sp>
        <p:nvSpPr>
          <p:cNvPr id="7172" name="標題版面配置區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zh-TW" altLang="en-US"/>
              <a:t>按一下以編輯母片標題樣式</a:t>
            </a:r>
            <a:endParaRPr lang="en-US"/>
          </a:p>
        </p:txBody>
      </p:sp>
      <p:sp>
        <p:nvSpPr>
          <p:cNvPr id="7173" name="文字版面配置區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4" name="日期版面配置區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ea typeface="新細明體" pitchFamily="18" charset="-120"/>
              </a:defRPr>
            </a:lvl1pPr>
          </a:lstStyle>
          <a:p>
            <a:pPr>
              <a:defRPr/>
            </a:pPr>
            <a:endParaRPr lang="en-US" altLang="zh-TW"/>
          </a:p>
        </p:txBody>
      </p:sp>
      <p:sp>
        <p:nvSpPr>
          <p:cNvPr id="3" name="頁尾版面配置區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ea typeface="新細明體" pitchFamily="18" charset="-120"/>
              </a:defRPr>
            </a:lvl1pPr>
          </a:lstStyle>
          <a:p>
            <a:pPr>
              <a:defRPr/>
            </a:pPr>
            <a:endParaRPr lang="en-US" altLang="zh-TW"/>
          </a:p>
        </p:txBody>
      </p:sp>
      <p:sp>
        <p:nvSpPr>
          <p:cNvPr id="23" name="投影片編號版面配置區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C3A708B4-0979-4883-B34F-1C3F6E1C3555}" type="slidenum">
              <a:rPr lang="en-US" altLang="zh-TW"/>
              <a:pPr>
                <a:defRPr/>
              </a:pPr>
              <a:t>‹#›</a:t>
            </a:fld>
            <a:endParaRPr lang="en-US" altLang="zh-TW"/>
          </a:p>
        </p:txBody>
      </p:sp>
      <p:sp>
        <p:nvSpPr>
          <p:cNvPr id="16" name="Text Box 158"/>
          <p:cNvSpPr txBox="1">
            <a:spLocks noChangeArrowheads="1"/>
          </p:cNvSpPr>
          <p:nvPr/>
        </p:nvSpPr>
        <p:spPr bwMode="auto">
          <a:xfrm>
            <a:off x="539750" y="44450"/>
            <a:ext cx="2087563" cy="457200"/>
          </a:xfrm>
          <a:prstGeom prst="rect">
            <a:avLst/>
          </a:prstGeom>
          <a:noFill/>
          <a:ln w="9525">
            <a:noFill/>
            <a:miter lim="800000"/>
            <a:headEnd/>
            <a:tailEnd/>
          </a:ln>
          <a:effectLst/>
        </p:spPr>
        <p:txBody>
          <a:bodyPr>
            <a:spAutoFit/>
          </a:bodyPr>
          <a:lstStyle/>
          <a:p>
            <a:pPr algn="ctr">
              <a:spcBef>
                <a:spcPct val="50000"/>
              </a:spcBef>
              <a:defRPr/>
            </a:pPr>
            <a:r>
              <a:rPr lang="en-US" altLang="zh-TW" sz="1200" b="1" i="1" dirty="0">
                <a:solidFill>
                  <a:schemeClr val="accent1"/>
                </a:solidFill>
                <a:latin typeface="Times New Roman" pitchFamily="18" charset="0"/>
                <a:ea typeface="新細明體" pitchFamily="18" charset="-120"/>
              </a:rPr>
              <a:t>Dept. of Computer Science </a:t>
            </a:r>
            <a:br>
              <a:rPr lang="en-US" altLang="zh-TW" sz="1200" b="1" i="1" dirty="0">
                <a:solidFill>
                  <a:schemeClr val="accent1"/>
                </a:solidFill>
                <a:latin typeface="Times New Roman" pitchFamily="18" charset="0"/>
                <a:ea typeface="新細明體" pitchFamily="18" charset="-120"/>
              </a:rPr>
            </a:br>
            <a:r>
              <a:rPr lang="en-US" altLang="zh-TW" sz="1200" b="1" i="1" dirty="0">
                <a:solidFill>
                  <a:schemeClr val="accent1"/>
                </a:solidFill>
                <a:latin typeface="Times New Roman" pitchFamily="18" charset="0"/>
                <a:ea typeface="新細明體" pitchFamily="18" charset="-120"/>
              </a:rPr>
              <a:t>&amp; Information Engineering</a:t>
            </a:r>
          </a:p>
        </p:txBody>
      </p:sp>
      <p:pic>
        <p:nvPicPr>
          <p:cNvPr id="7179" name="Picture 149" descr="emblem"/>
          <p:cNvPicPr>
            <a:picLocks noChangeAspect="1" noChangeArrowheads="1"/>
          </p:cNvPicPr>
          <p:nvPr/>
        </p:nvPicPr>
        <p:blipFill>
          <a:blip r:embed="rId15" cstate="print"/>
          <a:srcRect/>
          <a:stretch>
            <a:fillRect/>
          </a:stretch>
        </p:blipFill>
        <p:spPr bwMode="auto">
          <a:xfrm>
            <a:off x="0" y="0"/>
            <a:ext cx="684212" cy="6270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39" r:id="rId4"/>
    <p:sldLayoutId id="2147483740" r:id="rId5"/>
    <p:sldLayoutId id="2147483741" r:id="rId6"/>
    <p:sldLayoutId id="2147483742" r:id="rId7"/>
    <p:sldLayoutId id="2147483749" r:id="rId8"/>
    <p:sldLayoutId id="2147483750" r:id="rId9"/>
    <p:sldLayoutId id="2147483743" r:id="rId10"/>
    <p:sldLayoutId id="2147483744" r:id="rId11"/>
    <p:sldLayoutId id="2147483752" r:id="rId12"/>
    <p:sldLayoutId id="2147483753" r:id="rId13"/>
  </p:sldLayoutIdLst>
  <p:hf hdr="0" ftr="0" dt="0"/>
  <p:txStyles>
    <p:titleStyle>
      <a:lvl1pPr algn="l" rtl="0" eaLnBrk="0" fontAlgn="base" hangingPunct="0">
        <a:spcBef>
          <a:spcPct val="0"/>
        </a:spcBef>
        <a:spcAft>
          <a:spcPct val="0"/>
        </a:spcAft>
        <a:defRPr sz="4200" b="1" kern="1200">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Franklin Gothic Book" pitchFamily="34" charset="0"/>
          <a:ea typeface="微軟正黑體" pitchFamily="34" charset="-120"/>
        </a:defRPr>
      </a:lvl2pPr>
      <a:lvl3pPr algn="l" rtl="0" eaLnBrk="0" fontAlgn="base" hangingPunct="0">
        <a:spcBef>
          <a:spcPct val="0"/>
        </a:spcBef>
        <a:spcAft>
          <a:spcPct val="0"/>
        </a:spcAft>
        <a:defRPr sz="4200" b="1">
          <a:solidFill>
            <a:schemeClr val="tx2"/>
          </a:solidFill>
          <a:latin typeface="Franklin Gothic Book" pitchFamily="34" charset="0"/>
          <a:ea typeface="微軟正黑體" pitchFamily="34" charset="-120"/>
        </a:defRPr>
      </a:lvl3pPr>
      <a:lvl4pPr algn="l" rtl="0" eaLnBrk="0" fontAlgn="base" hangingPunct="0">
        <a:spcBef>
          <a:spcPct val="0"/>
        </a:spcBef>
        <a:spcAft>
          <a:spcPct val="0"/>
        </a:spcAft>
        <a:defRPr sz="4200" b="1">
          <a:solidFill>
            <a:schemeClr val="tx2"/>
          </a:solidFill>
          <a:latin typeface="Franklin Gothic Book" pitchFamily="34" charset="0"/>
          <a:ea typeface="微軟正黑體" pitchFamily="34" charset="-120"/>
        </a:defRPr>
      </a:lvl4pPr>
      <a:lvl5pPr algn="l" rtl="0" eaLnBrk="0" fontAlgn="base" hangingPunct="0">
        <a:spcBef>
          <a:spcPct val="0"/>
        </a:spcBef>
        <a:spcAft>
          <a:spcPct val="0"/>
        </a:spcAft>
        <a:defRPr sz="4200" b="1">
          <a:solidFill>
            <a:schemeClr val="tx2"/>
          </a:solidFill>
          <a:latin typeface="Franklin Gothic Book" pitchFamily="34" charset="0"/>
          <a:ea typeface="微軟正黑體" pitchFamily="34" charset="-120"/>
        </a:defRPr>
      </a:lvl5pPr>
      <a:lvl6pPr marL="457200" algn="l" rtl="0" fontAlgn="base">
        <a:spcBef>
          <a:spcPct val="0"/>
        </a:spcBef>
        <a:spcAft>
          <a:spcPct val="0"/>
        </a:spcAft>
        <a:defRPr sz="4200" b="1">
          <a:solidFill>
            <a:schemeClr val="tx2"/>
          </a:solidFill>
          <a:latin typeface="Franklin Gothic Book" pitchFamily="34" charset="0"/>
          <a:ea typeface="微軟正黑體" pitchFamily="34" charset="-120"/>
        </a:defRPr>
      </a:lvl6pPr>
      <a:lvl7pPr marL="914400" algn="l" rtl="0" fontAlgn="base">
        <a:spcBef>
          <a:spcPct val="0"/>
        </a:spcBef>
        <a:spcAft>
          <a:spcPct val="0"/>
        </a:spcAft>
        <a:defRPr sz="4200" b="1">
          <a:solidFill>
            <a:schemeClr val="tx2"/>
          </a:solidFill>
          <a:latin typeface="Franklin Gothic Book" pitchFamily="34" charset="0"/>
          <a:ea typeface="微軟正黑體" pitchFamily="34" charset="-120"/>
        </a:defRPr>
      </a:lvl7pPr>
      <a:lvl8pPr marL="1371600" algn="l" rtl="0" fontAlgn="base">
        <a:spcBef>
          <a:spcPct val="0"/>
        </a:spcBef>
        <a:spcAft>
          <a:spcPct val="0"/>
        </a:spcAft>
        <a:defRPr sz="4200" b="1">
          <a:solidFill>
            <a:schemeClr val="tx2"/>
          </a:solidFill>
          <a:latin typeface="Franklin Gothic Book" pitchFamily="34" charset="0"/>
          <a:ea typeface="微軟正黑體" pitchFamily="34" charset="-120"/>
        </a:defRPr>
      </a:lvl8pPr>
      <a:lvl9pPr marL="1828800" algn="l" rtl="0" fontAlgn="base">
        <a:spcBef>
          <a:spcPct val="0"/>
        </a:spcBef>
        <a:spcAft>
          <a:spcPct val="0"/>
        </a:spcAft>
        <a:defRPr sz="4200" b="1">
          <a:solidFill>
            <a:schemeClr val="tx2"/>
          </a:solidFill>
          <a:latin typeface="Franklin Gothic Book" pitchFamily="34" charset="0"/>
          <a:ea typeface="微軟正黑體" pitchFamily="34" charset="-12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3200" b="1"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800" b="1"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400" b="1"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b="1"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b="1"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hyperlink" Target="http://upload.wikimedia.org/wikipedia/commons/3/30/Weighted_K4.svg" TargetMode="Externa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upload.wikimedia.org/wikipedia/commons/9/90/Petersen_graph_3-coloring.svg"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en.wikipedia.org/wiki/File:Sudoku-by-L2G-20050714.svg" TargetMode="Externa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upload.wikimedia.org/wikipedia/commons/3/30/Weighted_K4.sv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upload.wikimedia.org/wikipedia/commons/c/c4/TSP_Deutschland_3.p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en.wikipedia.org/wiki/Image:Prof.Cook.j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2.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en.wikipedia.org/wiki/File:Graph_isomorphism_a.svg"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upload.wikimedia.org/wikipedia/commons/8/84/Graph_isomorphism_b.svg" TargetMode="Externa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44"/>
          <p:cNvSpPr>
            <a:spLocks noGrp="1" noChangeArrowheads="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87230219-6D04-47A0-A1DE-60C06C3C961F}" type="slidenum">
              <a:rPr kumimoji="0" lang="en-US" altLang="zh-TW">
                <a:solidFill>
                  <a:schemeClr val="tx1"/>
                </a:solidFill>
              </a:rPr>
              <a:pPr/>
              <a:t>1</a:t>
            </a:fld>
            <a:endParaRPr kumimoji="0" lang="en-US" altLang="zh-TW">
              <a:solidFill>
                <a:schemeClr val="tx1"/>
              </a:solidFill>
            </a:endParaRPr>
          </a:p>
        </p:txBody>
      </p:sp>
      <p:sp>
        <p:nvSpPr>
          <p:cNvPr id="4099" name="Rectangle 2"/>
          <p:cNvSpPr>
            <a:spLocks noGrp="1" noChangeArrowheads="1"/>
          </p:cNvSpPr>
          <p:nvPr>
            <p:ph type="ctrTitle"/>
          </p:nvPr>
        </p:nvSpPr>
        <p:spPr>
          <a:xfrm>
            <a:off x="374650" y="1916832"/>
            <a:ext cx="8497887" cy="1117674"/>
          </a:xfrm>
        </p:spPr>
        <p:txBody>
          <a:bodyPr/>
          <a:lstStyle/>
          <a:p>
            <a:pPr algn="ctr" eaLnBrk="1" hangingPunct="1"/>
            <a:r>
              <a:rPr lang="en-US" altLang="zh-TW" sz="4800" dirty="0">
                <a:solidFill>
                  <a:schemeClr val="tx1"/>
                </a:solidFill>
                <a:latin typeface="+mn-lt"/>
              </a:rPr>
              <a:t>P, NP, and NP-Complete</a:t>
            </a:r>
          </a:p>
        </p:txBody>
      </p:sp>
      <p:sp>
        <p:nvSpPr>
          <p:cNvPr id="4100" name="Rectangle 3"/>
          <p:cNvSpPr>
            <a:spLocks noChangeArrowheads="1"/>
          </p:cNvSpPr>
          <p:nvPr/>
        </p:nvSpPr>
        <p:spPr bwMode="auto">
          <a:xfrm>
            <a:off x="2411413" y="3573463"/>
            <a:ext cx="4513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hlink"/>
              </a:buClr>
            </a:pPr>
            <a:r>
              <a:rPr lang="en-US" altLang="zh-TW" sz="2800" b="1"/>
              <a:t>Instructor: Yao-Ting Huang</a:t>
            </a:r>
          </a:p>
        </p:txBody>
      </p:sp>
      <p:sp>
        <p:nvSpPr>
          <p:cNvPr id="4101" name="Rectangle 4"/>
          <p:cNvSpPr>
            <a:spLocks noChangeArrowheads="1"/>
          </p:cNvSpPr>
          <p:nvPr/>
        </p:nvSpPr>
        <p:spPr bwMode="auto">
          <a:xfrm>
            <a:off x="250825" y="5445125"/>
            <a:ext cx="8713788"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tx1"/>
              </a:buClr>
              <a:buSzPct val="65000"/>
              <a:buFont typeface="Wingdings" panose="05000000000000000000" pitchFamily="2" charset="2"/>
              <a:buChar char="n"/>
              <a:defRPr kumimoji="1" sz="3200" b="1">
                <a:solidFill>
                  <a:schemeClr val="tx2"/>
                </a:solidFill>
                <a:latin typeface="Times New Roman" panose="02020603050405020304" pitchFamily="18" charset="0"/>
                <a:ea typeface="新細明體" panose="02020500000000000000" pitchFamily="18" charset="-120"/>
              </a:defRPr>
            </a:lvl1pPr>
            <a:lvl2pPr marL="742950" indent="-285750">
              <a:spcBef>
                <a:spcPct val="20000"/>
              </a:spcBef>
              <a:buClr>
                <a:schemeClr val="folHlink"/>
              </a:buClr>
              <a:buSzPct val="65000"/>
              <a:buFont typeface="Wingdings" panose="05000000000000000000" pitchFamily="2" charset="2"/>
              <a:buChar char="u"/>
              <a:defRPr kumimoji="1" sz="2800">
                <a:solidFill>
                  <a:schemeClr val="tx2"/>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2"/>
                </a:solidFill>
                <a:latin typeface="Times New Roman" panose="02020603050405020304" pitchFamily="18" charset="0"/>
                <a:ea typeface="新細明體" panose="02020500000000000000" pitchFamily="18" charset="-120"/>
              </a:defRPr>
            </a:lvl3pPr>
            <a:lvl4pPr marL="1600200" indent="-228600">
              <a:spcBef>
                <a:spcPct val="20000"/>
              </a:spcBef>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4pPr>
            <a:lvl5pPr marL="2057400" indent="-228600">
              <a:spcBef>
                <a:spcPct val="20000"/>
              </a:spcBef>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9pPr>
          </a:lstStyle>
          <a:p>
            <a:pPr algn="ctr" eaLnBrk="1" hangingPunct="1">
              <a:lnSpc>
                <a:spcPct val="80000"/>
              </a:lnSpc>
              <a:buFont typeface="Wingdings" panose="05000000000000000000" pitchFamily="2" charset="2"/>
              <a:buNone/>
            </a:pPr>
            <a:r>
              <a:rPr kumimoji="0" lang="en-US" altLang="zh-TW" sz="2400">
                <a:solidFill>
                  <a:schemeClr val="accent2"/>
                </a:solidFill>
              </a:rPr>
              <a:t>Bioinformatics Laboratory,</a:t>
            </a:r>
          </a:p>
          <a:p>
            <a:pPr algn="ctr" eaLnBrk="1" hangingPunct="1">
              <a:lnSpc>
                <a:spcPct val="80000"/>
              </a:lnSpc>
              <a:buFont typeface="Wingdings" panose="05000000000000000000" pitchFamily="2" charset="2"/>
              <a:buNone/>
            </a:pPr>
            <a:r>
              <a:rPr kumimoji="0" lang="en-US" altLang="zh-TW" sz="2400">
                <a:solidFill>
                  <a:schemeClr val="accent2"/>
                </a:solidFill>
              </a:rPr>
              <a:t>Department of Computer Science &amp; Information Engineering,</a:t>
            </a:r>
          </a:p>
          <a:p>
            <a:pPr algn="ctr" eaLnBrk="1" hangingPunct="1">
              <a:lnSpc>
                <a:spcPct val="80000"/>
              </a:lnSpc>
              <a:buFont typeface="Wingdings" panose="05000000000000000000" pitchFamily="2" charset="2"/>
              <a:buNone/>
            </a:pPr>
            <a:r>
              <a:rPr kumimoji="0" lang="en-US" altLang="zh-TW" sz="2400">
                <a:solidFill>
                  <a:schemeClr val="accent2"/>
                </a:solidFill>
              </a:rPr>
              <a:t>National Chung Cheng University.</a:t>
            </a:r>
          </a:p>
        </p:txBody>
      </p:sp>
    </p:spTree>
    <p:extLst>
      <p:ext uri="{BB962C8B-B14F-4D97-AF65-F5344CB8AC3E}">
        <p14:creationId xmlns:p14="http://schemas.microsoft.com/office/powerpoint/2010/main" val="2967938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6"/>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748950E2-28B2-48DC-998A-624212284E8E}" type="slidenum">
              <a:rPr kumimoji="0" lang="en-US" altLang="zh-TW"/>
              <a:pPr/>
              <a:t>10</a:t>
            </a:fld>
            <a:endParaRPr kumimoji="0" lang="en-US" altLang="zh-TW"/>
          </a:p>
        </p:txBody>
      </p:sp>
      <p:sp>
        <p:nvSpPr>
          <p:cNvPr id="14339" name="Rectangle 2"/>
          <p:cNvSpPr>
            <a:spLocks noGrp="1" noChangeArrowheads="1"/>
          </p:cNvSpPr>
          <p:nvPr>
            <p:ph type="title"/>
          </p:nvPr>
        </p:nvSpPr>
        <p:spPr>
          <a:xfrm>
            <a:off x="603250" y="476250"/>
            <a:ext cx="8312150" cy="936625"/>
          </a:xfrm>
        </p:spPr>
        <p:txBody>
          <a:bodyPr/>
          <a:lstStyle/>
          <a:p>
            <a:pPr eaLnBrk="1" hangingPunct="1"/>
            <a:r>
              <a:rPr lang="en-US" altLang="zh-TW" dirty="0"/>
              <a:t>Optimization Problems</a:t>
            </a:r>
          </a:p>
        </p:txBody>
      </p:sp>
      <p:sp>
        <p:nvSpPr>
          <p:cNvPr id="14340" name="Rectangle 3"/>
          <p:cNvSpPr>
            <a:spLocks noGrp="1" noChangeArrowheads="1"/>
          </p:cNvSpPr>
          <p:nvPr>
            <p:ph type="body" sz="half" idx="1"/>
          </p:nvPr>
        </p:nvSpPr>
        <p:spPr>
          <a:xfrm>
            <a:off x="250825" y="1557338"/>
            <a:ext cx="8569325" cy="4538662"/>
          </a:xfrm>
        </p:spPr>
        <p:txBody>
          <a:bodyPr/>
          <a:lstStyle/>
          <a:p>
            <a:pPr eaLnBrk="1" hangingPunct="1"/>
            <a:r>
              <a:rPr lang="en-US" altLang="zh-TW" sz="2800" dirty="0"/>
              <a:t>Optimization problems asks for </a:t>
            </a:r>
            <a:r>
              <a:rPr lang="en-US" altLang="zh-TW" sz="2800" dirty="0">
                <a:solidFill>
                  <a:srgbClr val="FF0000"/>
                </a:solidFill>
              </a:rPr>
              <a:t>optimal solutions</a:t>
            </a:r>
            <a:r>
              <a:rPr lang="en-US" altLang="zh-TW" sz="2800" dirty="0"/>
              <a:t> maximizing/minimizing an objective function.</a:t>
            </a:r>
          </a:p>
          <a:p>
            <a:pPr lvl="1" eaLnBrk="1" hangingPunct="1"/>
            <a:r>
              <a:rPr lang="en-US" altLang="zh-TW" sz="2400" dirty="0"/>
              <a:t>e.g., </a:t>
            </a:r>
            <a:r>
              <a:rPr lang="en-US" altLang="zh-TW" sz="2400" b="0" dirty="0"/>
              <a:t>shortest path problems: find the shortest path starting from </a:t>
            </a:r>
            <a:r>
              <a:rPr lang="en-US" altLang="zh-TW" sz="2400" b="0" i="1" dirty="0"/>
              <a:t>s</a:t>
            </a:r>
            <a:r>
              <a:rPr lang="en-US" altLang="zh-TW" sz="2400" b="0" dirty="0"/>
              <a:t> to all other vertices.</a:t>
            </a:r>
          </a:p>
          <a:p>
            <a:pPr lvl="1" eaLnBrk="1" hangingPunct="1"/>
            <a:r>
              <a:rPr lang="en-US" altLang="zh-TW" sz="2400" b="0" dirty="0"/>
              <a:t>e.g., Travelling Salesman Problem.</a:t>
            </a:r>
          </a:p>
          <a:p>
            <a:pPr lvl="1" eaLnBrk="1" hangingPunct="1"/>
            <a:endParaRPr lang="en-US" altLang="zh-TW" sz="2400" dirty="0"/>
          </a:p>
        </p:txBody>
      </p:sp>
      <p:graphicFrame>
        <p:nvGraphicFramePr>
          <p:cNvPr id="14341" name="Object 4"/>
          <p:cNvGraphicFramePr>
            <a:graphicFrameLocks noGrp="1" noChangeAspect="1"/>
          </p:cNvGraphicFramePr>
          <p:nvPr>
            <p:ph sz="half" idx="2"/>
          </p:nvPr>
        </p:nvGraphicFramePr>
        <p:xfrm>
          <a:off x="755650" y="4149725"/>
          <a:ext cx="3024188" cy="2519363"/>
        </p:xfrm>
        <a:graphic>
          <a:graphicData uri="http://schemas.openxmlformats.org/presentationml/2006/ole">
            <mc:AlternateContent xmlns:mc="http://schemas.openxmlformats.org/markup-compatibility/2006">
              <mc:Choice xmlns:v="urn:schemas-microsoft-com:vml" Requires="v">
                <p:oleObj spid="_x0000_s6150" name="Visio" r:id="rId3" imgW="2998470" imgH="2498217" progId="Visio.Drawing.11">
                  <p:embed/>
                </p:oleObj>
              </mc:Choice>
              <mc:Fallback>
                <p:oleObj name="Visio" r:id="rId3" imgW="2998470" imgH="2498217" progId="Visio.Drawing.11">
                  <p:embed/>
                  <p:pic>
                    <p:nvPicPr>
                      <p:cNvPr id="1434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149725"/>
                        <a:ext cx="3024188" cy="2519363"/>
                      </a:xfrm>
                      <a:prstGeom prst="rect">
                        <a:avLst/>
                      </a:prstGeom>
                      <a:noFill/>
                      <a:ln>
                        <a:noFill/>
                      </a:ln>
                      <a:effectLst/>
                    </p:spPr>
                  </p:pic>
                </p:oleObj>
              </mc:Fallback>
            </mc:AlternateContent>
          </a:graphicData>
        </a:graphic>
      </p:graphicFrame>
      <p:pic>
        <p:nvPicPr>
          <p:cNvPr id="14342" name="Picture 6" descr="File:Weighted K4.sv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4149725"/>
            <a:ext cx="3024187" cy="2519363"/>
          </a:xfrm>
          <a:prstGeom prst="rect">
            <a:avLst/>
          </a:prstGeom>
          <a:noFill/>
          <a:ln>
            <a:noFill/>
          </a:ln>
        </p:spPr>
      </p:pic>
    </p:spTree>
    <p:extLst>
      <p:ext uri="{BB962C8B-B14F-4D97-AF65-F5344CB8AC3E}">
        <p14:creationId xmlns:p14="http://schemas.microsoft.com/office/powerpoint/2010/main" val="352980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0B5140B3-FF03-4AF8-A341-C9A3C2B45D19}" type="slidenum">
              <a:rPr kumimoji="0" lang="en-US" altLang="zh-TW"/>
              <a:pPr/>
              <a:t>11</a:t>
            </a:fld>
            <a:endParaRPr kumimoji="0" lang="en-US" altLang="zh-TW"/>
          </a:p>
        </p:txBody>
      </p:sp>
      <p:sp>
        <p:nvSpPr>
          <p:cNvPr id="15363" name="Rectangle 2"/>
          <p:cNvSpPr>
            <a:spLocks noGrp="1" noChangeArrowheads="1"/>
          </p:cNvSpPr>
          <p:nvPr>
            <p:ph type="title"/>
          </p:nvPr>
        </p:nvSpPr>
        <p:spPr>
          <a:xfrm>
            <a:off x="899592" y="470322"/>
            <a:ext cx="7787208" cy="1014462"/>
          </a:xfrm>
        </p:spPr>
        <p:txBody>
          <a:bodyPr/>
          <a:lstStyle/>
          <a:p>
            <a:pPr eaLnBrk="1" hangingPunct="1"/>
            <a:r>
              <a:rPr lang="en-US" altLang="zh-TW" sz="3600" dirty="0"/>
              <a:t>Decision </a:t>
            </a:r>
            <a:r>
              <a:rPr lang="en-US" altLang="zh-TW" sz="3600" dirty="0" err="1"/>
              <a:t>v.s</a:t>
            </a:r>
            <a:r>
              <a:rPr lang="en-US" altLang="zh-TW" sz="3600" dirty="0"/>
              <a:t>. Optimization Problems</a:t>
            </a:r>
          </a:p>
        </p:txBody>
      </p:sp>
      <p:sp>
        <p:nvSpPr>
          <p:cNvPr id="1212419" name="Rectangle 3"/>
          <p:cNvSpPr>
            <a:spLocks noGrp="1" noChangeArrowheads="1"/>
          </p:cNvSpPr>
          <p:nvPr>
            <p:ph type="body" idx="1"/>
          </p:nvPr>
        </p:nvSpPr>
        <p:spPr>
          <a:xfrm>
            <a:off x="755576" y="1772816"/>
            <a:ext cx="8304535" cy="3888432"/>
          </a:xfrm>
        </p:spPr>
        <p:txBody>
          <a:bodyPr/>
          <a:lstStyle/>
          <a:p>
            <a:pPr eaLnBrk="1" hangingPunct="1"/>
            <a:r>
              <a:rPr lang="en-US" altLang="zh-TW" dirty="0"/>
              <a:t>Every </a:t>
            </a:r>
            <a:r>
              <a:rPr lang="en-US" altLang="zh-TW" dirty="0">
                <a:solidFill>
                  <a:srgbClr val="FF0000"/>
                </a:solidFill>
              </a:rPr>
              <a:t>optimization</a:t>
            </a:r>
            <a:r>
              <a:rPr lang="en-US" altLang="zh-TW" dirty="0"/>
              <a:t> problem has a simpler  </a:t>
            </a:r>
            <a:r>
              <a:rPr lang="en-US" altLang="zh-TW" dirty="0">
                <a:solidFill>
                  <a:srgbClr val="FF0000"/>
                </a:solidFill>
              </a:rPr>
              <a:t>decision</a:t>
            </a:r>
            <a:r>
              <a:rPr lang="en-US" altLang="zh-TW" dirty="0"/>
              <a:t> version.</a:t>
            </a:r>
          </a:p>
          <a:p>
            <a:pPr lvl="1" eaLnBrk="1" hangingPunct="1"/>
            <a:r>
              <a:rPr lang="en-US" altLang="zh-TW" dirty="0"/>
              <a:t>Optimization version: </a:t>
            </a:r>
            <a:br>
              <a:rPr lang="en-US" altLang="zh-TW" dirty="0"/>
            </a:br>
            <a:r>
              <a:rPr lang="en-US" altLang="zh-TW" b="0" dirty="0"/>
              <a:t>Given a directed graph, and vertices </a:t>
            </a:r>
            <a:r>
              <a:rPr lang="en-US" altLang="zh-TW" b="0" i="1" dirty="0"/>
              <a:t>u</a:t>
            </a:r>
            <a:r>
              <a:rPr lang="en-US" altLang="zh-TW" b="0" dirty="0"/>
              <a:t> and </a:t>
            </a:r>
            <a:r>
              <a:rPr lang="en-US" altLang="zh-TW" b="0" i="1" dirty="0"/>
              <a:t>v</a:t>
            </a:r>
            <a:r>
              <a:rPr lang="en-US" altLang="zh-TW" b="0" dirty="0"/>
              <a:t>, find the shortest path starting from </a:t>
            </a:r>
            <a:r>
              <a:rPr lang="en-US" altLang="zh-TW" b="0" i="1" dirty="0"/>
              <a:t>u</a:t>
            </a:r>
            <a:r>
              <a:rPr lang="en-US" altLang="zh-TW" b="0" dirty="0"/>
              <a:t> to </a:t>
            </a:r>
            <a:r>
              <a:rPr lang="en-US" altLang="zh-TW" b="0" i="1" dirty="0"/>
              <a:t>v</a:t>
            </a:r>
            <a:r>
              <a:rPr lang="en-US" altLang="zh-TW" b="0" dirty="0"/>
              <a:t>.</a:t>
            </a:r>
          </a:p>
          <a:p>
            <a:pPr lvl="1" eaLnBrk="1" hangingPunct="1"/>
            <a:r>
              <a:rPr lang="en-US" altLang="zh-TW" dirty="0"/>
              <a:t>Decision version: </a:t>
            </a:r>
            <a:br>
              <a:rPr lang="en-US" altLang="zh-TW" dirty="0"/>
            </a:br>
            <a:r>
              <a:rPr lang="en-US" altLang="zh-TW" b="0" dirty="0"/>
              <a:t>Given a directed graph, vertices </a:t>
            </a:r>
            <a:r>
              <a:rPr lang="en-US" altLang="zh-TW" b="0" i="1" dirty="0"/>
              <a:t>u</a:t>
            </a:r>
            <a:r>
              <a:rPr lang="en-US" altLang="zh-TW" b="0" dirty="0"/>
              <a:t> and </a:t>
            </a:r>
            <a:r>
              <a:rPr lang="en-US" altLang="zh-TW" b="0" i="1" dirty="0"/>
              <a:t>v</a:t>
            </a:r>
            <a:r>
              <a:rPr lang="en-US" altLang="zh-TW" b="0" dirty="0"/>
              <a:t>, </a:t>
            </a:r>
            <a:r>
              <a:rPr lang="en-US" altLang="zh-TW" dirty="0">
                <a:solidFill>
                  <a:srgbClr val="FF0000"/>
                </a:solidFill>
              </a:rPr>
              <a:t>and an integer </a:t>
            </a:r>
            <a:r>
              <a:rPr lang="en-US" altLang="zh-TW" i="1" dirty="0">
                <a:solidFill>
                  <a:srgbClr val="FF0000"/>
                </a:solidFill>
              </a:rPr>
              <a:t>k</a:t>
            </a:r>
            <a:r>
              <a:rPr lang="en-US" altLang="zh-TW" b="0" dirty="0"/>
              <a:t>, is there a path starting from </a:t>
            </a:r>
            <a:r>
              <a:rPr lang="en-US" altLang="zh-TW" b="0" i="1" dirty="0"/>
              <a:t>u</a:t>
            </a:r>
            <a:r>
              <a:rPr lang="en-US" altLang="zh-TW" b="0" dirty="0"/>
              <a:t> to </a:t>
            </a:r>
            <a:r>
              <a:rPr lang="en-US" altLang="zh-TW" b="0" i="1" dirty="0"/>
              <a:t>v </a:t>
            </a:r>
            <a:r>
              <a:rPr lang="en-US" altLang="zh-TW" dirty="0">
                <a:solidFill>
                  <a:srgbClr val="FF0000"/>
                </a:solidFill>
              </a:rPr>
              <a:t>with length at most </a:t>
            </a:r>
            <a:r>
              <a:rPr lang="en-US" altLang="zh-TW" i="1" dirty="0">
                <a:solidFill>
                  <a:srgbClr val="FF0000"/>
                </a:solidFill>
              </a:rPr>
              <a:t>k</a:t>
            </a:r>
            <a:r>
              <a:rPr lang="en-US" altLang="zh-TW" b="0" dirty="0"/>
              <a:t>?</a:t>
            </a:r>
          </a:p>
        </p:txBody>
      </p:sp>
    </p:spTree>
    <p:extLst>
      <p:ext uri="{BB962C8B-B14F-4D97-AF65-F5344CB8AC3E}">
        <p14:creationId xmlns:p14="http://schemas.microsoft.com/office/powerpoint/2010/main" val="3286394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2419">
                                            <p:txEl>
                                              <p:pRg st="2" end="2"/>
                                            </p:txEl>
                                          </p:spTgt>
                                        </p:tgtEl>
                                        <p:attrNameLst>
                                          <p:attrName>style.visibility</p:attrName>
                                        </p:attrNameLst>
                                      </p:cBhvr>
                                      <p:to>
                                        <p:strVal val="visible"/>
                                      </p:to>
                                    </p:set>
                                    <p:animEffect transition="in" filter="blinds(horizontal)">
                                      <p:cBhvr>
                                        <p:cTn id="7" dur="500"/>
                                        <p:tgtEl>
                                          <p:spTgt spid="1212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A9A40417-4A45-4BD4-92D2-9334165BBE48}" type="slidenum">
              <a:rPr kumimoji="0" lang="en-US" altLang="zh-TW"/>
              <a:pPr/>
              <a:t>12</a:t>
            </a:fld>
            <a:endParaRPr kumimoji="0" lang="en-US" altLang="zh-TW"/>
          </a:p>
        </p:txBody>
      </p:sp>
      <p:sp>
        <p:nvSpPr>
          <p:cNvPr id="16387" name="Rectangle 2"/>
          <p:cNvSpPr>
            <a:spLocks noGrp="1" noChangeArrowheads="1"/>
          </p:cNvSpPr>
          <p:nvPr>
            <p:ph type="title"/>
          </p:nvPr>
        </p:nvSpPr>
        <p:spPr/>
        <p:txBody>
          <a:bodyPr/>
          <a:lstStyle/>
          <a:p>
            <a:pPr eaLnBrk="1" hangingPunct="1"/>
            <a:r>
              <a:rPr lang="en-US" altLang="zh-TW" sz="3600" dirty="0"/>
              <a:t>Decision </a:t>
            </a:r>
            <a:r>
              <a:rPr lang="en-US" altLang="zh-TW" sz="3600" dirty="0" err="1"/>
              <a:t>v.s</a:t>
            </a:r>
            <a:r>
              <a:rPr lang="en-US" altLang="zh-TW" sz="3600" dirty="0"/>
              <a:t>. Optimization Problems</a:t>
            </a:r>
          </a:p>
        </p:txBody>
      </p:sp>
      <p:sp>
        <p:nvSpPr>
          <p:cNvPr id="1213443" name="Rectangle 3"/>
          <p:cNvSpPr>
            <a:spLocks noGrp="1" noChangeArrowheads="1"/>
          </p:cNvSpPr>
          <p:nvPr>
            <p:ph type="body" idx="1"/>
          </p:nvPr>
        </p:nvSpPr>
        <p:spPr>
          <a:xfrm>
            <a:off x="755576" y="1557338"/>
            <a:ext cx="8159824" cy="5300662"/>
          </a:xfrm>
        </p:spPr>
        <p:txBody>
          <a:bodyPr/>
          <a:lstStyle/>
          <a:p>
            <a:pPr eaLnBrk="1" hangingPunct="1"/>
            <a:r>
              <a:rPr lang="en-US" altLang="zh-TW" dirty="0"/>
              <a:t>The </a:t>
            </a:r>
            <a:r>
              <a:rPr lang="en-US" altLang="zh-TW" dirty="0">
                <a:solidFill>
                  <a:srgbClr val="FF0000"/>
                </a:solidFill>
              </a:rPr>
              <a:t>decision</a:t>
            </a:r>
            <a:r>
              <a:rPr lang="en-US" altLang="zh-TW" dirty="0"/>
              <a:t> version of an optimization problem is relatively “easier.”</a:t>
            </a:r>
          </a:p>
          <a:p>
            <a:pPr lvl="1" eaLnBrk="1" hangingPunct="1"/>
            <a:r>
              <a:rPr lang="en-US" altLang="zh-TW" b="0" dirty="0"/>
              <a:t>If we have an algorithm for solving the optimization problem, the decision version can be also solved.</a:t>
            </a:r>
          </a:p>
          <a:p>
            <a:pPr lvl="1" eaLnBrk="1" hangingPunct="1"/>
            <a:r>
              <a:rPr lang="en-US" altLang="zh-TW" b="0" dirty="0"/>
              <a:t>e.g., </a:t>
            </a:r>
            <a:br>
              <a:rPr lang="en-US" altLang="zh-TW" b="0" dirty="0"/>
            </a:br>
            <a:r>
              <a:rPr lang="en-US" altLang="zh-TW" b="0" dirty="0"/>
              <a:t>Given a directed graph, vertices </a:t>
            </a:r>
            <a:r>
              <a:rPr lang="en-US" altLang="zh-TW" b="0" i="1" dirty="0"/>
              <a:t>u</a:t>
            </a:r>
            <a:r>
              <a:rPr lang="en-US" altLang="zh-TW" b="0" dirty="0"/>
              <a:t> and </a:t>
            </a:r>
            <a:r>
              <a:rPr lang="en-US" altLang="zh-TW" b="0" i="1" dirty="0"/>
              <a:t>v</a:t>
            </a:r>
            <a:r>
              <a:rPr lang="en-US" altLang="zh-TW" b="0" dirty="0"/>
              <a:t>, and an integer </a:t>
            </a:r>
            <a:r>
              <a:rPr lang="en-US" altLang="zh-TW" b="0" i="1" dirty="0"/>
              <a:t>k</a:t>
            </a:r>
            <a:r>
              <a:rPr lang="en-US" altLang="zh-TW" b="0" dirty="0"/>
              <a:t>, is there a path starting from </a:t>
            </a:r>
            <a:r>
              <a:rPr lang="en-US" altLang="zh-TW" b="0" i="1" dirty="0"/>
              <a:t>u</a:t>
            </a:r>
            <a:r>
              <a:rPr lang="en-US" altLang="zh-TW" b="0" dirty="0"/>
              <a:t> to </a:t>
            </a:r>
            <a:r>
              <a:rPr lang="en-US" altLang="zh-TW" b="0" i="1" dirty="0"/>
              <a:t>v </a:t>
            </a:r>
            <a:r>
              <a:rPr lang="en-US" altLang="zh-TW" b="0" dirty="0"/>
              <a:t>with length at most </a:t>
            </a:r>
            <a:r>
              <a:rPr lang="en-US" altLang="zh-TW" b="0" i="1" dirty="0"/>
              <a:t>k</a:t>
            </a:r>
            <a:r>
              <a:rPr lang="en-US" altLang="zh-TW" b="0" dirty="0"/>
              <a:t>?</a:t>
            </a:r>
          </a:p>
          <a:p>
            <a:pPr lvl="1" eaLnBrk="1" hangingPunct="1"/>
            <a:r>
              <a:rPr lang="en-US" altLang="zh-TW" b="0" dirty="0"/>
              <a:t>Run a shortest path algorithm (e.g., Bellman-Ford), observe the shortest path from </a:t>
            </a:r>
            <a:r>
              <a:rPr lang="en-US" altLang="zh-TW" b="0" i="1" dirty="0"/>
              <a:t>u</a:t>
            </a:r>
            <a:r>
              <a:rPr lang="en-US" altLang="zh-TW" b="0" dirty="0"/>
              <a:t> to </a:t>
            </a:r>
            <a:r>
              <a:rPr lang="en-US" altLang="zh-TW" b="0" i="1" dirty="0"/>
              <a:t>v</a:t>
            </a:r>
            <a:r>
              <a:rPr lang="en-US" altLang="zh-TW" b="0" dirty="0"/>
              <a:t>, and return Yes or No.</a:t>
            </a:r>
          </a:p>
        </p:txBody>
      </p:sp>
    </p:spTree>
    <p:extLst>
      <p:ext uri="{BB962C8B-B14F-4D97-AF65-F5344CB8AC3E}">
        <p14:creationId xmlns:p14="http://schemas.microsoft.com/office/powerpoint/2010/main" val="1115172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13443">
                                            <p:txEl>
                                              <p:pRg st="2" end="2"/>
                                            </p:txEl>
                                          </p:spTgt>
                                        </p:tgtEl>
                                        <p:attrNameLst>
                                          <p:attrName>style.visibility</p:attrName>
                                        </p:attrNameLst>
                                      </p:cBhvr>
                                      <p:to>
                                        <p:strVal val="visible"/>
                                      </p:to>
                                    </p:set>
                                    <p:animEffect transition="in" filter="checkerboard(across)">
                                      <p:cBhvr>
                                        <p:cTn id="7" dur="500"/>
                                        <p:tgtEl>
                                          <p:spTgt spid="121344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13443">
                                            <p:txEl>
                                              <p:pRg st="3" end="3"/>
                                            </p:txEl>
                                          </p:spTgt>
                                        </p:tgtEl>
                                        <p:attrNameLst>
                                          <p:attrName>style.visibility</p:attrName>
                                        </p:attrNameLst>
                                      </p:cBhvr>
                                      <p:to>
                                        <p:strVal val="visible"/>
                                      </p:to>
                                    </p:set>
                                    <p:animEffect transition="in" filter="checkerboard(across)">
                                      <p:cBhvr>
                                        <p:cTn id="10" dur="500"/>
                                        <p:tgtEl>
                                          <p:spTgt spid="1213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1760" y="4581128"/>
            <a:ext cx="3600400" cy="208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410"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F51A102E-87EA-4583-8B8F-6207CB71756B}" type="slidenum">
              <a:rPr kumimoji="0" lang="en-US" altLang="zh-TW"/>
              <a:pPr/>
              <a:t>13</a:t>
            </a:fld>
            <a:endParaRPr kumimoji="0" lang="en-US" altLang="zh-TW"/>
          </a:p>
        </p:txBody>
      </p:sp>
      <p:sp>
        <p:nvSpPr>
          <p:cNvPr id="17411" name="Rectangle 2"/>
          <p:cNvSpPr>
            <a:spLocks noGrp="1" noChangeArrowheads="1"/>
          </p:cNvSpPr>
          <p:nvPr>
            <p:ph type="title"/>
          </p:nvPr>
        </p:nvSpPr>
        <p:spPr/>
        <p:txBody>
          <a:bodyPr/>
          <a:lstStyle/>
          <a:p>
            <a:pPr eaLnBrk="1" hangingPunct="1"/>
            <a:r>
              <a:rPr lang="en-US" altLang="zh-TW"/>
              <a:t>Remarks</a:t>
            </a:r>
          </a:p>
        </p:txBody>
      </p:sp>
      <p:sp>
        <p:nvSpPr>
          <p:cNvPr id="17412" name="Rectangle 3"/>
          <p:cNvSpPr>
            <a:spLocks noGrp="1" noChangeArrowheads="1"/>
          </p:cNvSpPr>
          <p:nvPr>
            <p:ph type="body" idx="1"/>
          </p:nvPr>
        </p:nvSpPr>
        <p:spPr/>
        <p:txBody>
          <a:bodyPr/>
          <a:lstStyle/>
          <a:p>
            <a:pPr eaLnBrk="1" hangingPunct="1"/>
            <a:r>
              <a:rPr lang="en-US" altLang="zh-TW" dirty="0"/>
              <a:t>If the </a:t>
            </a:r>
            <a:r>
              <a:rPr lang="en-US" altLang="zh-TW" dirty="0">
                <a:solidFill>
                  <a:srgbClr val="FF0000"/>
                </a:solidFill>
              </a:rPr>
              <a:t>decision</a:t>
            </a:r>
            <a:r>
              <a:rPr lang="en-US" altLang="zh-TW" dirty="0"/>
              <a:t> version of a problem is hard, the </a:t>
            </a:r>
            <a:r>
              <a:rPr lang="en-US" altLang="zh-TW" dirty="0">
                <a:solidFill>
                  <a:srgbClr val="FF0000"/>
                </a:solidFill>
              </a:rPr>
              <a:t>optimization</a:t>
            </a:r>
            <a:r>
              <a:rPr lang="en-US" altLang="zh-TW" dirty="0"/>
              <a:t> version is not easier.</a:t>
            </a:r>
          </a:p>
          <a:p>
            <a:pPr lvl="1" eaLnBrk="1" hangingPunct="1"/>
            <a:r>
              <a:rPr lang="en-US" altLang="zh-TW" b="0" dirty="0"/>
              <a:t>The hardness proof can be simplified when focusing on proving decision version of any optimization problems.</a:t>
            </a:r>
          </a:p>
        </p:txBody>
      </p:sp>
      <p:sp>
        <p:nvSpPr>
          <p:cNvPr id="3" name="橢圓 2"/>
          <p:cNvSpPr/>
          <p:nvPr/>
        </p:nvSpPr>
        <p:spPr>
          <a:xfrm>
            <a:off x="3275856" y="5659752"/>
            <a:ext cx="1656184" cy="7920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bg1"/>
                </a:solidFill>
              </a:rPr>
              <a:t>Decision Version</a:t>
            </a:r>
            <a:endParaRPr lang="zh-TW" altLang="en-US" b="1" dirty="0">
              <a:solidFill>
                <a:schemeClr val="bg1"/>
              </a:solidFill>
            </a:endParaRPr>
          </a:p>
        </p:txBody>
      </p:sp>
      <p:sp>
        <p:nvSpPr>
          <p:cNvPr id="5" name="矩形 4"/>
          <p:cNvSpPr/>
          <p:nvPr/>
        </p:nvSpPr>
        <p:spPr>
          <a:xfrm>
            <a:off x="2967162" y="4751108"/>
            <a:ext cx="2273571" cy="369332"/>
          </a:xfrm>
          <a:prstGeom prst="rect">
            <a:avLst/>
          </a:prstGeom>
        </p:spPr>
        <p:txBody>
          <a:bodyPr wrap="none">
            <a:spAutoFit/>
          </a:bodyPr>
          <a:lstStyle/>
          <a:p>
            <a:r>
              <a:rPr lang="en-US" altLang="zh-TW" b="1" dirty="0">
                <a:latin typeface="+mn-lt"/>
                <a:ea typeface="+mn-ea"/>
              </a:rPr>
              <a:t>Optimization</a:t>
            </a:r>
            <a:r>
              <a:rPr lang="en-US" altLang="zh-TW" b="1" dirty="0">
                <a:latin typeface="Times New Roman" panose="02020603050405020304" pitchFamily="18" charset="0"/>
                <a:cs typeface="Times New Roman" panose="02020603050405020304" pitchFamily="18" charset="0"/>
              </a:rPr>
              <a:t> </a:t>
            </a:r>
            <a:r>
              <a:rPr lang="en-US" altLang="zh-TW" b="1" dirty="0">
                <a:latin typeface="+mn-lt"/>
                <a:ea typeface="+mn-ea"/>
              </a:rPr>
              <a:t>Version</a:t>
            </a:r>
            <a:endParaRPr lang="zh-TW" altLang="en-US" b="1" dirty="0">
              <a:latin typeface="+mn-lt"/>
              <a:ea typeface="+mn-ea"/>
            </a:endParaRPr>
          </a:p>
        </p:txBody>
      </p:sp>
    </p:spTree>
    <p:extLst>
      <p:ext uri="{BB962C8B-B14F-4D97-AF65-F5344CB8AC3E}">
        <p14:creationId xmlns:p14="http://schemas.microsoft.com/office/powerpoint/2010/main" val="245147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7285764B-D824-4EC6-AFC0-FBFA9FFAB152}" type="slidenum">
              <a:rPr kumimoji="0" lang="en-US" altLang="zh-TW"/>
              <a:pPr/>
              <a:t>14</a:t>
            </a:fld>
            <a:endParaRPr kumimoji="0" lang="en-US" altLang="zh-TW"/>
          </a:p>
        </p:txBody>
      </p:sp>
      <p:sp>
        <p:nvSpPr>
          <p:cNvPr id="18435" name="Rectangle 2"/>
          <p:cNvSpPr>
            <a:spLocks noGrp="1" noChangeArrowheads="1"/>
          </p:cNvSpPr>
          <p:nvPr>
            <p:ph type="title"/>
          </p:nvPr>
        </p:nvSpPr>
        <p:spPr/>
        <p:txBody>
          <a:bodyPr/>
          <a:lstStyle/>
          <a:p>
            <a:pPr eaLnBrk="1" hangingPunct="1"/>
            <a:r>
              <a:rPr lang="en-US" altLang="zh-TW" dirty="0"/>
              <a:t>Complexity</a:t>
            </a:r>
          </a:p>
        </p:txBody>
      </p:sp>
      <p:sp>
        <p:nvSpPr>
          <p:cNvPr id="18436" name="Rectangle 3"/>
          <p:cNvSpPr>
            <a:spLocks noGrp="1" noChangeArrowheads="1"/>
          </p:cNvSpPr>
          <p:nvPr>
            <p:ph type="body" idx="1"/>
          </p:nvPr>
        </p:nvSpPr>
        <p:spPr/>
        <p:txBody>
          <a:bodyPr/>
          <a:lstStyle/>
          <a:p>
            <a:pPr eaLnBrk="1" hangingPunct="1"/>
            <a:r>
              <a:rPr lang="en-US" altLang="zh-TW" dirty="0"/>
              <a:t>The big O notation.</a:t>
            </a:r>
          </a:p>
          <a:p>
            <a:pPr lvl="1" eaLnBrk="1" hangingPunct="1"/>
            <a:r>
              <a:rPr lang="en-US" altLang="zh-TW" b="0" dirty="0"/>
              <a:t>Constant is not important.</a:t>
            </a:r>
          </a:p>
          <a:p>
            <a:pPr lvl="1" eaLnBrk="1" hangingPunct="1"/>
            <a:r>
              <a:rPr lang="en-US" altLang="zh-TW" b="0" dirty="0"/>
              <a:t>Highest-order term is what counts.</a:t>
            </a:r>
          </a:p>
          <a:p>
            <a:pPr lvl="1" eaLnBrk="1" hangingPunct="1"/>
            <a:r>
              <a:rPr lang="en-US" altLang="zh-TW" b="0" dirty="0"/>
              <a:t>The worst-case running time.</a:t>
            </a:r>
            <a:endParaRPr lang="en-US" altLang="zh-TW" b="0" i="1" dirty="0"/>
          </a:p>
          <a:p>
            <a:pPr eaLnBrk="1" hangingPunct="1"/>
            <a:r>
              <a:rPr lang="en-US" altLang="zh-TW" dirty="0"/>
              <a:t>Polynomial time: O(n</a:t>
            </a:r>
            <a:r>
              <a:rPr lang="en-US" altLang="zh-TW" baseline="30000" dirty="0"/>
              <a:t>2</a:t>
            </a:r>
            <a:r>
              <a:rPr lang="en-US" altLang="zh-TW" dirty="0"/>
              <a:t>), O(n</a:t>
            </a:r>
            <a:r>
              <a:rPr lang="en-US" altLang="zh-TW" baseline="30000" dirty="0"/>
              <a:t>3</a:t>
            </a:r>
            <a:r>
              <a:rPr lang="en-US" altLang="zh-TW" dirty="0"/>
              <a:t>), O(1), O(n log n). </a:t>
            </a:r>
          </a:p>
          <a:p>
            <a:pPr eaLnBrk="1" hangingPunct="1"/>
            <a:r>
              <a:rPr lang="en-US" altLang="zh-TW" dirty="0"/>
              <a:t>Exponential time: O(2</a:t>
            </a:r>
            <a:r>
              <a:rPr lang="en-US" altLang="zh-TW" i="1" baseline="30000" dirty="0"/>
              <a:t>n</a:t>
            </a:r>
            <a:r>
              <a:rPr lang="en-US" altLang="zh-TW" dirty="0"/>
              <a:t>), O(</a:t>
            </a:r>
            <a:r>
              <a:rPr lang="en-US" altLang="zh-TW" i="1" dirty="0" err="1"/>
              <a:t>n</a:t>
            </a:r>
            <a:r>
              <a:rPr lang="en-US" altLang="zh-TW" baseline="30000" dirty="0" err="1"/>
              <a:t>n</a:t>
            </a:r>
            <a:r>
              <a:rPr lang="en-US" altLang="zh-TW" dirty="0"/>
              <a:t>), O(</a:t>
            </a:r>
            <a:r>
              <a:rPr lang="en-US" altLang="zh-TW" i="1" dirty="0"/>
              <a:t>n</a:t>
            </a:r>
            <a:r>
              <a:rPr lang="en-US" altLang="zh-TW" dirty="0"/>
              <a:t>!).</a:t>
            </a:r>
          </a:p>
        </p:txBody>
      </p:sp>
    </p:spTree>
    <p:extLst>
      <p:ext uri="{BB962C8B-B14F-4D97-AF65-F5344CB8AC3E}">
        <p14:creationId xmlns:p14="http://schemas.microsoft.com/office/powerpoint/2010/main" val="4270524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68DCAD3C-EE8D-4092-BAAA-3E3420417E7A}" type="slidenum">
              <a:rPr kumimoji="0" lang="en-US" altLang="zh-TW"/>
              <a:pPr/>
              <a:t>15</a:t>
            </a:fld>
            <a:endParaRPr kumimoji="0" lang="en-US" altLang="zh-TW"/>
          </a:p>
        </p:txBody>
      </p:sp>
      <p:sp>
        <p:nvSpPr>
          <p:cNvPr id="19459" name="Rectangle 2"/>
          <p:cNvSpPr>
            <a:spLocks noGrp="1" noChangeArrowheads="1"/>
          </p:cNvSpPr>
          <p:nvPr>
            <p:ph type="title"/>
          </p:nvPr>
        </p:nvSpPr>
        <p:spPr/>
        <p:txBody>
          <a:bodyPr/>
          <a:lstStyle/>
          <a:p>
            <a:pPr eaLnBrk="1" hangingPunct="1"/>
            <a:r>
              <a:rPr lang="en-US" altLang="zh-TW"/>
              <a:t>Polynomial-Time Algorithms</a:t>
            </a:r>
          </a:p>
        </p:txBody>
      </p:sp>
      <p:sp>
        <p:nvSpPr>
          <p:cNvPr id="19460" name="Rectangle 3"/>
          <p:cNvSpPr>
            <a:spLocks noGrp="1" noChangeArrowheads="1"/>
          </p:cNvSpPr>
          <p:nvPr>
            <p:ph type="body" idx="1"/>
          </p:nvPr>
        </p:nvSpPr>
        <p:spPr/>
        <p:txBody>
          <a:bodyPr/>
          <a:lstStyle/>
          <a:p>
            <a:pPr eaLnBrk="1" hangingPunct="1"/>
            <a:r>
              <a:rPr lang="en-US" altLang="zh-TW" dirty="0"/>
              <a:t>We define </a:t>
            </a:r>
            <a:r>
              <a:rPr lang="en-US" altLang="zh-TW" dirty="0">
                <a:solidFill>
                  <a:srgbClr val="FF0000"/>
                </a:solidFill>
              </a:rPr>
              <a:t>P </a:t>
            </a:r>
            <a:r>
              <a:rPr lang="en-US" altLang="zh-TW" dirty="0"/>
              <a:t>to be the class of decision problems solvable in polynomial time by a </a:t>
            </a:r>
            <a:r>
              <a:rPr lang="en-US" altLang="zh-TW"/>
              <a:t>deterministic Turing </a:t>
            </a:r>
            <a:r>
              <a:rPr lang="en-US" altLang="zh-TW" dirty="0"/>
              <a:t>machine.</a:t>
            </a:r>
          </a:p>
          <a:p>
            <a:pPr lvl="1" eaLnBrk="1" hangingPunct="1"/>
            <a:r>
              <a:rPr lang="en-US" altLang="zh-TW" b="0" dirty="0"/>
              <a:t>Euler tour: a cycle that traverses each edge of graph G exactly once (vertices can be revisited.). </a:t>
            </a:r>
          </a:p>
          <a:p>
            <a:pPr eaLnBrk="1" hangingPunct="1"/>
            <a:endParaRPr lang="en-US" altLang="zh-TW" dirty="0"/>
          </a:p>
        </p:txBody>
      </p:sp>
      <p:pic>
        <p:nvPicPr>
          <p:cNvPr id="194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3860800"/>
            <a:ext cx="395446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19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C7DFE088-AB6D-497D-AE75-3A84FDF29D6A}" type="slidenum">
              <a:rPr kumimoji="0" lang="en-US" altLang="zh-TW"/>
              <a:pPr/>
              <a:t>16</a:t>
            </a:fld>
            <a:endParaRPr kumimoji="0" lang="en-US" altLang="zh-TW"/>
          </a:p>
        </p:txBody>
      </p:sp>
      <p:sp>
        <p:nvSpPr>
          <p:cNvPr id="21507" name="Rectangle 2"/>
          <p:cNvSpPr>
            <a:spLocks noGrp="1" noChangeArrowheads="1"/>
          </p:cNvSpPr>
          <p:nvPr>
            <p:ph type="title"/>
          </p:nvPr>
        </p:nvSpPr>
        <p:spPr/>
        <p:txBody>
          <a:bodyPr/>
          <a:lstStyle/>
          <a:p>
            <a:pPr eaLnBrk="1" hangingPunct="1"/>
            <a:r>
              <a:rPr lang="en-US" altLang="zh-TW"/>
              <a:t>P</a:t>
            </a:r>
          </a:p>
        </p:txBody>
      </p:sp>
      <p:sp>
        <p:nvSpPr>
          <p:cNvPr id="21508" name="Rectangle 3"/>
          <p:cNvSpPr>
            <a:spLocks noGrp="1" noChangeArrowheads="1"/>
          </p:cNvSpPr>
          <p:nvPr>
            <p:ph type="body" idx="1"/>
          </p:nvPr>
        </p:nvSpPr>
        <p:spPr/>
        <p:txBody>
          <a:bodyPr/>
          <a:lstStyle/>
          <a:p>
            <a:pPr eaLnBrk="1" hangingPunct="1"/>
            <a:r>
              <a:rPr lang="en-US" altLang="zh-TW" dirty="0"/>
              <a:t>Problems in P:</a:t>
            </a:r>
          </a:p>
          <a:p>
            <a:pPr lvl="1" eaLnBrk="1" hangingPunct="1"/>
            <a:r>
              <a:rPr lang="en-US" altLang="zh-TW" b="0" dirty="0"/>
              <a:t>Longest common subsequence</a:t>
            </a:r>
          </a:p>
          <a:p>
            <a:pPr lvl="1" eaLnBrk="1" hangingPunct="1"/>
            <a:r>
              <a:rPr lang="en-US" altLang="zh-TW" b="0" dirty="0"/>
              <a:t>Shortest path.</a:t>
            </a:r>
          </a:p>
          <a:p>
            <a:pPr lvl="1" eaLnBrk="1" hangingPunct="1"/>
            <a:r>
              <a:rPr lang="en-US" altLang="zh-TW" b="0" dirty="0"/>
              <a:t>Minimum spanning tree.</a:t>
            </a:r>
          </a:p>
          <a:p>
            <a:pPr lvl="1" eaLnBrk="1" hangingPunct="1"/>
            <a:r>
              <a:rPr lang="en-US" altLang="zh-TW" b="0" dirty="0"/>
              <a:t>Euler tour.</a:t>
            </a:r>
          </a:p>
          <a:p>
            <a:pPr lvl="1" eaLnBrk="1" hangingPunct="1"/>
            <a:r>
              <a:rPr lang="en-US" altLang="zh-TW" b="0" dirty="0"/>
              <a:t>Network flow.</a:t>
            </a:r>
          </a:p>
          <a:p>
            <a:pPr lvl="1" eaLnBrk="1" hangingPunct="1"/>
            <a:r>
              <a:rPr lang="en-US" altLang="zh-TW" b="0" dirty="0"/>
              <a:t>…</a:t>
            </a:r>
          </a:p>
        </p:txBody>
      </p:sp>
    </p:spTree>
    <p:extLst>
      <p:ext uri="{BB962C8B-B14F-4D97-AF65-F5344CB8AC3E}">
        <p14:creationId xmlns:p14="http://schemas.microsoft.com/office/powerpoint/2010/main" val="1886538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6"/>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4308BFC1-8B16-4983-9CAF-112E053AA15C}" type="slidenum">
              <a:rPr kumimoji="0" lang="en-US" altLang="zh-TW"/>
              <a:pPr/>
              <a:t>17</a:t>
            </a:fld>
            <a:endParaRPr kumimoji="0" lang="en-US" altLang="zh-TW"/>
          </a:p>
        </p:txBody>
      </p:sp>
      <p:sp>
        <p:nvSpPr>
          <p:cNvPr id="22531" name="Rectangle 2"/>
          <p:cNvSpPr>
            <a:spLocks noGrp="1" noChangeArrowheads="1"/>
          </p:cNvSpPr>
          <p:nvPr>
            <p:ph type="title"/>
          </p:nvPr>
        </p:nvSpPr>
        <p:spPr>
          <a:xfrm>
            <a:off x="971600" y="476250"/>
            <a:ext cx="7943800" cy="936625"/>
          </a:xfrm>
        </p:spPr>
        <p:txBody>
          <a:bodyPr/>
          <a:lstStyle/>
          <a:p>
            <a:pPr eaLnBrk="1" hangingPunct="1"/>
            <a:r>
              <a:rPr lang="en-US" altLang="zh-TW" dirty="0"/>
              <a:t>Problems Not in P</a:t>
            </a:r>
          </a:p>
        </p:txBody>
      </p:sp>
      <p:sp>
        <p:nvSpPr>
          <p:cNvPr id="22532" name="Rectangle 3"/>
          <p:cNvSpPr>
            <a:spLocks noGrp="1" noChangeArrowheads="1"/>
          </p:cNvSpPr>
          <p:nvPr>
            <p:ph type="body" sz="half" idx="1"/>
          </p:nvPr>
        </p:nvSpPr>
        <p:spPr>
          <a:xfrm>
            <a:off x="899592" y="1557338"/>
            <a:ext cx="7704658" cy="4538662"/>
          </a:xfrm>
        </p:spPr>
        <p:txBody>
          <a:bodyPr/>
          <a:lstStyle/>
          <a:p>
            <a:pPr eaLnBrk="1" hangingPunct="1"/>
            <a:r>
              <a:rPr lang="en-US" altLang="zh-TW" dirty="0"/>
              <a:t>Hamiltonian cycle is not in P (for now).</a:t>
            </a:r>
          </a:p>
          <a:p>
            <a:pPr eaLnBrk="1" hangingPunct="1"/>
            <a:r>
              <a:rPr lang="en-US" altLang="zh-TW" dirty="0"/>
              <a:t>TSP problem is not in P.</a:t>
            </a:r>
          </a:p>
          <a:p>
            <a:pPr eaLnBrk="1" hangingPunct="1"/>
            <a:r>
              <a:rPr lang="en-US" altLang="zh-TW" dirty="0"/>
              <a:t>SAT problem is not in P.</a:t>
            </a:r>
          </a:p>
          <a:p>
            <a:pPr eaLnBrk="1" hangingPunct="1"/>
            <a:r>
              <a:rPr lang="en-US" altLang="zh-TW" dirty="0"/>
              <a:t>…</a:t>
            </a:r>
          </a:p>
          <a:p>
            <a:pPr eaLnBrk="1" hangingPunct="1"/>
            <a:r>
              <a:rPr lang="en-US" altLang="zh-TW" dirty="0"/>
              <a:t>Can we classify problems outside P?</a:t>
            </a:r>
          </a:p>
        </p:txBody>
      </p:sp>
    </p:spTree>
    <p:extLst>
      <p:ext uri="{BB962C8B-B14F-4D97-AF65-F5344CB8AC3E}">
        <p14:creationId xmlns:p14="http://schemas.microsoft.com/office/powerpoint/2010/main" val="308184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C6F0C20E-0B11-4E4A-A17A-0ECC0E1698E6}" type="slidenum">
              <a:rPr kumimoji="0" lang="en-US" altLang="zh-TW"/>
              <a:pPr/>
              <a:t>18</a:t>
            </a:fld>
            <a:endParaRPr kumimoji="0" lang="en-US" altLang="zh-TW"/>
          </a:p>
        </p:txBody>
      </p:sp>
      <p:sp>
        <p:nvSpPr>
          <p:cNvPr id="23555" name="Rectangle 2"/>
          <p:cNvSpPr>
            <a:spLocks noGrp="1" noChangeArrowheads="1"/>
          </p:cNvSpPr>
          <p:nvPr>
            <p:ph type="title"/>
          </p:nvPr>
        </p:nvSpPr>
        <p:spPr/>
        <p:txBody>
          <a:bodyPr/>
          <a:lstStyle/>
          <a:p>
            <a:pPr eaLnBrk="1" hangingPunct="1"/>
            <a:r>
              <a:rPr lang="en-US" altLang="zh-TW"/>
              <a:t>NP</a:t>
            </a:r>
          </a:p>
        </p:txBody>
      </p:sp>
      <p:sp>
        <p:nvSpPr>
          <p:cNvPr id="1174531" name="Rectangle 3"/>
          <p:cNvSpPr>
            <a:spLocks noGrp="1" noChangeArrowheads="1"/>
          </p:cNvSpPr>
          <p:nvPr>
            <p:ph type="body" idx="1"/>
          </p:nvPr>
        </p:nvSpPr>
        <p:spPr/>
        <p:txBody>
          <a:bodyPr/>
          <a:lstStyle/>
          <a:p>
            <a:pPr eaLnBrk="1" hangingPunct="1"/>
            <a:r>
              <a:rPr lang="en-US" altLang="zh-TW" dirty="0">
                <a:solidFill>
                  <a:schemeClr val="tx1"/>
                </a:solidFill>
              </a:rPr>
              <a:t>NP</a:t>
            </a:r>
            <a:r>
              <a:rPr lang="en-US" altLang="zh-TW" dirty="0"/>
              <a:t> (nondeterministic polynomial time) is the set of decision problems that can be solved by a </a:t>
            </a:r>
            <a:r>
              <a:rPr lang="en-US" altLang="zh-TW" dirty="0">
                <a:solidFill>
                  <a:srgbClr val="FF0000"/>
                </a:solidFill>
              </a:rPr>
              <a:t>nondeterministic Turing machine </a:t>
            </a:r>
            <a:r>
              <a:rPr lang="en-US" altLang="zh-TW" dirty="0"/>
              <a:t>in polynomial time.</a:t>
            </a:r>
          </a:p>
          <a:p>
            <a:pPr eaLnBrk="1" hangingPunct="1"/>
            <a:r>
              <a:rPr lang="en-US" altLang="zh-TW" dirty="0">
                <a:solidFill>
                  <a:srgbClr val="FF0000"/>
                </a:solidFill>
              </a:rPr>
              <a:t>P </a:t>
            </a:r>
            <a:r>
              <a:rPr lang="en-US" altLang="zh-TW" dirty="0"/>
              <a:t>to be the class of decision problems solvable by </a:t>
            </a:r>
            <a:r>
              <a:rPr lang="en-US" altLang="zh-TW"/>
              <a:t>a </a:t>
            </a:r>
            <a:r>
              <a:rPr lang="en-US" altLang="zh-TW">
                <a:solidFill>
                  <a:srgbClr val="FF0000"/>
                </a:solidFill>
              </a:rPr>
              <a:t>deterministic </a:t>
            </a:r>
            <a:r>
              <a:rPr lang="en-US" altLang="zh-TW" dirty="0">
                <a:solidFill>
                  <a:srgbClr val="FF0000"/>
                </a:solidFill>
              </a:rPr>
              <a:t>Turing machine </a:t>
            </a:r>
            <a:r>
              <a:rPr lang="en-US" altLang="zh-TW" dirty="0"/>
              <a:t>in polynomial time</a:t>
            </a:r>
          </a:p>
        </p:txBody>
      </p:sp>
    </p:spTree>
    <p:extLst>
      <p:ext uri="{BB962C8B-B14F-4D97-AF65-F5344CB8AC3E}">
        <p14:creationId xmlns:p14="http://schemas.microsoft.com/office/powerpoint/2010/main" val="3821272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74531">
                                            <p:txEl>
                                              <p:pRg st="0" end="0"/>
                                            </p:txEl>
                                          </p:spTgt>
                                        </p:tgtEl>
                                        <p:attrNameLst>
                                          <p:attrName>style.visibility</p:attrName>
                                        </p:attrNameLst>
                                      </p:cBhvr>
                                      <p:to>
                                        <p:strVal val="visible"/>
                                      </p:to>
                                    </p:set>
                                    <p:animEffect transition="in" filter="blinds(horizontal)">
                                      <p:cBhvr>
                                        <p:cTn id="7" dur="500"/>
                                        <p:tgtEl>
                                          <p:spTgt spid="1174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74531">
                                            <p:txEl>
                                              <p:pRg st="1" end="1"/>
                                            </p:txEl>
                                          </p:spTgt>
                                        </p:tgtEl>
                                        <p:attrNameLst>
                                          <p:attrName>style.visibility</p:attrName>
                                        </p:attrNameLst>
                                      </p:cBhvr>
                                      <p:to>
                                        <p:strVal val="visible"/>
                                      </p:to>
                                    </p:set>
                                    <p:animEffect transition="in" filter="blinds(horizontal)">
                                      <p:cBhvr>
                                        <p:cTn id="12" dur="500"/>
                                        <p:tgtEl>
                                          <p:spTgt spid="1174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0049BBE1-6BE2-4DBA-954D-B7FAD29CB6B7}" type="slidenum">
              <a:rPr kumimoji="0" lang="en-US" altLang="zh-TW"/>
              <a:pPr/>
              <a:t>19</a:t>
            </a:fld>
            <a:endParaRPr kumimoji="0" lang="en-US" altLang="zh-TW"/>
          </a:p>
        </p:txBody>
      </p:sp>
      <p:sp>
        <p:nvSpPr>
          <p:cNvPr id="24579" name="Rectangle 2"/>
          <p:cNvSpPr>
            <a:spLocks noGrp="1" noChangeArrowheads="1"/>
          </p:cNvSpPr>
          <p:nvPr>
            <p:ph type="title"/>
          </p:nvPr>
        </p:nvSpPr>
        <p:spPr/>
        <p:txBody>
          <a:bodyPr/>
          <a:lstStyle/>
          <a:p>
            <a:pPr eaLnBrk="1" hangingPunct="1"/>
            <a:r>
              <a:rPr lang="en-US" altLang="zh-TW"/>
              <a:t>Nondeterminism</a:t>
            </a:r>
          </a:p>
        </p:txBody>
      </p:sp>
      <p:sp>
        <p:nvSpPr>
          <p:cNvPr id="24580" name="Rectangle 3"/>
          <p:cNvSpPr>
            <a:spLocks noGrp="1" noChangeArrowheads="1"/>
          </p:cNvSpPr>
          <p:nvPr>
            <p:ph type="body" idx="1"/>
          </p:nvPr>
        </p:nvSpPr>
        <p:spPr>
          <a:xfrm>
            <a:off x="250825" y="1557338"/>
            <a:ext cx="8664575" cy="5111750"/>
          </a:xfrm>
        </p:spPr>
        <p:txBody>
          <a:bodyPr/>
          <a:lstStyle/>
          <a:p>
            <a:pPr eaLnBrk="1" hangingPunct="1"/>
            <a:r>
              <a:rPr lang="en-US" altLang="zh-TW" sz="2800" dirty="0"/>
              <a:t>Informally, a </a:t>
            </a:r>
            <a:r>
              <a:rPr lang="en-US" altLang="zh-TW" sz="2800" dirty="0">
                <a:solidFill>
                  <a:srgbClr val="FF0000"/>
                </a:solidFill>
              </a:rPr>
              <a:t>non-deterministic</a:t>
            </a:r>
            <a:r>
              <a:rPr lang="en-US" altLang="zh-TW" sz="2800" dirty="0"/>
              <a:t> </a:t>
            </a:r>
            <a:r>
              <a:rPr lang="en-US" altLang="zh-TW" sz="2800" dirty="0">
                <a:solidFill>
                  <a:srgbClr val="FF0000"/>
                </a:solidFill>
              </a:rPr>
              <a:t>Turing machine</a:t>
            </a:r>
            <a:r>
              <a:rPr lang="en-US" altLang="zh-TW" sz="2800" dirty="0"/>
              <a:t> (NTM) is a parallel computer with an infinite number of processers and unlimited bandwidth.</a:t>
            </a:r>
          </a:p>
          <a:p>
            <a:pPr lvl="2" eaLnBrk="1" hangingPunct="1"/>
            <a:r>
              <a:rPr lang="en-US" altLang="zh-TW" b="0" dirty="0"/>
              <a:t>Have one processor work on verifying each possible solution</a:t>
            </a:r>
          </a:p>
          <a:p>
            <a:pPr lvl="2" eaLnBrk="1" hangingPunct="1"/>
            <a:r>
              <a:rPr lang="en-US" altLang="zh-TW" b="0" dirty="0"/>
              <a:t>Each processors verifies its own solution in parallel.</a:t>
            </a:r>
          </a:p>
          <a:p>
            <a:pPr lvl="2" eaLnBrk="1" hangingPunct="1"/>
            <a:r>
              <a:rPr lang="en-US" altLang="zh-TW" b="0" dirty="0"/>
              <a:t>If an “Yes”  solution exists, that NTM can find it.</a:t>
            </a:r>
            <a:endParaRPr lang="en-US" altLang="zh-TW" sz="2000" b="0" dirty="0"/>
          </a:p>
        </p:txBody>
      </p:sp>
      <p:graphicFrame>
        <p:nvGraphicFramePr>
          <p:cNvPr id="5" name="Object 5"/>
          <p:cNvGraphicFramePr>
            <a:graphicFrameLocks noChangeAspect="1"/>
          </p:cNvGraphicFramePr>
          <p:nvPr>
            <p:extLst>
              <p:ext uri="{D42A27DB-BD31-4B8C-83A1-F6EECF244321}">
                <p14:modId xmlns:p14="http://schemas.microsoft.com/office/powerpoint/2010/main" val="3614806438"/>
              </p:ext>
            </p:extLst>
          </p:nvPr>
        </p:nvGraphicFramePr>
        <p:xfrm>
          <a:off x="1259633" y="4293096"/>
          <a:ext cx="5760640" cy="2359983"/>
        </p:xfrm>
        <a:graphic>
          <a:graphicData uri="http://schemas.openxmlformats.org/presentationml/2006/ole">
            <mc:AlternateContent xmlns:mc="http://schemas.openxmlformats.org/markup-compatibility/2006">
              <mc:Choice xmlns:v="urn:schemas-microsoft-com:vml" Requires="v">
                <p:oleObj spid="_x0000_s7174" name="Visio" r:id="rId3" imgW="6632448" imgH="2723388" progId="Visio.Drawing.11">
                  <p:embed/>
                </p:oleObj>
              </mc:Choice>
              <mc:Fallback>
                <p:oleObj name="Visio" r:id="rId3" imgW="6632448" imgH="2723388" progId="Visio.Drawing.11">
                  <p:embed/>
                  <p:pic>
                    <p:nvPicPr>
                      <p:cNvPr id="81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3" y="4293096"/>
                        <a:ext cx="5760640" cy="23599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5006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6"/>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39A01DE0-0D93-434B-A318-BE072FDAC101}" type="slidenum">
              <a:rPr kumimoji="0" lang="en-US" altLang="zh-TW"/>
              <a:pPr/>
              <a:t>2</a:t>
            </a:fld>
            <a:endParaRPr kumimoji="0" lang="en-US" altLang="zh-TW"/>
          </a:p>
        </p:txBody>
      </p:sp>
      <p:sp>
        <p:nvSpPr>
          <p:cNvPr id="6147" name="Rectangle 2"/>
          <p:cNvSpPr>
            <a:spLocks noGrp="1" noChangeArrowheads="1"/>
          </p:cNvSpPr>
          <p:nvPr>
            <p:ph type="title"/>
          </p:nvPr>
        </p:nvSpPr>
        <p:spPr/>
        <p:txBody>
          <a:bodyPr/>
          <a:lstStyle/>
          <a:p>
            <a:pPr eaLnBrk="1" hangingPunct="1"/>
            <a:r>
              <a:rPr lang="en-US" altLang="zh-TW"/>
              <a:t>Shortest Path Problems</a:t>
            </a:r>
          </a:p>
        </p:txBody>
      </p:sp>
      <p:graphicFrame>
        <p:nvGraphicFramePr>
          <p:cNvPr id="6148" name="Object 4"/>
          <p:cNvGraphicFramePr>
            <a:graphicFrameLocks noGrp="1" noChangeAspect="1"/>
          </p:cNvGraphicFramePr>
          <p:nvPr>
            <p:ph sz="half" idx="2"/>
          </p:nvPr>
        </p:nvGraphicFramePr>
        <p:xfrm>
          <a:off x="4427538" y="1890649"/>
          <a:ext cx="4487862" cy="3738626"/>
        </p:xfrm>
        <a:graphic>
          <a:graphicData uri="http://schemas.openxmlformats.org/presentationml/2006/ole">
            <mc:AlternateContent xmlns:mc="http://schemas.openxmlformats.org/markup-compatibility/2006">
              <mc:Choice xmlns:v="urn:schemas-microsoft-com:vml" Requires="v">
                <p:oleObj spid="_x0000_s1030" name="Visio" r:id="rId3" imgW="2998470" imgH="2498217" progId="Visio.Drawing.11">
                  <p:embed/>
                </p:oleObj>
              </mc:Choice>
              <mc:Fallback>
                <p:oleObj name="Visio" r:id="rId3" imgW="2998470" imgH="2498217" progId="Visio.Drawing.11">
                  <p:embed/>
                  <p:pic>
                    <p:nvPicPr>
                      <p:cNvPr id="61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1890649"/>
                        <a:ext cx="4487862" cy="3738626"/>
                      </a:xfrm>
                      <a:prstGeom prst="rect">
                        <a:avLst/>
                      </a:prstGeom>
                      <a:noFill/>
                      <a:ln>
                        <a:noFill/>
                      </a:ln>
                      <a:effectLst/>
                    </p:spPr>
                  </p:pic>
                </p:oleObj>
              </mc:Fallback>
            </mc:AlternateContent>
          </a:graphicData>
        </a:graphic>
      </p:graphicFrame>
      <p:sp>
        <p:nvSpPr>
          <p:cNvPr id="6149" name="Rectangle 5"/>
          <p:cNvSpPr>
            <a:spLocks noGrp="1" noChangeArrowheads="1"/>
          </p:cNvSpPr>
          <p:nvPr>
            <p:ph type="body" sz="half" idx="1"/>
          </p:nvPr>
        </p:nvSpPr>
        <p:spPr/>
        <p:txBody>
          <a:bodyPr/>
          <a:lstStyle/>
          <a:p>
            <a:pPr eaLnBrk="1" hangingPunct="1"/>
            <a:r>
              <a:rPr lang="en-US" altLang="zh-TW" sz="2800"/>
              <a:t>Bellman-Ford algorithm runs in O(VE) time.</a:t>
            </a:r>
          </a:p>
          <a:p>
            <a:pPr eaLnBrk="1" hangingPunct="1"/>
            <a:r>
              <a:rPr lang="en-US" altLang="zh-TW" sz="2800"/>
              <a:t>Dijkstra’s algorithm runs in O(E log V) time.</a:t>
            </a:r>
          </a:p>
        </p:txBody>
      </p:sp>
    </p:spTree>
    <p:extLst>
      <p:ext uri="{BB962C8B-B14F-4D97-AF65-F5344CB8AC3E}">
        <p14:creationId xmlns:p14="http://schemas.microsoft.com/office/powerpoint/2010/main" val="4161690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0049BBE1-6BE2-4DBA-954D-B7FAD29CB6B7}" type="slidenum">
              <a:rPr kumimoji="0" lang="en-US" altLang="zh-TW"/>
              <a:pPr/>
              <a:t>20</a:t>
            </a:fld>
            <a:endParaRPr kumimoji="0" lang="en-US" altLang="zh-TW"/>
          </a:p>
        </p:txBody>
      </p:sp>
      <p:sp>
        <p:nvSpPr>
          <p:cNvPr id="24579" name="Rectangle 2"/>
          <p:cNvSpPr>
            <a:spLocks noGrp="1" noChangeArrowheads="1"/>
          </p:cNvSpPr>
          <p:nvPr>
            <p:ph type="title"/>
          </p:nvPr>
        </p:nvSpPr>
        <p:spPr/>
        <p:txBody>
          <a:bodyPr/>
          <a:lstStyle/>
          <a:p>
            <a:pPr eaLnBrk="1" hangingPunct="1"/>
            <a:r>
              <a:rPr lang="en-US" altLang="zh-TW"/>
              <a:t>Nondeterminism</a:t>
            </a:r>
          </a:p>
        </p:txBody>
      </p:sp>
      <p:sp>
        <p:nvSpPr>
          <p:cNvPr id="24580" name="Rectangle 3"/>
          <p:cNvSpPr>
            <a:spLocks noGrp="1" noChangeArrowheads="1"/>
          </p:cNvSpPr>
          <p:nvPr>
            <p:ph type="body" idx="1"/>
          </p:nvPr>
        </p:nvSpPr>
        <p:spPr>
          <a:xfrm>
            <a:off x="250825" y="1557338"/>
            <a:ext cx="8664575" cy="5111750"/>
          </a:xfrm>
        </p:spPr>
        <p:txBody>
          <a:bodyPr/>
          <a:lstStyle/>
          <a:p>
            <a:pPr eaLnBrk="1" hangingPunct="1"/>
            <a:r>
              <a:rPr lang="en-US" altLang="zh-TW" sz="2800" dirty="0"/>
              <a:t>Informally, a </a:t>
            </a:r>
            <a:r>
              <a:rPr lang="en-US" altLang="zh-TW" sz="2800" dirty="0">
                <a:solidFill>
                  <a:srgbClr val="FF0000"/>
                </a:solidFill>
              </a:rPr>
              <a:t>non-deterministic</a:t>
            </a:r>
            <a:r>
              <a:rPr lang="en-US" altLang="zh-TW" sz="2800" dirty="0"/>
              <a:t> </a:t>
            </a:r>
            <a:r>
              <a:rPr lang="en-US" altLang="zh-TW" sz="2800" dirty="0">
                <a:solidFill>
                  <a:srgbClr val="FF0000"/>
                </a:solidFill>
              </a:rPr>
              <a:t>Turing machine</a:t>
            </a:r>
            <a:r>
              <a:rPr lang="en-US" altLang="zh-TW" sz="2800" dirty="0"/>
              <a:t> (NTM) is a parallel computer with an infinite number of processers and unlimited bandwidth.</a:t>
            </a:r>
          </a:p>
          <a:p>
            <a:pPr lvl="2" eaLnBrk="1" hangingPunct="1"/>
            <a:r>
              <a:rPr lang="en-US" altLang="zh-TW" b="0" dirty="0"/>
              <a:t>Have one processor work on verifying each possible solution</a:t>
            </a:r>
          </a:p>
          <a:p>
            <a:pPr lvl="2" eaLnBrk="1" hangingPunct="1"/>
            <a:r>
              <a:rPr lang="en-US" altLang="zh-TW" b="0" dirty="0"/>
              <a:t>Each processors verifies its own solution in parallel.</a:t>
            </a:r>
          </a:p>
          <a:p>
            <a:pPr lvl="2" eaLnBrk="1" hangingPunct="1"/>
            <a:r>
              <a:rPr lang="en-US" altLang="zh-TW" b="0" dirty="0"/>
              <a:t>If an “Yes”  solution exists, that NTM can find it.</a:t>
            </a:r>
            <a:endParaRPr lang="en-US" altLang="zh-TW" sz="2000" b="0" dirty="0"/>
          </a:p>
          <a:p>
            <a:pPr eaLnBrk="1" hangingPunct="1"/>
            <a:r>
              <a:rPr lang="en-US" altLang="zh-TW" sz="2800" dirty="0"/>
              <a:t>NP = problems whereas solutions can be </a:t>
            </a:r>
            <a:r>
              <a:rPr lang="en-US" altLang="zh-TW" sz="2800" i="1" dirty="0">
                <a:solidFill>
                  <a:srgbClr val="FF0000"/>
                </a:solidFill>
              </a:rPr>
              <a:t>verifiable</a:t>
            </a:r>
            <a:r>
              <a:rPr lang="en-US" altLang="zh-TW" sz="2800" dirty="0">
                <a:solidFill>
                  <a:schemeClr val="tx1"/>
                </a:solidFill>
              </a:rPr>
              <a:t> in polynomial time</a:t>
            </a:r>
          </a:p>
          <a:p>
            <a:pPr lvl="1" eaLnBrk="1" hangingPunct="1"/>
            <a:r>
              <a:rPr lang="en-US" altLang="zh-TW" sz="2200" b="0" dirty="0"/>
              <a:t>More precisely, NP is the set of problems in which an “Yes” answer can be verified in polynomial time. </a:t>
            </a:r>
            <a:endParaRPr lang="en-US" altLang="zh-TW" sz="2200" b="0" dirty="0">
              <a:solidFill>
                <a:schemeClr val="tx1"/>
              </a:solidFill>
            </a:endParaRPr>
          </a:p>
        </p:txBody>
      </p:sp>
    </p:spTree>
    <p:extLst>
      <p:ext uri="{BB962C8B-B14F-4D97-AF65-F5344CB8AC3E}">
        <p14:creationId xmlns:p14="http://schemas.microsoft.com/office/powerpoint/2010/main" val="3938761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2182E421-C2A0-4A00-ABA7-39B55302205A}" type="slidenum">
              <a:rPr kumimoji="0" lang="en-US" altLang="zh-TW"/>
              <a:pPr/>
              <a:t>21</a:t>
            </a:fld>
            <a:endParaRPr kumimoji="0" lang="en-US" altLang="zh-TW"/>
          </a:p>
        </p:txBody>
      </p:sp>
      <p:sp>
        <p:nvSpPr>
          <p:cNvPr id="25603" name="Rectangle 2"/>
          <p:cNvSpPr>
            <a:spLocks noGrp="1" noChangeArrowheads="1"/>
          </p:cNvSpPr>
          <p:nvPr>
            <p:ph type="title"/>
          </p:nvPr>
        </p:nvSpPr>
        <p:spPr/>
        <p:txBody>
          <a:bodyPr/>
          <a:lstStyle/>
          <a:p>
            <a:pPr eaLnBrk="1" hangingPunct="1"/>
            <a:r>
              <a:rPr lang="en-US" altLang="zh-TW"/>
              <a:t>Satisfiability (SAT) Problem</a:t>
            </a:r>
          </a:p>
        </p:txBody>
      </p:sp>
      <p:sp>
        <p:nvSpPr>
          <p:cNvPr id="25604" name="Rectangle 3"/>
          <p:cNvSpPr>
            <a:spLocks noGrp="1" noChangeArrowheads="1"/>
          </p:cNvSpPr>
          <p:nvPr>
            <p:ph type="body" idx="1"/>
          </p:nvPr>
        </p:nvSpPr>
        <p:spPr/>
        <p:txBody>
          <a:bodyPr/>
          <a:lstStyle/>
          <a:p>
            <a:pPr eaLnBrk="1" hangingPunct="1"/>
            <a:r>
              <a:rPr lang="en-US" altLang="zh-TW" dirty="0"/>
              <a:t>The SAT problem is to determine whether a </a:t>
            </a:r>
            <a:r>
              <a:rPr lang="en-US" altLang="zh-TW" dirty="0" err="1"/>
              <a:t>boolean</a:t>
            </a:r>
            <a:r>
              <a:rPr lang="en-US" altLang="zh-TW" dirty="0"/>
              <a:t> expression is </a:t>
            </a:r>
            <a:r>
              <a:rPr lang="en-US" altLang="zh-TW" dirty="0" err="1"/>
              <a:t>satisfiable</a:t>
            </a:r>
            <a:r>
              <a:rPr lang="en-US" altLang="zh-TW" dirty="0"/>
              <a:t>. </a:t>
            </a:r>
          </a:p>
          <a:p>
            <a:pPr lvl="1" eaLnBrk="1" hangingPunct="1"/>
            <a:r>
              <a:rPr lang="en-US" altLang="zh-TW" b="0" dirty="0"/>
              <a:t>Is SAT problem in NP?</a:t>
            </a:r>
          </a:p>
          <a:p>
            <a:pPr lvl="1" eaLnBrk="1" hangingPunct="1"/>
            <a:r>
              <a:rPr lang="en-US" altLang="zh-TW" b="0" dirty="0"/>
              <a:t>Someone claimed he got a solution satisfying the following </a:t>
            </a:r>
            <a:r>
              <a:rPr lang="en-US" altLang="zh-TW" b="0" dirty="0" err="1"/>
              <a:t>boolean</a:t>
            </a:r>
            <a:r>
              <a:rPr lang="en-US" altLang="zh-TW" b="0" dirty="0"/>
              <a:t> expression.</a:t>
            </a:r>
          </a:p>
          <a:p>
            <a:pPr lvl="1" eaLnBrk="1" hangingPunct="1"/>
            <a:r>
              <a:rPr lang="en-US" altLang="zh-TW" b="0" dirty="0"/>
              <a:t>It is easy to verify if his solution indeed satisfies.</a:t>
            </a:r>
          </a:p>
        </p:txBody>
      </p:sp>
      <p:graphicFrame>
        <p:nvGraphicFramePr>
          <p:cNvPr id="25605" name="Object 4"/>
          <p:cNvGraphicFramePr>
            <a:graphicFrameLocks noChangeAspect="1"/>
          </p:cNvGraphicFramePr>
          <p:nvPr/>
        </p:nvGraphicFramePr>
        <p:xfrm>
          <a:off x="1054100" y="4708525"/>
          <a:ext cx="7350125" cy="584200"/>
        </p:xfrm>
        <a:graphic>
          <a:graphicData uri="http://schemas.openxmlformats.org/presentationml/2006/ole">
            <mc:AlternateContent xmlns:mc="http://schemas.openxmlformats.org/markup-compatibility/2006">
              <mc:Choice xmlns:v="urn:schemas-microsoft-com:vml" Requires="v">
                <p:oleObj spid="_x0000_s8198" name="方程式" r:id="rId3" imgW="3098520" imgH="241200" progId="Equation.3">
                  <p:embed/>
                </p:oleObj>
              </mc:Choice>
              <mc:Fallback>
                <p:oleObj name="方程式" r:id="rId3" imgW="3098520" imgH="241200" progId="Equation.3">
                  <p:embed/>
                  <p:pic>
                    <p:nvPicPr>
                      <p:cNvPr id="25605" name="Object 4"/>
                      <p:cNvPicPr>
                        <a:picLocks noChangeAspect="1" noChangeArrowheads="1"/>
                      </p:cNvPicPr>
                      <p:nvPr/>
                    </p:nvPicPr>
                    <p:blipFill>
                      <a:blip r:embed="rId4"/>
                      <a:srcRect/>
                      <a:stretch>
                        <a:fillRect/>
                      </a:stretch>
                    </p:blipFill>
                    <p:spPr bwMode="auto">
                      <a:xfrm>
                        <a:off x="1054100" y="4708525"/>
                        <a:ext cx="73501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578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B15468B6-C5C8-481D-A217-7B9B189B746D}" type="slidenum">
              <a:rPr kumimoji="0" lang="en-US" altLang="zh-TW"/>
              <a:pPr/>
              <a:t>22</a:t>
            </a:fld>
            <a:endParaRPr kumimoji="0" lang="en-US" altLang="zh-TW"/>
          </a:p>
        </p:txBody>
      </p:sp>
      <p:sp>
        <p:nvSpPr>
          <p:cNvPr id="26627" name="Rectangle 2"/>
          <p:cNvSpPr>
            <a:spLocks noGrp="1" noChangeArrowheads="1"/>
          </p:cNvSpPr>
          <p:nvPr>
            <p:ph type="title"/>
          </p:nvPr>
        </p:nvSpPr>
        <p:spPr/>
        <p:txBody>
          <a:bodyPr/>
          <a:lstStyle/>
          <a:p>
            <a:pPr eaLnBrk="1" hangingPunct="1"/>
            <a:r>
              <a:rPr lang="en-US" altLang="zh-TW"/>
              <a:t>Graph Coloring Problem</a:t>
            </a:r>
          </a:p>
        </p:txBody>
      </p:sp>
      <p:sp>
        <p:nvSpPr>
          <p:cNvPr id="26628" name="Rectangle 3"/>
          <p:cNvSpPr>
            <a:spLocks noGrp="1" noChangeArrowheads="1"/>
          </p:cNvSpPr>
          <p:nvPr>
            <p:ph type="body" idx="1"/>
          </p:nvPr>
        </p:nvSpPr>
        <p:spPr/>
        <p:txBody>
          <a:bodyPr/>
          <a:lstStyle/>
          <a:p>
            <a:pPr eaLnBrk="1" hangingPunct="1"/>
            <a:r>
              <a:rPr lang="en-US" altLang="zh-TW" sz="2800" dirty="0"/>
              <a:t>The </a:t>
            </a:r>
            <a:r>
              <a:rPr lang="en-US" altLang="zh-TW" sz="2800" i="1" dirty="0"/>
              <a:t>k</a:t>
            </a:r>
            <a:r>
              <a:rPr lang="en-US" altLang="zh-TW" sz="2800" dirty="0"/>
              <a:t>-</a:t>
            </a:r>
            <a:r>
              <a:rPr lang="en-US" altLang="zh-TW" sz="2800" dirty="0">
                <a:solidFill>
                  <a:srgbClr val="FF0000"/>
                </a:solidFill>
              </a:rPr>
              <a:t>coloring problem</a:t>
            </a:r>
            <a:r>
              <a:rPr lang="en-US" altLang="zh-TW" sz="2800" dirty="0"/>
              <a:t> aims to color the vertices of a graph using </a:t>
            </a:r>
            <a:r>
              <a:rPr lang="en-US" altLang="zh-TW" sz="2800" i="1" dirty="0"/>
              <a:t>k</a:t>
            </a:r>
            <a:r>
              <a:rPr lang="en-US" altLang="zh-TW" sz="2800" dirty="0"/>
              <a:t> colors such that no two adjacent vertices have the same color.</a:t>
            </a:r>
          </a:p>
          <a:p>
            <a:pPr lvl="1" eaLnBrk="1" hangingPunct="1"/>
            <a:r>
              <a:rPr lang="en-US" altLang="zh-TW" sz="2400" dirty="0"/>
              <a:t>Is k-color in NP?</a:t>
            </a:r>
          </a:p>
        </p:txBody>
      </p:sp>
      <p:pic>
        <p:nvPicPr>
          <p:cNvPr id="26629" name="Picture 4" descr="File:Petersen graph 3-coloring.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500438"/>
            <a:ext cx="3384550" cy="3244850"/>
          </a:xfrm>
          <a:prstGeom prst="rect">
            <a:avLst/>
          </a:prstGeom>
          <a:noFill/>
          <a:ln>
            <a:noFill/>
          </a:ln>
        </p:spPr>
      </p:pic>
      <p:pic>
        <p:nvPicPr>
          <p:cNvPr id="1219589" name="Picture 5" descr="250px-Sudoku-by-L2G-20050714">
            <a:hlinkClick r:id="rId4" tooltip="A Sudoku puzz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3506788"/>
            <a:ext cx="31686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1149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19589"/>
                                        </p:tgtEl>
                                        <p:attrNameLst>
                                          <p:attrName>style.visibility</p:attrName>
                                        </p:attrNameLst>
                                      </p:cBhvr>
                                      <p:to>
                                        <p:strVal val="visible"/>
                                      </p:to>
                                    </p:set>
                                    <p:animEffect transition="in" filter="checkerboard(across)">
                                      <p:cBhvr>
                                        <p:cTn id="7" dur="500"/>
                                        <p:tgtEl>
                                          <p:spTgt spid="121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6"/>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77250599-2281-42E2-B726-9B4D7B36AABD}" type="slidenum">
              <a:rPr kumimoji="0" lang="en-US" altLang="zh-TW"/>
              <a:pPr/>
              <a:t>23</a:t>
            </a:fld>
            <a:endParaRPr kumimoji="0" lang="en-US" altLang="zh-TW"/>
          </a:p>
        </p:txBody>
      </p:sp>
      <p:sp>
        <p:nvSpPr>
          <p:cNvPr id="27651" name="Rectangle 2"/>
          <p:cNvSpPr>
            <a:spLocks noGrp="1" noChangeArrowheads="1"/>
          </p:cNvSpPr>
          <p:nvPr>
            <p:ph type="title"/>
          </p:nvPr>
        </p:nvSpPr>
        <p:spPr>
          <a:xfrm>
            <a:off x="683568" y="476250"/>
            <a:ext cx="8231832" cy="936625"/>
          </a:xfrm>
        </p:spPr>
        <p:txBody>
          <a:bodyPr/>
          <a:lstStyle/>
          <a:p>
            <a:pPr eaLnBrk="1" hangingPunct="1"/>
            <a:r>
              <a:rPr lang="en-US" altLang="zh-TW" dirty="0"/>
              <a:t>Examples</a:t>
            </a:r>
          </a:p>
        </p:txBody>
      </p:sp>
      <p:sp>
        <p:nvSpPr>
          <p:cNvPr id="27652" name="Rectangle 3"/>
          <p:cNvSpPr>
            <a:spLocks noGrp="1" noChangeArrowheads="1"/>
          </p:cNvSpPr>
          <p:nvPr>
            <p:ph type="body" sz="half" idx="1"/>
          </p:nvPr>
        </p:nvSpPr>
        <p:spPr>
          <a:xfrm>
            <a:off x="755576" y="1557338"/>
            <a:ext cx="7848674" cy="4538662"/>
          </a:xfrm>
        </p:spPr>
        <p:txBody>
          <a:bodyPr/>
          <a:lstStyle/>
          <a:p>
            <a:pPr eaLnBrk="1" hangingPunct="1"/>
            <a:r>
              <a:rPr lang="en-US" altLang="zh-TW" dirty="0"/>
              <a:t>Is Hamiltonian cycle problem in NP?</a:t>
            </a:r>
          </a:p>
        </p:txBody>
      </p:sp>
      <p:graphicFrame>
        <p:nvGraphicFramePr>
          <p:cNvPr id="27653" name="Object 15"/>
          <p:cNvGraphicFramePr>
            <a:graphicFrameLocks noGrp="1" noChangeAspect="1"/>
          </p:cNvGraphicFramePr>
          <p:nvPr>
            <p:ph sz="half" idx="2"/>
          </p:nvPr>
        </p:nvGraphicFramePr>
        <p:xfrm>
          <a:off x="1763713" y="3213100"/>
          <a:ext cx="5435600" cy="2232025"/>
        </p:xfrm>
        <a:graphic>
          <a:graphicData uri="http://schemas.openxmlformats.org/presentationml/2006/ole">
            <mc:AlternateContent xmlns:mc="http://schemas.openxmlformats.org/markup-compatibility/2006">
              <mc:Choice xmlns:v="urn:schemas-microsoft-com:vml" Requires="v">
                <p:oleObj spid="_x0000_s9222" name="Visio" r:id="rId3" imgW="6632448" imgH="2723388" progId="Visio.Drawing.11">
                  <p:embed/>
                </p:oleObj>
              </mc:Choice>
              <mc:Fallback>
                <p:oleObj name="Visio" r:id="rId3" imgW="6632448" imgH="2723388" progId="Visio.Drawing.11">
                  <p:embed/>
                  <p:pic>
                    <p:nvPicPr>
                      <p:cNvPr id="27653"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213100"/>
                        <a:ext cx="5435600" cy="2232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67045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6"/>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331CC360-8A47-4977-91EC-5D56779FA2F1}" type="slidenum">
              <a:rPr kumimoji="0" lang="en-US" altLang="zh-TW"/>
              <a:pPr/>
              <a:t>24</a:t>
            </a:fld>
            <a:endParaRPr kumimoji="0" lang="en-US" altLang="zh-TW"/>
          </a:p>
        </p:txBody>
      </p:sp>
      <p:sp>
        <p:nvSpPr>
          <p:cNvPr id="28675" name="Rectangle 2"/>
          <p:cNvSpPr>
            <a:spLocks noGrp="1" noChangeArrowheads="1"/>
          </p:cNvSpPr>
          <p:nvPr>
            <p:ph type="title"/>
          </p:nvPr>
        </p:nvSpPr>
        <p:spPr/>
        <p:txBody>
          <a:bodyPr/>
          <a:lstStyle/>
          <a:p>
            <a:pPr eaLnBrk="1" hangingPunct="1"/>
            <a:r>
              <a:rPr lang="en-US" altLang="zh-TW"/>
              <a:t>Example</a:t>
            </a:r>
          </a:p>
        </p:txBody>
      </p:sp>
      <p:sp>
        <p:nvSpPr>
          <p:cNvPr id="28676" name="Rectangle 3"/>
          <p:cNvSpPr>
            <a:spLocks noGrp="1" noChangeArrowheads="1"/>
          </p:cNvSpPr>
          <p:nvPr>
            <p:ph type="body" sz="half" idx="1"/>
          </p:nvPr>
        </p:nvSpPr>
        <p:spPr>
          <a:xfrm>
            <a:off x="250825" y="1557338"/>
            <a:ext cx="8353425" cy="4538662"/>
          </a:xfrm>
        </p:spPr>
        <p:txBody>
          <a:bodyPr/>
          <a:lstStyle/>
          <a:p>
            <a:pPr eaLnBrk="1" hangingPunct="1"/>
            <a:r>
              <a:rPr lang="en-US" altLang="zh-TW"/>
              <a:t>Is Euler Tour problem in NP?</a:t>
            </a:r>
          </a:p>
        </p:txBody>
      </p:sp>
      <p:pic>
        <p:nvPicPr>
          <p:cNvPr id="286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663" y="3716338"/>
            <a:ext cx="2890837"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7541" name="Line 5"/>
          <p:cNvSpPr>
            <a:spLocks noChangeShapeType="1"/>
          </p:cNvSpPr>
          <p:nvPr/>
        </p:nvSpPr>
        <p:spPr bwMode="auto">
          <a:xfrm flipH="1">
            <a:off x="3200400" y="4156075"/>
            <a:ext cx="287338"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17542" name="Line 6"/>
          <p:cNvSpPr>
            <a:spLocks noChangeShapeType="1"/>
          </p:cNvSpPr>
          <p:nvPr/>
        </p:nvSpPr>
        <p:spPr bwMode="auto">
          <a:xfrm>
            <a:off x="3200400" y="4156075"/>
            <a:ext cx="0" cy="19431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17543" name="Line 7"/>
          <p:cNvSpPr>
            <a:spLocks noChangeShapeType="1"/>
          </p:cNvSpPr>
          <p:nvPr/>
        </p:nvSpPr>
        <p:spPr bwMode="auto">
          <a:xfrm flipH="1">
            <a:off x="3200400" y="6099175"/>
            <a:ext cx="1944688"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17544" name="Line 8"/>
          <p:cNvSpPr>
            <a:spLocks noChangeShapeType="1"/>
          </p:cNvSpPr>
          <p:nvPr/>
        </p:nvSpPr>
        <p:spPr bwMode="auto">
          <a:xfrm flipH="1" flipV="1">
            <a:off x="5145088" y="5451475"/>
            <a:ext cx="0" cy="6477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17545" name="Line 9"/>
          <p:cNvSpPr>
            <a:spLocks noChangeShapeType="1"/>
          </p:cNvSpPr>
          <p:nvPr/>
        </p:nvSpPr>
        <p:spPr bwMode="auto">
          <a:xfrm flipH="1" flipV="1">
            <a:off x="3200400" y="5451475"/>
            <a:ext cx="1944688"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17546" name="Freeform 10"/>
          <p:cNvSpPr>
            <a:spLocks/>
          </p:cNvSpPr>
          <p:nvPr/>
        </p:nvSpPr>
        <p:spPr bwMode="auto">
          <a:xfrm>
            <a:off x="3200400" y="4156075"/>
            <a:ext cx="1152525" cy="1223963"/>
          </a:xfrm>
          <a:custGeom>
            <a:avLst/>
            <a:gdLst>
              <a:gd name="T0" fmla="*/ 0 w 726"/>
              <a:gd name="T1" fmla="*/ 1223963 h 771"/>
              <a:gd name="T2" fmla="*/ 215900 w 726"/>
              <a:gd name="T3" fmla="*/ 647700 h 771"/>
              <a:gd name="T4" fmla="*/ 431800 w 726"/>
              <a:gd name="T5" fmla="*/ 358775 h 771"/>
              <a:gd name="T6" fmla="*/ 720725 w 726"/>
              <a:gd name="T7" fmla="*/ 215900 h 771"/>
              <a:gd name="T8" fmla="*/ 1152525 w 726"/>
              <a:gd name="T9" fmla="*/ 0 h 7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71">
                <a:moveTo>
                  <a:pt x="0" y="771"/>
                </a:moveTo>
                <a:cubicBezTo>
                  <a:pt x="45" y="635"/>
                  <a:pt x="91" y="499"/>
                  <a:pt x="136" y="408"/>
                </a:cubicBezTo>
                <a:cubicBezTo>
                  <a:pt x="181" y="317"/>
                  <a:pt x="219" y="271"/>
                  <a:pt x="272" y="226"/>
                </a:cubicBezTo>
                <a:cubicBezTo>
                  <a:pt x="325" y="181"/>
                  <a:pt x="378" y="174"/>
                  <a:pt x="454" y="136"/>
                </a:cubicBezTo>
                <a:cubicBezTo>
                  <a:pt x="530" y="98"/>
                  <a:pt x="681" y="23"/>
                  <a:pt x="726" y="0"/>
                </a:cubicBezTo>
              </a:path>
            </a:pathLst>
          </a:cu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17547" name="Line 11"/>
          <p:cNvSpPr>
            <a:spLocks noChangeShapeType="1"/>
          </p:cNvSpPr>
          <p:nvPr/>
        </p:nvSpPr>
        <p:spPr bwMode="auto">
          <a:xfrm>
            <a:off x="4352925" y="4156075"/>
            <a:ext cx="0" cy="19431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17548" name="Freeform 12"/>
          <p:cNvSpPr>
            <a:spLocks/>
          </p:cNvSpPr>
          <p:nvPr/>
        </p:nvSpPr>
        <p:spPr bwMode="auto">
          <a:xfrm>
            <a:off x="4424363" y="5451475"/>
            <a:ext cx="649287" cy="647700"/>
          </a:xfrm>
          <a:custGeom>
            <a:avLst/>
            <a:gdLst>
              <a:gd name="T0" fmla="*/ 0 w 409"/>
              <a:gd name="T1" fmla="*/ 647700 h 408"/>
              <a:gd name="T2" fmla="*/ 215900 w 409"/>
              <a:gd name="T3" fmla="*/ 576263 h 408"/>
              <a:gd name="T4" fmla="*/ 288925 w 409"/>
              <a:gd name="T5" fmla="*/ 504825 h 408"/>
              <a:gd name="T6" fmla="*/ 360362 w 409"/>
              <a:gd name="T7" fmla="*/ 360363 h 408"/>
              <a:gd name="T8" fmla="*/ 360362 w 409"/>
              <a:gd name="T9" fmla="*/ 215900 h 408"/>
              <a:gd name="T10" fmla="*/ 504825 w 409"/>
              <a:gd name="T11" fmla="*/ 144463 h 408"/>
              <a:gd name="T12" fmla="*/ 576262 w 409"/>
              <a:gd name="T13" fmla="*/ 71438 h 408"/>
              <a:gd name="T14" fmla="*/ 649287 w 409"/>
              <a:gd name="T15" fmla="*/ 0 h 4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09" h="408">
                <a:moveTo>
                  <a:pt x="0" y="408"/>
                </a:moveTo>
                <a:cubicBezTo>
                  <a:pt x="53" y="393"/>
                  <a:pt x="106" y="378"/>
                  <a:pt x="136" y="363"/>
                </a:cubicBezTo>
                <a:cubicBezTo>
                  <a:pt x="166" y="348"/>
                  <a:pt x="167" y="341"/>
                  <a:pt x="182" y="318"/>
                </a:cubicBezTo>
                <a:cubicBezTo>
                  <a:pt x="197" y="295"/>
                  <a:pt x="220" y="257"/>
                  <a:pt x="227" y="227"/>
                </a:cubicBezTo>
                <a:cubicBezTo>
                  <a:pt x="234" y="197"/>
                  <a:pt x="212" y="159"/>
                  <a:pt x="227" y="136"/>
                </a:cubicBezTo>
                <a:cubicBezTo>
                  <a:pt x="242" y="113"/>
                  <a:pt x="295" y="106"/>
                  <a:pt x="318" y="91"/>
                </a:cubicBezTo>
                <a:cubicBezTo>
                  <a:pt x="341" y="76"/>
                  <a:pt x="348" y="60"/>
                  <a:pt x="363" y="45"/>
                </a:cubicBezTo>
                <a:cubicBezTo>
                  <a:pt x="378" y="30"/>
                  <a:pt x="394" y="7"/>
                  <a:pt x="409" y="0"/>
                </a:cubicBezTo>
              </a:path>
            </a:pathLst>
          </a:cu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17549" name="Line 13"/>
          <p:cNvSpPr>
            <a:spLocks noChangeShapeType="1"/>
          </p:cNvSpPr>
          <p:nvPr/>
        </p:nvSpPr>
        <p:spPr bwMode="auto">
          <a:xfrm flipH="1">
            <a:off x="5145088" y="4156075"/>
            <a:ext cx="0" cy="1295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17550" name="Line 14"/>
          <p:cNvSpPr>
            <a:spLocks noChangeShapeType="1"/>
          </p:cNvSpPr>
          <p:nvPr/>
        </p:nvSpPr>
        <p:spPr bwMode="auto">
          <a:xfrm>
            <a:off x="3560763" y="4156075"/>
            <a:ext cx="1584325"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extLst>
      <p:ext uri="{BB962C8B-B14F-4D97-AF65-F5344CB8AC3E}">
        <p14:creationId xmlns:p14="http://schemas.microsoft.com/office/powerpoint/2010/main" val="3593741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217541"/>
                                        </p:tgtEl>
                                        <p:attrNameLst>
                                          <p:attrName>style.visibility</p:attrName>
                                        </p:attrNameLst>
                                      </p:cBhvr>
                                      <p:to>
                                        <p:strVal val="visible"/>
                                      </p:to>
                                    </p:set>
                                    <p:animEffect transition="in" filter="wipe(right)">
                                      <p:cBhvr>
                                        <p:cTn id="7" dur="500"/>
                                        <p:tgtEl>
                                          <p:spTgt spid="121754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17542"/>
                                        </p:tgtEl>
                                        <p:attrNameLst>
                                          <p:attrName>style.visibility</p:attrName>
                                        </p:attrNameLst>
                                      </p:cBhvr>
                                      <p:to>
                                        <p:strVal val="visible"/>
                                      </p:to>
                                    </p:set>
                                    <p:animEffect transition="in" filter="wipe(up)">
                                      <p:cBhvr>
                                        <p:cTn id="11" dur="500"/>
                                        <p:tgtEl>
                                          <p:spTgt spid="121754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17543"/>
                                        </p:tgtEl>
                                        <p:attrNameLst>
                                          <p:attrName>style.visibility</p:attrName>
                                        </p:attrNameLst>
                                      </p:cBhvr>
                                      <p:to>
                                        <p:strVal val="visible"/>
                                      </p:to>
                                    </p:set>
                                    <p:animEffect transition="in" filter="wipe(left)">
                                      <p:cBhvr>
                                        <p:cTn id="15" dur="500"/>
                                        <p:tgtEl>
                                          <p:spTgt spid="1217543"/>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217544"/>
                                        </p:tgtEl>
                                        <p:attrNameLst>
                                          <p:attrName>style.visibility</p:attrName>
                                        </p:attrNameLst>
                                      </p:cBhvr>
                                      <p:to>
                                        <p:strVal val="visible"/>
                                      </p:to>
                                    </p:set>
                                    <p:animEffect transition="in" filter="wipe(down)">
                                      <p:cBhvr>
                                        <p:cTn id="19" dur="500"/>
                                        <p:tgtEl>
                                          <p:spTgt spid="1217544"/>
                                        </p:tgtEl>
                                      </p:cBhvr>
                                    </p:animEffect>
                                  </p:childTnLst>
                                </p:cTn>
                              </p:par>
                            </p:childTnLst>
                          </p:cTn>
                        </p:par>
                        <p:par>
                          <p:cTn id="20" fill="hold" nodeType="afterGroup">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217545"/>
                                        </p:tgtEl>
                                        <p:attrNameLst>
                                          <p:attrName>style.visibility</p:attrName>
                                        </p:attrNameLst>
                                      </p:cBhvr>
                                      <p:to>
                                        <p:strVal val="visible"/>
                                      </p:to>
                                    </p:set>
                                    <p:animEffect transition="in" filter="wipe(right)">
                                      <p:cBhvr>
                                        <p:cTn id="23" dur="500"/>
                                        <p:tgtEl>
                                          <p:spTgt spid="1217545"/>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217546"/>
                                        </p:tgtEl>
                                        <p:attrNameLst>
                                          <p:attrName>style.visibility</p:attrName>
                                        </p:attrNameLst>
                                      </p:cBhvr>
                                      <p:to>
                                        <p:strVal val="visible"/>
                                      </p:to>
                                    </p:set>
                                    <p:animEffect transition="in" filter="wipe(down)">
                                      <p:cBhvr>
                                        <p:cTn id="27" dur="500"/>
                                        <p:tgtEl>
                                          <p:spTgt spid="1217546"/>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217547"/>
                                        </p:tgtEl>
                                        <p:attrNameLst>
                                          <p:attrName>style.visibility</p:attrName>
                                        </p:attrNameLst>
                                      </p:cBhvr>
                                      <p:to>
                                        <p:strVal val="visible"/>
                                      </p:to>
                                    </p:set>
                                    <p:animEffect transition="in" filter="wipe(up)">
                                      <p:cBhvr>
                                        <p:cTn id="31" dur="500"/>
                                        <p:tgtEl>
                                          <p:spTgt spid="1217547"/>
                                        </p:tgtEl>
                                      </p:cBhvr>
                                    </p:animEffect>
                                  </p:childTnLst>
                                </p:cTn>
                              </p:par>
                            </p:childTnLst>
                          </p:cTn>
                        </p:par>
                        <p:par>
                          <p:cTn id="32" fill="hold" nodeType="afterGroup">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1217548"/>
                                        </p:tgtEl>
                                        <p:attrNameLst>
                                          <p:attrName>style.visibility</p:attrName>
                                        </p:attrNameLst>
                                      </p:cBhvr>
                                      <p:to>
                                        <p:strVal val="visible"/>
                                      </p:to>
                                    </p:set>
                                    <p:animEffect transition="in" filter="wipe(down)">
                                      <p:cBhvr>
                                        <p:cTn id="35" dur="500"/>
                                        <p:tgtEl>
                                          <p:spTgt spid="1217548"/>
                                        </p:tgtEl>
                                      </p:cBhvr>
                                    </p:animEffect>
                                  </p:childTnLst>
                                </p:cTn>
                              </p:par>
                            </p:childTnLst>
                          </p:cTn>
                        </p:par>
                        <p:par>
                          <p:cTn id="36" fill="hold" nodeType="afterGroup">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217549"/>
                                        </p:tgtEl>
                                        <p:attrNameLst>
                                          <p:attrName>style.visibility</p:attrName>
                                        </p:attrNameLst>
                                      </p:cBhvr>
                                      <p:to>
                                        <p:strVal val="visible"/>
                                      </p:to>
                                    </p:set>
                                    <p:animEffect transition="in" filter="wipe(down)">
                                      <p:cBhvr>
                                        <p:cTn id="39" dur="500"/>
                                        <p:tgtEl>
                                          <p:spTgt spid="1217549"/>
                                        </p:tgtEl>
                                      </p:cBhvr>
                                    </p:animEffect>
                                  </p:childTnLst>
                                </p:cTn>
                              </p:par>
                            </p:childTnLst>
                          </p:cTn>
                        </p:par>
                        <p:par>
                          <p:cTn id="40" fill="hold" nodeType="afterGroup">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1217550"/>
                                        </p:tgtEl>
                                        <p:attrNameLst>
                                          <p:attrName>style.visibility</p:attrName>
                                        </p:attrNameLst>
                                      </p:cBhvr>
                                      <p:to>
                                        <p:strVal val="visible"/>
                                      </p:to>
                                    </p:set>
                                    <p:animEffect transition="in" filter="wipe(right)">
                                      <p:cBhvr>
                                        <p:cTn id="43" dur="500"/>
                                        <p:tgtEl>
                                          <p:spTgt spid="1217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1" grpId="0" animBg="1"/>
      <p:bldP spid="1217542" grpId="0" animBg="1"/>
      <p:bldP spid="1217543" grpId="0" animBg="1"/>
      <p:bldP spid="1217544" grpId="0" animBg="1"/>
      <p:bldP spid="1217545" grpId="0" animBg="1"/>
      <p:bldP spid="1217546" grpId="0" animBg="1"/>
      <p:bldP spid="1217547" grpId="0" animBg="1"/>
      <p:bldP spid="1217548" grpId="0" animBg="1"/>
      <p:bldP spid="1217549" grpId="0" animBg="1"/>
      <p:bldP spid="12175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5BCE8117-1D6D-4FB4-99E3-18382CB1A583}" type="slidenum">
              <a:rPr kumimoji="0" lang="en-US" altLang="zh-TW"/>
              <a:pPr/>
              <a:t>25</a:t>
            </a:fld>
            <a:endParaRPr kumimoji="0" lang="en-US" altLang="zh-TW"/>
          </a:p>
        </p:txBody>
      </p:sp>
      <p:sp>
        <p:nvSpPr>
          <p:cNvPr id="29699" name="Rectangle 2"/>
          <p:cNvSpPr>
            <a:spLocks noGrp="1" noChangeArrowheads="1"/>
          </p:cNvSpPr>
          <p:nvPr>
            <p:ph type="title"/>
          </p:nvPr>
        </p:nvSpPr>
        <p:spPr/>
        <p:txBody>
          <a:bodyPr/>
          <a:lstStyle/>
          <a:p>
            <a:pPr eaLnBrk="1" hangingPunct="1"/>
            <a:r>
              <a:rPr lang="en-US" altLang="zh-TW"/>
              <a:t>P and NP</a:t>
            </a:r>
          </a:p>
        </p:txBody>
      </p:sp>
      <p:sp>
        <p:nvSpPr>
          <p:cNvPr id="29700" name="Rectangle 3"/>
          <p:cNvSpPr>
            <a:spLocks noGrp="1" noChangeArrowheads="1"/>
          </p:cNvSpPr>
          <p:nvPr>
            <p:ph type="body" idx="1"/>
          </p:nvPr>
        </p:nvSpPr>
        <p:spPr>
          <a:xfrm>
            <a:off x="457200" y="1524000"/>
            <a:ext cx="8305800" cy="4343400"/>
          </a:xfrm>
        </p:spPr>
        <p:txBody>
          <a:bodyPr/>
          <a:lstStyle/>
          <a:p>
            <a:pPr eaLnBrk="1" hangingPunct="1"/>
            <a:r>
              <a:rPr lang="en-US" altLang="zh-TW"/>
              <a:t>Summary so far:</a:t>
            </a:r>
          </a:p>
          <a:p>
            <a:pPr lvl="1" eaLnBrk="1" hangingPunct="1"/>
            <a:r>
              <a:rPr lang="en-US" altLang="zh-TW" b="1"/>
              <a:t>P</a:t>
            </a:r>
            <a:r>
              <a:rPr lang="en-US" altLang="zh-TW"/>
              <a:t> = problems that can be solved in polynomial time</a:t>
            </a:r>
          </a:p>
          <a:p>
            <a:pPr lvl="1" eaLnBrk="1" hangingPunct="1"/>
            <a:r>
              <a:rPr lang="en-US" altLang="zh-TW" b="1"/>
              <a:t>NP</a:t>
            </a:r>
            <a:r>
              <a:rPr lang="en-US" altLang="zh-TW"/>
              <a:t> = problems for which an Yes solution can be verified in polynomial time.</a:t>
            </a:r>
          </a:p>
          <a:p>
            <a:pPr lvl="1" eaLnBrk="1" hangingPunct="1"/>
            <a:r>
              <a:rPr lang="en-US" altLang="zh-TW"/>
              <a:t>All problems in P satisfy the property of NP.</a:t>
            </a:r>
          </a:p>
          <a:p>
            <a:pPr lvl="1" eaLnBrk="1" hangingPunct="1"/>
            <a:r>
              <a:rPr lang="en-US" altLang="zh-TW"/>
              <a:t>NP does not necessarily refer to hard problems.</a:t>
            </a:r>
            <a:endParaRPr lang="en-US" altLang="zh-TW" b="1"/>
          </a:p>
        </p:txBody>
      </p:sp>
      <p:sp>
        <p:nvSpPr>
          <p:cNvPr id="5" name="Oval 4"/>
          <p:cNvSpPr>
            <a:spLocks noChangeArrowheads="1"/>
          </p:cNvSpPr>
          <p:nvPr/>
        </p:nvSpPr>
        <p:spPr bwMode="auto">
          <a:xfrm>
            <a:off x="2124075" y="4795838"/>
            <a:ext cx="5040313" cy="187166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 name="Oval 5"/>
          <p:cNvSpPr>
            <a:spLocks noChangeArrowheads="1"/>
          </p:cNvSpPr>
          <p:nvPr/>
        </p:nvSpPr>
        <p:spPr bwMode="auto">
          <a:xfrm>
            <a:off x="3924300" y="5659438"/>
            <a:ext cx="1439863" cy="792162"/>
          </a:xfrm>
          <a:prstGeom prst="ellipse">
            <a:avLst/>
          </a:prstGeom>
          <a:solidFill>
            <a:srgbClr val="FF0000"/>
          </a:solidFill>
          <a:ln w="38100">
            <a:solidFill>
              <a:schemeClr val="folHlink"/>
            </a:solidFill>
            <a:round/>
            <a:headEnd/>
            <a:tailEnd/>
          </a:ln>
          <a:effectLst/>
        </p:spPr>
        <p:txBody>
          <a:bodyPr wrap="none" anchor="ct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algn="ctr" eaLnBrk="1" hangingPunct="1"/>
            <a:r>
              <a:rPr lang="en-US" altLang="zh-TW" sz="2800" b="1"/>
              <a:t>P</a:t>
            </a:r>
          </a:p>
        </p:txBody>
      </p:sp>
      <p:sp>
        <p:nvSpPr>
          <p:cNvPr id="7" name="Text Box 6"/>
          <p:cNvSpPr txBox="1">
            <a:spLocks noChangeArrowheads="1"/>
          </p:cNvSpPr>
          <p:nvPr/>
        </p:nvSpPr>
        <p:spPr bwMode="auto">
          <a:xfrm>
            <a:off x="3420268" y="4939754"/>
            <a:ext cx="1008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800" b="1" dirty="0"/>
              <a:t>NP</a:t>
            </a:r>
          </a:p>
        </p:txBody>
      </p:sp>
    </p:spTree>
    <p:extLst>
      <p:ext uri="{BB962C8B-B14F-4D97-AF65-F5344CB8AC3E}">
        <p14:creationId xmlns:p14="http://schemas.microsoft.com/office/powerpoint/2010/main" val="2971683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FA7CD3F6-4F0A-4B8F-8E58-7021D129644C}" type="slidenum">
              <a:rPr kumimoji="0" lang="en-US" altLang="zh-TW"/>
              <a:pPr/>
              <a:t>26</a:t>
            </a:fld>
            <a:endParaRPr kumimoji="0" lang="en-US" altLang="zh-TW"/>
          </a:p>
        </p:txBody>
      </p:sp>
      <p:sp>
        <p:nvSpPr>
          <p:cNvPr id="33795" name="Rectangle 2"/>
          <p:cNvSpPr>
            <a:spLocks noGrp="1" noChangeArrowheads="1"/>
          </p:cNvSpPr>
          <p:nvPr>
            <p:ph type="title"/>
          </p:nvPr>
        </p:nvSpPr>
        <p:spPr/>
        <p:txBody>
          <a:bodyPr/>
          <a:lstStyle/>
          <a:p>
            <a:pPr eaLnBrk="1" hangingPunct="1"/>
            <a:r>
              <a:rPr lang="en-US" altLang="zh-TW"/>
              <a:t>P = NP??</a:t>
            </a:r>
          </a:p>
        </p:txBody>
      </p:sp>
      <p:sp>
        <p:nvSpPr>
          <p:cNvPr id="33796" name="Rectangle 3"/>
          <p:cNvSpPr>
            <a:spLocks noGrp="1" noChangeArrowheads="1"/>
          </p:cNvSpPr>
          <p:nvPr>
            <p:ph type="body" idx="1"/>
          </p:nvPr>
        </p:nvSpPr>
        <p:spPr/>
        <p:txBody>
          <a:bodyPr/>
          <a:lstStyle/>
          <a:p>
            <a:pPr eaLnBrk="1" hangingPunct="1"/>
            <a:r>
              <a:rPr lang="en-US" altLang="zh-TW"/>
              <a:t>We call this the P</a:t>
            </a:r>
            <a:r>
              <a:rPr lang="en-US" altLang="zh-TW" i="1"/>
              <a:t> = </a:t>
            </a:r>
            <a:r>
              <a:rPr lang="en-US" altLang="zh-TW"/>
              <a:t>NP</a:t>
            </a:r>
            <a:r>
              <a:rPr lang="en-US" altLang="zh-TW" i="1"/>
              <a:t> </a:t>
            </a:r>
            <a:r>
              <a:rPr lang="en-US" altLang="zh-TW"/>
              <a:t>question</a:t>
            </a:r>
          </a:p>
          <a:p>
            <a:pPr lvl="1" eaLnBrk="1" hangingPunct="1"/>
            <a:r>
              <a:rPr lang="en-US" altLang="zh-TW"/>
              <a:t>The biggest open problem in CS.</a:t>
            </a:r>
          </a:p>
          <a:p>
            <a:pPr eaLnBrk="1" hangingPunct="1"/>
            <a:r>
              <a:rPr lang="en-US" altLang="zh-TW"/>
              <a:t>If you can prove or disprove this equation, you will be awarded Turing Award for sure plus at least US 1,000,000.</a:t>
            </a:r>
          </a:p>
          <a:p>
            <a:pPr lvl="1" eaLnBrk="1" hangingPunct="1"/>
            <a:r>
              <a:rPr lang="en-US" altLang="zh-TW"/>
              <a:t>Retire and enjoy your life.</a:t>
            </a:r>
          </a:p>
        </p:txBody>
      </p:sp>
      <p:pic>
        <p:nvPicPr>
          <p:cNvPr id="33797" name="Picture 4" descr="retire_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4781550"/>
            <a:ext cx="3132137"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660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19C15FFC-5F2E-4465-9CF6-7DB66CF35B93}" type="slidenum">
              <a:rPr kumimoji="0" lang="en-US" altLang="zh-TW"/>
              <a:pPr/>
              <a:t>27</a:t>
            </a:fld>
            <a:endParaRPr kumimoji="0" lang="en-US" altLang="zh-TW"/>
          </a:p>
        </p:txBody>
      </p:sp>
      <p:sp>
        <p:nvSpPr>
          <p:cNvPr id="34819" name="Rectangle 2"/>
          <p:cNvSpPr>
            <a:spLocks noGrp="1" noChangeArrowheads="1"/>
          </p:cNvSpPr>
          <p:nvPr>
            <p:ph type="title"/>
          </p:nvPr>
        </p:nvSpPr>
        <p:spPr/>
        <p:txBody>
          <a:bodyPr/>
          <a:lstStyle/>
          <a:p>
            <a:pPr eaLnBrk="1" hangingPunct="1"/>
            <a:r>
              <a:rPr lang="en-US" altLang="zh-TW"/>
              <a:t>P = NP??</a:t>
            </a:r>
          </a:p>
        </p:txBody>
      </p:sp>
      <p:sp>
        <p:nvSpPr>
          <p:cNvPr id="34820" name="Rectangle 3"/>
          <p:cNvSpPr>
            <a:spLocks noGrp="1" noChangeArrowheads="1"/>
          </p:cNvSpPr>
          <p:nvPr>
            <p:ph type="body" idx="1"/>
          </p:nvPr>
        </p:nvSpPr>
        <p:spPr>
          <a:xfrm>
            <a:off x="250825" y="1557338"/>
            <a:ext cx="8664575" cy="5040312"/>
          </a:xfrm>
        </p:spPr>
        <p:txBody>
          <a:bodyPr/>
          <a:lstStyle/>
          <a:p>
            <a:pPr eaLnBrk="1" hangingPunct="1">
              <a:lnSpc>
                <a:spcPct val="90000"/>
              </a:lnSpc>
            </a:pPr>
            <a:r>
              <a:rPr lang="en-US" altLang="zh-TW"/>
              <a:t>But unfortunately, we failed to obtain polynomial time algorithm for many problems.</a:t>
            </a:r>
          </a:p>
          <a:p>
            <a:pPr lvl="1" eaLnBrk="1" hangingPunct="1">
              <a:lnSpc>
                <a:spcPct val="90000"/>
              </a:lnSpc>
            </a:pPr>
            <a:r>
              <a:rPr lang="en-US" altLang="zh-TW"/>
              <a:t>Hamiltonian cycle</a:t>
            </a:r>
          </a:p>
          <a:p>
            <a:pPr lvl="1" eaLnBrk="1" hangingPunct="1">
              <a:lnSpc>
                <a:spcPct val="90000"/>
              </a:lnSpc>
            </a:pPr>
            <a:r>
              <a:rPr lang="en-US" altLang="zh-TW"/>
              <a:t>TSP</a:t>
            </a:r>
          </a:p>
          <a:p>
            <a:pPr lvl="1" eaLnBrk="1" hangingPunct="1">
              <a:lnSpc>
                <a:spcPct val="90000"/>
              </a:lnSpc>
            </a:pPr>
            <a:r>
              <a:rPr lang="en-US" altLang="zh-TW"/>
              <a:t>Clique</a:t>
            </a:r>
          </a:p>
          <a:p>
            <a:pPr lvl="1" eaLnBrk="1" hangingPunct="1">
              <a:lnSpc>
                <a:spcPct val="90000"/>
              </a:lnSpc>
            </a:pPr>
            <a:r>
              <a:rPr lang="en-US" altLang="zh-TW"/>
              <a:t>Vertex cover</a:t>
            </a:r>
          </a:p>
          <a:p>
            <a:pPr lvl="1" eaLnBrk="1" hangingPunct="1">
              <a:lnSpc>
                <a:spcPct val="90000"/>
              </a:lnSpc>
            </a:pPr>
            <a:r>
              <a:rPr lang="en-US" altLang="zh-TW"/>
              <a:t>…</a:t>
            </a:r>
          </a:p>
          <a:p>
            <a:pPr eaLnBrk="1" hangingPunct="1">
              <a:lnSpc>
                <a:spcPct val="90000"/>
              </a:lnSpc>
            </a:pPr>
            <a:r>
              <a:rPr lang="en-US" altLang="zh-TW"/>
              <a:t>It looked some problems in NP are relatively “harder” than others.</a:t>
            </a:r>
          </a:p>
          <a:p>
            <a:pPr lvl="1" eaLnBrk="1" hangingPunct="1">
              <a:lnSpc>
                <a:spcPct val="90000"/>
              </a:lnSpc>
            </a:pPr>
            <a:r>
              <a:rPr lang="en-US" altLang="zh-TW"/>
              <a:t>We shall return to this topic later.</a:t>
            </a:r>
          </a:p>
        </p:txBody>
      </p:sp>
    </p:spTree>
    <p:extLst>
      <p:ext uri="{BB962C8B-B14F-4D97-AF65-F5344CB8AC3E}">
        <p14:creationId xmlns:p14="http://schemas.microsoft.com/office/powerpoint/2010/main" val="4119851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B982CAB3-2050-4182-A83E-D0C86D4D0EF5}" type="slidenum">
              <a:rPr lang="zh-TW" altLang="en-US" sz="1400" b="0">
                <a:latin typeface="Arial" panose="020B0604020202020204" pitchFamily="34" charset="0"/>
              </a:rPr>
              <a:pPr>
                <a:spcBef>
                  <a:spcPct val="0"/>
                </a:spcBef>
                <a:buClrTx/>
                <a:buSzTx/>
                <a:buFontTx/>
                <a:buNone/>
              </a:pPr>
              <a:t>28</a:t>
            </a:fld>
            <a:endParaRPr lang="en-US" altLang="zh-TW" sz="1400" b="0">
              <a:latin typeface="Arial" panose="020B0604020202020204" pitchFamily="34" charset="0"/>
            </a:endParaRPr>
          </a:p>
        </p:txBody>
      </p:sp>
      <p:sp>
        <p:nvSpPr>
          <p:cNvPr id="18435"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P and NP</a:t>
            </a:r>
          </a:p>
        </p:txBody>
      </p:sp>
      <p:sp>
        <p:nvSpPr>
          <p:cNvPr id="18436" name="Rectangle 3"/>
          <p:cNvSpPr>
            <a:spLocks noGrp="1" noChangeArrowheads="1"/>
          </p:cNvSpPr>
          <p:nvPr>
            <p:ph type="body" idx="1"/>
          </p:nvPr>
        </p:nvSpPr>
        <p:spPr>
          <a:xfrm>
            <a:off x="457200" y="1524000"/>
            <a:ext cx="8305800" cy="4343400"/>
          </a:xfrm>
        </p:spPr>
        <p:txBody>
          <a:bodyPr/>
          <a:lstStyle/>
          <a:p>
            <a:pPr lvl="1" eaLnBrk="1" hangingPunct="1"/>
            <a:r>
              <a:rPr lang="en-US" altLang="zh-TW" b="1" dirty="0">
                <a:ea typeface="新細明體" panose="02020500000000000000" pitchFamily="18" charset="-120"/>
              </a:rPr>
              <a:t>P</a:t>
            </a:r>
            <a:r>
              <a:rPr lang="en-US" altLang="zh-TW" dirty="0">
                <a:ea typeface="新細明體" panose="02020500000000000000" pitchFamily="18" charset="-120"/>
              </a:rPr>
              <a:t> = problems that can be solved in polynomial time</a:t>
            </a:r>
          </a:p>
          <a:p>
            <a:pPr lvl="1" eaLnBrk="1" hangingPunct="1"/>
            <a:r>
              <a:rPr lang="en-US" altLang="zh-TW" b="1" dirty="0">
                <a:ea typeface="新細明體" panose="02020500000000000000" pitchFamily="18" charset="-120"/>
              </a:rPr>
              <a:t>NP</a:t>
            </a:r>
            <a:r>
              <a:rPr lang="en-US" altLang="zh-TW" dirty="0">
                <a:ea typeface="新細明體" panose="02020500000000000000" pitchFamily="18" charset="-120"/>
              </a:rPr>
              <a:t> = problems for which an Yes solution can be verified in polynomial time.</a:t>
            </a:r>
          </a:p>
          <a:p>
            <a:pPr lvl="2" eaLnBrk="1" hangingPunct="1"/>
            <a:r>
              <a:rPr lang="en-US" altLang="zh-TW" b="0" dirty="0">
                <a:ea typeface="新細明體" panose="02020500000000000000" pitchFamily="18" charset="-120"/>
              </a:rPr>
              <a:t>NP does not necessary refer to hard problems.</a:t>
            </a:r>
          </a:p>
        </p:txBody>
      </p:sp>
      <p:sp>
        <p:nvSpPr>
          <p:cNvPr id="5" name="Oval 4"/>
          <p:cNvSpPr>
            <a:spLocks noChangeArrowheads="1"/>
          </p:cNvSpPr>
          <p:nvPr/>
        </p:nvSpPr>
        <p:spPr bwMode="auto">
          <a:xfrm>
            <a:off x="1259632" y="4509120"/>
            <a:ext cx="5040312" cy="208915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6" name="Oval 5"/>
          <p:cNvSpPr>
            <a:spLocks noChangeArrowheads="1"/>
          </p:cNvSpPr>
          <p:nvPr/>
        </p:nvSpPr>
        <p:spPr bwMode="auto">
          <a:xfrm>
            <a:off x="1914640" y="5491162"/>
            <a:ext cx="1155700" cy="547688"/>
          </a:xfrm>
          <a:prstGeom prst="ellipse">
            <a:avLst/>
          </a:prstGeom>
          <a:solidFill>
            <a:srgbClr val="CC6600"/>
          </a:solidFill>
          <a:ln w="38100">
            <a:solidFill>
              <a:srgbClr val="CC6600"/>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kumimoji="1" lang="en-US" altLang="zh-TW" dirty="0">
                <a:solidFill>
                  <a:schemeClr val="tx2"/>
                </a:solidFill>
              </a:rPr>
              <a:t>P</a:t>
            </a:r>
          </a:p>
        </p:txBody>
      </p:sp>
      <p:sp>
        <p:nvSpPr>
          <p:cNvPr id="7" name="Text Box 6"/>
          <p:cNvSpPr txBox="1">
            <a:spLocks noChangeArrowheads="1"/>
          </p:cNvSpPr>
          <p:nvPr/>
        </p:nvSpPr>
        <p:spPr bwMode="auto">
          <a:xfrm>
            <a:off x="2769344" y="4767883"/>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kumimoji="1" lang="en-US" altLang="zh-TW">
                <a:solidFill>
                  <a:schemeClr val="tx2"/>
                </a:solidFill>
              </a:rPr>
              <a:t>NP</a:t>
            </a:r>
          </a:p>
        </p:txBody>
      </p:sp>
      <p:sp>
        <p:nvSpPr>
          <p:cNvPr id="8" name="Oval 5">
            <a:extLst>
              <a:ext uri="{FF2B5EF4-FFF2-40B4-BE49-F238E27FC236}">
                <a16:creationId xmlns:a16="http://schemas.microsoft.com/office/drawing/2014/main" id="{3B179CB5-880C-421A-8B20-E47336A24CFB}"/>
              </a:ext>
            </a:extLst>
          </p:cNvPr>
          <p:cNvSpPr>
            <a:spLocks noChangeArrowheads="1"/>
          </p:cNvSpPr>
          <p:nvPr/>
        </p:nvSpPr>
        <p:spPr bwMode="auto">
          <a:xfrm>
            <a:off x="3492557" y="5498250"/>
            <a:ext cx="2385170" cy="547688"/>
          </a:xfrm>
          <a:prstGeom prst="ellipse">
            <a:avLst/>
          </a:prstGeom>
          <a:solidFill>
            <a:schemeClr val="accent3">
              <a:lumMod val="40000"/>
              <a:lumOff val="60000"/>
            </a:schemeClr>
          </a:solidFill>
          <a:ln w="38100">
            <a:solidFill>
              <a:schemeClr val="bg2">
                <a:lumMod val="75000"/>
              </a:schemeClr>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kumimoji="1" lang="en-US" altLang="zh-TW" dirty="0">
                <a:solidFill>
                  <a:schemeClr val="tx2"/>
                </a:solidFill>
              </a:rPr>
              <a:t>NP-complete</a:t>
            </a:r>
          </a:p>
        </p:txBody>
      </p:sp>
    </p:spTree>
    <p:extLst>
      <p:ext uri="{BB962C8B-B14F-4D97-AF65-F5344CB8AC3E}">
        <p14:creationId xmlns:p14="http://schemas.microsoft.com/office/powerpoint/2010/main" val="2735440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EC22666C-6266-49A9-8CFB-DFF631F3F50C}" type="slidenum">
              <a:rPr lang="zh-TW" altLang="en-US" sz="1400" b="0">
                <a:latin typeface="Arial" panose="020B0604020202020204" pitchFamily="34" charset="0"/>
              </a:rPr>
              <a:pPr>
                <a:spcBef>
                  <a:spcPct val="0"/>
                </a:spcBef>
                <a:buClrTx/>
                <a:buSzTx/>
                <a:buFontTx/>
                <a:buNone/>
              </a:pPr>
              <a:t>29</a:t>
            </a:fld>
            <a:endParaRPr lang="en-US" altLang="zh-TW" sz="1400" b="0">
              <a:latin typeface="Arial" panose="020B0604020202020204" pitchFamily="34" charset="0"/>
            </a:endParaRPr>
          </a:p>
        </p:txBody>
      </p:sp>
      <p:sp>
        <p:nvSpPr>
          <p:cNvPr id="8195" name="Rectangle 2"/>
          <p:cNvSpPr>
            <a:spLocks noGrp="1" noChangeArrowheads="1"/>
          </p:cNvSpPr>
          <p:nvPr>
            <p:ph type="body" idx="1"/>
          </p:nvPr>
        </p:nvSpPr>
        <p:spPr>
          <a:xfrm>
            <a:off x="683568" y="1312168"/>
            <a:ext cx="7772400" cy="4291013"/>
          </a:xfrm>
        </p:spPr>
        <p:txBody>
          <a:bodyPr/>
          <a:lstStyle/>
          <a:p>
            <a:pPr eaLnBrk="1" hangingPunct="1">
              <a:buFont typeface="Wingdings" panose="05000000000000000000" pitchFamily="2" charset="2"/>
              <a:buNone/>
            </a:pPr>
            <a:r>
              <a:rPr lang="en-US" altLang="zh-TW" sz="2800" dirty="0">
                <a:ea typeface="新細明體" panose="02020500000000000000" pitchFamily="18" charset="-120"/>
              </a:rPr>
              <a:t>   A polynomial-time reduction algorithm provides an indirect way to solve a problem </a:t>
            </a:r>
          </a:p>
          <a:p>
            <a:pPr lvl="1" eaLnBrk="1" hangingPunct="1">
              <a:buFont typeface="Wingdings" panose="05000000000000000000" pitchFamily="2" charset="2"/>
              <a:buNone/>
            </a:pPr>
            <a:r>
              <a:rPr lang="en-US" altLang="zh-TW" sz="2400" b="0" dirty="0">
                <a:ea typeface="新細明體" panose="02020500000000000000" pitchFamily="18" charset="-120"/>
              </a:rPr>
              <a:t>1. Given </a:t>
            </a:r>
            <a:r>
              <a:rPr lang="en-US" altLang="zh-TW" sz="2400" b="0" dirty="0">
                <a:solidFill>
                  <a:schemeClr val="tx2"/>
                </a:solidFill>
                <a:ea typeface="新細明體" panose="02020500000000000000" pitchFamily="18" charset="-120"/>
              </a:rPr>
              <a:t>an instance </a:t>
            </a:r>
            <a:r>
              <a:rPr lang="en-US" altLang="zh-TW" sz="2400" b="0" dirty="0">
                <a:solidFill>
                  <a:schemeClr val="tx2"/>
                </a:solidFill>
                <a:ea typeface="新細明體" panose="02020500000000000000" pitchFamily="18" charset="-120"/>
                <a:sym typeface="Symbol" panose="05050102010706020507" pitchFamily="18" charset="2"/>
              </a:rPr>
              <a:t> of problem A</a:t>
            </a:r>
            <a:r>
              <a:rPr lang="en-US" altLang="zh-TW" sz="2400" b="0" dirty="0">
                <a:ea typeface="新細明體" panose="02020500000000000000" pitchFamily="18" charset="-120"/>
                <a:sym typeface="Symbol" panose="05050102010706020507" pitchFamily="18" charset="2"/>
              </a:rPr>
              <a:t>, use a polynomial-time reduction algorithm to transform it to an instance  of problem B.</a:t>
            </a:r>
          </a:p>
          <a:p>
            <a:pPr lvl="1" eaLnBrk="1" hangingPunct="1">
              <a:buFont typeface="Wingdings" panose="05000000000000000000" pitchFamily="2" charset="2"/>
              <a:buNone/>
            </a:pPr>
            <a:r>
              <a:rPr lang="en-US" altLang="zh-TW" sz="2400" b="0" dirty="0">
                <a:ea typeface="新細明體" panose="02020500000000000000" pitchFamily="18" charset="-120"/>
                <a:sym typeface="Symbol" panose="05050102010706020507" pitchFamily="18" charset="2"/>
              </a:rPr>
              <a:t>2. Run the polynomial-time decision algorithm for B on the instance .</a:t>
            </a:r>
          </a:p>
          <a:p>
            <a:pPr lvl="1" eaLnBrk="1" hangingPunct="1">
              <a:buFont typeface="Wingdings" panose="05000000000000000000" pitchFamily="2" charset="2"/>
              <a:buNone/>
            </a:pPr>
            <a:r>
              <a:rPr lang="en-US" altLang="zh-TW" sz="2400" b="0" dirty="0">
                <a:ea typeface="新細明體" panose="02020500000000000000" pitchFamily="18" charset="-120"/>
                <a:sym typeface="Symbol" panose="05050102010706020507" pitchFamily="18" charset="2"/>
              </a:rPr>
              <a:t>3. Transform the answer of  into the answer for .</a:t>
            </a:r>
          </a:p>
        </p:txBody>
      </p:sp>
      <p:graphicFrame>
        <p:nvGraphicFramePr>
          <p:cNvPr id="8196"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46" name="方程式" r:id="rId3" imgW="114151" imgH="215619" progId="Equation.3">
                  <p:embed/>
                </p:oleObj>
              </mc:Choice>
              <mc:Fallback>
                <p:oleObj name="方程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Rectangle 4"/>
          <p:cNvSpPr>
            <a:spLocks noChangeArrowheads="1"/>
          </p:cNvSpPr>
          <p:nvPr/>
        </p:nvSpPr>
        <p:spPr bwMode="auto">
          <a:xfrm>
            <a:off x="1192213" y="5373688"/>
            <a:ext cx="6121400" cy="1150937"/>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endParaRPr kumimoji="1" lang="zh-TW" altLang="en-US" sz="2400">
              <a:latin typeface="Tahoma" panose="020B0604030504040204" pitchFamily="34" charset="0"/>
            </a:endParaRPr>
          </a:p>
        </p:txBody>
      </p:sp>
      <p:sp>
        <p:nvSpPr>
          <p:cNvPr id="8198" name="Line 5"/>
          <p:cNvSpPr>
            <a:spLocks noChangeShapeType="1"/>
          </p:cNvSpPr>
          <p:nvPr/>
        </p:nvSpPr>
        <p:spPr bwMode="auto">
          <a:xfrm>
            <a:off x="687388" y="5878513"/>
            <a:ext cx="5048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8199" name="Rectangle 6"/>
          <p:cNvSpPr>
            <a:spLocks noChangeArrowheads="1"/>
          </p:cNvSpPr>
          <p:nvPr/>
        </p:nvSpPr>
        <p:spPr bwMode="auto">
          <a:xfrm>
            <a:off x="1479550" y="5589588"/>
            <a:ext cx="2089150" cy="576262"/>
          </a:xfrm>
          <a:prstGeom prst="rect">
            <a:avLst/>
          </a:prstGeom>
          <a:solidFill>
            <a:schemeClr val="accent2"/>
          </a:solidFill>
          <a:ln w="9525">
            <a:solidFill>
              <a:schemeClr val="tx1"/>
            </a:solidFill>
            <a:miter lim="800000"/>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kumimoji="1" lang="en-US" altLang="zh-TW" sz="1800" dirty="0">
                <a:solidFill>
                  <a:schemeClr val="bg1"/>
                </a:solidFill>
              </a:rPr>
              <a:t>Polynomial-time </a:t>
            </a:r>
          </a:p>
          <a:p>
            <a:pPr algn="ctr" eaLnBrk="1" hangingPunct="1">
              <a:spcBef>
                <a:spcPct val="0"/>
              </a:spcBef>
              <a:buClrTx/>
              <a:buSzTx/>
              <a:buFontTx/>
              <a:buNone/>
            </a:pPr>
            <a:r>
              <a:rPr kumimoji="1" lang="en-US" altLang="zh-TW" sz="1800" dirty="0">
                <a:solidFill>
                  <a:schemeClr val="bg1"/>
                </a:solidFill>
              </a:rPr>
              <a:t>reduction algorithm</a:t>
            </a:r>
          </a:p>
        </p:txBody>
      </p:sp>
      <p:sp>
        <p:nvSpPr>
          <p:cNvPr id="8200" name="Line 7"/>
          <p:cNvSpPr>
            <a:spLocks noChangeShapeType="1"/>
          </p:cNvSpPr>
          <p:nvPr/>
        </p:nvSpPr>
        <p:spPr bwMode="auto">
          <a:xfrm>
            <a:off x="1192213" y="5878513"/>
            <a:ext cx="28733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8201" name="Text Box 8"/>
          <p:cNvSpPr txBox="1">
            <a:spLocks noChangeArrowheads="1"/>
          </p:cNvSpPr>
          <p:nvPr/>
        </p:nvSpPr>
        <p:spPr bwMode="auto">
          <a:xfrm>
            <a:off x="2036763" y="6186488"/>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kumimoji="1" lang="en-US" altLang="zh-TW" sz="1800"/>
              <a:t>Polynomial-time algorithm to decide A</a:t>
            </a:r>
          </a:p>
        </p:txBody>
      </p:sp>
      <p:sp>
        <p:nvSpPr>
          <p:cNvPr id="8202" name="Rectangle 9"/>
          <p:cNvSpPr>
            <a:spLocks noChangeArrowheads="1"/>
          </p:cNvSpPr>
          <p:nvPr/>
        </p:nvSpPr>
        <p:spPr bwMode="auto">
          <a:xfrm>
            <a:off x="4216400" y="5589588"/>
            <a:ext cx="2160588" cy="576262"/>
          </a:xfrm>
          <a:prstGeom prst="rect">
            <a:avLst/>
          </a:prstGeom>
          <a:solidFill>
            <a:schemeClr val="accent2"/>
          </a:solidFill>
          <a:ln w="9525">
            <a:solidFill>
              <a:schemeClr val="tx1"/>
            </a:solidFill>
            <a:miter lim="800000"/>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kumimoji="1" lang="en-US" altLang="zh-TW" sz="1800">
                <a:solidFill>
                  <a:schemeClr val="bg1"/>
                </a:solidFill>
              </a:rPr>
              <a:t>Polynomial-time</a:t>
            </a:r>
          </a:p>
          <a:p>
            <a:pPr algn="ctr" eaLnBrk="1" hangingPunct="1">
              <a:spcBef>
                <a:spcPct val="0"/>
              </a:spcBef>
              <a:buClrTx/>
              <a:buSzTx/>
              <a:buFontTx/>
              <a:buNone/>
            </a:pPr>
            <a:r>
              <a:rPr kumimoji="1" lang="en-US" altLang="zh-TW" sz="1800">
                <a:solidFill>
                  <a:schemeClr val="bg1"/>
                </a:solidFill>
              </a:rPr>
              <a:t>Algorithm to decide B</a:t>
            </a:r>
          </a:p>
        </p:txBody>
      </p:sp>
      <p:sp>
        <p:nvSpPr>
          <p:cNvPr id="8203" name="Line 10"/>
          <p:cNvSpPr>
            <a:spLocks noChangeShapeType="1"/>
          </p:cNvSpPr>
          <p:nvPr/>
        </p:nvSpPr>
        <p:spPr bwMode="auto">
          <a:xfrm>
            <a:off x="3568700" y="5878513"/>
            <a:ext cx="6477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8204" name="Line 11"/>
          <p:cNvSpPr>
            <a:spLocks noChangeShapeType="1"/>
          </p:cNvSpPr>
          <p:nvPr/>
        </p:nvSpPr>
        <p:spPr bwMode="auto">
          <a:xfrm flipV="1">
            <a:off x="6376988" y="5589588"/>
            <a:ext cx="936625" cy="215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8205" name="Line 12"/>
          <p:cNvSpPr>
            <a:spLocks noChangeShapeType="1"/>
          </p:cNvSpPr>
          <p:nvPr/>
        </p:nvSpPr>
        <p:spPr bwMode="auto">
          <a:xfrm>
            <a:off x="6376988" y="6021388"/>
            <a:ext cx="936625" cy="1444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8206" name="Line 13"/>
          <p:cNvSpPr>
            <a:spLocks noChangeShapeType="1"/>
          </p:cNvSpPr>
          <p:nvPr/>
        </p:nvSpPr>
        <p:spPr bwMode="auto">
          <a:xfrm>
            <a:off x="7313613" y="5589588"/>
            <a:ext cx="35877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8207" name="Line 14"/>
          <p:cNvSpPr>
            <a:spLocks noChangeShapeType="1"/>
          </p:cNvSpPr>
          <p:nvPr/>
        </p:nvSpPr>
        <p:spPr bwMode="auto">
          <a:xfrm>
            <a:off x="7313613" y="6165850"/>
            <a:ext cx="35877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8208" name="Text Box 15"/>
          <p:cNvSpPr txBox="1">
            <a:spLocks noChangeArrowheads="1"/>
          </p:cNvSpPr>
          <p:nvPr/>
        </p:nvSpPr>
        <p:spPr bwMode="auto">
          <a:xfrm>
            <a:off x="831850" y="5518150"/>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kumimoji="1" lang="zh-TW" altLang="en-US" sz="1800">
                <a:sym typeface="Symbol" panose="05050102010706020507" pitchFamily="18" charset="2"/>
              </a:rPr>
              <a:t></a:t>
            </a:r>
          </a:p>
        </p:txBody>
      </p:sp>
      <p:sp>
        <p:nvSpPr>
          <p:cNvPr id="8209" name="Text Box 16"/>
          <p:cNvSpPr txBox="1">
            <a:spLocks noChangeArrowheads="1"/>
          </p:cNvSpPr>
          <p:nvPr/>
        </p:nvSpPr>
        <p:spPr bwMode="auto">
          <a:xfrm>
            <a:off x="3692525" y="5534025"/>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kumimoji="1" lang="zh-TW" altLang="en-US" sz="1800">
                <a:sym typeface="Symbol" panose="05050102010706020507" pitchFamily="18" charset="2"/>
              </a:rPr>
              <a:t></a:t>
            </a:r>
          </a:p>
        </p:txBody>
      </p:sp>
      <p:sp>
        <p:nvSpPr>
          <p:cNvPr id="8210" name="Text Box 17"/>
          <p:cNvSpPr txBox="1">
            <a:spLocks noChangeArrowheads="1"/>
          </p:cNvSpPr>
          <p:nvPr/>
        </p:nvSpPr>
        <p:spPr bwMode="auto">
          <a:xfrm>
            <a:off x="6429375" y="532288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kumimoji="1" lang="en-US" altLang="zh-TW" sz="1800"/>
              <a:t>yes</a:t>
            </a:r>
          </a:p>
        </p:txBody>
      </p:sp>
      <p:sp>
        <p:nvSpPr>
          <p:cNvPr id="8211" name="Text Box 18"/>
          <p:cNvSpPr txBox="1">
            <a:spLocks noChangeArrowheads="1"/>
          </p:cNvSpPr>
          <p:nvPr/>
        </p:nvSpPr>
        <p:spPr bwMode="auto">
          <a:xfrm>
            <a:off x="7724775" y="532288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kumimoji="1" lang="en-US" altLang="zh-TW" sz="1800"/>
              <a:t>yes</a:t>
            </a:r>
          </a:p>
        </p:txBody>
      </p:sp>
      <p:sp>
        <p:nvSpPr>
          <p:cNvPr id="8212" name="Text Box 19"/>
          <p:cNvSpPr txBox="1">
            <a:spLocks noChangeArrowheads="1"/>
          </p:cNvSpPr>
          <p:nvPr/>
        </p:nvSpPr>
        <p:spPr bwMode="auto">
          <a:xfrm>
            <a:off x="6500813" y="6043613"/>
            <a:ext cx="42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kumimoji="1" lang="en-US" altLang="zh-TW" sz="1800"/>
              <a:t>no</a:t>
            </a:r>
          </a:p>
        </p:txBody>
      </p:sp>
      <p:sp>
        <p:nvSpPr>
          <p:cNvPr id="8213" name="Text Box 20"/>
          <p:cNvSpPr txBox="1">
            <a:spLocks noChangeArrowheads="1"/>
          </p:cNvSpPr>
          <p:nvPr/>
        </p:nvSpPr>
        <p:spPr bwMode="auto">
          <a:xfrm>
            <a:off x="7745413" y="5949950"/>
            <a:ext cx="42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kumimoji="1" lang="en-US" altLang="zh-TW" sz="1800"/>
              <a:t>no</a:t>
            </a:r>
          </a:p>
        </p:txBody>
      </p:sp>
      <p:sp>
        <p:nvSpPr>
          <p:cNvPr id="8214" name="Rectangle 21"/>
          <p:cNvSpPr>
            <a:spLocks noGrp="1" noChangeArrowheads="1"/>
          </p:cNvSpPr>
          <p:nvPr>
            <p:ph type="title"/>
          </p:nvPr>
        </p:nvSpPr>
        <p:spPr>
          <a:xfrm>
            <a:off x="855018" y="188640"/>
            <a:ext cx="7772400" cy="1014462"/>
          </a:xfrm>
          <a:noFill/>
        </p:spPr>
        <p:txBody>
          <a:bodyPr/>
          <a:lstStyle/>
          <a:p>
            <a:pPr eaLnBrk="1" hangingPunct="1"/>
            <a:r>
              <a:rPr lang="en-US" altLang="zh-TW">
                <a:ea typeface="新細明體" panose="02020500000000000000" pitchFamily="18" charset="-120"/>
              </a:rPr>
              <a:t>Polynomial-Time Reduction</a:t>
            </a:r>
          </a:p>
        </p:txBody>
      </p:sp>
    </p:spTree>
    <p:extLst>
      <p:ext uri="{BB962C8B-B14F-4D97-AF65-F5344CB8AC3E}">
        <p14:creationId xmlns:p14="http://schemas.microsoft.com/office/powerpoint/2010/main" val="218125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6A8C57BA-5048-4EF1-B0B4-45E0D45EDCF2}" type="slidenum">
              <a:rPr kumimoji="0" lang="en-US" altLang="zh-TW"/>
              <a:pPr/>
              <a:t>3</a:t>
            </a:fld>
            <a:endParaRPr kumimoji="0" lang="en-US" altLang="zh-TW"/>
          </a:p>
        </p:txBody>
      </p:sp>
      <p:sp>
        <p:nvSpPr>
          <p:cNvPr id="7171" name="Rectangle 2"/>
          <p:cNvSpPr>
            <a:spLocks noGrp="1" noChangeArrowheads="1"/>
          </p:cNvSpPr>
          <p:nvPr>
            <p:ph type="title"/>
          </p:nvPr>
        </p:nvSpPr>
        <p:spPr/>
        <p:txBody>
          <a:bodyPr/>
          <a:lstStyle/>
          <a:p>
            <a:pPr eaLnBrk="1" hangingPunct="1"/>
            <a:r>
              <a:rPr lang="en-US" altLang="zh-TW"/>
              <a:t>Traveling Salesman Problem (TSP)</a:t>
            </a:r>
          </a:p>
        </p:txBody>
      </p:sp>
      <p:sp>
        <p:nvSpPr>
          <p:cNvPr id="7172" name="Rectangle 3"/>
          <p:cNvSpPr>
            <a:spLocks noGrp="1" noChangeArrowheads="1"/>
          </p:cNvSpPr>
          <p:nvPr>
            <p:ph type="body" idx="1"/>
          </p:nvPr>
        </p:nvSpPr>
        <p:spPr/>
        <p:txBody>
          <a:bodyPr/>
          <a:lstStyle/>
          <a:p>
            <a:pPr eaLnBrk="1" hangingPunct="1"/>
            <a:r>
              <a:rPr lang="en-US" altLang="zh-TW" sz="2800"/>
              <a:t>A complete graph with cost c(</a:t>
            </a:r>
            <a:r>
              <a:rPr lang="en-US" altLang="zh-TW" sz="2800" i="1"/>
              <a:t>i, j</a:t>
            </a:r>
            <a:r>
              <a:rPr lang="en-US" altLang="zh-TW" sz="2800"/>
              <a:t>) to go from city </a:t>
            </a:r>
            <a:r>
              <a:rPr lang="en-US" altLang="zh-TW" sz="2800" i="1"/>
              <a:t>i</a:t>
            </a:r>
            <a:r>
              <a:rPr lang="en-US" altLang="zh-TW" sz="2800"/>
              <a:t> to city </a:t>
            </a:r>
            <a:r>
              <a:rPr lang="en-US" altLang="zh-TW" sz="2800" i="1"/>
              <a:t>j.</a:t>
            </a:r>
            <a:endParaRPr lang="en-US" altLang="zh-TW" sz="2800"/>
          </a:p>
          <a:p>
            <a:pPr lvl="1" eaLnBrk="1" hangingPunct="1"/>
            <a:r>
              <a:rPr lang="en-US" altLang="zh-TW" sz="2400"/>
              <a:t>A salesman must travel to </a:t>
            </a:r>
            <a:r>
              <a:rPr lang="en-US" altLang="zh-TW" sz="2400" i="1"/>
              <a:t>n</a:t>
            </a:r>
            <a:r>
              <a:rPr lang="en-US" altLang="zh-TW" sz="2400"/>
              <a:t> cities, visiting each city exactly once and finishing where he begins with minimized travel cost.</a:t>
            </a:r>
          </a:p>
          <a:p>
            <a:pPr eaLnBrk="1" hangingPunct="1"/>
            <a:endParaRPr lang="en-US" altLang="zh-TW" sz="2800"/>
          </a:p>
        </p:txBody>
      </p:sp>
      <p:pic>
        <p:nvPicPr>
          <p:cNvPr id="7173" name="Picture 4" descr="File:Weighted K4.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681413"/>
            <a:ext cx="3024188" cy="2519362"/>
          </a:xfrm>
          <a:prstGeom prst="rect">
            <a:avLst/>
          </a:prstGeom>
          <a:noFill/>
          <a:ln>
            <a:noFill/>
          </a:ln>
        </p:spPr>
      </p:pic>
      <p:pic>
        <p:nvPicPr>
          <p:cNvPr id="7174" name="Picture 5" descr="File:TSP Deutschland 3.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3505200"/>
            <a:ext cx="3124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1422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567224EA-C5EA-4EDE-B60F-DB3C57BE066C}" type="slidenum">
              <a:rPr lang="zh-TW" altLang="en-US" sz="1400" b="0">
                <a:latin typeface="Arial" panose="020B0604020202020204" pitchFamily="34" charset="0"/>
              </a:rPr>
              <a:pPr>
                <a:spcBef>
                  <a:spcPct val="0"/>
                </a:spcBef>
                <a:buClrTx/>
                <a:buSzTx/>
                <a:buFontTx/>
                <a:buNone/>
              </a:pPr>
              <a:t>30</a:t>
            </a:fld>
            <a:endParaRPr lang="en-US" altLang="zh-TW" sz="1400" b="0">
              <a:latin typeface="Arial" panose="020B0604020202020204" pitchFamily="34" charset="0"/>
            </a:endParaRPr>
          </a:p>
        </p:txBody>
      </p:sp>
      <p:sp>
        <p:nvSpPr>
          <p:cNvPr id="9219"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An Example of Reduction</a:t>
            </a:r>
          </a:p>
        </p:txBody>
      </p:sp>
      <p:sp>
        <p:nvSpPr>
          <p:cNvPr id="9220" name="Rectangle 3"/>
          <p:cNvSpPr>
            <a:spLocks noGrp="1" noChangeArrowheads="1"/>
          </p:cNvSpPr>
          <p:nvPr>
            <p:ph type="body" idx="1"/>
          </p:nvPr>
        </p:nvSpPr>
        <p:spPr/>
        <p:txBody>
          <a:bodyPr/>
          <a:lstStyle/>
          <a:p>
            <a:pPr eaLnBrk="1" hangingPunct="1"/>
            <a:r>
              <a:rPr lang="en-US" altLang="zh-TW">
                <a:ea typeface="新細明體" panose="02020500000000000000" pitchFamily="18" charset="-120"/>
              </a:rPr>
              <a:t>P: Single source shortest-path</a:t>
            </a:r>
          </a:p>
          <a:p>
            <a:pPr lvl="1" eaLnBrk="1" hangingPunct="1"/>
            <a:r>
              <a:rPr lang="en-US" altLang="zh-TW">
                <a:ea typeface="新細明體" panose="02020500000000000000" pitchFamily="18" charset="-120"/>
              </a:rPr>
              <a:t>Given a source vertex, find shortest-paths from s to all other vertices.</a:t>
            </a:r>
          </a:p>
          <a:p>
            <a:pPr eaLnBrk="1" hangingPunct="1"/>
            <a:r>
              <a:rPr lang="en-US" altLang="zh-TW">
                <a:ea typeface="新細明體" panose="02020500000000000000" pitchFamily="18" charset="-120"/>
              </a:rPr>
              <a:t>Q: All pairs shortest paths</a:t>
            </a:r>
          </a:p>
          <a:p>
            <a:pPr eaLnBrk="1" hangingPunct="1"/>
            <a:r>
              <a:rPr lang="en-US" altLang="zh-TW">
                <a:ea typeface="新細明體" panose="02020500000000000000" pitchFamily="18" charset="-120"/>
              </a:rPr>
              <a:t>P can be solved by solving Q.</a:t>
            </a:r>
          </a:p>
          <a:p>
            <a:pPr lvl="1" eaLnBrk="1" hangingPunct="1"/>
            <a:r>
              <a:rPr lang="en-US" altLang="zh-TW">
                <a:ea typeface="新細明體" panose="02020500000000000000" pitchFamily="18" charset="-120"/>
              </a:rPr>
              <a:t>Q is at least as hard as P.</a:t>
            </a:r>
            <a:endParaRPr lang="zh-TW" altLang="en-US">
              <a:ea typeface="新細明體" panose="02020500000000000000" pitchFamily="18" charset="-120"/>
            </a:endParaRPr>
          </a:p>
        </p:txBody>
      </p:sp>
    </p:spTree>
    <p:extLst>
      <p:ext uri="{BB962C8B-B14F-4D97-AF65-F5344CB8AC3E}">
        <p14:creationId xmlns:p14="http://schemas.microsoft.com/office/powerpoint/2010/main" val="3154954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fld id="{6038D3FE-5C09-4DFD-9EAE-430C66C08730}" type="slidenum">
              <a:rPr kumimoji="0" lang="en-US" altLang="zh-TW"/>
              <a:pPr eaLnBrk="1" hangingPunct="1"/>
              <a:t>31</a:t>
            </a:fld>
            <a:endParaRPr kumimoji="0" lang="en-US" altLang="zh-TW"/>
          </a:p>
        </p:txBody>
      </p:sp>
      <p:sp>
        <p:nvSpPr>
          <p:cNvPr id="12291" name="Rectangle 2"/>
          <p:cNvSpPr>
            <a:spLocks noGrp="1" noChangeArrowheads="1"/>
          </p:cNvSpPr>
          <p:nvPr>
            <p:ph type="title"/>
          </p:nvPr>
        </p:nvSpPr>
        <p:spPr/>
        <p:txBody>
          <a:bodyPr/>
          <a:lstStyle/>
          <a:p>
            <a:pPr eaLnBrk="1" hangingPunct="1"/>
            <a:r>
              <a:rPr lang="en-US" altLang="zh-TW" dirty="0"/>
              <a:t>LIS to LCS</a:t>
            </a:r>
          </a:p>
        </p:txBody>
      </p:sp>
      <p:sp>
        <p:nvSpPr>
          <p:cNvPr id="12292" name="Rectangle 3"/>
          <p:cNvSpPr>
            <a:spLocks noGrp="1" noChangeArrowheads="1"/>
          </p:cNvSpPr>
          <p:nvPr>
            <p:ph type="body" idx="1"/>
          </p:nvPr>
        </p:nvSpPr>
        <p:spPr/>
        <p:txBody>
          <a:bodyPr/>
          <a:lstStyle/>
          <a:p>
            <a:pPr eaLnBrk="1" hangingPunct="1"/>
            <a:r>
              <a:rPr lang="en-US" altLang="zh-TW" dirty="0"/>
              <a:t>Find the longest chain of pairs in the same orientation.</a:t>
            </a:r>
          </a:p>
          <a:p>
            <a:pPr lvl="1" eaLnBrk="1" hangingPunct="1"/>
            <a:r>
              <a:rPr lang="en-US" altLang="zh-TW" dirty="0"/>
              <a:t>e.g., {a e f g h} and {a b c d g h} are feasible solutions.</a:t>
            </a:r>
          </a:p>
          <a:p>
            <a:pPr lvl="1" eaLnBrk="1" hangingPunct="1"/>
            <a:r>
              <a:rPr lang="en-US" altLang="zh-TW" dirty="0"/>
              <a:t>{a d e f g h} is not a feasible solution.</a:t>
            </a:r>
          </a:p>
        </p:txBody>
      </p:sp>
      <p:pic>
        <p:nvPicPr>
          <p:cNvPr id="12293" name="Picture 4" descr="gap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16" y="4335934"/>
            <a:ext cx="76327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 Box 5"/>
          <p:cNvSpPr txBox="1">
            <a:spLocks noChangeArrowheads="1"/>
          </p:cNvSpPr>
          <p:nvPr/>
        </p:nvSpPr>
        <p:spPr bwMode="auto">
          <a:xfrm>
            <a:off x="828178" y="3973984"/>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1</a:t>
            </a:r>
          </a:p>
        </p:txBody>
      </p:sp>
      <p:sp>
        <p:nvSpPr>
          <p:cNvPr id="12295" name="Text Box 6"/>
          <p:cNvSpPr txBox="1">
            <a:spLocks noChangeArrowheads="1"/>
          </p:cNvSpPr>
          <p:nvPr/>
        </p:nvSpPr>
        <p:spPr bwMode="auto">
          <a:xfrm>
            <a:off x="1836241" y="3973984"/>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2</a:t>
            </a:r>
          </a:p>
        </p:txBody>
      </p:sp>
      <p:sp>
        <p:nvSpPr>
          <p:cNvPr id="12296" name="Text Box 7"/>
          <p:cNvSpPr txBox="1">
            <a:spLocks noChangeArrowheads="1"/>
          </p:cNvSpPr>
          <p:nvPr/>
        </p:nvSpPr>
        <p:spPr bwMode="auto">
          <a:xfrm>
            <a:off x="2845891" y="3973984"/>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3</a:t>
            </a:r>
          </a:p>
        </p:txBody>
      </p:sp>
      <p:sp>
        <p:nvSpPr>
          <p:cNvPr id="12297" name="Text Box 8"/>
          <p:cNvSpPr txBox="1">
            <a:spLocks noChangeArrowheads="1"/>
          </p:cNvSpPr>
          <p:nvPr/>
        </p:nvSpPr>
        <p:spPr bwMode="auto">
          <a:xfrm>
            <a:off x="3853953" y="3973984"/>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4</a:t>
            </a:r>
          </a:p>
        </p:txBody>
      </p:sp>
      <p:sp>
        <p:nvSpPr>
          <p:cNvPr id="12298" name="Text Box 9"/>
          <p:cNvSpPr txBox="1">
            <a:spLocks noChangeArrowheads="1"/>
          </p:cNvSpPr>
          <p:nvPr/>
        </p:nvSpPr>
        <p:spPr bwMode="auto">
          <a:xfrm>
            <a:off x="4931866" y="3973984"/>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5</a:t>
            </a:r>
          </a:p>
        </p:txBody>
      </p:sp>
      <p:sp>
        <p:nvSpPr>
          <p:cNvPr id="12299" name="Text Box 10"/>
          <p:cNvSpPr txBox="1">
            <a:spLocks noChangeArrowheads="1"/>
          </p:cNvSpPr>
          <p:nvPr/>
        </p:nvSpPr>
        <p:spPr bwMode="auto">
          <a:xfrm>
            <a:off x="5939928" y="3973984"/>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6</a:t>
            </a:r>
          </a:p>
        </p:txBody>
      </p:sp>
      <p:sp>
        <p:nvSpPr>
          <p:cNvPr id="12300" name="Text Box 11"/>
          <p:cNvSpPr txBox="1">
            <a:spLocks noChangeArrowheads="1"/>
          </p:cNvSpPr>
          <p:nvPr/>
        </p:nvSpPr>
        <p:spPr bwMode="auto">
          <a:xfrm>
            <a:off x="6949578" y="3973984"/>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7</a:t>
            </a:r>
          </a:p>
        </p:txBody>
      </p:sp>
      <p:sp>
        <p:nvSpPr>
          <p:cNvPr id="12301" name="Text Box 12"/>
          <p:cNvSpPr txBox="1">
            <a:spLocks noChangeArrowheads="1"/>
          </p:cNvSpPr>
          <p:nvPr/>
        </p:nvSpPr>
        <p:spPr bwMode="auto">
          <a:xfrm>
            <a:off x="7957641" y="3973984"/>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8</a:t>
            </a:r>
          </a:p>
        </p:txBody>
      </p:sp>
      <p:sp>
        <p:nvSpPr>
          <p:cNvPr id="12302" name="Text Box 13"/>
          <p:cNvSpPr txBox="1">
            <a:spLocks noChangeArrowheads="1"/>
          </p:cNvSpPr>
          <p:nvPr/>
        </p:nvSpPr>
        <p:spPr bwMode="auto">
          <a:xfrm>
            <a:off x="828178" y="5696421"/>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solidFill>
                  <a:srgbClr val="FF0000"/>
                </a:solidFill>
              </a:rPr>
              <a:t>1</a:t>
            </a:r>
          </a:p>
        </p:txBody>
      </p:sp>
      <p:sp>
        <p:nvSpPr>
          <p:cNvPr id="12303" name="Text Box 14"/>
          <p:cNvSpPr txBox="1">
            <a:spLocks noChangeArrowheads="1"/>
          </p:cNvSpPr>
          <p:nvPr/>
        </p:nvSpPr>
        <p:spPr bwMode="auto">
          <a:xfrm>
            <a:off x="1836241" y="5696421"/>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solidFill>
                  <a:srgbClr val="FF0000"/>
                </a:solidFill>
              </a:rPr>
              <a:t>5</a:t>
            </a:r>
          </a:p>
        </p:txBody>
      </p:sp>
      <p:sp>
        <p:nvSpPr>
          <p:cNvPr id="12304" name="Text Box 15"/>
          <p:cNvSpPr txBox="1">
            <a:spLocks noChangeArrowheads="1"/>
          </p:cNvSpPr>
          <p:nvPr/>
        </p:nvSpPr>
        <p:spPr bwMode="auto">
          <a:xfrm>
            <a:off x="2845891" y="5696421"/>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solidFill>
                  <a:srgbClr val="FF0000"/>
                </a:solidFill>
              </a:rPr>
              <a:t>6</a:t>
            </a:r>
          </a:p>
        </p:txBody>
      </p:sp>
      <p:sp>
        <p:nvSpPr>
          <p:cNvPr id="12305" name="Text Box 16"/>
          <p:cNvSpPr txBox="1">
            <a:spLocks noChangeArrowheads="1"/>
          </p:cNvSpPr>
          <p:nvPr/>
        </p:nvSpPr>
        <p:spPr bwMode="auto">
          <a:xfrm>
            <a:off x="3853953" y="5696421"/>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solidFill>
                  <a:srgbClr val="FF0000"/>
                </a:solidFill>
              </a:rPr>
              <a:t>2</a:t>
            </a:r>
          </a:p>
        </p:txBody>
      </p:sp>
      <p:sp>
        <p:nvSpPr>
          <p:cNvPr id="12306" name="Text Box 17"/>
          <p:cNvSpPr txBox="1">
            <a:spLocks noChangeArrowheads="1"/>
          </p:cNvSpPr>
          <p:nvPr/>
        </p:nvSpPr>
        <p:spPr bwMode="auto">
          <a:xfrm>
            <a:off x="4931866" y="5696421"/>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solidFill>
                  <a:srgbClr val="FF0000"/>
                </a:solidFill>
              </a:rPr>
              <a:t>3</a:t>
            </a:r>
          </a:p>
        </p:txBody>
      </p:sp>
      <p:sp>
        <p:nvSpPr>
          <p:cNvPr id="12307" name="Text Box 18"/>
          <p:cNvSpPr txBox="1">
            <a:spLocks noChangeArrowheads="1"/>
          </p:cNvSpPr>
          <p:nvPr/>
        </p:nvSpPr>
        <p:spPr bwMode="auto">
          <a:xfrm>
            <a:off x="5939928" y="5696421"/>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solidFill>
                  <a:srgbClr val="FF0000"/>
                </a:solidFill>
              </a:rPr>
              <a:t>4</a:t>
            </a:r>
          </a:p>
        </p:txBody>
      </p:sp>
      <p:sp>
        <p:nvSpPr>
          <p:cNvPr id="12308" name="Text Box 19"/>
          <p:cNvSpPr txBox="1">
            <a:spLocks noChangeArrowheads="1"/>
          </p:cNvSpPr>
          <p:nvPr/>
        </p:nvSpPr>
        <p:spPr bwMode="auto">
          <a:xfrm>
            <a:off x="6949578" y="5696421"/>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solidFill>
                  <a:srgbClr val="FF0000"/>
                </a:solidFill>
              </a:rPr>
              <a:t>7</a:t>
            </a:r>
          </a:p>
        </p:txBody>
      </p:sp>
      <p:sp>
        <p:nvSpPr>
          <p:cNvPr id="12309" name="Text Box 20"/>
          <p:cNvSpPr txBox="1">
            <a:spLocks noChangeArrowheads="1"/>
          </p:cNvSpPr>
          <p:nvPr/>
        </p:nvSpPr>
        <p:spPr bwMode="auto">
          <a:xfrm>
            <a:off x="7957641" y="5696421"/>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solidFill>
                  <a:srgbClr val="FF0000"/>
                </a:solidFill>
              </a:rPr>
              <a:t>8</a:t>
            </a:r>
          </a:p>
        </p:txBody>
      </p:sp>
      <p:sp>
        <p:nvSpPr>
          <p:cNvPr id="12310" name="Text Box 21"/>
          <p:cNvSpPr txBox="1">
            <a:spLocks noChangeArrowheads="1"/>
          </p:cNvSpPr>
          <p:nvPr/>
        </p:nvSpPr>
        <p:spPr bwMode="auto">
          <a:xfrm>
            <a:off x="1692275" y="6092825"/>
            <a:ext cx="446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2"/>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2"/>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2"/>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400" b="1">
                <a:solidFill>
                  <a:srgbClr val="FF0000"/>
                </a:solidFill>
              </a:rPr>
              <a:t>LIS = 1, 2, 3, 4, 7, 8</a:t>
            </a:r>
          </a:p>
        </p:txBody>
      </p:sp>
    </p:spTree>
    <p:extLst>
      <p:ext uri="{BB962C8B-B14F-4D97-AF65-F5344CB8AC3E}">
        <p14:creationId xmlns:p14="http://schemas.microsoft.com/office/powerpoint/2010/main" val="1278524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橢圓 2">
            <a:extLst>
              <a:ext uri="{FF2B5EF4-FFF2-40B4-BE49-F238E27FC236}">
                <a16:creationId xmlns:a16="http://schemas.microsoft.com/office/drawing/2014/main" id="{4D1BBA7A-066F-429D-A1D1-B5EDE9AD0942}"/>
              </a:ext>
            </a:extLst>
          </p:cNvPr>
          <p:cNvSpPr/>
          <p:nvPr/>
        </p:nvSpPr>
        <p:spPr>
          <a:xfrm>
            <a:off x="3408487" y="3893877"/>
            <a:ext cx="1541884" cy="25986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126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E1349078-86EE-40A8-BFB1-F0DB6215D765}" type="slidenum">
              <a:rPr lang="zh-TW" altLang="en-US" sz="1400" b="0">
                <a:latin typeface="Arial" panose="020B0604020202020204" pitchFamily="34" charset="0"/>
              </a:rPr>
              <a:pPr>
                <a:spcBef>
                  <a:spcPct val="0"/>
                </a:spcBef>
                <a:buClrTx/>
                <a:buSzTx/>
                <a:buFontTx/>
                <a:buNone/>
              </a:pPr>
              <a:t>32</a:t>
            </a:fld>
            <a:endParaRPr lang="en-US" altLang="zh-TW" sz="1400" b="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Reduction</a:t>
            </a:r>
          </a:p>
        </p:txBody>
      </p:sp>
      <p:sp>
        <p:nvSpPr>
          <p:cNvPr id="11268" name="Rectangle 3"/>
          <p:cNvSpPr>
            <a:spLocks noGrp="1" noChangeArrowheads="1"/>
          </p:cNvSpPr>
          <p:nvPr>
            <p:ph type="body" idx="1"/>
          </p:nvPr>
        </p:nvSpPr>
        <p:spPr>
          <a:xfrm>
            <a:off x="457200" y="1524000"/>
            <a:ext cx="8458200" cy="5334000"/>
          </a:xfrm>
        </p:spPr>
        <p:txBody>
          <a:bodyPr/>
          <a:lstStyle/>
          <a:p>
            <a:pPr eaLnBrk="1" hangingPunct="1"/>
            <a:r>
              <a:rPr lang="en-US" altLang="zh-TW" dirty="0">
                <a:ea typeface="新細明體" panose="02020500000000000000" pitchFamily="18" charset="-120"/>
              </a:rPr>
              <a:t>Reduction transforms input of one problem P to  problem Q, solving P indirectly through solving Q.</a:t>
            </a:r>
          </a:p>
          <a:p>
            <a:pPr lvl="1" eaLnBrk="1" hangingPunct="1"/>
            <a:r>
              <a:rPr lang="en-US" altLang="zh-TW" b="0" dirty="0">
                <a:solidFill>
                  <a:srgbClr val="FF0000"/>
                </a:solidFill>
                <a:ea typeface="新細明體" panose="02020500000000000000" pitchFamily="18" charset="-120"/>
              </a:rPr>
              <a:t>If P reduces to Q, P is “no harder to solve” than Q</a:t>
            </a:r>
            <a:r>
              <a:rPr lang="en-US" altLang="zh-TW" b="0" dirty="0">
                <a:ea typeface="新細明體" panose="02020500000000000000" pitchFamily="18" charset="-120"/>
              </a:rPr>
              <a:t>(Q</a:t>
            </a:r>
            <a:r>
              <a:rPr lang="zh-TW" altLang="en-US" b="0" dirty="0">
                <a:ea typeface="新細明體" panose="02020500000000000000" pitchFamily="18" charset="-120"/>
              </a:rPr>
              <a:t>至少比</a:t>
            </a:r>
            <a:r>
              <a:rPr lang="en-US" altLang="zh-TW" b="0" dirty="0">
                <a:ea typeface="新細明體" panose="02020500000000000000" pitchFamily="18" charset="-120"/>
              </a:rPr>
              <a:t>P</a:t>
            </a:r>
            <a:r>
              <a:rPr lang="zh-TW" altLang="en-US" b="0" dirty="0">
                <a:ea typeface="新細明體" panose="02020500000000000000" pitchFamily="18" charset="-120"/>
              </a:rPr>
              <a:t>難</a:t>
            </a:r>
            <a:r>
              <a:rPr lang="en-US" altLang="zh-TW" b="0" dirty="0">
                <a:ea typeface="新細明體" panose="02020500000000000000" pitchFamily="18" charset="-120"/>
              </a:rPr>
              <a:t>)</a:t>
            </a:r>
          </a:p>
          <a:p>
            <a:pPr lvl="1" eaLnBrk="1" hangingPunct="1"/>
            <a:r>
              <a:rPr lang="en-US" altLang="zh-TW" b="0" dirty="0">
                <a:ea typeface="新細明體" panose="02020500000000000000" pitchFamily="18" charset="-120"/>
              </a:rPr>
              <a:t>Q is at least as hard as P.</a:t>
            </a:r>
          </a:p>
        </p:txBody>
      </p:sp>
      <p:sp>
        <p:nvSpPr>
          <p:cNvPr id="2" name="橢圓 1">
            <a:extLst>
              <a:ext uri="{FF2B5EF4-FFF2-40B4-BE49-F238E27FC236}">
                <a16:creationId xmlns:a16="http://schemas.microsoft.com/office/drawing/2014/main" id="{280759CA-80AA-4B18-A1D4-0327C27DEA7C}"/>
              </a:ext>
            </a:extLst>
          </p:cNvPr>
          <p:cNvSpPr/>
          <p:nvPr/>
        </p:nvSpPr>
        <p:spPr>
          <a:xfrm>
            <a:off x="1547664" y="4509120"/>
            <a:ext cx="720080"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9E6D56D9-F6B9-4700-B080-40BDB7BADCE0}"/>
              </a:ext>
            </a:extLst>
          </p:cNvPr>
          <p:cNvSpPr/>
          <p:nvPr/>
        </p:nvSpPr>
        <p:spPr>
          <a:xfrm>
            <a:off x="3851920" y="4479091"/>
            <a:ext cx="720080"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a:extLst>
              <a:ext uri="{FF2B5EF4-FFF2-40B4-BE49-F238E27FC236}">
                <a16:creationId xmlns:a16="http://schemas.microsoft.com/office/drawing/2014/main" id="{D01F2627-10E6-4635-8455-0A9DFF4DED65}"/>
              </a:ext>
            </a:extLst>
          </p:cNvPr>
          <p:cNvCxnSpPr>
            <a:cxnSpLocks/>
          </p:cNvCxnSpPr>
          <p:nvPr/>
        </p:nvCxnSpPr>
        <p:spPr>
          <a:xfrm>
            <a:off x="1907704" y="4869160"/>
            <a:ext cx="2271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單箭頭接點 10">
            <a:extLst>
              <a:ext uri="{FF2B5EF4-FFF2-40B4-BE49-F238E27FC236}">
                <a16:creationId xmlns:a16="http://schemas.microsoft.com/office/drawing/2014/main" id="{3788D409-2FB3-47EE-BB53-C2638993EBAB}"/>
              </a:ext>
            </a:extLst>
          </p:cNvPr>
          <p:cNvCxnSpPr>
            <a:cxnSpLocks/>
          </p:cNvCxnSpPr>
          <p:nvPr/>
        </p:nvCxnSpPr>
        <p:spPr>
          <a:xfrm>
            <a:off x="1907703" y="5193196"/>
            <a:ext cx="2271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a:extLst>
              <a:ext uri="{FF2B5EF4-FFF2-40B4-BE49-F238E27FC236}">
                <a16:creationId xmlns:a16="http://schemas.microsoft.com/office/drawing/2014/main" id="{6A15EF82-8525-4768-99A7-D3C482A51341}"/>
              </a:ext>
            </a:extLst>
          </p:cNvPr>
          <p:cNvCxnSpPr>
            <a:cxnSpLocks/>
          </p:cNvCxnSpPr>
          <p:nvPr/>
        </p:nvCxnSpPr>
        <p:spPr>
          <a:xfrm>
            <a:off x="1907704" y="5517232"/>
            <a:ext cx="2271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字方塊 7">
            <a:extLst>
              <a:ext uri="{FF2B5EF4-FFF2-40B4-BE49-F238E27FC236}">
                <a16:creationId xmlns:a16="http://schemas.microsoft.com/office/drawing/2014/main" id="{8C4703E2-1778-4B1B-B985-4259A4F32E99}"/>
              </a:ext>
            </a:extLst>
          </p:cNvPr>
          <p:cNvSpPr txBox="1"/>
          <p:nvPr/>
        </p:nvSpPr>
        <p:spPr>
          <a:xfrm>
            <a:off x="1416708" y="6069568"/>
            <a:ext cx="1224136" cy="369332"/>
          </a:xfrm>
          <a:prstGeom prst="rect">
            <a:avLst/>
          </a:prstGeom>
          <a:noFill/>
        </p:spPr>
        <p:txBody>
          <a:bodyPr wrap="square" rtlCol="0">
            <a:spAutoFit/>
          </a:bodyPr>
          <a:lstStyle/>
          <a:p>
            <a:r>
              <a:rPr lang="en-US" altLang="zh-TW" dirty="0"/>
              <a:t>A</a:t>
            </a:r>
            <a:r>
              <a:rPr lang="zh-TW" altLang="en-US" dirty="0"/>
              <a:t> </a:t>
            </a:r>
            <a:r>
              <a:rPr lang="en-US" altLang="zh-TW" dirty="0"/>
              <a:t>LIS</a:t>
            </a:r>
            <a:endParaRPr lang="zh-TW" altLang="en-US" dirty="0"/>
          </a:p>
        </p:txBody>
      </p:sp>
      <p:sp>
        <p:nvSpPr>
          <p:cNvPr id="14" name="文字方塊 13">
            <a:extLst>
              <a:ext uri="{FF2B5EF4-FFF2-40B4-BE49-F238E27FC236}">
                <a16:creationId xmlns:a16="http://schemas.microsoft.com/office/drawing/2014/main" id="{C9E23935-2221-4A4A-B03C-BD2097105B67}"/>
              </a:ext>
            </a:extLst>
          </p:cNvPr>
          <p:cNvSpPr txBox="1"/>
          <p:nvPr/>
        </p:nvSpPr>
        <p:spPr>
          <a:xfrm>
            <a:off x="3661371" y="6462628"/>
            <a:ext cx="1224136" cy="369332"/>
          </a:xfrm>
          <a:prstGeom prst="rect">
            <a:avLst/>
          </a:prstGeom>
          <a:noFill/>
        </p:spPr>
        <p:txBody>
          <a:bodyPr wrap="square" rtlCol="0">
            <a:spAutoFit/>
          </a:bodyPr>
          <a:lstStyle/>
          <a:p>
            <a:r>
              <a:rPr lang="en-US" altLang="zh-TW" dirty="0"/>
              <a:t>B</a:t>
            </a:r>
            <a:r>
              <a:rPr lang="zh-TW" altLang="en-US" dirty="0"/>
              <a:t> </a:t>
            </a:r>
            <a:r>
              <a:rPr lang="en-US" altLang="zh-TW" dirty="0"/>
              <a:t>LCS</a:t>
            </a:r>
            <a:endParaRPr lang="zh-TW" altLang="en-US" dirty="0"/>
          </a:p>
        </p:txBody>
      </p:sp>
      <p:sp>
        <p:nvSpPr>
          <p:cNvPr id="9" name="文字方塊 8">
            <a:extLst>
              <a:ext uri="{FF2B5EF4-FFF2-40B4-BE49-F238E27FC236}">
                <a16:creationId xmlns:a16="http://schemas.microsoft.com/office/drawing/2014/main" id="{38B48890-A162-4BB0-BD96-2DA33E428C14}"/>
              </a:ext>
            </a:extLst>
          </p:cNvPr>
          <p:cNvSpPr txBox="1"/>
          <p:nvPr/>
        </p:nvSpPr>
        <p:spPr>
          <a:xfrm>
            <a:off x="5085209" y="4964668"/>
            <a:ext cx="3375223" cy="646331"/>
          </a:xfrm>
          <a:prstGeom prst="rect">
            <a:avLst/>
          </a:prstGeom>
          <a:noFill/>
        </p:spPr>
        <p:txBody>
          <a:bodyPr wrap="square" rtlCol="0">
            <a:spAutoFit/>
          </a:bodyPr>
          <a:lstStyle/>
          <a:p>
            <a:r>
              <a:rPr lang="en-US" altLang="zh-TW" dirty="0"/>
              <a:t>B</a:t>
            </a:r>
            <a:r>
              <a:rPr lang="zh-TW" altLang="en-US" dirty="0"/>
              <a:t> 還包含了其他集，例如</a:t>
            </a:r>
            <a:r>
              <a:rPr lang="en-US" altLang="zh-TW" dirty="0"/>
              <a:t>C</a:t>
            </a:r>
            <a:r>
              <a:rPr lang="zh-TW" altLang="en-US" dirty="0"/>
              <a:t>、</a:t>
            </a:r>
            <a:r>
              <a:rPr lang="en-US" altLang="zh-TW" dirty="0"/>
              <a:t>D</a:t>
            </a:r>
            <a:r>
              <a:rPr lang="zh-TW" altLang="en-US" dirty="0"/>
              <a:t>，導致</a:t>
            </a:r>
            <a:r>
              <a:rPr lang="en-US" altLang="zh-TW" dirty="0"/>
              <a:t>B</a:t>
            </a:r>
            <a:r>
              <a:rPr lang="zh-TW" altLang="en-US" dirty="0"/>
              <a:t>比較複雜</a:t>
            </a:r>
          </a:p>
        </p:txBody>
      </p:sp>
    </p:spTree>
    <p:extLst>
      <p:ext uri="{BB962C8B-B14F-4D97-AF65-F5344CB8AC3E}">
        <p14:creationId xmlns:p14="http://schemas.microsoft.com/office/powerpoint/2010/main" val="1953326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5743B127-C275-4339-9FB8-13894B7AB854}" type="slidenum">
              <a:rPr lang="zh-TW" altLang="en-US" sz="1400" b="0">
                <a:latin typeface="Arial" panose="020B0604020202020204" pitchFamily="34" charset="0"/>
              </a:rPr>
              <a:pPr>
                <a:spcBef>
                  <a:spcPct val="0"/>
                </a:spcBef>
                <a:buClrTx/>
                <a:buSzTx/>
                <a:buFontTx/>
                <a:buNone/>
              </a:pPr>
              <a:t>33</a:t>
            </a:fld>
            <a:endParaRPr lang="en-US" altLang="zh-TW" sz="1400" b="0">
              <a:latin typeface="Arial" panose="020B0604020202020204" pitchFamily="34" charset="0"/>
            </a:endParaRPr>
          </a:p>
        </p:txBody>
      </p:sp>
      <p:sp>
        <p:nvSpPr>
          <p:cNvPr id="20483"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NP-Hard and NP-Complete</a:t>
            </a:r>
          </a:p>
        </p:txBody>
      </p:sp>
      <p:sp>
        <p:nvSpPr>
          <p:cNvPr id="913411" name="Rectangle 3"/>
          <p:cNvSpPr>
            <a:spLocks noGrp="1" noChangeArrowheads="1"/>
          </p:cNvSpPr>
          <p:nvPr>
            <p:ph type="body" idx="1"/>
          </p:nvPr>
        </p:nvSpPr>
        <p:spPr/>
        <p:txBody>
          <a:bodyPr/>
          <a:lstStyle/>
          <a:p>
            <a:pPr eaLnBrk="1" hangingPunct="1"/>
            <a:r>
              <a:rPr lang="en-US" altLang="zh-TW" dirty="0">
                <a:ea typeface="新細明體" panose="02020500000000000000" pitchFamily="18" charset="-120"/>
              </a:rPr>
              <a:t>Definition of NP-Hard: </a:t>
            </a:r>
          </a:p>
          <a:p>
            <a:pPr lvl="1" eaLnBrk="1" hangingPunct="1"/>
            <a:r>
              <a:rPr lang="en-US" altLang="zh-TW" b="0" dirty="0">
                <a:ea typeface="新細明體" panose="02020500000000000000" pitchFamily="18" charset="-120"/>
              </a:rPr>
              <a:t>If all problems in </a:t>
            </a:r>
            <a:r>
              <a:rPr lang="en-US" altLang="zh-TW" b="0" dirty="0">
                <a:ea typeface="新細明體" panose="02020500000000000000" pitchFamily="18" charset="-120"/>
                <a:sym typeface="Symbol" panose="05050102010706020507" pitchFamily="18" charset="2"/>
              </a:rPr>
              <a:t>NP are reducible to a problem B, then A is mapped to problem B. So B is called NP-Hard.</a:t>
            </a:r>
          </a:p>
          <a:p>
            <a:pPr marL="319088" lvl="1" indent="0" eaLnBrk="1" hangingPunct="1">
              <a:buNone/>
            </a:pPr>
            <a:r>
              <a:rPr lang="zh-TW" altLang="en-US" sz="1600" b="0" dirty="0">
                <a:ea typeface="新細明體" panose="02020500000000000000" pitchFamily="18" charset="-120"/>
              </a:rPr>
              <a:t>但已有人證出</a:t>
            </a:r>
            <a:r>
              <a:rPr lang="en-US" altLang="zh-TW" sz="1600" b="0" dirty="0" err="1">
                <a:ea typeface="新細明體" panose="02020500000000000000" pitchFamily="18" charset="-120"/>
              </a:rPr>
              <a:t>Ploblem</a:t>
            </a:r>
            <a:r>
              <a:rPr lang="en-US" altLang="zh-TW" sz="1600" b="0" dirty="0">
                <a:ea typeface="新細明體" panose="02020500000000000000" pitchFamily="18" charset="-120"/>
              </a:rPr>
              <a:t> A</a:t>
            </a:r>
            <a:r>
              <a:rPr lang="zh-TW" altLang="en-US" sz="1600" b="0" dirty="0">
                <a:ea typeface="新細明體" panose="02020500000000000000" pitchFamily="18" charset="-120"/>
              </a:rPr>
              <a:t>，我們即需要想出</a:t>
            </a:r>
            <a:r>
              <a:rPr lang="en-US" altLang="zh-TW" sz="1600" b="0" dirty="0">
                <a:ea typeface="新細明體" panose="02020500000000000000" pitchFamily="18" charset="-120"/>
              </a:rPr>
              <a:t>Problem B</a:t>
            </a:r>
            <a:r>
              <a:rPr lang="zh-TW" altLang="en-US" sz="1600" b="0" dirty="0">
                <a:ea typeface="新細明體" panose="02020500000000000000" pitchFamily="18" charset="-120"/>
              </a:rPr>
              <a:t>來對應我們要解的問題</a:t>
            </a:r>
            <a:endParaRPr lang="en-US" altLang="zh-TW" sz="1600" b="0" dirty="0">
              <a:ea typeface="新細明體" panose="02020500000000000000" pitchFamily="18" charset="-120"/>
            </a:endParaRPr>
          </a:p>
          <a:p>
            <a:pPr eaLnBrk="1" hangingPunct="1"/>
            <a:r>
              <a:rPr lang="en-US" altLang="zh-TW" dirty="0">
                <a:ea typeface="新細明體" panose="02020500000000000000" pitchFamily="18" charset="-120"/>
              </a:rPr>
              <a:t>Definition of NP-Complete: </a:t>
            </a:r>
          </a:p>
          <a:p>
            <a:pPr lvl="1" eaLnBrk="1" hangingPunct="1"/>
            <a:r>
              <a:rPr lang="en-US" altLang="zh-TW" b="0" dirty="0">
                <a:ea typeface="新細明體" panose="02020500000000000000" pitchFamily="18" charset="-120"/>
                <a:sym typeface="Symbol" panose="05050102010706020507" pitchFamily="18" charset="2"/>
              </a:rPr>
              <a:t>B is NP-Complete if B is NP-Hard and B  NP. </a:t>
            </a:r>
          </a:p>
        </p:txBody>
      </p:sp>
      <p:pic>
        <p:nvPicPr>
          <p:cNvPr id="7" name="圖片 6">
            <a:extLst>
              <a:ext uri="{FF2B5EF4-FFF2-40B4-BE49-F238E27FC236}">
                <a16:creationId xmlns:a16="http://schemas.microsoft.com/office/drawing/2014/main" id="{033C5891-4B52-42AC-95B5-306E583EE592}"/>
              </a:ext>
            </a:extLst>
          </p:cNvPr>
          <p:cNvPicPr>
            <a:picLocks noChangeAspect="1"/>
          </p:cNvPicPr>
          <p:nvPr/>
        </p:nvPicPr>
        <p:blipFill>
          <a:blip r:embed="rId2"/>
          <a:stretch>
            <a:fillRect/>
          </a:stretch>
        </p:blipFill>
        <p:spPr>
          <a:xfrm>
            <a:off x="1475656" y="4386331"/>
            <a:ext cx="5693258" cy="2052569"/>
          </a:xfrm>
          <a:prstGeom prst="rect">
            <a:avLst/>
          </a:prstGeom>
        </p:spPr>
      </p:pic>
      <p:sp>
        <p:nvSpPr>
          <p:cNvPr id="8" name="文字方塊 7">
            <a:extLst>
              <a:ext uri="{FF2B5EF4-FFF2-40B4-BE49-F238E27FC236}">
                <a16:creationId xmlns:a16="http://schemas.microsoft.com/office/drawing/2014/main" id="{8AF95581-DAC8-4716-8538-7555D9689BDC}"/>
              </a:ext>
            </a:extLst>
          </p:cNvPr>
          <p:cNvSpPr txBox="1"/>
          <p:nvPr/>
        </p:nvSpPr>
        <p:spPr>
          <a:xfrm>
            <a:off x="2843808" y="4581128"/>
            <a:ext cx="1080120" cy="369332"/>
          </a:xfrm>
          <a:prstGeom prst="rect">
            <a:avLst/>
          </a:prstGeom>
          <a:noFill/>
        </p:spPr>
        <p:txBody>
          <a:bodyPr wrap="square" rtlCol="0">
            <a:spAutoFit/>
          </a:bodyPr>
          <a:lstStyle/>
          <a:p>
            <a:r>
              <a:rPr lang="zh-TW" altLang="en-US" dirty="0">
                <a:solidFill>
                  <a:srgbClr val="FF0000"/>
                </a:solidFill>
              </a:rPr>
              <a:t>超困難</a:t>
            </a:r>
          </a:p>
        </p:txBody>
      </p:sp>
    </p:spTree>
    <p:extLst>
      <p:ext uri="{BB962C8B-B14F-4D97-AF65-F5344CB8AC3E}">
        <p14:creationId xmlns:p14="http://schemas.microsoft.com/office/powerpoint/2010/main" val="1426526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13411">
                                            <p:txEl>
                                              <p:pRg st="3" end="3"/>
                                            </p:txEl>
                                          </p:spTgt>
                                        </p:tgtEl>
                                        <p:attrNameLst>
                                          <p:attrName>style.visibility</p:attrName>
                                        </p:attrNameLst>
                                      </p:cBhvr>
                                      <p:to>
                                        <p:strVal val="visible"/>
                                      </p:to>
                                    </p:set>
                                    <p:animEffect transition="in" filter="checkerboard(across)">
                                      <p:cBhvr>
                                        <p:cTn id="7" dur="500"/>
                                        <p:tgtEl>
                                          <p:spTgt spid="913411">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13411">
                                            <p:txEl>
                                              <p:pRg st="4" end="4"/>
                                            </p:txEl>
                                          </p:spTgt>
                                        </p:tgtEl>
                                        <p:attrNameLst>
                                          <p:attrName>style.visibility</p:attrName>
                                        </p:attrNameLst>
                                      </p:cBhvr>
                                      <p:to>
                                        <p:strVal val="visible"/>
                                      </p:to>
                                    </p:set>
                                    <p:animEffect transition="in" filter="checkerboard(across)">
                                      <p:cBhvr>
                                        <p:cTn id="10" dur="500"/>
                                        <p:tgtEl>
                                          <p:spTgt spid="913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A38F252E-07A8-448B-AF27-B1FD85399B6B}" type="slidenum">
              <a:rPr lang="zh-TW" altLang="en-US" sz="1400" b="0">
                <a:latin typeface="Arial" panose="020B0604020202020204" pitchFamily="34" charset="0"/>
              </a:rPr>
              <a:pPr>
                <a:spcBef>
                  <a:spcPct val="0"/>
                </a:spcBef>
                <a:buClrTx/>
                <a:buSzTx/>
                <a:buFontTx/>
                <a:buNone/>
              </a:pPr>
              <a:t>34</a:t>
            </a:fld>
            <a:endParaRPr lang="en-US" altLang="zh-TW" sz="1400" b="0">
              <a:latin typeface="Arial" panose="020B0604020202020204" pitchFamily="34" charset="0"/>
            </a:endParaRPr>
          </a:p>
        </p:txBody>
      </p:sp>
      <p:sp>
        <p:nvSpPr>
          <p:cNvPr id="21507"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NP-Complete Problems</a:t>
            </a:r>
          </a:p>
        </p:txBody>
      </p:sp>
      <p:sp>
        <p:nvSpPr>
          <p:cNvPr id="21508" name="Rectangle 3"/>
          <p:cNvSpPr>
            <a:spLocks noGrp="1" noChangeArrowheads="1"/>
          </p:cNvSpPr>
          <p:nvPr>
            <p:ph type="body" idx="1"/>
          </p:nvPr>
        </p:nvSpPr>
        <p:spPr/>
        <p:txBody>
          <a:bodyPr/>
          <a:lstStyle/>
          <a:p>
            <a:pPr eaLnBrk="1" hangingPunct="1"/>
            <a:r>
              <a:rPr lang="en-US" altLang="zh-TW" dirty="0">
                <a:ea typeface="新細明體" panose="02020500000000000000" pitchFamily="18" charset="-120"/>
              </a:rPr>
              <a:t>You can feel that </a:t>
            </a:r>
            <a:r>
              <a:rPr lang="en-US" altLang="zh-TW" dirty="0">
                <a:solidFill>
                  <a:srgbClr val="C00000"/>
                </a:solidFill>
                <a:ea typeface="新細明體" panose="02020500000000000000" pitchFamily="18" charset="-120"/>
              </a:rPr>
              <a:t>NP-Complete</a:t>
            </a:r>
            <a:r>
              <a:rPr lang="en-US" altLang="zh-TW" dirty="0">
                <a:solidFill>
                  <a:srgbClr val="FFFF00"/>
                </a:solidFill>
                <a:ea typeface="新細明體" panose="02020500000000000000" pitchFamily="18" charset="-120"/>
              </a:rPr>
              <a:t> </a:t>
            </a:r>
            <a:r>
              <a:rPr lang="en-US" altLang="zh-TW" dirty="0">
                <a:ea typeface="新細明體" panose="02020500000000000000" pitchFamily="18" charset="-120"/>
              </a:rPr>
              <a:t>problems are the “hardest” problems in NP:</a:t>
            </a:r>
          </a:p>
          <a:p>
            <a:pPr lvl="1" eaLnBrk="1" hangingPunct="1"/>
            <a:r>
              <a:rPr lang="en-US" altLang="zh-TW" b="0" dirty="0">
                <a:ea typeface="新細明體" panose="02020500000000000000" pitchFamily="18" charset="-120"/>
              </a:rPr>
              <a:t>If any NP-Complete problem can be solved in polynomial time, </a:t>
            </a:r>
            <a:r>
              <a:rPr lang="en-US" altLang="zh-TW" b="0" i="1" dirty="0">
                <a:ea typeface="新細明體" panose="02020500000000000000" pitchFamily="18" charset="-120"/>
              </a:rPr>
              <a:t>every </a:t>
            </a:r>
            <a:r>
              <a:rPr lang="en-US" altLang="zh-TW" b="0" dirty="0">
                <a:ea typeface="新細明體" panose="02020500000000000000" pitchFamily="18" charset="-120"/>
              </a:rPr>
              <a:t>problem in NP can be solved in polynomial time.</a:t>
            </a:r>
          </a:p>
          <a:p>
            <a:pPr lvl="1" eaLnBrk="1" hangingPunct="1"/>
            <a:r>
              <a:rPr lang="en-US" altLang="zh-TW" b="0" dirty="0">
                <a:ea typeface="新細明體" panose="02020500000000000000" pitchFamily="18" charset="-120"/>
              </a:rPr>
              <a:t>That is, you have proven P = NP</a:t>
            </a:r>
          </a:p>
          <a:p>
            <a:pPr lvl="1" eaLnBrk="1" hangingPunct="1"/>
            <a:r>
              <a:rPr lang="en-US" altLang="zh-TW" b="0" dirty="0">
                <a:ea typeface="新細明體" panose="02020500000000000000" pitchFamily="18" charset="-120"/>
              </a:rPr>
              <a:t>Thus: solve Hamiltonian-cycle in O(</a:t>
            </a:r>
            <a:r>
              <a:rPr lang="en-US" altLang="zh-TW" b="0" i="1" dirty="0">
                <a:ea typeface="新細明體" panose="02020500000000000000" pitchFamily="18" charset="-120"/>
              </a:rPr>
              <a:t>n</a:t>
            </a:r>
            <a:r>
              <a:rPr lang="en-US" altLang="zh-TW" b="0" baseline="30000" dirty="0">
                <a:ea typeface="新細明體" panose="02020500000000000000" pitchFamily="18" charset="-120"/>
              </a:rPr>
              <a:t>100000</a:t>
            </a:r>
            <a:r>
              <a:rPr lang="en-US" altLang="zh-TW" b="0" dirty="0">
                <a:ea typeface="新細明體" panose="02020500000000000000" pitchFamily="18" charset="-120"/>
              </a:rPr>
              <a:t>) time, you’ve proved that P = NP.  Retire rich &amp; famous.</a:t>
            </a:r>
          </a:p>
        </p:txBody>
      </p:sp>
    </p:spTree>
    <p:extLst>
      <p:ext uri="{BB962C8B-B14F-4D97-AF65-F5344CB8AC3E}">
        <p14:creationId xmlns:p14="http://schemas.microsoft.com/office/powerpoint/2010/main" val="807084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EF7B6D59-4075-495A-A1BD-1BA18B67722D}" type="slidenum">
              <a:rPr lang="zh-TW" altLang="en-US" sz="1400" b="0">
                <a:latin typeface="Arial" panose="020B0604020202020204" pitchFamily="34" charset="0"/>
              </a:rPr>
              <a:pPr>
                <a:spcBef>
                  <a:spcPct val="0"/>
                </a:spcBef>
                <a:buClrTx/>
                <a:buSzTx/>
                <a:buFontTx/>
                <a:buNone/>
              </a:pPr>
              <a:t>35</a:t>
            </a:fld>
            <a:endParaRPr lang="en-US" altLang="zh-TW" sz="1400" b="0">
              <a:latin typeface="Arial" panose="020B0604020202020204" pitchFamily="34" charset="0"/>
            </a:endParaRPr>
          </a:p>
        </p:txBody>
      </p:sp>
      <p:sp>
        <p:nvSpPr>
          <p:cNvPr id="23555"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NP-Hard and NP-Complete</a:t>
            </a:r>
          </a:p>
        </p:txBody>
      </p:sp>
      <p:sp>
        <p:nvSpPr>
          <p:cNvPr id="979971" name="Rectangle 3"/>
          <p:cNvSpPr>
            <a:spLocks noGrp="1" noChangeArrowheads="1"/>
          </p:cNvSpPr>
          <p:nvPr>
            <p:ph type="body" idx="1"/>
          </p:nvPr>
        </p:nvSpPr>
        <p:spPr/>
        <p:txBody>
          <a:bodyPr/>
          <a:lstStyle/>
          <a:p>
            <a:pPr eaLnBrk="1" hangingPunct="1"/>
            <a:r>
              <a:rPr lang="en-US" altLang="zh-TW" dirty="0">
                <a:ea typeface="新細明體" panose="02020500000000000000" pitchFamily="18" charset="-120"/>
              </a:rPr>
              <a:t>Definition of NP-Hard: </a:t>
            </a:r>
          </a:p>
          <a:p>
            <a:pPr lvl="1" eaLnBrk="1" hangingPunct="1"/>
            <a:r>
              <a:rPr lang="en-US" altLang="zh-TW" dirty="0">
                <a:ea typeface="新細明體" panose="02020500000000000000" pitchFamily="18" charset="-120"/>
              </a:rPr>
              <a:t>If all problems in </a:t>
            </a:r>
            <a:r>
              <a:rPr lang="en-US" altLang="zh-TW" b="1" dirty="0">
                <a:ea typeface="新細明體" panose="02020500000000000000" pitchFamily="18" charset="-120"/>
                <a:sym typeface="Symbol" panose="05050102010706020507" pitchFamily="18" charset="2"/>
              </a:rPr>
              <a:t>NP </a:t>
            </a:r>
            <a:r>
              <a:rPr lang="en-US" altLang="zh-TW" dirty="0">
                <a:ea typeface="新細明體" panose="02020500000000000000" pitchFamily="18" charset="-120"/>
                <a:sym typeface="Symbol" panose="05050102010706020507" pitchFamily="18" charset="2"/>
              </a:rPr>
              <a:t>are reducible to P, then P is called </a:t>
            </a:r>
            <a:r>
              <a:rPr lang="en-US" altLang="zh-TW" i="1" dirty="0">
                <a:ea typeface="新細明體" panose="02020500000000000000" pitchFamily="18" charset="-120"/>
                <a:sym typeface="Symbol" panose="05050102010706020507" pitchFamily="18" charset="2"/>
              </a:rPr>
              <a:t>NP-Hard</a:t>
            </a:r>
            <a:endParaRPr lang="en-US" altLang="zh-TW" dirty="0">
              <a:ea typeface="新細明體" panose="02020500000000000000" pitchFamily="18" charset="-120"/>
            </a:endParaRPr>
          </a:p>
          <a:p>
            <a:pPr eaLnBrk="1" hangingPunct="1"/>
            <a:r>
              <a:rPr lang="en-US" altLang="zh-TW" dirty="0">
                <a:ea typeface="新細明體" panose="02020500000000000000" pitchFamily="18" charset="-120"/>
              </a:rPr>
              <a:t>Definition of NP-Complete: </a:t>
            </a:r>
          </a:p>
          <a:p>
            <a:pPr lvl="1" eaLnBrk="1" hangingPunct="1"/>
            <a:r>
              <a:rPr lang="en-US" altLang="zh-TW" dirty="0">
                <a:ea typeface="新細明體" panose="02020500000000000000" pitchFamily="18" charset="-120"/>
                <a:sym typeface="Symbol" panose="05050102010706020507" pitchFamily="18" charset="2"/>
              </a:rPr>
              <a:t>B is </a:t>
            </a:r>
            <a:r>
              <a:rPr lang="en-US" altLang="zh-TW" i="1" dirty="0">
                <a:ea typeface="新細明體" panose="02020500000000000000" pitchFamily="18" charset="-120"/>
                <a:sym typeface="Symbol" panose="05050102010706020507" pitchFamily="18" charset="2"/>
              </a:rPr>
              <a:t>NP-Complete</a:t>
            </a:r>
            <a:r>
              <a:rPr lang="en-US" altLang="zh-TW" dirty="0">
                <a:ea typeface="新細明體" panose="02020500000000000000" pitchFamily="18" charset="-120"/>
                <a:sym typeface="Symbol" panose="05050102010706020507" pitchFamily="18" charset="2"/>
              </a:rPr>
              <a:t> if B is NP-Hard and B  </a:t>
            </a:r>
            <a:r>
              <a:rPr lang="en-US" altLang="zh-TW" b="1" dirty="0">
                <a:ea typeface="新細明體" panose="02020500000000000000" pitchFamily="18" charset="-120"/>
                <a:sym typeface="Symbol" panose="05050102010706020507" pitchFamily="18" charset="2"/>
              </a:rPr>
              <a:t>NP</a:t>
            </a:r>
            <a:r>
              <a:rPr lang="en-US" altLang="zh-TW" dirty="0">
                <a:ea typeface="新細明體" panose="02020500000000000000" pitchFamily="18" charset="-120"/>
                <a:sym typeface="Symbol" panose="05050102010706020507" pitchFamily="18" charset="2"/>
              </a:rPr>
              <a:t> </a:t>
            </a:r>
            <a:endParaRPr lang="en-US" altLang="zh-TW" b="1" dirty="0">
              <a:ea typeface="新細明體" panose="02020500000000000000" pitchFamily="18" charset="-120"/>
            </a:endParaRPr>
          </a:p>
          <a:p>
            <a:pPr eaLnBrk="1" hangingPunct="1"/>
            <a:r>
              <a:rPr lang="en-US" altLang="zh-TW">
                <a:ea typeface="新細明體" panose="02020500000000000000" pitchFamily="18" charset="-120"/>
              </a:rPr>
              <a:t>If B </a:t>
            </a:r>
            <a:r>
              <a:rPr lang="en-US" altLang="zh-TW" dirty="0">
                <a:ea typeface="新細明體" panose="02020500000000000000" pitchFamily="18" charset="-120"/>
                <a:sym typeface="Symbol" panose="05050102010706020507" pitchFamily="18" charset="2"/>
              </a:rPr>
              <a:t></a:t>
            </a:r>
            <a:r>
              <a:rPr lang="en-US" altLang="zh-TW" baseline="-25000" dirty="0">
                <a:ea typeface="新細明體" panose="02020500000000000000" pitchFamily="18" charset="-120"/>
                <a:sym typeface="Symbol" panose="05050102010706020507" pitchFamily="18" charset="2"/>
              </a:rPr>
              <a:t>p</a:t>
            </a:r>
            <a:r>
              <a:rPr lang="en-US" altLang="zh-TW" dirty="0">
                <a:ea typeface="新細明體" panose="02020500000000000000" pitchFamily="18" charset="-120"/>
                <a:sym typeface="Symbol" panose="05050102010706020507" pitchFamily="18" charset="2"/>
              </a:rPr>
              <a:t> Q and </a:t>
            </a:r>
            <a:r>
              <a:rPr lang="en-US" altLang="zh-TW" dirty="0">
                <a:ea typeface="新細明體" panose="02020500000000000000" pitchFamily="18" charset="-120"/>
              </a:rPr>
              <a:t>B is NP-Hard (or NP-Complete), Q is also NP-Hard.</a:t>
            </a:r>
          </a:p>
          <a:p>
            <a:pPr lvl="1" eaLnBrk="1" hangingPunct="1"/>
            <a:r>
              <a:rPr lang="en-US" altLang="zh-TW" dirty="0">
                <a:ea typeface="新細明體" panose="02020500000000000000" pitchFamily="18" charset="-120"/>
              </a:rPr>
              <a:t>This is the </a:t>
            </a:r>
            <a:r>
              <a:rPr lang="en-US" altLang="zh-TW" i="1" dirty="0">
                <a:ea typeface="新細明體" panose="02020500000000000000" pitchFamily="18" charset="-120"/>
              </a:rPr>
              <a:t>key idea</a:t>
            </a:r>
            <a:r>
              <a:rPr lang="en-US" altLang="zh-TW" dirty="0">
                <a:ea typeface="新細明體" panose="02020500000000000000" pitchFamily="18" charset="-120"/>
              </a:rPr>
              <a:t> you should take away today</a:t>
            </a:r>
          </a:p>
        </p:txBody>
      </p:sp>
    </p:spTree>
    <p:extLst>
      <p:ext uri="{BB962C8B-B14F-4D97-AF65-F5344CB8AC3E}">
        <p14:creationId xmlns:p14="http://schemas.microsoft.com/office/powerpoint/2010/main" val="2517090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79971">
                                            <p:txEl>
                                              <p:pRg st="4" end="4"/>
                                            </p:txEl>
                                          </p:spTgt>
                                        </p:tgtEl>
                                        <p:attrNameLst>
                                          <p:attrName>style.visibility</p:attrName>
                                        </p:attrNameLst>
                                      </p:cBhvr>
                                      <p:to>
                                        <p:strVal val="visible"/>
                                      </p:to>
                                    </p:set>
                                    <p:animEffect transition="in" filter="checkerboard(across)">
                                      <p:cBhvr>
                                        <p:cTn id="7" dur="500"/>
                                        <p:tgtEl>
                                          <p:spTgt spid="979971">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79971">
                                            <p:txEl>
                                              <p:pRg st="5" end="5"/>
                                            </p:txEl>
                                          </p:spTgt>
                                        </p:tgtEl>
                                        <p:attrNameLst>
                                          <p:attrName>style.visibility</p:attrName>
                                        </p:attrNameLst>
                                      </p:cBhvr>
                                      <p:to>
                                        <p:strVal val="visible"/>
                                      </p:to>
                                    </p:set>
                                    <p:animEffect transition="in" filter="checkerboard(across)">
                                      <p:cBhvr>
                                        <p:cTn id="10" dur="500"/>
                                        <p:tgtEl>
                                          <p:spTgt spid="979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480DED1F-47CD-45C9-8B7F-EC564C4B6FE1}" type="slidenum">
              <a:rPr lang="zh-TW" altLang="en-US" sz="1400" b="0">
                <a:latin typeface="Arial" panose="020B0604020202020204" pitchFamily="34" charset="0"/>
              </a:rPr>
              <a:pPr>
                <a:spcBef>
                  <a:spcPct val="0"/>
                </a:spcBef>
                <a:buClrTx/>
                <a:buSzTx/>
                <a:buFontTx/>
                <a:buNone/>
              </a:pPr>
              <a:t>36</a:t>
            </a:fld>
            <a:endParaRPr lang="en-US" altLang="zh-TW" sz="1400" b="0">
              <a:latin typeface="Arial" panose="020B0604020202020204" pitchFamily="34" charset="0"/>
            </a:endParaRPr>
          </a:p>
        </p:txBody>
      </p:sp>
      <p:sp>
        <p:nvSpPr>
          <p:cNvPr id="24579"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Stephen Cook </a:t>
            </a:r>
            <a:endParaRPr lang="zh-TW" altLang="en-US">
              <a:ea typeface="新細明體" panose="02020500000000000000" pitchFamily="18" charset="-120"/>
            </a:endParaRPr>
          </a:p>
        </p:txBody>
      </p:sp>
      <p:sp>
        <p:nvSpPr>
          <p:cNvPr id="24580" name="Rectangle 3"/>
          <p:cNvSpPr>
            <a:spLocks noGrp="1" noChangeArrowheads="1"/>
          </p:cNvSpPr>
          <p:nvPr>
            <p:ph type="body" idx="1"/>
          </p:nvPr>
        </p:nvSpPr>
        <p:spPr>
          <a:xfrm>
            <a:off x="0" y="1628775"/>
            <a:ext cx="7119938" cy="5229225"/>
          </a:xfrm>
        </p:spPr>
        <p:txBody>
          <a:bodyPr/>
          <a:lstStyle/>
          <a:p>
            <a:pPr eaLnBrk="1" hangingPunct="1"/>
            <a:r>
              <a:rPr lang="en-US" altLang="zh-TW" dirty="0">
                <a:ea typeface="新細明體" panose="02020500000000000000" pitchFamily="18" charset="-120"/>
              </a:rPr>
              <a:t>Stephen Arthur Cook (born 1939) proved the first NP-complete problem.</a:t>
            </a:r>
          </a:p>
          <a:p>
            <a:pPr lvl="1" eaLnBrk="1" hangingPunct="1"/>
            <a:r>
              <a:rPr lang="en-US" altLang="zh-TW" dirty="0">
                <a:ea typeface="新細明體" panose="02020500000000000000" pitchFamily="18" charset="-120"/>
              </a:rPr>
              <a:t>Cook received the Turing Award in 1982. </a:t>
            </a:r>
          </a:p>
          <a:p>
            <a:pPr lvl="1" eaLnBrk="1" hangingPunct="1"/>
            <a:r>
              <a:rPr lang="en-US" altLang="zh-TW" dirty="0">
                <a:ea typeface="新細明體" panose="02020500000000000000" pitchFamily="18" charset="-120"/>
              </a:rPr>
              <a:t>Cook formalized the notion of NP-completeness in 1971 and proved the first NP-complete problem called </a:t>
            </a:r>
            <a:r>
              <a:rPr lang="en-US" altLang="zh-TW" dirty="0">
                <a:solidFill>
                  <a:srgbClr val="C00000"/>
                </a:solidFill>
                <a:ea typeface="新細明體" panose="02020500000000000000" pitchFamily="18" charset="-120"/>
              </a:rPr>
              <a:t>circuit satisfiability </a:t>
            </a:r>
            <a:r>
              <a:rPr lang="en-US" altLang="zh-TW" dirty="0">
                <a:ea typeface="新細明體" panose="02020500000000000000" pitchFamily="18" charset="-120"/>
              </a:rPr>
              <a:t>problem.</a:t>
            </a:r>
          </a:p>
          <a:p>
            <a:pPr lvl="1" eaLnBrk="1" hangingPunct="1"/>
            <a:r>
              <a:rPr lang="en-US" altLang="zh-TW" dirty="0">
                <a:ea typeface="新細明體" panose="02020500000000000000" pitchFamily="18" charset="-120"/>
              </a:rPr>
              <a:t>The math department of UC Berkeley infamously denied him tenure. </a:t>
            </a:r>
          </a:p>
          <a:p>
            <a:pPr lvl="1" eaLnBrk="1" hangingPunct="1"/>
            <a:r>
              <a:rPr lang="en-US" altLang="zh-TW" dirty="0">
                <a:ea typeface="新細明體" panose="02020500000000000000" pitchFamily="18" charset="-120"/>
              </a:rPr>
              <a:t>Cook then joined the faculty at the University of Toronto.</a:t>
            </a:r>
            <a:endParaRPr lang="zh-TW" altLang="en-US" dirty="0">
              <a:ea typeface="新細明體" panose="02020500000000000000" pitchFamily="18" charset="-120"/>
            </a:endParaRPr>
          </a:p>
        </p:txBody>
      </p:sp>
      <p:pic>
        <p:nvPicPr>
          <p:cNvPr id="24581" name="Picture 4" descr="225px-Prof">
            <a:hlinkClick r:id="rId2" tooltip="Prof.Cook.jpg"/>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44450"/>
            <a:ext cx="202406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872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B83E4137-2CB9-42BA-98D6-349643E2EE9E}" type="slidenum">
              <a:rPr lang="zh-TW" altLang="en-US" sz="1400" b="0">
                <a:latin typeface="Arial" panose="020B0604020202020204" pitchFamily="34" charset="0"/>
              </a:rPr>
              <a:pPr>
                <a:spcBef>
                  <a:spcPct val="0"/>
                </a:spcBef>
                <a:buClrTx/>
                <a:buSzTx/>
                <a:buFontTx/>
                <a:buNone/>
              </a:pPr>
              <a:t>37</a:t>
            </a:fld>
            <a:endParaRPr lang="en-US" altLang="zh-TW" sz="1400" b="0">
              <a:latin typeface="Arial" panose="020B0604020202020204" pitchFamily="34" charset="0"/>
            </a:endParaRPr>
          </a:p>
        </p:txBody>
      </p:sp>
      <p:sp>
        <p:nvSpPr>
          <p:cNvPr id="25603"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Richard Karp</a:t>
            </a:r>
          </a:p>
        </p:txBody>
      </p:sp>
      <p:sp>
        <p:nvSpPr>
          <p:cNvPr id="25604" name="Rectangle 3"/>
          <p:cNvSpPr>
            <a:spLocks noGrp="1" noChangeArrowheads="1"/>
          </p:cNvSpPr>
          <p:nvPr>
            <p:ph type="body" idx="1"/>
          </p:nvPr>
        </p:nvSpPr>
        <p:spPr>
          <a:xfrm>
            <a:off x="0" y="1557338"/>
            <a:ext cx="7210425" cy="5300662"/>
          </a:xfrm>
        </p:spPr>
        <p:txBody>
          <a:bodyPr/>
          <a:lstStyle/>
          <a:p>
            <a:pPr eaLnBrk="1" hangingPunct="1"/>
            <a:r>
              <a:rPr lang="en-US" altLang="zh-TW" dirty="0">
                <a:ea typeface="新細明體" panose="02020500000000000000" pitchFamily="18" charset="-120"/>
              </a:rPr>
              <a:t>Richard Karp (born 1935) is a computer scientist and a professor in UC Berkley. </a:t>
            </a:r>
          </a:p>
          <a:p>
            <a:pPr lvl="1" eaLnBrk="1" hangingPunct="1"/>
            <a:r>
              <a:rPr lang="en-US" altLang="zh-TW" dirty="0">
                <a:ea typeface="新細明體" panose="02020500000000000000" pitchFamily="18" charset="-120"/>
              </a:rPr>
              <a:t>In 1972, he published a landmark paper in complexity theory, "</a:t>
            </a:r>
            <a:r>
              <a:rPr lang="en-US" altLang="zh-TW" dirty="0">
                <a:solidFill>
                  <a:srgbClr val="FF0000"/>
                </a:solidFill>
                <a:ea typeface="新細明體" panose="02020500000000000000" pitchFamily="18" charset="-120"/>
              </a:rPr>
              <a:t>Reducibility Among Combinatorial Problems</a:t>
            </a:r>
            <a:r>
              <a:rPr lang="en-US" altLang="zh-TW" dirty="0">
                <a:ea typeface="新細明體" panose="02020500000000000000" pitchFamily="18" charset="-120"/>
              </a:rPr>
              <a:t>", in which he proved 21 Problems to be NP-complete. </a:t>
            </a:r>
          </a:p>
          <a:p>
            <a:pPr lvl="1" eaLnBrk="1" hangingPunct="1"/>
            <a:r>
              <a:rPr lang="en-US" altLang="zh-TW" dirty="0">
                <a:ea typeface="新細明體" panose="02020500000000000000" pitchFamily="18" charset="-120"/>
              </a:rPr>
              <a:t>In a speech celebrating the 30th anniversary of the Berkeley EECS department, Richard Karp said that, “It is to our everlasting shame that we were unable to persuade the math department to give him tenure.”</a:t>
            </a:r>
          </a:p>
        </p:txBody>
      </p:sp>
      <p:pic>
        <p:nvPicPr>
          <p:cNvPr id="25605" name="Picture 4" descr="image of Professor Richard M. Kar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0"/>
            <a:ext cx="193357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345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F14E009D-7F62-47F7-BB9D-12B867E50080}" type="slidenum">
              <a:rPr lang="zh-TW" altLang="en-US" sz="1400" b="0">
                <a:latin typeface="Arial" panose="020B0604020202020204" pitchFamily="34" charset="0"/>
              </a:rPr>
              <a:pPr>
                <a:spcBef>
                  <a:spcPct val="0"/>
                </a:spcBef>
                <a:buClrTx/>
                <a:buSzTx/>
                <a:buFontTx/>
                <a:buNone/>
              </a:pPr>
              <a:t>38</a:t>
            </a:fld>
            <a:endParaRPr lang="en-US" altLang="zh-TW" sz="1400" b="0">
              <a:latin typeface="Arial" panose="020B0604020202020204" pitchFamily="34" charset="0"/>
            </a:endParaRPr>
          </a:p>
        </p:txBody>
      </p:sp>
      <p:sp>
        <p:nvSpPr>
          <p:cNvPr id="26627" name="Rectangle 2"/>
          <p:cNvSpPr>
            <a:spLocks noGrp="1" noChangeArrowheads="1"/>
          </p:cNvSpPr>
          <p:nvPr>
            <p:ph type="title"/>
          </p:nvPr>
        </p:nvSpPr>
        <p:spPr/>
        <p:txBody>
          <a:bodyPr/>
          <a:lstStyle/>
          <a:p>
            <a:pPr eaLnBrk="1" hangingPunct="1"/>
            <a:endParaRPr lang="zh-TW" altLang="en-US">
              <a:ea typeface="新細明體" panose="02020500000000000000" pitchFamily="18" charset="-120"/>
            </a:endParaRPr>
          </a:p>
        </p:txBody>
      </p:sp>
      <p:sp>
        <p:nvSpPr>
          <p:cNvPr id="26628" name="Rectangle 3"/>
          <p:cNvSpPr>
            <a:spLocks noGrp="1" noChangeArrowheads="1"/>
          </p:cNvSpPr>
          <p:nvPr>
            <p:ph type="body" idx="1"/>
          </p:nvPr>
        </p:nvSpPr>
        <p:spPr/>
        <p:txBody>
          <a:bodyPr/>
          <a:lstStyle/>
          <a:p>
            <a:pPr eaLnBrk="1" hangingPunct="1"/>
            <a:endParaRPr lang="zh-TW" altLang="en-US">
              <a:ea typeface="新細明體" panose="02020500000000000000" pitchFamily="18" charset="-120"/>
            </a:endParaRPr>
          </a:p>
        </p:txBody>
      </p:sp>
      <p:pic>
        <p:nvPicPr>
          <p:cNvPr id="26629" name="Picture 4" descr="fig34-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5175"/>
            <a:ext cx="9396413"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E1B84354-5434-4E48-943F-651B0E4E5FAC}"/>
              </a:ext>
            </a:extLst>
          </p:cNvPr>
          <p:cNvSpPr txBox="1"/>
          <p:nvPr/>
        </p:nvSpPr>
        <p:spPr>
          <a:xfrm>
            <a:off x="3053409" y="3879304"/>
            <a:ext cx="6343004" cy="1754326"/>
          </a:xfrm>
          <a:prstGeom prst="rect">
            <a:avLst/>
          </a:prstGeom>
          <a:noFill/>
        </p:spPr>
        <p:txBody>
          <a:bodyPr wrap="square" rtlCol="0">
            <a:spAutoFit/>
          </a:bodyPr>
          <a:lstStyle/>
          <a:p>
            <a:pPr rtl="0"/>
            <a:r>
              <a:rPr lang="en-US" altLang="zh-TW" dirty="0"/>
              <a:t>all problem -&gt; problem A</a:t>
            </a:r>
          </a:p>
          <a:p>
            <a:pPr rtl="0"/>
            <a:r>
              <a:rPr lang="en-US" altLang="zh-TW" dirty="0"/>
              <a:t>problem A -&gt; problem B</a:t>
            </a:r>
          </a:p>
          <a:p>
            <a:pPr rtl="0"/>
            <a:r>
              <a:rPr lang="en-US" altLang="zh-TW" dirty="0"/>
              <a:t>All problem (</a:t>
            </a:r>
            <a:r>
              <a:rPr lang="zh-TW" altLang="en-US" dirty="0"/>
              <a:t>含</a:t>
            </a:r>
            <a:r>
              <a:rPr lang="en-US" altLang="zh-TW" dirty="0"/>
              <a:t>B) -&gt; problem A</a:t>
            </a:r>
          </a:p>
          <a:p>
            <a:r>
              <a:rPr lang="zh-TW" altLang="en-US" dirty="0"/>
              <a:t>因此若</a:t>
            </a:r>
            <a:r>
              <a:rPr lang="en-US" altLang="zh-TW" dirty="0"/>
              <a:t>problem A</a:t>
            </a:r>
            <a:r>
              <a:rPr lang="zh-TW" altLang="en-US" dirty="0"/>
              <a:t>可以</a:t>
            </a:r>
            <a:r>
              <a:rPr lang="en-US" altLang="zh-TW" dirty="0"/>
              <a:t>reduced</a:t>
            </a:r>
            <a:r>
              <a:rPr lang="zh-TW" altLang="en-US" dirty="0"/>
              <a:t>到</a:t>
            </a:r>
            <a:r>
              <a:rPr lang="en-US" altLang="zh-TW" dirty="0"/>
              <a:t>problem B</a:t>
            </a:r>
          </a:p>
          <a:p>
            <a:r>
              <a:rPr lang="zh-TW" altLang="en-US" dirty="0"/>
              <a:t>則</a:t>
            </a:r>
            <a:r>
              <a:rPr lang="en-US" altLang="zh-TW" dirty="0"/>
              <a:t>problem B</a:t>
            </a:r>
            <a:r>
              <a:rPr lang="zh-TW" altLang="en-US" dirty="0"/>
              <a:t>也可以</a:t>
            </a:r>
            <a:r>
              <a:rPr lang="en-US" altLang="zh-TW" dirty="0"/>
              <a:t>reduced</a:t>
            </a:r>
            <a:r>
              <a:rPr lang="zh-TW" altLang="en-US" dirty="0"/>
              <a:t>到</a:t>
            </a:r>
            <a:r>
              <a:rPr lang="en-US" altLang="zh-TW" dirty="0"/>
              <a:t>problem A</a:t>
            </a:r>
          </a:p>
          <a:p>
            <a:r>
              <a:rPr lang="zh-TW" altLang="en-US" dirty="0"/>
              <a:t>此圖則會變成</a:t>
            </a:r>
            <a:r>
              <a:rPr lang="en-US" altLang="zh-TW" dirty="0"/>
              <a:t>complete graph</a:t>
            </a:r>
            <a:r>
              <a:rPr lang="zh-TW" altLang="en-US" dirty="0"/>
              <a:t>的概念，可以互推</a:t>
            </a:r>
          </a:p>
        </p:txBody>
      </p:sp>
    </p:spTree>
    <p:extLst>
      <p:ext uri="{BB962C8B-B14F-4D97-AF65-F5344CB8AC3E}">
        <p14:creationId xmlns:p14="http://schemas.microsoft.com/office/powerpoint/2010/main" val="2612432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A2787A78-F7B7-42C5-A507-157821E1FBCA}" type="slidenum">
              <a:rPr lang="zh-TW" altLang="en-US" sz="1400" b="0">
                <a:latin typeface="Arial" panose="020B0604020202020204" pitchFamily="34" charset="0"/>
              </a:rPr>
              <a:pPr>
                <a:spcBef>
                  <a:spcPct val="0"/>
                </a:spcBef>
                <a:buClrTx/>
                <a:buSzTx/>
                <a:buFontTx/>
                <a:buNone/>
              </a:pPr>
              <a:t>39</a:t>
            </a:fld>
            <a:endParaRPr lang="en-US" altLang="zh-TW" sz="1400" b="0">
              <a:latin typeface="Arial" panose="020B0604020202020204" pitchFamily="34" charset="0"/>
            </a:endParaRPr>
          </a:p>
        </p:txBody>
      </p:sp>
      <p:sp>
        <p:nvSpPr>
          <p:cNvPr id="27651" name="Rectangle 2"/>
          <p:cNvSpPr>
            <a:spLocks noGrp="1" noChangeArrowheads="1"/>
          </p:cNvSpPr>
          <p:nvPr>
            <p:ph type="title"/>
          </p:nvPr>
        </p:nvSpPr>
        <p:spPr>
          <a:xfrm>
            <a:off x="611560" y="116632"/>
            <a:ext cx="7772400" cy="1014462"/>
          </a:xfrm>
        </p:spPr>
        <p:txBody>
          <a:bodyPr/>
          <a:lstStyle/>
          <a:p>
            <a:pPr eaLnBrk="1" hangingPunct="1"/>
            <a:r>
              <a:rPr lang="en-US" altLang="zh-TW">
                <a:ea typeface="新細明體" panose="02020500000000000000" pitchFamily="18" charset="-120"/>
              </a:rPr>
              <a:t>NP-Complete Problems</a:t>
            </a:r>
          </a:p>
        </p:txBody>
      </p:sp>
      <p:sp>
        <p:nvSpPr>
          <p:cNvPr id="27652" name="Rectangle 3"/>
          <p:cNvSpPr>
            <a:spLocks noGrp="1" noChangeArrowheads="1"/>
          </p:cNvSpPr>
          <p:nvPr>
            <p:ph type="body" idx="1"/>
          </p:nvPr>
        </p:nvSpPr>
        <p:spPr>
          <a:xfrm>
            <a:off x="611560" y="1239614"/>
            <a:ext cx="7772400" cy="4572000"/>
          </a:xfrm>
        </p:spPr>
        <p:txBody>
          <a:bodyPr/>
          <a:lstStyle/>
          <a:p>
            <a:pPr eaLnBrk="1" hangingPunct="1"/>
            <a:r>
              <a:rPr lang="en-US" altLang="zh-TW" sz="2800" dirty="0">
                <a:ea typeface="新細明體" panose="02020500000000000000" pitchFamily="18" charset="-120"/>
              </a:rPr>
              <a:t>The NP-Complete problems are an interesting class of problems whose status is unknown </a:t>
            </a:r>
          </a:p>
          <a:p>
            <a:pPr lvl="1" eaLnBrk="1" hangingPunct="1"/>
            <a:r>
              <a:rPr lang="en-US" altLang="zh-TW" sz="2400" b="1" dirty="0">
                <a:solidFill>
                  <a:srgbClr val="C00000"/>
                </a:solidFill>
                <a:ea typeface="新細明體" panose="02020500000000000000" pitchFamily="18" charset="-120"/>
              </a:rPr>
              <a:t>No polynomial-time</a:t>
            </a:r>
            <a:r>
              <a:rPr lang="en-US" altLang="zh-TW" sz="2400" dirty="0">
                <a:solidFill>
                  <a:srgbClr val="C00000"/>
                </a:solidFill>
                <a:ea typeface="新細明體" panose="02020500000000000000" pitchFamily="18" charset="-120"/>
              </a:rPr>
              <a:t> </a:t>
            </a:r>
            <a:r>
              <a:rPr lang="en-US" altLang="zh-TW" sz="2400" dirty="0">
                <a:ea typeface="新細明體" panose="02020500000000000000" pitchFamily="18" charset="-120"/>
              </a:rPr>
              <a:t>algorithm has been discovered for an NP-Complete problem.</a:t>
            </a:r>
          </a:p>
          <a:p>
            <a:pPr lvl="1" eaLnBrk="1" hangingPunct="1"/>
            <a:r>
              <a:rPr lang="en-US" altLang="zh-TW" sz="2400" dirty="0">
                <a:ea typeface="新細明體" panose="02020500000000000000" pitchFamily="18" charset="-120"/>
              </a:rPr>
              <a:t>This class of problems are used to prove the hardness of a problem.</a:t>
            </a:r>
          </a:p>
          <a:p>
            <a:pPr eaLnBrk="1" hangingPunct="1"/>
            <a:r>
              <a:rPr lang="en-US" altLang="zh-TW" sz="2800" dirty="0">
                <a:ea typeface="新細明體" panose="02020500000000000000" pitchFamily="18" charset="-120"/>
              </a:rPr>
              <a:t>Though nobody has proven that </a:t>
            </a:r>
            <a:r>
              <a:rPr lang="en-US" altLang="zh-TW" sz="2800" b="0" dirty="0">
                <a:ea typeface="新細明體" panose="02020500000000000000" pitchFamily="18" charset="-120"/>
              </a:rPr>
              <a:t>P </a:t>
            </a:r>
            <a:r>
              <a:rPr lang="en-US" altLang="zh-TW" sz="2800" dirty="0">
                <a:ea typeface="新細明體" panose="02020500000000000000" pitchFamily="18" charset="-120"/>
              </a:rPr>
              <a:t>!=</a:t>
            </a:r>
            <a:r>
              <a:rPr lang="en-US" altLang="zh-TW" sz="2800" b="0" dirty="0">
                <a:ea typeface="新細明體" panose="02020500000000000000" pitchFamily="18" charset="-120"/>
              </a:rPr>
              <a:t> NP</a:t>
            </a:r>
            <a:r>
              <a:rPr lang="en-US" altLang="zh-TW" sz="2800" dirty="0">
                <a:ea typeface="新細明體" panose="02020500000000000000" pitchFamily="18" charset="-120"/>
              </a:rPr>
              <a:t>, if you prove a problem is NP-Complete, most people agree that it is probably intractable.</a:t>
            </a:r>
          </a:p>
          <a:p>
            <a:pPr lvl="1" eaLnBrk="1" hangingPunct="1"/>
            <a:r>
              <a:rPr lang="en-US" altLang="zh-TW" sz="2400" dirty="0">
                <a:ea typeface="新細明體" panose="02020500000000000000" pitchFamily="18" charset="-120"/>
              </a:rPr>
              <a:t>Don’t try hard to come up with an efficient algorithm.</a:t>
            </a:r>
          </a:p>
        </p:txBody>
      </p:sp>
    </p:spTree>
    <p:extLst>
      <p:ext uri="{BB962C8B-B14F-4D97-AF65-F5344CB8AC3E}">
        <p14:creationId xmlns:p14="http://schemas.microsoft.com/office/powerpoint/2010/main" val="31325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020A65BE-9146-48C1-8A0B-FBDC56973018}" type="slidenum">
              <a:rPr kumimoji="0" lang="en-US" altLang="zh-TW"/>
              <a:pPr/>
              <a:t>4</a:t>
            </a:fld>
            <a:endParaRPr kumimoji="0" lang="en-US" altLang="zh-TW"/>
          </a:p>
        </p:txBody>
      </p:sp>
      <p:sp>
        <p:nvSpPr>
          <p:cNvPr id="9219" name="Rectangle 2"/>
          <p:cNvSpPr>
            <a:spLocks noGrp="1" noChangeArrowheads="1"/>
          </p:cNvSpPr>
          <p:nvPr>
            <p:ph type="title"/>
          </p:nvPr>
        </p:nvSpPr>
        <p:spPr/>
        <p:txBody>
          <a:bodyPr/>
          <a:lstStyle/>
          <a:p>
            <a:pPr eaLnBrk="1" hangingPunct="1"/>
            <a:r>
              <a:rPr lang="en-US" altLang="zh-TW"/>
              <a:t>Euler Tour and Euler Path</a:t>
            </a:r>
          </a:p>
        </p:txBody>
      </p:sp>
      <p:sp>
        <p:nvSpPr>
          <p:cNvPr id="9220" name="Rectangle 3"/>
          <p:cNvSpPr>
            <a:spLocks noGrp="1" noChangeArrowheads="1"/>
          </p:cNvSpPr>
          <p:nvPr>
            <p:ph type="body" idx="1"/>
          </p:nvPr>
        </p:nvSpPr>
        <p:spPr/>
        <p:txBody>
          <a:bodyPr/>
          <a:lstStyle/>
          <a:p>
            <a:pPr eaLnBrk="1" hangingPunct="1"/>
            <a:r>
              <a:rPr lang="en-US" altLang="zh-TW" dirty="0"/>
              <a:t>Euler tour: a cycle that traverses </a:t>
            </a:r>
            <a:r>
              <a:rPr lang="en-US" altLang="zh-TW" dirty="0">
                <a:solidFill>
                  <a:srgbClr val="FF0000"/>
                </a:solidFill>
              </a:rPr>
              <a:t>each edge</a:t>
            </a:r>
            <a:r>
              <a:rPr lang="en-US" altLang="zh-TW" dirty="0"/>
              <a:t> of graph G exactly once (vertices can be revisited.).</a:t>
            </a:r>
          </a:p>
        </p:txBody>
      </p:sp>
      <p:pic>
        <p:nvPicPr>
          <p:cNvPr id="92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687763"/>
            <a:ext cx="2890838"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5230" name="Line 14"/>
          <p:cNvSpPr>
            <a:spLocks noChangeShapeType="1"/>
          </p:cNvSpPr>
          <p:nvPr/>
        </p:nvSpPr>
        <p:spPr bwMode="auto">
          <a:xfrm flipH="1">
            <a:off x="690563" y="4127500"/>
            <a:ext cx="287337"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5231" name="Line 15"/>
          <p:cNvSpPr>
            <a:spLocks noChangeShapeType="1"/>
          </p:cNvSpPr>
          <p:nvPr/>
        </p:nvSpPr>
        <p:spPr bwMode="auto">
          <a:xfrm>
            <a:off x="690563" y="4127500"/>
            <a:ext cx="0" cy="19431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5232" name="Line 16"/>
          <p:cNvSpPr>
            <a:spLocks noChangeShapeType="1"/>
          </p:cNvSpPr>
          <p:nvPr/>
        </p:nvSpPr>
        <p:spPr bwMode="auto">
          <a:xfrm flipH="1">
            <a:off x="690563" y="6070600"/>
            <a:ext cx="1944687"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5233" name="Line 17"/>
          <p:cNvSpPr>
            <a:spLocks noChangeShapeType="1"/>
          </p:cNvSpPr>
          <p:nvPr/>
        </p:nvSpPr>
        <p:spPr bwMode="auto">
          <a:xfrm flipH="1" flipV="1">
            <a:off x="2635250" y="5422900"/>
            <a:ext cx="0" cy="6477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5234" name="Line 18"/>
          <p:cNvSpPr>
            <a:spLocks noChangeShapeType="1"/>
          </p:cNvSpPr>
          <p:nvPr/>
        </p:nvSpPr>
        <p:spPr bwMode="auto">
          <a:xfrm flipH="1" flipV="1">
            <a:off x="690563" y="5422900"/>
            <a:ext cx="1944687"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5235" name="Freeform 19"/>
          <p:cNvSpPr>
            <a:spLocks/>
          </p:cNvSpPr>
          <p:nvPr/>
        </p:nvSpPr>
        <p:spPr bwMode="auto">
          <a:xfrm>
            <a:off x="690563" y="4127500"/>
            <a:ext cx="1152525" cy="1223963"/>
          </a:xfrm>
          <a:custGeom>
            <a:avLst/>
            <a:gdLst>
              <a:gd name="T0" fmla="*/ 0 w 726"/>
              <a:gd name="T1" fmla="*/ 1223963 h 771"/>
              <a:gd name="T2" fmla="*/ 215900 w 726"/>
              <a:gd name="T3" fmla="*/ 647700 h 771"/>
              <a:gd name="T4" fmla="*/ 431800 w 726"/>
              <a:gd name="T5" fmla="*/ 358775 h 771"/>
              <a:gd name="T6" fmla="*/ 720725 w 726"/>
              <a:gd name="T7" fmla="*/ 215900 h 771"/>
              <a:gd name="T8" fmla="*/ 1152525 w 726"/>
              <a:gd name="T9" fmla="*/ 0 h 7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71">
                <a:moveTo>
                  <a:pt x="0" y="771"/>
                </a:moveTo>
                <a:cubicBezTo>
                  <a:pt x="45" y="635"/>
                  <a:pt x="91" y="499"/>
                  <a:pt x="136" y="408"/>
                </a:cubicBezTo>
                <a:cubicBezTo>
                  <a:pt x="181" y="317"/>
                  <a:pt x="219" y="271"/>
                  <a:pt x="272" y="226"/>
                </a:cubicBezTo>
                <a:cubicBezTo>
                  <a:pt x="325" y="181"/>
                  <a:pt x="378" y="174"/>
                  <a:pt x="454" y="136"/>
                </a:cubicBezTo>
                <a:cubicBezTo>
                  <a:pt x="530" y="98"/>
                  <a:pt x="681" y="23"/>
                  <a:pt x="726" y="0"/>
                </a:cubicBezTo>
              </a:path>
            </a:pathLst>
          </a:cu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5236" name="Line 20"/>
          <p:cNvSpPr>
            <a:spLocks noChangeShapeType="1"/>
          </p:cNvSpPr>
          <p:nvPr/>
        </p:nvSpPr>
        <p:spPr bwMode="auto">
          <a:xfrm>
            <a:off x="1843088" y="4127500"/>
            <a:ext cx="0" cy="19431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5237" name="Freeform 21"/>
          <p:cNvSpPr>
            <a:spLocks/>
          </p:cNvSpPr>
          <p:nvPr/>
        </p:nvSpPr>
        <p:spPr bwMode="auto">
          <a:xfrm>
            <a:off x="1914525" y="5422900"/>
            <a:ext cx="649288" cy="647700"/>
          </a:xfrm>
          <a:custGeom>
            <a:avLst/>
            <a:gdLst>
              <a:gd name="T0" fmla="*/ 0 w 409"/>
              <a:gd name="T1" fmla="*/ 647700 h 408"/>
              <a:gd name="T2" fmla="*/ 215900 w 409"/>
              <a:gd name="T3" fmla="*/ 576263 h 408"/>
              <a:gd name="T4" fmla="*/ 288925 w 409"/>
              <a:gd name="T5" fmla="*/ 504825 h 408"/>
              <a:gd name="T6" fmla="*/ 360363 w 409"/>
              <a:gd name="T7" fmla="*/ 360363 h 408"/>
              <a:gd name="T8" fmla="*/ 360363 w 409"/>
              <a:gd name="T9" fmla="*/ 215900 h 408"/>
              <a:gd name="T10" fmla="*/ 504825 w 409"/>
              <a:gd name="T11" fmla="*/ 144463 h 408"/>
              <a:gd name="T12" fmla="*/ 576263 w 409"/>
              <a:gd name="T13" fmla="*/ 71438 h 408"/>
              <a:gd name="T14" fmla="*/ 649288 w 409"/>
              <a:gd name="T15" fmla="*/ 0 h 4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09" h="408">
                <a:moveTo>
                  <a:pt x="0" y="408"/>
                </a:moveTo>
                <a:cubicBezTo>
                  <a:pt x="53" y="393"/>
                  <a:pt x="106" y="378"/>
                  <a:pt x="136" y="363"/>
                </a:cubicBezTo>
                <a:cubicBezTo>
                  <a:pt x="166" y="348"/>
                  <a:pt x="167" y="341"/>
                  <a:pt x="182" y="318"/>
                </a:cubicBezTo>
                <a:cubicBezTo>
                  <a:pt x="197" y="295"/>
                  <a:pt x="220" y="257"/>
                  <a:pt x="227" y="227"/>
                </a:cubicBezTo>
                <a:cubicBezTo>
                  <a:pt x="234" y="197"/>
                  <a:pt x="212" y="159"/>
                  <a:pt x="227" y="136"/>
                </a:cubicBezTo>
                <a:cubicBezTo>
                  <a:pt x="242" y="113"/>
                  <a:pt x="295" y="106"/>
                  <a:pt x="318" y="91"/>
                </a:cubicBezTo>
                <a:cubicBezTo>
                  <a:pt x="341" y="76"/>
                  <a:pt x="348" y="60"/>
                  <a:pt x="363" y="45"/>
                </a:cubicBezTo>
                <a:cubicBezTo>
                  <a:pt x="378" y="30"/>
                  <a:pt x="394" y="7"/>
                  <a:pt x="409" y="0"/>
                </a:cubicBezTo>
              </a:path>
            </a:pathLst>
          </a:cu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5238" name="Line 22"/>
          <p:cNvSpPr>
            <a:spLocks noChangeShapeType="1"/>
          </p:cNvSpPr>
          <p:nvPr/>
        </p:nvSpPr>
        <p:spPr bwMode="auto">
          <a:xfrm flipH="1">
            <a:off x="2635250" y="4127500"/>
            <a:ext cx="0" cy="1295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5239" name="Line 23"/>
          <p:cNvSpPr>
            <a:spLocks noChangeShapeType="1"/>
          </p:cNvSpPr>
          <p:nvPr/>
        </p:nvSpPr>
        <p:spPr bwMode="auto">
          <a:xfrm>
            <a:off x="1050925" y="4127500"/>
            <a:ext cx="1584325"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232" name="AutoShape 24"/>
          <p:cNvSpPr>
            <a:spLocks noChangeAspect="1" noChangeArrowheads="1"/>
          </p:cNvSpPr>
          <p:nvPr/>
        </p:nvSpPr>
        <p:spPr bwMode="auto">
          <a:xfrm>
            <a:off x="5141913" y="5246688"/>
            <a:ext cx="365125" cy="366712"/>
          </a:xfrm>
          <a:prstGeom prst="flowChartConnector">
            <a:avLst/>
          </a:prstGeom>
          <a:solidFill>
            <a:srgbClr val="0000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algn="ctr" eaLnBrk="1" hangingPunct="1"/>
            <a:r>
              <a:rPr kumimoji="0" lang="en-US" altLang="zh-TW" b="1"/>
              <a:t>3</a:t>
            </a:r>
          </a:p>
        </p:txBody>
      </p:sp>
      <p:sp>
        <p:nvSpPr>
          <p:cNvPr id="9233" name="AutoShape 25"/>
          <p:cNvSpPr>
            <a:spLocks noChangeAspect="1" noChangeArrowheads="1"/>
          </p:cNvSpPr>
          <p:nvPr/>
        </p:nvSpPr>
        <p:spPr bwMode="auto">
          <a:xfrm>
            <a:off x="8170863" y="3943350"/>
            <a:ext cx="365125" cy="366713"/>
          </a:xfrm>
          <a:prstGeom prst="flowChartConnector">
            <a:avLst/>
          </a:prstGeom>
          <a:solidFill>
            <a:srgbClr val="0000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algn="ctr" eaLnBrk="1" hangingPunct="1"/>
            <a:r>
              <a:rPr kumimoji="0" lang="en-US" altLang="zh-TW" b="1"/>
              <a:t>8</a:t>
            </a:r>
          </a:p>
        </p:txBody>
      </p:sp>
      <p:sp>
        <p:nvSpPr>
          <p:cNvPr id="9234" name="AutoShape 26"/>
          <p:cNvSpPr>
            <a:spLocks noChangeAspect="1" noChangeArrowheads="1"/>
          </p:cNvSpPr>
          <p:nvPr/>
        </p:nvSpPr>
        <p:spPr bwMode="auto">
          <a:xfrm>
            <a:off x="8170863" y="5237163"/>
            <a:ext cx="365125" cy="365125"/>
          </a:xfrm>
          <a:prstGeom prst="flowChartConnector">
            <a:avLst/>
          </a:prstGeom>
          <a:solidFill>
            <a:srgbClr val="0000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algn="ctr" eaLnBrk="1" hangingPunct="1"/>
            <a:r>
              <a:rPr kumimoji="0" lang="en-US" altLang="zh-TW" b="1"/>
              <a:t>9</a:t>
            </a:r>
          </a:p>
        </p:txBody>
      </p:sp>
      <p:sp>
        <p:nvSpPr>
          <p:cNvPr id="265243" name="AutoShape 27"/>
          <p:cNvSpPr>
            <a:spLocks noChangeAspect="1" noChangeArrowheads="1"/>
          </p:cNvSpPr>
          <p:nvPr/>
        </p:nvSpPr>
        <p:spPr bwMode="auto">
          <a:xfrm>
            <a:off x="5141913" y="3935413"/>
            <a:ext cx="365125" cy="366712"/>
          </a:xfrm>
          <a:prstGeom prst="flowChartConnector">
            <a:avLst/>
          </a:prstGeom>
          <a:solidFill>
            <a:srgbClr val="0000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algn="ctr" eaLnBrk="1" hangingPunct="1"/>
            <a:r>
              <a:rPr kumimoji="0" lang="en-US" altLang="zh-TW" b="1"/>
              <a:t>2</a:t>
            </a:r>
          </a:p>
        </p:txBody>
      </p:sp>
      <p:sp>
        <p:nvSpPr>
          <p:cNvPr id="9236" name="Line 28"/>
          <p:cNvSpPr>
            <a:spLocks noChangeShapeType="1"/>
          </p:cNvSpPr>
          <p:nvPr/>
        </p:nvSpPr>
        <p:spPr bwMode="auto">
          <a:xfrm>
            <a:off x="5507038" y="4102100"/>
            <a:ext cx="115252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37" name="Line 29"/>
          <p:cNvSpPr>
            <a:spLocks noChangeShapeType="1"/>
          </p:cNvSpPr>
          <p:nvPr/>
        </p:nvSpPr>
        <p:spPr bwMode="auto">
          <a:xfrm>
            <a:off x="7018338" y="4102100"/>
            <a:ext cx="115252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38" name="Line 30"/>
          <p:cNvSpPr>
            <a:spLocks noChangeShapeType="1"/>
          </p:cNvSpPr>
          <p:nvPr/>
        </p:nvSpPr>
        <p:spPr bwMode="auto">
          <a:xfrm>
            <a:off x="5507038" y="5397500"/>
            <a:ext cx="115252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39" name="Line 31"/>
          <p:cNvSpPr>
            <a:spLocks noChangeShapeType="1"/>
          </p:cNvSpPr>
          <p:nvPr/>
        </p:nvSpPr>
        <p:spPr bwMode="auto">
          <a:xfrm>
            <a:off x="7018338" y="5397500"/>
            <a:ext cx="115252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40" name="Line 32"/>
          <p:cNvSpPr>
            <a:spLocks noChangeShapeType="1"/>
          </p:cNvSpPr>
          <p:nvPr/>
        </p:nvSpPr>
        <p:spPr bwMode="auto">
          <a:xfrm>
            <a:off x="5357813" y="4318000"/>
            <a:ext cx="0" cy="936625"/>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41" name="Line 33"/>
          <p:cNvSpPr>
            <a:spLocks noChangeShapeType="1"/>
          </p:cNvSpPr>
          <p:nvPr/>
        </p:nvSpPr>
        <p:spPr bwMode="auto">
          <a:xfrm>
            <a:off x="6870700" y="4246563"/>
            <a:ext cx="0" cy="1008062"/>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42" name="Line 34"/>
          <p:cNvSpPr>
            <a:spLocks noChangeShapeType="1"/>
          </p:cNvSpPr>
          <p:nvPr/>
        </p:nvSpPr>
        <p:spPr bwMode="auto">
          <a:xfrm>
            <a:off x="8382000" y="4318000"/>
            <a:ext cx="0" cy="936625"/>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65251" name="AutoShape 35"/>
          <p:cNvSpPr>
            <a:spLocks noChangeAspect="1" noChangeArrowheads="1"/>
          </p:cNvSpPr>
          <p:nvPr/>
        </p:nvSpPr>
        <p:spPr bwMode="auto">
          <a:xfrm>
            <a:off x="6659563" y="3925888"/>
            <a:ext cx="365125" cy="365125"/>
          </a:xfrm>
          <a:prstGeom prst="flowChartConnector">
            <a:avLst/>
          </a:prstGeom>
          <a:solidFill>
            <a:srgbClr val="0000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algn="ctr" eaLnBrk="1" hangingPunct="1"/>
            <a:r>
              <a:rPr kumimoji="0" lang="en-US" altLang="zh-TW" b="1"/>
              <a:t>5</a:t>
            </a:r>
          </a:p>
        </p:txBody>
      </p:sp>
      <p:sp>
        <p:nvSpPr>
          <p:cNvPr id="265252" name="AutoShape 36"/>
          <p:cNvSpPr>
            <a:spLocks noChangeAspect="1" noChangeArrowheads="1"/>
          </p:cNvSpPr>
          <p:nvPr/>
        </p:nvSpPr>
        <p:spPr bwMode="auto">
          <a:xfrm>
            <a:off x="6659563" y="5237163"/>
            <a:ext cx="365125" cy="365125"/>
          </a:xfrm>
          <a:prstGeom prst="flowChartConnector">
            <a:avLst/>
          </a:prstGeom>
          <a:solidFill>
            <a:srgbClr val="0000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algn="ctr" eaLnBrk="1" hangingPunct="1"/>
            <a:r>
              <a:rPr kumimoji="0" lang="en-US" altLang="zh-TW" b="1"/>
              <a:t>6</a:t>
            </a:r>
          </a:p>
        </p:txBody>
      </p:sp>
      <p:sp>
        <p:nvSpPr>
          <p:cNvPr id="9245" name="AutoShape 37"/>
          <p:cNvSpPr>
            <a:spLocks noChangeAspect="1" noChangeArrowheads="1"/>
          </p:cNvSpPr>
          <p:nvPr/>
        </p:nvSpPr>
        <p:spPr bwMode="auto">
          <a:xfrm>
            <a:off x="6659563" y="6302375"/>
            <a:ext cx="365125" cy="366713"/>
          </a:xfrm>
          <a:prstGeom prst="flowChartConnector">
            <a:avLst/>
          </a:prstGeom>
          <a:solidFill>
            <a:srgbClr val="0000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algn="ctr" eaLnBrk="1" hangingPunct="1"/>
            <a:r>
              <a:rPr kumimoji="0" lang="en-US" altLang="zh-TW" b="1"/>
              <a:t>7</a:t>
            </a:r>
          </a:p>
        </p:txBody>
      </p:sp>
      <p:sp>
        <p:nvSpPr>
          <p:cNvPr id="9246" name="AutoShape 38"/>
          <p:cNvSpPr>
            <a:spLocks noChangeAspect="1" noChangeArrowheads="1"/>
          </p:cNvSpPr>
          <p:nvPr/>
        </p:nvSpPr>
        <p:spPr bwMode="auto">
          <a:xfrm>
            <a:off x="6659563" y="2846388"/>
            <a:ext cx="365125" cy="366712"/>
          </a:xfrm>
          <a:prstGeom prst="flowChartConnector">
            <a:avLst/>
          </a:prstGeom>
          <a:solidFill>
            <a:srgbClr val="0000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algn="ctr" eaLnBrk="1" hangingPunct="1"/>
            <a:r>
              <a:rPr kumimoji="0" lang="en-US" altLang="zh-TW" b="1"/>
              <a:t>4</a:t>
            </a:r>
          </a:p>
        </p:txBody>
      </p:sp>
      <p:sp>
        <p:nvSpPr>
          <p:cNvPr id="9247" name="AutoShape 39"/>
          <p:cNvSpPr>
            <a:spLocks noChangeAspect="1" noChangeArrowheads="1"/>
          </p:cNvSpPr>
          <p:nvPr/>
        </p:nvSpPr>
        <p:spPr bwMode="auto">
          <a:xfrm>
            <a:off x="3851275" y="4573588"/>
            <a:ext cx="365125" cy="366712"/>
          </a:xfrm>
          <a:prstGeom prst="flowChartConnector">
            <a:avLst/>
          </a:prstGeom>
          <a:solidFill>
            <a:srgbClr val="0000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algn="ctr" eaLnBrk="1" hangingPunct="1"/>
            <a:r>
              <a:rPr kumimoji="0" lang="en-US" altLang="zh-TW" b="1"/>
              <a:t>1</a:t>
            </a:r>
          </a:p>
        </p:txBody>
      </p:sp>
      <p:sp>
        <p:nvSpPr>
          <p:cNvPr id="9248" name="Line 40"/>
          <p:cNvSpPr>
            <a:spLocks noChangeShapeType="1"/>
          </p:cNvSpPr>
          <p:nvPr/>
        </p:nvSpPr>
        <p:spPr bwMode="auto">
          <a:xfrm>
            <a:off x="6875463" y="3205163"/>
            <a:ext cx="0" cy="720725"/>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49" name="Line 41"/>
          <p:cNvSpPr>
            <a:spLocks noChangeShapeType="1"/>
          </p:cNvSpPr>
          <p:nvPr/>
        </p:nvSpPr>
        <p:spPr bwMode="auto">
          <a:xfrm>
            <a:off x="6875463" y="5581650"/>
            <a:ext cx="0" cy="720725"/>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50" name="Line 42"/>
          <p:cNvSpPr>
            <a:spLocks noChangeShapeType="1"/>
          </p:cNvSpPr>
          <p:nvPr/>
        </p:nvSpPr>
        <p:spPr bwMode="auto">
          <a:xfrm flipV="1">
            <a:off x="5507038" y="3133725"/>
            <a:ext cx="1152525" cy="8636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51" name="Line 43"/>
          <p:cNvSpPr>
            <a:spLocks noChangeShapeType="1"/>
          </p:cNvSpPr>
          <p:nvPr/>
        </p:nvSpPr>
        <p:spPr bwMode="auto">
          <a:xfrm>
            <a:off x="5435600" y="5581650"/>
            <a:ext cx="1223963" cy="86518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52" name="Line 44"/>
          <p:cNvSpPr>
            <a:spLocks noChangeShapeType="1"/>
          </p:cNvSpPr>
          <p:nvPr/>
        </p:nvSpPr>
        <p:spPr bwMode="auto">
          <a:xfrm>
            <a:off x="4210050" y="4862513"/>
            <a:ext cx="936625" cy="503237"/>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53" name="Line 45"/>
          <p:cNvSpPr>
            <a:spLocks noChangeShapeType="1"/>
          </p:cNvSpPr>
          <p:nvPr/>
        </p:nvSpPr>
        <p:spPr bwMode="auto">
          <a:xfrm flipV="1">
            <a:off x="4210050" y="4213225"/>
            <a:ext cx="936625" cy="504825"/>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grpSp>
        <p:nvGrpSpPr>
          <p:cNvPr id="265262" name="Group 46"/>
          <p:cNvGrpSpPr>
            <a:grpSpLocks/>
          </p:cNvGrpSpPr>
          <p:nvPr/>
        </p:nvGrpSpPr>
        <p:grpSpPr bwMode="auto">
          <a:xfrm>
            <a:off x="4214813" y="4221163"/>
            <a:ext cx="1152525" cy="1152525"/>
            <a:chOff x="1292" y="2024"/>
            <a:chExt cx="726" cy="726"/>
          </a:xfrm>
        </p:grpSpPr>
        <p:sp>
          <p:nvSpPr>
            <p:cNvPr id="9271" name="Line 47"/>
            <p:cNvSpPr>
              <a:spLocks noChangeShapeType="1"/>
            </p:cNvSpPr>
            <p:nvPr/>
          </p:nvSpPr>
          <p:spPr bwMode="auto">
            <a:xfrm flipV="1">
              <a:off x="1292" y="2024"/>
              <a:ext cx="590" cy="318"/>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72" name="Line 48"/>
            <p:cNvSpPr>
              <a:spLocks noChangeShapeType="1"/>
            </p:cNvSpPr>
            <p:nvPr/>
          </p:nvSpPr>
          <p:spPr bwMode="auto">
            <a:xfrm>
              <a:off x="2018" y="2069"/>
              <a:ext cx="0" cy="590"/>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73" name="Line 49"/>
            <p:cNvSpPr>
              <a:spLocks noChangeShapeType="1"/>
            </p:cNvSpPr>
            <p:nvPr/>
          </p:nvSpPr>
          <p:spPr bwMode="auto">
            <a:xfrm flipH="1" flipV="1">
              <a:off x="1292" y="2432"/>
              <a:ext cx="590" cy="318"/>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grpSp>
      <p:grpSp>
        <p:nvGrpSpPr>
          <p:cNvPr id="265266" name="Group 50"/>
          <p:cNvGrpSpPr>
            <a:grpSpLocks/>
          </p:cNvGrpSpPr>
          <p:nvPr/>
        </p:nvGrpSpPr>
        <p:grpSpPr bwMode="auto">
          <a:xfrm>
            <a:off x="5511800" y="3141663"/>
            <a:ext cx="1368425" cy="955675"/>
            <a:chOff x="2109" y="1344"/>
            <a:chExt cx="862" cy="602"/>
          </a:xfrm>
        </p:grpSpPr>
        <p:sp>
          <p:nvSpPr>
            <p:cNvPr id="9268" name="Line 51"/>
            <p:cNvSpPr>
              <a:spLocks noChangeShapeType="1"/>
            </p:cNvSpPr>
            <p:nvPr/>
          </p:nvSpPr>
          <p:spPr bwMode="auto">
            <a:xfrm flipV="1">
              <a:off x="2109" y="1344"/>
              <a:ext cx="726" cy="544"/>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69" name="Line 52"/>
            <p:cNvSpPr>
              <a:spLocks noChangeShapeType="1"/>
            </p:cNvSpPr>
            <p:nvPr/>
          </p:nvSpPr>
          <p:spPr bwMode="auto">
            <a:xfrm>
              <a:off x="2971" y="1389"/>
              <a:ext cx="0" cy="453"/>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70" name="Line 53"/>
            <p:cNvSpPr>
              <a:spLocks noChangeShapeType="1"/>
            </p:cNvSpPr>
            <p:nvPr/>
          </p:nvSpPr>
          <p:spPr bwMode="auto">
            <a:xfrm flipV="1">
              <a:off x="2109" y="1945"/>
              <a:ext cx="726" cy="1"/>
            </a:xfrm>
            <a:prstGeom prst="line">
              <a:avLst/>
            </a:prstGeom>
            <a:noFill/>
            <a:ln w="38100">
              <a:solidFill>
                <a:srgbClr val="FFFF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grpSp>
      <p:grpSp>
        <p:nvGrpSpPr>
          <p:cNvPr id="265270" name="Group 54"/>
          <p:cNvGrpSpPr>
            <a:grpSpLocks/>
          </p:cNvGrpSpPr>
          <p:nvPr/>
        </p:nvGrpSpPr>
        <p:grpSpPr bwMode="auto">
          <a:xfrm>
            <a:off x="6880225" y="4095750"/>
            <a:ext cx="1511300" cy="1295400"/>
            <a:chOff x="2971" y="1945"/>
            <a:chExt cx="952" cy="816"/>
          </a:xfrm>
        </p:grpSpPr>
        <p:sp>
          <p:nvSpPr>
            <p:cNvPr id="9264" name="Line 55"/>
            <p:cNvSpPr>
              <a:spLocks noChangeShapeType="1"/>
            </p:cNvSpPr>
            <p:nvPr/>
          </p:nvSpPr>
          <p:spPr bwMode="auto">
            <a:xfrm flipV="1">
              <a:off x="3061" y="1945"/>
              <a:ext cx="726" cy="1"/>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65" name="Line 56"/>
            <p:cNvSpPr>
              <a:spLocks noChangeShapeType="1"/>
            </p:cNvSpPr>
            <p:nvPr/>
          </p:nvSpPr>
          <p:spPr bwMode="auto">
            <a:xfrm>
              <a:off x="3923" y="2070"/>
              <a:ext cx="0" cy="589"/>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66" name="Line 57"/>
            <p:cNvSpPr>
              <a:spLocks noChangeShapeType="1"/>
            </p:cNvSpPr>
            <p:nvPr/>
          </p:nvSpPr>
          <p:spPr bwMode="auto">
            <a:xfrm flipH="1" flipV="1">
              <a:off x="3061" y="2761"/>
              <a:ext cx="726" cy="0"/>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67" name="Line 58"/>
            <p:cNvSpPr>
              <a:spLocks noChangeShapeType="1"/>
            </p:cNvSpPr>
            <p:nvPr/>
          </p:nvSpPr>
          <p:spPr bwMode="auto">
            <a:xfrm flipV="1">
              <a:off x="2971" y="2069"/>
              <a:ext cx="0" cy="590"/>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grpSp>
      <p:grpSp>
        <p:nvGrpSpPr>
          <p:cNvPr id="265275" name="Group 59"/>
          <p:cNvGrpSpPr>
            <a:grpSpLocks/>
          </p:cNvGrpSpPr>
          <p:nvPr/>
        </p:nvGrpSpPr>
        <p:grpSpPr bwMode="auto">
          <a:xfrm>
            <a:off x="5440363" y="5391150"/>
            <a:ext cx="1439862" cy="1063625"/>
            <a:chOff x="2064" y="2761"/>
            <a:chExt cx="907" cy="670"/>
          </a:xfrm>
        </p:grpSpPr>
        <p:sp>
          <p:nvSpPr>
            <p:cNvPr id="9261" name="Line 60"/>
            <p:cNvSpPr>
              <a:spLocks noChangeShapeType="1"/>
            </p:cNvSpPr>
            <p:nvPr/>
          </p:nvSpPr>
          <p:spPr bwMode="auto">
            <a:xfrm>
              <a:off x="2971" y="2886"/>
              <a:ext cx="0" cy="453"/>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62" name="Line 61"/>
            <p:cNvSpPr>
              <a:spLocks noChangeShapeType="1"/>
            </p:cNvSpPr>
            <p:nvPr/>
          </p:nvSpPr>
          <p:spPr bwMode="auto">
            <a:xfrm flipH="1" flipV="1">
              <a:off x="2064" y="2886"/>
              <a:ext cx="771" cy="545"/>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9263" name="Line 62"/>
            <p:cNvSpPr>
              <a:spLocks noChangeShapeType="1"/>
            </p:cNvSpPr>
            <p:nvPr/>
          </p:nvSpPr>
          <p:spPr bwMode="auto">
            <a:xfrm flipV="1">
              <a:off x="2109" y="2761"/>
              <a:ext cx="726" cy="0"/>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grpSp>
      <p:sp>
        <p:nvSpPr>
          <p:cNvPr id="265279" name="Freeform 63"/>
          <p:cNvSpPr>
            <a:spLocks/>
          </p:cNvSpPr>
          <p:nvPr/>
        </p:nvSpPr>
        <p:spPr bwMode="auto">
          <a:xfrm>
            <a:off x="3851275" y="2708275"/>
            <a:ext cx="3313113" cy="3097213"/>
          </a:xfrm>
          <a:custGeom>
            <a:avLst/>
            <a:gdLst>
              <a:gd name="T0" fmla="*/ 0 w 2087"/>
              <a:gd name="T1" fmla="*/ 1800225 h 1951"/>
              <a:gd name="T2" fmla="*/ 1368425 w 2087"/>
              <a:gd name="T3" fmla="*/ 1152525 h 1951"/>
              <a:gd name="T4" fmla="*/ 2952750 w 2087"/>
              <a:gd name="T5" fmla="*/ 0 h 1951"/>
              <a:gd name="T6" fmla="*/ 3168650 w 2087"/>
              <a:gd name="T7" fmla="*/ 0 h 1951"/>
              <a:gd name="T8" fmla="*/ 3313113 w 2087"/>
              <a:gd name="T9" fmla="*/ 144463 h 1951"/>
              <a:gd name="T10" fmla="*/ 3313113 w 2087"/>
              <a:gd name="T11" fmla="*/ 1584325 h 1951"/>
              <a:gd name="T12" fmla="*/ 3097213 w 2087"/>
              <a:gd name="T13" fmla="*/ 1728788 h 1951"/>
              <a:gd name="T14" fmla="*/ 1728788 w 2087"/>
              <a:gd name="T15" fmla="*/ 1728788 h 1951"/>
              <a:gd name="T16" fmla="*/ 1728788 w 2087"/>
              <a:gd name="T17" fmla="*/ 2952750 h 1951"/>
              <a:gd name="T18" fmla="*/ 1512888 w 2087"/>
              <a:gd name="T19" fmla="*/ 3097213 h 1951"/>
              <a:gd name="T20" fmla="*/ 144463 w 2087"/>
              <a:gd name="T21" fmla="*/ 2376488 h 19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7" h="1951">
                <a:moveTo>
                  <a:pt x="0" y="1134"/>
                </a:moveTo>
                <a:lnTo>
                  <a:pt x="862" y="726"/>
                </a:lnTo>
                <a:lnTo>
                  <a:pt x="1860" y="0"/>
                </a:lnTo>
                <a:lnTo>
                  <a:pt x="1996" y="0"/>
                </a:lnTo>
                <a:lnTo>
                  <a:pt x="2087" y="91"/>
                </a:lnTo>
                <a:lnTo>
                  <a:pt x="2087" y="998"/>
                </a:lnTo>
                <a:lnTo>
                  <a:pt x="1951" y="1089"/>
                </a:lnTo>
                <a:lnTo>
                  <a:pt x="1089" y="1089"/>
                </a:lnTo>
                <a:lnTo>
                  <a:pt x="1089" y="1860"/>
                </a:lnTo>
                <a:lnTo>
                  <a:pt x="953" y="1951"/>
                </a:lnTo>
                <a:lnTo>
                  <a:pt x="91" y="1497"/>
                </a:lnTo>
              </a:path>
            </a:pathLst>
          </a:custGeom>
          <a:noFill/>
          <a:ln w="28575" cap="flat" cmpd="sng">
            <a:solidFill>
              <a:schemeClr val="tx2"/>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65280" name="Freeform 64"/>
          <p:cNvSpPr>
            <a:spLocks/>
          </p:cNvSpPr>
          <p:nvPr/>
        </p:nvSpPr>
        <p:spPr bwMode="auto">
          <a:xfrm>
            <a:off x="3851275" y="2708275"/>
            <a:ext cx="4826000" cy="3097213"/>
          </a:xfrm>
          <a:custGeom>
            <a:avLst/>
            <a:gdLst>
              <a:gd name="T0" fmla="*/ 0 w 3040"/>
              <a:gd name="T1" fmla="*/ 1800225 h 1951"/>
              <a:gd name="T2" fmla="*/ 1368425 w 3040"/>
              <a:gd name="T3" fmla="*/ 1152525 h 1951"/>
              <a:gd name="T4" fmla="*/ 2952750 w 3040"/>
              <a:gd name="T5" fmla="*/ 0 h 1951"/>
              <a:gd name="T6" fmla="*/ 3168650 w 3040"/>
              <a:gd name="T7" fmla="*/ 0 h 1951"/>
              <a:gd name="T8" fmla="*/ 3313113 w 3040"/>
              <a:gd name="T9" fmla="*/ 144463 h 1951"/>
              <a:gd name="T10" fmla="*/ 3313113 w 3040"/>
              <a:gd name="T11" fmla="*/ 1152525 h 1951"/>
              <a:gd name="T12" fmla="*/ 4608513 w 3040"/>
              <a:gd name="T13" fmla="*/ 1152525 h 1951"/>
              <a:gd name="T14" fmla="*/ 4826000 w 3040"/>
              <a:gd name="T15" fmla="*/ 1368425 h 1951"/>
              <a:gd name="T16" fmla="*/ 4826000 w 3040"/>
              <a:gd name="T17" fmla="*/ 2881313 h 1951"/>
              <a:gd name="T18" fmla="*/ 4608513 w 3040"/>
              <a:gd name="T19" fmla="*/ 3024188 h 1951"/>
              <a:gd name="T20" fmla="*/ 3025775 w 3040"/>
              <a:gd name="T21" fmla="*/ 3024188 h 1951"/>
              <a:gd name="T22" fmla="*/ 2736850 w 3040"/>
              <a:gd name="T23" fmla="*/ 2881313 h 1951"/>
              <a:gd name="T24" fmla="*/ 2736850 w 3040"/>
              <a:gd name="T25" fmla="*/ 1728788 h 1951"/>
              <a:gd name="T26" fmla="*/ 1728788 w 3040"/>
              <a:gd name="T27" fmla="*/ 1728788 h 1951"/>
              <a:gd name="T28" fmla="*/ 1728788 w 3040"/>
              <a:gd name="T29" fmla="*/ 2952750 h 1951"/>
              <a:gd name="T30" fmla="*/ 1512888 w 3040"/>
              <a:gd name="T31" fmla="*/ 3097213 h 1951"/>
              <a:gd name="T32" fmla="*/ 217488 w 3040"/>
              <a:gd name="T33" fmla="*/ 2376488 h 19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40" h="1951">
                <a:moveTo>
                  <a:pt x="0" y="1134"/>
                </a:moveTo>
                <a:lnTo>
                  <a:pt x="862" y="726"/>
                </a:lnTo>
                <a:lnTo>
                  <a:pt x="1860" y="0"/>
                </a:lnTo>
                <a:lnTo>
                  <a:pt x="1996" y="0"/>
                </a:lnTo>
                <a:lnTo>
                  <a:pt x="2087" y="91"/>
                </a:lnTo>
                <a:lnTo>
                  <a:pt x="2087" y="726"/>
                </a:lnTo>
                <a:lnTo>
                  <a:pt x="2903" y="726"/>
                </a:lnTo>
                <a:lnTo>
                  <a:pt x="3040" y="862"/>
                </a:lnTo>
                <a:lnTo>
                  <a:pt x="3040" y="1815"/>
                </a:lnTo>
                <a:lnTo>
                  <a:pt x="2903" y="1905"/>
                </a:lnTo>
                <a:lnTo>
                  <a:pt x="1906" y="1905"/>
                </a:lnTo>
                <a:lnTo>
                  <a:pt x="1724" y="1815"/>
                </a:lnTo>
                <a:lnTo>
                  <a:pt x="1724" y="1089"/>
                </a:lnTo>
                <a:lnTo>
                  <a:pt x="1089" y="1089"/>
                </a:lnTo>
                <a:lnTo>
                  <a:pt x="1089" y="1860"/>
                </a:lnTo>
                <a:lnTo>
                  <a:pt x="953" y="1951"/>
                </a:lnTo>
                <a:lnTo>
                  <a:pt x="137" y="1497"/>
                </a:lnTo>
              </a:path>
            </a:pathLst>
          </a:custGeom>
          <a:noFill/>
          <a:ln w="28575" cap="flat" cmpd="sng">
            <a:solidFill>
              <a:schemeClr val="tx2"/>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65281" name="Freeform 65"/>
          <p:cNvSpPr>
            <a:spLocks/>
          </p:cNvSpPr>
          <p:nvPr/>
        </p:nvSpPr>
        <p:spPr bwMode="auto">
          <a:xfrm>
            <a:off x="3851275" y="2708275"/>
            <a:ext cx="4826000" cy="4105275"/>
          </a:xfrm>
          <a:custGeom>
            <a:avLst/>
            <a:gdLst>
              <a:gd name="T0" fmla="*/ 0 w 3040"/>
              <a:gd name="T1" fmla="*/ 1800225 h 2586"/>
              <a:gd name="T2" fmla="*/ 1368425 w 3040"/>
              <a:gd name="T3" fmla="*/ 1152525 h 2586"/>
              <a:gd name="T4" fmla="*/ 2952750 w 3040"/>
              <a:gd name="T5" fmla="*/ 0 h 2586"/>
              <a:gd name="T6" fmla="*/ 3168650 w 3040"/>
              <a:gd name="T7" fmla="*/ 0 h 2586"/>
              <a:gd name="T8" fmla="*/ 3313113 w 3040"/>
              <a:gd name="T9" fmla="*/ 144463 h 2586"/>
              <a:gd name="T10" fmla="*/ 3313113 w 3040"/>
              <a:gd name="T11" fmla="*/ 1152525 h 2586"/>
              <a:gd name="T12" fmla="*/ 4608513 w 3040"/>
              <a:gd name="T13" fmla="*/ 1152525 h 2586"/>
              <a:gd name="T14" fmla="*/ 4826000 w 3040"/>
              <a:gd name="T15" fmla="*/ 1368425 h 2586"/>
              <a:gd name="T16" fmla="*/ 4826000 w 3040"/>
              <a:gd name="T17" fmla="*/ 2881313 h 2586"/>
              <a:gd name="T18" fmla="*/ 4608513 w 3040"/>
              <a:gd name="T19" fmla="*/ 3024188 h 2586"/>
              <a:gd name="T20" fmla="*/ 3313113 w 3040"/>
              <a:gd name="T21" fmla="*/ 3024188 h 2586"/>
              <a:gd name="T22" fmla="*/ 3313113 w 3040"/>
              <a:gd name="T23" fmla="*/ 3889375 h 2586"/>
              <a:gd name="T24" fmla="*/ 2952750 w 3040"/>
              <a:gd name="T25" fmla="*/ 4105275 h 2586"/>
              <a:gd name="T26" fmla="*/ 1873250 w 3040"/>
              <a:gd name="T27" fmla="*/ 3384550 h 2586"/>
              <a:gd name="T28" fmla="*/ 1873250 w 3040"/>
              <a:gd name="T29" fmla="*/ 2520950 h 2586"/>
              <a:gd name="T30" fmla="*/ 2736850 w 3040"/>
              <a:gd name="T31" fmla="*/ 2520950 h 2586"/>
              <a:gd name="T32" fmla="*/ 2736850 w 3040"/>
              <a:gd name="T33" fmla="*/ 1728788 h 2586"/>
              <a:gd name="T34" fmla="*/ 1728788 w 3040"/>
              <a:gd name="T35" fmla="*/ 1728788 h 2586"/>
              <a:gd name="T36" fmla="*/ 1728788 w 3040"/>
              <a:gd name="T37" fmla="*/ 2952750 h 2586"/>
              <a:gd name="T38" fmla="*/ 1512888 w 3040"/>
              <a:gd name="T39" fmla="*/ 3097213 h 2586"/>
              <a:gd name="T40" fmla="*/ 217488 w 3040"/>
              <a:gd name="T41" fmla="*/ 2376488 h 25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40" h="2586">
                <a:moveTo>
                  <a:pt x="0" y="1134"/>
                </a:moveTo>
                <a:lnTo>
                  <a:pt x="862" y="726"/>
                </a:lnTo>
                <a:lnTo>
                  <a:pt x="1860" y="0"/>
                </a:lnTo>
                <a:lnTo>
                  <a:pt x="1996" y="0"/>
                </a:lnTo>
                <a:lnTo>
                  <a:pt x="2087" y="91"/>
                </a:lnTo>
                <a:lnTo>
                  <a:pt x="2087" y="726"/>
                </a:lnTo>
                <a:lnTo>
                  <a:pt x="2903" y="726"/>
                </a:lnTo>
                <a:lnTo>
                  <a:pt x="3040" y="862"/>
                </a:lnTo>
                <a:lnTo>
                  <a:pt x="3040" y="1815"/>
                </a:lnTo>
                <a:lnTo>
                  <a:pt x="2903" y="1905"/>
                </a:lnTo>
                <a:lnTo>
                  <a:pt x="2087" y="1905"/>
                </a:lnTo>
                <a:lnTo>
                  <a:pt x="2087" y="2450"/>
                </a:lnTo>
                <a:lnTo>
                  <a:pt x="1860" y="2586"/>
                </a:lnTo>
                <a:lnTo>
                  <a:pt x="1180" y="2132"/>
                </a:lnTo>
                <a:lnTo>
                  <a:pt x="1180" y="1588"/>
                </a:lnTo>
                <a:lnTo>
                  <a:pt x="1724" y="1588"/>
                </a:lnTo>
                <a:lnTo>
                  <a:pt x="1724" y="1089"/>
                </a:lnTo>
                <a:lnTo>
                  <a:pt x="1089" y="1089"/>
                </a:lnTo>
                <a:lnTo>
                  <a:pt x="1089" y="1860"/>
                </a:lnTo>
                <a:lnTo>
                  <a:pt x="953" y="1951"/>
                </a:lnTo>
                <a:lnTo>
                  <a:pt x="137" y="1497"/>
                </a:lnTo>
              </a:path>
            </a:pathLst>
          </a:custGeom>
          <a:noFill/>
          <a:ln w="28575" cap="flat" cmpd="sng">
            <a:solidFill>
              <a:schemeClr val="tx2"/>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extLst>
      <p:ext uri="{BB962C8B-B14F-4D97-AF65-F5344CB8AC3E}">
        <p14:creationId xmlns:p14="http://schemas.microsoft.com/office/powerpoint/2010/main" val="2975925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65230"/>
                                        </p:tgtEl>
                                        <p:attrNameLst>
                                          <p:attrName>style.visibility</p:attrName>
                                        </p:attrNameLst>
                                      </p:cBhvr>
                                      <p:to>
                                        <p:strVal val="visible"/>
                                      </p:to>
                                    </p:set>
                                    <p:animEffect transition="in" filter="wipe(right)">
                                      <p:cBhvr>
                                        <p:cTn id="7" dur="500"/>
                                        <p:tgtEl>
                                          <p:spTgt spid="26523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5231"/>
                                        </p:tgtEl>
                                        <p:attrNameLst>
                                          <p:attrName>style.visibility</p:attrName>
                                        </p:attrNameLst>
                                      </p:cBhvr>
                                      <p:to>
                                        <p:strVal val="visible"/>
                                      </p:to>
                                    </p:set>
                                    <p:animEffect transition="in" filter="wipe(up)">
                                      <p:cBhvr>
                                        <p:cTn id="11" dur="500"/>
                                        <p:tgtEl>
                                          <p:spTgt spid="26523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5232"/>
                                        </p:tgtEl>
                                        <p:attrNameLst>
                                          <p:attrName>style.visibility</p:attrName>
                                        </p:attrNameLst>
                                      </p:cBhvr>
                                      <p:to>
                                        <p:strVal val="visible"/>
                                      </p:to>
                                    </p:set>
                                    <p:animEffect transition="in" filter="wipe(left)">
                                      <p:cBhvr>
                                        <p:cTn id="15" dur="500"/>
                                        <p:tgtEl>
                                          <p:spTgt spid="265232"/>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65233"/>
                                        </p:tgtEl>
                                        <p:attrNameLst>
                                          <p:attrName>style.visibility</p:attrName>
                                        </p:attrNameLst>
                                      </p:cBhvr>
                                      <p:to>
                                        <p:strVal val="visible"/>
                                      </p:to>
                                    </p:set>
                                    <p:animEffect transition="in" filter="wipe(down)">
                                      <p:cBhvr>
                                        <p:cTn id="19" dur="500"/>
                                        <p:tgtEl>
                                          <p:spTgt spid="265233"/>
                                        </p:tgtEl>
                                      </p:cBhvr>
                                    </p:animEffect>
                                  </p:childTnLst>
                                </p:cTn>
                              </p:par>
                            </p:childTnLst>
                          </p:cTn>
                        </p:par>
                        <p:par>
                          <p:cTn id="20" fill="hold" nodeType="afterGroup">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65234"/>
                                        </p:tgtEl>
                                        <p:attrNameLst>
                                          <p:attrName>style.visibility</p:attrName>
                                        </p:attrNameLst>
                                      </p:cBhvr>
                                      <p:to>
                                        <p:strVal val="visible"/>
                                      </p:to>
                                    </p:set>
                                    <p:animEffect transition="in" filter="wipe(right)">
                                      <p:cBhvr>
                                        <p:cTn id="23" dur="500"/>
                                        <p:tgtEl>
                                          <p:spTgt spid="265234"/>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5235"/>
                                        </p:tgtEl>
                                        <p:attrNameLst>
                                          <p:attrName>style.visibility</p:attrName>
                                        </p:attrNameLst>
                                      </p:cBhvr>
                                      <p:to>
                                        <p:strVal val="visible"/>
                                      </p:to>
                                    </p:set>
                                    <p:animEffect transition="in" filter="wipe(down)">
                                      <p:cBhvr>
                                        <p:cTn id="27" dur="500"/>
                                        <p:tgtEl>
                                          <p:spTgt spid="265235"/>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65236"/>
                                        </p:tgtEl>
                                        <p:attrNameLst>
                                          <p:attrName>style.visibility</p:attrName>
                                        </p:attrNameLst>
                                      </p:cBhvr>
                                      <p:to>
                                        <p:strVal val="visible"/>
                                      </p:to>
                                    </p:set>
                                    <p:animEffect transition="in" filter="wipe(up)">
                                      <p:cBhvr>
                                        <p:cTn id="31" dur="500"/>
                                        <p:tgtEl>
                                          <p:spTgt spid="265236"/>
                                        </p:tgtEl>
                                      </p:cBhvr>
                                    </p:animEffect>
                                  </p:childTnLst>
                                </p:cTn>
                              </p:par>
                            </p:childTnLst>
                          </p:cTn>
                        </p:par>
                        <p:par>
                          <p:cTn id="32" fill="hold" nodeType="afterGroup">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65237"/>
                                        </p:tgtEl>
                                        <p:attrNameLst>
                                          <p:attrName>style.visibility</p:attrName>
                                        </p:attrNameLst>
                                      </p:cBhvr>
                                      <p:to>
                                        <p:strVal val="visible"/>
                                      </p:to>
                                    </p:set>
                                    <p:animEffect transition="in" filter="wipe(down)">
                                      <p:cBhvr>
                                        <p:cTn id="35" dur="500"/>
                                        <p:tgtEl>
                                          <p:spTgt spid="265237"/>
                                        </p:tgtEl>
                                      </p:cBhvr>
                                    </p:animEffect>
                                  </p:childTnLst>
                                </p:cTn>
                              </p:par>
                            </p:childTnLst>
                          </p:cTn>
                        </p:par>
                        <p:par>
                          <p:cTn id="36" fill="hold" nodeType="afterGroup">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65238"/>
                                        </p:tgtEl>
                                        <p:attrNameLst>
                                          <p:attrName>style.visibility</p:attrName>
                                        </p:attrNameLst>
                                      </p:cBhvr>
                                      <p:to>
                                        <p:strVal val="visible"/>
                                      </p:to>
                                    </p:set>
                                    <p:animEffect transition="in" filter="wipe(down)">
                                      <p:cBhvr>
                                        <p:cTn id="39" dur="500"/>
                                        <p:tgtEl>
                                          <p:spTgt spid="265238"/>
                                        </p:tgtEl>
                                      </p:cBhvr>
                                    </p:animEffect>
                                  </p:childTnLst>
                                </p:cTn>
                              </p:par>
                            </p:childTnLst>
                          </p:cTn>
                        </p:par>
                        <p:par>
                          <p:cTn id="40" fill="hold" nodeType="afterGroup">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265239"/>
                                        </p:tgtEl>
                                        <p:attrNameLst>
                                          <p:attrName>style.visibility</p:attrName>
                                        </p:attrNameLst>
                                      </p:cBhvr>
                                      <p:to>
                                        <p:strVal val="visible"/>
                                      </p:to>
                                    </p:set>
                                    <p:animEffect transition="in" filter="wipe(right)">
                                      <p:cBhvr>
                                        <p:cTn id="43" dur="500"/>
                                        <p:tgtEl>
                                          <p:spTgt spid="2652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26526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265243"/>
                                        </p:tgtEl>
                                      </p:cBhvr>
                                    </p:animEffect>
                                    <p:animScale>
                                      <p:cBhvr>
                                        <p:cTn id="52" dur="250" autoRev="1" fill="hold"/>
                                        <p:tgtEl>
                                          <p:spTgt spid="265243"/>
                                        </p:tgtEl>
                                      </p:cBhvr>
                                      <p:by x="105000" y="105000"/>
                                    </p:animScale>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0"/>
                                          </p:stCondLst>
                                        </p:cTn>
                                        <p:tgtEl>
                                          <p:spTgt spid="26526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6527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265279"/>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6" presetClass="emph" presetSubtype="0" fill="hold" grpId="0" nodeType="clickEffect">
                                  <p:stCondLst>
                                    <p:cond delay="0"/>
                                  </p:stCondLst>
                                  <p:childTnLst>
                                    <p:animEffect transition="out" filter="fade">
                                      <p:cBhvr>
                                        <p:cTn id="67" dur="500" tmFilter="0, 0; .2, .5; .8, .5; 1, 0"/>
                                        <p:tgtEl>
                                          <p:spTgt spid="265251"/>
                                        </p:tgtEl>
                                      </p:cBhvr>
                                    </p:animEffect>
                                    <p:animScale>
                                      <p:cBhvr>
                                        <p:cTn id="68" dur="250" autoRev="1" fill="hold"/>
                                        <p:tgtEl>
                                          <p:spTgt spid="265251"/>
                                        </p:tgtEl>
                                      </p:cBhvr>
                                      <p:by x="105000" y="105000"/>
                                    </p:animScale>
                                  </p:childTnLst>
                                </p:cTn>
                              </p:par>
                            </p:childTnLst>
                          </p:cTn>
                        </p:par>
                        <p:par>
                          <p:cTn id="69" fill="hold" nodeType="afterGroup">
                            <p:stCondLst>
                              <p:cond delay="500"/>
                            </p:stCondLst>
                            <p:childTnLst>
                              <p:par>
                                <p:cTn id="70" presetID="1" presetClass="entr" presetSubtype="0" fill="hold" nodeType="afterEffect">
                                  <p:stCondLst>
                                    <p:cond delay="0"/>
                                  </p:stCondLst>
                                  <p:childTnLst>
                                    <p:set>
                                      <p:cBhvr>
                                        <p:cTn id="71" dur="1" fill="hold">
                                          <p:stCondLst>
                                            <p:cond delay="0"/>
                                          </p:stCondLst>
                                        </p:cTn>
                                        <p:tgtEl>
                                          <p:spTgt spid="265270"/>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6528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265280"/>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6" presetClass="emph" presetSubtype="0" fill="hold" grpId="0" nodeType="clickEffect">
                                  <p:stCondLst>
                                    <p:cond delay="0"/>
                                  </p:stCondLst>
                                  <p:childTnLst>
                                    <p:animEffect transition="out" filter="fade">
                                      <p:cBhvr>
                                        <p:cTn id="83" dur="500" tmFilter="0, 0; .2, .5; .8, .5; 1, 0"/>
                                        <p:tgtEl>
                                          <p:spTgt spid="265252"/>
                                        </p:tgtEl>
                                      </p:cBhvr>
                                    </p:animEffect>
                                    <p:animScale>
                                      <p:cBhvr>
                                        <p:cTn id="84" dur="250" autoRev="1" fill="hold"/>
                                        <p:tgtEl>
                                          <p:spTgt spid="265252"/>
                                        </p:tgtEl>
                                      </p:cBhvr>
                                      <p:by x="105000" y="105000"/>
                                    </p:animScale>
                                  </p:childTnLst>
                                </p:cTn>
                              </p:par>
                            </p:childTnLst>
                          </p:cTn>
                        </p:par>
                        <p:par>
                          <p:cTn id="85" fill="hold" nodeType="afterGroup">
                            <p:stCondLst>
                              <p:cond delay="500"/>
                            </p:stCondLst>
                            <p:childTnLst>
                              <p:par>
                                <p:cTn id="86" presetID="1" presetClass="entr" presetSubtype="0" fill="hold" nodeType="afterEffect">
                                  <p:stCondLst>
                                    <p:cond delay="0"/>
                                  </p:stCondLst>
                                  <p:childTnLst>
                                    <p:set>
                                      <p:cBhvr>
                                        <p:cTn id="87" dur="1" fill="hold">
                                          <p:stCondLst>
                                            <p:cond delay="0"/>
                                          </p:stCondLst>
                                        </p:cTn>
                                        <p:tgtEl>
                                          <p:spTgt spid="265275"/>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65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30" grpId="0" animBg="1"/>
      <p:bldP spid="265231" grpId="0" animBg="1"/>
      <p:bldP spid="265232" grpId="0" animBg="1"/>
      <p:bldP spid="265233" grpId="0" animBg="1"/>
      <p:bldP spid="265234" grpId="0" animBg="1"/>
      <p:bldP spid="265235" grpId="0" animBg="1"/>
      <p:bldP spid="265236" grpId="0" animBg="1"/>
      <p:bldP spid="265237" grpId="0" animBg="1"/>
      <p:bldP spid="265238" grpId="0" animBg="1"/>
      <p:bldP spid="265239" grpId="0" animBg="1"/>
      <p:bldP spid="265243" grpId="0" animBg="1"/>
      <p:bldP spid="265251" grpId="0" animBg="1"/>
      <p:bldP spid="265252" grpId="0" animBg="1"/>
      <p:bldP spid="265279" grpId="0" animBg="1"/>
      <p:bldP spid="265279" grpId="1" animBg="1"/>
      <p:bldP spid="265280" grpId="0" animBg="1"/>
      <p:bldP spid="265280" grpId="1" animBg="1"/>
      <p:bldP spid="26528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97300138-6488-46AD-913E-C1A8458D9D0F}" type="slidenum">
              <a:rPr lang="zh-TW" altLang="en-US" sz="1400" b="0">
                <a:latin typeface="Arial" panose="020B0604020202020204" pitchFamily="34" charset="0"/>
              </a:rPr>
              <a:pPr>
                <a:spcBef>
                  <a:spcPct val="0"/>
                </a:spcBef>
                <a:buClrTx/>
                <a:buSzTx/>
                <a:buFontTx/>
                <a:buNone/>
              </a:pPr>
              <a:t>40</a:t>
            </a:fld>
            <a:endParaRPr lang="en-US" altLang="zh-TW" sz="1400" b="0">
              <a:latin typeface="Arial" panose="020B0604020202020204" pitchFamily="34" charset="0"/>
            </a:endParaRPr>
          </a:p>
        </p:txBody>
      </p:sp>
      <p:sp>
        <p:nvSpPr>
          <p:cNvPr id="28675"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Proving NP-Completeness</a:t>
            </a:r>
          </a:p>
        </p:txBody>
      </p:sp>
      <p:sp>
        <p:nvSpPr>
          <p:cNvPr id="922627" name="Rectangle 3"/>
          <p:cNvSpPr>
            <a:spLocks noGrp="1" noChangeArrowheads="1"/>
          </p:cNvSpPr>
          <p:nvPr>
            <p:ph type="body" idx="1"/>
          </p:nvPr>
        </p:nvSpPr>
        <p:spPr/>
        <p:txBody>
          <a:bodyPr/>
          <a:lstStyle/>
          <a:p>
            <a:pPr eaLnBrk="1" hangingPunct="1"/>
            <a:r>
              <a:rPr lang="en-US" altLang="zh-TW" dirty="0">
                <a:ea typeface="新細明體" panose="02020500000000000000" pitchFamily="18" charset="-120"/>
              </a:rPr>
              <a:t>What steps do we have to take to prove a problem P</a:t>
            </a:r>
            <a:r>
              <a:rPr lang="en-US" altLang="zh-TW" b="0" dirty="0">
                <a:ea typeface="新細明體" panose="02020500000000000000" pitchFamily="18" charset="-120"/>
              </a:rPr>
              <a:t> </a:t>
            </a:r>
            <a:r>
              <a:rPr lang="en-US" altLang="zh-TW" dirty="0">
                <a:ea typeface="新細明體" panose="02020500000000000000" pitchFamily="18" charset="-120"/>
              </a:rPr>
              <a:t>is NP-Complete?</a:t>
            </a:r>
          </a:p>
          <a:p>
            <a:pPr lvl="1" eaLnBrk="1" hangingPunct="1"/>
            <a:r>
              <a:rPr lang="en-US" altLang="zh-TW" dirty="0">
                <a:ea typeface="新細明體" panose="02020500000000000000" pitchFamily="18" charset="-120"/>
              </a:rPr>
              <a:t>Pick a known NP-Complete problem Q</a:t>
            </a:r>
          </a:p>
          <a:p>
            <a:pPr lvl="1" eaLnBrk="1" hangingPunct="1"/>
            <a:r>
              <a:rPr lang="en-US" altLang="zh-TW" dirty="0">
                <a:ea typeface="新細明體" panose="02020500000000000000" pitchFamily="18" charset="-120"/>
              </a:rPr>
              <a:t>Reduce Q to P</a:t>
            </a:r>
          </a:p>
          <a:p>
            <a:pPr lvl="2" eaLnBrk="1" hangingPunct="1"/>
            <a:r>
              <a:rPr lang="en-US" altLang="zh-TW" dirty="0">
                <a:ea typeface="新細明體" panose="02020500000000000000" pitchFamily="18" charset="-120"/>
              </a:rPr>
              <a:t>Describe a transformation that maps instances of Q to instances of P.</a:t>
            </a:r>
          </a:p>
          <a:p>
            <a:pPr lvl="2" eaLnBrk="1" hangingPunct="1"/>
            <a:r>
              <a:rPr lang="en-US" altLang="zh-TW" dirty="0">
                <a:solidFill>
                  <a:srgbClr val="FF0000"/>
                </a:solidFill>
                <a:ea typeface="新細明體" panose="02020500000000000000" pitchFamily="18" charset="-120"/>
              </a:rPr>
              <a:t>Prove that “Yes” for Q </a:t>
            </a:r>
            <a:r>
              <a:rPr lang="en-US" altLang="zh-TW" i="1" dirty="0" err="1">
                <a:solidFill>
                  <a:srgbClr val="FF0000"/>
                </a:solidFill>
                <a:ea typeface="新細明體" panose="02020500000000000000" pitchFamily="18" charset="-120"/>
              </a:rPr>
              <a:t>iff</a:t>
            </a:r>
            <a:r>
              <a:rPr lang="en-US" altLang="zh-TW" dirty="0">
                <a:solidFill>
                  <a:srgbClr val="FF0000"/>
                </a:solidFill>
              </a:rPr>
              <a:t> “yes” for P</a:t>
            </a:r>
            <a:endParaRPr lang="en-US" altLang="zh-TW" dirty="0">
              <a:solidFill>
                <a:srgbClr val="FF0000"/>
              </a:solidFill>
              <a:ea typeface="新細明體" panose="02020500000000000000" pitchFamily="18" charset="-120"/>
            </a:endParaRPr>
          </a:p>
          <a:p>
            <a:pPr lvl="2" eaLnBrk="1" hangingPunct="1"/>
            <a:r>
              <a:rPr lang="en-US" altLang="zh-TW" dirty="0">
                <a:ea typeface="新細明體" panose="02020500000000000000" pitchFamily="18" charset="-120"/>
              </a:rPr>
              <a:t>Prove it runs in polynomial time</a:t>
            </a:r>
          </a:p>
        </p:txBody>
      </p:sp>
    </p:spTree>
    <p:extLst>
      <p:ext uri="{BB962C8B-B14F-4D97-AF65-F5344CB8AC3E}">
        <p14:creationId xmlns:p14="http://schemas.microsoft.com/office/powerpoint/2010/main" val="2965541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26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26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226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22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7"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607E068C-A8D9-4EEC-BA35-96B958A74D58}" type="slidenum">
              <a:rPr lang="zh-TW" altLang="en-US" sz="1400" b="0">
                <a:latin typeface="Arial" panose="020B0604020202020204" pitchFamily="34" charset="0"/>
              </a:rPr>
              <a:pPr>
                <a:spcBef>
                  <a:spcPct val="0"/>
                </a:spcBef>
                <a:buClrTx/>
                <a:buSzTx/>
                <a:buFontTx/>
                <a:buNone/>
              </a:pPr>
              <a:t>41</a:t>
            </a:fld>
            <a:endParaRPr lang="en-US" altLang="zh-TW" sz="1400" b="0">
              <a:latin typeface="Arial" panose="020B0604020202020204" pitchFamily="34" charset="0"/>
            </a:endParaRPr>
          </a:p>
        </p:txBody>
      </p:sp>
      <p:sp>
        <p:nvSpPr>
          <p:cNvPr id="29699" name="Rectangle 2"/>
          <p:cNvSpPr>
            <a:spLocks noGrp="1" noChangeArrowheads="1"/>
          </p:cNvSpPr>
          <p:nvPr>
            <p:ph type="title"/>
          </p:nvPr>
        </p:nvSpPr>
        <p:spPr/>
        <p:txBody>
          <a:bodyPr/>
          <a:lstStyle/>
          <a:p>
            <a:pPr eaLnBrk="1" hangingPunct="1"/>
            <a:endParaRPr lang="zh-TW" altLang="en-US">
              <a:ea typeface="新細明體" panose="02020500000000000000" pitchFamily="18" charset="-120"/>
            </a:endParaRPr>
          </a:p>
        </p:txBody>
      </p:sp>
      <p:sp>
        <p:nvSpPr>
          <p:cNvPr id="29700" name="Rectangle 3"/>
          <p:cNvSpPr>
            <a:spLocks noGrp="1" noChangeArrowheads="1"/>
          </p:cNvSpPr>
          <p:nvPr>
            <p:ph type="body" idx="1"/>
          </p:nvPr>
        </p:nvSpPr>
        <p:spPr/>
        <p:txBody>
          <a:bodyPr/>
          <a:lstStyle/>
          <a:p>
            <a:pPr eaLnBrk="1" hangingPunct="1"/>
            <a:endParaRPr lang="zh-TW" altLang="en-US">
              <a:ea typeface="新細明體" panose="02020500000000000000" pitchFamily="18" charset="-120"/>
            </a:endParaRPr>
          </a:p>
        </p:txBody>
      </p:sp>
      <p:pic>
        <p:nvPicPr>
          <p:cNvPr id="29701" name="Picture 4" descr="fig34-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5175"/>
            <a:ext cx="9396413"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5"/>
          <p:cNvSpPr>
            <a:spLocks noChangeArrowheads="1"/>
          </p:cNvSpPr>
          <p:nvPr/>
        </p:nvSpPr>
        <p:spPr bwMode="auto">
          <a:xfrm>
            <a:off x="250825" y="4149725"/>
            <a:ext cx="2016125" cy="1295400"/>
          </a:xfrm>
          <a:prstGeom prst="rect">
            <a:avLst/>
          </a:prstGeom>
          <a:noFill/>
          <a:ln w="38100">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Tree>
    <p:extLst>
      <p:ext uri="{BB962C8B-B14F-4D97-AF65-F5344CB8AC3E}">
        <p14:creationId xmlns:p14="http://schemas.microsoft.com/office/powerpoint/2010/main" val="3926941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67ECB388-4EF9-4A91-9657-536A96F78761}" type="slidenum">
              <a:rPr lang="zh-TW" altLang="en-US" sz="1400" b="0">
                <a:latin typeface="Arial" panose="020B0604020202020204" pitchFamily="34" charset="0"/>
              </a:rPr>
              <a:pPr>
                <a:spcBef>
                  <a:spcPct val="0"/>
                </a:spcBef>
                <a:buClrTx/>
                <a:buSzTx/>
                <a:buFontTx/>
                <a:buNone/>
              </a:pPr>
              <a:t>42</a:t>
            </a:fld>
            <a:endParaRPr lang="en-US" altLang="zh-TW" sz="1400" b="0">
              <a:latin typeface="Arial" panose="020B0604020202020204" pitchFamily="34" charset="0"/>
            </a:endParaRPr>
          </a:p>
        </p:txBody>
      </p:sp>
      <p:sp>
        <p:nvSpPr>
          <p:cNvPr id="30723"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Traveling Salesman Problem</a:t>
            </a:r>
          </a:p>
        </p:txBody>
      </p:sp>
      <p:sp>
        <p:nvSpPr>
          <p:cNvPr id="30724" name="Rectangle 3"/>
          <p:cNvSpPr>
            <a:spLocks noGrp="1" noChangeArrowheads="1"/>
          </p:cNvSpPr>
          <p:nvPr>
            <p:ph type="body" idx="1"/>
          </p:nvPr>
        </p:nvSpPr>
        <p:spPr>
          <a:xfrm>
            <a:off x="457200" y="1524000"/>
            <a:ext cx="8382000" cy="4343400"/>
          </a:xfrm>
        </p:spPr>
        <p:txBody>
          <a:bodyPr/>
          <a:lstStyle/>
          <a:p>
            <a:pPr eaLnBrk="1" hangingPunct="1"/>
            <a:r>
              <a:rPr lang="en-US" altLang="zh-TW" dirty="0">
                <a:ea typeface="新細明體" panose="02020500000000000000" pitchFamily="18" charset="-120"/>
              </a:rPr>
              <a:t>Traveling Salesman Problem (TSP): a complete graph with cost c(</a:t>
            </a:r>
            <a:r>
              <a:rPr lang="en-US" altLang="zh-TW" i="1" dirty="0" err="1">
                <a:ea typeface="新細明體" panose="02020500000000000000" pitchFamily="18" charset="-120"/>
              </a:rPr>
              <a:t>i</a:t>
            </a:r>
            <a:r>
              <a:rPr lang="en-US" altLang="zh-TW" i="1" dirty="0">
                <a:ea typeface="新細明體" panose="02020500000000000000" pitchFamily="18" charset="-120"/>
              </a:rPr>
              <a:t>, j</a:t>
            </a:r>
            <a:r>
              <a:rPr lang="en-US" altLang="zh-TW" dirty="0">
                <a:ea typeface="新細明體" panose="02020500000000000000" pitchFamily="18" charset="-120"/>
              </a:rPr>
              <a:t>) to go from city </a:t>
            </a:r>
            <a:r>
              <a:rPr lang="en-US" altLang="zh-TW" i="1" dirty="0" err="1">
                <a:ea typeface="新細明體" panose="02020500000000000000" pitchFamily="18" charset="-120"/>
              </a:rPr>
              <a:t>i</a:t>
            </a:r>
            <a:r>
              <a:rPr lang="en-US" altLang="zh-TW" dirty="0">
                <a:ea typeface="新細明體" panose="02020500000000000000" pitchFamily="18" charset="-120"/>
              </a:rPr>
              <a:t> to city </a:t>
            </a:r>
            <a:r>
              <a:rPr lang="en-US" altLang="zh-TW" i="1" dirty="0">
                <a:ea typeface="新細明體" panose="02020500000000000000" pitchFamily="18" charset="-120"/>
              </a:rPr>
              <a:t>j.</a:t>
            </a:r>
            <a:endParaRPr lang="en-US" altLang="zh-TW" dirty="0">
              <a:ea typeface="新細明體" panose="02020500000000000000" pitchFamily="18" charset="-120"/>
            </a:endParaRPr>
          </a:p>
          <a:p>
            <a:pPr lvl="1" eaLnBrk="1" hangingPunct="1"/>
            <a:r>
              <a:rPr lang="en-US" altLang="zh-TW" dirty="0">
                <a:ea typeface="新細明體" panose="02020500000000000000" pitchFamily="18" charset="-120"/>
              </a:rPr>
              <a:t>Optimization version: a salesman must travel to </a:t>
            </a:r>
            <a:r>
              <a:rPr lang="en-US" altLang="zh-TW" i="1" dirty="0">
                <a:ea typeface="新細明體" panose="02020500000000000000" pitchFamily="18" charset="-120"/>
              </a:rPr>
              <a:t>n</a:t>
            </a:r>
            <a:r>
              <a:rPr lang="en-US" altLang="zh-TW" dirty="0">
                <a:ea typeface="新細明體" panose="02020500000000000000" pitchFamily="18" charset="-120"/>
              </a:rPr>
              <a:t> cities, visiting each city exactly once and finishing where he begins with minimized cost.</a:t>
            </a:r>
          </a:p>
          <a:p>
            <a:pPr lvl="1" eaLnBrk="1" hangingPunct="1"/>
            <a:r>
              <a:rPr lang="en-US" altLang="zh-TW" b="1" dirty="0">
                <a:ea typeface="新細明體" panose="02020500000000000000" pitchFamily="18" charset="-120"/>
              </a:rPr>
              <a:t>Decision version</a:t>
            </a:r>
            <a:r>
              <a:rPr lang="en-US" altLang="zh-TW" dirty="0">
                <a:ea typeface="新細明體" panose="02020500000000000000" pitchFamily="18" charset="-120"/>
              </a:rPr>
              <a:t>: ask if  </a:t>
            </a:r>
            <a:r>
              <a:rPr lang="en-US" altLang="zh-TW" dirty="0">
                <a:ea typeface="新細明體" panose="02020500000000000000" pitchFamily="18" charset="-120"/>
                <a:sym typeface="Symbol" panose="05050102010706020507" pitchFamily="18" charset="2"/>
              </a:rPr>
              <a:t>there exists a tour with cost &lt; </a:t>
            </a:r>
            <a:r>
              <a:rPr lang="en-US" altLang="zh-TW" i="1" dirty="0">
                <a:ea typeface="新細明體" panose="02020500000000000000" pitchFamily="18" charset="-120"/>
                <a:sym typeface="Symbol" panose="05050102010706020507" pitchFamily="18" charset="2"/>
              </a:rPr>
              <a:t>k</a:t>
            </a:r>
            <a:r>
              <a:rPr lang="en-US" altLang="zh-TW" dirty="0">
                <a:ea typeface="新細明體" panose="02020500000000000000" pitchFamily="18" charset="-120"/>
                <a:sym typeface="Symbol" panose="05050102010706020507" pitchFamily="18" charset="2"/>
              </a:rPr>
              <a:t>.</a:t>
            </a:r>
            <a:endParaRPr lang="en-US" altLang="zh-TW" dirty="0">
              <a:ea typeface="新細明體" panose="02020500000000000000" pitchFamily="18" charset="-120"/>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2660131014"/>
              </p:ext>
            </p:extLst>
          </p:nvPr>
        </p:nvGraphicFramePr>
        <p:xfrm>
          <a:off x="3707904" y="4624426"/>
          <a:ext cx="1703884" cy="2044661"/>
        </p:xfrm>
        <a:graphic>
          <a:graphicData uri="http://schemas.openxmlformats.org/presentationml/2006/ole">
            <mc:AlternateContent xmlns:mc="http://schemas.openxmlformats.org/markup-compatibility/2006">
              <mc:Choice xmlns:v="urn:schemas-microsoft-com:vml" Requires="v">
                <p:oleObj spid="_x0000_s11270" name="Visio" r:id="rId3" imgW="1996440" imgH="2403348" progId="Visio.Drawing.11">
                  <p:embed/>
                </p:oleObj>
              </mc:Choice>
              <mc:Fallback>
                <p:oleObj name="Visio" r:id="rId3" imgW="1996440" imgH="240334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624426"/>
                        <a:ext cx="1703884" cy="2044661"/>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278746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528BA148-1FCE-4561-A8A5-3C4EC0209479}" type="slidenum">
              <a:rPr lang="zh-TW" altLang="en-US" sz="1400" b="0">
                <a:latin typeface="Arial" panose="020B0604020202020204" pitchFamily="34" charset="0"/>
              </a:rPr>
              <a:pPr>
                <a:spcBef>
                  <a:spcPct val="0"/>
                </a:spcBef>
                <a:buClrTx/>
                <a:buSzTx/>
                <a:buFontTx/>
                <a:buNone/>
              </a:pPr>
              <a:t>43</a:t>
            </a:fld>
            <a:endParaRPr lang="en-US" altLang="zh-TW" sz="1400" b="0">
              <a:latin typeface="Arial" panose="020B0604020202020204" pitchFamily="34" charset="0"/>
            </a:endParaRPr>
          </a:p>
        </p:txBody>
      </p:sp>
      <p:sp>
        <p:nvSpPr>
          <p:cNvPr id="31747"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Traveling Salesman Problem</a:t>
            </a:r>
            <a:endParaRPr lang="zh-TW" altLang="en-US">
              <a:ea typeface="新細明體" panose="02020500000000000000" pitchFamily="18" charset="-120"/>
            </a:endParaRPr>
          </a:p>
        </p:txBody>
      </p:sp>
      <p:sp>
        <p:nvSpPr>
          <p:cNvPr id="31748" name="Rectangle 3"/>
          <p:cNvSpPr>
            <a:spLocks noGrp="1" noChangeArrowheads="1"/>
          </p:cNvSpPr>
          <p:nvPr>
            <p:ph type="body" idx="1"/>
          </p:nvPr>
        </p:nvSpPr>
        <p:spPr/>
        <p:txBody>
          <a:bodyPr/>
          <a:lstStyle/>
          <a:p>
            <a:pPr eaLnBrk="1" hangingPunct="1"/>
            <a:r>
              <a:rPr lang="en-US" altLang="zh-TW" dirty="0">
                <a:ea typeface="新細明體" panose="02020500000000000000" pitchFamily="18" charset="-120"/>
              </a:rPr>
              <a:t>TSP={&lt;</a:t>
            </a:r>
            <a:r>
              <a:rPr lang="en-US" altLang="zh-TW" i="1" dirty="0">
                <a:ea typeface="新細明體" panose="02020500000000000000" pitchFamily="18" charset="-120"/>
              </a:rPr>
              <a:t>G, c, k</a:t>
            </a:r>
            <a:r>
              <a:rPr lang="en-US" altLang="zh-TW" dirty="0">
                <a:ea typeface="新細明體" panose="02020500000000000000" pitchFamily="18" charset="-120"/>
              </a:rPr>
              <a:t>&gt; | </a:t>
            </a:r>
            <a:r>
              <a:rPr lang="en-US" altLang="zh-TW" i="1" dirty="0">
                <a:ea typeface="新細明體" panose="02020500000000000000" pitchFamily="18" charset="-120"/>
              </a:rPr>
              <a:t>G </a:t>
            </a:r>
            <a:r>
              <a:rPr lang="en-US" altLang="zh-TW" dirty="0">
                <a:ea typeface="新細明體" panose="02020500000000000000" pitchFamily="18" charset="-120"/>
              </a:rPr>
              <a:t>= (</a:t>
            </a:r>
            <a:r>
              <a:rPr lang="en-US" altLang="zh-TW" i="1" dirty="0">
                <a:ea typeface="新細明體" panose="02020500000000000000" pitchFamily="18" charset="-120"/>
              </a:rPr>
              <a:t>V, E</a:t>
            </a:r>
            <a:r>
              <a:rPr lang="en-US" altLang="zh-TW" dirty="0">
                <a:ea typeface="新細明體" panose="02020500000000000000" pitchFamily="18" charset="-120"/>
              </a:rPr>
              <a:t>) is a complete graph, find a tour with cost &lt; </a:t>
            </a:r>
            <a:r>
              <a:rPr lang="en-US" altLang="zh-TW" i="1" dirty="0">
                <a:ea typeface="新細明體" panose="02020500000000000000" pitchFamily="18" charset="-120"/>
              </a:rPr>
              <a:t>k=1</a:t>
            </a:r>
            <a:r>
              <a:rPr lang="en-US" altLang="zh-TW" dirty="0">
                <a:ea typeface="新細明體" panose="02020500000000000000" pitchFamily="18" charset="-120"/>
              </a:rPr>
              <a:t>}.</a:t>
            </a:r>
            <a:endParaRPr lang="zh-TW" altLang="en-US" dirty="0">
              <a:ea typeface="新細明體" panose="02020500000000000000" pitchFamily="18" charset="-120"/>
            </a:endParaRPr>
          </a:p>
        </p:txBody>
      </p:sp>
      <p:sp>
        <p:nvSpPr>
          <p:cNvPr id="31749" name="Rectangle 4"/>
          <p:cNvSpPr>
            <a:spLocks noChangeArrowheads="1"/>
          </p:cNvSpPr>
          <p:nvPr/>
        </p:nvSpPr>
        <p:spPr bwMode="auto">
          <a:xfrm>
            <a:off x="0" y="2228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pic>
        <p:nvPicPr>
          <p:cNvPr id="5" name="圖片 4">
            <a:extLst>
              <a:ext uri="{FF2B5EF4-FFF2-40B4-BE49-F238E27FC236}">
                <a16:creationId xmlns:a16="http://schemas.microsoft.com/office/drawing/2014/main" id="{14EA49AF-6023-4C31-97FA-FC2B2C20F0A3}"/>
              </a:ext>
            </a:extLst>
          </p:cNvPr>
          <p:cNvPicPr>
            <a:picLocks noChangeAspect="1"/>
          </p:cNvPicPr>
          <p:nvPr/>
        </p:nvPicPr>
        <p:blipFill>
          <a:blip r:embed="rId2"/>
          <a:stretch>
            <a:fillRect/>
          </a:stretch>
        </p:blipFill>
        <p:spPr>
          <a:xfrm>
            <a:off x="1388279" y="2693095"/>
            <a:ext cx="6153110" cy="3694583"/>
          </a:xfrm>
          <a:prstGeom prst="rect">
            <a:avLst/>
          </a:prstGeom>
        </p:spPr>
      </p:pic>
      <p:sp>
        <p:nvSpPr>
          <p:cNvPr id="6" name="文字方塊 5">
            <a:extLst>
              <a:ext uri="{FF2B5EF4-FFF2-40B4-BE49-F238E27FC236}">
                <a16:creationId xmlns:a16="http://schemas.microsoft.com/office/drawing/2014/main" id="{767878D7-3D7E-475A-9709-F7D7AE9539FF}"/>
              </a:ext>
            </a:extLst>
          </p:cNvPr>
          <p:cNvSpPr txBox="1"/>
          <p:nvPr/>
        </p:nvSpPr>
        <p:spPr>
          <a:xfrm>
            <a:off x="1077129" y="6241142"/>
            <a:ext cx="2391633" cy="369332"/>
          </a:xfrm>
          <a:prstGeom prst="rect">
            <a:avLst/>
          </a:prstGeom>
          <a:noFill/>
        </p:spPr>
        <p:txBody>
          <a:bodyPr wrap="square" rtlCol="0">
            <a:spAutoFit/>
          </a:bodyPr>
          <a:lstStyle/>
          <a:p>
            <a:r>
              <a:rPr lang="en-US" altLang="zh-TW" dirty="0"/>
              <a:t>Not Hamiltonian</a:t>
            </a:r>
            <a:endParaRPr lang="zh-TW" altLang="en-US" dirty="0"/>
          </a:p>
        </p:txBody>
      </p:sp>
      <p:sp>
        <p:nvSpPr>
          <p:cNvPr id="7" name="文字方塊 6">
            <a:extLst>
              <a:ext uri="{FF2B5EF4-FFF2-40B4-BE49-F238E27FC236}">
                <a16:creationId xmlns:a16="http://schemas.microsoft.com/office/drawing/2014/main" id="{7B443C02-AD0F-4E6C-A22E-78F8C6DD913C}"/>
              </a:ext>
            </a:extLst>
          </p:cNvPr>
          <p:cNvSpPr txBox="1"/>
          <p:nvPr/>
        </p:nvSpPr>
        <p:spPr>
          <a:xfrm>
            <a:off x="3059832" y="4437112"/>
            <a:ext cx="2304256" cy="646331"/>
          </a:xfrm>
          <a:prstGeom prst="rect">
            <a:avLst/>
          </a:prstGeom>
          <a:noFill/>
        </p:spPr>
        <p:txBody>
          <a:bodyPr wrap="square" rtlCol="0">
            <a:spAutoFit/>
          </a:bodyPr>
          <a:lstStyle/>
          <a:p>
            <a:r>
              <a:rPr lang="en-US" altLang="zh-TW" dirty="0"/>
              <a:t>Reduction </a:t>
            </a:r>
            <a:r>
              <a:rPr lang="zh-TW" altLang="en-US" dirty="0"/>
              <a:t>要正確</a:t>
            </a:r>
            <a:endParaRPr lang="en-US" altLang="zh-TW" dirty="0"/>
          </a:p>
          <a:p>
            <a:r>
              <a:rPr lang="zh-TW" altLang="en-US" u="sng" dirty="0">
                <a:solidFill>
                  <a:srgbClr val="FF0000"/>
                </a:solidFill>
              </a:rPr>
              <a:t>需</a:t>
            </a:r>
            <a:r>
              <a:rPr lang="en-US" altLang="zh-TW" u="sng" dirty="0">
                <a:solidFill>
                  <a:srgbClr val="FF0000"/>
                </a:solidFill>
              </a:rPr>
              <a:t>If and only if</a:t>
            </a:r>
            <a:endParaRPr lang="zh-TW" altLang="en-US" u="sng" dirty="0">
              <a:solidFill>
                <a:srgbClr val="FF0000"/>
              </a:solidFill>
            </a:endParaRPr>
          </a:p>
        </p:txBody>
      </p:sp>
    </p:spTree>
    <p:extLst>
      <p:ext uri="{BB962C8B-B14F-4D97-AF65-F5344CB8AC3E}">
        <p14:creationId xmlns:p14="http://schemas.microsoft.com/office/powerpoint/2010/main" val="3623502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37BD61D4-17CB-4682-92D2-81002B0D1767}" type="slidenum">
              <a:rPr lang="zh-TW" altLang="en-US" sz="1400" b="0">
                <a:latin typeface="Arial" panose="020B0604020202020204" pitchFamily="34" charset="0"/>
              </a:rPr>
              <a:pPr>
                <a:spcBef>
                  <a:spcPct val="0"/>
                </a:spcBef>
                <a:buClrTx/>
                <a:buSzTx/>
                <a:buFontTx/>
                <a:buNone/>
              </a:pPr>
              <a:t>44</a:t>
            </a:fld>
            <a:endParaRPr lang="en-US" altLang="zh-TW" sz="1400" b="0">
              <a:latin typeface="Arial" panose="020B0604020202020204" pitchFamily="34" charset="0"/>
            </a:endParaRPr>
          </a:p>
        </p:txBody>
      </p:sp>
      <p:sp>
        <p:nvSpPr>
          <p:cNvPr id="32771" name="Rectangle 2"/>
          <p:cNvSpPr>
            <a:spLocks noGrp="1" noChangeArrowheads="1"/>
          </p:cNvSpPr>
          <p:nvPr>
            <p:ph type="title"/>
          </p:nvPr>
        </p:nvSpPr>
        <p:spPr/>
        <p:txBody>
          <a:bodyPr/>
          <a:lstStyle/>
          <a:p>
            <a:pPr eaLnBrk="1" hangingPunct="1"/>
            <a:r>
              <a:rPr lang="en-US" altLang="zh-TW" sz="5400">
                <a:ea typeface="新細明體" panose="02020500000000000000" pitchFamily="18" charset="-120"/>
              </a:rPr>
              <a:t>Hamiltonian-cycle Problem</a:t>
            </a:r>
          </a:p>
        </p:txBody>
      </p:sp>
      <p:sp>
        <p:nvSpPr>
          <p:cNvPr id="32772" name="Rectangle 3"/>
          <p:cNvSpPr>
            <a:spLocks noGrp="1" noChangeArrowheads="1"/>
          </p:cNvSpPr>
          <p:nvPr>
            <p:ph type="body" sz="half" idx="1"/>
          </p:nvPr>
        </p:nvSpPr>
        <p:spPr>
          <a:xfrm>
            <a:off x="250825" y="1557338"/>
            <a:ext cx="8664575" cy="4538662"/>
          </a:xfrm>
        </p:spPr>
        <p:txBody>
          <a:bodyPr/>
          <a:lstStyle/>
          <a:p>
            <a:pPr eaLnBrk="1" hangingPunct="1"/>
            <a:r>
              <a:rPr lang="en-US" altLang="zh-TW">
                <a:ea typeface="新細明體" panose="02020500000000000000" pitchFamily="18" charset="-120"/>
              </a:rPr>
              <a:t>Suppose we know Hamiltonian-cycle problem is NP-complete.</a:t>
            </a:r>
          </a:p>
        </p:txBody>
      </p:sp>
      <p:graphicFrame>
        <p:nvGraphicFramePr>
          <p:cNvPr id="32773" name="Object 4"/>
          <p:cNvGraphicFramePr>
            <a:graphicFrameLocks noGrp="1" noChangeAspect="1"/>
          </p:cNvGraphicFramePr>
          <p:nvPr>
            <p:ph sz="half" idx="2"/>
            <p:extLst>
              <p:ext uri="{D42A27DB-BD31-4B8C-83A1-F6EECF244321}">
                <p14:modId xmlns:p14="http://schemas.microsoft.com/office/powerpoint/2010/main" val="1115317306"/>
              </p:ext>
            </p:extLst>
          </p:nvPr>
        </p:nvGraphicFramePr>
        <p:xfrm>
          <a:off x="755650" y="3357563"/>
          <a:ext cx="7200900" cy="2957512"/>
        </p:xfrm>
        <a:graphic>
          <a:graphicData uri="http://schemas.openxmlformats.org/presentationml/2006/ole">
            <mc:AlternateContent xmlns:mc="http://schemas.openxmlformats.org/markup-compatibility/2006">
              <mc:Choice xmlns:v="urn:schemas-microsoft-com:vml" Requires="v">
                <p:oleObj spid="_x0000_s13318" name="Visio" r:id="rId3" imgW="6632448" imgH="2723388" progId="Visio.Drawing.11">
                  <p:embed/>
                </p:oleObj>
              </mc:Choice>
              <mc:Fallback>
                <p:oleObj name="Visio" r:id="rId3" imgW="6632448" imgH="272338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357563"/>
                        <a:ext cx="7200900" cy="2957512"/>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3067839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3BC7BA3C-3ECC-4589-A328-E5B54A958F5E}" type="slidenum">
              <a:rPr lang="zh-TW" altLang="en-US" sz="1400" b="0">
                <a:latin typeface="Arial" panose="020B0604020202020204" pitchFamily="34" charset="0"/>
              </a:rPr>
              <a:pPr>
                <a:spcBef>
                  <a:spcPct val="0"/>
                </a:spcBef>
                <a:buClrTx/>
                <a:buSzTx/>
                <a:buFontTx/>
                <a:buNone/>
              </a:pPr>
              <a:t>45</a:t>
            </a:fld>
            <a:endParaRPr lang="en-US" altLang="zh-TW" sz="1400" b="0">
              <a:latin typeface="Arial" panose="020B0604020202020204" pitchFamily="34" charset="0"/>
            </a:endParaRPr>
          </a:p>
        </p:txBody>
      </p:sp>
      <p:sp>
        <p:nvSpPr>
          <p:cNvPr id="33795"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Hamiltonian Cycle </a:t>
            </a:r>
            <a:r>
              <a:rPr lang="en-US" altLang="zh-TW">
                <a:ea typeface="新細明體" panose="02020500000000000000" pitchFamily="18" charset="-120"/>
                <a:sym typeface="Symbol" panose="05050102010706020507" pitchFamily="18" charset="2"/>
              </a:rPr>
              <a:t> TSP</a:t>
            </a:r>
            <a:endParaRPr lang="en-US" altLang="zh-TW">
              <a:ea typeface="新細明體" panose="02020500000000000000" pitchFamily="18" charset="-120"/>
            </a:endParaRPr>
          </a:p>
        </p:txBody>
      </p:sp>
      <p:sp>
        <p:nvSpPr>
          <p:cNvPr id="33796" name="Rectangle 3"/>
          <p:cNvSpPr>
            <a:spLocks noGrp="1" noChangeArrowheads="1"/>
          </p:cNvSpPr>
          <p:nvPr>
            <p:ph type="body" idx="1"/>
          </p:nvPr>
        </p:nvSpPr>
        <p:spPr/>
        <p:txBody>
          <a:bodyPr/>
          <a:lstStyle/>
          <a:p>
            <a:pPr eaLnBrk="1" hangingPunct="1"/>
            <a:r>
              <a:rPr lang="en-US" altLang="zh-TW" sz="3200">
                <a:ea typeface="新細明體" panose="02020500000000000000" pitchFamily="18" charset="-120"/>
              </a:rPr>
              <a:t>The steps to prove TSP is NP-Complete:</a:t>
            </a:r>
          </a:p>
          <a:p>
            <a:pPr lvl="1" eaLnBrk="1" hangingPunct="1"/>
            <a:r>
              <a:rPr lang="en-US" altLang="zh-TW" sz="3000">
                <a:ea typeface="新細明體" panose="02020500000000000000" pitchFamily="18" charset="-120"/>
              </a:rPr>
              <a:t>Show TSP </a:t>
            </a:r>
            <a:r>
              <a:rPr lang="en-US" altLang="zh-TW" sz="3000">
                <a:ea typeface="新細明體" panose="02020500000000000000" pitchFamily="18" charset="-120"/>
                <a:sym typeface="Symbol" panose="05050102010706020507" pitchFamily="18" charset="2"/>
              </a:rPr>
              <a:t> </a:t>
            </a:r>
            <a:r>
              <a:rPr lang="en-US" altLang="zh-TW" sz="3000" b="1">
                <a:ea typeface="新細明體" panose="02020500000000000000" pitchFamily="18" charset="-120"/>
                <a:sym typeface="Symbol" panose="05050102010706020507" pitchFamily="18" charset="2"/>
              </a:rPr>
              <a:t>NP</a:t>
            </a:r>
          </a:p>
          <a:p>
            <a:pPr lvl="1" eaLnBrk="1" hangingPunct="1"/>
            <a:r>
              <a:rPr lang="en-US" altLang="zh-TW" sz="3000">
                <a:ea typeface="新細明體" panose="02020500000000000000" pitchFamily="18" charset="-120"/>
                <a:sym typeface="Symbol" panose="05050102010706020507" pitchFamily="18" charset="2"/>
              </a:rPr>
              <a:t>Yes. It is easy to verify if one TSP tour is a feasible solution.</a:t>
            </a:r>
            <a:endParaRPr lang="en-US" altLang="zh-TW" sz="3000" i="1">
              <a:ea typeface="新細明體" panose="02020500000000000000" pitchFamily="18" charset="-120"/>
              <a:sym typeface="Symbol" panose="05050102010706020507" pitchFamily="18" charset="2"/>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877295478"/>
              </p:ext>
            </p:extLst>
          </p:nvPr>
        </p:nvGraphicFramePr>
        <p:xfrm>
          <a:off x="2987824" y="3760330"/>
          <a:ext cx="2423964" cy="2908757"/>
        </p:xfrm>
        <a:graphic>
          <a:graphicData uri="http://schemas.openxmlformats.org/presentationml/2006/ole">
            <mc:AlternateContent xmlns:mc="http://schemas.openxmlformats.org/markup-compatibility/2006">
              <mc:Choice xmlns:v="urn:schemas-microsoft-com:vml" Requires="v">
                <p:oleObj spid="_x0000_s14342" name="Visio" r:id="rId3" imgW="1996440" imgH="2403348" progId="Visio.Drawing.11">
                  <p:embed/>
                </p:oleObj>
              </mc:Choice>
              <mc:Fallback>
                <p:oleObj name="Visio" r:id="rId3" imgW="1996440" imgH="240334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760330"/>
                        <a:ext cx="2423964" cy="2908757"/>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877337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6C9D1F5D-5684-49E2-A8CA-22FEEA172F8B}" type="slidenum">
              <a:rPr lang="zh-TW" altLang="en-US" sz="1400" b="0">
                <a:latin typeface="Arial" panose="020B0604020202020204" pitchFamily="34" charset="0"/>
              </a:rPr>
              <a:pPr>
                <a:spcBef>
                  <a:spcPct val="0"/>
                </a:spcBef>
                <a:buClrTx/>
                <a:buSzTx/>
                <a:buFontTx/>
                <a:buNone/>
              </a:pPr>
              <a:t>46</a:t>
            </a:fld>
            <a:endParaRPr lang="en-US" altLang="zh-TW" sz="1400" b="0">
              <a:latin typeface="Arial" panose="020B0604020202020204" pitchFamily="34" charset="0"/>
            </a:endParaRPr>
          </a:p>
        </p:txBody>
      </p:sp>
      <p:sp>
        <p:nvSpPr>
          <p:cNvPr id="34819"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Hamiltonian Cycle </a:t>
            </a:r>
            <a:r>
              <a:rPr lang="en-US" altLang="zh-TW">
                <a:ea typeface="新細明體" panose="02020500000000000000" pitchFamily="18" charset="-120"/>
                <a:sym typeface="Symbol" panose="05050102010706020507" pitchFamily="18" charset="2"/>
              </a:rPr>
              <a:t> TSP</a:t>
            </a:r>
            <a:endParaRPr lang="en-US" altLang="zh-TW">
              <a:ea typeface="新細明體" panose="02020500000000000000" pitchFamily="18" charset="-120"/>
            </a:endParaRPr>
          </a:p>
        </p:txBody>
      </p:sp>
      <p:sp>
        <p:nvSpPr>
          <p:cNvPr id="34820" name="Rectangle 3"/>
          <p:cNvSpPr>
            <a:spLocks noGrp="1" noChangeArrowheads="1"/>
          </p:cNvSpPr>
          <p:nvPr>
            <p:ph type="body" idx="1"/>
          </p:nvPr>
        </p:nvSpPr>
        <p:spPr/>
        <p:txBody>
          <a:bodyPr/>
          <a:lstStyle/>
          <a:p>
            <a:pPr eaLnBrk="1" hangingPunct="1"/>
            <a:r>
              <a:rPr lang="en-US" altLang="zh-TW" sz="3200" dirty="0">
                <a:ea typeface="新細明體" panose="02020500000000000000" pitchFamily="18" charset="-120"/>
              </a:rPr>
              <a:t>The steps to prove TSP is NP-Complete:</a:t>
            </a:r>
          </a:p>
          <a:p>
            <a:pPr lvl="1" eaLnBrk="1" hangingPunct="1"/>
            <a:r>
              <a:rPr lang="en-US" altLang="zh-TW" sz="3000" dirty="0">
                <a:ea typeface="新細明體" panose="02020500000000000000" pitchFamily="18" charset="-120"/>
              </a:rPr>
              <a:t>Show TSP </a:t>
            </a:r>
            <a:r>
              <a:rPr lang="en-US" altLang="zh-TW" sz="3000" dirty="0">
                <a:ea typeface="新細明體" panose="02020500000000000000" pitchFamily="18" charset="-120"/>
                <a:sym typeface="Symbol" panose="05050102010706020507" pitchFamily="18" charset="2"/>
              </a:rPr>
              <a:t> </a:t>
            </a:r>
            <a:r>
              <a:rPr lang="en-US" altLang="zh-TW" sz="3000" b="1" dirty="0">
                <a:ea typeface="新細明體" panose="02020500000000000000" pitchFamily="18" charset="-120"/>
                <a:sym typeface="Symbol" panose="05050102010706020507" pitchFamily="18" charset="2"/>
              </a:rPr>
              <a:t>NP </a:t>
            </a:r>
          </a:p>
          <a:p>
            <a:pPr lvl="1" eaLnBrk="1" hangingPunct="1"/>
            <a:r>
              <a:rPr lang="en-US" altLang="zh-TW" sz="3000" dirty="0">
                <a:ea typeface="新細明體" panose="02020500000000000000" pitchFamily="18" charset="-120"/>
                <a:sym typeface="Symbol" panose="05050102010706020507" pitchFamily="18" charset="2"/>
              </a:rPr>
              <a:t>Reduce the </a:t>
            </a:r>
            <a:r>
              <a:rPr lang="en-US" altLang="zh-TW" sz="3000" b="1" dirty="0">
                <a:solidFill>
                  <a:srgbClr val="FF0000"/>
                </a:solidFill>
                <a:ea typeface="新細明體" panose="02020500000000000000" pitchFamily="18" charset="-120"/>
                <a:sym typeface="Symbol" panose="05050102010706020507" pitchFamily="18" charset="2"/>
              </a:rPr>
              <a:t>undirected Hamiltonian cycle</a:t>
            </a:r>
            <a:r>
              <a:rPr lang="en-US" altLang="zh-TW" sz="3000" dirty="0">
                <a:solidFill>
                  <a:srgbClr val="FF0000"/>
                </a:solidFill>
                <a:ea typeface="新細明體" panose="02020500000000000000" pitchFamily="18" charset="-120"/>
                <a:sym typeface="Symbol" panose="05050102010706020507" pitchFamily="18" charset="2"/>
              </a:rPr>
              <a:t> </a:t>
            </a:r>
            <a:r>
              <a:rPr lang="en-US" altLang="zh-TW" sz="3000" dirty="0">
                <a:ea typeface="新細明體" panose="02020500000000000000" pitchFamily="18" charset="-120"/>
                <a:sym typeface="Symbol" panose="05050102010706020507" pitchFamily="18" charset="2"/>
              </a:rPr>
              <a:t>problem to the TSP problem.</a:t>
            </a:r>
          </a:p>
          <a:p>
            <a:pPr lvl="2" eaLnBrk="1" hangingPunct="1"/>
            <a:r>
              <a:rPr lang="en-US" altLang="zh-TW" sz="2800" dirty="0">
                <a:ea typeface="新細明體" panose="02020500000000000000" pitchFamily="18" charset="-120"/>
                <a:sym typeface="Symbol" panose="05050102010706020507" pitchFamily="18" charset="2"/>
              </a:rPr>
              <a:t>If we had a TSP-solver, we could use it to solve the </a:t>
            </a:r>
            <a:r>
              <a:rPr lang="en-US" altLang="zh-TW" sz="2800" dirty="0" err="1">
                <a:ea typeface="新細明體" panose="02020500000000000000" pitchFamily="18" charset="-120"/>
                <a:sym typeface="Symbol" panose="05050102010706020507" pitchFamily="18" charset="2"/>
              </a:rPr>
              <a:t>Hamilitonian</a:t>
            </a:r>
            <a:r>
              <a:rPr lang="en-US" altLang="zh-TW" sz="2800" dirty="0">
                <a:ea typeface="新細明體" panose="02020500000000000000" pitchFamily="18" charset="-120"/>
                <a:sym typeface="Symbol" panose="05050102010706020507" pitchFamily="18" charset="2"/>
              </a:rPr>
              <a:t> cycle problem.</a:t>
            </a:r>
          </a:p>
          <a:p>
            <a:pPr lvl="2" eaLnBrk="1" hangingPunct="1"/>
            <a:r>
              <a:rPr lang="en-US" altLang="zh-TW" sz="2800" dirty="0">
                <a:ea typeface="新細明體" panose="02020500000000000000" pitchFamily="18" charset="-120"/>
                <a:sym typeface="Symbol" panose="05050102010706020507" pitchFamily="18" charset="2"/>
              </a:rPr>
              <a:t>How can we reduce all instances of the Hamiltonian cycle problem to instances of the TSP?</a:t>
            </a:r>
          </a:p>
          <a:p>
            <a:pPr lvl="2" eaLnBrk="1" hangingPunct="1"/>
            <a:r>
              <a:rPr lang="en-US" altLang="zh-TW" sz="2800" i="1" dirty="0">
                <a:ea typeface="新細明體" panose="02020500000000000000" pitchFamily="18" charset="-120"/>
                <a:sym typeface="Symbol" panose="05050102010706020507" pitchFamily="18" charset="2"/>
              </a:rPr>
              <a:t>Can we do this in polynomial time?</a:t>
            </a:r>
          </a:p>
        </p:txBody>
      </p:sp>
    </p:spTree>
    <p:extLst>
      <p:ext uri="{BB962C8B-B14F-4D97-AF65-F5344CB8AC3E}">
        <p14:creationId xmlns:p14="http://schemas.microsoft.com/office/powerpoint/2010/main" val="798197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C60790C2-AD2B-4F99-9F75-31459462BDE0}" type="slidenum">
              <a:rPr lang="zh-TW" altLang="en-US" sz="1400" b="0">
                <a:latin typeface="Arial" panose="020B0604020202020204" pitchFamily="34" charset="0"/>
              </a:rPr>
              <a:pPr>
                <a:spcBef>
                  <a:spcPct val="0"/>
                </a:spcBef>
                <a:buClrTx/>
                <a:buSzTx/>
                <a:buFontTx/>
                <a:buNone/>
              </a:pPr>
              <a:t>47</a:t>
            </a:fld>
            <a:endParaRPr lang="en-US" altLang="zh-TW" sz="1400" b="0">
              <a:latin typeface="Arial" panose="020B0604020202020204" pitchFamily="34" charset="0"/>
            </a:endParaRPr>
          </a:p>
        </p:txBody>
      </p:sp>
      <p:sp>
        <p:nvSpPr>
          <p:cNvPr id="35843"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Hamiltonian Cycle </a:t>
            </a:r>
            <a:r>
              <a:rPr lang="en-US" altLang="zh-TW">
                <a:ea typeface="新細明體" panose="02020500000000000000" pitchFamily="18" charset="-120"/>
                <a:sym typeface="Symbol" panose="05050102010706020507" pitchFamily="18" charset="2"/>
              </a:rPr>
              <a:t> TSP</a:t>
            </a:r>
            <a:endParaRPr lang="en-US" altLang="zh-TW">
              <a:ea typeface="新細明體" panose="02020500000000000000" pitchFamily="18" charset="-120"/>
            </a:endParaRPr>
          </a:p>
        </p:txBody>
      </p:sp>
      <p:sp>
        <p:nvSpPr>
          <p:cNvPr id="35844" name="Rectangle 3"/>
          <p:cNvSpPr>
            <a:spLocks noGrp="1" noChangeArrowheads="1"/>
          </p:cNvSpPr>
          <p:nvPr>
            <p:ph type="body" idx="1"/>
          </p:nvPr>
        </p:nvSpPr>
        <p:spPr>
          <a:xfrm>
            <a:off x="603250" y="1593304"/>
            <a:ext cx="8083550" cy="4572000"/>
          </a:xfrm>
        </p:spPr>
        <p:txBody>
          <a:bodyPr/>
          <a:lstStyle/>
          <a:p>
            <a:pPr eaLnBrk="1" hangingPunct="1"/>
            <a:r>
              <a:rPr lang="en-US" altLang="zh-TW" dirty="0">
                <a:ea typeface="新細明體" panose="02020500000000000000" pitchFamily="18" charset="-120"/>
              </a:rPr>
              <a:t>To reduce </a:t>
            </a:r>
            <a:r>
              <a:rPr lang="en-US" altLang="zh-TW" dirty="0" err="1">
                <a:ea typeface="新細明體" panose="02020500000000000000" pitchFamily="18" charset="-120"/>
              </a:rPr>
              <a:t>hamiltonian</a:t>
            </a:r>
            <a:r>
              <a:rPr lang="en-US" altLang="zh-TW" dirty="0">
                <a:ea typeface="新細明體" panose="02020500000000000000" pitchFamily="18" charset="-120"/>
              </a:rPr>
              <a:t> cycle problem G = (V,E) to TSP, create complete graph G’ = (V,E’):</a:t>
            </a:r>
          </a:p>
          <a:p>
            <a:pPr lvl="1" eaLnBrk="1" hangingPunct="1"/>
            <a:r>
              <a:rPr lang="en-US" altLang="zh-TW" b="0" dirty="0">
                <a:ea typeface="新細明體" panose="02020500000000000000" pitchFamily="18" charset="-120"/>
              </a:rPr>
              <a:t>G’ is a complete graph </a:t>
            </a:r>
          </a:p>
          <a:p>
            <a:pPr lvl="1" eaLnBrk="1" hangingPunct="1"/>
            <a:r>
              <a:rPr lang="en-US" altLang="zh-TW" b="0" dirty="0">
                <a:ea typeface="新細明體" panose="02020500000000000000" pitchFamily="18" charset="-120"/>
              </a:rPr>
              <a:t>Edges in E’ also in E have weight 0</a:t>
            </a:r>
          </a:p>
          <a:p>
            <a:pPr lvl="1" eaLnBrk="1" hangingPunct="1"/>
            <a:r>
              <a:rPr lang="en-US" altLang="zh-TW" b="0" dirty="0">
                <a:ea typeface="新細明體" panose="02020500000000000000" pitchFamily="18" charset="-120"/>
              </a:rPr>
              <a:t>All other edges in E’ have weight 1</a:t>
            </a:r>
          </a:p>
          <a:p>
            <a:pPr lvl="1" eaLnBrk="1" hangingPunct="1"/>
            <a:r>
              <a:rPr lang="en-US" altLang="zh-TW" b="0" dirty="0">
                <a:ea typeface="新細明體" panose="02020500000000000000" pitchFamily="18" charset="-120"/>
              </a:rPr>
              <a:t>TSP: is there a TSP on G’ with weight 0 (K&lt;1)?</a:t>
            </a:r>
          </a:p>
          <a:p>
            <a:pPr lvl="2" eaLnBrk="1" hangingPunct="1"/>
            <a:r>
              <a:rPr lang="en-US" altLang="zh-TW" b="0" dirty="0">
                <a:ea typeface="新細明體" panose="02020500000000000000" pitchFamily="18" charset="-120"/>
              </a:rPr>
              <a:t>If G has a Hamiltonian cycle, G’ has a cycle with weight 0</a:t>
            </a:r>
          </a:p>
          <a:p>
            <a:pPr lvl="2" eaLnBrk="1" hangingPunct="1"/>
            <a:r>
              <a:rPr lang="en-US" altLang="zh-TW" b="0" dirty="0">
                <a:ea typeface="新細明體" panose="02020500000000000000" pitchFamily="18" charset="-120"/>
              </a:rPr>
              <a:t>If G’ has cycle with weight 0, every edge of that cycle has weight 0 and is thus in G.  Thus G has a ham. cycle</a:t>
            </a:r>
          </a:p>
        </p:txBody>
      </p:sp>
    </p:spTree>
    <p:extLst>
      <p:ext uri="{BB962C8B-B14F-4D97-AF65-F5344CB8AC3E}">
        <p14:creationId xmlns:p14="http://schemas.microsoft.com/office/powerpoint/2010/main" val="15325880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8CACC35F-E37B-409B-B1A0-15F3FBBD7DB4}" type="slidenum">
              <a:rPr lang="zh-TW" altLang="en-US" sz="1400" b="0">
                <a:latin typeface="Arial" panose="020B0604020202020204" pitchFamily="34" charset="0"/>
              </a:rPr>
              <a:pPr>
                <a:spcBef>
                  <a:spcPct val="0"/>
                </a:spcBef>
                <a:buClrTx/>
                <a:buSzTx/>
                <a:buFontTx/>
                <a:buNone/>
              </a:pPr>
              <a:t>48</a:t>
            </a:fld>
            <a:endParaRPr lang="en-US" altLang="zh-TW" sz="1400" b="0">
              <a:latin typeface="Arial" panose="020B0604020202020204" pitchFamily="34" charset="0"/>
            </a:endParaRPr>
          </a:p>
        </p:txBody>
      </p:sp>
      <p:sp>
        <p:nvSpPr>
          <p:cNvPr id="36867"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Hamiltonian Cycle </a:t>
            </a:r>
            <a:r>
              <a:rPr lang="en-US" altLang="zh-TW">
                <a:ea typeface="新細明體" panose="02020500000000000000" pitchFamily="18" charset="-120"/>
                <a:sym typeface="Symbol" panose="05050102010706020507" pitchFamily="18" charset="2"/>
              </a:rPr>
              <a:t> TSP</a:t>
            </a:r>
            <a:endParaRPr lang="zh-TW" altLang="en-US">
              <a:ea typeface="新細明體" panose="02020500000000000000" pitchFamily="18" charset="-120"/>
              <a:sym typeface="Symbol" panose="05050102010706020507" pitchFamily="18" charset="2"/>
            </a:endParaRPr>
          </a:p>
        </p:txBody>
      </p:sp>
      <p:sp>
        <p:nvSpPr>
          <p:cNvPr id="36868" name="Rectangle 3"/>
          <p:cNvSpPr>
            <a:spLocks noGrp="1" noChangeArrowheads="1"/>
          </p:cNvSpPr>
          <p:nvPr>
            <p:ph type="body" idx="1"/>
          </p:nvPr>
        </p:nvSpPr>
        <p:spPr/>
        <p:txBody>
          <a:bodyPr/>
          <a:lstStyle/>
          <a:p>
            <a:pPr eaLnBrk="1" hangingPunct="1"/>
            <a:r>
              <a:rPr lang="en-US" altLang="zh-TW">
                <a:ea typeface="新細明體" panose="02020500000000000000" pitchFamily="18" charset="-120"/>
              </a:rPr>
              <a:t>We can construct G’ in polynomial time. </a:t>
            </a:r>
          </a:p>
          <a:p>
            <a:pPr lvl="1" eaLnBrk="1" hangingPunct="1"/>
            <a:r>
              <a:rPr lang="en-US" altLang="zh-TW">
                <a:ea typeface="新細明體" panose="02020500000000000000" pitchFamily="18" charset="-120"/>
              </a:rPr>
              <a:t>Edges in E’ also in E have weight 0</a:t>
            </a:r>
          </a:p>
          <a:p>
            <a:pPr lvl="1" eaLnBrk="1" hangingPunct="1"/>
            <a:r>
              <a:rPr lang="en-US" altLang="zh-TW">
                <a:ea typeface="新細明體" panose="02020500000000000000" pitchFamily="18" charset="-120"/>
              </a:rPr>
              <a:t>All other edges in E’ have weight 1</a:t>
            </a:r>
            <a:endParaRPr lang="zh-TW" altLang="en-US">
              <a:ea typeface="新細明體" panose="02020500000000000000" pitchFamily="18" charset="-120"/>
            </a:endParaRPr>
          </a:p>
        </p:txBody>
      </p:sp>
      <p:sp>
        <p:nvSpPr>
          <p:cNvPr id="36869" name="Oval 4"/>
          <p:cNvSpPr>
            <a:spLocks noChangeArrowheads="1"/>
          </p:cNvSpPr>
          <p:nvPr/>
        </p:nvSpPr>
        <p:spPr bwMode="auto">
          <a:xfrm>
            <a:off x="1258888" y="3902075"/>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6870" name="Oval 5"/>
          <p:cNvSpPr>
            <a:spLocks noChangeArrowheads="1"/>
          </p:cNvSpPr>
          <p:nvPr/>
        </p:nvSpPr>
        <p:spPr bwMode="auto">
          <a:xfrm>
            <a:off x="2305050" y="4686300"/>
            <a:ext cx="465138"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6871" name="Oval 6"/>
          <p:cNvSpPr>
            <a:spLocks noChangeArrowheads="1"/>
          </p:cNvSpPr>
          <p:nvPr/>
        </p:nvSpPr>
        <p:spPr bwMode="auto">
          <a:xfrm>
            <a:off x="1258888" y="5168900"/>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6872" name="Oval 7"/>
          <p:cNvSpPr>
            <a:spLocks noChangeArrowheads="1"/>
          </p:cNvSpPr>
          <p:nvPr/>
        </p:nvSpPr>
        <p:spPr bwMode="auto">
          <a:xfrm>
            <a:off x="1957388" y="6073775"/>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6873" name="Oval 8"/>
          <p:cNvSpPr>
            <a:spLocks noChangeArrowheads="1"/>
          </p:cNvSpPr>
          <p:nvPr/>
        </p:nvSpPr>
        <p:spPr bwMode="auto">
          <a:xfrm>
            <a:off x="561975" y="6134100"/>
            <a:ext cx="465138"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36874" name="AutoShape 9"/>
          <p:cNvCxnSpPr>
            <a:cxnSpLocks noChangeShapeType="1"/>
            <a:stCxn id="36869" idx="4"/>
            <a:endCxn id="36871" idx="0"/>
          </p:cNvCxnSpPr>
          <p:nvPr/>
        </p:nvCxnSpPr>
        <p:spPr bwMode="auto">
          <a:xfrm>
            <a:off x="1492250" y="4406900"/>
            <a:ext cx="0" cy="7397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6875" name="AutoShape 10"/>
          <p:cNvCxnSpPr>
            <a:cxnSpLocks noChangeShapeType="1"/>
            <a:stCxn id="36869" idx="5"/>
            <a:endCxn id="36870" idx="1"/>
          </p:cNvCxnSpPr>
          <p:nvPr/>
        </p:nvCxnSpPr>
        <p:spPr bwMode="auto">
          <a:xfrm>
            <a:off x="1657350" y="4337050"/>
            <a:ext cx="715963" cy="3968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6876" name="AutoShape 11"/>
          <p:cNvCxnSpPr>
            <a:cxnSpLocks noChangeShapeType="1"/>
            <a:stCxn id="36870" idx="4"/>
            <a:endCxn id="36872" idx="0"/>
          </p:cNvCxnSpPr>
          <p:nvPr/>
        </p:nvCxnSpPr>
        <p:spPr bwMode="auto">
          <a:xfrm flipH="1">
            <a:off x="2189163" y="5191125"/>
            <a:ext cx="349250" cy="8604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6877" name="AutoShape 12"/>
          <p:cNvCxnSpPr>
            <a:cxnSpLocks noChangeShapeType="1"/>
            <a:stCxn id="36871" idx="5"/>
            <a:endCxn id="36872" idx="1"/>
          </p:cNvCxnSpPr>
          <p:nvPr/>
        </p:nvCxnSpPr>
        <p:spPr bwMode="auto">
          <a:xfrm>
            <a:off x="1657350" y="5603875"/>
            <a:ext cx="366713" cy="5175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6878" name="AutoShape 13"/>
          <p:cNvCxnSpPr>
            <a:cxnSpLocks noChangeShapeType="1"/>
            <a:stCxn id="36871" idx="3"/>
            <a:endCxn id="36873" idx="7"/>
          </p:cNvCxnSpPr>
          <p:nvPr/>
        </p:nvCxnSpPr>
        <p:spPr bwMode="auto">
          <a:xfrm flipH="1">
            <a:off x="958850" y="5603875"/>
            <a:ext cx="368300" cy="5778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6879" name="AutoShape 14"/>
          <p:cNvCxnSpPr>
            <a:cxnSpLocks noChangeShapeType="1"/>
            <a:stCxn id="36869" idx="2"/>
            <a:endCxn id="36873" idx="0"/>
          </p:cNvCxnSpPr>
          <p:nvPr/>
        </p:nvCxnSpPr>
        <p:spPr bwMode="auto">
          <a:xfrm rot="10800000" flipV="1">
            <a:off x="793750" y="4143375"/>
            <a:ext cx="444500" cy="1968500"/>
          </a:xfrm>
          <a:prstGeom prst="curvedConnector2">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36880" name="Oval 15"/>
          <p:cNvSpPr>
            <a:spLocks noChangeArrowheads="1"/>
          </p:cNvSpPr>
          <p:nvPr/>
        </p:nvSpPr>
        <p:spPr bwMode="auto">
          <a:xfrm>
            <a:off x="5110163" y="3924300"/>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6881" name="Oval 16"/>
          <p:cNvSpPr>
            <a:spLocks noChangeArrowheads="1"/>
          </p:cNvSpPr>
          <p:nvPr/>
        </p:nvSpPr>
        <p:spPr bwMode="auto">
          <a:xfrm>
            <a:off x="6948488" y="4514850"/>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6882" name="Oval 17"/>
          <p:cNvSpPr>
            <a:spLocks noChangeArrowheads="1"/>
          </p:cNvSpPr>
          <p:nvPr/>
        </p:nvSpPr>
        <p:spPr bwMode="auto">
          <a:xfrm>
            <a:off x="5110163" y="5191125"/>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6883" name="Oval 18"/>
          <p:cNvSpPr>
            <a:spLocks noChangeArrowheads="1"/>
          </p:cNvSpPr>
          <p:nvPr/>
        </p:nvSpPr>
        <p:spPr bwMode="auto">
          <a:xfrm>
            <a:off x="6948488" y="6096000"/>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6884" name="Oval 19"/>
          <p:cNvSpPr>
            <a:spLocks noChangeArrowheads="1"/>
          </p:cNvSpPr>
          <p:nvPr/>
        </p:nvSpPr>
        <p:spPr bwMode="auto">
          <a:xfrm>
            <a:off x="4413250" y="6315075"/>
            <a:ext cx="465138"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36885" name="AutoShape 20"/>
          <p:cNvCxnSpPr>
            <a:cxnSpLocks noChangeShapeType="1"/>
            <a:stCxn id="36880" idx="4"/>
            <a:endCxn id="36882" idx="0"/>
          </p:cNvCxnSpPr>
          <p:nvPr/>
        </p:nvCxnSpPr>
        <p:spPr bwMode="auto">
          <a:xfrm>
            <a:off x="5343525" y="4429125"/>
            <a:ext cx="0" cy="7397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6886" name="AutoShape 21"/>
          <p:cNvCxnSpPr>
            <a:cxnSpLocks noChangeShapeType="1"/>
            <a:stCxn id="36880" idx="5"/>
            <a:endCxn id="36881" idx="1"/>
          </p:cNvCxnSpPr>
          <p:nvPr/>
        </p:nvCxnSpPr>
        <p:spPr bwMode="auto">
          <a:xfrm>
            <a:off x="5507038" y="4364038"/>
            <a:ext cx="1509712" cy="1936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6887" name="AutoShape 22"/>
          <p:cNvCxnSpPr>
            <a:cxnSpLocks noChangeShapeType="1"/>
            <a:stCxn id="36881" idx="4"/>
            <a:endCxn id="36883" idx="0"/>
          </p:cNvCxnSpPr>
          <p:nvPr/>
        </p:nvCxnSpPr>
        <p:spPr bwMode="auto">
          <a:xfrm>
            <a:off x="7181850" y="5026025"/>
            <a:ext cx="0" cy="10414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6888" name="AutoShape 23"/>
          <p:cNvCxnSpPr>
            <a:cxnSpLocks noChangeShapeType="1"/>
            <a:stCxn id="36882" idx="5"/>
            <a:endCxn id="36883" idx="0"/>
          </p:cNvCxnSpPr>
          <p:nvPr/>
        </p:nvCxnSpPr>
        <p:spPr bwMode="auto">
          <a:xfrm>
            <a:off x="5507038" y="5630863"/>
            <a:ext cx="1674812" cy="436562"/>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6889" name="AutoShape 24"/>
          <p:cNvCxnSpPr>
            <a:cxnSpLocks noChangeShapeType="1"/>
            <a:stCxn id="36882" idx="3"/>
            <a:endCxn id="36884" idx="7"/>
          </p:cNvCxnSpPr>
          <p:nvPr/>
        </p:nvCxnSpPr>
        <p:spPr bwMode="auto">
          <a:xfrm flipH="1">
            <a:off x="4810125" y="5630863"/>
            <a:ext cx="368300" cy="7270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6890" name="AutoShape 25"/>
          <p:cNvCxnSpPr>
            <a:cxnSpLocks noChangeShapeType="1"/>
            <a:stCxn id="36880" idx="2"/>
            <a:endCxn id="36884" idx="0"/>
          </p:cNvCxnSpPr>
          <p:nvPr/>
        </p:nvCxnSpPr>
        <p:spPr bwMode="auto">
          <a:xfrm rot="10800000" flipV="1">
            <a:off x="4646613" y="4165600"/>
            <a:ext cx="434975" cy="2120900"/>
          </a:xfrm>
          <a:prstGeom prst="curvedConnector2">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6891" name="AutoShape 26"/>
          <p:cNvCxnSpPr>
            <a:cxnSpLocks noChangeShapeType="1"/>
            <a:stCxn id="36883" idx="2"/>
            <a:endCxn id="36884" idx="6"/>
          </p:cNvCxnSpPr>
          <p:nvPr/>
        </p:nvCxnSpPr>
        <p:spPr bwMode="auto">
          <a:xfrm flipH="1">
            <a:off x="4906963" y="6337300"/>
            <a:ext cx="2012950" cy="219075"/>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36892" name="AutoShape 27"/>
          <p:cNvCxnSpPr>
            <a:cxnSpLocks noChangeShapeType="1"/>
            <a:stCxn id="36883" idx="0"/>
            <a:endCxn id="36880" idx="5"/>
          </p:cNvCxnSpPr>
          <p:nvPr/>
        </p:nvCxnSpPr>
        <p:spPr bwMode="auto">
          <a:xfrm flipH="1" flipV="1">
            <a:off x="5507038" y="4364038"/>
            <a:ext cx="1674812" cy="1703387"/>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36893" name="AutoShape 28"/>
          <p:cNvCxnSpPr>
            <a:cxnSpLocks noChangeShapeType="1"/>
            <a:stCxn id="36882" idx="6"/>
            <a:endCxn id="36881" idx="2"/>
          </p:cNvCxnSpPr>
          <p:nvPr/>
        </p:nvCxnSpPr>
        <p:spPr bwMode="auto">
          <a:xfrm flipV="1">
            <a:off x="5603875" y="4756150"/>
            <a:ext cx="1316038" cy="676275"/>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36894" name="AutoShape 29"/>
          <p:cNvCxnSpPr>
            <a:cxnSpLocks noChangeShapeType="1"/>
            <a:stCxn id="36884" idx="6"/>
            <a:endCxn id="36881" idx="2"/>
          </p:cNvCxnSpPr>
          <p:nvPr/>
        </p:nvCxnSpPr>
        <p:spPr bwMode="auto">
          <a:xfrm flipV="1">
            <a:off x="4906963" y="4756150"/>
            <a:ext cx="2012950" cy="1800225"/>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sp>
        <p:nvSpPr>
          <p:cNvPr id="36895" name="Rectangle 30"/>
          <p:cNvSpPr>
            <a:spLocks noChangeArrowheads="1"/>
          </p:cNvSpPr>
          <p:nvPr/>
        </p:nvSpPr>
        <p:spPr bwMode="auto">
          <a:xfrm>
            <a:off x="6238875" y="320675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a:t>G’</a:t>
            </a:r>
            <a:endParaRPr lang="zh-TW" altLang="en-US" sz="2400"/>
          </a:p>
        </p:txBody>
      </p:sp>
      <p:sp>
        <p:nvSpPr>
          <p:cNvPr id="36896" name="Rectangle 31"/>
          <p:cNvSpPr>
            <a:spLocks noChangeArrowheads="1"/>
          </p:cNvSpPr>
          <p:nvPr/>
        </p:nvSpPr>
        <p:spPr bwMode="auto">
          <a:xfrm>
            <a:off x="1327150" y="320675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a:t>G</a:t>
            </a:r>
            <a:endParaRPr lang="zh-TW" altLang="en-US" sz="2400"/>
          </a:p>
        </p:txBody>
      </p:sp>
    </p:spTree>
    <p:extLst>
      <p:ext uri="{BB962C8B-B14F-4D97-AF65-F5344CB8AC3E}">
        <p14:creationId xmlns:p14="http://schemas.microsoft.com/office/powerpoint/2010/main" val="2743096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C569E917-437A-4DD4-A539-C71B2E38C3A7}" type="slidenum">
              <a:rPr lang="zh-TW" altLang="en-US" sz="1400" b="0">
                <a:latin typeface="Arial" panose="020B0604020202020204" pitchFamily="34" charset="0"/>
              </a:rPr>
              <a:pPr>
                <a:spcBef>
                  <a:spcPct val="0"/>
                </a:spcBef>
                <a:buClrTx/>
                <a:buSzTx/>
                <a:buFontTx/>
                <a:buNone/>
              </a:pPr>
              <a:t>49</a:t>
            </a:fld>
            <a:endParaRPr lang="en-US" altLang="zh-TW" sz="1400" b="0">
              <a:latin typeface="Arial" panose="020B0604020202020204" pitchFamily="34" charset="0"/>
            </a:endParaRPr>
          </a:p>
        </p:txBody>
      </p:sp>
      <p:sp>
        <p:nvSpPr>
          <p:cNvPr id="37891" name="Rectangle 2"/>
          <p:cNvSpPr>
            <a:spLocks noGrp="1" noChangeArrowheads="1"/>
          </p:cNvSpPr>
          <p:nvPr>
            <p:ph type="title"/>
          </p:nvPr>
        </p:nvSpPr>
        <p:spPr/>
        <p:txBody>
          <a:bodyPr/>
          <a:lstStyle/>
          <a:p>
            <a:pPr eaLnBrk="1" hangingPunct="1"/>
            <a:r>
              <a:rPr lang="en-US" altLang="zh-TW" dirty="0">
                <a:ea typeface="新細明體" panose="02020500000000000000" pitchFamily="18" charset="-120"/>
              </a:rPr>
              <a:t>Correctness of Reduction</a:t>
            </a:r>
            <a:endParaRPr lang="zh-TW" altLang="en-US" dirty="0">
              <a:ea typeface="新細明體" panose="02020500000000000000" pitchFamily="18" charset="-120"/>
              <a:sym typeface="Symbol" panose="05050102010706020507" pitchFamily="18" charset="2"/>
            </a:endParaRPr>
          </a:p>
        </p:txBody>
      </p:sp>
      <p:sp>
        <p:nvSpPr>
          <p:cNvPr id="37892" name="Rectangle 3"/>
          <p:cNvSpPr>
            <a:spLocks noGrp="1" noChangeArrowheads="1"/>
          </p:cNvSpPr>
          <p:nvPr>
            <p:ph type="body" idx="1"/>
          </p:nvPr>
        </p:nvSpPr>
        <p:spPr>
          <a:xfrm>
            <a:off x="251520" y="1593304"/>
            <a:ext cx="8435280" cy="4572000"/>
          </a:xfrm>
        </p:spPr>
        <p:txBody>
          <a:bodyPr/>
          <a:lstStyle/>
          <a:p>
            <a:pPr lvl="1" eaLnBrk="1" hangingPunct="1"/>
            <a:r>
              <a:rPr lang="en-US" altLang="zh-TW" dirty="0">
                <a:ea typeface="新細明體" panose="02020500000000000000" pitchFamily="18" charset="-120"/>
              </a:rPr>
              <a:t>If G has a </a:t>
            </a:r>
            <a:r>
              <a:rPr lang="en-US" altLang="zh-TW" dirty="0" err="1">
                <a:ea typeface="新細明體" panose="02020500000000000000" pitchFamily="18" charset="-120"/>
              </a:rPr>
              <a:t>hamiltonian</a:t>
            </a:r>
            <a:r>
              <a:rPr lang="en-US" altLang="zh-TW" dirty="0">
                <a:ea typeface="新細明體" panose="02020500000000000000" pitchFamily="18" charset="-120"/>
              </a:rPr>
              <a:t> cycle, G’ has a tour with weight 0.</a:t>
            </a:r>
          </a:p>
          <a:p>
            <a:pPr lvl="1" eaLnBrk="1" hangingPunct="1"/>
            <a:r>
              <a:rPr lang="en-US" altLang="zh-TW" dirty="0">
                <a:ea typeface="新細明體" panose="02020500000000000000" pitchFamily="18" charset="-120"/>
              </a:rPr>
              <a:t>If G’ has a tour with weight 0, every edge of that cycle has weight 0 and is thus in G.  Thus G has a ham. cycle</a:t>
            </a:r>
            <a:endParaRPr lang="zh-TW" altLang="en-US" dirty="0">
              <a:ea typeface="新細明體" panose="02020500000000000000" pitchFamily="18" charset="-120"/>
            </a:endParaRPr>
          </a:p>
        </p:txBody>
      </p:sp>
      <p:sp>
        <p:nvSpPr>
          <p:cNvPr id="37893" name="Oval 4"/>
          <p:cNvSpPr>
            <a:spLocks noChangeArrowheads="1"/>
          </p:cNvSpPr>
          <p:nvPr/>
        </p:nvSpPr>
        <p:spPr bwMode="auto">
          <a:xfrm>
            <a:off x="1258888" y="3902075"/>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7894" name="Oval 5"/>
          <p:cNvSpPr>
            <a:spLocks noChangeArrowheads="1"/>
          </p:cNvSpPr>
          <p:nvPr/>
        </p:nvSpPr>
        <p:spPr bwMode="auto">
          <a:xfrm>
            <a:off x="2305050" y="4686300"/>
            <a:ext cx="465138"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7895" name="Oval 6"/>
          <p:cNvSpPr>
            <a:spLocks noChangeArrowheads="1"/>
          </p:cNvSpPr>
          <p:nvPr/>
        </p:nvSpPr>
        <p:spPr bwMode="auto">
          <a:xfrm>
            <a:off x="1258888" y="5168900"/>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7896" name="Oval 7"/>
          <p:cNvSpPr>
            <a:spLocks noChangeArrowheads="1"/>
          </p:cNvSpPr>
          <p:nvPr/>
        </p:nvSpPr>
        <p:spPr bwMode="auto">
          <a:xfrm>
            <a:off x="1957388" y="6073775"/>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7897" name="Oval 8"/>
          <p:cNvSpPr>
            <a:spLocks noChangeArrowheads="1"/>
          </p:cNvSpPr>
          <p:nvPr/>
        </p:nvSpPr>
        <p:spPr bwMode="auto">
          <a:xfrm>
            <a:off x="561975" y="6134100"/>
            <a:ext cx="465138"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37898" name="AutoShape 9"/>
          <p:cNvCxnSpPr>
            <a:cxnSpLocks noChangeShapeType="1"/>
            <a:stCxn id="37893" idx="4"/>
            <a:endCxn id="37895" idx="0"/>
          </p:cNvCxnSpPr>
          <p:nvPr/>
        </p:nvCxnSpPr>
        <p:spPr bwMode="auto">
          <a:xfrm>
            <a:off x="1492250" y="4406900"/>
            <a:ext cx="0" cy="7397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7899" name="AutoShape 10"/>
          <p:cNvCxnSpPr>
            <a:cxnSpLocks noChangeShapeType="1"/>
            <a:stCxn id="37893" idx="5"/>
            <a:endCxn id="37894" idx="1"/>
          </p:cNvCxnSpPr>
          <p:nvPr/>
        </p:nvCxnSpPr>
        <p:spPr bwMode="auto">
          <a:xfrm>
            <a:off x="1657350" y="4337050"/>
            <a:ext cx="715963" cy="3968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7900" name="AutoShape 11"/>
          <p:cNvCxnSpPr>
            <a:cxnSpLocks noChangeShapeType="1"/>
            <a:stCxn id="37894" idx="4"/>
            <a:endCxn id="37896" idx="0"/>
          </p:cNvCxnSpPr>
          <p:nvPr/>
        </p:nvCxnSpPr>
        <p:spPr bwMode="auto">
          <a:xfrm flipH="1">
            <a:off x="2189163" y="5191125"/>
            <a:ext cx="349250" cy="8604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7901" name="AutoShape 12"/>
          <p:cNvCxnSpPr>
            <a:cxnSpLocks noChangeShapeType="1"/>
            <a:stCxn id="37895" idx="5"/>
            <a:endCxn id="37896" idx="1"/>
          </p:cNvCxnSpPr>
          <p:nvPr/>
        </p:nvCxnSpPr>
        <p:spPr bwMode="auto">
          <a:xfrm>
            <a:off x="1657350" y="5603875"/>
            <a:ext cx="366713" cy="5175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7902" name="AutoShape 13"/>
          <p:cNvCxnSpPr>
            <a:cxnSpLocks noChangeShapeType="1"/>
            <a:stCxn id="37895" idx="3"/>
            <a:endCxn id="37897" idx="7"/>
          </p:cNvCxnSpPr>
          <p:nvPr/>
        </p:nvCxnSpPr>
        <p:spPr bwMode="auto">
          <a:xfrm flipH="1">
            <a:off x="958850" y="5603875"/>
            <a:ext cx="368300" cy="5778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7903" name="AutoShape 14"/>
          <p:cNvCxnSpPr>
            <a:cxnSpLocks noChangeShapeType="1"/>
            <a:stCxn id="37893" idx="2"/>
            <a:endCxn id="37897" idx="0"/>
          </p:cNvCxnSpPr>
          <p:nvPr/>
        </p:nvCxnSpPr>
        <p:spPr bwMode="auto">
          <a:xfrm rot="10800000" flipV="1">
            <a:off x="793750" y="4143375"/>
            <a:ext cx="444500" cy="1968500"/>
          </a:xfrm>
          <a:prstGeom prst="curvedConnector2">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37904" name="Oval 15"/>
          <p:cNvSpPr>
            <a:spLocks noChangeArrowheads="1"/>
          </p:cNvSpPr>
          <p:nvPr/>
        </p:nvSpPr>
        <p:spPr bwMode="auto">
          <a:xfrm>
            <a:off x="5110163" y="3924300"/>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7905" name="Oval 16"/>
          <p:cNvSpPr>
            <a:spLocks noChangeArrowheads="1"/>
          </p:cNvSpPr>
          <p:nvPr/>
        </p:nvSpPr>
        <p:spPr bwMode="auto">
          <a:xfrm>
            <a:off x="6948488" y="4514850"/>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7906" name="Oval 17"/>
          <p:cNvSpPr>
            <a:spLocks noChangeArrowheads="1"/>
          </p:cNvSpPr>
          <p:nvPr/>
        </p:nvSpPr>
        <p:spPr bwMode="auto">
          <a:xfrm>
            <a:off x="5110163" y="5191125"/>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7907" name="Oval 18"/>
          <p:cNvSpPr>
            <a:spLocks noChangeArrowheads="1"/>
          </p:cNvSpPr>
          <p:nvPr/>
        </p:nvSpPr>
        <p:spPr bwMode="auto">
          <a:xfrm>
            <a:off x="6948488" y="6096000"/>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7908" name="Oval 19"/>
          <p:cNvSpPr>
            <a:spLocks noChangeArrowheads="1"/>
          </p:cNvSpPr>
          <p:nvPr/>
        </p:nvSpPr>
        <p:spPr bwMode="auto">
          <a:xfrm>
            <a:off x="4413250" y="6315075"/>
            <a:ext cx="465138"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37909" name="AutoShape 20"/>
          <p:cNvCxnSpPr>
            <a:cxnSpLocks noChangeShapeType="1"/>
            <a:stCxn id="37904" idx="4"/>
            <a:endCxn id="37906" idx="0"/>
          </p:cNvCxnSpPr>
          <p:nvPr/>
        </p:nvCxnSpPr>
        <p:spPr bwMode="auto">
          <a:xfrm>
            <a:off x="5343525" y="4429125"/>
            <a:ext cx="0" cy="7397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7910" name="AutoShape 21"/>
          <p:cNvCxnSpPr>
            <a:cxnSpLocks noChangeShapeType="1"/>
            <a:stCxn id="37904" idx="5"/>
            <a:endCxn id="37905" idx="1"/>
          </p:cNvCxnSpPr>
          <p:nvPr/>
        </p:nvCxnSpPr>
        <p:spPr bwMode="auto">
          <a:xfrm>
            <a:off x="5507038" y="4364038"/>
            <a:ext cx="1509712" cy="1936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7911" name="AutoShape 22"/>
          <p:cNvCxnSpPr>
            <a:cxnSpLocks noChangeShapeType="1"/>
            <a:stCxn id="37905" idx="4"/>
            <a:endCxn id="37907" idx="0"/>
          </p:cNvCxnSpPr>
          <p:nvPr/>
        </p:nvCxnSpPr>
        <p:spPr bwMode="auto">
          <a:xfrm>
            <a:off x="7181850" y="5026025"/>
            <a:ext cx="0" cy="10414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7912" name="AutoShape 23"/>
          <p:cNvCxnSpPr>
            <a:cxnSpLocks noChangeShapeType="1"/>
            <a:stCxn id="37906" idx="5"/>
            <a:endCxn id="37907" idx="0"/>
          </p:cNvCxnSpPr>
          <p:nvPr/>
        </p:nvCxnSpPr>
        <p:spPr bwMode="auto">
          <a:xfrm>
            <a:off x="5507038" y="5630863"/>
            <a:ext cx="1674812" cy="436562"/>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7913" name="AutoShape 24"/>
          <p:cNvCxnSpPr>
            <a:cxnSpLocks noChangeShapeType="1"/>
            <a:stCxn id="37906" idx="3"/>
            <a:endCxn id="37908" idx="7"/>
          </p:cNvCxnSpPr>
          <p:nvPr/>
        </p:nvCxnSpPr>
        <p:spPr bwMode="auto">
          <a:xfrm flipH="1">
            <a:off x="4810125" y="5630863"/>
            <a:ext cx="368300" cy="7270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7914" name="AutoShape 25"/>
          <p:cNvCxnSpPr>
            <a:cxnSpLocks noChangeShapeType="1"/>
            <a:stCxn id="37904" idx="2"/>
            <a:endCxn id="37908" idx="0"/>
          </p:cNvCxnSpPr>
          <p:nvPr/>
        </p:nvCxnSpPr>
        <p:spPr bwMode="auto">
          <a:xfrm rot="10800000" flipV="1">
            <a:off x="4646613" y="4165600"/>
            <a:ext cx="434975" cy="2120900"/>
          </a:xfrm>
          <a:prstGeom prst="curvedConnector2">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7915" name="AutoShape 26"/>
          <p:cNvCxnSpPr>
            <a:cxnSpLocks noChangeShapeType="1"/>
            <a:stCxn id="37907" idx="2"/>
            <a:endCxn id="37908" idx="6"/>
          </p:cNvCxnSpPr>
          <p:nvPr/>
        </p:nvCxnSpPr>
        <p:spPr bwMode="auto">
          <a:xfrm flipH="1">
            <a:off x="4906963" y="6337300"/>
            <a:ext cx="2012950" cy="219075"/>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37916" name="AutoShape 27"/>
          <p:cNvCxnSpPr>
            <a:cxnSpLocks noChangeShapeType="1"/>
            <a:stCxn id="37907" idx="0"/>
            <a:endCxn id="37904" idx="5"/>
          </p:cNvCxnSpPr>
          <p:nvPr/>
        </p:nvCxnSpPr>
        <p:spPr bwMode="auto">
          <a:xfrm flipH="1" flipV="1">
            <a:off x="5507038" y="4364038"/>
            <a:ext cx="1674812" cy="1703387"/>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37917" name="AutoShape 28"/>
          <p:cNvCxnSpPr>
            <a:cxnSpLocks noChangeShapeType="1"/>
            <a:stCxn id="37906" idx="6"/>
            <a:endCxn id="37905" idx="2"/>
          </p:cNvCxnSpPr>
          <p:nvPr/>
        </p:nvCxnSpPr>
        <p:spPr bwMode="auto">
          <a:xfrm flipV="1">
            <a:off x="5603875" y="4756150"/>
            <a:ext cx="1316038" cy="676275"/>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37918" name="AutoShape 29"/>
          <p:cNvCxnSpPr>
            <a:cxnSpLocks noChangeShapeType="1"/>
            <a:stCxn id="37908" idx="6"/>
            <a:endCxn id="37905" idx="2"/>
          </p:cNvCxnSpPr>
          <p:nvPr/>
        </p:nvCxnSpPr>
        <p:spPr bwMode="auto">
          <a:xfrm flipV="1">
            <a:off x="4906963" y="4756150"/>
            <a:ext cx="2012950" cy="1800225"/>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sp>
        <p:nvSpPr>
          <p:cNvPr id="37919" name="Rectangle 30"/>
          <p:cNvSpPr>
            <a:spLocks noChangeArrowheads="1"/>
          </p:cNvSpPr>
          <p:nvPr/>
        </p:nvSpPr>
        <p:spPr bwMode="auto">
          <a:xfrm>
            <a:off x="6238875" y="320675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a:t>G’</a:t>
            </a:r>
            <a:endParaRPr lang="zh-TW" altLang="en-US" sz="2400"/>
          </a:p>
        </p:txBody>
      </p:sp>
      <p:sp>
        <p:nvSpPr>
          <p:cNvPr id="37920" name="Rectangle 31"/>
          <p:cNvSpPr>
            <a:spLocks noChangeArrowheads="1"/>
          </p:cNvSpPr>
          <p:nvPr/>
        </p:nvSpPr>
        <p:spPr bwMode="auto">
          <a:xfrm>
            <a:off x="1327150" y="320675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a:t>G</a:t>
            </a:r>
            <a:endParaRPr lang="zh-TW" altLang="en-US" sz="2400"/>
          </a:p>
        </p:txBody>
      </p:sp>
      <p:sp>
        <p:nvSpPr>
          <p:cNvPr id="37921" name="Text Box 32"/>
          <p:cNvSpPr txBox="1">
            <a:spLocks noChangeArrowheads="1"/>
          </p:cNvSpPr>
          <p:nvPr/>
        </p:nvSpPr>
        <p:spPr bwMode="auto">
          <a:xfrm>
            <a:off x="5716588" y="6051550"/>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zh-TW" sz="2400"/>
              <a:t>1</a:t>
            </a:r>
          </a:p>
        </p:txBody>
      </p:sp>
      <p:sp>
        <p:nvSpPr>
          <p:cNvPr id="37922" name="Text Box 33"/>
          <p:cNvSpPr txBox="1">
            <a:spLocks noChangeArrowheads="1"/>
          </p:cNvSpPr>
          <p:nvPr/>
        </p:nvSpPr>
        <p:spPr bwMode="auto">
          <a:xfrm>
            <a:off x="6121400" y="410845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zh-TW" sz="2400"/>
              <a:t>0</a:t>
            </a:r>
          </a:p>
        </p:txBody>
      </p:sp>
      <p:sp>
        <p:nvSpPr>
          <p:cNvPr id="37923" name="Text Box 34"/>
          <p:cNvSpPr txBox="1">
            <a:spLocks noChangeArrowheads="1"/>
          </p:cNvSpPr>
          <p:nvPr/>
        </p:nvSpPr>
        <p:spPr bwMode="auto">
          <a:xfrm>
            <a:off x="7016750" y="514667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zh-TW" sz="2400"/>
              <a:t>0</a:t>
            </a:r>
          </a:p>
        </p:txBody>
      </p:sp>
      <p:sp>
        <p:nvSpPr>
          <p:cNvPr id="37924" name="Text Box 35"/>
          <p:cNvSpPr txBox="1">
            <a:spLocks noChangeArrowheads="1"/>
          </p:cNvSpPr>
          <p:nvPr/>
        </p:nvSpPr>
        <p:spPr bwMode="auto">
          <a:xfrm>
            <a:off x="4211638" y="4733925"/>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zh-TW" sz="2400"/>
              <a:t>0</a:t>
            </a:r>
          </a:p>
        </p:txBody>
      </p:sp>
      <p:sp>
        <p:nvSpPr>
          <p:cNvPr id="37925" name="Text Box 36"/>
          <p:cNvSpPr txBox="1">
            <a:spLocks noChangeArrowheads="1"/>
          </p:cNvSpPr>
          <p:nvPr/>
        </p:nvSpPr>
        <p:spPr bwMode="auto">
          <a:xfrm>
            <a:off x="4859338" y="4568825"/>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zh-TW" sz="2400"/>
              <a:t>0</a:t>
            </a:r>
          </a:p>
        </p:txBody>
      </p:sp>
      <p:sp>
        <p:nvSpPr>
          <p:cNvPr id="37926" name="Text Box 37"/>
          <p:cNvSpPr txBox="1">
            <a:spLocks noChangeArrowheads="1"/>
          </p:cNvSpPr>
          <p:nvPr/>
        </p:nvSpPr>
        <p:spPr bwMode="auto">
          <a:xfrm>
            <a:off x="4554538" y="5635625"/>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zh-TW" sz="2400"/>
              <a:t>0</a:t>
            </a:r>
          </a:p>
        </p:txBody>
      </p:sp>
      <p:sp>
        <p:nvSpPr>
          <p:cNvPr id="37927" name="Text Box 38"/>
          <p:cNvSpPr txBox="1">
            <a:spLocks noChangeArrowheads="1"/>
          </p:cNvSpPr>
          <p:nvPr/>
        </p:nvSpPr>
        <p:spPr bwMode="auto">
          <a:xfrm>
            <a:off x="5580063" y="4797425"/>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zh-TW" sz="2400"/>
              <a:t>1</a:t>
            </a:r>
          </a:p>
        </p:txBody>
      </p:sp>
      <p:sp>
        <p:nvSpPr>
          <p:cNvPr id="37928" name="Text Box 39"/>
          <p:cNvSpPr txBox="1">
            <a:spLocks noChangeArrowheads="1"/>
          </p:cNvSpPr>
          <p:nvPr/>
        </p:nvSpPr>
        <p:spPr bwMode="auto">
          <a:xfrm>
            <a:off x="5364163" y="5780088"/>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zh-TW" sz="2400"/>
              <a:t>1</a:t>
            </a:r>
          </a:p>
        </p:txBody>
      </p:sp>
      <p:sp>
        <p:nvSpPr>
          <p:cNvPr id="37929" name="Text Box 40"/>
          <p:cNvSpPr txBox="1">
            <a:spLocks noChangeArrowheads="1"/>
          </p:cNvSpPr>
          <p:nvPr/>
        </p:nvSpPr>
        <p:spPr bwMode="auto">
          <a:xfrm>
            <a:off x="6354763" y="5157788"/>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zh-TW" sz="2400"/>
              <a:t>1</a:t>
            </a:r>
          </a:p>
        </p:txBody>
      </p:sp>
      <p:sp>
        <p:nvSpPr>
          <p:cNvPr id="37930" name="Text Box 41"/>
          <p:cNvSpPr txBox="1">
            <a:spLocks noChangeArrowheads="1"/>
          </p:cNvSpPr>
          <p:nvPr/>
        </p:nvSpPr>
        <p:spPr bwMode="auto">
          <a:xfrm>
            <a:off x="6084888" y="5516563"/>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50000"/>
              </a:spcBef>
              <a:buClrTx/>
              <a:buSzTx/>
              <a:buFontTx/>
              <a:buNone/>
            </a:pPr>
            <a:r>
              <a:rPr lang="en-US" altLang="zh-TW" sz="2400"/>
              <a:t>0</a:t>
            </a:r>
          </a:p>
        </p:txBody>
      </p:sp>
    </p:spTree>
    <p:extLst>
      <p:ext uri="{BB962C8B-B14F-4D97-AF65-F5344CB8AC3E}">
        <p14:creationId xmlns:p14="http://schemas.microsoft.com/office/powerpoint/2010/main" val="223005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AFDAF57D-8B2F-43BC-A031-9C41E5F57008}" type="slidenum">
              <a:rPr kumimoji="0" lang="en-US" altLang="zh-TW"/>
              <a:pPr/>
              <a:t>5</a:t>
            </a:fld>
            <a:endParaRPr kumimoji="0" lang="en-US" altLang="zh-TW"/>
          </a:p>
        </p:txBody>
      </p:sp>
      <p:sp>
        <p:nvSpPr>
          <p:cNvPr id="8195" name="Rectangle 2"/>
          <p:cNvSpPr>
            <a:spLocks noGrp="1" noChangeArrowheads="1"/>
          </p:cNvSpPr>
          <p:nvPr>
            <p:ph type="title"/>
          </p:nvPr>
        </p:nvSpPr>
        <p:spPr/>
        <p:txBody>
          <a:bodyPr/>
          <a:lstStyle/>
          <a:p>
            <a:pPr eaLnBrk="1" hangingPunct="1"/>
            <a:r>
              <a:rPr lang="en-US" altLang="zh-TW"/>
              <a:t>Hamiltonian-cycle problem</a:t>
            </a:r>
          </a:p>
        </p:txBody>
      </p:sp>
      <p:sp>
        <p:nvSpPr>
          <p:cNvPr id="8196" name="Rectangle 4"/>
          <p:cNvSpPr>
            <a:spLocks noChangeArrowheads="1"/>
          </p:cNvSpPr>
          <p:nvPr/>
        </p:nvSpPr>
        <p:spPr bwMode="auto">
          <a:xfrm>
            <a:off x="0" y="2347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pPr eaLnBrk="1" hangingPunct="1"/>
            <a:endParaRPr lang="zh-TW" altLang="en-US"/>
          </a:p>
        </p:txBody>
      </p:sp>
      <p:graphicFrame>
        <p:nvGraphicFramePr>
          <p:cNvPr id="8197" name="Object 5"/>
          <p:cNvGraphicFramePr>
            <a:graphicFrameLocks noChangeAspect="1"/>
          </p:cNvGraphicFramePr>
          <p:nvPr/>
        </p:nvGraphicFramePr>
        <p:xfrm>
          <a:off x="323850" y="3284538"/>
          <a:ext cx="8664575" cy="3549650"/>
        </p:xfrm>
        <a:graphic>
          <a:graphicData uri="http://schemas.openxmlformats.org/presentationml/2006/ole">
            <mc:AlternateContent xmlns:mc="http://schemas.openxmlformats.org/markup-compatibility/2006">
              <mc:Choice xmlns:v="urn:schemas-microsoft-com:vml" Requires="v">
                <p:oleObj spid="_x0000_s2054" name="Visio" r:id="rId3" imgW="6632448" imgH="2723388" progId="Visio.Drawing.11">
                  <p:embed/>
                </p:oleObj>
              </mc:Choice>
              <mc:Fallback>
                <p:oleObj name="Visio" r:id="rId3" imgW="6632448" imgH="2723388" progId="Visio.Drawing.11">
                  <p:embed/>
                  <p:pic>
                    <p:nvPicPr>
                      <p:cNvPr id="81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284538"/>
                        <a:ext cx="8664575" cy="3549650"/>
                      </a:xfrm>
                      <a:prstGeom prst="rect">
                        <a:avLst/>
                      </a:prstGeom>
                      <a:noFill/>
                      <a:ln>
                        <a:noFill/>
                      </a:ln>
                    </p:spPr>
                  </p:pic>
                </p:oleObj>
              </mc:Fallback>
            </mc:AlternateContent>
          </a:graphicData>
        </a:graphic>
      </p:graphicFrame>
      <p:sp>
        <p:nvSpPr>
          <p:cNvPr id="179206" name="Rectangle 6"/>
          <p:cNvSpPr>
            <a:spLocks noChangeArrowheads="1"/>
          </p:cNvSpPr>
          <p:nvPr/>
        </p:nvSpPr>
        <p:spPr bwMode="auto">
          <a:xfrm>
            <a:off x="395288" y="1484313"/>
            <a:ext cx="8664575" cy="453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7" rIns="92075" bIns="46037"/>
          <a:lstStyle>
            <a:lvl1pPr marL="342900" indent="-342900">
              <a:spcBef>
                <a:spcPct val="20000"/>
              </a:spcBef>
              <a:buClr>
                <a:schemeClr val="tx1"/>
              </a:buClr>
              <a:buSzPct val="65000"/>
              <a:buFont typeface="Wingdings" panose="05000000000000000000" pitchFamily="2" charset="2"/>
              <a:buChar char="n"/>
              <a:defRPr kumimoji="1" sz="3200" b="1">
                <a:solidFill>
                  <a:schemeClr val="tx2"/>
                </a:solidFill>
                <a:latin typeface="Times New Roman" panose="02020603050405020304" pitchFamily="18" charset="0"/>
                <a:ea typeface="新細明體" panose="02020500000000000000" pitchFamily="18" charset="-120"/>
              </a:defRPr>
            </a:lvl1pPr>
            <a:lvl2pPr marL="742950" indent="-285750">
              <a:spcBef>
                <a:spcPct val="20000"/>
              </a:spcBef>
              <a:buClr>
                <a:schemeClr val="folHlink"/>
              </a:buClr>
              <a:buSzPct val="65000"/>
              <a:buFont typeface="Wingdings" panose="05000000000000000000" pitchFamily="2" charset="2"/>
              <a:buChar char="u"/>
              <a:defRPr kumimoji="1" sz="2800">
                <a:solidFill>
                  <a:schemeClr val="tx2"/>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2"/>
                </a:solidFill>
                <a:latin typeface="Times New Roman" panose="02020603050405020304" pitchFamily="18" charset="0"/>
                <a:ea typeface="新細明體" panose="02020500000000000000" pitchFamily="18" charset="-120"/>
              </a:defRPr>
            </a:lvl3pPr>
            <a:lvl4pPr marL="1600200" indent="-228600">
              <a:spcBef>
                <a:spcPct val="20000"/>
              </a:spcBef>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4pPr>
            <a:lvl5pPr marL="2057400" indent="-228600">
              <a:spcBef>
                <a:spcPct val="20000"/>
              </a:spcBef>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Font typeface="Times New Roman" panose="02020603050405020304" pitchFamily="18" charset="0"/>
              <a:buChar char="–"/>
              <a:defRPr kumimoji="1" sz="2000">
                <a:solidFill>
                  <a:schemeClr val="tx2"/>
                </a:solidFill>
                <a:latin typeface="Times New Roman" panose="02020603050405020304" pitchFamily="18" charset="0"/>
                <a:ea typeface="新細明體" panose="02020500000000000000" pitchFamily="18" charset="-120"/>
              </a:defRPr>
            </a:lvl9pPr>
          </a:lstStyle>
          <a:p>
            <a:pPr eaLnBrk="1" hangingPunct="1"/>
            <a:r>
              <a:rPr lang="en-US" altLang="zh-TW" sz="2800" dirty="0"/>
              <a:t>The </a:t>
            </a:r>
            <a:r>
              <a:rPr lang="en-US" altLang="zh-TW" sz="2800" dirty="0" err="1"/>
              <a:t>hamiltonian</a:t>
            </a:r>
            <a:r>
              <a:rPr lang="en-US" altLang="zh-TW" sz="2800" dirty="0"/>
              <a:t>-cycle problem: </a:t>
            </a:r>
          </a:p>
          <a:p>
            <a:pPr lvl="1" eaLnBrk="1" hangingPunct="1"/>
            <a:r>
              <a:rPr lang="en-US" altLang="zh-TW" sz="2400" dirty="0"/>
              <a:t>A </a:t>
            </a:r>
            <a:r>
              <a:rPr lang="en-US" altLang="zh-TW" sz="2400" b="1" i="1" dirty="0" err="1"/>
              <a:t>hamiltonian</a:t>
            </a:r>
            <a:r>
              <a:rPr lang="en-US" altLang="zh-TW" sz="2400" i="1" dirty="0"/>
              <a:t> </a:t>
            </a:r>
            <a:r>
              <a:rPr lang="en-US" altLang="zh-TW" sz="2400" dirty="0"/>
              <a:t>cycle of an undirected graph is a simple cycle that visits </a:t>
            </a:r>
            <a:r>
              <a:rPr lang="en-US" altLang="zh-TW" sz="2400" b="1" dirty="0">
                <a:solidFill>
                  <a:srgbClr val="FF0000"/>
                </a:solidFill>
              </a:rPr>
              <a:t>every vertex once</a:t>
            </a:r>
            <a:r>
              <a:rPr lang="en-US" altLang="zh-TW" sz="2400" dirty="0">
                <a:solidFill>
                  <a:srgbClr val="FFFF00"/>
                </a:solidFill>
              </a:rPr>
              <a:t>.</a:t>
            </a:r>
            <a:endParaRPr lang="en-US" altLang="zh-TW" sz="2400" dirty="0"/>
          </a:p>
          <a:p>
            <a:pPr lvl="1" eaLnBrk="1" hangingPunct="1"/>
            <a:r>
              <a:rPr lang="en-US" altLang="zh-TW" sz="2400" dirty="0"/>
              <a:t>Given a graph G, does it have a </a:t>
            </a:r>
            <a:r>
              <a:rPr lang="en-US" altLang="zh-TW" sz="2400" dirty="0" err="1"/>
              <a:t>hamiltonian</a:t>
            </a:r>
            <a:r>
              <a:rPr lang="en-US" altLang="zh-TW" sz="2400" dirty="0"/>
              <a:t> cycle?</a:t>
            </a:r>
          </a:p>
        </p:txBody>
      </p:sp>
    </p:spTree>
    <p:extLst>
      <p:ext uri="{BB962C8B-B14F-4D97-AF65-F5344CB8AC3E}">
        <p14:creationId xmlns:p14="http://schemas.microsoft.com/office/powerpoint/2010/main" val="3871984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79206">
                                            <p:txEl>
                                              <p:pRg st="0" end="0"/>
                                            </p:txEl>
                                          </p:spTgt>
                                        </p:tgtEl>
                                        <p:attrNameLst>
                                          <p:attrName>style.visibility</p:attrName>
                                        </p:attrNameLst>
                                      </p:cBhvr>
                                      <p:to>
                                        <p:strVal val="visible"/>
                                      </p:to>
                                    </p:set>
                                    <p:animEffect transition="in" filter="checkerboard(across)">
                                      <p:cBhvr>
                                        <p:cTn id="7" dur="500"/>
                                        <p:tgtEl>
                                          <p:spTgt spid="17920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9206">
                                            <p:txEl>
                                              <p:pRg st="1" end="1"/>
                                            </p:txEl>
                                          </p:spTgt>
                                        </p:tgtEl>
                                        <p:attrNameLst>
                                          <p:attrName>style.visibility</p:attrName>
                                        </p:attrNameLst>
                                      </p:cBhvr>
                                      <p:to>
                                        <p:strVal val="visible"/>
                                      </p:to>
                                    </p:set>
                                    <p:animEffect transition="in" filter="checkerboard(across)">
                                      <p:cBhvr>
                                        <p:cTn id="10" dur="500"/>
                                        <p:tgtEl>
                                          <p:spTgt spid="17920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79206">
                                            <p:txEl>
                                              <p:pRg st="2" end="2"/>
                                            </p:txEl>
                                          </p:spTgt>
                                        </p:tgtEl>
                                        <p:attrNameLst>
                                          <p:attrName>style.visibility</p:attrName>
                                        </p:attrNameLst>
                                      </p:cBhvr>
                                      <p:to>
                                        <p:strVal val="visible"/>
                                      </p:to>
                                    </p:set>
                                    <p:animEffect transition="in" filter="checkerboard(across)">
                                      <p:cBhvr>
                                        <p:cTn id="13" dur="500"/>
                                        <p:tgtEl>
                                          <p:spTgt spid="1792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9E4E2C6B-2469-48BD-B3FA-9B18FB46EFC3}" type="slidenum">
              <a:rPr lang="zh-TW" altLang="en-US" sz="1400" b="0">
                <a:latin typeface="Arial" panose="020B0604020202020204" pitchFamily="34" charset="0"/>
              </a:rPr>
              <a:pPr>
                <a:spcBef>
                  <a:spcPct val="0"/>
                </a:spcBef>
                <a:buClrTx/>
                <a:buSzTx/>
                <a:buFontTx/>
                <a:buNone/>
              </a:pPr>
              <a:t>50</a:t>
            </a:fld>
            <a:endParaRPr lang="en-US" altLang="zh-TW" sz="1400" b="0">
              <a:latin typeface="Arial" panose="020B0604020202020204" pitchFamily="34" charset="0"/>
            </a:endParaRPr>
          </a:p>
        </p:txBody>
      </p:sp>
      <p:sp>
        <p:nvSpPr>
          <p:cNvPr id="38915"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Summary</a:t>
            </a:r>
          </a:p>
        </p:txBody>
      </p:sp>
      <p:sp>
        <p:nvSpPr>
          <p:cNvPr id="38916" name="Rectangle 3"/>
          <p:cNvSpPr>
            <a:spLocks noGrp="1" noChangeArrowheads="1"/>
          </p:cNvSpPr>
          <p:nvPr>
            <p:ph type="body" idx="1"/>
          </p:nvPr>
        </p:nvSpPr>
        <p:spPr/>
        <p:txBody>
          <a:bodyPr/>
          <a:lstStyle/>
          <a:p>
            <a:pPr eaLnBrk="1" hangingPunct="1"/>
            <a:r>
              <a:rPr lang="en-US" altLang="zh-TW">
                <a:ea typeface="新細明體" panose="02020500000000000000" pitchFamily="18" charset="-120"/>
              </a:rPr>
              <a:t>We proved that TSP is in NP.</a:t>
            </a:r>
          </a:p>
          <a:p>
            <a:pPr eaLnBrk="1" hangingPunct="1"/>
            <a:r>
              <a:rPr lang="en-US" altLang="zh-TW">
                <a:ea typeface="新細明體" panose="02020500000000000000" pitchFamily="18" charset="-120"/>
              </a:rPr>
              <a:t>We have reduced Hamiltonian cycle problem to the TSP problem.</a:t>
            </a:r>
          </a:p>
          <a:p>
            <a:pPr lvl="1" eaLnBrk="1" hangingPunct="1"/>
            <a:r>
              <a:rPr lang="en-US" altLang="zh-TW">
                <a:ea typeface="新細明體" panose="02020500000000000000" pitchFamily="18" charset="-120"/>
              </a:rPr>
              <a:t>If you can solve TSP problem, you can also solve the Hamiltonian cycle problem.</a:t>
            </a:r>
          </a:p>
          <a:p>
            <a:pPr eaLnBrk="1" hangingPunct="1"/>
            <a:r>
              <a:rPr lang="en-US" altLang="zh-TW">
                <a:ea typeface="新細明體" panose="02020500000000000000" pitchFamily="18" charset="-120"/>
              </a:rPr>
              <a:t>TSP is NP-complete.</a:t>
            </a:r>
          </a:p>
        </p:txBody>
      </p:sp>
    </p:spTree>
    <p:extLst>
      <p:ext uri="{BB962C8B-B14F-4D97-AF65-F5344CB8AC3E}">
        <p14:creationId xmlns:p14="http://schemas.microsoft.com/office/powerpoint/2010/main" val="5237495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5"/>
          <p:cNvSpPr>
            <a:spLocks noGrp="1"/>
          </p:cNvSpPr>
          <p:nvPr>
            <p:ph type="sldNum" sz="quarter" idx="12"/>
          </p:nvPr>
        </p:nvSpPr>
        <p:spPr>
          <a:xfrm>
            <a:off x="146050" y="6072634"/>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C15E032D-9D87-4311-A171-69AD4049A9C9}" type="slidenum">
              <a:rPr lang="zh-TW" altLang="en-US" sz="1400" b="0">
                <a:latin typeface="Arial" panose="020B0604020202020204" pitchFamily="34" charset="0"/>
              </a:rPr>
              <a:pPr>
                <a:spcBef>
                  <a:spcPct val="0"/>
                </a:spcBef>
                <a:buClrTx/>
                <a:buSzTx/>
                <a:buFontTx/>
                <a:buNone/>
              </a:pPr>
              <a:t>51</a:t>
            </a:fld>
            <a:endParaRPr lang="en-US" altLang="zh-TW" sz="1400" b="0">
              <a:latin typeface="Arial" panose="020B0604020202020204" pitchFamily="34" charset="0"/>
            </a:endParaRPr>
          </a:p>
        </p:txBody>
      </p:sp>
      <p:sp>
        <p:nvSpPr>
          <p:cNvPr id="39939" name="Rectangle 2"/>
          <p:cNvSpPr>
            <a:spLocks noGrp="1" noChangeArrowheads="1"/>
          </p:cNvSpPr>
          <p:nvPr>
            <p:ph type="title"/>
          </p:nvPr>
        </p:nvSpPr>
        <p:spPr>
          <a:xfrm>
            <a:off x="914400" y="332656"/>
            <a:ext cx="7772400" cy="1014462"/>
          </a:xfrm>
        </p:spPr>
        <p:txBody>
          <a:bodyPr/>
          <a:lstStyle/>
          <a:p>
            <a:pPr eaLnBrk="1" hangingPunct="1"/>
            <a:r>
              <a:rPr lang="en-US" altLang="zh-TW" dirty="0">
                <a:ea typeface="新細明體" panose="02020500000000000000" pitchFamily="18" charset="-120"/>
              </a:rPr>
              <a:t>Directed/Undirected Ham. Cycle</a:t>
            </a:r>
          </a:p>
        </p:txBody>
      </p:sp>
      <p:sp>
        <p:nvSpPr>
          <p:cNvPr id="39940" name="Rectangle 3"/>
          <p:cNvSpPr>
            <a:spLocks noGrp="1" noChangeArrowheads="1"/>
          </p:cNvSpPr>
          <p:nvPr>
            <p:ph type="body" idx="1"/>
          </p:nvPr>
        </p:nvSpPr>
        <p:spPr>
          <a:xfrm>
            <a:off x="914400" y="1455638"/>
            <a:ext cx="7772400" cy="4572000"/>
          </a:xfrm>
        </p:spPr>
        <p:txBody>
          <a:bodyPr/>
          <a:lstStyle/>
          <a:p>
            <a:pPr eaLnBrk="1" hangingPunct="1"/>
            <a:r>
              <a:rPr lang="en-US" altLang="zh-TW">
                <a:ea typeface="新細明體" panose="02020500000000000000" pitchFamily="18" charset="-120"/>
              </a:rPr>
              <a:t>Suppose we have known Hamitonian-cycle problem in directed graph is NP-complete.</a:t>
            </a:r>
          </a:p>
          <a:p>
            <a:pPr lvl="1" eaLnBrk="1" hangingPunct="1"/>
            <a:r>
              <a:rPr lang="en-US" altLang="zh-TW">
                <a:ea typeface="新細明體" panose="02020500000000000000" pitchFamily="18" charset="-120"/>
              </a:rPr>
              <a:t>Does Hamitonian-cycle problem in undirected graph is easier?</a:t>
            </a:r>
          </a:p>
        </p:txBody>
      </p:sp>
      <p:grpSp>
        <p:nvGrpSpPr>
          <p:cNvPr id="39941" name="Group 23"/>
          <p:cNvGrpSpPr>
            <a:grpSpLocks/>
          </p:cNvGrpSpPr>
          <p:nvPr/>
        </p:nvGrpSpPr>
        <p:grpSpPr bwMode="auto">
          <a:xfrm>
            <a:off x="250825" y="3881884"/>
            <a:ext cx="3313113" cy="2714625"/>
            <a:chOff x="158" y="2082"/>
            <a:chExt cx="2736" cy="2160"/>
          </a:xfrm>
        </p:grpSpPr>
        <p:sp>
          <p:nvSpPr>
            <p:cNvPr id="39958" name="Oval 7"/>
            <p:cNvSpPr>
              <a:spLocks noChangeArrowheads="1"/>
            </p:cNvSpPr>
            <p:nvPr/>
          </p:nvSpPr>
          <p:spPr bwMode="auto">
            <a:xfrm>
              <a:off x="734" y="2082"/>
              <a:ext cx="384" cy="384"/>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59" name="Oval 8"/>
            <p:cNvSpPr>
              <a:spLocks noChangeArrowheads="1"/>
            </p:cNvSpPr>
            <p:nvPr/>
          </p:nvSpPr>
          <p:spPr bwMode="auto">
            <a:xfrm>
              <a:off x="2462" y="2130"/>
              <a:ext cx="384" cy="384"/>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60" name="Oval 9"/>
            <p:cNvSpPr>
              <a:spLocks noChangeArrowheads="1"/>
            </p:cNvSpPr>
            <p:nvPr/>
          </p:nvSpPr>
          <p:spPr bwMode="auto">
            <a:xfrm>
              <a:off x="1598" y="2706"/>
              <a:ext cx="384" cy="384"/>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61" name="Oval 10"/>
            <p:cNvSpPr>
              <a:spLocks noChangeArrowheads="1"/>
            </p:cNvSpPr>
            <p:nvPr/>
          </p:nvSpPr>
          <p:spPr bwMode="auto">
            <a:xfrm>
              <a:off x="734" y="3090"/>
              <a:ext cx="384" cy="384"/>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62" name="Oval 11"/>
            <p:cNvSpPr>
              <a:spLocks noChangeArrowheads="1"/>
            </p:cNvSpPr>
            <p:nvPr/>
          </p:nvSpPr>
          <p:spPr bwMode="auto">
            <a:xfrm>
              <a:off x="2510" y="3090"/>
              <a:ext cx="384" cy="384"/>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63" name="Oval 12"/>
            <p:cNvSpPr>
              <a:spLocks noChangeArrowheads="1"/>
            </p:cNvSpPr>
            <p:nvPr/>
          </p:nvSpPr>
          <p:spPr bwMode="auto">
            <a:xfrm>
              <a:off x="1310" y="3810"/>
              <a:ext cx="384" cy="384"/>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64" name="Oval 13"/>
            <p:cNvSpPr>
              <a:spLocks noChangeArrowheads="1"/>
            </p:cNvSpPr>
            <p:nvPr/>
          </p:nvSpPr>
          <p:spPr bwMode="auto">
            <a:xfrm>
              <a:off x="158" y="3858"/>
              <a:ext cx="384" cy="384"/>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39965" name="AutoShape 14"/>
            <p:cNvCxnSpPr>
              <a:cxnSpLocks noChangeShapeType="1"/>
              <a:stCxn id="39958" idx="4"/>
              <a:endCxn id="39961" idx="0"/>
            </p:cNvCxnSpPr>
            <p:nvPr/>
          </p:nvCxnSpPr>
          <p:spPr bwMode="auto">
            <a:xfrm>
              <a:off x="926" y="2484"/>
              <a:ext cx="0" cy="588"/>
            </a:xfrm>
            <a:prstGeom prst="straightConnector1">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66" name="AutoShape 15"/>
            <p:cNvCxnSpPr>
              <a:cxnSpLocks noChangeShapeType="1"/>
              <a:stCxn id="39958" idx="5"/>
              <a:endCxn id="39960" idx="1"/>
            </p:cNvCxnSpPr>
            <p:nvPr/>
          </p:nvCxnSpPr>
          <p:spPr bwMode="auto">
            <a:xfrm>
              <a:off x="1062" y="2428"/>
              <a:ext cx="592" cy="316"/>
            </a:xfrm>
            <a:prstGeom prst="straightConnector1">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67" name="AutoShape 16"/>
            <p:cNvCxnSpPr>
              <a:cxnSpLocks noChangeShapeType="1"/>
              <a:stCxn id="39959" idx="3"/>
              <a:endCxn id="39960" idx="7"/>
            </p:cNvCxnSpPr>
            <p:nvPr/>
          </p:nvCxnSpPr>
          <p:spPr bwMode="auto">
            <a:xfrm flipH="1">
              <a:off x="1926" y="2476"/>
              <a:ext cx="592" cy="268"/>
            </a:xfrm>
            <a:prstGeom prst="straightConnector1">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68" name="AutoShape 17"/>
            <p:cNvCxnSpPr>
              <a:cxnSpLocks noChangeShapeType="1"/>
              <a:stCxn id="39959" idx="4"/>
              <a:endCxn id="39962" idx="0"/>
            </p:cNvCxnSpPr>
            <p:nvPr/>
          </p:nvCxnSpPr>
          <p:spPr bwMode="auto">
            <a:xfrm>
              <a:off x="2654" y="2532"/>
              <a:ext cx="48" cy="540"/>
            </a:xfrm>
            <a:prstGeom prst="straightConnector1">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69" name="AutoShape 18"/>
            <p:cNvCxnSpPr>
              <a:cxnSpLocks noChangeShapeType="1"/>
              <a:stCxn id="39962" idx="2"/>
              <a:endCxn id="39961" idx="6"/>
            </p:cNvCxnSpPr>
            <p:nvPr/>
          </p:nvCxnSpPr>
          <p:spPr bwMode="auto">
            <a:xfrm flipH="1">
              <a:off x="1136" y="3282"/>
              <a:ext cx="1356" cy="0"/>
            </a:xfrm>
            <a:prstGeom prst="straightConnector1">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70" name="AutoShape 19"/>
            <p:cNvCxnSpPr>
              <a:cxnSpLocks noChangeShapeType="1"/>
              <a:stCxn id="39960" idx="4"/>
              <a:endCxn id="39963" idx="0"/>
            </p:cNvCxnSpPr>
            <p:nvPr/>
          </p:nvCxnSpPr>
          <p:spPr bwMode="auto">
            <a:xfrm flipH="1">
              <a:off x="1502" y="3108"/>
              <a:ext cx="288" cy="684"/>
            </a:xfrm>
            <a:prstGeom prst="straightConnector1">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71" name="AutoShape 20"/>
            <p:cNvCxnSpPr>
              <a:cxnSpLocks noChangeShapeType="1"/>
              <a:stCxn id="39961" idx="5"/>
              <a:endCxn id="39963" idx="1"/>
            </p:cNvCxnSpPr>
            <p:nvPr/>
          </p:nvCxnSpPr>
          <p:spPr bwMode="auto">
            <a:xfrm>
              <a:off x="1062" y="3436"/>
              <a:ext cx="304" cy="412"/>
            </a:xfrm>
            <a:prstGeom prst="straightConnector1">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72" name="AutoShape 21"/>
            <p:cNvCxnSpPr>
              <a:cxnSpLocks noChangeShapeType="1"/>
              <a:stCxn id="39961" idx="3"/>
              <a:endCxn id="39964" idx="7"/>
            </p:cNvCxnSpPr>
            <p:nvPr/>
          </p:nvCxnSpPr>
          <p:spPr bwMode="auto">
            <a:xfrm flipH="1">
              <a:off x="486" y="3436"/>
              <a:ext cx="304" cy="460"/>
            </a:xfrm>
            <a:prstGeom prst="straightConnector1">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9973" name="AutoShape 22"/>
            <p:cNvCxnSpPr>
              <a:cxnSpLocks noChangeShapeType="1"/>
              <a:stCxn id="39958" idx="2"/>
              <a:endCxn id="39964" idx="0"/>
            </p:cNvCxnSpPr>
            <p:nvPr/>
          </p:nvCxnSpPr>
          <p:spPr bwMode="auto">
            <a:xfrm rot="10800000" flipV="1">
              <a:off x="350" y="2274"/>
              <a:ext cx="366" cy="1566"/>
            </a:xfrm>
            <a:prstGeom prst="curvedConnector2">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cxnSp>
      </p:grpSp>
      <p:sp>
        <p:nvSpPr>
          <p:cNvPr id="39942" name="Oval 25"/>
          <p:cNvSpPr>
            <a:spLocks noChangeArrowheads="1"/>
          </p:cNvSpPr>
          <p:nvPr/>
        </p:nvSpPr>
        <p:spPr bwMode="auto">
          <a:xfrm>
            <a:off x="5700713" y="4005709"/>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43" name="Oval 26"/>
          <p:cNvSpPr>
            <a:spLocks noChangeArrowheads="1"/>
          </p:cNvSpPr>
          <p:nvPr/>
        </p:nvSpPr>
        <p:spPr bwMode="auto">
          <a:xfrm>
            <a:off x="7793038" y="4066034"/>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44" name="Oval 27"/>
          <p:cNvSpPr>
            <a:spLocks noChangeArrowheads="1"/>
          </p:cNvSpPr>
          <p:nvPr/>
        </p:nvSpPr>
        <p:spPr bwMode="auto">
          <a:xfrm>
            <a:off x="6746875" y="4789934"/>
            <a:ext cx="465138"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45" name="Oval 28"/>
          <p:cNvSpPr>
            <a:spLocks noChangeArrowheads="1"/>
          </p:cNvSpPr>
          <p:nvPr/>
        </p:nvSpPr>
        <p:spPr bwMode="auto">
          <a:xfrm>
            <a:off x="5700713" y="5272534"/>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46" name="Oval 29"/>
          <p:cNvSpPr>
            <a:spLocks noChangeArrowheads="1"/>
          </p:cNvSpPr>
          <p:nvPr/>
        </p:nvSpPr>
        <p:spPr bwMode="auto">
          <a:xfrm>
            <a:off x="7851775" y="5272534"/>
            <a:ext cx="465138"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47" name="Oval 30"/>
          <p:cNvSpPr>
            <a:spLocks noChangeArrowheads="1"/>
          </p:cNvSpPr>
          <p:nvPr/>
        </p:nvSpPr>
        <p:spPr bwMode="auto">
          <a:xfrm>
            <a:off x="6399213" y="6177409"/>
            <a:ext cx="465137"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9948" name="Oval 31"/>
          <p:cNvSpPr>
            <a:spLocks noChangeArrowheads="1"/>
          </p:cNvSpPr>
          <p:nvPr/>
        </p:nvSpPr>
        <p:spPr bwMode="auto">
          <a:xfrm>
            <a:off x="5003800" y="6237734"/>
            <a:ext cx="465138" cy="48260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39949" name="AutoShape 32"/>
          <p:cNvCxnSpPr>
            <a:cxnSpLocks noChangeShapeType="1"/>
            <a:stCxn id="39942" idx="4"/>
            <a:endCxn id="39945" idx="0"/>
          </p:cNvCxnSpPr>
          <p:nvPr/>
        </p:nvCxnSpPr>
        <p:spPr bwMode="auto">
          <a:xfrm>
            <a:off x="5934075" y="4510534"/>
            <a:ext cx="0" cy="7397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9950" name="AutoShape 33"/>
          <p:cNvCxnSpPr>
            <a:cxnSpLocks noChangeShapeType="1"/>
            <a:stCxn id="39942" idx="5"/>
            <a:endCxn id="39944" idx="1"/>
          </p:cNvCxnSpPr>
          <p:nvPr/>
        </p:nvCxnSpPr>
        <p:spPr bwMode="auto">
          <a:xfrm>
            <a:off x="6099175" y="4440684"/>
            <a:ext cx="715963" cy="39687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9951" name="AutoShape 34"/>
          <p:cNvCxnSpPr>
            <a:cxnSpLocks noChangeShapeType="1"/>
            <a:stCxn id="39943" idx="3"/>
            <a:endCxn id="39944" idx="7"/>
          </p:cNvCxnSpPr>
          <p:nvPr/>
        </p:nvCxnSpPr>
        <p:spPr bwMode="auto">
          <a:xfrm flipH="1">
            <a:off x="7145338" y="4501009"/>
            <a:ext cx="715962" cy="3365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9952" name="AutoShape 35"/>
          <p:cNvCxnSpPr>
            <a:cxnSpLocks noChangeShapeType="1"/>
            <a:stCxn id="39943" idx="4"/>
            <a:endCxn id="39946" idx="0"/>
          </p:cNvCxnSpPr>
          <p:nvPr/>
        </p:nvCxnSpPr>
        <p:spPr bwMode="auto">
          <a:xfrm>
            <a:off x="8026400" y="4570859"/>
            <a:ext cx="58738" cy="6794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9953" name="AutoShape 36"/>
          <p:cNvCxnSpPr>
            <a:cxnSpLocks noChangeShapeType="1"/>
            <a:stCxn id="39946" idx="2"/>
            <a:endCxn id="39945" idx="6"/>
          </p:cNvCxnSpPr>
          <p:nvPr/>
        </p:nvCxnSpPr>
        <p:spPr bwMode="auto">
          <a:xfrm flipH="1">
            <a:off x="6188075" y="5513834"/>
            <a:ext cx="1641475" cy="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9954" name="AutoShape 37"/>
          <p:cNvCxnSpPr>
            <a:cxnSpLocks noChangeShapeType="1"/>
            <a:stCxn id="39944" idx="4"/>
            <a:endCxn id="39947" idx="0"/>
          </p:cNvCxnSpPr>
          <p:nvPr/>
        </p:nvCxnSpPr>
        <p:spPr bwMode="auto">
          <a:xfrm flipH="1">
            <a:off x="6630988" y="5294759"/>
            <a:ext cx="349250" cy="8604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9955" name="AutoShape 38"/>
          <p:cNvCxnSpPr>
            <a:cxnSpLocks noChangeShapeType="1"/>
            <a:stCxn id="39945" idx="5"/>
            <a:endCxn id="39947" idx="1"/>
          </p:cNvCxnSpPr>
          <p:nvPr/>
        </p:nvCxnSpPr>
        <p:spPr bwMode="auto">
          <a:xfrm>
            <a:off x="6099175" y="5707509"/>
            <a:ext cx="366713" cy="5175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9956" name="AutoShape 39"/>
          <p:cNvCxnSpPr>
            <a:cxnSpLocks noChangeShapeType="1"/>
            <a:stCxn id="39945" idx="3"/>
            <a:endCxn id="39948" idx="7"/>
          </p:cNvCxnSpPr>
          <p:nvPr/>
        </p:nvCxnSpPr>
        <p:spPr bwMode="auto">
          <a:xfrm flipH="1">
            <a:off x="5400675" y="5707509"/>
            <a:ext cx="368300" cy="5778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39957" name="AutoShape 40"/>
          <p:cNvCxnSpPr>
            <a:cxnSpLocks noChangeShapeType="1"/>
            <a:stCxn id="39942" idx="2"/>
            <a:endCxn id="39948" idx="0"/>
          </p:cNvCxnSpPr>
          <p:nvPr/>
        </p:nvCxnSpPr>
        <p:spPr bwMode="auto">
          <a:xfrm rot="10800000" flipV="1">
            <a:off x="5235575" y="4247009"/>
            <a:ext cx="444500" cy="1968500"/>
          </a:xfrm>
          <a:prstGeom prst="curvedConnector2">
            <a:avLst/>
          </a:prstGeom>
          <a:noFill/>
          <a:ln w="57150">
            <a:solidFill>
              <a:schemeClr val="tx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2088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FD38F39B-357E-4C80-B91B-39DCF9E296D0}" type="slidenum">
              <a:rPr lang="zh-TW" altLang="en-US" sz="1400" b="0">
                <a:latin typeface="Arial" panose="020B0604020202020204" pitchFamily="34" charset="0"/>
              </a:rPr>
              <a:pPr>
                <a:spcBef>
                  <a:spcPct val="0"/>
                </a:spcBef>
                <a:buClrTx/>
                <a:buSzTx/>
                <a:buFontTx/>
                <a:buNone/>
              </a:pPr>
              <a:t>52</a:t>
            </a:fld>
            <a:endParaRPr lang="en-US" altLang="zh-TW" sz="1400" b="0">
              <a:latin typeface="Arial" panose="020B0604020202020204" pitchFamily="34" charset="0"/>
            </a:endParaRPr>
          </a:p>
        </p:txBody>
      </p:sp>
      <p:sp>
        <p:nvSpPr>
          <p:cNvPr id="40963" name="Rectangle 2"/>
          <p:cNvSpPr>
            <a:spLocks noGrp="1" noChangeArrowheads="1"/>
          </p:cNvSpPr>
          <p:nvPr>
            <p:ph type="title"/>
          </p:nvPr>
        </p:nvSpPr>
        <p:spPr/>
        <p:txBody>
          <a:bodyPr/>
          <a:lstStyle/>
          <a:p>
            <a:pPr eaLnBrk="1" hangingPunct="1"/>
            <a:r>
              <a:rPr lang="en-US" altLang="zh-TW" sz="4000" dirty="0">
                <a:ea typeface="新細明體" panose="02020500000000000000" pitchFamily="18" charset="-120"/>
              </a:rPr>
              <a:t>Undirected Ham. cycle is in NP</a:t>
            </a:r>
            <a:endParaRPr lang="zh-TW" altLang="en-US" sz="4000" dirty="0">
              <a:ea typeface="新細明體" panose="02020500000000000000" pitchFamily="18" charset="-120"/>
            </a:endParaRPr>
          </a:p>
        </p:txBody>
      </p:sp>
      <p:sp>
        <p:nvSpPr>
          <p:cNvPr id="40964" name="Rectangle 3"/>
          <p:cNvSpPr>
            <a:spLocks noGrp="1" noChangeArrowheads="1"/>
          </p:cNvSpPr>
          <p:nvPr>
            <p:ph type="body" idx="1"/>
          </p:nvPr>
        </p:nvSpPr>
        <p:spPr/>
        <p:txBody>
          <a:bodyPr/>
          <a:lstStyle/>
          <a:p>
            <a:pPr eaLnBrk="1" hangingPunct="1"/>
            <a:r>
              <a:rPr lang="en-US" altLang="zh-TW">
                <a:ea typeface="新細明體" panose="02020500000000000000" pitchFamily="18" charset="-120"/>
              </a:rPr>
              <a:t>Given a sequence of V vertices that makes up the hamiltonian cycle.</a:t>
            </a:r>
          </a:p>
          <a:p>
            <a:pPr lvl="1" eaLnBrk="1" hangingPunct="1"/>
            <a:r>
              <a:rPr lang="en-US" altLang="zh-TW">
                <a:ea typeface="新細明體" panose="02020500000000000000" pitchFamily="18" charset="-120"/>
              </a:rPr>
              <a:t>The verification algorithm checks if this sequence contains each vertex exactly once.</a:t>
            </a:r>
          </a:p>
          <a:p>
            <a:pPr lvl="1" eaLnBrk="1" hangingPunct="1"/>
            <a:r>
              <a:rPr lang="en-US" altLang="zh-TW">
                <a:ea typeface="新細明體" panose="02020500000000000000" pitchFamily="18" charset="-120"/>
              </a:rPr>
              <a:t>The first vertex is repeated at the end.</a:t>
            </a:r>
          </a:p>
          <a:p>
            <a:pPr lvl="1" eaLnBrk="1" hangingPunct="1"/>
            <a:r>
              <a:rPr lang="en-US" altLang="zh-TW">
                <a:ea typeface="新細明體" panose="02020500000000000000" pitchFamily="18" charset="-120"/>
              </a:rPr>
              <a:t>It checks if there is an edge between all pairs of vertices (cycle).</a:t>
            </a:r>
          </a:p>
        </p:txBody>
      </p:sp>
    </p:spTree>
    <p:extLst>
      <p:ext uri="{BB962C8B-B14F-4D97-AF65-F5344CB8AC3E}">
        <p14:creationId xmlns:p14="http://schemas.microsoft.com/office/powerpoint/2010/main" val="38054617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5"/>
          <p:cNvSpPr>
            <a:spLocks noGrp="1"/>
          </p:cNvSpPr>
          <p:nvPr>
            <p:ph type="sldNum" sz="quarter" idx="12"/>
          </p:nvPr>
        </p:nvSpPr>
        <p:spPr>
          <a:xfrm>
            <a:off x="146050" y="6072634"/>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872C273B-A846-4B68-8EE0-46B00323BF83}" type="slidenum">
              <a:rPr lang="zh-TW" altLang="en-US" sz="1400" b="0">
                <a:latin typeface="Arial" panose="020B0604020202020204" pitchFamily="34" charset="0"/>
              </a:rPr>
              <a:pPr>
                <a:spcBef>
                  <a:spcPct val="0"/>
                </a:spcBef>
                <a:buClrTx/>
                <a:buSzTx/>
                <a:buFontTx/>
                <a:buNone/>
              </a:pPr>
              <a:t>53</a:t>
            </a:fld>
            <a:endParaRPr lang="en-US" altLang="zh-TW" sz="1400" b="0">
              <a:latin typeface="Arial" panose="020B0604020202020204" pitchFamily="34" charset="0"/>
            </a:endParaRPr>
          </a:p>
        </p:txBody>
      </p:sp>
      <p:sp>
        <p:nvSpPr>
          <p:cNvPr id="41987" name="Rectangle 2"/>
          <p:cNvSpPr>
            <a:spLocks noGrp="1" noChangeArrowheads="1"/>
          </p:cNvSpPr>
          <p:nvPr>
            <p:ph type="title"/>
          </p:nvPr>
        </p:nvSpPr>
        <p:spPr>
          <a:xfrm>
            <a:off x="914400" y="332656"/>
            <a:ext cx="7772400" cy="1014462"/>
          </a:xfrm>
        </p:spPr>
        <p:txBody>
          <a:bodyPr/>
          <a:lstStyle/>
          <a:p>
            <a:pPr eaLnBrk="1" hangingPunct="1"/>
            <a:r>
              <a:rPr lang="en-US" altLang="zh-TW" sz="4000" dirty="0">
                <a:ea typeface="新細明體" panose="02020500000000000000" pitchFamily="18" charset="-120"/>
              </a:rPr>
              <a:t>Directed </a:t>
            </a:r>
            <a:r>
              <a:rPr lang="en-US" altLang="zh-TW" sz="4000" dirty="0">
                <a:ea typeface="新細明體" panose="02020500000000000000" pitchFamily="18" charset="-120"/>
                <a:sym typeface="Symbol" panose="05050102010706020507" pitchFamily="18" charset="2"/>
              </a:rPr>
              <a:t> Undirected </a:t>
            </a:r>
            <a:r>
              <a:rPr lang="en-US" altLang="zh-TW" sz="4000" dirty="0">
                <a:ea typeface="新細明體" panose="02020500000000000000" pitchFamily="18" charset="-120"/>
              </a:rPr>
              <a:t>Ham. Cycle </a:t>
            </a:r>
          </a:p>
        </p:txBody>
      </p:sp>
      <p:sp>
        <p:nvSpPr>
          <p:cNvPr id="41988" name="Rectangle 3"/>
          <p:cNvSpPr>
            <a:spLocks noGrp="1" noChangeArrowheads="1"/>
          </p:cNvSpPr>
          <p:nvPr>
            <p:ph type="body" idx="1"/>
          </p:nvPr>
        </p:nvSpPr>
        <p:spPr>
          <a:xfrm>
            <a:off x="529208" y="1455638"/>
            <a:ext cx="8363272" cy="4572000"/>
          </a:xfrm>
        </p:spPr>
        <p:txBody>
          <a:bodyPr/>
          <a:lstStyle/>
          <a:p>
            <a:pPr eaLnBrk="1" hangingPunct="1"/>
            <a:r>
              <a:rPr lang="en-US" altLang="zh-TW" dirty="0">
                <a:ea typeface="新細明體" panose="02020500000000000000" pitchFamily="18" charset="-120"/>
              </a:rPr>
              <a:t>Transform graph G = (V, E) into G’ = (V’, E’):</a:t>
            </a:r>
          </a:p>
          <a:p>
            <a:pPr lvl="1" eaLnBrk="1" hangingPunct="1"/>
            <a:r>
              <a:rPr lang="en-US" altLang="zh-TW" dirty="0">
                <a:ea typeface="新細明體" panose="02020500000000000000" pitchFamily="18" charset="-120"/>
              </a:rPr>
              <a:t>Every vertex </a:t>
            </a:r>
            <a:r>
              <a:rPr lang="en-US" altLang="zh-TW" i="1" dirty="0">
                <a:ea typeface="新細明體" panose="02020500000000000000" pitchFamily="18" charset="-120"/>
              </a:rPr>
              <a:t>v</a:t>
            </a:r>
            <a:r>
              <a:rPr lang="en-US" altLang="zh-TW" dirty="0">
                <a:ea typeface="新細明體" panose="02020500000000000000" pitchFamily="18" charset="-120"/>
              </a:rPr>
              <a:t> </a:t>
            </a:r>
            <a:r>
              <a:rPr lang="en-US" altLang="zh-TW" dirty="0">
                <a:ea typeface="新細明體" panose="02020500000000000000" pitchFamily="18" charset="-120"/>
                <a:sym typeface="Symbol" panose="05050102010706020507" pitchFamily="18" charset="2"/>
              </a:rPr>
              <a:t>in V transforms into 3 vertices </a:t>
            </a:r>
            <a:br>
              <a:rPr lang="en-US" altLang="zh-TW" dirty="0">
                <a:ea typeface="新細明體" panose="02020500000000000000" pitchFamily="18" charset="-120"/>
                <a:sym typeface="Symbol" panose="05050102010706020507" pitchFamily="18" charset="2"/>
              </a:rPr>
            </a:b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1</a:t>
            </a:r>
            <a:r>
              <a:rPr lang="en-US" altLang="zh-TW" dirty="0">
                <a:ea typeface="新細明體" panose="02020500000000000000" pitchFamily="18" charset="-120"/>
                <a:sym typeface="Symbol" panose="05050102010706020507" pitchFamily="18" charset="2"/>
              </a:rPr>
              <a:t>, </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2</a:t>
            </a:r>
            <a:r>
              <a:rPr lang="en-US" altLang="zh-TW" dirty="0">
                <a:ea typeface="新細明體" panose="02020500000000000000" pitchFamily="18" charset="-120"/>
                <a:sym typeface="Symbol" panose="05050102010706020507" pitchFamily="18" charset="2"/>
              </a:rPr>
              <a:t>, </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3</a:t>
            </a:r>
            <a:r>
              <a:rPr lang="en-US" altLang="zh-TW" dirty="0">
                <a:ea typeface="新細明體" panose="02020500000000000000" pitchFamily="18" charset="-120"/>
                <a:sym typeface="Symbol" panose="05050102010706020507" pitchFamily="18" charset="2"/>
              </a:rPr>
              <a:t> in V’ with edges (</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1</a:t>
            </a:r>
            <a:r>
              <a:rPr lang="en-US" altLang="zh-TW" dirty="0">
                <a:ea typeface="新細明體" panose="02020500000000000000" pitchFamily="18" charset="-120"/>
                <a:sym typeface="Symbol" panose="05050102010706020507" pitchFamily="18" charset="2"/>
              </a:rPr>
              <a:t>,</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2</a:t>
            </a:r>
            <a:r>
              <a:rPr lang="en-US" altLang="zh-TW" dirty="0">
                <a:ea typeface="新細明體" panose="02020500000000000000" pitchFamily="18" charset="-120"/>
                <a:sym typeface="Symbol" panose="05050102010706020507" pitchFamily="18" charset="2"/>
              </a:rPr>
              <a:t>) and (</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2</a:t>
            </a:r>
            <a:r>
              <a:rPr lang="en-US" altLang="zh-TW" dirty="0">
                <a:ea typeface="新細明體" panose="02020500000000000000" pitchFamily="18" charset="-120"/>
                <a:sym typeface="Symbol" panose="05050102010706020507" pitchFamily="18" charset="2"/>
              </a:rPr>
              <a:t>,</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3</a:t>
            </a:r>
            <a:r>
              <a:rPr lang="en-US" altLang="zh-TW" dirty="0">
                <a:ea typeface="新細明體" panose="02020500000000000000" pitchFamily="18" charset="-120"/>
                <a:sym typeface="Symbol" panose="05050102010706020507" pitchFamily="18" charset="2"/>
              </a:rPr>
              <a:t>) in E’</a:t>
            </a:r>
          </a:p>
          <a:p>
            <a:pPr lvl="1" eaLnBrk="1" hangingPunct="1"/>
            <a:r>
              <a:rPr lang="en-US" altLang="zh-TW" dirty="0">
                <a:ea typeface="新細明體" panose="02020500000000000000" pitchFamily="18" charset="-120"/>
                <a:sym typeface="Symbol" panose="05050102010706020507" pitchFamily="18" charset="2"/>
              </a:rPr>
              <a:t>Every directed edge (</a:t>
            </a:r>
            <a:r>
              <a:rPr lang="en-US" altLang="zh-TW" i="1" dirty="0">
                <a:ea typeface="新細明體" panose="02020500000000000000" pitchFamily="18" charset="-120"/>
                <a:sym typeface="Symbol" panose="05050102010706020507" pitchFamily="18" charset="2"/>
              </a:rPr>
              <a:t>v</a:t>
            </a:r>
            <a:r>
              <a:rPr lang="en-US" altLang="zh-TW" dirty="0">
                <a:ea typeface="新細明體" panose="02020500000000000000" pitchFamily="18" charset="-120"/>
                <a:sym typeface="Symbol" panose="05050102010706020507" pitchFamily="18" charset="2"/>
              </a:rPr>
              <a:t>, </a:t>
            </a:r>
            <a:r>
              <a:rPr lang="en-US" altLang="zh-TW" i="1" dirty="0">
                <a:ea typeface="新細明體" panose="02020500000000000000" pitchFamily="18" charset="-120"/>
                <a:sym typeface="Symbol" panose="05050102010706020507" pitchFamily="18" charset="2"/>
              </a:rPr>
              <a:t>w</a:t>
            </a:r>
            <a:r>
              <a:rPr lang="en-US" altLang="zh-TW" dirty="0">
                <a:ea typeface="新細明體" panose="02020500000000000000" pitchFamily="18" charset="-120"/>
                <a:sym typeface="Symbol" panose="05050102010706020507" pitchFamily="18" charset="2"/>
              </a:rPr>
              <a:t>) in E transforms into the undirected edge (</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3</a:t>
            </a:r>
            <a:r>
              <a:rPr lang="en-US" altLang="zh-TW" dirty="0">
                <a:ea typeface="新細明體" panose="02020500000000000000" pitchFamily="18" charset="-120"/>
                <a:sym typeface="Symbol" panose="05050102010706020507" pitchFamily="18" charset="2"/>
              </a:rPr>
              <a:t>, </a:t>
            </a:r>
            <a:r>
              <a:rPr lang="en-US" altLang="zh-TW" i="1" dirty="0">
                <a:ea typeface="新細明體" panose="02020500000000000000" pitchFamily="18" charset="-120"/>
                <a:sym typeface="Symbol" panose="05050102010706020507" pitchFamily="18" charset="2"/>
              </a:rPr>
              <a:t>w</a:t>
            </a:r>
            <a:r>
              <a:rPr lang="en-US" altLang="zh-TW" baseline="30000" dirty="0">
                <a:ea typeface="新細明體" panose="02020500000000000000" pitchFamily="18" charset="-120"/>
                <a:sym typeface="Symbol" panose="05050102010706020507" pitchFamily="18" charset="2"/>
              </a:rPr>
              <a:t>1</a:t>
            </a:r>
            <a:r>
              <a:rPr lang="en-US" altLang="zh-TW" dirty="0">
                <a:ea typeface="新細明體" panose="02020500000000000000" pitchFamily="18" charset="-120"/>
                <a:sym typeface="Symbol" panose="05050102010706020507" pitchFamily="18" charset="2"/>
              </a:rPr>
              <a:t>) in E’ (draw it)</a:t>
            </a:r>
          </a:p>
          <a:p>
            <a:pPr lvl="1" eaLnBrk="1" hangingPunct="1"/>
            <a:r>
              <a:rPr lang="en-US" altLang="zh-TW" dirty="0">
                <a:ea typeface="新細明體" panose="02020500000000000000" pitchFamily="18" charset="-120"/>
                <a:sym typeface="Symbol" panose="05050102010706020507" pitchFamily="18" charset="2"/>
              </a:rPr>
              <a:t>Can this be implemented in polynomial time?</a:t>
            </a:r>
          </a:p>
        </p:txBody>
      </p:sp>
      <p:sp>
        <p:nvSpPr>
          <p:cNvPr id="41989" name="Oval 5"/>
          <p:cNvSpPr>
            <a:spLocks noChangeArrowheads="1"/>
          </p:cNvSpPr>
          <p:nvPr/>
        </p:nvSpPr>
        <p:spPr bwMode="auto">
          <a:xfrm>
            <a:off x="6450013" y="5228084"/>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1990" name="Oval 6"/>
          <p:cNvSpPr>
            <a:spLocks noChangeArrowheads="1"/>
          </p:cNvSpPr>
          <p:nvPr/>
        </p:nvSpPr>
        <p:spPr bwMode="auto">
          <a:xfrm>
            <a:off x="6973888" y="5899597"/>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1991" name="Oval 7"/>
          <p:cNvSpPr>
            <a:spLocks noChangeArrowheads="1"/>
          </p:cNvSpPr>
          <p:nvPr/>
        </p:nvSpPr>
        <p:spPr bwMode="auto">
          <a:xfrm>
            <a:off x="5927725" y="5902772"/>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1992" name="Oval 11"/>
          <p:cNvSpPr>
            <a:spLocks noChangeArrowheads="1"/>
          </p:cNvSpPr>
          <p:nvPr/>
        </p:nvSpPr>
        <p:spPr bwMode="auto">
          <a:xfrm>
            <a:off x="5937250" y="4586734"/>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1993" name="Oval 12"/>
          <p:cNvSpPr>
            <a:spLocks noChangeArrowheads="1"/>
          </p:cNvSpPr>
          <p:nvPr/>
        </p:nvSpPr>
        <p:spPr bwMode="auto">
          <a:xfrm>
            <a:off x="6953250" y="4586734"/>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1994" name="Oval 13"/>
          <p:cNvSpPr>
            <a:spLocks noChangeArrowheads="1"/>
          </p:cNvSpPr>
          <p:nvPr/>
        </p:nvSpPr>
        <p:spPr bwMode="auto">
          <a:xfrm>
            <a:off x="7656513" y="5532884"/>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1995" name="Oval 14"/>
          <p:cNvSpPr>
            <a:spLocks noChangeArrowheads="1"/>
          </p:cNvSpPr>
          <p:nvPr/>
        </p:nvSpPr>
        <p:spPr bwMode="auto">
          <a:xfrm>
            <a:off x="7656513" y="6358384"/>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1996" name="Oval 15"/>
          <p:cNvSpPr>
            <a:spLocks noChangeArrowheads="1"/>
          </p:cNvSpPr>
          <p:nvPr/>
        </p:nvSpPr>
        <p:spPr bwMode="auto">
          <a:xfrm>
            <a:off x="5280025" y="5545584"/>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1997" name="Oval 16"/>
          <p:cNvSpPr>
            <a:spLocks noChangeArrowheads="1"/>
          </p:cNvSpPr>
          <p:nvPr/>
        </p:nvSpPr>
        <p:spPr bwMode="auto">
          <a:xfrm>
            <a:off x="5280025" y="6371084"/>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1998" name="Oval 18"/>
          <p:cNvSpPr>
            <a:spLocks noChangeArrowheads="1"/>
          </p:cNvSpPr>
          <p:nvPr/>
        </p:nvSpPr>
        <p:spPr bwMode="auto">
          <a:xfrm>
            <a:off x="1467238" y="4889946"/>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1999" name="Oval 19"/>
          <p:cNvSpPr>
            <a:spLocks noChangeArrowheads="1"/>
          </p:cNvSpPr>
          <p:nvPr/>
        </p:nvSpPr>
        <p:spPr bwMode="auto">
          <a:xfrm>
            <a:off x="1991113" y="5561459"/>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2000" name="Oval 20"/>
          <p:cNvSpPr>
            <a:spLocks noChangeArrowheads="1"/>
          </p:cNvSpPr>
          <p:nvPr/>
        </p:nvSpPr>
        <p:spPr bwMode="auto">
          <a:xfrm>
            <a:off x="944951" y="5564634"/>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42001" name="AutoShape 21"/>
          <p:cNvCxnSpPr>
            <a:cxnSpLocks noChangeShapeType="1"/>
            <a:stCxn id="41999" idx="2"/>
            <a:endCxn id="42000" idx="6"/>
          </p:cNvCxnSpPr>
          <p:nvPr/>
        </p:nvCxnSpPr>
        <p:spPr bwMode="auto">
          <a:xfrm flipH="1">
            <a:off x="1314838" y="5729734"/>
            <a:ext cx="655638" cy="4762"/>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2002" name="AutoShape 22"/>
          <p:cNvCxnSpPr>
            <a:cxnSpLocks noChangeShapeType="1"/>
            <a:stCxn id="41998" idx="5"/>
            <a:endCxn id="41999" idx="1"/>
          </p:cNvCxnSpPr>
          <p:nvPr/>
        </p:nvCxnSpPr>
        <p:spPr bwMode="auto">
          <a:xfrm>
            <a:off x="1765688" y="5197921"/>
            <a:ext cx="277813" cy="392113"/>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2003" name="AutoShape 23"/>
          <p:cNvCxnSpPr>
            <a:cxnSpLocks noChangeShapeType="1"/>
            <a:stCxn id="41998" idx="3"/>
            <a:endCxn id="42000" idx="7"/>
          </p:cNvCxnSpPr>
          <p:nvPr/>
        </p:nvCxnSpPr>
        <p:spPr bwMode="auto">
          <a:xfrm flipH="1">
            <a:off x="1243401" y="5194746"/>
            <a:ext cx="276225" cy="403225"/>
          </a:xfrm>
          <a:prstGeom prst="straightConnector1">
            <a:avLst/>
          </a:prstGeom>
          <a:noFill/>
          <a:ln w="57150">
            <a:solidFill>
              <a:srgbClr val="CC6600"/>
            </a:solidFill>
            <a:round/>
            <a:headEnd type="triangle" w="med" len="med"/>
            <a:tailEnd/>
          </a:ln>
          <a:extLst>
            <a:ext uri="{909E8E84-426E-40DD-AFC4-6F175D3DCCD1}">
              <a14:hiddenFill xmlns:a14="http://schemas.microsoft.com/office/drawing/2010/main">
                <a:noFill/>
              </a14:hiddenFill>
            </a:ext>
          </a:extLst>
        </p:spPr>
      </p:cxnSp>
      <p:grpSp>
        <p:nvGrpSpPr>
          <p:cNvPr id="2" name="Group 35"/>
          <p:cNvGrpSpPr>
            <a:grpSpLocks/>
          </p:cNvGrpSpPr>
          <p:nvPr/>
        </p:nvGrpSpPr>
        <p:grpSpPr bwMode="auto">
          <a:xfrm>
            <a:off x="5588000" y="4847084"/>
            <a:ext cx="2068513" cy="1676400"/>
            <a:chOff x="3520" y="3140"/>
            <a:chExt cx="1303" cy="1056"/>
          </a:xfrm>
        </p:grpSpPr>
        <p:cxnSp>
          <p:nvCxnSpPr>
            <p:cNvPr id="42011" name="AutoShape 8"/>
            <p:cNvCxnSpPr>
              <a:cxnSpLocks noChangeShapeType="1"/>
            </p:cNvCxnSpPr>
            <p:nvPr/>
          </p:nvCxnSpPr>
          <p:spPr bwMode="auto">
            <a:xfrm flipH="1" flipV="1">
              <a:off x="3520" y="3744"/>
              <a:ext cx="196" cy="16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2012" name="AutoShape 9"/>
            <p:cNvCxnSpPr>
              <a:cxnSpLocks noChangeShapeType="1"/>
            </p:cNvCxnSpPr>
            <p:nvPr/>
          </p:nvCxnSpPr>
          <p:spPr bwMode="auto">
            <a:xfrm flipH="1">
              <a:off x="4631" y="3668"/>
              <a:ext cx="192" cy="241"/>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2013" name="AutoShape 10"/>
            <p:cNvCxnSpPr>
              <a:cxnSpLocks noChangeShapeType="1"/>
            </p:cNvCxnSpPr>
            <p:nvPr/>
          </p:nvCxnSpPr>
          <p:spPr bwMode="auto">
            <a:xfrm>
              <a:off x="3934" y="3140"/>
              <a:ext cx="161" cy="25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2014" name="AutoShape 24"/>
            <p:cNvCxnSpPr>
              <a:cxnSpLocks noChangeShapeType="1"/>
            </p:cNvCxnSpPr>
            <p:nvPr/>
          </p:nvCxnSpPr>
          <p:spPr bwMode="auto">
            <a:xfrm flipH="1">
              <a:off x="4251" y="3168"/>
              <a:ext cx="243" cy="2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2015" name="AutoShape 25"/>
            <p:cNvCxnSpPr>
              <a:cxnSpLocks noChangeShapeType="1"/>
            </p:cNvCxnSpPr>
            <p:nvPr/>
          </p:nvCxnSpPr>
          <p:spPr bwMode="auto">
            <a:xfrm flipH="1" flipV="1">
              <a:off x="4631" y="3909"/>
              <a:ext cx="192" cy="279"/>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2016" name="AutoShape 26"/>
            <p:cNvCxnSpPr>
              <a:cxnSpLocks noChangeShapeType="1"/>
            </p:cNvCxnSpPr>
            <p:nvPr/>
          </p:nvCxnSpPr>
          <p:spPr bwMode="auto">
            <a:xfrm flipH="1">
              <a:off x="3553" y="3912"/>
              <a:ext cx="163" cy="284"/>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grpSp>
      <p:grpSp>
        <p:nvGrpSpPr>
          <p:cNvPr id="3" name="Group 34"/>
          <p:cNvGrpSpPr>
            <a:grpSpLocks/>
          </p:cNvGrpSpPr>
          <p:nvPr/>
        </p:nvGrpSpPr>
        <p:grpSpPr bwMode="auto">
          <a:xfrm>
            <a:off x="5461000" y="4739134"/>
            <a:ext cx="2376488" cy="1784350"/>
            <a:chOff x="3440" y="3072"/>
            <a:chExt cx="1497" cy="1124"/>
          </a:xfrm>
        </p:grpSpPr>
        <p:cxnSp>
          <p:nvCxnSpPr>
            <p:cNvPr id="42008" name="AutoShape 27"/>
            <p:cNvCxnSpPr>
              <a:cxnSpLocks noChangeShapeType="1"/>
            </p:cNvCxnSpPr>
            <p:nvPr/>
          </p:nvCxnSpPr>
          <p:spPr bwMode="auto">
            <a:xfrm flipH="1" flipV="1">
              <a:off x="4574" y="3140"/>
              <a:ext cx="363" cy="432"/>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2009" name="AutoShape 28"/>
            <p:cNvCxnSpPr>
              <a:cxnSpLocks noChangeShapeType="1"/>
            </p:cNvCxnSpPr>
            <p:nvPr/>
          </p:nvCxnSpPr>
          <p:spPr bwMode="auto">
            <a:xfrm flipH="1">
              <a:off x="3553" y="4188"/>
              <a:ext cx="1270" cy="8"/>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2010" name="AutoShape 29"/>
            <p:cNvCxnSpPr>
              <a:cxnSpLocks noChangeShapeType="1"/>
            </p:cNvCxnSpPr>
            <p:nvPr/>
          </p:nvCxnSpPr>
          <p:spPr bwMode="auto">
            <a:xfrm flipV="1">
              <a:off x="3440" y="3072"/>
              <a:ext cx="300" cy="508"/>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grpSp>
      <p:sp>
        <p:nvSpPr>
          <p:cNvPr id="42006" name="Rectangle 36"/>
          <p:cNvSpPr>
            <a:spLocks noChangeArrowheads="1"/>
          </p:cNvSpPr>
          <p:nvPr/>
        </p:nvSpPr>
        <p:spPr bwMode="auto">
          <a:xfrm>
            <a:off x="6430963" y="4129534"/>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a:t>G’</a:t>
            </a:r>
            <a:endParaRPr lang="zh-TW" altLang="en-US" sz="2400"/>
          </a:p>
        </p:txBody>
      </p:sp>
      <p:sp>
        <p:nvSpPr>
          <p:cNvPr id="42007" name="Rectangle 37"/>
          <p:cNvSpPr>
            <a:spLocks noChangeArrowheads="1"/>
          </p:cNvSpPr>
          <p:nvPr/>
        </p:nvSpPr>
        <p:spPr bwMode="auto">
          <a:xfrm>
            <a:off x="1463979" y="4313138"/>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dirty="0"/>
              <a:t>G</a:t>
            </a:r>
            <a:endParaRPr lang="zh-TW" altLang="en-US" sz="2400" dirty="0"/>
          </a:p>
        </p:txBody>
      </p:sp>
      <p:sp>
        <p:nvSpPr>
          <p:cNvPr id="4" name="矩形 3"/>
          <p:cNvSpPr/>
          <p:nvPr/>
        </p:nvSpPr>
        <p:spPr>
          <a:xfrm>
            <a:off x="5527337" y="4357072"/>
            <a:ext cx="428322" cy="369332"/>
          </a:xfrm>
          <a:prstGeom prst="rect">
            <a:avLst/>
          </a:prstGeom>
        </p:spPr>
        <p:txBody>
          <a:bodyPr wrap="none">
            <a:spAutoFit/>
          </a:bodyPr>
          <a:lstStyle/>
          <a:p>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1</a:t>
            </a:r>
            <a:endParaRPr lang="zh-TW" altLang="en-US" dirty="0"/>
          </a:p>
        </p:txBody>
      </p:sp>
      <p:sp>
        <p:nvSpPr>
          <p:cNvPr id="34" name="矩形 33"/>
          <p:cNvSpPr/>
          <p:nvPr/>
        </p:nvSpPr>
        <p:spPr>
          <a:xfrm>
            <a:off x="6458102" y="5545584"/>
            <a:ext cx="428322" cy="369332"/>
          </a:xfrm>
          <a:prstGeom prst="rect">
            <a:avLst/>
          </a:prstGeom>
        </p:spPr>
        <p:txBody>
          <a:bodyPr wrap="none">
            <a:spAutoFit/>
          </a:bodyPr>
          <a:lstStyle/>
          <a:p>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2</a:t>
            </a:r>
            <a:endParaRPr lang="zh-TW" altLang="en-US" dirty="0"/>
          </a:p>
        </p:txBody>
      </p:sp>
      <p:sp>
        <p:nvSpPr>
          <p:cNvPr id="35" name="矩形 34"/>
          <p:cNvSpPr/>
          <p:nvPr/>
        </p:nvSpPr>
        <p:spPr>
          <a:xfrm>
            <a:off x="7261376" y="4363938"/>
            <a:ext cx="428322" cy="369332"/>
          </a:xfrm>
          <a:prstGeom prst="rect">
            <a:avLst/>
          </a:prstGeom>
        </p:spPr>
        <p:txBody>
          <a:bodyPr wrap="none">
            <a:spAutoFit/>
          </a:bodyPr>
          <a:lstStyle/>
          <a:p>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3</a:t>
            </a:r>
            <a:endParaRPr lang="zh-TW" altLang="en-US" dirty="0"/>
          </a:p>
        </p:txBody>
      </p:sp>
      <p:sp>
        <p:nvSpPr>
          <p:cNvPr id="36" name="Oval 18">
            <a:extLst>
              <a:ext uri="{FF2B5EF4-FFF2-40B4-BE49-F238E27FC236}">
                <a16:creationId xmlns:a16="http://schemas.microsoft.com/office/drawing/2014/main" id="{EC040C37-558E-457C-A5EF-AA177EB97553}"/>
              </a:ext>
            </a:extLst>
          </p:cNvPr>
          <p:cNvSpPr>
            <a:spLocks noChangeArrowheads="1"/>
          </p:cNvSpPr>
          <p:nvPr/>
        </p:nvSpPr>
        <p:spPr bwMode="auto">
          <a:xfrm>
            <a:off x="3569427" y="4910475"/>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7" name="Oval 19">
            <a:extLst>
              <a:ext uri="{FF2B5EF4-FFF2-40B4-BE49-F238E27FC236}">
                <a16:creationId xmlns:a16="http://schemas.microsoft.com/office/drawing/2014/main" id="{DE3CCDAD-5B99-4254-B3C9-6400AA005E03}"/>
              </a:ext>
            </a:extLst>
          </p:cNvPr>
          <p:cNvSpPr>
            <a:spLocks noChangeArrowheads="1"/>
          </p:cNvSpPr>
          <p:nvPr/>
        </p:nvSpPr>
        <p:spPr bwMode="auto">
          <a:xfrm>
            <a:off x="4093302" y="5581988"/>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38" name="Oval 20">
            <a:extLst>
              <a:ext uri="{FF2B5EF4-FFF2-40B4-BE49-F238E27FC236}">
                <a16:creationId xmlns:a16="http://schemas.microsoft.com/office/drawing/2014/main" id="{F8735414-100A-41DC-B9FB-FD0DE5154859}"/>
              </a:ext>
            </a:extLst>
          </p:cNvPr>
          <p:cNvSpPr>
            <a:spLocks noChangeArrowheads="1"/>
          </p:cNvSpPr>
          <p:nvPr/>
        </p:nvSpPr>
        <p:spPr bwMode="auto">
          <a:xfrm>
            <a:off x="3047140" y="5585163"/>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2" name="Rectangle 37">
            <a:extLst>
              <a:ext uri="{FF2B5EF4-FFF2-40B4-BE49-F238E27FC236}">
                <a16:creationId xmlns:a16="http://schemas.microsoft.com/office/drawing/2014/main" id="{A700440A-143D-4597-8416-90FF38546ECD}"/>
              </a:ext>
            </a:extLst>
          </p:cNvPr>
          <p:cNvSpPr>
            <a:spLocks noChangeArrowheads="1"/>
          </p:cNvSpPr>
          <p:nvPr/>
        </p:nvSpPr>
        <p:spPr bwMode="auto">
          <a:xfrm>
            <a:off x="3518627" y="4346913"/>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dirty="0"/>
              <a:t>G</a:t>
            </a:r>
            <a:endParaRPr lang="zh-TW" altLang="en-US" sz="2400" dirty="0"/>
          </a:p>
        </p:txBody>
      </p:sp>
      <p:cxnSp>
        <p:nvCxnSpPr>
          <p:cNvPr id="43" name="AutoShape 26">
            <a:extLst>
              <a:ext uri="{FF2B5EF4-FFF2-40B4-BE49-F238E27FC236}">
                <a16:creationId xmlns:a16="http://schemas.microsoft.com/office/drawing/2014/main" id="{9FD6A9C9-E013-4B7D-BEC5-2F8701A99B3A}"/>
              </a:ext>
            </a:extLst>
          </p:cNvPr>
          <p:cNvCxnSpPr>
            <a:cxnSpLocks noChangeShapeType="1"/>
            <a:stCxn id="37" idx="2"/>
          </p:cNvCxnSpPr>
          <p:nvPr/>
        </p:nvCxnSpPr>
        <p:spPr bwMode="auto">
          <a:xfrm flipH="1">
            <a:off x="3371860" y="5750263"/>
            <a:ext cx="721442" cy="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4" name="AutoShape 26">
            <a:extLst>
              <a:ext uri="{FF2B5EF4-FFF2-40B4-BE49-F238E27FC236}">
                <a16:creationId xmlns:a16="http://schemas.microsoft.com/office/drawing/2014/main" id="{95C57E18-7720-41AB-9C56-C35323AE4D93}"/>
              </a:ext>
            </a:extLst>
          </p:cNvPr>
          <p:cNvCxnSpPr>
            <a:cxnSpLocks noChangeShapeType="1"/>
            <a:stCxn id="37" idx="0"/>
          </p:cNvCxnSpPr>
          <p:nvPr/>
        </p:nvCxnSpPr>
        <p:spPr bwMode="auto">
          <a:xfrm flipH="1" flipV="1">
            <a:off x="3901367" y="5113102"/>
            <a:ext cx="366560" cy="468886"/>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5" name="AutoShape 26">
            <a:extLst>
              <a:ext uri="{FF2B5EF4-FFF2-40B4-BE49-F238E27FC236}">
                <a16:creationId xmlns:a16="http://schemas.microsoft.com/office/drawing/2014/main" id="{AF90B5D8-9125-4A5C-9EBB-44E23A686E12}"/>
              </a:ext>
            </a:extLst>
          </p:cNvPr>
          <p:cNvCxnSpPr>
            <a:cxnSpLocks noChangeShapeType="1"/>
            <a:stCxn id="38" idx="7"/>
          </p:cNvCxnSpPr>
          <p:nvPr/>
        </p:nvCxnSpPr>
        <p:spPr bwMode="auto">
          <a:xfrm flipV="1">
            <a:off x="3345244" y="5207722"/>
            <a:ext cx="282770" cy="42696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9" name="AutoShape 26">
            <a:extLst>
              <a:ext uri="{FF2B5EF4-FFF2-40B4-BE49-F238E27FC236}">
                <a16:creationId xmlns:a16="http://schemas.microsoft.com/office/drawing/2014/main" id="{4D7507AD-DC15-450F-B19D-C1ABAAABD9B0}"/>
              </a:ext>
            </a:extLst>
          </p:cNvPr>
          <p:cNvCxnSpPr>
            <a:cxnSpLocks noChangeShapeType="1"/>
          </p:cNvCxnSpPr>
          <p:nvPr/>
        </p:nvCxnSpPr>
        <p:spPr bwMode="auto">
          <a:xfrm flipH="1" flipV="1">
            <a:off x="7261225" y="4866630"/>
            <a:ext cx="576263" cy="68580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sp>
        <p:nvSpPr>
          <p:cNvPr id="50" name="Rectangle 37">
            <a:extLst>
              <a:ext uri="{FF2B5EF4-FFF2-40B4-BE49-F238E27FC236}">
                <a16:creationId xmlns:a16="http://schemas.microsoft.com/office/drawing/2014/main" id="{905DF6B1-3101-43B2-BC10-B8B414567A82}"/>
              </a:ext>
            </a:extLst>
          </p:cNvPr>
          <p:cNvSpPr>
            <a:spLocks noChangeArrowheads="1"/>
          </p:cNvSpPr>
          <p:nvPr/>
        </p:nvSpPr>
        <p:spPr bwMode="auto">
          <a:xfrm>
            <a:off x="3586013" y="5927556"/>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dirty="0"/>
              <a:t>X</a:t>
            </a:r>
            <a:endParaRPr lang="zh-TW" altLang="en-US" sz="2400" dirty="0"/>
          </a:p>
        </p:txBody>
      </p:sp>
      <p:sp>
        <p:nvSpPr>
          <p:cNvPr id="51" name="Rectangle 37">
            <a:extLst>
              <a:ext uri="{FF2B5EF4-FFF2-40B4-BE49-F238E27FC236}">
                <a16:creationId xmlns:a16="http://schemas.microsoft.com/office/drawing/2014/main" id="{2EE51B0F-7F77-465D-9B11-AAFE8400A63A}"/>
              </a:ext>
            </a:extLst>
          </p:cNvPr>
          <p:cNvSpPr>
            <a:spLocks noChangeArrowheads="1"/>
          </p:cNvSpPr>
          <p:nvPr/>
        </p:nvSpPr>
        <p:spPr bwMode="auto">
          <a:xfrm>
            <a:off x="8082378" y="4791413"/>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dirty="0"/>
              <a:t>O</a:t>
            </a:r>
            <a:endParaRPr lang="zh-TW" altLang="en-US" sz="2400" dirty="0"/>
          </a:p>
        </p:txBody>
      </p:sp>
    </p:spTree>
    <p:extLst>
      <p:ext uri="{BB962C8B-B14F-4D97-AF65-F5344CB8AC3E}">
        <p14:creationId xmlns:p14="http://schemas.microsoft.com/office/powerpoint/2010/main" val="1522122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48E6CFEB-1CDC-49D4-B0F3-BB8D78BEDADF}" type="slidenum">
              <a:rPr lang="zh-TW" altLang="en-US" sz="1400" b="0">
                <a:latin typeface="Arial" panose="020B0604020202020204" pitchFamily="34" charset="0"/>
              </a:rPr>
              <a:pPr>
                <a:spcBef>
                  <a:spcPct val="0"/>
                </a:spcBef>
                <a:buClrTx/>
                <a:buSzTx/>
                <a:buFontTx/>
                <a:buNone/>
              </a:pPr>
              <a:t>54</a:t>
            </a:fld>
            <a:endParaRPr lang="en-US" altLang="zh-TW" sz="1400" b="0">
              <a:latin typeface="Arial" panose="020B0604020202020204" pitchFamily="34" charset="0"/>
            </a:endParaRPr>
          </a:p>
        </p:txBody>
      </p:sp>
      <p:sp>
        <p:nvSpPr>
          <p:cNvPr id="43011" name="Rectangle 2"/>
          <p:cNvSpPr>
            <a:spLocks noGrp="1" noChangeArrowheads="1"/>
          </p:cNvSpPr>
          <p:nvPr>
            <p:ph type="title"/>
          </p:nvPr>
        </p:nvSpPr>
        <p:spPr/>
        <p:txBody>
          <a:bodyPr/>
          <a:lstStyle/>
          <a:p>
            <a:pPr eaLnBrk="1" hangingPunct="1"/>
            <a:r>
              <a:rPr lang="en-US" altLang="zh-TW" sz="4000" dirty="0">
                <a:ea typeface="新細明體" panose="02020500000000000000" pitchFamily="18" charset="-120"/>
              </a:rPr>
              <a:t>Directed </a:t>
            </a:r>
            <a:r>
              <a:rPr lang="en-US" altLang="zh-TW" sz="4000" dirty="0">
                <a:ea typeface="新細明體" panose="02020500000000000000" pitchFamily="18" charset="-120"/>
                <a:sym typeface="Symbol" panose="05050102010706020507" pitchFamily="18" charset="2"/>
              </a:rPr>
              <a:t> Undirected </a:t>
            </a:r>
            <a:r>
              <a:rPr lang="en-US" altLang="zh-TW" sz="4000" dirty="0">
                <a:ea typeface="新細明體" panose="02020500000000000000" pitchFamily="18" charset="-120"/>
              </a:rPr>
              <a:t>Ham. Cycle </a:t>
            </a:r>
          </a:p>
        </p:txBody>
      </p:sp>
      <p:sp>
        <p:nvSpPr>
          <p:cNvPr id="43012" name="Rectangle 3"/>
          <p:cNvSpPr>
            <a:spLocks noGrp="1" noChangeArrowheads="1"/>
          </p:cNvSpPr>
          <p:nvPr>
            <p:ph type="body" idx="1"/>
          </p:nvPr>
        </p:nvSpPr>
        <p:spPr>
          <a:xfrm>
            <a:off x="323528" y="1593304"/>
            <a:ext cx="8363272" cy="4572000"/>
          </a:xfrm>
        </p:spPr>
        <p:txBody>
          <a:bodyPr/>
          <a:lstStyle/>
          <a:p>
            <a:pPr eaLnBrk="1" hangingPunct="1"/>
            <a:r>
              <a:rPr lang="en-US" altLang="zh-TW" dirty="0">
                <a:ea typeface="新細明體" panose="02020500000000000000" pitchFamily="18" charset="-120"/>
              </a:rPr>
              <a:t>Transform graph G = (V, E) into G’ = (V’, E’):</a:t>
            </a:r>
          </a:p>
          <a:p>
            <a:pPr lvl="1" eaLnBrk="1" hangingPunct="1"/>
            <a:r>
              <a:rPr lang="en-US" altLang="zh-TW" dirty="0">
                <a:ea typeface="新細明體" panose="02020500000000000000" pitchFamily="18" charset="-120"/>
              </a:rPr>
              <a:t>Every vertex </a:t>
            </a:r>
            <a:r>
              <a:rPr lang="en-US" altLang="zh-TW" i="1" dirty="0">
                <a:ea typeface="新細明體" panose="02020500000000000000" pitchFamily="18" charset="-120"/>
              </a:rPr>
              <a:t>v</a:t>
            </a:r>
            <a:r>
              <a:rPr lang="en-US" altLang="zh-TW" dirty="0">
                <a:ea typeface="新細明體" panose="02020500000000000000" pitchFamily="18" charset="-120"/>
              </a:rPr>
              <a:t> </a:t>
            </a:r>
            <a:r>
              <a:rPr lang="en-US" altLang="zh-TW" dirty="0">
                <a:ea typeface="新細明體" panose="02020500000000000000" pitchFamily="18" charset="-120"/>
                <a:sym typeface="Symbol" panose="05050102010706020507" pitchFamily="18" charset="2"/>
              </a:rPr>
              <a:t>in V transforms into 3 vertices </a:t>
            </a:r>
            <a:br>
              <a:rPr lang="en-US" altLang="zh-TW" dirty="0">
                <a:ea typeface="新細明體" panose="02020500000000000000" pitchFamily="18" charset="-120"/>
                <a:sym typeface="Symbol" panose="05050102010706020507" pitchFamily="18" charset="2"/>
              </a:rPr>
            </a:b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1</a:t>
            </a:r>
            <a:r>
              <a:rPr lang="en-US" altLang="zh-TW" dirty="0">
                <a:ea typeface="新細明體" panose="02020500000000000000" pitchFamily="18" charset="-120"/>
                <a:sym typeface="Symbol" panose="05050102010706020507" pitchFamily="18" charset="2"/>
              </a:rPr>
              <a:t>, </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2</a:t>
            </a:r>
            <a:r>
              <a:rPr lang="en-US" altLang="zh-TW" dirty="0">
                <a:ea typeface="新細明體" panose="02020500000000000000" pitchFamily="18" charset="-120"/>
                <a:sym typeface="Symbol" panose="05050102010706020507" pitchFamily="18" charset="2"/>
              </a:rPr>
              <a:t>, </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3</a:t>
            </a:r>
            <a:r>
              <a:rPr lang="en-US" altLang="zh-TW" dirty="0">
                <a:ea typeface="新細明體" panose="02020500000000000000" pitchFamily="18" charset="-120"/>
                <a:sym typeface="Symbol" panose="05050102010706020507" pitchFamily="18" charset="2"/>
              </a:rPr>
              <a:t> in V’ with edges (</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1</a:t>
            </a:r>
            <a:r>
              <a:rPr lang="en-US" altLang="zh-TW" dirty="0">
                <a:ea typeface="新細明體" panose="02020500000000000000" pitchFamily="18" charset="-120"/>
                <a:sym typeface="Symbol" panose="05050102010706020507" pitchFamily="18" charset="2"/>
              </a:rPr>
              <a:t>,</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2</a:t>
            </a:r>
            <a:r>
              <a:rPr lang="en-US" altLang="zh-TW" dirty="0">
                <a:ea typeface="新細明體" panose="02020500000000000000" pitchFamily="18" charset="-120"/>
                <a:sym typeface="Symbol" panose="05050102010706020507" pitchFamily="18" charset="2"/>
              </a:rPr>
              <a:t>) and (</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2</a:t>
            </a:r>
            <a:r>
              <a:rPr lang="en-US" altLang="zh-TW" dirty="0">
                <a:ea typeface="新細明體" panose="02020500000000000000" pitchFamily="18" charset="-120"/>
                <a:sym typeface="Symbol" panose="05050102010706020507" pitchFamily="18" charset="2"/>
              </a:rPr>
              <a:t>,</a:t>
            </a:r>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3</a:t>
            </a:r>
            <a:r>
              <a:rPr lang="en-US" altLang="zh-TW" dirty="0">
                <a:ea typeface="新細明體" panose="02020500000000000000" pitchFamily="18" charset="-120"/>
                <a:sym typeface="Symbol" panose="05050102010706020507" pitchFamily="18" charset="2"/>
              </a:rPr>
              <a:t>) in E’</a:t>
            </a:r>
          </a:p>
          <a:p>
            <a:pPr lvl="1" eaLnBrk="1" hangingPunct="1"/>
            <a:r>
              <a:rPr lang="en-US" altLang="zh-TW" dirty="0">
                <a:ea typeface="新細明體" panose="02020500000000000000" pitchFamily="18" charset="-120"/>
                <a:sym typeface="Symbol" panose="05050102010706020507" pitchFamily="18" charset="2"/>
              </a:rPr>
              <a:t>Every directed edge (</a:t>
            </a:r>
            <a:r>
              <a:rPr lang="en-US" altLang="zh-TW" i="1" dirty="0">
                <a:ea typeface="新細明體" panose="02020500000000000000" pitchFamily="18" charset="-120"/>
                <a:sym typeface="Symbol" panose="05050102010706020507" pitchFamily="18" charset="2"/>
              </a:rPr>
              <a:t>v</a:t>
            </a:r>
            <a:r>
              <a:rPr lang="en-US" altLang="zh-TW" dirty="0">
                <a:ea typeface="新細明體" panose="02020500000000000000" pitchFamily="18" charset="-120"/>
                <a:sym typeface="Symbol" panose="05050102010706020507" pitchFamily="18" charset="2"/>
              </a:rPr>
              <a:t>, </a:t>
            </a:r>
            <a:r>
              <a:rPr lang="en-US" altLang="zh-TW" i="1" dirty="0">
                <a:ea typeface="新細明體" panose="02020500000000000000" pitchFamily="18" charset="-120"/>
                <a:sym typeface="Symbol" panose="05050102010706020507" pitchFamily="18" charset="2"/>
              </a:rPr>
              <a:t>w</a:t>
            </a:r>
            <a:r>
              <a:rPr lang="en-US" altLang="zh-TW" dirty="0">
                <a:ea typeface="新細明體" panose="02020500000000000000" pitchFamily="18" charset="-120"/>
                <a:sym typeface="Symbol" panose="05050102010706020507" pitchFamily="18" charset="2"/>
              </a:rPr>
              <a:t>) in E transforms into the undirected edge </a:t>
            </a:r>
            <a:r>
              <a:rPr lang="en-US" altLang="zh-TW" b="1" dirty="0">
                <a:solidFill>
                  <a:srgbClr val="FF0000"/>
                </a:solidFill>
                <a:ea typeface="新細明體" panose="02020500000000000000" pitchFamily="18" charset="-120"/>
                <a:sym typeface="Symbol" panose="05050102010706020507" pitchFamily="18" charset="2"/>
              </a:rPr>
              <a:t>(</a:t>
            </a:r>
            <a:r>
              <a:rPr lang="en-US" altLang="zh-TW" b="1" i="1" dirty="0">
                <a:solidFill>
                  <a:srgbClr val="FF0000"/>
                </a:solidFill>
                <a:ea typeface="新細明體" panose="02020500000000000000" pitchFamily="18" charset="-120"/>
                <a:sym typeface="Symbol" panose="05050102010706020507" pitchFamily="18" charset="2"/>
              </a:rPr>
              <a:t>v</a:t>
            </a:r>
            <a:r>
              <a:rPr lang="en-US" altLang="zh-TW" b="1" baseline="30000" dirty="0">
                <a:solidFill>
                  <a:srgbClr val="FF0000"/>
                </a:solidFill>
                <a:ea typeface="新細明體" panose="02020500000000000000" pitchFamily="18" charset="-120"/>
                <a:sym typeface="Symbol" panose="05050102010706020507" pitchFamily="18" charset="2"/>
              </a:rPr>
              <a:t>3</a:t>
            </a:r>
            <a:r>
              <a:rPr lang="en-US" altLang="zh-TW" b="1" dirty="0">
                <a:solidFill>
                  <a:srgbClr val="FF0000"/>
                </a:solidFill>
                <a:ea typeface="新細明體" panose="02020500000000000000" pitchFamily="18" charset="-120"/>
                <a:sym typeface="Symbol" panose="05050102010706020507" pitchFamily="18" charset="2"/>
              </a:rPr>
              <a:t>, </a:t>
            </a:r>
            <a:r>
              <a:rPr lang="en-US" altLang="zh-TW" b="1" i="1" dirty="0">
                <a:solidFill>
                  <a:srgbClr val="FF0000"/>
                </a:solidFill>
                <a:ea typeface="新細明體" panose="02020500000000000000" pitchFamily="18" charset="-120"/>
                <a:sym typeface="Symbol" panose="05050102010706020507" pitchFamily="18" charset="2"/>
              </a:rPr>
              <a:t>w</a:t>
            </a:r>
            <a:r>
              <a:rPr lang="en-US" altLang="zh-TW" b="1" baseline="30000" dirty="0">
                <a:solidFill>
                  <a:srgbClr val="FF0000"/>
                </a:solidFill>
                <a:ea typeface="新細明體" panose="02020500000000000000" pitchFamily="18" charset="-120"/>
                <a:sym typeface="Symbol" panose="05050102010706020507" pitchFamily="18" charset="2"/>
              </a:rPr>
              <a:t>1</a:t>
            </a:r>
            <a:r>
              <a:rPr lang="en-US" altLang="zh-TW" b="1" dirty="0">
                <a:solidFill>
                  <a:srgbClr val="FF0000"/>
                </a:solidFill>
                <a:ea typeface="新細明體" panose="02020500000000000000" pitchFamily="18" charset="-120"/>
                <a:sym typeface="Symbol" panose="05050102010706020507" pitchFamily="18" charset="2"/>
              </a:rPr>
              <a:t>)</a:t>
            </a:r>
            <a:r>
              <a:rPr lang="en-US" altLang="zh-TW" dirty="0">
                <a:solidFill>
                  <a:srgbClr val="FF0000"/>
                </a:solidFill>
                <a:ea typeface="新細明體" panose="02020500000000000000" pitchFamily="18" charset="-120"/>
                <a:sym typeface="Symbol" panose="05050102010706020507" pitchFamily="18" charset="2"/>
              </a:rPr>
              <a:t> </a:t>
            </a:r>
            <a:r>
              <a:rPr lang="en-US" altLang="zh-TW" dirty="0">
                <a:ea typeface="新細明體" panose="02020500000000000000" pitchFamily="18" charset="-120"/>
                <a:sym typeface="Symbol" panose="05050102010706020507" pitchFamily="18" charset="2"/>
              </a:rPr>
              <a:t>in E’.</a:t>
            </a:r>
          </a:p>
          <a:p>
            <a:pPr lvl="1" eaLnBrk="1" hangingPunct="1"/>
            <a:r>
              <a:rPr lang="en-US" altLang="zh-TW" dirty="0">
                <a:ea typeface="新細明體" panose="02020500000000000000" pitchFamily="18" charset="-120"/>
                <a:sym typeface="Symbol" panose="05050102010706020507" pitchFamily="18" charset="2"/>
              </a:rPr>
              <a:t>Another example:</a:t>
            </a:r>
          </a:p>
        </p:txBody>
      </p:sp>
      <p:sp>
        <p:nvSpPr>
          <p:cNvPr id="43013" name="Oval 4"/>
          <p:cNvSpPr>
            <a:spLocks noChangeArrowheads="1"/>
          </p:cNvSpPr>
          <p:nvPr/>
        </p:nvSpPr>
        <p:spPr bwMode="auto">
          <a:xfrm>
            <a:off x="6450013" y="5247630"/>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3014" name="Oval 5"/>
          <p:cNvSpPr>
            <a:spLocks noChangeArrowheads="1"/>
          </p:cNvSpPr>
          <p:nvPr/>
        </p:nvSpPr>
        <p:spPr bwMode="auto">
          <a:xfrm>
            <a:off x="6973888" y="5919143"/>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3015" name="Oval 6"/>
          <p:cNvSpPr>
            <a:spLocks noChangeArrowheads="1"/>
          </p:cNvSpPr>
          <p:nvPr/>
        </p:nvSpPr>
        <p:spPr bwMode="auto">
          <a:xfrm>
            <a:off x="5927725" y="5922318"/>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3016" name="Oval 7"/>
          <p:cNvSpPr>
            <a:spLocks noChangeArrowheads="1"/>
          </p:cNvSpPr>
          <p:nvPr/>
        </p:nvSpPr>
        <p:spPr bwMode="auto">
          <a:xfrm>
            <a:off x="5937250" y="4606280"/>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3017" name="Oval 8"/>
          <p:cNvSpPr>
            <a:spLocks noChangeArrowheads="1"/>
          </p:cNvSpPr>
          <p:nvPr/>
        </p:nvSpPr>
        <p:spPr bwMode="auto">
          <a:xfrm>
            <a:off x="6953250" y="4606280"/>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3018" name="Oval 9"/>
          <p:cNvSpPr>
            <a:spLocks noChangeArrowheads="1"/>
          </p:cNvSpPr>
          <p:nvPr/>
        </p:nvSpPr>
        <p:spPr bwMode="auto">
          <a:xfrm>
            <a:off x="7656513" y="555243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3019" name="Oval 10"/>
          <p:cNvSpPr>
            <a:spLocks noChangeArrowheads="1"/>
          </p:cNvSpPr>
          <p:nvPr/>
        </p:nvSpPr>
        <p:spPr bwMode="auto">
          <a:xfrm>
            <a:off x="7656513" y="637793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3020" name="Oval 11"/>
          <p:cNvSpPr>
            <a:spLocks noChangeArrowheads="1"/>
          </p:cNvSpPr>
          <p:nvPr/>
        </p:nvSpPr>
        <p:spPr bwMode="auto">
          <a:xfrm>
            <a:off x="5280025" y="5565130"/>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3021" name="Oval 12"/>
          <p:cNvSpPr>
            <a:spLocks noChangeArrowheads="1"/>
          </p:cNvSpPr>
          <p:nvPr/>
        </p:nvSpPr>
        <p:spPr bwMode="auto">
          <a:xfrm>
            <a:off x="5280025" y="6390630"/>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3022" name="Oval 13"/>
          <p:cNvSpPr>
            <a:spLocks noChangeArrowheads="1"/>
          </p:cNvSpPr>
          <p:nvPr/>
        </p:nvSpPr>
        <p:spPr bwMode="auto">
          <a:xfrm>
            <a:off x="2428875" y="4857105"/>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3023" name="Oval 14"/>
          <p:cNvSpPr>
            <a:spLocks noChangeArrowheads="1"/>
          </p:cNvSpPr>
          <p:nvPr/>
        </p:nvSpPr>
        <p:spPr bwMode="auto">
          <a:xfrm>
            <a:off x="2952750" y="5528618"/>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3024" name="Oval 15"/>
          <p:cNvSpPr>
            <a:spLocks noChangeArrowheads="1"/>
          </p:cNvSpPr>
          <p:nvPr/>
        </p:nvSpPr>
        <p:spPr bwMode="auto">
          <a:xfrm>
            <a:off x="1906588" y="5531793"/>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43025" name="AutoShape 16"/>
          <p:cNvCxnSpPr>
            <a:cxnSpLocks noChangeShapeType="1"/>
            <a:stCxn id="43023" idx="2"/>
            <a:endCxn id="43024" idx="6"/>
          </p:cNvCxnSpPr>
          <p:nvPr/>
        </p:nvCxnSpPr>
        <p:spPr bwMode="auto">
          <a:xfrm flipH="1">
            <a:off x="2276475" y="5696893"/>
            <a:ext cx="655638" cy="4762"/>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3026" name="AutoShape 17"/>
          <p:cNvCxnSpPr>
            <a:cxnSpLocks noChangeShapeType="1"/>
            <a:stCxn id="43022" idx="5"/>
            <a:endCxn id="43023" idx="1"/>
          </p:cNvCxnSpPr>
          <p:nvPr/>
        </p:nvCxnSpPr>
        <p:spPr bwMode="auto">
          <a:xfrm>
            <a:off x="2727325" y="5165080"/>
            <a:ext cx="277813" cy="392113"/>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3027" name="AutoShape 18"/>
          <p:cNvCxnSpPr>
            <a:cxnSpLocks noChangeShapeType="1"/>
            <a:stCxn id="43022" idx="3"/>
            <a:endCxn id="43024" idx="7"/>
          </p:cNvCxnSpPr>
          <p:nvPr/>
        </p:nvCxnSpPr>
        <p:spPr bwMode="auto">
          <a:xfrm flipH="1">
            <a:off x="2205038" y="5161905"/>
            <a:ext cx="276225" cy="403225"/>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grpSp>
        <p:nvGrpSpPr>
          <p:cNvPr id="2" name="Group 19"/>
          <p:cNvGrpSpPr>
            <a:grpSpLocks/>
          </p:cNvGrpSpPr>
          <p:nvPr/>
        </p:nvGrpSpPr>
        <p:grpSpPr bwMode="auto">
          <a:xfrm>
            <a:off x="5588000" y="4866630"/>
            <a:ext cx="2068513" cy="1676400"/>
            <a:chOff x="3520" y="3140"/>
            <a:chExt cx="1303" cy="1056"/>
          </a:xfrm>
        </p:grpSpPr>
        <p:cxnSp>
          <p:nvCxnSpPr>
            <p:cNvPr id="43034" name="AutoShape 20"/>
            <p:cNvCxnSpPr>
              <a:cxnSpLocks noChangeShapeType="1"/>
            </p:cNvCxnSpPr>
            <p:nvPr/>
          </p:nvCxnSpPr>
          <p:spPr bwMode="auto">
            <a:xfrm flipH="1" flipV="1">
              <a:off x="3520" y="3744"/>
              <a:ext cx="196" cy="16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3035" name="AutoShape 21"/>
            <p:cNvCxnSpPr>
              <a:cxnSpLocks noChangeShapeType="1"/>
            </p:cNvCxnSpPr>
            <p:nvPr/>
          </p:nvCxnSpPr>
          <p:spPr bwMode="auto">
            <a:xfrm flipH="1">
              <a:off x="4631" y="3668"/>
              <a:ext cx="192" cy="241"/>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3036" name="AutoShape 22"/>
            <p:cNvCxnSpPr>
              <a:cxnSpLocks noChangeShapeType="1"/>
            </p:cNvCxnSpPr>
            <p:nvPr/>
          </p:nvCxnSpPr>
          <p:spPr bwMode="auto">
            <a:xfrm>
              <a:off x="3934" y="3140"/>
              <a:ext cx="161" cy="25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3037" name="AutoShape 23"/>
            <p:cNvCxnSpPr>
              <a:cxnSpLocks noChangeShapeType="1"/>
            </p:cNvCxnSpPr>
            <p:nvPr/>
          </p:nvCxnSpPr>
          <p:spPr bwMode="auto">
            <a:xfrm flipH="1">
              <a:off x="4251" y="3168"/>
              <a:ext cx="243" cy="2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3038" name="AutoShape 24"/>
            <p:cNvCxnSpPr>
              <a:cxnSpLocks noChangeShapeType="1"/>
            </p:cNvCxnSpPr>
            <p:nvPr/>
          </p:nvCxnSpPr>
          <p:spPr bwMode="auto">
            <a:xfrm flipH="1" flipV="1">
              <a:off x="4631" y="3909"/>
              <a:ext cx="192" cy="279"/>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3039" name="AutoShape 25"/>
            <p:cNvCxnSpPr>
              <a:cxnSpLocks noChangeShapeType="1"/>
            </p:cNvCxnSpPr>
            <p:nvPr/>
          </p:nvCxnSpPr>
          <p:spPr bwMode="auto">
            <a:xfrm flipH="1">
              <a:off x="3553" y="3912"/>
              <a:ext cx="163" cy="284"/>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grpSp>
      <p:cxnSp>
        <p:nvCxnSpPr>
          <p:cNvPr id="43029" name="AutoShape 26"/>
          <p:cNvCxnSpPr>
            <a:cxnSpLocks noChangeShapeType="1"/>
          </p:cNvCxnSpPr>
          <p:nvPr/>
        </p:nvCxnSpPr>
        <p:spPr bwMode="auto">
          <a:xfrm flipH="1" flipV="1">
            <a:off x="7261225" y="4866630"/>
            <a:ext cx="576263" cy="68580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3030" name="AutoShape 27"/>
          <p:cNvCxnSpPr>
            <a:cxnSpLocks noChangeShapeType="1"/>
          </p:cNvCxnSpPr>
          <p:nvPr/>
        </p:nvCxnSpPr>
        <p:spPr bwMode="auto">
          <a:xfrm flipH="1">
            <a:off x="5640388" y="6530330"/>
            <a:ext cx="2016125" cy="1270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sp>
        <p:nvSpPr>
          <p:cNvPr id="43031" name="Rectangle 28"/>
          <p:cNvSpPr>
            <a:spLocks noChangeArrowheads="1"/>
          </p:cNvSpPr>
          <p:nvPr/>
        </p:nvSpPr>
        <p:spPr bwMode="auto">
          <a:xfrm>
            <a:off x="6430963" y="4149080"/>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a:t>G’</a:t>
            </a:r>
            <a:endParaRPr lang="zh-TW" altLang="en-US" sz="2400"/>
          </a:p>
        </p:txBody>
      </p:sp>
      <p:sp>
        <p:nvSpPr>
          <p:cNvPr id="43032" name="Rectangle 29"/>
          <p:cNvSpPr>
            <a:spLocks noChangeArrowheads="1"/>
          </p:cNvSpPr>
          <p:nvPr/>
        </p:nvSpPr>
        <p:spPr bwMode="auto">
          <a:xfrm>
            <a:off x="2378075" y="4293543"/>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a:t>G</a:t>
            </a:r>
            <a:endParaRPr lang="zh-TW" altLang="en-US" sz="2400"/>
          </a:p>
        </p:txBody>
      </p:sp>
      <p:cxnSp>
        <p:nvCxnSpPr>
          <p:cNvPr id="43033" name="AutoShape 30"/>
          <p:cNvCxnSpPr>
            <a:cxnSpLocks noChangeShapeType="1"/>
            <a:stCxn id="43021" idx="2"/>
            <a:endCxn id="43017" idx="0"/>
          </p:cNvCxnSpPr>
          <p:nvPr/>
        </p:nvCxnSpPr>
        <p:spPr bwMode="auto">
          <a:xfrm rot="10800000" flipH="1">
            <a:off x="5280025" y="4606280"/>
            <a:ext cx="1854200" cy="1936750"/>
          </a:xfrm>
          <a:prstGeom prst="curvedConnector4">
            <a:avLst>
              <a:gd name="adj1" fmla="val -12329"/>
              <a:gd name="adj2" fmla="val 111806"/>
            </a:avLst>
          </a:prstGeom>
          <a:noFill/>
          <a:ln w="57150">
            <a:solidFill>
              <a:srgbClr val="CC66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4004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46BBBFA6-002C-4382-85E7-D521134E2214}" type="slidenum">
              <a:rPr lang="zh-TW" altLang="en-US" sz="1400" b="0">
                <a:latin typeface="Arial" panose="020B0604020202020204" pitchFamily="34" charset="0"/>
              </a:rPr>
              <a:pPr>
                <a:spcBef>
                  <a:spcPct val="0"/>
                </a:spcBef>
                <a:buClrTx/>
                <a:buSzTx/>
                <a:buFontTx/>
                <a:buNone/>
              </a:pPr>
              <a:t>55</a:t>
            </a:fld>
            <a:endParaRPr lang="en-US" altLang="zh-TW" sz="1400" b="0">
              <a:latin typeface="Arial" panose="020B0604020202020204" pitchFamily="34" charset="0"/>
            </a:endParaRPr>
          </a:p>
        </p:txBody>
      </p:sp>
      <p:sp>
        <p:nvSpPr>
          <p:cNvPr id="44035" name="Rectangle 2"/>
          <p:cNvSpPr>
            <a:spLocks noGrp="1" noChangeArrowheads="1"/>
          </p:cNvSpPr>
          <p:nvPr>
            <p:ph type="title"/>
          </p:nvPr>
        </p:nvSpPr>
        <p:spPr/>
        <p:txBody>
          <a:bodyPr/>
          <a:lstStyle/>
          <a:p>
            <a:pPr eaLnBrk="1" hangingPunct="1"/>
            <a:r>
              <a:rPr lang="en-US" altLang="zh-TW" sz="4000" dirty="0">
                <a:ea typeface="新細明體" panose="02020500000000000000" pitchFamily="18" charset="-120"/>
              </a:rPr>
              <a:t>Correctness of Reduction</a:t>
            </a:r>
          </a:p>
        </p:txBody>
      </p:sp>
      <p:sp>
        <p:nvSpPr>
          <p:cNvPr id="44036" name="Rectangle 3"/>
          <p:cNvSpPr>
            <a:spLocks noGrp="1" noChangeArrowheads="1"/>
          </p:cNvSpPr>
          <p:nvPr>
            <p:ph type="body" idx="1"/>
          </p:nvPr>
        </p:nvSpPr>
        <p:spPr/>
        <p:txBody>
          <a:bodyPr/>
          <a:lstStyle/>
          <a:p>
            <a:pPr eaLnBrk="1" hangingPunct="1"/>
            <a:r>
              <a:rPr lang="en-US" altLang="zh-TW">
                <a:ea typeface="新細明體" panose="02020500000000000000" pitchFamily="18" charset="-120"/>
              </a:rPr>
              <a:t>Prove the reduction is correct:</a:t>
            </a:r>
          </a:p>
          <a:p>
            <a:pPr lvl="1" eaLnBrk="1" hangingPunct="1"/>
            <a:r>
              <a:rPr lang="en-US" altLang="zh-TW">
                <a:ea typeface="新細明體" panose="02020500000000000000" pitchFamily="18" charset="-120"/>
              </a:rPr>
              <a:t>If G has directed hamiltonian cycle, G’ will have undirected cycle (straightforward)</a:t>
            </a:r>
          </a:p>
        </p:txBody>
      </p:sp>
      <p:sp>
        <p:nvSpPr>
          <p:cNvPr id="44037" name="Oval 54"/>
          <p:cNvSpPr>
            <a:spLocks noChangeArrowheads="1"/>
          </p:cNvSpPr>
          <p:nvPr/>
        </p:nvSpPr>
        <p:spPr bwMode="auto">
          <a:xfrm>
            <a:off x="2428875" y="4975225"/>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4038" name="Oval 55"/>
          <p:cNvSpPr>
            <a:spLocks noChangeArrowheads="1"/>
          </p:cNvSpPr>
          <p:nvPr/>
        </p:nvSpPr>
        <p:spPr bwMode="auto">
          <a:xfrm>
            <a:off x="2952750" y="5646738"/>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4039" name="Oval 56"/>
          <p:cNvSpPr>
            <a:spLocks noChangeArrowheads="1"/>
          </p:cNvSpPr>
          <p:nvPr/>
        </p:nvSpPr>
        <p:spPr bwMode="auto">
          <a:xfrm>
            <a:off x="1906588" y="5649913"/>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44040" name="AutoShape 57"/>
          <p:cNvCxnSpPr>
            <a:cxnSpLocks noChangeShapeType="1"/>
            <a:stCxn id="44038" idx="2"/>
            <a:endCxn id="44039" idx="6"/>
          </p:cNvCxnSpPr>
          <p:nvPr/>
        </p:nvCxnSpPr>
        <p:spPr bwMode="auto">
          <a:xfrm flipH="1">
            <a:off x="2276475" y="5815013"/>
            <a:ext cx="655638" cy="4762"/>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4041" name="AutoShape 58"/>
          <p:cNvCxnSpPr>
            <a:cxnSpLocks noChangeShapeType="1"/>
            <a:stCxn id="44037" idx="5"/>
            <a:endCxn id="44038" idx="1"/>
          </p:cNvCxnSpPr>
          <p:nvPr/>
        </p:nvCxnSpPr>
        <p:spPr bwMode="auto">
          <a:xfrm>
            <a:off x="2727325" y="5283200"/>
            <a:ext cx="277813" cy="392113"/>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4042" name="AutoShape 59"/>
          <p:cNvCxnSpPr>
            <a:cxnSpLocks noChangeShapeType="1"/>
            <a:stCxn id="44037" idx="3"/>
            <a:endCxn id="44039" idx="7"/>
          </p:cNvCxnSpPr>
          <p:nvPr/>
        </p:nvCxnSpPr>
        <p:spPr bwMode="auto">
          <a:xfrm flipH="1">
            <a:off x="2205038" y="5280025"/>
            <a:ext cx="276225" cy="403225"/>
          </a:xfrm>
          <a:prstGeom prst="straightConnector1">
            <a:avLst/>
          </a:prstGeom>
          <a:noFill/>
          <a:ln w="57150">
            <a:solidFill>
              <a:srgbClr val="CC6600"/>
            </a:solidFill>
            <a:round/>
            <a:headEnd type="triangle" w="med" len="med"/>
            <a:tailEnd/>
          </a:ln>
          <a:extLst>
            <a:ext uri="{909E8E84-426E-40DD-AFC4-6F175D3DCCD1}">
              <a14:hiddenFill xmlns:a14="http://schemas.microsoft.com/office/drawing/2010/main">
                <a:noFill/>
              </a14:hiddenFill>
            </a:ext>
          </a:extLst>
        </p:spPr>
      </p:cxnSp>
      <p:sp>
        <p:nvSpPr>
          <p:cNvPr id="44043" name="Oval 60"/>
          <p:cNvSpPr>
            <a:spLocks noChangeArrowheads="1"/>
          </p:cNvSpPr>
          <p:nvPr/>
        </p:nvSpPr>
        <p:spPr bwMode="auto">
          <a:xfrm>
            <a:off x="5997575" y="4762500"/>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4044" name="Oval 61"/>
          <p:cNvSpPr>
            <a:spLocks noChangeArrowheads="1"/>
          </p:cNvSpPr>
          <p:nvPr/>
        </p:nvSpPr>
        <p:spPr bwMode="auto">
          <a:xfrm>
            <a:off x="6521450" y="5434013"/>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4045" name="Oval 62"/>
          <p:cNvSpPr>
            <a:spLocks noChangeArrowheads="1"/>
          </p:cNvSpPr>
          <p:nvPr/>
        </p:nvSpPr>
        <p:spPr bwMode="auto">
          <a:xfrm>
            <a:off x="5475288" y="5437188"/>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4046" name="Oval 63"/>
          <p:cNvSpPr>
            <a:spLocks noChangeArrowheads="1"/>
          </p:cNvSpPr>
          <p:nvPr/>
        </p:nvSpPr>
        <p:spPr bwMode="auto">
          <a:xfrm>
            <a:off x="5484813" y="412115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4047" name="Oval 64"/>
          <p:cNvSpPr>
            <a:spLocks noChangeArrowheads="1"/>
          </p:cNvSpPr>
          <p:nvPr/>
        </p:nvSpPr>
        <p:spPr bwMode="auto">
          <a:xfrm>
            <a:off x="6500813" y="412115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4048" name="Oval 65"/>
          <p:cNvSpPr>
            <a:spLocks noChangeArrowheads="1"/>
          </p:cNvSpPr>
          <p:nvPr/>
        </p:nvSpPr>
        <p:spPr bwMode="auto">
          <a:xfrm>
            <a:off x="7204075" y="5067300"/>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4049" name="Oval 66"/>
          <p:cNvSpPr>
            <a:spLocks noChangeArrowheads="1"/>
          </p:cNvSpPr>
          <p:nvPr/>
        </p:nvSpPr>
        <p:spPr bwMode="auto">
          <a:xfrm>
            <a:off x="7204075" y="5892800"/>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4050" name="Oval 67"/>
          <p:cNvSpPr>
            <a:spLocks noChangeArrowheads="1"/>
          </p:cNvSpPr>
          <p:nvPr/>
        </p:nvSpPr>
        <p:spPr bwMode="auto">
          <a:xfrm>
            <a:off x="4827588" y="508000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4051" name="Oval 68"/>
          <p:cNvSpPr>
            <a:spLocks noChangeArrowheads="1"/>
          </p:cNvSpPr>
          <p:nvPr/>
        </p:nvSpPr>
        <p:spPr bwMode="auto">
          <a:xfrm>
            <a:off x="4827588" y="590550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44052" name="AutoShape 69"/>
          <p:cNvCxnSpPr>
            <a:cxnSpLocks noChangeShapeType="1"/>
          </p:cNvCxnSpPr>
          <p:nvPr/>
        </p:nvCxnSpPr>
        <p:spPr bwMode="auto">
          <a:xfrm flipH="1" flipV="1">
            <a:off x="5135563" y="5340350"/>
            <a:ext cx="311150" cy="2667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4053" name="AutoShape 70"/>
          <p:cNvCxnSpPr>
            <a:cxnSpLocks noChangeShapeType="1"/>
          </p:cNvCxnSpPr>
          <p:nvPr/>
        </p:nvCxnSpPr>
        <p:spPr bwMode="auto">
          <a:xfrm flipH="1">
            <a:off x="6899275" y="5219700"/>
            <a:ext cx="304800" cy="38258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4054" name="AutoShape 71"/>
          <p:cNvCxnSpPr>
            <a:cxnSpLocks noChangeShapeType="1"/>
          </p:cNvCxnSpPr>
          <p:nvPr/>
        </p:nvCxnSpPr>
        <p:spPr bwMode="auto">
          <a:xfrm>
            <a:off x="5792788" y="4381500"/>
            <a:ext cx="255587" cy="40163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4055" name="AutoShape 72"/>
          <p:cNvCxnSpPr>
            <a:cxnSpLocks noChangeShapeType="1"/>
          </p:cNvCxnSpPr>
          <p:nvPr/>
        </p:nvCxnSpPr>
        <p:spPr bwMode="auto">
          <a:xfrm flipH="1">
            <a:off x="6296025" y="4425950"/>
            <a:ext cx="385763" cy="35718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4056" name="AutoShape 73"/>
          <p:cNvCxnSpPr>
            <a:cxnSpLocks noChangeShapeType="1"/>
          </p:cNvCxnSpPr>
          <p:nvPr/>
        </p:nvCxnSpPr>
        <p:spPr bwMode="auto">
          <a:xfrm flipH="1" flipV="1">
            <a:off x="6899275" y="5602288"/>
            <a:ext cx="304800" cy="442912"/>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4057" name="AutoShape 74"/>
          <p:cNvCxnSpPr>
            <a:cxnSpLocks noChangeShapeType="1"/>
          </p:cNvCxnSpPr>
          <p:nvPr/>
        </p:nvCxnSpPr>
        <p:spPr bwMode="auto">
          <a:xfrm flipH="1">
            <a:off x="5187950" y="5607050"/>
            <a:ext cx="258763" cy="4508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4058" name="AutoShape 75"/>
          <p:cNvCxnSpPr>
            <a:cxnSpLocks noChangeShapeType="1"/>
          </p:cNvCxnSpPr>
          <p:nvPr/>
        </p:nvCxnSpPr>
        <p:spPr bwMode="auto">
          <a:xfrm flipH="1" flipV="1">
            <a:off x="6808788" y="4381500"/>
            <a:ext cx="576262" cy="68580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4059" name="AutoShape 76"/>
          <p:cNvCxnSpPr>
            <a:cxnSpLocks noChangeShapeType="1"/>
          </p:cNvCxnSpPr>
          <p:nvPr/>
        </p:nvCxnSpPr>
        <p:spPr bwMode="auto">
          <a:xfrm flipH="1">
            <a:off x="5187950" y="6045200"/>
            <a:ext cx="2016125" cy="1270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4060" name="AutoShape 77"/>
          <p:cNvCxnSpPr>
            <a:cxnSpLocks noChangeShapeType="1"/>
          </p:cNvCxnSpPr>
          <p:nvPr/>
        </p:nvCxnSpPr>
        <p:spPr bwMode="auto">
          <a:xfrm flipV="1">
            <a:off x="5008563" y="4273550"/>
            <a:ext cx="476250" cy="80645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sp>
        <p:nvSpPr>
          <p:cNvPr id="44061" name="Rectangle 78"/>
          <p:cNvSpPr>
            <a:spLocks noChangeArrowheads="1"/>
          </p:cNvSpPr>
          <p:nvPr/>
        </p:nvSpPr>
        <p:spPr bwMode="auto">
          <a:xfrm>
            <a:off x="5978525" y="343535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a:t>G’</a:t>
            </a:r>
            <a:endParaRPr lang="zh-TW" altLang="en-US" sz="2400"/>
          </a:p>
        </p:txBody>
      </p:sp>
      <p:sp>
        <p:nvSpPr>
          <p:cNvPr id="44062" name="Rectangle 79"/>
          <p:cNvSpPr>
            <a:spLocks noChangeArrowheads="1"/>
          </p:cNvSpPr>
          <p:nvPr/>
        </p:nvSpPr>
        <p:spPr bwMode="auto">
          <a:xfrm>
            <a:off x="2481263" y="3476625"/>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a:t>G</a:t>
            </a:r>
            <a:endParaRPr lang="zh-TW" altLang="en-US" sz="2400"/>
          </a:p>
        </p:txBody>
      </p:sp>
    </p:spTree>
    <p:extLst>
      <p:ext uri="{BB962C8B-B14F-4D97-AF65-F5344CB8AC3E}">
        <p14:creationId xmlns:p14="http://schemas.microsoft.com/office/powerpoint/2010/main" val="515727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6F2801CA-BFB9-4D12-B9C7-69551F7308E9}" type="slidenum">
              <a:rPr lang="zh-TW" altLang="en-US" sz="1400" b="0">
                <a:latin typeface="Arial" panose="020B0604020202020204" pitchFamily="34" charset="0"/>
              </a:rPr>
              <a:pPr>
                <a:spcBef>
                  <a:spcPct val="0"/>
                </a:spcBef>
                <a:buClrTx/>
                <a:buSzTx/>
                <a:buFontTx/>
                <a:buNone/>
              </a:pPr>
              <a:t>56</a:t>
            </a:fld>
            <a:endParaRPr lang="en-US" altLang="zh-TW" sz="1400" b="0">
              <a:latin typeface="Arial" panose="020B0604020202020204" pitchFamily="34" charset="0"/>
            </a:endParaRPr>
          </a:p>
        </p:txBody>
      </p:sp>
      <p:sp>
        <p:nvSpPr>
          <p:cNvPr id="45059" name="Rectangle 2"/>
          <p:cNvSpPr>
            <a:spLocks noGrp="1" noChangeArrowheads="1"/>
          </p:cNvSpPr>
          <p:nvPr>
            <p:ph type="title"/>
          </p:nvPr>
        </p:nvSpPr>
        <p:spPr/>
        <p:txBody>
          <a:bodyPr/>
          <a:lstStyle/>
          <a:p>
            <a:pPr eaLnBrk="1" hangingPunct="1"/>
            <a:r>
              <a:rPr lang="en-US" altLang="zh-TW" sz="4000" dirty="0">
                <a:ea typeface="新細明體" panose="02020500000000000000" pitchFamily="18" charset="-120"/>
              </a:rPr>
              <a:t>Directed </a:t>
            </a:r>
            <a:r>
              <a:rPr lang="en-US" altLang="zh-TW" sz="4000" dirty="0">
                <a:ea typeface="新細明體" panose="02020500000000000000" pitchFamily="18" charset="-120"/>
                <a:sym typeface="Symbol" panose="05050102010706020507" pitchFamily="18" charset="2"/>
              </a:rPr>
              <a:t> Undirected </a:t>
            </a:r>
            <a:r>
              <a:rPr lang="en-US" altLang="zh-TW" sz="4000" dirty="0">
                <a:ea typeface="新細明體" panose="02020500000000000000" pitchFamily="18" charset="-120"/>
              </a:rPr>
              <a:t>Ham. Cycle</a:t>
            </a:r>
            <a:endParaRPr lang="zh-TW" altLang="en-US" sz="4000" dirty="0">
              <a:ea typeface="新細明體" panose="02020500000000000000" pitchFamily="18" charset="-120"/>
            </a:endParaRPr>
          </a:p>
        </p:txBody>
      </p:sp>
      <p:sp>
        <p:nvSpPr>
          <p:cNvPr id="45060" name="Rectangle 3"/>
          <p:cNvSpPr>
            <a:spLocks noGrp="1" noChangeArrowheads="1"/>
          </p:cNvSpPr>
          <p:nvPr>
            <p:ph type="body" idx="1"/>
          </p:nvPr>
        </p:nvSpPr>
        <p:spPr/>
        <p:txBody>
          <a:bodyPr/>
          <a:lstStyle/>
          <a:p>
            <a:pPr eaLnBrk="1" hangingPunct="1"/>
            <a:r>
              <a:rPr lang="en-US" altLang="zh-TW">
                <a:ea typeface="新細明體" panose="02020500000000000000" pitchFamily="18" charset="-120"/>
              </a:rPr>
              <a:t>Is it possible G’ has a hamiltonian cycle but G does not have?</a:t>
            </a:r>
          </a:p>
        </p:txBody>
      </p:sp>
      <p:sp>
        <p:nvSpPr>
          <p:cNvPr id="45061" name="Oval 4"/>
          <p:cNvSpPr>
            <a:spLocks noChangeArrowheads="1"/>
          </p:cNvSpPr>
          <p:nvPr/>
        </p:nvSpPr>
        <p:spPr bwMode="auto">
          <a:xfrm>
            <a:off x="2428875" y="4975225"/>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5062" name="Oval 5"/>
          <p:cNvSpPr>
            <a:spLocks noChangeArrowheads="1"/>
          </p:cNvSpPr>
          <p:nvPr/>
        </p:nvSpPr>
        <p:spPr bwMode="auto">
          <a:xfrm>
            <a:off x="2952750" y="5646738"/>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5063" name="Oval 6"/>
          <p:cNvSpPr>
            <a:spLocks noChangeArrowheads="1"/>
          </p:cNvSpPr>
          <p:nvPr/>
        </p:nvSpPr>
        <p:spPr bwMode="auto">
          <a:xfrm>
            <a:off x="1906588" y="5649913"/>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45064" name="AutoShape 7"/>
          <p:cNvCxnSpPr>
            <a:cxnSpLocks noChangeShapeType="1"/>
            <a:stCxn id="45062" idx="2"/>
            <a:endCxn id="45063" idx="6"/>
          </p:cNvCxnSpPr>
          <p:nvPr/>
        </p:nvCxnSpPr>
        <p:spPr bwMode="auto">
          <a:xfrm flipH="1">
            <a:off x="2276475" y="5815013"/>
            <a:ext cx="655638" cy="4762"/>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5065" name="AutoShape 8"/>
          <p:cNvCxnSpPr>
            <a:cxnSpLocks noChangeShapeType="1"/>
            <a:stCxn id="45061" idx="5"/>
            <a:endCxn id="45062" idx="1"/>
          </p:cNvCxnSpPr>
          <p:nvPr/>
        </p:nvCxnSpPr>
        <p:spPr bwMode="auto">
          <a:xfrm>
            <a:off x="2727325" y="5283200"/>
            <a:ext cx="277813" cy="392113"/>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5066" name="AutoShape 9"/>
          <p:cNvCxnSpPr>
            <a:cxnSpLocks noChangeShapeType="1"/>
            <a:stCxn id="45061" idx="3"/>
            <a:endCxn id="45063" idx="7"/>
          </p:cNvCxnSpPr>
          <p:nvPr/>
        </p:nvCxnSpPr>
        <p:spPr bwMode="auto">
          <a:xfrm flipH="1">
            <a:off x="2205038" y="5280025"/>
            <a:ext cx="276225" cy="403225"/>
          </a:xfrm>
          <a:prstGeom prst="straightConnector1">
            <a:avLst/>
          </a:prstGeom>
          <a:noFill/>
          <a:ln w="57150">
            <a:solidFill>
              <a:srgbClr val="CC6600"/>
            </a:solidFill>
            <a:round/>
            <a:headEnd type="triangle" w="med" len="med"/>
            <a:tailEnd/>
          </a:ln>
          <a:extLst>
            <a:ext uri="{909E8E84-426E-40DD-AFC4-6F175D3DCCD1}">
              <a14:hiddenFill xmlns:a14="http://schemas.microsoft.com/office/drawing/2010/main">
                <a:noFill/>
              </a14:hiddenFill>
            </a:ext>
          </a:extLst>
        </p:spPr>
      </p:cxnSp>
      <p:sp>
        <p:nvSpPr>
          <p:cNvPr id="45067" name="Oval 10"/>
          <p:cNvSpPr>
            <a:spLocks noChangeArrowheads="1"/>
          </p:cNvSpPr>
          <p:nvPr/>
        </p:nvSpPr>
        <p:spPr bwMode="auto">
          <a:xfrm>
            <a:off x="5997575" y="4762500"/>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5068" name="Oval 11"/>
          <p:cNvSpPr>
            <a:spLocks noChangeArrowheads="1"/>
          </p:cNvSpPr>
          <p:nvPr/>
        </p:nvSpPr>
        <p:spPr bwMode="auto">
          <a:xfrm>
            <a:off x="6521450" y="5434013"/>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5069" name="Oval 12"/>
          <p:cNvSpPr>
            <a:spLocks noChangeArrowheads="1"/>
          </p:cNvSpPr>
          <p:nvPr/>
        </p:nvSpPr>
        <p:spPr bwMode="auto">
          <a:xfrm>
            <a:off x="5475288" y="5437188"/>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5070" name="Oval 13"/>
          <p:cNvSpPr>
            <a:spLocks noChangeArrowheads="1"/>
          </p:cNvSpPr>
          <p:nvPr/>
        </p:nvSpPr>
        <p:spPr bwMode="auto">
          <a:xfrm>
            <a:off x="5484813" y="412115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5071" name="Oval 14"/>
          <p:cNvSpPr>
            <a:spLocks noChangeArrowheads="1"/>
          </p:cNvSpPr>
          <p:nvPr/>
        </p:nvSpPr>
        <p:spPr bwMode="auto">
          <a:xfrm>
            <a:off x="6500813" y="412115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5072" name="Oval 15"/>
          <p:cNvSpPr>
            <a:spLocks noChangeArrowheads="1"/>
          </p:cNvSpPr>
          <p:nvPr/>
        </p:nvSpPr>
        <p:spPr bwMode="auto">
          <a:xfrm>
            <a:off x="7204075" y="5067300"/>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5073" name="Oval 16"/>
          <p:cNvSpPr>
            <a:spLocks noChangeArrowheads="1"/>
          </p:cNvSpPr>
          <p:nvPr/>
        </p:nvSpPr>
        <p:spPr bwMode="auto">
          <a:xfrm>
            <a:off x="7204075" y="5892800"/>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5074" name="Oval 17"/>
          <p:cNvSpPr>
            <a:spLocks noChangeArrowheads="1"/>
          </p:cNvSpPr>
          <p:nvPr/>
        </p:nvSpPr>
        <p:spPr bwMode="auto">
          <a:xfrm>
            <a:off x="4827588" y="508000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5075" name="Oval 18"/>
          <p:cNvSpPr>
            <a:spLocks noChangeArrowheads="1"/>
          </p:cNvSpPr>
          <p:nvPr/>
        </p:nvSpPr>
        <p:spPr bwMode="auto">
          <a:xfrm>
            <a:off x="4827588" y="590550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45076" name="AutoShape 19"/>
          <p:cNvCxnSpPr>
            <a:cxnSpLocks noChangeShapeType="1"/>
          </p:cNvCxnSpPr>
          <p:nvPr/>
        </p:nvCxnSpPr>
        <p:spPr bwMode="auto">
          <a:xfrm flipH="1" flipV="1">
            <a:off x="5135563" y="5340350"/>
            <a:ext cx="311150" cy="2667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5077" name="AutoShape 20"/>
          <p:cNvCxnSpPr>
            <a:cxnSpLocks noChangeShapeType="1"/>
          </p:cNvCxnSpPr>
          <p:nvPr/>
        </p:nvCxnSpPr>
        <p:spPr bwMode="auto">
          <a:xfrm flipH="1">
            <a:off x="6899275" y="5219700"/>
            <a:ext cx="304800" cy="38258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5078" name="AutoShape 21"/>
          <p:cNvCxnSpPr>
            <a:cxnSpLocks noChangeShapeType="1"/>
          </p:cNvCxnSpPr>
          <p:nvPr/>
        </p:nvCxnSpPr>
        <p:spPr bwMode="auto">
          <a:xfrm>
            <a:off x="5792788" y="4381500"/>
            <a:ext cx="255587" cy="40163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5079" name="AutoShape 22"/>
          <p:cNvCxnSpPr>
            <a:cxnSpLocks noChangeShapeType="1"/>
          </p:cNvCxnSpPr>
          <p:nvPr/>
        </p:nvCxnSpPr>
        <p:spPr bwMode="auto">
          <a:xfrm flipH="1">
            <a:off x="6296025" y="4425950"/>
            <a:ext cx="385763" cy="35718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5080" name="AutoShape 23"/>
          <p:cNvCxnSpPr>
            <a:cxnSpLocks noChangeShapeType="1"/>
          </p:cNvCxnSpPr>
          <p:nvPr/>
        </p:nvCxnSpPr>
        <p:spPr bwMode="auto">
          <a:xfrm flipH="1" flipV="1">
            <a:off x="6899275" y="5602288"/>
            <a:ext cx="304800" cy="442912"/>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5081" name="AutoShape 24"/>
          <p:cNvCxnSpPr>
            <a:cxnSpLocks noChangeShapeType="1"/>
          </p:cNvCxnSpPr>
          <p:nvPr/>
        </p:nvCxnSpPr>
        <p:spPr bwMode="auto">
          <a:xfrm flipH="1">
            <a:off x="5187950" y="5607050"/>
            <a:ext cx="258763" cy="4508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5082" name="AutoShape 25"/>
          <p:cNvCxnSpPr>
            <a:cxnSpLocks noChangeShapeType="1"/>
          </p:cNvCxnSpPr>
          <p:nvPr/>
        </p:nvCxnSpPr>
        <p:spPr bwMode="auto">
          <a:xfrm flipH="1" flipV="1">
            <a:off x="6808788" y="4381500"/>
            <a:ext cx="576262" cy="68580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5083" name="AutoShape 26"/>
          <p:cNvCxnSpPr>
            <a:cxnSpLocks noChangeShapeType="1"/>
          </p:cNvCxnSpPr>
          <p:nvPr/>
        </p:nvCxnSpPr>
        <p:spPr bwMode="auto">
          <a:xfrm flipH="1">
            <a:off x="5187950" y="6045200"/>
            <a:ext cx="2016125" cy="1270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5084" name="AutoShape 27"/>
          <p:cNvCxnSpPr>
            <a:cxnSpLocks noChangeShapeType="1"/>
          </p:cNvCxnSpPr>
          <p:nvPr/>
        </p:nvCxnSpPr>
        <p:spPr bwMode="auto">
          <a:xfrm flipV="1">
            <a:off x="5008563" y="4273550"/>
            <a:ext cx="476250" cy="80645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sp>
        <p:nvSpPr>
          <p:cNvPr id="45085" name="Rectangle 28"/>
          <p:cNvSpPr>
            <a:spLocks noChangeArrowheads="1"/>
          </p:cNvSpPr>
          <p:nvPr/>
        </p:nvSpPr>
        <p:spPr bwMode="auto">
          <a:xfrm>
            <a:off x="5978525" y="343535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a:t>G’</a:t>
            </a:r>
            <a:endParaRPr lang="zh-TW" altLang="en-US" sz="2400"/>
          </a:p>
        </p:txBody>
      </p:sp>
      <p:sp>
        <p:nvSpPr>
          <p:cNvPr id="45086" name="Rectangle 29"/>
          <p:cNvSpPr>
            <a:spLocks noChangeArrowheads="1"/>
          </p:cNvSpPr>
          <p:nvPr/>
        </p:nvSpPr>
        <p:spPr bwMode="auto">
          <a:xfrm>
            <a:off x="2481263" y="3476625"/>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zh-TW" sz="2400"/>
              <a:t>G</a:t>
            </a:r>
            <a:endParaRPr lang="zh-TW" altLang="en-US" sz="2400"/>
          </a:p>
        </p:txBody>
      </p:sp>
    </p:spTree>
    <p:extLst>
      <p:ext uri="{BB962C8B-B14F-4D97-AF65-F5344CB8AC3E}">
        <p14:creationId xmlns:p14="http://schemas.microsoft.com/office/powerpoint/2010/main" val="38591378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2EA37DD3-F4E4-47BD-A730-6038ED20D99B}" type="slidenum">
              <a:rPr lang="zh-TW" altLang="en-US" sz="1400" b="0">
                <a:latin typeface="Arial" panose="020B0604020202020204" pitchFamily="34" charset="0"/>
              </a:rPr>
              <a:pPr>
                <a:spcBef>
                  <a:spcPct val="0"/>
                </a:spcBef>
                <a:buClrTx/>
                <a:buSzTx/>
                <a:buFontTx/>
                <a:buNone/>
              </a:pPr>
              <a:t>57</a:t>
            </a:fld>
            <a:endParaRPr lang="en-US" altLang="zh-TW" sz="1400" b="0">
              <a:latin typeface="Arial" panose="020B0604020202020204" pitchFamily="34" charset="0"/>
            </a:endParaRPr>
          </a:p>
        </p:txBody>
      </p:sp>
      <p:sp>
        <p:nvSpPr>
          <p:cNvPr id="46083" name="Rectangle 2"/>
          <p:cNvSpPr>
            <a:spLocks noGrp="1" noChangeArrowheads="1"/>
          </p:cNvSpPr>
          <p:nvPr>
            <p:ph type="title"/>
          </p:nvPr>
        </p:nvSpPr>
        <p:spPr/>
        <p:txBody>
          <a:bodyPr/>
          <a:lstStyle/>
          <a:p>
            <a:pPr eaLnBrk="1" hangingPunct="1"/>
            <a:r>
              <a:rPr lang="en-US" altLang="zh-TW" sz="4000" dirty="0">
                <a:ea typeface="新細明體" panose="02020500000000000000" pitchFamily="18" charset="-120"/>
              </a:rPr>
              <a:t>Directed </a:t>
            </a:r>
            <a:r>
              <a:rPr lang="en-US" altLang="zh-TW" sz="4000" dirty="0">
                <a:ea typeface="新細明體" panose="02020500000000000000" pitchFamily="18" charset="-120"/>
                <a:sym typeface="Symbol" panose="05050102010706020507" pitchFamily="18" charset="2"/>
              </a:rPr>
              <a:t> Undirected </a:t>
            </a:r>
            <a:r>
              <a:rPr lang="en-US" altLang="zh-TW" sz="4000" dirty="0">
                <a:ea typeface="新細明體" panose="02020500000000000000" pitchFamily="18" charset="-120"/>
              </a:rPr>
              <a:t>Ham. Cycle</a:t>
            </a:r>
          </a:p>
        </p:txBody>
      </p:sp>
      <p:sp>
        <p:nvSpPr>
          <p:cNvPr id="1012739" name="Rectangle 3"/>
          <p:cNvSpPr>
            <a:spLocks noGrp="1" noChangeArrowheads="1"/>
          </p:cNvSpPr>
          <p:nvPr>
            <p:ph type="body" idx="1"/>
          </p:nvPr>
        </p:nvSpPr>
        <p:spPr>
          <a:xfrm>
            <a:off x="250825" y="1627188"/>
            <a:ext cx="8664575" cy="4538662"/>
          </a:xfrm>
        </p:spPr>
        <p:txBody>
          <a:bodyPr/>
          <a:lstStyle/>
          <a:p>
            <a:pPr eaLnBrk="1" hangingPunct="1"/>
            <a:r>
              <a:rPr lang="en-US" altLang="zh-TW" sz="2400" dirty="0">
                <a:ea typeface="新細明體" panose="02020500000000000000" pitchFamily="18" charset="-120"/>
              </a:rPr>
              <a:t>If G’ has an undirected </a:t>
            </a:r>
            <a:r>
              <a:rPr lang="en-US" altLang="zh-TW" sz="2400" dirty="0" err="1">
                <a:ea typeface="新細明體" panose="02020500000000000000" pitchFamily="18" charset="-120"/>
              </a:rPr>
              <a:t>hamiltonian</a:t>
            </a:r>
            <a:r>
              <a:rPr lang="en-US" altLang="zh-TW" sz="2400" dirty="0">
                <a:ea typeface="新細明體" panose="02020500000000000000" pitchFamily="18" charset="-120"/>
              </a:rPr>
              <a:t> cycle, G will  have a directed </a:t>
            </a:r>
            <a:r>
              <a:rPr lang="en-US" altLang="zh-TW" sz="2400" dirty="0" err="1">
                <a:ea typeface="新細明體" panose="02020500000000000000" pitchFamily="18" charset="-120"/>
              </a:rPr>
              <a:t>hamiltonian</a:t>
            </a:r>
            <a:r>
              <a:rPr lang="en-US" altLang="zh-TW" sz="2400" dirty="0">
                <a:ea typeface="新細明體" panose="02020500000000000000" pitchFamily="18" charset="-120"/>
              </a:rPr>
              <a:t> cycle as well.</a:t>
            </a:r>
          </a:p>
          <a:p>
            <a:pPr lvl="1" eaLnBrk="1" hangingPunct="1"/>
            <a:r>
              <a:rPr lang="en-US" altLang="zh-TW" sz="2200" dirty="0">
                <a:ea typeface="新細明體" panose="02020500000000000000" pitchFamily="18" charset="-120"/>
              </a:rPr>
              <a:t>The three vertices that correspond to a vertex </a:t>
            </a:r>
            <a:r>
              <a:rPr lang="en-US" altLang="zh-TW" sz="2200" i="1" dirty="0">
                <a:ea typeface="新細明體" panose="02020500000000000000" pitchFamily="18" charset="-120"/>
              </a:rPr>
              <a:t>v</a:t>
            </a:r>
            <a:r>
              <a:rPr lang="en-US" altLang="zh-TW" sz="2200" dirty="0">
                <a:ea typeface="新細明體" panose="02020500000000000000" pitchFamily="18" charset="-120"/>
              </a:rPr>
              <a:t> in G must be traversed in order </a:t>
            </a:r>
            <a:r>
              <a:rPr lang="en-US" altLang="zh-TW" sz="2200" i="1" dirty="0">
                <a:ea typeface="新細明體" panose="02020500000000000000" pitchFamily="18" charset="-120"/>
              </a:rPr>
              <a:t>v</a:t>
            </a:r>
            <a:r>
              <a:rPr lang="en-US" altLang="zh-TW" sz="2200" baseline="30000" dirty="0">
                <a:ea typeface="新細明體" panose="02020500000000000000" pitchFamily="18" charset="-120"/>
              </a:rPr>
              <a:t>1 </a:t>
            </a:r>
            <a:r>
              <a:rPr lang="en-US" altLang="zh-TW" dirty="0">
                <a:ea typeface="新細明體" panose="02020500000000000000" pitchFamily="18" charset="-120"/>
                <a:sym typeface="Symbol" panose="05050102010706020507" pitchFamily="18" charset="2"/>
              </a:rPr>
              <a:t></a:t>
            </a:r>
            <a:r>
              <a:rPr lang="en-US" altLang="zh-TW" sz="2200" dirty="0">
                <a:ea typeface="新細明體" panose="02020500000000000000" pitchFamily="18" charset="-120"/>
              </a:rPr>
              <a:t> </a:t>
            </a:r>
            <a:r>
              <a:rPr lang="en-US" altLang="zh-TW" sz="2200" b="1" i="1" dirty="0">
                <a:solidFill>
                  <a:srgbClr val="FF0000"/>
                </a:solidFill>
                <a:ea typeface="新細明體" panose="02020500000000000000" pitchFamily="18" charset="-120"/>
              </a:rPr>
              <a:t>v</a:t>
            </a:r>
            <a:r>
              <a:rPr lang="en-US" altLang="zh-TW" sz="2200" b="1" baseline="30000" dirty="0">
                <a:solidFill>
                  <a:srgbClr val="FF0000"/>
                </a:solidFill>
                <a:ea typeface="新細明體" panose="02020500000000000000" pitchFamily="18" charset="-120"/>
              </a:rPr>
              <a:t>2</a:t>
            </a:r>
            <a:r>
              <a:rPr lang="en-US" altLang="zh-TW" sz="2200" baseline="30000" dirty="0">
                <a:solidFill>
                  <a:srgbClr val="FF0000"/>
                </a:solidFill>
                <a:ea typeface="新細明體" panose="02020500000000000000" pitchFamily="18" charset="-120"/>
              </a:rPr>
              <a:t> </a:t>
            </a:r>
            <a:r>
              <a:rPr lang="en-US" altLang="zh-TW" dirty="0">
                <a:ea typeface="新細明體" panose="02020500000000000000" pitchFamily="18" charset="-120"/>
                <a:sym typeface="Symbol" panose="05050102010706020507" pitchFamily="18" charset="2"/>
              </a:rPr>
              <a:t></a:t>
            </a:r>
            <a:r>
              <a:rPr lang="en-US" altLang="zh-TW" sz="2200" dirty="0">
                <a:ea typeface="新細明體" panose="02020500000000000000" pitchFamily="18" charset="-120"/>
              </a:rPr>
              <a:t> </a:t>
            </a:r>
            <a:r>
              <a:rPr lang="en-US" altLang="zh-TW" sz="2200" i="1" dirty="0">
                <a:ea typeface="新細明體" panose="02020500000000000000" pitchFamily="18" charset="-120"/>
              </a:rPr>
              <a:t>v</a:t>
            </a:r>
            <a:r>
              <a:rPr lang="en-US" altLang="zh-TW" sz="2200" baseline="30000" dirty="0">
                <a:ea typeface="新細明體" panose="02020500000000000000" pitchFamily="18" charset="-120"/>
              </a:rPr>
              <a:t>3</a:t>
            </a:r>
            <a:r>
              <a:rPr lang="en-US" altLang="zh-TW" sz="2200" dirty="0">
                <a:ea typeface="新細明體" panose="02020500000000000000" pitchFamily="18" charset="-120"/>
              </a:rPr>
              <a:t> or </a:t>
            </a:r>
            <a:r>
              <a:rPr lang="en-US" altLang="zh-TW" sz="2200" i="1" dirty="0">
                <a:ea typeface="新細明體" panose="02020500000000000000" pitchFamily="18" charset="-120"/>
              </a:rPr>
              <a:t>v</a:t>
            </a:r>
            <a:r>
              <a:rPr lang="en-US" altLang="zh-TW" sz="2200" baseline="30000" dirty="0">
                <a:ea typeface="新細明體" panose="02020500000000000000" pitchFamily="18" charset="-120"/>
              </a:rPr>
              <a:t>3 </a:t>
            </a:r>
            <a:r>
              <a:rPr lang="en-US" altLang="zh-TW" dirty="0">
                <a:ea typeface="新細明體" panose="02020500000000000000" pitchFamily="18" charset="-120"/>
                <a:sym typeface="Symbol" panose="05050102010706020507" pitchFamily="18" charset="2"/>
              </a:rPr>
              <a:t></a:t>
            </a:r>
            <a:r>
              <a:rPr lang="en-US" altLang="zh-TW" sz="2200" dirty="0">
                <a:ea typeface="新細明體" panose="02020500000000000000" pitchFamily="18" charset="-120"/>
              </a:rPr>
              <a:t> </a:t>
            </a:r>
            <a:r>
              <a:rPr lang="en-US" altLang="zh-TW" sz="2200" b="1" i="1" dirty="0">
                <a:solidFill>
                  <a:srgbClr val="FF0000"/>
                </a:solidFill>
                <a:ea typeface="新細明體" panose="02020500000000000000" pitchFamily="18" charset="-120"/>
              </a:rPr>
              <a:t>v</a:t>
            </a:r>
            <a:r>
              <a:rPr lang="en-US" altLang="zh-TW" sz="2200" b="1" baseline="30000" dirty="0">
                <a:solidFill>
                  <a:srgbClr val="FF0000"/>
                </a:solidFill>
                <a:ea typeface="新細明體" panose="02020500000000000000" pitchFamily="18" charset="-120"/>
              </a:rPr>
              <a:t>2</a:t>
            </a:r>
            <a:r>
              <a:rPr lang="en-US" altLang="zh-TW" sz="2200" baseline="30000" dirty="0">
                <a:solidFill>
                  <a:srgbClr val="FF0000"/>
                </a:solidFill>
                <a:ea typeface="新細明體" panose="02020500000000000000" pitchFamily="18" charset="-120"/>
              </a:rPr>
              <a:t> </a:t>
            </a:r>
            <a:r>
              <a:rPr lang="en-US" altLang="zh-TW" dirty="0">
                <a:ea typeface="新細明體" panose="02020500000000000000" pitchFamily="18" charset="-120"/>
                <a:sym typeface="Symbol" panose="05050102010706020507" pitchFamily="18" charset="2"/>
              </a:rPr>
              <a:t></a:t>
            </a:r>
            <a:r>
              <a:rPr lang="en-US" altLang="zh-TW" sz="2200" dirty="0">
                <a:ea typeface="新細明體" panose="02020500000000000000" pitchFamily="18" charset="-120"/>
              </a:rPr>
              <a:t> </a:t>
            </a:r>
            <a:r>
              <a:rPr lang="en-US" altLang="zh-TW" sz="2200" i="1" dirty="0">
                <a:ea typeface="新細明體" panose="02020500000000000000" pitchFamily="18" charset="-120"/>
              </a:rPr>
              <a:t>v</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 since </a:t>
            </a:r>
            <a:r>
              <a:rPr lang="en-US" altLang="zh-TW" sz="2200" i="1" dirty="0">
                <a:ea typeface="新細明體" panose="02020500000000000000" pitchFamily="18" charset="-120"/>
              </a:rPr>
              <a:t>v</a:t>
            </a:r>
            <a:r>
              <a:rPr lang="en-US" altLang="zh-TW" sz="2200" baseline="30000" dirty="0">
                <a:ea typeface="新細明體" panose="02020500000000000000" pitchFamily="18" charset="-120"/>
              </a:rPr>
              <a:t>2</a:t>
            </a:r>
            <a:r>
              <a:rPr lang="en-US" altLang="zh-TW" sz="2200" dirty="0">
                <a:ea typeface="新細明體" panose="02020500000000000000" pitchFamily="18" charset="-120"/>
              </a:rPr>
              <a:t> cannot be reached from any other vertex in G’</a:t>
            </a:r>
          </a:p>
          <a:p>
            <a:pPr lvl="1" eaLnBrk="1" hangingPunct="1"/>
            <a:r>
              <a:rPr lang="en-US" altLang="zh-TW" sz="2200" dirty="0">
                <a:ea typeface="新細明體" panose="02020500000000000000" pitchFamily="18" charset="-120"/>
                <a:sym typeface="Symbol" panose="05050102010706020507" pitchFamily="18" charset="2"/>
              </a:rPr>
              <a:t>Without loss of generality, each edge (</a:t>
            </a:r>
            <a:r>
              <a:rPr lang="en-US" altLang="zh-TW" sz="2200" i="1" dirty="0">
                <a:ea typeface="新細明體" panose="02020500000000000000" pitchFamily="18" charset="-120"/>
                <a:sym typeface="Symbol" panose="05050102010706020507" pitchFamily="18" charset="2"/>
              </a:rPr>
              <a:t>v</a:t>
            </a:r>
            <a:r>
              <a:rPr lang="en-US" altLang="zh-TW" sz="2200" baseline="30000" dirty="0">
                <a:ea typeface="新細明體" panose="02020500000000000000" pitchFamily="18" charset="-120"/>
                <a:sym typeface="Symbol" panose="05050102010706020507" pitchFamily="18" charset="2"/>
              </a:rPr>
              <a:t>3</a:t>
            </a:r>
            <a:r>
              <a:rPr lang="en-US" altLang="zh-TW" sz="2200" dirty="0">
                <a:ea typeface="新細明體" panose="02020500000000000000" pitchFamily="18" charset="-120"/>
                <a:sym typeface="Symbol" panose="05050102010706020507" pitchFamily="18" charset="2"/>
              </a:rPr>
              <a:t>, </a:t>
            </a:r>
            <a:r>
              <a:rPr lang="en-US" altLang="zh-TW" sz="2200" i="1" dirty="0">
                <a:ea typeface="新細明體" panose="02020500000000000000" pitchFamily="18" charset="-120"/>
                <a:sym typeface="Symbol" panose="05050102010706020507" pitchFamily="18" charset="2"/>
              </a:rPr>
              <a:t>w</a:t>
            </a:r>
            <a:r>
              <a:rPr lang="en-US" altLang="zh-TW" sz="2200" baseline="30000" dirty="0">
                <a:ea typeface="新細明體" panose="02020500000000000000" pitchFamily="18" charset="-120"/>
                <a:sym typeface="Symbol" panose="05050102010706020507" pitchFamily="18" charset="2"/>
              </a:rPr>
              <a:t>1</a:t>
            </a:r>
            <a:r>
              <a:rPr lang="en-US" altLang="zh-TW" sz="2200" dirty="0">
                <a:ea typeface="新細明體" panose="02020500000000000000" pitchFamily="18" charset="-120"/>
                <a:sym typeface="Symbol" panose="05050102010706020507" pitchFamily="18" charset="2"/>
              </a:rPr>
              <a:t>) of Hamiltonian cycle in E’ corresponds to the directed edge (</a:t>
            </a:r>
            <a:r>
              <a:rPr lang="en-US" altLang="zh-TW" sz="2200" i="1" dirty="0">
                <a:ea typeface="新細明體" panose="02020500000000000000" pitchFamily="18" charset="-120"/>
                <a:sym typeface="Symbol" panose="05050102010706020507" pitchFamily="18" charset="2"/>
              </a:rPr>
              <a:t>v</a:t>
            </a:r>
            <a:r>
              <a:rPr lang="en-US" altLang="zh-TW" sz="2200" dirty="0">
                <a:ea typeface="新細明體" panose="02020500000000000000" pitchFamily="18" charset="-120"/>
                <a:sym typeface="Symbol" panose="05050102010706020507" pitchFamily="18" charset="2"/>
              </a:rPr>
              <a:t>, </a:t>
            </a:r>
            <a:r>
              <a:rPr lang="en-US" altLang="zh-TW" sz="2200" i="1" dirty="0">
                <a:ea typeface="新細明體" panose="02020500000000000000" pitchFamily="18" charset="-120"/>
                <a:sym typeface="Symbol" panose="05050102010706020507" pitchFamily="18" charset="2"/>
              </a:rPr>
              <a:t>w</a:t>
            </a:r>
            <a:r>
              <a:rPr lang="en-US" altLang="zh-TW" sz="2200" dirty="0">
                <a:ea typeface="新細明體" panose="02020500000000000000" pitchFamily="18" charset="-120"/>
                <a:sym typeface="Symbol" panose="05050102010706020507" pitchFamily="18" charset="2"/>
              </a:rPr>
              <a:t>) in E.</a:t>
            </a:r>
            <a:endParaRPr lang="en-US" altLang="zh-TW" sz="2200" dirty="0">
              <a:ea typeface="新細明體" panose="02020500000000000000" pitchFamily="18" charset="-120"/>
            </a:endParaRPr>
          </a:p>
          <a:p>
            <a:pPr lvl="1" eaLnBrk="1" hangingPunct="1"/>
            <a:r>
              <a:rPr lang="en-US" altLang="zh-TW" sz="2200" dirty="0">
                <a:ea typeface="新細明體" panose="02020500000000000000" pitchFamily="18" charset="-120"/>
              </a:rPr>
              <a:t>Then G=(V,E) has a corresponding directed Hamiltonian cycle</a:t>
            </a:r>
          </a:p>
        </p:txBody>
      </p:sp>
      <p:sp>
        <p:nvSpPr>
          <p:cNvPr id="46085" name="Oval 4"/>
          <p:cNvSpPr>
            <a:spLocks noChangeArrowheads="1"/>
          </p:cNvSpPr>
          <p:nvPr/>
        </p:nvSpPr>
        <p:spPr bwMode="auto">
          <a:xfrm>
            <a:off x="6450013" y="5365750"/>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6086" name="Oval 5"/>
          <p:cNvSpPr>
            <a:spLocks noChangeArrowheads="1"/>
          </p:cNvSpPr>
          <p:nvPr/>
        </p:nvSpPr>
        <p:spPr bwMode="auto">
          <a:xfrm>
            <a:off x="6973888" y="6037263"/>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6087" name="Oval 6"/>
          <p:cNvSpPr>
            <a:spLocks noChangeArrowheads="1"/>
          </p:cNvSpPr>
          <p:nvPr/>
        </p:nvSpPr>
        <p:spPr bwMode="auto">
          <a:xfrm>
            <a:off x="5927725" y="6040438"/>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6088" name="Oval 7"/>
          <p:cNvSpPr>
            <a:spLocks noChangeArrowheads="1"/>
          </p:cNvSpPr>
          <p:nvPr/>
        </p:nvSpPr>
        <p:spPr bwMode="auto">
          <a:xfrm>
            <a:off x="5937250" y="4725144"/>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6089" name="Oval 8"/>
          <p:cNvSpPr>
            <a:spLocks noChangeArrowheads="1"/>
          </p:cNvSpPr>
          <p:nvPr/>
        </p:nvSpPr>
        <p:spPr bwMode="auto">
          <a:xfrm>
            <a:off x="6953250" y="4724400"/>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6090" name="Oval 9"/>
          <p:cNvSpPr>
            <a:spLocks noChangeArrowheads="1"/>
          </p:cNvSpPr>
          <p:nvPr/>
        </p:nvSpPr>
        <p:spPr bwMode="auto">
          <a:xfrm>
            <a:off x="7656513" y="567055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6091" name="Oval 10"/>
          <p:cNvSpPr>
            <a:spLocks noChangeArrowheads="1"/>
          </p:cNvSpPr>
          <p:nvPr/>
        </p:nvSpPr>
        <p:spPr bwMode="auto">
          <a:xfrm>
            <a:off x="7656513" y="6496050"/>
            <a:ext cx="360362"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6092" name="Oval 11"/>
          <p:cNvSpPr>
            <a:spLocks noChangeArrowheads="1"/>
          </p:cNvSpPr>
          <p:nvPr/>
        </p:nvSpPr>
        <p:spPr bwMode="auto">
          <a:xfrm>
            <a:off x="5280025" y="5683994"/>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6093" name="Oval 12"/>
          <p:cNvSpPr>
            <a:spLocks noChangeArrowheads="1"/>
          </p:cNvSpPr>
          <p:nvPr/>
        </p:nvSpPr>
        <p:spPr bwMode="auto">
          <a:xfrm>
            <a:off x="5280025" y="6508750"/>
            <a:ext cx="360363" cy="3048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46094" name="AutoShape 13"/>
          <p:cNvCxnSpPr>
            <a:cxnSpLocks noChangeShapeType="1"/>
          </p:cNvCxnSpPr>
          <p:nvPr/>
        </p:nvCxnSpPr>
        <p:spPr bwMode="auto">
          <a:xfrm flipH="1" flipV="1">
            <a:off x="5588000" y="5943600"/>
            <a:ext cx="311150" cy="2667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6095" name="AutoShape 14"/>
          <p:cNvCxnSpPr>
            <a:cxnSpLocks noChangeShapeType="1"/>
          </p:cNvCxnSpPr>
          <p:nvPr/>
        </p:nvCxnSpPr>
        <p:spPr bwMode="auto">
          <a:xfrm flipH="1">
            <a:off x="7351713" y="5822950"/>
            <a:ext cx="304800" cy="38258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6096" name="AutoShape 15"/>
          <p:cNvCxnSpPr>
            <a:cxnSpLocks noChangeShapeType="1"/>
          </p:cNvCxnSpPr>
          <p:nvPr/>
        </p:nvCxnSpPr>
        <p:spPr bwMode="auto">
          <a:xfrm>
            <a:off x="6245225" y="4984750"/>
            <a:ext cx="255588" cy="40163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6097" name="AutoShape 16"/>
          <p:cNvCxnSpPr>
            <a:cxnSpLocks noChangeShapeType="1"/>
          </p:cNvCxnSpPr>
          <p:nvPr/>
        </p:nvCxnSpPr>
        <p:spPr bwMode="auto">
          <a:xfrm flipH="1">
            <a:off x="6748463" y="5029200"/>
            <a:ext cx="385762" cy="35718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6098" name="AutoShape 17"/>
          <p:cNvCxnSpPr>
            <a:cxnSpLocks noChangeShapeType="1"/>
          </p:cNvCxnSpPr>
          <p:nvPr/>
        </p:nvCxnSpPr>
        <p:spPr bwMode="auto">
          <a:xfrm flipH="1" flipV="1">
            <a:off x="7351713" y="6205538"/>
            <a:ext cx="304800" cy="442912"/>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6099" name="AutoShape 18"/>
          <p:cNvCxnSpPr>
            <a:cxnSpLocks noChangeShapeType="1"/>
          </p:cNvCxnSpPr>
          <p:nvPr/>
        </p:nvCxnSpPr>
        <p:spPr bwMode="auto">
          <a:xfrm flipH="1">
            <a:off x="5640388" y="6210300"/>
            <a:ext cx="258762" cy="4508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46100" name="AutoShape 19"/>
          <p:cNvCxnSpPr>
            <a:cxnSpLocks noChangeShapeType="1"/>
          </p:cNvCxnSpPr>
          <p:nvPr/>
        </p:nvCxnSpPr>
        <p:spPr bwMode="auto">
          <a:xfrm flipH="1" flipV="1">
            <a:off x="7261225" y="4984750"/>
            <a:ext cx="576263" cy="68580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6101" name="AutoShape 20"/>
          <p:cNvCxnSpPr>
            <a:cxnSpLocks noChangeShapeType="1"/>
          </p:cNvCxnSpPr>
          <p:nvPr/>
        </p:nvCxnSpPr>
        <p:spPr bwMode="auto">
          <a:xfrm flipH="1">
            <a:off x="5640388" y="6648450"/>
            <a:ext cx="2016125" cy="1270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cxnSp>
        <p:nvCxnSpPr>
          <p:cNvPr id="46102" name="AutoShape 21"/>
          <p:cNvCxnSpPr>
            <a:cxnSpLocks noChangeShapeType="1"/>
          </p:cNvCxnSpPr>
          <p:nvPr/>
        </p:nvCxnSpPr>
        <p:spPr bwMode="auto">
          <a:xfrm flipV="1">
            <a:off x="5461000" y="4877544"/>
            <a:ext cx="476250" cy="806450"/>
          </a:xfrm>
          <a:prstGeom prst="straightConnector1">
            <a:avLst/>
          </a:prstGeom>
          <a:noFill/>
          <a:ln w="57150">
            <a:solidFill>
              <a:srgbClr val="CC6600"/>
            </a:solidFill>
            <a:round/>
            <a:headEnd/>
            <a:tailEnd/>
          </a:ln>
          <a:extLst>
            <a:ext uri="{909E8E84-426E-40DD-AFC4-6F175D3DCCD1}">
              <a14:hiddenFill xmlns:a14="http://schemas.microsoft.com/office/drawing/2010/main">
                <a:noFill/>
              </a14:hiddenFill>
            </a:ext>
          </a:extLst>
        </p:spPr>
      </p:cxnSp>
      <p:sp>
        <p:nvSpPr>
          <p:cNvPr id="46103" name="Oval 22"/>
          <p:cNvSpPr>
            <a:spLocks noChangeArrowheads="1"/>
          </p:cNvSpPr>
          <p:nvPr/>
        </p:nvSpPr>
        <p:spPr bwMode="auto">
          <a:xfrm>
            <a:off x="3003550" y="5461000"/>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6104" name="Oval 23"/>
          <p:cNvSpPr>
            <a:spLocks noChangeArrowheads="1"/>
          </p:cNvSpPr>
          <p:nvPr/>
        </p:nvSpPr>
        <p:spPr bwMode="auto">
          <a:xfrm>
            <a:off x="3527425" y="6132513"/>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6105" name="Oval 24"/>
          <p:cNvSpPr>
            <a:spLocks noChangeArrowheads="1"/>
          </p:cNvSpPr>
          <p:nvPr/>
        </p:nvSpPr>
        <p:spPr bwMode="auto">
          <a:xfrm>
            <a:off x="2481263" y="6135688"/>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46106" name="AutoShape 25"/>
          <p:cNvCxnSpPr>
            <a:cxnSpLocks noChangeShapeType="1"/>
            <a:stCxn id="46104" idx="2"/>
            <a:endCxn id="46105" idx="6"/>
          </p:cNvCxnSpPr>
          <p:nvPr/>
        </p:nvCxnSpPr>
        <p:spPr bwMode="auto">
          <a:xfrm flipH="1">
            <a:off x="2851150" y="6300788"/>
            <a:ext cx="655638" cy="4762"/>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6107" name="AutoShape 26"/>
          <p:cNvCxnSpPr>
            <a:cxnSpLocks noChangeShapeType="1"/>
            <a:stCxn id="46103" idx="5"/>
            <a:endCxn id="46104" idx="1"/>
          </p:cNvCxnSpPr>
          <p:nvPr/>
        </p:nvCxnSpPr>
        <p:spPr bwMode="auto">
          <a:xfrm>
            <a:off x="3302000" y="5768975"/>
            <a:ext cx="277813" cy="392113"/>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6108" name="AutoShape 27"/>
          <p:cNvCxnSpPr>
            <a:cxnSpLocks noChangeShapeType="1"/>
            <a:stCxn id="46103" idx="3"/>
            <a:endCxn id="46105" idx="7"/>
          </p:cNvCxnSpPr>
          <p:nvPr/>
        </p:nvCxnSpPr>
        <p:spPr bwMode="auto">
          <a:xfrm flipH="1">
            <a:off x="2779713" y="5765800"/>
            <a:ext cx="276225" cy="403225"/>
          </a:xfrm>
          <a:prstGeom prst="straightConnector1">
            <a:avLst/>
          </a:prstGeom>
          <a:noFill/>
          <a:ln w="57150">
            <a:solidFill>
              <a:srgbClr val="CC6600"/>
            </a:solidFill>
            <a:round/>
            <a:headEnd type="triangle" w="med" len="med"/>
            <a:tailEnd/>
          </a:ln>
          <a:extLst>
            <a:ext uri="{909E8E84-426E-40DD-AFC4-6F175D3DCCD1}">
              <a14:hiddenFill xmlns:a14="http://schemas.microsoft.com/office/drawing/2010/main">
                <a:noFill/>
              </a14:hiddenFill>
            </a:ext>
          </a:extLst>
        </p:spPr>
      </p:cxnSp>
      <p:sp>
        <p:nvSpPr>
          <p:cNvPr id="29" name="矩形 28"/>
          <p:cNvSpPr/>
          <p:nvPr/>
        </p:nvSpPr>
        <p:spPr>
          <a:xfrm>
            <a:off x="5527337" y="4535452"/>
            <a:ext cx="428322" cy="369332"/>
          </a:xfrm>
          <a:prstGeom prst="rect">
            <a:avLst/>
          </a:prstGeom>
        </p:spPr>
        <p:txBody>
          <a:bodyPr wrap="none">
            <a:spAutoFit/>
          </a:bodyPr>
          <a:lstStyle/>
          <a:p>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1</a:t>
            </a:r>
            <a:endParaRPr lang="zh-TW" altLang="en-US" dirty="0"/>
          </a:p>
        </p:txBody>
      </p:sp>
      <p:sp>
        <p:nvSpPr>
          <p:cNvPr id="30" name="矩形 29"/>
          <p:cNvSpPr/>
          <p:nvPr/>
        </p:nvSpPr>
        <p:spPr>
          <a:xfrm>
            <a:off x="6458102" y="5723964"/>
            <a:ext cx="428322" cy="369332"/>
          </a:xfrm>
          <a:prstGeom prst="rect">
            <a:avLst/>
          </a:prstGeom>
        </p:spPr>
        <p:txBody>
          <a:bodyPr wrap="none">
            <a:spAutoFit/>
          </a:bodyPr>
          <a:lstStyle/>
          <a:p>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2</a:t>
            </a:r>
            <a:endParaRPr lang="zh-TW" altLang="en-US" dirty="0"/>
          </a:p>
        </p:txBody>
      </p:sp>
      <p:sp>
        <p:nvSpPr>
          <p:cNvPr id="31" name="矩形 30"/>
          <p:cNvSpPr/>
          <p:nvPr/>
        </p:nvSpPr>
        <p:spPr>
          <a:xfrm>
            <a:off x="7261376" y="4542318"/>
            <a:ext cx="428322" cy="369332"/>
          </a:xfrm>
          <a:prstGeom prst="rect">
            <a:avLst/>
          </a:prstGeom>
        </p:spPr>
        <p:txBody>
          <a:bodyPr wrap="none">
            <a:spAutoFit/>
          </a:bodyPr>
          <a:lstStyle/>
          <a:p>
            <a:r>
              <a:rPr lang="en-US" altLang="zh-TW" i="1" dirty="0">
                <a:ea typeface="新細明體" panose="02020500000000000000" pitchFamily="18" charset="-120"/>
                <a:sym typeface="Symbol" panose="05050102010706020507" pitchFamily="18" charset="2"/>
              </a:rPr>
              <a:t>v</a:t>
            </a:r>
            <a:r>
              <a:rPr lang="en-US" altLang="zh-TW" baseline="30000" dirty="0">
                <a:ea typeface="新細明體" panose="02020500000000000000" pitchFamily="18" charset="-120"/>
                <a:sym typeface="Symbol" panose="05050102010706020507" pitchFamily="18" charset="2"/>
              </a:rPr>
              <a:t>3</a:t>
            </a:r>
            <a:endParaRPr lang="zh-TW" altLang="en-US" dirty="0"/>
          </a:p>
        </p:txBody>
      </p:sp>
    </p:spTree>
    <p:extLst>
      <p:ext uri="{BB962C8B-B14F-4D97-AF65-F5344CB8AC3E}">
        <p14:creationId xmlns:p14="http://schemas.microsoft.com/office/powerpoint/2010/main" val="49393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12739">
                                            <p:txEl>
                                              <p:pRg st="2" end="2"/>
                                            </p:txEl>
                                          </p:spTgt>
                                        </p:tgtEl>
                                        <p:attrNameLst>
                                          <p:attrName>style.visibility</p:attrName>
                                        </p:attrNameLst>
                                      </p:cBhvr>
                                      <p:to>
                                        <p:strVal val="visible"/>
                                      </p:to>
                                    </p:set>
                                    <p:animEffect transition="in" filter="checkerboard(across)">
                                      <p:cBhvr>
                                        <p:cTn id="7" dur="500"/>
                                        <p:tgtEl>
                                          <p:spTgt spid="1012739">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12739">
                                            <p:txEl>
                                              <p:pRg st="3" end="3"/>
                                            </p:txEl>
                                          </p:spTgt>
                                        </p:tgtEl>
                                        <p:attrNameLst>
                                          <p:attrName>style.visibility</p:attrName>
                                        </p:attrNameLst>
                                      </p:cBhvr>
                                      <p:to>
                                        <p:strVal val="visible"/>
                                      </p:to>
                                    </p:set>
                                    <p:animEffect transition="in" filter="checkerboard(across)">
                                      <p:cBhvr>
                                        <p:cTn id="10" dur="500"/>
                                        <p:tgtEl>
                                          <p:spTgt spid="1012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3204BCE8-3C35-42C5-93F9-A1416A993F18}" type="slidenum">
              <a:rPr lang="zh-TW" altLang="en-US" sz="1400" b="0">
                <a:latin typeface="Arial" panose="020B0604020202020204" pitchFamily="34" charset="0"/>
              </a:rPr>
              <a:pPr>
                <a:spcBef>
                  <a:spcPct val="0"/>
                </a:spcBef>
                <a:buClrTx/>
                <a:buSzTx/>
                <a:buFontTx/>
                <a:buNone/>
              </a:pPr>
              <a:t>58</a:t>
            </a:fld>
            <a:endParaRPr lang="en-US" altLang="zh-TW" sz="1400" b="0">
              <a:latin typeface="Arial" panose="020B0604020202020204" pitchFamily="34" charset="0"/>
            </a:endParaRPr>
          </a:p>
        </p:txBody>
      </p:sp>
      <p:sp>
        <p:nvSpPr>
          <p:cNvPr id="48131" name="Rectangle 2"/>
          <p:cNvSpPr>
            <a:spLocks noGrp="1" noChangeArrowheads="1"/>
          </p:cNvSpPr>
          <p:nvPr>
            <p:ph type="title"/>
          </p:nvPr>
        </p:nvSpPr>
        <p:spPr/>
        <p:txBody>
          <a:bodyPr/>
          <a:lstStyle/>
          <a:p>
            <a:pPr eaLnBrk="1" hangingPunct="1"/>
            <a:r>
              <a:rPr lang="en-US" altLang="zh-TW" sz="4000" dirty="0">
                <a:ea typeface="新細明體" panose="02020500000000000000" pitchFamily="18" charset="-120"/>
              </a:rPr>
              <a:t>Directed </a:t>
            </a:r>
            <a:r>
              <a:rPr lang="en-US" altLang="zh-TW" sz="4000" dirty="0">
                <a:ea typeface="新細明體" panose="02020500000000000000" pitchFamily="18" charset="-120"/>
                <a:sym typeface="Symbol" panose="05050102010706020507" pitchFamily="18" charset="2"/>
              </a:rPr>
              <a:t> Undirected </a:t>
            </a:r>
            <a:r>
              <a:rPr lang="en-US" altLang="zh-TW" sz="4000" dirty="0">
                <a:ea typeface="新細明體" panose="02020500000000000000" pitchFamily="18" charset="-120"/>
              </a:rPr>
              <a:t>Ham. Cycle</a:t>
            </a:r>
          </a:p>
        </p:txBody>
      </p:sp>
      <p:sp>
        <p:nvSpPr>
          <p:cNvPr id="48132" name="Rectangle 3"/>
          <p:cNvSpPr>
            <a:spLocks noGrp="1" noChangeArrowheads="1"/>
          </p:cNvSpPr>
          <p:nvPr>
            <p:ph type="body" idx="1"/>
          </p:nvPr>
        </p:nvSpPr>
        <p:spPr>
          <a:xfrm>
            <a:off x="250825" y="1628775"/>
            <a:ext cx="8664575" cy="4538663"/>
          </a:xfrm>
        </p:spPr>
        <p:txBody>
          <a:bodyPr/>
          <a:lstStyle/>
          <a:p>
            <a:pPr eaLnBrk="1" hangingPunct="1"/>
            <a:r>
              <a:rPr lang="en-US" altLang="zh-TW" dirty="0">
                <a:ea typeface="新細明體" panose="02020500000000000000" pitchFamily="18" charset="-120"/>
              </a:rPr>
              <a:t>If G’ has an undirected </a:t>
            </a:r>
            <a:r>
              <a:rPr lang="en-US" altLang="zh-TW" dirty="0" err="1">
                <a:ea typeface="新細明體" panose="02020500000000000000" pitchFamily="18" charset="-120"/>
              </a:rPr>
              <a:t>hamiltonian</a:t>
            </a:r>
            <a:r>
              <a:rPr lang="en-US" altLang="zh-TW" dirty="0">
                <a:ea typeface="新細明體" panose="02020500000000000000" pitchFamily="18" charset="-120"/>
              </a:rPr>
              <a:t> cycle, G will  have a directed </a:t>
            </a:r>
            <a:r>
              <a:rPr lang="en-US" altLang="zh-TW" dirty="0" err="1">
                <a:ea typeface="新細明體" panose="02020500000000000000" pitchFamily="18" charset="-120"/>
              </a:rPr>
              <a:t>hamiltonian</a:t>
            </a:r>
            <a:r>
              <a:rPr lang="en-US" altLang="zh-TW" dirty="0">
                <a:ea typeface="新細明體" panose="02020500000000000000" pitchFamily="18" charset="-120"/>
              </a:rPr>
              <a:t> cycle as well.</a:t>
            </a:r>
          </a:p>
          <a:p>
            <a:pPr lvl="1" eaLnBrk="1" hangingPunct="1"/>
            <a:r>
              <a:rPr lang="en-US" altLang="zh-TW" dirty="0">
                <a:ea typeface="新細明體" panose="02020500000000000000" pitchFamily="18" charset="-120"/>
              </a:rPr>
              <a:t>The edge direction is guaranteed by the order of traversal in undirected reduction.</a:t>
            </a:r>
          </a:p>
          <a:p>
            <a:pPr lvl="2" eaLnBrk="1" hangingPunct="1"/>
            <a:r>
              <a:rPr lang="en-US" altLang="zh-TW" dirty="0">
                <a:ea typeface="新細明體" panose="02020500000000000000" pitchFamily="18" charset="-120"/>
              </a:rPr>
              <a:t>1 → 2 → </a:t>
            </a:r>
            <a:r>
              <a:rPr lang="en-US" altLang="zh-TW" dirty="0">
                <a:solidFill>
                  <a:srgbClr val="FF0000"/>
                </a:solidFill>
                <a:ea typeface="新細明體" panose="02020500000000000000" pitchFamily="18" charset="-120"/>
              </a:rPr>
              <a:t>3 → 1</a:t>
            </a:r>
            <a:r>
              <a:rPr lang="en-US" altLang="zh-TW" dirty="0">
                <a:ea typeface="新細明體" panose="02020500000000000000" pitchFamily="18" charset="-120"/>
              </a:rPr>
              <a:t> → 2 → </a:t>
            </a:r>
            <a:r>
              <a:rPr lang="en-US" altLang="zh-TW" dirty="0">
                <a:solidFill>
                  <a:srgbClr val="FF0000"/>
                </a:solidFill>
                <a:ea typeface="新細明體" panose="02020500000000000000" pitchFamily="18" charset="-120"/>
              </a:rPr>
              <a:t>3 → 1</a:t>
            </a:r>
            <a:r>
              <a:rPr lang="en-US" altLang="zh-TW" dirty="0">
                <a:ea typeface="新細明體" panose="02020500000000000000" pitchFamily="18" charset="-120"/>
              </a:rPr>
              <a:t> → 2 → 3 …</a:t>
            </a:r>
          </a:p>
        </p:txBody>
      </p:sp>
      <p:sp>
        <p:nvSpPr>
          <p:cNvPr id="48133" name="Oval 22"/>
          <p:cNvSpPr>
            <a:spLocks noChangeArrowheads="1"/>
          </p:cNvSpPr>
          <p:nvPr/>
        </p:nvSpPr>
        <p:spPr bwMode="auto">
          <a:xfrm>
            <a:off x="2336800" y="4843463"/>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8134" name="Oval 23"/>
          <p:cNvSpPr>
            <a:spLocks noChangeArrowheads="1"/>
          </p:cNvSpPr>
          <p:nvPr/>
        </p:nvSpPr>
        <p:spPr bwMode="auto">
          <a:xfrm>
            <a:off x="2860675" y="5514975"/>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48135" name="Oval 24"/>
          <p:cNvSpPr>
            <a:spLocks noChangeArrowheads="1"/>
          </p:cNvSpPr>
          <p:nvPr/>
        </p:nvSpPr>
        <p:spPr bwMode="auto">
          <a:xfrm>
            <a:off x="1814513" y="5518150"/>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48136" name="AutoShape 25"/>
          <p:cNvCxnSpPr>
            <a:cxnSpLocks noChangeShapeType="1"/>
            <a:stCxn id="48134" idx="2"/>
            <a:endCxn id="48135" idx="6"/>
          </p:cNvCxnSpPr>
          <p:nvPr/>
        </p:nvCxnSpPr>
        <p:spPr bwMode="auto">
          <a:xfrm flipH="1">
            <a:off x="2184400" y="5683250"/>
            <a:ext cx="655638" cy="4763"/>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8137" name="AutoShape 26"/>
          <p:cNvCxnSpPr>
            <a:cxnSpLocks noChangeShapeType="1"/>
            <a:stCxn id="48133" idx="5"/>
            <a:endCxn id="48134" idx="1"/>
          </p:cNvCxnSpPr>
          <p:nvPr/>
        </p:nvCxnSpPr>
        <p:spPr bwMode="auto">
          <a:xfrm>
            <a:off x="2635250" y="5151438"/>
            <a:ext cx="277813" cy="392112"/>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48138" name="AutoShape 27"/>
          <p:cNvCxnSpPr>
            <a:cxnSpLocks noChangeShapeType="1"/>
            <a:stCxn id="48133" idx="3"/>
            <a:endCxn id="48135" idx="7"/>
          </p:cNvCxnSpPr>
          <p:nvPr/>
        </p:nvCxnSpPr>
        <p:spPr bwMode="auto">
          <a:xfrm flipH="1">
            <a:off x="2112963" y="5148263"/>
            <a:ext cx="276225" cy="403225"/>
          </a:xfrm>
          <a:prstGeom prst="straightConnector1">
            <a:avLst/>
          </a:prstGeom>
          <a:noFill/>
          <a:ln w="57150">
            <a:solidFill>
              <a:srgbClr val="CC6600"/>
            </a:solidFill>
            <a:round/>
            <a:headEnd type="triangle" w="med" len="med"/>
            <a:tailEnd/>
          </a:ln>
          <a:extLst>
            <a:ext uri="{909E8E84-426E-40DD-AFC4-6F175D3DCCD1}">
              <a14:hiddenFill xmlns:a14="http://schemas.microsoft.com/office/drawing/2010/main">
                <a:noFill/>
              </a14:hiddenFill>
            </a:ext>
          </a:extLst>
        </p:spPr>
      </p:cxnSp>
      <p:sp>
        <p:nvSpPr>
          <p:cNvPr id="48139" name="Oval 28"/>
          <p:cNvSpPr>
            <a:spLocks noChangeArrowheads="1"/>
          </p:cNvSpPr>
          <p:nvPr/>
        </p:nvSpPr>
        <p:spPr bwMode="auto">
          <a:xfrm>
            <a:off x="2913063" y="4102100"/>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48140" name="AutoShape 29"/>
          <p:cNvCxnSpPr>
            <a:cxnSpLocks noChangeShapeType="1"/>
            <a:endCxn id="48133" idx="7"/>
          </p:cNvCxnSpPr>
          <p:nvPr/>
        </p:nvCxnSpPr>
        <p:spPr bwMode="auto">
          <a:xfrm flipH="1">
            <a:off x="2635250" y="4440238"/>
            <a:ext cx="327025" cy="423862"/>
          </a:xfrm>
          <a:prstGeom prst="straightConnector1">
            <a:avLst/>
          </a:prstGeom>
          <a:noFill/>
          <a:ln w="57150">
            <a:solidFill>
              <a:srgbClr val="CC6600"/>
            </a:solidFill>
            <a:round/>
            <a:headEnd type="triangle" w="med" len="med"/>
            <a:tailEnd/>
          </a:ln>
          <a:extLst>
            <a:ext uri="{909E8E84-426E-40DD-AFC4-6F175D3DCCD1}">
              <a14:hiddenFill xmlns:a14="http://schemas.microsoft.com/office/drawing/2010/main">
                <a:noFill/>
              </a14:hiddenFill>
            </a:ext>
          </a:extLst>
        </p:spPr>
      </p:cxnSp>
      <p:cxnSp>
        <p:nvCxnSpPr>
          <p:cNvPr id="48141" name="AutoShape 30"/>
          <p:cNvCxnSpPr>
            <a:cxnSpLocks noChangeShapeType="1"/>
            <a:stCxn id="48134" idx="0"/>
            <a:endCxn id="48139" idx="4"/>
          </p:cNvCxnSpPr>
          <p:nvPr/>
        </p:nvCxnSpPr>
        <p:spPr bwMode="auto">
          <a:xfrm flipV="1">
            <a:off x="3035300" y="4468813"/>
            <a:ext cx="52388" cy="1017587"/>
          </a:xfrm>
          <a:prstGeom prst="straightConnector1">
            <a:avLst/>
          </a:prstGeom>
          <a:noFill/>
          <a:ln w="57150">
            <a:solidFill>
              <a:srgbClr val="CC6600"/>
            </a:solidFill>
            <a:round/>
            <a:headEnd type="triangle" w="med" len="med"/>
            <a:tailEnd/>
          </a:ln>
          <a:extLst>
            <a:ext uri="{909E8E84-426E-40DD-AFC4-6F175D3DCCD1}">
              <a14:hiddenFill xmlns:a14="http://schemas.microsoft.com/office/drawing/2010/main">
                <a:noFill/>
              </a14:hiddenFill>
            </a:ext>
          </a:extLst>
        </p:spPr>
      </p:cxnSp>
      <p:sp>
        <p:nvSpPr>
          <p:cNvPr id="26" name="Oval 13"/>
          <p:cNvSpPr>
            <a:spLocks noChangeArrowheads="1"/>
          </p:cNvSpPr>
          <p:nvPr/>
        </p:nvSpPr>
        <p:spPr bwMode="auto">
          <a:xfrm>
            <a:off x="5283051" y="4581128"/>
            <a:ext cx="349250" cy="338138"/>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27" name="Oval 14"/>
          <p:cNvSpPr>
            <a:spLocks noChangeArrowheads="1"/>
          </p:cNvSpPr>
          <p:nvPr/>
        </p:nvSpPr>
        <p:spPr bwMode="auto">
          <a:xfrm>
            <a:off x="5806926" y="5252641"/>
            <a:ext cx="349250" cy="336550"/>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28" name="Oval 15"/>
          <p:cNvSpPr>
            <a:spLocks noChangeArrowheads="1"/>
          </p:cNvSpPr>
          <p:nvPr/>
        </p:nvSpPr>
        <p:spPr bwMode="auto">
          <a:xfrm>
            <a:off x="4760764" y="5255816"/>
            <a:ext cx="349250" cy="338137"/>
          </a:xfrm>
          <a:prstGeom prst="ellipse">
            <a:avLst/>
          </a:prstGeom>
          <a:solidFill>
            <a:srgbClr val="FFFF00"/>
          </a:solidFill>
          <a:ln w="57150">
            <a:solidFill>
              <a:schemeClr val="tx2"/>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cxnSp>
        <p:nvCxnSpPr>
          <p:cNvPr id="29" name="AutoShape 16"/>
          <p:cNvCxnSpPr>
            <a:cxnSpLocks noChangeShapeType="1"/>
            <a:stCxn id="27" idx="2"/>
            <a:endCxn id="28" idx="6"/>
          </p:cNvCxnSpPr>
          <p:nvPr/>
        </p:nvCxnSpPr>
        <p:spPr bwMode="auto">
          <a:xfrm flipH="1">
            <a:off x="5130651" y="5420916"/>
            <a:ext cx="655638" cy="4762"/>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30" name="AutoShape 17"/>
          <p:cNvCxnSpPr>
            <a:cxnSpLocks noChangeShapeType="1"/>
            <a:stCxn id="26" idx="5"/>
            <a:endCxn id="27" idx="1"/>
          </p:cNvCxnSpPr>
          <p:nvPr/>
        </p:nvCxnSpPr>
        <p:spPr bwMode="auto">
          <a:xfrm>
            <a:off x="5581501" y="4889103"/>
            <a:ext cx="277813" cy="392113"/>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31" name="AutoShape 18"/>
          <p:cNvCxnSpPr>
            <a:cxnSpLocks noChangeShapeType="1"/>
            <a:stCxn id="26" idx="3"/>
            <a:endCxn id="28" idx="7"/>
          </p:cNvCxnSpPr>
          <p:nvPr/>
        </p:nvCxnSpPr>
        <p:spPr bwMode="auto">
          <a:xfrm flipH="1">
            <a:off x="5059214" y="4885928"/>
            <a:ext cx="276225" cy="403225"/>
          </a:xfrm>
          <a:prstGeom prst="straightConnector1">
            <a:avLst/>
          </a:prstGeom>
          <a:noFill/>
          <a:ln w="57150">
            <a:solidFill>
              <a:srgbClr val="CC66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89578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5698EB69-2A7B-4B3C-9D08-E440B15BE8C5}" type="slidenum">
              <a:rPr lang="zh-TW" altLang="en-US" sz="1400" b="0">
                <a:latin typeface="Arial" panose="020B0604020202020204" pitchFamily="34" charset="0"/>
              </a:rPr>
              <a:pPr>
                <a:spcBef>
                  <a:spcPct val="0"/>
                </a:spcBef>
                <a:buClrTx/>
                <a:buSzTx/>
                <a:buFontTx/>
                <a:buNone/>
              </a:pPr>
              <a:t>59</a:t>
            </a:fld>
            <a:endParaRPr lang="en-US" altLang="zh-TW" sz="1400" b="0">
              <a:latin typeface="Arial" panose="020B0604020202020204" pitchFamily="34" charset="0"/>
            </a:endParaRPr>
          </a:p>
        </p:txBody>
      </p:sp>
      <p:sp>
        <p:nvSpPr>
          <p:cNvPr id="50179" name="Rectangle 2"/>
          <p:cNvSpPr>
            <a:spLocks noGrp="1" noChangeArrowheads="1"/>
          </p:cNvSpPr>
          <p:nvPr>
            <p:ph type="title"/>
          </p:nvPr>
        </p:nvSpPr>
        <p:spPr>
          <a:xfrm>
            <a:off x="683568" y="260648"/>
            <a:ext cx="7772400" cy="1014462"/>
          </a:xfrm>
        </p:spPr>
        <p:txBody>
          <a:bodyPr/>
          <a:lstStyle/>
          <a:p>
            <a:pPr eaLnBrk="1" hangingPunct="1"/>
            <a:r>
              <a:rPr lang="en-US" altLang="zh-TW" sz="4000" dirty="0">
                <a:ea typeface="新細明體" panose="02020500000000000000" pitchFamily="18" charset="-120"/>
              </a:rPr>
              <a:t>Remarks</a:t>
            </a:r>
          </a:p>
        </p:txBody>
      </p:sp>
      <p:sp>
        <p:nvSpPr>
          <p:cNvPr id="50180" name="Rectangle 3"/>
          <p:cNvSpPr>
            <a:spLocks noGrp="1" noChangeArrowheads="1"/>
          </p:cNvSpPr>
          <p:nvPr>
            <p:ph type="body" idx="1"/>
          </p:nvPr>
        </p:nvSpPr>
        <p:spPr>
          <a:xfrm>
            <a:off x="683568" y="1383630"/>
            <a:ext cx="7772400" cy="4572000"/>
          </a:xfrm>
        </p:spPr>
        <p:txBody>
          <a:bodyPr/>
          <a:lstStyle/>
          <a:p>
            <a:pPr eaLnBrk="1" hangingPunct="1"/>
            <a:r>
              <a:rPr lang="en-US" altLang="zh-TW" sz="2800" dirty="0">
                <a:solidFill>
                  <a:srgbClr val="FF0000"/>
                </a:solidFill>
                <a:ea typeface="新細明體" panose="02020500000000000000" pitchFamily="18" charset="-120"/>
              </a:rPr>
              <a:t>NP-complete</a:t>
            </a:r>
            <a:r>
              <a:rPr lang="en-US" altLang="zh-TW" sz="2800" dirty="0">
                <a:ea typeface="新細明體" panose="02020500000000000000" pitchFamily="18" charset="-120"/>
              </a:rPr>
              <a:t> (NPC) problems are problems requiring exponential time algorithm so far.</a:t>
            </a:r>
          </a:p>
          <a:p>
            <a:pPr lvl="1" eaLnBrk="1" hangingPunct="1"/>
            <a:r>
              <a:rPr lang="en-US" altLang="zh-TW" sz="2400" b="0" dirty="0">
                <a:ea typeface="新細明體" panose="02020500000000000000" pitchFamily="18" charset="-120"/>
              </a:rPr>
              <a:t>Pickup an existing NPC problem.</a:t>
            </a:r>
          </a:p>
          <a:p>
            <a:pPr lvl="1" eaLnBrk="1" hangingPunct="1"/>
            <a:r>
              <a:rPr lang="en-US" altLang="zh-TW" sz="2400" b="0" dirty="0">
                <a:ea typeface="新細明體" panose="02020500000000000000" pitchFamily="18" charset="-120"/>
              </a:rPr>
              <a:t>Construct and prove correctness of the reduction.</a:t>
            </a:r>
          </a:p>
          <a:p>
            <a:pPr eaLnBrk="1" hangingPunct="1"/>
            <a:r>
              <a:rPr lang="en-US" altLang="zh-TW" sz="2800" dirty="0">
                <a:ea typeface="新細明體" panose="02020500000000000000" pitchFamily="18" charset="-120"/>
              </a:rPr>
              <a:t>There are still problems belonging to NP but neither in P nor in NP-complete.</a:t>
            </a:r>
          </a:p>
          <a:p>
            <a:pPr lvl="1" eaLnBrk="1" hangingPunct="1"/>
            <a:r>
              <a:rPr lang="en-US" altLang="zh-TW" sz="2400" b="0" dirty="0">
                <a:ea typeface="新細明體" panose="02020500000000000000" pitchFamily="18" charset="-120"/>
              </a:rPr>
              <a:t>These problems are confusing, since if they are NP-complete, we will give up looking for polynomial time algorithm.</a:t>
            </a:r>
          </a:p>
        </p:txBody>
      </p:sp>
      <p:sp>
        <p:nvSpPr>
          <p:cNvPr id="50181" name="Oval 4"/>
          <p:cNvSpPr>
            <a:spLocks noChangeArrowheads="1"/>
          </p:cNvSpPr>
          <p:nvPr/>
        </p:nvSpPr>
        <p:spPr bwMode="auto">
          <a:xfrm>
            <a:off x="2122488" y="5027613"/>
            <a:ext cx="5040312" cy="170844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endParaRPr lang="zh-TW" altLang="en-US" sz="2400"/>
          </a:p>
        </p:txBody>
      </p:sp>
      <p:sp>
        <p:nvSpPr>
          <p:cNvPr id="50182" name="Oval 5"/>
          <p:cNvSpPr>
            <a:spLocks noChangeArrowheads="1"/>
          </p:cNvSpPr>
          <p:nvPr/>
        </p:nvSpPr>
        <p:spPr bwMode="auto">
          <a:xfrm>
            <a:off x="3200400" y="5876925"/>
            <a:ext cx="1155700" cy="547688"/>
          </a:xfrm>
          <a:prstGeom prst="ellipse">
            <a:avLst/>
          </a:prstGeom>
          <a:solidFill>
            <a:srgbClr val="CC6600"/>
          </a:solidFill>
          <a:ln w="38100">
            <a:solidFill>
              <a:srgbClr val="CC6600"/>
            </a:solidFill>
            <a:round/>
            <a:headEnd/>
            <a:tailEnd/>
          </a:ln>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kumimoji="1" lang="en-US" altLang="zh-TW">
                <a:solidFill>
                  <a:schemeClr val="tx2"/>
                </a:solidFill>
              </a:rPr>
              <a:t>P</a:t>
            </a:r>
          </a:p>
        </p:txBody>
      </p:sp>
      <p:sp>
        <p:nvSpPr>
          <p:cNvPr id="50183" name="Text Box 6"/>
          <p:cNvSpPr txBox="1">
            <a:spLocks noChangeArrowheads="1"/>
          </p:cNvSpPr>
          <p:nvPr/>
        </p:nvSpPr>
        <p:spPr bwMode="auto">
          <a:xfrm>
            <a:off x="3632200" y="5027613"/>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kumimoji="1" lang="en-US" altLang="zh-TW">
                <a:solidFill>
                  <a:schemeClr val="tx2"/>
                </a:solidFill>
              </a:rPr>
              <a:t>NP</a:t>
            </a:r>
          </a:p>
        </p:txBody>
      </p:sp>
      <p:sp>
        <p:nvSpPr>
          <p:cNvPr id="50184" name="Oval 7"/>
          <p:cNvSpPr>
            <a:spLocks noChangeArrowheads="1"/>
          </p:cNvSpPr>
          <p:nvPr/>
        </p:nvSpPr>
        <p:spPr bwMode="auto">
          <a:xfrm>
            <a:off x="4784725" y="5380038"/>
            <a:ext cx="1874838" cy="792162"/>
          </a:xfrm>
          <a:prstGeom prst="ellipse">
            <a:avLst/>
          </a:prstGeom>
          <a:solidFill>
            <a:schemeClr val="accent2"/>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kumimoji="1" lang="en-US" altLang="zh-TW" sz="2400" dirty="0">
                <a:solidFill>
                  <a:schemeClr val="bg1"/>
                </a:solidFill>
              </a:rPr>
              <a:t>NP Complete</a:t>
            </a:r>
          </a:p>
        </p:txBody>
      </p:sp>
    </p:spTree>
    <p:extLst>
      <p:ext uri="{BB962C8B-B14F-4D97-AF65-F5344CB8AC3E}">
        <p14:creationId xmlns:p14="http://schemas.microsoft.com/office/powerpoint/2010/main" val="355325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98260D85-977A-4D99-B011-0B98BECD8299}" type="slidenum">
              <a:rPr kumimoji="0" lang="en-US" altLang="zh-TW"/>
              <a:pPr/>
              <a:t>6</a:t>
            </a:fld>
            <a:endParaRPr kumimoji="0" lang="en-US" altLang="zh-TW"/>
          </a:p>
        </p:txBody>
      </p:sp>
      <p:sp>
        <p:nvSpPr>
          <p:cNvPr id="11267" name="Rectangle 2"/>
          <p:cNvSpPr>
            <a:spLocks noGrp="1" noChangeArrowheads="1"/>
          </p:cNvSpPr>
          <p:nvPr>
            <p:ph type="title"/>
          </p:nvPr>
        </p:nvSpPr>
        <p:spPr/>
        <p:txBody>
          <a:bodyPr/>
          <a:lstStyle/>
          <a:p>
            <a:pPr eaLnBrk="1" hangingPunct="1"/>
            <a:r>
              <a:rPr lang="en-US" altLang="zh-TW"/>
              <a:t>Satisfiability (SAT) Problem</a:t>
            </a:r>
          </a:p>
        </p:txBody>
      </p:sp>
      <p:sp>
        <p:nvSpPr>
          <p:cNvPr id="11268" name="Rectangle 3"/>
          <p:cNvSpPr>
            <a:spLocks noGrp="1" noChangeArrowheads="1"/>
          </p:cNvSpPr>
          <p:nvPr>
            <p:ph type="body" idx="1"/>
          </p:nvPr>
        </p:nvSpPr>
        <p:spPr/>
        <p:txBody>
          <a:bodyPr/>
          <a:lstStyle/>
          <a:p>
            <a:pPr eaLnBrk="1" hangingPunct="1"/>
            <a:r>
              <a:rPr lang="en-US" altLang="zh-TW" sz="3600"/>
              <a:t>The SAT problem is to determine whether a boolean expression is satisfiable. </a:t>
            </a:r>
          </a:p>
          <a:p>
            <a:pPr lvl="1" eaLnBrk="1" hangingPunct="1"/>
            <a:r>
              <a:rPr lang="en-US" altLang="zh-TW" sz="3200"/>
              <a:t>2</a:t>
            </a:r>
            <a:r>
              <a:rPr lang="en-US" altLang="zh-TW" sz="3200" i="1" baseline="30000"/>
              <a:t>n</a:t>
            </a:r>
            <a:r>
              <a:rPr lang="en-US" altLang="zh-TW" sz="3200"/>
              <a:t> different truth assignments.</a:t>
            </a:r>
          </a:p>
        </p:txBody>
      </p:sp>
      <p:graphicFrame>
        <p:nvGraphicFramePr>
          <p:cNvPr id="11269" name="Object 4"/>
          <p:cNvGraphicFramePr>
            <a:graphicFrameLocks noChangeAspect="1"/>
          </p:cNvGraphicFramePr>
          <p:nvPr/>
        </p:nvGraphicFramePr>
        <p:xfrm>
          <a:off x="1054100" y="4708525"/>
          <a:ext cx="7350125" cy="584200"/>
        </p:xfrm>
        <a:graphic>
          <a:graphicData uri="http://schemas.openxmlformats.org/presentationml/2006/ole">
            <mc:AlternateContent xmlns:mc="http://schemas.openxmlformats.org/markup-compatibility/2006">
              <mc:Choice xmlns:v="urn:schemas-microsoft-com:vml" Requires="v">
                <p:oleObj spid="_x0000_s3078" name="方程式" r:id="rId3" imgW="3098520" imgH="241200" progId="Equation.3">
                  <p:embed/>
                </p:oleObj>
              </mc:Choice>
              <mc:Fallback>
                <p:oleObj name="方程式" r:id="rId3" imgW="3098520" imgH="241200" progId="Equation.3">
                  <p:embed/>
                  <p:pic>
                    <p:nvPicPr>
                      <p:cNvPr id="11269" name="Object 4"/>
                      <p:cNvPicPr>
                        <a:picLocks noChangeAspect="1" noChangeArrowheads="1"/>
                      </p:cNvPicPr>
                      <p:nvPr/>
                    </p:nvPicPr>
                    <p:blipFill>
                      <a:blip r:embed="rId4"/>
                      <a:srcRect/>
                      <a:stretch>
                        <a:fillRect/>
                      </a:stretch>
                    </p:blipFill>
                    <p:spPr bwMode="auto">
                      <a:xfrm>
                        <a:off x="1054100" y="4708525"/>
                        <a:ext cx="73501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86885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11099821-70E0-490B-A232-26D1A322591B}" type="slidenum">
              <a:rPr lang="zh-TW" altLang="en-US" sz="1400" b="0">
                <a:latin typeface="Arial" panose="020B0604020202020204" pitchFamily="34" charset="0"/>
              </a:rPr>
              <a:pPr>
                <a:spcBef>
                  <a:spcPct val="0"/>
                </a:spcBef>
                <a:buClrTx/>
                <a:buSzTx/>
                <a:buFontTx/>
                <a:buNone/>
              </a:pPr>
              <a:t>60</a:t>
            </a:fld>
            <a:endParaRPr lang="en-US" altLang="zh-TW" sz="1400" b="0">
              <a:latin typeface="Arial" panose="020B0604020202020204" pitchFamily="34" charset="0"/>
            </a:endParaRPr>
          </a:p>
        </p:txBody>
      </p:sp>
      <p:sp>
        <p:nvSpPr>
          <p:cNvPr id="51203" name="Rectangle 2"/>
          <p:cNvSpPr>
            <a:spLocks noGrp="1" noChangeArrowheads="1"/>
          </p:cNvSpPr>
          <p:nvPr>
            <p:ph type="title"/>
          </p:nvPr>
        </p:nvSpPr>
        <p:spPr/>
        <p:txBody>
          <a:bodyPr/>
          <a:lstStyle/>
          <a:p>
            <a:pPr eaLnBrk="1" hangingPunct="1"/>
            <a:r>
              <a:rPr lang="en-US" altLang="zh-TW" dirty="0">
                <a:ea typeface="新細明體" panose="02020500000000000000" pitchFamily="18" charset="-120"/>
              </a:rPr>
              <a:t>Graph Isomorphism(</a:t>
            </a:r>
            <a:r>
              <a:rPr lang="zh-TW" altLang="en-US" dirty="0">
                <a:ea typeface="新細明體" panose="02020500000000000000" pitchFamily="18" charset="-120"/>
              </a:rPr>
              <a:t>同構</a:t>
            </a:r>
            <a:r>
              <a:rPr lang="en-US" altLang="zh-TW" dirty="0">
                <a:ea typeface="新細明體" panose="02020500000000000000" pitchFamily="18" charset="-120"/>
              </a:rPr>
              <a:t>)</a:t>
            </a:r>
          </a:p>
        </p:txBody>
      </p:sp>
      <p:sp>
        <p:nvSpPr>
          <p:cNvPr id="51204" name="Rectangle 3"/>
          <p:cNvSpPr>
            <a:spLocks noGrp="1" noChangeArrowheads="1"/>
          </p:cNvSpPr>
          <p:nvPr>
            <p:ph type="body" idx="1"/>
          </p:nvPr>
        </p:nvSpPr>
        <p:spPr/>
        <p:txBody>
          <a:bodyPr/>
          <a:lstStyle/>
          <a:p>
            <a:pPr eaLnBrk="1" hangingPunct="1"/>
            <a:r>
              <a:rPr lang="en-US" altLang="zh-TW">
                <a:ea typeface="新細明體" panose="02020500000000000000" pitchFamily="18" charset="-120"/>
              </a:rPr>
              <a:t>The graph isomorphism problem is neither in P nor NP-complete at this moment.</a:t>
            </a:r>
          </a:p>
        </p:txBody>
      </p:sp>
      <p:pic>
        <p:nvPicPr>
          <p:cNvPr id="51205" name="Picture 4" descr="100px-Graph_isomorphism_a">
            <a:hlinkClick r:id="rId2" tooltip="Graph isomorphism a.svg"/>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789363"/>
            <a:ext cx="1189037" cy="2530475"/>
          </a:xfrm>
          <a:prstGeom prst="rect">
            <a:avLst/>
          </a:prstGeom>
          <a:solidFill>
            <a:schemeClr val="bg1"/>
          </a:solidFill>
          <a:ln>
            <a:noFill/>
          </a:ln>
        </p:spPr>
      </p:pic>
      <p:pic>
        <p:nvPicPr>
          <p:cNvPr id="51206" name="Picture 5" descr="File:Graph isomorphism b.sv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150" y="3800475"/>
            <a:ext cx="2519363" cy="2519363"/>
          </a:xfrm>
          <a:prstGeom prst="rect">
            <a:avLst/>
          </a:prstGeom>
          <a:solidFill>
            <a:schemeClr val="bg1"/>
          </a:solidFill>
          <a:ln>
            <a:noFill/>
          </a:ln>
        </p:spPr>
      </p:pic>
    </p:spTree>
    <p:extLst>
      <p:ext uri="{BB962C8B-B14F-4D97-AF65-F5344CB8AC3E}">
        <p14:creationId xmlns:p14="http://schemas.microsoft.com/office/powerpoint/2010/main" val="2604452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27F2D246-65A5-43A1-99C3-B1B134CA0B4C}" type="slidenum">
              <a:rPr lang="zh-TW" altLang="en-US" sz="1400" b="0">
                <a:latin typeface="Arial" panose="020B0604020202020204" pitchFamily="34" charset="0"/>
              </a:rPr>
              <a:pPr>
                <a:spcBef>
                  <a:spcPct val="0"/>
                </a:spcBef>
                <a:buClrTx/>
                <a:buSzTx/>
                <a:buFontTx/>
                <a:buNone/>
              </a:pPr>
              <a:t>61</a:t>
            </a:fld>
            <a:endParaRPr lang="en-US" altLang="zh-TW" sz="1400" b="0">
              <a:latin typeface="Arial" panose="020B0604020202020204" pitchFamily="34" charset="0"/>
            </a:endParaRPr>
          </a:p>
        </p:txBody>
      </p:sp>
      <p:sp>
        <p:nvSpPr>
          <p:cNvPr id="52227"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Pancake Flipping Problem</a:t>
            </a:r>
            <a:endParaRPr lang="en-US" altLang="zh-TW" sz="3300">
              <a:ea typeface="新細明體" panose="02020500000000000000" pitchFamily="18" charset="-120"/>
            </a:endParaRPr>
          </a:p>
        </p:txBody>
      </p:sp>
      <p:sp>
        <p:nvSpPr>
          <p:cNvPr id="52228" name="Rectangle 3"/>
          <p:cNvSpPr>
            <a:spLocks noGrp="1" noChangeArrowheads="1"/>
          </p:cNvSpPr>
          <p:nvPr>
            <p:ph type="body" sz="half" idx="1"/>
          </p:nvPr>
        </p:nvSpPr>
        <p:spPr>
          <a:xfrm>
            <a:off x="250825" y="1557338"/>
            <a:ext cx="4733925" cy="5300662"/>
          </a:xfrm>
        </p:spPr>
        <p:txBody>
          <a:bodyPr/>
          <a:lstStyle/>
          <a:p>
            <a:pPr eaLnBrk="1" hangingPunct="1"/>
            <a:r>
              <a:rPr lang="en-US" altLang="zh-TW" sz="2600" dirty="0">
                <a:ea typeface="新細明體" panose="02020500000000000000" pitchFamily="18" charset="-120"/>
              </a:rPr>
              <a:t>The chef is sloppy; he prepares an unordered stack of pancakes of different sizes</a:t>
            </a:r>
          </a:p>
          <a:p>
            <a:pPr lvl="1" eaLnBrk="1" hangingPunct="1"/>
            <a:r>
              <a:rPr lang="en-US" altLang="zh-TW" sz="2200" dirty="0">
                <a:ea typeface="新細明體" panose="02020500000000000000" pitchFamily="18" charset="-120"/>
              </a:rPr>
              <a:t>The waiter wants to rearrange them (so that the smallest winds up on top, and so on, down to the largest at the bottom)</a:t>
            </a:r>
          </a:p>
          <a:p>
            <a:pPr lvl="1" eaLnBrk="1" hangingPunct="1"/>
            <a:r>
              <a:rPr lang="en-US" altLang="zh-TW" sz="2200" dirty="0">
                <a:ea typeface="新細明體" panose="02020500000000000000" pitchFamily="18" charset="-120"/>
              </a:rPr>
              <a:t>He does it by flipping over several from the top, repeating this as many times as necessary</a:t>
            </a:r>
          </a:p>
          <a:p>
            <a:pPr lvl="1" eaLnBrk="1" hangingPunct="1"/>
            <a:r>
              <a:rPr lang="en-US" altLang="zh-TW" sz="2200" dirty="0">
                <a:ea typeface="新細明體" panose="02020500000000000000" pitchFamily="18" charset="-120"/>
              </a:rPr>
              <a:t>declared to be NP-hard by 2011.</a:t>
            </a:r>
          </a:p>
        </p:txBody>
      </p:sp>
      <p:pic>
        <p:nvPicPr>
          <p:cNvPr id="5222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33391" t="25000" r="18608" b="32500"/>
          <a:stretch>
            <a:fillRect/>
          </a:stretch>
        </p:blipFill>
        <p:spPr>
          <a:xfrm>
            <a:off x="5064125" y="1862138"/>
            <a:ext cx="3770313" cy="2840037"/>
          </a:xfrm>
          <a:noFill/>
        </p:spPr>
      </p:pic>
    </p:spTree>
    <p:extLst>
      <p:ext uri="{BB962C8B-B14F-4D97-AF65-F5344CB8AC3E}">
        <p14:creationId xmlns:p14="http://schemas.microsoft.com/office/powerpoint/2010/main" val="666500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5BD5A631-7B5F-4727-80F4-DC880B6DA14B}" type="slidenum">
              <a:rPr lang="zh-TW" altLang="en-US" sz="1400" b="0">
                <a:latin typeface="Arial" panose="020B0604020202020204" pitchFamily="34" charset="0"/>
              </a:rPr>
              <a:pPr>
                <a:spcBef>
                  <a:spcPct val="0"/>
                </a:spcBef>
                <a:buClrTx/>
                <a:buSzTx/>
                <a:buFontTx/>
                <a:buNone/>
              </a:pPr>
              <a:t>62</a:t>
            </a:fld>
            <a:endParaRPr lang="en-US" altLang="zh-TW" sz="1400" b="0">
              <a:latin typeface="Arial" panose="020B0604020202020204" pitchFamily="34" charset="0"/>
            </a:endParaRPr>
          </a:p>
        </p:txBody>
      </p:sp>
      <p:sp>
        <p:nvSpPr>
          <p:cNvPr id="53251" name="Rectangle 2"/>
          <p:cNvSpPr>
            <a:spLocks noGrp="1" noChangeArrowheads="1"/>
          </p:cNvSpPr>
          <p:nvPr>
            <p:ph type="title"/>
          </p:nvPr>
        </p:nvSpPr>
        <p:spPr>
          <a:xfrm>
            <a:off x="457200" y="609600"/>
            <a:ext cx="8458200" cy="533400"/>
          </a:xfrm>
        </p:spPr>
        <p:txBody>
          <a:bodyPr/>
          <a:lstStyle/>
          <a:p>
            <a:pPr eaLnBrk="1" hangingPunct="1"/>
            <a:r>
              <a:rPr lang="en-US" altLang="zh-TW" sz="4600">
                <a:ea typeface="新細明體" panose="02020500000000000000" pitchFamily="18" charset="-120"/>
              </a:rPr>
              <a:t>Pancake Flipping Problem</a:t>
            </a:r>
          </a:p>
        </p:txBody>
      </p:sp>
      <p:sp>
        <p:nvSpPr>
          <p:cNvPr id="1028099" name="Rectangle 3"/>
          <p:cNvSpPr>
            <a:spLocks noGrp="1" noChangeArrowheads="1"/>
          </p:cNvSpPr>
          <p:nvPr>
            <p:ph type="body" idx="1"/>
          </p:nvPr>
        </p:nvSpPr>
        <p:spPr>
          <a:xfrm>
            <a:off x="468313" y="1125538"/>
            <a:ext cx="8229600" cy="4741862"/>
          </a:xfrm>
        </p:spPr>
        <p:txBody>
          <a:bodyPr/>
          <a:lstStyle/>
          <a:p>
            <a:pPr eaLnBrk="1" hangingPunct="1">
              <a:buFont typeface="Wingdings" panose="05000000000000000000" pitchFamily="2" charset="2"/>
              <a:buNone/>
            </a:pPr>
            <a:endParaRPr lang="zh-TW" altLang="en-US" b="0" i="1">
              <a:ea typeface="新細明體" panose="02020500000000000000" pitchFamily="18" charset="-120"/>
            </a:endParaRPr>
          </a:p>
          <a:p>
            <a:pPr eaLnBrk="1" hangingPunct="1"/>
            <a:r>
              <a:rPr lang="en-US" altLang="zh-TW" u="sng">
                <a:ea typeface="新細明體" panose="02020500000000000000" pitchFamily="18" charset="-120"/>
              </a:rPr>
              <a:t>Goal</a:t>
            </a:r>
            <a:r>
              <a:rPr lang="en-US" altLang="zh-TW">
                <a:ea typeface="新細明體" panose="02020500000000000000" pitchFamily="18" charset="-120"/>
              </a:rPr>
              <a:t>: Given a stack of </a:t>
            </a:r>
            <a:r>
              <a:rPr lang="en-US" altLang="zh-TW" i="1">
                <a:ea typeface="新細明體" panose="02020500000000000000" pitchFamily="18" charset="-120"/>
              </a:rPr>
              <a:t>n</a:t>
            </a:r>
            <a:r>
              <a:rPr lang="en-US" altLang="zh-TW">
                <a:ea typeface="新細明體" panose="02020500000000000000" pitchFamily="18" charset="-120"/>
              </a:rPr>
              <a:t> pancakes, ask for the minimum number of flips to rearrange them into perfect stack. </a:t>
            </a:r>
          </a:p>
          <a:p>
            <a:pPr lvl="1" eaLnBrk="1" hangingPunct="1"/>
            <a:r>
              <a:rPr lang="en-US" altLang="zh-TW">
                <a:ea typeface="新細明體" panose="02020500000000000000" pitchFamily="18" charset="-120"/>
              </a:rPr>
              <a:t>Is this problem in P??</a:t>
            </a:r>
          </a:p>
          <a:p>
            <a:pPr lvl="1" eaLnBrk="1" hangingPunct="1"/>
            <a:r>
              <a:rPr lang="en-US" altLang="zh-TW">
                <a:ea typeface="新細明體" panose="02020500000000000000" pitchFamily="18" charset="-120"/>
              </a:rPr>
              <a:t>Complexity is still unknown but good approximation algorithms exist. </a:t>
            </a:r>
          </a:p>
          <a:p>
            <a:pPr lvl="1"/>
            <a:r>
              <a:rPr lang="en-US" altLang="zh-TW">
                <a:ea typeface="新細明體" panose="02020500000000000000" pitchFamily="18" charset="-120"/>
              </a:rPr>
              <a:t>A 2-Approximation Algorithm for Sorting by Prefix Reversals, ESA 2005.</a:t>
            </a:r>
          </a:p>
        </p:txBody>
      </p:sp>
    </p:spTree>
    <p:extLst>
      <p:ext uri="{BB962C8B-B14F-4D97-AF65-F5344CB8AC3E}">
        <p14:creationId xmlns:p14="http://schemas.microsoft.com/office/powerpoint/2010/main" val="1186831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8099">
                                            <p:txEl>
                                              <p:pRg st="3" end="3"/>
                                            </p:txEl>
                                          </p:spTgt>
                                        </p:tgtEl>
                                        <p:attrNameLst>
                                          <p:attrName>style.visibility</p:attrName>
                                        </p:attrNameLst>
                                      </p:cBhvr>
                                      <p:to>
                                        <p:strVal val="visible"/>
                                      </p:to>
                                    </p:set>
                                    <p:animEffect transition="in" filter="blinds(horizontal)">
                                      <p:cBhvr>
                                        <p:cTn id="7" dur="500"/>
                                        <p:tgtEl>
                                          <p:spTgt spid="1028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089B031E-25DB-4135-B7DC-CF1B304F91DF}" type="slidenum">
              <a:rPr lang="zh-TW" altLang="en-US" sz="1400" b="0">
                <a:latin typeface="Arial" panose="020B0604020202020204" pitchFamily="34" charset="0"/>
              </a:rPr>
              <a:pPr>
                <a:spcBef>
                  <a:spcPct val="0"/>
                </a:spcBef>
                <a:buClrTx/>
                <a:buSzTx/>
                <a:buFontTx/>
                <a:buNone/>
              </a:pPr>
              <a:t>63</a:t>
            </a:fld>
            <a:endParaRPr lang="en-US" altLang="zh-TW" sz="1400" b="0">
              <a:latin typeface="Arial" panose="020B0604020202020204" pitchFamily="34" charset="0"/>
            </a:endParaRPr>
          </a:p>
        </p:txBody>
      </p:sp>
      <p:sp>
        <p:nvSpPr>
          <p:cNvPr id="55299"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Pancake Flipping Problem</a:t>
            </a:r>
            <a:endParaRPr lang="en-US" altLang="zh-TW" sz="3300">
              <a:ea typeface="新細明體" panose="02020500000000000000" pitchFamily="18" charset="-120"/>
            </a:endParaRPr>
          </a:p>
        </p:txBody>
      </p:sp>
      <p:sp>
        <p:nvSpPr>
          <p:cNvPr id="55300" name="Rectangle 3"/>
          <p:cNvSpPr>
            <a:spLocks noGrp="1" noChangeArrowheads="1"/>
          </p:cNvSpPr>
          <p:nvPr>
            <p:ph type="body" sz="half" idx="1"/>
          </p:nvPr>
        </p:nvSpPr>
        <p:spPr>
          <a:xfrm>
            <a:off x="250825" y="1557338"/>
            <a:ext cx="4733925" cy="4538662"/>
          </a:xfrm>
        </p:spPr>
        <p:txBody>
          <a:bodyPr/>
          <a:lstStyle/>
          <a:p>
            <a:pPr eaLnBrk="1" hangingPunct="1"/>
            <a:r>
              <a:rPr lang="en-US" altLang="zh-TW" sz="2400">
                <a:ea typeface="新細明體" panose="02020500000000000000" pitchFamily="18" charset="-120"/>
              </a:rPr>
              <a:t>Bill Gates and Christos Papadimitriou showed in 1979 that this problem can be solved by at most 5/3</a:t>
            </a:r>
            <a:r>
              <a:rPr lang="en-US" altLang="zh-TW" sz="2400" i="1">
                <a:ea typeface="新細明體" panose="02020500000000000000" pitchFamily="18" charset="-120"/>
              </a:rPr>
              <a:t> * </a:t>
            </a:r>
            <a:r>
              <a:rPr lang="en-US" altLang="zh-TW" sz="2400">
                <a:ea typeface="新細明體" panose="02020500000000000000" pitchFamily="18" charset="-120"/>
              </a:rPr>
              <a:t>(</a:t>
            </a:r>
            <a:r>
              <a:rPr lang="en-US" altLang="zh-TW" sz="2400" i="1">
                <a:ea typeface="新細明體" panose="02020500000000000000" pitchFamily="18" charset="-120"/>
              </a:rPr>
              <a:t>n + </a:t>
            </a:r>
            <a:r>
              <a:rPr lang="en-US" altLang="zh-TW" sz="2400">
                <a:ea typeface="新細明體" panose="02020500000000000000" pitchFamily="18" charset="-120"/>
              </a:rPr>
              <a:t>1)</a:t>
            </a:r>
            <a:r>
              <a:rPr lang="en-US" altLang="zh-TW" sz="2400" i="1">
                <a:ea typeface="新細明體" panose="02020500000000000000" pitchFamily="18" charset="-120"/>
              </a:rPr>
              <a:t> </a:t>
            </a:r>
            <a:r>
              <a:rPr lang="en-US" altLang="zh-TW" sz="2400" i="1">
                <a:solidFill>
                  <a:schemeClr val="tx2"/>
                </a:solidFill>
                <a:ea typeface="新細明體" panose="02020500000000000000" pitchFamily="18" charset="-120"/>
              </a:rPr>
              <a:t>prefix reversals.</a:t>
            </a:r>
          </a:p>
          <a:p>
            <a:pPr eaLnBrk="1" hangingPunct="1"/>
            <a:endParaRPr lang="zh-TW" altLang="en-US" sz="2400">
              <a:solidFill>
                <a:schemeClr val="tx2"/>
              </a:solidFill>
              <a:ea typeface="新細明體" panose="02020500000000000000" pitchFamily="18" charset="-120"/>
            </a:endParaRPr>
          </a:p>
        </p:txBody>
      </p:sp>
      <p:pic>
        <p:nvPicPr>
          <p:cNvPr id="55301"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33391" t="25000" r="18608" b="32500"/>
          <a:stretch>
            <a:fillRect/>
          </a:stretch>
        </p:blipFill>
        <p:spPr>
          <a:xfrm>
            <a:off x="5064125" y="1862138"/>
            <a:ext cx="3770313" cy="2840037"/>
          </a:xfrm>
          <a:noFill/>
        </p:spPr>
      </p:pic>
      <p:sp>
        <p:nvSpPr>
          <p:cNvPr id="55302" name="Text Box 5"/>
          <p:cNvSpPr txBox="1">
            <a:spLocks noChangeArrowheads="1"/>
          </p:cNvSpPr>
          <p:nvPr/>
        </p:nvSpPr>
        <p:spPr bwMode="auto">
          <a:xfrm>
            <a:off x="5029200" y="4953000"/>
            <a:ext cx="373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zh-TW" sz="2000" b="0" i="1">
                <a:latin typeface="Lucida Sans Unicode" panose="020B0602030504020204" pitchFamily="34" charset="0"/>
                <a:cs typeface="Arial" panose="020B0604020202020204" pitchFamily="34" charset="0"/>
              </a:rPr>
              <a:t>Christos Papadimitrou and Bill Gates flip pancakes</a:t>
            </a:r>
          </a:p>
        </p:txBody>
      </p:sp>
    </p:spTree>
    <p:extLst>
      <p:ext uri="{BB962C8B-B14F-4D97-AF65-F5344CB8AC3E}">
        <p14:creationId xmlns:p14="http://schemas.microsoft.com/office/powerpoint/2010/main" val="1299024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6FE229CB-D286-4219-973C-E3B1843C1A67}" type="slidenum">
              <a:rPr lang="zh-TW" altLang="en-US" sz="1400" b="0">
                <a:latin typeface="Arial" panose="020B0604020202020204" pitchFamily="34" charset="0"/>
              </a:rPr>
              <a:pPr>
                <a:spcBef>
                  <a:spcPct val="0"/>
                </a:spcBef>
                <a:buClrTx/>
                <a:buSzTx/>
                <a:buFontTx/>
                <a:buNone/>
              </a:pPr>
              <a:t>64</a:t>
            </a:fld>
            <a:endParaRPr lang="en-US" altLang="zh-TW" sz="1400" b="0">
              <a:latin typeface="Arial" panose="020B0604020202020204" pitchFamily="34" charset="0"/>
            </a:endParaRPr>
          </a:p>
        </p:txBody>
      </p:sp>
      <p:sp>
        <p:nvSpPr>
          <p:cNvPr id="56323" name="Rectangle 2"/>
          <p:cNvSpPr>
            <a:spLocks noGrp="1" noChangeArrowheads="1"/>
          </p:cNvSpPr>
          <p:nvPr>
            <p:ph type="title"/>
          </p:nvPr>
        </p:nvSpPr>
        <p:spPr/>
        <p:txBody>
          <a:bodyPr/>
          <a:lstStyle/>
          <a:p>
            <a:pPr eaLnBrk="1" hangingPunct="1"/>
            <a:r>
              <a:rPr lang="en-US" altLang="zh-TW">
                <a:ea typeface="Arial Unicode MS" panose="020B0604020202020204" pitchFamily="34" charset="-120"/>
                <a:cs typeface="Arial Unicode MS" panose="020B0604020202020204" pitchFamily="34" charset="-120"/>
              </a:rPr>
              <a:t>Christos Papadimitriou</a:t>
            </a:r>
          </a:p>
        </p:txBody>
      </p:sp>
      <p:pic>
        <p:nvPicPr>
          <p:cNvPr id="56324" name="Picture 3" descr="41VYXGX70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181350"/>
            <a:ext cx="36766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4" descr="chpbyec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429000"/>
            <a:ext cx="23241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Rectangle 5"/>
          <p:cNvSpPr>
            <a:spLocks noGrp="1" noChangeArrowheads="1"/>
          </p:cNvSpPr>
          <p:nvPr>
            <p:ph type="body" idx="1"/>
          </p:nvPr>
        </p:nvSpPr>
        <p:spPr/>
        <p:txBody>
          <a:bodyPr/>
          <a:lstStyle/>
          <a:p>
            <a:pPr eaLnBrk="1" hangingPunct="1"/>
            <a:r>
              <a:rPr lang="en-US" altLang="zh-TW">
                <a:ea typeface="新細明體" panose="02020500000000000000" pitchFamily="18" charset="-120"/>
              </a:rPr>
              <a:t>A professor in Department of Computer Science at UC Berkley.</a:t>
            </a:r>
          </a:p>
          <a:p>
            <a:pPr lvl="1" eaLnBrk="1" hangingPunct="1"/>
            <a:r>
              <a:rPr lang="en-US" altLang="zh-TW">
                <a:ea typeface="新細明體" panose="02020500000000000000" pitchFamily="18" charset="-120"/>
              </a:rPr>
              <a:t>A great master of computational complexity theory.</a:t>
            </a:r>
          </a:p>
          <a:p>
            <a:pPr lvl="1" eaLnBrk="1" hangingPunct="1"/>
            <a:endParaRPr lang="en-US" altLang="zh-TW">
              <a:ea typeface="新細明體" panose="02020500000000000000" pitchFamily="18" charset="-120"/>
            </a:endParaRPr>
          </a:p>
          <a:p>
            <a:pPr lvl="1" eaLnBrk="1" hangingPunct="1"/>
            <a:endParaRPr lang="zh-TW" altLang="en-US">
              <a:ea typeface="新細明體" panose="02020500000000000000" pitchFamily="18" charset="-120"/>
            </a:endParaRPr>
          </a:p>
        </p:txBody>
      </p:sp>
    </p:spTree>
    <p:extLst>
      <p:ext uri="{BB962C8B-B14F-4D97-AF65-F5344CB8AC3E}">
        <p14:creationId xmlns:p14="http://schemas.microsoft.com/office/powerpoint/2010/main" val="3026908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55F6A972-9EAB-4B2B-9340-2D7A09D00651}" type="slidenum">
              <a:rPr lang="zh-TW" altLang="en-US" sz="1400" b="0">
                <a:latin typeface="Arial" panose="020B0604020202020204" pitchFamily="34" charset="0"/>
              </a:rPr>
              <a:pPr>
                <a:spcBef>
                  <a:spcPct val="0"/>
                </a:spcBef>
                <a:buClrTx/>
                <a:buSzTx/>
                <a:buFontTx/>
                <a:buNone/>
              </a:pPr>
              <a:t>65</a:t>
            </a:fld>
            <a:endParaRPr lang="en-US" altLang="zh-TW" sz="1400" b="0">
              <a:latin typeface="Arial" panose="020B0604020202020204" pitchFamily="34" charset="0"/>
            </a:endParaRPr>
          </a:p>
        </p:txBody>
      </p:sp>
      <p:sp>
        <p:nvSpPr>
          <p:cNvPr id="57347" name="Rectangle 2"/>
          <p:cNvSpPr>
            <a:spLocks noGrp="1" noChangeArrowheads="1"/>
          </p:cNvSpPr>
          <p:nvPr>
            <p:ph type="title"/>
          </p:nvPr>
        </p:nvSpPr>
        <p:spPr/>
        <p:txBody>
          <a:bodyPr/>
          <a:lstStyle/>
          <a:p>
            <a:pPr eaLnBrk="1" hangingPunct="1"/>
            <a:r>
              <a:rPr lang="en-US" altLang="zh-TW">
                <a:ea typeface="Arial Unicode MS" panose="020B0604020202020204" pitchFamily="34" charset="-120"/>
                <a:cs typeface="Arial Unicode MS" panose="020B0604020202020204" pitchFamily="34" charset="-120"/>
              </a:rPr>
              <a:t>Bill Gates</a:t>
            </a:r>
          </a:p>
        </p:txBody>
      </p:sp>
      <p:sp>
        <p:nvSpPr>
          <p:cNvPr id="57348" name="Rectangle 3"/>
          <p:cNvSpPr>
            <a:spLocks noGrp="1" noChangeArrowheads="1"/>
          </p:cNvSpPr>
          <p:nvPr>
            <p:ph type="body" idx="1"/>
          </p:nvPr>
        </p:nvSpPr>
        <p:spPr/>
        <p:txBody>
          <a:bodyPr/>
          <a:lstStyle/>
          <a:p>
            <a:pPr eaLnBrk="1" hangingPunct="1"/>
            <a:r>
              <a:rPr lang="en-US" altLang="zh-TW" sz="2400">
                <a:ea typeface="新細明體" panose="02020500000000000000" pitchFamily="18" charset="-120"/>
              </a:rPr>
              <a:t>Bill Gates solved the pancake problem with Papadimitriou before dropping his study in Havard.</a:t>
            </a:r>
          </a:p>
          <a:p>
            <a:pPr lvl="1" eaLnBrk="1" hangingPunct="1"/>
            <a:r>
              <a:rPr lang="en-US" altLang="zh-TW" sz="2200">
                <a:ea typeface="新細明體" panose="02020500000000000000" pitchFamily="18" charset="-120"/>
              </a:rPr>
              <a:t>Gates, W. and Papadimitriou, C. "Bounds for Sorting by Prefix Reversal." </a:t>
            </a:r>
            <a:r>
              <a:rPr lang="en-US" altLang="zh-TW" sz="2200" i="1">
                <a:ea typeface="新細明體" panose="02020500000000000000" pitchFamily="18" charset="-120"/>
              </a:rPr>
              <a:t>Discrete Mathematics</a:t>
            </a:r>
            <a:r>
              <a:rPr lang="en-US" altLang="zh-TW" sz="2200">
                <a:ea typeface="新細明體" panose="02020500000000000000" pitchFamily="18" charset="-120"/>
              </a:rPr>
              <a:t>. 27, 47-57, 1979. </a:t>
            </a:r>
          </a:p>
          <a:p>
            <a:pPr lvl="1" eaLnBrk="1" hangingPunct="1"/>
            <a:r>
              <a:rPr lang="en-US" altLang="zh-TW" sz="2200">
                <a:ea typeface="新細明體" panose="02020500000000000000" pitchFamily="18" charset="-120"/>
              </a:rPr>
              <a:t>The only paper Bill Gates ever published in his life.</a:t>
            </a:r>
          </a:p>
        </p:txBody>
      </p:sp>
      <p:pic>
        <p:nvPicPr>
          <p:cNvPr id="57349" name="Picture 4" descr="Bill_Gates_in_Poland_cropp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733800"/>
            <a:ext cx="28146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40433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2A198F41-0D55-4076-9E6F-A02711760F74}" type="slidenum">
              <a:rPr lang="zh-TW" altLang="en-US" sz="1400" b="0">
                <a:latin typeface="Arial" panose="020B0604020202020204" pitchFamily="34" charset="0"/>
              </a:rPr>
              <a:pPr>
                <a:spcBef>
                  <a:spcPct val="0"/>
                </a:spcBef>
                <a:buClrTx/>
                <a:buSzTx/>
                <a:buFontTx/>
                <a:buNone/>
              </a:pPr>
              <a:t>66</a:t>
            </a:fld>
            <a:endParaRPr lang="en-US" altLang="zh-TW" sz="1400" b="0">
              <a:latin typeface="Arial" panose="020B0604020202020204" pitchFamily="34" charset="0"/>
            </a:endParaRPr>
          </a:p>
        </p:txBody>
      </p:sp>
      <p:sp>
        <p:nvSpPr>
          <p:cNvPr id="58371" name="Rectangle 2"/>
          <p:cNvSpPr>
            <a:spLocks noGrp="1" noChangeArrowheads="1"/>
          </p:cNvSpPr>
          <p:nvPr>
            <p:ph type="title"/>
          </p:nvPr>
        </p:nvSpPr>
        <p:spPr/>
        <p:txBody>
          <a:bodyPr/>
          <a:lstStyle/>
          <a:p>
            <a:pPr eaLnBrk="1" hangingPunct="1"/>
            <a:r>
              <a:rPr lang="en-US" altLang="zh-TW" sz="4400">
                <a:ea typeface="Arial Unicode MS" panose="020B0604020202020204" pitchFamily="34" charset="-120"/>
                <a:cs typeface="Arial Unicode MS" panose="020B0604020202020204" pitchFamily="34" charset="-120"/>
              </a:rPr>
              <a:t>A Joke (by Chao)</a:t>
            </a:r>
          </a:p>
        </p:txBody>
      </p:sp>
      <p:sp>
        <p:nvSpPr>
          <p:cNvPr id="1032195" name="Rectangle 3"/>
          <p:cNvSpPr>
            <a:spLocks noGrp="1" noChangeArrowheads="1"/>
          </p:cNvSpPr>
          <p:nvPr>
            <p:ph type="body" idx="1"/>
          </p:nvPr>
        </p:nvSpPr>
        <p:spPr/>
        <p:txBody>
          <a:bodyPr/>
          <a:lstStyle/>
          <a:p>
            <a:pPr eaLnBrk="1" hangingPunct="1"/>
            <a:r>
              <a:rPr lang="zh-TW" altLang="en-US">
                <a:ea typeface="新細明體" panose="02020500000000000000" pitchFamily="18" charset="-120"/>
              </a:rPr>
              <a:t>據說有人就向</a:t>
            </a:r>
            <a:r>
              <a:rPr lang="en-US" altLang="zh-TW">
                <a:ea typeface="新細明體" panose="02020500000000000000" pitchFamily="18" charset="-120"/>
              </a:rPr>
              <a:t>Papadimitriou</a:t>
            </a:r>
            <a:r>
              <a:rPr lang="zh-TW" altLang="en-US">
                <a:ea typeface="新細明體" panose="02020500000000000000" pitchFamily="18" charset="-120"/>
              </a:rPr>
              <a:t>提到：「</a:t>
            </a:r>
            <a:r>
              <a:rPr lang="en-US" altLang="zh-TW">
                <a:ea typeface="新細明體" panose="02020500000000000000" pitchFamily="18" charset="-120"/>
              </a:rPr>
              <a:t>Bill Gates</a:t>
            </a:r>
            <a:r>
              <a:rPr lang="zh-TW" altLang="en-US">
                <a:ea typeface="新細明體" panose="02020500000000000000" pitchFamily="18" charset="-120"/>
              </a:rPr>
              <a:t>一定很後悔沒繼續跟你做研究，不然一定能在電腦學術界名流千史，不會一天到晚被嫌棄</a:t>
            </a:r>
            <a:r>
              <a:rPr lang="en-US" altLang="zh-TW">
                <a:ea typeface="新細明體" panose="02020500000000000000" pitchFamily="18" charset="-120"/>
              </a:rPr>
              <a:t>Windows</a:t>
            </a:r>
            <a:r>
              <a:rPr lang="zh-TW" altLang="en-US">
                <a:ea typeface="新細明體" panose="02020500000000000000" pitchFamily="18" charset="-120"/>
              </a:rPr>
              <a:t>寫那麼糟糕。」</a:t>
            </a:r>
          </a:p>
          <a:p>
            <a:pPr eaLnBrk="1" hangingPunct="1"/>
            <a:r>
              <a:rPr lang="en-US" altLang="zh-TW">
                <a:ea typeface="新細明體" panose="02020500000000000000" pitchFamily="18" charset="-120"/>
              </a:rPr>
              <a:t>Papadimitriou</a:t>
            </a:r>
            <a:r>
              <a:rPr lang="zh-TW" altLang="en-US">
                <a:ea typeface="新細明體" panose="02020500000000000000" pitchFamily="18" charset="-120"/>
              </a:rPr>
              <a:t>回答說：「唉呀！該後悔的是我！如果我早知道跟他一起去開公司，我早就發了！」</a:t>
            </a:r>
          </a:p>
          <a:p>
            <a:pPr lvl="1" eaLnBrk="1" hangingPunct="1"/>
            <a:r>
              <a:rPr lang="en-US" altLang="zh-TW">
                <a:ea typeface="新細明體" panose="02020500000000000000" pitchFamily="18" charset="-120"/>
              </a:rPr>
              <a:t>He later joined a professor-and-graduate-student band called </a:t>
            </a:r>
            <a:r>
              <a:rPr lang="en-US" altLang="zh-TW">
                <a:solidFill>
                  <a:srgbClr val="FFFF00"/>
                </a:solidFill>
                <a:ea typeface="新細明體" panose="02020500000000000000" pitchFamily="18" charset="-120"/>
              </a:rPr>
              <a:t>Lady X and The Positive Eigenvalues</a:t>
            </a:r>
            <a:r>
              <a:rPr lang="en-US" altLang="zh-TW">
                <a:ea typeface="新細明體" panose="02020500000000000000" pitchFamily="18" charset="-120"/>
              </a:rPr>
              <a:t>. </a:t>
            </a:r>
          </a:p>
        </p:txBody>
      </p:sp>
    </p:spTree>
    <p:extLst>
      <p:ext uri="{BB962C8B-B14F-4D97-AF65-F5344CB8AC3E}">
        <p14:creationId xmlns:p14="http://schemas.microsoft.com/office/powerpoint/2010/main" val="306104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32195">
                                            <p:txEl>
                                              <p:pRg st="1" end="1"/>
                                            </p:txEl>
                                          </p:spTgt>
                                        </p:tgtEl>
                                        <p:attrNameLst>
                                          <p:attrName>style.visibility</p:attrName>
                                        </p:attrNameLst>
                                      </p:cBhvr>
                                      <p:to>
                                        <p:strVal val="visible"/>
                                      </p:to>
                                    </p:set>
                                    <p:animEffect transition="in" filter="blinds(horizontal)">
                                      <p:cBhvr>
                                        <p:cTn id="7" dur="500"/>
                                        <p:tgtEl>
                                          <p:spTgt spid="1032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32195">
                                            <p:txEl>
                                              <p:pRg st="2" end="2"/>
                                            </p:txEl>
                                          </p:spTgt>
                                        </p:tgtEl>
                                        <p:attrNameLst>
                                          <p:attrName>style.visibility</p:attrName>
                                        </p:attrNameLst>
                                      </p:cBhvr>
                                      <p:to>
                                        <p:strVal val="visible"/>
                                      </p:to>
                                    </p:set>
                                    <p:animEffect transition="in" filter="blinds(horizontal)">
                                      <p:cBhvr>
                                        <p:cTn id="12" dur="500"/>
                                        <p:tgtEl>
                                          <p:spTgt spid="1032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7ACA0948-36C4-42BB-8C40-88422744B93E}" type="slidenum">
              <a:rPr lang="zh-TW" altLang="en-US" sz="1400" b="0">
                <a:latin typeface="Arial" panose="020B0604020202020204" pitchFamily="34" charset="0"/>
              </a:rPr>
              <a:pPr>
                <a:spcBef>
                  <a:spcPct val="0"/>
                </a:spcBef>
                <a:buClrTx/>
                <a:buSzTx/>
                <a:buFontTx/>
                <a:buNone/>
              </a:pPr>
              <a:t>67</a:t>
            </a:fld>
            <a:endParaRPr lang="en-US" altLang="zh-TW" sz="1400" b="0">
              <a:latin typeface="Arial" panose="020B0604020202020204" pitchFamily="34" charset="0"/>
            </a:endParaRPr>
          </a:p>
        </p:txBody>
      </p:sp>
      <p:sp>
        <p:nvSpPr>
          <p:cNvPr id="59395" name="Rectangle 2"/>
          <p:cNvSpPr>
            <a:spLocks noGrp="1" noChangeArrowheads="1"/>
          </p:cNvSpPr>
          <p:nvPr>
            <p:ph type="title"/>
          </p:nvPr>
        </p:nvSpPr>
        <p:spPr/>
        <p:txBody>
          <a:bodyPr/>
          <a:lstStyle/>
          <a:p>
            <a:pPr eaLnBrk="1" hangingPunct="1"/>
            <a:r>
              <a:rPr lang="en-US" altLang="zh-TW">
                <a:ea typeface="Arial Unicode MS" panose="020B0604020202020204" pitchFamily="34" charset="-120"/>
                <a:cs typeface="Arial Unicode MS" panose="020B0604020202020204" pitchFamily="34" charset="-120"/>
              </a:rPr>
              <a:t>Christos Papadimitriou</a:t>
            </a:r>
          </a:p>
        </p:txBody>
      </p:sp>
      <p:sp>
        <p:nvSpPr>
          <p:cNvPr id="59396" name="Rectangle 3"/>
          <p:cNvSpPr>
            <a:spLocks noGrp="1" noChangeArrowheads="1"/>
          </p:cNvSpPr>
          <p:nvPr>
            <p:ph type="body" idx="1"/>
          </p:nvPr>
        </p:nvSpPr>
        <p:spPr/>
        <p:txBody>
          <a:bodyPr/>
          <a:lstStyle/>
          <a:p>
            <a:pPr eaLnBrk="1" hangingPunct="1"/>
            <a:r>
              <a:rPr lang="en-US" altLang="zh-TW">
                <a:ea typeface="新細明體" panose="02020500000000000000" pitchFamily="18" charset="-120"/>
              </a:rPr>
              <a:t>Downloaded from http://circuit.ucsd.edu/~massimo/LadyX.html</a:t>
            </a:r>
          </a:p>
        </p:txBody>
      </p:sp>
      <p:pic>
        <p:nvPicPr>
          <p:cNvPr id="59397" name="Picture 4" descr="group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667000"/>
            <a:ext cx="4638675"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0723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11F06099-DAEF-4FFA-85C3-ADFE5B49C5FC}" type="slidenum">
              <a:rPr lang="zh-TW" altLang="en-US" sz="1400" b="0">
                <a:latin typeface="Arial" panose="020B0604020202020204" pitchFamily="34" charset="0"/>
              </a:rPr>
              <a:pPr>
                <a:spcBef>
                  <a:spcPct val="0"/>
                </a:spcBef>
                <a:buClrTx/>
                <a:buSzTx/>
                <a:buFontTx/>
                <a:buNone/>
              </a:pPr>
              <a:t>68</a:t>
            </a:fld>
            <a:endParaRPr lang="en-US" altLang="zh-TW" sz="1400" b="0">
              <a:latin typeface="Arial" panose="020B0604020202020204" pitchFamily="34" charset="0"/>
            </a:endParaRPr>
          </a:p>
        </p:txBody>
      </p:sp>
      <p:sp>
        <p:nvSpPr>
          <p:cNvPr id="60419" name="Rectangle 2"/>
          <p:cNvSpPr>
            <a:spLocks noGrp="1" noChangeArrowheads="1"/>
          </p:cNvSpPr>
          <p:nvPr>
            <p:ph type="title"/>
          </p:nvPr>
        </p:nvSpPr>
        <p:spPr>
          <a:xfrm>
            <a:off x="457200" y="533400"/>
            <a:ext cx="8382000" cy="884238"/>
          </a:xfrm>
        </p:spPr>
        <p:txBody>
          <a:bodyPr/>
          <a:lstStyle/>
          <a:p>
            <a:pPr eaLnBrk="1" hangingPunct="1"/>
            <a:r>
              <a:rPr lang="en-US" altLang="zh-TW" sz="3200" dirty="0">
                <a:ea typeface="新細明體" panose="02020500000000000000" pitchFamily="18" charset="-120"/>
              </a:rPr>
              <a:t>Pancake Flipping Problem: Greedy Algorithm</a:t>
            </a:r>
          </a:p>
        </p:txBody>
      </p:sp>
      <p:sp>
        <p:nvSpPr>
          <p:cNvPr id="60420" name="Rectangle 3"/>
          <p:cNvSpPr>
            <a:spLocks noGrp="1" noChangeArrowheads="1"/>
          </p:cNvSpPr>
          <p:nvPr>
            <p:ph type="body" idx="1"/>
          </p:nvPr>
        </p:nvSpPr>
        <p:spPr/>
        <p:txBody>
          <a:bodyPr/>
          <a:lstStyle/>
          <a:p>
            <a:pPr eaLnBrk="1" hangingPunct="1"/>
            <a:r>
              <a:rPr lang="en-US" altLang="zh-TW">
                <a:ea typeface="新細明體" panose="02020500000000000000" pitchFamily="18" charset="-120"/>
              </a:rPr>
              <a:t>Greedy approach: 2 prefix reversals at most to place a pancake in its right position. </a:t>
            </a:r>
          </a:p>
          <a:p>
            <a:pPr lvl="1" eaLnBrk="1" hangingPunct="1"/>
            <a:r>
              <a:rPr lang="en-US" altLang="zh-TW">
                <a:ea typeface="新細明體" panose="02020500000000000000" pitchFamily="18" charset="-120"/>
              </a:rPr>
              <a:t>2</a:t>
            </a:r>
            <a:r>
              <a:rPr lang="en-US" altLang="zh-TW" i="1">
                <a:ea typeface="新細明體" panose="02020500000000000000" pitchFamily="18" charset="-120"/>
              </a:rPr>
              <a:t>n </a:t>
            </a:r>
            <a:r>
              <a:rPr lang="en-US" altLang="zh-TW" i="1">
                <a:latin typeface="Arial" panose="020B0604020202020204" pitchFamily="34" charset="0"/>
                <a:ea typeface="新細明體" panose="02020500000000000000" pitchFamily="18" charset="-120"/>
              </a:rPr>
              <a:t>–</a:t>
            </a:r>
            <a:r>
              <a:rPr lang="en-US" altLang="zh-TW" i="1">
                <a:ea typeface="新細明體" panose="02020500000000000000" pitchFamily="18" charset="-120"/>
              </a:rPr>
              <a:t> </a:t>
            </a:r>
            <a:r>
              <a:rPr lang="en-US" altLang="zh-TW">
                <a:ea typeface="新細明體" panose="02020500000000000000" pitchFamily="18" charset="-120"/>
              </a:rPr>
              <a:t>3 steps total at most since the last two is easy.</a:t>
            </a:r>
          </a:p>
        </p:txBody>
      </p:sp>
      <p:pic>
        <p:nvPicPr>
          <p:cNvPr id="60421" name="Picture 4"/>
          <p:cNvPicPr>
            <a:picLocks noChangeAspect="1" noChangeArrowheads="1"/>
          </p:cNvPicPr>
          <p:nvPr/>
        </p:nvPicPr>
        <p:blipFill>
          <a:blip r:embed="rId2">
            <a:extLst>
              <a:ext uri="{28A0092B-C50C-407E-A947-70E740481C1C}">
                <a14:useLocalDpi xmlns:a14="http://schemas.microsoft.com/office/drawing/2010/main" val="0"/>
              </a:ext>
            </a:extLst>
          </a:blip>
          <a:srcRect l="33391" t="25000" r="18608" b="32500"/>
          <a:stretch>
            <a:fillRect/>
          </a:stretch>
        </p:blipFill>
        <p:spPr bwMode="auto">
          <a:xfrm>
            <a:off x="2555776" y="3737169"/>
            <a:ext cx="31242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09713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60000"/>
              <a:buFont typeface="Wingdings" panose="05000000000000000000" pitchFamily="2" charset="2"/>
              <a:buChar char="n"/>
              <a:defRPr sz="2800" b="1">
                <a:solidFill>
                  <a:schemeClr val="tx1"/>
                </a:solidFill>
                <a:latin typeface="Times New Roman" panose="02020603050405020304" pitchFamily="18" charset="0"/>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Times New Roman" panose="02020603050405020304" pitchFamily="18" charset="0"/>
              </a:defRPr>
            </a:lvl2pPr>
            <a:lvl3pPr marL="1143000" indent="-228600">
              <a:spcBef>
                <a:spcPct val="20000"/>
              </a:spcBef>
              <a:buClr>
                <a:srgbClr val="CCFF33"/>
              </a:buClr>
              <a:buSzPct val="65000"/>
              <a:buFont typeface="Wingdings" panose="05000000000000000000" pitchFamily="2" charset="2"/>
              <a:buChar char="v"/>
              <a:defRPr sz="2400">
                <a:solidFill>
                  <a:schemeClr val="tx1"/>
                </a:solidFill>
                <a:latin typeface="Times New Roman" panose="02020603050405020304" pitchFamily="18" charset="0"/>
              </a:defRPr>
            </a:lvl3pPr>
            <a:lvl4pPr marL="1600200" indent="-228600">
              <a:spcBef>
                <a:spcPct val="20000"/>
              </a:spcBef>
              <a:buClr>
                <a:schemeClr val="tx2"/>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hlink"/>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Times New Roman" panose="02020603050405020304" pitchFamily="18" charset="0"/>
              </a:defRPr>
            </a:lvl9pPr>
          </a:lstStyle>
          <a:p>
            <a:pPr>
              <a:spcBef>
                <a:spcPct val="0"/>
              </a:spcBef>
              <a:buClrTx/>
              <a:buSzTx/>
              <a:buFontTx/>
              <a:buNone/>
            </a:pPr>
            <a:fld id="{FFA4A68D-0EC9-476F-91BA-007B29D9BFBE}" type="slidenum">
              <a:rPr lang="zh-TW" altLang="en-US" sz="1400" b="0">
                <a:latin typeface="Arial" panose="020B0604020202020204" pitchFamily="34" charset="0"/>
              </a:rPr>
              <a:pPr>
                <a:spcBef>
                  <a:spcPct val="0"/>
                </a:spcBef>
                <a:buClrTx/>
                <a:buSzTx/>
                <a:buFontTx/>
                <a:buNone/>
              </a:pPr>
              <a:t>69</a:t>
            </a:fld>
            <a:endParaRPr lang="en-US" altLang="zh-TW" sz="1400" b="0">
              <a:latin typeface="Arial" panose="020B0604020202020204" pitchFamily="34" charset="0"/>
            </a:endParaRPr>
          </a:p>
        </p:txBody>
      </p:sp>
      <p:sp>
        <p:nvSpPr>
          <p:cNvPr id="63491"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Concluding Remarks</a:t>
            </a:r>
          </a:p>
        </p:txBody>
      </p:sp>
      <p:sp>
        <p:nvSpPr>
          <p:cNvPr id="63492" name="Rectangle 3"/>
          <p:cNvSpPr>
            <a:spLocks noGrp="1" noChangeArrowheads="1"/>
          </p:cNvSpPr>
          <p:nvPr>
            <p:ph type="body" idx="1"/>
          </p:nvPr>
        </p:nvSpPr>
        <p:spPr>
          <a:xfrm>
            <a:off x="250825" y="1557338"/>
            <a:ext cx="8664575" cy="5300662"/>
          </a:xfrm>
        </p:spPr>
        <p:txBody>
          <a:bodyPr/>
          <a:lstStyle/>
          <a:p>
            <a:pPr eaLnBrk="1" hangingPunct="1"/>
            <a:r>
              <a:rPr lang="en-US" altLang="zh-TW" dirty="0">
                <a:ea typeface="新細明體" panose="02020500000000000000" pitchFamily="18" charset="-120"/>
              </a:rPr>
              <a:t>Hundreds of problems have been shown to be NP-Complete.</a:t>
            </a:r>
          </a:p>
          <a:p>
            <a:pPr lvl="1" eaLnBrk="1" hangingPunct="1"/>
            <a:r>
              <a:rPr lang="en-US" altLang="zh-TW" dirty="0">
                <a:ea typeface="新細明體" panose="02020500000000000000" pitchFamily="18" charset="-120"/>
              </a:rPr>
              <a:t>Hamiltonian path/cycle…</a:t>
            </a:r>
          </a:p>
          <a:p>
            <a:pPr lvl="1" eaLnBrk="1" hangingPunct="1"/>
            <a:r>
              <a:rPr lang="en-US" altLang="zh-TW" dirty="0">
                <a:ea typeface="新細明體" panose="02020500000000000000" pitchFamily="18" charset="-120"/>
              </a:rPr>
              <a:t>Vertex cover.</a:t>
            </a:r>
          </a:p>
          <a:p>
            <a:pPr lvl="1" eaLnBrk="1" hangingPunct="1"/>
            <a:r>
              <a:rPr lang="en-US" altLang="zh-TW" dirty="0">
                <a:ea typeface="新細明體" panose="02020500000000000000" pitchFamily="18" charset="-120"/>
              </a:rPr>
              <a:t>Set cover.</a:t>
            </a:r>
          </a:p>
          <a:p>
            <a:pPr lvl="1" eaLnBrk="1" hangingPunct="1"/>
            <a:r>
              <a:rPr lang="en-US" altLang="zh-TW" dirty="0">
                <a:ea typeface="新細明體" panose="02020500000000000000" pitchFamily="18" charset="-120"/>
              </a:rPr>
              <a:t>http://www.nada.kth.se/~viggo/problemlist/compendium.html</a:t>
            </a:r>
          </a:p>
          <a:p>
            <a:pPr lvl="1" eaLnBrk="1" hangingPunct="1"/>
            <a:r>
              <a:rPr lang="en-US" altLang="zh-TW" dirty="0">
                <a:ea typeface="新細明體" panose="02020500000000000000" pitchFamily="18" charset="-120"/>
              </a:rPr>
              <a:t>Some reductions are profound, some are comparatively easy, many are easy once the key insight is given.</a:t>
            </a:r>
          </a:p>
        </p:txBody>
      </p:sp>
    </p:spTree>
    <p:extLst>
      <p:ext uri="{BB962C8B-B14F-4D97-AF65-F5344CB8AC3E}">
        <p14:creationId xmlns:p14="http://schemas.microsoft.com/office/powerpoint/2010/main" val="92512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7"/>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7270E4CE-D454-41D7-AA17-0A0B611492C3}" type="slidenum">
              <a:rPr kumimoji="0" lang="en-US" altLang="zh-TW"/>
              <a:pPr/>
              <a:t>7</a:t>
            </a:fld>
            <a:endParaRPr kumimoji="0" lang="en-US" altLang="zh-TW"/>
          </a:p>
        </p:txBody>
      </p:sp>
      <p:sp>
        <p:nvSpPr>
          <p:cNvPr id="12291" name="Rectangle 2"/>
          <p:cNvSpPr>
            <a:spLocks noGrp="1" noChangeArrowheads="1"/>
          </p:cNvSpPr>
          <p:nvPr>
            <p:ph type="title"/>
          </p:nvPr>
        </p:nvSpPr>
        <p:spPr>
          <a:xfrm>
            <a:off x="603250" y="476250"/>
            <a:ext cx="8312150" cy="936625"/>
          </a:xfrm>
        </p:spPr>
        <p:txBody>
          <a:bodyPr/>
          <a:lstStyle/>
          <a:p>
            <a:pPr eaLnBrk="1" hangingPunct="1"/>
            <a:r>
              <a:rPr lang="en-US" altLang="zh-TW" dirty="0"/>
              <a:t>2SAT </a:t>
            </a:r>
            <a:r>
              <a:rPr lang="en-US" altLang="zh-TW" dirty="0" err="1"/>
              <a:t>v.s</a:t>
            </a:r>
            <a:r>
              <a:rPr lang="en-US" altLang="zh-TW" dirty="0"/>
              <a:t>. 3SAT</a:t>
            </a:r>
          </a:p>
        </p:txBody>
      </p:sp>
      <p:sp>
        <p:nvSpPr>
          <p:cNvPr id="12292" name="Rectangle 3"/>
          <p:cNvSpPr>
            <a:spLocks noGrp="1" noChangeArrowheads="1"/>
          </p:cNvSpPr>
          <p:nvPr>
            <p:ph type="body" sz="half" idx="1"/>
          </p:nvPr>
        </p:nvSpPr>
        <p:spPr>
          <a:xfrm>
            <a:off x="603249" y="1557338"/>
            <a:ext cx="8145463" cy="5300662"/>
          </a:xfrm>
        </p:spPr>
        <p:txBody>
          <a:bodyPr/>
          <a:lstStyle/>
          <a:p>
            <a:pPr eaLnBrk="1" hangingPunct="1"/>
            <a:r>
              <a:rPr lang="en-US" altLang="zh-TW" dirty="0"/>
              <a:t>2SAT is a special case where each clause has exactly 2 literals.</a:t>
            </a:r>
          </a:p>
          <a:p>
            <a:pPr eaLnBrk="1" hangingPunct="1"/>
            <a:endParaRPr lang="en-US" altLang="zh-TW" dirty="0"/>
          </a:p>
          <a:p>
            <a:pPr eaLnBrk="1" hangingPunct="1"/>
            <a:r>
              <a:rPr lang="en-US" altLang="zh-TW" dirty="0"/>
              <a:t>3SAT is a special case where each clause has exactly 3 literals.</a:t>
            </a:r>
          </a:p>
          <a:p>
            <a:pPr eaLnBrk="1" hangingPunct="1"/>
            <a:endParaRPr lang="en-US" altLang="zh-TW" dirty="0"/>
          </a:p>
          <a:p>
            <a:pPr eaLnBrk="1" hangingPunct="1"/>
            <a:endParaRPr lang="en-US" altLang="zh-TW" dirty="0"/>
          </a:p>
          <a:p>
            <a:pPr eaLnBrk="1" hangingPunct="1"/>
            <a:r>
              <a:rPr lang="en-US" altLang="zh-TW" dirty="0"/>
              <a:t>But the hardness of these two problems is dramatically different.</a:t>
            </a:r>
          </a:p>
        </p:txBody>
      </p:sp>
      <p:graphicFrame>
        <p:nvGraphicFramePr>
          <p:cNvPr id="12293" name="Object 9"/>
          <p:cNvGraphicFramePr>
            <a:graphicFrameLocks noGrp="1" noChangeAspect="1"/>
          </p:cNvGraphicFramePr>
          <p:nvPr>
            <p:ph sz="quarter" idx="2"/>
          </p:nvPr>
        </p:nvGraphicFramePr>
        <p:xfrm>
          <a:off x="1658938" y="2716213"/>
          <a:ext cx="5465762" cy="496887"/>
        </p:xfrm>
        <a:graphic>
          <a:graphicData uri="http://schemas.openxmlformats.org/presentationml/2006/ole">
            <mc:AlternateContent xmlns:mc="http://schemas.openxmlformats.org/markup-compatibility/2006">
              <mc:Choice xmlns:v="urn:schemas-microsoft-com:vml" Requires="v">
                <p:oleObj spid="_x0000_s4106" name="方程式" r:id="rId3" imgW="2654280" imgH="241200" progId="Equation.3">
                  <p:embed/>
                </p:oleObj>
              </mc:Choice>
              <mc:Fallback>
                <p:oleObj name="方程式" r:id="rId3" imgW="2654280" imgH="241200" progId="Equation.3">
                  <p:embed/>
                  <p:pic>
                    <p:nvPicPr>
                      <p:cNvPr id="12293" name="Object 9"/>
                      <p:cNvPicPr>
                        <a:picLocks noChangeAspect="1" noChangeArrowheads="1"/>
                      </p:cNvPicPr>
                      <p:nvPr/>
                    </p:nvPicPr>
                    <p:blipFill>
                      <a:blip r:embed="rId4"/>
                      <a:srcRect/>
                      <a:stretch>
                        <a:fillRect/>
                      </a:stretch>
                    </p:blipFill>
                    <p:spPr bwMode="auto">
                      <a:xfrm>
                        <a:off x="1658938" y="2716213"/>
                        <a:ext cx="5465762"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11"/>
          <p:cNvGraphicFramePr>
            <a:graphicFrameLocks noGrp="1" noChangeAspect="1"/>
          </p:cNvGraphicFramePr>
          <p:nvPr>
            <p:ph sz="quarter" idx="3"/>
          </p:nvPr>
        </p:nvGraphicFramePr>
        <p:xfrm>
          <a:off x="1062038" y="4581525"/>
          <a:ext cx="6945312" cy="500063"/>
        </p:xfrm>
        <a:graphic>
          <a:graphicData uri="http://schemas.openxmlformats.org/presentationml/2006/ole">
            <mc:AlternateContent xmlns:mc="http://schemas.openxmlformats.org/markup-compatibility/2006">
              <mc:Choice xmlns:v="urn:schemas-microsoft-com:vml" Requires="v">
                <p:oleObj spid="_x0000_s4107" name="方程式" r:id="rId5" imgW="3174840" imgH="228600" progId="Equation.3">
                  <p:embed/>
                </p:oleObj>
              </mc:Choice>
              <mc:Fallback>
                <p:oleObj name="方程式" r:id="rId5" imgW="3174840" imgH="228600" progId="Equation.3">
                  <p:embed/>
                  <p:pic>
                    <p:nvPicPr>
                      <p:cNvPr id="12294" name="Object 11"/>
                      <p:cNvPicPr>
                        <a:picLocks noChangeAspect="1" noChangeArrowheads="1"/>
                      </p:cNvPicPr>
                      <p:nvPr/>
                    </p:nvPicPr>
                    <p:blipFill>
                      <a:blip r:embed="rId6"/>
                      <a:srcRect/>
                      <a:stretch>
                        <a:fillRect/>
                      </a:stretch>
                    </p:blipFill>
                    <p:spPr bwMode="auto">
                      <a:xfrm>
                        <a:off x="1062038" y="4581525"/>
                        <a:ext cx="694531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9975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a:t>Hardness of a Problem</a:t>
            </a:r>
            <a:endParaRPr lang="zh-TW" altLang="en-US" dirty="0"/>
          </a:p>
        </p:txBody>
      </p:sp>
      <p:sp>
        <p:nvSpPr>
          <p:cNvPr id="8" name="內容版面配置區 7"/>
          <p:cNvSpPr>
            <a:spLocks noGrp="1"/>
          </p:cNvSpPr>
          <p:nvPr>
            <p:ph sz="quarter" idx="1"/>
          </p:nvPr>
        </p:nvSpPr>
        <p:spPr/>
        <p:txBody>
          <a:bodyPr/>
          <a:lstStyle/>
          <a:p>
            <a:r>
              <a:rPr lang="en-US" altLang="zh-TW" dirty="0"/>
              <a:t>Over the years, computer scientists have identified a subset of problems difficult to be solved within polynomial time.</a:t>
            </a:r>
          </a:p>
          <a:p>
            <a:pPr lvl="1"/>
            <a:r>
              <a:rPr lang="en-US" altLang="zh-TW" b="0" dirty="0"/>
              <a:t>Can we know in advance whether a problem is solvable in polynomial time?</a:t>
            </a:r>
            <a:endParaRPr lang="zh-TW" altLang="en-US" b="0" dirty="0"/>
          </a:p>
        </p:txBody>
      </p:sp>
      <p:sp>
        <p:nvSpPr>
          <p:cNvPr id="6" name="投影片編號版面配置區 5"/>
          <p:cNvSpPr>
            <a:spLocks noGrp="1"/>
          </p:cNvSpPr>
          <p:nvPr>
            <p:ph type="sldNum" sz="quarter" idx="12"/>
          </p:nvPr>
        </p:nvSpPr>
        <p:spPr/>
        <p:txBody>
          <a:bodyPr/>
          <a:lstStyle/>
          <a:p>
            <a:pPr>
              <a:defRPr/>
            </a:pPr>
            <a:fld id="{C7A5FC59-D734-4B00-A0FF-C15456137330}" type="slidenum">
              <a:rPr lang="en-US" altLang="zh-TW" smtClean="0"/>
              <a:pPr>
                <a:defRPr/>
              </a:pPr>
              <a:t>8</a:t>
            </a:fld>
            <a:endParaRPr lang="en-US" altLang="zh-TW"/>
          </a:p>
        </p:txBody>
      </p:sp>
    </p:spTree>
    <p:extLst>
      <p:ext uri="{BB962C8B-B14F-4D97-AF65-F5344CB8AC3E}">
        <p14:creationId xmlns:p14="http://schemas.microsoft.com/office/powerpoint/2010/main" val="52470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6"/>
          <p:cNvSpPr>
            <a:spLocks noGrp="1"/>
          </p:cNvSpPr>
          <p:nvPr>
            <p:ph type="sldNum" sz="quarter" idx="12"/>
          </p:nvPr>
        </p:nvSpPr>
        <p:spPr>
          <a:noFill/>
        </p:spPr>
        <p:txBody>
          <a:bodyPr/>
          <a:lstStyle>
            <a:lvl1pPr>
              <a:defRPr kumimoji="1">
                <a:solidFill>
                  <a:schemeClr val="tx2"/>
                </a:solidFill>
                <a:latin typeface="Times New Roman" panose="02020603050405020304" pitchFamily="18" charset="0"/>
                <a:ea typeface="新細明體" panose="02020500000000000000" pitchFamily="18" charset="-120"/>
              </a:defRPr>
            </a:lvl1pPr>
            <a:lvl2pPr marL="742950" indent="-285750">
              <a:defRPr kumimoji="1">
                <a:solidFill>
                  <a:schemeClr val="tx2"/>
                </a:solidFill>
                <a:latin typeface="Times New Roman" panose="02020603050405020304" pitchFamily="18" charset="0"/>
                <a:ea typeface="新細明體" panose="02020500000000000000" pitchFamily="18" charset="-120"/>
              </a:defRPr>
            </a:lvl2pPr>
            <a:lvl3pPr marL="1143000" indent="-228600">
              <a:defRPr kumimoji="1">
                <a:solidFill>
                  <a:schemeClr val="tx2"/>
                </a:solidFill>
                <a:latin typeface="Times New Roman" panose="02020603050405020304" pitchFamily="18" charset="0"/>
                <a:ea typeface="新細明體" panose="02020500000000000000" pitchFamily="18" charset="-120"/>
              </a:defRPr>
            </a:lvl3pPr>
            <a:lvl4pPr marL="1600200" indent="-228600">
              <a:defRPr kumimoji="1">
                <a:solidFill>
                  <a:schemeClr val="tx2"/>
                </a:solidFill>
                <a:latin typeface="Times New Roman" panose="02020603050405020304" pitchFamily="18" charset="0"/>
                <a:ea typeface="新細明體" panose="02020500000000000000" pitchFamily="18" charset="-120"/>
              </a:defRPr>
            </a:lvl4pPr>
            <a:lvl5pPr marL="2057400" indent="-228600">
              <a:defRPr kumimoji="1">
                <a:solidFill>
                  <a:schemeClr val="tx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2"/>
                </a:solidFill>
                <a:latin typeface="Times New Roman" panose="02020603050405020304" pitchFamily="18" charset="0"/>
                <a:ea typeface="新細明體" panose="02020500000000000000" pitchFamily="18" charset="-120"/>
              </a:defRPr>
            </a:lvl9pPr>
          </a:lstStyle>
          <a:p>
            <a:fld id="{B44D5E0A-8E3D-44C7-BB4A-18E5B00BD32D}" type="slidenum">
              <a:rPr kumimoji="0" lang="en-US" altLang="zh-TW"/>
              <a:pPr/>
              <a:t>9</a:t>
            </a:fld>
            <a:endParaRPr kumimoji="0" lang="en-US" altLang="zh-TW"/>
          </a:p>
        </p:txBody>
      </p:sp>
      <p:sp>
        <p:nvSpPr>
          <p:cNvPr id="13315" name="Rectangle 2"/>
          <p:cNvSpPr>
            <a:spLocks noGrp="1" noChangeArrowheads="1"/>
          </p:cNvSpPr>
          <p:nvPr>
            <p:ph type="title"/>
          </p:nvPr>
        </p:nvSpPr>
        <p:spPr>
          <a:xfrm>
            <a:off x="603250" y="476250"/>
            <a:ext cx="8312150" cy="936625"/>
          </a:xfrm>
        </p:spPr>
        <p:txBody>
          <a:bodyPr/>
          <a:lstStyle/>
          <a:p>
            <a:pPr eaLnBrk="1" hangingPunct="1"/>
            <a:r>
              <a:rPr lang="en-US" altLang="zh-TW" sz="4000" dirty="0"/>
              <a:t>Decision Problems</a:t>
            </a:r>
          </a:p>
        </p:txBody>
      </p:sp>
      <p:sp>
        <p:nvSpPr>
          <p:cNvPr id="13316" name="Rectangle 3"/>
          <p:cNvSpPr>
            <a:spLocks noGrp="1" noChangeArrowheads="1"/>
          </p:cNvSpPr>
          <p:nvPr>
            <p:ph type="body" sz="half" idx="1"/>
          </p:nvPr>
        </p:nvSpPr>
        <p:spPr>
          <a:xfrm>
            <a:off x="603250" y="1557338"/>
            <a:ext cx="8072438" cy="4538662"/>
          </a:xfrm>
        </p:spPr>
        <p:txBody>
          <a:bodyPr/>
          <a:lstStyle/>
          <a:p>
            <a:pPr eaLnBrk="1" hangingPunct="1"/>
            <a:r>
              <a:rPr lang="en-US" altLang="zh-TW" sz="2800" dirty="0">
                <a:solidFill>
                  <a:srgbClr val="FF0000"/>
                </a:solidFill>
              </a:rPr>
              <a:t>Decision problems</a:t>
            </a:r>
            <a:r>
              <a:rPr lang="en-US" altLang="zh-TW" sz="2800" dirty="0"/>
              <a:t> are problems in which the answer is simply </a:t>
            </a:r>
            <a:r>
              <a:rPr lang="en-US" altLang="zh-TW" sz="2800" dirty="0">
                <a:solidFill>
                  <a:srgbClr val="FF0000"/>
                </a:solidFill>
              </a:rPr>
              <a:t>Yes</a:t>
            </a:r>
            <a:r>
              <a:rPr lang="en-US" altLang="zh-TW" sz="2800" dirty="0"/>
              <a:t> or </a:t>
            </a:r>
            <a:r>
              <a:rPr lang="en-US" altLang="zh-TW" sz="2800" dirty="0">
                <a:solidFill>
                  <a:srgbClr val="FF0000"/>
                </a:solidFill>
              </a:rPr>
              <a:t>No</a:t>
            </a:r>
            <a:r>
              <a:rPr lang="en-US" altLang="zh-TW" sz="2800" dirty="0"/>
              <a:t>.</a:t>
            </a:r>
          </a:p>
          <a:p>
            <a:pPr lvl="1" eaLnBrk="1" hangingPunct="1"/>
            <a:r>
              <a:rPr lang="en-US" altLang="zh-TW" sz="2400" b="0" dirty="0"/>
              <a:t>e.g., Euler Tour, Hamiltonian cycle.</a:t>
            </a:r>
          </a:p>
        </p:txBody>
      </p:sp>
      <p:graphicFrame>
        <p:nvGraphicFramePr>
          <p:cNvPr id="13317" name="Object 4"/>
          <p:cNvGraphicFramePr>
            <a:graphicFrameLocks noGrp="1" noChangeAspect="1"/>
          </p:cNvGraphicFramePr>
          <p:nvPr>
            <p:ph sz="half" idx="2"/>
          </p:nvPr>
        </p:nvGraphicFramePr>
        <p:xfrm>
          <a:off x="4427538" y="3644900"/>
          <a:ext cx="4392612" cy="1803400"/>
        </p:xfrm>
        <a:graphic>
          <a:graphicData uri="http://schemas.openxmlformats.org/presentationml/2006/ole">
            <mc:AlternateContent xmlns:mc="http://schemas.openxmlformats.org/markup-compatibility/2006">
              <mc:Choice xmlns:v="urn:schemas-microsoft-com:vml" Requires="v">
                <p:oleObj spid="_x0000_s5126" name="Visio" r:id="rId3" imgW="6632448" imgH="2723388" progId="Visio.Drawing.11">
                  <p:embed/>
                </p:oleObj>
              </mc:Choice>
              <mc:Fallback>
                <p:oleObj name="Visio" r:id="rId3" imgW="6632448" imgH="2723388" progId="Visio.Drawing.11">
                  <p:embed/>
                  <p:pic>
                    <p:nvPicPr>
                      <p:cNvPr id="1331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644900"/>
                        <a:ext cx="4392612" cy="1803400"/>
                      </a:xfrm>
                      <a:prstGeom prst="rect">
                        <a:avLst/>
                      </a:prstGeom>
                      <a:noFill/>
                      <a:ln>
                        <a:noFill/>
                      </a:ln>
                    </p:spPr>
                  </p:pic>
                </p:oleObj>
              </mc:Fallback>
            </mc:AlternateContent>
          </a:graphicData>
        </a:graphic>
      </p:graphicFrame>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413" y="3330575"/>
            <a:ext cx="2890837"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27" name="Line 7"/>
          <p:cNvSpPr>
            <a:spLocks noChangeShapeType="1"/>
          </p:cNvSpPr>
          <p:nvPr/>
        </p:nvSpPr>
        <p:spPr bwMode="auto">
          <a:xfrm flipH="1">
            <a:off x="1327150" y="3770313"/>
            <a:ext cx="287338"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328" name="Line 8"/>
          <p:cNvSpPr>
            <a:spLocks noChangeShapeType="1"/>
          </p:cNvSpPr>
          <p:nvPr/>
        </p:nvSpPr>
        <p:spPr bwMode="auto">
          <a:xfrm>
            <a:off x="1327150" y="3770313"/>
            <a:ext cx="0" cy="19431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329" name="Line 9"/>
          <p:cNvSpPr>
            <a:spLocks noChangeShapeType="1"/>
          </p:cNvSpPr>
          <p:nvPr/>
        </p:nvSpPr>
        <p:spPr bwMode="auto">
          <a:xfrm flipH="1">
            <a:off x="1327150" y="5713413"/>
            <a:ext cx="1944688"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330" name="Line 10"/>
          <p:cNvSpPr>
            <a:spLocks noChangeShapeType="1"/>
          </p:cNvSpPr>
          <p:nvPr/>
        </p:nvSpPr>
        <p:spPr bwMode="auto">
          <a:xfrm flipH="1" flipV="1">
            <a:off x="3271838" y="5065713"/>
            <a:ext cx="0" cy="6477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331" name="Line 11"/>
          <p:cNvSpPr>
            <a:spLocks noChangeShapeType="1"/>
          </p:cNvSpPr>
          <p:nvPr/>
        </p:nvSpPr>
        <p:spPr bwMode="auto">
          <a:xfrm flipH="1" flipV="1">
            <a:off x="1327150" y="5065713"/>
            <a:ext cx="1944688"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332" name="Freeform 12"/>
          <p:cNvSpPr>
            <a:spLocks/>
          </p:cNvSpPr>
          <p:nvPr/>
        </p:nvSpPr>
        <p:spPr bwMode="auto">
          <a:xfrm>
            <a:off x="1327150" y="3770313"/>
            <a:ext cx="1152525" cy="1223962"/>
          </a:xfrm>
          <a:custGeom>
            <a:avLst/>
            <a:gdLst>
              <a:gd name="T0" fmla="*/ 0 w 726"/>
              <a:gd name="T1" fmla="*/ 1223962 h 771"/>
              <a:gd name="T2" fmla="*/ 215900 w 726"/>
              <a:gd name="T3" fmla="*/ 647700 h 771"/>
              <a:gd name="T4" fmla="*/ 431800 w 726"/>
              <a:gd name="T5" fmla="*/ 358775 h 771"/>
              <a:gd name="T6" fmla="*/ 720725 w 726"/>
              <a:gd name="T7" fmla="*/ 215900 h 771"/>
              <a:gd name="T8" fmla="*/ 1152525 w 726"/>
              <a:gd name="T9" fmla="*/ 0 h 7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71">
                <a:moveTo>
                  <a:pt x="0" y="771"/>
                </a:moveTo>
                <a:cubicBezTo>
                  <a:pt x="45" y="635"/>
                  <a:pt x="91" y="499"/>
                  <a:pt x="136" y="408"/>
                </a:cubicBezTo>
                <a:cubicBezTo>
                  <a:pt x="181" y="317"/>
                  <a:pt x="219" y="271"/>
                  <a:pt x="272" y="226"/>
                </a:cubicBezTo>
                <a:cubicBezTo>
                  <a:pt x="325" y="181"/>
                  <a:pt x="378" y="174"/>
                  <a:pt x="454" y="136"/>
                </a:cubicBezTo>
                <a:cubicBezTo>
                  <a:pt x="530" y="98"/>
                  <a:pt x="681" y="23"/>
                  <a:pt x="726" y="0"/>
                </a:cubicBezTo>
              </a:path>
            </a:pathLst>
          </a:cu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333" name="Line 13"/>
          <p:cNvSpPr>
            <a:spLocks noChangeShapeType="1"/>
          </p:cNvSpPr>
          <p:nvPr/>
        </p:nvSpPr>
        <p:spPr bwMode="auto">
          <a:xfrm>
            <a:off x="2479675" y="3770313"/>
            <a:ext cx="0" cy="19431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334" name="Freeform 14"/>
          <p:cNvSpPr>
            <a:spLocks/>
          </p:cNvSpPr>
          <p:nvPr/>
        </p:nvSpPr>
        <p:spPr bwMode="auto">
          <a:xfrm>
            <a:off x="2551113" y="5065713"/>
            <a:ext cx="649287" cy="647700"/>
          </a:xfrm>
          <a:custGeom>
            <a:avLst/>
            <a:gdLst>
              <a:gd name="T0" fmla="*/ 0 w 409"/>
              <a:gd name="T1" fmla="*/ 647700 h 408"/>
              <a:gd name="T2" fmla="*/ 215900 w 409"/>
              <a:gd name="T3" fmla="*/ 576263 h 408"/>
              <a:gd name="T4" fmla="*/ 288925 w 409"/>
              <a:gd name="T5" fmla="*/ 504825 h 408"/>
              <a:gd name="T6" fmla="*/ 360362 w 409"/>
              <a:gd name="T7" fmla="*/ 360363 h 408"/>
              <a:gd name="T8" fmla="*/ 360362 w 409"/>
              <a:gd name="T9" fmla="*/ 215900 h 408"/>
              <a:gd name="T10" fmla="*/ 504825 w 409"/>
              <a:gd name="T11" fmla="*/ 144463 h 408"/>
              <a:gd name="T12" fmla="*/ 576262 w 409"/>
              <a:gd name="T13" fmla="*/ 71438 h 408"/>
              <a:gd name="T14" fmla="*/ 649287 w 409"/>
              <a:gd name="T15" fmla="*/ 0 h 4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09" h="408">
                <a:moveTo>
                  <a:pt x="0" y="408"/>
                </a:moveTo>
                <a:cubicBezTo>
                  <a:pt x="53" y="393"/>
                  <a:pt x="106" y="378"/>
                  <a:pt x="136" y="363"/>
                </a:cubicBezTo>
                <a:cubicBezTo>
                  <a:pt x="166" y="348"/>
                  <a:pt x="167" y="341"/>
                  <a:pt x="182" y="318"/>
                </a:cubicBezTo>
                <a:cubicBezTo>
                  <a:pt x="197" y="295"/>
                  <a:pt x="220" y="257"/>
                  <a:pt x="227" y="227"/>
                </a:cubicBezTo>
                <a:cubicBezTo>
                  <a:pt x="234" y="197"/>
                  <a:pt x="212" y="159"/>
                  <a:pt x="227" y="136"/>
                </a:cubicBezTo>
                <a:cubicBezTo>
                  <a:pt x="242" y="113"/>
                  <a:pt x="295" y="106"/>
                  <a:pt x="318" y="91"/>
                </a:cubicBezTo>
                <a:cubicBezTo>
                  <a:pt x="341" y="76"/>
                  <a:pt x="348" y="60"/>
                  <a:pt x="363" y="45"/>
                </a:cubicBezTo>
                <a:cubicBezTo>
                  <a:pt x="378" y="30"/>
                  <a:pt x="394" y="7"/>
                  <a:pt x="409" y="0"/>
                </a:cubicBezTo>
              </a:path>
            </a:pathLst>
          </a:cu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335" name="Line 15"/>
          <p:cNvSpPr>
            <a:spLocks noChangeShapeType="1"/>
          </p:cNvSpPr>
          <p:nvPr/>
        </p:nvSpPr>
        <p:spPr bwMode="auto">
          <a:xfrm flipH="1">
            <a:off x="3271838" y="3770313"/>
            <a:ext cx="0" cy="1295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336" name="Line 16"/>
          <p:cNvSpPr>
            <a:spLocks noChangeShapeType="1"/>
          </p:cNvSpPr>
          <p:nvPr/>
        </p:nvSpPr>
        <p:spPr bwMode="auto">
          <a:xfrm>
            <a:off x="1687513" y="3770313"/>
            <a:ext cx="1584325"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extLst>
      <p:ext uri="{BB962C8B-B14F-4D97-AF65-F5344CB8AC3E}">
        <p14:creationId xmlns:p14="http://schemas.microsoft.com/office/powerpoint/2010/main" val="1973018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08327"/>
                                        </p:tgtEl>
                                        <p:attrNameLst>
                                          <p:attrName>style.visibility</p:attrName>
                                        </p:attrNameLst>
                                      </p:cBhvr>
                                      <p:to>
                                        <p:strVal val="visible"/>
                                      </p:to>
                                    </p:set>
                                    <p:animEffect transition="in" filter="wipe(right)">
                                      <p:cBhvr>
                                        <p:cTn id="7" dur="500"/>
                                        <p:tgtEl>
                                          <p:spTgt spid="120832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08328"/>
                                        </p:tgtEl>
                                        <p:attrNameLst>
                                          <p:attrName>style.visibility</p:attrName>
                                        </p:attrNameLst>
                                      </p:cBhvr>
                                      <p:to>
                                        <p:strVal val="visible"/>
                                      </p:to>
                                    </p:set>
                                    <p:animEffect transition="in" filter="wipe(up)">
                                      <p:cBhvr>
                                        <p:cTn id="11" dur="500"/>
                                        <p:tgtEl>
                                          <p:spTgt spid="120832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08329"/>
                                        </p:tgtEl>
                                        <p:attrNameLst>
                                          <p:attrName>style.visibility</p:attrName>
                                        </p:attrNameLst>
                                      </p:cBhvr>
                                      <p:to>
                                        <p:strVal val="visible"/>
                                      </p:to>
                                    </p:set>
                                    <p:animEffect transition="in" filter="wipe(left)">
                                      <p:cBhvr>
                                        <p:cTn id="15" dur="500"/>
                                        <p:tgtEl>
                                          <p:spTgt spid="1208329"/>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208330"/>
                                        </p:tgtEl>
                                        <p:attrNameLst>
                                          <p:attrName>style.visibility</p:attrName>
                                        </p:attrNameLst>
                                      </p:cBhvr>
                                      <p:to>
                                        <p:strVal val="visible"/>
                                      </p:to>
                                    </p:set>
                                    <p:animEffect transition="in" filter="wipe(down)">
                                      <p:cBhvr>
                                        <p:cTn id="19" dur="500"/>
                                        <p:tgtEl>
                                          <p:spTgt spid="1208330"/>
                                        </p:tgtEl>
                                      </p:cBhvr>
                                    </p:animEffect>
                                  </p:childTnLst>
                                </p:cTn>
                              </p:par>
                            </p:childTnLst>
                          </p:cTn>
                        </p:par>
                        <p:par>
                          <p:cTn id="20" fill="hold" nodeType="afterGroup">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208331"/>
                                        </p:tgtEl>
                                        <p:attrNameLst>
                                          <p:attrName>style.visibility</p:attrName>
                                        </p:attrNameLst>
                                      </p:cBhvr>
                                      <p:to>
                                        <p:strVal val="visible"/>
                                      </p:to>
                                    </p:set>
                                    <p:animEffect transition="in" filter="wipe(right)">
                                      <p:cBhvr>
                                        <p:cTn id="23" dur="500"/>
                                        <p:tgtEl>
                                          <p:spTgt spid="1208331"/>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208332"/>
                                        </p:tgtEl>
                                        <p:attrNameLst>
                                          <p:attrName>style.visibility</p:attrName>
                                        </p:attrNameLst>
                                      </p:cBhvr>
                                      <p:to>
                                        <p:strVal val="visible"/>
                                      </p:to>
                                    </p:set>
                                    <p:animEffect transition="in" filter="wipe(down)">
                                      <p:cBhvr>
                                        <p:cTn id="27" dur="500"/>
                                        <p:tgtEl>
                                          <p:spTgt spid="1208332"/>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208333"/>
                                        </p:tgtEl>
                                        <p:attrNameLst>
                                          <p:attrName>style.visibility</p:attrName>
                                        </p:attrNameLst>
                                      </p:cBhvr>
                                      <p:to>
                                        <p:strVal val="visible"/>
                                      </p:to>
                                    </p:set>
                                    <p:animEffect transition="in" filter="wipe(up)">
                                      <p:cBhvr>
                                        <p:cTn id="31" dur="500"/>
                                        <p:tgtEl>
                                          <p:spTgt spid="1208333"/>
                                        </p:tgtEl>
                                      </p:cBhvr>
                                    </p:animEffect>
                                  </p:childTnLst>
                                </p:cTn>
                              </p:par>
                            </p:childTnLst>
                          </p:cTn>
                        </p:par>
                        <p:par>
                          <p:cTn id="32" fill="hold" nodeType="afterGroup">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1208334"/>
                                        </p:tgtEl>
                                        <p:attrNameLst>
                                          <p:attrName>style.visibility</p:attrName>
                                        </p:attrNameLst>
                                      </p:cBhvr>
                                      <p:to>
                                        <p:strVal val="visible"/>
                                      </p:to>
                                    </p:set>
                                    <p:animEffect transition="in" filter="wipe(down)">
                                      <p:cBhvr>
                                        <p:cTn id="35" dur="500"/>
                                        <p:tgtEl>
                                          <p:spTgt spid="1208334"/>
                                        </p:tgtEl>
                                      </p:cBhvr>
                                    </p:animEffect>
                                  </p:childTnLst>
                                </p:cTn>
                              </p:par>
                            </p:childTnLst>
                          </p:cTn>
                        </p:par>
                        <p:par>
                          <p:cTn id="36" fill="hold" nodeType="afterGroup">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208335"/>
                                        </p:tgtEl>
                                        <p:attrNameLst>
                                          <p:attrName>style.visibility</p:attrName>
                                        </p:attrNameLst>
                                      </p:cBhvr>
                                      <p:to>
                                        <p:strVal val="visible"/>
                                      </p:to>
                                    </p:set>
                                    <p:animEffect transition="in" filter="wipe(down)">
                                      <p:cBhvr>
                                        <p:cTn id="39" dur="500"/>
                                        <p:tgtEl>
                                          <p:spTgt spid="1208335"/>
                                        </p:tgtEl>
                                      </p:cBhvr>
                                    </p:animEffect>
                                  </p:childTnLst>
                                </p:cTn>
                              </p:par>
                            </p:childTnLst>
                          </p:cTn>
                        </p:par>
                        <p:par>
                          <p:cTn id="40" fill="hold" nodeType="afterGroup">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1208336"/>
                                        </p:tgtEl>
                                        <p:attrNameLst>
                                          <p:attrName>style.visibility</p:attrName>
                                        </p:attrNameLst>
                                      </p:cBhvr>
                                      <p:to>
                                        <p:strVal val="visible"/>
                                      </p:to>
                                    </p:set>
                                    <p:animEffect transition="in" filter="wipe(right)">
                                      <p:cBhvr>
                                        <p:cTn id="43" dur="500"/>
                                        <p:tgtEl>
                                          <p:spTgt spid="1208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27" grpId="0" animBg="1"/>
      <p:bldP spid="1208328" grpId="0" animBg="1"/>
      <p:bldP spid="1208329" grpId="0" animBg="1"/>
      <p:bldP spid="1208330" grpId="0" animBg="1"/>
      <p:bldP spid="1208331" grpId="0" animBg="1"/>
      <p:bldP spid="1208332" grpId="0" animBg="1"/>
      <p:bldP spid="1208333" grpId="0" animBg="1"/>
      <p:bldP spid="1208334" grpId="0" animBg="1"/>
      <p:bldP spid="1208335" grpId="0" animBg="1"/>
      <p:bldP spid="120833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公正">
  <a:themeElements>
    <a:clrScheme name="公正">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公正">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公正">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12040</TotalTime>
  <Words>3607</Words>
  <Application>Microsoft Office PowerPoint</Application>
  <PresentationFormat>如螢幕大小 (4:3)</PresentationFormat>
  <Paragraphs>465</Paragraphs>
  <Slides>69</Slides>
  <Notes>4</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2</vt:i4>
      </vt:variant>
      <vt:variant>
        <vt:lpstr>投影片標題</vt:lpstr>
      </vt:variant>
      <vt:variant>
        <vt:i4>69</vt:i4>
      </vt:variant>
    </vt:vector>
  </HeadingPairs>
  <TitlesOfParts>
    <vt:vector size="81" baseType="lpstr">
      <vt:lpstr>Arial</vt:lpstr>
      <vt:lpstr>Arial Black</vt:lpstr>
      <vt:lpstr>Franklin Gothic Book</vt:lpstr>
      <vt:lpstr>Lucida Sans Unicode</vt:lpstr>
      <vt:lpstr>Perpetua</vt:lpstr>
      <vt:lpstr>Tahoma</vt:lpstr>
      <vt:lpstr>Times New Roman</vt:lpstr>
      <vt:lpstr>Wingdings</vt:lpstr>
      <vt:lpstr>Wingdings 2</vt:lpstr>
      <vt:lpstr>公正</vt:lpstr>
      <vt:lpstr>Visio</vt:lpstr>
      <vt:lpstr>方程式</vt:lpstr>
      <vt:lpstr>P, NP, and NP-Complete</vt:lpstr>
      <vt:lpstr>Shortest Path Problems</vt:lpstr>
      <vt:lpstr>Traveling Salesman Problem (TSP)</vt:lpstr>
      <vt:lpstr>Euler Tour and Euler Path</vt:lpstr>
      <vt:lpstr>Hamiltonian-cycle problem</vt:lpstr>
      <vt:lpstr>Satisfiability (SAT) Problem</vt:lpstr>
      <vt:lpstr>2SAT v.s. 3SAT</vt:lpstr>
      <vt:lpstr>Hardness of a Problem</vt:lpstr>
      <vt:lpstr>Decision Problems</vt:lpstr>
      <vt:lpstr>Optimization Problems</vt:lpstr>
      <vt:lpstr>Decision v.s. Optimization Problems</vt:lpstr>
      <vt:lpstr>Decision v.s. Optimization Problems</vt:lpstr>
      <vt:lpstr>Remarks</vt:lpstr>
      <vt:lpstr>Complexity</vt:lpstr>
      <vt:lpstr>Polynomial-Time Algorithms</vt:lpstr>
      <vt:lpstr>P</vt:lpstr>
      <vt:lpstr>Problems Not in P</vt:lpstr>
      <vt:lpstr>NP</vt:lpstr>
      <vt:lpstr>Nondeterminism</vt:lpstr>
      <vt:lpstr>Nondeterminism</vt:lpstr>
      <vt:lpstr>Satisfiability (SAT) Problem</vt:lpstr>
      <vt:lpstr>Graph Coloring Problem</vt:lpstr>
      <vt:lpstr>Examples</vt:lpstr>
      <vt:lpstr>Example</vt:lpstr>
      <vt:lpstr>P and NP</vt:lpstr>
      <vt:lpstr>P = NP??</vt:lpstr>
      <vt:lpstr>P = NP??</vt:lpstr>
      <vt:lpstr>P and NP</vt:lpstr>
      <vt:lpstr>Polynomial-Time Reduction</vt:lpstr>
      <vt:lpstr>An Example of Reduction</vt:lpstr>
      <vt:lpstr>LIS to LCS</vt:lpstr>
      <vt:lpstr>Reduction</vt:lpstr>
      <vt:lpstr>NP-Hard and NP-Complete</vt:lpstr>
      <vt:lpstr>NP-Complete Problems</vt:lpstr>
      <vt:lpstr>NP-Hard and NP-Complete</vt:lpstr>
      <vt:lpstr>Stephen Cook </vt:lpstr>
      <vt:lpstr>Richard Karp</vt:lpstr>
      <vt:lpstr>PowerPoint 簡報</vt:lpstr>
      <vt:lpstr>NP-Complete Problems</vt:lpstr>
      <vt:lpstr>Proving NP-Completeness</vt:lpstr>
      <vt:lpstr>PowerPoint 簡報</vt:lpstr>
      <vt:lpstr>Traveling Salesman Problem</vt:lpstr>
      <vt:lpstr>Traveling Salesman Problem</vt:lpstr>
      <vt:lpstr>Hamiltonian-cycle Problem</vt:lpstr>
      <vt:lpstr>Hamiltonian Cycle  TSP</vt:lpstr>
      <vt:lpstr>Hamiltonian Cycle  TSP</vt:lpstr>
      <vt:lpstr>Hamiltonian Cycle  TSP</vt:lpstr>
      <vt:lpstr>Hamiltonian Cycle  TSP</vt:lpstr>
      <vt:lpstr>Correctness of Reduction</vt:lpstr>
      <vt:lpstr>Summary</vt:lpstr>
      <vt:lpstr>Directed/Undirected Ham. Cycle</vt:lpstr>
      <vt:lpstr>Undirected Ham. cycle is in NP</vt:lpstr>
      <vt:lpstr>Directed  Undirected Ham. Cycle </vt:lpstr>
      <vt:lpstr>Directed  Undirected Ham. Cycle </vt:lpstr>
      <vt:lpstr>Correctness of Reduction</vt:lpstr>
      <vt:lpstr>Directed  Undirected Ham. Cycle</vt:lpstr>
      <vt:lpstr>Directed  Undirected Ham. Cycle</vt:lpstr>
      <vt:lpstr>Directed  Undirected Ham. Cycle</vt:lpstr>
      <vt:lpstr>Remarks</vt:lpstr>
      <vt:lpstr>Graph Isomorphism(同構)</vt:lpstr>
      <vt:lpstr>Pancake Flipping Problem</vt:lpstr>
      <vt:lpstr>Pancake Flipping Problem</vt:lpstr>
      <vt:lpstr>Pancake Flipping Problem</vt:lpstr>
      <vt:lpstr>Christos Papadimitriou</vt:lpstr>
      <vt:lpstr>Bill Gates</vt:lpstr>
      <vt:lpstr>A Joke (by Chao)</vt:lpstr>
      <vt:lpstr>Christos Papadimitriou</vt:lpstr>
      <vt:lpstr>Pancake Flipping Problem: Greedy Algorithm</vt:lpstr>
      <vt:lpstr>Concluding Remarks</vt:lpstr>
    </vt:vector>
  </TitlesOfParts>
  <Company>Genomics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Yao-Ting Huang</dc:creator>
  <cp:lastModifiedBy>Max Yang</cp:lastModifiedBy>
  <cp:revision>4185</cp:revision>
  <dcterms:created xsi:type="dcterms:W3CDTF">2006-10-31T05:21:54Z</dcterms:created>
  <dcterms:modified xsi:type="dcterms:W3CDTF">2024-10-11T06:03:48Z</dcterms:modified>
</cp:coreProperties>
</file>