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0"/>
  </p:notesMasterIdLst>
  <p:sldIdLst>
    <p:sldId id="256" r:id="rId2"/>
    <p:sldId id="30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6" r:id="rId16"/>
    <p:sldId id="269" r:id="rId17"/>
    <p:sldId id="270" r:id="rId18"/>
    <p:sldId id="271" r:id="rId19"/>
    <p:sldId id="273" r:id="rId20"/>
    <p:sldId id="297" r:id="rId21"/>
    <p:sldId id="276" r:id="rId22"/>
    <p:sldId id="298" r:id="rId23"/>
    <p:sldId id="277" r:id="rId24"/>
    <p:sldId id="279" r:id="rId25"/>
    <p:sldId id="278" r:id="rId26"/>
    <p:sldId id="280" r:id="rId27"/>
    <p:sldId id="314" r:id="rId28"/>
    <p:sldId id="303" r:id="rId29"/>
    <p:sldId id="304" r:id="rId30"/>
    <p:sldId id="306" r:id="rId31"/>
    <p:sldId id="305" r:id="rId32"/>
    <p:sldId id="311" r:id="rId33"/>
    <p:sldId id="312" r:id="rId34"/>
    <p:sldId id="313" r:id="rId35"/>
    <p:sldId id="287" r:id="rId36"/>
    <p:sldId id="285" r:id="rId37"/>
    <p:sldId id="310" r:id="rId38"/>
    <p:sldId id="308" r:id="rId3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66"/>
    <a:srgbClr val="99FF33"/>
    <a:srgbClr val="000099"/>
    <a:srgbClr val="FFFF99"/>
    <a:srgbClr val="3333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5" autoAdjust="0"/>
    <p:restoredTop sz="88257" autoAdjust="0"/>
  </p:normalViewPr>
  <p:slideViewPr>
    <p:cSldViewPr>
      <p:cViewPr varScale="1">
        <p:scale>
          <a:sx n="71" d="100"/>
          <a:sy n="71" d="100"/>
        </p:scale>
        <p:origin x="66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1C8DEAC-D131-4A8A-99D8-96EE11B3D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EE457-702D-4E0D-954E-5FC59EA46D9F}" type="slidenum">
              <a:rPr kumimoji="0" lang="zh-TW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TW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5169F6-A4AE-4C02-824F-DB70EFA08249}" type="slidenum">
              <a:rPr kumimoji="0" lang="zh-TW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zh-TW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y1 should be true imply y2, y3 … have to be true.</a:t>
            </a:r>
          </a:p>
        </p:txBody>
      </p:sp>
    </p:spTree>
    <p:extLst>
      <p:ext uri="{BB962C8B-B14F-4D97-AF65-F5344CB8AC3E}">
        <p14:creationId xmlns:p14="http://schemas.microsoft.com/office/powerpoint/2010/main" val="30877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pic>
        <p:nvPicPr>
          <p:cNvPr id="5" name="Picture 149" descr="emble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3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54"/>
          <p:cNvSpPr txBox="1">
            <a:spLocks noChangeArrowheads="1"/>
          </p:cNvSpPr>
          <p:nvPr userDrawn="1"/>
        </p:nvSpPr>
        <p:spPr bwMode="auto">
          <a:xfrm>
            <a:off x="684213" y="163513"/>
            <a:ext cx="2374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Department of Computer Science </a:t>
            </a:r>
            <a:b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and Information Engineering</a:t>
            </a:r>
          </a:p>
        </p:txBody>
      </p:sp>
      <p:sp>
        <p:nvSpPr>
          <p:cNvPr id="7" name="矩形 6"/>
          <p:cNvSpPr/>
          <p:nvPr userDrawn="1"/>
        </p:nvSpPr>
        <p:spPr>
          <a:xfrm flipV="1">
            <a:off x="69850" y="3032125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850" y="29972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8263" y="3124200"/>
            <a:ext cx="9015412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A58B33-5569-4816-83F8-CA07E3F686B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6219-A86D-4286-9EC5-1547BE8897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1F58-CF45-4EF5-B3EC-66E4C8A18C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557338"/>
            <a:ext cx="4256088" cy="4538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256087" cy="4538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B964-8AD9-44B6-9C96-4E6EB6250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16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70322"/>
            <a:ext cx="7772400" cy="1014462"/>
          </a:xfrm>
        </p:spPr>
        <p:txBody>
          <a:bodyPr/>
          <a:lstStyle>
            <a:lvl1pPr>
              <a:defRPr sz="4200" b="1" baseline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572000"/>
          </a:xfrm>
        </p:spPr>
        <p:txBody>
          <a:bodyPr/>
          <a:lstStyle>
            <a:lvl1pPr>
              <a:defRPr sz="3200" b="1" baseline="0"/>
            </a:lvl1pPr>
            <a:lvl2pPr>
              <a:defRPr sz="2600" b="1" baseline="0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172200" y="6256338"/>
            <a:ext cx="2476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237288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A7E83-9742-4EE9-9423-22A47EC8B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圓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548A3-513E-46B4-8165-58684992B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F1927-543C-49E1-97DA-9A2A49657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F4CC-68AA-4511-99D9-306453A4A3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9374-67CA-4617-A342-3AC3666209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1858B-071E-44EE-9CE7-75BF73FB17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圓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917E-0570-4D31-ACAC-F44A09F06A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18C2F-D534-430F-A863-D4049510D7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34925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172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173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3A708B4-0979-4883-B34F-1C3F6E1C35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58"/>
          <p:cNvSpPr txBox="1">
            <a:spLocks noChangeArrowheads="1"/>
          </p:cNvSpPr>
          <p:nvPr/>
        </p:nvSpPr>
        <p:spPr bwMode="auto">
          <a:xfrm>
            <a:off x="539750" y="4445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Dept. of Computer Science </a:t>
            </a:r>
            <a:b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&amp; Information Engineering</a:t>
            </a:r>
          </a:p>
        </p:txBody>
      </p:sp>
      <p:pic>
        <p:nvPicPr>
          <p:cNvPr id="7179" name="Picture 149" descr="emble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42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50" r:id="rId9"/>
    <p:sldLayoutId id="2147483743" r:id="rId10"/>
    <p:sldLayoutId id="2147483744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upload.wikimedia.org/wikipedia/commons/5/5c/Scc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upload.wikimedia.org/wikipedia/commons/5/5c/Scc.p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CC7A8-2338-4B4B-8E2B-7AACC8EF4078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670845"/>
            <a:ext cx="8497887" cy="1627187"/>
          </a:xfrm>
        </p:spPr>
        <p:txBody>
          <a:bodyPr/>
          <a:lstStyle/>
          <a:p>
            <a:pPr algn="ctr" eaLnBrk="1" hangingPunct="1"/>
            <a:r>
              <a:rPr lang="en-US" altLang="zh-TW" dirty="0">
                <a:solidFill>
                  <a:schemeClr val="tx1"/>
                </a:solidFill>
                <a:latin typeface="+mn-lt"/>
                <a:ea typeface="新細明體" panose="02020500000000000000" pitchFamily="18" charset="-120"/>
              </a:rPr>
              <a:t>Satisfiability Problems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411413" y="3573463"/>
            <a:ext cx="451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hlink"/>
              </a:buClr>
              <a:buSzTx/>
              <a:buFontTx/>
              <a:buNone/>
            </a:pPr>
            <a:r>
              <a:rPr kumimoji="1" lang="en-US" altLang="zh-TW">
                <a:solidFill>
                  <a:schemeClr val="tx2"/>
                </a:solidFill>
              </a:rPr>
              <a:t>Instructor: Yao-Ting Huang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50825" y="5445125"/>
            <a:ext cx="87137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tx2"/>
                </a:solidFill>
              </a:rPr>
              <a:t>Bioinformatics Laboratory,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tx2"/>
                </a:solidFill>
              </a:rPr>
              <a:t>Department of Computer Science &amp; Information Engineering,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chemeClr val="tx2"/>
                </a:solidFill>
              </a:rPr>
              <a:t>National Chung Cheng University.</a:t>
            </a:r>
          </a:p>
        </p:txBody>
      </p:sp>
    </p:spTree>
    <p:extLst>
      <p:ext uri="{BB962C8B-B14F-4D97-AF65-F5344CB8AC3E}">
        <p14:creationId xmlns:p14="http://schemas.microsoft.com/office/powerpoint/2010/main" val="101693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07052-8726-4204-9A87-286BCC2E4C69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3SAT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Proof: 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Let 				 		be an arbitrary clause of the SAT problem.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For </a:t>
            </a:r>
            <a:r>
              <a:rPr lang="en-US" altLang="zh-TW" sz="3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 4, map all </a:t>
            </a:r>
            <a:r>
              <a:rPr lang="en-US" altLang="zh-TW" sz="30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literals in the following way.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endParaRPr lang="zh-TW" altLang="en-US" sz="3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Object 4"/>
              <p:cNvSpPr txBox="1"/>
              <p:nvPr/>
            </p:nvSpPr>
            <p:spPr bwMode="auto">
              <a:xfrm>
                <a:off x="1852613" y="1916832"/>
                <a:ext cx="4502150" cy="638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∨...∨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434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2613" y="1916832"/>
                <a:ext cx="4502150" cy="638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Object 5"/>
              <p:cNvSpPr txBox="1"/>
              <p:nvPr/>
            </p:nvSpPr>
            <p:spPr bwMode="auto">
              <a:xfrm>
                <a:off x="490538" y="3698875"/>
                <a:ext cx="8281987" cy="1404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434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538" y="3698875"/>
                <a:ext cx="8281987" cy="140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DC4F-C583-4B42-BAC3-AA2C4846A05B}"/>
              </a:ext>
            </a:extLst>
          </p:cNvPr>
          <p:cNvSpPr txBox="1"/>
          <p:nvPr/>
        </p:nvSpPr>
        <p:spPr>
          <a:xfrm>
            <a:off x="2708250" y="5392016"/>
            <a:ext cx="37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SAT Yes if and only if 3SAT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D3939-E70C-40B2-869B-7AB240684802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NP-Completeness Proof: 3SAT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93304"/>
            <a:ext cx="8291264" cy="4572000"/>
          </a:xfrm>
        </p:spPr>
        <p:txBody>
          <a:bodyPr/>
          <a:lstStyle/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</a:rPr>
              <a:t>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 </a:t>
            </a:r>
            <a:r>
              <a:rPr lang="en-US" altLang="zh-TW" sz="3000" b="1" dirty="0" err="1">
                <a:ea typeface="新細明體" panose="02020500000000000000" pitchFamily="18" charset="-120"/>
              </a:rPr>
              <a:t>iff</a:t>
            </a:r>
            <a:r>
              <a:rPr lang="en-US" altLang="zh-TW" sz="3000" dirty="0">
                <a:ea typeface="新細明體" panose="02020500000000000000" pitchFamily="18" charset="-120"/>
              </a:rPr>
              <a:t> C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</a:rPr>
              <a:t>= 1 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means that at least one x</a:t>
            </a:r>
            <a:r>
              <a:rPr lang="en-US" altLang="zh-TW" sz="3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= 1. Thus C = 1.</a:t>
            </a:r>
          </a:p>
          <a:p>
            <a:pPr lvl="2" eaLnBrk="1" hangingPunct="1"/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By contradiction. Suppose all x</a:t>
            </a:r>
            <a:r>
              <a:rPr lang="en-US" altLang="zh-TW" sz="28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 = 0. it is impossible to satisfy C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Object 4"/>
              <p:cNvSpPr txBox="1"/>
              <p:nvPr/>
            </p:nvSpPr>
            <p:spPr bwMode="auto">
              <a:xfrm>
                <a:off x="857250" y="3789363"/>
                <a:ext cx="4895850" cy="642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∨...∨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536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0" y="3789363"/>
                <a:ext cx="4895850" cy="642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66" name="Object 5"/>
              <p:cNvSpPr txBox="1"/>
              <p:nvPr/>
            </p:nvSpPr>
            <p:spPr bwMode="auto">
              <a:xfrm>
                <a:off x="860425" y="4491038"/>
                <a:ext cx="7827963" cy="1327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536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425" y="4491038"/>
                <a:ext cx="7827963" cy="1327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854325" y="42862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04074" y="566215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25661" y="428061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56875" y="42624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08193" y="566215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88982" y="565306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97556" y="428061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156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379D1-F8B3-4B60-9439-9C545D504DE6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NP-Completeness Proof: 3SAT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</a:rPr>
              <a:t>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 </a:t>
            </a:r>
            <a:r>
              <a:rPr lang="en-US" altLang="zh-TW" sz="3000" b="1" dirty="0" err="1">
                <a:ea typeface="新細明體" panose="02020500000000000000" pitchFamily="18" charset="-120"/>
              </a:rPr>
              <a:t>iff</a:t>
            </a:r>
            <a:r>
              <a:rPr lang="en-US" altLang="zh-TW" sz="3000" dirty="0">
                <a:ea typeface="新細明體" panose="02020500000000000000" pitchFamily="18" charset="-120"/>
              </a:rPr>
              <a:t> C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C = 1 </a:t>
            </a:r>
            <a:r>
              <a:rPr lang="en-US" altLang="zh-TW" sz="3900" dirty="0">
                <a:ea typeface="新細明體" panose="02020500000000000000" pitchFamily="18" charset="-120"/>
              </a:rPr>
              <a:t> </a:t>
            </a:r>
            <a:r>
              <a:rPr lang="en-US" altLang="zh-TW" sz="3000" dirty="0">
                <a:ea typeface="新細明體" panose="02020500000000000000" pitchFamily="18" charset="-120"/>
              </a:rPr>
              <a:t>at least</a:t>
            </a:r>
            <a:r>
              <a:rPr lang="en-US" altLang="zh-TW" sz="3900" dirty="0">
                <a:ea typeface="新細明體" panose="02020500000000000000" pitchFamily="18" charset="-120"/>
              </a:rPr>
              <a:t> </a:t>
            </a:r>
            <a:r>
              <a:rPr lang="en-US" altLang="zh-TW" sz="3000" dirty="0">
                <a:ea typeface="新細明體" panose="02020500000000000000" pitchFamily="18" charset="-120"/>
              </a:rPr>
              <a:t>one 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3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= 1 </a:t>
            </a:r>
          </a:p>
          <a:p>
            <a:pPr lvl="2" eaLnBrk="1" hangingPunct="1"/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 can set </a:t>
            </a:r>
            <a:r>
              <a:rPr lang="en-US" altLang="zh-TW" sz="2800" dirty="0" err="1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8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dirty="0" err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800" dirty="0" err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 so that C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3" name="Object 4"/>
              <p:cNvSpPr txBox="1"/>
              <p:nvPr/>
            </p:nvSpPr>
            <p:spPr bwMode="auto">
              <a:xfrm>
                <a:off x="852488" y="3992563"/>
                <a:ext cx="4730750" cy="669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∨...∨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741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88" y="3992563"/>
                <a:ext cx="4730750" cy="669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4" name="Object 5"/>
              <p:cNvSpPr txBox="1"/>
              <p:nvPr/>
            </p:nvSpPr>
            <p:spPr bwMode="auto">
              <a:xfrm>
                <a:off x="860425" y="5359400"/>
                <a:ext cx="7827963" cy="1327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741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425" y="5359400"/>
                <a:ext cx="7827963" cy="1327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779838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sp>
        <p:nvSpPr>
          <p:cNvPr id="1048583" name="Text Box 7"/>
          <p:cNvSpPr txBox="1">
            <a:spLocks noChangeArrowheads="1"/>
          </p:cNvSpPr>
          <p:nvPr/>
        </p:nvSpPr>
        <p:spPr bwMode="auto">
          <a:xfrm>
            <a:off x="4643438" y="49291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F</a:t>
            </a:r>
          </a:p>
        </p:txBody>
      </p:sp>
      <p:sp>
        <p:nvSpPr>
          <p:cNvPr id="1048584" name="Text Box 8"/>
          <p:cNvSpPr txBox="1">
            <a:spLocks noChangeArrowheads="1"/>
          </p:cNvSpPr>
          <p:nvPr/>
        </p:nvSpPr>
        <p:spPr bwMode="auto">
          <a:xfrm>
            <a:off x="5435600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F</a:t>
            </a:r>
          </a:p>
        </p:txBody>
      </p:sp>
      <p:sp>
        <p:nvSpPr>
          <p:cNvPr id="1048585" name="Text Box 9"/>
          <p:cNvSpPr txBox="1">
            <a:spLocks noChangeArrowheads="1"/>
          </p:cNvSpPr>
          <p:nvPr/>
        </p:nvSpPr>
        <p:spPr bwMode="auto">
          <a:xfrm>
            <a:off x="7164388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sp>
        <p:nvSpPr>
          <p:cNvPr id="1048586" name="Text Box 10"/>
          <p:cNvSpPr txBox="1">
            <a:spLocks noChangeArrowheads="1"/>
          </p:cNvSpPr>
          <p:nvPr/>
        </p:nvSpPr>
        <p:spPr bwMode="auto">
          <a:xfrm>
            <a:off x="7956550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F</a:t>
            </a:r>
          </a:p>
        </p:txBody>
      </p:sp>
      <p:sp>
        <p:nvSpPr>
          <p:cNvPr id="1048587" name="Text Box 11"/>
          <p:cNvSpPr txBox="1">
            <a:spLocks noChangeArrowheads="1"/>
          </p:cNvSpPr>
          <p:nvPr/>
        </p:nvSpPr>
        <p:spPr bwMode="auto">
          <a:xfrm>
            <a:off x="2700338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870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  <p:bldP spid="1048584" grpId="0"/>
      <p:bldP spid="1048585" grpId="0"/>
      <p:bldP spid="1048586" grpId="0"/>
      <p:bldP spid="10485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A87715-9245-4D4A-9A8D-C994D49D158D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NP-Completeness Proof: 3SAT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3000" dirty="0">
                <a:ea typeface="新細明體" panose="02020500000000000000" pitchFamily="18" charset="-120"/>
              </a:rPr>
              <a:t>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</a:rPr>
              <a:t>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 </a:t>
            </a:r>
            <a:r>
              <a:rPr lang="en-US" altLang="zh-TW" sz="3000" b="1" dirty="0" err="1">
                <a:ea typeface="新細明體" panose="02020500000000000000" pitchFamily="18" charset="-120"/>
              </a:rPr>
              <a:t>iff</a:t>
            </a:r>
            <a:r>
              <a:rPr lang="en-US" altLang="zh-TW" sz="3000" dirty="0">
                <a:ea typeface="新細明體" panose="02020500000000000000" pitchFamily="18" charset="-120"/>
              </a:rPr>
              <a:t> C is </a:t>
            </a:r>
            <a:r>
              <a:rPr lang="en-US" altLang="zh-TW" sz="30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000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</a:rPr>
              <a:t>= 1 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 at least one x</a:t>
            </a:r>
            <a:r>
              <a:rPr lang="en-US" altLang="zh-TW" sz="3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= 1  C = 1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C = 1 </a:t>
            </a:r>
            <a:r>
              <a:rPr lang="en-US" altLang="zh-TW" sz="3900" dirty="0">
                <a:ea typeface="新細明體" panose="02020500000000000000" pitchFamily="18" charset="-120"/>
              </a:rPr>
              <a:t> </a:t>
            </a:r>
            <a:r>
              <a:rPr lang="en-US" altLang="zh-TW" sz="3000" dirty="0">
                <a:ea typeface="新細明體" panose="02020500000000000000" pitchFamily="18" charset="-120"/>
              </a:rPr>
              <a:t>at least</a:t>
            </a:r>
            <a:r>
              <a:rPr lang="en-US" altLang="zh-TW" sz="3900" dirty="0">
                <a:ea typeface="新細明體" panose="02020500000000000000" pitchFamily="18" charset="-120"/>
              </a:rPr>
              <a:t> </a:t>
            </a:r>
            <a:r>
              <a:rPr lang="en-US" altLang="zh-TW" sz="3000" dirty="0">
                <a:ea typeface="新細明體" panose="02020500000000000000" pitchFamily="18" charset="-120"/>
              </a:rPr>
              <a:t>one 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30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= 1  can set </a:t>
            </a:r>
            <a:r>
              <a:rPr lang="en-US" altLang="zh-TW" sz="3000" dirty="0" err="1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30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3000" dirty="0" err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3000" dirty="0" err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so that C</a:t>
            </a:r>
            <a:r>
              <a:rPr lang="en-US" altLang="zh-TW" sz="3000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3000" dirty="0">
                <a:ea typeface="新細明體" panose="02020500000000000000" pitchFamily="18" charset="-120"/>
                <a:sym typeface="Symbol" panose="05050102010706020507" pitchFamily="18" charset="2"/>
              </a:rPr>
              <a:t>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4"/>
              <p:cNvSpPr txBox="1"/>
              <p:nvPr/>
            </p:nvSpPr>
            <p:spPr bwMode="auto">
              <a:xfrm>
                <a:off x="852488" y="4645025"/>
                <a:ext cx="4730750" cy="669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∨...∨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843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88" y="4645025"/>
                <a:ext cx="4730750" cy="669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8" name="Object 5"/>
              <p:cNvSpPr txBox="1"/>
              <p:nvPr/>
            </p:nvSpPr>
            <p:spPr bwMode="auto">
              <a:xfrm>
                <a:off x="860425" y="5359400"/>
                <a:ext cx="7827963" cy="1327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ba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843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425" y="5359400"/>
                <a:ext cx="7827963" cy="1327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93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3DAF85-3392-4970-A7B0-05D09E36A53E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Summary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3-SAT is also NP-hard, not simpler than SAT.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reduction works in polynomial time.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All SAT instances can be reduced to 3-SAT by the reduction.</a:t>
            </a:r>
          </a:p>
          <a:p>
            <a:pPr lvl="1" eaLnBrk="1" hangingPunct="1"/>
            <a:r>
              <a:rPr lang="en-US" altLang="zh-TW" dirty="0"/>
              <a:t>How about 4-SAT, 5-SAT, </a:t>
            </a:r>
            <a:r>
              <a:rPr lang="is-IS" altLang="zh-TW" dirty="0"/>
              <a:t>…</a:t>
            </a:r>
            <a:r>
              <a:rPr lang="en-US" altLang="zh-TW" dirty="0"/>
              <a:t>?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15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How to prove that all </a:t>
            </a:r>
            <a:r>
              <a:rPr lang="en-US" altLang="zh-TW" i="1" dirty="0"/>
              <a:t>k</a:t>
            </a:r>
            <a:r>
              <a:rPr lang="en-US" altLang="zh-TW" dirty="0"/>
              <a:t>-SAT problems, where </a:t>
            </a:r>
            <a:r>
              <a:rPr lang="en-US" altLang="zh-TW" i="1" dirty="0"/>
              <a:t>k≥</a:t>
            </a:r>
            <a:r>
              <a:rPr lang="en-US" altLang="zh-TW" dirty="0"/>
              <a:t>3, are NP-hard?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9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E4A7A-D8CD-41C5-A05E-CB8E03D38B19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2SAT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in 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593304"/>
            <a:ext cx="8083550" cy="4572000"/>
          </a:xfrm>
        </p:spPr>
        <p:txBody>
          <a:bodyPr/>
          <a:lstStyle/>
          <a:p>
            <a:pPr eaLnBrk="1" hangingPunct="1"/>
            <a:r>
              <a:rPr lang="en-US" altLang="zh-TW" u="sng" dirty="0">
                <a:ea typeface="新細明體" panose="02020500000000000000" pitchFamily="18" charset="-120"/>
              </a:rPr>
              <a:t>Instance:</a:t>
            </a:r>
            <a:r>
              <a:rPr lang="en-US" altLang="zh-TW" dirty="0">
                <a:ea typeface="新細明體" panose="02020500000000000000" pitchFamily="18" charset="-120"/>
              </a:rPr>
              <a:t> A 2-CNF formula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</a:t>
            </a:r>
          </a:p>
          <a:p>
            <a:pPr eaLnBrk="1" hangingPunct="1"/>
            <a:r>
              <a:rPr lang="en-US" altLang="zh-TW" u="sng" dirty="0">
                <a:ea typeface="新細明體" panose="02020500000000000000" pitchFamily="18" charset="-120"/>
              </a:rPr>
              <a:t>Problem:</a:t>
            </a:r>
            <a:r>
              <a:rPr lang="en-US" altLang="zh-TW" dirty="0">
                <a:ea typeface="新細明體" panose="02020500000000000000" pitchFamily="18" charset="-120"/>
              </a:rPr>
              <a:t> To decide if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 is </a:t>
            </a:r>
            <a:r>
              <a:rPr lang="en-US" altLang="zh-TW" dirty="0" err="1">
                <a:ea typeface="新細明體" panose="02020500000000000000" pitchFamily="18" charset="-120"/>
                <a:sym typeface="Symbol" panose="05050102010706020507" pitchFamily="18" charset="2"/>
              </a:rPr>
              <a:t>satisfiable</a:t>
            </a: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Check if there exists a truth assignment satisfying 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57400" y="4206875"/>
            <a:ext cx="561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 dirty="0">
                <a:sym typeface="Symbol" panose="05050102010706020507" pitchFamily="18" charset="2"/>
              </a:rPr>
              <a:t>(</a:t>
            </a:r>
            <a:r>
              <a:rPr lang="en-US" altLang="zh-TW" sz="3200" dirty="0" err="1">
                <a:sym typeface="Symbol" panose="05050102010706020507" pitchFamily="18" charset="2"/>
              </a:rPr>
              <a:t>xy</a:t>
            </a:r>
            <a:r>
              <a:rPr lang="en-US" altLang="zh-TW" sz="3200" dirty="0">
                <a:sym typeface="Symbol" panose="05050102010706020507" pitchFamily="18" charset="2"/>
              </a:rPr>
              <a:t>)(</a:t>
            </a:r>
            <a:r>
              <a:rPr lang="en-US" altLang="zh-TW" sz="3200" dirty="0" err="1">
                <a:sym typeface="Symbol" panose="05050102010706020507" pitchFamily="18" charset="2"/>
              </a:rPr>
              <a:t>yz</a:t>
            </a:r>
            <a:r>
              <a:rPr lang="en-US" altLang="zh-TW" sz="3200" dirty="0">
                <a:sym typeface="Symbol" panose="05050102010706020507" pitchFamily="18" charset="2"/>
              </a:rPr>
              <a:t>)(xz)(</a:t>
            </a:r>
            <a:r>
              <a:rPr lang="en-US" altLang="zh-TW" sz="3200" dirty="0" err="1">
                <a:sym typeface="Symbol" panose="05050102010706020507" pitchFamily="18" charset="2"/>
              </a:rPr>
              <a:t>zy</a:t>
            </a:r>
            <a:r>
              <a:rPr lang="en-US" altLang="zh-TW" sz="32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0"/>
              <a:t>Example: a 2CNF formula</a:t>
            </a:r>
          </a:p>
        </p:txBody>
      </p:sp>
    </p:spTree>
    <p:extLst>
      <p:ext uri="{BB962C8B-B14F-4D97-AF65-F5344CB8AC3E}">
        <p14:creationId xmlns:p14="http://schemas.microsoft.com/office/powerpoint/2010/main" val="345371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97FD9-B383-4CA2-AE14-67FA265061BF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2SAT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Is 2SAT NP-hard?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057400" y="42672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(</a:t>
            </a:r>
            <a:r>
              <a:rPr lang="en-US" altLang="zh-TW" sz="2400" b="0" dirty="0" err="1">
                <a:latin typeface="Comic Sans MS" panose="030F0702030302020204" pitchFamily="66" charset="0"/>
                <a:sym typeface="Symbol" panose="05050102010706020507" pitchFamily="18" charset="2"/>
              </a:rPr>
              <a:t>xy</a:t>
            </a: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)(</a:t>
            </a:r>
            <a:r>
              <a:rPr lang="en-US" altLang="zh-TW" sz="2400" b="0" dirty="0" err="1">
                <a:latin typeface="Comic Sans MS" panose="030F0702030302020204" pitchFamily="66" charset="0"/>
                <a:sym typeface="Symbol" panose="05050102010706020507" pitchFamily="18" charset="2"/>
              </a:rPr>
              <a:t>yz</a:t>
            </a: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)(xz)(</a:t>
            </a:r>
            <a:r>
              <a:rPr lang="en-US" altLang="zh-TW" sz="2400" b="0" dirty="0" err="1">
                <a:latin typeface="Comic Sans MS" panose="030F0702030302020204" pitchFamily="66" charset="0"/>
                <a:sym typeface="Symbol" panose="05050102010706020507" pitchFamily="18" charset="2"/>
              </a:rPr>
              <a:t>zy</a:t>
            </a: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3048000" y="3810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b="0"/>
              <a:t>Example: a 2CNF formula</a:t>
            </a:r>
          </a:p>
        </p:txBody>
      </p:sp>
    </p:spTree>
    <p:extLst>
      <p:ext uri="{BB962C8B-B14F-4D97-AF65-F5344CB8AC3E}">
        <p14:creationId xmlns:p14="http://schemas.microsoft.com/office/powerpoint/2010/main" val="374786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51CFC-3D1D-4D5E-95A9-DCDEF3BF67D6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Implication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any literal in a 2-SAT clause is false, the other must be true (called implication).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.g., If z is false, y must be true.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79712" y="4077072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(</a:t>
            </a:r>
            <a:r>
              <a:rPr lang="en-US" altLang="zh-TW" sz="2400" b="0" dirty="0" err="1">
                <a:latin typeface="Comic Sans MS" panose="030F0702030302020204" pitchFamily="66" charset="0"/>
                <a:sym typeface="Symbol" panose="05050102010706020507" pitchFamily="18" charset="2"/>
              </a:rPr>
              <a:t>xy</a:t>
            </a:r>
            <a:r>
              <a:rPr lang="en-US" altLang="zh-TW" sz="2400" b="0" dirty="0">
                <a:latin typeface="Comic Sans MS" panose="030F0702030302020204" pitchFamily="66" charset="0"/>
                <a:sym typeface="Symbol" panose="05050102010706020507" pitchFamily="18" charset="2"/>
              </a:rPr>
              <a:t>)(y z)(xz)</a:t>
            </a:r>
            <a:r>
              <a:rPr lang="en-US" altLang="zh-TW" sz="2400" b="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lang="en-US" altLang="zh-TW" sz="2400" b="0" dirty="0" err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zy</a:t>
            </a:r>
            <a:r>
              <a:rPr lang="en-US" altLang="zh-TW" sz="2400" b="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15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EEFC8A-30AE-4606-A4E3-96CC09244749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Implication Graph</a:t>
            </a:r>
          </a:p>
        </p:txBody>
      </p:sp>
      <p:sp>
        <p:nvSpPr>
          <p:cNvPr id="994307" name="Oval 3"/>
          <p:cNvSpPr>
            <a:spLocks noChangeArrowheads="1"/>
          </p:cNvSpPr>
          <p:nvPr/>
        </p:nvSpPr>
        <p:spPr bwMode="auto">
          <a:xfrm>
            <a:off x="3374395" y="2765852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dirty="0">
                <a:sym typeface="Symbol" panose="05050102010706020507" pitchFamily="18" charset="2"/>
              </a:rPr>
              <a:t></a:t>
            </a:r>
            <a:r>
              <a:rPr lang="en-US" altLang="zh-TW" dirty="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994308" name="Oval 4"/>
          <p:cNvSpPr>
            <a:spLocks noChangeArrowheads="1"/>
          </p:cNvSpPr>
          <p:nvPr/>
        </p:nvSpPr>
        <p:spPr bwMode="auto">
          <a:xfrm>
            <a:off x="4989007" y="329925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994309" name="Oval 5"/>
          <p:cNvSpPr>
            <a:spLocks noChangeArrowheads="1"/>
          </p:cNvSpPr>
          <p:nvPr/>
        </p:nvSpPr>
        <p:spPr bwMode="auto">
          <a:xfrm>
            <a:off x="2183894" y="368025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994310" name="Oval 6"/>
          <p:cNvSpPr>
            <a:spLocks noChangeArrowheads="1"/>
          </p:cNvSpPr>
          <p:nvPr/>
        </p:nvSpPr>
        <p:spPr bwMode="auto">
          <a:xfrm>
            <a:off x="2311928" y="4975652"/>
            <a:ext cx="843495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z</a:t>
            </a:r>
          </a:p>
        </p:txBody>
      </p:sp>
      <p:sp>
        <p:nvSpPr>
          <p:cNvPr id="994311" name="Oval 7"/>
          <p:cNvSpPr>
            <a:spLocks noChangeArrowheads="1"/>
          </p:cNvSpPr>
          <p:nvPr/>
        </p:nvSpPr>
        <p:spPr bwMode="auto">
          <a:xfrm>
            <a:off x="3863039" y="5509052"/>
            <a:ext cx="735297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z </a:t>
            </a:r>
          </a:p>
        </p:txBody>
      </p:sp>
      <p:cxnSp>
        <p:nvCxnSpPr>
          <p:cNvPr id="994312" name="AutoShape 8"/>
          <p:cNvCxnSpPr>
            <a:cxnSpLocks noChangeShapeType="1"/>
          </p:cNvCxnSpPr>
          <p:nvPr/>
        </p:nvCxnSpPr>
        <p:spPr bwMode="auto">
          <a:xfrm flipV="1">
            <a:off x="2948494" y="3667125"/>
            <a:ext cx="2040513" cy="3810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13" name="AutoShape 9"/>
          <p:cNvCxnSpPr>
            <a:cxnSpLocks noChangeShapeType="1"/>
            <a:stCxn id="994316" idx="1"/>
            <a:endCxn id="994307" idx="5"/>
          </p:cNvCxnSpPr>
          <p:nvPr/>
        </p:nvCxnSpPr>
        <p:spPr bwMode="auto">
          <a:xfrm flipH="1" flipV="1">
            <a:off x="4119375" y="3393851"/>
            <a:ext cx="1275138" cy="12323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14" name="AutoShape 10"/>
          <p:cNvCxnSpPr>
            <a:cxnSpLocks noChangeShapeType="1"/>
            <a:stCxn id="994310" idx="6"/>
            <a:endCxn id="994316" idx="2"/>
          </p:cNvCxnSpPr>
          <p:nvPr/>
        </p:nvCxnSpPr>
        <p:spPr bwMode="auto">
          <a:xfrm flipV="1">
            <a:off x="3155423" y="4886326"/>
            <a:ext cx="2111272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4316" name="Oval 12"/>
          <p:cNvSpPr>
            <a:spLocks noChangeArrowheads="1"/>
          </p:cNvSpPr>
          <p:nvPr/>
        </p:nvSpPr>
        <p:spPr bwMode="auto">
          <a:xfrm>
            <a:off x="5266695" y="4518452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  <p:cxnSp>
        <p:nvCxnSpPr>
          <p:cNvPr id="994317" name="AutoShape 13"/>
          <p:cNvCxnSpPr>
            <a:cxnSpLocks noChangeShapeType="1"/>
            <a:stCxn id="994308" idx="4"/>
            <a:endCxn id="994311" idx="7"/>
          </p:cNvCxnSpPr>
          <p:nvPr/>
        </p:nvCxnSpPr>
        <p:spPr bwMode="auto">
          <a:xfrm flipH="1">
            <a:off x="4490654" y="4034999"/>
            <a:ext cx="880653" cy="1581801"/>
          </a:xfrm>
          <a:prstGeom prst="straightConnector1">
            <a:avLst/>
          </a:pr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18" name="AutoShape 14"/>
          <p:cNvCxnSpPr>
            <a:cxnSpLocks noChangeShapeType="1"/>
            <a:stCxn id="994311" idx="1"/>
            <a:endCxn id="994309" idx="5"/>
          </p:cNvCxnSpPr>
          <p:nvPr/>
        </p:nvCxnSpPr>
        <p:spPr bwMode="auto">
          <a:xfrm flipH="1" flipV="1">
            <a:off x="2836521" y="4308251"/>
            <a:ext cx="1134200" cy="13085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19" name="AutoShape 15"/>
          <p:cNvCxnSpPr>
            <a:cxnSpLocks noChangeShapeType="1"/>
            <a:stCxn id="994307" idx="3"/>
            <a:endCxn id="994310" idx="0"/>
          </p:cNvCxnSpPr>
          <p:nvPr/>
        </p:nvCxnSpPr>
        <p:spPr bwMode="auto">
          <a:xfrm flipH="1">
            <a:off x="2733676" y="3393851"/>
            <a:ext cx="768537" cy="1581801"/>
          </a:xfrm>
          <a:prstGeom prst="straightConnector1">
            <a:avLst/>
          </a:prstGeom>
          <a:noFill/>
          <a:ln w="19050">
            <a:solidFill>
              <a:srgbClr val="CC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20" name="AutoShape 16"/>
          <p:cNvCxnSpPr>
            <a:cxnSpLocks noChangeShapeType="1"/>
            <a:stCxn id="994310" idx="7"/>
            <a:endCxn id="994308" idx="3"/>
          </p:cNvCxnSpPr>
          <p:nvPr/>
        </p:nvCxnSpPr>
        <p:spPr bwMode="auto">
          <a:xfrm flipV="1">
            <a:off x="3031896" y="3927251"/>
            <a:ext cx="2069084" cy="1156149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4321" name="AutoShape 17"/>
          <p:cNvCxnSpPr>
            <a:cxnSpLocks noChangeShapeType="1"/>
            <a:stCxn id="994316" idx="3"/>
            <a:endCxn id="994311" idx="6"/>
          </p:cNvCxnSpPr>
          <p:nvPr/>
        </p:nvCxnSpPr>
        <p:spPr bwMode="auto">
          <a:xfrm flipH="1">
            <a:off x="4598336" y="5146451"/>
            <a:ext cx="796177" cy="730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3250" y="1593304"/>
            <a:ext cx="8083550" cy="911771"/>
          </a:xfrm>
          <a:noFill/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Vertex for each variable and a negation of a variable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Edge (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iff</a:t>
            </a:r>
            <a:r>
              <a:rPr lang="en-US" altLang="zh-TW" sz="2400" dirty="0">
                <a:ea typeface="新細明體" panose="02020500000000000000" pitchFamily="18" charset="-120"/>
              </a:rPr>
              <a:t> there exists a clause equivalent to (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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sz="2400" i="1" dirty="0">
                <a:ea typeface="新細明體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>
                <a:ea typeface="新細明體" panose="02020500000000000000" pitchFamily="18" charset="-120"/>
              </a:rPr>
              <a:t>).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DEBCBD4D-14D5-48DB-86A0-E1758DE0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07" y="6171091"/>
            <a:ext cx="528863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  <a:sym typeface="Symbol" panose="05050102010706020507" pitchFamily="18" charset="2"/>
              </a:rPr>
              <a:t>(</a:t>
            </a:r>
            <a:r>
              <a:rPr lang="en-US" altLang="zh-TW" sz="3200" dirty="0" err="1">
                <a:solidFill>
                  <a:srgbClr val="FF0000"/>
                </a:solidFill>
                <a:sym typeface="Symbol" panose="05050102010706020507" pitchFamily="18" charset="2"/>
              </a:rPr>
              <a:t>xy</a:t>
            </a:r>
            <a:r>
              <a:rPr lang="en-US" altLang="zh-TW" sz="32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3200" dirty="0">
                <a:sym typeface="Symbol" panose="05050102010706020507" pitchFamily="18" charset="2"/>
              </a:rPr>
              <a:t></a:t>
            </a:r>
            <a:r>
              <a:rPr lang="en-US" altLang="zh-TW" sz="3200" dirty="0">
                <a:solidFill>
                  <a:srgbClr val="FFC000"/>
                </a:solidFill>
                <a:sym typeface="Symbol" panose="05050102010706020507" pitchFamily="18" charset="2"/>
              </a:rPr>
              <a:t>(</a:t>
            </a:r>
            <a:r>
              <a:rPr lang="en-US" altLang="zh-TW" sz="3200" dirty="0" err="1">
                <a:solidFill>
                  <a:srgbClr val="FFC000"/>
                </a:solidFill>
                <a:sym typeface="Symbol" panose="05050102010706020507" pitchFamily="18" charset="2"/>
              </a:rPr>
              <a:t>yz</a:t>
            </a:r>
            <a:r>
              <a:rPr lang="en-US" altLang="zh-TW" sz="3200" dirty="0">
                <a:solidFill>
                  <a:srgbClr val="FFC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3200" dirty="0">
                <a:sym typeface="Symbol" panose="05050102010706020507" pitchFamily="18" charset="2"/>
              </a:rPr>
              <a:t></a:t>
            </a:r>
            <a:r>
              <a:rPr lang="en-US" altLang="zh-TW" sz="3200" dirty="0">
                <a:solidFill>
                  <a:srgbClr val="99FF33"/>
                </a:solidFill>
                <a:sym typeface="Symbol" panose="05050102010706020507" pitchFamily="18" charset="2"/>
              </a:rPr>
              <a:t>(xz)</a:t>
            </a:r>
            <a:r>
              <a:rPr lang="en-US" altLang="zh-TW" sz="3200" dirty="0">
                <a:sym typeface="Symbol" panose="05050102010706020507" pitchFamily="18" charset="2"/>
              </a:rPr>
              <a:t></a:t>
            </a:r>
            <a:r>
              <a:rPr lang="en-US" altLang="zh-TW" sz="3200" dirty="0">
                <a:solidFill>
                  <a:srgbClr val="00CCFF"/>
                </a:solidFill>
                <a:sym typeface="Symbol" panose="05050102010706020507" pitchFamily="18" charset="2"/>
              </a:rPr>
              <a:t>(</a:t>
            </a:r>
            <a:r>
              <a:rPr lang="en-US" altLang="zh-TW" sz="3200" dirty="0" err="1">
                <a:solidFill>
                  <a:srgbClr val="00CCFF"/>
                </a:solidFill>
                <a:sym typeface="Symbol" panose="05050102010706020507" pitchFamily="18" charset="2"/>
              </a:rPr>
              <a:t>zy</a:t>
            </a:r>
            <a:r>
              <a:rPr lang="en-US" altLang="zh-TW" sz="3200" dirty="0">
                <a:solidFill>
                  <a:srgbClr val="00CCFF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3F07D3-E13F-4F80-895D-E141E122D5F0}"/>
              </a:ext>
            </a:extLst>
          </p:cNvPr>
          <p:cNvSpPr txBox="1"/>
          <p:nvPr/>
        </p:nvSpPr>
        <p:spPr>
          <a:xfrm>
            <a:off x="5892866" y="3482459"/>
            <a:ext cx="319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只要沒有</a:t>
            </a:r>
            <a:r>
              <a:rPr lang="en-US" altLang="zh-TW" dirty="0"/>
              <a:t>”</a:t>
            </a:r>
            <a:r>
              <a:rPr lang="zh-TW" altLang="en-US" dirty="0"/>
              <a:t>矛盾</a:t>
            </a:r>
            <a:r>
              <a:rPr lang="en-US" altLang="zh-TW" dirty="0"/>
              <a:t>”</a:t>
            </a:r>
            <a:r>
              <a:rPr lang="zh-TW" altLang="en-US" dirty="0"/>
              <a:t>即可回答</a:t>
            </a:r>
            <a:r>
              <a:rPr lang="en-US" altLang="zh-TW" dirty="0"/>
              <a:t>yes</a:t>
            </a:r>
          </a:p>
          <a:p>
            <a:r>
              <a:rPr lang="en-US" altLang="zh-TW" dirty="0"/>
              <a:t>“</a:t>
            </a:r>
            <a:r>
              <a:rPr lang="zh-TW" altLang="en-US" dirty="0"/>
              <a:t>矛盾</a:t>
            </a:r>
            <a:r>
              <a:rPr lang="en-US" altLang="zh-TW" dirty="0"/>
              <a:t>”</a:t>
            </a:r>
            <a:r>
              <a:rPr lang="zh-TW" altLang="en-US" dirty="0"/>
              <a:t>為</a:t>
            </a:r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不可強連通到</a:t>
            </a:r>
            <a:r>
              <a:rPr lang="en-US" altLang="zh-TW" dirty="0"/>
              <a:t>-x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不可強連通到</a:t>
            </a:r>
            <a:r>
              <a:rPr lang="en-US" altLang="zh-TW" dirty="0"/>
              <a:t>-y…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9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animBg="1"/>
      <p:bldP spid="994308" grpId="0" animBg="1"/>
      <p:bldP spid="994309" grpId="0" animBg="1"/>
      <p:bldP spid="994310" grpId="0" animBg="1"/>
      <p:bldP spid="994311" grpId="0" animBg="1"/>
      <p:bldP spid="9943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pPr lvl="1"/>
            <a:r>
              <a:rPr lang="en-US" dirty="0"/>
              <a:t>Decision problems that can be answered by a </a:t>
            </a:r>
            <a:r>
              <a:rPr lang="en-US" dirty="0">
                <a:solidFill>
                  <a:srgbClr val="FF0000"/>
                </a:solidFill>
              </a:rPr>
              <a:t>deterministic Turing machine</a:t>
            </a:r>
            <a:r>
              <a:rPr lang="en-US" dirty="0"/>
              <a:t> in polynomial time.</a:t>
            </a:r>
          </a:p>
          <a:p>
            <a:r>
              <a:rPr lang="en-US" dirty="0"/>
              <a:t>NP</a:t>
            </a:r>
          </a:p>
          <a:p>
            <a:pPr lvl="1"/>
            <a:r>
              <a:rPr lang="en-US" dirty="0"/>
              <a:t>Decision problems that can be answered by a </a:t>
            </a:r>
            <a:r>
              <a:rPr lang="en-US" dirty="0">
                <a:solidFill>
                  <a:srgbClr val="FF0000"/>
                </a:solidFill>
              </a:rPr>
              <a:t>non-deterministic Turing machine</a:t>
            </a:r>
            <a:r>
              <a:rPr lang="en-US" dirty="0"/>
              <a:t> in polynomial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233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EEFC8A-30AE-4606-A4E3-96CC09244749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Transitive Implications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1371600" y="616585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>
                <a:sym typeface="Symbol" panose="05050102010706020507" pitchFamily="18" charset="2"/>
              </a:rPr>
              <a:t>(xy)(yz)(xz)(zy)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95" name="Rectangle 1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3250" y="1593304"/>
                <a:ext cx="8083550" cy="4572000"/>
              </a:xfrm>
              <a:noFill/>
            </p:spPr>
            <p:txBody>
              <a:bodyPr/>
              <a:lstStyle/>
              <a:p>
                <a:pPr eaLnBrk="1" hangingPunct="1"/>
                <a:r>
                  <a:rPr lang="en-US" altLang="zh-TW" sz="2400" dirty="0">
                    <a:ea typeface="新細明體" panose="02020500000000000000" pitchFamily="18" charset="-120"/>
                  </a:rPr>
                  <a:t>Suppose X=T.  Y must be T in order to satisfy (-X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sz="2400" dirty="0">
                    <a:ea typeface="新細明體" panose="02020500000000000000" pitchFamily="18" charset="-120"/>
                  </a:rPr>
                  <a:t> Y)</a:t>
                </a:r>
              </a:p>
              <a:p>
                <a:pPr eaLnBrk="1" hangingPunct="1"/>
                <a:r>
                  <a:rPr lang="en-US" altLang="zh-TW" sz="2400" dirty="0">
                    <a:ea typeface="新細明體" panose="02020500000000000000" pitchFamily="18" charset="-120"/>
                  </a:rPr>
                  <a:t>Since Y=T, Z must be T in order to satisfy (-Y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TW" sz="2400" dirty="0">
                    <a:ea typeface="新細明體" panose="02020500000000000000" pitchFamily="18" charset="-120"/>
                  </a:rPr>
                  <a:t>Z)</a:t>
                </a:r>
              </a:p>
            </p:txBody>
          </p:sp>
        </mc:Choice>
        <mc:Fallback xmlns="">
          <p:sp>
            <p:nvSpPr>
              <p:cNvPr id="24595" name="Rectangle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250" y="1593304"/>
                <a:ext cx="8083550" cy="4572000"/>
              </a:xfrm>
              <a:blipFill rotWithShape="0">
                <a:blip r:embed="rId2"/>
                <a:stretch>
                  <a:fillRect l="-603" t="-9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3374395" y="2636912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987419" y="317031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183894" y="355131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2310340" y="4846712"/>
            <a:ext cx="843495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z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861452" y="5380112"/>
            <a:ext cx="735297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z </a:t>
            </a:r>
          </a:p>
        </p:txBody>
      </p:sp>
      <p:cxnSp>
        <p:nvCxnSpPr>
          <p:cNvPr id="25" name="AutoShape 8"/>
          <p:cNvCxnSpPr>
            <a:cxnSpLocks noChangeShapeType="1"/>
            <a:stCxn id="22" idx="6"/>
            <a:endCxn id="21" idx="2"/>
          </p:cNvCxnSpPr>
          <p:nvPr/>
        </p:nvCxnSpPr>
        <p:spPr bwMode="auto">
          <a:xfrm flipV="1">
            <a:off x="2948494" y="3538186"/>
            <a:ext cx="2038925" cy="3810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0"/>
          <p:cNvCxnSpPr>
            <a:cxnSpLocks noChangeShapeType="1"/>
            <a:stCxn id="23" idx="6"/>
            <a:endCxn id="28" idx="2"/>
          </p:cNvCxnSpPr>
          <p:nvPr/>
        </p:nvCxnSpPr>
        <p:spPr bwMode="auto">
          <a:xfrm flipV="1">
            <a:off x="3153835" y="4757386"/>
            <a:ext cx="211286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5266695" y="4389512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  <p:cxnSp>
        <p:nvCxnSpPr>
          <p:cNvPr id="29" name="AutoShape 13"/>
          <p:cNvCxnSpPr>
            <a:cxnSpLocks noChangeShapeType="1"/>
            <a:stCxn id="21" idx="4"/>
            <a:endCxn id="24" idx="7"/>
          </p:cNvCxnSpPr>
          <p:nvPr/>
        </p:nvCxnSpPr>
        <p:spPr bwMode="auto">
          <a:xfrm flipH="1">
            <a:off x="4489067" y="3906059"/>
            <a:ext cx="880652" cy="15818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4"/>
          <p:cNvCxnSpPr>
            <a:cxnSpLocks noChangeShapeType="1"/>
            <a:stCxn id="24" idx="1"/>
            <a:endCxn id="22" idx="5"/>
          </p:cNvCxnSpPr>
          <p:nvPr/>
        </p:nvCxnSpPr>
        <p:spPr bwMode="auto">
          <a:xfrm flipH="1" flipV="1">
            <a:off x="2836521" y="4179311"/>
            <a:ext cx="1132613" cy="13085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5"/>
          <p:cNvCxnSpPr>
            <a:cxnSpLocks noChangeShapeType="1"/>
            <a:stCxn id="20" idx="3"/>
            <a:endCxn id="23" idx="0"/>
          </p:cNvCxnSpPr>
          <p:nvPr/>
        </p:nvCxnSpPr>
        <p:spPr bwMode="auto">
          <a:xfrm flipH="1">
            <a:off x="2732088" y="3264911"/>
            <a:ext cx="770125" cy="15818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6"/>
          <p:cNvCxnSpPr>
            <a:cxnSpLocks noChangeShapeType="1"/>
            <a:stCxn id="23" idx="7"/>
            <a:endCxn id="21" idx="3"/>
          </p:cNvCxnSpPr>
          <p:nvPr/>
        </p:nvCxnSpPr>
        <p:spPr bwMode="auto">
          <a:xfrm flipV="1">
            <a:off x="3030308" y="3798311"/>
            <a:ext cx="2069084" cy="11561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7"/>
          <p:cNvCxnSpPr>
            <a:cxnSpLocks noChangeShapeType="1"/>
            <a:stCxn id="28" idx="3"/>
            <a:endCxn id="24" idx="6"/>
          </p:cNvCxnSpPr>
          <p:nvPr/>
        </p:nvCxnSpPr>
        <p:spPr bwMode="auto">
          <a:xfrm flipH="1">
            <a:off x="4596749" y="5017511"/>
            <a:ext cx="797764" cy="730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1852136" y="335351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</a:t>
            </a:r>
            <a:endParaRPr lang="zh-TW" altLang="en-US" dirty="0"/>
          </a:p>
        </p:txBody>
      </p:sp>
      <p:cxnSp>
        <p:nvCxnSpPr>
          <p:cNvPr id="35" name="AutoShape 14"/>
          <p:cNvCxnSpPr>
            <a:cxnSpLocks noChangeShapeType="1"/>
            <a:endCxn id="20" idx="6"/>
          </p:cNvCxnSpPr>
          <p:nvPr/>
        </p:nvCxnSpPr>
        <p:spPr bwMode="auto">
          <a:xfrm flipH="1" flipV="1">
            <a:off x="4247193" y="3004786"/>
            <a:ext cx="1127860" cy="15287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07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ED25A-B02A-473C-B21D-2FC7A8F04355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Implication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93304"/>
            <a:ext cx="8147248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x is true, y must be true.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But if x is false, y does not necessary have to be true.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Satisfiable</a:t>
            </a:r>
            <a:r>
              <a:rPr lang="en-US" altLang="zh-TW" dirty="0">
                <a:ea typeface="新細明體" panose="02020500000000000000" pitchFamily="18" charset="-120"/>
              </a:rPr>
              <a:t> example: (x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y)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dirty="0">
                <a:ea typeface="新細明體" panose="02020500000000000000" pitchFamily="18" charset="-120"/>
              </a:rPr>
              <a:t> (x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 </a:t>
            </a:r>
            <a:r>
              <a:rPr lang="en-US" altLang="zh-TW" dirty="0">
                <a:ea typeface="新細明體" panose="02020500000000000000" pitchFamily="18" charset="-120"/>
              </a:rPr>
              <a:t>-y)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843808" y="5190099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09832" y="3645024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843808" y="3645024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555733" y="5190100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6148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ED25A-B02A-473C-B21D-2FC7A8F04355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Implication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93304"/>
            <a:ext cx="8147248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x is true, y must be true.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But if x is false, y does not necessary have to be true.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Satisfiable</a:t>
            </a:r>
            <a:r>
              <a:rPr lang="en-US" altLang="zh-TW" dirty="0">
                <a:ea typeface="新細明體" panose="02020500000000000000" pitchFamily="18" charset="-120"/>
              </a:rPr>
              <a:t> example: (x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y)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dirty="0">
                <a:ea typeface="新細明體" panose="02020500000000000000" pitchFamily="18" charset="-120"/>
              </a:rPr>
              <a:t> (x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 </a:t>
            </a:r>
            <a:r>
              <a:rPr lang="en-US" altLang="zh-TW" dirty="0">
                <a:ea typeface="新細明體" panose="02020500000000000000" pitchFamily="18" charset="-120"/>
              </a:rPr>
              <a:t>-y)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-x -&gt; y -&gt; x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-x -&gt; -y -&gt; x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Can’t set –x to be true.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Can only set –x to be false.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Satisfiable</a:t>
            </a:r>
            <a:r>
              <a:rPr lang="en-US" altLang="zh-TW" dirty="0">
                <a:ea typeface="新細明體" panose="02020500000000000000" pitchFamily="18" charset="-120"/>
              </a:rPr>
              <a:t> by letting (x, y) = (T, F)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or (T,  T).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156176" y="5323427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922200" y="377835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156176" y="377835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7868101" y="5323428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  <p:cxnSp>
        <p:nvCxnSpPr>
          <p:cNvPr id="9" name="AutoShape 23"/>
          <p:cNvCxnSpPr>
            <a:cxnSpLocks noChangeShapeType="1"/>
            <a:stCxn id="5" idx="7"/>
            <a:endCxn id="6" idx="3"/>
          </p:cNvCxnSpPr>
          <p:nvPr/>
        </p:nvCxnSpPr>
        <p:spPr bwMode="auto">
          <a:xfrm flipV="1">
            <a:off x="6901156" y="4406351"/>
            <a:ext cx="1133017" cy="102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3"/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6808803" y="4406351"/>
            <a:ext cx="1187116" cy="102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3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7028974" y="5691301"/>
            <a:ext cx="83912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/>
          <p:cNvCxnSpPr>
            <a:cxnSpLocks noChangeShapeType="1"/>
            <a:stCxn id="6" idx="2"/>
          </p:cNvCxnSpPr>
          <p:nvPr/>
        </p:nvCxnSpPr>
        <p:spPr bwMode="auto">
          <a:xfrm flipH="1" flipV="1">
            <a:off x="6952774" y="4146225"/>
            <a:ext cx="969426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1855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678E2-D9D3-454E-BDAB-980552435815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Implication Graph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x is true, y must be true.</a:t>
            </a:r>
          </a:p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Unsatisfiable</a:t>
            </a:r>
            <a:r>
              <a:rPr lang="en-US" altLang="zh-TW" dirty="0">
                <a:ea typeface="新細明體" panose="02020500000000000000" pitchFamily="18" charset="-120"/>
              </a:rPr>
              <a:t> example: (x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y)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dirty="0">
                <a:ea typeface="新細明體" panose="02020500000000000000" pitchFamily="18" charset="-120"/>
              </a:rPr>
              <a:t> (-y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x)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dirty="0">
                <a:ea typeface="新細明體" panose="02020500000000000000" pitchFamily="18" charset="-120"/>
              </a:rPr>
              <a:t> (y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-x)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 </a:t>
            </a:r>
            <a:r>
              <a:rPr lang="en-US" altLang="zh-TW" dirty="0">
                <a:ea typeface="新細明體" panose="02020500000000000000" pitchFamily="18" charset="-120"/>
              </a:rPr>
              <a:t>(-x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dirty="0">
                <a:ea typeface="新細明體" panose="02020500000000000000" pitchFamily="18" charset="-120"/>
              </a:rPr>
              <a:t> -y)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-x -&gt; y -&gt; x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Can not set x to be false.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x -&gt; -y -&gt; -x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Can not set x to be true.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Same argument for y and -y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Unsatisfiable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80112" y="4902067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346136" y="335699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580112" y="3356992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7292037" y="4902068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  <p:cxnSp>
        <p:nvCxnSpPr>
          <p:cNvPr id="9" name="AutoShape 23"/>
          <p:cNvCxnSpPr>
            <a:cxnSpLocks noChangeShapeType="1"/>
            <a:stCxn id="5" idx="7"/>
          </p:cNvCxnSpPr>
          <p:nvPr/>
        </p:nvCxnSpPr>
        <p:spPr bwMode="auto">
          <a:xfrm flipV="1">
            <a:off x="6325092" y="3879304"/>
            <a:ext cx="1021044" cy="11305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3"/>
          <p:cNvCxnSpPr>
            <a:cxnSpLocks noChangeShapeType="1"/>
            <a:stCxn id="8" idx="2"/>
          </p:cNvCxnSpPr>
          <p:nvPr/>
        </p:nvCxnSpPr>
        <p:spPr bwMode="auto">
          <a:xfrm flipH="1" flipV="1">
            <a:off x="6102521" y="4092738"/>
            <a:ext cx="1189516" cy="1177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3"/>
          <p:cNvCxnSpPr>
            <a:cxnSpLocks noChangeShapeType="1"/>
          </p:cNvCxnSpPr>
          <p:nvPr/>
        </p:nvCxnSpPr>
        <p:spPr bwMode="auto">
          <a:xfrm flipH="1">
            <a:off x="6344712" y="3724865"/>
            <a:ext cx="100142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6452910" y="5269941"/>
            <a:ext cx="83912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3"/>
          <p:cNvCxnSpPr>
            <a:cxnSpLocks noChangeShapeType="1"/>
          </p:cNvCxnSpPr>
          <p:nvPr/>
        </p:nvCxnSpPr>
        <p:spPr bwMode="auto">
          <a:xfrm flipV="1">
            <a:off x="6344712" y="3570429"/>
            <a:ext cx="1001424" cy="90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3"/>
          <p:cNvCxnSpPr>
            <a:cxnSpLocks noChangeShapeType="1"/>
          </p:cNvCxnSpPr>
          <p:nvPr/>
        </p:nvCxnSpPr>
        <p:spPr bwMode="auto">
          <a:xfrm flipH="1">
            <a:off x="6371761" y="5445224"/>
            <a:ext cx="100142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</p:cNvCxnSpPr>
          <p:nvPr/>
        </p:nvCxnSpPr>
        <p:spPr bwMode="auto">
          <a:xfrm>
            <a:off x="6238375" y="3931128"/>
            <a:ext cx="1134811" cy="11533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3"/>
          <p:cNvCxnSpPr>
            <a:cxnSpLocks noChangeShapeType="1"/>
            <a:stCxn id="6" idx="3"/>
          </p:cNvCxnSpPr>
          <p:nvPr/>
        </p:nvCxnSpPr>
        <p:spPr bwMode="auto">
          <a:xfrm flipH="1">
            <a:off x="6431429" y="3984991"/>
            <a:ext cx="1026680" cy="11513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372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E607AE-2174-41E2-A671-21BD5655DAF7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Observation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64575" cy="382111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Suppose there are paths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x…x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x…x</a:t>
            </a:r>
            <a:r>
              <a:rPr lang="en-US" altLang="zh-TW">
                <a:ea typeface="新細明體" panose="02020500000000000000" pitchFamily="18" charset="-120"/>
              </a:rPr>
              <a:t> for some variable x.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x =TRUE, x has to be TRUE, a contradiction.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Get another contradiction by setting x = TRUE.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997380" name="Text Box 4"/>
          <p:cNvSpPr txBox="1">
            <a:spLocks noChangeArrowheads="1"/>
          </p:cNvSpPr>
          <p:nvPr/>
        </p:nvSpPr>
        <p:spPr bwMode="auto">
          <a:xfrm>
            <a:off x="1524000" y="6140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sp>
        <p:nvSpPr>
          <p:cNvPr id="997381" name="Text Box 5"/>
          <p:cNvSpPr txBox="1">
            <a:spLocks noChangeArrowheads="1"/>
          </p:cNvSpPr>
          <p:nvPr/>
        </p:nvSpPr>
        <p:spPr bwMode="auto">
          <a:xfrm>
            <a:off x="6705600" y="6140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541757" y="5367388"/>
            <a:ext cx="784887" cy="649188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ym typeface="Symbol" panose="05050102010706020507" pitchFamily="18" charset="2"/>
              </a:rPr>
              <a:t></a:t>
            </a:r>
            <a:r>
              <a:rPr lang="en-US" altLang="zh-TW" sz="2400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458754" y="5367388"/>
            <a:ext cx="692468" cy="649188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076825" y="54498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</a:rPr>
              <a:t>.  .  .</a:t>
            </a:r>
          </a:p>
        </p:txBody>
      </p:sp>
      <p:cxnSp>
        <p:nvCxnSpPr>
          <p:cNvPr id="30730" name="AutoShape 10"/>
          <p:cNvCxnSpPr>
            <a:cxnSpLocks noChangeShapeType="1"/>
            <a:stCxn id="30728" idx="6"/>
          </p:cNvCxnSpPr>
          <p:nvPr/>
        </p:nvCxnSpPr>
        <p:spPr bwMode="auto">
          <a:xfrm flipV="1">
            <a:off x="2151222" y="5683251"/>
            <a:ext cx="703103" cy="87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1"/>
          <p:cNvCxnSpPr>
            <a:cxnSpLocks noChangeShapeType="1"/>
            <a:endCxn id="30727" idx="2"/>
          </p:cNvCxnSpPr>
          <p:nvPr/>
        </p:nvCxnSpPr>
        <p:spPr bwMode="auto">
          <a:xfrm>
            <a:off x="5884863" y="5683250"/>
            <a:ext cx="656894" cy="8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7388" name="Oval 12"/>
          <p:cNvSpPr>
            <a:spLocks noChangeArrowheads="1"/>
          </p:cNvSpPr>
          <p:nvPr/>
        </p:nvSpPr>
        <p:spPr bwMode="auto">
          <a:xfrm>
            <a:off x="3185559" y="5367388"/>
            <a:ext cx="748821" cy="649188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ym typeface="Symbol" panose="05050102010706020507" pitchFamily="18" charset="2"/>
              </a:rPr>
              <a:t>  </a:t>
            </a:r>
          </a:p>
        </p:txBody>
      </p:sp>
      <p:sp>
        <p:nvSpPr>
          <p:cNvPr id="997389" name="Oval 13"/>
          <p:cNvSpPr>
            <a:spLocks noChangeArrowheads="1"/>
          </p:cNvSpPr>
          <p:nvPr/>
        </p:nvSpPr>
        <p:spPr bwMode="auto">
          <a:xfrm>
            <a:off x="4572811" y="5367388"/>
            <a:ext cx="712755" cy="649188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sym typeface="Symbol" panose="05050102010706020507" pitchFamily="18" charset="2"/>
              </a:rPr>
              <a:t>  </a:t>
            </a:r>
          </a:p>
        </p:txBody>
      </p:sp>
      <p:sp>
        <p:nvSpPr>
          <p:cNvPr id="997390" name="Text Box 14"/>
          <p:cNvSpPr txBox="1">
            <a:spLocks noChangeArrowheads="1"/>
          </p:cNvSpPr>
          <p:nvPr/>
        </p:nvSpPr>
        <p:spPr bwMode="auto">
          <a:xfrm>
            <a:off x="3276600" y="6140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sp>
        <p:nvSpPr>
          <p:cNvPr id="997391" name="Text Box 15"/>
          <p:cNvSpPr txBox="1">
            <a:spLocks noChangeArrowheads="1"/>
          </p:cNvSpPr>
          <p:nvPr/>
        </p:nvSpPr>
        <p:spPr bwMode="auto">
          <a:xfrm>
            <a:off x="4724400" y="6140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/>
              <a:t>T</a:t>
            </a:r>
          </a:p>
        </p:txBody>
      </p:sp>
      <p:cxnSp>
        <p:nvCxnSpPr>
          <p:cNvPr id="30736" name="AutoShape 16"/>
          <p:cNvCxnSpPr>
            <a:cxnSpLocks noChangeShapeType="1"/>
            <a:stCxn id="997388" idx="6"/>
            <a:endCxn id="997389" idx="2"/>
          </p:cNvCxnSpPr>
          <p:nvPr/>
        </p:nvCxnSpPr>
        <p:spPr bwMode="auto">
          <a:xfrm>
            <a:off x="3934380" y="5691982"/>
            <a:ext cx="638431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2124075" y="54975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4517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0" grpId="0"/>
      <p:bldP spid="997381" grpId="0"/>
      <p:bldP spid="997388" grpId="0" animBg="1"/>
      <p:bldP spid="997389" grpId="0" animBg="1"/>
      <p:bldP spid="997390" grpId="0"/>
      <p:bldP spid="9973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787B9-FF13-4DF5-8ADC-23C3B0D14F81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Observation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700213"/>
            <a:ext cx="8458200" cy="4724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TW" sz="3200" u="sng" dirty="0">
                <a:ea typeface="新細明體" panose="02020500000000000000" pitchFamily="18" charset="-120"/>
              </a:rPr>
              <a:t>Claim:</a:t>
            </a:r>
            <a:r>
              <a:rPr lang="en-US" altLang="zh-TW" sz="3200" dirty="0">
                <a:ea typeface="新細明體" panose="02020500000000000000" pitchFamily="18" charset="-120"/>
              </a:rPr>
              <a:t> a 2-CNF formula 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 is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unsatisfiable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iff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there exists a variable x, such that: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1. there is a path from x to x in the graph and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2. there is a path from x to x in the graph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That is, x and x are in the same </a:t>
            </a:r>
            <a:r>
              <a:rPr lang="en-US" altLang="zh-TW" sz="3200" dirty="0">
                <a:solidFill>
                  <a:srgbClr val="C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strongly connected component</a:t>
            </a:r>
          </a:p>
        </p:txBody>
      </p:sp>
    </p:spTree>
    <p:extLst>
      <p:ext uri="{BB962C8B-B14F-4D97-AF65-F5344CB8AC3E}">
        <p14:creationId xmlns:p14="http://schemas.microsoft.com/office/powerpoint/2010/main" val="134430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A44B98-BC4C-4935-91C6-632E4B96D33E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Strongly Connected Component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93304"/>
            <a:ext cx="8291264" cy="45720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A directed graph is called </a:t>
            </a:r>
            <a:r>
              <a:rPr lang="en-US" altLang="zh-TW" sz="2800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strongly connected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if each vertex is reachable from every other vertex.</a:t>
            </a:r>
          </a:p>
          <a:p>
            <a:pPr lvl="1" eaLnBrk="1" hangingPunct="1"/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Strongly connected components can be found by running two DFS on the graph and transpose graph.</a:t>
            </a:r>
          </a:p>
        </p:txBody>
      </p:sp>
      <p:pic>
        <p:nvPicPr>
          <p:cNvPr id="31749" name="Picture 5" descr="File:Scc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53276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48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Computing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Kosaraju</a:t>
            </a:r>
            <a:r>
              <a:rPr lang="en-US" dirty="0"/>
              <a:t>, two passes of DFS</a:t>
            </a:r>
          </a:p>
          <a:p>
            <a:r>
              <a:rPr lang="en-US" dirty="0" err="1"/>
              <a:t>Tarjan</a:t>
            </a:r>
            <a:r>
              <a:rPr lang="en-US" dirty="0"/>
              <a:t>, one pass of DFS with one stack</a:t>
            </a:r>
          </a:p>
          <a:p>
            <a:r>
              <a:rPr lang="en-US" dirty="0"/>
              <a:t>Dijkstra, one pass of DFS with two stacks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041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Compute Strongly Connected Component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ea typeface="新細明體" panose="02020500000000000000" pitchFamily="18" charset="-120"/>
              </a:rPr>
              <a:t>StronglyConnectedComponents</a:t>
            </a:r>
            <a:r>
              <a:rPr lang="en-US" altLang="zh-TW" dirty="0">
                <a:ea typeface="新細明體" panose="02020500000000000000" pitchFamily="18" charset="-120"/>
              </a:rPr>
              <a:t>(G)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1. Call DFS(G) to compute finishing times f[u] for each vertex u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2. Compute G</a:t>
            </a:r>
            <a:r>
              <a:rPr lang="en-US" altLang="zh-TW" baseline="30000" dirty="0">
                <a:ea typeface="新細明體" panose="02020500000000000000" pitchFamily="18" charset="-120"/>
              </a:rPr>
              <a:t>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3. Call DFS(G</a:t>
            </a:r>
            <a:r>
              <a:rPr lang="en-US" altLang="zh-TW" baseline="30000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), but in the main loop of DFS, consider the vertices in order of decreasing f[u].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4. Output the vertices of each tree in the depth-first forest of step 3 as a separate strongly connected component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Time: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(V+E)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7C35B-F42D-4AF7-911F-18E563D16E38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0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004" y="3285282"/>
            <a:ext cx="5199236" cy="101446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33795" name="Group 111"/>
          <p:cNvGrpSpPr>
            <a:grpSpLocks/>
          </p:cNvGrpSpPr>
          <p:nvPr/>
        </p:nvGrpSpPr>
        <p:grpSpPr bwMode="auto">
          <a:xfrm>
            <a:off x="899592" y="3068960"/>
            <a:ext cx="5983287" cy="2794000"/>
            <a:chOff x="177" y="160"/>
            <a:chExt cx="3769" cy="1760"/>
          </a:xfrm>
        </p:grpSpPr>
        <p:sp>
          <p:nvSpPr>
            <p:cNvPr id="33796" name="Oval 5"/>
            <p:cNvSpPr>
              <a:spLocks noChangeArrowheads="1"/>
            </p:cNvSpPr>
            <p:nvPr/>
          </p:nvSpPr>
          <p:spPr bwMode="auto">
            <a:xfrm>
              <a:off x="730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13/14</a:t>
              </a:r>
            </a:p>
          </p:txBody>
        </p:sp>
        <p:sp>
          <p:nvSpPr>
            <p:cNvPr id="33797" name="Oval 6"/>
            <p:cNvSpPr>
              <a:spLocks noChangeArrowheads="1"/>
            </p:cNvSpPr>
            <p:nvPr/>
          </p:nvSpPr>
          <p:spPr bwMode="auto">
            <a:xfrm>
              <a:off x="1498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11/16</a:t>
              </a:r>
            </a:p>
          </p:txBody>
        </p:sp>
        <p:sp>
          <p:nvSpPr>
            <p:cNvPr id="33798" name="Oval 7"/>
            <p:cNvSpPr>
              <a:spLocks noChangeArrowheads="1"/>
            </p:cNvSpPr>
            <p:nvPr/>
          </p:nvSpPr>
          <p:spPr bwMode="auto">
            <a:xfrm>
              <a:off x="730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12/15</a:t>
              </a:r>
            </a:p>
          </p:txBody>
        </p:sp>
        <p:sp>
          <p:nvSpPr>
            <p:cNvPr id="33799" name="Oval 8"/>
            <p:cNvSpPr>
              <a:spLocks noChangeArrowheads="1"/>
            </p:cNvSpPr>
            <p:nvPr/>
          </p:nvSpPr>
          <p:spPr bwMode="auto">
            <a:xfrm>
              <a:off x="1498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3/4</a:t>
              </a:r>
            </a:p>
          </p:txBody>
        </p:sp>
        <p:sp>
          <p:nvSpPr>
            <p:cNvPr id="33800" name="Oval 9"/>
            <p:cNvSpPr>
              <a:spLocks noChangeArrowheads="1"/>
            </p:cNvSpPr>
            <p:nvPr/>
          </p:nvSpPr>
          <p:spPr bwMode="auto">
            <a:xfrm>
              <a:off x="2362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1/10</a:t>
              </a:r>
            </a:p>
          </p:txBody>
        </p:sp>
        <p:sp>
          <p:nvSpPr>
            <p:cNvPr id="33801" name="Oval 10"/>
            <p:cNvSpPr>
              <a:spLocks noChangeArrowheads="1"/>
            </p:cNvSpPr>
            <p:nvPr/>
          </p:nvSpPr>
          <p:spPr bwMode="auto">
            <a:xfrm>
              <a:off x="2362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2/7</a:t>
              </a:r>
            </a:p>
          </p:txBody>
        </p:sp>
        <p:sp>
          <p:nvSpPr>
            <p:cNvPr id="33802" name="Oval 11"/>
            <p:cNvSpPr>
              <a:spLocks noChangeArrowheads="1"/>
            </p:cNvSpPr>
            <p:nvPr/>
          </p:nvSpPr>
          <p:spPr bwMode="auto">
            <a:xfrm>
              <a:off x="3226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8/9</a:t>
              </a:r>
            </a:p>
          </p:txBody>
        </p:sp>
        <p:sp>
          <p:nvSpPr>
            <p:cNvPr id="33803" name="Oval 12"/>
            <p:cNvSpPr>
              <a:spLocks noChangeArrowheads="1"/>
            </p:cNvSpPr>
            <p:nvPr/>
          </p:nvSpPr>
          <p:spPr bwMode="auto">
            <a:xfrm>
              <a:off x="3226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5/6</a:t>
              </a:r>
            </a:p>
          </p:txBody>
        </p:sp>
        <p:sp>
          <p:nvSpPr>
            <p:cNvPr id="33804" name="Text Box 13"/>
            <p:cNvSpPr txBox="1">
              <a:spLocks noChangeArrowheads="1"/>
            </p:cNvSpPr>
            <p:nvPr/>
          </p:nvSpPr>
          <p:spPr bwMode="auto">
            <a:xfrm>
              <a:off x="874" y="160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/>
                <a:t>a</a:t>
              </a:r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1642" y="16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b</a:t>
              </a:r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2458" y="16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c</a:t>
              </a:r>
            </a:p>
          </p:txBody>
        </p:sp>
        <p:sp>
          <p:nvSpPr>
            <p:cNvPr id="33807" name="Text Box 16"/>
            <p:cNvSpPr txBox="1">
              <a:spLocks noChangeArrowheads="1"/>
            </p:cNvSpPr>
            <p:nvPr/>
          </p:nvSpPr>
          <p:spPr bwMode="auto">
            <a:xfrm>
              <a:off x="3322" y="160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/>
                <a:t>d</a:t>
              </a:r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874" y="1728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</a:t>
              </a:r>
            </a:p>
          </p:txBody>
        </p:sp>
        <p:sp>
          <p:nvSpPr>
            <p:cNvPr id="33809" name="Text Box 18"/>
            <p:cNvSpPr txBox="1">
              <a:spLocks noChangeArrowheads="1"/>
            </p:cNvSpPr>
            <p:nvPr/>
          </p:nvSpPr>
          <p:spPr bwMode="auto">
            <a:xfrm>
              <a:off x="1642" y="1728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f</a:t>
              </a:r>
            </a:p>
          </p:txBody>
        </p:sp>
        <p:sp>
          <p:nvSpPr>
            <p:cNvPr id="33810" name="Text Box 19"/>
            <p:cNvSpPr txBox="1">
              <a:spLocks noChangeArrowheads="1"/>
            </p:cNvSpPr>
            <p:nvPr/>
          </p:nvSpPr>
          <p:spPr bwMode="auto">
            <a:xfrm>
              <a:off x="2506" y="1728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g</a:t>
              </a:r>
            </a:p>
          </p:txBody>
        </p:sp>
        <p:sp>
          <p:nvSpPr>
            <p:cNvPr id="33811" name="Text Box 20"/>
            <p:cNvSpPr txBox="1">
              <a:spLocks noChangeArrowheads="1"/>
            </p:cNvSpPr>
            <p:nvPr/>
          </p:nvSpPr>
          <p:spPr bwMode="auto">
            <a:xfrm>
              <a:off x="3370" y="1728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</a:p>
          </p:txBody>
        </p:sp>
        <p:sp>
          <p:nvSpPr>
            <p:cNvPr id="33812" name="Line 21"/>
            <p:cNvSpPr>
              <a:spLocks noChangeShapeType="1"/>
            </p:cNvSpPr>
            <p:nvPr/>
          </p:nvSpPr>
          <p:spPr bwMode="auto">
            <a:xfrm>
              <a:off x="1162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1930" y="6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 flipV="1">
              <a:off x="970" y="816"/>
              <a:ext cx="0" cy="5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 flipH="1">
              <a:off x="1114" y="768"/>
              <a:ext cx="48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1162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7" name="Line 26"/>
            <p:cNvSpPr>
              <a:spLocks noChangeShapeType="1"/>
            </p:cNvSpPr>
            <p:nvPr/>
          </p:nvSpPr>
          <p:spPr bwMode="auto">
            <a:xfrm>
              <a:off x="173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>
              <a:off x="2554" y="816"/>
              <a:ext cx="0" cy="5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>
              <a:off x="2794" y="1536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>
              <a:off x="341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1" name="Freeform 30"/>
            <p:cNvSpPr>
              <a:spLocks/>
            </p:cNvSpPr>
            <p:nvPr/>
          </p:nvSpPr>
          <p:spPr bwMode="auto">
            <a:xfrm>
              <a:off x="1930" y="139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2" name="Freeform 31"/>
            <p:cNvSpPr>
              <a:spLocks/>
            </p:cNvSpPr>
            <p:nvPr/>
          </p:nvSpPr>
          <p:spPr bwMode="auto">
            <a:xfrm rot="10800000">
              <a:off x="1930" y="163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3" name="Freeform 32"/>
            <p:cNvSpPr>
              <a:spLocks/>
            </p:cNvSpPr>
            <p:nvPr/>
          </p:nvSpPr>
          <p:spPr bwMode="auto">
            <a:xfrm>
              <a:off x="2794" y="43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4" name="Freeform 33"/>
            <p:cNvSpPr>
              <a:spLocks/>
            </p:cNvSpPr>
            <p:nvPr/>
          </p:nvSpPr>
          <p:spPr bwMode="auto">
            <a:xfrm rot="10800000">
              <a:off x="2794" y="67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5" name="Freeform 34"/>
            <p:cNvSpPr>
              <a:spLocks/>
            </p:cNvSpPr>
            <p:nvPr/>
          </p:nvSpPr>
          <p:spPr bwMode="auto">
            <a:xfrm>
              <a:off x="3658" y="1344"/>
              <a:ext cx="288" cy="368"/>
            </a:xfrm>
            <a:custGeom>
              <a:avLst/>
              <a:gdLst>
                <a:gd name="T0" fmla="*/ 0 w 288"/>
                <a:gd name="T1" fmla="*/ 256 h 368"/>
                <a:gd name="T2" fmla="*/ 144 w 288"/>
                <a:gd name="T3" fmla="*/ 352 h 368"/>
                <a:gd name="T4" fmla="*/ 288 w 288"/>
                <a:gd name="T5" fmla="*/ 160 h 368"/>
                <a:gd name="T6" fmla="*/ 144 w 288"/>
                <a:gd name="T7" fmla="*/ 16 h 368"/>
                <a:gd name="T8" fmla="*/ 0 w 288"/>
                <a:gd name="T9" fmla="*/ 64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68"/>
                <a:gd name="T17" fmla="*/ 288 w 288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68">
                  <a:moveTo>
                    <a:pt x="0" y="256"/>
                  </a:moveTo>
                  <a:cubicBezTo>
                    <a:pt x="48" y="312"/>
                    <a:pt x="96" y="368"/>
                    <a:pt x="144" y="352"/>
                  </a:cubicBezTo>
                  <a:cubicBezTo>
                    <a:pt x="192" y="336"/>
                    <a:pt x="288" y="216"/>
                    <a:pt x="288" y="160"/>
                  </a:cubicBezTo>
                  <a:cubicBezTo>
                    <a:pt x="288" y="104"/>
                    <a:pt x="192" y="32"/>
                    <a:pt x="144" y="16"/>
                  </a:cubicBezTo>
                  <a:cubicBezTo>
                    <a:pt x="96" y="0"/>
                    <a:pt x="8" y="56"/>
                    <a:pt x="0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826" name="Text Box 35"/>
            <p:cNvSpPr txBox="1">
              <a:spLocks noChangeArrowheads="1"/>
            </p:cNvSpPr>
            <p:nvPr/>
          </p:nvSpPr>
          <p:spPr bwMode="auto">
            <a:xfrm>
              <a:off x="177" y="960"/>
              <a:ext cx="2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G:</a:t>
              </a:r>
            </a:p>
          </p:txBody>
        </p:sp>
      </p:grpSp>
      <p:sp>
        <p:nvSpPr>
          <p:cNvPr id="35" name="內容版面配置區 2"/>
          <p:cNvSpPr>
            <a:spLocks noGrp="1"/>
          </p:cNvSpPr>
          <p:nvPr>
            <p:ph idx="1"/>
          </p:nvPr>
        </p:nvSpPr>
        <p:spPr>
          <a:xfrm>
            <a:off x="554087" y="927224"/>
            <a:ext cx="7772400" cy="4572000"/>
          </a:xfrm>
        </p:spPr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1. Call DFS(G) to compute finishing times f[u] for each vertex u</a:t>
            </a:r>
          </a:p>
        </p:txBody>
      </p:sp>
    </p:spTree>
    <p:extLst>
      <p:ext uri="{BB962C8B-B14F-4D97-AF65-F5344CB8AC3E}">
        <p14:creationId xmlns:p14="http://schemas.microsoft.com/office/powerpoint/2010/main" val="161259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NP-Complete</a:t>
            </a: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Definition of NP-Hard: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If all problems in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NP are reducible to 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, then P is called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NP-Hard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Definition of NP-Complete: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P is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NP-Complete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if P is NP-Hard and P  </a:t>
            </a:r>
            <a:r>
              <a:rPr lang="en-US" altLang="zh-TW" b="1" dirty="0">
                <a:ea typeface="新細明體" panose="02020500000000000000" pitchFamily="18" charset="-120"/>
                <a:sym typeface="Symbol" panose="05050102010706020507" pitchFamily="18" charset="2"/>
              </a:rPr>
              <a:t>NP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P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Q and </a:t>
            </a:r>
            <a:r>
              <a:rPr lang="en-US" altLang="zh-TW" dirty="0">
                <a:ea typeface="新細明體" panose="02020500000000000000" pitchFamily="18" charset="-120"/>
              </a:rPr>
              <a:t>P is NP-Hard, Q is also NP-Hard.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48F65F-867E-4D76-8632-F13E8D5F9D5C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2122488" y="4768850"/>
            <a:ext cx="5040312" cy="20891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200400" y="5876925"/>
            <a:ext cx="1155700" cy="547688"/>
          </a:xfrm>
          <a:prstGeom prst="ellipse">
            <a:avLst/>
          </a:prstGeom>
          <a:solidFill>
            <a:srgbClr val="CC6600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632200" y="5027613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>
                <a:solidFill>
                  <a:schemeClr val="tx2"/>
                </a:solidFill>
              </a:rPr>
              <a:t>NP</a:t>
            </a:r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4784725" y="5380038"/>
            <a:ext cx="1874838" cy="792162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dirty="0"/>
              <a:t>NP Complete</a:t>
            </a:r>
          </a:p>
        </p:txBody>
      </p:sp>
    </p:spTree>
    <p:extLst>
      <p:ext uri="{BB962C8B-B14F-4D97-AF65-F5344CB8AC3E}">
        <p14:creationId xmlns:p14="http://schemas.microsoft.com/office/powerpoint/2010/main" val="242115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內容版面配置區 2"/>
          <p:cNvSpPr>
            <a:spLocks noGrp="1"/>
          </p:cNvSpPr>
          <p:nvPr>
            <p:ph idx="1"/>
          </p:nvPr>
        </p:nvSpPr>
        <p:spPr>
          <a:xfrm>
            <a:off x="342826" y="520826"/>
            <a:ext cx="7772400" cy="4572000"/>
          </a:xfrm>
        </p:spPr>
        <p:txBody>
          <a:bodyPr/>
          <a:lstStyle/>
          <a:p>
            <a:pPr lvl="1"/>
            <a:r>
              <a:rPr lang="en-US" altLang="zh-TW" dirty="0"/>
              <a:t>2. Compute G</a:t>
            </a:r>
            <a:r>
              <a:rPr lang="en-US" altLang="zh-TW" baseline="30000" dirty="0"/>
              <a:t>T</a:t>
            </a:r>
          </a:p>
        </p:txBody>
      </p:sp>
      <p:grpSp>
        <p:nvGrpSpPr>
          <p:cNvPr id="37" name="Group 110"/>
          <p:cNvGrpSpPr>
            <a:grpSpLocks/>
          </p:cNvGrpSpPr>
          <p:nvPr/>
        </p:nvGrpSpPr>
        <p:grpSpPr bwMode="auto">
          <a:xfrm>
            <a:off x="1043608" y="3789040"/>
            <a:ext cx="5988050" cy="2819401"/>
            <a:chOff x="174" y="2208"/>
            <a:chExt cx="3772" cy="1776"/>
          </a:xfrm>
        </p:grpSpPr>
        <p:sp>
          <p:nvSpPr>
            <p:cNvPr id="39" name="Oval 74"/>
            <p:cNvSpPr>
              <a:spLocks noChangeArrowheads="1"/>
            </p:cNvSpPr>
            <p:nvPr/>
          </p:nvSpPr>
          <p:spPr bwMode="auto">
            <a:xfrm>
              <a:off x="730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13/14</a:t>
              </a:r>
            </a:p>
          </p:txBody>
        </p:sp>
        <p:sp>
          <p:nvSpPr>
            <p:cNvPr id="40" name="Oval 75"/>
            <p:cNvSpPr>
              <a:spLocks noChangeArrowheads="1"/>
            </p:cNvSpPr>
            <p:nvPr/>
          </p:nvSpPr>
          <p:spPr bwMode="auto">
            <a:xfrm>
              <a:off x="1498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11/16</a:t>
              </a:r>
            </a:p>
          </p:txBody>
        </p:sp>
        <p:sp>
          <p:nvSpPr>
            <p:cNvPr id="41" name="Oval 76"/>
            <p:cNvSpPr>
              <a:spLocks noChangeArrowheads="1"/>
            </p:cNvSpPr>
            <p:nvPr/>
          </p:nvSpPr>
          <p:spPr bwMode="auto">
            <a:xfrm>
              <a:off x="730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12/15</a:t>
              </a:r>
            </a:p>
          </p:txBody>
        </p:sp>
        <p:sp>
          <p:nvSpPr>
            <p:cNvPr id="42" name="Oval 77"/>
            <p:cNvSpPr>
              <a:spLocks noChangeArrowheads="1"/>
            </p:cNvSpPr>
            <p:nvPr/>
          </p:nvSpPr>
          <p:spPr bwMode="auto">
            <a:xfrm>
              <a:off x="1498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3/4</a:t>
              </a:r>
            </a:p>
          </p:txBody>
        </p:sp>
        <p:sp>
          <p:nvSpPr>
            <p:cNvPr id="43" name="Oval 78"/>
            <p:cNvSpPr>
              <a:spLocks noChangeArrowheads="1"/>
            </p:cNvSpPr>
            <p:nvPr/>
          </p:nvSpPr>
          <p:spPr bwMode="auto">
            <a:xfrm>
              <a:off x="2362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1/10</a:t>
              </a:r>
            </a:p>
          </p:txBody>
        </p:sp>
        <p:sp>
          <p:nvSpPr>
            <p:cNvPr id="44" name="Oval 79"/>
            <p:cNvSpPr>
              <a:spLocks noChangeArrowheads="1"/>
            </p:cNvSpPr>
            <p:nvPr/>
          </p:nvSpPr>
          <p:spPr bwMode="auto">
            <a:xfrm>
              <a:off x="2362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2/7</a:t>
              </a:r>
            </a:p>
          </p:txBody>
        </p:sp>
        <p:sp>
          <p:nvSpPr>
            <p:cNvPr id="45" name="Oval 80"/>
            <p:cNvSpPr>
              <a:spLocks noChangeArrowheads="1"/>
            </p:cNvSpPr>
            <p:nvPr/>
          </p:nvSpPr>
          <p:spPr bwMode="auto">
            <a:xfrm>
              <a:off x="3226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8/9</a:t>
              </a:r>
            </a:p>
          </p:txBody>
        </p:sp>
        <p:sp>
          <p:nvSpPr>
            <p:cNvPr id="46" name="Oval 81"/>
            <p:cNvSpPr>
              <a:spLocks noChangeArrowheads="1"/>
            </p:cNvSpPr>
            <p:nvPr/>
          </p:nvSpPr>
          <p:spPr bwMode="auto">
            <a:xfrm>
              <a:off x="3226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5/6</a:t>
              </a:r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874" y="2208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/>
                <a:t>a</a:t>
              </a:r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1642" y="2208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b</a:t>
              </a: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2458" y="2208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c</a:t>
              </a: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3322" y="2208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</a:t>
              </a:r>
            </a:p>
          </p:txBody>
        </p:sp>
        <p:sp>
          <p:nvSpPr>
            <p:cNvPr id="51" name="Text Box 86"/>
            <p:cNvSpPr txBox="1">
              <a:spLocks noChangeArrowheads="1"/>
            </p:cNvSpPr>
            <p:nvPr/>
          </p:nvSpPr>
          <p:spPr bwMode="auto">
            <a:xfrm>
              <a:off x="874" y="379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</a:t>
              </a:r>
            </a:p>
          </p:txBody>
        </p: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1642" y="3792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f</a:t>
              </a:r>
            </a:p>
          </p:txBody>
        </p:sp>
        <p:sp>
          <p:nvSpPr>
            <p:cNvPr id="53" name="Text Box 88"/>
            <p:cNvSpPr txBox="1">
              <a:spLocks noChangeArrowheads="1"/>
            </p:cNvSpPr>
            <p:nvPr/>
          </p:nvSpPr>
          <p:spPr bwMode="auto">
            <a:xfrm>
              <a:off x="2506" y="3792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g</a:t>
              </a:r>
            </a:p>
          </p:txBody>
        </p: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3370" y="3792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>
              <a:off x="1162" y="268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1930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7" name="Line 92"/>
            <p:cNvSpPr>
              <a:spLocks noChangeShapeType="1"/>
            </p:cNvSpPr>
            <p:nvPr/>
          </p:nvSpPr>
          <p:spPr bwMode="auto">
            <a:xfrm flipV="1">
              <a:off x="970" y="2880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 flipH="1">
              <a:off x="1114" y="283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9" name="Line 94"/>
            <p:cNvSpPr>
              <a:spLocks noChangeShapeType="1"/>
            </p:cNvSpPr>
            <p:nvPr/>
          </p:nvSpPr>
          <p:spPr bwMode="auto">
            <a:xfrm>
              <a:off x="1162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" name="Line 95"/>
            <p:cNvSpPr>
              <a:spLocks noChangeShapeType="1"/>
            </p:cNvSpPr>
            <p:nvPr/>
          </p:nvSpPr>
          <p:spPr bwMode="auto">
            <a:xfrm>
              <a:off x="1738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1" name="Line 96"/>
            <p:cNvSpPr>
              <a:spLocks noChangeShapeType="1"/>
            </p:cNvSpPr>
            <p:nvPr/>
          </p:nvSpPr>
          <p:spPr bwMode="auto">
            <a:xfrm>
              <a:off x="2554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>
              <a:off x="2794" y="36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3" name="Line 98"/>
            <p:cNvSpPr>
              <a:spLocks noChangeShapeType="1"/>
            </p:cNvSpPr>
            <p:nvPr/>
          </p:nvSpPr>
          <p:spPr bwMode="auto">
            <a:xfrm>
              <a:off x="3418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4" name="Freeform 99"/>
            <p:cNvSpPr>
              <a:spLocks/>
            </p:cNvSpPr>
            <p:nvPr/>
          </p:nvSpPr>
          <p:spPr bwMode="auto">
            <a:xfrm>
              <a:off x="1930" y="345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5" name="Freeform 100"/>
            <p:cNvSpPr>
              <a:spLocks/>
            </p:cNvSpPr>
            <p:nvPr/>
          </p:nvSpPr>
          <p:spPr bwMode="auto">
            <a:xfrm rot="10800000">
              <a:off x="1930" y="369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6" name="Freeform 101"/>
            <p:cNvSpPr>
              <a:spLocks/>
            </p:cNvSpPr>
            <p:nvPr/>
          </p:nvSpPr>
          <p:spPr bwMode="auto">
            <a:xfrm>
              <a:off x="2794" y="249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7" name="Freeform 102"/>
            <p:cNvSpPr>
              <a:spLocks/>
            </p:cNvSpPr>
            <p:nvPr/>
          </p:nvSpPr>
          <p:spPr bwMode="auto">
            <a:xfrm rot="10800000">
              <a:off x="2794" y="273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3658" y="3408"/>
              <a:ext cx="288" cy="368"/>
            </a:xfrm>
            <a:custGeom>
              <a:avLst/>
              <a:gdLst>
                <a:gd name="T0" fmla="*/ 0 w 288"/>
                <a:gd name="T1" fmla="*/ 256 h 368"/>
                <a:gd name="T2" fmla="*/ 144 w 288"/>
                <a:gd name="T3" fmla="*/ 352 h 368"/>
                <a:gd name="T4" fmla="*/ 288 w 288"/>
                <a:gd name="T5" fmla="*/ 160 h 368"/>
                <a:gd name="T6" fmla="*/ 144 w 288"/>
                <a:gd name="T7" fmla="*/ 16 h 368"/>
                <a:gd name="T8" fmla="*/ 0 w 288"/>
                <a:gd name="T9" fmla="*/ 64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68"/>
                <a:gd name="T17" fmla="*/ 288 w 288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68">
                  <a:moveTo>
                    <a:pt x="0" y="256"/>
                  </a:moveTo>
                  <a:cubicBezTo>
                    <a:pt x="48" y="312"/>
                    <a:pt x="96" y="368"/>
                    <a:pt x="144" y="352"/>
                  </a:cubicBezTo>
                  <a:cubicBezTo>
                    <a:pt x="192" y="336"/>
                    <a:pt x="288" y="216"/>
                    <a:pt x="288" y="160"/>
                  </a:cubicBezTo>
                  <a:cubicBezTo>
                    <a:pt x="288" y="104"/>
                    <a:pt x="192" y="32"/>
                    <a:pt x="144" y="16"/>
                  </a:cubicBezTo>
                  <a:cubicBezTo>
                    <a:pt x="96" y="0"/>
                    <a:pt x="8" y="56"/>
                    <a:pt x="0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9" name="Text Box 104"/>
            <p:cNvSpPr txBox="1">
              <a:spLocks noChangeArrowheads="1"/>
            </p:cNvSpPr>
            <p:nvPr/>
          </p:nvSpPr>
          <p:spPr bwMode="auto">
            <a:xfrm>
              <a:off x="174" y="3024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G</a:t>
              </a:r>
              <a:r>
                <a:rPr lang="en-US" altLang="zh-TW" sz="2000" baseline="30000"/>
                <a:t>T</a:t>
              </a:r>
              <a:r>
                <a:rPr lang="en-US" altLang="zh-TW" sz="2000"/>
                <a:t>:</a:t>
              </a:r>
            </a:p>
          </p:txBody>
        </p:sp>
      </p:grp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397" y="1053034"/>
            <a:ext cx="5199236" cy="101446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74" name="Group 111"/>
          <p:cNvGrpSpPr>
            <a:grpSpLocks/>
          </p:cNvGrpSpPr>
          <p:nvPr/>
        </p:nvGrpSpPr>
        <p:grpSpPr bwMode="auto">
          <a:xfrm>
            <a:off x="1036985" y="836712"/>
            <a:ext cx="5983287" cy="2794000"/>
            <a:chOff x="177" y="160"/>
            <a:chExt cx="3769" cy="1760"/>
          </a:xfrm>
        </p:grpSpPr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730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13/14</a:t>
              </a: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1498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11/16</a:t>
              </a: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30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12/15</a:t>
              </a:r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1498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3/4</a:t>
              </a:r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2362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1/10</a:t>
              </a:r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2362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2/7</a:t>
              </a:r>
            </a:p>
          </p:txBody>
        </p:sp>
        <p:sp>
          <p:nvSpPr>
            <p:cNvPr id="81" name="Oval 11"/>
            <p:cNvSpPr>
              <a:spLocks noChangeArrowheads="1"/>
            </p:cNvSpPr>
            <p:nvPr/>
          </p:nvSpPr>
          <p:spPr bwMode="auto">
            <a:xfrm>
              <a:off x="3226" y="43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8/9</a:t>
              </a: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3226" y="134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5/6</a:t>
              </a:r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auto">
            <a:xfrm>
              <a:off x="874" y="160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/>
                <a:t>a</a:t>
              </a:r>
            </a:p>
          </p:txBody>
        </p:sp>
        <p:sp>
          <p:nvSpPr>
            <p:cNvPr id="84" name="Text Box 14"/>
            <p:cNvSpPr txBox="1">
              <a:spLocks noChangeArrowheads="1"/>
            </p:cNvSpPr>
            <p:nvPr/>
          </p:nvSpPr>
          <p:spPr bwMode="auto">
            <a:xfrm>
              <a:off x="1642" y="160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b</a:t>
              </a:r>
            </a:p>
          </p:txBody>
        </p:sp>
        <p:sp>
          <p:nvSpPr>
            <p:cNvPr id="85" name="Text Box 15"/>
            <p:cNvSpPr txBox="1">
              <a:spLocks noChangeArrowheads="1"/>
            </p:cNvSpPr>
            <p:nvPr/>
          </p:nvSpPr>
          <p:spPr bwMode="auto">
            <a:xfrm>
              <a:off x="2458" y="16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c</a:t>
              </a:r>
            </a:p>
          </p:txBody>
        </p:sp>
        <p:sp>
          <p:nvSpPr>
            <p:cNvPr id="86" name="Text Box 16"/>
            <p:cNvSpPr txBox="1">
              <a:spLocks noChangeArrowheads="1"/>
            </p:cNvSpPr>
            <p:nvPr/>
          </p:nvSpPr>
          <p:spPr bwMode="auto">
            <a:xfrm>
              <a:off x="3322" y="160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/>
                <a:t>d</a:t>
              </a: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874" y="1728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</a:t>
              </a: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1642" y="1728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f</a:t>
              </a:r>
            </a:p>
          </p:txBody>
        </p:sp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2506" y="1728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g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3370" y="1728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>
              <a:off x="1162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1930" y="6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3" name="Line 23"/>
            <p:cNvSpPr>
              <a:spLocks noChangeShapeType="1"/>
            </p:cNvSpPr>
            <p:nvPr/>
          </p:nvSpPr>
          <p:spPr bwMode="auto">
            <a:xfrm flipV="1">
              <a:off x="970" y="816"/>
              <a:ext cx="0" cy="5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4" name="Line 24"/>
            <p:cNvSpPr>
              <a:spLocks noChangeShapeType="1"/>
            </p:cNvSpPr>
            <p:nvPr/>
          </p:nvSpPr>
          <p:spPr bwMode="auto">
            <a:xfrm flipH="1">
              <a:off x="1114" y="768"/>
              <a:ext cx="48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5" name="Line 25"/>
            <p:cNvSpPr>
              <a:spLocks noChangeShapeType="1"/>
            </p:cNvSpPr>
            <p:nvPr/>
          </p:nvSpPr>
          <p:spPr bwMode="auto">
            <a:xfrm>
              <a:off x="1162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>
              <a:off x="173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7" name="Line 27"/>
            <p:cNvSpPr>
              <a:spLocks noChangeShapeType="1"/>
            </p:cNvSpPr>
            <p:nvPr/>
          </p:nvSpPr>
          <p:spPr bwMode="auto">
            <a:xfrm>
              <a:off x="2554" y="816"/>
              <a:ext cx="0" cy="5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8" name="Line 28"/>
            <p:cNvSpPr>
              <a:spLocks noChangeShapeType="1"/>
            </p:cNvSpPr>
            <p:nvPr/>
          </p:nvSpPr>
          <p:spPr bwMode="auto">
            <a:xfrm>
              <a:off x="2794" y="1536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9" name="Line 29"/>
            <p:cNvSpPr>
              <a:spLocks noChangeShapeType="1"/>
            </p:cNvSpPr>
            <p:nvPr/>
          </p:nvSpPr>
          <p:spPr bwMode="auto">
            <a:xfrm>
              <a:off x="341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1930" y="139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 rot="10800000">
              <a:off x="1930" y="163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2794" y="43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 rot="10800000">
              <a:off x="2794" y="672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4" name="Freeform 34"/>
            <p:cNvSpPr>
              <a:spLocks/>
            </p:cNvSpPr>
            <p:nvPr/>
          </p:nvSpPr>
          <p:spPr bwMode="auto">
            <a:xfrm>
              <a:off x="3658" y="1344"/>
              <a:ext cx="288" cy="368"/>
            </a:xfrm>
            <a:custGeom>
              <a:avLst/>
              <a:gdLst>
                <a:gd name="T0" fmla="*/ 0 w 288"/>
                <a:gd name="T1" fmla="*/ 256 h 368"/>
                <a:gd name="T2" fmla="*/ 144 w 288"/>
                <a:gd name="T3" fmla="*/ 352 h 368"/>
                <a:gd name="T4" fmla="*/ 288 w 288"/>
                <a:gd name="T5" fmla="*/ 160 h 368"/>
                <a:gd name="T6" fmla="*/ 144 w 288"/>
                <a:gd name="T7" fmla="*/ 16 h 368"/>
                <a:gd name="T8" fmla="*/ 0 w 288"/>
                <a:gd name="T9" fmla="*/ 64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68"/>
                <a:gd name="T17" fmla="*/ 288 w 288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68">
                  <a:moveTo>
                    <a:pt x="0" y="256"/>
                  </a:moveTo>
                  <a:cubicBezTo>
                    <a:pt x="48" y="312"/>
                    <a:pt x="96" y="368"/>
                    <a:pt x="144" y="352"/>
                  </a:cubicBezTo>
                  <a:cubicBezTo>
                    <a:pt x="192" y="336"/>
                    <a:pt x="288" y="216"/>
                    <a:pt x="288" y="160"/>
                  </a:cubicBezTo>
                  <a:cubicBezTo>
                    <a:pt x="288" y="104"/>
                    <a:pt x="192" y="32"/>
                    <a:pt x="144" y="16"/>
                  </a:cubicBezTo>
                  <a:cubicBezTo>
                    <a:pt x="96" y="0"/>
                    <a:pt x="8" y="56"/>
                    <a:pt x="0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177" y="960"/>
              <a:ext cx="2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23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110"/>
          <p:cNvGrpSpPr>
            <a:grpSpLocks/>
          </p:cNvGrpSpPr>
          <p:nvPr/>
        </p:nvGrpSpPr>
        <p:grpSpPr bwMode="auto">
          <a:xfrm>
            <a:off x="369743" y="2296391"/>
            <a:ext cx="6124575" cy="3048000"/>
            <a:chOff x="174" y="2208"/>
            <a:chExt cx="3858" cy="1920"/>
          </a:xfrm>
        </p:grpSpPr>
        <p:sp>
          <p:nvSpPr>
            <p:cNvPr id="35886" name="Freeform 73"/>
            <p:cNvSpPr>
              <a:spLocks/>
            </p:cNvSpPr>
            <p:nvPr/>
          </p:nvSpPr>
          <p:spPr bwMode="auto">
            <a:xfrm>
              <a:off x="557" y="2272"/>
              <a:ext cx="1518" cy="1823"/>
            </a:xfrm>
            <a:custGeom>
              <a:avLst/>
              <a:gdLst>
                <a:gd name="T0" fmla="*/ 48 w 1518"/>
                <a:gd name="T1" fmla="*/ 442 h 1823"/>
                <a:gd name="T2" fmla="*/ 56 w 1518"/>
                <a:gd name="T3" fmla="*/ 300 h 1823"/>
                <a:gd name="T4" fmla="*/ 151 w 1518"/>
                <a:gd name="T5" fmla="*/ 103 h 1823"/>
                <a:gd name="T6" fmla="*/ 245 w 1518"/>
                <a:gd name="T7" fmla="*/ 56 h 1823"/>
                <a:gd name="T8" fmla="*/ 293 w 1518"/>
                <a:gd name="T9" fmla="*/ 24 h 1823"/>
                <a:gd name="T10" fmla="*/ 395 w 1518"/>
                <a:gd name="T11" fmla="*/ 0 h 1823"/>
                <a:gd name="T12" fmla="*/ 1145 w 1518"/>
                <a:gd name="T13" fmla="*/ 8 h 1823"/>
                <a:gd name="T14" fmla="*/ 1350 w 1518"/>
                <a:gd name="T15" fmla="*/ 71 h 1823"/>
                <a:gd name="T16" fmla="*/ 1421 w 1518"/>
                <a:gd name="T17" fmla="*/ 111 h 1823"/>
                <a:gd name="T18" fmla="*/ 1468 w 1518"/>
                <a:gd name="T19" fmla="*/ 253 h 1823"/>
                <a:gd name="T20" fmla="*/ 1516 w 1518"/>
                <a:gd name="T21" fmla="*/ 395 h 1823"/>
                <a:gd name="T22" fmla="*/ 1437 w 1518"/>
                <a:gd name="T23" fmla="*/ 608 h 1823"/>
                <a:gd name="T24" fmla="*/ 1358 w 1518"/>
                <a:gd name="T25" fmla="*/ 663 h 1823"/>
                <a:gd name="T26" fmla="*/ 1303 w 1518"/>
                <a:gd name="T27" fmla="*/ 695 h 1823"/>
                <a:gd name="T28" fmla="*/ 1200 w 1518"/>
                <a:gd name="T29" fmla="*/ 734 h 1823"/>
                <a:gd name="T30" fmla="*/ 1066 w 1518"/>
                <a:gd name="T31" fmla="*/ 845 h 1823"/>
                <a:gd name="T32" fmla="*/ 971 w 1518"/>
                <a:gd name="T33" fmla="*/ 916 h 1823"/>
                <a:gd name="T34" fmla="*/ 955 w 1518"/>
                <a:gd name="T35" fmla="*/ 987 h 1823"/>
                <a:gd name="T36" fmla="*/ 932 w 1518"/>
                <a:gd name="T37" fmla="*/ 1010 h 1823"/>
                <a:gd name="T38" fmla="*/ 892 w 1518"/>
                <a:gd name="T39" fmla="*/ 1074 h 1823"/>
                <a:gd name="T40" fmla="*/ 845 w 1518"/>
                <a:gd name="T41" fmla="*/ 1121 h 1823"/>
                <a:gd name="T42" fmla="*/ 766 w 1518"/>
                <a:gd name="T43" fmla="*/ 1239 h 1823"/>
                <a:gd name="T44" fmla="*/ 727 w 1518"/>
                <a:gd name="T45" fmla="*/ 1342 h 1823"/>
                <a:gd name="T46" fmla="*/ 592 w 1518"/>
                <a:gd name="T47" fmla="*/ 1689 h 1823"/>
                <a:gd name="T48" fmla="*/ 474 w 1518"/>
                <a:gd name="T49" fmla="*/ 1792 h 1823"/>
                <a:gd name="T50" fmla="*/ 403 w 1518"/>
                <a:gd name="T51" fmla="*/ 1815 h 1823"/>
                <a:gd name="T52" fmla="*/ 379 w 1518"/>
                <a:gd name="T53" fmla="*/ 1823 h 1823"/>
                <a:gd name="T54" fmla="*/ 253 w 1518"/>
                <a:gd name="T55" fmla="*/ 1792 h 1823"/>
                <a:gd name="T56" fmla="*/ 151 w 1518"/>
                <a:gd name="T57" fmla="*/ 1681 h 1823"/>
                <a:gd name="T58" fmla="*/ 119 w 1518"/>
                <a:gd name="T59" fmla="*/ 1634 h 1823"/>
                <a:gd name="T60" fmla="*/ 111 w 1518"/>
                <a:gd name="T61" fmla="*/ 1610 h 1823"/>
                <a:gd name="T62" fmla="*/ 95 w 1518"/>
                <a:gd name="T63" fmla="*/ 1586 h 1823"/>
                <a:gd name="T64" fmla="*/ 79 w 1518"/>
                <a:gd name="T65" fmla="*/ 1523 h 1823"/>
                <a:gd name="T66" fmla="*/ 64 w 1518"/>
                <a:gd name="T67" fmla="*/ 1476 h 1823"/>
                <a:gd name="T68" fmla="*/ 56 w 1518"/>
                <a:gd name="T69" fmla="*/ 1452 h 1823"/>
                <a:gd name="T70" fmla="*/ 16 w 1518"/>
                <a:gd name="T71" fmla="*/ 1121 h 1823"/>
                <a:gd name="T72" fmla="*/ 40 w 1518"/>
                <a:gd name="T73" fmla="*/ 561 h 1823"/>
                <a:gd name="T74" fmla="*/ 48 w 1518"/>
                <a:gd name="T75" fmla="*/ 442 h 18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18"/>
                <a:gd name="T115" fmla="*/ 0 h 1823"/>
                <a:gd name="T116" fmla="*/ 1518 w 1518"/>
                <a:gd name="T117" fmla="*/ 1823 h 18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18" h="1823">
                  <a:moveTo>
                    <a:pt x="48" y="442"/>
                  </a:moveTo>
                  <a:cubicBezTo>
                    <a:pt x="51" y="395"/>
                    <a:pt x="52" y="347"/>
                    <a:pt x="56" y="300"/>
                  </a:cubicBezTo>
                  <a:cubicBezTo>
                    <a:pt x="61" y="243"/>
                    <a:pt x="108" y="138"/>
                    <a:pt x="151" y="103"/>
                  </a:cubicBezTo>
                  <a:cubicBezTo>
                    <a:pt x="174" y="84"/>
                    <a:pt x="218" y="71"/>
                    <a:pt x="245" y="56"/>
                  </a:cubicBezTo>
                  <a:cubicBezTo>
                    <a:pt x="262" y="47"/>
                    <a:pt x="274" y="28"/>
                    <a:pt x="293" y="24"/>
                  </a:cubicBezTo>
                  <a:cubicBezTo>
                    <a:pt x="379" y="6"/>
                    <a:pt x="346" y="16"/>
                    <a:pt x="395" y="0"/>
                  </a:cubicBezTo>
                  <a:cubicBezTo>
                    <a:pt x="645" y="3"/>
                    <a:pt x="895" y="3"/>
                    <a:pt x="1145" y="8"/>
                  </a:cubicBezTo>
                  <a:cubicBezTo>
                    <a:pt x="1206" y="9"/>
                    <a:pt x="1290" y="53"/>
                    <a:pt x="1350" y="71"/>
                  </a:cubicBezTo>
                  <a:cubicBezTo>
                    <a:pt x="1374" y="87"/>
                    <a:pt x="1397" y="95"/>
                    <a:pt x="1421" y="111"/>
                  </a:cubicBezTo>
                  <a:cubicBezTo>
                    <a:pt x="1429" y="136"/>
                    <a:pt x="1455" y="233"/>
                    <a:pt x="1468" y="253"/>
                  </a:cubicBezTo>
                  <a:cubicBezTo>
                    <a:pt x="1497" y="296"/>
                    <a:pt x="1506" y="345"/>
                    <a:pt x="1516" y="395"/>
                  </a:cubicBezTo>
                  <a:cubicBezTo>
                    <a:pt x="1510" y="495"/>
                    <a:pt x="1518" y="552"/>
                    <a:pt x="1437" y="608"/>
                  </a:cubicBezTo>
                  <a:cubicBezTo>
                    <a:pt x="1423" y="649"/>
                    <a:pt x="1399" y="649"/>
                    <a:pt x="1358" y="663"/>
                  </a:cubicBezTo>
                  <a:cubicBezTo>
                    <a:pt x="1338" y="670"/>
                    <a:pt x="1322" y="687"/>
                    <a:pt x="1303" y="695"/>
                  </a:cubicBezTo>
                  <a:cubicBezTo>
                    <a:pt x="1260" y="714"/>
                    <a:pt x="1260" y="694"/>
                    <a:pt x="1200" y="734"/>
                  </a:cubicBezTo>
                  <a:cubicBezTo>
                    <a:pt x="1152" y="766"/>
                    <a:pt x="1112" y="812"/>
                    <a:pt x="1066" y="845"/>
                  </a:cubicBezTo>
                  <a:cubicBezTo>
                    <a:pt x="1033" y="869"/>
                    <a:pt x="1001" y="886"/>
                    <a:pt x="971" y="916"/>
                  </a:cubicBezTo>
                  <a:cubicBezTo>
                    <a:pt x="963" y="939"/>
                    <a:pt x="965" y="965"/>
                    <a:pt x="955" y="987"/>
                  </a:cubicBezTo>
                  <a:cubicBezTo>
                    <a:pt x="951" y="997"/>
                    <a:pt x="939" y="1002"/>
                    <a:pt x="932" y="1010"/>
                  </a:cubicBezTo>
                  <a:cubicBezTo>
                    <a:pt x="876" y="1078"/>
                    <a:pt x="972" y="976"/>
                    <a:pt x="892" y="1074"/>
                  </a:cubicBezTo>
                  <a:cubicBezTo>
                    <a:pt x="878" y="1091"/>
                    <a:pt x="861" y="1105"/>
                    <a:pt x="845" y="1121"/>
                  </a:cubicBezTo>
                  <a:cubicBezTo>
                    <a:pt x="810" y="1156"/>
                    <a:pt x="794" y="1199"/>
                    <a:pt x="766" y="1239"/>
                  </a:cubicBezTo>
                  <a:cubicBezTo>
                    <a:pt x="754" y="1274"/>
                    <a:pt x="735" y="1305"/>
                    <a:pt x="727" y="1342"/>
                  </a:cubicBezTo>
                  <a:cubicBezTo>
                    <a:pt x="698" y="1479"/>
                    <a:pt x="687" y="1582"/>
                    <a:pt x="592" y="1689"/>
                  </a:cubicBezTo>
                  <a:cubicBezTo>
                    <a:pt x="569" y="1715"/>
                    <a:pt x="513" y="1779"/>
                    <a:pt x="474" y="1792"/>
                  </a:cubicBezTo>
                  <a:cubicBezTo>
                    <a:pt x="450" y="1800"/>
                    <a:pt x="427" y="1807"/>
                    <a:pt x="403" y="1815"/>
                  </a:cubicBezTo>
                  <a:cubicBezTo>
                    <a:pt x="395" y="1818"/>
                    <a:pt x="379" y="1823"/>
                    <a:pt x="379" y="1823"/>
                  </a:cubicBezTo>
                  <a:cubicBezTo>
                    <a:pt x="332" y="1817"/>
                    <a:pt x="293" y="1817"/>
                    <a:pt x="253" y="1792"/>
                  </a:cubicBezTo>
                  <a:cubicBezTo>
                    <a:pt x="225" y="1750"/>
                    <a:pt x="180" y="1723"/>
                    <a:pt x="151" y="1681"/>
                  </a:cubicBezTo>
                  <a:cubicBezTo>
                    <a:pt x="140" y="1665"/>
                    <a:pt x="119" y="1634"/>
                    <a:pt x="119" y="1634"/>
                  </a:cubicBezTo>
                  <a:cubicBezTo>
                    <a:pt x="116" y="1626"/>
                    <a:pt x="115" y="1618"/>
                    <a:pt x="111" y="1610"/>
                  </a:cubicBezTo>
                  <a:cubicBezTo>
                    <a:pt x="107" y="1601"/>
                    <a:pt x="98" y="1595"/>
                    <a:pt x="95" y="1586"/>
                  </a:cubicBezTo>
                  <a:cubicBezTo>
                    <a:pt x="88" y="1566"/>
                    <a:pt x="86" y="1544"/>
                    <a:pt x="79" y="1523"/>
                  </a:cubicBezTo>
                  <a:cubicBezTo>
                    <a:pt x="74" y="1507"/>
                    <a:pt x="69" y="1492"/>
                    <a:pt x="64" y="1476"/>
                  </a:cubicBezTo>
                  <a:cubicBezTo>
                    <a:pt x="61" y="1468"/>
                    <a:pt x="56" y="1452"/>
                    <a:pt x="56" y="1452"/>
                  </a:cubicBezTo>
                  <a:cubicBezTo>
                    <a:pt x="46" y="1341"/>
                    <a:pt x="35" y="1231"/>
                    <a:pt x="16" y="1121"/>
                  </a:cubicBezTo>
                  <a:cubicBezTo>
                    <a:pt x="20" y="877"/>
                    <a:pt x="0" y="754"/>
                    <a:pt x="40" y="561"/>
                  </a:cubicBezTo>
                  <a:cubicBezTo>
                    <a:pt x="29" y="484"/>
                    <a:pt x="27" y="523"/>
                    <a:pt x="48" y="442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87" name="Oval 74"/>
            <p:cNvSpPr>
              <a:spLocks noChangeArrowheads="1"/>
            </p:cNvSpPr>
            <p:nvPr/>
          </p:nvSpPr>
          <p:spPr bwMode="auto">
            <a:xfrm>
              <a:off x="730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13/14</a:t>
              </a:r>
            </a:p>
          </p:txBody>
        </p:sp>
        <p:sp>
          <p:nvSpPr>
            <p:cNvPr id="35888" name="Oval 75"/>
            <p:cNvSpPr>
              <a:spLocks noChangeArrowheads="1"/>
            </p:cNvSpPr>
            <p:nvPr/>
          </p:nvSpPr>
          <p:spPr bwMode="auto">
            <a:xfrm>
              <a:off x="1498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11/16</a:t>
              </a:r>
            </a:p>
          </p:txBody>
        </p:sp>
        <p:sp>
          <p:nvSpPr>
            <p:cNvPr id="35889" name="Oval 76"/>
            <p:cNvSpPr>
              <a:spLocks noChangeArrowheads="1"/>
            </p:cNvSpPr>
            <p:nvPr/>
          </p:nvSpPr>
          <p:spPr bwMode="auto">
            <a:xfrm>
              <a:off x="730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12/15</a:t>
              </a:r>
            </a:p>
          </p:txBody>
        </p:sp>
        <p:sp>
          <p:nvSpPr>
            <p:cNvPr id="35890" name="Oval 77"/>
            <p:cNvSpPr>
              <a:spLocks noChangeArrowheads="1"/>
            </p:cNvSpPr>
            <p:nvPr/>
          </p:nvSpPr>
          <p:spPr bwMode="auto">
            <a:xfrm>
              <a:off x="1498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3/4</a:t>
              </a:r>
            </a:p>
          </p:txBody>
        </p:sp>
        <p:sp>
          <p:nvSpPr>
            <p:cNvPr id="35891" name="Oval 78"/>
            <p:cNvSpPr>
              <a:spLocks noChangeArrowheads="1"/>
            </p:cNvSpPr>
            <p:nvPr/>
          </p:nvSpPr>
          <p:spPr bwMode="auto">
            <a:xfrm>
              <a:off x="2362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1/10</a:t>
              </a:r>
            </a:p>
          </p:txBody>
        </p:sp>
        <p:sp>
          <p:nvSpPr>
            <p:cNvPr id="35892" name="Oval 79"/>
            <p:cNvSpPr>
              <a:spLocks noChangeArrowheads="1"/>
            </p:cNvSpPr>
            <p:nvPr/>
          </p:nvSpPr>
          <p:spPr bwMode="auto">
            <a:xfrm>
              <a:off x="2362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2/7</a:t>
              </a:r>
            </a:p>
          </p:txBody>
        </p:sp>
        <p:sp>
          <p:nvSpPr>
            <p:cNvPr id="35893" name="Oval 80"/>
            <p:cNvSpPr>
              <a:spLocks noChangeArrowheads="1"/>
            </p:cNvSpPr>
            <p:nvPr/>
          </p:nvSpPr>
          <p:spPr bwMode="auto">
            <a:xfrm>
              <a:off x="3226" y="249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8/9</a:t>
              </a:r>
            </a:p>
          </p:txBody>
        </p:sp>
        <p:sp>
          <p:nvSpPr>
            <p:cNvPr id="35894" name="Oval 81"/>
            <p:cNvSpPr>
              <a:spLocks noChangeArrowheads="1"/>
            </p:cNvSpPr>
            <p:nvPr/>
          </p:nvSpPr>
          <p:spPr bwMode="auto">
            <a:xfrm>
              <a:off x="3226" y="340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400"/>
                <a:t>5/6</a:t>
              </a:r>
            </a:p>
          </p:txBody>
        </p:sp>
        <p:sp>
          <p:nvSpPr>
            <p:cNvPr id="35895" name="Text Box 82"/>
            <p:cNvSpPr txBox="1">
              <a:spLocks noChangeArrowheads="1"/>
            </p:cNvSpPr>
            <p:nvPr/>
          </p:nvSpPr>
          <p:spPr bwMode="auto">
            <a:xfrm>
              <a:off x="874" y="2304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</a:t>
              </a:r>
            </a:p>
          </p:txBody>
        </p:sp>
        <p:sp>
          <p:nvSpPr>
            <p:cNvPr id="35896" name="Text Box 83"/>
            <p:cNvSpPr txBox="1">
              <a:spLocks noChangeArrowheads="1"/>
            </p:cNvSpPr>
            <p:nvPr/>
          </p:nvSpPr>
          <p:spPr bwMode="auto">
            <a:xfrm>
              <a:off x="1642" y="2304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b</a:t>
              </a:r>
            </a:p>
          </p:txBody>
        </p:sp>
        <p:sp>
          <p:nvSpPr>
            <p:cNvPr id="35897" name="Text Box 84"/>
            <p:cNvSpPr txBox="1">
              <a:spLocks noChangeArrowheads="1"/>
            </p:cNvSpPr>
            <p:nvPr/>
          </p:nvSpPr>
          <p:spPr bwMode="auto">
            <a:xfrm>
              <a:off x="2458" y="2304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c</a:t>
              </a:r>
            </a:p>
          </p:txBody>
        </p:sp>
        <p:sp>
          <p:nvSpPr>
            <p:cNvPr id="35898" name="Text Box 85"/>
            <p:cNvSpPr txBox="1">
              <a:spLocks noChangeArrowheads="1"/>
            </p:cNvSpPr>
            <p:nvPr/>
          </p:nvSpPr>
          <p:spPr bwMode="auto">
            <a:xfrm>
              <a:off x="3322" y="2304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d</a:t>
              </a:r>
            </a:p>
          </p:txBody>
        </p:sp>
        <p:sp>
          <p:nvSpPr>
            <p:cNvPr id="35899" name="Text Box 86"/>
            <p:cNvSpPr txBox="1">
              <a:spLocks noChangeArrowheads="1"/>
            </p:cNvSpPr>
            <p:nvPr/>
          </p:nvSpPr>
          <p:spPr bwMode="auto">
            <a:xfrm>
              <a:off x="874" y="3792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e</a:t>
              </a:r>
            </a:p>
          </p:txBody>
        </p:sp>
        <p:sp>
          <p:nvSpPr>
            <p:cNvPr id="35900" name="Text Box 87"/>
            <p:cNvSpPr txBox="1">
              <a:spLocks noChangeArrowheads="1"/>
            </p:cNvSpPr>
            <p:nvPr/>
          </p:nvSpPr>
          <p:spPr bwMode="auto">
            <a:xfrm>
              <a:off x="1642" y="3792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f</a:t>
              </a:r>
            </a:p>
          </p:txBody>
        </p:sp>
        <p:sp>
          <p:nvSpPr>
            <p:cNvPr id="35901" name="Text Box 88"/>
            <p:cNvSpPr txBox="1">
              <a:spLocks noChangeArrowheads="1"/>
            </p:cNvSpPr>
            <p:nvPr/>
          </p:nvSpPr>
          <p:spPr bwMode="auto">
            <a:xfrm>
              <a:off x="2506" y="3792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g</a:t>
              </a:r>
            </a:p>
          </p:txBody>
        </p:sp>
        <p:sp>
          <p:nvSpPr>
            <p:cNvPr id="35902" name="Text Box 89"/>
            <p:cNvSpPr txBox="1">
              <a:spLocks noChangeArrowheads="1"/>
            </p:cNvSpPr>
            <p:nvPr/>
          </p:nvSpPr>
          <p:spPr bwMode="auto">
            <a:xfrm>
              <a:off x="3370" y="3792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</a:p>
          </p:txBody>
        </p:sp>
        <p:sp>
          <p:nvSpPr>
            <p:cNvPr id="35903" name="Line 90"/>
            <p:cNvSpPr>
              <a:spLocks noChangeShapeType="1"/>
            </p:cNvSpPr>
            <p:nvPr/>
          </p:nvSpPr>
          <p:spPr bwMode="auto">
            <a:xfrm>
              <a:off x="1162" y="2688"/>
              <a:ext cx="336" cy="0"/>
            </a:xfrm>
            <a:prstGeom prst="line">
              <a:avLst/>
            </a:prstGeom>
            <a:noFill/>
            <a:ln w="22225">
              <a:solidFill>
                <a:srgbClr val="007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4" name="Line 91"/>
            <p:cNvSpPr>
              <a:spLocks noChangeShapeType="1"/>
            </p:cNvSpPr>
            <p:nvPr/>
          </p:nvSpPr>
          <p:spPr bwMode="auto">
            <a:xfrm>
              <a:off x="1930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5" name="Line 92"/>
            <p:cNvSpPr>
              <a:spLocks noChangeShapeType="1"/>
            </p:cNvSpPr>
            <p:nvPr/>
          </p:nvSpPr>
          <p:spPr bwMode="auto">
            <a:xfrm flipV="1">
              <a:off x="970" y="2880"/>
              <a:ext cx="0" cy="528"/>
            </a:xfrm>
            <a:prstGeom prst="line">
              <a:avLst/>
            </a:prstGeom>
            <a:noFill/>
            <a:ln w="22225">
              <a:solidFill>
                <a:srgbClr val="007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6" name="Line 93"/>
            <p:cNvSpPr>
              <a:spLocks noChangeShapeType="1"/>
            </p:cNvSpPr>
            <p:nvPr/>
          </p:nvSpPr>
          <p:spPr bwMode="auto">
            <a:xfrm flipH="1">
              <a:off x="1114" y="283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7" name="Line 94"/>
            <p:cNvSpPr>
              <a:spLocks noChangeShapeType="1"/>
            </p:cNvSpPr>
            <p:nvPr/>
          </p:nvSpPr>
          <p:spPr bwMode="auto">
            <a:xfrm>
              <a:off x="1162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8" name="Line 95"/>
            <p:cNvSpPr>
              <a:spLocks noChangeShapeType="1"/>
            </p:cNvSpPr>
            <p:nvPr/>
          </p:nvSpPr>
          <p:spPr bwMode="auto">
            <a:xfrm>
              <a:off x="1738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09" name="Line 96"/>
            <p:cNvSpPr>
              <a:spLocks noChangeShapeType="1"/>
            </p:cNvSpPr>
            <p:nvPr/>
          </p:nvSpPr>
          <p:spPr bwMode="auto">
            <a:xfrm>
              <a:off x="2554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0" name="Line 97"/>
            <p:cNvSpPr>
              <a:spLocks noChangeShapeType="1"/>
            </p:cNvSpPr>
            <p:nvPr/>
          </p:nvSpPr>
          <p:spPr bwMode="auto">
            <a:xfrm>
              <a:off x="2794" y="36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1" name="Line 98"/>
            <p:cNvSpPr>
              <a:spLocks noChangeShapeType="1"/>
            </p:cNvSpPr>
            <p:nvPr/>
          </p:nvSpPr>
          <p:spPr bwMode="auto">
            <a:xfrm>
              <a:off x="3418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2" name="Freeform 99"/>
            <p:cNvSpPr>
              <a:spLocks/>
            </p:cNvSpPr>
            <p:nvPr/>
          </p:nvSpPr>
          <p:spPr bwMode="auto">
            <a:xfrm>
              <a:off x="1930" y="345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3" name="Freeform 100"/>
            <p:cNvSpPr>
              <a:spLocks/>
            </p:cNvSpPr>
            <p:nvPr/>
          </p:nvSpPr>
          <p:spPr bwMode="auto">
            <a:xfrm rot="10800000">
              <a:off x="1930" y="369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4" name="Freeform 101"/>
            <p:cNvSpPr>
              <a:spLocks/>
            </p:cNvSpPr>
            <p:nvPr/>
          </p:nvSpPr>
          <p:spPr bwMode="auto">
            <a:xfrm>
              <a:off x="2794" y="249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5" name="Freeform 102"/>
            <p:cNvSpPr>
              <a:spLocks/>
            </p:cNvSpPr>
            <p:nvPr/>
          </p:nvSpPr>
          <p:spPr bwMode="auto">
            <a:xfrm rot="10800000">
              <a:off x="2794" y="2736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19050" cap="flat" cmpd="sng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6" name="Freeform 103"/>
            <p:cNvSpPr>
              <a:spLocks/>
            </p:cNvSpPr>
            <p:nvPr/>
          </p:nvSpPr>
          <p:spPr bwMode="auto">
            <a:xfrm>
              <a:off x="3658" y="3408"/>
              <a:ext cx="288" cy="368"/>
            </a:xfrm>
            <a:custGeom>
              <a:avLst/>
              <a:gdLst>
                <a:gd name="T0" fmla="*/ 0 w 288"/>
                <a:gd name="T1" fmla="*/ 256 h 368"/>
                <a:gd name="T2" fmla="*/ 144 w 288"/>
                <a:gd name="T3" fmla="*/ 352 h 368"/>
                <a:gd name="T4" fmla="*/ 288 w 288"/>
                <a:gd name="T5" fmla="*/ 160 h 368"/>
                <a:gd name="T6" fmla="*/ 144 w 288"/>
                <a:gd name="T7" fmla="*/ 16 h 368"/>
                <a:gd name="T8" fmla="*/ 0 w 288"/>
                <a:gd name="T9" fmla="*/ 64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368"/>
                <a:gd name="T17" fmla="*/ 288 w 288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368">
                  <a:moveTo>
                    <a:pt x="0" y="256"/>
                  </a:moveTo>
                  <a:cubicBezTo>
                    <a:pt x="48" y="312"/>
                    <a:pt x="96" y="368"/>
                    <a:pt x="144" y="352"/>
                  </a:cubicBezTo>
                  <a:cubicBezTo>
                    <a:pt x="192" y="336"/>
                    <a:pt x="288" y="216"/>
                    <a:pt x="288" y="160"/>
                  </a:cubicBezTo>
                  <a:cubicBezTo>
                    <a:pt x="288" y="104"/>
                    <a:pt x="192" y="32"/>
                    <a:pt x="144" y="16"/>
                  </a:cubicBezTo>
                  <a:cubicBezTo>
                    <a:pt x="96" y="0"/>
                    <a:pt x="8" y="56"/>
                    <a:pt x="0" y="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917" name="Text Box 104"/>
            <p:cNvSpPr txBox="1">
              <a:spLocks noChangeArrowheads="1"/>
            </p:cNvSpPr>
            <p:nvPr/>
          </p:nvSpPr>
          <p:spPr bwMode="auto">
            <a:xfrm>
              <a:off x="174" y="3024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G</a:t>
              </a:r>
              <a:r>
                <a:rPr lang="en-US" altLang="zh-TW" sz="2000" baseline="30000"/>
                <a:t>T</a:t>
              </a:r>
              <a:r>
                <a:rPr lang="en-US" altLang="zh-TW" sz="2000"/>
                <a:t>:</a:t>
              </a:r>
            </a:p>
          </p:txBody>
        </p:sp>
        <p:sp>
          <p:nvSpPr>
            <p:cNvPr id="35918" name="Oval 105"/>
            <p:cNvSpPr>
              <a:spLocks noChangeArrowheads="1"/>
            </p:cNvSpPr>
            <p:nvPr/>
          </p:nvSpPr>
          <p:spPr bwMode="auto">
            <a:xfrm>
              <a:off x="1344" y="3168"/>
              <a:ext cx="1632" cy="960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5919" name="Oval 106"/>
            <p:cNvSpPr>
              <a:spLocks noChangeArrowheads="1"/>
            </p:cNvSpPr>
            <p:nvPr/>
          </p:nvSpPr>
          <p:spPr bwMode="auto">
            <a:xfrm>
              <a:off x="2160" y="2208"/>
              <a:ext cx="1632" cy="960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  <p:sp>
          <p:nvSpPr>
            <p:cNvPr id="35920" name="Oval 107"/>
            <p:cNvSpPr>
              <a:spLocks noChangeArrowheads="1"/>
            </p:cNvSpPr>
            <p:nvPr/>
          </p:nvSpPr>
          <p:spPr bwMode="auto">
            <a:xfrm>
              <a:off x="3072" y="3216"/>
              <a:ext cx="960" cy="864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/>
            </a:p>
          </p:txBody>
        </p:sp>
      </p:grpSp>
      <p:grpSp>
        <p:nvGrpSpPr>
          <p:cNvPr id="35844" name="Group 191"/>
          <p:cNvGrpSpPr>
            <a:grpSpLocks/>
          </p:cNvGrpSpPr>
          <p:nvPr/>
        </p:nvGrpSpPr>
        <p:grpSpPr bwMode="auto">
          <a:xfrm>
            <a:off x="6553200" y="2286000"/>
            <a:ext cx="2286000" cy="2667000"/>
            <a:chOff x="4224" y="1392"/>
            <a:chExt cx="1440" cy="1680"/>
          </a:xfrm>
        </p:grpSpPr>
        <p:sp>
          <p:nvSpPr>
            <p:cNvPr id="35877" name="Oval 112"/>
            <p:cNvSpPr>
              <a:spLocks noChangeArrowheads="1"/>
            </p:cNvSpPr>
            <p:nvPr/>
          </p:nvSpPr>
          <p:spPr bwMode="auto">
            <a:xfrm>
              <a:off x="4224" y="2064"/>
              <a:ext cx="336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abe</a:t>
              </a:r>
            </a:p>
          </p:txBody>
        </p:sp>
        <p:sp>
          <p:nvSpPr>
            <p:cNvPr id="35878" name="Oval 183"/>
            <p:cNvSpPr>
              <a:spLocks noChangeArrowheads="1"/>
            </p:cNvSpPr>
            <p:nvPr/>
          </p:nvSpPr>
          <p:spPr bwMode="auto">
            <a:xfrm>
              <a:off x="4752" y="1392"/>
              <a:ext cx="336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cd</a:t>
              </a:r>
            </a:p>
          </p:txBody>
        </p:sp>
        <p:sp>
          <p:nvSpPr>
            <p:cNvPr id="35879" name="Oval 184"/>
            <p:cNvSpPr>
              <a:spLocks noChangeArrowheads="1"/>
            </p:cNvSpPr>
            <p:nvPr/>
          </p:nvSpPr>
          <p:spPr bwMode="auto">
            <a:xfrm>
              <a:off x="5328" y="2064"/>
              <a:ext cx="336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h</a:t>
              </a:r>
            </a:p>
          </p:txBody>
        </p:sp>
        <p:sp>
          <p:nvSpPr>
            <p:cNvPr id="35880" name="Oval 185"/>
            <p:cNvSpPr>
              <a:spLocks noChangeArrowheads="1"/>
            </p:cNvSpPr>
            <p:nvPr/>
          </p:nvSpPr>
          <p:spPr bwMode="auto">
            <a:xfrm>
              <a:off x="4800" y="2736"/>
              <a:ext cx="336" cy="3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FF33"/>
                </a:buClr>
                <a:buSzPct val="6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fg</a:t>
              </a:r>
            </a:p>
          </p:txBody>
        </p:sp>
        <p:sp>
          <p:nvSpPr>
            <p:cNvPr id="35881" name="Line 186"/>
            <p:cNvSpPr>
              <a:spLocks noChangeShapeType="1"/>
            </p:cNvSpPr>
            <p:nvPr/>
          </p:nvSpPr>
          <p:spPr bwMode="auto">
            <a:xfrm flipV="1">
              <a:off x="4464" y="16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82" name="Line 187"/>
            <p:cNvSpPr>
              <a:spLocks noChangeShapeType="1"/>
            </p:cNvSpPr>
            <p:nvPr/>
          </p:nvSpPr>
          <p:spPr bwMode="auto">
            <a:xfrm>
              <a:off x="4512" y="235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83" name="Line 188"/>
            <p:cNvSpPr>
              <a:spLocks noChangeShapeType="1"/>
            </p:cNvSpPr>
            <p:nvPr/>
          </p:nvSpPr>
          <p:spPr bwMode="auto">
            <a:xfrm>
              <a:off x="4944" y="17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84" name="Line 189"/>
            <p:cNvSpPr>
              <a:spLocks noChangeShapeType="1"/>
            </p:cNvSpPr>
            <p:nvPr/>
          </p:nvSpPr>
          <p:spPr bwMode="auto">
            <a:xfrm>
              <a:off x="5088" y="163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85" name="Line 190"/>
            <p:cNvSpPr>
              <a:spLocks noChangeShapeType="1"/>
            </p:cNvSpPr>
            <p:nvPr/>
          </p:nvSpPr>
          <p:spPr bwMode="auto">
            <a:xfrm flipV="1">
              <a:off x="5088" y="235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82" name="內容版面配置區 2"/>
          <p:cNvSpPr>
            <a:spLocks noGrp="1"/>
          </p:cNvSpPr>
          <p:nvPr>
            <p:ph idx="1"/>
          </p:nvPr>
        </p:nvSpPr>
        <p:spPr>
          <a:xfrm>
            <a:off x="228601" y="661987"/>
            <a:ext cx="7772400" cy="4572000"/>
          </a:xfrm>
        </p:spPr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3. Call DFS(G</a:t>
            </a:r>
            <a:r>
              <a:rPr lang="en-US" altLang="zh-TW" baseline="30000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), but in the main loop of DFS, consider the vertices in order of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decreasing f[u]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2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014462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39614"/>
            <a:ext cx="8291264" cy="4572000"/>
          </a:xfrm>
        </p:spPr>
        <p:txBody>
          <a:bodyPr/>
          <a:lstStyle/>
          <a:p>
            <a:r>
              <a:rPr lang="en-US" dirty="0"/>
              <a:t>Let C and C’ be two distinct SCCs.</a:t>
            </a:r>
          </a:p>
          <a:p>
            <a:pPr lvl="1"/>
            <a:r>
              <a:rPr lang="en-US" dirty="0"/>
              <a:t>Suppose there is an edge (</a:t>
            </a:r>
            <a:r>
              <a:rPr lang="en-US" dirty="0" err="1"/>
              <a:t>u,v</a:t>
            </a:r>
            <a:r>
              <a:rPr lang="en-US" dirty="0"/>
              <a:t>) where u in C and v in C’.</a:t>
            </a:r>
          </a:p>
          <a:p>
            <a:pPr lvl="1"/>
            <a:r>
              <a:rPr lang="en-US" dirty="0"/>
              <a:t>Let f(C) be the finish time of the 1</a:t>
            </a:r>
            <a:r>
              <a:rPr lang="en-US" baseline="30000" dirty="0"/>
              <a:t>st</a:t>
            </a:r>
            <a:r>
              <a:rPr lang="en-US" dirty="0"/>
              <a:t> DFS.</a:t>
            </a:r>
          </a:p>
          <a:p>
            <a:pPr lvl="1"/>
            <a:r>
              <a:rPr lang="en-US" dirty="0"/>
              <a:t>f(C) &gt; f(C’)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5" name="Picture 5" descr="File:Scc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4679578" cy="215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302424" y="3789040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534672" y="3789040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C’</a:t>
            </a:r>
          </a:p>
        </p:txBody>
      </p:sp>
      <p:sp>
        <p:nvSpPr>
          <p:cNvPr id="8" name="Oval 7"/>
          <p:cNvSpPr/>
          <p:nvPr/>
        </p:nvSpPr>
        <p:spPr>
          <a:xfrm>
            <a:off x="6382544" y="5270801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26560" y="436510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14395" y="4943216"/>
            <a:ext cx="468149" cy="9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06680" y="4941168"/>
            <a:ext cx="540060" cy="9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95010" y="349167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837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92" y="263642"/>
            <a:ext cx="7772400" cy="1014462"/>
          </a:xfrm>
        </p:spPr>
        <p:txBody>
          <a:bodyPr/>
          <a:lstStyle/>
          <a:p>
            <a:r>
              <a:rPr lang="en-US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86624"/>
            <a:ext cx="8363272" cy="4572000"/>
          </a:xfrm>
        </p:spPr>
        <p:txBody>
          <a:bodyPr/>
          <a:lstStyle/>
          <a:p>
            <a:r>
              <a:rPr lang="en-US" dirty="0"/>
              <a:t>Let C and C’ be two distinct SCCs.</a:t>
            </a:r>
          </a:p>
          <a:p>
            <a:pPr lvl="1"/>
            <a:r>
              <a:rPr lang="en-US" dirty="0"/>
              <a:t>Suppose there is an edge (</a:t>
            </a:r>
            <a:r>
              <a:rPr lang="en-US" dirty="0" err="1"/>
              <a:t>u,v</a:t>
            </a:r>
            <a:r>
              <a:rPr lang="en-US" dirty="0"/>
              <a:t>) in G</a:t>
            </a:r>
            <a:r>
              <a:rPr lang="en-US" baseline="30000" dirty="0"/>
              <a:t>T</a:t>
            </a:r>
            <a:r>
              <a:rPr lang="en-US" dirty="0"/>
              <a:t> where u in C and v in C’.</a:t>
            </a:r>
          </a:p>
          <a:p>
            <a:pPr lvl="1"/>
            <a:r>
              <a:rPr lang="en-US" dirty="0"/>
              <a:t>Let f(C) be the finish time of the 1</a:t>
            </a:r>
            <a:r>
              <a:rPr lang="en-US" baseline="30000" dirty="0"/>
              <a:t>st</a:t>
            </a:r>
            <a:r>
              <a:rPr lang="en-US" dirty="0"/>
              <a:t> DFS.</a:t>
            </a:r>
          </a:p>
          <a:p>
            <a:pPr lvl="1"/>
            <a:r>
              <a:rPr lang="en-US" dirty="0"/>
              <a:t>f(C) &lt; f(C’)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6" name="Oval 5"/>
          <p:cNvSpPr/>
          <p:nvPr/>
        </p:nvSpPr>
        <p:spPr>
          <a:xfrm>
            <a:off x="1115616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C’</a:t>
            </a:r>
          </a:p>
        </p:txBody>
      </p:sp>
      <p:sp>
        <p:nvSpPr>
          <p:cNvPr id="7" name="Oval 6"/>
          <p:cNvSpPr/>
          <p:nvPr/>
        </p:nvSpPr>
        <p:spPr>
          <a:xfrm>
            <a:off x="3347864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195736" y="5414817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SCC3</a:t>
            </a:r>
          </a:p>
        </p:txBody>
      </p:sp>
      <p:cxnSp>
        <p:nvCxnSpPr>
          <p:cNvPr id="9" name="Straight Arrow Connector 8"/>
          <p:cNvCxnSpPr>
            <a:stCxn id="10" idx="6"/>
            <a:endCxn id="11" idx="2"/>
          </p:cNvCxnSpPr>
          <p:nvPr/>
        </p:nvCxnSpPr>
        <p:spPr>
          <a:xfrm>
            <a:off x="2339752" y="450912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2"/>
          </p:cNvCxnSpPr>
          <p:nvPr/>
        </p:nvCxnSpPr>
        <p:spPr>
          <a:xfrm>
            <a:off x="1727587" y="5087232"/>
            <a:ext cx="468149" cy="9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" idx="4"/>
          </p:cNvCxnSpPr>
          <p:nvPr/>
        </p:nvCxnSpPr>
        <p:spPr>
          <a:xfrm flipH="1">
            <a:off x="3419872" y="5085184"/>
            <a:ext cx="540060" cy="9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6056" y="3933056"/>
            <a:ext cx="1224136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13" name="Oval 12"/>
          <p:cNvSpPr/>
          <p:nvPr/>
        </p:nvSpPr>
        <p:spPr>
          <a:xfrm>
            <a:off x="7308304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6156176" y="5414817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00192" y="4509120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8124" y="5085184"/>
            <a:ext cx="468052" cy="90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80312" y="5085184"/>
            <a:ext cx="540060" cy="90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43229" y="3629877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08202" y="36356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6559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014462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83630"/>
            <a:ext cx="8136904" cy="2089426"/>
          </a:xfrm>
        </p:spPr>
        <p:txBody>
          <a:bodyPr/>
          <a:lstStyle/>
          <a:p>
            <a:r>
              <a:rPr lang="en-US" dirty="0"/>
              <a:t>Because we start 2</a:t>
            </a:r>
            <a:r>
              <a:rPr lang="en-US" baseline="30000" dirty="0"/>
              <a:t>nd</a:t>
            </a:r>
            <a:r>
              <a:rPr lang="en-US" dirty="0"/>
              <a:t> DFS from the maximum finish time (e.g., SCC1), </a:t>
            </a:r>
            <a:r>
              <a:rPr lang="en-US"/>
              <a:t>it always visits </a:t>
            </a:r>
            <a:r>
              <a:rPr lang="en-US" dirty="0"/>
              <a:t>vertices within the same SCC but not other SCCs.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6" name="Oval 5"/>
          <p:cNvSpPr/>
          <p:nvPr/>
        </p:nvSpPr>
        <p:spPr>
          <a:xfrm>
            <a:off x="1115616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SCC1</a:t>
            </a:r>
          </a:p>
        </p:txBody>
      </p:sp>
      <p:sp>
        <p:nvSpPr>
          <p:cNvPr id="7" name="Oval 6"/>
          <p:cNvSpPr/>
          <p:nvPr/>
        </p:nvSpPr>
        <p:spPr>
          <a:xfrm>
            <a:off x="3347864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SCC2</a:t>
            </a:r>
          </a:p>
        </p:txBody>
      </p:sp>
      <p:sp>
        <p:nvSpPr>
          <p:cNvPr id="8" name="Oval 7"/>
          <p:cNvSpPr/>
          <p:nvPr/>
        </p:nvSpPr>
        <p:spPr>
          <a:xfrm>
            <a:off x="2195736" y="5414817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SCC3</a:t>
            </a:r>
          </a:p>
        </p:txBody>
      </p: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2339752" y="450912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1727587" y="5087232"/>
            <a:ext cx="468149" cy="9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 flipH="1">
            <a:off x="3419872" y="5085184"/>
            <a:ext cx="540060" cy="92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76056" y="3933056"/>
            <a:ext cx="1224136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SCC1</a:t>
            </a:r>
          </a:p>
        </p:txBody>
      </p:sp>
      <p:sp>
        <p:nvSpPr>
          <p:cNvPr id="21" name="Oval 20"/>
          <p:cNvSpPr/>
          <p:nvPr/>
        </p:nvSpPr>
        <p:spPr>
          <a:xfrm>
            <a:off x="7308304" y="3933056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SCC2</a:t>
            </a:r>
          </a:p>
        </p:txBody>
      </p:sp>
      <p:sp>
        <p:nvSpPr>
          <p:cNvPr id="22" name="Oval 21"/>
          <p:cNvSpPr/>
          <p:nvPr/>
        </p:nvSpPr>
        <p:spPr>
          <a:xfrm>
            <a:off x="6156176" y="5414817"/>
            <a:ext cx="12241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SCC3</a:t>
            </a:r>
          </a:p>
        </p:txBody>
      </p:sp>
      <p:cxnSp>
        <p:nvCxnSpPr>
          <p:cNvPr id="23" name="Straight Arrow Connector 22"/>
          <p:cNvCxnSpPr>
            <a:stCxn id="21" idx="2"/>
            <a:endCxn id="20" idx="6"/>
          </p:cNvCxnSpPr>
          <p:nvPr/>
        </p:nvCxnSpPr>
        <p:spPr>
          <a:xfrm flipH="1">
            <a:off x="6300192" y="450912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0" idx="4"/>
          </p:cNvCxnSpPr>
          <p:nvPr/>
        </p:nvCxnSpPr>
        <p:spPr>
          <a:xfrm flipH="1" flipV="1">
            <a:off x="5688124" y="5085184"/>
            <a:ext cx="468052" cy="90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1" idx="4"/>
          </p:cNvCxnSpPr>
          <p:nvPr/>
        </p:nvCxnSpPr>
        <p:spPr>
          <a:xfrm flipV="1">
            <a:off x="7380312" y="5085184"/>
            <a:ext cx="540060" cy="90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43229" y="3629877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r>
              <a:rPr lang="en-US" baseline="30000" dirty="0"/>
              <a:t>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08202" y="363568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9609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60066E-6E66-4D08-A930-38DE9CBF78F7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2SAT is in P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We get the following efficient algorithm for 2SAT: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For each variable x and –x check if they are in the same strongly connected component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eject if any of these tests succeeded.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Accept otherwise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2SATP. 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3SAT,4SAT,… NP-complete</a:t>
            </a:r>
            <a:endParaRPr lang="en-US" altLang="zh-TW" dirty="0">
              <a:ea typeface="新細明體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041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640"/>
            <a:ext cx="7772400" cy="10144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Finding a Truth Assignment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11622"/>
            <a:ext cx="8363272" cy="45720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Topological sort on the component graph.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Each strongly connected component contracts as a vertex.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Topological sort the contracted vertices.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From reverse topological order, set all the literals in the component to be true,</a:t>
            </a:r>
            <a:r>
              <a:rPr lang="en-US" altLang="zh-TW" sz="2800" dirty="0"/>
              <a:t> if the variable is not set yet</a:t>
            </a:r>
            <a:r>
              <a:rPr lang="en-US" altLang="zh-TW" sz="2800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200" dirty="0">
                <a:ea typeface="新細明體" panose="02020500000000000000" pitchFamily="18" charset="-120"/>
              </a:rPr>
              <a:t>This also causes all of the terms in the complementary component to be set to false.</a:t>
            </a:r>
          </a:p>
          <a:p>
            <a:pPr marL="0" indent="0" eaLnBrk="1" hangingPunct="1"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939605" y="6005620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x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05629" y="4460545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y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939605" y="4460545"/>
            <a:ext cx="764600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x 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651530" y="6005621"/>
            <a:ext cx="872798" cy="735747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</a:t>
            </a:r>
            <a:r>
              <a:rPr lang="en-US" altLang="zh-TW">
                <a:sym typeface="Symbol" panose="05050102010706020507" pitchFamily="18" charset="2"/>
              </a:rPr>
              <a:t>y</a:t>
            </a:r>
          </a:p>
        </p:txBody>
      </p:sp>
      <p:cxnSp>
        <p:nvCxnSpPr>
          <p:cNvPr id="8" name="AutoShape 23"/>
          <p:cNvCxnSpPr>
            <a:cxnSpLocks noChangeShapeType="1"/>
            <a:stCxn id="4" idx="7"/>
            <a:endCxn id="5" idx="3"/>
          </p:cNvCxnSpPr>
          <p:nvPr/>
        </p:nvCxnSpPr>
        <p:spPr bwMode="auto">
          <a:xfrm flipV="1">
            <a:off x="5684585" y="5088544"/>
            <a:ext cx="1133017" cy="10248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3"/>
          <p:cNvCxnSpPr>
            <a:cxnSpLocks noChangeShapeType="1"/>
            <a:stCxn id="7" idx="1"/>
            <a:endCxn id="6" idx="5"/>
          </p:cNvCxnSpPr>
          <p:nvPr/>
        </p:nvCxnSpPr>
        <p:spPr bwMode="auto">
          <a:xfrm flipH="1" flipV="1">
            <a:off x="5592232" y="5088544"/>
            <a:ext cx="1187116" cy="102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3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5812403" y="6373494"/>
            <a:ext cx="83912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3"/>
          <p:cNvCxnSpPr>
            <a:cxnSpLocks noChangeShapeType="1"/>
            <a:stCxn id="5" idx="2"/>
          </p:cNvCxnSpPr>
          <p:nvPr/>
        </p:nvCxnSpPr>
        <p:spPr bwMode="auto">
          <a:xfrm flipH="1" flipV="1">
            <a:off x="5736203" y="4828418"/>
            <a:ext cx="969426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1309448" y="5482400"/>
            <a:ext cx="3150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(x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</a:t>
            </a:r>
            <a:r>
              <a:rPr lang="en-US" altLang="zh-TW" sz="2800" dirty="0">
                <a:ea typeface="新細明體" panose="02020500000000000000" pitchFamily="18" charset="-120"/>
              </a:rPr>
              <a:t> y)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</a:t>
            </a:r>
            <a:r>
              <a:rPr lang="en-US" altLang="zh-TW" sz="2800" dirty="0">
                <a:ea typeface="新細明體" panose="02020500000000000000" pitchFamily="18" charset="-120"/>
              </a:rPr>
              <a:t> (x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 </a:t>
            </a:r>
            <a:r>
              <a:rPr lang="en-US" altLang="zh-TW" sz="2800" dirty="0">
                <a:ea typeface="新細明體" panose="02020500000000000000" pitchFamily="18" charset="-120"/>
              </a:rPr>
              <a:t>-y)</a:t>
            </a:r>
          </a:p>
        </p:txBody>
      </p:sp>
    </p:spTree>
    <p:extLst>
      <p:ext uri="{BB962C8B-B14F-4D97-AF65-F5344CB8AC3E}">
        <p14:creationId xmlns:p14="http://schemas.microsoft.com/office/powerpoint/2010/main" val="397810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F2FAD6-5C02-4CB1-B2EF-7B98D1EAB427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Max2SAT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Max2SAT: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Decide if there is a truth assignment satisfying </a:t>
            </a:r>
            <a:r>
              <a:rPr lang="en-US" altLang="zh-TW" b="1" dirty="0">
                <a:ea typeface="新細明體" panose="02020500000000000000" pitchFamily="18" charset="-120"/>
              </a:rPr>
              <a:t>at least </a:t>
            </a:r>
            <a:r>
              <a:rPr lang="en-US" altLang="zh-TW" b="1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clauses.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Is Max2SAT in P?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868613" y="48768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  <a:sym typeface="Symbol" panose="05050102010706020507" pitchFamily="18" charset="2"/>
              </a:rPr>
              <a:t>(xy)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  <a:sym typeface="Symbol" panose="05050102010706020507" pitchFamily="18" charset="2"/>
              </a:rPr>
              <a:t>(yz)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  <a:sym typeface="Symbol" panose="05050102010706020507" pitchFamily="18" charset="2"/>
              </a:rPr>
              <a:t>(xz)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mic Sans MS" panose="030F0702030302020204" pitchFamily="66" charset="0"/>
                <a:sym typeface="Symbol" panose="05050102010706020507" pitchFamily="18" charset="2"/>
              </a:rPr>
              <a:t>(zy)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411413" y="44196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0" i="1">
                <a:solidFill>
                  <a:srgbClr val="6699FF"/>
                </a:solidFill>
                <a:latin typeface="Comic Sans MS" panose="030F0702030302020204" pitchFamily="66" charset="0"/>
              </a:rPr>
              <a:t>Example: a 2CNF formula</a:t>
            </a:r>
          </a:p>
        </p:txBody>
      </p:sp>
    </p:spTree>
    <p:extLst>
      <p:ext uri="{BB962C8B-B14F-4D97-AF65-F5344CB8AC3E}">
        <p14:creationId xmlns:p14="http://schemas.microsoft.com/office/powerpoint/2010/main" val="1345186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SAT is NP-complete.</a:t>
            </a:r>
          </a:p>
          <a:p>
            <a:r>
              <a:rPr lang="en-US" altLang="zh-TW" i="1" dirty="0"/>
              <a:t>k</a:t>
            </a:r>
            <a:r>
              <a:rPr lang="en-US" altLang="zh-TW" dirty="0"/>
              <a:t>-SAT is NP-complete, for </a:t>
            </a:r>
            <a:r>
              <a:rPr lang="en-US" altLang="zh-TW" i="1" dirty="0"/>
              <a:t>k</a:t>
            </a:r>
            <a:r>
              <a:rPr lang="en-US" altLang="zh-TW" dirty="0"/>
              <a:t>≥3.</a:t>
            </a:r>
          </a:p>
          <a:p>
            <a:pPr lvl="1"/>
            <a:r>
              <a:rPr lang="en-US" altLang="zh-TW" dirty="0"/>
              <a:t>2-SAT is in P.</a:t>
            </a:r>
          </a:p>
          <a:p>
            <a:pPr lvl="1"/>
            <a:r>
              <a:rPr lang="en-US" altLang="zh-TW" dirty="0"/>
              <a:t>Max2SAT is NPC.</a:t>
            </a:r>
          </a:p>
          <a:p>
            <a:r>
              <a:rPr lang="en-US" altLang="zh-TW" dirty="0"/>
              <a:t>In reality, we often solve the maximization version of this problem?</a:t>
            </a:r>
          </a:p>
          <a:p>
            <a:pPr lvl="1"/>
            <a:r>
              <a:rPr lang="en-US" altLang="zh-TW" dirty="0"/>
              <a:t>Find a truth assignment satisfying maximum clauses.</a:t>
            </a:r>
          </a:p>
          <a:p>
            <a:pPr lvl="2"/>
            <a:r>
              <a:rPr lang="en-US" altLang="zh-TW" dirty="0" err="1"/>
              <a:t>MaxSAT</a:t>
            </a:r>
            <a:r>
              <a:rPr lang="en-US" altLang="zh-TW" dirty="0"/>
              <a:t>, Max3SAT, …</a:t>
            </a:r>
          </a:p>
          <a:p>
            <a:pPr lvl="2"/>
            <a:r>
              <a:rPr lang="en-US" altLang="zh-TW" dirty="0"/>
              <a:t>All of them are NPC.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7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NP-Complete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50825" y="1557338"/>
            <a:ext cx="8664575" cy="1300162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P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Q and </a:t>
            </a:r>
            <a:r>
              <a:rPr lang="en-US" altLang="zh-TW" dirty="0">
                <a:ea typeface="新細明體" panose="02020500000000000000" pitchFamily="18" charset="-120"/>
              </a:rPr>
              <a:t>P is NP-Hard, Q is also NP-Hard.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Show all P inputs are subset/special cases of Q inputs.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196" name="投影片編號版面配置區 3"/>
          <p:cNvSpPr txBox="1">
            <a:spLocks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5AC718-7129-4966-BAC1-C0F129004AB8}" type="slidenum">
              <a:rPr lang="zh-TW" altLang="en-US" sz="1400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1357313" y="2857500"/>
            <a:ext cx="2786062" cy="3848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143125" y="4287838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TW">
                <a:solidFill>
                  <a:schemeClr val="tx2"/>
                </a:solidFill>
              </a:rPr>
              <a:t>NP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72063" y="3929063"/>
            <a:ext cx="857250" cy="1952625"/>
          </a:xfrm>
          <a:prstGeom prst="ellipse">
            <a:avLst/>
          </a:prstGeom>
          <a:solidFill>
            <a:schemeClr val="tx2">
              <a:lumMod val="25000"/>
            </a:schemeClr>
          </a:solidFill>
          <a:ln w="38100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7010400" y="2857500"/>
            <a:ext cx="1490663" cy="40005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TW" sz="2400">
              <a:solidFill>
                <a:schemeClr val="tx2"/>
              </a:solidFill>
            </a:endParaRPr>
          </a:p>
        </p:txBody>
      </p:sp>
      <p:cxnSp>
        <p:nvCxnSpPr>
          <p:cNvPr id="8201" name="直線單箭頭接點 12"/>
          <p:cNvCxnSpPr>
            <a:cxnSpLocks noChangeShapeType="1"/>
          </p:cNvCxnSpPr>
          <p:nvPr/>
        </p:nvCxnSpPr>
        <p:spPr bwMode="auto">
          <a:xfrm>
            <a:off x="4143375" y="4071938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直線單箭頭接點 13"/>
          <p:cNvCxnSpPr>
            <a:cxnSpLocks noChangeShapeType="1"/>
          </p:cNvCxnSpPr>
          <p:nvPr/>
        </p:nvCxnSpPr>
        <p:spPr bwMode="auto">
          <a:xfrm>
            <a:off x="4143375" y="43672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直線單箭頭接點 14"/>
          <p:cNvCxnSpPr>
            <a:cxnSpLocks noChangeShapeType="1"/>
          </p:cNvCxnSpPr>
          <p:nvPr/>
        </p:nvCxnSpPr>
        <p:spPr bwMode="auto">
          <a:xfrm>
            <a:off x="4143375" y="42148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直線單箭頭接點 15"/>
          <p:cNvCxnSpPr>
            <a:cxnSpLocks noChangeShapeType="1"/>
          </p:cNvCxnSpPr>
          <p:nvPr/>
        </p:nvCxnSpPr>
        <p:spPr bwMode="auto">
          <a:xfrm>
            <a:off x="4143375" y="450056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直線單箭頭接點 16"/>
          <p:cNvCxnSpPr>
            <a:cxnSpLocks noChangeShapeType="1"/>
          </p:cNvCxnSpPr>
          <p:nvPr/>
        </p:nvCxnSpPr>
        <p:spPr bwMode="auto">
          <a:xfrm>
            <a:off x="4143375" y="4643438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直線單箭頭接點 17"/>
          <p:cNvCxnSpPr>
            <a:cxnSpLocks noChangeShapeType="1"/>
          </p:cNvCxnSpPr>
          <p:nvPr/>
        </p:nvCxnSpPr>
        <p:spPr bwMode="auto">
          <a:xfrm>
            <a:off x="4143375" y="49387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直線單箭頭接點 18"/>
          <p:cNvCxnSpPr>
            <a:cxnSpLocks noChangeShapeType="1"/>
          </p:cNvCxnSpPr>
          <p:nvPr/>
        </p:nvCxnSpPr>
        <p:spPr bwMode="auto">
          <a:xfrm>
            <a:off x="4143375" y="47863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直線單箭頭接點 19"/>
          <p:cNvCxnSpPr>
            <a:cxnSpLocks noChangeShapeType="1"/>
          </p:cNvCxnSpPr>
          <p:nvPr/>
        </p:nvCxnSpPr>
        <p:spPr bwMode="auto">
          <a:xfrm>
            <a:off x="4143375" y="507206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直線單箭頭接點 20"/>
          <p:cNvCxnSpPr>
            <a:cxnSpLocks noChangeShapeType="1"/>
          </p:cNvCxnSpPr>
          <p:nvPr/>
        </p:nvCxnSpPr>
        <p:spPr bwMode="auto">
          <a:xfrm>
            <a:off x="4143375" y="5214938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直線單箭頭接點 21"/>
          <p:cNvCxnSpPr>
            <a:cxnSpLocks noChangeShapeType="1"/>
          </p:cNvCxnSpPr>
          <p:nvPr/>
        </p:nvCxnSpPr>
        <p:spPr bwMode="auto">
          <a:xfrm>
            <a:off x="4143375" y="55102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直線單箭頭接點 22"/>
          <p:cNvCxnSpPr>
            <a:cxnSpLocks noChangeShapeType="1"/>
          </p:cNvCxnSpPr>
          <p:nvPr/>
        </p:nvCxnSpPr>
        <p:spPr bwMode="auto">
          <a:xfrm>
            <a:off x="4143375" y="5357813"/>
            <a:ext cx="92868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7"/>
          <p:cNvSpPr>
            <a:spLocks noChangeArrowheads="1"/>
          </p:cNvSpPr>
          <p:nvPr/>
        </p:nvSpPr>
        <p:spPr bwMode="auto">
          <a:xfrm>
            <a:off x="7286625" y="4357688"/>
            <a:ext cx="857250" cy="1295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TW" sz="2400">
              <a:solidFill>
                <a:schemeClr val="tx2"/>
              </a:solidFill>
            </a:endParaRPr>
          </a:p>
        </p:txBody>
      </p:sp>
      <p:cxnSp>
        <p:nvCxnSpPr>
          <p:cNvPr id="8213" name="直線單箭頭接點 24"/>
          <p:cNvCxnSpPr>
            <a:cxnSpLocks noChangeShapeType="1"/>
            <a:stCxn id="9" idx="7"/>
          </p:cNvCxnSpPr>
          <p:nvPr/>
        </p:nvCxnSpPr>
        <p:spPr bwMode="auto">
          <a:xfrm rot="16200000" flipH="1">
            <a:off x="6611938" y="3406775"/>
            <a:ext cx="152400" cy="1768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直線單箭頭接點 26"/>
          <p:cNvCxnSpPr>
            <a:cxnSpLocks noChangeShapeType="1"/>
            <a:endCxn id="8212" idx="1"/>
          </p:cNvCxnSpPr>
          <p:nvPr/>
        </p:nvCxnSpPr>
        <p:spPr bwMode="auto">
          <a:xfrm>
            <a:off x="5911850" y="4357688"/>
            <a:ext cx="1500188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直線單箭頭接點 29"/>
          <p:cNvCxnSpPr>
            <a:cxnSpLocks noChangeShapeType="1"/>
          </p:cNvCxnSpPr>
          <p:nvPr/>
        </p:nvCxnSpPr>
        <p:spPr bwMode="auto">
          <a:xfrm>
            <a:off x="5929313" y="4548188"/>
            <a:ext cx="1357312" cy="204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直線單箭頭接點 31"/>
          <p:cNvCxnSpPr>
            <a:cxnSpLocks noChangeShapeType="1"/>
          </p:cNvCxnSpPr>
          <p:nvPr/>
        </p:nvCxnSpPr>
        <p:spPr bwMode="auto">
          <a:xfrm>
            <a:off x="5911850" y="4732338"/>
            <a:ext cx="1374775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直線單箭頭接點 33"/>
          <p:cNvCxnSpPr>
            <a:cxnSpLocks noChangeShapeType="1"/>
            <a:stCxn id="9" idx="6"/>
          </p:cNvCxnSpPr>
          <p:nvPr/>
        </p:nvCxnSpPr>
        <p:spPr bwMode="auto">
          <a:xfrm>
            <a:off x="5929313" y="4905375"/>
            <a:ext cx="1357312" cy="252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直線單箭頭接點 43"/>
          <p:cNvCxnSpPr>
            <a:cxnSpLocks noChangeShapeType="1"/>
          </p:cNvCxnSpPr>
          <p:nvPr/>
        </p:nvCxnSpPr>
        <p:spPr bwMode="auto">
          <a:xfrm>
            <a:off x="5946775" y="5119688"/>
            <a:ext cx="1357313" cy="204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直線單箭頭接點 44"/>
          <p:cNvCxnSpPr>
            <a:cxnSpLocks noChangeShapeType="1"/>
            <a:endCxn id="8212" idx="3"/>
          </p:cNvCxnSpPr>
          <p:nvPr/>
        </p:nvCxnSpPr>
        <p:spPr bwMode="auto">
          <a:xfrm>
            <a:off x="5911850" y="5407025"/>
            <a:ext cx="1500188" cy="57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矩形 48"/>
          <p:cNvSpPr>
            <a:spLocks noChangeArrowheads="1"/>
          </p:cNvSpPr>
          <p:nvPr/>
        </p:nvSpPr>
        <p:spPr bwMode="auto">
          <a:xfrm>
            <a:off x="7572375" y="3198813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>
                <a:solidFill>
                  <a:schemeClr val="tx2"/>
                </a:solidFill>
              </a:rPr>
              <a:t>Q</a:t>
            </a:r>
            <a:endParaRPr lang="zh-TW" altLang="en-US" sz="2400"/>
          </a:p>
        </p:txBody>
      </p:sp>
      <p:cxnSp>
        <p:nvCxnSpPr>
          <p:cNvPr id="8221" name="直線單箭頭接點 49"/>
          <p:cNvCxnSpPr>
            <a:cxnSpLocks noChangeShapeType="1"/>
            <a:stCxn id="9" idx="5"/>
          </p:cNvCxnSpPr>
          <p:nvPr/>
        </p:nvCxnSpPr>
        <p:spPr bwMode="auto">
          <a:xfrm rot="5400000" flipH="1" flipV="1">
            <a:off x="6688138" y="4711700"/>
            <a:ext cx="0" cy="1768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308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A10D2A-0861-4692-B1EA-699553EC120F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Satisfiability (SAT) Problem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The SAT problem is to determine whether a </a:t>
            </a:r>
            <a:r>
              <a:rPr lang="en-US" altLang="zh-TW" sz="3200" dirty="0" err="1">
                <a:ea typeface="新細明體" panose="02020500000000000000" pitchFamily="18" charset="-120"/>
              </a:rPr>
              <a:t>boolean</a:t>
            </a:r>
            <a:r>
              <a:rPr lang="en-US" altLang="zh-TW" sz="3200" dirty="0">
                <a:ea typeface="新細明體" panose="02020500000000000000" pitchFamily="18" charset="-120"/>
              </a:rPr>
              <a:t> expression is </a:t>
            </a:r>
            <a:r>
              <a:rPr lang="en-US" altLang="zh-TW" sz="3200" dirty="0" err="1">
                <a:ea typeface="新細明體" panose="02020500000000000000" pitchFamily="18" charset="-120"/>
              </a:rPr>
              <a:t>satisfiable</a:t>
            </a:r>
            <a:r>
              <a:rPr lang="en-US" altLang="zh-TW" sz="3200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2</a:t>
            </a:r>
            <a:r>
              <a:rPr lang="en-US" altLang="zh-TW" sz="3000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3000" dirty="0">
                <a:ea typeface="新細明體" panose="02020500000000000000" pitchFamily="18" charset="-120"/>
              </a:rPr>
              <a:t> different truth assignments.</a:t>
            </a:r>
          </a:p>
          <a:p>
            <a:pPr lvl="2" eaLnBrk="1" hangingPunct="1"/>
            <a:r>
              <a:rPr lang="en-US" altLang="zh-TW" sz="2800" dirty="0">
                <a:ea typeface="新細明體" panose="02020500000000000000" pitchFamily="18" charset="-120"/>
              </a:rPr>
              <a:t>Truth assignment</a:t>
            </a:r>
            <a:r>
              <a:rPr lang="zh-TW" altLang="en-US" sz="2800" dirty="0">
                <a:ea typeface="新細明體" panose="02020500000000000000" pitchFamily="18" charset="-120"/>
              </a:rPr>
              <a:t>即真值表 </a:t>
            </a:r>
            <a:r>
              <a:rPr lang="en-US" altLang="zh-TW" sz="2800" dirty="0" err="1">
                <a:ea typeface="新細明體" panose="02020500000000000000" pitchFamily="18" charset="-120"/>
              </a:rPr>
              <a:t>ex.x</a:t>
            </a:r>
            <a:r>
              <a:rPr lang="en-US" altLang="zh-TW" sz="2800" dirty="0">
                <a:ea typeface="新細明體" panose="02020500000000000000" pitchFamily="18" charset="-120"/>
              </a:rPr>
              <a:t>=</a:t>
            </a:r>
            <a:r>
              <a:rPr lang="en-US" altLang="zh-TW" sz="2800" dirty="0" err="1">
                <a:ea typeface="新細明體" panose="02020500000000000000" pitchFamily="18" charset="-120"/>
              </a:rPr>
              <a:t>T,y</a:t>
            </a:r>
            <a:r>
              <a:rPr lang="en-US" altLang="zh-TW" sz="2800" dirty="0">
                <a:ea typeface="新細明體" panose="02020500000000000000" pitchFamily="18" charset="-120"/>
              </a:rPr>
              <a:t>=</a:t>
            </a:r>
            <a:r>
              <a:rPr lang="en-US" altLang="zh-TW" sz="2800" dirty="0" err="1">
                <a:ea typeface="新細明體" panose="02020500000000000000" pitchFamily="18" charset="-120"/>
              </a:rPr>
              <a:t>T,w</a:t>
            </a:r>
            <a:r>
              <a:rPr lang="en-US" altLang="zh-TW" sz="2800" dirty="0">
                <a:ea typeface="新細明體" panose="02020500000000000000" pitchFamily="18" charset="-120"/>
              </a:rPr>
              <a:t>=T</a:t>
            </a:r>
          </a:p>
          <a:p>
            <a:pPr lvl="1" eaLnBrk="1" hangingPunct="1"/>
            <a:r>
              <a:rPr lang="en-US" altLang="zh-TW" sz="3000" dirty="0">
                <a:ea typeface="新細明體" panose="02020500000000000000" pitchFamily="18" charset="-120"/>
              </a:rPr>
              <a:t>Is the following expression satisfiable?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117" y="4732615"/>
            <a:ext cx="498245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dirty="0">
                <a:latin typeface="+mn-lt"/>
                <a:sym typeface="Symbol" panose="05050102010706020507" pitchFamily="18" charset="2"/>
              </a:rPr>
              <a:t>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(xz(</a:t>
            </a:r>
            <a:r>
              <a:rPr lang="en-US" altLang="zh-TW" dirty="0" err="1">
                <a:latin typeface="+mn-lt"/>
                <a:sym typeface="Symbol" panose="05050102010706020507" pitchFamily="18" charset="2"/>
              </a:rPr>
              <a:t>wx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))</a:t>
            </a:r>
            <a:r>
              <a:rPr lang="en-US" altLang="zh-TW" dirty="0">
                <a:latin typeface="+mn-lt"/>
              </a:rPr>
              <a:t>(x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y</a:t>
            </a:r>
            <a:r>
              <a:rPr lang="en-US" altLang="zh-TW" dirty="0">
                <a:latin typeface="+mn-lt"/>
              </a:rPr>
              <a:t>)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y</a:t>
            </a:r>
          </a:p>
        </p:txBody>
      </p:sp>
    </p:spTree>
    <p:extLst>
      <p:ext uri="{BB962C8B-B14F-4D97-AF65-F5344CB8AC3E}">
        <p14:creationId xmlns:p14="http://schemas.microsoft.com/office/powerpoint/2010/main" val="30763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08329-5A98-4AB3-873E-2834065B7DDA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Do We Know?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93304"/>
            <a:ext cx="8496944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Checking if a </a:t>
            </a:r>
            <a:r>
              <a:rPr lang="en-US" altLang="zh-TW" dirty="0" err="1">
                <a:ea typeface="新細明體" panose="02020500000000000000" pitchFamily="18" charset="-120"/>
              </a:rPr>
              <a:t>boolean</a:t>
            </a:r>
            <a:r>
              <a:rPr lang="en-US" altLang="zh-TW" dirty="0">
                <a:ea typeface="新細明體" panose="02020500000000000000" pitchFamily="18" charset="-120"/>
              </a:rPr>
              <a:t> expression is </a:t>
            </a:r>
            <a:r>
              <a:rPr lang="en-US" altLang="zh-TW" dirty="0" err="1">
                <a:ea typeface="新細明體" panose="02020500000000000000" pitchFamily="18" charset="-120"/>
              </a:rPr>
              <a:t>satisfiable</a:t>
            </a:r>
            <a:r>
              <a:rPr lang="en-US" altLang="zh-TW" dirty="0">
                <a:ea typeface="新細明體" panose="02020500000000000000" pitchFamily="18" charset="-120"/>
              </a:rPr>
              <a:t> (SAT) is NP-hard.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We concentrated on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Conjunctive Normal Form </a:t>
            </a:r>
            <a:r>
              <a:rPr lang="en-US" altLang="zh-TW" dirty="0">
                <a:ea typeface="新細明體" panose="02020500000000000000" pitchFamily="18" charset="-120"/>
              </a:rPr>
              <a:t>(CNF),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de Morgan’s law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dirty="0" err="1">
                <a:ea typeface="新細明體" panose="02020500000000000000" pitchFamily="18" charset="-120"/>
              </a:rPr>
              <a:t>boolean</a:t>
            </a:r>
            <a:r>
              <a:rPr lang="en-US" altLang="zh-TW" dirty="0">
                <a:ea typeface="新細明體" panose="02020500000000000000" pitchFamily="18" charset="-120"/>
              </a:rPr>
              <a:t> expression with the product (AND) of several sums (OR)</a:t>
            </a:r>
            <a:r>
              <a:rPr lang="en-US" altLang="zh-TW" sz="2200" dirty="0">
                <a:ea typeface="新細明體" panose="02020500000000000000" pitchFamily="18" charset="-120"/>
              </a:rPr>
              <a:t>.  </a:t>
            </a:r>
          </a:p>
          <a:p>
            <a:pPr lvl="1" eaLnBrk="1" hangingPunct="1"/>
            <a:r>
              <a:rPr lang="en-US" altLang="zh-TW" sz="2400" dirty="0"/>
              <a:t>All expressions can be converted into CNF form.</a:t>
            </a:r>
          </a:p>
          <a:p>
            <a:pPr lvl="1" eaLnBrk="1" hangingPunct="1"/>
            <a:endParaRPr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328208" y="3204696"/>
            <a:ext cx="516519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dirty="0">
                <a:latin typeface="+mn-lt"/>
                <a:sym typeface="Symbol" panose="05050102010706020507" pitchFamily="18" charset="2"/>
              </a:rPr>
              <a:t>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(xz(</a:t>
            </a:r>
            <a:r>
              <a:rPr lang="en-US" altLang="zh-TW" dirty="0" err="1">
                <a:latin typeface="+mn-lt"/>
                <a:sym typeface="Symbol" panose="05050102010706020507" pitchFamily="18" charset="2"/>
              </a:rPr>
              <a:t>wx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))</a:t>
            </a:r>
            <a:r>
              <a:rPr lang="en-US" altLang="zh-TW" dirty="0">
                <a:latin typeface="+mn-lt"/>
              </a:rPr>
              <a:t>(x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y</a:t>
            </a:r>
            <a:r>
              <a:rPr lang="en-US" altLang="zh-TW" dirty="0">
                <a:latin typeface="+mn-lt"/>
              </a:rPr>
              <a:t>)</a:t>
            </a:r>
            <a:r>
              <a:rPr lang="en-US" altLang="zh-TW" dirty="0">
                <a:latin typeface="+mn-lt"/>
                <a:sym typeface="Symbol" panose="05050102010706020507" pitchFamily="18" charset="2"/>
              </a:rPr>
              <a:t>y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619250" y="278130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i="1"/>
              <a:t>Example: propositional calculus formula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1763688" y="6129337"/>
            <a:ext cx="4794250" cy="5381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ym typeface="Symbol" panose="05050102010706020507" pitchFamily="18" charset="2"/>
              </a:rPr>
              <a:t>(...........)…(...........) </a:t>
            </a:r>
          </a:p>
        </p:txBody>
      </p:sp>
    </p:spTree>
    <p:extLst>
      <p:ext uri="{BB962C8B-B14F-4D97-AF65-F5344CB8AC3E}">
        <p14:creationId xmlns:p14="http://schemas.microsoft.com/office/powerpoint/2010/main" val="21565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1DA0A-E318-400C-A13E-B05BC09BE1C1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1269" name="Picture 4" descr="fig3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903"/>
            <a:ext cx="9396413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547813" y="1557338"/>
            <a:ext cx="2016125" cy="1295400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49879C-BD06-4A87-801E-0FBEB6D1395A}"/>
              </a:ext>
            </a:extLst>
          </p:cNvPr>
          <p:cNvSpPr txBox="1"/>
          <p:nvPr/>
        </p:nvSpPr>
        <p:spPr>
          <a:xfrm>
            <a:off x="4800600" y="2132856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2SAT =&gt; polynomial time</a:t>
            </a:r>
          </a:p>
          <a:p>
            <a:endParaRPr lang="en-US" altLang="zh-TW" dirty="0"/>
          </a:p>
          <a:p>
            <a:r>
              <a:rPr lang="zh-TW" altLang="en-US" dirty="0"/>
              <a:t>但</a:t>
            </a:r>
            <a:endParaRPr lang="en-US" altLang="zh-TW" dirty="0"/>
          </a:p>
          <a:p>
            <a:r>
              <a:rPr lang="en-US" altLang="zh-TW" dirty="0"/>
              <a:t>3SAT</a:t>
            </a:r>
            <a:r>
              <a:rPr lang="zh-TW" altLang="en-US" dirty="0"/>
              <a:t>、</a:t>
            </a:r>
            <a:r>
              <a:rPr lang="en-US" altLang="zh-TW" dirty="0"/>
              <a:t>4SAT… =&gt; not 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85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BF1922-BF69-42E9-B92C-577912AEBCEF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3SAT vs SAT(</a:t>
            </a:r>
            <a:r>
              <a:rPr lang="zh-TW" altLang="en-US" dirty="0">
                <a:ea typeface="新細明體" panose="02020500000000000000" pitchFamily="18" charset="-120"/>
              </a:rPr>
              <a:t>不限制多少</a:t>
            </a:r>
            <a:r>
              <a:rPr lang="en-US" altLang="zh-TW" dirty="0">
                <a:ea typeface="新細明體" panose="02020500000000000000" pitchFamily="18" charset="-120"/>
              </a:rPr>
              <a:t>variables)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3SAT: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Give a Boolean expression in CNF where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each clause has </a:t>
            </a:r>
            <a:r>
              <a:rPr lang="en-US" altLang="zh-TW" i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exactly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3 variables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, determine satisfiability.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Let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 try reduction from SAT (in CNF).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Note that 3-SAT is just a special case of SAT when each clause have three literals.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4" name="Object 5"/>
              <p:cNvSpPr txBox="1"/>
              <p:nvPr/>
            </p:nvSpPr>
            <p:spPr bwMode="auto">
              <a:xfrm>
                <a:off x="1691680" y="5367835"/>
                <a:ext cx="5544616" cy="598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)∧(¬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29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5367835"/>
                <a:ext cx="5544616" cy="598487"/>
              </a:xfrm>
              <a:prstGeom prst="rect">
                <a:avLst/>
              </a:prstGeom>
              <a:blipFill>
                <a:blip r:embed="rId2"/>
                <a:stretch>
                  <a:fillRect l="-330" r="-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051720" y="4889255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dirty="0">
                <a:sym typeface="Symbol" panose="05050102010706020507" pitchFamily="18" charset="2"/>
              </a:rPr>
              <a:t></a:t>
            </a:r>
            <a:r>
              <a:rPr lang="en-US" altLang="zh-TW" dirty="0">
                <a:sym typeface="Symbol" panose="05050102010706020507" pitchFamily="18" charset="2"/>
              </a:rPr>
              <a:t>x(xz)(</a:t>
            </a:r>
            <a:r>
              <a:rPr lang="en-US" altLang="zh-TW" dirty="0" err="1">
                <a:sym typeface="Symbol" panose="05050102010706020507" pitchFamily="18" charset="2"/>
              </a:rPr>
              <a:t>wx</a:t>
            </a:r>
            <a:r>
              <a:rPr lang="en-US" altLang="zh-TW" dirty="0">
                <a:sym typeface="Symbol" panose="05050102010706020507" pitchFamily="18" charset="2"/>
              </a:rPr>
              <a:t>y)</a:t>
            </a:r>
            <a:r>
              <a:rPr lang="en-US" altLang="zh-TW" dirty="0"/>
              <a:t>(x</a:t>
            </a:r>
            <a:r>
              <a:rPr lang="en-US" altLang="zh-TW" dirty="0">
                <a:sym typeface="Symbol" panose="05050102010706020507" pitchFamily="18" charset="2"/>
              </a:rPr>
              <a:t></a:t>
            </a:r>
            <a:r>
              <a:rPr lang="en-US" altLang="zh-TW" dirty="0" err="1">
                <a:sym typeface="Symbol" panose="05050102010706020507" pitchFamily="18" charset="2"/>
              </a:rPr>
              <a:t>ywz</a:t>
            </a:r>
            <a:r>
              <a:rPr lang="en-US" altLang="zh-TW" dirty="0"/>
              <a:t>)</a:t>
            </a:r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288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FF33"/>
              </a:buClr>
              <a:buSzPct val="6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C68EB-64F0-4BE9-8A51-7724426BD454}" type="slidenum">
              <a:rPr lang="zh-TW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NP-Completeness Proof: 3SAT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664575" cy="453866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Proof: 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Let			     be an arbitrary clause in SAT.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For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= 3, no need of change.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For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= 1 or 2, reduce the clause into 3SAT by adding auxiliary literals 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42DCA-5DB2-F305-8C7F-2BDDE0BF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38166"/>
            <a:ext cx="65151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63E5C-8631-F4F1-7A88-2B66C1B5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76" y="1988840"/>
            <a:ext cx="2946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2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10240</TotalTime>
  <Words>2405</Words>
  <Application>Microsoft Office PowerPoint</Application>
  <PresentationFormat>如螢幕大小 (4:3)</PresentationFormat>
  <Paragraphs>395</Paragraphs>
  <Slides>38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Cambria Math</vt:lpstr>
      <vt:lpstr>Comic Sans MS</vt:lpstr>
      <vt:lpstr>Franklin Gothic Book</vt:lpstr>
      <vt:lpstr>Perpetua</vt:lpstr>
      <vt:lpstr>Symbol</vt:lpstr>
      <vt:lpstr>Times New Roman</vt:lpstr>
      <vt:lpstr>Wingdings</vt:lpstr>
      <vt:lpstr>Wingdings 2</vt:lpstr>
      <vt:lpstr>公正</vt:lpstr>
      <vt:lpstr>Satisfiability Problems</vt:lpstr>
      <vt:lpstr>P and NP</vt:lpstr>
      <vt:lpstr>NP-Complete</vt:lpstr>
      <vt:lpstr>NP-Complete</vt:lpstr>
      <vt:lpstr>Satisfiability (SAT) Problem</vt:lpstr>
      <vt:lpstr>What Do We Know?</vt:lpstr>
      <vt:lpstr>PowerPoint 簡報</vt:lpstr>
      <vt:lpstr>3SAT vs SAT(不限制多少variables)</vt:lpstr>
      <vt:lpstr>NP-Completeness Proof: 3SAT</vt:lpstr>
      <vt:lpstr>3SAT</vt:lpstr>
      <vt:lpstr>NP-Completeness Proof: 3SAT</vt:lpstr>
      <vt:lpstr>NP-Completeness Proof: 3SAT</vt:lpstr>
      <vt:lpstr>NP-Completeness Proof: 3SAT</vt:lpstr>
      <vt:lpstr>Summary</vt:lpstr>
      <vt:lpstr>Question</vt:lpstr>
      <vt:lpstr>2SAT is in P</vt:lpstr>
      <vt:lpstr>2SAT</vt:lpstr>
      <vt:lpstr>Implication</vt:lpstr>
      <vt:lpstr>Implication Graph</vt:lpstr>
      <vt:lpstr>Transitive Implications</vt:lpstr>
      <vt:lpstr>Implication</vt:lpstr>
      <vt:lpstr>Implication</vt:lpstr>
      <vt:lpstr>Implication Graph</vt:lpstr>
      <vt:lpstr>Observation</vt:lpstr>
      <vt:lpstr>Observation</vt:lpstr>
      <vt:lpstr>Strongly Connected Component</vt:lpstr>
      <vt:lpstr>Algorithms for Computing SCC</vt:lpstr>
      <vt:lpstr>Compute Strongly Connected Component</vt:lpstr>
      <vt:lpstr> </vt:lpstr>
      <vt:lpstr> </vt:lpstr>
      <vt:lpstr>PowerPoint 簡報</vt:lpstr>
      <vt:lpstr>Correctness</vt:lpstr>
      <vt:lpstr>Correctness</vt:lpstr>
      <vt:lpstr>Correctness</vt:lpstr>
      <vt:lpstr>2SAT is in P</vt:lpstr>
      <vt:lpstr>Finding a Truth Assignment</vt:lpstr>
      <vt:lpstr>Max2SAT</vt:lpstr>
      <vt:lpstr>Conclusion</vt:lpstr>
    </vt:vector>
  </TitlesOfParts>
  <Company>Genomics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Yao-Ting Huang</dc:creator>
  <cp:lastModifiedBy>Max Yang</cp:lastModifiedBy>
  <cp:revision>3861</cp:revision>
  <dcterms:created xsi:type="dcterms:W3CDTF">2006-10-31T05:21:54Z</dcterms:created>
  <dcterms:modified xsi:type="dcterms:W3CDTF">2024-10-11T06:03:39Z</dcterms:modified>
</cp:coreProperties>
</file>