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59" r:id="rId5"/>
    <p:sldId id="263" r:id="rId6"/>
    <p:sldId id="264" r:id="rId7"/>
    <p:sldId id="268" r:id="rId8"/>
    <p:sldId id="266" r:id="rId9"/>
    <p:sldId id="271" r:id="rId10"/>
    <p:sldId id="267" r:id="rId11"/>
    <p:sldId id="261" r:id="rId12"/>
    <p:sldId id="262" r:id="rId13"/>
    <p:sldId id="269" r:id="rId14"/>
    <p:sldId id="272" r:id="rId15"/>
    <p:sldId id="270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5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C3FC4-A3AB-454C-ACBE-E90C76C76404}" type="datetimeFigureOut">
              <a:rPr kumimoji="1" lang="zh-TW" altLang="en-US" smtClean="0"/>
              <a:t>2025/2/15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F1CC13-5FD6-B14F-9AE7-1DB05C931B5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6144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B116C-0D19-EF4A-A8BD-9850ECE499ED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6913-6202-AB47-A636-7763D3818351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53B-1058-7C4C-B2B9-BA984349C4D5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FD700-BAF8-314D-98A6-D0D70ADECB00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B4E7-5E9E-9242-8147-2AE0F0227967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92908-DCE6-D448-B10E-126063C9AF64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73E1D-3930-ED4E-9021-2CA2742F2E4E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1D9E1-FA85-3E4C-A79A-446B9505A58B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747E4-7A50-494B-ADF2-04B9E0C27D28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EDF7-A418-4243-9214-C99565C87F44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C0ED6-6DFE-B04C-9E82-F1F1B4942AED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976BB-4663-E44A-A9C7-95D987C2ACF3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F8F1F-4D69-0540-99DC-DEC6E303E86A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7808C-4174-D141-BE84-7124FB747ECE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422A5-6B20-2F41-BB5B-5AD38ABB06EA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760A3-B13A-854B-B421-E1BEC8A5F1BE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D5659-80F8-3247-BB6C-D7695A4C5CE6}" type="datetime1">
              <a:rPr lang="zh-TW" altLang="en-US" smtClean="0"/>
              <a:t>2025/2/15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arshrouniyar/air-pollution-image-dataset-from-india-and-nepa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2072812"/>
            <a:ext cx="8915399" cy="2262781"/>
          </a:xfrm>
        </p:spPr>
        <p:txBody>
          <a:bodyPr>
            <a:normAutofit/>
          </a:bodyPr>
          <a:lstStyle/>
          <a:p>
            <a:r>
              <a:rPr lang="en-US" altLang="zh-TW" dirty="0"/>
              <a:t>Introduction to Deep 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602873"/>
          </a:xfrm>
        </p:spPr>
        <p:txBody>
          <a:bodyPr>
            <a:normAutofit/>
          </a:bodyPr>
          <a:lstStyle/>
          <a:p>
            <a:r>
              <a:rPr lang="en-US" altLang="zh-TW" sz="2400" b="1" dirty="0"/>
              <a:t>Pao-Ann </a:t>
            </a:r>
            <a:r>
              <a:rPr lang="en-US" altLang="zh-TW" sz="2400" b="1" dirty="0" err="1"/>
              <a:t>Hsiung</a:t>
            </a:r>
            <a:r>
              <a:rPr lang="en-US" altLang="zh-TW" sz="2400" b="1" dirty="0"/>
              <a:t> (</a:t>
            </a:r>
            <a:r>
              <a:rPr lang="zh-CN" altLang="en-US" sz="2400" b="1" dirty="0"/>
              <a:t>熊博安</a:t>
            </a:r>
            <a:r>
              <a:rPr lang="en-US" altLang="zh-TW" sz="2400" b="1" dirty="0"/>
              <a:t>)</a:t>
            </a:r>
          </a:p>
          <a:p>
            <a:r>
              <a:rPr lang="en-US" altLang="zh-TW" sz="2400" dirty="0"/>
              <a:t>Professor, Department of Computer Science &amp; Information Engineering, National Chung Cheng University, Taiwan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BF3006-42A3-BA44-A2A1-1E7E8AC7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08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Paper Presentations (5%)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818527"/>
            <a:ext cx="8915400" cy="4746660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Select </a:t>
            </a:r>
            <a:r>
              <a:rPr lang="en-US" altLang="zh-TW" sz="2400" dirty="0">
                <a:solidFill>
                  <a:srgbClr val="FF0000"/>
                </a:solidFill>
              </a:rPr>
              <a:t>at least one </a:t>
            </a:r>
            <a:r>
              <a:rPr lang="en-US" altLang="zh-TW" sz="2400" dirty="0"/>
              <a:t>paper published within </a:t>
            </a:r>
            <a:r>
              <a:rPr lang="en-US" altLang="zh-TW" sz="2400" dirty="0">
                <a:solidFill>
                  <a:srgbClr val="FF0000"/>
                </a:solidFill>
              </a:rPr>
              <a:t>5 years</a:t>
            </a:r>
          </a:p>
          <a:p>
            <a:r>
              <a:rPr lang="en-US" altLang="zh-TW" sz="2400" dirty="0"/>
              <a:t>Reading</a:t>
            </a:r>
          </a:p>
          <a:p>
            <a:pPr lvl="1"/>
            <a:r>
              <a:rPr lang="en-US" altLang="zh-TW" sz="2000" dirty="0"/>
              <a:t>Need to understand the </a:t>
            </a:r>
            <a:r>
              <a:rPr lang="en-US" altLang="zh-TW" sz="2000" dirty="0">
                <a:solidFill>
                  <a:srgbClr val="FF0000"/>
                </a:solidFill>
              </a:rPr>
              <a:t>architecture</a:t>
            </a:r>
            <a:r>
              <a:rPr lang="en-US" altLang="zh-TW" sz="2000" dirty="0"/>
              <a:t> of deep neural network used in the paper</a:t>
            </a:r>
          </a:p>
          <a:p>
            <a:pPr lvl="1"/>
            <a:r>
              <a:rPr lang="en-US" altLang="zh-TW" sz="2000" dirty="0"/>
              <a:t>Need to understand the </a:t>
            </a:r>
            <a:r>
              <a:rPr lang="en-US" altLang="zh-TW" sz="2000" dirty="0">
                <a:solidFill>
                  <a:srgbClr val="FF0000"/>
                </a:solidFill>
              </a:rPr>
              <a:t>domain</a:t>
            </a:r>
            <a:r>
              <a:rPr lang="en-US" altLang="zh-TW" sz="2000" dirty="0"/>
              <a:t> of application</a:t>
            </a:r>
          </a:p>
          <a:p>
            <a:pPr lvl="1"/>
            <a:r>
              <a:rPr lang="en-US" altLang="zh-TW" sz="2000" dirty="0"/>
              <a:t>Need to run and understand the </a:t>
            </a:r>
            <a:r>
              <a:rPr lang="en-US" altLang="zh-TW" sz="2000" dirty="0">
                <a:solidFill>
                  <a:srgbClr val="FF0000"/>
                </a:solidFill>
              </a:rPr>
              <a:t>programming code</a:t>
            </a:r>
            <a:r>
              <a:rPr lang="en-US" altLang="zh-TW" sz="2000" dirty="0"/>
              <a:t> related to that paper</a:t>
            </a:r>
          </a:p>
          <a:p>
            <a:r>
              <a:rPr lang="en-US" altLang="zh-TW" sz="2400" dirty="0"/>
              <a:t>Presentation</a:t>
            </a:r>
          </a:p>
          <a:p>
            <a:pPr lvl="1"/>
            <a:r>
              <a:rPr lang="en-US" altLang="zh-TW" sz="2000" dirty="0"/>
              <a:t>Deep neural network model </a:t>
            </a:r>
            <a:r>
              <a:rPr lang="en-US" altLang="zh-TW" sz="2000" dirty="0">
                <a:solidFill>
                  <a:srgbClr val="FF0000"/>
                </a:solidFill>
              </a:rPr>
              <a:t>architecture</a:t>
            </a:r>
          </a:p>
          <a:p>
            <a:pPr lvl="1"/>
            <a:r>
              <a:rPr lang="en-US" altLang="zh-TW" sz="2000" dirty="0"/>
              <a:t>Main </a:t>
            </a:r>
            <a:r>
              <a:rPr lang="en-US" altLang="zh-TW" sz="2000" dirty="0">
                <a:solidFill>
                  <a:srgbClr val="FF0000"/>
                </a:solidFill>
              </a:rPr>
              <a:t>contributions of the paper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Examples to illustrate the model or method</a:t>
            </a:r>
          </a:p>
          <a:p>
            <a:pPr lvl="1"/>
            <a:r>
              <a:rPr lang="en-US" altLang="zh-TW" sz="2000" dirty="0">
                <a:solidFill>
                  <a:srgbClr val="FF0000"/>
                </a:solidFill>
              </a:rPr>
              <a:t>Code</a:t>
            </a:r>
            <a:r>
              <a:rPr lang="en-US" altLang="zh-TW" sz="2000" dirty="0"/>
              <a:t> demonstration, if any (bonus for demo)</a:t>
            </a:r>
            <a:endParaRPr lang="zh-TW" altLang="en-US" sz="2000" dirty="0"/>
          </a:p>
          <a:p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64B1B59-59AC-A543-BD8F-B8C3B7BD9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Programming Environment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44437" y="1746607"/>
            <a:ext cx="9705108" cy="4903575"/>
          </a:xfrm>
        </p:spPr>
        <p:txBody>
          <a:bodyPr>
            <a:normAutofit fontScale="92500"/>
          </a:bodyPr>
          <a:lstStyle/>
          <a:p>
            <a:r>
              <a:rPr lang="en-US" altLang="zh-TW" sz="2800" dirty="0"/>
              <a:t>Programming Language: </a:t>
            </a:r>
            <a:r>
              <a:rPr lang="en-US" altLang="zh-TW" sz="2800" dirty="0">
                <a:solidFill>
                  <a:srgbClr val="FF0000"/>
                </a:solidFill>
              </a:rPr>
              <a:t>Python</a:t>
            </a:r>
          </a:p>
          <a:p>
            <a:r>
              <a:rPr lang="en-US" altLang="zh-TW" sz="2800" dirty="0"/>
              <a:t>Programming assignments will be done in </a:t>
            </a:r>
            <a:r>
              <a:rPr lang="en-US" altLang="zh-TW" sz="2800" dirty="0" err="1">
                <a:solidFill>
                  <a:srgbClr val="FF0000"/>
                </a:solidFill>
              </a:rPr>
              <a:t>Jupyter</a:t>
            </a:r>
            <a:r>
              <a:rPr lang="en-US" altLang="zh-TW" sz="2800" dirty="0">
                <a:solidFill>
                  <a:srgbClr val="FF0000"/>
                </a:solidFill>
              </a:rPr>
              <a:t> Notebooks</a:t>
            </a:r>
          </a:p>
          <a:p>
            <a:r>
              <a:rPr lang="en-US" altLang="zh-TW" sz="2800" dirty="0"/>
              <a:t>Deep Learning Frameworks: </a:t>
            </a:r>
            <a:r>
              <a:rPr lang="en-US" altLang="zh-TW" sz="2800" dirty="0" err="1">
                <a:solidFill>
                  <a:srgbClr val="FF0000"/>
                </a:solidFill>
              </a:rPr>
              <a:t>Tensorflow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Keras</a:t>
            </a:r>
            <a:r>
              <a:rPr lang="en-US" altLang="zh-TW" sz="2800" dirty="0">
                <a:solidFill>
                  <a:srgbClr val="FF0000"/>
                </a:solidFill>
              </a:rPr>
              <a:t>, </a:t>
            </a:r>
            <a:r>
              <a:rPr lang="en-US" altLang="zh-TW" sz="2800" dirty="0" err="1">
                <a:solidFill>
                  <a:srgbClr val="FF0000"/>
                </a:solidFill>
              </a:rPr>
              <a:t>Pytorch</a:t>
            </a:r>
            <a:r>
              <a:rPr lang="en-US" altLang="zh-TW" sz="2800" dirty="0">
                <a:solidFill>
                  <a:srgbClr val="FF0000"/>
                </a:solidFill>
              </a:rPr>
              <a:t>, etc.</a:t>
            </a:r>
          </a:p>
          <a:p>
            <a:r>
              <a:rPr lang="en-US" altLang="zh-TW" sz="2800" dirty="0"/>
              <a:t>Computing Resources:</a:t>
            </a:r>
          </a:p>
          <a:p>
            <a:pPr lvl="1"/>
            <a:r>
              <a:rPr lang="en-US" altLang="zh-TW" sz="2400" dirty="0"/>
              <a:t>A GPU-based server will be provided for training large network models; however, since resource is restricted, you are advised to have your own GPU resources (display card).</a:t>
            </a:r>
          </a:p>
          <a:p>
            <a:pPr lvl="1"/>
            <a:r>
              <a:rPr lang="en-US" altLang="zh-TW" sz="2400" dirty="0"/>
              <a:t>Weights will be provided for large pre-trained network models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863B49-700B-364B-911F-BA976370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98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Contacts and Office Hours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72935"/>
            <a:ext cx="8915400" cy="4852555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Professor Pao-Ann Hsiung</a:t>
            </a:r>
          </a:p>
          <a:p>
            <a:r>
              <a:rPr lang="en-US" altLang="zh-TW" sz="2400" dirty="0"/>
              <a:t>Office: CSIE Building Office Room EA-517</a:t>
            </a:r>
          </a:p>
          <a:p>
            <a:r>
              <a:rPr lang="en-US" altLang="zh-TW" sz="2400" dirty="0"/>
              <a:t>Tel. Phone: 05-2720411 ext. 33119</a:t>
            </a:r>
          </a:p>
          <a:p>
            <a:r>
              <a:rPr lang="en-US" altLang="zh-TW" sz="2400" dirty="0"/>
              <a:t>E-mail Address: pahsiung@ccu.edu.tw</a:t>
            </a:r>
          </a:p>
          <a:p>
            <a:r>
              <a:rPr lang="en-US" altLang="zh-TW" sz="2400" dirty="0"/>
              <a:t>Office Hours: Mondays 16:00~17:00</a:t>
            </a:r>
          </a:p>
          <a:p>
            <a:endParaRPr lang="en-US" altLang="zh-TW" sz="2400" dirty="0"/>
          </a:p>
          <a:p>
            <a:r>
              <a:rPr lang="en-US" altLang="zh-TW" sz="2400" dirty="0"/>
              <a:t>Teaching Assistants: </a:t>
            </a:r>
            <a:r>
              <a:rPr lang="zh-TW" altLang="en-US" sz="2400" dirty="0"/>
              <a:t>藍俊維、葉承智、劉忠諺 </a:t>
            </a:r>
            <a:r>
              <a:rPr lang="en-US" altLang="zh-TW" sz="2400" dirty="0"/>
              <a:t>(SA)</a:t>
            </a:r>
          </a:p>
          <a:p>
            <a:r>
              <a:rPr lang="en-US" altLang="zh-TW" sz="2400" dirty="0"/>
              <a:t>TA Lab: CSIE Building Embedded System Lab EA-509</a:t>
            </a:r>
          </a:p>
          <a:p>
            <a:r>
              <a:rPr lang="en-US" altLang="zh-TW" sz="2400" dirty="0"/>
              <a:t>Tel.: 05-2720411 ext. 33132</a:t>
            </a:r>
          </a:p>
          <a:p>
            <a:r>
              <a:rPr lang="en-US" altLang="zh-TW" sz="2400" dirty="0"/>
              <a:t>E-mail: dlta@embedded.cs.ccu.edu.tw</a:t>
            </a:r>
            <a:endParaRPr lang="zh-TW" altLang="en-US" sz="2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C70F0-E501-D340-B1F0-40F1E2C4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876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Spring </a:t>
            </a:r>
            <a:br>
              <a:rPr lang="en-US" altLang="zh-TW" dirty="0"/>
            </a:br>
            <a:r>
              <a:rPr lang="en-US" altLang="zh-TW" dirty="0"/>
              <a:t>Team Project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599"/>
            <a:ext cx="9039196" cy="4620884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zh-TW" altLang="en-US" sz="2400" b="1" dirty="0">
                <a:solidFill>
                  <a:srgbClr val="7030A0"/>
                </a:solidFill>
              </a:rPr>
              <a:t>解決開源社群中的</a:t>
            </a:r>
            <a:r>
              <a:rPr lang="en-US" altLang="zh-TW" sz="2400" b="1" dirty="0">
                <a:solidFill>
                  <a:srgbClr val="7030A0"/>
                </a:solidFill>
              </a:rPr>
              <a:t>Issues</a:t>
            </a:r>
            <a:r>
              <a:rPr lang="zh-TW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教育部人才培育計畫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sz="2000" b="1" dirty="0"/>
              <a:t>解決</a:t>
            </a:r>
            <a:r>
              <a:rPr lang="en-US" altLang="zh-TW" sz="2000" b="1" dirty="0"/>
              <a:t> Kubernetes, </a:t>
            </a:r>
            <a:r>
              <a:rPr lang="en-US" altLang="zh-TW" sz="2000" b="1" dirty="0" err="1"/>
              <a:t>KubeFlow</a:t>
            </a:r>
            <a:r>
              <a:rPr lang="en-US" altLang="zh-TW" sz="2000" b="1" dirty="0"/>
              <a:t>, </a:t>
            </a:r>
            <a:r>
              <a:rPr lang="en-US" altLang="zh-TW" sz="2000" b="1" dirty="0" err="1"/>
              <a:t>Kserve</a:t>
            </a:r>
            <a:r>
              <a:rPr lang="en-US" altLang="zh-TW" sz="2000" b="1" dirty="0"/>
              <a:t> </a:t>
            </a:r>
            <a:r>
              <a:rPr lang="zh-TW" altLang="en-US" sz="2000" b="1" dirty="0"/>
              <a:t>等開源社群中的</a:t>
            </a:r>
            <a:r>
              <a:rPr lang="en-US" altLang="zh-TW" sz="2000" b="1" dirty="0"/>
              <a:t>Issues</a:t>
            </a:r>
          </a:p>
          <a:p>
            <a:pPr>
              <a:buFont typeface="+mj-lt"/>
              <a:buAutoNum type="arabicPeriod"/>
            </a:pPr>
            <a:r>
              <a:rPr lang="en-US" altLang="zh-TW" sz="2400" b="1" dirty="0">
                <a:solidFill>
                  <a:srgbClr val="7030A0"/>
                </a:solidFill>
              </a:rPr>
              <a:t>Carbon Emission Prediction for Cities</a:t>
            </a:r>
            <a:r>
              <a:rPr lang="zh-TW" altLang="en-US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與</a:t>
            </a:r>
            <a:r>
              <a:rPr lang="en-US" altLang="zh-TW" sz="2400" b="1" dirty="0">
                <a:solidFill>
                  <a:srgbClr val="FF0000"/>
                </a:solidFill>
              </a:rPr>
              <a:t>VPON</a:t>
            </a:r>
            <a:r>
              <a:rPr lang="zh-TW" altLang="en-US" sz="2400" b="1" dirty="0">
                <a:solidFill>
                  <a:srgbClr val="FF0000"/>
                </a:solidFill>
              </a:rPr>
              <a:t>合作計畫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sz="2000" b="1" dirty="0"/>
              <a:t>Carbon emission prediction for sustainable smart cities</a:t>
            </a:r>
          </a:p>
          <a:p>
            <a:pPr>
              <a:buFont typeface="+mj-lt"/>
              <a:buAutoNum type="arabicPeriod"/>
            </a:pPr>
            <a:r>
              <a:rPr lang="en-US" altLang="zh-TW" sz="2400" b="1" dirty="0">
                <a:solidFill>
                  <a:srgbClr val="7030A0"/>
                </a:solidFill>
              </a:rPr>
              <a:t>Trustworthy AI</a:t>
            </a:r>
            <a:r>
              <a:rPr lang="zh-TW" altLang="en-US" sz="2400" b="1" dirty="0"/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與</a:t>
            </a:r>
            <a:r>
              <a:rPr lang="en-US" altLang="zh-TW" sz="2400" b="1" dirty="0">
                <a:solidFill>
                  <a:srgbClr val="FF0000"/>
                </a:solidFill>
              </a:rPr>
              <a:t>AI</a:t>
            </a:r>
            <a:r>
              <a:rPr lang="zh-TW" altLang="en-US" sz="2400" b="1" dirty="0">
                <a:solidFill>
                  <a:srgbClr val="FF0000"/>
                </a:solidFill>
              </a:rPr>
              <a:t>國家型計畫合作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sz="2000" b="1" dirty="0"/>
              <a:t>Fairness metric (classification metric) integration into </a:t>
            </a:r>
            <a:r>
              <a:rPr lang="en-US" altLang="zh-TW" sz="2000" b="1" dirty="0" err="1"/>
              <a:t>Kserve</a:t>
            </a:r>
            <a:endParaRPr lang="en-US" altLang="zh-TW" sz="2000" b="1" dirty="0"/>
          </a:p>
          <a:p>
            <a:pPr lvl="1"/>
            <a:r>
              <a:rPr lang="en-US" altLang="zh-TW" sz="2000" b="1" dirty="0" err="1"/>
              <a:t>Explainability</a:t>
            </a:r>
            <a:r>
              <a:rPr lang="en-US" altLang="zh-TW" sz="2000" b="1" dirty="0"/>
              <a:t> of AI Models</a:t>
            </a:r>
            <a:r>
              <a:rPr lang="zh-TW" altLang="en-US" sz="2000" b="1" dirty="0"/>
              <a:t> </a:t>
            </a:r>
            <a:r>
              <a:rPr lang="en-US" altLang="zh-TW" sz="2000" b="1" dirty="0"/>
              <a:t>(</a:t>
            </a:r>
            <a:r>
              <a:rPr lang="en-US" altLang="zh-TW" sz="2000" b="1" dirty="0" err="1"/>
              <a:t>DynaMask</a:t>
            </a:r>
            <a:r>
              <a:rPr lang="en-US" altLang="zh-TW" sz="2000" b="1" dirty="0"/>
              <a:t>)</a:t>
            </a:r>
          </a:p>
          <a:p>
            <a:pPr lvl="1"/>
            <a:r>
              <a:rPr lang="en-US" altLang="zh-TW" sz="2000" b="1" dirty="0"/>
              <a:t>Adversarial Detection of Attacks on AI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b="1" dirty="0">
                <a:solidFill>
                  <a:srgbClr val="7030A0"/>
                </a:solidFill>
              </a:rPr>
              <a:t>Stock Prediction</a:t>
            </a:r>
          </a:p>
          <a:p>
            <a:pPr lvl="1"/>
            <a:r>
              <a:rPr lang="en-US" altLang="zh-TW" sz="2000" b="1" dirty="0"/>
              <a:t>Predict the future trend for at least one week for a set of at least 5 stocks</a:t>
            </a:r>
          </a:p>
          <a:p>
            <a:pPr>
              <a:buFont typeface="+mj-lt"/>
              <a:buAutoNum type="arabicPeriod"/>
            </a:pPr>
            <a:endParaRPr lang="en-US" altLang="zh-TW" sz="2400" b="1" dirty="0">
              <a:solidFill>
                <a:srgbClr val="7030A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47C41C6-867C-084E-9A49-E0515F33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07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DB61C-6E3C-4F87-8C8D-4775D0F9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Spring</a:t>
            </a:r>
            <a:br>
              <a:rPr lang="en-US" altLang="zh-TW" dirty="0"/>
            </a:br>
            <a:r>
              <a:rPr lang="en-US" altLang="zh-TW" dirty="0"/>
              <a:t>Team Project Topics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E30AE-6A08-4ACE-842E-446B22399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zh-TW" altLang="en-US" sz="2400" b="1" dirty="0">
                <a:solidFill>
                  <a:srgbClr val="7030A0"/>
                </a:solidFill>
              </a:rPr>
              <a:t>骨架分析應用於巴金森氏症病患的動作量化</a:t>
            </a:r>
            <a:r>
              <a:rPr lang="zh-TW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與嘉基合作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TW" sz="2000" b="1" dirty="0">
                <a:solidFill>
                  <a:schemeClr val="tx1"/>
                </a:solidFill>
              </a:rPr>
              <a:t>Quantitative evaluation of some actions of a person with Parkinson’s Disease</a:t>
            </a:r>
          </a:p>
          <a:p>
            <a:pPr>
              <a:buFont typeface="+mj-lt"/>
              <a:buAutoNum type="arabicPeriod" startAt="5"/>
            </a:pPr>
            <a:r>
              <a:rPr lang="en-US" altLang="zh-TW" sz="2400" b="1" dirty="0">
                <a:solidFill>
                  <a:srgbClr val="7030A0"/>
                </a:solidFill>
              </a:rPr>
              <a:t>CT/MRI </a:t>
            </a:r>
            <a:r>
              <a:rPr lang="zh-TW" altLang="en-US" sz="2400" b="1" dirty="0">
                <a:solidFill>
                  <a:srgbClr val="7030A0"/>
                </a:solidFill>
              </a:rPr>
              <a:t>資料中腦瘤的偵測</a:t>
            </a:r>
            <a:endParaRPr lang="en-US" altLang="zh-TW" sz="2400" b="1" dirty="0">
              <a:solidFill>
                <a:srgbClr val="7030A0"/>
              </a:solidFill>
            </a:endParaRPr>
          </a:p>
          <a:p>
            <a:pPr lvl="1"/>
            <a:r>
              <a:rPr lang="en-US" altLang="zh-TW" sz="2000" b="1" dirty="0">
                <a:solidFill>
                  <a:schemeClr val="tx1"/>
                </a:solidFill>
              </a:rPr>
              <a:t>Detect and segment IDH mutation status in brain gliomas</a:t>
            </a:r>
          </a:p>
          <a:p>
            <a:pPr>
              <a:buFont typeface="+mj-lt"/>
              <a:buAutoNum type="arabicPeriod" startAt="5"/>
            </a:pPr>
            <a:r>
              <a:rPr lang="zh-TW" altLang="en-US" sz="2400" b="1" dirty="0">
                <a:solidFill>
                  <a:srgbClr val="7030A0"/>
                </a:solidFill>
              </a:rPr>
              <a:t>腹部出血偵測 </a:t>
            </a:r>
            <a:r>
              <a:rPr lang="en-US" altLang="zh-TW" sz="2400" b="1" dirty="0">
                <a:solidFill>
                  <a:srgbClr val="FF0000"/>
                </a:solidFill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</a:rPr>
              <a:t>與義大合作</a:t>
            </a:r>
            <a:r>
              <a:rPr lang="en-US" altLang="zh-TW" sz="24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altLang="zh-TW" sz="2000" b="1" dirty="0">
                <a:solidFill>
                  <a:schemeClr val="tx1"/>
                </a:solidFill>
              </a:rPr>
              <a:t>(Abdomen) Peritoneal Hemorrhage Detection and Location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altLang="zh-TW" sz="2400" b="1" dirty="0">
                <a:solidFill>
                  <a:srgbClr val="7030A0"/>
                </a:solidFill>
              </a:rPr>
              <a:t>Steel Crack Path Prediction (</a:t>
            </a:r>
            <a:r>
              <a:rPr lang="zh-TW" altLang="en-US" sz="2400" b="1" dirty="0">
                <a:solidFill>
                  <a:srgbClr val="7030A0"/>
                </a:solidFill>
              </a:rPr>
              <a:t>與德國教授合作</a:t>
            </a:r>
            <a:r>
              <a:rPr lang="en-US" altLang="zh-TW" sz="2400" b="1" dirty="0">
                <a:solidFill>
                  <a:srgbClr val="7030A0"/>
                </a:solidFill>
              </a:rPr>
              <a:t>)</a:t>
            </a:r>
          </a:p>
          <a:p>
            <a:pPr marL="857250" lvl="1" indent="-457200"/>
            <a:r>
              <a:rPr lang="en-US" altLang="zh-TW" sz="2000" b="1" dirty="0">
                <a:solidFill>
                  <a:schemeClr val="tx1"/>
                </a:solidFill>
              </a:rPr>
              <a:t>18 data samples will be given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B8DA22-6985-4ECD-88DE-F87C5EE0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384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Spring</a:t>
            </a:r>
            <a:br>
              <a:rPr lang="en-US" altLang="zh-TW" dirty="0"/>
            </a:br>
            <a:r>
              <a:rPr lang="en-US" altLang="zh-TW" dirty="0"/>
              <a:t>Team Project Topics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2133599"/>
            <a:ext cx="9214861" cy="449580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9"/>
            </a:pPr>
            <a:r>
              <a:rPr lang="zh-TW" altLang="en-US" sz="2600" b="1" dirty="0">
                <a:solidFill>
                  <a:srgbClr val="7030A0"/>
                </a:solidFill>
              </a:rPr>
              <a:t>便利商店貨架上的貨物辨識</a:t>
            </a:r>
            <a:endParaRPr lang="en-US" altLang="zh-TW" sz="2600" b="1" dirty="0">
              <a:solidFill>
                <a:srgbClr val="7030A0"/>
              </a:solidFill>
            </a:endParaRPr>
          </a:p>
          <a:p>
            <a:pPr lvl="1"/>
            <a:r>
              <a:rPr lang="en-US" altLang="zh-TW" sz="2200" b="1" dirty="0">
                <a:solidFill>
                  <a:schemeClr val="tx1"/>
                </a:solidFill>
              </a:rPr>
              <a:t>Detect and classify all the drinks and other packages on a shelf of a convenience store</a:t>
            </a:r>
          </a:p>
          <a:p>
            <a:pPr lvl="1"/>
            <a:r>
              <a:rPr lang="zh-TW" altLang="en-US" sz="2200" b="1" dirty="0">
                <a:solidFill>
                  <a:schemeClr val="tx1"/>
                </a:solidFill>
              </a:rPr>
              <a:t>分類需要達到至少兩層，例如：第一層分類為泡麵、第二層分類為泡麵的牌子</a:t>
            </a:r>
            <a:r>
              <a:rPr lang="en-US" altLang="zh-TW" sz="2200" b="1" dirty="0">
                <a:solidFill>
                  <a:schemeClr val="tx1"/>
                </a:solidFill>
              </a:rPr>
              <a:t>(</a:t>
            </a:r>
            <a:r>
              <a:rPr lang="zh-TW" altLang="en-US" sz="2200" b="1" dirty="0">
                <a:solidFill>
                  <a:schemeClr val="tx1"/>
                </a:solidFill>
              </a:rPr>
              <a:t>統一等</a:t>
            </a:r>
            <a:r>
              <a:rPr lang="en-US" altLang="zh-TW" sz="2200" b="1" dirty="0">
                <a:solidFill>
                  <a:schemeClr val="tx1"/>
                </a:solidFill>
              </a:rPr>
              <a:t>)</a:t>
            </a:r>
            <a:r>
              <a:rPr lang="zh-TW" altLang="en-US" sz="2200" b="1" dirty="0">
                <a:solidFill>
                  <a:schemeClr val="tx1"/>
                </a:solidFill>
              </a:rPr>
              <a:t>。越多層越好，例如三、四層分類</a:t>
            </a:r>
            <a:r>
              <a:rPr lang="en-US" altLang="zh-TW" sz="2200" b="1" dirty="0">
                <a:solidFill>
                  <a:schemeClr val="tx1"/>
                </a:solidFill>
              </a:rPr>
              <a:t>)</a:t>
            </a:r>
          </a:p>
          <a:p>
            <a:pPr marL="400050" indent="-400050">
              <a:buFont typeface="+mj-lt"/>
              <a:buAutoNum type="arabicPeriod" startAt="9"/>
            </a:pPr>
            <a:r>
              <a:rPr lang="zh-TW" altLang="en-US" sz="2600" b="1" dirty="0">
                <a:solidFill>
                  <a:srgbClr val="7030A0"/>
                </a:solidFill>
              </a:rPr>
              <a:t>場景說明</a:t>
            </a:r>
            <a:endParaRPr lang="en-US" altLang="zh-TW" sz="2600" b="1" dirty="0">
              <a:solidFill>
                <a:srgbClr val="7030A0"/>
              </a:solidFill>
            </a:endParaRPr>
          </a:p>
          <a:p>
            <a:pPr lvl="1"/>
            <a:r>
              <a:rPr lang="zh-TW" altLang="en-US" sz="2200" b="1" dirty="0">
                <a:solidFill>
                  <a:schemeClr val="tx1"/>
                </a:solidFill>
              </a:rPr>
              <a:t>根據目前畫面中的人、事、物、地，使用文字說明一段影片中的故事</a:t>
            </a:r>
            <a:endParaRPr lang="en-US" altLang="zh-TW" sz="2200" b="1" dirty="0">
              <a:solidFill>
                <a:schemeClr val="tx1"/>
              </a:solidFill>
            </a:endParaRPr>
          </a:p>
          <a:p>
            <a:pPr lvl="1"/>
            <a:r>
              <a:rPr lang="zh-TW" altLang="en-US" sz="2200" b="1" dirty="0">
                <a:solidFill>
                  <a:schemeClr val="tx1"/>
                </a:solidFill>
              </a:rPr>
              <a:t>影片長度至少</a:t>
            </a:r>
            <a:r>
              <a:rPr lang="en-US" altLang="zh-TW" sz="2200" b="1" dirty="0">
                <a:solidFill>
                  <a:schemeClr val="tx1"/>
                </a:solidFill>
              </a:rPr>
              <a:t>5</a:t>
            </a:r>
            <a:r>
              <a:rPr lang="zh-TW" altLang="en-US" sz="2200" b="1" dirty="0">
                <a:solidFill>
                  <a:schemeClr val="tx1"/>
                </a:solidFill>
              </a:rPr>
              <a:t>秒以上</a:t>
            </a:r>
            <a:endParaRPr lang="en-US" altLang="zh-TW" sz="22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11"/>
            </a:pPr>
            <a:r>
              <a:rPr lang="zh-TW" altLang="en-US" sz="2600" b="1" dirty="0">
                <a:solidFill>
                  <a:srgbClr val="7030A0"/>
                </a:solidFill>
              </a:rPr>
              <a:t>遠洋漁業的漁工影像中是否過勞 </a:t>
            </a:r>
            <a:r>
              <a:rPr lang="en-US" altLang="zh-TW" sz="2600" b="1" dirty="0">
                <a:solidFill>
                  <a:srgbClr val="FF0000"/>
                </a:solidFill>
              </a:rPr>
              <a:t>(</a:t>
            </a:r>
            <a:r>
              <a:rPr lang="zh-TW" altLang="en-US" sz="2600" b="1" dirty="0">
                <a:solidFill>
                  <a:srgbClr val="FF0000"/>
                </a:solidFill>
              </a:rPr>
              <a:t>與鮪魚工會合作</a:t>
            </a:r>
            <a:r>
              <a:rPr lang="en-US" altLang="zh-TW" sz="2600" b="1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zh-TW" altLang="en-US" sz="2200" b="1" dirty="0">
                <a:solidFill>
                  <a:schemeClr val="tx1"/>
                </a:solidFill>
              </a:rPr>
              <a:t>用</a:t>
            </a:r>
            <a:r>
              <a:rPr lang="en-US" altLang="zh-TW" sz="2200" b="1" dirty="0">
                <a:solidFill>
                  <a:schemeClr val="tx1"/>
                </a:solidFill>
              </a:rPr>
              <a:t>CCTV</a:t>
            </a:r>
            <a:r>
              <a:rPr lang="zh-TW" altLang="en-US" sz="2200" b="1" dirty="0">
                <a:solidFill>
                  <a:schemeClr val="tx1"/>
                </a:solidFill>
              </a:rPr>
              <a:t>影像，分類漁工是否在工作，並確認工時是否過長</a:t>
            </a:r>
            <a:r>
              <a:rPr lang="en-US" altLang="zh-TW" sz="2200" b="1" dirty="0">
                <a:solidFill>
                  <a:schemeClr val="tx1"/>
                </a:solidFill>
              </a:rPr>
              <a:t>(</a:t>
            </a:r>
            <a:r>
              <a:rPr lang="zh-TW" altLang="en-US" sz="2200" b="1" dirty="0">
                <a:solidFill>
                  <a:schemeClr val="tx1"/>
                </a:solidFill>
              </a:rPr>
              <a:t>一天工時</a:t>
            </a:r>
            <a:r>
              <a:rPr lang="en-US" altLang="zh-TW" sz="2200" b="1" dirty="0">
                <a:solidFill>
                  <a:schemeClr val="tx1"/>
                </a:solidFill>
              </a:rPr>
              <a:t>&gt;14</a:t>
            </a:r>
            <a:r>
              <a:rPr lang="zh-TW" altLang="en-US" sz="2200" b="1" dirty="0">
                <a:solidFill>
                  <a:schemeClr val="tx1"/>
                </a:solidFill>
              </a:rPr>
              <a:t>小時</a:t>
            </a:r>
            <a:r>
              <a:rPr lang="en-US" altLang="zh-TW" sz="2200" b="1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zh-TW" altLang="en-US" sz="2200" b="1" dirty="0">
                <a:solidFill>
                  <a:schemeClr val="tx1"/>
                </a:solidFill>
              </a:rPr>
              <a:t>除了工作區域的</a:t>
            </a:r>
            <a:r>
              <a:rPr lang="en-US" altLang="zh-TW" sz="2200" b="1" dirty="0">
                <a:solidFill>
                  <a:schemeClr val="tx1"/>
                </a:solidFill>
              </a:rPr>
              <a:t>CCTV</a:t>
            </a:r>
            <a:r>
              <a:rPr lang="zh-TW" altLang="en-US" sz="2200" b="1" dirty="0">
                <a:solidFill>
                  <a:schemeClr val="tx1"/>
                </a:solidFill>
              </a:rPr>
              <a:t>外，需要使用走廊、用餐等區域的</a:t>
            </a:r>
            <a:r>
              <a:rPr lang="en-US" altLang="zh-TW" sz="2200" b="1" dirty="0">
                <a:solidFill>
                  <a:schemeClr val="tx1"/>
                </a:solidFill>
              </a:rPr>
              <a:t>CCTV</a:t>
            </a:r>
            <a:r>
              <a:rPr lang="zh-TW" altLang="en-US" sz="2200" b="1" dirty="0">
                <a:solidFill>
                  <a:schemeClr val="tx1"/>
                </a:solidFill>
              </a:rPr>
              <a:t>分析 </a:t>
            </a:r>
            <a:r>
              <a:rPr lang="en-US" altLang="zh-TW" sz="2200" b="1" dirty="0">
                <a:solidFill>
                  <a:schemeClr val="tx1"/>
                </a:solidFill>
              </a:rPr>
              <a:t>“</a:t>
            </a:r>
            <a:r>
              <a:rPr lang="zh-TW" altLang="en-US" sz="2200" b="1" dirty="0">
                <a:solidFill>
                  <a:schemeClr val="tx1"/>
                </a:solidFill>
              </a:rPr>
              <a:t>漁工個人</a:t>
            </a:r>
            <a:r>
              <a:rPr lang="en-US" altLang="zh-TW" sz="2200" b="1" dirty="0">
                <a:solidFill>
                  <a:schemeClr val="tx1"/>
                </a:solidFill>
              </a:rPr>
              <a:t>”</a:t>
            </a:r>
            <a:r>
              <a:rPr lang="zh-TW" altLang="en-US" sz="2200" b="1" dirty="0">
                <a:solidFill>
                  <a:schemeClr val="tx1"/>
                </a:solidFill>
              </a:rPr>
              <a:t> 的每日工時狀況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4D8994-FDF3-7A41-B3FF-B225C5D9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19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6FDAA4-6CCC-44EE-86FA-AD4183F7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Spring</a:t>
            </a:r>
            <a:br>
              <a:rPr lang="en-US" altLang="zh-TW" dirty="0"/>
            </a:br>
            <a:r>
              <a:rPr lang="en-US" altLang="zh-TW" dirty="0"/>
              <a:t>Team Project Topics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687865-80D5-4A1B-A29F-309BFB6E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438651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12"/>
            </a:pPr>
            <a:r>
              <a:rPr lang="zh-TW" altLang="en-US" sz="2400" b="1" dirty="0">
                <a:solidFill>
                  <a:srgbClr val="7030A0"/>
                </a:solidFill>
              </a:rPr>
              <a:t>偵測路口轉彎車輛有無打方向燈</a:t>
            </a:r>
            <a:endParaRPr lang="en-US" altLang="zh-TW" sz="2400" b="1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路口</a:t>
            </a:r>
            <a:r>
              <a:rPr lang="en-US" altLang="zh-TW" sz="2000" b="1" dirty="0">
                <a:solidFill>
                  <a:schemeClr val="tx1"/>
                </a:solidFill>
              </a:rPr>
              <a:t>CCTV</a:t>
            </a:r>
            <a:r>
              <a:rPr lang="zh-TW" altLang="en-US" sz="2000" b="1" dirty="0">
                <a:solidFill>
                  <a:schemeClr val="tx1"/>
                </a:solidFill>
              </a:rPr>
              <a:t>影像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需要符合各種車輛</a:t>
            </a:r>
            <a:endParaRPr lang="en-US" altLang="zh-TW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12"/>
            </a:pPr>
            <a:r>
              <a:rPr lang="zh-TW" altLang="en-US" sz="2400" b="1" dirty="0">
                <a:solidFill>
                  <a:srgbClr val="7030A0"/>
                </a:solidFill>
              </a:rPr>
              <a:t>違規傾倒垃圾</a:t>
            </a:r>
            <a:endParaRPr lang="en-US" altLang="zh-TW" sz="2400" b="1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需要偵測在特定地點，有機車騎士停下來傾倒垃圾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需要符合各種情況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 startAt="12"/>
            </a:pPr>
            <a:r>
              <a:rPr lang="zh-TW" altLang="en-US" sz="2400" b="1" dirty="0">
                <a:solidFill>
                  <a:srgbClr val="7030A0"/>
                </a:solidFill>
              </a:rPr>
              <a:t>基於單張靜態影像偵測空汙</a:t>
            </a:r>
            <a:r>
              <a:rPr lang="en-US" altLang="zh-TW" sz="2400" b="1" dirty="0">
                <a:solidFill>
                  <a:srgbClr val="7030A0"/>
                </a:solidFill>
              </a:rPr>
              <a:t>PM2.5, PM10</a:t>
            </a:r>
            <a:r>
              <a:rPr lang="zh-TW" altLang="en-US" sz="2400" b="1" dirty="0">
                <a:solidFill>
                  <a:srgbClr val="7030A0"/>
                </a:solidFill>
              </a:rPr>
              <a:t>的值</a:t>
            </a:r>
            <a:endParaRPr lang="en-US" altLang="zh-TW" sz="2400" b="1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需要偵測值，而不是</a:t>
            </a:r>
            <a:r>
              <a:rPr lang="en-US" altLang="zh-TW" sz="2000" b="1" dirty="0">
                <a:solidFill>
                  <a:schemeClr val="tx1"/>
                </a:solidFill>
              </a:rPr>
              <a:t>AQI</a:t>
            </a:r>
            <a:r>
              <a:rPr lang="zh-TW" altLang="en-US" sz="2000" b="1" dirty="0">
                <a:solidFill>
                  <a:schemeClr val="tx1"/>
                </a:solidFill>
              </a:rPr>
              <a:t>等級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lvl="1"/>
            <a:r>
              <a:rPr lang="en-US" altLang="zh-TW" sz="2000" b="1" dirty="0">
                <a:solidFill>
                  <a:schemeClr val="tx1"/>
                </a:solidFill>
                <a:hlinkClick r:id="rId2"/>
              </a:rPr>
              <a:t>https://www.kaggle.com/datasets/adarshrouniyar/air-pollution-image-dataset-from-india-and-nepal</a:t>
            </a:r>
            <a:r>
              <a:rPr lang="en-US" altLang="zh-TW" sz="20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238FA9-CD3B-4F42-8E08-423EB400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57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C9BD87-11D7-4288-9822-FF73D71FD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2025 Spring</a:t>
            </a:r>
            <a:br>
              <a:rPr lang="en-US" altLang="zh-TW" dirty="0"/>
            </a:br>
            <a:r>
              <a:rPr lang="en-US" altLang="zh-TW" dirty="0"/>
              <a:t>Team Project Topics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8A2A60-E54E-4B27-B6AC-9985F1D33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15"/>
            </a:pPr>
            <a:r>
              <a:rPr lang="zh-TW" altLang="en-US" sz="2400" b="1" dirty="0">
                <a:solidFill>
                  <a:srgbClr val="7030A0"/>
                </a:solidFill>
              </a:rPr>
              <a:t>基於單張靜態影像偵測水質 </a:t>
            </a:r>
            <a:r>
              <a:rPr lang="en-US" altLang="zh-TW" sz="2400" b="1" dirty="0">
                <a:solidFill>
                  <a:srgbClr val="7030A0"/>
                </a:solidFill>
              </a:rPr>
              <a:t>RPI</a:t>
            </a:r>
            <a:r>
              <a:rPr lang="zh-TW" altLang="en-US" sz="2400" b="1" dirty="0">
                <a:solidFill>
                  <a:srgbClr val="7030A0"/>
                </a:solidFill>
              </a:rPr>
              <a:t>值</a:t>
            </a:r>
            <a:endParaRPr lang="en-US" altLang="zh-TW" sz="2400" b="1" dirty="0">
              <a:solidFill>
                <a:srgbClr val="7030A0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需要偵測</a:t>
            </a:r>
            <a:r>
              <a:rPr lang="en-US" altLang="zh-TW" sz="2000" b="1" dirty="0">
                <a:solidFill>
                  <a:schemeClr val="tx1"/>
                </a:solidFill>
              </a:rPr>
              <a:t>River Pollution Index (RPI)</a:t>
            </a:r>
            <a:r>
              <a:rPr lang="zh-TW" altLang="en-US" sz="2000" b="1" dirty="0">
                <a:solidFill>
                  <a:schemeClr val="tx1"/>
                </a:solidFill>
              </a:rPr>
              <a:t>值，而不是水汙等級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en-US" altLang="zh-TW" sz="2400" b="1" dirty="0">
                <a:solidFill>
                  <a:srgbClr val="7030A0"/>
                </a:solidFill>
              </a:rPr>
              <a:t>Bias Detection in Traffic Accidents</a:t>
            </a: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臺北市交通事故資料集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需要偵測資料集中是否有偏差</a:t>
            </a:r>
            <a:r>
              <a:rPr lang="en-US" altLang="zh-TW" sz="2000" b="1" dirty="0">
                <a:solidFill>
                  <a:schemeClr val="tx1"/>
                </a:solidFill>
              </a:rPr>
              <a:t>(Bias)</a:t>
            </a:r>
            <a:r>
              <a:rPr lang="zh-TW" altLang="en-US" sz="2000" b="1" dirty="0">
                <a:solidFill>
                  <a:schemeClr val="tx1"/>
                </a:solidFill>
              </a:rPr>
              <a:t>，需要指出偏差之處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marL="457200" indent="-457200">
              <a:buFont typeface="+mj-lt"/>
              <a:buAutoNum type="arabicPeriod" startAt="15"/>
            </a:pPr>
            <a:r>
              <a:rPr lang="en-US" altLang="zh-TW" sz="2400" b="1" dirty="0">
                <a:solidFill>
                  <a:srgbClr val="7030A0"/>
                </a:solidFill>
              </a:rPr>
              <a:t>Cause detection for increase </a:t>
            </a:r>
            <a:r>
              <a:rPr lang="en-US" altLang="zh-TW" sz="2400" b="1">
                <a:solidFill>
                  <a:srgbClr val="7030A0"/>
                </a:solidFill>
              </a:rPr>
              <a:t>in traffic </a:t>
            </a:r>
            <a:r>
              <a:rPr lang="en-US" altLang="zh-TW" sz="2400" b="1" dirty="0">
                <a:solidFill>
                  <a:srgbClr val="7030A0"/>
                </a:solidFill>
              </a:rPr>
              <a:t>accidents</a:t>
            </a: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臺北市交通事故資料</a:t>
            </a:r>
            <a:endParaRPr lang="en-US" altLang="zh-TW" sz="2000" b="1" dirty="0">
              <a:solidFill>
                <a:schemeClr val="tx1"/>
              </a:solidFill>
            </a:endParaRPr>
          </a:p>
          <a:p>
            <a:pPr lvl="1"/>
            <a:r>
              <a:rPr lang="zh-TW" altLang="en-US" sz="2000" b="1" dirty="0">
                <a:solidFill>
                  <a:schemeClr val="tx1"/>
                </a:solidFill>
              </a:rPr>
              <a:t>臺北市交通事故件數及受傷人數上升原因分析及建議</a:t>
            </a:r>
            <a:endParaRPr lang="en-US" altLang="zh-TW" sz="2000" b="1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C8202F2-FBC9-47A3-A56D-7825593A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40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Course Objectives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To understand the </a:t>
            </a:r>
            <a:r>
              <a:rPr lang="en-US" altLang="zh-TW" sz="3200" dirty="0">
                <a:solidFill>
                  <a:srgbClr val="FF0000"/>
                </a:solidFill>
              </a:rPr>
              <a:t>basics</a:t>
            </a:r>
            <a:r>
              <a:rPr lang="en-US" altLang="zh-TW" sz="3200" dirty="0"/>
              <a:t> of deep learning</a:t>
            </a:r>
          </a:p>
          <a:p>
            <a:r>
              <a:rPr lang="en-US" altLang="zh-TW" sz="3200" dirty="0"/>
              <a:t>To </a:t>
            </a:r>
            <a:r>
              <a:rPr lang="en-US" altLang="zh-TW" sz="3200" dirty="0">
                <a:solidFill>
                  <a:srgbClr val="FF0000"/>
                </a:solidFill>
              </a:rPr>
              <a:t>design and implement </a:t>
            </a:r>
            <a:r>
              <a:rPr lang="en-US" altLang="zh-TW" sz="3200" dirty="0"/>
              <a:t>deep neural networks</a:t>
            </a:r>
          </a:p>
          <a:p>
            <a:r>
              <a:rPr lang="en-US" altLang="zh-TW" sz="3200" dirty="0"/>
              <a:t>To structure machine learning </a:t>
            </a:r>
            <a:r>
              <a:rPr lang="en-US" altLang="zh-TW" sz="3200" dirty="0">
                <a:solidFill>
                  <a:srgbClr val="FF0000"/>
                </a:solidFill>
              </a:rPr>
              <a:t>projects</a:t>
            </a:r>
          </a:p>
          <a:p>
            <a:r>
              <a:rPr lang="en-US" altLang="zh-TW" sz="3200" dirty="0"/>
              <a:t>To use </a:t>
            </a:r>
            <a:r>
              <a:rPr lang="en-US" altLang="zh-TW" sz="3200" dirty="0">
                <a:solidFill>
                  <a:srgbClr val="FF0000"/>
                </a:solidFill>
              </a:rPr>
              <a:t>convolutional, sequence, and generative </a:t>
            </a:r>
            <a:r>
              <a:rPr lang="en-US" altLang="zh-TW" sz="3200" dirty="0"/>
              <a:t>models in applications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6902D3-5C8C-2E41-930C-73706DE3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78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Syllabus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1" y="1366464"/>
            <a:ext cx="9349359" cy="5491536"/>
          </a:xfrm>
        </p:spPr>
        <p:txBody>
          <a:bodyPr>
            <a:normAutofit/>
          </a:bodyPr>
          <a:lstStyle/>
          <a:p>
            <a:r>
              <a:rPr lang="en-US" altLang="zh-TW" sz="2000" b="1" dirty="0">
                <a:solidFill>
                  <a:srgbClr val="7030A0"/>
                </a:solidFill>
              </a:rPr>
              <a:t>Introduction (65 slides, 2 weeks)</a:t>
            </a:r>
          </a:p>
          <a:p>
            <a:r>
              <a:rPr lang="en-US" altLang="zh-TW" sz="2000" b="1" dirty="0">
                <a:solidFill>
                  <a:srgbClr val="7030A0"/>
                </a:solidFill>
              </a:rPr>
              <a:t>Neural Networks: Basics, Shallow NN, Deep NN (86 slides, 2 weeks)</a:t>
            </a:r>
          </a:p>
          <a:p>
            <a:r>
              <a:rPr lang="en-US" altLang="zh-TW" sz="2000" b="1" dirty="0">
                <a:solidFill>
                  <a:srgbClr val="7030A0"/>
                </a:solidFill>
              </a:rPr>
              <a:t>Tuning NN: Regularization, Dropout, Optimization, Gradient Checking, </a:t>
            </a:r>
            <a:r>
              <a:rPr lang="en-US" altLang="zh-TW" sz="2000" b="1" dirty="0" err="1">
                <a:solidFill>
                  <a:srgbClr val="7030A0"/>
                </a:solidFill>
              </a:rPr>
              <a:t>Momemtum</a:t>
            </a:r>
            <a:r>
              <a:rPr lang="en-US" altLang="zh-TW" sz="2000" b="1" dirty="0">
                <a:solidFill>
                  <a:srgbClr val="7030A0"/>
                </a:solidFill>
              </a:rPr>
              <a:t>, </a:t>
            </a:r>
            <a:r>
              <a:rPr lang="en-US" altLang="zh-TW" sz="2000" b="1" dirty="0" err="1">
                <a:solidFill>
                  <a:srgbClr val="7030A0"/>
                </a:solidFill>
              </a:rPr>
              <a:t>RMSprop</a:t>
            </a:r>
            <a:r>
              <a:rPr lang="en-US" altLang="zh-TW" sz="2000" b="1" dirty="0">
                <a:solidFill>
                  <a:srgbClr val="7030A0"/>
                </a:solidFill>
              </a:rPr>
              <a:t>, Adam, Learning rate decay, Hyperparameter tuning, Batch Normalization, </a:t>
            </a:r>
            <a:r>
              <a:rPr lang="en-US" altLang="zh-TW" sz="2000" b="1" dirty="0" err="1">
                <a:solidFill>
                  <a:srgbClr val="7030A0"/>
                </a:solidFill>
              </a:rPr>
              <a:t>Softmax</a:t>
            </a:r>
            <a:r>
              <a:rPr lang="en-US" altLang="zh-TW" sz="2000" b="1" dirty="0">
                <a:solidFill>
                  <a:srgbClr val="7030A0"/>
                </a:solidFill>
              </a:rPr>
              <a:t> Regression (72 slides, 4 weeks)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Machine Learning Projects: Open Source (</a:t>
            </a:r>
            <a:r>
              <a:rPr lang="en-US" altLang="zh-TW" sz="2000" b="1" dirty="0" err="1">
                <a:solidFill>
                  <a:srgbClr val="FF0000"/>
                </a:solidFill>
              </a:rPr>
              <a:t>MLOps</a:t>
            </a:r>
            <a:r>
              <a:rPr lang="en-US" altLang="zh-TW" sz="2000" b="1" dirty="0">
                <a:solidFill>
                  <a:srgbClr val="FF0000"/>
                </a:solidFill>
              </a:rPr>
              <a:t>), Error Analysis, Transfer Learning, Multi-task Learning (32 slides, 1 week)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Convolutional Neural Network: Introduction, Classic Networks, Object Detection, YOLO Algorithm, Face Recognition, Neural Style Transfer (82 slides, 2 weeks)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Sequence Models (33 slides, 1 week)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Deep Generative Models (52 slides, 2 weeks)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Paper Presentations (in groups)</a:t>
            </a:r>
          </a:p>
          <a:p>
            <a:r>
              <a:rPr lang="en-US" altLang="zh-TW" sz="2000" b="1" dirty="0">
                <a:solidFill>
                  <a:srgbClr val="FF0000"/>
                </a:solidFill>
              </a:rPr>
              <a:t>Term Projects (in groups)</a:t>
            </a: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EA405FBE-24D8-B547-9926-E886AE70B8ED}"/>
              </a:ext>
            </a:extLst>
          </p:cNvPr>
          <p:cNvSpPr/>
          <p:nvPr/>
        </p:nvSpPr>
        <p:spPr>
          <a:xfrm>
            <a:off x="1982912" y="1484656"/>
            <a:ext cx="493160" cy="1690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左大括弧 4">
            <a:extLst>
              <a:ext uri="{FF2B5EF4-FFF2-40B4-BE49-F238E27FC236}">
                <a16:creationId xmlns:a16="http://schemas.microsoft.com/office/drawing/2014/main" id="{80625D02-36D1-BF40-B4BF-44895AB964A3}"/>
              </a:ext>
            </a:extLst>
          </p:cNvPr>
          <p:cNvSpPr/>
          <p:nvPr/>
        </p:nvSpPr>
        <p:spPr>
          <a:xfrm>
            <a:off x="1982912" y="3347190"/>
            <a:ext cx="493160" cy="33310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0708BE-D59E-B74A-A17E-C869B77C5158}"/>
              </a:ext>
            </a:extLst>
          </p:cNvPr>
          <p:cNvSpPr txBox="1"/>
          <p:nvPr/>
        </p:nvSpPr>
        <p:spPr>
          <a:xfrm>
            <a:off x="921694" y="2004849"/>
            <a:ext cx="12739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Before Mid-term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62EF400-CD19-2A4B-82A3-E9879BA99A13}"/>
              </a:ext>
            </a:extLst>
          </p:cNvPr>
          <p:cNvSpPr txBox="1"/>
          <p:nvPr/>
        </p:nvSpPr>
        <p:spPr>
          <a:xfrm>
            <a:off x="921694" y="4689529"/>
            <a:ext cx="12739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After </a:t>
            </a:r>
          </a:p>
          <a:p>
            <a:r>
              <a:rPr kumimoji="1" lang="en-US" altLang="zh-TW" dirty="0"/>
              <a:t>Mid-term</a:t>
            </a:r>
            <a:endParaRPr kumimoji="1"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ACB35AE1-E6A5-6A48-B089-2AC80FBD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20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Grading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77474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Labs*5: 10%</a:t>
            </a:r>
          </a:p>
          <a:p>
            <a:r>
              <a:rPr lang="en-US" altLang="zh-TW" sz="2800" dirty="0"/>
              <a:t>Programming Homework*7: 21%</a:t>
            </a:r>
          </a:p>
          <a:p>
            <a:r>
              <a:rPr lang="en-US" altLang="zh-TW" sz="2800" dirty="0"/>
              <a:t>Mid-Term Exam: 15%</a:t>
            </a:r>
          </a:p>
          <a:p>
            <a:r>
              <a:rPr lang="en-US" altLang="zh-TW" sz="2800" dirty="0"/>
              <a:t>Final Exam: 15%</a:t>
            </a:r>
          </a:p>
          <a:p>
            <a:r>
              <a:rPr lang="en-US" altLang="zh-TW" sz="2800" dirty="0"/>
              <a:t>Team Project: 24%</a:t>
            </a:r>
          </a:p>
          <a:p>
            <a:r>
              <a:rPr lang="en-US" altLang="zh-TW" sz="2800" b="1" dirty="0">
                <a:solidFill>
                  <a:srgbClr val="FF0000"/>
                </a:solidFill>
              </a:rPr>
              <a:t>Open Source Contribution: 10%</a:t>
            </a:r>
          </a:p>
          <a:p>
            <a:r>
              <a:rPr lang="en-US" altLang="zh-TW" sz="2800" dirty="0"/>
              <a:t>Paper Presentation: 5%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F374C80-5BB1-304D-BDAA-08C1A4A0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87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18A9F9-6723-9842-8F3B-4CB9A40C1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Labs*5 (10%)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DED7AE0-AF04-4346-A9A9-C5C820B97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663"/>
              </p:ext>
            </p:extLst>
          </p:nvPr>
        </p:nvGraphicFramePr>
        <p:xfrm>
          <a:off x="2445375" y="1905000"/>
          <a:ext cx="8609618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182">
                  <a:extLst>
                    <a:ext uri="{9D8B030D-6E8A-4147-A177-3AD203B41FA5}">
                      <a16:colId xmlns:a16="http://schemas.microsoft.com/office/drawing/2014/main" val="448473748"/>
                    </a:ext>
                  </a:extLst>
                </a:gridCol>
                <a:gridCol w="2457179">
                  <a:extLst>
                    <a:ext uri="{9D8B030D-6E8A-4147-A177-3AD203B41FA5}">
                      <a16:colId xmlns:a16="http://schemas.microsoft.com/office/drawing/2014/main" val="2831598019"/>
                    </a:ext>
                  </a:extLst>
                </a:gridCol>
                <a:gridCol w="4867257">
                  <a:extLst>
                    <a:ext uri="{9D8B030D-6E8A-4147-A177-3AD203B41FA5}">
                      <a16:colId xmlns:a16="http://schemas.microsoft.com/office/drawing/2014/main" val="240305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#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Announced Dates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2800" dirty="0"/>
                        <a:t>Labs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514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2/27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Python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68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2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3/13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DNN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81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3/27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Regularization + Dropout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45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4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5/01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Building CNN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638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5/08</a:t>
                      </a:r>
                      <a:endParaRPr lang="zh-TW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Car Detection (YOLO)</a:t>
                      </a:r>
                      <a:endParaRPr lang="zh-TW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45388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153008F-8888-C845-A274-2715A085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C15D403-C4D5-43CF-842A-11B1A52DDB45}"/>
              </a:ext>
            </a:extLst>
          </p:cNvPr>
          <p:cNvSpPr txBox="1"/>
          <p:nvPr/>
        </p:nvSpPr>
        <p:spPr>
          <a:xfrm>
            <a:off x="2592925" y="5868140"/>
            <a:ext cx="8388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Deadlines:  2 weeks after announcement.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1402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F365E6-CA2F-2548-83E1-B960B84F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Programming Homework*7 (21%)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A6E547E6-2F07-8142-95AC-E358A302A9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6179670"/>
              </p:ext>
            </p:extLst>
          </p:nvPr>
        </p:nvGraphicFramePr>
        <p:xfrm>
          <a:off x="2342632" y="2143874"/>
          <a:ext cx="939045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6895">
                  <a:extLst>
                    <a:ext uri="{9D8B030D-6E8A-4147-A177-3AD203B41FA5}">
                      <a16:colId xmlns:a16="http://schemas.microsoft.com/office/drawing/2014/main" val="652171269"/>
                    </a:ext>
                  </a:extLst>
                </a:gridCol>
                <a:gridCol w="2646930">
                  <a:extLst>
                    <a:ext uri="{9D8B030D-6E8A-4147-A177-3AD203B41FA5}">
                      <a16:colId xmlns:a16="http://schemas.microsoft.com/office/drawing/2014/main" val="1433274326"/>
                    </a:ext>
                  </a:extLst>
                </a:gridCol>
                <a:gridCol w="1734631">
                  <a:extLst>
                    <a:ext uri="{9D8B030D-6E8A-4147-A177-3AD203B41FA5}">
                      <a16:colId xmlns:a16="http://schemas.microsoft.com/office/drawing/2014/main" val="2983781744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676928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#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Announcement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Deadline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Homework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3/06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3/19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Tensorflow</a:t>
                      </a:r>
                      <a:r>
                        <a:rPr lang="en-US" altLang="zh-TW" sz="2400" dirty="0"/>
                        <a:t> Tutorial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14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3/20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4/02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Keras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9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4/10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4/23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 err="1"/>
                        <a:t>Adam+RMSprop+Momentum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320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5/01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5/07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Resnet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76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5/08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5/14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Face Recognition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202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6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5/28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Building RNN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89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7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5/29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6/11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Bulding</a:t>
                      </a:r>
                      <a:r>
                        <a:rPr lang="en-US" altLang="zh-TW" sz="2400" dirty="0"/>
                        <a:t> GAN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133480"/>
                  </a:ext>
                </a:extLst>
              </a:tr>
            </a:tbl>
          </a:graphicData>
        </a:graphic>
      </p:graphicFrame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7680462-D84B-F54B-9C04-1BCB8E59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349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Mid-Term (15%) and Final Exams (15%)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/>
              <a:t>2 parts in each exam</a:t>
            </a:r>
          </a:p>
          <a:p>
            <a:pPr lvl="1"/>
            <a:r>
              <a:rPr lang="en-US" altLang="zh-TW" sz="2800" dirty="0"/>
              <a:t> 50% Written Quiz (closed book)</a:t>
            </a:r>
          </a:p>
          <a:p>
            <a:pPr lvl="1"/>
            <a:r>
              <a:rPr lang="en-US" altLang="zh-TW" sz="2800" dirty="0"/>
              <a:t> 50% Take Home Programming Exam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893E73-501D-D342-83F9-2585CB04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97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Team Projects (24%)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695237"/>
            <a:ext cx="8915400" cy="489049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Select 3 preferred topics and submit a proposal</a:t>
            </a:r>
          </a:p>
          <a:p>
            <a:pPr lvl="1"/>
            <a:r>
              <a:rPr lang="en-US" altLang="zh-TW" sz="2000" dirty="0"/>
              <a:t>Deadline: </a:t>
            </a:r>
            <a:r>
              <a:rPr lang="en-US" altLang="zh-TW" sz="2000" b="1" dirty="0">
                <a:solidFill>
                  <a:srgbClr val="FF0000"/>
                </a:solidFill>
              </a:rPr>
              <a:t>March 6, 2025 12:00 Noon</a:t>
            </a:r>
          </a:p>
          <a:p>
            <a:pPr lvl="1"/>
            <a:r>
              <a:rPr lang="en-US" altLang="zh-TW" sz="2000" dirty="0"/>
              <a:t>Proposal format: (English only, typed out, no handwritten, PDF file)</a:t>
            </a:r>
          </a:p>
          <a:p>
            <a:pPr lvl="2"/>
            <a:r>
              <a:rPr lang="en-US" altLang="zh-TW" sz="1800" dirty="0"/>
              <a:t>Your preferred list of topics (in order)</a:t>
            </a:r>
          </a:p>
          <a:p>
            <a:pPr lvl="2"/>
            <a:r>
              <a:rPr lang="en-US" altLang="zh-TW" sz="1800" dirty="0"/>
              <a:t>Your expertise corresponding to what you selected</a:t>
            </a:r>
          </a:p>
          <a:p>
            <a:pPr lvl="3"/>
            <a:r>
              <a:rPr lang="en-US" altLang="zh-TW" sz="1600" dirty="0"/>
              <a:t>Why should I give you that topic to do?</a:t>
            </a:r>
          </a:p>
          <a:p>
            <a:pPr lvl="2"/>
            <a:r>
              <a:rPr lang="en-US" altLang="zh-TW" sz="1800" dirty="0"/>
              <a:t>Your team members (names in Chinese, registration numbers)</a:t>
            </a:r>
          </a:p>
          <a:p>
            <a:r>
              <a:rPr lang="en-US" altLang="zh-TW" sz="2400" dirty="0"/>
              <a:t>Mid-term report: submit by </a:t>
            </a:r>
            <a:r>
              <a:rPr lang="en-US" altLang="zh-TW" sz="2400" dirty="0">
                <a:solidFill>
                  <a:srgbClr val="FF0000"/>
                </a:solidFill>
              </a:rPr>
              <a:t>May 1, 2025</a:t>
            </a:r>
            <a:r>
              <a:rPr lang="en-US" altLang="zh-TW" sz="2400" dirty="0"/>
              <a:t>.</a:t>
            </a:r>
          </a:p>
          <a:p>
            <a:r>
              <a:rPr lang="en-US" altLang="zh-TW" sz="2400" dirty="0"/>
              <a:t>Final presentation and report: </a:t>
            </a:r>
          </a:p>
          <a:p>
            <a:pPr lvl="1"/>
            <a:r>
              <a:rPr lang="en-US" altLang="zh-TW" sz="2000" dirty="0"/>
              <a:t>Report Submission: </a:t>
            </a:r>
            <a:r>
              <a:rPr lang="en-US" altLang="zh-TW" sz="2000" dirty="0">
                <a:solidFill>
                  <a:srgbClr val="FF0000"/>
                </a:solidFill>
              </a:rPr>
              <a:t>June 11, 2025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Presentations: </a:t>
            </a:r>
            <a:r>
              <a:rPr lang="en-US" altLang="zh-TW" sz="2000" dirty="0">
                <a:solidFill>
                  <a:srgbClr val="FF0000"/>
                </a:solidFill>
              </a:rPr>
              <a:t>June 12, 2025</a:t>
            </a:r>
            <a:r>
              <a:rPr lang="en-US" altLang="zh-TW" sz="2000" dirty="0"/>
              <a:t>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5ED973-60FD-8546-8124-95249FA5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7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59F3D0-5A8C-9C47-B4C0-694655BA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Open Source Contributions (10%)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9682B3-5D94-E24B-BF71-864947260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71601"/>
            <a:ext cx="89154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kumimoji="1" lang="zh-TW" altLang="en-US" sz="2800" dirty="0"/>
              <a:t> </a:t>
            </a:r>
            <a:r>
              <a:rPr kumimoji="1" lang="en-US" altLang="zh-TW" sz="2800" dirty="0"/>
              <a:t>To get the full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10% grade points</a:t>
            </a:r>
            <a:r>
              <a:rPr kumimoji="1" lang="en-US" altLang="zh-TW" sz="2800" dirty="0"/>
              <a:t>: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600" dirty="0"/>
              <a:t>Need to </a:t>
            </a:r>
            <a:r>
              <a:rPr kumimoji="1" lang="en-US" altLang="zh-TW" sz="2600" dirty="0">
                <a:solidFill>
                  <a:srgbClr val="FF0000"/>
                </a:solidFill>
              </a:rPr>
              <a:t>become an open source contributor </a:t>
            </a:r>
            <a:r>
              <a:rPr kumimoji="1" lang="en-US" altLang="zh-TW" sz="2600" dirty="0"/>
              <a:t>in either </a:t>
            </a:r>
            <a:r>
              <a:rPr kumimoji="1" lang="en-US" altLang="zh-TW" sz="2600" b="1" u="sng" dirty="0">
                <a:solidFill>
                  <a:srgbClr val="FF0000"/>
                </a:solidFill>
              </a:rPr>
              <a:t>Kubernetes, </a:t>
            </a:r>
            <a:r>
              <a:rPr kumimoji="1" lang="en-US" altLang="zh-TW" sz="2600" b="1" u="sng" dirty="0" err="1">
                <a:solidFill>
                  <a:srgbClr val="FF0000"/>
                </a:solidFill>
              </a:rPr>
              <a:t>Kserve</a:t>
            </a:r>
            <a:r>
              <a:rPr kumimoji="1" lang="en-US" altLang="zh-TW" sz="2600" b="1" u="sng" dirty="0">
                <a:solidFill>
                  <a:srgbClr val="FF0000"/>
                </a:solidFill>
              </a:rPr>
              <a:t>, OpenCV, or MONAI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600" dirty="0"/>
              <a:t>Need to provide proof of a real contribution (functional or error correction (not link correction, etc.))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dirty="0"/>
              <a:t>To get only </a:t>
            </a:r>
            <a:r>
              <a:rPr kumimoji="1" lang="en-US" altLang="zh-TW" sz="2800" b="1" dirty="0">
                <a:solidFill>
                  <a:srgbClr val="FF0000"/>
                </a:solidFill>
              </a:rPr>
              <a:t>6% grade points</a:t>
            </a:r>
            <a:r>
              <a:rPr kumimoji="1" lang="en-US" altLang="zh-TW" sz="2800" dirty="0"/>
              <a:t>: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600" dirty="0"/>
              <a:t>Create </a:t>
            </a:r>
            <a:r>
              <a:rPr kumimoji="1" lang="en-US" altLang="zh-TW" sz="2600" dirty="0">
                <a:solidFill>
                  <a:srgbClr val="FF0000"/>
                </a:solidFill>
              </a:rPr>
              <a:t>a new </a:t>
            </a:r>
            <a:r>
              <a:rPr kumimoji="1" lang="en-US" altLang="zh-TW" sz="2600" dirty="0" err="1">
                <a:solidFill>
                  <a:srgbClr val="FF0000"/>
                </a:solidFill>
              </a:rPr>
              <a:t>Github</a:t>
            </a:r>
            <a:r>
              <a:rPr kumimoji="1" lang="en-US" altLang="zh-TW" sz="2600" dirty="0">
                <a:solidFill>
                  <a:srgbClr val="FF0000"/>
                </a:solidFill>
              </a:rPr>
              <a:t> Project </a:t>
            </a:r>
            <a:r>
              <a:rPr kumimoji="1" lang="en-US" altLang="zh-TW" sz="2600" dirty="0"/>
              <a:t>with unique link (page), including readme.md, all source files and data files. All group members should be on that </a:t>
            </a:r>
            <a:r>
              <a:rPr kumimoji="1" lang="en-US" altLang="zh-TW" sz="2600" dirty="0" err="1"/>
              <a:t>Github</a:t>
            </a:r>
            <a:r>
              <a:rPr kumimoji="1" lang="en-US" altLang="zh-TW" sz="2600" dirty="0"/>
              <a:t> Project contributor list.</a:t>
            </a:r>
          </a:p>
          <a:p>
            <a:pPr>
              <a:lnSpc>
                <a:spcPct val="120000"/>
              </a:lnSpc>
            </a:pPr>
            <a:r>
              <a:rPr kumimoji="1" lang="en-US" altLang="zh-TW" sz="2800" dirty="0"/>
              <a:t>Submit a </a:t>
            </a:r>
            <a:r>
              <a:rPr kumimoji="1" lang="en-US" altLang="zh-TW" sz="2800" dirty="0">
                <a:solidFill>
                  <a:srgbClr val="FF0000"/>
                </a:solidFill>
              </a:rPr>
              <a:t>1-page report </a:t>
            </a:r>
            <a:r>
              <a:rPr kumimoji="1" lang="en-US" altLang="zh-TW" sz="2800" dirty="0"/>
              <a:t>on the contents of the above open source contribution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400" dirty="0">
                <a:solidFill>
                  <a:srgbClr val="FF0000"/>
                </a:solidFill>
              </a:rPr>
              <a:t>What is the ISSUE#</a:t>
            </a:r>
            <a:r>
              <a:rPr kumimoji="1" lang="zh-TW" altLang="en-US" sz="2400" dirty="0">
                <a:solidFill>
                  <a:srgbClr val="FF0000"/>
                </a:solidFill>
              </a:rPr>
              <a:t> </a:t>
            </a:r>
            <a:r>
              <a:rPr kumimoji="1" lang="en-US" altLang="zh-TW" sz="2400" dirty="0">
                <a:solidFill>
                  <a:srgbClr val="FF0000"/>
                </a:solidFill>
              </a:rPr>
              <a:t>resolved?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400" dirty="0">
                <a:solidFill>
                  <a:srgbClr val="FF0000"/>
                </a:solidFill>
              </a:rPr>
              <a:t>What was the PR? Explain the PR in simple layman terms. </a:t>
            </a:r>
          </a:p>
          <a:p>
            <a:pPr lvl="1">
              <a:lnSpc>
                <a:spcPct val="120000"/>
              </a:lnSpc>
            </a:pPr>
            <a:r>
              <a:rPr kumimoji="1" lang="en-US" altLang="zh-TW" sz="2400" dirty="0">
                <a:solidFill>
                  <a:srgbClr val="FF0000"/>
                </a:solidFill>
              </a:rPr>
              <a:t>How did you resolve the issue?</a:t>
            </a:r>
          </a:p>
          <a:p>
            <a:pPr>
              <a:lnSpc>
                <a:spcPct val="120000"/>
              </a:lnSpc>
            </a:pPr>
            <a:endParaRPr kumimoji="1" lang="zh-TW" altLang="en-US" sz="2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DBB087A-793D-D845-A610-BE1A1DF5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171582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4726</TotalTime>
  <Words>1348</Words>
  <Application>Microsoft Office PowerPoint</Application>
  <PresentationFormat>寬螢幕</PresentationFormat>
  <Paragraphs>203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幼圆</vt:lpstr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Introduction to Deep Learning</vt:lpstr>
      <vt:lpstr>Course Objectives</vt:lpstr>
      <vt:lpstr>Syllabus</vt:lpstr>
      <vt:lpstr>Grading</vt:lpstr>
      <vt:lpstr>Labs*5 (10%)</vt:lpstr>
      <vt:lpstr>Programming Homework*7 (21%)</vt:lpstr>
      <vt:lpstr>Mid-Term (15%) and Final Exams (15%)</vt:lpstr>
      <vt:lpstr>Team Projects (24%)</vt:lpstr>
      <vt:lpstr>Open Source Contributions (10%)</vt:lpstr>
      <vt:lpstr>Paper Presentations (5%)</vt:lpstr>
      <vt:lpstr>Programming Environment</vt:lpstr>
      <vt:lpstr>Contacts and Office Hours</vt:lpstr>
      <vt:lpstr>2025 Spring  Team Project Topics</vt:lpstr>
      <vt:lpstr>2025 Spring Team Project Topics</vt:lpstr>
      <vt:lpstr>2025 Spring Team Project Topics</vt:lpstr>
      <vt:lpstr>2025 Spring Team Project Topics</vt:lpstr>
      <vt:lpstr>2025 Spring Team Project Topics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creator>Pao-Ann Hsiung</dc:creator>
  <cp:lastModifiedBy>Pao-Ann Hsiung</cp:lastModifiedBy>
  <cp:revision>92</cp:revision>
  <dcterms:created xsi:type="dcterms:W3CDTF">2018-01-28T12:46:35Z</dcterms:created>
  <dcterms:modified xsi:type="dcterms:W3CDTF">2025-02-15T14:21:12Z</dcterms:modified>
</cp:coreProperties>
</file>