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3656" r:id="rId2"/>
    <p:sldMasterId id="2147483657" r:id="rId3"/>
  </p:sldMasterIdLst>
  <p:notesMasterIdLst>
    <p:notesMasterId r:id="rId9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8" r:id="rId54"/>
    <p:sldId id="309" r:id="rId55"/>
    <p:sldId id="307" r:id="rId56"/>
    <p:sldId id="347"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Lst>
  <p:sldSz cx="9144000" cy="6858000" type="screen4x3"/>
  <p:notesSz cx="6794500" cy="9906000"/>
  <p:defaultTextStyle>
    <a:defPPr>
      <a:defRPr lang="en-US"/>
    </a:defPPr>
    <a:lvl1pPr algn="l" rtl="0" fontAlgn="base">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49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presProps" Target="presProp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 Id="rId5" Type="http://schemas.openxmlformats.org/officeDocument/2006/relationships/image" Target="../media/image114.wmf"/><Relationship Id="rId4" Type="http://schemas.openxmlformats.org/officeDocument/2006/relationships/image" Target="../media/image113.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19.wmf"/><Relationship Id="rId1" Type="http://schemas.openxmlformats.org/officeDocument/2006/relationships/image" Target="../media/image11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4" Type="http://schemas.openxmlformats.org/officeDocument/2006/relationships/image" Target="../media/image125.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30.wmf"/><Relationship Id="rId1" Type="http://schemas.openxmlformats.org/officeDocument/2006/relationships/image" Target="../media/image12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6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179A3C9-E254-4ED2-A0A6-5C7083B66B57}"/>
              </a:ext>
            </a:extLst>
          </p:cNvPr>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760" tIns="45880" rIns="91760" bIns="45880" numCol="1" anchor="t" anchorCtr="0" compatLnSpc="1">
            <a:prstTxWarp prst="textNoShape">
              <a:avLst/>
            </a:prstTxWarp>
          </a:bodyPr>
          <a:lstStyle>
            <a:lvl1pPr defTabSz="917575">
              <a:defRPr sz="1200">
                <a:latin typeface="Times New Roman" pitchFamily="18" charset="0"/>
              </a:defRPr>
            </a:lvl1pPr>
          </a:lstStyle>
          <a:p>
            <a:pPr>
              <a:defRPr/>
            </a:pPr>
            <a:endParaRPr lang="en-US" altLang="zh-TW"/>
          </a:p>
        </p:txBody>
      </p:sp>
      <p:sp>
        <p:nvSpPr>
          <p:cNvPr id="10243" name="Rectangle 3">
            <a:extLst>
              <a:ext uri="{FF2B5EF4-FFF2-40B4-BE49-F238E27FC236}">
                <a16:creationId xmlns:a16="http://schemas.microsoft.com/office/drawing/2014/main" id="{0EA5A163-A228-4EA2-8E9E-288CD488B22E}"/>
              </a:ext>
            </a:extLst>
          </p:cNvPr>
          <p:cNvSpPr>
            <a:spLocks noGrp="1" noChangeArrowheads="1"/>
          </p:cNvSpPr>
          <p:nvPr>
            <p:ph type="dt" idx="1"/>
          </p:nvPr>
        </p:nvSpPr>
        <p:spPr bwMode="auto">
          <a:xfrm>
            <a:off x="3848100" y="0"/>
            <a:ext cx="2944813" cy="496888"/>
          </a:xfrm>
          <a:prstGeom prst="rect">
            <a:avLst/>
          </a:prstGeom>
          <a:noFill/>
          <a:ln w="9525">
            <a:noFill/>
            <a:miter lim="800000"/>
            <a:headEnd/>
            <a:tailEnd/>
          </a:ln>
          <a:effectLst/>
        </p:spPr>
        <p:txBody>
          <a:bodyPr vert="horz" wrap="square" lIns="91760" tIns="45880" rIns="91760" bIns="45880" numCol="1" anchor="t" anchorCtr="0" compatLnSpc="1">
            <a:prstTxWarp prst="textNoShape">
              <a:avLst/>
            </a:prstTxWarp>
          </a:bodyPr>
          <a:lstStyle>
            <a:lvl1pPr algn="r" defTabSz="917575">
              <a:defRPr sz="1200">
                <a:latin typeface="Times New Roman" pitchFamily="18" charset="0"/>
              </a:defRPr>
            </a:lvl1pPr>
          </a:lstStyle>
          <a:p>
            <a:pPr>
              <a:defRPr/>
            </a:pPr>
            <a:endParaRPr lang="en-US" altLang="zh-TW"/>
          </a:p>
        </p:txBody>
      </p:sp>
      <p:sp>
        <p:nvSpPr>
          <p:cNvPr id="97284" name="Rectangle 4">
            <a:extLst>
              <a:ext uri="{FF2B5EF4-FFF2-40B4-BE49-F238E27FC236}">
                <a16:creationId xmlns:a16="http://schemas.microsoft.com/office/drawing/2014/main" id="{CD7EF5C2-00F7-4F9D-B482-00BCDC1F9FA8}"/>
              </a:ext>
            </a:extLst>
          </p:cNvPr>
          <p:cNvSpPr>
            <a:spLocks noGrp="1" noRot="1" noChangeAspect="1" noChangeArrowheads="1" noTextEdit="1"/>
          </p:cNvSpPr>
          <p:nvPr>
            <p:ph type="sldImg" idx="2"/>
          </p:nvPr>
        </p:nvSpPr>
        <p:spPr bwMode="auto">
          <a:xfrm>
            <a:off x="922338" y="741363"/>
            <a:ext cx="4954587" cy="37163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1485CF8D-A6F7-470A-910C-45BD312005B6}"/>
              </a:ext>
            </a:extLst>
          </p:cNvPr>
          <p:cNvSpPr>
            <a:spLocks noGrp="1" noChangeArrowheads="1"/>
          </p:cNvSpPr>
          <p:nvPr>
            <p:ph type="body" sz="quarter" idx="3"/>
          </p:nvPr>
        </p:nvSpPr>
        <p:spPr bwMode="auto">
          <a:xfrm>
            <a:off x="681038" y="4706938"/>
            <a:ext cx="5432425" cy="4457700"/>
          </a:xfrm>
          <a:prstGeom prst="rect">
            <a:avLst/>
          </a:prstGeom>
          <a:noFill/>
          <a:ln w="9525">
            <a:noFill/>
            <a:miter lim="800000"/>
            <a:headEnd/>
            <a:tailEnd/>
          </a:ln>
          <a:effectLst/>
        </p:spPr>
        <p:txBody>
          <a:bodyPr vert="horz" wrap="square" lIns="91760" tIns="45880" rIns="91760" bIns="4588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10246" name="Rectangle 6">
            <a:extLst>
              <a:ext uri="{FF2B5EF4-FFF2-40B4-BE49-F238E27FC236}">
                <a16:creationId xmlns:a16="http://schemas.microsoft.com/office/drawing/2014/main" id="{4F79BB00-4C47-420F-8174-60A62FEA58E1}"/>
              </a:ext>
            </a:extLst>
          </p:cNvPr>
          <p:cNvSpPr>
            <a:spLocks noGrp="1" noChangeArrowheads="1"/>
          </p:cNvSpPr>
          <p:nvPr>
            <p:ph type="ftr" sz="quarter" idx="4"/>
          </p:nvPr>
        </p:nvSpPr>
        <p:spPr bwMode="auto">
          <a:xfrm>
            <a:off x="0" y="9407525"/>
            <a:ext cx="2944813" cy="496888"/>
          </a:xfrm>
          <a:prstGeom prst="rect">
            <a:avLst/>
          </a:prstGeom>
          <a:noFill/>
          <a:ln w="9525">
            <a:noFill/>
            <a:miter lim="800000"/>
            <a:headEnd/>
            <a:tailEnd/>
          </a:ln>
          <a:effectLst/>
        </p:spPr>
        <p:txBody>
          <a:bodyPr vert="horz" wrap="square" lIns="91760" tIns="45880" rIns="91760" bIns="45880" numCol="1" anchor="b" anchorCtr="0" compatLnSpc="1">
            <a:prstTxWarp prst="textNoShape">
              <a:avLst/>
            </a:prstTxWarp>
          </a:bodyPr>
          <a:lstStyle>
            <a:lvl1pPr defTabSz="917575">
              <a:defRPr sz="1200">
                <a:latin typeface="Times New Roman" pitchFamily="18" charset="0"/>
              </a:defRPr>
            </a:lvl1pPr>
          </a:lstStyle>
          <a:p>
            <a:pPr>
              <a:defRPr/>
            </a:pPr>
            <a:endParaRPr lang="en-US" altLang="zh-TW"/>
          </a:p>
        </p:txBody>
      </p:sp>
      <p:sp>
        <p:nvSpPr>
          <p:cNvPr id="10247" name="Rectangle 7">
            <a:extLst>
              <a:ext uri="{FF2B5EF4-FFF2-40B4-BE49-F238E27FC236}">
                <a16:creationId xmlns:a16="http://schemas.microsoft.com/office/drawing/2014/main" id="{22C80F4C-5114-4CD1-8616-623EEAE9493B}"/>
              </a:ext>
            </a:extLst>
          </p:cNvPr>
          <p:cNvSpPr>
            <a:spLocks noGrp="1" noChangeArrowheads="1"/>
          </p:cNvSpPr>
          <p:nvPr>
            <p:ph type="sldNum" sz="quarter" idx="5"/>
          </p:nvPr>
        </p:nvSpPr>
        <p:spPr bwMode="auto">
          <a:xfrm>
            <a:off x="3848100" y="9407525"/>
            <a:ext cx="2944813" cy="496888"/>
          </a:xfrm>
          <a:prstGeom prst="rect">
            <a:avLst/>
          </a:prstGeom>
          <a:noFill/>
          <a:ln w="9525">
            <a:noFill/>
            <a:miter lim="800000"/>
            <a:headEnd/>
            <a:tailEnd/>
          </a:ln>
          <a:effectLst/>
        </p:spPr>
        <p:txBody>
          <a:bodyPr vert="horz" wrap="square" lIns="91760" tIns="45880" rIns="91760" bIns="45880" numCol="1" anchor="b" anchorCtr="0" compatLnSpc="1">
            <a:prstTxWarp prst="textNoShape">
              <a:avLst/>
            </a:prstTxWarp>
          </a:bodyPr>
          <a:lstStyle>
            <a:lvl1pPr algn="r" defTabSz="917575">
              <a:defRPr sz="1200">
                <a:latin typeface="Times New Roman" panose="02020603050405020304" pitchFamily="18" charset="0"/>
              </a:defRPr>
            </a:lvl1pPr>
          </a:lstStyle>
          <a:p>
            <a:fld id="{BA38F038-AD0E-40A9-859A-DACF45D4B550}" type="slidenum">
              <a:rPr lang="zh-TW" altLang="en-US"/>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C95A5B7B-ABA5-4D4E-AE53-3357FAF106BF}"/>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E566269A-3C19-4067-BA0B-DCD2B1E8DD33}"/>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9BC3B996-CE7C-48F8-BD92-C431C0F5CBDB}"/>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sp>
            <p:nvSpPr>
              <p:cNvPr id="13" name="Rectangle 5">
                <a:extLst>
                  <a:ext uri="{FF2B5EF4-FFF2-40B4-BE49-F238E27FC236}">
                    <a16:creationId xmlns:a16="http://schemas.microsoft.com/office/drawing/2014/main" id="{2EAC6E35-371B-4EDE-8567-A55BF42C42B3}"/>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grpSp>
        <p:grpSp>
          <p:nvGrpSpPr>
            <p:cNvPr id="6" name="Group 6">
              <a:extLst>
                <a:ext uri="{FF2B5EF4-FFF2-40B4-BE49-F238E27FC236}">
                  <a16:creationId xmlns:a16="http://schemas.microsoft.com/office/drawing/2014/main" id="{B93E132D-4F4F-4521-B26A-9505D9351236}"/>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31DCECAD-D25B-426D-AE45-B9A46B5B595A}"/>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sp>
            <p:nvSpPr>
              <p:cNvPr id="11" name="Rectangle 8">
                <a:extLst>
                  <a:ext uri="{FF2B5EF4-FFF2-40B4-BE49-F238E27FC236}">
                    <a16:creationId xmlns:a16="http://schemas.microsoft.com/office/drawing/2014/main" id="{C2187470-F3F7-48ED-8521-A2F62BAE641C}"/>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grpSp>
        <p:sp>
          <p:nvSpPr>
            <p:cNvPr id="7" name="Rectangle 9">
              <a:extLst>
                <a:ext uri="{FF2B5EF4-FFF2-40B4-BE49-F238E27FC236}">
                  <a16:creationId xmlns:a16="http://schemas.microsoft.com/office/drawing/2014/main" id="{D2E240E3-B18C-4A3A-8C07-DCFE447D2C32}"/>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sp>
          <p:nvSpPr>
            <p:cNvPr id="8" name="Rectangle 10">
              <a:extLst>
                <a:ext uri="{FF2B5EF4-FFF2-40B4-BE49-F238E27FC236}">
                  <a16:creationId xmlns:a16="http://schemas.microsoft.com/office/drawing/2014/main" id="{27D6948D-3D65-4F52-8697-D40F20609C98}"/>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sp>
          <p:nvSpPr>
            <p:cNvPr id="9" name="Rectangle 11">
              <a:extLst>
                <a:ext uri="{FF2B5EF4-FFF2-40B4-BE49-F238E27FC236}">
                  <a16:creationId xmlns:a16="http://schemas.microsoft.com/office/drawing/2014/main" id="{DC546388-E219-40FD-B3AD-D09A3B39F2CD}"/>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grpSp>
      <p:sp>
        <p:nvSpPr>
          <p:cNvPr id="26636" name="Rectangle 12"/>
          <p:cNvSpPr>
            <a:spLocks noGrp="1" noChangeArrowheads="1"/>
          </p:cNvSpPr>
          <p:nvPr>
            <p:ph type="ctrTitle"/>
          </p:nvPr>
        </p:nvSpPr>
        <p:spPr>
          <a:xfrm>
            <a:off x="990600" y="1676400"/>
            <a:ext cx="7772400" cy="1462088"/>
          </a:xfrm>
        </p:spPr>
        <p:txBody>
          <a:bodyPr/>
          <a:lstStyle>
            <a:lvl1pPr>
              <a:defRPr/>
            </a:lvl1pPr>
          </a:lstStyle>
          <a:p>
            <a:r>
              <a:rPr lang="zh-TW" altLang="en-US"/>
              <a:t>按一下以編輯母片標題樣式</a:t>
            </a:r>
          </a:p>
        </p:txBody>
      </p:sp>
      <p:sp>
        <p:nvSpPr>
          <p:cNvPr id="26637" name="Rectangle 13"/>
          <p:cNvSpPr>
            <a:spLocks noGrp="1" noChangeArrowheads="1"/>
          </p:cNvSpPr>
          <p:nvPr>
            <p:ph type="subTitle" idx="1"/>
          </p:nvPr>
        </p:nvSpPr>
        <p:spPr>
          <a:xfrm>
            <a:off x="1371600" y="3886200"/>
            <a:ext cx="6400800" cy="1752600"/>
          </a:xfrm>
        </p:spPr>
        <p:txBody>
          <a:bodyPr lIns="91440" tIns="45720" rIns="91440" bIns="45720"/>
          <a:lstStyle>
            <a:lvl1pPr marL="0" indent="0" algn="ctr">
              <a:buFont typeface="Wingdings" pitchFamily="2" charset="2"/>
              <a:buNone/>
              <a:defRPr/>
            </a:lvl1pPr>
          </a:lstStyle>
          <a:p>
            <a:r>
              <a:rPr lang="zh-TW" altLang="en-US"/>
              <a:t>按一下以編輯母片副標題樣式</a:t>
            </a:r>
          </a:p>
        </p:txBody>
      </p:sp>
      <p:sp>
        <p:nvSpPr>
          <p:cNvPr id="14" name="Rectangle 14">
            <a:extLst>
              <a:ext uri="{FF2B5EF4-FFF2-40B4-BE49-F238E27FC236}">
                <a16:creationId xmlns:a16="http://schemas.microsoft.com/office/drawing/2014/main" id="{66D3097C-7B87-4FCB-ADB7-92E223B8CE9A}"/>
              </a:ext>
            </a:extLst>
          </p:cNvPr>
          <p:cNvSpPr>
            <a:spLocks noGrp="1" noChangeArrowheads="1"/>
          </p:cNvSpPr>
          <p:nvPr>
            <p:ph type="sldNum" sz="quarter" idx="10"/>
          </p:nvPr>
        </p:nvSpPr>
        <p:spPr/>
        <p:txBody>
          <a:bodyPr/>
          <a:lstStyle>
            <a:lvl1pPr>
              <a:defRPr/>
            </a:lvl1pPr>
          </a:lstStyle>
          <a:p>
            <a:fld id="{97102005-C251-4C16-BB48-2BDBAF4B0B36}" type="slidenum">
              <a:rPr lang="zh-TW" altLang="en-US"/>
              <a:pPr/>
              <a:t>‹#›</a:t>
            </a:fld>
            <a:endParaRPr lang="en-US" altLang="zh-TW"/>
          </a:p>
        </p:txBody>
      </p:sp>
    </p:spTree>
    <p:extLst>
      <p:ext uri="{BB962C8B-B14F-4D97-AF65-F5344CB8AC3E}">
        <p14:creationId xmlns:p14="http://schemas.microsoft.com/office/powerpoint/2010/main" val="1147485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a:extLst>
              <a:ext uri="{FF2B5EF4-FFF2-40B4-BE49-F238E27FC236}">
                <a16:creationId xmlns:a16="http://schemas.microsoft.com/office/drawing/2014/main" id="{004D9FB0-C1CA-4237-B2E8-55310EB581E7}"/>
              </a:ext>
            </a:extLst>
          </p:cNvPr>
          <p:cNvSpPr>
            <a:spLocks noGrp="1" noChangeArrowheads="1"/>
          </p:cNvSpPr>
          <p:nvPr>
            <p:ph type="sldNum" sz="quarter" idx="10"/>
          </p:nvPr>
        </p:nvSpPr>
        <p:spPr>
          <a:ln/>
        </p:spPr>
        <p:txBody>
          <a:bodyPr/>
          <a:lstStyle>
            <a:lvl1pPr>
              <a:defRPr/>
            </a:lvl1pPr>
          </a:lstStyle>
          <a:p>
            <a:fld id="{AB82D3AB-A554-4C6B-A155-2A2563A3BFCA}" type="slidenum">
              <a:rPr lang="zh-TW" altLang="en-US"/>
              <a:pPr/>
              <a:t>‹#›</a:t>
            </a:fld>
            <a:endParaRPr lang="en-US" altLang="zh-TW"/>
          </a:p>
        </p:txBody>
      </p:sp>
    </p:spTree>
    <p:extLst>
      <p:ext uri="{BB962C8B-B14F-4D97-AF65-F5344CB8AC3E}">
        <p14:creationId xmlns:p14="http://schemas.microsoft.com/office/powerpoint/2010/main" val="519837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43700" y="0"/>
            <a:ext cx="2211388" cy="659765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07950" y="0"/>
            <a:ext cx="6483350" cy="65976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a:extLst>
              <a:ext uri="{FF2B5EF4-FFF2-40B4-BE49-F238E27FC236}">
                <a16:creationId xmlns:a16="http://schemas.microsoft.com/office/drawing/2014/main" id="{EE0B83FC-1208-45BF-AA18-3E649B0CDAE1}"/>
              </a:ext>
            </a:extLst>
          </p:cNvPr>
          <p:cNvSpPr>
            <a:spLocks noGrp="1" noChangeArrowheads="1"/>
          </p:cNvSpPr>
          <p:nvPr>
            <p:ph type="sldNum" sz="quarter" idx="10"/>
          </p:nvPr>
        </p:nvSpPr>
        <p:spPr>
          <a:ln/>
        </p:spPr>
        <p:txBody>
          <a:bodyPr/>
          <a:lstStyle>
            <a:lvl1pPr>
              <a:defRPr/>
            </a:lvl1pPr>
          </a:lstStyle>
          <a:p>
            <a:fld id="{A53ACAEE-44D9-4AD7-9FA8-7F9B46DBCF73}" type="slidenum">
              <a:rPr lang="zh-TW" altLang="en-US"/>
              <a:pPr/>
              <a:t>‹#›</a:t>
            </a:fld>
            <a:endParaRPr lang="en-US" altLang="zh-TW"/>
          </a:p>
        </p:txBody>
      </p:sp>
    </p:spTree>
    <p:extLst>
      <p:ext uri="{BB962C8B-B14F-4D97-AF65-F5344CB8AC3E}">
        <p14:creationId xmlns:p14="http://schemas.microsoft.com/office/powerpoint/2010/main" val="2170480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4" name="Rectangle 4">
            <a:extLst>
              <a:ext uri="{FF2B5EF4-FFF2-40B4-BE49-F238E27FC236}">
                <a16:creationId xmlns:a16="http://schemas.microsoft.com/office/drawing/2014/main" id="{75F9A06E-F054-4DF8-81D5-D51BC4524932}"/>
              </a:ext>
            </a:extLst>
          </p:cNvPr>
          <p:cNvSpPr>
            <a:spLocks noGrp="1" noChangeArrowheads="1"/>
          </p:cNvSpPr>
          <p:nvPr>
            <p:ph type="sldNum" sz="quarter" idx="10"/>
          </p:nvPr>
        </p:nvSpPr>
        <p:spPr>
          <a:ln/>
        </p:spPr>
        <p:txBody>
          <a:bodyPr/>
          <a:lstStyle>
            <a:lvl1pPr>
              <a:defRPr/>
            </a:lvl1pPr>
          </a:lstStyle>
          <a:p>
            <a:fld id="{56CABFA2-8244-422B-B8C8-8EBC37C9DFBA}" type="slidenum">
              <a:rPr lang="zh-TW" altLang="en-US"/>
              <a:pPr/>
              <a:t>‹#›</a:t>
            </a:fld>
            <a:endParaRPr lang="en-US" altLang="zh-TW"/>
          </a:p>
        </p:txBody>
      </p:sp>
    </p:spTree>
    <p:extLst>
      <p:ext uri="{BB962C8B-B14F-4D97-AF65-F5344CB8AC3E}">
        <p14:creationId xmlns:p14="http://schemas.microsoft.com/office/powerpoint/2010/main" val="3223326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C87A22B8-3763-406A-8E6D-470AA1A8AB3D}"/>
              </a:ext>
            </a:extLst>
          </p:cNvPr>
          <p:cNvSpPr>
            <a:spLocks noGrp="1" noChangeArrowheads="1"/>
          </p:cNvSpPr>
          <p:nvPr>
            <p:ph type="sldNum" sz="quarter" idx="10"/>
          </p:nvPr>
        </p:nvSpPr>
        <p:spPr>
          <a:ln/>
        </p:spPr>
        <p:txBody>
          <a:bodyPr/>
          <a:lstStyle>
            <a:lvl1pPr>
              <a:defRPr/>
            </a:lvl1pPr>
          </a:lstStyle>
          <a:p>
            <a:fld id="{938FEA8D-B5E2-4988-808F-B88CEF57EF35}" type="slidenum">
              <a:rPr lang="zh-TW" altLang="en-US"/>
              <a:pPr/>
              <a:t>‹#›</a:t>
            </a:fld>
            <a:endParaRPr lang="en-US" altLang="zh-TW"/>
          </a:p>
        </p:txBody>
      </p:sp>
    </p:spTree>
    <p:extLst>
      <p:ext uri="{BB962C8B-B14F-4D97-AF65-F5344CB8AC3E}">
        <p14:creationId xmlns:p14="http://schemas.microsoft.com/office/powerpoint/2010/main" val="1900931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
            <a:extLst>
              <a:ext uri="{FF2B5EF4-FFF2-40B4-BE49-F238E27FC236}">
                <a16:creationId xmlns:a16="http://schemas.microsoft.com/office/drawing/2014/main" id="{4E3CB44F-1CA1-4662-8015-13FF3898DE8A}"/>
              </a:ext>
            </a:extLst>
          </p:cNvPr>
          <p:cNvSpPr>
            <a:spLocks noGrp="1" noChangeArrowheads="1"/>
          </p:cNvSpPr>
          <p:nvPr>
            <p:ph type="sldNum" sz="quarter" idx="10"/>
          </p:nvPr>
        </p:nvSpPr>
        <p:spPr>
          <a:ln/>
        </p:spPr>
        <p:txBody>
          <a:bodyPr/>
          <a:lstStyle>
            <a:lvl1pPr>
              <a:defRPr/>
            </a:lvl1pPr>
          </a:lstStyle>
          <a:p>
            <a:fld id="{2AD5AC4B-1213-4FDF-A159-9398B77BB857}" type="slidenum">
              <a:rPr lang="zh-TW" altLang="en-US"/>
              <a:pPr/>
              <a:t>‹#›</a:t>
            </a:fld>
            <a:endParaRPr lang="en-US" altLang="zh-TW"/>
          </a:p>
        </p:txBody>
      </p:sp>
    </p:spTree>
    <p:extLst>
      <p:ext uri="{BB962C8B-B14F-4D97-AF65-F5344CB8AC3E}">
        <p14:creationId xmlns:p14="http://schemas.microsoft.com/office/powerpoint/2010/main" val="28024785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07950" y="358775"/>
            <a:ext cx="4346575" cy="623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06925" y="358775"/>
            <a:ext cx="4348163" cy="623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a:extLst>
              <a:ext uri="{FF2B5EF4-FFF2-40B4-BE49-F238E27FC236}">
                <a16:creationId xmlns:a16="http://schemas.microsoft.com/office/drawing/2014/main" id="{8666DFD5-2A85-4D11-B857-26348074A227}"/>
              </a:ext>
            </a:extLst>
          </p:cNvPr>
          <p:cNvSpPr>
            <a:spLocks noGrp="1" noChangeArrowheads="1"/>
          </p:cNvSpPr>
          <p:nvPr>
            <p:ph type="sldNum" sz="quarter" idx="10"/>
          </p:nvPr>
        </p:nvSpPr>
        <p:spPr>
          <a:ln/>
        </p:spPr>
        <p:txBody>
          <a:bodyPr/>
          <a:lstStyle>
            <a:lvl1pPr>
              <a:defRPr/>
            </a:lvl1pPr>
          </a:lstStyle>
          <a:p>
            <a:fld id="{4C883EBF-6BC9-4C88-B734-B7653EF2128C}" type="slidenum">
              <a:rPr lang="zh-TW" altLang="en-US"/>
              <a:pPr/>
              <a:t>‹#›</a:t>
            </a:fld>
            <a:endParaRPr lang="en-US" altLang="zh-TW"/>
          </a:p>
        </p:txBody>
      </p:sp>
    </p:spTree>
    <p:extLst>
      <p:ext uri="{BB962C8B-B14F-4D97-AF65-F5344CB8AC3E}">
        <p14:creationId xmlns:p14="http://schemas.microsoft.com/office/powerpoint/2010/main" val="1617333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a:extLst>
              <a:ext uri="{FF2B5EF4-FFF2-40B4-BE49-F238E27FC236}">
                <a16:creationId xmlns:a16="http://schemas.microsoft.com/office/drawing/2014/main" id="{886DF654-D941-4011-9385-B453845C3DED}"/>
              </a:ext>
            </a:extLst>
          </p:cNvPr>
          <p:cNvSpPr>
            <a:spLocks noGrp="1" noChangeArrowheads="1"/>
          </p:cNvSpPr>
          <p:nvPr>
            <p:ph type="sldNum" sz="quarter" idx="10"/>
          </p:nvPr>
        </p:nvSpPr>
        <p:spPr>
          <a:ln/>
        </p:spPr>
        <p:txBody>
          <a:bodyPr/>
          <a:lstStyle>
            <a:lvl1pPr>
              <a:defRPr/>
            </a:lvl1pPr>
          </a:lstStyle>
          <a:p>
            <a:fld id="{19C7A041-1E19-4317-8C86-3D7B7FEBE64D}" type="slidenum">
              <a:rPr lang="zh-TW" altLang="en-US"/>
              <a:pPr/>
              <a:t>‹#›</a:t>
            </a:fld>
            <a:endParaRPr lang="en-US" altLang="zh-TW"/>
          </a:p>
        </p:txBody>
      </p:sp>
    </p:spTree>
    <p:extLst>
      <p:ext uri="{BB962C8B-B14F-4D97-AF65-F5344CB8AC3E}">
        <p14:creationId xmlns:p14="http://schemas.microsoft.com/office/powerpoint/2010/main" val="3858383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a:extLst>
              <a:ext uri="{FF2B5EF4-FFF2-40B4-BE49-F238E27FC236}">
                <a16:creationId xmlns:a16="http://schemas.microsoft.com/office/drawing/2014/main" id="{2CEB7C63-ECDF-4A0F-83ED-E1490B8E16A7}"/>
              </a:ext>
            </a:extLst>
          </p:cNvPr>
          <p:cNvSpPr>
            <a:spLocks noGrp="1" noChangeArrowheads="1"/>
          </p:cNvSpPr>
          <p:nvPr>
            <p:ph type="sldNum" sz="quarter" idx="10"/>
          </p:nvPr>
        </p:nvSpPr>
        <p:spPr>
          <a:ln/>
        </p:spPr>
        <p:txBody>
          <a:bodyPr/>
          <a:lstStyle>
            <a:lvl1pPr>
              <a:defRPr/>
            </a:lvl1pPr>
          </a:lstStyle>
          <a:p>
            <a:fld id="{3C312BE0-BBB2-4156-B96F-49C230FE865D}" type="slidenum">
              <a:rPr lang="zh-TW" altLang="en-US"/>
              <a:pPr/>
              <a:t>‹#›</a:t>
            </a:fld>
            <a:endParaRPr lang="en-US" altLang="zh-TW"/>
          </a:p>
        </p:txBody>
      </p:sp>
    </p:spTree>
    <p:extLst>
      <p:ext uri="{BB962C8B-B14F-4D97-AF65-F5344CB8AC3E}">
        <p14:creationId xmlns:p14="http://schemas.microsoft.com/office/powerpoint/2010/main" val="749328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260E9D7-CED6-480B-BE9C-368F049BEEFF}"/>
              </a:ext>
            </a:extLst>
          </p:cNvPr>
          <p:cNvSpPr>
            <a:spLocks noGrp="1" noChangeArrowheads="1"/>
          </p:cNvSpPr>
          <p:nvPr>
            <p:ph type="sldNum" sz="quarter" idx="10"/>
          </p:nvPr>
        </p:nvSpPr>
        <p:spPr>
          <a:ln/>
        </p:spPr>
        <p:txBody>
          <a:bodyPr/>
          <a:lstStyle>
            <a:lvl1pPr>
              <a:defRPr/>
            </a:lvl1pPr>
          </a:lstStyle>
          <a:p>
            <a:fld id="{0187D912-2E2A-4162-BA7A-503E5225DC1F}" type="slidenum">
              <a:rPr lang="zh-TW" altLang="en-US"/>
              <a:pPr/>
              <a:t>‹#›</a:t>
            </a:fld>
            <a:endParaRPr lang="en-US" altLang="zh-TW"/>
          </a:p>
        </p:txBody>
      </p:sp>
    </p:spTree>
    <p:extLst>
      <p:ext uri="{BB962C8B-B14F-4D97-AF65-F5344CB8AC3E}">
        <p14:creationId xmlns:p14="http://schemas.microsoft.com/office/powerpoint/2010/main" val="3187726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DCC8392C-39E3-4E62-BA33-0184DBFC58D7}"/>
              </a:ext>
            </a:extLst>
          </p:cNvPr>
          <p:cNvSpPr>
            <a:spLocks noGrp="1" noChangeArrowheads="1"/>
          </p:cNvSpPr>
          <p:nvPr>
            <p:ph type="sldNum" sz="quarter" idx="10"/>
          </p:nvPr>
        </p:nvSpPr>
        <p:spPr>
          <a:ln/>
        </p:spPr>
        <p:txBody>
          <a:bodyPr/>
          <a:lstStyle>
            <a:lvl1pPr>
              <a:defRPr/>
            </a:lvl1pPr>
          </a:lstStyle>
          <a:p>
            <a:fld id="{87FE607D-35B1-47BC-BB57-C82EF244F634}" type="slidenum">
              <a:rPr lang="zh-TW" altLang="en-US"/>
              <a:pPr/>
              <a:t>‹#›</a:t>
            </a:fld>
            <a:endParaRPr lang="en-US" altLang="zh-TW"/>
          </a:p>
        </p:txBody>
      </p:sp>
    </p:spTree>
    <p:extLst>
      <p:ext uri="{BB962C8B-B14F-4D97-AF65-F5344CB8AC3E}">
        <p14:creationId xmlns:p14="http://schemas.microsoft.com/office/powerpoint/2010/main" val="2206295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a:extLst>
              <a:ext uri="{FF2B5EF4-FFF2-40B4-BE49-F238E27FC236}">
                <a16:creationId xmlns:a16="http://schemas.microsoft.com/office/drawing/2014/main" id="{EB46BD85-0963-47F7-9C0D-1B1666F8E9DD}"/>
              </a:ext>
            </a:extLst>
          </p:cNvPr>
          <p:cNvSpPr>
            <a:spLocks noGrp="1" noChangeArrowheads="1"/>
          </p:cNvSpPr>
          <p:nvPr>
            <p:ph type="sldNum" sz="quarter" idx="10"/>
          </p:nvPr>
        </p:nvSpPr>
        <p:spPr>
          <a:ln/>
        </p:spPr>
        <p:txBody>
          <a:bodyPr/>
          <a:lstStyle>
            <a:lvl1pPr>
              <a:defRPr/>
            </a:lvl1pPr>
          </a:lstStyle>
          <a:p>
            <a:fld id="{44EBB9BE-EDEF-4B2A-898E-1B49E4A1A01C}" type="slidenum">
              <a:rPr lang="zh-TW" altLang="en-US"/>
              <a:pPr/>
              <a:t>‹#›</a:t>
            </a:fld>
            <a:endParaRPr lang="en-US" altLang="zh-TW"/>
          </a:p>
        </p:txBody>
      </p:sp>
    </p:spTree>
    <p:extLst>
      <p:ext uri="{BB962C8B-B14F-4D97-AF65-F5344CB8AC3E}">
        <p14:creationId xmlns:p14="http://schemas.microsoft.com/office/powerpoint/2010/main" val="7103978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86809BCE-12FD-4E00-9981-6C6E45A21D16}"/>
              </a:ext>
            </a:extLst>
          </p:cNvPr>
          <p:cNvSpPr>
            <a:spLocks noGrp="1" noChangeArrowheads="1"/>
          </p:cNvSpPr>
          <p:nvPr>
            <p:ph type="sldNum" sz="quarter" idx="10"/>
          </p:nvPr>
        </p:nvSpPr>
        <p:spPr>
          <a:ln/>
        </p:spPr>
        <p:txBody>
          <a:bodyPr/>
          <a:lstStyle>
            <a:lvl1pPr>
              <a:defRPr/>
            </a:lvl1pPr>
          </a:lstStyle>
          <a:p>
            <a:fld id="{4693F5FF-BD2E-4AA4-B62B-FE976DC830E8}" type="slidenum">
              <a:rPr lang="zh-TW" altLang="en-US"/>
              <a:pPr/>
              <a:t>‹#›</a:t>
            </a:fld>
            <a:endParaRPr lang="en-US" altLang="zh-TW"/>
          </a:p>
        </p:txBody>
      </p:sp>
    </p:spTree>
    <p:extLst>
      <p:ext uri="{BB962C8B-B14F-4D97-AF65-F5344CB8AC3E}">
        <p14:creationId xmlns:p14="http://schemas.microsoft.com/office/powerpoint/2010/main" val="38539580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61F0050A-1B28-4859-8FBA-0F9E4696C114}"/>
              </a:ext>
            </a:extLst>
          </p:cNvPr>
          <p:cNvSpPr>
            <a:spLocks noGrp="1" noChangeArrowheads="1"/>
          </p:cNvSpPr>
          <p:nvPr>
            <p:ph type="sldNum" sz="quarter" idx="10"/>
          </p:nvPr>
        </p:nvSpPr>
        <p:spPr>
          <a:ln/>
        </p:spPr>
        <p:txBody>
          <a:bodyPr/>
          <a:lstStyle>
            <a:lvl1pPr>
              <a:defRPr/>
            </a:lvl1pPr>
          </a:lstStyle>
          <a:p>
            <a:fld id="{D6EAB808-909C-4F55-81E9-429B1141EC72}" type="slidenum">
              <a:rPr lang="zh-TW" altLang="en-US"/>
              <a:pPr/>
              <a:t>‹#›</a:t>
            </a:fld>
            <a:endParaRPr lang="en-US" altLang="zh-TW"/>
          </a:p>
        </p:txBody>
      </p:sp>
    </p:spTree>
    <p:extLst>
      <p:ext uri="{BB962C8B-B14F-4D97-AF65-F5344CB8AC3E}">
        <p14:creationId xmlns:p14="http://schemas.microsoft.com/office/powerpoint/2010/main" val="14903592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16713" y="358775"/>
            <a:ext cx="2238375" cy="64992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0" y="358775"/>
            <a:ext cx="6564313" cy="64992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37E7BDA3-8BF7-4EF3-90EB-17E32EB5A4C6}"/>
              </a:ext>
            </a:extLst>
          </p:cNvPr>
          <p:cNvSpPr>
            <a:spLocks noGrp="1" noChangeArrowheads="1"/>
          </p:cNvSpPr>
          <p:nvPr>
            <p:ph type="sldNum" sz="quarter" idx="10"/>
          </p:nvPr>
        </p:nvSpPr>
        <p:spPr>
          <a:ln/>
        </p:spPr>
        <p:txBody>
          <a:bodyPr/>
          <a:lstStyle>
            <a:lvl1pPr>
              <a:defRPr/>
            </a:lvl1pPr>
          </a:lstStyle>
          <a:p>
            <a:fld id="{F5076FD3-50CD-49FF-B0B7-467BC79DA7E9}" type="slidenum">
              <a:rPr lang="zh-TW" altLang="en-US"/>
              <a:pPr/>
              <a:t>‹#›</a:t>
            </a:fld>
            <a:endParaRPr lang="en-US" altLang="zh-TW"/>
          </a:p>
        </p:txBody>
      </p:sp>
    </p:spTree>
    <p:extLst>
      <p:ext uri="{BB962C8B-B14F-4D97-AF65-F5344CB8AC3E}">
        <p14:creationId xmlns:p14="http://schemas.microsoft.com/office/powerpoint/2010/main" val="33031578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4" name="Rectangle 12">
            <a:extLst>
              <a:ext uri="{FF2B5EF4-FFF2-40B4-BE49-F238E27FC236}">
                <a16:creationId xmlns:a16="http://schemas.microsoft.com/office/drawing/2014/main" id="{07F20D7E-B0E8-4EA9-A2F0-651AEA891CF1}"/>
              </a:ext>
            </a:extLst>
          </p:cNvPr>
          <p:cNvSpPr>
            <a:spLocks noGrp="1" noChangeArrowheads="1"/>
          </p:cNvSpPr>
          <p:nvPr>
            <p:ph type="sldNum" sz="quarter" idx="10"/>
          </p:nvPr>
        </p:nvSpPr>
        <p:spPr>
          <a:ln/>
        </p:spPr>
        <p:txBody>
          <a:bodyPr/>
          <a:lstStyle>
            <a:lvl1pPr>
              <a:defRPr/>
            </a:lvl1pPr>
          </a:lstStyle>
          <a:p>
            <a:fld id="{C0B3BA9F-E054-46CD-8774-D8BE35157A30}" type="slidenum">
              <a:rPr lang="zh-TW" altLang="en-US"/>
              <a:pPr/>
              <a:t>‹#›</a:t>
            </a:fld>
            <a:endParaRPr lang="en-US" altLang="zh-TW"/>
          </a:p>
        </p:txBody>
      </p:sp>
    </p:spTree>
    <p:extLst>
      <p:ext uri="{BB962C8B-B14F-4D97-AF65-F5344CB8AC3E}">
        <p14:creationId xmlns:p14="http://schemas.microsoft.com/office/powerpoint/2010/main" val="32632661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a:extLst>
              <a:ext uri="{FF2B5EF4-FFF2-40B4-BE49-F238E27FC236}">
                <a16:creationId xmlns:a16="http://schemas.microsoft.com/office/drawing/2014/main" id="{0517B21B-B228-4C4A-A233-694090C91642}"/>
              </a:ext>
            </a:extLst>
          </p:cNvPr>
          <p:cNvSpPr>
            <a:spLocks noGrp="1" noChangeArrowheads="1"/>
          </p:cNvSpPr>
          <p:nvPr>
            <p:ph type="sldNum" sz="quarter" idx="10"/>
          </p:nvPr>
        </p:nvSpPr>
        <p:spPr>
          <a:ln/>
        </p:spPr>
        <p:txBody>
          <a:bodyPr/>
          <a:lstStyle>
            <a:lvl1pPr>
              <a:defRPr/>
            </a:lvl1pPr>
          </a:lstStyle>
          <a:p>
            <a:fld id="{30A4B912-25F7-46BA-AE2C-BF73D217720E}" type="slidenum">
              <a:rPr lang="zh-TW" altLang="en-US"/>
              <a:pPr/>
              <a:t>‹#›</a:t>
            </a:fld>
            <a:endParaRPr lang="en-US" altLang="zh-TW"/>
          </a:p>
        </p:txBody>
      </p:sp>
    </p:spTree>
    <p:extLst>
      <p:ext uri="{BB962C8B-B14F-4D97-AF65-F5344CB8AC3E}">
        <p14:creationId xmlns:p14="http://schemas.microsoft.com/office/powerpoint/2010/main" val="32572743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12">
            <a:extLst>
              <a:ext uri="{FF2B5EF4-FFF2-40B4-BE49-F238E27FC236}">
                <a16:creationId xmlns:a16="http://schemas.microsoft.com/office/drawing/2014/main" id="{F4EC365E-B4FF-4B18-B662-87EBB46FBCB3}"/>
              </a:ext>
            </a:extLst>
          </p:cNvPr>
          <p:cNvSpPr>
            <a:spLocks noGrp="1" noChangeArrowheads="1"/>
          </p:cNvSpPr>
          <p:nvPr>
            <p:ph type="sldNum" sz="quarter" idx="10"/>
          </p:nvPr>
        </p:nvSpPr>
        <p:spPr>
          <a:ln/>
        </p:spPr>
        <p:txBody>
          <a:bodyPr/>
          <a:lstStyle>
            <a:lvl1pPr>
              <a:defRPr/>
            </a:lvl1pPr>
          </a:lstStyle>
          <a:p>
            <a:fld id="{C7C29E00-B6FA-4DFA-BB11-E2325677C595}" type="slidenum">
              <a:rPr lang="zh-TW" altLang="en-US"/>
              <a:pPr/>
              <a:t>‹#›</a:t>
            </a:fld>
            <a:endParaRPr lang="en-US" altLang="zh-TW"/>
          </a:p>
        </p:txBody>
      </p:sp>
    </p:spTree>
    <p:extLst>
      <p:ext uri="{BB962C8B-B14F-4D97-AF65-F5344CB8AC3E}">
        <p14:creationId xmlns:p14="http://schemas.microsoft.com/office/powerpoint/2010/main" val="11338930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07950" y="908050"/>
            <a:ext cx="4346575" cy="568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06925" y="908050"/>
            <a:ext cx="4348163" cy="568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12">
            <a:extLst>
              <a:ext uri="{FF2B5EF4-FFF2-40B4-BE49-F238E27FC236}">
                <a16:creationId xmlns:a16="http://schemas.microsoft.com/office/drawing/2014/main" id="{DC7162D8-0850-40F9-8947-66729F1425C2}"/>
              </a:ext>
            </a:extLst>
          </p:cNvPr>
          <p:cNvSpPr>
            <a:spLocks noGrp="1" noChangeArrowheads="1"/>
          </p:cNvSpPr>
          <p:nvPr>
            <p:ph type="sldNum" sz="quarter" idx="10"/>
          </p:nvPr>
        </p:nvSpPr>
        <p:spPr>
          <a:ln/>
        </p:spPr>
        <p:txBody>
          <a:bodyPr/>
          <a:lstStyle>
            <a:lvl1pPr>
              <a:defRPr/>
            </a:lvl1pPr>
          </a:lstStyle>
          <a:p>
            <a:fld id="{221AC3D8-B24F-466B-A00B-04A7EC04C324}" type="slidenum">
              <a:rPr lang="zh-TW" altLang="en-US"/>
              <a:pPr/>
              <a:t>‹#›</a:t>
            </a:fld>
            <a:endParaRPr lang="en-US" altLang="zh-TW"/>
          </a:p>
        </p:txBody>
      </p:sp>
    </p:spTree>
    <p:extLst>
      <p:ext uri="{BB962C8B-B14F-4D97-AF65-F5344CB8AC3E}">
        <p14:creationId xmlns:p14="http://schemas.microsoft.com/office/powerpoint/2010/main" val="40093207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12">
            <a:extLst>
              <a:ext uri="{FF2B5EF4-FFF2-40B4-BE49-F238E27FC236}">
                <a16:creationId xmlns:a16="http://schemas.microsoft.com/office/drawing/2014/main" id="{0B7FBA6F-5636-4904-B09E-9B50A39348A8}"/>
              </a:ext>
            </a:extLst>
          </p:cNvPr>
          <p:cNvSpPr>
            <a:spLocks noGrp="1" noChangeArrowheads="1"/>
          </p:cNvSpPr>
          <p:nvPr>
            <p:ph type="sldNum" sz="quarter" idx="10"/>
          </p:nvPr>
        </p:nvSpPr>
        <p:spPr>
          <a:ln/>
        </p:spPr>
        <p:txBody>
          <a:bodyPr/>
          <a:lstStyle>
            <a:lvl1pPr>
              <a:defRPr/>
            </a:lvl1pPr>
          </a:lstStyle>
          <a:p>
            <a:fld id="{71DDB7A9-212A-4070-8347-072F920B1ED8}" type="slidenum">
              <a:rPr lang="zh-TW" altLang="en-US"/>
              <a:pPr/>
              <a:t>‹#›</a:t>
            </a:fld>
            <a:endParaRPr lang="en-US" altLang="zh-TW"/>
          </a:p>
        </p:txBody>
      </p:sp>
    </p:spTree>
    <p:extLst>
      <p:ext uri="{BB962C8B-B14F-4D97-AF65-F5344CB8AC3E}">
        <p14:creationId xmlns:p14="http://schemas.microsoft.com/office/powerpoint/2010/main" val="5736511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12">
            <a:extLst>
              <a:ext uri="{FF2B5EF4-FFF2-40B4-BE49-F238E27FC236}">
                <a16:creationId xmlns:a16="http://schemas.microsoft.com/office/drawing/2014/main" id="{50F89EB7-B9EA-41DF-BC31-F38F53A71399}"/>
              </a:ext>
            </a:extLst>
          </p:cNvPr>
          <p:cNvSpPr>
            <a:spLocks noGrp="1" noChangeArrowheads="1"/>
          </p:cNvSpPr>
          <p:nvPr>
            <p:ph type="sldNum" sz="quarter" idx="10"/>
          </p:nvPr>
        </p:nvSpPr>
        <p:spPr>
          <a:ln/>
        </p:spPr>
        <p:txBody>
          <a:bodyPr/>
          <a:lstStyle>
            <a:lvl1pPr>
              <a:defRPr/>
            </a:lvl1pPr>
          </a:lstStyle>
          <a:p>
            <a:fld id="{A4BA9A87-5214-4876-8B01-79D8064D8588}" type="slidenum">
              <a:rPr lang="zh-TW" altLang="en-US"/>
              <a:pPr/>
              <a:t>‹#›</a:t>
            </a:fld>
            <a:endParaRPr lang="en-US" altLang="zh-TW"/>
          </a:p>
        </p:txBody>
      </p:sp>
    </p:spTree>
    <p:extLst>
      <p:ext uri="{BB962C8B-B14F-4D97-AF65-F5344CB8AC3E}">
        <p14:creationId xmlns:p14="http://schemas.microsoft.com/office/powerpoint/2010/main" val="2028051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47B32989-0A79-4264-AEBB-4C2902CEC7D1}"/>
              </a:ext>
            </a:extLst>
          </p:cNvPr>
          <p:cNvSpPr>
            <a:spLocks noGrp="1" noChangeArrowheads="1"/>
          </p:cNvSpPr>
          <p:nvPr>
            <p:ph type="sldNum" sz="quarter" idx="10"/>
          </p:nvPr>
        </p:nvSpPr>
        <p:spPr>
          <a:ln/>
        </p:spPr>
        <p:txBody>
          <a:bodyPr/>
          <a:lstStyle>
            <a:lvl1pPr>
              <a:defRPr/>
            </a:lvl1pPr>
          </a:lstStyle>
          <a:p>
            <a:fld id="{D70D60AA-93ED-429C-AF9B-1B72B93B5FAF}" type="slidenum">
              <a:rPr lang="zh-TW" altLang="en-US"/>
              <a:pPr/>
              <a:t>‹#›</a:t>
            </a:fld>
            <a:endParaRPr lang="en-US" altLang="zh-TW"/>
          </a:p>
        </p:txBody>
      </p:sp>
    </p:spTree>
    <p:extLst>
      <p:ext uri="{BB962C8B-B14F-4D97-AF65-F5344CB8AC3E}">
        <p14:creationId xmlns:p14="http://schemas.microsoft.com/office/powerpoint/2010/main" val="635308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12">
            <a:extLst>
              <a:ext uri="{FF2B5EF4-FFF2-40B4-BE49-F238E27FC236}">
                <a16:creationId xmlns:a16="http://schemas.microsoft.com/office/drawing/2014/main" id="{EDD2DBB9-63D3-466B-90E7-149500A3BD42}"/>
              </a:ext>
            </a:extLst>
          </p:cNvPr>
          <p:cNvSpPr>
            <a:spLocks noGrp="1" noChangeArrowheads="1"/>
          </p:cNvSpPr>
          <p:nvPr>
            <p:ph type="sldNum" sz="quarter" idx="10"/>
          </p:nvPr>
        </p:nvSpPr>
        <p:spPr>
          <a:ln/>
        </p:spPr>
        <p:txBody>
          <a:bodyPr/>
          <a:lstStyle>
            <a:lvl1pPr>
              <a:defRPr/>
            </a:lvl1pPr>
          </a:lstStyle>
          <a:p>
            <a:fld id="{77D92611-3927-4370-9BE9-757D25D8982D}" type="slidenum">
              <a:rPr lang="zh-TW" altLang="en-US"/>
              <a:pPr/>
              <a:t>‹#›</a:t>
            </a:fld>
            <a:endParaRPr lang="en-US" altLang="zh-TW"/>
          </a:p>
        </p:txBody>
      </p:sp>
    </p:spTree>
    <p:extLst>
      <p:ext uri="{BB962C8B-B14F-4D97-AF65-F5344CB8AC3E}">
        <p14:creationId xmlns:p14="http://schemas.microsoft.com/office/powerpoint/2010/main" val="435881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12">
            <a:extLst>
              <a:ext uri="{FF2B5EF4-FFF2-40B4-BE49-F238E27FC236}">
                <a16:creationId xmlns:a16="http://schemas.microsoft.com/office/drawing/2014/main" id="{3CA54902-393D-4E1E-9BFA-9DFABF576B13}"/>
              </a:ext>
            </a:extLst>
          </p:cNvPr>
          <p:cNvSpPr>
            <a:spLocks noGrp="1" noChangeArrowheads="1"/>
          </p:cNvSpPr>
          <p:nvPr>
            <p:ph type="sldNum" sz="quarter" idx="10"/>
          </p:nvPr>
        </p:nvSpPr>
        <p:spPr>
          <a:ln/>
        </p:spPr>
        <p:txBody>
          <a:bodyPr/>
          <a:lstStyle>
            <a:lvl1pPr>
              <a:defRPr/>
            </a:lvl1pPr>
          </a:lstStyle>
          <a:p>
            <a:fld id="{F73DD060-887C-4A91-807D-B7739D8CF21D}" type="slidenum">
              <a:rPr lang="zh-TW" altLang="en-US"/>
              <a:pPr/>
              <a:t>‹#›</a:t>
            </a:fld>
            <a:endParaRPr lang="en-US" altLang="zh-TW"/>
          </a:p>
        </p:txBody>
      </p:sp>
    </p:spTree>
    <p:extLst>
      <p:ext uri="{BB962C8B-B14F-4D97-AF65-F5344CB8AC3E}">
        <p14:creationId xmlns:p14="http://schemas.microsoft.com/office/powerpoint/2010/main" val="5051116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12">
            <a:extLst>
              <a:ext uri="{FF2B5EF4-FFF2-40B4-BE49-F238E27FC236}">
                <a16:creationId xmlns:a16="http://schemas.microsoft.com/office/drawing/2014/main" id="{96C362E1-BD3E-4B89-B00D-C3573BBE9CC7}"/>
              </a:ext>
            </a:extLst>
          </p:cNvPr>
          <p:cNvSpPr>
            <a:spLocks noGrp="1" noChangeArrowheads="1"/>
          </p:cNvSpPr>
          <p:nvPr>
            <p:ph type="sldNum" sz="quarter" idx="10"/>
          </p:nvPr>
        </p:nvSpPr>
        <p:spPr>
          <a:ln/>
        </p:spPr>
        <p:txBody>
          <a:bodyPr/>
          <a:lstStyle>
            <a:lvl1pPr>
              <a:defRPr/>
            </a:lvl1pPr>
          </a:lstStyle>
          <a:p>
            <a:fld id="{75E3911B-2ECF-44D1-9E64-F4F7D106D6B6}" type="slidenum">
              <a:rPr lang="zh-TW" altLang="en-US"/>
              <a:pPr/>
              <a:t>‹#›</a:t>
            </a:fld>
            <a:endParaRPr lang="en-US" altLang="zh-TW"/>
          </a:p>
        </p:txBody>
      </p:sp>
    </p:spTree>
    <p:extLst>
      <p:ext uri="{BB962C8B-B14F-4D97-AF65-F5344CB8AC3E}">
        <p14:creationId xmlns:p14="http://schemas.microsoft.com/office/powerpoint/2010/main" val="29385657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a:extLst>
              <a:ext uri="{FF2B5EF4-FFF2-40B4-BE49-F238E27FC236}">
                <a16:creationId xmlns:a16="http://schemas.microsoft.com/office/drawing/2014/main" id="{5F4835B3-D589-4A16-BF57-B432A1A11FB1}"/>
              </a:ext>
            </a:extLst>
          </p:cNvPr>
          <p:cNvSpPr>
            <a:spLocks noGrp="1" noChangeArrowheads="1"/>
          </p:cNvSpPr>
          <p:nvPr>
            <p:ph type="sldNum" sz="quarter" idx="10"/>
          </p:nvPr>
        </p:nvSpPr>
        <p:spPr>
          <a:ln/>
        </p:spPr>
        <p:txBody>
          <a:bodyPr/>
          <a:lstStyle>
            <a:lvl1pPr>
              <a:defRPr/>
            </a:lvl1pPr>
          </a:lstStyle>
          <a:p>
            <a:fld id="{D7FA1D9C-E948-437F-AD5A-E7752579E8E2}" type="slidenum">
              <a:rPr lang="zh-TW" altLang="en-US"/>
              <a:pPr/>
              <a:t>‹#›</a:t>
            </a:fld>
            <a:endParaRPr lang="en-US" altLang="zh-TW"/>
          </a:p>
        </p:txBody>
      </p:sp>
    </p:spTree>
    <p:extLst>
      <p:ext uri="{BB962C8B-B14F-4D97-AF65-F5344CB8AC3E}">
        <p14:creationId xmlns:p14="http://schemas.microsoft.com/office/powerpoint/2010/main" val="22995523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43700" y="-7938"/>
            <a:ext cx="2211388" cy="660558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07950" y="-7938"/>
            <a:ext cx="6483350" cy="660558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a:extLst>
              <a:ext uri="{FF2B5EF4-FFF2-40B4-BE49-F238E27FC236}">
                <a16:creationId xmlns:a16="http://schemas.microsoft.com/office/drawing/2014/main" id="{0AF1AF29-BDB7-418A-8C68-EB210257200F}"/>
              </a:ext>
            </a:extLst>
          </p:cNvPr>
          <p:cNvSpPr>
            <a:spLocks noGrp="1" noChangeArrowheads="1"/>
          </p:cNvSpPr>
          <p:nvPr>
            <p:ph type="sldNum" sz="quarter" idx="10"/>
          </p:nvPr>
        </p:nvSpPr>
        <p:spPr>
          <a:ln/>
        </p:spPr>
        <p:txBody>
          <a:bodyPr/>
          <a:lstStyle>
            <a:lvl1pPr>
              <a:defRPr/>
            </a:lvl1pPr>
          </a:lstStyle>
          <a:p>
            <a:fld id="{4AB493A7-D1FB-4485-9232-14419FF64133}" type="slidenum">
              <a:rPr lang="zh-TW" altLang="en-US"/>
              <a:pPr/>
              <a:t>‹#›</a:t>
            </a:fld>
            <a:endParaRPr lang="en-US" altLang="zh-TW"/>
          </a:p>
        </p:txBody>
      </p:sp>
    </p:spTree>
    <p:extLst>
      <p:ext uri="{BB962C8B-B14F-4D97-AF65-F5344CB8AC3E}">
        <p14:creationId xmlns:p14="http://schemas.microsoft.com/office/powerpoint/2010/main" val="1688538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07950" y="1384300"/>
            <a:ext cx="4346575" cy="5213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06925" y="1384300"/>
            <a:ext cx="4348163" cy="5213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12">
            <a:extLst>
              <a:ext uri="{FF2B5EF4-FFF2-40B4-BE49-F238E27FC236}">
                <a16:creationId xmlns:a16="http://schemas.microsoft.com/office/drawing/2014/main" id="{C1C21EDF-8DB2-4223-AB37-AFFE477D4AF8}"/>
              </a:ext>
            </a:extLst>
          </p:cNvPr>
          <p:cNvSpPr>
            <a:spLocks noGrp="1" noChangeArrowheads="1"/>
          </p:cNvSpPr>
          <p:nvPr>
            <p:ph type="sldNum" sz="quarter" idx="10"/>
          </p:nvPr>
        </p:nvSpPr>
        <p:spPr>
          <a:ln/>
        </p:spPr>
        <p:txBody>
          <a:bodyPr/>
          <a:lstStyle>
            <a:lvl1pPr>
              <a:defRPr/>
            </a:lvl1pPr>
          </a:lstStyle>
          <a:p>
            <a:fld id="{316B1C7B-8924-49AF-8EAE-381463FAD577}" type="slidenum">
              <a:rPr lang="zh-TW" altLang="en-US"/>
              <a:pPr/>
              <a:t>‹#›</a:t>
            </a:fld>
            <a:endParaRPr lang="en-US" altLang="zh-TW"/>
          </a:p>
        </p:txBody>
      </p:sp>
    </p:spTree>
    <p:extLst>
      <p:ext uri="{BB962C8B-B14F-4D97-AF65-F5344CB8AC3E}">
        <p14:creationId xmlns:p14="http://schemas.microsoft.com/office/powerpoint/2010/main" val="3602591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12">
            <a:extLst>
              <a:ext uri="{FF2B5EF4-FFF2-40B4-BE49-F238E27FC236}">
                <a16:creationId xmlns:a16="http://schemas.microsoft.com/office/drawing/2014/main" id="{229F2A7F-43DC-4442-BF02-93C004B8D172}"/>
              </a:ext>
            </a:extLst>
          </p:cNvPr>
          <p:cNvSpPr>
            <a:spLocks noGrp="1" noChangeArrowheads="1"/>
          </p:cNvSpPr>
          <p:nvPr>
            <p:ph type="sldNum" sz="quarter" idx="10"/>
          </p:nvPr>
        </p:nvSpPr>
        <p:spPr>
          <a:ln/>
        </p:spPr>
        <p:txBody>
          <a:bodyPr/>
          <a:lstStyle>
            <a:lvl1pPr>
              <a:defRPr/>
            </a:lvl1pPr>
          </a:lstStyle>
          <a:p>
            <a:fld id="{A0038506-B237-4C0A-BCB7-C3C547F03622}" type="slidenum">
              <a:rPr lang="zh-TW" altLang="en-US"/>
              <a:pPr/>
              <a:t>‹#›</a:t>
            </a:fld>
            <a:endParaRPr lang="en-US" altLang="zh-TW"/>
          </a:p>
        </p:txBody>
      </p:sp>
    </p:spTree>
    <p:extLst>
      <p:ext uri="{BB962C8B-B14F-4D97-AF65-F5344CB8AC3E}">
        <p14:creationId xmlns:p14="http://schemas.microsoft.com/office/powerpoint/2010/main" val="235981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12">
            <a:extLst>
              <a:ext uri="{FF2B5EF4-FFF2-40B4-BE49-F238E27FC236}">
                <a16:creationId xmlns:a16="http://schemas.microsoft.com/office/drawing/2014/main" id="{840B9287-F336-4EAB-82B8-D0F5C2A27C14}"/>
              </a:ext>
            </a:extLst>
          </p:cNvPr>
          <p:cNvSpPr>
            <a:spLocks noGrp="1" noChangeArrowheads="1"/>
          </p:cNvSpPr>
          <p:nvPr>
            <p:ph type="sldNum" sz="quarter" idx="10"/>
          </p:nvPr>
        </p:nvSpPr>
        <p:spPr>
          <a:ln/>
        </p:spPr>
        <p:txBody>
          <a:bodyPr/>
          <a:lstStyle>
            <a:lvl1pPr>
              <a:defRPr/>
            </a:lvl1pPr>
          </a:lstStyle>
          <a:p>
            <a:fld id="{820F4AAB-258B-4CA7-A864-2487B652D19A}" type="slidenum">
              <a:rPr lang="zh-TW" altLang="en-US"/>
              <a:pPr/>
              <a:t>‹#›</a:t>
            </a:fld>
            <a:endParaRPr lang="en-US" altLang="zh-TW"/>
          </a:p>
        </p:txBody>
      </p:sp>
    </p:spTree>
    <p:extLst>
      <p:ext uri="{BB962C8B-B14F-4D97-AF65-F5344CB8AC3E}">
        <p14:creationId xmlns:p14="http://schemas.microsoft.com/office/powerpoint/2010/main" val="3580490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5AC654B8-C5A0-48FF-A57F-2B06F386BC75}"/>
              </a:ext>
            </a:extLst>
          </p:cNvPr>
          <p:cNvSpPr>
            <a:spLocks noGrp="1" noChangeArrowheads="1"/>
          </p:cNvSpPr>
          <p:nvPr>
            <p:ph type="sldNum" sz="quarter" idx="10"/>
          </p:nvPr>
        </p:nvSpPr>
        <p:spPr>
          <a:ln/>
        </p:spPr>
        <p:txBody>
          <a:bodyPr/>
          <a:lstStyle>
            <a:lvl1pPr>
              <a:defRPr/>
            </a:lvl1pPr>
          </a:lstStyle>
          <a:p>
            <a:fld id="{9D0F3A32-3C16-4AC1-85A9-387E04625D32}" type="slidenum">
              <a:rPr lang="zh-TW" altLang="en-US"/>
              <a:pPr/>
              <a:t>‹#›</a:t>
            </a:fld>
            <a:endParaRPr lang="en-US" altLang="zh-TW"/>
          </a:p>
        </p:txBody>
      </p:sp>
    </p:spTree>
    <p:extLst>
      <p:ext uri="{BB962C8B-B14F-4D97-AF65-F5344CB8AC3E}">
        <p14:creationId xmlns:p14="http://schemas.microsoft.com/office/powerpoint/2010/main" val="503083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12">
            <a:extLst>
              <a:ext uri="{FF2B5EF4-FFF2-40B4-BE49-F238E27FC236}">
                <a16:creationId xmlns:a16="http://schemas.microsoft.com/office/drawing/2014/main" id="{7228CE13-7226-45F1-8635-048C3C87E5BA}"/>
              </a:ext>
            </a:extLst>
          </p:cNvPr>
          <p:cNvSpPr>
            <a:spLocks noGrp="1" noChangeArrowheads="1"/>
          </p:cNvSpPr>
          <p:nvPr>
            <p:ph type="sldNum" sz="quarter" idx="10"/>
          </p:nvPr>
        </p:nvSpPr>
        <p:spPr>
          <a:ln/>
        </p:spPr>
        <p:txBody>
          <a:bodyPr/>
          <a:lstStyle>
            <a:lvl1pPr>
              <a:defRPr/>
            </a:lvl1pPr>
          </a:lstStyle>
          <a:p>
            <a:fld id="{D53F956C-6BE3-4B21-8957-D4FEF8800512}" type="slidenum">
              <a:rPr lang="zh-TW" altLang="en-US"/>
              <a:pPr/>
              <a:t>‹#›</a:t>
            </a:fld>
            <a:endParaRPr lang="en-US" altLang="zh-TW"/>
          </a:p>
        </p:txBody>
      </p:sp>
    </p:spTree>
    <p:extLst>
      <p:ext uri="{BB962C8B-B14F-4D97-AF65-F5344CB8AC3E}">
        <p14:creationId xmlns:p14="http://schemas.microsoft.com/office/powerpoint/2010/main" val="249825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12">
            <a:extLst>
              <a:ext uri="{FF2B5EF4-FFF2-40B4-BE49-F238E27FC236}">
                <a16:creationId xmlns:a16="http://schemas.microsoft.com/office/drawing/2014/main" id="{D7187066-2C8F-4A50-9FF7-3A6873AB1DC4}"/>
              </a:ext>
            </a:extLst>
          </p:cNvPr>
          <p:cNvSpPr>
            <a:spLocks noGrp="1" noChangeArrowheads="1"/>
          </p:cNvSpPr>
          <p:nvPr>
            <p:ph type="sldNum" sz="quarter" idx="10"/>
          </p:nvPr>
        </p:nvSpPr>
        <p:spPr>
          <a:ln/>
        </p:spPr>
        <p:txBody>
          <a:bodyPr/>
          <a:lstStyle>
            <a:lvl1pPr>
              <a:defRPr/>
            </a:lvl1pPr>
          </a:lstStyle>
          <a:p>
            <a:fld id="{B866B7EA-845A-436D-80A0-C976AC779B6E}" type="slidenum">
              <a:rPr lang="zh-TW" altLang="en-US"/>
              <a:pPr/>
              <a:t>‹#›</a:t>
            </a:fld>
            <a:endParaRPr lang="en-US" altLang="zh-TW"/>
          </a:p>
        </p:txBody>
      </p:sp>
    </p:spTree>
    <p:extLst>
      <p:ext uri="{BB962C8B-B14F-4D97-AF65-F5344CB8AC3E}">
        <p14:creationId xmlns:p14="http://schemas.microsoft.com/office/powerpoint/2010/main" val="1330513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1E6DE33A-8C0B-4B21-8293-DA83AFF7A127}"/>
              </a:ext>
            </a:extLst>
          </p:cNvPr>
          <p:cNvGrpSpPr>
            <a:grpSpLocks/>
          </p:cNvGrpSpPr>
          <p:nvPr userDrawn="1"/>
        </p:nvGrpSpPr>
        <p:grpSpPr bwMode="auto">
          <a:xfrm>
            <a:off x="4763" y="481013"/>
            <a:ext cx="8542337" cy="965200"/>
            <a:chOff x="80" y="624"/>
            <a:chExt cx="5381" cy="663"/>
          </a:xfrm>
        </p:grpSpPr>
        <p:sp>
          <p:nvSpPr>
            <p:cNvPr id="1030" name="Rectangle 3">
              <a:extLst>
                <a:ext uri="{FF2B5EF4-FFF2-40B4-BE49-F238E27FC236}">
                  <a16:creationId xmlns:a16="http://schemas.microsoft.com/office/drawing/2014/main" id="{7EEBD8FD-3F58-4BDA-8C45-6ED5C3F87359}"/>
                </a:ext>
              </a:extLst>
            </p:cNvPr>
            <p:cNvSpPr>
              <a:spLocks noChangeArrowheads="1"/>
            </p:cNvSpPr>
            <p:nvPr/>
          </p:nvSpPr>
          <p:spPr bwMode="ltGray">
            <a:xfrm>
              <a:off x="263" y="692"/>
              <a:ext cx="276" cy="3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031" name="Rectangle 4">
              <a:extLst>
                <a:ext uri="{FF2B5EF4-FFF2-40B4-BE49-F238E27FC236}">
                  <a16:creationId xmlns:a16="http://schemas.microsoft.com/office/drawing/2014/main" id="{24B2D5E2-DFD4-413B-9BB5-116244EADB6A}"/>
                </a:ext>
              </a:extLst>
            </p:cNvPr>
            <p:cNvSpPr>
              <a:spLocks noChangeArrowheads="1"/>
            </p:cNvSpPr>
            <p:nvPr/>
          </p:nvSpPr>
          <p:spPr bwMode="ltGray">
            <a:xfrm>
              <a:off x="504" y="692"/>
              <a:ext cx="207" cy="3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032" name="Rectangle 5">
              <a:extLst>
                <a:ext uri="{FF2B5EF4-FFF2-40B4-BE49-F238E27FC236}">
                  <a16:creationId xmlns:a16="http://schemas.microsoft.com/office/drawing/2014/main" id="{08D43EF1-033B-4425-A85D-D3E4875203AD}"/>
                </a:ext>
              </a:extLst>
            </p:cNvPr>
            <p:cNvSpPr>
              <a:spLocks noChangeArrowheads="1"/>
            </p:cNvSpPr>
            <p:nvPr/>
          </p:nvSpPr>
          <p:spPr bwMode="ltGray">
            <a:xfrm>
              <a:off x="341" y="958"/>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033" name="Rectangle 6">
              <a:extLst>
                <a:ext uri="{FF2B5EF4-FFF2-40B4-BE49-F238E27FC236}">
                  <a16:creationId xmlns:a16="http://schemas.microsoft.com/office/drawing/2014/main" id="{7BC871B0-DB40-4593-9CE4-6364E93F845D}"/>
                </a:ext>
              </a:extLst>
            </p:cNvPr>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034" name="Rectangle 7">
              <a:extLst>
                <a:ext uri="{FF2B5EF4-FFF2-40B4-BE49-F238E27FC236}">
                  <a16:creationId xmlns:a16="http://schemas.microsoft.com/office/drawing/2014/main" id="{74FAEDD3-F19D-4BBA-BA3B-5CFA978ABA65}"/>
                </a:ext>
              </a:extLst>
            </p:cNvPr>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035" name="Rectangle 8">
              <a:extLst>
                <a:ext uri="{FF2B5EF4-FFF2-40B4-BE49-F238E27FC236}">
                  <a16:creationId xmlns:a16="http://schemas.microsoft.com/office/drawing/2014/main" id="{9423F046-F632-4607-BEFE-0FC1A5D561DC}"/>
                </a:ext>
              </a:extLst>
            </p:cNvPr>
            <p:cNvSpPr>
              <a:spLocks noChangeArrowheads="1"/>
            </p:cNvSpPr>
            <p:nvPr/>
          </p:nvSpPr>
          <p:spPr bwMode="gray">
            <a:xfrm>
              <a:off x="480" y="624"/>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036" name="Rectangle 9">
              <a:extLst>
                <a:ext uri="{FF2B5EF4-FFF2-40B4-BE49-F238E27FC236}">
                  <a16:creationId xmlns:a16="http://schemas.microsoft.com/office/drawing/2014/main" id="{E569EE94-9710-40B8-91C2-1416E4F2639C}"/>
                </a:ext>
              </a:extLst>
            </p:cNvPr>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grpSp>
      <p:sp>
        <p:nvSpPr>
          <p:cNvPr id="1027" name="Rectangle 10">
            <a:extLst>
              <a:ext uri="{FF2B5EF4-FFF2-40B4-BE49-F238E27FC236}">
                <a16:creationId xmlns:a16="http://schemas.microsoft.com/office/drawing/2014/main" id="{9FBABBF1-A71E-4638-9D5B-38ADF0D68CA6}"/>
              </a:ext>
            </a:extLst>
          </p:cNvPr>
          <p:cNvSpPr>
            <a:spLocks noGrp="1" noChangeArrowheads="1"/>
          </p:cNvSpPr>
          <p:nvPr>
            <p:ph type="title"/>
          </p:nvPr>
        </p:nvSpPr>
        <p:spPr bwMode="auto">
          <a:xfrm>
            <a:off x="1116013" y="0"/>
            <a:ext cx="7793037"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1028" name="Rectangle 11">
            <a:extLst>
              <a:ext uri="{FF2B5EF4-FFF2-40B4-BE49-F238E27FC236}">
                <a16:creationId xmlns:a16="http://schemas.microsoft.com/office/drawing/2014/main" id="{E06FD181-8968-4957-A6DE-844EE51E07A7}"/>
              </a:ext>
            </a:extLst>
          </p:cNvPr>
          <p:cNvSpPr>
            <a:spLocks noGrp="1" noChangeArrowheads="1"/>
          </p:cNvSpPr>
          <p:nvPr>
            <p:ph type="body" idx="1"/>
          </p:nvPr>
        </p:nvSpPr>
        <p:spPr bwMode="auto">
          <a:xfrm>
            <a:off x="107950" y="1384300"/>
            <a:ext cx="8847138" cy="521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5612" name="Rectangle 12">
            <a:extLst>
              <a:ext uri="{FF2B5EF4-FFF2-40B4-BE49-F238E27FC236}">
                <a16:creationId xmlns:a16="http://schemas.microsoft.com/office/drawing/2014/main" id="{BE9C83E9-E57F-46DA-A04F-5646F495D3AA}"/>
              </a:ext>
            </a:extLst>
          </p:cNvPr>
          <p:cNvSpPr>
            <a:spLocks noGrp="1" noChangeArrowheads="1"/>
          </p:cNvSpPr>
          <p:nvPr>
            <p:ph type="sldNum" sz="quarter" idx="4"/>
          </p:nvPr>
        </p:nvSpPr>
        <p:spPr bwMode="auto">
          <a:xfrm>
            <a:off x="7524750" y="6597650"/>
            <a:ext cx="161925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vl1pPr>
          </a:lstStyle>
          <a:p>
            <a:fld id="{4090E468-3296-465E-8D4F-2370F4DDB08D}" type="slidenum">
              <a:rPr lang="zh-TW" altLang="en-US"/>
              <a:pPr/>
              <a:t>‹#›</a:t>
            </a:fld>
            <a:endParaRPr lang="en-US" altLang="zh-TW"/>
          </a:p>
        </p:txBody>
      </p:sp>
    </p:spTree>
  </p:cSld>
  <p:clrMap bg1="lt1" tx1="dk1" bg2="lt2" tx2="dk2" accent1="accent1" accent2="accent2" accent3="accent3" accent4="accent4" accent5="accent5" accent6="accent6" hlink="hlink" folHlink="folHlink"/>
  <p:sldLayoutIdLst>
    <p:sldLayoutId id="2147483825"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rtl="0" eaLnBrk="0" fontAlgn="base" hangingPunct="0">
        <a:spcBef>
          <a:spcPct val="0"/>
        </a:spcBef>
        <a:spcAft>
          <a:spcPct val="0"/>
        </a:spcAft>
        <a:defRPr kumimoji="1" sz="36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itchFamily="18" charset="0"/>
          <a:ea typeface="新細明體" pitchFamily="18" charset="-120"/>
        </a:defRPr>
      </a:lvl2pPr>
      <a:lvl3pPr algn="l" rtl="0" eaLnBrk="0" fontAlgn="base" hangingPunct="0">
        <a:spcBef>
          <a:spcPct val="0"/>
        </a:spcBef>
        <a:spcAft>
          <a:spcPct val="0"/>
        </a:spcAft>
        <a:defRPr kumimoji="1" sz="3600">
          <a:solidFill>
            <a:schemeClr val="tx2"/>
          </a:solidFill>
          <a:latin typeface="Times New Roman" pitchFamily="18" charset="0"/>
          <a:ea typeface="新細明體" pitchFamily="18" charset="-120"/>
        </a:defRPr>
      </a:lvl3pPr>
      <a:lvl4pPr algn="l" rtl="0" eaLnBrk="0" fontAlgn="base" hangingPunct="0">
        <a:spcBef>
          <a:spcPct val="0"/>
        </a:spcBef>
        <a:spcAft>
          <a:spcPct val="0"/>
        </a:spcAft>
        <a:defRPr kumimoji="1" sz="3600">
          <a:solidFill>
            <a:schemeClr val="tx2"/>
          </a:solidFill>
          <a:latin typeface="Times New Roman" pitchFamily="18" charset="0"/>
          <a:ea typeface="新細明體" pitchFamily="18" charset="-120"/>
        </a:defRPr>
      </a:lvl4pPr>
      <a:lvl5pPr algn="l" rtl="0" eaLnBrk="0" fontAlgn="base" hangingPunct="0">
        <a:spcBef>
          <a:spcPct val="0"/>
        </a:spcBef>
        <a:spcAft>
          <a:spcPct val="0"/>
        </a:spcAft>
        <a:defRPr kumimoji="1" sz="3600">
          <a:solidFill>
            <a:schemeClr val="tx2"/>
          </a:solidFill>
          <a:latin typeface="Times New Roman" pitchFamily="18" charset="0"/>
          <a:ea typeface="新細明體" pitchFamily="18" charset="-120"/>
        </a:defRPr>
      </a:lvl5pPr>
      <a:lvl6pPr marL="457200" algn="l" rtl="0" fontAlgn="base">
        <a:spcBef>
          <a:spcPct val="0"/>
        </a:spcBef>
        <a:spcAft>
          <a:spcPct val="0"/>
        </a:spcAft>
        <a:defRPr kumimoji="1" sz="3600">
          <a:solidFill>
            <a:schemeClr val="tx2"/>
          </a:solidFill>
          <a:latin typeface="Times New Roman" pitchFamily="18" charset="0"/>
          <a:ea typeface="新細明體" pitchFamily="18" charset="-120"/>
        </a:defRPr>
      </a:lvl6pPr>
      <a:lvl7pPr marL="914400" algn="l" rtl="0" fontAlgn="base">
        <a:spcBef>
          <a:spcPct val="0"/>
        </a:spcBef>
        <a:spcAft>
          <a:spcPct val="0"/>
        </a:spcAft>
        <a:defRPr kumimoji="1" sz="3600">
          <a:solidFill>
            <a:schemeClr val="tx2"/>
          </a:solidFill>
          <a:latin typeface="Times New Roman" pitchFamily="18" charset="0"/>
          <a:ea typeface="新細明體" pitchFamily="18" charset="-120"/>
        </a:defRPr>
      </a:lvl7pPr>
      <a:lvl8pPr marL="1371600" algn="l" rtl="0" fontAlgn="base">
        <a:spcBef>
          <a:spcPct val="0"/>
        </a:spcBef>
        <a:spcAft>
          <a:spcPct val="0"/>
        </a:spcAft>
        <a:defRPr kumimoji="1" sz="3600">
          <a:solidFill>
            <a:schemeClr val="tx2"/>
          </a:solidFill>
          <a:latin typeface="Times New Roman" pitchFamily="18" charset="0"/>
          <a:ea typeface="新細明體" pitchFamily="18" charset="-120"/>
        </a:defRPr>
      </a:lvl8pPr>
      <a:lvl9pPr marL="1828800" algn="l" rtl="0" fontAlgn="base">
        <a:spcBef>
          <a:spcPct val="0"/>
        </a:spcBef>
        <a:spcAft>
          <a:spcPct val="0"/>
        </a:spcAft>
        <a:defRPr kumimoji="1" sz="3600">
          <a:solidFill>
            <a:schemeClr val="tx2"/>
          </a:solidFill>
          <a:latin typeface="Times New Roman" pitchFamily="18" charset="0"/>
          <a:ea typeface="新細明體" pitchFamily="18" charset="-120"/>
        </a:defRPr>
      </a:lvl9pPr>
    </p:titleStyle>
    <p:bodyStyle>
      <a:lvl1pPr marL="334963" indent="-334963" algn="just" rtl="0" eaLnBrk="0" fontAlgn="base" hangingPunct="0">
        <a:spcBef>
          <a:spcPct val="20000"/>
        </a:spcBef>
        <a:spcAft>
          <a:spcPct val="0"/>
        </a:spcAft>
        <a:buClr>
          <a:schemeClr val="folHlink"/>
        </a:buClr>
        <a:buSzPct val="60000"/>
        <a:buFont typeface="Wingdings" panose="05000000000000000000" pitchFamily="2" charset="2"/>
        <a:buChar char="n"/>
        <a:defRPr kumimoji="1" sz="2800">
          <a:solidFill>
            <a:schemeClr val="tx1"/>
          </a:solidFill>
          <a:latin typeface="+mn-lt"/>
          <a:ea typeface="+mn-ea"/>
          <a:cs typeface="+mn-cs"/>
        </a:defRPr>
      </a:lvl1pPr>
      <a:lvl2pPr marL="641350" indent="-304800" algn="just"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93775" indent="-350838" algn="just"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latin typeface="+mn-lt"/>
          <a:ea typeface="+mn-ea"/>
        </a:defRPr>
      </a:lvl3pPr>
      <a:lvl4pPr marL="1358900" indent="-363538" algn="just" rtl="0" eaLnBrk="0" fontAlgn="base" hangingPunct="0">
        <a:spcBef>
          <a:spcPct val="20000"/>
        </a:spcBef>
        <a:spcAft>
          <a:spcPct val="0"/>
        </a:spcAft>
        <a:buClr>
          <a:schemeClr val="accent2"/>
        </a:buClr>
        <a:buSzPct val="55000"/>
        <a:buFont typeface="Wingdings" panose="05000000000000000000" pitchFamily="2" charset="2"/>
        <a:buChar char="n"/>
        <a:defRPr kumimoji="1">
          <a:solidFill>
            <a:schemeClr val="tx1"/>
          </a:solidFill>
          <a:latin typeface="+mn-lt"/>
          <a:ea typeface="+mn-ea"/>
        </a:defRPr>
      </a:lvl4pPr>
      <a:lvl5pPr marL="1719263" indent="-358775" algn="just" rtl="0" eaLnBrk="0" fontAlgn="base" hangingPunct="0">
        <a:spcBef>
          <a:spcPct val="20000"/>
        </a:spcBef>
        <a:spcAft>
          <a:spcPct val="0"/>
        </a:spcAft>
        <a:buClr>
          <a:schemeClr val="accent1"/>
        </a:buClr>
        <a:buSzPct val="50000"/>
        <a:buFont typeface="Wingdings" panose="05000000000000000000" pitchFamily="2" charset="2"/>
        <a:buChar char="n"/>
        <a:defRPr kumimoji="1">
          <a:solidFill>
            <a:schemeClr val="tx1"/>
          </a:solidFill>
          <a:latin typeface="+mn-lt"/>
          <a:ea typeface="+mn-ea"/>
        </a:defRPr>
      </a:lvl5pPr>
      <a:lvl6pPr marL="2176463" indent="-358775" algn="just" rtl="0" fontAlgn="base">
        <a:spcBef>
          <a:spcPct val="20000"/>
        </a:spcBef>
        <a:spcAft>
          <a:spcPct val="0"/>
        </a:spcAft>
        <a:buClr>
          <a:schemeClr val="accent1"/>
        </a:buClr>
        <a:buSzPct val="50000"/>
        <a:buFont typeface="Wingdings" pitchFamily="2" charset="2"/>
        <a:buChar char="n"/>
        <a:defRPr kumimoji="1">
          <a:solidFill>
            <a:schemeClr val="tx1"/>
          </a:solidFill>
          <a:latin typeface="+mn-lt"/>
          <a:ea typeface="+mn-ea"/>
        </a:defRPr>
      </a:lvl6pPr>
      <a:lvl7pPr marL="2633663" indent="-358775" algn="just" rtl="0" fontAlgn="base">
        <a:spcBef>
          <a:spcPct val="20000"/>
        </a:spcBef>
        <a:spcAft>
          <a:spcPct val="0"/>
        </a:spcAft>
        <a:buClr>
          <a:schemeClr val="accent1"/>
        </a:buClr>
        <a:buSzPct val="50000"/>
        <a:buFont typeface="Wingdings" pitchFamily="2" charset="2"/>
        <a:buChar char="n"/>
        <a:defRPr kumimoji="1">
          <a:solidFill>
            <a:schemeClr val="tx1"/>
          </a:solidFill>
          <a:latin typeface="+mn-lt"/>
          <a:ea typeface="+mn-ea"/>
        </a:defRPr>
      </a:lvl7pPr>
      <a:lvl8pPr marL="3090863" indent="-358775" algn="just" rtl="0" fontAlgn="base">
        <a:spcBef>
          <a:spcPct val="20000"/>
        </a:spcBef>
        <a:spcAft>
          <a:spcPct val="0"/>
        </a:spcAft>
        <a:buClr>
          <a:schemeClr val="accent1"/>
        </a:buClr>
        <a:buSzPct val="50000"/>
        <a:buFont typeface="Wingdings" pitchFamily="2" charset="2"/>
        <a:buChar char="n"/>
        <a:defRPr kumimoji="1">
          <a:solidFill>
            <a:schemeClr val="tx1"/>
          </a:solidFill>
          <a:latin typeface="+mn-lt"/>
          <a:ea typeface="+mn-ea"/>
        </a:defRPr>
      </a:lvl8pPr>
      <a:lvl9pPr marL="3548063" indent="-358775" algn="just" rtl="0" fontAlgn="base">
        <a:spcBef>
          <a:spcPct val="20000"/>
        </a:spcBef>
        <a:spcAft>
          <a:spcPct val="0"/>
        </a:spcAft>
        <a:buClr>
          <a:schemeClr val="accent1"/>
        </a:buClr>
        <a:buSzPct val="50000"/>
        <a:buFont typeface="Wingdings" pitchFamily="2" charset="2"/>
        <a:buChar char="n"/>
        <a:defRPr kumimoji="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7C41C1C-A811-48E3-9E66-00B3DB5CD4E1}"/>
              </a:ext>
            </a:extLst>
          </p:cNvPr>
          <p:cNvSpPr>
            <a:spLocks noGrp="1" noChangeArrowheads="1"/>
          </p:cNvSpPr>
          <p:nvPr>
            <p:ph type="title"/>
          </p:nvPr>
        </p:nvSpPr>
        <p:spPr bwMode="auto">
          <a:xfrm>
            <a:off x="0" y="6748463"/>
            <a:ext cx="87313"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2051" name="Rectangle 3">
            <a:extLst>
              <a:ext uri="{FF2B5EF4-FFF2-40B4-BE49-F238E27FC236}">
                <a16:creationId xmlns:a16="http://schemas.microsoft.com/office/drawing/2014/main" id="{DAE5AD9B-32F1-4433-B59A-660CB8F6EA3F}"/>
              </a:ext>
            </a:extLst>
          </p:cNvPr>
          <p:cNvSpPr>
            <a:spLocks noGrp="1" noChangeArrowheads="1"/>
          </p:cNvSpPr>
          <p:nvPr>
            <p:ph type="body" idx="1"/>
          </p:nvPr>
        </p:nvSpPr>
        <p:spPr bwMode="auto">
          <a:xfrm>
            <a:off x="107950" y="358775"/>
            <a:ext cx="8847138" cy="623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7652" name="Rectangle 4">
            <a:extLst>
              <a:ext uri="{FF2B5EF4-FFF2-40B4-BE49-F238E27FC236}">
                <a16:creationId xmlns:a16="http://schemas.microsoft.com/office/drawing/2014/main" id="{AB470091-6FAD-4956-85FE-05468EF734D9}"/>
              </a:ext>
            </a:extLst>
          </p:cNvPr>
          <p:cNvSpPr>
            <a:spLocks noGrp="1" noChangeArrowheads="1"/>
          </p:cNvSpPr>
          <p:nvPr>
            <p:ph type="sldNum" sz="quarter" idx="4"/>
          </p:nvPr>
        </p:nvSpPr>
        <p:spPr bwMode="auto">
          <a:xfrm>
            <a:off x="7524750" y="6597650"/>
            <a:ext cx="161925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vl1pPr>
          </a:lstStyle>
          <a:p>
            <a:fld id="{7C1B2DC5-19AF-4B6D-8A79-3D987486AC4E}" type="slidenum">
              <a:rPr lang="zh-TW" altLang="en-US"/>
              <a:pPr/>
              <a:t>‹#›</a:t>
            </a:fld>
            <a:endParaRPr lang="en-US" altLang="zh-TW"/>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hf hdr="0" ftr="0" dt="0"/>
  <p:txStyles>
    <p:titleStyle>
      <a:lvl1pPr algn="l" rtl="0" eaLnBrk="0" fontAlgn="base" hangingPunct="0">
        <a:spcBef>
          <a:spcPct val="0"/>
        </a:spcBef>
        <a:spcAft>
          <a:spcPct val="0"/>
        </a:spcAft>
        <a:defRPr kumimoji="1" sz="800">
          <a:solidFill>
            <a:schemeClr val="tx2"/>
          </a:solidFill>
          <a:latin typeface="+mj-lt"/>
          <a:ea typeface="+mj-ea"/>
          <a:cs typeface="+mj-cs"/>
        </a:defRPr>
      </a:lvl1pPr>
      <a:lvl2pPr algn="l" rtl="0" eaLnBrk="0" fontAlgn="base" hangingPunct="0">
        <a:spcBef>
          <a:spcPct val="0"/>
        </a:spcBef>
        <a:spcAft>
          <a:spcPct val="0"/>
        </a:spcAft>
        <a:defRPr kumimoji="1" sz="800">
          <a:solidFill>
            <a:schemeClr val="tx2"/>
          </a:solidFill>
          <a:latin typeface="Times New Roman" pitchFamily="18" charset="0"/>
          <a:ea typeface="新細明體" pitchFamily="18" charset="-120"/>
        </a:defRPr>
      </a:lvl2pPr>
      <a:lvl3pPr algn="l" rtl="0" eaLnBrk="0" fontAlgn="base" hangingPunct="0">
        <a:spcBef>
          <a:spcPct val="0"/>
        </a:spcBef>
        <a:spcAft>
          <a:spcPct val="0"/>
        </a:spcAft>
        <a:defRPr kumimoji="1" sz="800">
          <a:solidFill>
            <a:schemeClr val="tx2"/>
          </a:solidFill>
          <a:latin typeface="Times New Roman" pitchFamily="18" charset="0"/>
          <a:ea typeface="新細明體" pitchFamily="18" charset="-120"/>
        </a:defRPr>
      </a:lvl3pPr>
      <a:lvl4pPr algn="l" rtl="0" eaLnBrk="0" fontAlgn="base" hangingPunct="0">
        <a:spcBef>
          <a:spcPct val="0"/>
        </a:spcBef>
        <a:spcAft>
          <a:spcPct val="0"/>
        </a:spcAft>
        <a:defRPr kumimoji="1" sz="800">
          <a:solidFill>
            <a:schemeClr val="tx2"/>
          </a:solidFill>
          <a:latin typeface="Times New Roman" pitchFamily="18" charset="0"/>
          <a:ea typeface="新細明體" pitchFamily="18" charset="-120"/>
        </a:defRPr>
      </a:lvl4pPr>
      <a:lvl5pPr algn="l" rtl="0" eaLnBrk="0" fontAlgn="base" hangingPunct="0">
        <a:spcBef>
          <a:spcPct val="0"/>
        </a:spcBef>
        <a:spcAft>
          <a:spcPct val="0"/>
        </a:spcAft>
        <a:defRPr kumimoji="1" sz="800">
          <a:solidFill>
            <a:schemeClr val="tx2"/>
          </a:solidFill>
          <a:latin typeface="Times New Roman" pitchFamily="18" charset="0"/>
          <a:ea typeface="新細明體" pitchFamily="18" charset="-120"/>
        </a:defRPr>
      </a:lvl5pPr>
      <a:lvl6pPr marL="457200" algn="l" rtl="0" fontAlgn="base">
        <a:spcBef>
          <a:spcPct val="0"/>
        </a:spcBef>
        <a:spcAft>
          <a:spcPct val="0"/>
        </a:spcAft>
        <a:defRPr kumimoji="1" sz="800">
          <a:solidFill>
            <a:schemeClr val="tx2"/>
          </a:solidFill>
          <a:latin typeface="Times New Roman" pitchFamily="18" charset="0"/>
          <a:ea typeface="新細明體" pitchFamily="18" charset="-120"/>
        </a:defRPr>
      </a:lvl6pPr>
      <a:lvl7pPr marL="914400" algn="l" rtl="0" fontAlgn="base">
        <a:spcBef>
          <a:spcPct val="0"/>
        </a:spcBef>
        <a:spcAft>
          <a:spcPct val="0"/>
        </a:spcAft>
        <a:defRPr kumimoji="1" sz="800">
          <a:solidFill>
            <a:schemeClr val="tx2"/>
          </a:solidFill>
          <a:latin typeface="Times New Roman" pitchFamily="18" charset="0"/>
          <a:ea typeface="新細明體" pitchFamily="18" charset="-120"/>
        </a:defRPr>
      </a:lvl7pPr>
      <a:lvl8pPr marL="1371600" algn="l" rtl="0" fontAlgn="base">
        <a:spcBef>
          <a:spcPct val="0"/>
        </a:spcBef>
        <a:spcAft>
          <a:spcPct val="0"/>
        </a:spcAft>
        <a:defRPr kumimoji="1" sz="800">
          <a:solidFill>
            <a:schemeClr val="tx2"/>
          </a:solidFill>
          <a:latin typeface="Times New Roman" pitchFamily="18" charset="0"/>
          <a:ea typeface="新細明體" pitchFamily="18" charset="-120"/>
        </a:defRPr>
      </a:lvl8pPr>
      <a:lvl9pPr marL="1828800" algn="l" rtl="0" fontAlgn="base">
        <a:spcBef>
          <a:spcPct val="0"/>
        </a:spcBef>
        <a:spcAft>
          <a:spcPct val="0"/>
        </a:spcAft>
        <a:defRPr kumimoji="1" sz="800">
          <a:solidFill>
            <a:schemeClr val="tx2"/>
          </a:solidFill>
          <a:latin typeface="Times New Roman" pitchFamily="18" charset="0"/>
          <a:ea typeface="新細明體" pitchFamily="18" charset="-120"/>
        </a:defRPr>
      </a:lvl9pPr>
    </p:titleStyle>
    <p:bodyStyle>
      <a:lvl1pPr marL="277813" indent="-277813" algn="just" rtl="0" eaLnBrk="0" fontAlgn="base" hangingPunct="0">
        <a:spcBef>
          <a:spcPct val="20000"/>
        </a:spcBef>
        <a:spcAft>
          <a:spcPct val="0"/>
        </a:spcAft>
        <a:buClr>
          <a:schemeClr val="folHlink"/>
        </a:buClr>
        <a:buSzPct val="60000"/>
        <a:buFont typeface="Wingdings" panose="05000000000000000000" pitchFamily="2" charset="2"/>
        <a:buChar char="n"/>
        <a:defRPr kumimoji="1" sz="2800">
          <a:solidFill>
            <a:schemeClr val="tx1"/>
          </a:solidFill>
          <a:latin typeface="+mn-lt"/>
          <a:ea typeface="+mn-ea"/>
          <a:cs typeface="+mn-cs"/>
        </a:defRPr>
      </a:lvl1pPr>
      <a:lvl2pPr marL="628650" indent="-349250" algn="just"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81075" indent="-350838" algn="just"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latin typeface="+mn-lt"/>
          <a:ea typeface="+mn-ea"/>
        </a:defRPr>
      </a:lvl3pPr>
      <a:lvl4pPr marL="1346200" indent="-363538" algn="just" rtl="0" eaLnBrk="0" fontAlgn="base" hangingPunct="0">
        <a:spcBef>
          <a:spcPct val="20000"/>
        </a:spcBef>
        <a:spcAft>
          <a:spcPct val="0"/>
        </a:spcAft>
        <a:buClr>
          <a:schemeClr val="accent2"/>
        </a:buClr>
        <a:buSzPct val="55000"/>
        <a:buFont typeface="Wingdings" panose="05000000000000000000" pitchFamily="2" charset="2"/>
        <a:buChar char="n"/>
        <a:defRPr kumimoji="1">
          <a:solidFill>
            <a:schemeClr val="tx1"/>
          </a:solidFill>
          <a:latin typeface="+mn-lt"/>
          <a:ea typeface="+mn-ea"/>
        </a:defRPr>
      </a:lvl4pPr>
      <a:lvl5pPr marL="1706563" indent="-358775" algn="just" rtl="0" eaLnBrk="0" fontAlgn="base" hangingPunct="0">
        <a:spcBef>
          <a:spcPct val="20000"/>
        </a:spcBef>
        <a:spcAft>
          <a:spcPct val="0"/>
        </a:spcAft>
        <a:buClr>
          <a:schemeClr val="accent1"/>
        </a:buClr>
        <a:buSzPct val="50000"/>
        <a:buFont typeface="Wingdings" panose="05000000000000000000" pitchFamily="2" charset="2"/>
        <a:buChar char="n"/>
        <a:defRPr kumimoji="1">
          <a:solidFill>
            <a:schemeClr val="tx1"/>
          </a:solidFill>
          <a:latin typeface="+mn-lt"/>
          <a:ea typeface="+mn-ea"/>
        </a:defRPr>
      </a:lvl5pPr>
      <a:lvl6pPr marL="2163763" indent="-358775" algn="just" rtl="0" fontAlgn="base">
        <a:spcBef>
          <a:spcPct val="20000"/>
        </a:spcBef>
        <a:spcAft>
          <a:spcPct val="0"/>
        </a:spcAft>
        <a:buClr>
          <a:schemeClr val="accent1"/>
        </a:buClr>
        <a:buSzPct val="50000"/>
        <a:buFont typeface="Wingdings" pitchFamily="2" charset="2"/>
        <a:buChar char="n"/>
        <a:defRPr kumimoji="1">
          <a:solidFill>
            <a:schemeClr val="tx1"/>
          </a:solidFill>
          <a:latin typeface="+mn-lt"/>
          <a:ea typeface="+mn-ea"/>
        </a:defRPr>
      </a:lvl6pPr>
      <a:lvl7pPr marL="2620963" indent="-358775" algn="just" rtl="0" fontAlgn="base">
        <a:spcBef>
          <a:spcPct val="20000"/>
        </a:spcBef>
        <a:spcAft>
          <a:spcPct val="0"/>
        </a:spcAft>
        <a:buClr>
          <a:schemeClr val="accent1"/>
        </a:buClr>
        <a:buSzPct val="50000"/>
        <a:buFont typeface="Wingdings" pitchFamily="2" charset="2"/>
        <a:buChar char="n"/>
        <a:defRPr kumimoji="1">
          <a:solidFill>
            <a:schemeClr val="tx1"/>
          </a:solidFill>
          <a:latin typeface="+mn-lt"/>
          <a:ea typeface="+mn-ea"/>
        </a:defRPr>
      </a:lvl7pPr>
      <a:lvl8pPr marL="3078163" indent="-358775" algn="just" rtl="0" fontAlgn="base">
        <a:spcBef>
          <a:spcPct val="20000"/>
        </a:spcBef>
        <a:spcAft>
          <a:spcPct val="0"/>
        </a:spcAft>
        <a:buClr>
          <a:schemeClr val="accent1"/>
        </a:buClr>
        <a:buSzPct val="50000"/>
        <a:buFont typeface="Wingdings" pitchFamily="2" charset="2"/>
        <a:buChar char="n"/>
        <a:defRPr kumimoji="1">
          <a:solidFill>
            <a:schemeClr val="tx1"/>
          </a:solidFill>
          <a:latin typeface="+mn-lt"/>
          <a:ea typeface="+mn-ea"/>
        </a:defRPr>
      </a:lvl8pPr>
      <a:lvl9pPr marL="3535363" indent="-358775" algn="just" rtl="0" fontAlgn="base">
        <a:spcBef>
          <a:spcPct val="20000"/>
        </a:spcBef>
        <a:spcAft>
          <a:spcPct val="0"/>
        </a:spcAft>
        <a:buClr>
          <a:schemeClr val="accent1"/>
        </a:buClr>
        <a:buSzPct val="50000"/>
        <a:buFont typeface="Wingdings" pitchFamily="2" charset="2"/>
        <a:buChar char="n"/>
        <a:defRPr kumimoji="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074" name="Group 2">
            <a:extLst>
              <a:ext uri="{FF2B5EF4-FFF2-40B4-BE49-F238E27FC236}">
                <a16:creationId xmlns:a16="http://schemas.microsoft.com/office/drawing/2014/main" id="{39DE6A23-195F-4CCE-87D0-B9E4FB731E0F}"/>
              </a:ext>
            </a:extLst>
          </p:cNvPr>
          <p:cNvGrpSpPr>
            <a:grpSpLocks/>
          </p:cNvGrpSpPr>
          <p:nvPr userDrawn="1"/>
        </p:nvGrpSpPr>
        <p:grpSpPr bwMode="auto">
          <a:xfrm>
            <a:off x="4763" y="0"/>
            <a:ext cx="8542337" cy="965200"/>
            <a:chOff x="80" y="624"/>
            <a:chExt cx="5381" cy="663"/>
          </a:xfrm>
        </p:grpSpPr>
        <p:sp>
          <p:nvSpPr>
            <p:cNvPr id="3078" name="Rectangle 3">
              <a:extLst>
                <a:ext uri="{FF2B5EF4-FFF2-40B4-BE49-F238E27FC236}">
                  <a16:creationId xmlns:a16="http://schemas.microsoft.com/office/drawing/2014/main" id="{9A7B3944-8B22-4A0F-A949-465DD484F4DF}"/>
                </a:ext>
              </a:extLst>
            </p:cNvPr>
            <p:cNvSpPr>
              <a:spLocks noChangeArrowheads="1"/>
            </p:cNvSpPr>
            <p:nvPr/>
          </p:nvSpPr>
          <p:spPr bwMode="ltGray">
            <a:xfrm>
              <a:off x="263" y="692"/>
              <a:ext cx="276" cy="3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3079" name="Rectangle 4">
              <a:extLst>
                <a:ext uri="{FF2B5EF4-FFF2-40B4-BE49-F238E27FC236}">
                  <a16:creationId xmlns:a16="http://schemas.microsoft.com/office/drawing/2014/main" id="{6F26AC7C-14F5-43C4-A432-61F8B010E45D}"/>
                </a:ext>
              </a:extLst>
            </p:cNvPr>
            <p:cNvSpPr>
              <a:spLocks noChangeArrowheads="1"/>
            </p:cNvSpPr>
            <p:nvPr/>
          </p:nvSpPr>
          <p:spPr bwMode="ltGray">
            <a:xfrm>
              <a:off x="504" y="692"/>
              <a:ext cx="207" cy="3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3080" name="Rectangle 5">
              <a:extLst>
                <a:ext uri="{FF2B5EF4-FFF2-40B4-BE49-F238E27FC236}">
                  <a16:creationId xmlns:a16="http://schemas.microsoft.com/office/drawing/2014/main" id="{287227E1-58AC-4C2B-9A05-E48DEF4E9AAF}"/>
                </a:ext>
              </a:extLst>
            </p:cNvPr>
            <p:cNvSpPr>
              <a:spLocks noChangeArrowheads="1"/>
            </p:cNvSpPr>
            <p:nvPr/>
          </p:nvSpPr>
          <p:spPr bwMode="ltGray">
            <a:xfrm>
              <a:off x="341" y="958"/>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3081" name="Rectangle 6">
              <a:extLst>
                <a:ext uri="{FF2B5EF4-FFF2-40B4-BE49-F238E27FC236}">
                  <a16:creationId xmlns:a16="http://schemas.microsoft.com/office/drawing/2014/main" id="{3A501EEE-5D20-4601-ABFC-305224145FF1}"/>
                </a:ext>
              </a:extLst>
            </p:cNvPr>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3082" name="Rectangle 7">
              <a:extLst>
                <a:ext uri="{FF2B5EF4-FFF2-40B4-BE49-F238E27FC236}">
                  <a16:creationId xmlns:a16="http://schemas.microsoft.com/office/drawing/2014/main" id="{D8E560AC-EFBB-4600-8CF6-5072A5682BB5}"/>
                </a:ext>
              </a:extLst>
            </p:cNvPr>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3083" name="Rectangle 8">
              <a:extLst>
                <a:ext uri="{FF2B5EF4-FFF2-40B4-BE49-F238E27FC236}">
                  <a16:creationId xmlns:a16="http://schemas.microsoft.com/office/drawing/2014/main" id="{2A692F36-E685-451E-A29B-D028688C5D12}"/>
                </a:ext>
              </a:extLst>
            </p:cNvPr>
            <p:cNvSpPr>
              <a:spLocks noChangeArrowheads="1"/>
            </p:cNvSpPr>
            <p:nvPr/>
          </p:nvSpPr>
          <p:spPr bwMode="gray">
            <a:xfrm>
              <a:off x="480" y="624"/>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3084" name="Rectangle 9">
              <a:extLst>
                <a:ext uri="{FF2B5EF4-FFF2-40B4-BE49-F238E27FC236}">
                  <a16:creationId xmlns:a16="http://schemas.microsoft.com/office/drawing/2014/main" id="{F8D4EBA4-BACA-4BFC-8AC2-76AFF9D294A6}"/>
                </a:ext>
              </a:extLst>
            </p:cNvPr>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grpSp>
      <p:sp>
        <p:nvSpPr>
          <p:cNvPr id="3075" name="Rectangle 10">
            <a:extLst>
              <a:ext uri="{FF2B5EF4-FFF2-40B4-BE49-F238E27FC236}">
                <a16:creationId xmlns:a16="http://schemas.microsoft.com/office/drawing/2014/main" id="{532F21FC-166D-472D-AA4F-876E5585EF4D}"/>
              </a:ext>
            </a:extLst>
          </p:cNvPr>
          <p:cNvSpPr>
            <a:spLocks noGrp="1" noChangeArrowheads="1"/>
          </p:cNvSpPr>
          <p:nvPr>
            <p:ph type="title"/>
          </p:nvPr>
        </p:nvSpPr>
        <p:spPr bwMode="auto">
          <a:xfrm>
            <a:off x="1116013" y="-7938"/>
            <a:ext cx="7793037"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3076" name="Rectangle 11">
            <a:extLst>
              <a:ext uri="{FF2B5EF4-FFF2-40B4-BE49-F238E27FC236}">
                <a16:creationId xmlns:a16="http://schemas.microsoft.com/office/drawing/2014/main" id="{AD1196B3-1F24-48A8-8004-58EE2AEA385B}"/>
              </a:ext>
            </a:extLst>
          </p:cNvPr>
          <p:cNvSpPr>
            <a:spLocks noGrp="1" noChangeArrowheads="1"/>
          </p:cNvSpPr>
          <p:nvPr>
            <p:ph type="body" idx="1"/>
          </p:nvPr>
        </p:nvSpPr>
        <p:spPr bwMode="auto">
          <a:xfrm>
            <a:off x="107950" y="908050"/>
            <a:ext cx="8847138" cy="568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93196" name="Rectangle 12">
            <a:extLst>
              <a:ext uri="{FF2B5EF4-FFF2-40B4-BE49-F238E27FC236}">
                <a16:creationId xmlns:a16="http://schemas.microsoft.com/office/drawing/2014/main" id="{0FC4C725-3970-4745-81EA-60C2416929CF}"/>
              </a:ext>
            </a:extLst>
          </p:cNvPr>
          <p:cNvSpPr>
            <a:spLocks noGrp="1" noChangeArrowheads="1"/>
          </p:cNvSpPr>
          <p:nvPr>
            <p:ph type="sldNum" sz="quarter" idx="4"/>
          </p:nvPr>
        </p:nvSpPr>
        <p:spPr bwMode="auto">
          <a:xfrm>
            <a:off x="7524750" y="6597650"/>
            <a:ext cx="161925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vl1pPr>
          </a:lstStyle>
          <a:p>
            <a:fld id="{5EE602EA-22FC-4A5A-A3E5-11E4D7C0FA77}" type="slidenum">
              <a:rPr lang="zh-TW" altLang="en-US"/>
              <a:pPr/>
              <a:t>‹#›</a:t>
            </a:fld>
            <a:endParaRPr lang="en-US" altLang="zh-TW"/>
          </a:p>
        </p:txBody>
      </p:sp>
    </p:spTree>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hf hdr="0" ftr="0" dt="0"/>
  <p:txStyles>
    <p:titleStyle>
      <a:lvl1pPr algn="l" rtl="0" eaLnBrk="0" fontAlgn="base" hangingPunct="0">
        <a:spcBef>
          <a:spcPct val="0"/>
        </a:spcBef>
        <a:spcAft>
          <a:spcPct val="0"/>
        </a:spcAft>
        <a:defRPr kumimoji="1" sz="36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itchFamily="18" charset="0"/>
          <a:ea typeface="新細明體" pitchFamily="18" charset="-120"/>
        </a:defRPr>
      </a:lvl2pPr>
      <a:lvl3pPr algn="l" rtl="0" eaLnBrk="0" fontAlgn="base" hangingPunct="0">
        <a:spcBef>
          <a:spcPct val="0"/>
        </a:spcBef>
        <a:spcAft>
          <a:spcPct val="0"/>
        </a:spcAft>
        <a:defRPr kumimoji="1" sz="3600">
          <a:solidFill>
            <a:schemeClr val="tx2"/>
          </a:solidFill>
          <a:latin typeface="Times New Roman" pitchFamily="18" charset="0"/>
          <a:ea typeface="新細明體" pitchFamily="18" charset="-120"/>
        </a:defRPr>
      </a:lvl3pPr>
      <a:lvl4pPr algn="l" rtl="0" eaLnBrk="0" fontAlgn="base" hangingPunct="0">
        <a:spcBef>
          <a:spcPct val="0"/>
        </a:spcBef>
        <a:spcAft>
          <a:spcPct val="0"/>
        </a:spcAft>
        <a:defRPr kumimoji="1" sz="3600">
          <a:solidFill>
            <a:schemeClr val="tx2"/>
          </a:solidFill>
          <a:latin typeface="Times New Roman" pitchFamily="18" charset="0"/>
          <a:ea typeface="新細明體" pitchFamily="18" charset="-120"/>
        </a:defRPr>
      </a:lvl4pPr>
      <a:lvl5pPr algn="l" rtl="0" eaLnBrk="0" fontAlgn="base" hangingPunct="0">
        <a:spcBef>
          <a:spcPct val="0"/>
        </a:spcBef>
        <a:spcAft>
          <a:spcPct val="0"/>
        </a:spcAft>
        <a:defRPr kumimoji="1" sz="3600">
          <a:solidFill>
            <a:schemeClr val="tx2"/>
          </a:solidFill>
          <a:latin typeface="Times New Roman" pitchFamily="18" charset="0"/>
          <a:ea typeface="新細明體" pitchFamily="18" charset="-120"/>
        </a:defRPr>
      </a:lvl5pPr>
      <a:lvl6pPr marL="457200" algn="l" rtl="0" fontAlgn="base">
        <a:spcBef>
          <a:spcPct val="0"/>
        </a:spcBef>
        <a:spcAft>
          <a:spcPct val="0"/>
        </a:spcAft>
        <a:defRPr kumimoji="1" sz="3600">
          <a:solidFill>
            <a:schemeClr val="tx2"/>
          </a:solidFill>
          <a:latin typeface="Times New Roman" pitchFamily="18" charset="0"/>
          <a:ea typeface="新細明體" pitchFamily="18" charset="-120"/>
        </a:defRPr>
      </a:lvl6pPr>
      <a:lvl7pPr marL="914400" algn="l" rtl="0" fontAlgn="base">
        <a:spcBef>
          <a:spcPct val="0"/>
        </a:spcBef>
        <a:spcAft>
          <a:spcPct val="0"/>
        </a:spcAft>
        <a:defRPr kumimoji="1" sz="3600">
          <a:solidFill>
            <a:schemeClr val="tx2"/>
          </a:solidFill>
          <a:latin typeface="Times New Roman" pitchFamily="18" charset="0"/>
          <a:ea typeface="新細明體" pitchFamily="18" charset="-120"/>
        </a:defRPr>
      </a:lvl7pPr>
      <a:lvl8pPr marL="1371600" algn="l" rtl="0" fontAlgn="base">
        <a:spcBef>
          <a:spcPct val="0"/>
        </a:spcBef>
        <a:spcAft>
          <a:spcPct val="0"/>
        </a:spcAft>
        <a:defRPr kumimoji="1" sz="3600">
          <a:solidFill>
            <a:schemeClr val="tx2"/>
          </a:solidFill>
          <a:latin typeface="Times New Roman" pitchFamily="18" charset="0"/>
          <a:ea typeface="新細明體" pitchFamily="18" charset="-120"/>
        </a:defRPr>
      </a:lvl8pPr>
      <a:lvl9pPr marL="1828800" algn="l" rtl="0" fontAlgn="base">
        <a:spcBef>
          <a:spcPct val="0"/>
        </a:spcBef>
        <a:spcAft>
          <a:spcPct val="0"/>
        </a:spcAft>
        <a:defRPr kumimoji="1" sz="3600">
          <a:solidFill>
            <a:schemeClr val="tx2"/>
          </a:solidFill>
          <a:latin typeface="Times New Roman" pitchFamily="18" charset="0"/>
          <a:ea typeface="新細明體" pitchFamily="18" charset="-120"/>
        </a:defRPr>
      </a:lvl9pPr>
    </p:titleStyle>
    <p:bodyStyle>
      <a:lvl1pPr marL="334963" indent="-334963" algn="just" rtl="0" eaLnBrk="0" fontAlgn="base" hangingPunct="0">
        <a:spcBef>
          <a:spcPct val="20000"/>
        </a:spcBef>
        <a:spcAft>
          <a:spcPct val="0"/>
        </a:spcAft>
        <a:buClr>
          <a:schemeClr val="folHlink"/>
        </a:buClr>
        <a:buSzPct val="60000"/>
        <a:buFont typeface="Wingdings" panose="05000000000000000000" pitchFamily="2" charset="2"/>
        <a:buChar char="n"/>
        <a:defRPr kumimoji="1" sz="2800">
          <a:solidFill>
            <a:schemeClr val="tx1"/>
          </a:solidFill>
          <a:latin typeface="+mn-lt"/>
          <a:ea typeface="+mn-ea"/>
          <a:cs typeface="+mn-cs"/>
        </a:defRPr>
      </a:lvl1pPr>
      <a:lvl2pPr marL="641350" indent="-304800" algn="just"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93775" indent="-350838" algn="just"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latin typeface="+mn-lt"/>
          <a:ea typeface="+mn-ea"/>
        </a:defRPr>
      </a:lvl3pPr>
      <a:lvl4pPr marL="1358900" indent="-363538" algn="just" rtl="0" eaLnBrk="0" fontAlgn="base" hangingPunct="0">
        <a:spcBef>
          <a:spcPct val="20000"/>
        </a:spcBef>
        <a:spcAft>
          <a:spcPct val="0"/>
        </a:spcAft>
        <a:buClr>
          <a:schemeClr val="accent2"/>
        </a:buClr>
        <a:buSzPct val="55000"/>
        <a:buFont typeface="Wingdings" panose="05000000000000000000" pitchFamily="2" charset="2"/>
        <a:buChar char="n"/>
        <a:defRPr kumimoji="1">
          <a:solidFill>
            <a:schemeClr val="tx1"/>
          </a:solidFill>
          <a:latin typeface="+mn-lt"/>
          <a:ea typeface="+mn-ea"/>
        </a:defRPr>
      </a:lvl4pPr>
      <a:lvl5pPr marL="1719263" indent="-358775" algn="just" rtl="0" eaLnBrk="0" fontAlgn="base" hangingPunct="0">
        <a:spcBef>
          <a:spcPct val="20000"/>
        </a:spcBef>
        <a:spcAft>
          <a:spcPct val="0"/>
        </a:spcAft>
        <a:buClr>
          <a:schemeClr val="accent1"/>
        </a:buClr>
        <a:buSzPct val="50000"/>
        <a:buFont typeface="Wingdings" panose="05000000000000000000" pitchFamily="2" charset="2"/>
        <a:buChar char="n"/>
        <a:defRPr kumimoji="1">
          <a:solidFill>
            <a:schemeClr val="tx1"/>
          </a:solidFill>
          <a:latin typeface="+mn-lt"/>
          <a:ea typeface="+mn-ea"/>
        </a:defRPr>
      </a:lvl5pPr>
      <a:lvl6pPr marL="2176463" indent="-358775" algn="just" rtl="0" fontAlgn="base">
        <a:spcBef>
          <a:spcPct val="20000"/>
        </a:spcBef>
        <a:spcAft>
          <a:spcPct val="0"/>
        </a:spcAft>
        <a:buClr>
          <a:schemeClr val="accent1"/>
        </a:buClr>
        <a:buSzPct val="50000"/>
        <a:buFont typeface="Wingdings" pitchFamily="2" charset="2"/>
        <a:buChar char="n"/>
        <a:defRPr kumimoji="1">
          <a:solidFill>
            <a:schemeClr val="tx1"/>
          </a:solidFill>
          <a:latin typeface="+mn-lt"/>
          <a:ea typeface="+mn-ea"/>
        </a:defRPr>
      </a:lvl6pPr>
      <a:lvl7pPr marL="2633663" indent="-358775" algn="just" rtl="0" fontAlgn="base">
        <a:spcBef>
          <a:spcPct val="20000"/>
        </a:spcBef>
        <a:spcAft>
          <a:spcPct val="0"/>
        </a:spcAft>
        <a:buClr>
          <a:schemeClr val="accent1"/>
        </a:buClr>
        <a:buSzPct val="50000"/>
        <a:buFont typeface="Wingdings" pitchFamily="2" charset="2"/>
        <a:buChar char="n"/>
        <a:defRPr kumimoji="1">
          <a:solidFill>
            <a:schemeClr val="tx1"/>
          </a:solidFill>
          <a:latin typeface="+mn-lt"/>
          <a:ea typeface="+mn-ea"/>
        </a:defRPr>
      </a:lvl7pPr>
      <a:lvl8pPr marL="3090863" indent="-358775" algn="just" rtl="0" fontAlgn="base">
        <a:spcBef>
          <a:spcPct val="20000"/>
        </a:spcBef>
        <a:spcAft>
          <a:spcPct val="0"/>
        </a:spcAft>
        <a:buClr>
          <a:schemeClr val="accent1"/>
        </a:buClr>
        <a:buSzPct val="50000"/>
        <a:buFont typeface="Wingdings" pitchFamily="2" charset="2"/>
        <a:buChar char="n"/>
        <a:defRPr kumimoji="1">
          <a:solidFill>
            <a:schemeClr val="tx1"/>
          </a:solidFill>
          <a:latin typeface="+mn-lt"/>
          <a:ea typeface="+mn-ea"/>
        </a:defRPr>
      </a:lvl8pPr>
      <a:lvl9pPr marL="3548063" indent="-358775" algn="just" rtl="0" fontAlgn="base">
        <a:spcBef>
          <a:spcPct val="20000"/>
        </a:spcBef>
        <a:spcAft>
          <a:spcPct val="0"/>
        </a:spcAft>
        <a:buClr>
          <a:schemeClr val="accent1"/>
        </a:buClr>
        <a:buSzPct val="50000"/>
        <a:buFont typeface="Wingdings" pitchFamily="2" charset="2"/>
        <a:buChar char="n"/>
        <a:defRPr kumimoji="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7.wmf"/><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24.w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3.bin"/></Relationships>
</file>

<file path=ppt/slides/_rels/slide11.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29.wmf"/><Relationship Id="rId5" Type="http://schemas.openxmlformats.org/officeDocument/2006/relationships/oleObject" Target="../embeddings/oleObject26.bin"/><Relationship Id="rId4" Type="http://schemas.openxmlformats.org/officeDocument/2006/relationships/image" Target="../media/image28.wmf"/></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7.png"/><Relationship Id="rId4" Type="http://schemas.openxmlformats.org/officeDocument/2006/relationships/image" Target="../media/image3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41.wmf"/><Relationship Id="rId5" Type="http://schemas.openxmlformats.org/officeDocument/2006/relationships/oleObject" Target="../embeddings/oleObject30.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32.bin"/></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3.xml"/><Relationship Id="rId5" Type="http://schemas.openxmlformats.org/officeDocument/2006/relationships/image" Target="../media/image55.png"/><Relationship Id="rId4" Type="http://schemas.openxmlformats.org/officeDocument/2006/relationships/image" Target="../media/image54.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5.wmf"/><Relationship Id="rId5" Type="http://schemas.openxmlformats.org/officeDocument/2006/relationships/oleObject" Target="../embeddings/oleObject34.bin"/><Relationship Id="rId4" Type="http://schemas.openxmlformats.org/officeDocument/2006/relationships/image" Target="../media/image44.wmf"/></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61.png"/><Relationship Id="rId5" Type="http://schemas.openxmlformats.org/officeDocument/2006/relationships/image" Target="../media/image47.wmf"/><Relationship Id="rId4" Type="http://schemas.openxmlformats.org/officeDocument/2006/relationships/oleObject" Target="../embeddings/oleObject35.bin"/></Relationships>
</file>

<file path=ppt/slides/_rels/slide2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image" Target="../media/image58.wmf"/><Relationship Id="rId5" Type="http://schemas.openxmlformats.org/officeDocument/2006/relationships/oleObject" Target="../embeddings/oleObject37.bin"/><Relationship Id="rId4" Type="http://schemas.openxmlformats.org/officeDocument/2006/relationships/image" Target="../media/image57.wmf"/></Relationships>
</file>

<file path=ppt/slides/_rels/slide3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1.wmf"/><Relationship Id="rId5" Type="http://schemas.openxmlformats.org/officeDocument/2006/relationships/oleObject" Target="../embeddings/oleObject39.bin"/><Relationship Id="rId4" Type="http://schemas.openxmlformats.org/officeDocument/2006/relationships/image" Target="../media/image60.wmf"/></Relationships>
</file>

<file path=ppt/slides/_rels/slide3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2.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82.png"/><Relationship Id="rId5" Type="http://schemas.openxmlformats.org/officeDocument/2006/relationships/image" Target="../media/image70.wmf"/><Relationship Id="rId4" Type="http://schemas.openxmlformats.org/officeDocument/2006/relationships/oleObject" Target="../embeddings/oleObject40.bin"/></Relationships>
</file>

<file path=ppt/slides/_rels/slide4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78.wmf"/></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image" Target="../media/image6.wmf"/><Relationship Id="rId5" Type="http://schemas.openxmlformats.org/officeDocument/2006/relationships/oleObject" Target="../embeddings/oleObject3.bin"/><Relationship Id="rId10" Type="http://schemas.openxmlformats.org/officeDocument/2006/relationships/oleObject" Target="../embeddings/oleObject5.bin"/><Relationship Id="rId4" Type="http://schemas.openxmlformats.org/officeDocument/2006/relationships/image" Target="../media/image3.wmf"/><Relationship Id="rId9" Type="http://schemas.openxmlformats.org/officeDocument/2006/relationships/image" Target="../media/image11.png"/></Relationships>
</file>

<file path=ppt/slides/_rels/slide5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0.png"/><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oleObject" Target="../embeddings/oleObject42.bin"/><Relationship Id="rId7" Type="http://schemas.openxmlformats.org/officeDocument/2006/relationships/image" Target="../media/image100.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86.wmf"/><Relationship Id="rId5" Type="http://schemas.openxmlformats.org/officeDocument/2006/relationships/oleObject" Target="../embeddings/oleObject43.bin"/><Relationship Id="rId4" Type="http://schemas.openxmlformats.org/officeDocument/2006/relationships/image" Target="../media/image85.wmf"/></Relationships>
</file>

<file path=ppt/slides/_rels/slide54.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image" Target="../media/image88.wmf"/><Relationship Id="rId5" Type="http://schemas.openxmlformats.org/officeDocument/2006/relationships/oleObject" Target="../embeddings/oleObject45.bin"/><Relationship Id="rId4" Type="http://schemas.openxmlformats.org/officeDocument/2006/relationships/image" Target="../media/image87.wmf"/></Relationships>
</file>

<file path=ppt/slides/_rels/slide5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91.wmf"/></Relationships>
</file>

<file path=ppt/slides/_rels/slide5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59.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9.png"/><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6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63.xml.rels><?xml version="1.0" encoding="UTF-8" standalone="yes"?>
<Relationships xmlns="http://schemas.openxmlformats.org/package/2006/relationships"><Relationship Id="rId3" Type="http://schemas.openxmlformats.org/officeDocument/2006/relationships/image" Target="../media/image102.png"/><Relationship Id="rId7" Type="http://schemas.openxmlformats.org/officeDocument/2006/relationships/image" Target="../media/image129.png"/><Relationship Id="rId2" Type="http://schemas.openxmlformats.org/officeDocument/2006/relationships/image" Target="../media/image124.png"/><Relationship Id="rId1" Type="http://schemas.openxmlformats.org/officeDocument/2006/relationships/slideLayout" Target="../slideLayouts/slideLayout13.xml"/><Relationship Id="rId6" Type="http://schemas.openxmlformats.org/officeDocument/2006/relationships/image" Target="../media/image96.png"/><Relationship Id="rId5" Type="http://schemas.openxmlformats.org/officeDocument/2006/relationships/image" Target="../media/image103.png"/><Relationship Id="rId4" Type="http://schemas.openxmlformats.org/officeDocument/2006/relationships/image" Target="../media/image126.png"/></Relationships>
</file>

<file path=ppt/slides/_rels/slide64.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13.xml"/><Relationship Id="rId4" Type="http://schemas.openxmlformats.org/officeDocument/2006/relationships/image" Target="../media/image132.png"/></Relationships>
</file>

<file path=ppt/slides/_rels/slide65.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image" Target="../media/image109.png"/><Relationship Id="rId7" Type="http://schemas.openxmlformats.org/officeDocument/2006/relationships/image" Target="../media/image107.wmf"/><Relationship Id="rId2" Type="http://schemas.openxmlformats.org/officeDocument/2006/relationships/slideLayout" Target="../slideLayouts/slideLayout13.xml"/><Relationship Id="rId1" Type="http://schemas.openxmlformats.org/officeDocument/2006/relationships/vmlDrawing" Target="../drawings/vmlDrawing20.vml"/><Relationship Id="rId6" Type="http://schemas.openxmlformats.org/officeDocument/2006/relationships/oleObject" Target="../embeddings/oleObject49.bin"/><Relationship Id="rId11" Type="http://schemas.openxmlformats.org/officeDocument/2006/relationships/oleObject" Target="../embeddings/oleObject52.bin"/><Relationship Id="rId5" Type="http://schemas.openxmlformats.org/officeDocument/2006/relationships/image" Target="../media/image106.wmf"/><Relationship Id="rId10" Type="http://schemas.openxmlformats.org/officeDocument/2006/relationships/oleObject" Target="../embeddings/oleObject51.bin"/><Relationship Id="rId4" Type="http://schemas.openxmlformats.org/officeDocument/2006/relationships/oleObject" Target="../embeddings/oleObject48.bin"/><Relationship Id="rId9" Type="http://schemas.openxmlformats.org/officeDocument/2006/relationships/image" Target="../media/image108.wmf"/></Relationships>
</file>

<file path=ppt/slides/_rels/slide68.x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114.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111.w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113.wmf"/><Relationship Id="rId4" Type="http://schemas.openxmlformats.org/officeDocument/2006/relationships/image" Target="../media/image110.wmf"/><Relationship Id="rId9" Type="http://schemas.openxmlformats.org/officeDocument/2006/relationships/oleObject" Target="../embeddings/oleObject56.bin"/></Relationships>
</file>

<file path=ppt/slides/_rels/slide69.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image" Target="../media/image144.png"/><Relationship Id="rId1" Type="http://schemas.openxmlformats.org/officeDocument/2006/relationships/slideLayout" Target="../slideLayouts/slideLayout13.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s>
</file>

<file path=ppt/slides/_rels/slide7.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4.wmf"/><Relationship Id="rId2" Type="http://schemas.openxmlformats.org/officeDocument/2006/relationships/slideLayout" Target="../slideLayouts/slideLayout13.xml"/><Relationship Id="rId16" Type="http://schemas.openxmlformats.org/officeDocument/2006/relationships/image" Target="../media/image16.wmf"/><Relationship Id="rId1" Type="http://schemas.openxmlformats.org/officeDocument/2006/relationships/vmlDrawing" Target="../drawings/vmlDrawing4.vml"/><Relationship Id="rId6" Type="http://schemas.openxmlformats.org/officeDocument/2006/relationships/image" Target="../media/image11.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1.bin"/><Relationship Id="rId14" Type="http://schemas.openxmlformats.org/officeDocument/2006/relationships/image" Target="../media/image15.wmf"/></Relationships>
</file>

<file path=ppt/slides/_rels/slide70.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13.xml"/><Relationship Id="rId5" Type="http://schemas.openxmlformats.org/officeDocument/2006/relationships/image" Target="../media/image154.png"/><Relationship Id="rId4" Type="http://schemas.openxmlformats.org/officeDocument/2006/relationships/image" Target="../media/image123.png"/></Relationships>
</file>

<file path=ppt/slides/_rels/slide71.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58.bin"/><Relationship Id="rId7" Type="http://schemas.openxmlformats.org/officeDocument/2006/relationships/image" Target="../media/image121.png"/><Relationship Id="rId2" Type="http://schemas.openxmlformats.org/officeDocument/2006/relationships/slideLayout" Target="../slideLayouts/slideLayout13.xml"/><Relationship Id="rId1" Type="http://schemas.openxmlformats.org/officeDocument/2006/relationships/vmlDrawing" Target="../drawings/vmlDrawing22.vml"/><Relationship Id="rId6" Type="http://schemas.openxmlformats.org/officeDocument/2006/relationships/image" Target="../media/image119.wmf"/><Relationship Id="rId5" Type="http://schemas.openxmlformats.org/officeDocument/2006/relationships/oleObject" Target="../embeddings/oleObject59.bin"/><Relationship Id="rId4" Type="http://schemas.openxmlformats.org/officeDocument/2006/relationships/image" Target="../media/image118.wmf"/></Relationships>
</file>

<file path=ppt/slides/_rels/slide73.x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23.wmf"/><Relationship Id="rId5" Type="http://schemas.openxmlformats.org/officeDocument/2006/relationships/oleObject" Target="../embeddings/oleObject61.bin"/><Relationship Id="rId10" Type="http://schemas.openxmlformats.org/officeDocument/2006/relationships/image" Target="../media/image125.wmf"/><Relationship Id="rId4" Type="http://schemas.openxmlformats.org/officeDocument/2006/relationships/image" Target="../media/image122.wmf"/><Relationship Id="rId9" Type="http://schemas.openxmlformats.org/officeDocument/2006/relationships/oleObject" Target="../embeddings/oleObject63.bin"/></Relationships>
</file>

<file path=ppt/slides/_rels/slide74.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65.pn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13.xml"/><Relationship Id="rId1" Type="http://schemas.openxmlformats.org/officeDocument/2006/relationships/vmlDrawing" Target="../drawings/vmlDrawing24.vml"/><Relationship Id="rId6" Type="http://schemas.openxmlformats.org/officeDocument/2006/relationships/image" Target="../media/image130.wmf"/><Relationship Id="rId5" Type="http://schemas.openxmlformats.org/officeDocument/2006/relationships/oleObject" Target="../embeddings/oleObject65.bin"/><Relationship Id="rId4" Type="http://schemas.openxmlformats.org/officeDocument/2006/relationships/image" Target="../media/image129.wmf"/></Relationships>
</file>

<file path=ppt/slides/_rels/slide79.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20.png"/><Relationship Id="rId7" Type="http://schemas.openxmlformats.org/officeDocument/2006/relationships/image" Target="../media/image18.w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16.bin"/><Relationship Id="rId5" Type="http://schemas.openxmlformats.org/officeDocument/2006/relationships/image" Target="../media/image17.wmf"/><Relationship Id="rId4" Type="http://schemas.openxmlformats.org/officeDocument/2006/relationships/oleObject" Target="../embeddings/oleObject15.bin"/><Relationship Id="rId9" Type="http://schemas.openxmlformats.org/officeDocument/2006/relationships/image" Target="../media/image19.wmf"/></Relationships>
</file>

<file path=ppt/slides/_rels/slide80.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13.xml"/><Relationship Id="rId5" Type="http://schemas.openxmlformats.org/officeDocument/2006/relationships/image" Target="../media/image137.png"/><Relationship Id="rId4" Type="http://schemas.openxmlformats.org/officeDocument/2006/relationships/image" Target="../media/image136.png"/></Relationships>
</file>

<file path=ppt/slides/_rels/slide81.xml.rels><?xml version="1.0" encoding="UTF-8" standalone="yes"?>
<Relationships xmlns="http://schemas.openxmlformats.org/package/2006/relationships"><Relationship Id="rId8" Type="http://schemas.openxmlformats.org/officeDocument/2006/relationships/image" Target="../media/image140.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39.wmf"/><Relationship Id="rId5" Type="http://schemas.openxmlformats.org/officeDocument/2006/relationships/oleObject" Target="../embeddings/oleObject67.bin"/><Relationship Id="rId4" Type="http://schemas.openxmlformats.org/officeDocument/2006/relationships/image" Target="../media/image138.wmf"/></Relationships>
</file>

<file path=ppt/slides/_rels/slide82.xml.rels><?xml version="1.0" encoding="UTF-8" standalone="yes"?>
<Relationships xmlns="http://schemas.openxmlformats.org/package/2006/relationships"><Relationship Id="rId3" Type="http://schemas.openxmlformats.org/officeDocument/2006/relationships/image" Target="../media/image153.png"/><Relationship Id="rId7" Type="http://schemas.openxmlformats.org/officeDocument/2006/relationships/image" Target="../media/image183.png"/><Relationship Id="rId2" Type="http://schemas.openxmlformats.org/officeDocument/2006/relationships/image" Target="../media/image178.png"/><Relationship Id="rId1" Type="http://schemas.openxmlformats.org/officeDocument/2006/relationships/slideLayout" Target="../slideLayouts/slideLayout13.xml"/><Relationship Id="rId6" Type="http://schemas.openxmlformats.org/officeDocument/2006/relationships/image" Target="../media/image182.png"/><Relationship Id="rId5" Type="http://schemas.openxmlformats.org/officeDocument/2006/relationships/image" Target="../media/image156.png"/><Relationship Id="rId4" Type="http://schemas.openxmlformats.org/officeDocument/2006/relationships/image" Target="../media/image155.png"/></Relationships>
</file>

<file path=ppt/slides/_rels/slide83.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43.png"/><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image" Target="../media/image159.png"/><Relationship Id="rId7" Type="http://schemas.openxmlformats.org/officeDocument/2006/relationships/image" Target="../media/image162.png"/><Relationship Id="rId2" Type="http://schemas.openxmlformats.org/officeDocument/2006/relationships/image" Target="../media/image158.png"/><Relationship Id="rId1" Type="http://schemas.openxmlformats.org/officeDocument/2006/relationships/slideLayout" Target="../slideLayouts/slideLayout13.xml"/><Relationship Id="rId6" Type="http://schemas.openxmlformats.org/officeDocument/2006/relationships/image" Target="../media/image161.png"/><Relationship Id="rId5" Type="http://schemas.openxmlformats.org/officeDocument/2006/relationships/image" Target="../media/image160.png"/><Relationship Id="rId4" Type="http://schemas.openxmlformats.org/officeDocument/2006/relationships/image" Target="../media/image157.png"/></Relationships>
</file>

<file path=ppt/slides/_rels/slide87.xml.rels><?xml version="1.0" encoding="UTF-8" standalone="yes"?>
<Relationships xmlns="http://schemas.openxmlformats.org/package/2006/relationships"><Relationship Id="rId8" Type="http://schemas.openxmlformats.org/officeDocument/2006/relationships/image" Target="../media/image199.png"/><Relationship Id="rId3" Type="http://schemas.openxmlformats.org/officeDocument/2006/relationships/image" Target="../media/image194.png"/><Relationship Id="rId7" Type="http://schemas.openxmlformats.org/officeDocument/2006/relationships/image" Target="../media/image198.png"/><Relationship Id="rId2" Type="http://schemas.openxmlformats.org/officeDocument/2006/relationships/image" Target="../media/image193.png"/><Relationship Id="rId1" Type="http://schemas.openxmlformats.org/officeDocument/2006/relationships/slideLayout" Target="../slideLayouts/slideLayout2.xml"/><Relationship Id="rId6" Type="http://schemas.openxmlformats.org/officeDocument/2006/relationships/image" Target="../media/image164.png"/><Relationship Id="rId5" Type="http://schemas.openxmlformats.org/officeDocument/2006/relationships/image" Target="../media/image196.png"/><Relationship Id="rId4" Type="http://schemas.openxmlformats.org/officeDocument/2006/relationships/image" Target="../media/image195.png"/></Relationships>
</file>

<file path=ppt/slides/_rels/slide88.xml.rels><?xml version="1.0" encoding="UTF-8" standalone="yes"?>
<Relationships xmlns="http://schemas.openxmlformats.org/package/2006/relationships"><Relationship Id="rId3" Type="http://schemas.openxmlformats.org/officeDocument/2006/relationships/image" Target="../media/image201.png"/><Relationship Id="rId7" Type="http://schemas.openxmlformats.org/officeDocument/2006/relationships/image" Target="../media/image205.png"/><Relationship Id="rId2" Type="http://schemas.openxmlformats.org/officeDocument/2006/relationships/image" Target="../media/image200.png"/><Relationship Id="rId1" Type="http://schemas.openxmlformats.org/officeDocument/2006/relationships/slideLayout" Target="../slideLayouts/slideLayout13.xml"/><Relationship Id="rId6" Type="http://schemas.openxmlformats.org/officeDocument/2006/relationships/image" Target="../media/image204.png"/><Relationship Id="rId5" Type="http://schemas.openxmlformats.org/officeDocument/2006/relationships/image" Target="../media/image203.png"/><Relationship Id="rId4" Type="http://schemas.openxmlformats.org/officeDocument/2006/relationships/image" Target="../media/image202.png"/></Relationships>
</file>

<file path=ppt/slides/_rels/slide89.xml.rels><?xml version="1.0" encoding="UTF-8" standalone="yes"?>
<Relationships xmlns="http://schemas.openxmlformats.org/package/2006/relationships"><Relationship Id="rId3" Type="http://schemas.openxmlformats.org/officeDocument/2006/relationships/image" Target="../media/image169.png"/><Relationship Id="rId7" Type="http://schemas.openxmlformats.org/officeDocument/2006/relationships/image" Target="../media/image211.png"/><Relationship Id="rId2" Type="http://schemas.openxmlformats.org/officeDocument/2006/relationships/image" Target="../media/image206.png"/><Relationship Id="rId1" Type="http://schemas.openxmlformats.org/officeDocument/2006/relationships/slideLayout" Target="../slideLayouts/slideLayout13.xml"/><Relationship Id="rId6" Type="http://schemas.openxmlformats.org/officeDocument/2006/relationships/image" Target="../media/image210.png"/><Relationship Id="rId5" Type="http://schemas.openxmlformats.org/officeDocument/2006/relationships/image" Target="../media/image209.png"/><Relationship Id="rId4" Type="http://schemas.openxmlformats.org/officeDocument/2006/relationships/image" Target="../media/image170.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2.wmf"/><Relationship Id="rId5" Type="http://schemas.openxmlformats.org/officeDocument/2006/relationships/oleObject" Target="../embeddings/oleObject19.bin"/><Relationship Id="rId4" Type="http://schemas.openxmlformats.org/officeDocument/2006/relationships/image" Target="../media/image21.wmf"/></Relationships>
</file>

<file path=ppt/slides/_rels/slide90.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slideLayout" Target="../slideLayouts/slideLayout13.xml"/><Relationship Id="rId1" Type="http://schemas.openxmlformats.org/officeDocument/2006/relationships/vmlDrawing" Target="../drawings/vmlDrawing26.vml"/><Relationship Id="rId5" Type="http://schemas.openxmlformats.org/officeDocument/2006/relationships/image" Target="../media/image165.wmf"/><Relationship Id="rId4" Type="http://schemas.openxmlformats.org/officeDocument/2006/relationships/oleObject" Target="../embeddings/oleObject6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4">
            <a:extLst>
              <a:ext uri="{FF2B5EF4-FFF2-40B4-BE49-F238E27FC236}">
                <a16:creationId xmlns:a16="http://schemas.microsoft.com/office/drawing/2014/main" id="{38162170-6091-42CD-AD17-7BF72343183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394E9928-26AD-4555-BBCA-A26C05E44C20}" type="slidenum">
              <a:rPr kumimoji="0" lang="zh-TW" altLang="en-US"/>
              <a:pPr eaLnBrk="1" hangingPunct="1"/>
              <a:t>1</a:t>
            </a:fld>
            <a:endParaRPr kumimoji="0" lang="en-US" altLang="zh-TW"/>
          </a:p>
        </p:txBody>
      </p:sp>
      <p:sp>
        <p:nvSpPr>
          <p:cNvPr id="5123" name="Rectangle 2">
            <a:extLst>
              <a:ext uri="{FF2B5EF4-FFF2-40B4-BE49-F238E27FC236}">
                <a16:creationId xmlns:a16="http://schemas.microsoft.com/office/drawing/2014/main" id="{7E60C02F-9D7B-420D-BB69-3B9342152508}"/>
              </a:ext>
            </a:extLst>
          </p:cNvPr>
          <p:cNvSpPr>
            <a:spLocks noGrp="1" noChangeArrowheads="1"/>
          </p:cNvSpPr>
          <p:nvPr>
            <p:ph type="ctrTitle"/>
          </p:nvPr>
        </p:nvSpPr>
        <p:spPr>
          <a:xfrm>
            <a:off x="827088" y="1676400"/>
            <a:ext cx="8137525" cy="1462088"/>
          </a:xfrm>
        </p:spPr>
        <p:txBody>
          <a:bodyPr/>
          <a:lstStyle/>
          <a:p>
            <a:pPr eaLnBrk="1" hangingPunct="1"/>
            <a:r>
              <a:rPr lang="en-US" altLang="zh-TW"/>
              <a:t>Chapter 4 IMAGE ENHANCEMENT IN 		 THE FREQUENCY DOMAIN</a:t>
            </a:r>
            <a:endParaRPr lang="zh-TW" altLang="en-US"/>
          </a:p>
        </p:txBody>
      </p:sp>
      <p:sp>
        <p:nvSpPr>
          <p:cNvPr id="5124" name="Rectangle 3">
            <a:extLst>
              <a:ext uri="{FF2B5EF4-FFF2-40B4-BE49-F238E27FC236}">
                <a16:creationId xmlns:a16="http://schemas.microsoft.com/office/drawing/2014/main" id="{5CEC07E0-8AAA-4D08-9D5D-E5667084041D}"/>
              </a:ext>
            </a:extLst>
          </p:cNvPr>
          <p:cNvSpPr>
            <a:spLocks noGrp="1" noChangeArrowheads="1"/>
          </p:cNvSpPr>
          <p:nvPr>
            <p:ph type="subTitle" idx="1"/>
          </p:nvPr>
        </p:nvSpPr>
        <p:spPr>
          <a:xfrm>
            <a:off x="1187450" y="3886200"/>
            <a:ext cx="6408738" cy="1752600"/>
          </a:xfrm>
        </p:spPr>
        <p:txBody>
          <a:bodyPr/>
          <a:lstStyle/>
          <a:p>
            <a:pPr eaLnBrk="1" hangingPunct="1"/>
            <a:r>
              <a:rPr lang="en-US" altLang="zh-TW"/>
              <a:t>Enhance: To make greater &lt;as in value, desirability, or attractiveness&gt;.</a:t>
            </a:r>
          </a:p>
          <a:p>
            <a:pPr eaLnBrk="1" hangingPunct="1"/>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編號版面配置區 3">
            <a:extLst>
              <a:ext uri="{FF2B5EF4-FFF2-40B4-BE49-F238E27FC236}">
                <a16:creationId xmlns:a16="http://schemas.microsoft.com/office/drawing/2014/main" id="{11E07D91-06E2-4282-9154-4249882A715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A025A674-FB9C-46D6-A4B0-8DE46335A03C}" type="slidenum">
              <a:rPr kumimoji="0" lang="zh-TW" altLang="en-US"/>
              <a:pPr eaLnBrk="1" hangingPunct="1"/>
              <a:t>10</a:t>
            </a:fld>
            <a:endParaRPr kumimoji="0" lang="en-US" altLang="zh-TW"/>
          </a:p>
        </p:txBody>
      </p:sp>
      <p:sp>
        <p:nvSpPr>
          <p:cNvPr id="14339" name="Rectangle 2">
            <a:extLst>
              <a:ext uri="{FF2B5EF4-FFF2-40B4-BE49-F238E27FC236}">
                <a16:creationId xmlns:a16="http://schemas.microsoft.com/office/drawing/2014/main" id="{8F507047-EC04-4F3B-9792-B9D1555685FE}"/>
              </a:ext>
            </a:extLst>
          </p:cNvPr>
          <p:cNvSpPr>
            <a:spLocks noGrp="1" noChangeArrowheads="1"/>
          </p:cNvSpPr>
          <p:nvPr>
            <p:ph type="title"/>
          </p:nvPr>
        </p:nvSpPr>
        <p:spPr/>
        <p:txBody>
          <a:bodyPr/>
          <a:lstStyle/>
          <a:p>
            <a:pPr eaLnBrk="1" hangingPunct="1"/>
            <a:endParaRPr lang="zh-TW" altLang="en-US"/>
          </a:p>
        </p:txBody>
      </p:sp>
      <p:sp>
        <p:nvSpPr>
          <p:cNvPr id="14340" name="Rectangle 3">
            <a:extLst>
              <a:ext uri="{FF2B5EF4-FFF2-40B4-BE49-F238E27FC236}">
                <a16:creationId xmlns:a16="http://schemas.microsoft.com/office/drawing/2014/main" id="{A3286A14-B4B8-4CFE-AE31-45942807F82F}"/>
              </a:ext>
            </a:extLst>
          </p:cNvPr>
          <p:cNvSpPr>
            <a:spLocks noGrp="1" noChangeArrowheads="1"/>
          </p:cNvSpPr>
          <p:nvPr>
            <p:ph type="body" idx="1"/>
          </p:nvPr>
        </p:nvSpPr>
        <p:spPr>
          <a:xfrm>
            <a:off x="107950" y="115888"/>
            <a:ext cx="8847138" cy="6481762"/>
          </a:xfrm>
        </p:spPr>
        <p:txBody>
          <a:bodyPr/>
          <a:lstStyle/>
          <a:p>
            <a:pPr eaLnBrk="1" hangingPunct="1">
              <a:lnSpc>
                <a:spcPct val="90000"/>
              </a:lnSpc>
            </a:pPr>
            <a:r>
              <a:rPr lang="en-US" altLang="zh-TW" dirty="0"/>
              <a:t>The Fourier spectrum, phase angle, and power spectrum are defined, respectively, as:</a:t>
            </a:r>
          </a:p>
          <a:p>
            <a:pPr eaLnBrk="1" hangingPunct="1">
              <a:spcBef>
                <a:spcPct val="10000"/>
              </a:spcBef>
              <a:buFont typeface="Wingdings" panose="05000000000000000000" pitchFamily="2" charset="2"/>
              <a:buNone/>
            </a:pPr>
            <a:r>
              <a:rPr lang="zh-TW" altLang="en-US" dirty="0"/>
              <a:t>									     </a:t>
            </a:r>
            <a:r>
              <a:rPr lang="en-US" altLang="zh-TW" dirty="0"/>
              <a:t>(4.2-18)</a:t>
            </a:r>
          </a:p>
          <a:p>
            <a:pPr eaLnBrk="1" hangingPunct="1">
              <a:spcBef>
                <a:spcPct val="55000"/>
              </a:spcBef>
              <a:buFont typeface="Wingdings" panose="05000000000000000000" pitchFamily="2" charset="2"/>
              <a:buNone/>
            </a:pPr>
            <a:r>
              <a:rPr lang="en-US" altLang="zh-TW" dirty="0"/>
              <a:t>	 </a:t>
            </a:r>
            <a:r>
              <a:rPr lang="zh-TW" altLang="en-US" dirty="0"/>
              <a:t>				    				     </a:t>
            </a:r>
            <a:r>
              <a:rPr lang="en-US" altLang="zh-TW" dirty="0"/>
              <a:t>(4.2-19)</a:t>
            </a:r>
          </a:p>
          <a:p>
            <a:pPr eaLnBrk="1" hangingPunct="1">
              <a:spcBef>
                <a:spcPct val="50000"/>
              </a:spcBef>
              <a:buFont typeface="Wingdings" panose="05000000000000000000" pitchFamily="2" charset="2"/>
              <a:buNone/>
            </a:pPr>
            <a:r>
              <a:rPr lang="en-US" altLang="zh-TW" dirty="0"/>
              <a:t> 					 				     (4.2-20)</a:t>
            </a:r>
            <a:endParaRPr lang="zh-TW" altLang="en-US" dirty="0"/>
          </a:p>
          <a:p>
            <a:pPr eaLnBrk="1" hangingPunct="1">
              <a:spcBef>
                <a:spcPct val="0"/>
              </a:spcBef>
              <a:buFont typeface="Wingdings" panose="05000000000000000000" pitchFamily="2" charset="2"/>
              <a:buNone/>
            </a:pPr>
            <a:r>
              <a:rPr lang="zh-TW" altLang="en-US" dirty="0"/>
              <a:t>	</a:t>
            </a:r>
            <a:r>
              <a:rPr lang="en-US" altLang="zh-TW" dirty="0"/>
              <a:t>where </a:t>
            </a:r>
            <a:r>
              <a:rPr lang="en-US" altLang="zh-TW" i="1" dirty="0"/>
              <a:t>R</a:t>
            </a:r>
            <a:r>
              <a:rPr lang="en-US" altLang="zh-TW" dirty="0"/>
              <a:t>(</a:t>
            </a:r>
            <a:r>
              <a:rPr lang="en-US" altLang="zh-TW" i="1" dirty="0"/>
              <a:t>u</a:t>
            </a:r>
            <a:r>
              <a:rPr lang="en-US" altLang="zh-TW" dirty="0"/>
              <a:t>,</a:t>
            </a:r>
            <a:r>
              <a:rPr lang="en-US" altLang="zh-TW" i="1" dirty="0"/>
              <a:t> v</a:t>
            </a:r>
            <a:r>
              <a:rPr lang="en-US" altLang="zh-TW" dirty="0"/>
              <a:t>) and </a:t>
            </a:r>
            <a:r>
              <a:rPr lang="en-US" altLang="zh-TW" i="1" dirty="0"/>
              <a:t>I</a:t>
            </a:r>
            <a:r>
              <a:rPr lang="en-US" altLang="zh-TW" dirty="0"/>
              <a:t>(</a:t>
            </a:r>
            <a:r>
              <a:rPr lang="en-US" altLang="zh-TW" i="1" dirty="0"/>
              <a:t>u</a:t>
            </a:r>
            <a:r>
              <a:rPr lang="en-US" altLang="zh-TW" dirty="0"/>
              <a:t>,</a:t>
            </a:r>
            <a:r>
              <a:rPr lang="en-US" altLang="zh-TW" i="1" dirty="0"/>
              <a:t> v</a:t>
            </a:r>
            <a:r>
              <a:rPr lang="en-US" altLang="zh-TW" dirty="0"/>
              <a:t>) are the real and imaginary parts of </a:t>
            </a:r>
            <a:r>
              <a:rPr lang="en-US" altLang="zh-TW" i="1" dirty="0"/>
              <a:t>F</a:t>
            </a:r>
            <a:r>
              <a:rPr lang="en-US" altLang="zh-TW" dirty="0"/>
              <a:t>(</a:t>
            </a:r>
            <a:r>
              <a:rPr lang="en-US" altLang="zh-TW" i="1" dirty="0"/>
              <a:t>u</a:t>
            </a:r>
            <a:r>
              <a:rPr lang="en-US" altLang="zh-TW" dirty="0"/>
              <a:t>,</a:t>
            </a:r>
            <a:r>
              <a:rPr lang="en-US" altLang="zh-TW" i="1" dirty="0"/>
              <a:t> v</a:t>
            </a:r>
            <a:r>
              <a:rPr lang="en-US" altLang="zh-TW" dirty="0"/>
              <a:t>), respectively.</a:t>
            </a:r>
            <a:endParaRPr lang="zh-TW" altLang="en-US" dirty="0"/>
          </a:p>
          <a:p>
            <a:pPr eaLnBrk="1" hangingPunct="1"/>
            <a:r>
              <a:rPr lang="en-US" altLang="zh-TW" dirty="0"/>
              <a:t>Due to the properties of exponentials, it is not difficult to show that:</a:t>
            </a:r>
          </a:p>
          <a:p>
            <a:pPr eaLnBrk="1" hangingPunct="1">
              <a:spcBef>
                <a:spcPct val="0"/>
              </a:spcBef>
              <a:buFont typeface="Wingdings" panose="05000000000000000000" pitchFamily="2" charset="2"/>
              <a:buNone/>
            </a:pPr>
            <a:r>
              <a:rPr lang="zh-TW" altLang="en-US" dirty="0"/>
              <a:t>									     </a:t>
            </a:r>
            <a:r>
              <a:rPr lang="en-US" altLang="zh-TW" dirty="0"/>
              <a:t>(4.2-21)</a:t>
            </a:r>
          </a:p>
          <a:p>
            <a:pPr eaLnBrk="1" hangingPunct="1">
              <a:buFont typeface="Wingdings" panose="05000000000000000000" pitchFamily="2" charset="2"/>
              <a:buNone/>
            </a:pPr>
            <a:r>
              <a:rPr lang="zh-TW" altLang="en-US" dirty="0"/>
              <a:t>	</a:t>
            </a:r>
            <a:r>
              <a:rPr lang="en-US" altLang="zh-TW" dirty="0"/>
              <a:t>where       denotes the Fourier transform of the argument.</a:t>
            </a:r>
            <a:endParaRPr lang="zh-TW" altLang="en-US" dirty="0"/>
          </a:p>
          <a:p>
            <a:pPr lvl="1" eaLnBrk="1" hangingPunct="1"/>
            <a:r>
              <a:rPr lang="en-US" altLang="zh-TW" dirty="0"/>
              <a:t>Multiplying </a:t>
            </a:r>
            <a:r>
              <a:rPr lang="en-US" altLang="zh-TW" i="1" dirty="0"/>
              <a:t>f</a:t>
            </a:r>
            <a:r>
              <a:rPr lang="en-US" altLang="zh-TW" dirty="0"/>
              <a:t>(</a:t>
            </a:r>
            <a:r>
              <a:rPr lang="en-US" altLang="zh-TW" i="1" dirty="0"/>
              <a:t>x</a:t>
            </a:r>
            <a:r>
              <a:rPr lang="en-US" altLang="zh-TW" dirty="0"/>
              <a:t>,</a:t>
            </a:r>
            <a:r>
              <a:rPr lang="en-US" altLang="zh-TW" i="1" dirty="0"/>
              <a:t> y</a:t>
            </a:r>
            <a:r>
              <a:rPr lang="en-US" altLang="zh-TW" dirty="0"/>
              <a:t>) by (-1)</a:t>
            </a:r>
            <a:r>
              <a:rPr lang="en-US" altLang="zh-TW" i="1" baseline="30000" dirty="0" err="1"/>
              <a:t>x</a:t>
            </a:r>
            <a:r>
              <a:rPr lang="en-US" altLang="zh-TW" baseline="30000" dirty="0" err="1"/>
              <a:t>+</a:t>
            </a:r>
            <a:r>
              <a:rPr lang="en-US" altLang="zh-TW" i="1" baseline="30000" dirty="0" err="1"/>
              <a:t>y</a:t>
            </a:r>
            <a:r>
              <a:rPr lang="en-US" altLang="zh-TW" dirty="0"/>
              <a:t> shifts the origin of </a:t>
            </a:r>
            <a:r>
              <a:rPr lang="en-US" altLang="zh-TW" i="1" dirty="0"/>
              <a:t>F</a:t>
            </a:r>
            <a:r>
              <a:rPr lang="en-US" altLang="zh-TW" dirty="0"/>
              <a:t>(</a:t>
            </a:r>
            <a:r>
              <a:rPr lang="en-US" altLang="zh-TW" i="1" dirty="0"/>
              <a:t>u</a:t>
            </a:r>
            <a:r>
              <a:rPr lang="en-US" altLang="zh-TW" dirty="0"/>
              <a:t>,</a:t>
            </a:r>
            <a:r>
              <a:rPr lang="en-US" altLang="zh-TW" i="1" dirty="0"/>
              <a:t> v</a:t>
            </a:r>
            <a:r>
              <a:rPr lang="en-US" altLang="zh-TW" dirty="0"/>
              <a:t>) from (0, 0) to frequency coordinates (</a:t>
            </a:r>
            <a:r>
              <a:rPr lang="en-US" altLang="zh-TW" i="1" dirty="0"/>
              <a:t>M</a:t>
            </a:r>
            <a:r>
              <a:rPr lang="en-US" altLang="zh-TW" dirty="0"/>
              <a:t>/2,</a:t>
            </a:r>
            <a:r>
              <a:rPr lang="en-US" altLang="zh-TW" i="1" dirty="0"/>
              <a:t> N</a:t>
            </a:r>
            <a:r>
              <a:rPr lang="en-US" altLang="zh-TW" dirty="0"/>
              <a:t>/2), which is the center of the </a:t>
            </a:r>
            <a:r>
              <a:rPr lang="en-US" altLang="zh-TW" i="1" dirty="0"/>
              <a:t>M</a:t>
            </a:r>
            <a:r>
              <a:rPr lang="en-US" altLang="zh-TW" dirty="0"/>
              <a:t>×</a:t>
            </a:r>
            <a:r>
              <a:rPr lang="en-US" altLang="zh-TW" i="1" dirty="0"/>
              <a:t>N</a:t>
            </a:r>
            <a:r>
              <a:rPr lang="en-US" altLang="zh-TW" dirty="0"/>
              <a:t> area occupied by the 2-D DFT.</a:t>
            </a:r>
          </a:p>
        </p:txBody>
      </p:sp>
      <p:graphicFrame>
        <p:nvGraphicFramePr>
          <p:cNvPr id="14341" name="Object 4">
            <a:extLst>
              <a:ext uri="{FF2B5EF4-FFF2-40B4-BE49-F238E27FC236}">
                <a16:creationId xmlns:a16="http://schemas.microsoft.com/office/drawing/2014/main" id="{449B756F-B82C-494E-BD8D-A2F56FF9695E}"/>
              </a:ext>
            </a:extLst>
          </p:cNvPr>
          <p:cNvGraphicFramePr>
            <a:graphicFrameLocks noChangeAspect="1"/>
          </p:cNvGraphicFramePr>
          <p:nvPr/>
        </p:nvGraphicFramePr>
        <p:xfrm>
          <a:off x="806450" y="908050"/>
          <a:ext cx="3836988" cy="503238"/>
        </p:xfrm>
        <a:graphic>
          <a:graphicData uri="http://schemas.openxmlformats.org/presentationml/2006/ole">
            <mc:AlternateContent xmlns:mc="http://schemas.openxmlformats.org/markup-compatibility/2006">
              <mc:Choice xmlns:v="urn:schemas-microsoft-com:vml" Requires="v">
                <p:oleObj spid="_x0000_s14716" name="方程式" r:id="rId3" imgW="1943100" imgH="254000" progId="Equation.3">
                  <p:embed/>
                </p:oleObj>
              </mc:Choice>
              <mc:Fallback>
                <p:oleObj name="方程式" r:id="rId3" imgW="1943100" imgH="254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450" y="908050"/>
                        <a:ext cx="3836988"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2" name="Object 5">
            <a:extLst>
              <a:ext uri="{FF2B5EF4-FFF2-40B4-BE49-F238E27FC236}">
                <a16:creationId xmlns:a16="http://schemas.microsoft.com/office/drawing/2014/main" id="{E5FF8C30-30D1-45D0-9A90-F65739232993}"/>
              </a:ext>
            </a:extLst>
          </p:cNvPr>
          <p:cNvGraphicFramePr>
            <a:graphicFrameLocks noChangeAspect="1"/>
          </p:cNvGraphicFramePr>
          <p:nvPr/>
        </p:nvGraphicFramePr>
        <p:xfrm>
          <a:off x="771525" y="1341438"/>
          <a:ext cx="2647950" cy="863600"/>
        </p:xfrm>
        <a:graphic>
          <a:graphicData uri="http://schemas.openxmlformats.org/presentationml/2006/ole">
            <mc:AlternateContent xmlns:mc="http://schemas.openxmlformats.org/markup-compatibility/2006">
              <mc:Choice xmlns:v="urn:schemas-microsoft-com:vml" Requires="v">
                <p:oleObj spid="_x0000_s14717" name="方程式" r:id="rId5" imgW="1460500" imgH="457200" progId="Equation.3">
                  <p:embed/>
                </p:oleObj>
              </mc:Choice>
              <mc:Fallback>
                <p:oleObj name="方程式" r:id="rId5" imgW="146050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525" y="1341438"/>
                        <a:ext cx="264795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3" name="Object 6">
            <a:extLst>
              <a:ext uri="{FF2B5EF4-FFF2-40B4-BE49-F238E27FC236}">
                <a16:creationId xmlns:a16="http://schemas.microsoft.com/office/drawing/2014/main" id="{03AD6D62-C7B0-4CD9-9F4B-DE0ABB7629C0}"/>
              </a:ext>
            </a:extLst>
          </p:cNvPr>
          <p:cNvGraphicFramePr>
            <a:graphicFrameLocks noChangeAspect="1"/>
          </p:cNvGraphicFramePr>
          <p:nvPr/>
        </p:nvGraphicFramePr>
        <p:xfrm>
          <a:off x="755650" y="2133600"/>
          <a:ext cx="4724400" cy="576263"/>
        </p:xfrm>
        <a:graphic>
          <a:graphicData uri="http://schemas.openxmlformats.org/presentationml/2006/ole">
            <mc:AlternateContent xmlns:mc="http://schemas.openxmlformats.org/markup-compatibility/2006">
              <mc:Choice xmlns:v="urn:schemas-microsoft-com:vml" Requires="v">
                <p:oleObj spid="_x0000_s14718" name="方程式" r:id="rId7" imgW="2362200" imgH="279400" progId="Equation.3">
                  <p:embed/>
                </p:oleObj>
              </mc:Choice>
              <mc:Fallback>
                <p:oleObj name="方程式" r:id="rId7" imgW="2362200" imgH="2794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2133600"/>
                        <a:ext cx="47244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4" name="Object 7">
            <a:extLst>
              <a:ext uri="{FF2B5EF4-FFF2-40B4-BE49-F238E27FC236}">
                <a16:creationId xmlns:a16="http://schemas.microsoft.com/office/drawing/2014/main" id="{C1E82551-362E-4289-AE98-E8B80798DCD3}"/>
              </a:ext>
            </a:extLst>
          </p:cNvPr>
          <p:cNvGraphicFramePr>
            <a:graphicFrameLocks noChangeAspect="1"/>
          </p:cNvGraphicFramePr>
          <p:nvPr/>
        </p:nvGraphicFramePr>
        <p:xfrm>
          <a:off x="720725" y="4437063"/>
          <a:ext cx="5651500" cy="504825"/>
        </p:xfrm>
        <a:graphic>
          <a:graphicData uri="http://schemas.openxmlformats.org/presentationml/2006/ole">
            <mc:AlternateContent xmlns:mc="http://schemas.openxmlformats.org/markup-compatibility/2006">
              <mc:Choice xmlns:v="urn:schemas-microsoft-com:vml" Requires="v">
                <p:oleObj spid="_x0000_s14719" name="方程式" r:id="rId9" imgW="2565400" imgH="228600" progId="Equation.3">
                  <p:embed/>
                </p:oleObj>
              </mc:Choice>
              <mc:Fallback>
                <p:oleObj name="方程式" r:id="rId9" imgW="256540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0725" y="4437063"/>
                        <a:ext cx="565150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5" name="Object 8">
            <a:extLst>
              <a:ext uri="{FF2B5EF4-FFF2-40B4-BE49-F238E27FC236}">
                <a16:creationId xmlns:a16="http://schemas.microsoft.com/office/drawing/2014/main" id="{65FAA93F-BB96-421F-93EC-94B11A54DA7B}"/>
              </a:ext>
            </a:extLst>
          </p:cNvPr>
          <p:cNvGraphicFramePr>
            <a:graphicFrameLocks noChangeAspect="1"/>
          </p:cNvGraphicFramePr>
          <p:nvPr/>
        </p:nvGraphicFramePr>
        <p:xfrm>
          <a:off x="1246188" y="4964113"/>
          <a:ext cx="577850" cy="477837"/>
        </p:xfrm>
        <a:graphic>
          <a:graphicData uri="http://schemas.openxmlformats.org/presentationml/2006/ole">
            <mc:AlternateContent xmlns:mc="http://schemas.openxmlformats.org/markup-compatibility/2006">
              <mc:Choice xmlns:v="urn:schemas-microsoft-com:vml" Requires="v">
                <p:oleObj spid="_x0000_s14720" name="方程式" r:id="rId11" imgW="253780" imgH="215713" progId="Equation.3">
                  <p:embed/>
                </p:oleObj>
              </mc:Choice>
              <mc:Fallback>
                <p:oleObj name="方程式" r:id="rId11" imgW="253780" imgH="215713"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6188" y="4964113"/>
                        <a:ext cx="577850"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文字方塊 10">
            <a:extLst>
              <a:ext uri="{FF2B5EF4-FFF2-40B4-BE49-F238E27FC236}">
                <a16:creationId xmlns:a16="http://schemas.microsoft.com/office/drawing/2014/main" id="{4DA18E19-E847-4DDD-9312-7FB58F14956A}"/>
              </a:ext>
            </a:extLst>
          </p:cNvPr>
          <p:cNvSpPr txBox="1"/>
          <p:nvPr/>
        </p:nvSpPr>
        <p:spPr>
          <a:xfrm>
            <a:off x="4512633" y="845261"/>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11" name="文字方塊 10">
            <a:extLst>
              <a:ext uri="{FF2B5EF4-FFF2-40B4-BE49-F238E27FC236}">
                <a16:creationId xmlns:a16="http://schemas.microsoft.com/office/drawing/2014/main" id="{4DA18E19-E847-4DDD-9312-7FB58F14956A}"/>
              </a:ext>
            </a:extLst>
          </p:cNvPr>
          <p:cNvSpPr txBox="1"/>
          <p:nvPr/>
        </p:nvSpPr>
        <p:spPr>
          <a:xfrm>
            <a:off x="3302278" y="1468785"/>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12" name="文字方塊 10">
            <a:extLst>
              <a:ext uri="{FF2B5EF4-FFF2-40B4-BE49-F238E27FC236}">
                <a16:creationId xmlns:a16="http://schemas.microsoft.com/office/drawing/2014/main" id="{4DA18E19-E847-4DDD-9312-7FB58F14956A}"/>
              </a:ext>
            </a:extLst>
          </p:cNvPr>
          <p:cNvSpPr txBox="1"/>
          <p:nvPr/>
        </p:nvSpPr>
        <p:spPr>
          <a:xfrm>
            <a:off x="5364088" y="2132856"/>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13" name="文字方塊 10">
            <a:extLst>
              <a:ext uri="{FF2B5EF4-FFF2-40B4-BE49-F238E27FC236}">
                <a16:creationId xmlns:a16="http://schemas.microsoft.com/office/drawing/2014/main" id="{4DA18E19-E847-4DDD-9312-7FB58F14956A}"/>
              </a:ext>
            </a:extLst>
          </p:cNvPr>
          <p:cNvSpPr txBox="1"/>
          <p:nvPr/>
        </p:nvSpPr>
        <p:spPr>
          <a:xfrm>
            <a:off x="6228184" y="4407495"/>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編號版面配置區 3">
            <a:extLst>
              <a:ext uri="{FF2B5EF4-FFF2-40B4-BE49-F238E27FC236}">
                <a16:creationId xmlns:a16="http://schemas.microsoft.com/office/drawing/2014/main" id="{98288C90-DCB1-4BAF-8EFC-13DF911957E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788556B5-BCAD-47F0-A14D-2EC7B039214F}" type="slidenum">
              <a:rPr kumimoji="0" lang="zh-TW" altLang="en-US"/>
              <a:pPr eaLnBrk="1" hangingPunct="1"/>
              <a:t>11</a:t>
            </a:fld>
            <a:endParaRPr kumimoji="0" lang="en-US" altLang="zh-TW"/>
          </a:p>
        </p:txBody>
      </p:sp>
      <p:sp>
        <p:nvSpPr>
          <p:cNvPr id="15363" name="Rectangle 2">
            <a:extLst>
              <a:ext uri="{FF2B5EF4-FFF2-40B4-BE49-F238E27FC236}">
                <a16:creationId xmlns:a16="http://schemas.microsoft.com/office/drawing/2014/main" id="{17BE05D7-9938-4E35-BC53-3A7BC625D7CC}"/>
              </a:ext>
            </a:extLst>
          </p:cNvPr>
          <p:cNvSpPr>
            <a:spLocks noGrp="1" noChangeArrowheads="1"/>
          </p:cNvSpPr>
          <p:nvPr>
            <p:ph type="title"/>
          </p:nvPr>
        </p:nvSpPr>
        <p:spPr/>
        <p:txBody>
          <a:bodyPr/>
          <a:lstStyle/>
          <a:p>
            <a:pPr eaLnBrk="1" hangingPunct="1"/>
            <a:endParaRPr lang="zh-TW" altLang="en-US"/>
          </a:p>
        </p:txBody>
      </p:sp>
      <p:sp>
        <p:nvSpPr>
          <p:cNvPr id="15364" name="Rectangle 3">
            <a:extLst>
              <a:ext uri="{FF2B5EF4-FFF2-40B4-BE49-F238E27FC236}">
                <a16:creationId xmlns:a16="http://schemas.microsoft.com/office/drawing/2014/main" id="{A1122D9B-9287-4A7F-AFDF-50F3583ECBB8}"/>
              </a:ext>
            </a:extLst>
          </p:cNvPr>
          <p:cNvSpPr>
            <a:spLocks noGrp="1" noChangeArrowheads="1"/>
          </p:cNvSpPr>
          <p:nvPr>
            <p:ph type="body" idx="1"/>
          </p:nvPr>
        </p:nvSpPr>
        <p:spPr/>
        <p:txBody>
          <a:bodyPr/>
          <a:lstStyle/>
          <a:p>
            <a:pPr eaLnBrk="1" hangingPunct="1"/>
            <a:r>
              <a:rPr lang="en-US" altLang="zh-TW" dirty="0"/>
              <a:t>The value of the transform at (</a:t>
            </a:r>
            <a:r>
              <a:rPr lang="en-US" altLang="zh-TW" i="1" dirty="0"/>
              <a:t>u, v</a:t>
            </a:r>
            <a:r>
              <a:rPr lang="en-US" altLang="zh-TW" dirty="0"/>
              <a:t>) = (0, 0) is, from Eq. (4.2-16),</a:t>
            </a:r>
          </a:p>
          <a:p>
            <a:pPr eaLnBrk="1" hangingPunct="1">
              <a:buFont typeface="Wingdings" panose="05000000000000000000" pitchFamily="2" charset="2"/>
              <a:buNone/>
            </a:pPr>
            <a:r>
              <a:rPr lang="en-US" altLang="zh-TW" dirty="0"/>
              <a:t>									     (4.2-22)</a:t>
            </a:r>
          </a:p>
          <a:p>
            <a:pPr eaLnBrk="1" hangingPunct="1">
              <a:buFont typeface="Wingdings" panose="05000000000000000000" pitchFamily="2" charset="2"/>
              <a:buNone/>
            </a:pPr>
            <a:r>
              <a:rPr lang="en-US" altLang="zh-TW" dirty="0"/>
              <a:t>	which is the average of </a:t>
            </a:r>
            <a:r>
              <a:rPr lang="en-US" altLang="zh-TW" i="1" dirty="0"/>
              <a:t>f</a:t>
            </a:r>
            <a:r>
              <a:rPr lang="en-US" altLang="zh-TW" dirty="0"/>
              <a:t>(</a:t>
            </a:r>
            <a:r>
              <a:rPr lang="en-US" altLang="zh-TW" i="1" dirty="0"/>
              <a:t>x</a:t>
            </a:r>
            <a:r>
              <a:rPr lang="en-US" altLang="zh-TW" dirty="0"/>
              <a:t>,</a:t>
            </a:r>
            <a:r>
              <a:rPr lang="en-US" altLang="zh-TW" i="1" dirty="0"/>
              <a:t> y</a:t>
            </a:r>
            <a:r>
              <a:rPr lang="en-US" altLang="zh-TW" dirty="0"/>
              <a:t>) or the dc (direct current) component of the spectrum.</a:t>
            </a:r>
          </a:p>
          <a:p>
            <a:pPr eaLnBrk="1" hangingPunct="1"/>
            <a:r>
              <a:rPr lang="en-US" altLang="zh-TW" dirty="0"/>
              <a:t>If </a:t>
            </a:r>
            <a:r>
              <a:rPr lang="en-US" altLang="zh-TW" i="1" dirty="0"/>
              <a:t>f</a:t>
            </a:r>
            <a:r>
              <a:rPr lang="en-US" altLang="zh-TW" dirty="0"/>
              <a:t>(</a:t>
            </a:r>
            <a:r>
              <a:rPr lang="en-US" altLang="zh-TW" i="1" dirty="0"/>
              <a:t>x</a:t>
            </a:r>
            <a:r>
              <a:rPr lang="en-US" altLang="zh-TW" dirty="0"/>
              <a:t>,</a:t>
            </a:r>
            <a:r>
              <a:rPr lang="en-US" altLang="zh-TW" i="1" dirty="0"/>
              <a:t> y</a:t>
            </a:r>
            <a:r>
              <a:rPr lang="en-US" altLang="zh-TW" dirty="0"/>
              <a:t>) is real, its Fourier transform is conjugate symmetric, i.e.,</a:t>
            </a:r>
          </a:p>
          <a:p>
            <a:pPr eaLnBrk="1" hangingPunct="1">
              <a:spcBef>
                <a:spcPct val="0"/>
              </a:spcBef>
              <a:buFont typeface="Wingdings" panose="05000000000000000000" pitchFamily="2" charset="2"/>
              <a:buNone/>
            </a:pPr>
            <a:r>
              <a:rPr lang="en-US" altLang="zh-TW" dirty="0"/>
              <a:t>					  				     (4.2-23)</a:t>
            </a:r>
          </a:p>
          <a:p>
            <a:pPr eaLnBrk="1" hangingPunct="1">
              <a:buFont typeface="Wingdings" panose="05000000000000000000" pitchFamily="2" charset="2"/>
              <a:buNone/>
            </a:pPr>
            <a:r>
              <a:rPr lang="en-US" altLang="zh-TW" dirty="0"/>
              <a:t>	where </a:t>
            </a:r>
            <a:r>
              <a:rPr lang="en-US" altLang="zh-TW" dirty="0">
                <a:latin typeface="Arial" panose="020B0604020202020204" pitchFamily="34" charset="0"/>
              </a:rPr>
              <a:t>“</a:t>
            </a:r>
            <a:r>
              <a:rPr lang="en-US" altLang="zh-TW" dirty="0"/>
              <a:t>*</a:t>
            </a:r>
            <a:r>
              <a:rPr lang="en-US" altLang="zh-TW" dirty="0">
                <a:latin typeface="Arial" panose="020B0604020202020204" pitchFamily="34" charset="0"/>
              </a:rPr>
              <a:t>”</a:t>
            </a:r>
            <a:r>
              <a:rPr lang="en-US" altLang="zh-TW" dirty="0"/>
              <a:t> indicates the standard conjugate operation on a complex number. And</a:t>
            </a:r>
          </a:p>
          <a:p>
            <a:pPr algn="r" eaLnBrk="1" hangingPunct="1">
              <a:spcBef>
                <a:spcPct val="0"/>
              </a:spcBef>
              <a:buFont typeface="Wingdings" panose="05000000000000000000" pitchFamily="2" charset="2"/>
              <a:buNone/>
            </a:pPr>
            <a:r>
              <a:rPr lang="en-US" altLang="zh-TW" dirty="0"/>
              <a:t>				         				     (4.2-24)</a:t>
            </a:r>
          </a:p>
          <a:p>
            <a:pPr eaLnBrk="1" hangingPunct="1">
              <a:buFont typeface="Wingdings" panose="05000000000000000000" pitchFamily="2" charset="2"/>
              <a:buNone/>
            </a:pPr>
            <a:r>
              <a:rPr lang="en-US" altLang="zh-TW" dirty="0"/>
              <a:t>	i.e., the spectrum of the Fourier transform is symmetric.</a:t>
            </a:r>
          </a:p>
        </p:txBody>
      </p:sp>
      <p:graphicFrame>
        <p:nvGraphicFramePr>
          <p:cNvPr id="15365" name="Object 4">
            <a:extLst>
              <a:ext uri="{FF2B5EF4-FFF2-40B4-BE49-F238E27FC236}">
                <a16:creationId xmlns:a16="http://schemas.microsoft.com/office/drawing/2014/main" id="{1DA86703-3C18-4100-89EE-4BB7F6009A80}"/>
              </a:ext>
            </a:extLst>
          </p:cNvPr>
          <p:cNvGraphicFramePr>
            <a:graphicFrameLocks noChangeAspect="1"/>
          </p:cNvGraphicFramePr>
          <p:nvPr/>
        </p:nvGraphicFramePr>
        <p:xfrm>
          <a:off x="665163" y="1000125"/>
          <a:ext cx="3906837" cy="960438"/>
        </p:xfrm>
        <a:graphic>
          <a:graphicData uri="http://schemas.openxmlformats.org/presentationml/2006/ole">
            <mc:AlternateContent xmlns:mc="http://schemas.openxmlformats.org/markup-compatibility/2006">
              <mc:Choice xmlns:v="urn:schemas-microsoft-com:vml" Requires="v">
                <p:oleObj spid="_x0000_s15590" name="方程式" r:id="rId3" imgW="1739900" imgH="444500" progId="Equation.3">
                  <p:embed/>
                </p:oleObj>
              </mc:Choice>
              <mc:Fallback>
                <p:oleObj name="方程式" r:id="rId3" imgW="1739900" imgH="444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163" y="1000125"/>
                        <a:ext cx="3906837" cy="96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6" name="Object 5">
            <a:extLst>
              <a:ext uri="{FF2B5EF4-FFF2-40B4-BE49-F238E27FC236}">
                <a16:creationId xmlns:a16="http://schemas.microsoft.com/office/drawing/2014/main" id="{83AC925C-120F-43B5-BCF5-BD1FCFA7579A}"/>
              </a:ext>
            </a:extLst>
          </p:cNvPr>
          <p:cNvGraphicFramePr>
            <a:graphicFrameLocks noChangeAspect="1"/>
          </p:cNvGraphicFramePr>
          <p:nvPr/>
        </p:nvGraphicFramePr>
        <p:xfrm>
          <a:off x="744538" y="3644900"/>
          <a:ext cx="2879725" cy="431800"/>
        </p:xfrm>
        <a:graphic>
          <a:graphicData uri="http://schemas.openxmlformats.org/presentationml/2006/ole">
            <mc:AlternateContent xmlns:mc="http://schemas.openxmlformats.org/markup-compatibility/2006">
              <mc:Choice xmlns:v="urn:schemas-microsoft-com:vml" Requires="v">
                <p:oleObj spid="_x0000_s15591" name="方程式" r:id="rId5" imgW="1307532" imgH="203112" progId="Equation.3">
                  <p:embed/>
                </p:oleObj>
              </mc:Choice>
              <mc:Fallback>
                <p:oleObj name="方程式" r:id="rId5" imgW="1307532" imgH="203112"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4538" y="3644900"/>
                        <a:ext cx="287972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7" name="Object 6">
            <a:extLst>
              <a:ext uri="{FF2B5EF4-FFF2-40B4-BE49-F238E27FC236}">
                <a16:creationId xmlns:a16="http://schemas.microsoft.com/office/drawing/2014/main" id="{636F0B28-F480-404C-89A3-6457F995CF06}"/>
              </a:ext>
            </a:extLst>
          </p:cNvPr>
          <p:cNvGraphicFramePr>
            <a:graphicFrameLocks noChangeAspect="1"/>
          </p:cNvGraphicFramePr>
          <p:nvPr>
            <p:extLst>
              <p:ext uri="{D42A27DB-BD31-4B8C-83A1-F6EECF244321}">
                <p14:modId xmlns:p14="http://schemas.microsoft.com/office/powerpoint/2010/main" val="759664757"/>
              </p:ext>
            </p:extLst>
          </p:nvPr>
        </p:nvGraphicFramePr>
        <p:xfrm>
          <a:off x="708635" y="4971736"/>
          <a:ext cx="3036888" cy="531813"/>
        </p:xfrm>
        <a:graphic>
          <a:graphicData uri="http://schemas.openxmlformats.org/presentationml/2006/ole">
            <mc:AlternateContent xmlns:mc="http://schemas.openxmlformats.org/markup-compatibility/2006">
              <mc:Choice xmlns:v="urn:schemas-microsoft-com:vml" Requires="v">
                <p:oleObj spid="_x0000_s15592" name="方程式" r:id="rId7" imgW="1333500" imgH="254000" progId="Equation.3">
                  <p:embed/>
                </p:oleObj>
              </mc:Choice>
              <mc:Fallback>
                <p:oleObj name="方程式" r:id="rId7" imgW="1333500" imgH="2540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635" y="4971736"/>
                        <a:ext cx="3036888"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文字方塊 10">
            <a:extLst>
              <a:ext uri="{FF2B5EF4-FFF2-40B4-BE49-F238E27FC236}">
                <a16:creationId xmlns:a16="http://schemas.microsoft.com/office/drawing/2014/main" id="{4DA18E19-E847-4DDD-9312-7FB58F14956A}"/>
              </a:ext>
            </a:extLst>
          </p:cNvPr>
          <p:cNvSpPr txBox="1"/>
          <p:nvPr/>
        </p:nvSpPr>
        <p:spPr>
          <a:xfrm>
            <a:off x="3493458" y="3561126"/>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編號版面配置區 3">
            <a:extLst>
              <a:ext uri="{FF2B5EF4-FFF2-40B4-BE49-F238E27FC236}">
                <a16:creationId xmlns:a16="http://schemas.microsoft.com/office/drawing/2014/main" id="{F0D005D2-BABF-44F2-9610-6E816A4A1E5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EAFBEDC3-DB35-42DF-A02B-147E2D7896E9}" type="slidenum">
              <a:rPr kumimoji="0" lang="zh-TW" altLang="en-US"/>
              <a:pPr eaLnBrk="1" hangingPunct="1"/>
              <a:t>12</a:t>
            </a:fld>
            <a:endParaRPr kumimoji="0" lang="en-US" altLang="zh-TW"/>
          </a:p>
        </p:txBody>
      </p:sp>
      <p:sp>
        <p:nvSpPr>
          <p:cNvPr id="16387" name="Rectangle 2">
            <a:extLst>
              <a:ext uri="{FF2B5EF4-FFF2-40B4-BE49-F238E27FC236}">
                <a16:creationId xmlns:a16="http://schemas.microsoft.com/office/drawing/2014/main" id="{EF04A421-6511-41F3-8C91-FE557FD67519}"/>
              </a:ext>
            </a:extLst>
          </p:cNvPr>
          <p:cNvSpPr>
            <a:spLocks noGrp="1" noChangeArrowheads="1"/>
          </p:cNvSpPr>
          <p:nvPr>
            <p:ph type="title"/>
          </p:nvPr>
        </p:nvSpPr>
        <p:spPr/>
        <p:txBody>
          <a:bodyPr/>
          <a:lstStyle/>
          <a:p>
            <a:pPr eaLnBrk="1" hangingPunct="1"/>
            <a:endParaRPr lang="zh-TW" altLang="en-US"/>
          </a:p>
        </p:txBody>
      </p:sp>
      <p:sp>
        <p:nvSpPr>
          <p:cNvPr id="16388" name="Rectangle 3">
            <a:extLst>
              <a:ext uri="{FF2B5EF4-FFF2-40B4-BE49-F238E27FC236}">
                <a16:creationId xmlns:a16="http://schemas.microsoft.com/office/drawing/2014/main" id="{A2D2E4F0-9CFB-4497-9EA8-77BA56B5BEC7}"/>
              </a:ext>
            </a:extLst>
          </p:cNvPr>
          <p:cNvSpPr>
            <a:spLocks noGrp="1" noChangeArrowheads="1"/>
          </p:cNvSpPr>
          <p:nvPr>
            <p:ph type="body" idx="1"/>
          </p:nvPr>
        </p:nvSpPr>
        <p:spPr>
          <a:xfrm>
            <a:off x="107950" y="981075"/>
            <a:ext cx="8847138" cy="5616575"/>
          </a:xfrm>
        </p:spPr>
        <p:txBody>
          <a:bodyPr/>
          <a:lstStyle/>
          <a:p>
            <a:pPr eaLnBrk="1" hangingPunct="1"/>
            <a:r>
              <a:rPr lang="en-US" altLang="zh-TW" dirty="0"/>
              <a:t>In the 1-D case, we have the following relationships between samples in the spatial and frequency domains:</a:t>
            </a:r>
          </a:p>
          <a:p>
            <a:pPr eaLnBrk="1" hangingPunct="1">
              <a:spcBef>
                <a:spcPct val="30000"/>
              </a:spcBef>
              <a:buFont typeface="Wingdings" panose="05000000000000000000" pitchFamily="2" charset="2"/>
              <a:buNone/>
            </a:pPr>
            <a:r>
              <a:rPr lang="zh-TW" altLang="en-US" dirty="0"/>
              <a:t>									     									</a:t>
            </a:r>
          </a:p>
          <a:p>
            <a:pPr eaLnBrk="1" hangingPunct="1"/>
            <a:endParaRPr lang="zh-TW" altLang="en-US" dirty="0"/>
          </a:p>
        </p:txBody>
      </p:sp>
      <mc:AlternateContent xmlns:mc="http://schemas.openxmlformats.org/markup-compatibility/2006" xmlns:a14="http://schemas.microsoft.com/office/drawing/2010/main">
        <mc:Choice Requires="a14">
          <p:sp>
            <p:nvSpPr>
              <p:cNvPr id="16389" name="Object 4">
                <a:extLst>
                  <a:ext uri="{FF2B5EF4-FFF2-40B4-BE49-F238E27FC236}">
                    <a16:creationId xmlns:a16="http://schemas.microsoft.com/office/drawing/2014/main" id="{EFBCB872-5B9B-429B-9D94-887517B79545}"/>
                  </a:ext>
                </a:extLst>
              </p:cNvPr>
              <p:cNvSpPr txBox="1"/>
              <p:nvPr/>
            </p:nvSpPr>
            <p:spPr bwMode="auto">
              <a:xfrm>
                <a:off x="2482850" y="1797050"/>
                <a:ext cx="2017142" cy="792163"/>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m:rPr>
                          <m:sty m:val="p"/>
                        </m:rPr>
                        <a:rPr lang="zh-TW" altLang="en-US" sz="2400" i="1" smtClean="0">
                          <a:solidFill>
                            <a:srgbClr val="000000"/>
                          </a:solidFill>
                          <a:latin typeface="Cambria Math" panose="02040503050406030204" pitchFamily="18" charset="0"/>
                        </a:rPr>
                        <m:t>Δ</m:t>
                      </m:r>
                      <m:r>
                        <a:rPr lang="zh-TW" altLang="en-US" sz="2400" i="1" smtClean="0">
                          <a:solidFill>
                            <a:srgbClr val="000000"/>
                          </a:solidFill>
                          <a:latin typeface="Cambria Math" panose="02040503050406030204" pitchFamily="18" charset="0"/>
                        </a:rPr>
                        <m:t>𝑢</m:t>
                      </m:r>
                      <m:r>
                        <a:rPr lang="zh-TW" altLang="en-US" sz="2400" i="1" smtClean="0">
                          <a:solidFill>
                            <a:srgbClr val="000000"/>
                          </a:solidFill>
                          <a:latin typeface="Cambria Math" panose="02040503050406030204" pitchFamily="18" charset="0"/>
                        </a:rPr>
                        <m:t>=</m:t>
                      </m:r>
                      <m:f>
                        <m:fPr>
                          <m:ctrlPr>
                            <a:rPr lang="zh-TW" altLang="en-US" sz="2400" i="1">
                              <a:solidFill>
                                <a:srgbClr val="000000"/>
                              </a:solidFill>
                              <a:latin typeface="Cambria Math" panose="02040503050406030204" pitchFamily="18" charset="0"/>
                            </a:rPr>
                          </m:ctrlPr>
                        </m:fPr>
                        <m:num>
                          <m:r>
                            <a:rPr lang="zh-TW" altLang="en-US" sz="2400" i="1">
                              <a:solidFill>
                                <a:srgbClr val="000000"/>
                              </a:solidFill>
                              <a:latin typeface="Cambria Math" panose="02040503050406030204" pitchFamily="18" charset="0"/>
                            </a:rPr>
                            <m:t>1</m:t>
                          </m:r>
                        </m:num>
                        <m:den>
                          <m:r>
                            <a:rPr lang="zh-TW" altLang="en-US" sz="2400" i="1">
                              <a:solidFill>
                                <a:srgbClr val="000000"/>
                              </a:solidFill>
                              <a:latin typeface="Cambria Math" panose="02040503050406030204" pitchFamily="18" charset="0"/>
                            </a:rPr>
                            <m:t>𝑀</m:t>
                          </m:r>
                          <m:r>
                            <m:rPr>
                              <m:sty m:val="p"/>
                            </m:rPr>
                            <a:rPr lang="zh-TW" altLang="en-US" sz="2400" i="1">
                              <a:solidFill>
                                <a:srgbClr val="000000"/>
                              </a:solidFill>
                              <a:latin typeface="Cambria Math" panose="02040503050406030204" pitchFamily="18" charset="0"/>
                            </a:rPr>
                            <m:t>Δ</m:t>
                          </m:r>
                          <m:r>
                            <a:rPr lang="zh-TW" altLang="en-US" sz="2400" i="1">
                              <a:solidFill>
                                <a:srgbClr val="000000"/>
                              </a:solidFill>
                              <a:latin typeface="Cambria Math" panose="02040503050406030204" pitchFamily="18" charset="0"/>
                            </a:rPr>
                            <m:t>𝑥</m:t>
                          </m:r>
                        </m:den>
                      </m:f>
                      <m:r>
                        <a:rPr lang="en-US" altLang="zh-TW" sz="2400" b="0" i="1" smtClean="0">
                          <a:solidFill>
                            <a:srgbClr val="000000"/>
                          </a:solidFill>
                          <a:latin typeface="Cambria Math" panose="02040503050406030204" pitchFamily="18" charset="0"/>
                        </a:rPr>
                        <m:t>,</m:t>
                      </m:r>
                    </m:oMath>
                  </m:oMathPara>
                </a14:m>
                <a:endParaRPr lang="zh-TW" altLang="en-US" sz="2400" dirty="0">
                  <a:latin typeface="+mj-lt"/>
                </a:endParaRPr>
              </a:p>
            </p:txBody>
          </p:sp>
        </mc:Choice>
        <mc:Fallback xmlns="">
          <p:sp>
            <p:nvSpPr>
              <p:cNvPr id="16389" name="Object 4">
                <a:extLst>
                  <a:ext uri="{FF2B5EF4-FFF2-40B4-BE49-F238E27FC236}">
                    <a16:creationId xmlns:a16="http://schemas.microsoft.com/office/drawing/2014/main" id="{EFBCB872-5B9B-429B-9D94-887517B79545}"/>
                  </a:ext>
                </a:extLst>
              </p:cNvPr>
              <p:cNvSpPr txBox="1">
                <a:spLocks noRot="1" noChangeAspect="1" noMove="1" noResize="1" noEditPoints="1" noAdjustHandles="1" noChangeArrowheads="1" noChangeShapeType="1" noTextEdit="1"/>
              </p:cNvSpPr>
              <p:nvPr/>
            </p:nvSpPr>
            <p:spPr bwMode="auto">
              <a:xfrm>
                <a:off x="2482850" y="1797050"/>
                <a:ext cx="2017142" cy="792163"/>
              </a:xfrm>
              <a:prstGeom prst="rect">
                <a:avLst/>
              </a:prstGeom>
              <a:blipFill>
                <a:blip r:embed="rId2"/>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390" name="Object 5">
                <a:extLst>
                  <a:ext uri="{FF2B5EF4-FFF2-40B4-BE49-F238E27FC236}">
                    <a16:creationId xmlns:a16="http://schemas.microsoft.com/office/drawing/2014/main" id="{52978055-5936-4CEA-A54F-78E3B2630242}"/>
                  </a:ext>
                </a:extLst>
              </p:cNvPr>
              <p:cNvSpPr txBox="1"/>
              <p:nvPr/>
            </p:nvSpPr>
            <p:spPr bwMode="auto">
              <a:xfrm>
                <a:off x="2410047" y="2589213"/>
                <a:ext cx="2162748" cy="839788"/>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m:rPr>
                          <m:sty m:val="p"/>
                        </m:rPr>
                        <a:rPr lang="zh-TW" altLang="en-US" sz="2400" i="1" smtClean="0">
                          <a:solidFill>
                            <a:srgbClr val="000000"/>
                          </a:solidFill>
                          <a:latin typeface="Cambria Math" panose="02040503050406030204" pitchFamily="18" charset="0"/>
                        </a:rPr>
                        <m:t>Δ</m:t>
                      </m:r>
                      <m:r>
                        <a:rPr lang="zh-TW" altLang="en-US" sz="2400" i="1" smtClean="0">
                          <a:solidFill>
                            <a:srgbClr val="000000"/>
                          </a:solidFill>
                          <a:latin typeface="Cambria Math" panose="02040503050406030204" pitchFamily="18" charset="0"/>
                        </a:rPr>
                        <m:t>𝑣</m:t>
                      </m:r>
                      <m:r>
                        <a:rPr lang="zh-TW" altLang="en-US" sz="2400" i="1" smtClean="0">
                          <a:solidFill>
                            <a:srgbClr val="000000"/>
                          </a:solidFill>
                          <a:latin typeface="Cambria Math" panose="02040503050406030204" pitchFamily="18" charset="0"/>
                        </a:rPr>
                        <m:t>=</m:t>
                      </m:r>
                      <m:f>
                        <m:fPr>
                          <m:ctrlPr>
                            <a:rPr lang="zh-TW" altLang="en-US" sz="2400" i="1">
                              <a:solidFill>
                                <a:srgbClr val="000000"/>
                              </a:solidFill>
                              <a:latin typeface="Cambria Math" panose="02040503050406030204" pitchFamily="18" charset="0"/>
                            </a:rPr>
                          </m:ctrlPr>
                        </m:fPr>
                        <m:num>
                          <m:r>
                            <a:rPr lang="zh-TW" altLang="en-US" sz="2400" i="1">
                              <a:solidFill>
                                <a:srgbClr val="000000"/>
                              </a:solidFill>
                              <a:latin typeface="Cambria Math" panose="02040503050406030204" pitchFamily="18" charset="0"/>
                            </a:rPr>
                            <m:t>1</m:t>
                          </m:r>
                        </m:num>
                        <m:den>
                          <m:r>
                            <a:rPr lang="zh-TW" altLang="en-US" sz="2400" i="1">
                              <a:solidFill>
                                <a:srgbClr val="000000"/>
                              </a:solidFill>
                              <a:latin typeface="Cambria Math" panose="02040503050406030204" pitchFamily="18" charset="0"/>
                            </a:rPr>
                            <m:t>𝑁</m:t>
                          </m:r>
                          <m:r>
                            <m:rPr>
                              <m:sty m:val="p"/>
                            </m:rPr>
                            <a:rPr lang="zh-TW" altLang="en-US" sz="2400" i="1">
                              <a:solidFill>
                                <a:srgbClr val="000000"/>
                              </a:solidFill>
                              <a:latin typeface="Cambria Math" panose="02040503050406030204" pitchFamily="18" charset="0"/>
                            </a:rPr>
                            <m:t>Δ</m:t>
                          </m:r>
                          <m:r>
                            <a:rPr lang="zh-TW" altLang="en-US" sz="2400" i="1">
                              <a:solidFill>
                                <a:srgbClr val="000000"/>
                              </a:solidFill>
                              <a:latin typeface="Cambria Math" panose="02040503050406030204" pitchFamily="18" charset="0"/>
                            </a:rPr>
                            <m:t>𝑦</m:t>
                          </m:r>
                        </m:den>
                      </m:f>
                      <m:r>
                        <a:rPr lang="en-US" altLang="zh-TW" sz="2400" i="1">
                          <a:solidFill>
                            <a:srgbClr val="000000"/>
                          </a:solidFill>
                          <a:latin typeface="Cambria Math" panose="02040503050406030204" pitchFamily="18" charset="0"/>
                        </a:rPr>
                        <m:t>.</m:t>
                      </m:r>
                    </m:oMath>
                  </m:oMathPara>
                </a14:m>
                <a:endParaRPr lang="zh-TW" altLang="en-US" sz="2400" dirty="0">
                  <a:latin typeface="+mj-lt"/>
                </a:endParaRPr>
              </a:p>
            </p:txBody>
          </p:sp>
        </mc:Choice>
        <mc:Fallback xmlns="">
          <p:sp>
            <p:nvSpPr>
              <p:cNvPr id="16390" name="Object 5">
                <a:extLst>
                  <a:ext uri="{FF2B5EF4-FFF2-40B4-BE49-F238E27FC236}">
                    <a16:creationId xmlns:a16="http://schemas.microsoft.com/office/drawing/2014/main" id="{52978055-5936-4CEA-A54F-78E3B2630242}"/>
                  </a:ext>
                </a:extLst>
              </p:cNvPr>
              <p:cNvSpPr txBox="1">
                <a:spLocks noRot="1" noChangeAspect="1" noMove="1" noResize="1" noEditPoints="1" noAdjustHandles="1" noChangeArrowheads="1" noChangeShapeType="1" noTextEdit="1"/>
              </p:cNvSpPr>
              <p:nvPr/>
            </p:nvSpPr>
            <p:spPr bwMode="auto">
              <a:xfrm>
                <a:off x="2410047" y="2589213"/>
                <a:ext cx="2162748" cy="839788"/>
              </a:xfrm>
              <a:prstGeom prst="rect">
                <a:avLst/>
              </a:prstGeom>
              <a:blipFill>
                <a:blip r:embed="rId3"/>
                <a:stretch>
                  <a:fillRect/>
                </a:stretch>
              </a:blipFill>
              <a:ln>
                <a:noFill/>
              </a:ln>
              <a:effectLst/>
              <a:extLst/>
            </p:spPr>
            <p:txBody>
              <a:bodyPr/>
              <a:lstStyle/>
              <a:p>
                <a:r>
                  <a:rPr lang="zh-TW" altLang="en-US">
                    <a:noFill/>
                  </a:rPr>
                  <a:t> </a:t>
                </a:r>
              </a:p>
            </p:txBody>
          </p:sp>
        </mc:Fallback>
      </mc:AlternateContent>
      <p:sp>
        <p:nvSpPr>
          <p:cNvPr id="6" name="文字方塊 5">
            <a:extLst>
              <a:ext uri="{FF2B5EF4-FFF2-40B4-BE49-F238E27FC236}">
                <a16:creationId xmlns:a16="http://schemas.microsoft.com/office/drawing/2014/main" id="{393344D4-6E8E-4C12-8973-22A7563DD06C}"/>
              </a:ext>
            </a:extLst>
          </p:cNvPr>
          <p:cNvSpPr txBox="1"/>
          <p:nvPr/>
        </p:nvSpPr>
        <p:spPr>
          <a:xfrm>
            <a:off x="7708883" y="2747497"/>
            <a:ext cx="1403648" cy="523220"/>
          </a:xfrm>
          <a:prstGeom prst="rect">
            <a:avLst/>
          </a:prstGeom>
          <a:noFill/>
        </p:spPr>
        <p:txBody>
          <a:bodyPr wrap="square" rtlCol="0">
            <a:spAutoFit/>
          </a:bodyPr>
          <a:lstStyle/>
          <a:p>
            <a:r>
              <a:rPr lang="en-US" altLang="zh-TW" sz="2800" dirty="0">
                <a:latin typeface="+mj-lt"/>
              </a:rPr>
              <a:t>(4.2-26)</a:t>
            </a:r>
          </a:p>
        </p:txBody>
      </p:sp>
      <p:sp>
        <p:nvSpPr>
          <p:cNvPr id="14" name="文字方塊 13">
            <a:extLst>
              <a:ext uri="{FF2B5EF4-FFF2-40B4-BE49-F238E27FC236}">
                <a16:creationId xmlns:a16="http://schemas.microsoft.com/office/drawing/2014/main" id="{3D06E369-B483-445C-B498-23172113486B}"/>
              </a:ext>
            </a:extLst>
          </p:cNvPr>
          <p:cNvSpPr txBox="1"/>
          <p:nvPr/>
        </p:nvSpPr>
        <p:spPr>
          <a:xfrm>
            <a:off x="7708883" y="1988840"/>
            <a:ext cx="1403648" cy="523220"/>
          </a:xfrm>
          <a:prstGeom prst="rect">
            <a:avLst/>
          </a:prstGeom>
          <a:noFill/>
        </p:spPr>
        <p:txBody>
          <a:bodyPr wrap="square" rtlCol="0">
            <a:spAutoFit/>
          </a:bodyPr>
          <a:lstStyle/>
          <a:p>
            <a:r>
              <a:rPr lang="en-US" altLang="zh-TW" sz="2800" dirty="0">
                <a:latin typeface="+mj-lt"/>
              </a:rPr>
              <a:t>(4.2-25)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投影片編號版面配置區 3">
            <a:extLst>
              <a:ext uri="{FF2B5EF4-FFF2-40B4-BE49-F238E27FC236}">
                <a16:creationId xmlns:a16="http://schemas.microsoft.com/office/drawing/2014/main" id="{8700B284-D0FD-435D-A0CC-4ED8C208191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33A13967-2CEE-422D-A175-22123A3A5AAE}" type="slidenum">
              <a:rPr kumimoji="0" lang="zh-TW" altLang="en-US"/>
              <a:pPr eaLnBrk="1" hangingPunct="1"/>
              <a:t>13</a:t>
            </a:fld>
            <a:endParaRPr kumimoji="0" lang="en-US" altLang="zh-TW"/>
          </a:p>
        </p:txBody>
      </p:sp>
      <p:sp>
        <p:nvSpPr>
          <p:cNvPr id="17411" name="Rectangle 2">
            <a:extLst>
              <a:ext uri="{FF2B5EF4-FFF2-40B4-BE49-F238E27FC236}">
                <a16:creationId xmlns:a16="http://schemas.microsoft.com/office/drawing/2014/main" id="{9858FC19-9565-4168-BD00-036B7F2074C8}"/>
              </a:ext>
            </a:extLst>
          </p:cNvPr>
          <p:cNvSpPr>
            <a:spLocks noGrp="1" noChangeArrowheads="1"/>
          </p:cNvSpPr>
          <p:nvPr>
            <p:ph type="title"/>
          </p:nvPr>
        </p:nvSpPr>
        <p:spPr/>
        <p:txBody>
          <a:bodyPr/>
          <a:lstStyle/>
          <a:p>
            <a:pPr eaLnBrk="1" hangingPunct="1"/>
            <a:endParaRPr lang="zh-TW" altLang="en-US"/>
          </a:p>
        </p:txBody>
      </p:sp>
      <p:sp>
        <p:nvSpPr>
          <p:cNvPr id="17412" name="Rectangle 5">
            <a:extLst>
              <a:ext uri="{FF2B5EF4-FFF2-40B4-BE49-F238E27FC236}">
                <a16:creationId xmlns:a16="http://schemas.microsoft.com/office/drawing/2014/main" id="{5FA4EDAB-4FF0-4B75-B8CC-4D39857E9782}"/>
              </a:ext>
            </a:extLst>
          </p:cNvPr>
          <p:cNvSpPr>
            <a:spLocks noGrp="1" noChangeArrowheads="1"/>
          </p:cNvSpPr>
          <p:nvPr>
            <p:ph type="body" idx="1"/>
          </p:nvPr>
        </p:nvSpPr>
        <p:spPr>
          <a:xfrm>
            <a:off x="107950" y="358775"/>
            <a:ext cx="8856663" cy="6238875"/>
          </a:xfrm>
        </p:spPr>
        <p:txBody>
          <a:bodyPr/>
          <a:lstStyle/>
          <a:p>
            <a:pPr eaLnBrk="1" hangingPunct="1"/>
            <a:r>
              <a:rPr lang="en-US" altLang="zh-TW"/>
              <a:t>Fig. 4.3(a) shows a white rectangle of size 20</a:t>
            </a:r>
            <a:r>
              <a:rPr lang="en-US" altLang="zh-TW" sz="100"/>
              <a:t> </a:t>
            </a:r>
            <a:r>
              <a:rPr lang="en-US" altLang="zh-TW"/>
              <a:t>×</a:t>
            </a:r>
            <a:r>
              <a:rPr lang="en-US" altLang="zh-TW" sz="100"/>
              <a:t> </a:t>
            </a:r>
            <a:r>
              <a:rPr lang="en-US" altLang="zh-TW"/>
              <a:t>40 superimposed on a background of size 512 × 512. Centered Fourier spectrum (multiplied by (-1)</a:t>
            </a:r>
            <a:r>
              <a:rPr lang="en-US" altLang="zh-TW" i="1" baseline="30000"/>
              <a:t>x</a:t>
            </a:r>
            <a:r>
              <a:rPr lang="en-US" altLang="zh-TW" baseline="30000"/>
              <a:t>+</a:t>
            </a:r>
            <a:r>
              <a:rPr lang="en-US" altLang="zh-TW" i="1" baseline="30000"/>
              <a:t>y</a:t>
            </a:r>
            <a:r>
              <a:rPr lang="en-US" altLang="zh-TW"/>
              <a:t>) after application of the log transformation (Eq. (3.2-2)) is shown in Fig. 4.3(b).</a:t>
            </a:r>
            <a:endParaRPr lang="zh-TW" altLang="en-US"/>
          </a:p>
        </p:txBody>
      </p:sp>
      <p:pic>
        <p:nvPicPr>
          <p:cNvPr id="17413" name="Picture 6">
            <a:extLst>
              <a:ext uri="{FF2B5EF4-FFF2-40B4-BE49-F238E27FC236}">
                <a16:creationId xmlns:a16="http://schemas.microsoft.com/office/drawing/2014/main" id="{7A039BF0-5192-47A0-857C-B7F81858D8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2068513"/>
            <a:ext cx="8564562"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編號版面配置區 3">
            <a:extLst>
              <a:ext uri="{FF2B5EF4-FFF2-40B4-BE49-F238E27FC236}">
                <a16:creationId xmlns:a16="http://schemas.microsoft.com/office/drawing/2014/main" id="{C4A036D3-5662-474D-8798-67C5E44C607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EBE1B655-BDCE-41F8-8F5C-A1041AECEA92}" type="slidenum">
              <a:rPr kumimoji="0" lang="zh-TW" altLang="en-US"/>
              <a:pPr eaLnBrk="1" hangingPunct="1"/>
              <a:t>14</a:t>
            </a:fld>
            <a:endParaRPr kumimoji="0" lang="en-US" altLang="zh-TW"/>
          </a:p>
        </p:txBody>
      </p:sp>
      <p:grpSp>
        <p:nvGrpSpPr>
          <p:cNvPr id="18435" name="Group 4">
            <a:extLst>
              <a:ext uri="{FF2B5EF4-FFF2-40B4-BE49-F238E27FC236}">
                <a16:creationId xmlns:a16="http://schemas.microsoft.com/office/drawing/2014/main" id="{D4AD5063-A8E9-4B5B-BB73-80914A6DE549}"/>
              </a:ext>
            </a:extLst>
          </p:cNvPr>
          <p:cNvGrpSpPr>
            <a:grpSpLocks/>
          </p:cNvGrpSpPr>
          <p:nvPr/>
        </p:nvGrpSpPr>
        <p:grpSpPr bwMode="auto">
          <a:xfrm>
            <a:off x="1588" y="3175"/>
            <a:ext cx="8542337" cy="965200"/>
            <a:chOff x="80" y="624"/>
            <a:chExt cx="5381" cy="663"/>
          </a:xfrm>
        </p:grpSpPr>
        <p:sp>
          <p:nvSpPr>
            <p:cNvPr id="18439" name="Rectangle 5">
              <a:extLst>
                <a:ext uri="{FF2B5EF4-FFF2-40B4-BE49-F238E27FC236}">
                  <a16:creationId xmlns:a16="http://schemas.microsoft.com/office/drawing/2014/main" id="{63DE8A01-5DC2-4AD6-A2D0-7F64DA97394B}"/>
                </a:ext>
              </a:extLst>
            </p:cNvPr>
            <p:cNvSpPr>
              <a:spLocks noChangeArrowheads="1"/>
            </p:cNvSpPr>
            <p:nvPr/>
          </p:nvSpPr>
          <p:spPr bwMode="ltGray">
            <a:xfrm>
              <a:off x="263" y="692"/>
              <a:ext cx="276" cy="2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8440" name="Rectangle 6">
              <a:extLst>
                <a:ext uri="{FF2B5EF4-FFF2-40B4-BE49-F238E27FC236}">
                  <a16:creationId xmlns:a16="http://schemas.microsoft.com/office/drawing/2014/main" id="{ABF2B1CF-E36F-4E46-A61B-DFFAE6465BD4}"/>
                </a:ext>
              </a:extLst>
            </p:cNvPr>
            <p:cNvSpPr>
              <a:spLocks noChangeArrowheads="1"/>
            </p:cNvSpPr>
            <p:nvPr/>
          </p:nvSpPr>
          <p:spPr bwMode="ltGray">
            <a:xfrm>
              <a:off x="504" y="692"/>
              <a:ext cx="207" cy="299"/>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8441" name="Rectangle 7">
              <a:extLst>
                <a:ext uri="{FF2B5EF4-FFF2-40B4-BE49-F238E27FC236}">
                  <a16:creationId xmlns:a16="http://schemas.microsoft.com/office/drawing/2014/main" id="{81495D6A-3EEC-466E-8F01-9DB9FDA13D0C}"/>
                </a:ext>
              </a:extLst>
            </p:cNvPr>
            <p:cNvSpPr>
              <a:spLocks noChangeArrowheads="1"/>
            </p:cNvSpPr>
            <p:nvPr/>
          </p:nvSpPr>
          <p:spPr bwMode="ltGray">
            <a:xfrm>
              <a:off x="341" y="958"/>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8442" name="Rectangle 8">
              <a:extLst>
                <a:ext uri="{FF2B5EF4-FFF2-40B4-BE49-F238E27FC236}">
                  <a16:creationId xmlns:a16="http://schemas.microsoft.com/office/drawing/2014/main" id="{C7820D74-ADF5-4AA7-BBCF-12DB92354EB3}"/>
                </a:ext>
              </a:extLst>
            </p:cNvPr>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8443" name="Rectangle 9">
              <a:extLst>
                <a:ext uri="{FF2B5EF4-FFF2-40B4-BE49-F238E27FC236}">
                  <a16:creationId xmlns:a16="http://schemas.microsoft.com/office/drawing/2014/main" id="{DE4B123C-6C0E-4EEC-88F1-A378568F2495}"/>
                </a:ext>
              </a:extLst>
            </p:cNvPr>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8444" name="Rectangle 10">
              <a:extLst>
                <a:ext uri="{FF2B5EF4-FFF2-40B4-BE49-F238E27FC236}">
                  <a16:creationId xmlns:a16="http://schemas.microsoft.com/office/drawing/2014/main" id="{E4288CEF-9FDD-4ED4-A12E-FC1E2FFAD76E}"/>
                </a:ext>
              </a:extLst>
            </p:cNvPr>
            <p:cNvSpPr>
              <a:spLocks noChangeArrowheads="1"/>
            </p:cNvSpPr>
            <p:nvPr/>
          </p:nvSpPr>
          <p:spPr bwMode="gray">
            <a:xfrm>
              <a:off x="480" y="624"/>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8445" name="Rectangle 11">
              <a:extLst>
                <a:ext uri="{FF2B5EF4-FFF2-40B4-BE49-F238E27FC236}">
                  <a16:creationId xmlns:a16="http://schemas.microsoft.com/office/drawing/2014/main" id="{5554BADC-6793-4CE9-953F-97DEA0FD6BCC}"/>
                </a:ext>
              </a:extLst>
            </p:cNvPr>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grpSp>
      <p:sp>
        <p:nvSpPr>
          <p:cNvPr id="18436" name="Rectangle 12">
            <a:extLst>
              <a:ext uri="{FF2B5EF4-FFF2-40B4-BE49-F238E27FC236}">
                <a16:creationId xmlns:a16="http://schemas.microsoft.com/office/drawing/2014/main" id="{95B8337F-0A1D-4DF6-8112-E566522EC582}"/>
              </a:ext>
            </a:extLst>
          </p:cNvPr>
          <p:cNvSpPr>
            <a:spLocks noGrp="1" noChangeArrowheads="1"/>
          </p:cNvSpPr>
          <p:nvPr>
            <p:ph type="title"/>
          </p:nvPr>
        </p:nvSpPr>
        <p:spPr>
          <a:xfrm>
            <a:off x="1112838" y="0"/>
            <a:ext cx="7793037" cy="768350"/>
          </a:xfrm>
          <a:noFill/>
        </p:spPr>
        <p:txBody>
          <a:bodyPr/>
          <a:lstStyle/>
          <a:p>
            <a:pPr eaLnBrk="1" hangingPunct="1"/>
            <a:r>
              <a:rPr lang="en-US" altLang="zh-TW"/>
              <a:t>Filtering in the Frequency Domain</a:t>
            </a:r>
            <a:endParaRPr lang="zh-TW" altLang="en-US"/>
          </a:p>
        </p:txBody>
      </p:sp>
      <p:sp>
        <p:nvSpPr>
          <p:cNvPr id="18437" name="Rectangle 13">
            <a:extLst>
              <a:ext uri="{FF2B5EF4-FFF2-40B4-BE49-F238E27FC236}">
                <a16:creationId xmlns:a16="http://schemas.microsoft.com/office/drawing/2014/main" id="{72E9425D-780F-4246-970A-90B536470C67}"/>
              </a:ext>
            </a:extLst>
          </p:cNvPr>
          <p:cNvSpPr>
            <a:spLocks noGrp="1" noChangeArrowheads="1"/>
          </p:cNvSpPr>
          <p:nvPr>
            <p:ph type="body" idx="1"/>
          </p:nvPr>
        </p:nvSpPr>
        <p:spPr>
          <a:xfrm>
            <a:off x="104775" y="925513"/>
            <a:ext cx="8847138" cy="5213350"/>
          </a:xfrm>
          <a:noFill/>
        </p:spPr>
        <p:txBody>
          <a:bodyPr/>
          <a:lstStyle/>
          <a:p>
            <a:pPr eaLnBrk="1" hangingPunct="1"/>
            <a:r>
              <a:rPr lang="en-US" altLang="zh-TW"/>
              <a:t>Fig. 4.4(a) shows an SEM image of a damaged IC and Fig. 4.4(b) shows the corresponding Fourier spectrum.</a:t>
            </a:r>
            <a:endParaRPr lang="zh-TW" altLang="en-US"/>
          </a:p>
          <a:p>
            <a:pPr eaLnBrk="1" hangingPunct="1"/>
            <a:endParaRPr lang="zh-TW" altLang="en-US"/>
          </a:p>
        </p:txBody>
      </p:sp>
      <p:pic>
        <p:nvPicPr>
          <p:cNvPr id="18438" name="Picture 14">
            <a:extLst>
              <a:ext uri="{FF2B5EF4-FFF2-40B4-BE49-F238E27FC236}">
                <a16:creationId xmlns:a16="http://schemas.microsoft.com/office/drawing/2014/main" id="{4D619266-D4C3-4277-B51A-8D3F86D80F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763713"/>
            <a:ext cx="5545138"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投影片編號版面配置區 3">
            <a:extLst>
              <a:ext uri="{FF2B5EF4-FFF2-40B4-BE49-F238E27FC236}">
                <a16:creationId xmlns:a16="http://schemas.microsoft.com/office/drawing/2014/main" id="{35CF5CAD-8830-4606-A49E-AD7EA21F9E6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44BD77DB-9744-47A4-93B2-460468F7D2B9}" type="slidenum">
              <a:rPr kumimoji="0" lang="zh-TW" altLang="en-US"/>
              <a:pPr eaLnBrk="1" hangingPunct="1"/>
              <a:t>15</a:t>
            </a:fld>
            <a:endParaRPr kumimoji="0" lang="en-US" altLang="zh-TW"/>
          </a:p>
        </p:txBody>
      </p:sp>
      <p:sp>
        <p:nvSpPr>
          <p:cNvPr id="19459" name="Rectangle 2">
            <a:extLst>
              <a:ext uri="{FF2B5EF4-FFF2-40B4-BE49-F238E27FC236}">
                <a16:creationId xmlns:a16="http://schemas.microsoft.com/office/drawing/2014/main" id="{2549005F-85CC-419F-A4F6-C11B2A784FE6}"/>
              </a:ext>
            </a:extLst>
          </p:cNvPr>
          <p:cNvSpPr>
            <a:spLocks noGrp="1" noChangeArrowheads="1"/>
          </p:cNvSpPr>
          <p:nvPr>
            <p:ph type="title"/>
          </p:nvPr>
        </p:nvSpPr>
        <p:spPr/>
        <p:txBody>
          <a:bodyPr/>
          <a:lstStyle/>
          <a:p>
            <a:pPr eaLnBrk="1" hangingPunct="1"/>
            <a:endParaRPr lang="zh-TW" altLang="en-US"/>
          </a:p>
        </p:txBody>
      </p:sp>
      <p:sp>
        <p:nvSpPr>
          <p:cNvPr id="19460" name="Rectangle 3">
            <a:extLst>
              <a:ext uri="{FF2B5EF4-FFF2-40B4-BE49-F238E27FC236}">
                <a16:creationId xmlns:a16="http://schemas.microsoft.com/office/drawing/2014/main" id="{3C460281-C8FA-4A97-83FD-F9A3D2FC56A2}"/>
              </a:ext>
            </a:extLst>
          </p:cNvPr>
          <p:cNvSpPr>
            <a:spLocks noGrp="1" noChangeArrowheads="1"/>
          </p:cNvSpPr>
          <p:nvPr>
            <p:ph type="body" idx="1"/>
          </p:nvPr>
        </p:nvSpPr>
        <p:spPr>
          <a:xfrm>
            <a:off x="107950" y="620713"/>
            <a:ext cx="8847138" cy="5976937"/>
          </a:xfrm>
        </p:spPr>
        <p:txBody>
          <a:bodyPr/>
          <a:lstStyle/>
          <a:p>
            <a:pPr defTabSz="723900" eaLnBrk="1" hangingPunct="1"/>
            <a:r>
              <a:rPr lang="en-US" altLang="zh-TW" dirty="0"/>
              <a:t>Basics of filtering in the frequency domain</a:t>
            </a:r>
          </a:p>
          <a:p>
            <a:pPr defTabSz="723900" eaLnBrk="1" hangingPunct="1">
              <a:buFont typeface="Wingdings" panose="05000000000000000000" pitchFamily="2" charset="2"/>
              <a:buNone/>
            </a:pPr>
            <a:r>
              <a:rPr lang="zh-TW" altLang="en-US" dirty="0"/>
              <a:t>	</a:t>
            </a:r>
            <a:r>
              <a:rPr lang="en-US" altLang="zh-TW" dirty="0"/>
              <a:t>1.	Multiply the input image by (-1)</a:t>
            </a:r>
            <a:r>
              <a:rPr lang="en-US" altLang="zh-TW" i="1" baseline="30000" dirty="0" err="1"/>
              <a:t>x</a:t>
            </a:r>
            <a:r>
              <a:rPr lang="en-US" altLang="zh-TW" baseline="30000" dirty="0" err="1"/>
              <a:t>+</a:t>
            </a:r>
            <a:r>
              <a:rPr lang="en-US" altLang="zh-TW" i="1" baseline="30000" dirty="0" err="1"/>
              <a:t>y</a:t>
            </a:r>
            <a:r>
              <a:rPr lang="en-US" altLang="zh-TW" dirty="0"/>
              <a:t> to center the 	transform, as indicated in Eq. (4.2-21).</a:t>
            </a:r>
          </a:p>
          <a:p>
            <a:pPr defTabSz="723900" eaLnBrk="1" hangingPunct="1">
              <a:buFont typeface="Wingdings" panose="05000000000000000000" pitchFamily="2" charset="2"/>
              <a:buNone/>
            </a:pPr>
            <a:r>
              <a:rPr lang="zh-TW" altLang="en-US" dirty="0"/>
              <a:t>	</a:t>
            </a:r>
            <a:r>
              <a:rPr lang="en-US" altLang="zh-TW" dirty="0"/>
              <a:t>2.	Compute </a:t>
            </a:r>
            <a:r>
              <a:rPr lang="en-US" altLang="zh-TW" i="1" dirty="0"/>
              <a:t>F</a:t>
            </a:r>
            <a:r>
              <a:rPr lang="en-US" altLang="zh-TW" dirty="0"/>
              <a:t>(</a:t>
            </a:r>
            <a:r>
              <a:rPr lang="en-US" altLang="zh-TW" i="1" dirty="0"/>
              <a:t>u</a:t>
            </a:r>
            <a:r>
              <a:rPr lang="en-US" altLang="zh-TW" dirty="0"/>
              <a:t>,</a:t>
            </a:r>
            <a:r>
              <a:rPr lang="en-US" altLang="zh-TW" i="1" dirty="0"/>
              <a:t> v</a:t>
            </a:r>
            <a:r>
              <a:rPr lang="en-US" altLang="zh-TW" dirty="0"/>
              <a:t>), the DFT of the image from (1).</a:t>
            </a:r>
          </a:p>
          <a:p>
            <a:pPr defTabSz="723900" eaLnBrk="1" hangingPunct="1">
              <a:buFont typeface="Wingdings" panose="05000000000000000000" pitchFamily="2" charset="2"/>
              <a:buNone/>
            </a:pPr>
            <a:r>
              <a:rPr lang="en-US" altLang="zh-TW" dirty="0"/>
              <a:t>	3.	Multiply </a:t>
            </a:r>
            <a:r>
              <a:rPr lang="en-US" altLang="zh-TW" i="1" dirty="0"/>
              <a:t>F</a:t>
            </a:r>
            <a:r>
              <a:rPr lang="en-US" altLang="zh-TW" dirty="0"/>
              <a:t>(</a:t>
            </a:r>
            <a:r>
              <a:rPr lang="en-US" altLang="zh-TW" i="1" dirty="0"/>
              <a:t>u</a:t>
            </a:r>
            <a:r>
              <a:rPr lang="en-US" altLang="zh-TW" dirty="0"/>
              <a:t>,</a:t>
            </a:r>
            <a:r>
              <a:rPr lang="en-US" altLang="zh-TW" i="1" dirty="0"/>
              <a:t> v</a:t>
            </a:r>
            <a:r>
              <a:rPr lang="en-US" altLang="zh-TW" dirty="0"/>
              <a:t>) by a </a:t>
            </a:r>
            <a:r>
              <a:rPr lang="en-US" altLang="zh-TW" i="1" dirty="0"/>
              <a:t>filter</a:t>
            </a:r>
            <a:r>
              <a:rPr lang="en-US" altLang="zh-TW" dirty="0"/>
              <a:t> function </a:t>
            </a:r>
            <a:r>
              <a:rPr lang="en-US" altLang="zh-TW" i="1" dirty="0"/>
              <a:t>H</a:t>
            </a:r>
            <a:r>
              <a:rPr lang="en-US" altLang="zh-TW" dirty="0"/>
              <a:t>(</a:t>
            </a:r>
            <a:r>
              <a:rPr lang="en-US" altLang="zh-TW" i="1" dirty="0"/>
              <a:t>u</a:t>
            </a:r>
            <a:r>
              <a:rPr lang="en-US" altLang="zh-TW" dirty="0"/>
              <a:t>,</a:t>
            </a:r>
            <a:r>
              <a:rPr lang="en-US" altLang="zh-TW" i="1" dirty="0"/>
              <a:t> v</a:t>
            </a:r>
            <a:r>
              <a:rPr lang="en-US" altLang="zh-TW" dirty="0"/>
              <a:t>).</a:t>
            </a:r>
          </a:p>
          <a:p>
            <a:pPr defTabSz="723900" eaLnBrk="1" hangingPunct="1">
              <a:buFont typeface="Wingdings" panose="05000000000000000000" pitchFamily="2" charset="2"/>
              <a:buNone/>
            </a:pPr>
            <a:r>
              <a:rPr lang="en-US" altLang="zh-TW" dirty="0"/>
              <a:t>	4.	Compute the inverse DFT of the result in (3).</a:t>
            </a:r>
          </a:p>
          <a:p>
            <a:pPr defTabSz="723900" eaLnBrk="1" hangingPunct="1">
              <a:buFont typeface="Wingdings" panose="05000000000000000000" pitchFamily="2" charset="2"/>
              <a:buNone/>
            </a:pPr>
            <a:r>
              <a:rPr lang="en-US" altLang="zh-TW" dirty="0"/>
              <a:t>	5.	Obtain the real part of the result in (4).</a:t>
            </a:r>
          </a:p>
          <a:p>
            <a:pPr defTabSz="723900" eaLnBrk="1" hangingPunct="1">
              <a:buFont typeface="Wingdings" panose="05000000000000000000" pitchFamily="2" charset="2"/>
              <a:buNone/>
            </a:pPr>
            <a:r>
              <a:rPr lang="en-US" altLang="zh-TW" dirty="0"/>
              <a:t>	6.	Multiply the result in (5) by (-1)</a:t>
            </a:r>
            <a:r>
              <a:rPr lang="en-US" altLang="zh-TW" i="1" baseline="30000" dirty="0" err="1"/>
              <a:t>x</a:t>
            </a:r>
            <a:r>
              <a:rPr lang="en-US" altLang="zh-TW" baseline="30000" dirty="0" err="1"/>
              <a:t>+</a:t>
            </a:r>
            <a:r>
              <a:rPr lang="en-US" altLang="zh-TW" i="1" baseline="30000" dirty="0" err="1"/>
              <a:t>y</a:t>
            </a:r>
            <a:r>
              <a:rPr lang="en-US" altLang="zh-TW" dirty="0"/>
              <a:t>.</a:t>
            </a:r>
          </a:p>
          <a:p>
            <a:pPr defTabSz="723900" eaLnBrk="1" hangingPunct="1"/>
            <a:r>
              <a:rPr lang="en-US" altLang="zh-TW" i="1" dirty="0"/>
              <a:t>H</a:t>
            </a:r>
            <a:r>
              <a:rPr lang="en-US" altLang="zh-TW" dirty="0"/>
              <a:t>(</a:t>
            </a:r>
            <a:r>
              <a:rPr lang="en-US" altLang="zh-TW" i="1" dirty="0"/>
              <a:t>u</a:t>
            </a:r>
            <a:r>
              <a:rPr lang="en-US" altLang="zh-TW" dirty="0"/>
              <a:t>,</a:t>
            </a:r>
            <a:r>
              <a:rPr lang="en-US" altLang="zh-TW" i="1" dirty="0"/>
              <a:t> v</a:t>
            </a:r>
            <a:r>
              <a:rPr lang="en-US" altLang="zh-TW" dirty="0"/>
              <a:t>) is called a </a:t>
            </a:r>
            <a:r>
              <a:rPr lang="en-US" altLang="zh-TW" i="1" dirty="0"/>
              <a:t>filter</a:t>
            </a:r>
            <a:r>
              <a:rPr lang="en-US" altLang="zh-TW" dirty="0"/>
              <a:t> (or </a:t>
            </a:r>
            <a:r>
              <a:rPr lang="en-US" altLang="zh-TW" i="1" dirty="0"/>
              <a:t>filter transfer function</a:t>
            </a:r>
            <a:r>
              <a:rPr lang="en-US" altLang="zh-TW" dirty="0"/>
              <a:t>) because it suppresses certain frequencies in the transform while leaving others unchanged.</a:t>
            </a:r>
          </a:p>
          <a:p>
            <a:pPr defTabSz="723900" eaLnBrk="1" hangingPunct="1"/>
            <a:endParaRPr lang="zh-TW"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編號版面配置區 3">
            <a:extLst>
              <a:ext uri="{FF2B5EF4-FFF2-40B4-BE49-F238E27FC236}">
                <a16:creationId xmlns:a16="http://schemas.microsoft.com/office/drawing/2014/main" id="{CD8CEFF2-8CB9-4A31-8B58-DE4C518175C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5D61E0CB-FA13-41A0-9FC6-9AFFF42ABAE4}" type="slidenum">
              <a:rPr kumimoji="0" lang="zh-TW" altLang="en-US"/>
              <a:pPr eaLnBrk="1" hangingPunct="1"/>
              <a:t>16</a:t>
            </a:fld>
            <a:endParaRPr kumimoji="0" lang="en-US" altLang="zh-TW"/>
          </a:p>
        </p:txBody>
      </p:sp>
      <p:sp>
        <p:nvSpPr>
          <p:cNvPr id="20483" name="Rectangle 2">
            <a:extLst>
              <a:ext uri="{FF2B5EF4-FFF2-40B4-BE49-F238E27FC236}">
                <a16:creationId xmlns:a16="http://schemas.microsoft.com/office/drawing/2014/main" id="{2976310A-B7CD-495F-8841-5E3E3734D985}"/>
              </a:ext>
            </a:extLst>
          </p:cNvPr>
          <p:cNvSpPr>
            <a:spLocks noGrp="1" noChangeArrowheads="1"/>
          </p:cNvSpPr>
          <p:nvPr>
            <p:ph type="title"/>
          </p:nvPr>
        </p:nvSpPr>
        <p:spPr/>
        <p:txBody>
          <a:bodyPr/>
          <a:lstStyle/>
          <a:p>
            <a:pPr eaLnBrk="1" hangingPunct="1"/>
            <a:endParaRPr lang="zh-TW" altLang="en-US"/>
          </a:p>
        </p:txBody>
      </p:sp>
      <p:sp>
        <p:nvSpPr>
          <p:cNvPr id="20484" name="Rectangle 3">
            <a:extLst>
              <a:ext uri="{FF2B5EF4-FFF2-40B4-BE49-F238E27FC236}">
                <a16:creationId xmlns:a16="http://schemas.microsoft.com/office/drawing/2014/main" id="{82CA68B7-799E-4124-A8A4-D31872E60BAF}"/>
              </a:ext>
            </a:extLst>
          </p:cNvPr>
          <p:cNvSpPr>
            <a:spLocks noGrp="1" noChangeArrowheads="1"/>
          </p:cNvSpPr>
          <p:nvPr>
            <p:ph type="body" idx="1"/>
          </p:nvPr>
        </p:nvSpPr>
        <p:spPr>
          <a:xfrm>
            <a:off x="107950" y="908050"/>
            <a:ext cx="8847138" cy="5689600"/>
          </a:xfrm>
        </p:spPr>
        <p:txBody>
          <a:bodyPr/>
          <a:lstStyle/>
          <a:p>
            <a:pPr eaLnBrk="1" hangingPunct="1"/>
            <a:r>
              <a:rPr lang="en-US" altLang="zh-TW" dirty="0"/>
              <a:t>If </a:t>
            </a:r>
            <a:r>
              <a:rPr lang="en-US" altLang="zh-TW" i="1" dirty="0"/>
              <a:t>f</a:t>
            </a:r>
            <a:r>
              <a:rPr lang="en-US" altLang="zh-TW" dirty="0"/>
              <a:t>(</a:t>
            </a:r>
            <a:r>
              <a:rPr lang="en-US" altLang="zh-TW" i="1" dirty="0"/>
              <a:t>x</a:t>
            </a:r>
            <a:r>
              <a:rPr lang="en-US" altLang="zh-TW" dirty="0"/>
              <a:t>,</a:t>
            </a:r>
            <a:r>
              <a:rPr lang="en-US" altLang="zh-TW" i="1" dirty="0"/>
              <a:t> y</a:t>
            </a:r>
            <a:r>
              <a:rPr lang="en-US" altLang="zh-TW" dirty="0"/>
              <a:t>) represent the input image in Step 1 and </a:t>
            </a:r>
            <a:r>
              <a:rPr lang="en-US" altLang="zh-TW" i="1" dirty="0"/>
              <a:t>F</a:t>
            </a:r>
            <a:r>
              <a:rPr lang="en-US" altLang="zh-TW" dirty="0"/>
              <a:t>(</a:t>
            </a:r>
            <a:r>
              <a:rPr lang="en-US" altLang="zh-TW" i="1" dirty="0"/>
              <a:t>u</a:t>
            </a:r>
            <a:r>
              <a:rPr lang="en-US" altLang="zh-TW" dirty="0"/>
              <a:t>,</a:t>
            </a:r>
            <a:r>
              <a:rPr lang="en-US" altLang="zh-TW" i="1" dirty="0"/>
              <a:t> v</a:t>
            </a:r>
            <a:r>
              <a:rPr lang="en-US" altLang="zh-TW" dirty="0"/>
              <a:t>) its Fourier transform, the Fourier transform of the output image is given by:</a:t>
            </a:r>
          </a:p>
          <a:p>
            <a:pPr eaLnBrk="1" hangingPunct="1">
              <a:buFont typeface="Wingdings" panose="05000000000000000000" pitchFamily="2" charset="2"/>
              <a:buNone/>
            </a:pPr>
            <a:r>
              <a:rPr lang="zh-TW" altLang="en-US" dirty="0"/>
              <a:t>									     </a:t>
            </a:r>
            <a:r>
              <a:rPr lang="en-US" altLang="zh-TW" dirty="0"/>
              <a:t>(4.2-27)</a:t>
            </a:r>
          </a:p>
          <a:p>
            <a:pPr eaLnBrk="1" hangingPunct="1">
              <a:buFont typeface="Wingdings" panose="05000000000000000000" pitchFamily="2" charset="2"/>
              <a:buNone/>
            </a:pPr>
            <a:r>
              <a:rPr lang="en-US" altLang="zh-TW" dirty="0"/>
              <a:t>	The filtered image is obtained simply by taking the inverse Fourier transform of </a:t>
            </a:r>
            <a:r>
              <a:rPr lang="en-US" altLang="zh-TW" i="1" dirty="0"/>
              <a:t>G</a:t>
            </a:r>
            <a:r>
              <a:rPr lang="en-US" altLang="zh-TW" dirty="0"/>
              <a:t>(</a:t>
            </a:r>
            <a:r>
              <a:rPr lang="en-US" altLang="zh-TW" i="1" dirty="0"/>
              <a:t>u</a:t>
            </a:r>
            <a:r>
              <a:rPr lang="en-US" altLang="zh-TW" dirty="0"/>
              <a:t>,</a:t>
            </a:r>
            <a:r>
              <a:rPr lang="en-US" altLang="zh-TW" i="1" dirty="0"/>
              <a:t> v</a:t>
            </a:r>
            <a:r>
              <a:rPr lang="en-US" altLang="zh-TW" dirty="0"/>
              <a:t>):</a:t>
            </a:r>
          </a:p>
          <a:p>
            <a:pPr eaLnBrk="1" hangingPunct="1">
              <a:buFont typeface="Wingdings" panose="05000000000000000000" pitchFamily="2" charset="2"/>
              <a:buNone/>
            </a:pPr>
            <a:r>
              <a:rPr lang="en-US" altLang="zh-TW" dirty="0"/>
              <a:t>		Filtered Image =   					     (4.2-28)</a:t>
            </a:r>
          </a:p>
          <a:p>
            <a:pPr eaLnBrk="1" hangingPunct="1"/>
            <a:r>
              <a:rPr lang="en-US" altLang="zh-TW" dirty="0"/>
              <a:t>The filtering procedure is summarized in Fig. 4.5.</a:t>
            </a:r>
          </a:p>
          <a:p>
            <a:pPr eaLnBrk="1" hangingPunct="1">
              <a:buFont typeface="Wingdings" panose="05000000000000000000" pitchFamily="2" charset="2"/>
              <a:buNone/>
            </a:pPr>
            <a:endParaRPr lang="zh-TW" altLang="en-US" dirty="0"/>
          </a:p>
          <a:p>
            <a:pPr eaLnBrk="1" hangingPunct="1"/>
            <a:endParaRPr lang="zh-TW" altLang="en-US" dirty="0"/>
          </a:p>
        </p:txBody>
      </p:sp>
      <mc:AlternateContent xmlns:mc="http://schemas.openxmlformats.org/markup-compatibility/2006" xmlns:a14="http://schemas.microsoft.com/office/drawing/2010/main">
        <mc:Choice Requires="a14">
          <p:sp>
            <p:nvSpPr>
              <p:cNvPr id="20485" name="Object 4">
                <a:extLst>
                  <a:ext uri="{FF2B5EF4-FFF2-40B4-BE49-F238E27FC236}">
                    <a16:creationId xmlns:a16="http://schemas.microsoft.com/office/drawing/2014/main" id="{F6E73727-56BA-49B3-8295-8D39BFE9C8CF}"/>
                  </a:ext>
                </a:extLst>
              </p:cNvPr>
              <p:cNvSpPr txBox="1"/>
              <p:nvPr/>
            </p:nvSpPr>
            <p:spPr bwMode="auto">
              <a:xfrm>
                <a:off x="899592" y="2204864"/>
                <a:ext cx="4173538" cy="496887"/>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800" i="1">
                          <a:solidFill>
                            <a:srgbClr val="000000"/>
                          </a:solidFill>
                          <a:latin typeface="Cambria Math" panose="02040503050406030204" pitchFamily="18" charset="0"/>
                        </a:rPr>
                        <m:t>𝐺</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𝐻</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𝐹</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r>
                        <a:rPr lang="zh-TW" altLang="en-US" sz="2800" i="1">
                          <a:solidFill>
                            <a:srgbClr val="000000"/>
                          </a:solidFill>
                          <a:latin typeface="Cambria Math" panose="02040503050406030204" pitchFamily="18" charset="0"/>
                        </a:rPr>
                        <m:t>).</m:t>
                      </m:r>
                    </m:oMath>
                  </m:oMathPara>
                </a14:m>
                <a:endParaRPr lang="zh-TW" altLang="en-US" sz="2800" dirty="0"/>
              </a:p>
            </p:txBody>
          </p:sp>
        </mc:Choice>
        <mc:Fallback xmlns="">
          <p:sp>
            <p:nvSpPr>
              <p:cNvPr id="20485" name="Object 4">
                <a:extLst>
                  <a:ext uri="{FF2B5EF4-FFF2-40B4-BE49-F238E27FC236}">
                    <a16:creationId xmlns:a16="http://schemas.microsoft.com/office/drawing/2014/main" id="{F6E73727-56BA-49B3-8295-8D39BFE9C8CF}"/>
                  </a:ext>
                </a:extLst>
              </p:cNvPr>
              <p:cNvSpPr txBox="1">
                <a:spLocks noRot="1" noChangeAspect="1" noMove="1" noResize="1" noEditPoints="1" noAdjustHandles="1" noChangeArrowheads="1" noChangeShapeType="1" noTextEdit="1"/>
              </p:cNvSpPr>
              <p:nvPr/>
            </p:nvSpPr>
            <p:spPr bwMode="auto">
              <a:xfrm>
                <a:off x="899592" y="2204864"/>
                <a:ext cx="4173538" cy="496887"/>
              </a:xfrm>
              <a:prstGeom prst="rect">
                <a:avLst/>
              </a:prstGeom>
              <a:blipFill>
                <a:blip r:embed="rId2"/>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486" name="Object 5">
                <a:extLst>
                  <a:ext uri="{FF2B5EF4-FFF2-40B4-BE49-F238E27FC236}">
                    <a16:creationId xmlns:a16="http://schemas.microsoft.com/office/drawing/2014/main" id="{76EDAE3C-779C-4B78-8279-494F31978166}"/>
                  </a:ext>
                </a:extLst>
              </p:cNvPr>
              <p:cNvSpPr txBox="1"/>
              <p:nvPr/>
            </p:nvSpPr>
            <p:spPr bwMode="auto">
              <a:xfrm>
                <a:off x="3455987" y="3655782"/>
                <a:ext cx="2232025" cy="50482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sSup>
                        <m:sSupPr>
                          <m:ctrlPr>
                            <a:rPr lang="zh-TW" altLang="en-US" sz="2800" i="1" smtClean="0">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ℑ</m:t>
                          </m:r>
                        </m:e>
                        <m:sup>
                          <m:r>
                            <a:rPr lang="zh-TW" altLang="en-US" sz="2800" i="1">
                              <a:solidFill>
                                <a:srgbClr val="000000"/>
                              </a:solidFill>
                              <a:latin typeface="Cambria Math" panose="02040503050406030204" pitchFamily="18" charset="0"/>
                            </a:rPr>
                            <m:t>−1</m:t>
                          </m:r>
                        </m:sup>
                      </m:sSup>
                      <m:d>
                        <m:dPr>
                          <m:begChr m:val="["/>
                          <m:endChr m:val="]"/>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𝐺</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e>
                          </m:d>
                        </m:e>
                      </m:d>
                      <m:r>
                        <a:rPr lang="en-US" altLang="zh-TW" sz="2800" b="0" i="1" smtClean="0">
                          <a:solidFill>
                            <a:srgbClr val="000000"/>
                          </a:solidFill>
                          <a:latin typeface="Cambria Math" panose="02040503050406030204" pitchFamily="18" charset="0"/>
                        </a:rPr>
                        <m:t>.</m:t>
                      </m:r>
                    </m:oMath>
                  </m:oMathPara>
                </a14:m>
                <a:endParaRPr lang="zh-TW" altLang="en-US" sz="2800" dirty="0">
                  <a:latin typeface="+mj-lt"/>
                </a:endParaRPr>
              </a:p>
            </p:txBody>
          </p:sp>
        </mc:Choice>
        <mc:Fallback xmlns="">
          <p:sp>
            <p:nvSpPr>
              <p:cNvPr id="20486" name="Object 5">
                <a:extLst>
                  <a:ext uri="{FF2B5EF4-FFF2-40B4-BE49-F238E27FC236}">
                    <a16:creationId xmlns:a16="http://schemas.microsoft.com/office/drawing/2014/main" id="{76EDAE3C-779C-4B78-8279-494F31978166}"/>
                  </a:ext>
                </a:extLst>
              </p:cNvPr>
              <p:cNvSpPr txBox="1">
                <a:spLocks noRot="1" noChangeAspect="1" noMove="1" noResize="1" noEditPoints="1" noAdjustHandles="1" noChangeArrowheads="1" noChangeShapeType="1" noTextEdit="1"/>
              </p:cNvSpPr>
              <p:nvPr/>
            </p:nvSpPr>
            <p:spPr bwMode="auto">
              <a:xfrm>
                <a:off x="3455987" y="3655782"/>
                <a:ext cx="2232025" cy="504825"/>
              </a:xfrm>
              <a:prstGeom prst="rect">
                <a:avLst/>
              </a:prstGeom>
              <a:blipFill>
                <a:blip r:embed="rId3"/>
                <a:stretch>
                  <a:fillRect/>
                </a:stretch>
              </a:blipFill>
              <a:ln>
                <a:noFill/>
              </a:ln>
              <a:effectLst/>
              <a:extLst/>
            </p:spPr>
            <p:txBody>
              <a:bodyPr/>
              <a:lstStyle/>
              <a:p>
                <a:r>
                  <a:rPr lang="zh-TW"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投影片編號版面配置區 3">
            <a:extLst>
              <a:ext uri="{FF2B5EF4-FFF2-40B4-BE49-F238E27FC236}">
                <a16:creationId xmlns:a16="http://schemas.microsoft.com/office/drawing/2014/main" id="{384E2013-CBB7-4409-A62E-B9E8A5512BA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0FDB26E7-D128-49F9-8CA4-F1B064AB8CB2}" type="slidenum">
              <a:rPr kumimoji="0" lang="zh-TW" altLang="en-US"/>
              <a:pPr eaLnBrk="1" hangingPunct="1"/>
              <a:t>17</a:t>
            </a:fld>
            <a:endParaRPr kumimoji="0" lang="en-US" altLang="zh-TW"/>
          </a:p>
        </p:txBody>
      </p:sp>
      <p:sp>
        <p:nvSpPr>
          <p:cNvPr id="21507" name="Rectangle 2">
            <a:extLst>
              <a:ext uri="{FF2B5EF4-FFF2-40B4-BE49-F238E27FC236}">
                <a16:creationId xmlns:a16="http://schemas.microsoft.com/office/drawing/2014/main" id="{5CF3D06E-B082-4B59-A259-2796ECABFC7B}"/>
              </a:ext>
            </a:extLst>
          </p:cNvPr>
          <p:cNvSpPr>
            <a:spLocks noGrp="1" noChangeArrowheads="1"/>
          </p:cNvSpPr>
          <p:nvPr>
            <p:ph type="title"/>
          </p:nvPr>
        </p:nvSpPr>
        <p:spPr/>
        <p:txBody>
          <a:bodyPr/>
          <a:lstStyle/>
          <a:p>
            <a:pPr eaLnBrk="1" hangingPunct="1"/>
            <a:endParaRPr lang="zh-TW" altLang="en-US"/>
          </a:p>
        </p:txBody>
      </p:sp>
      <p:pic>
        <p:nvPicPr>
          <p:cNvPr id="21508" name="Picture 4">
            <a:extLst>
              <a:ext uri="{FF2B5EF4-FFF2-40B4-BE49-F238E27FC236}">
                <a16:creationId xmlns:a16="http://schemas.microsoft.com/office/drawing/2014/main" id="{7BD423EC-D6D3-4452-B210-EADE38295955}"/>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79512" y="908720"/>
            <a:ext cx="8496300" cy="4673600"/>
          </a:xfr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編號版面配置區 3">
            <a:extLst>
              <a:ext uri="{FF2B5EF4-FFF2-40B4-BE49-F238E27FC236}">
                <a16:creationId xmlns:a16="http://schemas.microsoft.com/office/drawing/2014/main" id="{29932F54-FA02-46CB-9885-BC0531B7D65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BE7F2F75-A3C5-4A2F-8262-1DF8ACDC7471}" type="slidenum">
              <a:rPr kumimoji="0" lang="zh-TW" altLang="en-US"/>
              <a:pPr eaLnBrk="1" hangingPunct="1"/>
              <a:t>18</a:t>
            </a:fld>
            <a:endParaRPr kumimoji="0" lang="en-US" altLang="zh-TW"/>
          </a:p>
        </p:txBody>
      </p:sp>
      <p:sp>
        <p:nvSpPr>
          <p:cNvPr id="22531" name="Rectangle 2">
            <a:extLst>
              <a:ext uri="{FF2B5EF4-FFF2-40B4-BE49-F238E27FC236}">
                <a16:creationId xmlns:a16="http://schemas.microsoft.com/office/drawing/2014/main" id="{3C88A25D-753A-4BB8-9644-953BACC80F7C}"/>
              </a:ext>
            </a:extLst>
          </p:cNvPr>
          <p:cNvSpPr>
            <a:spLocks noGrp="1" noChangeArrowheads="1"/>
          </p:cNvSpPr>
          <p:nvPr>
            <p:ph type="title"/>
          </p:nvPr>
        </p:nvSpPr>
        <p:spPr/>
        <p:txBody>
          <a:bodyPr/>
          <a:lstStyle/>
          <a:p>
            <a:pPr eaLnBrk="1" hangingPunct="1"/>
            <a:r>
              <a:rPr lang="en-US" altLang="zh-TW"/>
              <a:t>Some Basic Filters and Their Properties</a:t>
            </a:r>
            <a:endParaRPr lang="zh-TW" altLang="en-US"/>
          </a:p>
        </p:txBody>
      </p:sp>
      <p:sp>
        <p:nvSpPr>
          <p:cNvPr id="22532" name="Rectangle 3">
            <a:extLst>
              <a:ext uri="{FF2B5EF4-FFF2-40B4-BE49-F238E27FC236}">
                <a16:creationId xmlns:a16="http://schemas.microsoft.com/office/drawing/2014/main" id="{D0180D21-11B2-4816-8158-7BA885009A9A}"/>
              </a:ext>
            </a:extLst>
          </p:cNvPr>
          <p:cNvSpPr>
            <a:spLocks noGrp="1" noChangeArrowheads="1"/>
          </p:cNvSpPr>
          <p:nvPr>
            <p:ph type="body" idx="1"/>
          </p:nvPr>
        </p:nvSpPr>
        <p:spPr/>
        <p:txBody>
          <a:bodyPr/>
          <a:lstStyle/>
          <a:p>
            <a:pPr eaLnBrk="1" hangingPunct="1"/>
            <a:r>
              <a:rPr lang="en-US" altLang="zh-TW" dirty="0"/>
              <a:t>To force the average value of an image to zero, we can multiply all values of </a:t>
            </a:r>
            <a:r>
              <a:rPr lang="en-US" altLang="zh-TW" i="1" dirty="0"/>
              <a:t>F</a:t>
            </a:r>
            <a:r>
              <a:rPr lang="en-US" altLang="zh-TW" dirty="0"/>
              <a:t>(</a:t>
            </a:r>
            <a:r>
              <a:rPr lang="en-US" altLang="zh-TW" i="1" dirty="0"/>
              <a:t>u</a:t>
            </a:r>
            <a:r>
              <a:rPr lang="en-US" altLang="zh-TW" dirty="0"/>
              <a:t>,</a:t>
            </a:r>
            <a:r>
              <a:rPr lang="en-US" altLang="zh-TW" i="1" dirty="0"/>
              <a:t> v</a:t>
            </a:r>
            <a:r>
              <a:rPr lang="en-US" altLang="zh-TW" dirty="0"/>
              <a:t>) by the filter function:</a:t>
            </a:r>
          </a:p>
          <a:p>
            <a:pPr eaLnBrk="1" hangingPunct="1">
              <a:buFont typeface="Wingdings" panose="05000000000000000000" pitchFamily="2" charset="2"/>
              <a:buNone/>
            </a:pPr>
            <a:r>
              <a:rPr lang="zh-TW" altLang="en-US" dirty="0"/>
              <a:t>							   		     </a:t>
            </a:r>
            <a:r>
              <a:rPr lang="en-US" altLang="zh-TW" dirty="0"/>
              <a:t>(4.2-29)</a:t>
            </a:r>
          </a:p>
          <a:p>
            <a:pPr lvl="1" eaLnBrk="1" hangingPunct="1">
              <a:spcBef>
                <a:spcPct val="45000"/>
              </a:spcBef>
            </a:pPr>
            <a:r>
              <a:rPr lang="en-US" altLang="zh-TW" dirty="0"/>
              <a:t>This type of filter is called a notch filter because it is a constant function with a hole (notch) at the origin.</a:t>
            </a:r>
          </a:p>
          <a:p>
            <a:pPr lvl="1" eaLnBrk="1" hangingPunct="1"/>
            <a:r>
              <a:rPr lang="en-US" altLang="zh-TW" dirty="0"/>
              <a:t>The result of processing the image in Fig. 4.4(a) with this notch filter (set </a:t>
            </a:r>
            <a:r>
              <a:rPr lang="en-US" altLang="zh-TW" i="1" dirty="0"/>
              <a:t>H</a:t>
            </a:r>
            <a:r>
              <a:rPr lang="en-US" altLang="zh-TW" dirty="0"/>
              <a:t>(0,0) = 0) is shown in Fig. 4.6.</a:t>
            </a:r>
            <a:endParaRPr lang="zh-TW" altLang="en-US" dirty="0"/>
          </a:p>
        </p:txBody>
      </p:sp>
      <p:graphicFrame>
        <p:nvGraphicFramePr>
          <p:cNvPr id="22533" name="Object 4">
            <a:extLst>
              <a:ext uri="{FF2B5EF4-FFF2-40B4-BE49-F238E27FC236}">
                <a16:creationId xmlns:a16="http://schemas.microsoft.com/office/drawing/2014/main" id="{643F5CD3-055E-45BC-A43E-6838B55D83A0}"/>
              </a:ext>
            </a:extLst>
          </p:cNvPr>
          <p:cNvGraphicFramePr>
            <a:graphicFrameLocks noChangeAspect="1"/>
          </p:cNvGraphicFramePr>
          <p:nvPr/>
        </p:nvGraphicFramePr>
        <p:xfrm>
          <a:off x="738188" y="2225675"/>
          <a:ext cx="3794125" cy="709613"/>
        </p:xfrm>
        <a:graphic>
          <a:graphicData uri="http://schemas.openxmlformats.org/presentationml/2006/ole">
            <mc:AlternateContent xmlns:mc="http://schemas.openxmlformats.org/markup-compatibility/2006">
              <mc:Choice xmlns:v="urn:schemas-microsoft-com:vml" Requires="v">
                <p:oleObj spid="_x0000_s22609" name="方程式" r:id="rId3" imgW="2336800" imgH="381000" progId="Equation.3">
                  <p:embed/>
                </p:oleObj>
              </mc:Choice>
              <mc:Fallback>
                <p:oleObj name="方程式" r:id="rId3" imgW="2336800" imgH="381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88" y="2225675"/>
                        <a:ext cx="3794125" cy="70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2534" name="Picture 5">
            <a:extLst>
              <a:ext uri="{FF2B5EF4-FFF2-40B4-BE49-F238E27FC236}">
                <a16:creationId xmlns:a16="http://schemas.microsoft.com/office/drawing/2014/main" id="{2CB005BF-68E9-4FE8-BEF4-19F7836133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850" y="4437063"/>
            <a:ext cx="5180013"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字方塊 10">
            <a:extLst>
              <a:ext uri="{FF2B5EF4-FFF2-40B4-BE49-F238E27FC236}">
                <a16:creationId xmlns:a16="http://schemas.microsoft.com/office/drawing/2014/main" id="{4DA18E19-E847-4DDD-9312-7FB58F14956A}"/>
              </a:ext>
            </a:extLst>
          </p:cNvPr>
          <p:cNvSpPr txBox="1"/>
          <p:nvPr/>
        </p:nvSpPr>
        <p:spPr>
          <a:xfrm>
            <a:off x="1907704" y="2139603"/>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8" name="文字方塊 10">
            <a:extLst>
              <a:ext uri="{FF2B5EF4-FFF2-40B4-BE49-F238E27FC236}">
                <a16:creationId xmlns:a16="http://schemas.microsoft.com/office/drawing/2014/main" id="{4DA18E19-E847-4DDD-9312-7FB58F14956A}"/>
              </a:ext>
            </a:extLst>
          </p:cNvPr>
          <p:cNvSpPr txBox="1"/>
          <p:nvPr/>
        </p:nvSpPr>
        <p:spPr>
          <a:xfrm>
            <a:off x="1862118" y="2449016"/>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9" name="文字方塊 10">
            <a:extLst>
              <a:ext uri="{FF2B5EF4-FFF2-40B4-BE49-F238E27FC236}">
                <a16:creationId xmlns:a16="http://schemas.microsoft.com/office/drawing/2014/main" id="{4DA18E19-E847-4DDD-9312-7FB58F14956A}"/>
              </a:ext>
            </a:extLst>
          </p:cNvPr>
          <p:cNvSpPr txBox="1"/>
          <p:nvPr/>
        </p:nvSpPr>
        <p:spPr>
          <a:xfrm>
            <a:off x="4382398" y="2175247"/>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編號版面配置區 3">
            <a:extLst>
              <a:ext uri="{FF2B5EF4-FFF2-40B4-BE49-F238E27FC236}">
                <a16:creationId xmlns:a16="http://schemas.microsoft.com/office/drawing/2014/main" id="{F3AFFEA2-8193-4AEB-9327-5D52B081768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055090B3-1025-446B-BF62-AF4DCDF6FF4D}" type="slidenum">
              <a:rPr kumimoji="0" lang="zh-TW" altLang="en-US"/>
              <a:pPr eaLnBrk="1" hangingPunct="1"/>
              <a:t>19</a:t>
            </a:fld>
            <a:endParaRPr kumimoji="0" lang="en-US" altLang="zh-TW"/>
          </a:p>
        </p:txBody>
      </p:sp>
      <p:sp>
        <p:nvSpPr>
          <p:cNvPr id="23555" name="Rectangle 2">
            <a:extLst>
              <a:ext uri="{FF2B5EF4-FFF2-40B4-BE49-F238E27FC236}">
                <a16:creationId xmlns:a16="http://schemas.microsoft.com/office/drawing/2014/main" id="{A33E5FC2-BD72-495B-A0FE-9074C956E987}"/>
              </a:ext>
            </a:extLst>
          </p:cNvPr>
          <p:cNvSpPr>
            <a:spLocks noGrp="1" noChangeArrowheads="1"/>
          </p:cNvSpPr>
          <p:nvPr>
            <p:ph type="title"/>
          </p:nvPr>
        </p:nvSpPr>
        <p:spPr/>
        <p:txBody>
          <a:bodyPr/>
          <a:lstStyle/>
          <a:p>
            <a:pPr eaLnBrk="1" hangingPunct="1"/>
            <a:endParaRPr lang="zh-TW" altLang="en-US"/>
          </a:p>
        </p:txBody>
      </p:sp>
      <p:sp>
        <p:nvSpPr>
          <p:cNvPr id="23556" name="Rectangle 3">
            <a:extLst>
              <a:ext uri="{FF2B5EF4-FFF2-40B4-BE49-F238E27FC236}">
                <a16:creationId xmlns:a16="http://schemas.microsoft.com/office/drawing/2014/main" id="{0902E841-2D3A-4C8D-929E-81FFEA704226}"/>
              </a:ext>
            </a:extLst>
          </p:cNvPr>
          <p:cNvSpPr>
            <a:spLocks noGrp="1" noChangeArrowheads="1"/>
          </p:cNvSpPr>
          <p:nvPr>
            <p:ph type="body" idx="1"/>
          </p:nvPr>
        </p:nvSpPr>
        <p:spPr>
          <a:xfrm>
            <a:off x="107950" y="620713"/>
            <a:ext cx="8847138" cy="5976937"/>
          </a:xfrm>
        </p:spPr>
        <p:txBody>
          <a:bodyPr/>
          <a:lstStyle/>
          <a:p>
            <a:pPr eaLnBrk="1" hangingPunct="1"/>
            <a:r>
              <a:rPr lang="en-US" altLang="zh-TW" dirty="0"/>
              <a:t>In the Fourier transform domain, low frequencies are responsible for the general gray-level appearance of an image over smooth areas, while high frequencies are responsible for detail, such as edges and noise.</a:t>
            </a:r>
          </a:p>
          <a:p>
            <a:pPr eaLnBrk="1" hangingPunct="1"/>
            <a:r>
              <a:rPr lang="en-US" altLang="zh-TW" dirty="0"/>
              <a:t>A lowpass filter attenuates high frequencies while </a:t>
            </a:r>
            <a:r>
              <a:rPr lang="en-US" altLang="zh-TW" dirty="0">
                <a:latin typeface="Arial" panose="020B0604020202020204" pitchFamily="34" charset="0"/>
              </a:rPr>
              <a:t>“</a:t>
            </a:r>
            <a:r>
              <a:rPr lang="en-US" altLang="zh-TW" dirty="0"/>
              <a:t>passing</a:t>
            </a:r>
            <a:r>
              <a:rPr lang="en-US" altLang="zh-TW" dirty="0">
                <a:latin typeface="Arial" panose="020B0604020202020204" pitchFamily="34" charset="0"/>
              </a:rPr>
              <a:t>”</a:t>
            </a:r>
            <a:r>
              <a:rPr lang="en-US" altLang="zh-TW" dirty="0"/>
              <a:t> low frequencies.</a:t>
            </a:r>
          </a:p>
          <a:p>
            <a:pPr lvl="1" eaLnBrk="1" hangingPunct="1"/>
            <a:r>
              <a:rPr lang="en-US" altLang="zh-TW" dirty="0"/>
              <a:t>A </a:t>
            </a:r>
            <a:r>
              <a:rPr lang="en-US" altLang="zh-TW" dirty="0" err="1"/>
              <a:t>highpass</a:t>
            </a:r>
            <a:r>
              <a:rPr lang="en-US" altLang="zh-TW" dirty="0"/>
              <a:t> filter, a bandpass filter, and a band reject filter can be similarly defined.</a:t>
            </a:r>
          </a:p>
          <a:p>
            <a:pPr eaLnBrk="1" hangingPunct="1"/>
            <a:r>
              <a:rPr lang="en-US" altLang="zh-TW" dirty="0"/>
              <a:t>Fig. 4.7(a) and (c) shows the 2-D lowpass and </a:t>
            </a:r>
            <a:r>
              <a:rPr lang="en-US" altLang="zh-TW" dirty="0" err="1"/>
              <a:t>highpass</a:t>
            </a:r>
            <a:r>
              <a:rPr lang="en-US" altLang="zh-TW" dirty="0"/>
              <a:t> filters, while Fig. 4.7(b) and (c) shows the results of processing the image in Fig. 4.4(a) with the 2-D filters, respectively.</a:t>
            </a:r>
          </a:p>
          <a:p>
            <a:pPr eaLnBrk="1" hangingPunct="1"/>
            <a:endParaRPr lang="zh-TW"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投影片編號版面配置區 3">
            <a:extLst>
              <a:ext uri="{FF2B5EF4-FFF2-40B4-BE49-F238E27FC236}">
                <a16:creationId xmlns:a16="http://schemas.microsoft.com/office/drawing/2014/main" id="{D48BE860-F34C-458C-AA2C-25F35BDEDB1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0F954C4F-043E-4B76-8E79-026880E076AB}" type="slidenum">
              <a:rPr kumimoji="0" lang="zh-TW" altLang="en-US"/>
              <a:pPr eaLnBrk="1" hangingPunct="1"/>
              <a:t>2</a:t>
            </a:fld>
            <a:endParaRPr kumimoji="0" lang="en-US" altLang="zh-TW"/>
          </a:p>
        </p:txBody>
      </p:sp>
      <p:sp>
        <p:nvSpPr>
          <p:cNvPr id="6147" name="Rectangle 2">
            <a:extLst>
              <a:ext uri="{FF2B5EF4-FFF2-40B4-BE49-F238E27FC236}">
                <a16:creationId xmlns:a16="http://schemas.microsoft.com/office/drawing/2014/main" id="{D9663DD1-6501-4488-BF30-96F375F1501F}"/>
              </a:ext>
            </a:extLst>
          </p:cNvPr>
          <p:cNvSpPr>
            <a:spLocks noGrp="1" noChangeArrowheads="1"/>
          </p:cNvSpPr>
          <p:nvPr>
            <p:ph type="title"/>
          </p:nvPr>
        </p:nvSpPr>
        <p:spPr/>
        <p:txBody>
          <a:bodyPr/>
          <a:lstStyle/>
          <a:p>
            <a:pPr eaLnBrk="1" hangingPunct="1"/>
            <a:r>
              <a:rPr lang="en-US" altLang="zh-TW"/>
              <a:t>Background</a:t>
            </a:r>
            <a:endParaRPr lang="zh-TW" altLang="en-US"/>
          </a:p>
        </p:txBody>
      </p:sp>
      <p:sp>
        <p:nvSpPr>
          <p:cNvPr id="6148" name="Rectangle 3">
            <a:extLst>
              <a:ext uri="{FF2B5EF4-FFF2-40B4-BE49-F238E27FC236}">
                <a16:creationId xmlns:a16="http://schemas.microsoft.com/office/drawing/2014/main" id="{6B70E620-16FC-4C2F-AF78-3AF52291E7EA}"/>
              </a:ext>
            </a:extLst>
          </p:cNvPr>
          <p:cNvSpPr>
            <a:spLocks noGrp="1" noChangeArrowheads="1"/>
          </p:cNvSpPr>
          <p:nvPr>
            <p:ph type="body" idx="1"/>
          </p:nvPr>
        </p:nvSpPr>
        <p:spPr/>
        <p:txBody>
          <a:bodyPr/>
          <a:lstStyle/>
          <a:p>
            <a:pPr eaLnBrk="1" hangingPunct="1"/>
            <a:r>
              <a:rPr lang="en-US" altLang="zh-TW" dirty="0"/>
              <a:t>Any periodic function can be expressed as the sum of sines and/or cosines of different frequencies, each multiplied by a different coefficient (Fourier series).</a:t>
            </a:r>
          </a:p>
          <a:p>
            <a:pPr eaLnBrk="1" hangingPunct="1"/>
            <a:r>
              <a:rPr lang="en-US" altLang="zh-TW" dirty="0"/>
              <a:t>As an illustrated example shown in Fig. 4.1, the function at the bottom is the sum of the four functions above it.</a:t>
            </a:r>
          </a:p>
          <a:p>
            <a:pPr eaLnBrk="1" hangingPunct="1"/>
            <a:r>
              <a:rPr lang="en-US" altLang="zh-TW" dirty="0"/>
              <a:t>Even functions that are not periodic can be expressed as the integral of sines and/or cosines multiplied by a weight function (Fourier transform).</a:t>
            </a:r>
          </a:p>
          <a:p>
            <a:pPr eaLnBrk="1" hangingPunct="1"/>
            <a:r>
              <a:rPr lang="en-US" altLang="zh-TW" dirty="0"/>
              <a:t>We deal only with functions (images) of finite duration, so the Fourier transform is the tool in which we are interested.</a:t>
            </a:r>
          </a:p>
          <a:p>
            <a:pPr eaLnBrk="1" hangingPunct="1">
              <a:buFont typeface="Wingdings" panose="05000000000000000000" pitchFamily="2" charset="2"/>
              <a:buNone/>
            </a:pPr>
            <a:endParaRPr lang="zh-TW"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編號版面配置區 3">
            <a:extLst>
              <a:ext uri="{FF2B5EF4-FFF2-40B4-BE49-F238E27FC236}">
                <a16:creationId xmlns:a16="http://schemas.microsoft.com/office/drawing/2014/main" id="{F007ACE4-D227-4727-9F99-0C5669301B9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BB0420F2-B3A0-4C1D-8BA1-8E0772D905AB}" type="slidenum">
              <a:rPr kumimoji="0" lang="zh-TW" altLang="en-US"/>
              <a:pPr eaLnBrk="1" hangingPunct="1"/>
              <a:t>20</a:t>
            </a:fld>
            <a:endParaRPr kumimoji="0" lang="en-US" altLang="zh-TW"/>
          </a:p>
        </p:txBody>
      </p:sp>
      <p:sp>
        <p:nvSpPr>
          <p:cNvPr id="24579" name="Rectangle 2">
            <a:extLst>
              <a:ext uri="{FF2B5EF4-FFF2-40B4-BE49-F238E27FC236}">
                <a16:creationId xmlns:a16="http://schemas.microsoft.com/office/drawing/2014/main" id="{747940A2-0635-4310-ACE6-DF0B79706FBA}"/>
              </a:ext>
            </a:extLst>
          </p:cNvPr>
          <p:cNvSpPr>
            <a:spLocks noGrp="1" noChangeArrowheads="1"/>
          </p:cNvSpPr>
          <p:nvPr>
            <p:ph type="title"/>
          </p:nvPr>
        </p:nvSpPr>
        <p:spPr/>
        <p:txBody>
          <a:bodyPr/>
          <a:lstStyle/>
          <a:p>
            <a:pPr eaLnBrk="1" hangingPunct="1"/>
            <a:endParaRPr lang="zh-TW" altLang="en-US"/>
          </a:p>
        </p:txBody>
      </p:sp>
      <p:pic>
        <p:nvPicPr>
          <p:cNvPr id="24580" name="Picture 4">
            <a:extLst>
              <a:ext uri="{FF2B5EF4-FFF2-40B4-BE49-F238E27FC236}">
                <a16:creationId xmlns:a16="http://schemas.microsoft.com/office/drawing/2014/main" id="{9213DEDF-D149-46CF-97C8-DDD9C47E8421}"/>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187450" y="269875"/>
            <a:ext cx="6769100" cy="6338888"/>
          </a:xfr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投影片編號版面配置區 3">
            <a:extLst>
              <a:ext uri="{FF2B5EF4-FFF2-40B4-BE49-F238E27FC236}">
                <a16:creationId xmlns:a16="http://schemas.microsoft.com/office/drawing/2014/main" id="{6FD129E3-7788-463B-B535-8EFD6E455E1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28ACD5FE-A3B7-483B-9BEE-87C858D04A35}" type="slidenum">
              <a:rPr kumimoji="0" lang="zh-TW" altLang="en-US"/>
              <a:pPr eaLnBrk="1" hangingPunct="1"/>
              <a:t>21</a:t>
            </a:fld>
            <a:endParaRPr kumimoji="0" lang="en-US" altLang="zh-TW"/>
          </a:p>
        </p:txBody>
      </p:sp>
      <p:sp>
        <p:nvSpPr>
          <p:cNvPr id="25603" name="Rectangle 2">
            <a:extLst>
              <a:ext uri="{FF2B5EF4-FFF2-40B4-BE49-F238E27FC236}">
                <a16:creationId xmlns:a16="http://schemas.microsoft.com/office/drawing/2014/main" id="{954AD35B-901A-4F06-A3C0-EE2ABB1B347C}"/>
              </a:ext>
            </a:extLst>
          </p:cNvPr>
          <p:cNvSpPr>
            <a:spLocks noGrp="1" noChangeArrowheads="1"/>
          </p:cNvSpPr>
          <p:nvPr>
            <p:ph type="title"/>
          </p:nvPr>
        </p:nvSpPr>
        <p:spPr/>
        <p:txBody>
          <a:bodyPr/>
          <a:lstStyle/>
          <a:p>
            <a:pPr eaLnBrk="1" hangingPunct="1"/>
            <a:endParaRPr lang="zh-TW" altLang="en-US"/>
          </a:p>
        </p:txBody>
      </p:sp>
      <p:sp>
        <p:nvSpPr>
          <p:cNvPr id="25604" name="Rectangle 3">
            <a:extLst>
              <a:ext uri="{FF2B5EF4-FFF2-40B4-BE49-F238E27FC236}">
                <a16:creationId xmlns:a16="http://schemas.microsoft.com/office/drawing/2014/main" id="{3AA638AE-4D7A-427E-93AA-5F1C62717628}"/>
              </a:ext>
            </a:extLst>
          </p:cNvPr>
          <p:cNvSpPr>
            <a:spLocks noGrp="1" noChangeArrowheads="1"/>
          </p:cNvSpPr>
          <p:nvPr>
            <p:ph type="body" idx="1"/>
          </p:nvPr>
        </p:nvSpPr>
        <p:spPr/>
        <p:txBody>
          <a:bodyPr/>
          <a:lstStyle/>
          <a:p>
            <a:pPr eaLnBrk="1" hangingPunct="1"/>
            <a:r>
              <a:rPr lang="en-US" altLang="zh-TW" dirty="0"/>
              <a:t>Fig. 4.8 shows the result by using the filter in Fig. 4.7(c) with some modifications (offsets).</a:t>
            </a:r>
          </a:p>
          <a:p>
            <a:pPr eaLnBrk="1" hangingPunct="1"/>
            <a:endParaRPr lang="zh-TW" altLang="en-US" dirty="0"/>
          </a:p>
        </p:txBody>
      </p:sp>
      <p:pic>
        <p:nvPicPr>
          <p:cNvPr id="25605" name="Picture 4">
            <a:extLst>
              <a:ext uri="{FF2B5EF4-FFF2-40B4-BE49-F238E27FC236}">
                <a16:creationId xmlns:a16="http://schemas.microsoft.com/office/drawing/2014/main" id="{67E0454B-747E-4C8A-8986-0D115D9E00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268413"/>
            <a:ext cx="6929438" cy="312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編號版面配置區 3">
            <a:extLst>
              <a:ext uri="{FF2B5EF4-FFF2-40B4-BE49-F238E27FC236}">
                <a16:creationId xmlns:a16="http://schemas.microsoft.com/office/drawing/2014/main" id="{7B91EC08-033C-4873-AF53-49E60B17093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25542652-8649-4EA7-985D-AB57BE9EDADE}" type="slidenum">
              <a:rPr kumimoji="0" lang="zh-TW" altLang="en-US"/>
              <a:pPr eaLnBrk="1" hangingPunct="1"/>
              <a:t>22</a:t>
            </a:fld>
            <a:endParaRPr kumimoji="0" lang="en-US" altLang="zh-TW"/>
          </a:p>
        </p:txBody>
      </p:sp>
      <p:sp>
        <p:nvSpPr>
          <p:cNvPr id="26627" name="Rectangle 2">
            <a:extLst>
              <a:ext uri="{FF2B5EF4-FFF2-40B4-BE49-F238E27FC236}">
                <a16:creationId xmlns:a16="http://schemas.microsoft.com/office/drawing/2014/main" id="{A424D18B-2F7B-46A9-A220-840C6194621B}"/>
              </a:ext>
            </a:extLst>
          </p:cNvPr>
          <p:cNvSpPr>
            <a:spLocks noGrp="1" noChangeArrowheads="1"/>
          </p:cNvSpPr>
          <p:nvPr>
            <p:ph type="title"/>
          </p:nvPr>
        </p:nvSpPr>
        <p:spPr/>
        <p:txBody>
          <a:bodyPr/>
          <a:lstStyle/>
          <a:p>
            <a:pPr eaLnBrk="1" hangingPunct="1"/>
            <a:r>
              <a:rPr lang="en-US" altLang="zh-TW"/>
              <a:t>Correspondence Between Filtering in the Spatial and Frequency Domains</a:t>
            </a:r>
            <a:endParaRPr lang="zh-TW" altLang="en-US"/>
          </a:p>
        </p:txBody>
      </p:sp>
      <p:sp>
        <p:nvSpPr>
          <p:cNvPr id="26628" name="Rectangle 3">
            <a:extLst>
              <a:ext uri="{FF2B5EF4-FFF2-40B4-BE49-F238E27FC236}">
                <a16:creationId xmlns:a16="http://schemas.microsoft.com/office/drawing/2014/main" id="{CD42A96E-1A22-4F52-BD9B-2C6472A590D3}"/>
              </a:ext>
            </a:extLst>
          </p:cNvPr>
          <p:cNvSpPr>
            <a:spLocks noGrp="1" noChangeArrowheads="1"/>
          </p:cNvSpPr>
          <p:nvPr>
            <p:ph type="body" idx="1"/>
          </p:nvPr>
        </p:nvSpPr>
        <p:spPr/>
        <p:txBody>
          <a:bodyPr/>
          <a:lstStyle/>
          <a:p>
            <a:pPr defTabSz="804863" eaLnBrk="1" hangingPunct="1">
              <a:spcBef>
                <a:spcPct val="5000"/>
              </a:spcBef>
            </a:pPr>
            <a:r>
              <a:rPr lang="en-US" altLang="zh-TW" dirty="0"/>
              <a:t>The convolution theorem:</a:t>
            </a:r>
          </a:p>
          <a:p>
            <a:pPr defTabSz="804863" eaLnBrk="1" hangingPunct="1">
              <a:spcBef>
                <a:spcPct val="5000"/>
              </a:spcBef>
              <a:buFont typeface="Wingdings" panose="05000000000000000000" pitchFamily="2" charset="2"/>
              <a:buNone/>
            </a:pPr>
            <a:r>
              <a:rPr lang="zh-TW" altLang="en-US" dirty="0"/>
              <a:t>	</a:t>
            </a:r>
            <a:r>
              <a:rPr lang="en-US" altLang="zh-TW" dirty="0"/>
              <a:t>The discrete convolution of two functions </a:t>
            </a:r>
            <a:r>
              <a:rPr lang="en-US" altLang="zh-TW" i="1" dirty="0"/>
              <a:t>f</a:t>
            </a:r>
            <a:r>
              <a:rPr lang="en-US" altLang="zh-TW" dirty="0"/>
              <a:t>(</a:t>
            </a:r>
            <a:r>
              <a:rPr lang="en-US" altLang="zh-TW" i="1" dirty="0"/>
              <a:t>x</a:t>
            </a:r>
            <a:r>
              <a:rPr lang="en-US" altLang="zh-TW" dirty="0"/>
              <a:t>,</a:t>
            </a:r>
            <a:r>
              <a:rPr lang="en-US" altLang="zh-TW" i="1" dirty="0"/>
              <a:t> y</a:t>
            </a:r>
            <a:r>
              <a:rPr lang="en-US" altLang="zh-TW" dirty="0"/>
              <a:t>) and </a:t>
            </a:r>
            <a:r>
              <a:rPr lang="en-US" altLang="zh-TW" i="1" dirty="0"/>
              <a:t>h</a:t>
            </a:r>
            <a:r>
              <a:rPr lang="en-US" altLang="zh-TW" dirty="0"/>
              <a:t>(</a:t>
            </a:r>
            <a:r>
              <a:rPr lang="en-US" altLang="zh-TW" i="1" dirty="0"/>
              <a:t>x</a:t>
            </a:r>
            <a:r>
              <a:rPr lang="en-US" altLang="zh-TW" dirty="0"/>
              <a:t>,</a:t>
            </a:r>
            <a:r>
              <a:rPr lang="en-US" altLang="zh-TW" i="1" dirty="0"/>
              <a:t> y</a:t>
            </a:r>
            <a:r>
              <a:rPr lang="en-US" altLang="zh-TW" dirty="0"/>
              <a:t>) of size </a:t>
            </a:r>
            <a:r>
              <a:rPr lang="en-US" altLang="zh-TW" i="1" dirty="0"/>
              <a:t>M</a:t>
            </a:r>
            <a:r>
              <a:rPr lang="en-US" altLang="zh-TW" dirty="0"/>
              <a:t>×</a:t>
            </a:r>
            <a:r>
              <a:rPr lang="en-US" altLang="zh-TW" i="1" dirty="0"/>
              <a:t>N</a:t>
            </a:r>
            <a:r>
              <a:rPr lang="en-US" altLang="zh-TW" dirty="0"/>
              <a:t> is denoted by </a:t>
            </a:r>
            <a:r>
              <a:rPr lang="en-US" altLang="zh-TW" i="1" dirty="0"/>
              <a:t>f</a:t>
            </a:r>
            <a:r>
              <a:rPr lang="en-US" altLang="zh-TW" dirty="0"/>
              <a:t>(</a:t>
            </a:r>
            <a:r>
              <a:rPr lang="en-US" altLang="zh-TW" i="1" dirty="0"/>
              <a:t>x</a:t>
            </a:r>
            <a:r>
              <a:rPr lang="en-US" altLang="zh-TW" dirty="0"/>
              <a:t>,</a:t>
            </a:r>
            <a:r>
              <a:rPr lang="en-US" altLang="zh-TW" i="1" dirty="0"/>
              <a:t> y</a:t>
            </a:r>
            <a:r>
              <a:rPr lang="en-US" altLang="zh-TW" dirty="0"/>
              <a:t>)*</a:t>
            </a:r>
            <a:r>
              <a:rPr lang="en-US" altLang="zh-TW" i="1" dirty="0"/>
              <a:t>h</a:t>
            </a:r>
            <a:r>
              <a:rPr lang="en-US" altLang="zh-TW" dirty="0"/>
              <a:t>(</a:t>
            </a:r>
            <a:r>
              <a:rPr lang="en-US" altLang="zh-TW" i="1" dirty="0"/>
              <a:t>x</a:t>
            </a:r>
            <a:r>
              <a:rPr lang="en-US" altLang="zh-TW" dirty="0"/>
              <a:t>,</a:t>
            </a:r>
            <a:r>
              <a:rPr lang="en-US" altLang="zh-TW" i="1" dirty="0"/>
              <a:t> y</a:t>
            </a:r>
            <a:r>
              <a:rPr lang="en-US" altLang="zh-TW" dirty="0"/>
              <a:t>) and is defined by:</a:t>
            </a:r>
          </a:p>
          <a:p>
            <a:pPr defTabSz="804863" eaLnBrk="1" hangingPunct="1">
              <a:lnSpc>
                <a:spcPct val="65000"/>
              </a:lnSpc>
              <a:spcBef>
                <a:spcPct val="100000"/>
              </a:spcBef>
              <a:spcAft>
                <a:spcPct val="40000"/>
              </a:spcAft>
              <a:buFont typeface="Wingdings" panose="05000000000000000000" pitchFamily="2" charset="2"/>
              <a:buNone/>
            </a:pPr>
            <a:r>
              <a:rPr lang="zh-TW" altLang="en-US" dirty="0"/>
              <a:t>									     	      </a:t>
            </a:r>
            <a:r>
              <a:rPr lang="en-US" altLang="zh-TW" dirty="0"/>
              <a:t>(4.2-30)</a:t>
            </a:r>
          </a:p>
          <a:p>
            <a:pPr defTabSz="804863" eaLnBrk="1" hangingPunct="1"/>
            <a:r>
              <a:rPr lang="en-US" altLang="zh-TW" dirty="0"/>
              <a:t>Three steps to implement</a:t>
            </a:r>
          </a:p>
          <a:p>
            <a:pPr defTabSz="804863" eaLnBrk="1" hangingPunct="1">
              <a:buFont typeface="Wingdings" panose="05000000000000000000" pitchFamily="2" charset="2"/>
              <a:buNone/>
            </a:pPr>
            <a:r>
              <a:rPr lang="zh-TW" altLang="en-US" dirty="0"/>
              <a:t>	</a:t>
            </a:r>
            <a:r>
              <a:rPr lang="en-US" altLang="zh-TW" dirty="0"/>
              <a:t>(1)	flipping one function about the origin;</a:t>
            </a:r>
          </a:p>
          <a:p>
            <a:pPr defTabSz="804863" eaLnBrk="1" hangingPunct="1">
              <a:buFont typeface="Wingdings" panose="05000000000000000000" pitchFamily="2" charset="2"/>
              <a:buNone/>
            </a:pPr>
            <a:r>
              <a:rPr lang="zh-TW" altLang="en-US" dirty="0"/>
              <a:t>	</a:t>
            </a:r>
            <a:r>
              <a:rPr lang="en-US" altLang="zh-TW" dirty="0"/>
              <a:t>(2)	shifting that function with respect to the other by 	changing the values of (</a:t>
            </a:r>
            <a:r>
              <a:rPr lang="en-US" altLang="zh-TW" i="1" dirty="0"/>
              <a:t>x</a:t>
            </a:r>
            <a:r>
              <a:rPr lang="en-US" altLang="zh-TW" dirty="0"/>
              <a:t>, </a:t>
            </a:r>
            <a:r>
              <a:rPr lang="en-US" altLang="zh-TW" i="1" dirty="0"/>
              <a:t>y</a:t>
            </a:r>
            <a:r>
              <a:rPr lang="en-US" altLang="zh-TW" dirty="0"/>
              <a:t>);</a:t>
            </a:r>
            <a:endParaRPr lang="zh-TW" altLang="en-US" dirty="0"/>
          </a:p>
          <a:p>
            <a:pPr defTabSz="804863" eaLnBrk="1" hangingPunct="1">
              <a:buFont typeface="Wingdings" panose="05000000000000000000" pitchFamily="2" charset="2"/>
              <a:buNone/>
            </a:pPr>
            <a:r>
              <a:rPr lang="zh-TW" altLang="en-US" dirty="0"/>
              <a:t>	</a:t>
            </a:r>
            <a:r>
              <a:rPr lang="en-US" altLang="zh-TW" dirty="0"/>
              <a:t>(3)	computing a sum of products over all values of </a:t>
            </a:r>
            <a:r>
              <a:rPr lang="en-US" altLang="zh-TW" i="1" dirty="0"/>
              <a:t>m</a:t>
            </a:r>
            <a:r>
              <a:rPr lang="en-US" altLang="zh-TW" dirty="0"/>
              <a:t> and </a:t>
            </a:r>
            <a:r>
              <a:rPr lang="en-US" altLang="zh-TW" i="1" dirty="0"/>
              <a:t>n</a:t>
            </a:r>
            <a:r>
              <a:rPr lang="en-US" altLang="zh-TW" dirty="0"/>
              <a:t>, 	for </a:t>
            </a:r>
            <a:r>
              <a:rPr lang="en-US" altLang="zh-TW" i="1" dirty="0"/>
              <a:t>each</a:t>
            </a:r>
            <a:r>
              <a:rPr lang="en-US" altLang="zh-TW" dirty="0"/>
              <a:t> displacement (</a:t>
            </a:r>
            <a:r>
              <a:rPr lang="en-US" altLang="zh-TW" i="1" dirty="0"/>
              <a:t>x</a:t>
            </a:r>
            <a:r>
              <a:rPr lang="en-US" altLang="zh-TW" dirty="0"/>
              <a:t>, </a:t>
            </a:r>
            <a:r>
              <a:rPr lang="en-US" altLang="zh-TW" i="1" dirty="0"/>
              <a:t>y</a:t>
            </a:r>
            <a:r>
              <a:rPr lang="en-US" altLang="zh-TW" dirty="0"/>
              <a:t>).</a:t>
            </a:r>
            <a:endParaRPr lang="zh-TW" altLang="en-US" dirty="0"/>
          </a:p>
        </p:txBody>
      </p:sp>
      <mc:AlternateContent xmlns:mc="http://schemas.openxmlformats.org/markup-compatibility/2006" xmlns:a14="http://schemas.microsoft.com/office/drawing/2010/main">
        <mc:Choice Requires="a14">
          <p:sp>
            <p:nvSpPr>
              <p:cNvPr id="26629" name="Object 4">
                <a:extLst>
                  <a:ext uri="{FF2B5EF4-FFF2-40B4-BE49-F238E27FC236}">
                    <a16:creationId xmlns:a16="http://schemas.microsoft.com/office/drawing/2014/main" id="{87F79503-B220-4E87-8015-4D2F9D89A6F4}"/>
                  </a:ext>
                </a:extLst>
              </p:cNvPr>
              <p:cNvSpPr txBox="1"/>
              <p:nvPr/>
            </p:nvSpPr>
            <p:spPr bwMode="auto">
              <a:xfrm>
                <a:off x="323528" y="2636912"/>
                <a:ext cx="7445201" cy="1062037"/>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a:solidFill>
                            <a:srgbClr val="000000"/>
                          </a:solidFill>
                          <a:latin typeface="Cambria Math" panose="02040503050406030204" pitchFamily="18" charset="0"/>
                        </a:rPr>
                        <m:t>𝑓</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h</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f>
                        <m:fPr>
                          <m:ctrlPr>
                            <a:rPr lang="zh-TW" altLang="en-US" sz="2400" i="1">
                              <a:solidFill>
                                <a:srgbClr val="000000"/>
                              </a:solidFill>
                              <a:latin typeface="Cambria Math" panose="02040503050406030204" pitchFamily="18" charset="0"/>
                            </a:rPr>
                          </m:ctrlPr>
                        </m:fPr>
                        <m:num>
                          <m:r>
                            <a:rPr lang="zh-TW" altLang="en-US" sz="2400" i="1">
                              <a:solidFill>
                                <a:srgbClr val="000000"/>
                              </a:solidFill>
                              <a:latin typeface="Cambria Math" panose="02040503050406030204" pitchFamily="18" charset="0"/>
                            </a:rPr>
                            <m:t>1</m:t>
                          </m:r>
                        </m:num>
                        <m:den>
                          <m:r>
                            <a:rPr lang="zh-TW" altLang="en-US" sz="2400" i="1">
                              <a:solidFill>
                                <a:srgbClr val="000000"/>
                              </a:solidFill>
                              <a:latin typeface="Cambria Math" panose="02040503050406030204" pitchFamily="18" charset="0"/>
                            </a:rPr>
                            <m:t>𝑀𝑁</m:t>
                          </m:r>
                        </m:den>
                      </m:f>
                      <m:nary>
                        <m:naryPr>
                          <m:chr m:val="∑"/>
                          <m:ctrlPr>
                            <a:rPr lang="zh-TW" altLang="en-US" sz="2400" i="1">
                              <a:solidFill>
                                <a:srgbClr val="000000"/>
                              </a:solidFill>
                              <a:latin typeface="Cambria Math" panose="02040503050406030204" pitchFamily="18" charset="0"/>
                            </a:rPr>
                          </m:ctrlPr>
                        </m:naryPr>
                        <m:sub>
                          <m:r>
                            <a:rPr lang="zh-TW" altLang="en-US" sz="2400" i="1">
                              <a:solidFill>
                                <a:srgbClr val="000000"/>
                              </a:solidFill>
                              <a:latin typeface="Cambria Math" panose="02040503050406030204" pitchFamily="18" charset="0"/>
                            </a:rPr>
                            <m:t>𝑚</m:t>
                          </m:r>
                          <m:r>
                            <a:rPr lang="zh-TW" altLang="en-US" sz="2400" i="1">
                              <a:solidFill>
                                <a:srgbClr val="000000"/>
                              </a:solidFill>
                              <a:latin typeface="Cambria Math" panose="02040503050406030204" pitchFamily="18" charset="0"/>
                            </a:rPr>
                            <m:t>=0</m:t>
                          </m:r>
                        </m:sub>
                        <m:sup>
                          <m:r>
                            <a:rPr lang="zh-TW" altLang="en-US" sz="2400" i="1">
                              <a:solidFill>
                                <a:srgbClr val="000000"/>
                              </a:solidFill>
                              <a:latin typeface="Cambria Math" panose="02040503050406030204" pitchFamily="18" charset="0"/>
                            </a:rPr>
                            <m:t>𝑀</m:t>
                          </m:r>
                          <m:r>
                            <a:rPr lang="zh-TW" altLang="en-US" sz="2400" i="1">
                              <a:solidFill>
                                <a:srgbClr val="000000"/>
                              </a:solidFill>
                              <a:latin typeface="Cambria Math" panose="02040503050406030204" pitchFamily="18" charset="0"/>
                            </a:rPr>
                            <m:t>−1</m:t>
                          </m:r>
                        </m:sup>
                        <m:e>
                          <m:nary>
                            <m:naryPr>
                              <m:chr m:val="∑"/>
                              <m:ctrlPr>
                                <a:rPr lang="zh-TW" altLang="en-US" sz="2400" i="1">
                                  <a:solidFill>
                                    <a:srgbClr val="000000"/>
                                  </a:solidFill>
                                  <a:latin typeface="Cambria Math" panose="02040503050406030204" pitchFamily="18" charset="0"/>
                                </a:rPr>
                              </m:ctrlPr>
                            </m:naryPr>
                            <m:sub>
                              <m:r>
                                <a:rPr lang="zh-TW" altLang="en-US" sz="2400" i="1">
                                  <a:solidFill>
                                    <a:srgbClr val="000000"/>
                                  </a:solidFill>
                                  <a:latin typeface="Cambria Math" panose="02040503050406030204" pitchFamily="18" charset="0"/>
                                </a:rPr>
                                <m:t>𝑛</m:t>
                              </m:r>
                              <m:r>
                                <a:rPr lang="zh-TW" altLang="en-US" sz="2400" i="1">
                                  <a:solidFill>
                                    <a:srgbClr val="000000"/>
                                  </a:solidFill>
                                  <a:latin typeface="Cambria Math" panose="02040503050406030204" pitchFamily="18" charset="0"/>
                                </a:rPr>
                                <m:t>=0</m:t>
                              </m:r>
                            </m:sub>
                            <m:sup>
                              <m:r>
                                <a:rPr lang="zh-TW" altLang="en-US" sz="2400" i="1">
                                  <a:solidFill>
                                    <a:srgbClr val="000000"/>
                                  </a:solidFill>
                                  <a:latin typeface="Cambria Math" panose="02040503050406030204" pitchFamily="18" charset="0"/>
                                </a:rPr>
                                <m:t>𝑁</m:t>
                              </m:r>
                              <m:r>
                                <a:rPr lang="zh-TW" altLang="en-US" sz="2400" i="1">
                                  <a:solidFill>
                                    <a:srgbClr val="000000"/>
                                  </a:solidFill>
                                  <a:latin typeface="Cambria Math" panose="02040503050406030204" pitchFamily="18" charset="0"/>
                                </a:rPr>
                                <m:t>−1</m:t>
                              </m:r>
                            </m:sup>
                            <m:e>
                              <m:r>
                                <a:rPr lang="zh-TW" altLang="en-US" sz="2400" i="1">
                                  <a:solidFill>
                                    <a:srgbClr val="000000"/>
                                  </a:solidFill>
                                  <a:latin typeface="Cambria Math" panose="02040503050406030204" pitchFamily="18" charset="0"/>
                                </a:rPr>
                                <m:t>𝑓</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𝑚</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𝑛</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h</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𝑚</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𝑛</m:t>
                              </m:r>
                              <m:r>
                                <a:rPr lang="zh-TW" altLang="en-US" sz="2400" i="1">
                                  <a:solidFill>
                                    <a:srgbClr val="000000"/>
                                  </a:solidFill>
                                  <a:latin typeface="Cambria Math" panose="02040503050406030204" pitchFamily="18" charset="0"/>
                                </a:rPr>
                                <m:t>)</m:t>
                              </m:r>
                            </m:e>
                          </m:nary>
                        </m:e>
                      </m:nary>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26629" name="Object 4">
                <a:extLst>
                  <a:ext uri="{FF2B5EF4-FFF2-40B4-BE49-F238E27FC236}">
                    <a16:creationId xmlns:a16="http://schemas.microsoft.com/office/drawing/2014/main" id="{87F79503-B220-4E87-8015-4D2F9D89A6F4}"/>
                  </a:ext>
                </a:extLst>
              </p:cNvPr>
              <p:cNvSpPr txBox="1">
                <a:spLocks noRot="1" noChangeAspect="1" noMove="1" noResize="1" noEditPoints="1" noAdjustHandles="1" noChangeArrowheads="1" noChangeShapeType="1" noTextEdit="1"/>
              </p:cNvSpPr>
              <p:nvPr/>
            </p:nvSpPr>
            <p:spPr bwMode="auto">
              <a:xfrm>
                <a:off x="323528" y="2636912"/>
                <a:ext cx="7445201" cy="1062037"/>
              </a:xfrm>
              <a:prstGeom prst="rect">
                <a:avLst/>
              </a:prstGeom>
              <a:blipFill>
                <a:blip r:embed="rId2"/>
                <a:stretch>
                  <a:fillRect b="-1149"/>
                </a:stretch>
              </a:blipFill>
              <a:ln>
                <a:noFill/>
              </a:ln>
              <a:effectLst/>
              <a:extLst/>
            </p:spPr>
            <p:txBody>
              <a:bodyPr/>
              <a:lstStyle/>
              <a:p>
                <a:r>
                  <a:rPr lang="zh-TW" alt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編號版面配置區 3">
            <a:extLst>
              <a:ext uri="{FF2B5EF4-FFF2-40B4-BE49-F238E27FC236}">
                <a16:creationId xmlns:a16="http://schemas.microsoft.com/office/drawing/2014/main" id="{A87868EF-E93E-4EF1-9040-1D0FB781488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E1359F46-A90E-4E4E-A020-E1F880C61975}" type="slidenum">
              <a:rPr kumimoji="0" lang="zh-TW" altLang="en-US"/>
              <a:pPr eaLnBrk="1" hangingPunct="1"/>
              <a:t>23</a:t>
            </a:fld>
            <a:endParaRPr kumimoji="0" lang="en-US" altLang="zh-TW"/>
          </a:p>
        </p:txBody>
      </p:sp>
      <p:sp>
        <p:nvSpPr>
          <p:cNvPr id="27651" name="Rectangle 2">
            <a:extLst>
              <a:ext uri="{FF2B5EF4-FFF2-40B4-BE49-F238E27FC236}">
                <a16:creationId xmlns:a16="http://schemas.microsoft.com/office/drawing/2014/main" id="{D2C51D1B-6B52-48F3-8323-1D7A36CAD668}"/>
              </a:ext>
            </a:extLst>
          </p:cNvPr>
          <p:cNvSpPr>
            <a:spLocks noGrp="1" noChangeArrowheads="1"/>
          </p:cNvSpPr>
          <p:nvPr>
            <p:ph type="title"/>
          </p:nvPr>
        </p:nvSpPr>
        <p:spPr/>
        <p:txBody>
          <a:bodyPr/>
          <a:lstStyle/>
          <a:p>
            <a:pPr eaLnBrk="1" hangingPunct="1"/>
            <a:endParaRPr lang="zh-TW" altLang="en-US"/>
          </a:p>
        </p:txBody>
      </p:sp>
      <p:sp>
        <p:nvSpPr>
          <p:cNvPr id="27652" name="Rectangle 3">
            <a:extLst>
              <a:ext uri="{FF2B5EF4-FFF2-40B4-BE49-F238E27FC236}">
                <a16:creationId xmlns:a16="http://schemas.microsoft.com/office/drawing/2014/main" id="{B6C923C8-EAAE-4CDF-B305-DF27EE07EDA9}"/>
              </a:ext>
            </a:extLst>
          </p:cNvPr>
          <p:cNvSpPr>
            <a:spLocks noGrp="1" noChangeArrowheads="1"/>
          </p:cNvSpPr>
          <p:nvPr>
            <p:ph type="body" idx="1"/>
          </p:nvPr>
        </p:nvSpPr>
        <p:spPr>
          <a:xfrm>
            <a:off x="107950" y="188913"/>
            <a:ext cx="8847138" cy="6408737"/>
          </a:xfrm>
        </p:spPr>
        <p:txBody>
          <a:bodyPr/>
          <a:lstStyle/>
          <a:p>
            <a:pPr eaLnBrk="1" hangingPunct="1">
              <a:lnSpc>
                <a:spcPct val="90000"/>
              </a:lnSpc>
              <a:spcBef>
                <a:spcPct val="0"/>
              </a:spcBef>
            </a:pPr>
            <a:r>
              <a:rPr lang="en-US" altLang="zh-TW" dirty="0"/>
              <a:t>Let </a:t>
            </a:r>
            <a:r>
              <a:rPr lang="en-US" altLang="zh-TW" i="1" dirty="0"/>
              <a:t>F</a:t>
            </a:r>
            <a:r>
              <a:rPr lang="en-US" altLang="zh-TW" dirty="0"/>
              <a:t>(</a:t>
            </a:r>
            <a:r>
              <a:rPr lang="en-US" altLang="zh-TW" i="1" dirty="0"/>
              <a:t>u</a:t>
            </a:r>
            <a:r>
              <a:rPr lang="en-US" altLang="zh-TW" dirty="0"/>
              <a:t>,</a:t>
            </a:r>
            <a:r>
              <a:rPr lang="en-US" altLang="zh-TW" i="1" dirty="0"/>
              <a:t> v</a:t>
            </a:r>
            <a:r>
              <a:rPr lang="en-US" altLang="zh-TW" dirty="0"/>
              <a:t>) and </a:t>
            </a:r>
            <a:r>
              <a:rPr lang="en-US" altLang="zh-TW" i="1" dirty="0"/>
              <a:t>H</a:t>
            </a:r>
            <a:r>
              <a:rPr lang="en-US" altLang="zh-TW" dirty="0"/>
              <a:t>(</a:t>
            </a:r>
            <a:r>
              <a:rPr lang="en-US" altLang="zh-TW" i="1" dirty="0"/>
              <a:t>u</a:t>
            </a:r>
            <a:r>
              <a:rPr lang="en-US" altLang="zh-TW" dirty="0"/>
              <a:t>,</a:t>
            </a:r>
            <a:r>
              <a:rPr lang="en-US" altLang="zh-TW" i="1" dirty="0"/>
              <a:t> v</a:t>
            </a:r>
            <a:r>
              <a:rPr lang="en-US" altLang="zh-TW" dirty="0"/>
              <a:t>) denote the Fourier transforms of </a:t>
            </a:r>
            <a:r>
              <a:rPr lang="en-US" altLang="zh-TW" i="1" dirty="0"/>
              <a:t>f</a:t>
            </a:r>
            <a:r>
              <a:rPr lang="en-US" altLang="zh-TW" dirty="0"/>
              <a:t>(</a:t>
            </a:r>
            <a:r>
              <a:rPr lang="en-US" altLang="zh-TW" i="1" dirty="0"/>
              <a:t>x</a:t>
            </a:r>
            <a:r>
              <a:rPr lang="en-US" altLang="zh-TW" dirty="0"/>
              <a:t>,</a:t>
            </a:r>
            <a:r>
              <a:rPr lang="en-US" altLang="zh-TW" i="1" dirty="0"/>
              <a:t> y</a:t>
            </a:r>
            <a:r>
              <a:rPr lang="en-US" altLang="zh-TW" dirty="0"/>
              <a:t>) and </a:t>
            </a:r>
            <a:r>
              <a:rPr lang="en-US" altLang="zh-TW" i="1" dirty="0"/>
              <a:t>h</a:t>
            </a:r>
            <a:r>
              <a:rPr lang="en-US" altLang="zh-TW" dirty="0"/>
              <a:t>(</a:t>
            </a:r>
            <a:r>
              <a:rPr lang="en-US" altLang="zh-TW" i="1" dirty="0"/>
              <a:t>x</a:t>
            </a:r>
            <a:r>
              <a:rPr lang="en-US" altLang="zh-TW" dirty="0"/>
              <a:t>,</a:t>
            </a:r>
            <a:r>
              <a:rPr lang="en-US" altLang="zh-TW" i="1" dirty="0"/>
              <a:t> y</a:t>
            </a:r>
            <a:r>
              <a:rPr lang="en-US" altLang="zh-TW" dirty="0"/>
              <a:t>), respectively. Then </a:t>
            </a:r>
            <a:r>
              <a:rPr lang="en-US" altLang="zh-TW" i="1" dirty="0"/>
              <a:t>f</a:t>
            </a:r>
            <a:r>
              <a:rPr lang="en-US" altLang="zh-TW" dirty="0"/>
              <a:t>(</a:t>
            </a:r>
            <a:r>
              <a:rPr lang="en-US" altLang="zh-TW" i="1" dirty="0"/>
              <a:t>x</a:t>
            </a:r>
            <a:r>
              <a:rPr lang="en-US" altLang="zh-TW" dirty="0"/>
              <a:t>,</a:t>
            </a:r>
            <a:r>
              <a:rPr lang="en-US" altLang="zh-TW" i="1" dirty="0"/>
              <a:t> y</a:t>
            </a:r>
            <a:r>
              <a:rPr lang="en-US" altLang="zh-TW" dirty="0"/>
              <a:t>)*</a:t>
            </a:r>
            <a:r>
              <a:rPr lang="en-US" altLang="zh-TW" i="1" dirty="0"/>
              <a:t>h</a:t>
            </a:r>
            <a:r>
              <a:rPr lang="en-US" altLang="zh-TW" dirty="0"/>
              <a:t>(</a:t>
            </a:r>
            <a:r>
              <a:rPr lang="en-US" altLang="zh-TW" i="1" dirty="0"/>
              <a:t>x</a:t>
            </a:r>
            <a:r>
              <a:rPr lang="en-US" altLang="zh-TW" dirty="0"/>
              <a:t>,</a:t>
            </a:r>
            <a:r>
              <a:rPr lang="en-US" altLang="zh-TW" i="1" dirty="0"/>
              <a:t> y</a:t>
            </a:r>
            <a:r>
              <a:rPr lang="en-US" altLang="zh-TW" dirty="0"/>
              <a:t>) and </a:t>
            </a:r>
            <a:r>
              <a:rPr lang="en-US" altLang="zh-TW" i="1" dirty="0"/>
              <a:t>F</a:t>
            </a:r>
            <a:r>
              <a:rPr lang="en-US" altLang="zh-TW" dirty="0"/>
              <a:t>(</a:t>
            </a:r>
            <a:r>
              <a:rPr lang="en-US" altLang="zh-TW" i="1" dirty="0"/>
              <a:t>u</a:t>
            </a:r>
            <a:r>
              <a:rPr lang="en-US" altLang="zh-TW" dirty="0"/>
              <a:t>,</a:t>
            </a:r>
            <a:r>
              <a:rPr lang="en-US" altLang="zh-TW" i="1" dirty="0"/>
              <a:t> v</a:t>
            </a:r>
            <a:r>
              <a:rPr lang="en-US" altLang="zh-TW" dirty="0"/>
              <a:t>)</a:t>
            </a:r>
            <a:r>
              <a:rPr lang="en-US" altLang="zh-TW" i="1" dirty="0"/>
              <a:t>H</a:t>
            </a:r>
            <a:r>
              <a:rPr lang="en-US" altLang="zh-TW" dirty="0"/>
              <a:t>(</a:t>
            </a:r>
            <a:r>
              <a:rPr lang="en-US" altLang="zh-TW" i="1" dirty="0"/>
              <a:t>u</a:t>
            </a:r>
            <a:r>
              <a:rPr lang="en-US" altLang="zh-TW" dirty="0"/>
              <a:t>,</a:t>
            </a:r>
            <a:r>
              <a:rPr lang="en-US" altLang="zh-TW" i="1" dirty="0"/>
              <a:t> v</a:t>
            </a:r>
            <a:r>
              <a:rPr lang="en-US" altLang="zh-TW" dirty="0"/>
              <a:t>) constitute a Fourier transform pair, i.e.,</a:t>
            </a:r>
          </a:p>
          <a:p>
            <a:pPr eaLnBrk="1" hangingPunct="1">
              <a:lnSpc>
                <a:spcPct val="85000"/>
              </a:lnSpc>
              <a:spcBef>
                <a:spcPct val="0"/>
              </a:spcBef>
              <a:buFont typeface="Wingdings" panose="05000000000000000000" pitchFamily="2" charset="2"/>
              <a:buNone/>
            </a:pPr>
            <a:r>
              <a:rPr lang="zh-TW" altLang="en-US" dirty="0"/>
              <a:t>									     </a:t>
            </a:r>
            <a:r>
              <a:rPr lang="en-US" altLang="zh-TW" dirty="0"/>
              <a:t>(4.2-31)</a:t>
            </a:r>
          </a:p>
          <a:p>
            <a:pPr eaLnBrk="1" hangingPunct="1">
              <a:lnSpc>
                <a:spcPct val="95000"/>
              </a:lnSpc>
              <a:spcBef>
                <a:spcPct val="0"/>
              </a:spcBef>
              <a:buFont typeface="Wingdings" panose="05000000000000000000" pitchFamily="2" charset="2"/>
              <a:buNone/>
            </a:pPr>
            <a:r>
              <a:rPr lang="zh-TW" altLang="en-US" dirty="0"/>
              <a:t>	</a:t>
            </a:r>
            <a:r>
              <a:rPr lang="en-US" altLang="zh-TW" dirty="0"/>
              <a:t>Similarly, </a:t>
            </a:r>
            <a:r>
              <a:rPr lang="en-US" altLang="zh-TW" i="1" dirty="0"/>
              <a:t>f</a:t>
            </a:r>
            <a:r>
              <a:rPr lang="en-US" altLang="zh-TW" dirty="0"/>
              <a:t>(</a:t>
            </a:r>
            <a:r>
              <a:rPr lang="en-US" altLang="zh-TW" i="1" dirty="0"/>
              <a:t>x</a:t>
            </a:r>
            <a:r>
              <a:rPr lang="en-US" altLang="zh-TW" dirty="0"/>
              <a:t>,</a:t>
            </a:r>
            <a:r>
              <a:rPr lang="en-US" altLang="zh-TW" i="1" dirty="0"/>
              <a:t> y</a:t>
            </a:r>
            <a:r>
              <a:rPr lang="en-US" altLang="zh-TW" dirty="0"/>
              <a:t>)</a:t>
            </a:r>
            <a:r>
              <a:rPr lang="en-US" altLang="zh-TW" i="1" dirty="0"/>
              <a:t>h</a:t>
            </a:r>
            <a:r>
              <a:rPr lang="en-US" altLang="zh-TW" dirty="0"/>
              <a:t>(</a:t>
            </a:r>
            <a:r>
              <a:rPr lang="en-US" altLang="zh-TW" i="1" dirty="0"/>
              <a:t>x</a:t>
            </a:r>
            <a:r>
              <a:rPr lang="en-US" altLang="zh-TW" dirty="0"/>
              <a:t>,</a:t>
            </a:r>
            <a:r>
              <a:rPr lang="en-US" altLang="zh-TW" i="1" dirty="0"/>
              <a:t> y</a:t>
            </a:r>
            <a:r>
              <a:rPr lang="en-US" altLang="zh-TW" dirty="0"/>
              <a:t>) and </a:t>
            </a:r>
            <a:r>
              <a:rPr lang="en-US" altLang="zh-TW" i="1" dirty="0"/>
              <a:t>F</a:t>
            </a:r>
            <a:r>
              <a:rPr lang="en-US" altLang="zh-TW" dirty="0"/>
              <a:t>(</a:t>
            </a:r>
            <a:r>
              <a:rPr lang="en-US" altLang="zh-TW" i="1" dirty="0"/>
              <a:t>u</a:t>
            </a:r>
            <a:r>
              <a:rPr lang="en-US" altLang="zh-TW" dirty="0"/>
              <a:t>,</a:t>
            </a:r>
            <a:r>
              <a:rPr lang="en-US" altLang="zh-TW" i="1" dirty="0"/>
              <a:t> v</a:t>
            </a:r>
            <a:r>
              <a:rPr lang="en-US" altLang="zh-TW" dirty="0"/>
              <a:t>)*</a:t>
            </a:r>
            <a:r>
              <a:rPr lang="en-US" altLang="zh-TW" i="1" dirty="0"/>
              <a:t>H</a:t>
            </a:r>
            <a:r>
              <a:rPr lang="en-US" altLang="zh-TW" dirty="0"/>
              <a:t>(</a:t>
            </a:r>
            <a:r>
              <a:rPr lang="en-US" altLang="zh-TW" i="1" dirty="0"/>
              <a:t>u</a:t>
            </a:r>
            <a:r>
              <a:rPr lang="en-US" altLang="zh-TW" dirty="0"/>
              <a:t>,</a:t>
            </a:r>
            <a:r>
              <a:rPr lang="en-US" altLang="zh-TW" i="1" dirty="0"/>
              <a:t> v</a:t>
            </a:r>
            <a:r>
              <a:rPr lang="en-US" altLang="zh-TW" dirty="0"/>
              <a:t>)</a:t>
            </a:r>
            <a:r>
              <a:rPr lang="en-US" altLang="zh-TW" i="1" dirty="0"/>
              <a:t> </a:t>
            </a:r>
            <a:r>
              <a:rPr lang="en-US" altLang="zh-TW" dirty="0"/>
              <a:t>also constitute a Fourier transform pair, i.e.,</a:t>
            </a:r>
          </a:p>
          <a:p>
            <a:pPr eaLnBrk="1" hangingPunct="1">
              <a:lnSpc>
                <a:spcPct val="85000"/>
              </a:lnSpc>
              <a:spcBef>
                <a:spcPct val="0"/>
              </a:spcBef>
              <a:buFont typeface="Wingdings" panose="05000000000000000000" pitchFamily="2" charset="2"/>
              <a:buNone/>
            </a:pPr>
            <a:r>
              <a:rPr lang="zh-TW" altLang="en-US" dirty="0"/>
              <a:t>						     			     </a:t>
            </a:r>
            <a:r>
              <a:rPr lang="en-US" altLang="zh-TW" dirty="0"/>
              <a:t>(4.2-32)</a:t>
            </a:r>
          </a:p>
          <a:p>
            <a:pPr eaLnBrk="1" hangingPunct="1"/>
            <a:r>
              <a:rPr lang="en-US" altLang="zh-TW" dirty="0"/>
              <a:t>An </a:t>
            </a:r>
            <a:r>
              <a:rPr lang="en-US" altLang="zh-TW" i="1" dirty="0"/>
              <a:t>impulse function </a:t>
            </a:r>
            <a:r>
              <a:rPr lang="en-US" altLang="zh-TW" dirty="0"/>
              <a:t>of </a:t>
            </a:r>
            <a:r>
              <a:rPr lang="en-US" altLang="zh-TW" i="1" dirty="0"/>
              <a:t>strength</a:t>
            </a:r>
            <a:r>
              <a:rPr lang="en-US" altLang="zh-TW" dirty="0"/>
              <a:t> </a:t>
            </a:r>
            <a:r>
              <a:rPr lang="en-US" altLang="zh-TW" i="1" dirty="0"/>
              <a:t>A</a:t>
            </a:r>
            <a:r>
              <a:rPr lang="en-US" altLang="zh-TW" dirty="0"/>
              <a:t>, located at coordinates (</a:t>
            </a:r>
            <a:r>
              <a:rPr lang="en-US" altLang="zh-TW" i="1" dirty="0"/>
              <a:t>x</a:t>
            </a:r>
            <a:r>
              <a:rPr lang="en-US" altLang="zh-TW" baseline="-25000" dirty="0"/>
              <a:t>0</a:t>
            </a:r>
            <a:r>
              <a:rPr lang="en-US" altLang="zh-TW" dirty="0"/>
              <a:t>, </a:t>
            </a:r>
            <a:r>
              <a:rPr lang="en-US" altLang="zh-TW" i="1" dirty="0"/>
              <a:t>y</a:t>
            </a:r>
            <a:r>
              <a:rPr lang="en-US" altLang="zh-TW" baseline="-25000" dirty="0"/>
              <a:t>0</a:t>
            </a:r>
            <a:r>
              <a:rPr lang="en-US" altLang="zh-TW" dirty="0"/>
              <a:t>), is </a:t>
            </a:r>
            <a:r>
              <a:rPr lang="en-US" altLang="zh-TW" dirty="0" err="1"/>
              <a:t>deonted</a:t>
            </a:r>
            <a:r>
              <a:rPr lang="en-US" altLang="zh-TW" dirty="0"/>
              <a:t> by                        and is </a:t>
            </a:r>
            <a:r>
              <a:rPr lang="en-US" altLang="zh-TW" i="1" dirty="0"/>
              <a:t>defined</a:t>
            </a:r>
            <a:r>
              <a:rPr lang="en-US" altLang="zh-TW" dirty="0"/>
              <a:t> by:</a:t>
            </a:r>
          </a:p>
          <a:p>
            <a:pPr eaLnBrk="1" hangingPunct="1">
              <a:buFont typeface="Wingdings" panose="05000000000000000000" pitchFamily="2" charset="2"/>
              <a:buNone/>
            </a:pPr>
            <a:r>
              <a:rPr lang="zh-TW" altLang="en-US" dirty="0"/>
              <a:t>									     </a:t>
            </a:r>
            <a:r>
              <a:rPr lang="en-US" altLang="zh-TW" dirty="0"/>
              <a:t>(4.2-33)</a:t>
            </a:r>
          </a:p>
          <a:p>
            <a:pPr eaLnBrk="1" hangingPunct="1">
              <a:lnSpc>
                <a:spcPct val="80000"/>
              </a:lnSpc>
              <a:spcBef>
                <a:spcPct val="75000"/>
              </a:spcBef>
              <a:buFont typeface="Wingdings" panose="05000000000000000000" pitchFamily="2" charset="2"/>
              <a:buNone/>
            </a:pPr>
            <a:r>
              <a:rPr lang="en-US" altLang="zh-TW" dirty="0"/>
              <a:t>	That is, the summation of a function </a:t>
            </a:r>
            <a:r>
              <a:rPr lang="en-US" altLang="zh-TW" i="1" dirty="0"/>
              <a:t>s</a:t>
            </a:r>
            <a:r>
              <a:rPr lang="en-US" altLang="zh-TW" dirty="0"/>
              <a:t>(</a:t>
            </a:r>
            <a:r>
              <a:rPr lang="en-US" altLang="zh-TW" i="1" dirty="0"/>
              <a:t>x</a:t>
            </a:r>
            <a:r>
              <a:rPr lang="en-US" altLang="zh-TW" dirty="0"/>
              <a:t>, </a:t>
            </a:r>
            <a:r>
              <a:rPr lang="en-US" altLang="zh-TW" i="1" dirty="0"/>
              <a:t>y</a:t>
            </a:r>
            <a:r>
              <a:rPr lang="en-US" altLang="zh-TW" dirty="0"/>
              <a:t>) multiplied by an impulse is simply the value of the function at the location of the impulse, multiplied by the strength of the impulse.</a:t>
            </a:r>
            <a:endParaRPr lang="zh-TW" altLang="en-US" dirty="0"/>
          </a:p>
        </p:txBody>
      </p:sp>
      <p:graphicFrame>
        <p:nvGraphicFramePr>
          <p:cNvPr id="27653" name="Object 4">
            <a:extLst>
              <a:ext uri="{FF2B5EF4-FFF2-40B4-BE49-F238E27FC236}">
                <a16:creationId xmlns:a16="http://schemas.microsoft.com/office/drawing/2014/main" id="{AB762E63-8762-4BA5-B6D7-453A91AAED9D}"/>
              </a:ext>
            </a:extLst>
          </p:cNvPr>
          <p:cNvGraphicFramePr>
            <a:graphicFrameLocks noChangeAspect="1"/>
          </p:cNvGraphicFramePr>
          <p:nvPr/>
        </p:nvGraphicFramePr>
        <p:xfrm>
          <a:off x="720725" y="1330325"/>
          <a:ext cx="4032250" cy="431800"/>
        </p:xfrm>
        <a:graphic>
          <a:graphicData uri="http://schemas.openxmlformats.org/presentationml/2006/ole">
            <mc:AlternateContent xmlns:mc="http://schemas.openxmlformats.org/markup-compatibility/2006">
              <mc:Choice xmlns:v="urn:schemas-microsoft-com:vml" Requires="v">
                <p:oleObj spid="_x0000_s27953" name="方程式" r:id="rId3" imgW="2133600" imgH="203200" progId="Equation.3">
                  <p:embed/>
                </p:oleObj>
              </mc:Choice>
              <mc:Fallback>
                <p:oleObj name="方程式" r:id="rId3" imgW="2133600"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725" y="1330325"/>
                        <a:ext cx="403225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4" name="Object 5">
            <a:extLst>
              <a:ext uri="{FF2B5EF4-FFF2-40B4-BE49-F238E27FC236}">
                <a16:creationId xmlns:a16="http://schemas.microsoft.com/office/drawing/2014/main" id="{24BA9B1D-17D0-4997-9428-18073EFA94EC}"/>
              </a:ext>
            </a:extLst>
          </p:cNvPr>
          <p:cNvGraphicFramePr>
            <a:graphicFrameLocks noChangeAspect="1"/>
          </p:cNvGraphicFramePr>
          <p:nvPr/>
        </p:nvGraphicFramePr>
        <p:xfrm>
          <a:off x="719138" y="2525713"/>
          <a:ext cx="4178300" cy="431800"/>
        </p:xfrm>
        <a:graphic>
          <a:graphicData uri="http://schemas.openxmlformats.org/presentationml/2006/ole">
            <mc:AlternateContent xmlns:mc="http://schemas.openxmlformats.org/markup-compatibility/2006">
              <mc:Choice xmlns:v="urn:schemas-microsoft-com:vml" Requires="v">
                <p:oleObj spid="_x0000_s27954" name="方程式" r:id="rId5" imgW="2133600" imgH="203200" progId="Equation.3">
                  <p:embed/>
                </p:oleObj>
              </mc:Choice>
              <mc:Fallback>
                <p:oleObj name="方程式" r:id="rId5" imgW="2133600" imgH="203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2525713"/>
                        <a:ext cx="4178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5" name="Object 6">
            <a:extLst>
              <a:ext uri="{FF2B5EF4-FFF2-40B4-BE49-F238E27FC236}">
                <a16:creationId xmlns:a16="http://schemas.microsoft.com/office/drawing/2014/main" id="{02A834D4-AE8B-4074-BF2C-5900BA9C1557}"/>
              </a:ext>
            </a:extLst>
          </p:cNvPr>
          <p:cNvGraphicFramePr>
            <a:graphicFrameLocks noChangeAspect="1"/>
          </p:cNvGraphicFramePr>
          <p:nvPr/>
        </p:nvGraphicFramePr>
        <p:xfrm>
          <a:off x="3451225" y="3430588"/>
          <a:ext cx="2032000" cy="457200"/>
        </p:xfrm>
        <a:graphic>
          <a:graphicData uri="http://schemas.openxmlformats.org/presentationml/2006/ole">
            <mc:AlternateContent xmlns:mc="http://schemas.openxmlformats.org/markup-compatibility/2006">
              <mc:Choice xmlns:v="urn:schemas-microsoft-com:vml" Requires="v">
                <p:oleObj spid="_x0000_s27955" name="方程式" r:id="rId7" imgW="1130300" imgH="228600" progId="Equation.3">
                  <p:embed/>
                </p:oleObj>
              </mc:Choice>
              <mc:Fallback>
                <p:oleObj name="方程式" r:id="rId7" imgW="11303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1225" y="3430588"/>
                        <a:ext cx="2032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6" name="Object 7">
            <a:extLst>
              <a:ext uri="{FF2B5EF4-FFF2-40B4-BE49-F238E27FC236}">
                <a16:creationId xmlns:a16="http://schemas.microsoft.com/office/drawing/2014/main" id="{D5A1C67E-A497-4863-9FD3-BC873DD10767}"/>
              </a:ext>
            </a:extLst>
          </p:cNvPr>
          <p:cNvGraphicFramePr>
            <a:graphicFrameLocks noChangeAspect="1"/>
          </p:cNvGraphicFramePr>
          <p:nvPr/>
        </p:nvGraphicFramePr>
        <p:xfrm>
          <a:off x="1258888" y="3744913"/>
          <a:ext cx="5688012" cy="901700"/>
        </p:xfrm>
        <a:graphic>
          <a:graphicData uri="http://schemas.openxmlformats.org/presentationml/2006/ole">
            <mc:AlternateContent xmlns:mc="http://schemas.openxmlformats.org/markup-compatibility/2006">
              <mc:Choice xmlns:v="urn:schemas-microsoft-com:vml" Requires="v">
                <p:oleObj spid="_x0000_s27956" name="方程式" r:id="rId9" imgW="2667000" imgH="444500" progId="Equation.3">
                  <p:embed/>
                </p:oleObj>
              </mc:Choice>
              <mc:Fallback>
                <p:oleObj name="方程式" r:id="rId9" imgW="2667000" imgH="4445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3744913"/>
                        <a:ext cx="5688012"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文字方塊 10">
            <a:extLst>
              <a:ext uri="{FF2B5EF4-FFF2-40B4-BE49-F238E27FC236}">
                <a16:creationId xmlns:a16="http://schemas.microsoft.com/office/drawing/2014/main" id="{4DA18E19-E847-4DDD-9312-7FB58F14956A}"/>
              </a:ext>
            </a:extLst>
          </p:cNvPr>
          <p:cNvSpPr txBox="1"/>
          <p:nvPr/>
        </p:nvSpPr>
        <p:spPr>
          <a:xfrm>
            <a:off x="6766922" y="3887788"/>
            <a:ext cx="274434" cy="523220"/>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800" dirty="0">
                <a:latin typeface="+mj-lt"/>
              </a:rPr>
              <a:t>.</a:t>
            </a:r>
            <a:endParaRPr lang="zh-TW" altLang="en-US" sz="2800" dirty="0">
              <a:latin typeface="+mj-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編號版面配置區 3">
            <a:extLst>
              <a:ext uri="{FF2B5EF4-FFF2-40B4-BE49-F238E27FC236}">
                <a16:creationId xmlns:a16="http://schemas.microsoft.com/office/drawing/2014/main" id="{8E0E736D-4E81-4B69-81C9-AD4E29B71A9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0C3A401A-2B89-4EE5-BB06-6E09B93DDE67}" type="slidenum">
              <a:rPr kumimoji="0" lang="zh-TW" altLang="en-US"/>
              <a:pPr eaLnBrk="1" hangingPunct="1"/>
              <a:t>24</a:t>
            </a:fld>
            <a:endParaRPr kumimoji="0" lang="en-US" altLang="zh-TW"/>
          </a:p>
        </p:txBody>
      </p:sp>
      <p:sp>
        <p:nvSpPr>
          <p:cNvPr id="28675" name="Rectangle 2">
            <a:extLst>
              <a:ext uri="{FF2B5EF4-FFF2-40B4-BE49-F238E27FC236}">
                <a16:creationId xmlns:a16="http://schemas.microsoft.com/office/drawing/2014/main" id="{9647A512-0918-4C41-A1F7-07C00AFBE866}"/>
              </a:ext>
            </a:extLst>
          </p:cNvPr>
          <p:cNvSpPr>
            <a:spLocks noGrp="1" noChangeArrowheads="1"/>
          </p:cNvSpPr>
          <p:nvPr>
            <p:ph type="title"/>
          </p:nvPr>
        </p:nvSpPr>
        <p:spPr/>
        <p:txBody>
          <a:bodyPr/>
          <a:lstStyle/>
          <a:p>
            <a:pPr eaLnBrk="1" hangingPunct="1"/>
            <a:endParaRPr lang="zh-TW" altLang="en-US"/>
          </a:p>
        </p:txBody>
      </p:sp>
      <p:sp>
        <p:nvSpPr>
          <p:cNvPr id="28676" name="Rectangle 3">
            <a:extLst>
              <a:ext uri="{FF2B5EF4-FFF2-40B4-BE49-F238E27FC236}">
                <a16:creationId xmlns:a16="http://schemas.microsoft.com/office/drawing/2014/main" id="{096AB67C-EEB8-4A04-885F-0A70DCA17A96}"/>
              </a:ext>
            </a:extLst>
          </p:cNvPr>
          <p:cNvSpPr>
            <a:spLocks noGrp="1" noChangeArrowheads="1"/>
          </p:cNvSpPr>
          <p:nvPr>
            <p:ph type="body" idx="1"/>
          </p:nvPr>
        </p:nvSpPr>
        <p:spPr/>
        <p:txBody>
          <a:bodyPr/>
          <a:lstStyle/>
          <a:p>
            <a:pPr eaLnBrk="1" hangingPunct="1"/>
            <a:r>
              <a:rPr lang="en-US" altLang="zh-TW" dirty="0"/>
              <a:t>Convolution of a function with an impulse </a:t>
            </a:r>
            <a:r>
              <a:rPr lang="en-US" altLang="zh-TW" dirty="0">
                <a:latin typeface="Arial" panose="020B0604020202020204" pitchFamily="34" charset="0"/>
              </a:rPr>
              <a:t>“</a:t>
            </a:r>
            <a:r>
              <a:rPr lang="en-US" altLang="zh-TW" dirty="0"/>
              <a:t>copies</a:t>
            </a:r>
            <a:r>
              <a:rPr lang="en-US" altLang="zh-TW" dirty="0">
                <a:latin typeface="Arial" panose="020B0604020202020204" pitchFamily="34" charset="0"/>
              </a:rPr>
              <a:t>”</a:t>
            </a:r>
            <a:r>
              <a:rPr lang="en-US" altLang="zh-TW" dirty="0"/>
              <a:t> the value of that function at the location of the impulse.</a:t>
            </a:r>
          </a:p>
          <a:p>
            <a:pPr eaLnBrk="1" hangingPunct="1"/>
            <a:r>
              <a:rPr lang="zh-TW" altLang="en-US" dirty="0"/>
              <a:t>								     </a:t>
            </a:r>
            <a:r>
              <a:rPr lang="en-US" altLang="zh-TW" dirty="0"/>
              <a:t>(4.2-34)</a:t>
            </a:r>
          </a:p>
          <a:p>
            <a:pPr eaLnBrk="1" hangingPunct="1">
              <a:spcBef>
                <a:spcPct val="95000"/>
              </a:spcBef>
              <a:spcAft>
                <a:spcPct val="70000"/>
              </a:spcAft>
              <a:buFont typeface="Wingdings" panose="05000000000000000000" pitchFamily="2" charset="2"/>
              <a:buNone/>
            </a:pPr>
            <a:r>
              <a:rPr lang="zh-TW" altLang="en-US" dirty="0"/>
              <a:t>									     </a:t>
            </a:r>
            <a:r>
              <a:rPr lang="en-US" altLang="zh-TW" dirty="0"/>
              <a:t>(4.2-35)</a:t>
            </a:r>
          </a:p>
          <a:p>
            <a:pPr eaLnBrk="1" hangingPunct="1">
              <a:spcBef>
                <a:spcPct val="125000"/>
              </a:spcBef>
              <a:spcAft>
                <a:spcPct val="45000"/>
              </a:spcAft>
              <a:buFont typeface="Wingdings" panose="05000000000000000000" pitchFamily="2" charset="2"/>
              <a:buNone/>
            </a:pPr>
            <a:r>
              <a:rPr lang="zh-TW" altLang="en-US" dirty="0"/>
              <a:t>									     </a:t>
            </a:r>
            <a:r>
              <a:rPr lang="en-US" altLang="zh-TW" dirty="0"/>
              <a:t>(4.2-36)</a:t>
            </a:r>
          </a:p>
          <a:p>
            <a:pPr eaLnBrk="1" hangingPunct="1">
              <a:spcBef>
                <a:spcPct val="80000"/>
              </a:spcBef>
            </a:pPr>
            <a:r>
              <a:rPr lang="en-US" altLang="zh-TW" dirty="0"/>
              <a:t>Combining </a:t>
            </a:r>
            <a:r>
              <a:rPr lang="en-US" altLang="zh-TW" dirty="0" err="1"/>
              <a:t>Eqs</a:t>
            </a:r>
            <a:r>
              <a:rPr lang="en-US" altLang="zh-TW" dirty="0"/>
              <a:t>. (4.2-35) and (4.2-36) with Eq. (4.2-31), we have:</a:t>
            </a:r>
          </a:p>
          <a:p>
            <a:pPr eaLnBrk="1" hangingPunct="1">
              <a:lnSpc>
                <a:spcPct val="70000"/>
              </a:lnSpc>
              <a:spcBef>
                <a:spcPct val="0"/>
              </a:spcBef>
            </a:pPr>
            <a:endParaRPr lang="en-US" altLang="zh-TW" dirty="0"/>
          </a:p>
          <a:p>
            <a:pPr eaLnBrk="1" hangingPunct="1">
              <a:buFont typeface="Wingdings" panose="05000000000000000000" pitchFamily="2" charset="2"/>
              <a:buNone/>
            </a:pPr>
            <a:r>
              <a:rPr lang="en-US" altLang="zh-TW" dirty="0"/>
              <a:t>									     (4.2-37)</a:t>
            </a:r>
          </a:p>
        </p:txBody>
      </p:sp>
      <mc:AlternateContent xmlns:mc="http://schemas.openxmlformats.org/markup-compatibility/2006" xmlns:a14="http://schemas.microsoft.com/office/drawing/2010/main">
        <mc:Choice Requires="a14">
          <p:sp>
            <p:nvSpPr>
              <p:cNvPr id="28677" name="Object 4">
                <a:extLst>
                  <a:ext uri="{FF2B5EF4-FFF2-40B4-BE49-F238E27FC236}">
                    <a16:creationId xmlns:a16="http://schemas.microsoft.com/office/drawing/2014/main" id="{8ED22BE4-F8EF-4465-8D69-ABD9B7959EBB}"/>
                  </a:ext>
                </a:extLst>
              </p:cNvPr>
              <p:cNvSpPr txBox="1"/>
              <p:nvPr/>
            </p:nvSpPr>
            <p:spPr bwMode="auto">
              <a:xfrm>
                <a:off x="498236" y="1150718"/>
                <a:ext cx="4846638" cy="890587"/>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nary>
                        <m:naryPr>
                          <m:chr m:val="∑"/>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=0</m:t>
                          </m:r>
                        </m:sub>
                        <m:sup>
                          <m:r>
                            <a:rPr lang="zh-TW" altLang="en-US" sz="2000" i="1">
                              <a:solidFill>
                                <a:srgbClr val="000000"/>
                              </a:solidFill>
                              <a:latin typeface="Cambria Math" panose="02040503050406030204" pitchFamily="18" charset="0"/>
                            </a:rPr>
                            <m:t>𝑀</m:t>
                          </m:r>
                          <m:r>
                            <a:rPr lang="zh-TW" altLang="en-US" sz="2000" i="1">
                              <a:solidFill>
                                <a:srgbClr val="000000"/>
                              </a:solidFill>
                              <a:latin typeface="Cambria Math" panose="02040503050406030204" pitchFamily="18" charset="0"/>
                            </a:rPr>
                            <m:t>−1</m:t>
                          </m:r>
                        </m:sup>
                        <m:e>
                          <m:nary>
                            <m:naryPr>
                              <m:chr m:val="∑"/>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𝑦</m:t>
                              </m:r>
                              <m:r>
                                <a:rPr lang="zh-TW" altLang="en-US" sz="2000" i="1">
                                  <a:solidFill>
                                    <a:srgbClr val="000000"/>
                                  </a:solidFill>
                                  <a:latin typeface="Cambria Math" panose="02040503050406030204" pitchFamily="18" charset="0"/>
                                </a:rPr>
                                <m:t>=0</m:t>
                              </m:r>
                            </m:sub>
                            <m:sup>
                              <m:r>
                                <a:rPr lang="zh-TW" altLang="en-US" sz="2000" i="1">
                                  <a:solidFill>
                                    <a:srgbClr val="000000"/>
                                  </a:solidFill>
                                  <a:latin typeface="Cambria Math" panose="02040503050406030204" pitchFamily="18" charset="0"/>
                                </a:rPr>
                                <m:t>𝑁</m:t>
                              </m:r>
                              <m:r>
                                <a:rPr lang="zh-TW" altLang="en-US" sz="2000" i="1">
                                  <a:solidFill>
                                    <a:srgbClr val="000000"/>
                                  </a:solidFill>
                                  <a:latin typeface="Cambria Math" panose="02040503050406030204" pitchFamily="18" charset="0"/>
                                </a:rPr>
                                <m:t>−1</m:t>
                              </m:r>
                            </m:sup>
                            <m:e>
                              <m:r>
                                <a:rPr lang="zh-TW" altLang="en-US" sz="2000" i="1">
                                  <a:solidFill>
                                    <a:srgbClr val="000000"/>
                                  </a:solidFill>
                                  <a:latin typeface="Cambria Math" panose="02040503050406030204" pitchFamily="18" charset="0"/>
                                </a:rPr>
                                <m:t>𝑠</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𝑦</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𝛿</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𝑦</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𝑠</m:t>
                              </m:r>
                              <m:r>
                                <a:rPr lang="zh-TW" altLang="en-US" sz="2000" i="1">
                                  <a:solidFill>
                                    <a:srgbClr val="000000"/>
                                  </a:solidFill>
                                  <a:latin typeface="Cambria Math" panose="02040503050406030204" pitchFamily="18" charset="0"/>
                                </a:rPr>
                                <m:t>(0,0)</m:t>
                              </m:r>
                            </m:e>
                          </m:nary>
                        </m:e>
                      </m:nary>
                    </m:oMath>
                  </m:oMathPara>
                </a14:m>
                <a:endParaRPr lang="zh-TW" altLang="en-US" sz="2000" dirty="0"/>
              </a:p>
            </p:txBody>
          </p:sp>
        </mc:Choice>
        <mc:Fallback xmlns="">
          <p:sp>
            <p:nvSpPr>
              <p:cNvPr id="28677" name="Object 4">
                <a:extLst>
                  <a:ext uri="{FF2B5EF4-FFF2-40B4-BE49-F238E27FC236}">
                    <a16:creationId xmlns:a16="http://schemas.microsoft.com/office/drawing/2014/main" id="{8ED22BE4-F8EF-4465-8D69-ABD9B7959EBB}"/>
                  </a:ext>
                </a:extLst>
              </p:cNvPr>
              <p:cNvSpPr txBox="1">
                <a:spLocks noRot="1" noChangeAspect="1" noMove="1" noResize="1" noEditPoints="1" noAdjustHandles="1" noChangeArrowheads="1" noChangeShapeType="1" noTextEdit="1"/>
              </p:cNvSpPr>
              <p:nvPr/>
            </p:nvSpPr>
            <p:spPr bwMode="auto">
              <a:xfrm>
                <a:off x="498236" y="1150718"/>
                <a:ext cx="4846638" cy="890587"/>
              </a:xfrm>
              <a:prstGeom prst="rect">
                <a:avLst/>
              </a:prstGeom>
              <a:blipFill>
                <a:blip r:embed="rId2"/>
                <a:stretch>
                  <a:fillRect b="-4795"/>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678" name="Object 5">
                <a:extLst>
                  <a:ext uri="{FF2B5EF4-FFF2-40B4-BE49-F238E27FC236}">
                    <a16:creationId xmlns:a16="http://schemas.microsoft.com/office/drawing/2014/main" id="{CF70616B-3155-4B31-B286-A9A30DF05EBC}"/>
                  </a:ext>
                </a:extLst>
              </p:cNvPr>
              <p:cNvSpPr txBox="1"/>
              <p:nvPr/>
            </p:nvSpPr>
            <p:spPr bwMode="auto">
              <a:xfrm>
                <a:off x="1061029" y="1904032"/>
                <a:ext cx="6169818" cy="889000"/>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000" i="1">
                          <a:solidFill>
                            <a:srgbClr val="000000"/>
                          </a:solidFill>
                          <a:latin typeface="Cambria Math" panose="02040503050406030204" pitchFamily="18" charset="0"/>
                        </a:rPr>
                        <m:t>𝐹</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𝑢</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𝑣</m:t>
                      </m:r>
                      <m:r>
                        <a:rPr lang="zh-TW" altLang="en-US" sz="2000" i="1">
                          <a:solidFill>
                            <a:srgbClr val="000000"/>
                          </a:solidFill>
                          <a:latin typeface="Cambria Math" panose="02040503050406030204" pitchFamily="18" charset="0"/>
                        </a:rPr>
                        <m:t>)=</m:t>
                      </m:r>
                      <m:f>
                        <m:fPr>
                          <m:ctrlPr>
                            <a:rPr lang="zh-TW" altLang="en-US" sz="2000" i="1">
                              <a:solidFill>
                                <a:srgbClr val="000000"/>
                              </a:solidFill>
                              <a:latin typeface="Cambria Math" panose="02040503050406030204" pitchFamily="18" charset="0"/>
                            </a:rPr>
                          </m:ctrlPr>
                        </m:fPr>
                        <m:num>
                          <m:r>
                            <a:rPr lang="zh-TW" altLang="en-US" sz="2000" i="1">
                              <a:solidFill>
                                <a:srgbClr val="000000"/>
                              </a:solidFill>
                              <a:latin typeface="Cambria Math" panose="02040503050406030204" pitchFamily="18" charset="0"/>
                            </a:rPr>
                            <m:t>1</m:t>
                          </m:r>
                        </m:num>
                        <m:den>
                          <m:r>
                            <a:rPr lang="zh-TW" altLang="en-US" sz="2000" i="1">
                              <a:solidFill>
                                <a:srgbClr val="000000"/>
                              </a:solidFill>
                              <a:latin typeface="Cambria Math" panose="02040503050406030204" pitchFamily="18" charset="0"/>
                            </a:rPr>
                            <m:t>𝑀𝑁</m:t>
                          </m:r>
                        </m:den>
                      </m:f>
                      <m:nary>
                        <m:naryPr>
                          <m:chr m:val="∑"/>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=0</m:t>
                          </m:r>
                        </m:sub>
                        <m:sup>
                          <m:r>
                            <a:rPr lang="zh-TW" altLang="en-US" sz="2000" i="1">
                              <a:solidFill>
                                <a:srgbClr val="000000"/>
                              </a:solidFill>
                              <a:latin typeface="Cambria Math" panose="02040503050406030204" pitchFamily="18" charset="0"/>
                            </a:rPr>
                            <m:t>𝑀</m:t>
                          </m:r>
                          <m:r>
                            <a:rPr lang="zh-TW" altLang="en-US" sz="2000" i="1">
                              <a:solidFill>
                                <a:srgbClr val="000000"/>
                              </a:solidFill>
                              <a:latin typeface="Cambria Math" panose="02040503050406030204" pitchFamily="18" charset="0"/>
                            </a:rPr>
                            <m:t>−1</m:t>
                          </m:r>
                        </m:sup>
                        <m:e>
                          <m:nary>
                            <m:naryPr>
                              <m:chr m:val="∑"/>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𝑦</m:t>
                              </m:r>
                              <m:r>
                                <a:rPr lang="zh-TW" altLang="en-US" sz="2000" i="1">
                                  <a:solidFill>
                                    <a:srgbClr val="000000"/>
                                  </a:solidFill>
                                  <a:latin typeface="Cambria Math" panose="02040503050406030204" pitchFamily="18" charset="0"/>
                                </a:rPr>
                                <m:t>=0</m:t>
                              </m:r>
                            </m:sub>
                            <m:sup>
                              <m:r>
                                <a:rPr lang="zh-TW" altLang="en-US" sz="2000" i="1">
                                  <a:solidFill>
                                    <a:srgbClr val="000000"/>
                                  </a:solidFill>
                                  <a:latin typeface="Cambria Math" panose="02040503050406030204" pitchFamily="18" charset="0"/>
                                </a:rPr>
                                <m:t>𝑁</m:t>
                              </m:r>
                              <m:r>
                                <a:rPr lang="zh-TW" altLang="en-US" sz="2000" i="1">
                                  <a:solidFill>
                                    <a:srgbClr val="000000"/>
                                  </a:solidFill>
                                  <a:latin typeface="Cambria Math" panose="02040503050406030204" pitchFamily="18" charset="0"/>
                                </a:rPr>
                                <m:t>−1</m:t>
                              </m:r>
                            </m:sup>
                            <m:e>
                              <m:r>
                                <a:rPr lang="zh-TW" altLang="en-US" sz="2000" i="1">
                                  <a:solidFill>
                                    <a:srgbClr val="000000"/>
                                  </a:solidFill>
                                  <a:latin typeface="Cambria Math" panose="02040503050406030204" pitchFamily="18" charset="0"/>
                                </a:rPr>
                                <m:t>𝛿</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𝑦</m:t>
                              </m:r>
                              <m:r>
                                <a:rPr lang="zh-TW" altLang="en-US" sz="2000" i="1">
                                  <a:solidFill>
                                    <a:srgbClr val="000000"/>
                                  </a:solidFill>
                                  <a:latin typeface="Cambria Math" panose="02040503050406030204" pitchFamily="18" charset="0"/>
                                </a:rPr>
                                <m:t>)</m:t>
                              </m:r>
                              <m:sSup>
                                <m:sSupPr>
                                  <m:ctrlPr>
                                    <a:rPr lang="zh-TW" altLang="en-US" sz="2000" i="1">
                                      <a:solidFill>
                                        <a:srgbClr val="000000"/>
                                      </a:solidFill>
                                      <a:latin typeface="Cambria Math" panose="02040503050406030204" pitchFamily="18" charset="0"/>
                                    </a:rPr>
                                  </m:ctrlPr>
                                </m:sSupPr>
                                <m:e>
                                  <m:r>
                                    <a:rPr lang="zh-TW" altLang="en-US" sz="2000" i="1">
                                      <a:solidFill>
                                        <a:srgbClr val="000000"/>
                                      </a:solidFill>
                                      <a:latin typeface="Cambria Math" panose="02040503050406030204" pitchFamily="18" charset="0"/>
                                    </a:rPr>
                                    <m:t>𝑒</m:t>
                                  </m:r>
                                </m:e>
                                <m:sup>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𝑗</m:t>
                                  </m:r>
                                  <m:r>
                                    <a:rPr lang="zh-TW" altLang="en-US" sz="2000" i="1">
                                      <a:solidFill>
                                        <a:srgbClr val="000000"/>
                                      </a:solidFill>
                                      <a:latin typeface="Cambria Math" panose="02040503050406030204" pitchFamily="18" charset="0"/>
                                    </a:rPr>
                                    <m:t>2</m:t>
                                  </m:r>
                                  <m:r>
                                    <a:rPr lang="zh-TW" altLang="en-US" sz="2000" i="1">
                                      <a:solidFill>
                                        <a:srgbClr val="000000"/>
                                      </a:solidFill>
                                      <a:latin typeface="Cambria Math" panose="02040503050406030204" pitchFamily="18" charset="0"/>
                                    </a:rPr>
                                    <m:t>𝜋</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𝑢𝑥</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𝑀</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𝑣𝑦</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𝑁</m:t>
                                  </m:r>
                                  <m:r>
                                    <a:rPr lang="zh-TW" altLang="en-US" sz="2000" i="1">
                                      <a:solidFill>
                                        <a:srgbClr val="000000"/>
                                      </a:solidFill>
                                      <a:latin typeface="Cambria Math" panose="02040503050406030204" pitchFamily="18" charset="0"/>
                                    </a:rPr>
                                    <m:t>)</m:t>
                                  </m:r>
                                </m:sup>
                              </m:sSup>
                            </m:e>
                          </m:nary>
                        </m:e>
                      </m:nary>
                      <m:r>
                        <a:rPr lang="zh-TW" altLang="en-US" sz="2000" i="1">
                          <a:solidFill>
                            <a:srgbClr val="000000"/>
                          </a:solidFill>
                          <a:latin typeface="Cambria Math" panose="02040503050406030204" pitchFamily="18" charset="0"/>
                        </a:rPr>
                        <m:t>=</m:t>
                      </m:r>
                      <m:f>
                        <m:fPr>
                          <m:ctrlPr>
                            <a:rPr lang="zh-TW" altLang="en-US" sz="2000" i="1">
                              <a:solidFill>
                                <a:srgbClr val="000000"/>
                              </a:solidFill>
                              <a:latin typeface="Cambria Math" panose="02040503050406030204" pitchFamily="18" charset="0"/>
                            </a:rPr>
                          </m:ctrlPr>
                        </m:fPr>
                        <m:num>
                          <m:r>
                            <a:rPr lang="zh-TW" altLang="en-US" sz="2000" i="1">
                              <a:solidFill>
                                <a:srgbClr val="000000"/>
                              </a:solidFill>
                              <a:latin typeface="Cambria Math" panose="02040503050406030204" pitchFamily="18" charset="0"/>
                            </a:rPr>
                            <m:t>1</m:t>
                          </m:r>
                        </m:num>
                        <m:den>
                          <m:r>
                            <a:rPr lang="zh-TW" altLang="en-US" sz="2000" i="1">
                              <a:solidFill>
                                <a:srgbClr val="000000"/>
                              </a:solidFill>
                              <a:latin typeface="Cambria Math" panose="02040503050406030204" pitchFamily="18" charset="0"/>
                            </a:rPr>
                            <m:t>𝑀𝑁</m:t>
                          </m:r>
                        </m:den>
                      </m:f>
                    </m:oMath>
                  </m:oMathPara>
                </a14:m>
                <a:endParaRPr lang="zh-TW" altLang="en-US" sz="2000" dirty="0"/>
              </a:p>
            </p:txBody>
          </p:sp>
        </mc:Choice>
        <mc:Fallback xmlns="">
          <p:sp>
            <p:nvSpPr>
              <p:cNvPr id="28678" name="Object 5">
                <a:extLst>
                  <a:ext uri="{FF2B5EF4-FFF2-40B4-BE49-F238E27FC236}">
                    <a16:creationId xmlns:a16="http://schemas.microsoft.com/office/drawing/2014/main" id="{CF70616B-3155-4B31-B286-A9A30DF05EBC}"/>
                  </a:ext>
                </a:extLst>
              </p:cNvPr>
              <p:cNvSpPr txBox="1">
                <a:spLocks noRot="1" noChangeAspect="1" noMove="1" noResize="1" noEditPoints="1" noAdjustHandles="1" noChangeArrowheads="1" noChangeShapeType="1" noTextEdit="1"/>
              </p:cNvSpPr>
              <p:nvPr/>
            </p:nvSpPr>
            <p:spPr bwMode="auto">
              <a:xfrm>
                <a:off x="1061029" y="1904032"/>
                <a:ext cx="6169818" cy="889000"/>
              </a:xfrm>
              <a:prstGeom prst="rect">
                <a:avLst/>
              </a:prstGeom>
              <a:blipFill>
                <a:blip r:embed="rId3"/>
                <a:stretch>
                  <a:fillRect b="-4795"/>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679" name="Object 6">
                <a:extLst>
                  <a:ext uri="{FF2B5EF4-FFF2-40B4-BE49-F238E27FC236}">
                    <a16:creationId xmlns:a16="http://schemas.microsoft.com/office/drawing/2014/main" id="{FE26BA21-EFB0-464D-AAC3-1CA0FA974C22}"/>
                  </a:ext>
                </a:extLst>
              </p:cNvPr>
              <p:cNvSpPr txBox="1"/>
              <p:nvPr/>
            </p:nvSpPr>
            <p:spPr bwMode="auto">
              <a:xfrm>
                <a:off x="1060698" y="2793032"/>
                <a:ext cx="6319614" cy="1657350"/>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000" i="1" smtClean="0">
                          <a:solidFill>
                            <a:srgbClr val="000000"/>
                          </a:solidFill>
                          <a:latin typeface="Cambria Math" panose="02040503050406030204" pitchFamily="18" charset="0"/>
                        </a:rPr>
                        <m:t>𝛿</m:t>
                      </m:r>
                      <m:r>
                        <a:rPr lang="zh-TW" altLang="en-US" sz="2000" i="1" smtClean="0">
                          <a:solidFill>
                            <a:srgbClr val="000000"/>
                          </a:solidFill>
                          <a:latin typeface="Cambria Math" panose="02040503050406030204" pitchFamily="18" charset="0"/>
                        </a:rPr>
                        <m:t>(</m:t>
                      </m:r>
                      <m:r>
                        <a:rPr lang="zh-TW" altLang="en-US" sz="2000" i="1" smtClean="0">
                          <a:solidFill>
                            <a:srgbClr val="000000"/>
                          </a:solidFill>
                          <a:latin typeface="Cambria Math" panose="02040503050406030204" pitchFamily="18" charset="0"/>
                        </a:rPr>
                        <m:t>𝑥</m:t>
                      </m:r>
                      <m:r>
                        <a:rPr lang="zh-TW" altLang="en-US" sz="2000" i="1" smtClean="0">
                          <a:solidFill>
                            <a:srgbClr val="000000"/>
                          </a:solidFill>
                          <a:latin typeface="Cambria Math" panose="02040503050406030204" pitchFamily="18" charset="0"/>
                        </a:rPr>
                        <m:t>,</m:t>
                      </m:r>
                      <m:r>
                        <a:rPr lang="zh-TW" altLang="en-US" sz="2000" i="1" smtClean="0">
                          <a:solidFill>
                            <a:srgbClr val="000000"/>
                          </a:solidFill>
                          <a:latin typeface="Cambria Math" panose="02040503050406030204" pitchFamily="18" charset="0"/>
                        </a:rPr>
                        <m:t>𝑦</m:t>
                      </m:r>
                      <m:r>
                        <a:rPr lang="zh-TW" altLang="en-US" sz="2000" i="1" smtClean="0">
                          <a:solidFill>
                            <a:srgbClr val="000000"/>
                          </a:solidFill>
                          <a:latin typeface="Cambria Math" panose="02040503050406030204" pitchFamily="18" charset="0"/>
                        </a:rPr>
                        <m:t>)∗</m:t>
                      </m:r>
                      <m:r>
                        <a:rPr lang="zh-TW" altLang="en-US" sz="2000" i="1" smtClean="0">
                          <a:solidFill>
                            <a:srgbClr val="000000"/>
                          </a:solidFill>
                          <a:latin typeface="Cambria Math" panose="02040503050406030204" pitchFamily="18" charset="0"/>
                        </a:rPr>
                        <m:t>h</m:t>
                      </m:r>
                      <m:r>
                        <a:rPr lang="zh-TW" altLang="en-US" sz="2000" i="1" smtClean="0">
                          <a:solidFill>
                            <a:srgbClr val="000000"/>
                          </a:solidFill>
                          <a:latin typeface="Cambria Math" panose="02040503050406030204" pitchFamily="18" charset="0"/>
                        </a:rPr>
                        <m:t>(</m:t>
                      </m:r>
                      <m:r>
                        <a:rPr lang="zh-TW" altLang="en-US" sz="2000" i="1" smtClean="0">
                          <a:solidFill>
                            <a:srgbClr val="000000"/>
                          </a:solidFill>
                          <a:latin typeface="Cambria Math" panose="02040503050406030204" pitchFamily="18" charset="0"/>
                        </a:rPr>
                        <m:t>𝑥</m:t>
                      </m:r>
                      <m:r>
                        <a:rPr lang="zh-TW" altLang="en-US" sz="2000" i="1" smtClean="0">
                          <a:solidFill>
                            <a:srgbClr val="000000"/>
                          </a:solidFill>
                          <a:latin typeface="Cambria Math" panose="02040503050406030204" pitchFamily="18" charset="0"/>
                        </a:rPr>
                        <m:t>,</m:t>
                      </m:r>
                      <m:r>
                        <a:rPr lang="zh-TW" altLang="en-US" sz="2000" i="1" smtClean="0">
                          <a:solidFill>
                            <a:srgbClr val="000000"/>
                          </a:solidFill>
                          <a:latin typeface="Cambria Math" panose="02040503050406030204" pitchFamily="18" charset="0"/>
                        </a:rPr>
                        <m:t>𝑦</m:t>
                      </m:r>
                      <m:r>
                        <a:rPr lang="zh-TW" altLang="en-US" sz="2000" i="1" smtClean="0">
                          <a:solidFill>
                            <a:srgbClr val="000000"/>
                          </a:solidFill>
                          <a:latin typeface="Cambria Math" panose="02040503050406030204" pitchFamily="18" charset="0"/>
                        </a:rPr>
                        <m:t>)=</m:t>
                      </m:r>
                      <m:f>
                        <m:fPr>
                          <m:ctrlPr>
                            <a:rPr lang="zh-TW" altLang="en-US" sz="2000" i="1">
                              <a:solidFill>
                                <a:srgbClr val="000000"/>
                              </a:solidFill>
                              <a:latin typeface="Cambria Math" panose="02040503050406030204" pitchFamily="18" charset="0"/>
                            </a:rPr>
                          </m:ctrlPr>
                        </m:fPr>
                        <m:num>
                          <m:r>
                            <a:rPr lang="zh-TW" altLang="en-US" sz="2000" i="1">
                              <a:solidFill>
                                <a:srgbClr val="000000"/>
                              </a:solidFill>
                              <a:latin typeface="Cambria Math" panose="02040503050406030204" pitchFamily="18" charset="0"/>
                            </a:rPr>
                            <m:t>1</m:t>
                          </m:r>
                        </m:num>
                        <m:den>
                          <m:r>
                            <a:rPr lang="zh-TW" altLang="en-US" sz="2000" i="1">
                              <a:solidFill>
                                <a:srgbClr val="000000"/>
                              </a:solidFill>
                              <a:latin typeface="Cambria Math" panose="02040503050406030204" pitchFamily="18" charset="0"/>
                            </a:rPr>
                            <m:t>𝑀𝑁</m:t>
                          </m:r>
                        </m:den>
                      </m:f>
                      <m:nary>
                        <m:naryPr>
                          <m:chr m:val="∑"/>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𝑚</m:t>
                          </m:r>
                          <m:r>
                            <a:rPr lang="zh-TW" altLang="en-US" sz="2000" i="1">
                              <a:solidFill>
                                <a:srgbClr val="000000"/>
                              </a:solidFill>
                              <a:latin typeface="Cambria Math" panose="02040503050406030204" pitchFamily="18" charset="0"/>
                            </a:rPr>
                            <m:t>=0</m:t>
                          </m:r>
                        </m:sub>
                        <m:sup>
                          <m:r>
                            <a:rPr lang="zh-TW" altLang="en-US" sz="2000" i="1">
                              <a:solidFill>
                                <a:srgbClr val="000000"/>
                              </a:solidFill>
                              <a:latin typeface="Cambria Math" panose="02040503050406030204" pitchFamily="18" charset="0"/>
                            </a:rPr>
                            <m:t>𝑀</m:t>
                          </m:r>
                          <m:r>
                            <a:rPr lang="zh-TW" altLang="en-US" sz="2000" i="1">
                              <a:solidFill>
                                <a:srgbClr val="000000"/>
                              </a:solidFill>
                              <a:latin typeface="Cambria Math" panose="02040503050406030204" pitchFamily="18" charset="0"/>
                            </a:rPr>
                            <m:t>−1</m:t>
                          </m:r>
                        </m:sup>
                        <m:e>
                          <m:nary>
                            <m:naryPr>
                              <m:chr m:val="∑"/>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𝑛</m:t>
                              </m:r>
                              <m:r>
                                <a:rPr lang="zh-TW" altLang="en-US" sz="2000" i="1">
                                  <a:solidFill>
                                    <a:srgbClr val="000000"/>
                                  </a:solidFill>
                                  <a:latin typeface="Cambria Math" panose="02040503050406030204" pitchFamily="18" charset="0"/>
                                </a:rPr>
                                <m:t>=0</m:t>
                              </m:r>
                            </m:sub>
                            <m:sup>
                              <m:r>
                                <a:rPr lang="zh-TW" altLang="en-US" sz="2000" i="1">
                                  <a:solidFill>
                                    <a:srgbClr val="000000"/>
                                  </a:solidFill>
                                  <a:latin typeface="Cambria Math" panose="02040503050406030204" pitchFamily="18" charset="0"/>
                                </a:rPr>
                                <m:t>𝑁</m:t>
                              </m:r>
                              <m:r>
                                <a:rPr lang="zh-TW" altLang="en-US" sz="2000" i="1">
                                  <a:solidFill>
                                    <a:srgbClr val="000000"/>
                                  </a:solidFill>
                                  <a:latin typeface="Cambria Math" panose="02040503050406030204" pitchFamily="18" charset="0"/>
                                </a:rPr>
                                <m:t>−1</m:t>
                              </m:r>
                            </m:sup>
                            <m:e>
                              <m:r>
                                <a:rPr lang="zh-TW" altLang="en-US" sz="2000" i="1">
                                  <a:solidFill>
                                    <a:srgbClr val="000000"/>
                                  </a:solidFill>
                                  <a:latin typeface="Cambria Math" panose="02040503050406030204" pitchFamily="18" charset="0"/>
                                </a:rPr>
                                <m:t>𝛿</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𝑚</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𝑛</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h</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𝑚</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𝑦</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𝑛</m:t>
                              </m:r>
                              <m:r>
                                <a:rPr lang="zh-TW" altLang="en-US" sz="2000" i="1">
                                  <a:solidFill>
                                    <a:srgbClr val="000000"/>
                                  </a:solidFill>
                                  <a:latin typeface="Cambria Math" panose="02040503050406030204" pitchFamily="18" charset="0"/>
                                </a:rPr>
                                <m:t>)</m:t>
                              </m:r>
                            </m:e>
                          </m:nary>
                        </m:e>
                      </m:nary>
                    </m:oMath>
                    <m:oMath xmlns:m="http://schemas.openxmlformats.org/officeDocument/2006/math">
                      <m:r>
                        <a:rPr lang="zh-TW" altLang="en-US" sz="2000" i="1">
                          <a:solidFill>
                            <a:srgbClr val="000000"/>
                          </a:solidFill>
                          <a:latin typeface="Cambria Math" panose="02040503050406030204" pitchFamily="18" charset="0"/>
                        </a:rPr>
                        <m:t>      </m:t>
                      </m:r>
                      <m:r>
                        <a:rPr lang="en-US" altLang="zh-TW" sz="2000" b="0" i="1" smtClean="0">
                          <a:solidFill>
                            <a:srgbClr val="000000"/>
                          </a:solidFill>
                          <a:latin typeface="Cambria Math" panose="02040503050406030204" pitchFamily="18" charset="0"/>
                        </a:rPr>
                        <m:t>     </m:t>
                      </m:r>
                      <m:r>
                        <a:rPr lang="zh-TW" altLang="en-US" sz="2000" i="1">
                          <a:solidFill>
                            <a:srgbClr val="000000"/>
                          </a:solidFill>
                          <a:latin typeface="Cambria Math" panose="02040503050406030204" pitchFamily="18" charset="0"/>
                        </a:rPr>
                        <m:t>=</m:t>
                      </m:r>
                      <m:f>
                        <m:fPr>
                          <m:ctrlPr>
                            <a:rPr lang="zh-TW" altLang="en-US" sz="2000" i="1">
                              <a:solidFill>
                                <a:srgbClr val="000000"/>
                              </a:solidFill>
                              <a:latin typeface="Cambria Math" panose="02040503050406030204" pitchFamily="18" charset="0"/>
                            </a:rPr>
                          </m:ctrlPr>
                        </m:fPr>
                        <m:num>
                          <m:r>
                            <a:rPr lang="zh-TW" altLang="en-US" sz="2000" i="1">
                              <a:solidFill>
                                <a:srgbClr val="000000"/>
                              </a:solidFill>
                              <a:latin typeface="Cambria Math" panose="02040503050406030204" pitchFamily="18" charset="0"/>
                            </a:rPr>
                            <m:t>1</m:t>
                          </m:r>
                        </m:num>
                        <m:den>
                          <m:r>
                            <a:rPr lang="zh-TW" altLang="en-US" sz="2000" i="1">
                              <a:solidFill>
                                <a:srgbClr val="000000"/>
                              </a:solidFill>
                              <a:latin typeface="Cambria Math" panose="02040503050406030204" pitchFamily="18" charset="0"/>
                            </a:rPr>
                            <m:t>𝑀𝑁</m:t>
                          </m:r>
                        </m:den>
                      </m:f>
                      <m:r>
                        <a:rPr lang="zh-TW" altLang="en-US" sz="2000" i="1">
                          <a:solidFill>
                            <a:srgbClr val="000000"/>
                          </a:solidFill>
                          <a:latin typeface="Cambria Math" panose="02040503050406030204" pitchFamily="18" charset="0"/>
                        </a:rPr>
                        <m:t>h</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𝑦</m:t>
                      </m:r>
                      <m:r>
                        <a:rPr lang="zh-TW" altLang="en-US" sz="2000" i="1">
                          <a:solidFill>
                            <a:srgbClr val="000000"/>
                          </a:solidFill>
                          <a:latin typeface="Cambria Math" panose="02040503050406030204" pitchFamily="18" charset="0"/>
                        </a:rPr>
                        <m:t>)</m:t>
                      </m:r>
                    </m:oMath>
                  </m:oMathPara>
                </a14:m>
                <a:endParaRPr lang="zh-TW" altLang="en-US" sz="2000" dirty="0"/>
              </a:p>
            </p:txBody>
          </p:sp>
        </mc:Choice>
        <mc:Fallback xmlns="">
          <p:sp>
            <p:nvSpPr>
              <p:cNvPr id="28679" name="Object 6">
                <a:extLst>
                  <a:ext uri="{FF2B5EF4-FFF2-40B4-BE49-F238E27FC236}">
                    <a16:creationId xmlns:a16="http://schemas.microsoft.com/office/drawing/2014/main" id="{FE26BA21-EFB0-464D-AAC3-1CA0FA974C22}"/>
                  </a:ext>
                </a:extLst>
              </p:cNvPr>
              <p:cNvSpPr txBox="1">
                <a:spLocks noRot="1" noChangeAspect="1" noMove="1" noResize="1" noEditPoints="1" noAdjustHandles="1" noChangeArrowheads="1" noChangeShapeType="1" noTextEdit="1"/>
              </p:cNvSpPr>
              <p:nvPr/>
            </p:nvSpPr>
            <p:spPr bwMode="auto">
              <a:xfrm>
                <a:off x="1060698" y="2793032"/>
                <a:ext cx="6319614" cy="1657350"/>
              </a:xfrm>
              <a:prstGeom prst="rect">
                <a:avLst/>
              </a:prstGeom>
              <a:blipFill>
                <a:blip r:embed="rId4"/>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680" name="Object 8">
                <a:extLst>
                  <a:ext uri="{FF2B5EF4-FFF2-40B4-BE49-F238E27FC236}">
                    <a16:creationId xmlns:a16="http://schemas.microsoft.com/office/drawing/2014/main" id="{CDBAA64A-47D7-4215-A81D-7E8379372AC1}"/>
                  </a:ext>
                </a:extLst>
              </p:cNvPr>
              <p:cNvSpPr txBox="1"/>
              <p:nvPr/>
            </p:nvSpPr>
            <p:spPr bwMode="auto">
              <a:xfrm>
                <a:off x="1115616" y="5157439"/>
                <a:ext cx="6120680" cy="1084262"/>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800" i="1" smtClean="0">
                          <a:solidFill>
                            <a:srgbClr val="000000"/>
                          </a:solidFill>
                          <a:latin typeface="Cambria Math" panose="02040503050406030204" pitchFamily="18" charset="0"/>
                        </a:rPr>
                        <m:t>𝑓</m:t>
                      </m:r>
                      <m:d>
                        <m:dPr>
                          <m:ctrlPr>
                            <a:rPr lang="zh-TW" altLang="en-US" sz="2800" i="1" smtClean="0">
                              <a:solidFill>
                                <a:srgbClr val="000000"/>
                              </a:solidFill>
                              <a:latin typeface="Cambria Math" panose="02040503050406030204" pitchFamily="18" charset="0"/>
                            </a:rPr>
                          </m:ctrlPr>
                        </m:dPr>
                        <m:e>
                          <m:r>
                            <a:rPr lang="zh-TW" altLang="en-US" sz="2800" i="1" smtClean="0">
                              <a:solidFill>
                                <a:srgbClr val="000000"/>
                              </a:solidFill>
                              <a:latin typeface="Cambria Math" panose="02040503050406030204" pitchFamily="18" charset="0"/>
                            </a:rPr>
                            <m:t>𝑥</m:t>
                          </m:r>
                          <m:r>
                            <a:rPr lang="zh-TW" altLang="en-US" sz="2800" i="1" smtClean="0">
                              <a:solidFill>
                                <a:srgbClr val="000000"/>
                              </a:solidFill>
                              <a:latin typeface="Cambria Math" panose="02040503050406030204" pitchFamily="18" charset="0"/>
                            </a:rPr>
                            <m:t>,</m:t>
                          </m:r>
                          <m:r>
                            <a:rPr lang="zh-TW" altLang="en-US" sz="2800" i="1" smtClean="0">
                              <a:solidFill>
                                <a:srgbClr val="000000"/>
                              </a:solidFill>
                              <a:latin typeface="Cambria Math" panose="02040503050406030204" pitchFamily="18" charset="0"/>
                            </a:rPr>
                            <m:t>𝑦</m:t>
                          </m:r>
                        </m:e>
                      </m:d>
                      <m:r>
                        <a:rPr lang="zh-TW" altLang="en-US" sz="2800" i="1" smtClean="0">
                          <a:solidFill>
                            <a:srgbClr val="000000"/>
                          </a:solidFill>
                          <a:latin typeface="Cambria Math" panose="02040503050406030204" pitchFamily="18" charset="0"/>
                        </a:rPr>
                        <m:t>∗</m:t>
                      </m:r>
                      <m:r>
                        <a:rPr lang="zh-TW" altLang="en-US" sz="2800" i="1" smtClean="0">
                          <a:solidFill>
                            <a:srgbClr val="000000"/>
                          </a:solidFill>
                          <a:latin typeface="Cambria Math" panose="02040503050406030204" pitchFamily="18" charset="0"/>
                        </a:rPr>
                        <m:t>h</m:t>
                      </m:r>
                      <m:d>
                        <m:dPr>
                          <m:ctrlPr>
                            <a:rPr lang="zh-TW" altLang="en-US" sz="2800" i="1" smtClean="0">
                              <a:solidFill>
                                <a:srgbClr val="000000"/>
                              </a:solidFill>
                              <a:latin typeface="Cambria Math" panose="02040503050406030204" pitchFamily="18" charset="0"/>
                            </a:rPr>
                          </m:ctrlPr>
                        </m:dPr>
                        <m:e>
                          <m:r>
                            <a:rPr lang="zh-TW" altLang="en-US" sz="2800" i="1" smtClean="0">
                              <a:solidFill>
                                <a:srgbClr val="000000"/>
                              </a:solidFill>
                              <a:latin typeface="Cambria Math" panose="02040503050406030204" pitchFamily="18" charset="0"/>
                            </a:rPr>
                            <m:t>𝑥</m:t>
                          </m:r>
                          <m:r>
                            <a:rPr lang="zh-TW" altLang="en-US" sz="2800" i="1" smtClean="0">
                              <a:solidFill>
                                <a:srgbClr val="000000"/>
                              </a:solidFill>
                              <a:latin typeface="Cambria Math" panose="02040503050406030204" pitchFamily="18" charset="0"/>
                            </a:rPr>
                            <m:t>,</m:t>
                          </m:r>
                          <m:r>
                            <a:rPr lang="zh-TW" altLang="en-US" sz="2800" i="1" smtClean="0">
                              <a:solidFill>
                                <a:srgbClr val="000000"/>
                              </a:solidFill>
                              <a:latin typeface="Cambria Math" panose="02040503050406030204" pitchFamily="18" charset="0"/>
                            </a:rPr>
                            <m:t>𝑦</m:t>
                          </m:r>
                        </m:e>
                      </m:d>
                      <m:r>
                        <m:rPr>
                          <m:aln/>
                        </m:rP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𝐹</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e>
                      </m:d>
                      <m:r>
                        <a:rPr lang="zh-TW" altLang="en-US" sz="2800" i="1">
                          <a:solidFill>
                            <a:srgbClr val="000000"/>
                          </a:solidFill>
                          <a:latin typeface="Cambria Math" panose="02040503050406030204" pitchFamily="18" charset="0"/>
                        </a:rPr>
                        <m:t>𝐻</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e>
                      </m:d>
                      <m:r>
                        <a:rPr lang="en-US" altLang="zh-TW" sz="2800" b="0" i="1" smtClean="0">
                          <a:solidFill>
                            <a:srgbClr val="000000"/>
                          </a:solidFill>
                          <a:latin typeface="Cambria Math" panose="02040503050406030204" pitchFamily="18" charset="0"/>
                        </a:rPr>
                        <m:t>,</m:t>
                      </m:r>
                    </m:oMath>
                    <m:oMath xmlns:m="http://schemas.openxmlformats.org/officeDocument/2006/math">
                      <m:r>
                        <a:rPr lang="zh-TW" altLang="en-US" sz="2800" i="1">
                          <a:solidFill>
                            <a:srgbClr val="000000"/>
                          </a:solidFill>
                          <a:latin typeface="Cambria Math" panose="02040503050406030204" pitchFamily="18" charset="0"/>
                        </a:rPr>
                        <m:t>𝛿</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e>
                      </m:d>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h</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e>
                      </m:d>
                      <m:r>
                        <m:rPr>
                          <m:aln/>
                        </m:rP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ℑ</m:t>
                      </m:r>
                      <m:d>
                        <m:dPr>
                          <m:begChr m:val="["/>
                          <m:endChr m:val="]"/>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𝛿</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e>
                          </m:d>
                        </m:e>
                      </m:d>
                      <m:r>
                        <a:rPr lang="zh-TW" altLang="en-US" sz="2800" i="1">
                          <a:solidFill>
                            <a:srgbClr val="000000"/>
                          </a:solidFill>
                          <a:latin typeface="Cambria Math" panose="02040503050406030204" pitchFamily="18" charset="0"/>
                        </a:rPr>
                        <m:t>𝐻</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e>
                      </m:d>
                      <m:r>
                        <a:rPr lang="en-US" altLang="zh-TW" sz="2800" b="0" i="1" smtClean="0">
                          <a:solidFill>
                            <a:srgbClr val="000000"/>
                          </a:solidFill>
                          <a:latin typeface="Cambria Math" panose="02040503050406030204" pitchFamily="18" charset="0"/>
                        </a:rPr>
                        <m:t>,</m:t>
                      </m:r>
                    </m:oMath>
                    <m:oMath xmlns:m="http://schemas.openxmlformats.org/officeDocument/2006/math">
                      <m:r>
                        <a:rPr lang="zh-TW" altLang="en-US" sz="2800" i="1">
                          <a:solidFill>
                            <a:srgbClr val="000000"/>
                          </a:solidFill>
                          <a:latin typeface="Cambria Math" panose="02040503050406030204" pitchFamily="18" charset="0"/>
                        </a:rPr>
                        <m:t>　</m:t>
                      </m:r>
                      <m:r>
                        <a:rPr lang="zh-TW" altLang="en-US" sz="2800" i="1">
                          <a:solidFill>
                            <a:srgbClr val="000000"/>
                          </a:solidFill>
                          <a:latin typeface="Cambria Math" panose="02040503050406030204" pitchFamily="18" charset="0"/>
                        </a:rPr>
                        <m:t>h</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e>
                      </m:d>
                      <m:r>
                        <m:rPr>
                          <m:aln/>
                        </m:rP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𝐻</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e>
                      </m:d>
                      <m:r>
                        <a:rPr lang="en-US" altLang="zh-TW" sz="2800" b="0" i="1" smtClean="0">
                          <a:solidFill>
                            <a:srgbClr val="000000"/>
                          </a:solidFill>
                          <a:latin typeface="Cambria Math" panose="02040503050406030204" pitchFamily="18" charset="0"/>
                        </a:rPr>
                        <m:t>.</m:t>
                      </m:r>
                    </m:oMath>
                  </m:oMathPara>
                </a14:m>
                <a:endParaRPr lang="zh-TW" altLang="en-US" sz="2800" dirty="0"/>
              </a:p>
            </p:txBody>
          </p:sp>
        </mc:Choice>
        <mc:Fallback xmlns="">
          <p:sp>
            <p:nvSpPr>
              <p:cNvPr id="28680" name="Object 8">
                <a:extLst>
                  <a:ext uri="{FF2B5EF4-FFF2-40B4-BE49-F238E27FC236}">
                    <a16:creationId xmlns:a16="http://schemas.microsoft.com/office/drawing/2014/main" id="{CDBAA64A-47D7-4215-A81D-7E8379372AC1}"/>
                  </a:ext>
                </a:extLst>
              </p:cNvPr>
              <p:cNvSpPr txBox="1">
                <a:spLocks noRot="1" noChangeAspect="1" noMove="1" noResize="1" noEditPoints="1" noAdjustHandles="1" noChangeArrowheads="1" noChangeShapeType="1" noTextEdit="1"/>
              </p:cNvSpPr>
              <p:nvPr/>
            </p:nvSpPr>
            <p:spPr bwMode="auto">
              <a:xfrm>
                <a:off x="1115616" y="5157439"/>
                <a:ext cx="6120680" cy="1084262"/>
              </a:xfrm>
              <a:prstGeom prst="rect">
                <a:avLst/>
              </a:prstGeom>
              <a:blipFill>
                <a:blip r:embed="rId5"/>
                <a:stretch>
                  <a:fillRect b="-26404"/>
                </a:stretch>
              </a:blipFill>
              <a:ln>
                <a:noFill/>
              </a:ln>
              <a:effectLst/>
              <a:extLst/>
            </p:spPr>
            <p:txBody>
              <a:bodyPr/>
              <a:lstStyle/>
              <a:p>
                <a:r>
                  <a:rPr lang="zh-TW" alt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編號版面配置區 3">
            <a:extLst>
              <a:ext uri="{FF2B5EF4-FFF2-40B4-BE49-F238E27FC236}">
                <a16:creationId xmlns:a16="http://schemas.microsoft.com/office/drawing/2014/main" id="{1C50CA7F-605D-4160-8CA1-5A42BF2B707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E969FBC3-BDA4-4F67-85C7-3A1D29CB1BFB}" type="slidenum">
              <a:rPr kumimoji="0" lang="zh-TW" altLang="en-US"/>
              <a:pPr eaLnBrk="1" hangingPunct="1"/>
              <a:t>25</a:t>
            </a:fld>
            <a:endParaRPr kumimoji="0" lang="en-US" altLang="zh-TW"/>
          </a:p>
        </p:txBody>
      </p:sp>
      <p:sp>
        <p:nvSpPr>
          <p:cNvPr id="29699" name="Rectangle 2">
            <a:extLst>
              <a:ext uri="{FF2B5EF4-FFF2-40B4-BE49-F238E27FC236}">
                <a16:creationId xmlns:a16="http://schemas.microsoft.com/office/drawing/2014/main" id="{7E2BC388-85B0-4137-82EB-CD8A5433CA19}"/>
              </a:ext>
            </a:extLst>
          </p:cNvPr>
          <p:cNvSpPr>
            <a:spLocks noGrp="1" noChangeArrowheads="1"/>
          </p:cNvSpPr>
          <p:nvPr>
            <p:ph type="title"/>
          </p:nvPr>
        </p:nvSpPr>
        <p:spPr/>
        <p:txBody>
          <a:bodyPr/>
          <a:lstStyle/>
          <a:p>
            <a:pPr eaLnBrk="1" hangingPunct="1"/>
            <a:r>
              <a:rPr lang="en-US" altLang="zh-TW"/>
              <a:t>Gaussian Filters</a:t>
            </a:r>
            <a:endParaRPr lang="zh-TW" altLang="en-US"/>
          </a:p>
        </p:txBody>
      </p:sp>
      <p:sp>
        <p:nvSpPr>
          <p:cNvPr id="29700" name="Rectangle 3">
            <a:extLst>
              <a:ext uri="{FF2B5EF4-FFF2-40B4-BE49-F238E27FC236}">
                <a16:creationId xmlns:a16="http://schemas.microsoft.com/office/drawing/2014/main" id="{9CCABD77-871F-433A-BC2B-D665A5D6A5FD}"/>
              </a:ext>
            </a:extLst>
          </p:cNvPr>
          <p:cNvSpPr>
            <a:spLocks noGrp="1" noChangeArrowheads="1"/>
          </p:cNvSpPr>
          <p:nvPr>
            <p:ph type="body" idx="1"/>
          </p:nvPr>
        </p:nvSpPr>
        <p:spPr/>
        <p:txBody>
          <a:bodyPr/>
          <a:lstStyle/>
          <a:p>
            <a:pPr eaLnBrk="1" hangingPunct="1">
              <a:lnSpc>
                <a:spcPct val="90000"/>
              </a:lnSpc>
              <a:spcBef>
                <a:spcPct val="5000"/>
              </a:spcBef>
            </a:pPr>
            <a:r>
              <a:rPr lang="en-US" altLang="zh-TW" dirty="0"/>
              <a:t>Let </a:t>
            </a:r>
            <a:r>
              <a:rPr lang="en-US" altLang="zh-TW" i="1" dirty="0"/>
              <a:t>H</a:t>
            </a:r>
            <a:r>
              <a:rPr lang="en-US" altLang="zh-TW" dirty="0"/>
              <a:t>(</a:t>
            </a:r>
            <a:r>
              <a:rPr lang="en-US" altLang="zh-TW" i="1" dirty="0"/>
              <a:t>u</a:t>
            </a:r>
            <a:r>
              <a:rPr lang="en-US" altLang="zh-TW" dirty="0"/>
              <a:t>) and </a:t>
            </a:r>
            <a:r>
              <a:rPr lang="en-US" altLang="zh-TW" i="1" dirty="0"/>
              <a:t>h</a:t>
            </a:r>
            <a:r>
              <a:rPr lang="en-US" altLang="zh-TW" dirty="0"/>
              <a:t>(</a:t>
            </a:r>
            <a:r>
              <a:rPr lang="en-US" altLang="zh-TW" i="1" dirty="0"/>
              <a:t>x</a:t>
            </a:r>
            <a:r>
              <a:rPr lang="en-US" altLang="zh-TW" dirty="0"/>
              <a:t>) denote the Gaussian filter function in the frequency and spatial domains. Then</a:t>
            </a:r>
          </a:p>
          <a:p>
            <a:pPr eaLnBrk="1" hangingPunct="1">
              <a:lnSpc>
                <a:spcPct val="90000"/>
              </a:lnSpc>
              <a:spcBef>
                <a:spcPct val="5000"/>
              </a:spcBef>
              <a:buFont typeface="Wingdings" panose="05000000000000000000" pitchFamily="2" charset="2"/>
              <a:buNone/>
            </a:pPr>
            <a:r>
              <a:rPr lang="zh-TW" altLang="en-US" dirty="0"/>
              <a:t>									     </a:t>
            </a:r>
            <a:r>
              <a:rPr lang="en-US" altLang="zh-TW" dirty="0"/>
              <a:t>(4.2-38)</a:t>
            </a:r>
          </a:p>
          <a:p>
            <a:pPr eaLnBrk="1" hangingPunct="1">
              <a:lnSpc>
                <a:spcPct val="90000"/>
              </a:lnSpc>
              <a:spcBef>
                <a:spcPct val="5000"/>
              </a:spcBef>
              <a:buFont typeface="Wingdings" panose="05000000000000000000" pitchFamily="2" charset="2"/>
              <a:buNone/>
            </a:pPr>
            <a:r>
              <a:rPr lang="zh-TW" altLang="en-US" dirty="0"/>
              <a:t>									     </a:t>
            </a:r>
            <a:r>
              <a:rPr lang="en-US" altLang="zh-TW" dirty="0"/>
              <a:t>(4.2-39)</a:t>
            </a:r>
          </a:p>
          <a:p>
            <a:pPr eaLnBrk="1" hangingPunct="1">
              <a:lnSpc>
                <a:spcPct val="90000"/>
              </a:lnSpc>
              <a:spcBef>
                <a:spcPct val="5000"/>
              </a:spcBef>
              <a:buFont typeface="Wingdings" panose="05000000000000000000" pitchFamily="2" charset="2"/>
              <a:buNone/>
            </a:pPr>
            <a:r>
              <a:rPr lang="zh-TW" altLang="en-US" dirty="0"/>
              <a:t>	</a:t>
            </a:r>
            <a:r>
              <a:rPr lang="en-US" altLang="zh-TW" dirty="0"/>
              <a:t>where </a:t>
            </a:r>
            <a:r>
              <a:rPr lang="el-GR" altLang="zh-TW" dirty="0">
                <a:cs typeface="Times New Roman" panose="02020603050405020304" pitchFamily="18" charset="0"/>
              </a:rPr>
              <a:t>σ</a:t>
            </a:r>
            <a:r>
              <a:rPr lang="en-US" altLang="zh-TW" dirty="0">
                <a:cs typeface="Times New Roman" panose="02020603050405020304" pitchFamily="18" charset="0"/>
              </a:rPr>
              <a:t> </a:t>
            </a:r>
            <a:r>
              <a:rPr lang="en-US" altLang="zh-TW" dirty="0"/>
              <a:t>is the standard deviation of the Gaussian curve.</a:t>
            </a:r>
            <a:endParaRPr lang="zh-TW" altLang="en-US" dirty="0"/>
          </a:p>
          <a:p>
            <a:pPr eaLnBrk="1" hangingPunct="1">
              <a:lnSpc>
                <a:spcPct val="90000"/>
              </a:lnSpc>
              <a:spcBef>
                <a:spcPct val="5000"/>
              </a:spcBef>
            </a:pPr>
            <a:r>
              <a:rPr lang="en-US" altLang="zh-TW" dirty="0"/>
              <a:t>Two important characteristics:</a:t>
            </a:r>
          </a:p>
          <a:p>
            <a:pPr eaLnBrk="1" hangingPunct="1">
              <a:lnSpc>
                <a:spcPct val="90000"/>
              </a:lnSpc>
              <a:spcBef>
                <a:spcPct val="5000"/>
              </a:spcBef>
              <a:buFont typeface="Wingdings" panose="05000000000000000000" pitchFamily="2" charset="2"/>
              <a:buNone/>
            </a:pPr>
            <a:r>
              <a:rPr lang="zh-TW" altLang="en-US" dirty="0"/>
              <a:t>	 </a:t>
            </a:r>
            <a:r>
              <a:rPr lang="en-US" altLang="zh-TW" dirty="0"/>
              <a:t>(1)	They constitute a Fourier transform pair, both 	components of which are Gaussian and real.</a:t>
            </a:r>
          </a:p>
          <a:p>
            <a:pPr eaLnBrk="1" hangingPunct="1">
              <a:lnSpc>
                <a:spcPct val="90000"/>
              </a:lnSpc>
              <a:spcBef>
                <a:spcPct val="5000"/>
              </a:spcBef>
              <a:buFont typeface="Wingdings" panose="05000000000000000000" pitchFamily="2" charset="2"/>
              <a:buNone/>
            </a:pPr>
            <a:r>
              <a:rPr lang="zh-TW" altLang="en-US" dirty="0"/>
              <a:t>	 </a:t>
            </a:r>
            <a:r>
              <a:rPr lang="en-US" altLang="zh-TW" dirty="0"/>
              <a:t>(2)	These functions behave reciprocally with respect to one 	another. When </a:t>
            </a:r>
            <a:r>
              <a:rPr lang="en-US" altLang="zh-TW" i="1" dirty="0"/>
              <a:t>H</a:t>
            </a:r>
            <a:r>
              <a:rPr lang="en-US" altLang="zh-TW" dirty="0"/>
              <a:t>(</a:t>
            </a:r>
            <a:r>
              <a:rPr lang="en-US" altLang="zh-TW" i="1" dirty="0"/>
              <a:t>u</a:t>
            </a:r>
            <a:r>
              <a:rPr lang="en-US" altLang="zh-TW" dirty="0"/>
              <a:t>) has a broad profile (large value 	of </a:t>
            </a:r>
            <a:r>
              <a:rPr lang="el-GR" altLang="zh-TW" dirty="0">
                <a:cs typeface="Times New Roman" panose="02020603050405020304" pitchFamily="18" charset="0"/>
              </a:rPr>
              <a:t>σ</a:t>
            </a:r>
            <a:r>
              <a:rPr lang="en-US" altLang="zh-TW" dirty="0"/>
              <a:t>), </a:t>
            </a:r>
            <a:r>
              <a:rPr lang="en-US" altLang="zh-TW" i="1" dirty="0"/>
              <a:t>h</a:t>
            </a:r>
            <a:r>
              <a:rPr lang="en-US" altLang="zh-TW" dirty="0"/>
              <a:t>(</a:t>
            </a:r>
            <a:r>
              <a:rPr lang="en-US" altLang="zh-TW" i="1" dirty="0"/>
              <a:t>x</a:t>
            </a:r>
            <a:r>
              <a:rPr lang="en-US" altLang="zh-TW" dirty="0"/>
              <a:t>) has a narrow profile, and vice versa. 	When </a:t>
            </a:r>
            <a:r>
              <a:rPr lang="el-GR" altLang="zh-TW" dirty="0">
                <a:cs typeface="Times New Roman" panose="02020603050405020304" pitchFamily="18" charset="0"/>
              </a:rPr>
              <a:t>σ</a:t>
            </a:r>
            <a:r>
              <a:rPr lang="en-US" altLang="zh-TW" dirty="0">
                <a:cs typeface="Times New Roman" panose="02020603050405020304" pitchFamily="18" charset="0"/>
              </a:rPr>
              <a:t> </a:t>
            </a:r>
            <a:r>
              <a:rPr lang="en-US" altLang="zh-TW" dirty="0"/>
              <a:t>approaches infinity, </a:t>
            </a:r>
            <a:r>
              <a:rPr lang="en-US" altLang="zh-TW" i="1" dirty="0"/>
              <a:t>H</a:t>
            </a:r>
            <a:r>
              <a:rPr lang="en-US" altLang="zh-TW" dirty="0"/>
              <a:t>(</a:t>
            </a:r>
            <a:r>
              <a:rPr lang="en-US" altLang="zh-TW" i="1" dirty="0"/>
              <a:t>u</a:t>
            </a:r>
            <a:r>
              <a:rPr lang="en-US" altLang="zh-TW" dirty="0"/>
              <a:t>) tends toward a 	constant function and </a:t>
            </a:r>
            <a:r>
              <a:rPr lang="en-US" altLang="zh-TW" i="1" dirty="0"/>
              <a:t>h</a:t>
            </a:r>
            <a:r>
              <a:rPr lang="en-US" altLang="zh-TW" dirty="0"/>
              <a:t>(</a:t>
            </a:r>
            <a:r>
              <a:rPr lang="en-US" altLang="zh-TW" i="1" dirty="0"/>
              <a:t>x</a:t>
            </a:r>
            <a:r>
              <a:rPr lang="en-US" altLang="zh-TW" dirty="0"/>
              <a:t>) tends toward an impulse.</a:t>
            </a:r>
            <a:endParaRPr lang="zh-TW" altLang="en-US" dirty="0"/>
          </a:p>
        </p:txBody>
      </p:sp>
      <p:graphicFrame>
        <p:nvGraphicFramePr>
          <p:cNvPr id="29701" name="Object 4">
            <a:extLst>
              <a:ext uri="{FF2B5EF4-FFF2-40B4-BE49-F238E27FC236}">
                <a16:creationId xmlns:a16="http://schemas.microsoft.com/office/drawing/2014/main" id="{E15CA6BF-C121-4195-98F2-B0D7C50967F3}"/>
              </a:ext>
            </a:extLst>
          </p:cNvPr>
          <p:cNvGraphicFramePr>
            <a:graphicFrameLocks noChangeAspect="1"/>
          </p:cNvGraphicFramePr>
          <p:nvPr/>
        </p:nvGraphicFramePr>
        <p:xfrm>
          <a:off x="755650" y="2060575"/>
          <a:ext cx="2160588" cy="576263"/>
        </p:xfrm>
        <a:graphic>
          <a:graphicData uri="http://schemas.openxmlformats.org/presentationml/2006/ole">
            <mc:AlternateContent xmlns:mc="http://schemas.openxmlformats.org/markup-compatibility/2006">
              <mc:Choice xmlns:v="urn:schemas-microsoft-com:vml" Requires="v">
                <p:oleObj spid="_x0000_s29851" name="方程式" r:id="rId3" imgW="1054100" imgH="254000" progId="Equation.3">
                  <p:embed/>
                </p:oleObj>
              </mc:Choice>
              <mc:Fallback>
                <p:oleObj name="方程式" r:id="rId3" imgW="1054100" imgH="254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060575"/>
                        <a:ext cx="2160588"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5">
            <a:extLst>
              <a:ext uri="{FF2B5EF4-FFF2-40B4-BE49-F238E27FC236}">
                <a16:creationId xmlns:a16="http://schemas.microsoft.com/office/drawing/2014/main" id="{81DB95DA-2BAE-4E75-8BA8-2198C3784D36}"/>
              </a:ext>
            </a:extLst>
          </p:cNvPr>
          <p:cNvGraphicFramePr>
            <a:graphicFrameLocks noChangeAspect="1"/>
          </p:cNvGraphicFramePr>
          <p:nvPr/>
        </p:nvGraphicFramePr>
        <p:xfrm>
          <a:off x="757238" y="2565400"/>
          <a:ext cx="3238500" cy="573088"/>
        </p:xfrm>
        <a:graphic>
          <a:graphicData uri="http://schemas.openxmlformats.org/presentationml/2006/ole">
            <mc:AlternateContent xmlns:mc="http://schemas.openxmlformats.org/markup-compatibility/2006">
              <mc:Choice xmlns:v="urn:schemas-microsoft-com:vml" Requires="v">
                <p:oleObj spid="_x0000_s29852" name="方程式" r:id="rId5" imgW="1435100" imgH="254000" progId="Equation.3">
                  <p:embed/>
                </p:oleObj>
              </mc:Choice>
              <mc:Fallback>
                <p:oleObj name="方程式" r:id="rId5" imgW="1435100" imgH="2540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238" y="2565400"/>
                        <a:ext cx="3238500"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文字方塊 10">
            <a:extLst>
              <a:ext uri="{FF2B5EF4-FFF2-40B4-BE49-F238E27FC236}">
                <a16:creationId xmlns:a16="http://schemas.microsoft.com/office/drawing/2014/main" id="{4DA18E19-E847-4DDD-9312-7FB58F14956A}"/>
              </a:ext>
            </a:extLst>
          </p:cNvPr>
          <p:cNvSpPr txBox="1"/>
          <p:nvPr/>
        </p:nvSpPr>
        <p:spPr>
          <a:xfrm>
            <a:off x="2798222" y="2103239"/>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編號版面配置區 3">
            <a:extLst>
              <a:ext uri="{FF2B5EF4-FFF2-40B4-BE49-F238E27FC236}">
                <a16:creationId xmlns:a16="http://schemas.microsoft.com/office/drawing/2014/main" id="{CF09BD22-433D-4CEA-AEDE-7A48B0B2EDB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0EF69BB5-65B1-4262-B631-4EFD5533CC8B}" type="slidenum">
              <a:rPr kumimoji="0" lang="zh-TW" altLang="en-US"/>
              <a:pPr eaLnBrk="1" hangingPunct="1"/>
              <a:t>26</a:t>
            </a:fld>
            <a:endParaRPr kumimoji="0" lang="en-US" altLang="zh-TW"/>
          </a:p>
        </p:txBody>
      </p:sp>
      <p:sp>
        <p:nvSpPr>
          <p:cNvPr id="30723" name="Rectangle 2">
            <a:extLst>
              <a:ext uri="{FF2B5EF4-FFF2-40B4-BE49-F238E27FC236}">
                <a16:creationId xmlns:a16="http://schemas.microsoft.com/office/drawing/2014/main" id="{1FDD54D6-EB31-4DE3-BE3F-C360D04BEBC5}"/>
              </a:ext>
            </a:extLst>
          </p:cNvPr>
          <p:cNvSpPr>
            <a:spLocks noGrp="1" noChangeArrowheads="1"/>
          </p:cNvSpPr>
          <p:nvPr>
            <p:ph type="title"/>
          </p:nvPr>
        </p:nvSpPr>
        <p:spPr/>
        <p:txBody>
          <a:bodyPr/>
          <a:lstStyle/>
          <a:p>
            <a:pPr eaLnBrk="1" hangingPunct="1"/>
            <a:endParaRPr lang="zh-TW" altLang="en-US"/>
          </a:p>
        </p:txBody>
      </p:sp>
      <p:sp>
        <p:nvSpPr>
          <p:cNvPr id="30724" name="Rectangle 3">
            <a:extLst>
              <a:ext uri="{FF2B5EF4-FFF2-40B4-BE49-F238E27FC236}">
                <a16:creationId xmlns:a16="http://schemas.microsoft.com/office/drawing/2014/main" id="{E7310821-38A4-4DFB-84C4-62CA06373C0D}"/>
              </a:ext>
            </a:extLst>
          </p:cNvPr>
          <p:cNvSpPr>
            <a:spLocks noGrp="1" noChangeArrowheads="1"/>
          </p:cNvSpPr>
          <p:nvPr>
            <p:ph type="body" idx="1"/>
          </p:nvPr>
        </p:nvSpPr>
        <p:spPr/>
        <p:txBody>
          <a:bodyPr/>
          <a:lstStyle/>
          <a:p>
            <a:pPr eaLnBrk="1" hangingPunct="1"/>
            <a:r>
              <a:rPr lang="en-US" altLang="zh-TW"/>
              <a:t>Fig. 4.9(a) and (b) shows two Gaussian filter functions in the frequency domain and Fig. 4.9(c) and (d) shows the corresponding Gaussian filter functions in the spatial domain.</a:t>
            </a:r>
            <a:endParaRPr lang="zh-TW" altLang="en-US"/>
          </a:p>
        </p:txBody>
      </p:sp>
      <p:pic>
        <p:nvPicPr>
          <p:cNvPr id="30725" name="Picture 4">
            <a:extLst>
              <a:ext uri="{FF2B5EF4-FFF2-40B4-BE49-F238E27FC236}">
                <a16:creationId xmlns:a16="http://schemas.microsoft.com/office/drawing/2014/main" id="{8447B9E1-2EA5-451B-87B5-5064E762F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700213"/>
            <a:ext cx="7291387" cy="506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投影片編號版面配置區 3">
            <a:extLst>
              <a:ext uri="{FF2B5EF4-FFF2-40B4-BE49-F238E27FC236}">
                <a16:creationId xmlns:a16="http://schemas.microsoft.com/office/drawing/2014/main" id="{3CD413CF-6740-4014-B2B1-0C7C2C42EB1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1AC7759B-3DAB-4838-80B4-D331E04397C2}" type="slidenum">
              <a:rPr kumimoji="0" lang="zh-TW" altLang="en-US"/>
              <a:pPr eaLnBrk="1" hangingPunct="1"/>
              <a:t>27</a:t>
            </a:fld>
            <a:endParaRPr kumimoji="0" lang="en-US" altLang="zh-TW"/>
          </a:p>
        </p:txBody>
      </p:sp>
      <p:sp>
        <p:nvSpPr>
          <p:cNvPr id="31747" name="Rectangle 2">
            <a:extLst>
              <a:ext uri="{FF2B5EF4-FFF2-40B4-BE49-F238E27FC236}">
                <a16:creationId xmlns:a16="http://schemas.microsoft.com/office/drawing/2014/main" id="{1F05C4FF-F0B2-470C-8E47-A7A73B49C437}"/>
              </a:ext>
            </a:extLst>
          </p:cNvPr>
          <p:cNvSpPr>
            <a:spLocks noGrp="1" noChangeArrowheads="1"/>
          </p:cNvSpPr>
          <p:nvPr>
            <p:ph type="title"/>
          </p:nvPr>
        </p:nvSpPr>
        <p:spPr/>
        <p:txBody>
          <a:bodyPr/>
          <a:lstStyle/>
          <a:p>
            <a:pPr eaLnBrk="1" hangingPunct="1"/>
            <a:r>
              <a:rPr lang="en-US" altLang="zh-TW"/>
              <a:t>`1</a:t>
            </a:r>
          </a:p>
        </p:txBody>
      </p:sp>
      <p:sp>
        <p:nvSpPr>
          <p:cNvPr id="31748" name="Rectangle 3">
            <a:extLst>
              <a:ext uri="{FF2B5EF4-FFF2-40B4-BE49-F238E27FC236}">
                <a16:creationId xmlns:a16="http://schemas.microsoft.com/office/drawing/2014/main" id="{20FF800C-17F1-45F1-93EC-4E73061E8CF0}"/>
              </a:ext>
            </a:extLst>
          </p:cNvPr>
          <p:cNvSpPr>
            <a:spLocks noGrp="1" noChangeArrowheads="1"/>
          </p:cNvSpPr>
          <p:nvPr>
            <p:ph type="body" idx="1"/>
          </p:nvPr>
        </p:nvSpPr>
        <p:spPr>
          <a:xfrm>
            <a:off x="107950" y="765175"/>
            <a:ext cx="8847138" cy="5832475"/>
          </a:xfrm>
        </p:spPr>
        <p:txBody>
          <a:bodyPr/>
          <a:lstStyle/>
          <a:p>
            <a:pPr eaLnBrk="1" hangingPunct="1"/>
            <a:r>
              <a:rPr lang="en-US" altLang="zh-TW" dirty="0"/>
              <a:t>We can construct a </a:t>
            </a:r>
            <a:r>
              <a:rPr lang="en-US" altLang="zh-TW" dirty="0" err="1"/>
              <a:t>highpass</a:t>
            </a:r>
            <a:r>
              <a:rPr lang="en-US" altLang="zh-TW" dirty="0"/>
              <a:t> filter as a difference of Gaussians (Fig. 4.9(b)):</a:t>
            </a:r>
          </a:p>
          <a:p>
            <a:pPr eaLnBrk="1" hangingPunct="1">
              <a:buFont typeface="Wingdings" panose="05000000000000000000" pitchFamily="2" charset="2"/>
              <a:buNone/>
            </a:pPr>
            <a:r>
              <a:rPr lang="zh-TW" altLang="en-US" dirty="0"/>
              <a:t>									     </a:t>
            </a:r>
            <a:r>
              <a:rPr lang="en-US" altLang="zh-TW" dirty="0"/>
              <a:t>(4.2-40)</a:t>
            </a:r>
          </a:p>
          <a:p>
            <a:pPr eaLnBrk="1" hangingPunct="1">
              <a:buFont typeface="Wingdings" panose="05000000000000000000" pitchFamily="2" charset="2"/>
              <a:buNone/>
            </a:pPr>
            <a:r>
              <a:rPr lang="zh-TW" altLang="en-US" dirty="0"/>
              <a:t>	</a:t>
            </a:r>
            <a:r>
              <a:rPr lang="en-US" altLang="zh-TW" dirty="0"/>
              <a:t>with </a:t>
            </a:r>
            <a:r>
              <a:rPr lang="en-US" altLang="zh-TW" i="1" dirty="0"/>
              <a:t>A</a:t>
            </a:r>
            <a:r>
              <a:rPr lang="en-US" altLang="zh-TW" dirty="0"/>
              <a:t> </a:t>
            </a:r>
            <a:r>
              <a:rPr lang="en-US" altLang="zh-TW" dirty="0">
                <a:cs typeface="Times New Roman" panose="02020603050405020304" pitchFamily="18" charset="0"/>
              </a:rPr>
              <a:t>≥</a:t>
            </a:r>
            <a:r>
              <a:rPr lang="en-US" altLang="zh-TW" dirty="0"/>
              <a:t> </a:t>
            </a:r>
            <a:r>
              <a:rPr lang="en-US" altLang="zh-TW" i="1" dirty="0"/>
              <a:t>B</a:t>
            </a:r>
            <a:r>
              <a:rPr lang="en-US" altLang="zh-TW" dirty="0"/>
              <a:t> and          . The corresponding filter in the spatial domain is (Fig. 4.9(d)):</a:t>
            </a:r>
          </a:p>
          <a:p>
            <a:pPr eaLnBrk="1" hangingPunct="1">
              <a:buFont typeface="Wingdings" panose="05000000000000000000" pitchFamily="2" charset="2"/>
              <a:buNone/>
            </a:pPr>
            <a:r>
              <a:rPr lang="zh-TW" altLang="en-US" dirty="0"/>
              <a:t>									     </a:t>
            </a:r>
            <a:r>
              <a:rPr lang="en-US" altLang="zh-TW" dirty="0"/>
              <a:t>(4.2-41)</a:t>
            </a:r>
          </a:p>
          <a:p>
            <a:pPr eaLnBrk="1" hangingPunct="1"/>
            <a:endParaRPr lang="zh-TW" altLang="en-US" dirty="0"/>
          </a:p>
          <a:p>
            <a:pPr eaLnBrk="1" hangingPunct="1"/>
            <a:endParaRPr lang="zh-TW" altLang="en-US" dirty="0"/>
          </a:p>
        </p:txBody>
      </p:sp>
      <mc:AlternateContent xmlns:mc="http://schemas.openxmlformats.org/markup-compatibility/2006" xmlns:a14="http://schemas.microsoft.com/office/drawing/2010/main">
        <mc:Choice Requires="a14">
          <p:sp>
            <p:nvSpPr>
              <p:cNvPr id="31749" name="Object 4">
                <a:extLst>
                  <a:ext uri="{FF2B5EF4-FFF2-40B4-BE49-F238E27FC236}">
                    <a16:creationId xmlns:a16="http://schemas.microsoft.com/office/drawing/2014/main" id="{7404F2EB-2CC8-4196-A57D-FA97E3C881D7}"/>
                  </a:ext>
                </a:extLst>
              </p:cNvPr>
              <p:cNvSpPr txBox="1"/>
              <p:nvPr/>
            </p:nvSpPr>
            <p:spPr bwMode="auto">
              <a:xfrm>
                <a:off x="646154" y="1597025"/>
                <a:ext cx="5041901" cy="61912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800" i="1">
                          <a:solidFill>
                            <a:srgbClr val="000000"/>
                          </a:solidFill>
                          <a:latin typeface="Cambria Math" panose="02040503050406030204" pitchFamily="18" charset="0"/>
                        </a:rPr>
                        <m:t>𝐻</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𝐴</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𝑒</m:t>
                          </m:r>
                        </m:e>
                        <m:sup>
                          <m: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𝑢</m:t>
                              </m:r>
                            </m:e>
                            <m:sup>
                              <m:r>
                                <a:rPr lang="zh-TW" altLang="en-US" sz="2800" i="1">
                                  <a:solidFill>
                                    <a:srgbClr val="000000"/>
                                  </a:solidFill>
                                  <a:latin typeface="Cambria Math" panose="02040503050406030204" pitchFamily="18" charset="0"/>
                                </a:rPr>
                                <m:t>2</m:t>
                              </m:r>
                            </m:sup>
                          </m:sSup>
                          <m:r>
                            <a:rPr lang="zh-TW" altLang="en-US" sz="2800" i="1">
                              <a:solidFill>
                                <a:srgbClr val="000000"/>
                              </a:solidFill>
                              <a:latin typeface="Cambria Math" panose="02040503050406030204" pitchFamily="18" charset="0"/>
                            </a:rPr>
                            <m:t>/2</m:t>
                          </m:r>
                          <m:sSubSup>
                            <m:sSubSupPr>
                              <m:ctrlPr>
                                <a:rPr lang="zh-TW" altLang="en-US" sz="2800" i="1">
                                  <a:solidFill>
                                    <a:srgbClr val="000000"/>
                                  </a:solidFill>
                                  <a:latin typeface="Cambria Math" panose="02040503050406030204" pitchFamily="18" charset="0"/>
                                </a:rPr>
                              </m:ctrlPr>
                            </m:sSubSupPr>
                            <m:e>
                              <m:r>
                                <a:rPr lang="zh-TW" altLang="en-US" sz="2800" i="1">
                                  <a:solidFill>
                                    <a:srgbClr val="000000"/>
                                  </a:solidFill>
                                  <a:latin typeface="Cambria Math" panose="02040503050406030204" pitchFamily="18" charset="0"/>
                                </a:rPr>
                                <m:t>𝜎</m:t>
                              </m:r>
                            </m:e>
                            <m:sub>
                              <m:r>
                                <a:rPr lang="zh-TW" altLang="en-US" sz="2800" i="1">
                                  <a:solidFill>
                                    <a:srgbClr val="000000"/>
                                  </a:solidFill>
                                  <a:latin typeface="Cambria Math" panose="02040503050406030204" pitchFamily="18" charset="0"/>
                                </a:rPr>
                                <m:t>1</m:t>
                              </m:r>
                            </m:sub>
                            <m:sup>
                              <m:r>
                                <a:rPr lang="zh-TW" altLang="en-US" sz="2800" i="1">
                                  <a:solidFill>
                                    <a:srgbClr val="000000"/>
                                  </a:solidFill>
                                  <a:latin typeface="Cambria Math" panose="02040503050406030204" pitchFamily="18" charset="0"/>
                                </a:rPr>
                                <m:t>2</m:t>
                              </m:r>
                            </m:sup>
                          </m:sSubSup>
                        </m:sup>
                      </m:sSup>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𝐵</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𝑒</m:t>
                          </m:r>
                        </m:e>
                        <m:sup>
                          <m: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𝑢</m:t>
                              </m:r>
                            </m:e>
                            <m:sup>
                              <m:r>
                                <a:rPr lang="zh-TW" altLang="en-US" sz="2800" i="1">
                                  <a:solidFill>
                                    <a:srgbClr val="000000"/>
                                  </a:solidFill>
                                  <a:latin typeface="Cambria Math" panose="02040503050406030204" pitchFamily="18" charset="0"/>
                                </a:rPr>
                                <m:t>2</m:t>
                              </m:r>
                            </m:sup>
                          </m:sSup>
                          <m:r>
                            <a:rPr lang="zh-TW" altLang="en-US" sz="2800" i="1">
                              <a:solidFill>
                                <a:srgbClr val="000000"/>
                              </a:solidFill>
                              <a:latin typeface="Cambria Math" panose="02040503050406030204" pitchFamily="18" charset="0"/>
                            </a:rPr>
                            <m:t>/2</m:t>
                          </m:r>
                          <m:sSubSup>
                            <m:sSubSupPr>
                              <m:ctrlPr>
                                <a:rPr lang="zh-TW" altLang="en-US" sz="2800" i="1">
                                  <a:solidFill>
                                    <a:srgbClr val="000000"/>
                                  </a:solidFill>
                                  <a:latin typeface="Cambria Math" panose="02040503050406030204" pitchFamily="18" charset="0"/>
                                </a:rPr>
                              </m:ctrlPr>
                            </m:sSubSupPr>
                            <m:e>
                              <m:r>
                                <a:rPr lang="zh-TW" altLang="en-US" sz="2800" i="1">
                                  <a:solidFill>
                                    <a:srgbClr val="000000"/>
                                  </a:solidFill>
                                  <a:latin typeface="Cambria Math" panose="02040503050406030204" pitchFamily="18" charset="0"/>
                                </a:rPr>
                                <m:t>𝜎</m:t>
                              </m:r>
                            </m:e>
                            <m:sub>
                              <m:r>
                                <a:rPr lang="zh-TW" altLang="en-US" sz="2800" i="1">
                                  <a:solidFill>
                                    <a:srgbClr val="000000"/>
                                  </a:solidFill>
                                  <a:latin typeface="Cambria Math" panose="02040503050406030204" pitchFamily="18" charset="0"/>
                                </a:rPr>
                                <m:t>2</m:t>
                              </m:r>
                            </m:sub>
                            <m:sup>
                              <m:r>
                                <a:rPr lang="zh-TW" altLang="en-US" sz="2800" i="1">
                                  <a:solidFill>
                                    <a:srgbClr val="000000"/>
                                  </a:solidFill>
                                  <a:latin typeface="Cambria Math" panose="02040503050406030204" pitchFamily="18" charset="0"/>
                                </a:rPr>
                                <m:t>2</m:t>
                              </m:r>
                            </m:sup>
                          </m:sSubSup>
                        </m:sup>
                      </m:sSup>
                      <m:r>
                        <a:rPr lang="zh-TW" altLang="en-US" sz="2800" i="1">
                          <a:solidFill>
                            <a:srgbClr val="000000"/>
                          </a:solidFill>
                          <a:latin typeface="Cambria Math" panose="02040503050406030204" pitchFamily="18" charset="0"/>
                        </a:rPr>
                        <m:t>,</m:t>
                      </m:r>
                    </m:oMath>
                  </m:oMathPara>
                </a14:m>
                <a:endParaRPr lang="zh-TW" altLang="en-US" sz="2800" dirty="0">
                  <a:latin typeface="+mj-lt"/>
                </a:endParaRPr>
              </a:p>
            </p:txBody>
          </p:sp>
        </mc:Choice>
        <mc:Fallback xmlns="">
          <p:sp>
            <p:nvSpPr>
              <p:cNvPr id="31749" name="Object 4">
                <a:extLst>
                  <a:ext uri="{FF2B5EF4-FFF2-40B4-BE49-F238E27FC236}">
                    <a16:creationId xmlns:a16="http://schemas.microsoft.com/office/drawing/2014/main" id="{7404F2EB-2CC8-4196-A57D-FA97E3C881D7}"/>
                  </a:ext>
                </a:extLst>
              </p:cNvPr>
              <p:cNvSpPr txBox="1">
                <a:spLocks noRot="1" noChangeAspect="1" noMove="1" noResize="1" noEditPoints="1" noAdjustHandles="1" noChangeArrowheads="1" noChangeShapeType="1" noTextEdit="1"/>
              </p:cNvSpPr>
              <p:nvPr/>
            </p:nvSpPr>
            <p:spPr bwMode="auto">
              <a:xfrm>
                <a:off x="646154" y="1597025"/>
                <a:ext cx="5041901" cy="619125"/>
              </a:xfrm>
              <a:prstGeom prst="rect">
                <a:avLst/>
              </a:prstGeom>
              <a:blipFill>
                <a:blip r:embed="rId3"/>
                <a:stretch>
                  <a:fillRect/>
                </a:stretch>
              </a:blipFill>
              <a:ln>
                <a:noFill/>
              </a:ln>
              <a:effectLst/>
              <a:extLst/>
            </p:spPr>
            <p:txBody>
              <a:bodyPr/>
              <a:lstStyle/>
              <a:p>
                <a:r>
                  <a:rPr lang="zh-TW" altLang="en-US">
                    <a:noFill/>
                  </a:rPr>
                  <a:t> </a:t>
                </a:r>
              </a:p>
            </p:txBody>
          </p:sp>
        </mc:Fallback>
      </mc:AlternateContent>
      <p:graphicFrame>
        <p:nvGraphicFramePr>
          <p:cNvPr id="31750" name="Object 5">
            <a:extLst>
              <a:ext uri="{FF2B5EF4-FFF2-40B4-BE49-F238E27FC236}">
                <a16:creationId xmlns:a16="http://schemas.microsoft.com/office/drawing/2014/main" id="{A1F4BA43-8845-42D6-96F4-FA5A9ED076FD}"/>
              </a:ext>
            </a:extLst>
          </p:cNvPr>
          <p:cNvGraphicFramePr>
            <a:graphicFrameLocks noChangeAspect="1"/>
          </p:cNvGraphicFramePr>
          <p:nvPr/>
        </p:nvGraphicFramePr>
        <p:xfrm>
          <a:off x="2527300" y="2216150"/>
          <a:ext cx="941388" cy="477838"/>
        </p:xfrm>
        <a:graphic>
          <a:graphicData uri="http://schemas.openxmlformats.org/presentationml/2006/ole">
            <mc:AlternateContent xmlns:mc="http://schemas.openxmlformats.org/markup-compatibility/2006">
              <mc:Choice xmlns:v="urn:schemas-microsoft-com:vml" Requires="v">
                <p:oleObj spid="_x0000_s31894" name="方程式" r:id="rId4" imgW="494870" imgH="215713" progId="Equation.3">
                  <p:embed/>
                </p:oleObj>
              </mc:Choice>
              <mc:Fallback>
                <p:oleObj name="方程式" r:id="rId4" imgW="494870" imgH="215713"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7300" y="2216150"/>
                        <a:ext cx="941388"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31751" name="Object 6">
                <a:extLst>
                  <a:ext uri="{FF2B5EF4-FFF2-40B4-BE49-F238E27FC236}">
                    <a16:creationId xmlns:a16="http://schemas.microsoft.com/office/drawing/2014/main" id="{E4DCF8D5-E472-4148-A70A-38DED5713E5D}"/>
                  </a:ext>
                </a:extLst>
              </p:cNvPr>
              <p:cNvSpPr txBox="1"/>
              <p:nvPr/>
            </p:nvSpPr>
            <p:spPr bwMode="auto">
              <a:xfrm>
                <a:off x="323528" y="3056731"/>
                <a:ext cx="7318771" cy="744537"/>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800" i="1">
                          <a:solidFill>
                            <a:srgbClr val="000000"/>
                          </a:solidFill>
                          <a:latin typeface="Cambria Math" panose="02040503050406030204" pitchFamily="18" charset="0"/>
                        </a:rPr>
                        <m:t>h</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ad>
                        <m:radPr>
                          <m:degHide m:val="on"/>
                          <m:ctrlPr>
                            <a:rPr lang="zh-TW" altLang="en-US" sz="2800" i="1">
                              <a:solidFill>
                                <a:srgbClr val="000000"/>
                              </a:solidFill>
                              <a:latin typeface="Cambria Math" panose="02040503050406030204" pitchFamily="18" charset="0"/>
                            </a:rPr>
                          </m:ctrlPr>
                        </m:radPr>
                        <m:deg/>
                        <m:e>
                          <m:r>
                            <a:rPr lang="zh-TW" altLang="en-US" sz="2800" i="1">
                              <a:solidFill>
                                <a:srgbClr val="000000"/>
                              </a:solidFill>
                              <a:latin typeface="Cambria Math" panose="02040503050406030204" pitchFamily="18" charset="0"/>
                            </a:rPr>
                            <m:t>2</m:t>
                          </m:r>
                          <m:r>
                            <a:rPr lang="zh-TW" altLang="en-US" sz="2800" i="1">
                              <a:solidFill>
                                <a:srgbClr val="000000"/>
                              </a:solidFill>
                              <a:latin typeface="Cambria Math" panose="02040503050406030204" pitchFamily="18" charset="0"/>
                            </a:rPr>
                            <m:t>𝜋</m:t>
                          </m:r>
                        </m:e>
                      </m:rad>
                      <m:sSub>
                        <m:sSubPr>
                          <m:ctrlPr>
                            <a:rPr lang="zh-TW" altLang="en-US" sz="2800" i="1">
                              <a:solidFill>
                                <a:srgbClr val="000000"/>
                              </a:solidFill>
                              <a:latin typeface="Cambria Math" panose="02040503050406030204" pitchFamily="18" charset="0"/>
                            </a:rPr>
                          </m:ctrlPr>
                        </m:sSubPr>
                        <m:e>
                          <m:r>
                            <a:rPr lang="zh-TW" altLang="en-US" sz="2800" i="1">
                              <a:solidFill>
                                <a:srgbClr val="000000"/>
                              </a:solidFill>
                              <a:latin typeface="Cambria Math" panose="02040503050406030204" pitchFamily="18" charset="0"/>
                            </a:rPr>
                            <m:t>𝜎</m:t>
                          </m:r>
                        </m:e>
                        <m:sub>
                          <m:r>
                            <a:rPr lang="zh-TW" altLang="en-US" sz="2800" i="1">
                              <a:solidFill>
                                <a:srgbClr val="000000"/>
                              </a:solidFill>
                              <a:latin typeface="Cambria Math" panose="02040503050406030204" pitchFamily="18" charset="0"/>
                            </a:rPr>
                            <m:t>1</m:t>
                          </m:r>
                        </m:sub>
                      </m:sSub>
                      <m:r>
                        <a:rPr lang="zh-TW" altLang="en-US" sz="2800" i="1">
                          <a:solidFill>
                            <a:srgbClr val="000000"/>
                          </a:solidFill>
                          <a:latin typeface="Cambria Math" panose="02040503050406030204" pitchFamily="18" charset="0"/>
                        </a:rPr>
                        <m:t>𝐴</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𝑒</m:t>
                          </m:r>
                        </m:e>
                        <m:sup>
                          <m:r>
                            <a:rPr lang="zh-TW" altLang="en-US" sz="2800" i="1">
                              <a:solidFill>
                                <a:srgbClr val="000000"/>
                              </a:solidFill>
                              <a:latin typeface="Cambria Math" panose="02040503050406030204" pitchFamily="18" charset="0"/>
                            </a:rPr>
                            <m:t>−2</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𝜋</m:t>
                              </m:r>
                            </m:e>
                            <m:sup>
                              <m:r>
                                <a:rPr lang="zh-TW" altLang="en-US" sz="2800" i="1">
                                  <a:solidFill>
                                    <a:srgbClr val="000000"/>
                                  </a:solidFill>
                                  <a:latin typeface="Cambria Math" panose="02040503050406030204" pitchFamily="18" charset="0"/>
                                </a:rPr>
                                <m:t>2</m:t>
                              </m:r>
                            </m:sup>
                          </m:sSup>
                          <m:sSubSup>
                            <m:sSubSupPr>
                              <m:ctrlPr>
                                <a:rPr lang="zh-TW" altLang="en-US" sz="2800" i="1">
                                  <a:solidFill>
                                    <a:srgbClr val="000000"/>
                                  </a:solidFill>
                                  <a:latin typeface="Cambria Math" panose="02040503050406030204" pitchFamily="18" charset="0"/>
                                </a:rPr>
                              </m:ctrlPr>
                            </m:sSubSupPr>
                            <m:e>
                              <m:r>
                                <a:rPr lang="zh-TW" altLang="en-US" sz="2800" i="1">
                                  <a:solidFill>
                                    <a:srgbClr val="000000"/>
                                  </a:solidFill>
                                  <a:latin typeface="Cambria Math" panose="02040503050406030204" pitchFamily="18" charset="0"/>
                                </a:rPr>
                                <m:t>𝜎</m:t>
                              </m:r>
                            </m:e>
                            <m:sub>
                              <m:r>
                                <a:rPr lang="zh-TW" altLang="en-US" sz="2800" i="1">
                                  <a:solidFill>
                                    <a:srgbClr val="000000"/>
                                  </a:solidFill>
                                  <a:latin typeface="Cambria Math" panose="02040503050406030204" pitchFamily="18" charset="0"/>
                                </a:rPr>
                                <m:t>1</m:t>
                              </m:r>
                            </m:sub>
                            <m:sup>
                              <m:r>
                                <a:rPr lang="zh-TW" altLang="en-US" sz="2800" i="1">
                                  <a:solidFill>
                                    <a:srgbClr val="000000"/>
                                  </a:solidFill>
                                  <a:latin typeface="Cambria Math" panose="02040503050406030204" pitchFamily="18" charset="0"/>
                                </a:rPr>
                                <m:t>2</m:t>
                              </m:r>
                            </m:sup>
                          </m:sSubSup>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𝑥</m:t>
                              </m:r>
                            </m:e>
                            <m:sup>
                              <m:r>
                                <a:rPr lang="zh-TW" altLang="en-US" sz="2800" i="1">
                                  <a:solidFill>
                                    <a:srgbClr val="000000"/>
                                  </a:solidFill>
                                  <a:latin typeface="Cambria Math" panose="02040503050406030204" pitchFamily="18" charset="0"/>
                                </a:rPr>
                                <m:t>2</m:t>
                              </m:r>
                            </m:sup>
                          </m:sSup>
                        </m:sup>
                      </m:sSup>
                      <m:r>
                        <a:rPr lang="zh-TW" altLang="en-US" sz="2800" i="1">
                          <a:solidFill>
                            <a:srgbClr val="000000"/>
                          </a:solidFill>
                          <a:latin typeface="Cambria Math" panose="02040503050406030204" pitchFamily="18" charset="0"/>
                        </a:rPr>
                        <m:t>−</m:t>
                      </m:r>
                      <m:rad>
                        <m:radPr>
                          <m:degHide m:val="on"/>
                          <m:ctrlPr>
                            <a:rPr lang="zh-TW" altLang="en-US" sz="2800" i="1">
                              <a:solidFill>
                                <a:srgbClr val="000000"/>
                              </a:solidFill>
                              <a:latin typeface="Cambria Math" panose="02040503050406030204" pitchFamily="18" charset="0"/>
                            </a:rPr>
                          </m:ctrlPr>
                        </m:radPr>
                        <m:deg/>
                        <m:e>
                          <m:r>
                            <a:rPr lang="zh-TW" altLang="en-US" sz="2800" i="1">
                              <a:solidFill>
                                <a:srgbClr val="000000"/>
                              </a:solidFill>
                              <a:latin typeface="Cambria Math" panose="02040503050406030204" pitchFamily="18" charset="0"/>
                            </a:rPr>
                            <m:t>2</m:t>
                          </m:r>
                          <m:r>
                            <a:rPr lang="zh-TW" altLang="en-US" sz="2800" i="1">
                              <a:solidFill>
                                <a:srgbClr val="000000"/>
                              </a:solidFill>
                              <a:latin typeface="Cambria Math" panose="02040503050406030204" pitchFamily="18" charset="0"/>
                            </a:rPr>
                            <m:t>𝜋</m:t>
                          </m:r>
                        </m:e>
                      </m:rad>
                      <m:sSub>
                        <m:sSubPr>
                          <m:ctrlPr>
                            <a:rPr lang="zh-TW" altLang="en-US" sz="2800" i="1">
                              <a:solidFill>
                                <a:srgbClr val="000000"/>
                              </a:solidFill>
                              <a:latin typeface="Cambria Math" panose="02040503050406030204" pitchFamily="18" charset="0"/>
                            </a:rPr>
                          </m:ctrlPr>
                        </m:sSubPr>
                        <m:e>
                          <m:r>
                            <a:rPr lang="zh-TW" altLang="en-US" sz="2800" i="1">
                              <a:solidFill>
                                <a:srgbClr val="000000"/>
                              </a:solidFill>
                              <a:latin typeface="Cambria Math" panose="02040503050406030204" pitchFamily="18" charset="0"/>
                            </a:rPr>
                            <m:t>𝜎</m:t>
                          </m:r>
                        </m:e>
                        <m:sub>
                          <m:r>
                            <a:rPr lang="zh-TW" altLang="en-US" sz="2800" i="1">
                              <a:solidFill>
                                <a:srgbClr val="000000"/>
                              </a:solidFill>
                              <a:latin typeface="Cambria Math" panose="02040503050406030204" pitchFamily="18" charset="0"/>
                            </a:rPr>
                            <m:t>2</m:t>
                          </m:r>
                        </m:sub>
                      </m:sSub>
                      <m:r>
                        <a:rPr lang="zh-TW" altLang="en-US" sz="2800" i="1">
                          <a:solidFill>
                            <a:srgbClr val="000000"/>
                          </a:solidFill>
                          <a:latin typeface="Cambria Math" panose="02040503050406030204" pitchFamily="18" charset="0"/>
                        </a:rPr>
                        <m:t>𝐵</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𝑒</m:t>
                          </m:r>
                        </m:e>
                        <m:sup>
                          <m:r>
                            <a:rPr lang="zh-TW" altLang="en-US" sz="2800" i="1">
                              <a:solidFill>
                                <a:srgbClr val="000000"/>
                              </a:solidFill>
                              <a:latin typeface="Cambria Math" panose="02040503050406030204" pitchFamily="18" charset="0"/>
                            </a:rPr>
                            <m:t>−2</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𝜋</m:t>
                              </m:r>
                            </m:e>
                            <m:sup>
                              <m:r>
                                <a:rPr lang="zh-TW" altLang="en-US" sz="2800" i="1">
                                  <a:solidFill>
                                    <a:srgbClr val="000000"/>
                                  </a:solidFill>
                                  <a:latin typeface="Cambria Math" panose="02040503050406030204" pitchFamily="18" charset="0"/>
                                </a:rPr>
                                <m:t>2</m:t>
                              </m:r>
                            </m:sup>
                          </m:sSup>
                          <m:sSubSup>
                            <m:sSubSupPr>
                              <m:ctrlPr>
                                <a:rPr lang="zh-TW" altLang="en-US" sz="2800" i="1">
                                  <a:solidFill>
                                    <a:srgbClr val="000000"/>
                                  </a:solidFill>
                                  <a:latin typeface="Cambria Math" panose="02040503050406030204" pitchFamily="18" charset="0"/>
                                </a:rPr>
                              </m:ctrlPr>
                            </m:sSubSupPr>
                            <m:e>
                              <m:r>
                                <a:rPr lang="zh-TW" altLang="en-US" sz="2800" i="1">
                                  <a:solidFill>
                                    <a:srgbClr val="000000"/>
                                  </a:solidFill>
                                  <a:latin typeface="Cambria Math" panose="02040503050406030204" pitchFamily="18" charset="0"/>
                                </a:rPr>
                                <m:t>𝜎</m:t>
                              </m:r>
                            </m:e>
                            <m:sub>
                              <m:r>
                                <a:rPr lang="zh-TW" altLang="en-US" sz="2800" i="1">
                                  <a:solidFill>
                                    <a:srgbClr val="000000"/>
                                  </a:solidFill>
                                  <a:latin typeface="Cambria Math" panose="02040503050406030204" pitchFamily="18" charset="0"/>
                                </a:rPr>
                                <m:t>2</m:t>
                              </m:r>
                            </m:sub>
                            <m:sup>
                              <m:r>
                                <a:rPr lang="zh-TW" altLang="en-US" sz="2800" i="1">
                                  <a:solidFill>
                                    <a:srgbClr val="000000"/>
                                  </a:solidFill>
                                  <a:latin typeface="Cambria Math" panose="02040503050406030204" pitchFamily="18" charset="0"/>
                                </a:rPr>
                                <m:t>2</m:t>
                              </m:r>
                            </m:sup>
                          </m:sSubSup>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𝑥</m:t>
                              </m:r>
                            </m:e>
                            <m:sup>
                              <m:r>
                                <a:rPr lang="zh-TW" altLang="en-US" sz="2800" i="1">
                                  <a:solidFill>
                                    <a:srgbClr val="000000"/>
                                  </a:solidFill>
                                  <a:latin typeface="Cambria Math" panose="02040503050406030204" pitchFamily="18" charset="0"/>
                                </a:rPr>
                                <m:t>2</m:t>
                              </m:r>
                            </m:sup>
                          </m:sSup>
                        </m:sup>
                      </m:sSup>
                      <m:r>
                        <a:rPr lang="zh-TW" altLang="en-US" sz="2800" i="1">
                          <a:solidFill>
                            <a:srgbClr val="000000"/>
                          </a:solidFill>
                          <a:latin typeface="Cambria Math" panose="02040503050406030204" pitchFamily="18" charset="0"/>
                        </a:rPr>
                        <m:t>.</m:t>
                      </m:r>
                    </m:oMath>
                  </m:oMathPara>
                </a14:m>
                <a:endParaRPr lang="zh-TW" altLang="en-US" sz="2800" dirty="0">
                  <a:latin typeface="+mj-lt"/>
                </a:endParaRPr>
              </a:p>
            </p:txBody>
          </p:sp>
        </mc:Choice>
        <mc:Fallback xmlns="">
          <p:sp>
            <p:nvSpPr>
              <p:cNvPr id="31751" name="Object 6">
                <a:extLst>
                  <a:ext uri="{FF2B5EF4-FFF2-40B4-BE49-F238E27FC236}">
                    <a16:creationId xmlns:a16="http://schemas.microsoft.com/office/drawing/2014/main" id="{E4DCF8D5-E472-4148-A70A-38DED5713E5D}"/>
                  </a:ext>
                </a:extLst>
              </p:cNvPr>
              <p:cNvSpPr txBox="1">
                <a:spLocks noRot="1" noChangeAspect="1" noMove="1" noResize="1" noEditPoints="1" noAdjustHandles="1" noChangeArrowheads="1" noChangeShapeType="1" noTextEdit="1"/>
              </p:cNvSpPr>
              <p:nvPr/>
            </p:nvSpPr>
            <p:spPr bwMode="auto">
              <a:xfrm>
                <a:off x="323528" y="3056731"/>
                <a:ext cx="7318771" cy="744537"/>
              </a:xfrm>
              <a:prstGeom prst="rect">
                <a:avLst/>
              </a:prstGeom>
              <a:blipFill>
                <a:blip r:embed="rId6"/>
                <a:stretch>
                  <a:fillRect/>
                </a:stretch>
              </a:blipFill>
              <a:ln>
                <a:noFill/>
              </a:ln>
              <a:effectLst/>
              <a:extLst/>
            </p:spPr>
            <p:txBody>
              <a:bodyPr/>
              <a:lstStyle/>
              <a:p>
                <a:r>
                  <a:rPr lang="zh-TW" altLang="en-US">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投影片編號版面配置區 3">
            <a:extLst>
              <a:ext uri="{FF2B5EF4-FFF2-40B4-BE49-F238E27FC236}">
                <a16:creationId xmlns:a16="http://schemas.microsoft.com/office/drawing/2014/main" id="{1D4FBF57-DEDF-4FE4-8EE4-C161204B285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8D3BFDEA-06D6-4540-ABC8-804B73C1A7A8}" type="slidenum">
              <a:rPr kumimoji="0" lang="zh-TW" altLang="en-US"/>
              <a:pPr eaLnBrk="1" hangingPunct="1"/>
              <a:t>28</a:t>
            </a:fld>
            <a:endParaRPr kumimoji="0" lang="en-US" altLang="zh-TW"/>
          </a:p>
        </p:txBody>
      </p:sp>
      <p:sp>
        <p:nvSpPr>
          <p:cNvPr id="32771" name="Rectangle 2">
            <a:extLst>
              <a:ext uri="{FF2B5EF4-FFF2-40B4-BE49-F238E27FC236}">
                <a16:creationId xmlns:a16="http://schemas.microsoft.com/office/drawing/2014/main" id="{6AB5A1A1-AA63-4DA7-AB78-06D585CB5CAE}"/>
              </a:ext>
            </a:extLst>
          </p:cNvPr>
          <p:cNvSpPr>
            <a:spLocks noGrp="1" noChangeArrowheads="1"/>
          </p:cNvSpPr>
          <p:nvPr>
            <p:ph type="title"/>
          </p:nvPr>
        </p:nvSpPr>
        <p:spPr/>
        <p:txBody>
          <a:bodyPr/>
          <a:lstStyle/>
          <a:p>
            <a:pPr eaLnBrk="1" hangingPunct="1"/>
            <a:r>
              <a:rPr lang="en-US" altLang="zh-TW"/>
              <a:t>Smoothing Frequency-Domain Filters</a:t>
            </a:r>
            <a:endParaRPr lang="zh-TW" altLang="en-US"/>
          </a:p>
        </p:txBody>
      </p:sp>
      <mc:AlternateContent xmlns:mc="http://schemas.openxmlformats.org/markup-compatibility/2006">
        <mc:Choice xmlns:a14="http://schemas.microsoft.com/office/drawing/2010/main" Requires="a14">
          <p:sp>
            <p:nvSpPr>
              <p:cNvPr id="32772" name="Rectangle 3">
                <a:extLst>
                  <a:ext uri="{FF2B5EF4-FFF2-40B4-BE49-F238E27FC236}">
                    <a16:creationId xmlns:a16="http://schemas.microsoft.com/office/drawing/2014/main" id="{7DE7E83A-841F-4B46-BB84-AE090092B6C9}"/>
                  </a:ext>
                </a:extLst>
              </p:cNvPr>
              <p:cNvSpPr>
                <a:spLocks noGrp="1" noChangeArrowheads="1"/>
              </p:cNvSpPr>
              <p:nvPr>
                <p:ph type="body" idx="1"/>
              </p:nvPr>
            </p:nvSpPr>
            <p:spPr/>
            <p:txBody>
              <a:bodyPr/>
              <a:lstStyle/>
              <a:p>
                <a:pPr eaLnBrk="1" hangingPunct="1"/>
                <a:r>
                  <a:rPr lang="en-US" altLang="zh-TW" dirty="0"/>
                  <a:t>The basic model for filtering in the frequency domain is given by:</a:t>
                </a:r>
              </a:p>
              <a:p>
                <a:pPr eaLnBrk="1" hangingPunct="1">
                  <a:buFont typeface="Wingdings" panose="05000000000000000000" pitchFamily="2" charset="2"/>
                  <a:buNone/>
                </a:pPr>
                <a:r>
                  <a:rPr lang="en-US" altLang="zh-TW" dirty="0"/>
                  <a:t>									       (4.3-1)</a:t>
                </a:r>
              </a:p>
              <a:p>
                <a:pPr eaLnBrk="1" hangingPunct="1">
                  <a:lnSpc>
                    <a:spcPct val="90000"/>
                  </a:lnSpc>
                  <a:buFont typeface="Wingdings" panose="05000000000000000000" pitchFamily="2" charset="2"/>
                  <a:buNone/>
                </a:pPr>
                <a:r>
                  <a:rPr lang="en-US" altLang="zh-TW" dirty="0"/>
                  <a:t>	where </a:t>
                </a:r>
                <a14:m>
                  <m:oMath xmlns:m="http://schemas.openxmlformats.org/officeDocument/2006/math">
                    <m:r>
                      <a:rPr lang="en-US" altLang="zh-TW" i="1" dirty="0" smtClean="0">
                        <a:latin typeface="Cambria Math" panose="02040503050406030204" pitchFamily="18" charset="0"/>
                      </a:rPr>
                      <m:t>𝐹</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𝑢</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𝑣</m:t>
                    </m:r>
                    <m:r>
                      <a:rPr lang="en-US" altLang="zh-TW" i="1" dirty="0" smtClean="0">
                        <a:latin typeface="Cambria Math" panose="02040503050406030204" pitchFamily="18" charset="0"/>
                      </a:rPr>
                      <m:t>)</m:t>
                    </m:r>
                  </m:oMath>
                </a14:m>
                <a:r>
                  <a:rPr lang="en-US" altLang="zh-TW" dirty="0"/>
                  <a:t>,</a:t>
                </a:r>
                <a:r>
                  <a:rPr lang="en-US" altLang="zh-TW" i="1" dirty="0"/>
                  <a:t> </a:t>
                </a:r>
                <a14:m>
                  <m:oMath xmlns:m="http://schemas.openxmlformats.org/officeDocument/2006/math">
                    <m:r>
                      <a:rPr lang="en-US" altLang="zh-TW" i="1" dirty="0" smtClean="0">
                        <a:latin typeface="Cambria Math" panose="02040503050406030204" pitchFamily="18" charset="0"/>
                      </a:rPr>
                      <m:t>𝐺</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𝑢</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𝑣</m:t>
                    </m:r>
                    <m:r>
                      <a:rPr lang="en-US" altLang="zh-TW" i="1" dirty="0" smtClean="0">
                        <a:latin typeface="Cambria Math" panose="02040503050406030204" pitchFamily="18" charset="0"/>
                      </a:rPr>
                      <m:t>)</m:t>
                    </m:r>
                  </m:oMath>
                </a14:m>
                <a:r>
                  <a:rPr lang="en-US" altLang="zh-TW" dirty="0"/>
                  <a:t>,</a:t>
                </a:r>
                <a:r>
                  <a:rPr lang="en-US" altLang="zh-TW" i="1" dirty="0"/>
                  <a:t> </a:t>
                </a:r>
                <a:r>
                  <a:rPr lang="en-US" altLang="zh-TW" dirty="0"/>
                  <a:t>and </a:t>
                </a:r>
                <a14:m>
                  <m:oMath xmlns:m="http://schemas.openxmlformats.org/officeDocument/2006/math">
                    <m:r>
                      <a:rPr lang="en-US" altLang="zh-TW" i="1" dirty="0" smtClean="0">
                        <a:latin typeface="Cambria Math" panose="02040503050406030204" pitchFamily="18" charset="0"/>
                      </a:rPr>
                      <m:t>𝐻</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𝑢</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𝑣</m:t>
                    </m:r>
                    <m:r>
                      <a:rPr lang="en-US" altLang="zh-TW" i="1" dirty="0" smtClean="0">
                        <a:latin typeface="Cambria Math" panose="02040503050406030204" pitchFamily="18" charset="0"/>
                      </a:rPr>
                      <m:t>)</m:t>
                    </m:r>
                  </m:oMath>
                </a14:m>
                <a:r>
                  <a:rPr lang="en-US" altLang="zh-TW" dirty="0"/>
                  <a:t> denote the input and output (processed) images, and the 2-D filter function in the frequency domain, respectively.</a:t>
                </a:r>
              </a:p>
              <a:p>
                <a:pPr eaLnBrk="1" hangingPunct="1">
                  <a:lnSpc>
                    <a:spcPct val="95000"/>
                  </a:lnSpc>
                  <a:spcBef>
                    <a:spcPct val="5000"/>
                  </a:spcBef>
                </a:pPr>
                <a:r>
                  <a:rPr lang="en-US" altLang="zh-TW" dirty="0"/>
                  <a:t>We consider three types of lowpass filters:</a:t>
                </a:r>
              </a:p>
              <a:p>
                <a:pPr eaLnBrk="1" hangingPunct="1">
                  <a:lnSpc>
                    <a:spcPct val="95000"/>
                  </a:lnSpc>
                  <a:spcBef>
                    <a:spcPct val="5000"/>
                  </a:spcBef>
                  <a:buFont typeface="Wingdings" panose="05000000000000000000" pitchFamily="2" charset="2"/>
                  <a:buNone/>
                </a:pPr>
                <a:r>
                  <a:rPr lang="en-US" altLang="zh-TW" dirty="0"/>
                  <a:t>	(1) Ideal</a:t>
                </a:r>
              </a:p>
              <a:p>
                <a:pPr eaLnBrk="1" hangingPunct="1">
                  <a:lnSpc>
                    <a:spcPct val="95000"/>
                  </a:lnSpc>
                  <a:spcBef>
                    <a:spcPct val="5000"/>
                  </a:spcBef>
                  <a:buFont typeface="Wingdings" panose="05000000000000000000" pitchFamily="2" charset="2"/>
                  <a:buNone/>
                </a:pPr>
                <a:r>
                  <a:rPr lang="en-US" altLang="zh-TW" dirty="0"/>
                  <a:t>	(2) Butterworth</a:t>
                </a:r>
              </a:p>
              <a:p>
                <a:pPr eaLnBrk="1" hangingPunct="1">
                  <a:lnSpc>
                    <a:spcPct val="95000"/>
                  </a:lnSpc>
                  <a:spcBef>
                    <a:spcPct val="5000"/>
                  </a:spcBef>
                  <a:buFont typeface="Wingdings" panose="05000000000000000000" pitchFamily="2" charset="2"/>
                  <a:buNone/>
                </a:pPr>
                <a:r>
                  <a:rPr lang="en-US" altLang="zh-TW" dirty="0"/>
                  <a:t>	(3) Gaussian</a:t>
                </a:r>
              </a:p>
              <a:p>
                <a:pPr eaLnBrk="1" hangingPunct="1">
                  <a:lnSpc>
                    <a:spcPct val="95000"/>
                  </a:lnSpc>
                  <a:spcBef>
                    <a:spcPct val="5000"/>
                  </a:spcBef>
                  <a:buFont typeface="Wingdings" panose="05000000000000000000" pitchFamily="2" charset="2"/>
                  <a:buNone/>
                </a:pPr>
                <a:r>
                  <a:rPr lang="en-US" altLang="zh-TW" dirty="0"/>
                  <a:t>	These three filters cover the range from very sharp (ideal) to very smooth (Gaussian) filter functions.</a:t>
                </a:r>
                <a:endParaRPr lang="zh-TW" altLang="en-US" dirty="0"/>
              </a:p>
            </p:txBody>
          </p:sp>
        </mc:Choice>
        <mc:Fallback>
          <p:sp>
            <p:nvSpPr>
              <p:cNvPr id="32772" name="Rectangle 3">
                <a:extLst>
                  <a:ext uri="{FF2B5EF4-FFF2-40B4-BE49-F238E27FC236}">
                    <a16:creationId xmlns:a16="http://schemas.microsoft.com/office/drawing/2014/main" id="{7DE7E83A-841F-4B46-BB84-AE090092B6C9}"/>
                  </a:ext>
                </a:extLst>
              </p:cNvPr>
              <p:cNvSpPr>
                <a:spLocks noGrp="1" noRot="1" noChangeAspect="1" noMove="1" noResize="1" noEditPoints="1" noAdjustHandles="1" noChangeArrowheads="1" noChangeShapeType="1" noTextEdit="1"/>
              </p:cNvSpPr>
              <p:nvPr>
                <p:ph type="body" idx="1"/>
              </p:nvPr>
            </p:nvSpPr>
            <p:spPr>
              <a:blipFill>
                <a:blip r:embed="rId2"/>
                <a:stretch>
                  <a:fillRect l="-1378" t="-2105" r="-2412" b="-292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773" name="Object 4">
                <a:extLst>
                  <a:ext uri="{FF2B5EF4-FFF2-40B4-BE49-F238E27FC236}">
                    <a16:creationId xmlns:a16="http://schemas.microsoft.com/office/drawing/2014/main" id="{6C2B2D82-C8DB-49B7-AA42-D61AB9DFAB23}"/>
                  </a:ext>
                </a:extLst>
              </p:cNvPr>
              <p:cNvSpPr txBox="1"/>
              <p:nvPr/>
            </p:nvSpPr>
            <p:spPr bwMode="auto">
              <a:xfrm>
                <a:off x="1475656" y="2276872"/>
                <a:ext cx="4176762" cy="51752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800" i="1">
                          <a:solidFill>
                            <a:srgbClr val="000000"/>
                          </a:solidFill>
                          <a:latin typeface="Cambria Math" panose="02040503050406030204" pitchFamily="18" charset="0"/>
                        </a:rPr>
                        <m:t>𝐺</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𝐻</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𝐹</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r>
                        <a:rPr lang="zh-TW" altLang="en-US" sz="2800" i="1">
                          <a:solidFill>
                            <a:srgbClr val="000000"/>
                          </a:solidFill>
                          <a:latin typeface="Cambria Math" panose="02040503050406030204" pitchFamily="18" charset="0"/>
                        </a:rPr>
                        <m:t>)</m:t>
                      </m:r>
                    </m:oMath>
                  </m:oMathPara>
                </a14:m>
                <a:endParaRPr lang="zh-TW" altLang="en-US" sz="2800" dirty="0">
                  <a:latin typeface="+mj-lt"/>
                </a:endParaRPr>
              </a:p>
            </p:txBody>
          </p:sp>
        </mc:Choice>
        <mc:Fallback xmlns="">
          <p:sp>
            <p:nvSpPr>
              <p:cNvPr id="32773" name="Object 4">
                <a:extLst>
                  <a:ext uri="{FF2B5EF4-FFF2-40B4-BE49-F238E27FC236}">
                    <a16:creationId xmlns:a16="http://schemas.microsoft.com/office/drawing/2014/main" id="{6C2B2D82-C8DB-49B7-AA42-D61AB9DFAB23}"/>
                  </a:ext>
                </a:extLst>
              </p:cNvPr>
              <p:cNvSpPr txBox="1">
                <a:spLocks noRot="1" noChangeAspect="1" noMove="1" noResize="1" noEditPoints="1" noAdjustHandles="1" noChangeArrowheads="1" noChangeShapeType="1" noTextEdit="1"/>
              </p:cNvSpPr>
              <p:nvPr/>
            </p:nvSpPr>
            <p:spPr bwMode="auto">
              <a:xfrm>
                <a:off x="1475656" y="2276872"/>
                <a:ext cx="4176762" cy="517525"/>
              </a:xfrm>
              <a:prstGeom prst="rect">
                <a:avLst/>
              </a:prstGeom>
              <a:blipFill>
                <a:blip r:embed="rId3"/>
                <a:stretch>
                  <a:fillRect/>
                </a:stretch>
              </a:blipFill>
              <a:ln>
                <a:noFill/>
              </a:ln>
              <a:effectLst/>
              <a:extLst/>
            </p:spPr>
            <p:txBody>
              <a:bodyPr/>
              <a:lstStyle/>
              <a:p>
                <a:r>
                  <a:rPr lang="zh-TW" alt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編號版面配置區 3">
            <a:extLst>
              <a:ext uri="{FF2B5EF4-FFF2-40B4-BE49-F238E27FC236}">
                <a16:creationId xmlns:a16="http://schemas.microsoft.com/office/drawing/2014/main" id="{C1C54413-A9D4-4D14-B359-9E545162112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20EC8737-20E4-4491-9D6B-8A3B517072B5}" type="slidenum">
              <a:rPr kumimoji="0" lang="zh-TW" altLang="en-US"/>
              <a:pPr eaLnBrk="1" hangingPunct="1"/>
              <a:t>29</a:t>
            </a:fld>
            <a:endParaRPr kumimoji="0" lang="en-US" altLang="zh-TW"/>
          </a:p>
        </p:txBody>
      </p:sp>
      <p:sp>
        <p:nvSpPr>
          <p:cNvPr id="33795" name="Rectangle 2">
            <a:extLst>
              <a:ext uri="{FF2B5EF4-FFF2-40B4-BE49-F238E27FC236}">
                <a16:creationId xmlns:a16="http://schemas.microsoft.com/office/drawing/2014/main" id="{3E8A0ABF-39C2-4A6D-8970-016BC2ADE5BE}"/>
              </a:ext>
            </a:extLst>
          </p:cNvPr>
          <p:cNvSpPr>
            <a:spLocks noGrp="1" noChangeArrowheads="1"/>
          </p:cNvSpPr>
          <p:nvPr>
            <p:ph type="title"/>
          </p:nvPr>
        </p:nvSpPr>
        <p:spPr/>
        <p:txBody>
          <a:bodyPr/>
          <a:lstStyle/>
          <a:p>
            <a:pPr eaLnBrk="1" hangingPunct="1"/>
            <a:r>
              <a:rPr lang="en-US" altLang="zh-TW"/>
              <a:t>Ideal Lowpass Filters</a:t>
            </a:r>
            <a:endParaRPr lang="zh-TW" altLang="en-US"/>
          </a:p>
        </p:txBody>
      </p:sp>
      <p:sp>
        <p:nvSpPr>
          <p:cNvPr id="33796" name="Rectangle 3">
            <a:extLst>
              <a:ext uri="{FF2B5EF4-FFF2-40B4-BE49-F238E27FC236}">
                <a16:creationId xmlns:a16="http://schemas.microsoft.com/office/drawing/2014/main" id="{B7A48203-6663-4D61-AB94-869116C058E4}"/>
              </a:ext>
            </a:extLst>
          </p:cNvPr>
          <p:cNvSpPr>
            <a:spLocks noGrp="1" noChangeArrowheads="1"/>
          </p:cNvSpPr>
          <p:nvPr>
            <p:ph type="body" idx="1"/>
          </p:nvPr>
        </p:nvSpPr>
        <p:spPr/>
        <p:txBody>
          <a:bodyPr/>
          <a:lstStyle/>
          <a:p>
            <a:pPr eaLnBrk="1" hangingPunct="1"/>
            <a:r>
              <a:rPr lang="en-US" altLang="zh-TW" dirty="0"/>
              <a:t>A 2-D ideal lowpass filter (ILPF) has the transfer function:</a:t>
            </a:r>
          </a:p>
          <a:p>
            <a:pPr eaLnBrk="1" hangingPunct="1">
              <a:spcBef>
                <a:spcPct val="70000"/>
              </a:spcBef>
              <a:buFont typeface="Wingdings" panose="05000000000000000000" pitchFamily="2" charset="2"/>
              <a:buNone/>
            </a:pPr>
            <a:r>
              <a:rPr lang="zh-TW" altLang="en-US" dirty="0"/>
              <a:t>									       </a:t>
            </a:r>
            <a:r>
              <a:rPr lang="en-US" altLang="zh-TW" dirty="0"/>
              <a:t>(4.3-2)</a:t>
            </a:r>
          </a:p>
          <a:p>
            <a:pPr eaLnBrk="1" hangingPunct="1">
              <a:spcBef>
                <a:spcPct val="50000"/>
              </a:spcBef>
              <a:buFont typeface="Wingdings" panose="05000000000000000000" pitchFamily="2" charset="2"/>
              <a:buNone/>
            </a:pPr>
            <a:r>
              <a:rPr lang="en-US" altLang="zh-TW" dirty="0"/>
              <a:t>	where </a:t>
            </a:r>
            <a:r>
              <a:rPr lang="en-US" altLang="zh-TW" i="1" dirty="0"/>
              <a:t>D</a:t>
            </a:r>
            <a:r>
              <a:rPr lang="en-US" altLang="zh-TW" baseline="-25000" dirty="0"/>
              <a:t>0</a:t>
            </a:r>
            <a:r>
              <a:rPr lang="en-US" altLang="zh-TW" dirty="0"/>
              <a:t> is a specified nonnegative quantity, and </a:t>
            </a:r>
            <a:r>
              <a:rPr lang="en-US" altLang="zh-TW" i="1" dirty="0"/>
              <a:t>D</a:t>
            </a:r>
            <a:r>
              <a:rPr lang="en-US" altLang="zh-TW" dirty="0"/>
              <a:t>(</a:t>
            </a:r>
            <a:r>
              <a:rPr lang="en-US" altLang="zh-TW" i="1" dirty="0"/>
              <a:t>u</a:t>
            </a:r>
            <a:r>
              <a:rPr lang="en-US" altLang="zh-TW" dirty="0"/>
              <a:t>,</a:t>
            </a:r>
            <a:r>
              <a:rPr lang="en-US" altLang="zh-TW" i="1" dirty="0"/>
              <a:t> v</a:t>
            </a:r>
            <a:r>
              <a:rPr lang="en-US" altLang="zh-TW" dirty="0"/>
              <a:t>) is the distance from point (</a:t>
            </a:r>
            <a:r>
              <a:rPr lang="en-US" altLang="zh-TW" i="1" dirty="0"/>
              <a:t>u</a:t>
            </a:r>
            <a:r>
              <a:rPr lang="en-US" altLang="zh-TW" dirty="0"/>
              <a:t>,</a:t>
            </a:r>
            <a:r>
              <a:rPr lang="en-US" altLang="zh-TW" i="1" dirty="0"/>
              <a:t> v</a:t>
            </a:r>
            <a:r>
              <a:rPr lang="en-US" altLang="zh-TW" dirty="0"/>
              <a:t>) to the center of the frequency rectangle.</a:t>
            </a:r>
          </a:p>
          <a:p>
            <a:pPr lvl="1" eaLnBrk="1" hangingPunct="1"/>
            <a:r>
              <a:rPr lang="en-US" altLang="zh-TW" dirty="0"/>
              <a:t>If the image is of size </a:t>
            </a:r>
            <a:r>
              <a:rPr lang="en-US" altLang="zh-TW" i="1" dirty="0"/>
              <a:t>M</a:t>
            </a:r>
            <a:r>
              <a:rPr lang="en-US" altLang="zh-TW" dirty="0"/>
              <a:t>×</a:t>
            </a:r>
            <a:r>
              <a:rPr lang="en-US" altLang="zh-TW" i="1" dirty="0"/>
              <a:t>N</a:t>
            </a:r>
            <a:r>
              <a:rPr lang="en-US" altLang="zh-TW" dirty="0"/>
              <a:t>, the center of the frequency rectangle is at (</a:t>
            </a:r>
            <a:r>
              <a:rPr lang="en-US" altLang="zh-TW" i="1" dirty="0"/>
              <a:t>u</a:t>
            </a:r>
            <a:r>
              <a:rPr lang="en-US" altLang="zh-TW" dirty="0"/>
              <a:t>,</a:t>
            </a:r>
            <a:r>
              <a:rPr lang="en-US" altLang="zh-TW" i="1" dirty="0"/>
              <a:t> v</a:t>
            </a:r>
            <a:r>
              <a:rPr lang="en-US" altLang="zh-TW" dirty="0"/>
              <a:t>) = (</a:t>
            </a:r>
            <a:r>
              <a:rPr lang="en-US" altLang="zh-TW" i="1" dirty="0"/>
              <a:t>M</a:t>
            </a:r>
            <a:r>
              <a:rPr lang="en-US" altLang="zh-TW" dirty="0"/>
              <a:t>/2,</a:t>
            </a:r>
            <a:r>
              <a:rPr lang="en-US" altLang="zh-TW" i="1" dirty="0"/>
              <a:t> N</a:t>
            </a:r>
            <a:r>
              <a:rPr lang="en-US" altLang="zh-TW" dirty="0"/>
              <a:t>/2). The distance from any point (</a:t>
            </a:r>
            <a:r>
              <a:rPr lang="en-US" altLang="zh-TW" i="1" dirty="0"/>
              <a:t>u</a:t>
            </a:r>
            <a:r>
              <a:rPr lang="en-US" altLang="zh-TW" dirty="0"/>
              <a:t>,</a:t>
            </a:r>
            <a:r>
              <a:rPr lang="en-US" altLang="zh-TW" i="1" dirty="0"/>
              <a:t> v</a:t>
            </a:r>
            <a:r>
              <a:rPr lang="en-US" altLang="zh-TW" dirty="0"/>
              <a:t>) to the center (origin) of the Fourier transform is:</a:t>
            </a:r>
          </a:p>
          <a:p>
            <a:pPr lvl="1" eaLnBrk="1" hangingPunct="1">
              <a:spcBef>
                <a:spcPct val="40000"/>
              </a:spcBef>
              <a:buFont typeface="Wingdings" panose="05000000000000000000" pitchFamily="2" charset="2"/>
              <a:buNone/>
            </a:pPr>
            <a:r>
              <a:rPr lang="en-US" altLang="zh-TW" dirty="0"/>
              <a:t>									          (4.3-3)</a:t>
            </a:r>
          </a:p>
          <a:p>
            <a:pPr eaLnBrk="1" hangingPunct="1"/>
            <a:endParaRPr lang="zh-TW" altLang="en-US" dirty="0"/>
          </a:p>
        </p:txBody>
      </p:sp>
      <mc:AlternateContent xmlns:mc="http://schemas.openxmlformats.org/markup-compatibility/2006" xmlns:a14="http://schemas.microsoft.com/office/drawing/2010/main">
        <mc:Choice Requires="a14">
          <p:sp>
            <p:nvSpPr>
              <p:cNvPr id="33797" name="Object 4">
                <a:extLst>
                  <a:ext uri="{FF2B5EF4-FFF2-40B4-BE49-F238E27FC236}">
                    <a16:creationId xmlns:a16="http://schemas.microsoft.com/office/drawing/2014/main" id="{587E12B0-B89E-4E4A-80F2-4A3EBF755241}"/>
                  </a:ext>
                </a:extLst>
              </p:cNvPr>
              <p:cNvSpPr txBox="1"/>
              <p:nvPr/>
            </p:nvSpPr>
            <p:spPr bwMode="auto">
              <a:xfrm>
                <a:off x="1043608" y="1700808"/>
                <a:ext cx="5170488" cy="94297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𝐻</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𝑢</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𝑣</m:t>
                      </m:r>
                      <m:r>
                        <a:rPr lang="zh-TW" altLang="en-US" sz="2400" i="1" smtClean="0">
                          <a:solidFill>
                            <a:srgbClr val="000000"/>
                          </a:solidFill>
                          <a:latin typeface="Cambria Math" panose="02040503050406030204" pitchFamily="18" charset="0"/>
                        </a:rPr>
                        <m:t>)=</m:t>
                      </m:r>
                      <m:d>
                        <m:dPr>
                          <m:begChr m:val="{"/>
                          <m:endChr m:val=""/>
                          <m:ctrlPr>
                            <a:rPr lang="zh-TW" altLang="en-US" sz="2400" i="1">
                              <a:solidFill>
                                <a:srgbClr val="000000"/>
                              </a:solidFill>
                              <a:latin typeface="Cambria Math" panose="02040503050406030204" pitchFamily="18" charset="0"/>
                            </a:rPr>
                          </m:ctrlPr>
                        </m:dPr>
                        <m:e>
                          <m:eqArr>
                            <m:eqArrPr>
                              <m:ctrlPr>
                                <a:rPr lang="zh-TW" altLang="en-US" sz="2400" i="1">
                                  <a:solidFill>
                                    <a:srgbClr val="000000"/>
                                  </a:solidFill>
                                  <a:latin typeface="Cambria Math" panose="02040503050406030204" pitchFamily="18" charset="0"/>
                                </a:rPr>
                              </m:ctrlPr>
                            </m:eqArrPr>
                            <m:e>
                              <m:r>
                                <a:rPr lang="zh-TW" altLang="en-US" sz="2400" i="1">
                                  <a:solidFill>
                                    <a:srgbClr val="000000"/>
                                  </a:solidFill>
                                  <a:latin typeface="Cambria Math" panose="02040503050406030204" pitchFamily="18" charset="0"/>
                                </a:rPr>
                                <m:t>1</m:t>
                              </m:r>
                              <m:r>
                                <a:rPr lang="en-US" altLang="zh-TW" sz="2400" b="0" i="1" smtClean="0">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　</m:t>
                              </m:r>
                              <m:r>
                                <m:rPr>
                                  <m:nor/>
                                </m:rPr>
                                <a:rPr lang="zh-TW" altLang="en-US" sz="2400" i="0">
                                  <a:solidFill>
                                    <a:srgbClr val="000000"/>
                                  </a:solidFill>
                                  <a:latin typeface="Cambria Math" panose="02040503050406030204" pitchFamily="18" charset="0"/>
                                </a:rPr>
                                <m:t>if</m:t>
                              </m:r>
                              <m:r>
                                <a:rPr lang="zh-TW" altLang="en-US" sz="2400" i="1">
                                  <a:solidFill>
                                    <a:srgbClr val="000000"/>
                                  </a:solidFill>
                                  <a:latin typeface="Cambria Math" panose="02040503050406030204" pitchFamily="18" charset="0"/>
                                </a:rPr>
                                <m:t>　</m:t>
                              </m:r>
                              <m:r>
                                <a:rPr lang="zh-TW" altLang="en-US" sz="2400" i="1">
                                  <a:solidFill>
                                    <a:srgbClr val="000000"/>
                                  </a:solidFill>
                                  <a:latin typeface="Cambria Math" panose="02040503050406030204" pitchFamily="18" charset="0"/>
                                </a:rPr>
                                <m:t>𝐷</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e>
                              </m:d>
                              <m:r>
                                <a:rPr lang="zh-TW" altLang="en-US" sz="2400" i="1">
                                  <a:solidFill>
                                    <a:srgbClr val="000000"/>
                                  </a:solidFill>
                                  <a:latin typeface="Cambria Math" panose="02040503050406030204" pitchFamily="18" charset="0"/>
                                </a:rPr>
                                <m:t>≤</m:t>
                              </m:r>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𝐷</m:t>
                                  </m:r>
                                </m:e>
                                <m:sub>
                                  <m:r>
                                    <a:rPr lang="zh-TW" altLang="en-US" sz="2400" i="1">
                                      <a:solidFill>
                                        <a:srgbClr val="000000"/>
                                      </a:solidFill>
                                      <a:latin typeface="Cambria Math" panose="02040503050406030204" pitchFamily="18" charset="0"/>
                                    </a:rPr>
                                    <m:t>0</m:t>
                                  </m:r>
                                </m:sub>
                              </m:sSub>
                              <m:r>
                                <a:rPr lang="en-US" altLang="zh-TW" sz="2400" b="0" i="1" smtClean="0">
                                  <a:solidFill>
                                    <a:srgbClr val="000000"/>
                                  </a:solidFill>
                                  <a:latin typeface="Cambria Math" panose="02040503050406030204" pitchFamily="18" charset="0"/>
                                </a:rPr>
                                <m:t>,</m:t>
                              </m:r>
                            </m:e>
                            <m:e>
                              <m:r>
                                <a:rPr lang="zh-TW" altLang="en-US" sz="2400" i="1">
                                  <a:solidFill>
                                    <a:srgbClr val="000000"/>
                                  </a:solidFill>
                                  <a:latin typeface="Cambria Math" panose="02040503050406030204" pitchFamily="18" charset="0"/>
                                </a:rPr>
                                <m:t>0</m:t>
                              </m:r>
                              <m:r>
                                <a:rPr lang="en-US" altLang="zh-TW" sz="2400" b="0" i="1" smtClean="0">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 </m:t>
                              </m:r>
                              <m:r>
                                <m:rPr>
                                  <m:nor/>
                                </m:rPr>
                                <a:rPr lang="zh-TW" altLang="en-US" sz="2400" i="0">
                                  <a:solidFill>
                                    <a:srgbClr val="000000"/>
                                  </a:solidFill>
                                  <a:latin typeface="Cambria Math" panose="02040503050406030204" pitchFamily="18" charset="0"/>
                                </a:rPr>
                                <m:t>if</m:t>
                              </m:r>
                              <m:r>
                                <a:rPr lang="zh-TW" altLang="en-US" sz="2400" i="1">
                                  <a:solidFill>
                                    <a:srgbClr val="000000"/>
                                  </a:solidFill>
                                  <a:latin typeface="Cambria Math" panose="02040503050406030204" pitchFamily="18" charset="0"/>
                                </a:rPr>
                                <m:t>　</m:t>
                              </m:r>
                              <m:r>
                                <a:rPr lang="zh-TW" altLang="en-US" sz="2400" i="1">
                                  <a:solidFill>
                                    <a:srgbClr val="000000"/>
                                  </a:solidFill>
                                  <a:latin typeface="Cambria Math" panose="02040503050406030204" pitchFamily="18" charset="0"/>
                                </a:rPr>
                                <m:t>𝐷</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e>
                              </m:d>
                              <m:r>
                                <a:rPr lang="zh-TW" altLang="en-US" sz="2400" i="1">
                                  <a:solidFill>
                                    <a:srgbClr val="000000"/>
                                  </a:solidFill>
                                  <a:latin typeface="Cambria Math" panose="02040503050406030204" pitchFamily="18" charset="0"/>
                                </a:rPr>
                                <m:t>&gt;</m:t>
                              </m:r>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𝐷</m:t>
                                  </m:r>
                                </m:e>
                                <m:sub>
                                  <m:r>
                                    <a:rPr lang="zh-TW" altLang="en-US" sz="2400" i="1">
                                      <a:solidFill>
                                        <a:srgbClr val="000000"/>
                                      </a:solidFill>
                                      <a:latin typeface="Cambria Math" panose="02040503050406030204" pitchFamily="18" charset="0"/>
                                    </a:rPr>
                                    <m:t>0</m:t>
                                  </m:r>
                                </m:sub>
                              </m:sSub>
                              <m:r>
                                <a:rPr lang="en-US" altLang="zh-TW" sz="2400" b="0" i="1" smtClean="0">
                                  <a:solidFill>
                                    <a:srgbClr val="000000"/>
                                  </a:solidFill>
                                  <a:latin typeface="Cambria Math" panose="02040503050406030204" pitchFamily="18" charset="0"/>
                                </a:rPr>
                                <m:t>,</m:t>
                              </m:r>
                            </m:e>
                          </m:eqArr>
                        </m:e>
                      </m:d>
                    </m:oMath>
                  </m:oMathPara>
                </a14:m>
                <a:endParaRPr lang="zh-TW" altLang="en-US" sz="2400" dirty="0"/>
              </a:p>
            </p:txBody>
          </p:sp>
        </mc:Choice>
        <mc:Fallback xmlns="">
          <p:sp>
            <p:nvSpPr>
              <p:cNvPr id="33797" name="Object 4">
                <a:extLst>
                  <a:ext uri="{FF2B5EF4-FFF2-40B4-BE49-F238E27FC236}">
                    <a16:creationId xmlns:a16="http://schemas.microsoft.com/office/drawing/2014/main" id="{587E12B0-B89E-4E4A-80F2-4A3EBF755241}"/>
                  </a:ext>
                </a:extLst>
              </p:cNvPr>
              <p:cNvSpPr txBox="1">
                <a:spLocks noRot="1" noChangeAspect="1" noMove="1" noResize="1" noEditPoints="1" noAdjustHandles="1" noChangeArrowheads="1" noChangeShapeType="1" noTextEdit="1"/>
              </p:cNvSpPr>
              <p:nvPr/>
            </p:nvSpPr>
            <p:spPr bwMode="auto">
              <a:xfrm>
                <a:off x="1043608" y="1700808"/>
                <a:ext cx="5170488" cy="942975"/>
              </a:xfrm>
              <a:prstGeom prst="rect">
                <a:avLst/>
              </a:prstGeom>
              <a:blipFill>
                <a:blip r:embed="rId2"/>
                <a:stretch>
                  <a:fillRect b="-28387"/>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798" name="Object 5">
                <a:extLst>
                  <a:ext uri="{FF2B5EF4-FFF2-40B4-BE49-F238E27FC236}">
                    <a16:creationId xmlns:a16="http://schemas.microsoft.com/office/drawing/2014/main" id="{9EE879AA-67B6-462A-828B-B66DBF8EE798}"/>
                  </a:ext>
                </a:extLst>
              </p:cNvPr>
              <p:cNvSpPr txBox="1"/>
              <p:nvPr/>
            </p:nvSpPr>
            <p:spPr bwMode="auto">
              <a:xfrm>
                <a:off x="683568" y="5301208"/>
                <a:ext cx="6448325" cy="487363"/>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a:solidFill>
                            <a:srgbClr val="000000"/>
                          </a:solidFill>
                          <a:latin typeface="Cambria Math" panose="02040503050406030204" pitchFamily="18" charset="0"/>
                        </a:rPr>
                        <m:t>𝐷</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𝑀</m:t>
                      </m:r>
                      <m:r>
                        <a:rPr lang="zh-TW" altLang="en-US" sz="2400" i="1">
                          <a:solidFill>
                            <a:srgbClr val="000000"/>
                          </a:solidFill>
                          <a:latin typeface="Cambria Math" panose="02040503050406030204" pitchFamily="18" charset="0"/>
                        </a:rPr>
                        <m:t>/2</m:t>
                      </m:r>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m:t>
                          </m:r>
                        </m:e>
                        <m:sup>
                          <m:r>
                            <a:rPr lang="zh-TW" altLang="en-US" sz="2400" i="1">
                              <a:solidFill>
                                <a:srgbClr val="000000"/>
                              </a:solidFill>
                              <a:latin typeface="Cambria Math" panose="02040503050406030204" pitchFamily="18" charset="0"/>
                            </a:rPr>
                            <m:t>2</m:t>
                          </m:r>
                        </m:sup>
                      </m:sSup>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𝑁</m:t>
                      </m:r>
                      <m:r>
                        <a:rPr lang="zh-TW" altLang="en-US" sz="2400" i="1">
                          <a:solidFill>
                            <a:srgbClr val="000000"/>
                          </a:solidFill>
                          <a:latin typeface="Cambria Math" panose="02040503050406030204" pitchFamily="18" charset="0"/>
                        </a:rPr>
                        <m:t>/2</m:t>
                      </m:r>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m:t>
                          </m:r>
                        </m:e>
                        <m:sup>
                          <m:r>
                            <a:rPr lang="zh-TW" altLang="en-US" sz="2400" i="1">
                              <a:solidFill>
                                <a:srgbClr val="000000"/>
                              </a:solidFill>
                              <a:latin typeface="Cambria Math" panose="02040503050406030204" pitchFamily="18" charset="0"/>
                            </a:rPr>
                            <m:t>2</m:t>
                          </m:r>
                        </m:sup>
                      </m:sSup>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m:t>
                          </m:r>
                        </m:e>
                        <m:sup>
                          <m:r>
                            <a:rPr lang="zh-TW" altLang="en-US" sz="2400" i="1">
                              <a:solidFill>
                                <a:srgbClr val="000000"/>
                              </a:solidFill>
                              <a:latin typeface="Cambria Math" panose="02040503050406030204" pitchFamily="18" charset="0"/>
                            </a:rPr>
                            <m:t>1/2</m:t>
                          </m:r>
                        </m:sup>
                      </m:sSup>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33798" name="Object 5">
                <a:extLst>
                  <a:ext uri="{FF2B5EF4-FFF2-40B4-BE49-F238E27FC236}">
                    <a16:creationId xmlns:a16="http://schemas.microsoft.com/office/drawing/2014/main" id="{9EE879AA-67B6-462A-828B-B66DBF8EE798}"/>
                  </a:ext>
                </a:extLst>
              </p:cNvPr>
              <p:cNvSpPr txBox="1">
                <a:spLocks noRot="1" noChangeAspect="1" noMove="1" noResize="1" noEditPoints="1" noAdjustHandles="1" noChangeArrowheads="1" noChangeShapeType="1" noTextEdit="1"/>
              </p:cNvSpPr>
              <p:nvPr/>
            </p:nvSpPr>
            <p:spPr bwMode="auto">
              <a:xfrm>
                <a:off x="683568" y="5301208"/>
                <a:ext cx="6448325" cy="487363"/>
              </a:xfrm>
              <a:prstGeom prst="rect">
                <a:avLst/>
              </a:prstGeom>
              <a:blipFill>
                <a:blip r:embed="rId3"/>
                <a:stretch>
                  <a:fillRect/>
                </a:stretch>
              </a:blipFill>
              <a:ln>
                <a:noFill/>
              </a:ln>
              <a:effectLst/>
              <a:extLst/>
            </p:spPr>
            <p:txBody>
              <a:bodyPr/>
              <a:lstStyle/>
              <a:p>
                <a:r>
                  <a:rPr lang="zh-TW"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投影片編號版面配置區 3">
            <a:extLst>
              <a:ext uri="{FF2B5EF4-FFF2-40B4-BE49-F238E27FC236}">
                <a16:creationId xmlns:a16="http://schemas.microsoft.com/office/drawing/2014/main" id="{8C5A8753-0DE5-4A56-BE40-B5885DD7D3E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FB3A812B-3C0A-4769-9503-EFA3DDC272CA}" type="slidenum">
              <a:rPr kumimoji="0" lang="zh-TW" altLang="en-US"/>
              <a:pPr eaLnBrk="1" hangingPunct="1"/>
              <a:t>3</a:t>
            </a:fld>
            <a:endParaRPr kumimoji="0" lang="en-US" altLang="zh-TW"/>
          </a:p>
        </p:txBody>
      </p:sp>
      <p:sp>
        <p:nvSpPr>
          <p:cNvPr id="7171" name="Rectangle 2">
            <a:extLst>
              <a:ext uri="{FF2B5EF4-FFF2-40B4-BE49-F238E27FC236}">
                <a16:creationId xmlns:a16="http://schemas.microsoft.com/office/drawing/2014/main" id="{F5D541B6-CD04-448C-B8FF-6EB9B3AB7DB1}"/>
              </a:ext>
            </a:extLst>
          </p:cNvPr>
          <p:cNvSpPr>
            <a:spLocks noGrp="1" noChangeArrowheads="1"/>
          </p:cNvSpPr>
          <p:nvPr>
            <p:ph type="title"/>
          </p:nvPr>
        </p:nvSpPr>
        <p:spPr/>
        <p:txBody>
          <a:bodyPr/>
          <a:lstStyle/>
          <a:p>
            <a:pPr eaLnBrk="1" hangingPunct="1"/>
            <a:endParaRPr lang="zh-TW" altLang="en-US"/>
          </a:p>
        </p:txBody>
      </p:sp>
      <p:pic>
        <p:nvPicPr>
          <p:cNvPr id="7172" name="Picture 4">
            <a:extLst>
              <a:ext uri="{FF2B5EF4-FFF2-40B4-BE49-F238E27FC236}">
                <a16:creationId xmlns:a16="http://schemas.microsoft.com/office/drawing/2014/main" id="{3A60DE6A-7666-4D19-89ED-58BE2C2A87E5}"/>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668463" y="188913"/>
            <a:ext cx="5746750" cy="6553200"/>
          </a:xfr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投影片編號版面配置區 3">
            <a:extLst>
              <a:ext uri="{FF2B5EF4-FFF2-40B4-BE49-F238E27FC236}">
                <a16:creationId xmlns:a16="http://schemas.microsoft.com/office/drawing/2014/main" id="{3EB3B5E4-3A64-43B9-A7BD-6CA7A856EC0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A67EF0C9-455A-4400-8BB9-0379BFC477A9}" type="slidenum">
              <a:rPr kumimoji="0" lang="zh-TW" altLang="en-US"/>
              <a:pPr eaLnBrk="1" hangingPunct="1"/>
              <a:t>30</a:t>
            </a:fld>
            <a:endParaRPr kumimoji="0" lang="en-US" altLang="zh-TW"/>
          </a:p>
        </p:txBody>
      </p:sp>
      <p:sp>
        <p:nvSpPr>
          <p:cNvPr id="34819" name="Rectangle 2">
            <a:extLst>
              <a:ext uri="{FF2B5EF4-FFF2-40B4-BE49-F238E27FC236}">
                <a16:creationId xmlns:a16="http://schemas.microsoft.com/office/drawing/2014/main" id="{0EE414C2-D2EA-437F-AB5A-CC029CD6F98D}"/>
              </a:ext>
            </a:extLst>
          </p:cNvPr>
          <p:cNvSpPr>
            <a:spLocks noGrp="1" noChangeArrowheads="1"/>
          </p:cNvSpPr>
          <p:nvPr>
            <p:ph type="title"/>
          </p:nvPr>
        </p:nvSpPr>
        <p:spPr/>
        <p:txBody>
          <a:bodyPr/>
          <a:lstStyle/>
          <a:p>
            <a:pPr eaLnBrk="1" hangingPunct="1"/>
            <a:endParaRPr lang="zh-TW" altLang="en-US"/>
          </a:p>
        </p:txBody>
      </p:sp>
      <p:sp>
        <p:nvSpPr>
          <p:cNvPr id="34820" name="Rectangle 3">
            <a:extLst>
              <a:ext uri="{FF2B5EF4-FFF2-40B4-BE49-F238E27FC236}">
                <a16:creationId xmlns:a16="http://schemas.microsoft.com/office/drawing/2014/main" id="{EF0788E2-A835-4463-839E-E01B08CDE7BA}"/>
              </a:ext>
            </a:extLst>
          </p:cNvPr>
          <p:cNvSpPr>
            <a:spLocks noGrp="1" noChangeArrowheads="1"/>
          </p:cNvSpPr>
          <p:nvPr>
            <p:ph type="body" idx="1"/>
          </p:nvPr>
        </p:nvSpPr>
        <p:spPr/>
        <p:txBody>
          <a:bodyPr/>
          <a:lstStyle/>
          <a:p>
            <a:pPr eaLnBrk="1" hangingPunct="1"/>
            <a:r>
              <a:rPr lang="en-US" altLang="zh-TW"/>
              <a:t>Fig. 4.10(a) shows a 3-D perspective plot of </a:t>
            </a:r>
            <a:r>
              <a:rPr lang="en-US" altLang="zh-TW" i="1"/>
              <a:t>H</a:t>
            </a:r>
            <a:r>
              <a:rPr lang="en-US" altLang="zh-TW"/>
              <a:t>(</a:t>
            </a:r>
            <a:r>
              <a:rPr lang="en-US" altLang="zh-TW" i="1"/>
              <a:t>u</a:t>
            </a:r>
            <a:r>
              <a:rPr lang="en-US" altLang="zh-TW"/>
              <a:t>,</a:t>
            </a:r>
            <a:r>
              <a:rPr lang="en-US" altLang="zh-TW" i="1"/>
              <a:t> v</a:t>
            </a:r>
            <a:r>
              <a:rPr lang="en-US" altLang="zh-TW"/>
              <a:t>), Fig. 4.10(b) shows </a:t>
            </a:r>
            <a:r>
              <a:rPr lang="en-US" altLang="zh-TW" i="1"/>
              <a:t>H</a:t>
            </a:r>
            <a:r>
              <a:rPr lang="en-US" altLang="zh-TW"/>
              <a:t>(</a:t>
            </a:r>
            <a:r>
              <a:rPr lang="en-US" altLang="zh-TW" i="1"/>
              <a:t>u</a:t>
            </a:r>
            <a:r>
              <a:rPr lang="en-US" altLang="zh-TW"/>
              <a:t>,</a:t>
            </a:r>
            <a:r>
              <a:rPr lang="en-US" altLang="zh-TW" i="1"/>
              <a:t> v</a:t>
            </a:r>
            <a:r>
              <a:rPr lang="en-US" altLang="zh-TW"/>
              <a:t>) displayed as an image, and Fig. 4.10(c) shows filter radial cross section.</a:t>
            </a:r>
          </a:p>
          <a:p>
            <a:pPr eaLnBrk="1" hangingPunct="1"/>
            <a:endParaRPr lang="zh-TW" altLang="en-US"/>
          </a:p>
          <a:p>
            <a:pPr eaLnBrk="1" hangingPunct="1"/>
            <a:endParaRPr lang="zh-TW" altLang="en-US"/>
          </a:p>
          <a:p>
            <a:pPr eaLnBrk="1" hangingPunct="1"/>
            <a:endParaRPr lang="zh-TW" altLang="en-US"/>
          </a:p>
          <a:p>
            <a:pPr eaLnBrk="1" hangingPunct="1"/>
            <a:endParaRPr lang="zh-TW" altLang="en-US"/>
          </a:p>
          <a:p>
            <a:pPr eaLnBrk="1" hangingPunct="1"/>
            <a:endParaRPr lang="zh-TW" altLang="en-US"/>
          </a:p>
          <a:p>
            <a:pPr eaLnBrk="1" hangingPunct="1"/>
            <a:endParaRPr lang="zh-TW" altLang="en-US"/>
          </a:p>
          <a:p>
            <a:pPr eaLnBrk="1" hangingPunct="1"/>
            <a:endParaRPr lang="zh-TW" altLang="en-US"/>
          </a:p>
          <a:p>
            <a:pPr eaLnBrk="1" hangingPunct="1"/>
            <a:r>
              <a:rPr lang="en-US" altLang="zh-TW"/>
              <a:t>For an ideal lowpass filter cross section, the point of transition between </a:t>
            </a:r>
            <a:r>
              <a:rPr lang="en-US" altLang="zh-TW" i="1"/>
              <a:t>H</a:t>
            </a:r>
            <a:r>
              <a:rPr lang="en-US" altLang="zh-TW"/>
              <a:t>(</a:t>
            </a:r>
            <a:r>
              <a:rPr lang="en-US" altLang="zh-TW" i="1"/>
              <a:t>u</a:t>
            </a:r>
            <a:r>
              <a:rPr lang="en-US" altLang="zh-TW"/>
              <a:t>,</a:t>
            </a:r>
            <a:r>
              <a:rPr lang="en-US" altLang="zh-TW" i="1"/>
              <a:t> v</a:t>
            </a:r>
            <a:r>
              <a:rPr lang="en-US" altLang="zh-TW"/>
              <a:t>) = 1 and </a:t>
            </a:r>
            <a:r>
              <a:rPr lang="en-US" altLang="zh-TW" i="1"/>
              <a:t>H</a:t>
            </a:r>
            <a:r>
              <a:rPr lang="en-US" altLang="zh-TW"/>
              <a:t>(</a:t>
            </a:r>
            <a:r>
              <a:rPr lang="en-US" altLang="zh-TW" i="1"/>
              <a:t>u</a:t>
            </a:r>
            <a:r>
              <a:rPr lang="en-US" altLang="zh-TW"/>
              <a:t>,</a:t>
            </a:r>
            <a:r>
              <a:rPr lang="en-US" altLang="zh-TW" i="1"/>
              <a:t> v</a:t>
            </a:r>
            <a:r>
              <a:rPr lang="en-US" altLang="zh-TW"/>
              <a:t>) = 0 is called the </a:t>
            </a:r>
            <a:r>
              <a:rPr lang="en-US" altLang="zh-TW" i="1"/>
              <a:t>cutoff  frequency.</a:t>
            </a:r>
            <a:endParaRPr lang="zh-TW" altLang="en-US"/>
          </a:p>
        </p:txBody>
      </p:sp>
      <p:pic>
        <p:nvPicPr>
          <p:cNvPr id="34821" name="Picture 4">
            <a:extLst>
              <a:ext uri="{FF2B5EF4-FFF2-40B4-BE49-F238E27FC236}">
                <a16:creationId xmlns:a16="http://schemas.microsoft.com/office/drawing/2014/main" id="{AA1B62AF-6BE3-4EB7-9610-47CC9739D2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063" y="1744663"/>
            <a:ext cx="8280400" cy="350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編號版面配置區 3">
            <a:extLst>
              <a:ext uri="{FF2B5EF4-FFF2-40B4-BE49-F238E27FC236}">
                <a16:creationId xmlns:a16="http://schemas.microsoft.com/office/drawing/2014/main" id="{798414E8-C055-42D0-A21A-2028A4D1AD2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A67B9365-062E-4E4D-840F-56B787381B7A}" type="slidenum">
              <a:rPr kumimoji="0" lang="zh-TW" altLang="en-US"/>
              <a:pPr eaLnBrk="1" hangingPunct="1"/>
              <a:t>31</a:t>
            </a:fld>
            <a:endParaRPr kumimoji="0" lang="en-US" altLang="zh-TW"/>
          </a:p>
        </p:txBody>
      </p:sp>
      <p:sp>
        <p:nvSpPr>
          <p:cNvPr id="35843" name="Rectangle 2">
            <a:extLst>
              <a:ext uri="{FF2B5EF4-FFF2-40B4-BE49-F238E27FC236}">
                <a16:creationId xmlns:a16="http://schemas.microsoft.com/office/drawing/2014/main" id="{34D3C7DC-CA07-448D-9B02-88BFC60C728A}"/>
              </a:ext>
            </a:extLst>
          </p:cNvPr>
          <p:cNvSpPr>
            <a:spLocks noGrp="1" noChangeArrowheads="1"/>
          </p:cNvSpPr>
          <p:nvPr>
            <p:ph type="title"/>
          </p:nvPr>
        </p:nvSpPr>
        <p:spPr/>
        <p:txBody>
          <a:bodyPr/>
          <a:lstStyle/>
          <a:p>
            <a:pPr eaLnBrk="1" hangingPunct="1"/>
            <a:endParaRPr lang="zh-TW" altLang="en-US"/>
          </a:p>
        </p:txBody>
      </p:sp>
      <p:sp>
        <p:nvSpPr>
          <p:cNvPr id="35844" name="Rectangle 3">
            <a:extLst>
              <a:ext uri="{FF2B5EF4-FFF2-40B4-BE49-F238E27FC236}">
                <a16:creationId xmlns:a16="http://schemas.microsoft.com/office/drawing/2014/main" id="{E8456B3C-F0FE-4840-865E-588CD63C6A0C}"/>
              </a:ext>
            </a:extLst>
          </p:cNvPr>
          <p:cNvSpPr>
            <a:spLocks noGrp="1" noChangeArrowheads="1"/>
          </p:cNvSpPr>
          <p:nvPr>
            <p:ph type="body" idx="1"/>
          </p:nvPr>
        </p:nvSpPr>
        <p:spPr>
          <a:xfrm>
            <a:off x="107950" y="188913"/>
            <a:ext cx="8847138" cy="6480175"/>
          </a:xfrm>
        </p:spPr>
        <p:txBody>
          <a:bodyPr/>
          <a:lstStyle/>
          <a:p>
            <a:pPr eaLnBrk="1" hangingPunct="1">
              <a:lnSpc>
                <a:spcPct val="90000"/>
              </a:lnSpc>
              <a:spcBef>
                <a:spcPct val="0"/>
              </a:spcBef>
            </a:pPr>
            <a:r>
              <a:rPr lang="en-US" altLang="zh-TW" dirty="0"/>
              <a:t>Ideal lowpass filters are not physically realizable with electronic </a:t>
            </a:r>
            <a:r>
              <a:rPr lang="en-US" altLang="zh-TW" dirty="0" err="1"/>
              <a:t>componets</a:t>
            </a:r>
            <a:r>
              <a:rPr lang="en-US" altLang="zh-TW" dirty="0"/>
              <a:t>.</a:t>
            </a:r>
          </a:p>
          <a:p>
            <a:pPr eaLnBrk="1" hangingPunct="1">
              <a:lnSpc>
                <a:spcPct val="90000"/>
              </a:lnSpc>
              <a:spcBef>
                <a:spcPct val="10000"/>
              </a:spcBef>
            </a:pPr>
            <a:r>
              <a:rPr lang="en-US" altLang="zh-TW" dirty="0"/>
              <a:t>One way to establish a set of standard cutoff frequency loci is to compute circles that enclose specified amounts of total image power </a:t>
            </a:r>
            <a:r>
              <a:rPr lang="en-US" altLang="zh-TW" i="1" dirty="0"/>
              <a:t>P</a:t>
            </a:r>
            <a:r>
              <a:rPr lang="en-US" altLang="zh-TW" i="1" baseline="-25000" dirty="0"/>
              <a:t>T</a:t>
            </a:r>
            <a:r>
              <a:rPr lang="en-US" altLang="zh-TW" dirty="0"/>
              <a:t>. This quantity is obtained by summing the components of the power spectrum at each point (</a:t>
            </a:r>
            <a:r>
              <a:rPr lang="en-US" altLang="zh-TW" i="1" dirty="0"/>
              <a:t>u, v</a:t>
            </a:r>
            <a:r>
              <a:rPr lang="en-US" altLang="zh-TW" dirty="0"/>
              <a:t>), for </a:t>
            </a:r>
            <a:r>
              <a:rPr lang="en-US" altLang="zh-TW" i="1" dirty="0"/>
              <a:t>u</a:t>
            </a:r>
            <a:r>
              <a:rPr lang="en-US" altLang="zh-TW" dirty="0"/>
              <a:t> = 0, 1, 2, </a:t>
            </a:r>
            <a:r>
              <a:rPr lang="en-US" altLang="zh-TW" dirty="0">
                <a:latin typeface="Arial" panose="020B0604020202020204" pitchFamily="34" charset="0"/>
              </a:rPr>
              <a:t>…</a:t>
            </a:r>
            <a:r>
              <a:rPr lang="en-US" altLang="zh-TW" dirty="0"/>
              <a:t>, </a:t>
            </a:r>
            <a:r>
              <a:rPr lang="en-US" altLang="zh-TW" i="1" dirty="0"/>
              <a:t>M</a:t>
            </a:r>
            <a:r>
              <a:rPr lang="en-US" altLang="zh-TW" dirty="0"/>
              <a:t> </a:t>
            </a:r>
            <a:r>
              <a:rPr lang="en-US" altLang="zh-TW" dirty="0">
                <a:latin typeface="Arial" panose="020B0604020202020204" pitchFamily="34" charset="0"/>
              </a:rPr>
              <a:t>–</a:t>
            </a:r>
            <a:r>
              <a:rPr lang="en-US" altLang="zh-TW" dirty="0"/>
              <a:t> 1 and </a:t>
            </a:r>
            <a:r>
              <a:rPr lang="en-US" altLang="zh-TW" i="1" dirty="0"/>
              <a:t>v</a:t>
            </a:r>
            <a:r>
              <a:rPr lang="en-US" altLang="zh-TW" dirty="0"/>
              <a:t> = 0, 1, 2, </a:t>
            </a:r>
            <a:r>
              <a:rPr lang="en-US" altLang="zh-TW" dirty="0">
                <a:latin typeface="Arial" panose="020B0604020202020204" pitchFamily="34" charset="0"/>
              </a:rPr>
              <a:t>…</a:t>
            </a:r>
            <a:r>
              <a:rPr lang="en-US" altLang="zh-TW" dirty="0"/>
              <a:t>, </a:t>
            </a:r>
            <a:r>
              <a:rPr lang="en-US" altLang="zh-TW" i="1" dirty="0"/>
              <a:t>N</a:t>
            </a:r>
            <a:r>
              <a:rPr lang="en-US" altLang="zh-TW" dirty="0"/>
              <a:t> </a:t>
            </a:r>
            <a:r>
              <a:rPr lang="en-US" altLang="zh-TW" dirty="0">
                <a:latin typeface="Arial" panose="020B0604020202020204" pitchFamily="34" charset="0"/>
              </a:rPr>
              <a:t>–</a:t>
            </a:r>
            <a:r>
              <a:rPr lang="en-US" altLang="zh-TW" dirty="0"/>
              <a:t> 1:</a:t>
            </a:r>
          </a:p>
          <a:p>
            <a:pPr eaLnBrk="1" hangingPunct="1">
              <a:lnSpc>
                <a:spcPct val="110000"/>
              </a:lnSpc>
              <a:spcBef>
                <a:spcPct val="25000"/>
              </a:spcBef>
              <a:buFont typeface="Wingdings" panose="05000000000000000000" pitchFamily="2" charset="2"/>
              <a:buNone/>
            </a:pPr>
            <a:r>
              <a:rPr lang="zh-TW" altLang="en-US" dirty="0"/>
              <a:t>									       </a:t>
            </a:r>
            <a:r>
              <a:rPr lang="en-US" altLang="zh-TW" dirty="0"/>
              <a:t>(4.3-4)</a:t>
            </a:r>
          </a:p>
          <a:p>
            <a:pPr eaLnBrk="1" hangingPunct="1">
              <a:lnSpc>
                <a:spcPct val="90000"/>
              </a:lnSpc>
              <a:buFont typeface="Wingdings" panose="05000000000000000000" pitchFamily="2" charset="2"/>
              <a:buNone/>
            </a:pPr>
            <a:r>
              <a:rPr lang="zh-TW" altLang="en-US" dirty="0"/>
              <a:t>	</a:t>
            </a:r>
            <a:r>
              <a:rPr lang="en-US" altLang="zh-TW" dirty="0"/>
              <a:t>where </a:t>
            </a:r>
            <a:r>
              <a:rPr lang="en-US" altLang="zh-TW" i="1" dirty="0"/>
              <a:t>P</a:t>
            </a:r>
            <a:r>
              <a:rPr lang="en-US" altLang="zh-TW" dirty="0"/>
              <a:t>(</a:t>
            </a:r>
            <a:r>
              <a:rPr lang="en-US" altLang="zh-TW" i="1" dirty="0"/>
              <a:t>u</a:t>
            </a:r>
            <a:r>
              <a:rPr lang="en-US" altLang="zh-TW" dirty="0"/>
              <a:t>,</a:t>
            </a:r>
            <a:r>
              <a:rPr lang="en-US" altLang="zh-TW" i="1" dirty="0"/>
              <a:t> v</a:t>
            </a:r>
            <a:r>
              <a:rPr lang="en-US" altLang="zh-TW" dirty="0"/>
              <a:t>) is given in Eq. (4.2-20).</a:t>
            </a:r>
            <a:endParaRPr lang="zh-TW" altLang="en-US" dirty="0"/>
          </a:p>
          <a:p>
            <a:pPr eaLnBrk="1" hangingPunct="1">
              <a:lnSpc>
                <a:spcPct val="90000"/>
              </a:lnSpc>
              <a:spcBef>
                <a:spcPct val="10000"/>
              </a:spcBef>
            </a:pPr>
            <a:r>
              <a:rPr lang="en-US" altLang="zh-TW" dirty="0"/>
              <a:t>If the transform has been centered, a circle of radius </a:t>
            </a:r>
            <a:r>
              <a:rPr lang="en-US" altLang="zh-TW" i="1" dirty="0"/>
              <a:t>r</a:t>
            </a:r>
            <a:r>
              <a:rPr lang="en-US" altLang="zh-TW" dirty="0"/>
              <a:t> with origin at the center of the frequency rectangle encloses α percent of the power, where</a:t>
            </a:r>
          </a:p>
          <a:p>
            <a:pPr eaLnBrk="1" hangingPunct="1">
              <a:lnSpc>
                <a:spcPct val="110000"/>
              </a:lnSpc>
              <a:buFont typeface="Wingdings" panose="05000000000000000000" pitchFamily="2" charset="2"/>
              <a:buNone/>
            </a:pPr>
            <a:r>
              <a:rPr lang="zh-TW" altLang="en-US" dirty="0"/>
              <a:t>									       </a:t>
            </a:r>
            <a:r>
              <a:rPr lang="en-US" altLang="zh-TW" dirty="0"/>
              <a:t>(4.3-5)</a:t>
            </a:r>
          </a:p>
          <a:p>
            <a:pPr eaLnBrk="1" hangingPunct="1">
              <a:lnSpc>
                <a:spcPct val="90000"/>
              </a:lnSpc>
              <a:buFont typeface="Wingdings" panose="05000000000000000000" pitchFamily="2" charset="2"/>
              <a:buNone/>
            </a:pPr>
            <a:r>
              <a:rPr lang="zh-TW" altLang="en-US" dirty="0"/>
              <a:t>	</a:t>
            </a:r>
            <a:r>
              <a:rPr lang="en-US" altLang="zh-TW" dirty="0"/>
              <a:t>and the summation is taken over the values of (</a:t>
            </a:r>
            <a:r>
              <a:rPr lang="en-US" altLang="zh-TW" i="1" dirty="0"/>
              <a:t>u, v</a:t>
            </a:r>
            <a:r>
              <a:rPr lang="en-US" altLang="zh-TW" dirty="0"/>
              <a:t>) that lie inside the circle or on its boundary.</a:t>
            </a:r>
            <a:endParaRPr lang="zh-TW" altLang="en-US" dirty="0"/>
          </a:p>
        </p:txBody>
      </p:sp>
      <mc:AlternateContent xmlns:mc="http://schemas.openxmlformats.org/markup-compatibility/2006" xmlns:a14="http://schemas.microsoft.com/office/drawing/2010/main">
        <mc:Choice Requires="a14">
          <p:sp>
            <p:nvSpPr>
              <p:cNvPr id="35845" name="Object 4">
                <a:extLst>
                  <a:ext uri="{FF2B5EF4-FFF2-40B4-BE49-F238E27FC236}">
                    <a16:creationId xmlns:a16="http://schemas.microsoft.com/office/drawing/2014/main" id="{E70C1DC0-6E83-4EAD-97AD-7A4476BD3B74}"/>
                  </a:ext>
                </a:extLst>
              </p:cNvPr>
              <p:cNvSpPr txBox="1"/>
              <p:nvPr/>
            </p:nvSpPr>
            <p:spPr bwMode="auto">
              <a:xfrm>
                <a:off x="1318776" y="2795984"/>
                <a:ext cx="2447925" cy="863600"/>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sSub>
                        <m:sSubPr>
                          <m:ctrlPr>
                            <a:rPr lang="zh-TW" altLang="en-US" i="1" smtClean="0">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𝑃</m:t>
                          </m:r>
                        </m:e>
                        <m:sub>
                          <m:r>
                            <a:rPr lang="zh-TW" altLang="en-US" i="1">
                              <a:solidFill>
                                <a:srgbClr val="000000"/>
                              </a:solidFill>
                              <a:latin typeface="Cambria Math" panose="02040503050406030204" pitchFamily="18" charset="0"/>
                            </a:rPr>
                            <m:t>𝑇</m:t>
                          </m:r>
                        </m:sub>
                      </m:sSub>
                      <m:r>
                        <a:rPr lang="zh-TW" altLang="en-US" i="1">
                          <a:solidFill>
                            <a:srgbClr val="000000"/>
                          </a:solidFill>
                          <a:latin typeface="Cambria Math" panose="02040503050406030204" pitchFamily="18" charset="0"/>
                        </a:rPr>
                        <m:t>=</m:t>
                      </m:r>
                      <m:nary>
                        <m:naryPr>
                          <m:chr m:val="∑"/>
                          <m:ctrlPr>
                            <a:rPr lang="zh-TW" altLang="en-US" i="1">
                              <a:solidFill>
                                <a:srgbClr val="000000"/>
                              </a:solidFill>
                              <a:latin typeface="Cambria Math" panose="02040503050406030204" pitchFamily="18" charset="0"/>
                            </a:rPr>
                          </m:ctrlPr>
                        </m:naryPr>
                        <m:sub>
                          <m:r>
                            <a:rPr lang="zh-TW" altLang="en-US" i="1">
                              <a:solidFill>
                                <a:srgbClr val="000000"/>
                              </a:solidFill>
                              <a:latin typeface="Cambria Math" panose="02040503050406030204" pitchFamily="18" charset="0"/>
                            </a:rPr>
                            <m:t>𝑢</m:t>
                          </m:r>
                          <m:r>
                            <a:rPr lang="zh-TW" altLang="en-US" i="1">
                              <a:solidFill>
                                <a:srgbClr val="000000"/>
                              </a:solidFill>
                              <a:latin typeface="Cambria Math" panose="02040503050406030204" pitchFamily="18" charset="0"/>
                            </a:rPr>
                            <m:t>=0</m:t>
                          </m:r>
                        </m:sub>
                        <m:sup>
                          <m:r>
                            <a:rPr lang="zh-TW" altLang="en-US" i="1">
                              <a:solidFill>
                                <a:srgbClr val="000000"/>
                              </a:solidFill>
                              <a:latin typeface="Cambria Math" panose="02040503050406030204" pitchFamily="18" charset="0"/>
                            </a:rPr>
                            <m:t>𝑀</m:t>
                          </m:r>
                          <m:r>
                            <a:rPr lang="zh-TW" altLang="en-US" i="1">
                              <a:solidFill>
                                <a:srgbClr val="000000"/>
                              </a:solidFill>
                              <a:latin typeface="Cambria Math" panose="02040503050406030204" pitchFamily="18" charset="0"/>
                            </a:rPr>
                            <m:t>−1</m:t>
                          </m:r>
                        </m:sup>
                        <m:e>
                          <m:nary>
                            <m:naryPr>
                              <m:chr m:val="∑"/>
                              <m:ctrlPr>
                                <a:rPr lang="zh-TW" altLang="en-US" i="1">
                                  <a:solidFill>
                                    <a:srgbClr val="000000"/>
                                  </a:solidFill>
                                  <a:latin typeface="Cambria Math" panose="02040503050406030204" pitchFamily="18" charset="0"/>
                                </a:rPr>
                              </m:ctrlPr>
                            </m:naryPr>
                            <m:sub>
                              <m:r>
                                <a:rPr lang="zh-TW" altLang="en-US" i="1">
                                  <a:solidFill>
                                    <a:srgbClr val="000000"/>
                                  </a:solidFill>
                                  <a:latin typeface="Cambria Math" panose="02040503050406030204" pitchFamily="18" charset="0"/>
                                </a:rPr>
                                <m:t>𝑣</m:t>
                              </m:r>
                              <m:r>
                                <a:rPr lang="zh-TW" altLang="en-US" i="1">
                                  <a:solidFill>
                                    <a:srgbClr val="000000"/>
                                  </a:solidFill>
                                  <a:latin typeface="Cambria Math" panose="02040503050406030204" pitchFamily="18" charset="0"/>
                                </a:rPr>
                                <m:t>=0</m:t>
                              </m:r>
                            </m:sub>
                            <m:sup>
                              <m:r>
                                <a:rPr lang="zh-TW" altLang="en-US" i="1">
                                  <a:solidFill>
                                    <a:srgbClr val="000000"/>
                                  </a:solidFill>
                                  <a:latin typeface="Cambria Math" panose="02040503050406030204" pitchFamily="18" charset="0"/>
                                </a:rPr>
                                <m:t>𝑁</m:t>
                              </m:r>
                              <m:r>
                                <a:rPr lang="zh-TW" altLang="en-US" i="1">
                                  <a:solidFill>
                                    <a:srgbClr val="000000"/>
                                  </a:solidFill>
                                  <a:latin typeface="Cambria Math" panose="02040503050406030204" pitchFamily="18" charset="0"/>
                                </a:rPr>
                                <m:t>−1</m:t>
                              </m:r>
                            </m:sup>
                            <m:e>
                              <m:r>
                                <a:rPr lang="zh-TW" altLang="en-US" i="1">
                                  <a:solidFill>
                                    <a:srgbClr val="000000"/>
                                  </a:solidFill>
                                  <a:latin typeface="Cambria Math" panose="02040503050406030204" pitchFamily="18" charset="0"/>
                                </a:rPr>
                                <m:t>𝑃</m:t>
                              </m:r>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𝑢</m:t>
                              </m:r>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𝑣</m:t>
                              </m:r>
                              <m:r>
                                <a:rPr lang="zh-TW" altLang="en-US" i="1">
                                  <a:solidFill>
                                    <a:srgbClr val="000000"/>
                                  </a:solidFill>
                                  <a:latin typeface="Cambria Math" panose="02040503050406030204" pitchFamily="18" charset="0"/>
                                </a:rPr>
                                <m:t>)</m:t>
                              </m:r>
                            </m:e>
                          </m:nary>
                          <m:r>
                            <a:rPr lang="en-US" altLang="zh-TW" b="0" i="1" smtClean="0">
                              <a:solidFill>
                                <a:srgbClr val="000000"/>
                              </a:solidFill>
                              <a:latin typeface="Cambria Math" panose="02040503050406030204" pitchFamily="18" charset="0"/>
                            </a:rPr>
                            <m:t>,</m:t>
                          </m:r>
                        </m:e>
                      </m:nary>
                    </m:oMath>
                  </m:oMathPara>
                </a14:m>
                <a:endParaRPr lang="zh-TW" altLang="en-US" dirty="0"/>
              </a:p>
            </p:txBody>
          </p:sp>
        </mc:Choice>
        <mc:Fallback xmlns="">
          <p:sp>
            <p:nvSpPr>
              <p:cNvPr id="35845" name="Object 4">
                <a:extLst>
                  <a:ext uri="{FF2B5EF4-FFF2-40B4-BE49-F238E27FC236}">
                    <a16:creationId xmlns:a16="http://schemas.microsoft.com/office/drawing/2014/main" id="{E70C1DC0-6E83-4EAD-97AD-7A4476BD3B74}"/>
                  </a:ext>
                </a:extLst>
              </p:cNvPr>
              <p:cNvSpPr txBox="1">
                <a:spLocks noRot="1" noChangeAspect="1" noMove="1" noResize="1" noEditPoints="1" noAdjustHandles="1" noChangeArrowheads="1" noChangeShapeType="1" noTextEdit="1"/>
              </p:cNvSpPr>
              <p:nvPr/>
            </p:nvSpPr>
            <p:spPr bwMode="auto">
              <a:xfrm>
                <a:off x="1318776" y="2795984"/>
                <a:ext cx="2447925" cy="863600"/>
              </a:xfrm>
              <a:prstGeom prst="rect">
                <a:avLst/>
              </a:prstGeom>
              <a:blipFill>
                <a:blip r:embed="rId2"/>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5846" name="Object 5">
                <a:extLst>
                  <a:ext uri="{FF2B5EF4-FFF2-40B4-BE49-F238E27FC236}">
                    <a16:creationId xmlns:a16="http://schemas.microsoft.com/office/drawing/2014/main" id="{A22834EF-3CD8-45A7-B513-5F30A703C027}"/>
                  </a:ext>
                </a:extLst>
              </p:cNvPr>
              <p:cNvSpPr txBox="1"/>
              <p:nvPr/>
            </p:nvSpPr>
            <p:spPr bwMode="auto">
              <a:xfrm>
                <a:off x="1763688" y="5013176"/>
                <a:ext cx="3384376" cy="792162"/>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000" i="1" smtClean="0">
                          <a:solidFill>
                            <a:srgbClr val="000000"/>
                          </a:solidFill>
                          <a:latin typeface="Cambria Math" panose="02040503050406030204" pitchFamily="18" charset="0"/>
                        </a:rPr>
                        <m:t>𝛼</m:t>
                      </m:r>
                      <m:r>
                        <a:rPr lang="zh-TW" altLang="en-US" sz="2000" i="1" smtClean="0">
                          <a:solidFill>
                            <a:srgbClr val="000000"/>
                          </a:solidFill>
                          <a:latin typeface="Cambria Math" panose="02040503050406030204" pitchFamily="18" charset="0"/>
                        </a:rPr>
                        <m:t>=100</m:t>
                      </m:r>
                      <m:d>
                        <m:dPr>
                          <m:begChr m:val="["/>
                          <m:endChr m:val="]"/>
                          <m:ctrlPr>
                            <a:rPr lang="zh-TW" altLang="en-US" sz="2000" i="1">
                              <a:solidFill>
                                <a:srgbClr val="000000"/>
                              </a:solidFill>
                              <a:latin typeface="Cambria Math" panose="02040503050406030204" pitchFamily="18" charset="0"/>
                            </a:rPr>
                          </m:ctrlPr>
                        </m:dPr>
                        <m:e>
                          <m:nary>
                            <m:naryPr>
                              <m:chr m:val="∑"/>
                              <m:supHide m:val="on"/>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𝑢</m:t>
                              </m:r>
                            </m:sub>
                            <m:sup/>
                            <m:e>
                              <m:nary>
                                <m:naryPr>
                                  <m:chr m:val="∑"/>
                                  <m:supHide m:val="on"/>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𝑣</m:t>
                                  </m:r>
                                </m:sub>
                                <m:sup/>
                                <m:e>
                                  <m:r>
                                    <a:rPr lang="zh-TW" altLang="en-US" sz="2000" i="1">
                                      <a:solidFill>
                                        <a:srgbClr val="000000"/>
                                      </a:solidFill>
                                      <a:latin typeface="Cambria Math" panose="02040503050406030204" pitchFamily="18" charset="0"/>
                                    </a:rPr>
                                    <m:t>𝑃</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𝑢</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𝑣</m:t>
                                  </m:r>
                                  <m:r>
                                    <a:rPr lang="zh-TW" altLang="en-US" sz="2000" i="1">
                                      <a:solidFill>
                                        <a:srgbClr val="000000"/>
                                      </a:solidFill>
                                      <a:latin typeface="Cambria Math" panose="02040503050406030204" pitchFamily="18" charset="0"/>
                                    </a:rPr>
                                    <m:t>)/</m:t>
                                  </m:r>
                                  <m:sSub>
                                    <m:sSubPr>
                                      <m:ctrlPr>
                                        <a:rPr lang="zh-TW" altLang="en-US" sz="2000" i="1">
                                          <a:solidFill>
                                            <a:srgbClr val="000000"/>
                                          </a:solidFill>
                                          <a:latin typeface="Cambria Math" panose="02040503050406030204" pitchFamily="18" charset="0"/>
                                        </a:rPr>
                                      </m:ctrlPr>
                                    </m:sSubPr>
                                    <m:e>
                                      <m:r>
                                        <a:rPr lang="zh-TW" altLang="en-US" sz="2000" i="1">
                                          <a:solidFill>
                                            <a:srgbClr val="000000"/>
                                          </a:solidFill>
                                          <a:latin typeface="Cambria Math" panose="02040503050406030204" pitchFamily="18" charset="0"/>
                                        </a:rPr>
                                        <m:t>𝑃</m:t>
                                      </m:r>
                                    </m:e>
                                    <m:sub>
                                      <m:r>
                                        <a:rPr lang="zh-TW" altLang="en-US" sz="2000" i="1">
                                          <a:solidFill>
                                            <a:srgbClr val="000000"/>
                                          </a:solidFill>
                                          <a:latin typeface="Cambria Math" panose="02040503050406030204" pitchFamily="18" charset="0"/>
                                        </a:rPr>
                                        <m:t>𝑇</m:t>
                                      </m:r>
                                    </m:sub>
                                  </m:sSub>
                                </m:e>
                              </m:nary>
                            </m:e>
                          </m:nary>
                        </m:e>
                      </m:d>
                      <m:r>
                        <a:rPr lang="en-US" altLang="zh-TW" sz="2000" b="0" i="1" smtClean="0">
                          <a:solidFill>
                            <a:srgbClr val="000000"/>
                          </a:solidFill>
                          <a:latin typeface="Cambria Math" panose="02040503050406030204" pitchFamily="18" charset="0"/>
                        </a:rPr>
                        <m:t>,</m:t>
                      </m:r>
                    </m:oMath>
                  </m:oMathPara>
                </a14:m>
                <a:endParaRPr lang="zh-TW" altLang="en-US" sz="2000" dirty="0"/>
              </a:p>
            </p:txBody>
          </p:sp>
        </mc:Choice>
        <mc:Fallback xmlns="">
          <p:sp>
            <p:nvSpPr>
              <p:cNvPr id="35846" name="Object 5">
                <a:extLst>
                  <a:ext uri="{FF2B5EF4-FFF2-40B4-BE49-F238E27FC236}">
                    <a16:creationId xmlns:a16="http://schemas.microsoft.com/office/drawing/2014/main" id="{A22834EF-3CD8-45A7-B513-5F30A703C027}"/>
                  </a:ext>
                </a:extLst>
              </p:cNvPr>
              <p:cNvSpPr txBox="1">
                <a:spLocks noRot="1" noChangeAspect="1" noMove="1" noResize="1" noEditPoints="1" noAdjustHandles="1" noChangeArrowheads="1" noChangeShapeType="1" noTextEdit="1"/>
              </p:cNvSpPr>
              <p:nvPr/>
            </p:nvSpPr>
            <p:spPr bwMode="auto">
              <a:xfrm>
                <a:off x="1763688" y="5013176"/>
                <a:ext cx="3384376" cy="792162"/>
              </a:xfrm>
              <a:prstGeom prst="rect">
                <a:avLst/>
              </a:prstGeom>
              <a:blipFill>
                <a:blip r:embed="rId3"/>
                <a:stretch>
                  <a:fillRect b="-8462"/>
                </a:stretch>
              </a:blipFill>
              <a:ln>
                <a:noFill/>
              </a:ln>
              <a:effectLst/>
              <a:extLst/>
            </p:spPr>
            <p:txBody>
              <a:bodyPr/>
              <a:lstStyle/>
              <a:p>
                <a:r>
                  <a:rPr lang="zh-TW" altLang="en-US">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投影片編號版面配置區 3">
            <a:extLst>
              <a:ext uri="{FF2B5EF4-FFF2-40B4-BE49-F238E27FC236}">
                <a16:creationId xmlns:a16="http://schemas.microsoft.com/office/drawing/2014/main" id="{AC92F5B0-EA8A-4DF1-9AD9-0710FA1889E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EF4ECB6A-10F2-4AEB-8212-6076D6252462}" type="slidenum">
              <a:rPr kumimoji="0" lang="zh-TW" altLang="en-US"/>
              <a:pPr eaLnBrk="1" hangingPunct="1"/>
              <a:t>32</a:t>
            </a:fld>
            <a:endParaRPr kumimoji="0" lang="en-US" altLang="zh-TW"/>
          </a:p>
        </p:txBody>
      </p:sp>
      <p:sp>
        <p:nvSpPr>
          <p:cNvPr id="36867" name="Rectangle 2">
            <a:extLst>
              <a:ext uri="{FF2B5EF4-FFF2-40B4-BE49-F238E27FC236}">
                <a16:creationId xmlns:a16="http://schemas.microsoft.com/office/drawing/2014/main" id="{C81B1EFC-079F-4466-8E32-C445DC3ECFA2}"/>
              </a:ext>
            </a:extLst>
          </p:cNvPr>
          <p:cNvSpPr>
            <a:spLocks noGrp="1" noChangeArrowheads="1"/>
          </p:cNvSpPr>
          <p:nvPr>
            <p:ph type="title"/>
          </p:nvPr>
        </p:nvSpPr>
        <p:spPr/>
        <p:txBody>
          <a:bodyPr/>
          <a:lstStyle/>
          <a:p>
            <a:pPr eaLnBrk="1" hangingPunct="1"/>
            <a:endParaRPr lang="zh-TW" altLang="en-US"/>
          </a:p>
        </p:txBody>
      </p:sp>
      <p:sp>
        <p:nvSpPr>
          <p:cNvPr id="36868" name="Rectangle 3">
            <a:extLst>
              <a:ext uri="{FF2B5EF4-FFF2-40B4-BE49-F238E27FC236}">
                <a16:creationId xmlns:a16="http://schemas.microsoft.com/office/drawing/2014/main" id="{8D91D1E5-9824-4A82-8C39-6D5CE8619076}"/>
              </a:ext>
            </a:extLst>
          </p:cNvPr>
          <p:cNvSpPr>
            <a:spLocks noGrp="1" noChangeArrowheads="1"/>
          </p:cNvSpPr>
          <p:nvPr>
            <p:ph type="body" idx="1"/>
          </p:nvPr>
        </p:nvSpPr>
        <p:spPr>
          <a:xfrm>
            <a:off x="107950" y="358775"/>
            <a:ext cx="8847138" cy="6383338"/>
          </a:xfrm>
        </p:spPr>
        <p:txBody>
          <a:bodyPr/>
          <a:lstStyle/>
          <a:p>
            <a:pPr eaLnBrk="1" hangingPunct="1"/>
            <a:r>
              <a:rPr lang="en-US" altLang="zh-TW"/>
              <a:t>Fig. 4.11(a) shows the test pattern and Fig. 4.11(b) shows its Fourier spectrum.</a:t>
            </a:r>
          </a:p>
          <a:p>
            <a:pPr eaLnBrk="1" hangingPunct="1"/>
            <a:endParaRPr lang="en-US" altLang="zh-TW"/>
          </a:p>
          <a:p>
            <a:pPr eaLnBrk="1" hangingPunct="1"/>
            <a:endParaRPr lang="en-US" altLang="zh-TW"/>
          </a:p>
          <a:p>
            <a:pPr eaLnBrk="1" hangingPunct="1"/>
            <a:endParaRPr lang="en-US" altLang="zh-TW"/>
          </a:p>
          <a:p>
            <a:pPr eaLnBrk="1" hangingPunct="1"/>
            <a:endParaRPr lang="en-US" altLang="zh-TW"/>
          </a:p>
          <a:p>
            <a:pPr eaLnBrk="1" hangingPunct="1"/>
            <a:endParaRPr lang="en-US" altLang="zh-TW"/>
          </a:p>
          <a:p>
            <a:pPr eaLnBrk="1" hangingPunct="1"/>
            <a:endParaRPr lang="en-US" altLang="zh-TW"/>
          </a:p>
          <a:p>
            <a:pPr eaLnBrk="1" hangingPunct="1"/>
            <a:endParaRPr lang="en-US" altLang="zh-TW"/>
          </a:p>
          <a:p>
            <a:pPr eaLnBrk="1" hangingPunct="1"/>
            <a:endParaRPr lang="en-US" altLang="zh-TW"/>
          </a:p>
          <a:p>
            <a:pPr eaLnBrk="1" hangingPunct="1">
              <a:lnSpc>
                <a:spcPct val="60000"/>
              </a:lnSpc>
            </a:pPr>
            <a:endParaRPr lang="en-US" altLang="zh-TW"/>
          </a:p>
          <a:p>
            <a:pPr eaLnBrk="1" hangingPunct="1"/>
            <a:r>
              <a:rPr lang="en-US" altLang="zh-TW"/>
              <a:t>Fig. 4.12 shows the results of applying ideal lowpass filters with cutoff frequencies at the radii shown in Fig. 4.11(b).</a:t>
            </a:r>
            <a:endParaRPr lang="zh-TW" altLang="en-US"/>
          </a:p>
        </p:txBody>
      </p:sp>
      <p:pic>
        <p:nvPicPr>
          <p:cNvPr id="36869" name="Picture 4">
            <a:extLst>
              <a:ext uri="{FF2B5EF4-FFF2-40B4-BE49-F238E27FC236}">
                <a16:creationId xmlns:a16="http://schemas.microsoft.com/office/drawing/2014/main" id="{8F1CB874-AA81-4DD1-902A-E26A23593B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246188"/>
            <a:ext cx="6769100" cy="442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投影片編號版面配置區 3">
            <a:extLst>
              <a:ext uri="{FF2B5EF4-FFF2-40B4-BE49-F238E27FC236}">
                <a16:creationId xmlns:a16="http://schemas.microsoft.com/office/drawing/2014/main" id="{6926736B-7D36-4ED8-832A-2F98D688B6B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B0D534A0-4169-4426-B80D-DFE924BB494F}" type="slidenum">
              <a:rPr kumimoji="0" lang="zh-TW" altLang="en-US"/>
              <a:pPr eaLnBrk="1" hangingPunct="1"/>
              <a:t>33</a:t>
            </a:fld>
            <a:endParaRPr kumimoji="0" lang="en-US" altLang="zh-TW"/>
          </a:p>
        </p:txBody>
      </p:sp>
      <p:sp>
        <p:nvSpPr>
          <p:cNvPr id="37891" name="Rectangle 2">
            <a:extLst>
              <a:ext uri="{FF2B5EF4-FFF2-40B4-BE49-F238E27FC236}">
                <a16:creationId xmlns:a16="http://schemas.microsoft.com/office/drawing/2014/main" id="{1194BFAB-A9FF-43B0-876C-B9AFC0B7D4B8}"/>
              </a:ext>
            </a:extLst>
          </p:cNvPr>
          <p:cNvSpPr>
            <a:spLocks noGrp="1" noChangeArrowheads="1"/>
          </p:cNvSpPr>
          <p:nvPr>
            <p:ph type="title"/>
          </p:nvPr>
        </p:nvSpPr>
        <p:spPr/>
        <p:txBody>
          <a:bodyPr/>
          <a:lstStyle/>
          <a:p>
            <a:pPr eaLnBrk="1" hangingPunct="1"/>
            <a:endParaRPr lang="zh-TW" altLang="en-US"/>
          </a:p>
        </p:txBody>
      </p:sp>
      <p:grpSp>
        <p:nvGrpSpPr>
          <p:cNvPr id="37892" name="Group 7">
            <a:extLst>
              <a:ext uri="{FF2B5EF4-FFF2-40B4-BE49-F238E27FC236}">
                <a16:creationId xmlns:a16="http://schemas.microsoft.com/office/drawing/2014/main" id="{65F81444-173F-4465-852F-EF360B720F5E}"/>
              </a:ext>
            </a:extLst>
          </p:cNvPr>
          <p:cNvGrpSpPr>
            <a:grpSpLocks/>
          </p:cNvGrpSpPr>
          <p:nvPr/>
        </p:nvGrpSpPr>
        <p:grpSpPr bwMode="auto">
          <a:xfrm>
            <a:off x="1768475" y="100013"/>
            <a:ext cx="5905500" cy="6680200"/>
            <a:chOff x="1286" y="997"/>
            <a:chExt cx="3368" cy="3330"/>
          </a:xfrm>
        </p:grpSpPr>
        <p:pic>
          <p:nvPicPr>
            <p:cNvPr id="37893" name="Picture 8">
              <a:extLst>
                <a:ext uri="{FF2B5EF4-FFF2-40B4-BE49-F238E27FC236}">
                  <a16:creationId xmlns:a16="http://schemas.microsoft.com/office/drawing/2014/main" id="{97689A0D-99F4-47E8-8F40-1BCC271C8E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 y="997"/>
              <a:ext cx="1985" cy="2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9">
              <a:extLst>
                <a:ext uri="{FF2B5EF4-FFF2-40B4-BE49-F238E27FC236}">
                  <a16:creationId xmlns:a16="http://schemas.microsoft.com/office/drawing/2014/main" id="{0F7B9CFD-8537-4FF9-8013-FC46417785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6" y="3989"/>
              <a:ext cx="336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投影片編號版面配置區 3">
            <a:extLst>
              <a:ext uri="{FF2B5EF4-FFF2-40B4-BE49-F238E27FC236}">
                <a16:creationId xmlns:a16="http://schemas.microsoft.com/office/drawing/2014/main" id="{D8BB8DCD-BDA2-4081-87BF-5A44AAA0AA5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CAE03773-BB35-4DFC-89AD-BD7A5289B169}" type="slidenum">
              <a:rPr kumimoji="0" lang="zh-TW" altLang="en-US"/>
              <a:pPr eaLnBrk="1" hangingPunct="1"/>
              <a:t>34</a:t>
            </a:fld>
            <a:endParaRPr kumimoji="0" lang="en-US" altLang="zh-TW"/>
          </a:p>
        </p:txBody>
      </p:sp>
      <p:sp>
        <p:nvSpPr>
          <p:cNvPr id="38915" name="Rectangle 2">
            <a:extLst>
              <a:ext uri="{FF2B5EF4-FFF2-40B4-BE49-F238E27FC236}">
                <a16:creationId xmlns:a16="http://schemas.microsoft.com/office/drawing/2014/main" id="{9C836506-7109-419C-9EA7-5926DD6FD6C2}"/>
              </a:ext>
            </a:extLst>
          </p:cNvPr>
          <p:cNvSpPr>
            <a:spLocks noGrp="1" noChangeArrowheads="1"/>
          </p:cNvSpPr>
          <p:nvPr>
            <p:ph type="title"/>
          </p:nvPr>
        </p:nvSpPr>
        <p:spPr/>
        <p:txBody>
          <a:bodyPr/>
          <a:lstStyle/>
          <a:p>
            <a:pPr eaLnBrk="1" hangingPunct="1"/>
            <a:endParaRPr lang="zh-TW" altLang="en-US"/>
          </a:p>
        </p:txBody>
      </p:sp>
      <p:sp>
        <p:nvSpPr>
          <p:cNvPr id="38916" name="Rectangle 3">
            <a:extLst>
              <a:ext uri="{FF2B5EF4-FFF2-40B4-BE49-F238E27FC236}">
                <a16:creationId xmlns:a16="http://schemas.microsoft.com/office/drawing/2014/main" id="{C6480F4E-9093-4DC4-B89B-95B4745D1F67}"/>
              </a:ext>
            </a:extLst>
          </p:cNvPr>
          <p:cNvSpPr>
            <a:spLocks noGrp="1" noChangeArrowheads="1"/>
          </p:cNvSpPr>
          <p:nvPr>
            <p:ph type="body" idx="1"/>
          </p:nvPr>
        </p:nvSpPr>
        <p:spPr/>
        <p:txBody>
          <a:bodyPr/>
          <a:lstStyle/>
          <a:p>
            <a:pPr eaLnBrk="1" hangingPunct="1"/>
            <a:r>
              <a:rPr lang="en-US" altLang="zh-TW" dirty="0"/>
              <a:t>The original image, the blurred image, and the filter function are denoted by </a:t>
            </a:r>
            <a:r>
              <a:rPr lang="en-US" altLang="zh-TW" i="1" dirty="0"/>
              <a:t>f</a:t>
            </a:r>
            <a:r>
              <a:rPr lang="en-US" altLang="zh-TW" dirty="0"/>
              <a:t>(</a:t>
            </a:r>
            <a:r>
              <a:rPr lang="en-US" altLang="zh-TW" i="1" dirty="0"/>
              <a:t>x</a:t>
            </a:r>
            <a:r>
              <a:rPr lang="en-US" altLang="zh-TW" dirty="0"/>
              <a:t>,</a:t>
            </a:r>
            <a:r>
              <a:rPr lang="en-US" altLang="zh-TW" i="1" dirty="0"/>
              <a:t> y</a:t>
            </a:r>
            <a:r>
              <a:rPr lang="en-US" altLang="zh-TW" dirty="0"/>
              <a:t>) or </a:t>
            </a:r>
            <a:r>
              <a:rPr lang="en-US" altLang="zh-TW" i="1" dirty="0"/>
              <a:t>F</a:t>
            </a:r>
            <a:r>
              <a:rPr lang="en-US" altLang="zh-TW" dirty="0"/>
              <a:t>(</a:t>
            </a:r>
            <a:r>
              <a:rPr lang="en-US" altLang="zh-TW" i="1" dirty="0"/>
              <a:t>u</a:t>
            </a:r>
            <a:r>
              <a:rPr lang="en-US" altLang="zh-TW" dirty="0"/>
              <a:t>,</a:t>
            </a:r>
            <a:r>
              <a:rPr lang="en-US" altLang="zh-TW" i="1" dirty="0"/>
              <a:t> v</a:t>
            </a:r>
            <a:r>
              <a:rPr lang="en-US" altLang="zh-TW" dirty="0"/>
              <a:t>), </a:t>
            </a:r>
            <a:r>
              <a:rPr lang="en-US" altLang="zh-TW" i="1" dirty="0"/>
              <a:t>g</a:t>
            </a:r>
            <a:r>
              <a:rPr lang="en-US" altLang="zh-TW" dirty="0"/>
              <a:t>(</a:t>
            </a:r>
            <a:r>
              <a:rPr lang="en-US" altLang="zh-TW" i="1" dirty="0"/>
              <a:t>x</a:t>
            </a:r>
            <a:r>
              <a:rPr lang="en-US" altLang="zh-TW" dirty="0"/>
              <a:t>,</a:t>
            </a:r>
            <a:r>
              <a:rPr lang="en-US" altLang="zh-TW" i="1" dirty="0"/>
              <a:t> y</a:t>
            </a:r>
            <a:r>
              <a:rPr lang="en-US" altLang="zh-TW" dirty="0"/>
              <a:t>) or </a:t>
            </a:r>
            <a:r>
              <a:rPr lang="en-US" altLang="zh-TW" i="1" dirty="0"/>
              <a:t>G</a:t>
            </a:r>
            <a:r>
              <a:rPr lang="en-US" altLang="zh-TW" dirty="0"/>
              <a:t>(</a:t>
            </a:r>
            <a:r>
              <a:rPr lang="en-US" altLang="zh-TW" i="1" dirty="0"/>
              <a:t>u</a:t>
            </a:r>
            <a:r>
              <a:rPr lang="en-US" altLang="zh-TW" dirty="0"/>
              <a:t>,</a:t>
            </a:r>
            <a:r>
              <a:rPr lang="en-US" altLang="zh-TW" i="1" dirty="0"/>
              <a:t> v</a:t>
            </a:r>
            <a:r>
              <a:rPr lang="en-US" altLang="zh-TW" dirty="0"/>
              <a:t>), and </a:t>
            </a:r>
            <a:r>
              <a:rPr lang="en-US" altLang="zh-TW" i="1" dirty="0"/>
              <a:t>h</a:t>
            </a:r>
            <a:r>
              <a:rPr lang="en-US" altLang="zh-TW" dirty="0"/>
              <a:t>(</a:t>
            </a:r>
            <a:r>
              <a:rPr lang="en-US" altLang="zh-TW" i="1" dirty="0"/>
              <a:t>x</a:t>
            </a:r>
            <a:r>
              <a:rPr lang="en-US" altLang="zh-TW" dirty="0"/>
              <a:t>,</a:t>
            </a:r>
            <a:r>
              <a:rPr lang="en-US" altLang="zh-TW" i="1" dirty="0"/>
              <a:t> y</a:t>
            </a:r>
            <a:r>
              <a:rPr lang="en-US" altLang="zh-TW" dirty="0"/>
              <a:t>) or </a:t>
            </a:r>
            <a:r>
              <a:rPr lang="en-US" altLang="zh-TW" i="1" dirty="0"/>
              <a:t>H</a:t>
            </a:r>
            <a:r>
              <a:rPr lang="en-US" altLang="zh-TW" dirty="0"/>
              <a:t>(</a:t>
            </a:r>
            <a:r>
              <a:rPr lang="en-US" altLang="zh-TW" i="1" dirty="0"/>
              <a:t>u</a:t>
            </a:r>
            <a:r>
              <a:rPr lang="en-US" altLang="zh-TW" dirty="0"/>
              <a:t>,</a:t>
            </a:r>
            <a:r>
              <a:rPr lang="en-US" altLang="zh-TW" i="1" dirty="0"/>
              <a:t> v</a:t>
            </a:r>
            <a:r>
              <a:rPr lang="en-US" altLang="zh-TW" dirty="0"/>
              <a:t>), respectively. Then</a:t>
            </a:r>
          </a:p>
          <a:p>
            <a:pPr eaLnBrk="1" hangingPunct="1">
              <a:spcBef>
                <a:spcPct val="100000"/>
              </a:spcBef>
              <a:buFont typeface="Wingdings" panose="05000000000000000000" pitchFamily="2" charset="2"/>
              <a:buNone/>
            </a:pPr>
            <a:r>
              <a:rPr lang="zh-TW" altLang="en-US" dirty="0"/>
              <a:t>	</a:t>
            </a:r>
          </a:p>
          <a:p>
            <a:pPr lvl="1" eaLnBrk="1" hangingPunct="1"/>
            <a:r>
              <a:rPr lang="en-US" altLang="zh-TW" dirty="0"/>
              <a:t>The spatial filter function </a:t>
            </a:r>
            <a:r>
              <a:rPr lang="en-US" altLang="zh-TW" i="1" dirty="0"/>
              <a:t>h</a:t>
            </a:r>
            <a:r>
              <a:rPr lang="en-US" altLang="zh-TW" dirty="0"/>
              <a:t>(</a:t>
            </a:r>
            <a:r>
              <a:rPr lang="en-US" altLang="zh-TW" i="1" dirty="0"/>
              <a:t>x</a:t>
            </a:r>
            <a:r>
              <a:rPr lang="en-US" altLang="zh-TW" dirty="0"/>
              <a:t>,</a:t>
            </a:r>
            <a:r>
              <a:rPr lang="en-US" altLang="zh-TW" i="1" dirty="0"/>
              <a:t> y</a:t>
            </a:r>
            <a:r>
              <a:rPr lang="en-US" altLang="zh-TW" dirty="0"/>
              <a:t>) can be obtained by:</a:t>
            </a:r>
          </a:p>
          <a:p>
            <a:pPr lvl="1" eaLnBrk="1" hangingPunct="1">
              <a:buFont typeface="Wingdings" panose="05000000000000000000" pitchFamily="2" charset="2"/>
              <a:buNone/>
            </a:pPr>
            <a:r>
              <a:rPr lang="en-US" altLang="zh-TW" dirty="0"/>
              <a:t>	(1) </a:t>
            </a:r>
            <a:r>
              <a:rPr lang="en-US" altLang="zh-TW" i="1" dirty="0"/>
              <a:t>H</a:t>
            </a:r>
            <a:r>
              <a:rPr lang="en-US" altLang="zh-TW" dirty="0"/>
              <a:t>(</a:t>
            </a:r>
            <a:r>
              <a:rPr lang="en-US" altLang="zh-TW" i="1" dirty="0"/>
              <a:t>u</a:t>
            </a:r>
            <a:r>
              <a:rPr lang="en-US" altLang="zh-TW" dirty="0"/>
              <a:t>,</a:t>
            </a:r>
            <a:r>
              <a:rPr lang="en-US" altLang="zh-TW" i="1" dirty="0"/>
              <a:t> v</a:t>
            </a:r>
            <a:r>
              <a:rPr lang="en-US" altLang="zh-TW" dirty="0"/>
              <a:t>) was multiplied by (-1)</a:t>
            </a:r>
            <a:r>
              <a:rPr lang="en-US" altLang="zh-TW" i="1" baseline="30000" dirty="0" err="1"/>
              <a:t>u</a:t>
            </a:r>
            <a:r>
              <a:rPr lang="en-US" altLang="zh-TW" baseline="30000" dirty="0" err="1"/>
              <a:t>+</a:t>
            </a:r>
            <a:r>
              <a:rPr lang="en-US" altLang="zh-TW" i="1" baseline="30000" dirty="0" err="1"/>
              <a:t>v</a:t>
            </a:r>
            <a:r>
              <a:rPr lang="en-US" altLang="zh-TW" dirty="0"/>
              <a:t> for centering;</a:t>
            </a:r>
          </a:p>
          <a:p>
            <a:pPr lvl="1" eaLnBrk="1" hangingPunct="1">
              <a:buFont typeface="Wingdings" panose="05000000000000000000" pitchFamily="2" charset="2"/>
              <a:buNone/>
            </a:pPr>
            <a:r>
              <a:rPr lang="en-US" altLang="zh-TW" dirty="0"/>
              <a:t>	(2) this was followed by the inverse DFT;</a:t>
            </a:r>
          </a:p>
          <a:p>
            <a:pPr lvl="1" eaLnBrk="1" hangingPunct="1">
              <a:buFont typeface="Wingdings" panose="05000000000000000000" pitchFamily="2" charset="2"/>
              <a:buNone/>
            </a:pPr>
            <a:r>
              <a:rPr lang="en-US" altLang="zh-TW" dirty="0"/>
              <a:t>	(3) the real part of the inverse DFT was multiplied by (-1)</a:t>
            </a:r>
            <a:r>
              <a:rPr lang="en-US" altLang="zh-TW" i="1" baseline="30000" dirty="0" err="1"/>
              <a:t>x</a:t>
            </a:r>
            <a:r>
              <a:rPr lang="en-US" altLang="zh-TW" baseline="30000" dirty="0" err="1"/>
              <a:t>+</a:t>
            </a:r>
            <a:r>
              <a:rPr lang="en-US" altLang="zh-TW" i="1" baseline="30000" dirty="0" err="1"/>
              <a:t>y</a:t>
            </a:r>
            <a:r>
              <a:rPr lang="en-US" altLang="zh-TW" i="1" dirty="0"/>
              <a:t>.</a:t>
            </a:r>
          </a:p>
          <a:p>
            <a:pPr lvl="1" eaLnBrk="1" hangingPunct="1"/>
            <a:r>
              <a:rPr lang="en-US" altLang="zh-TW" dirty="0"/>
              <a:t>Fig. 4.13(b) shows the result of this process.</a:t>
            </a:r>
          </a:p>
          <a:p>
            <a:pPr lvl="1" eaLnBrk="1" hangingPunct="1"/>
            <a:r>
              <a:rPr lang="en-US" altLang="zh-TW" dirty="0"/>
              <a:t>If </a:t>
            </a:r>
            <a:r>
              <a:rPr lang="en-US" altLang="zh-TW" i="1" dirty="0"/>
              <a:t>f</a:t>
            </a:r>
            <a:r>
              <a:rPr lang="en-US" altLang="zh-TW" dirty="0"/>
              <a:t>(</a:t>
            </a:r>
            <a:r>
              <a:rPr lang="en-US" altLang="zh-TW" i="1" dirty="0"/>
              <a:t>x</a:t>
            </a:r>
            <a:r>
              <a:rPr lang="en-US" altLang="zh-TW" dirty="0"/>
              <a:t>,</a:t>
            </a:r>
            <a:r>
              <a:rPr lang="en-US" altLang="zh-TW" i="1" dirty="0"/>
              <a:t> y</a:t>
            </a:r>
            <a:r>
              <a:rPr lang="en-US" altLang="zh-TW" dirty="0"/>
              <a:t>) is a simple image composed of 5 bright pixels on a black background (Fig. 4.13(c)). The result of this operation is shown in Fig. 4.13(d).</a:t>
            </a:r>
            <a:endParaRPr lang="zh-TW" altLang="en-US" dirty="0"/>
          </a:p>
        </p:txBody>
      </p:sp>
      <p:graphicFrame>
        <p:nvGraphicFramePr>
          <p:cNvPr id="38917" name="Object 4">
            <a:extLst>
              <a:ext uri="{FF2B5EF4-FFF2-40B4-BE49-F238E27FC236}">
                <a16:creationId xmlns:a16="http://schemas.microsoft.com/office/drawing/2014/main" id="{ACB6AF69-460F-4248-AB7E-4EA5331F77EE}"/>
              </a:ext>
            </a:extLst>
          </p:cNvPr>
          <p:cNvGraphicFramePr>
            <a:graphicFrameLocks noChangeAspect="1"/>
          </p:cNvGraphicFramePr>
          <p:nvPr/>
        </p:nvGraphicFramePr>
        <p:xfrm>
          <a:off x="801688" y="1627188"/>
          <a:ext cx="3175000" cy="442912"/>
        </p:xfrm>
        <a:graphic>
          <a:graphicData uri="http://schemas.openxmlformats.org/presentationml/2006/ole">
            <mc:AlternateContent xmlns:mc="http://schemas.openxmlformats.org/markup-compatibility/2006">
              <mc:Choice xmlns:v="urn:schemas-microsoft-com:vml" Requires="v">
                <p:oleObj spid="_x0000_s39067" name="方程式" r:id="rId3" imgW="1524000" imgH="203200" progId="Equation.3">
                  <p:embed/>
                </p:oleObj>
              </mc:Choice>
              <mc:Fallback>
                <p:oleObj name="方程式" r:id="rId3" imgW="1524000"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688" y="1627188"/>
                        <a:ext cx="317500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8" name="Object 5">
            <a:extLst>
              <a:ext uri="{FF2B5EF4-FFF2-40B4-BE49-F238E27FC236}">
                <a16:creationId xmlns:a16="http://schemas.microsoft.com/office/drawing/2014/main" id="{4584AFDA-00EC-4357-8F0F-85D3CE492046}"/>
              </a:ext>
            </a:extLst>
          </p:cNvPr>
          <p:cNvGraphicFramePr>
            <a:graphicFrameLocks noChangeAspect="1"/>
          </p:cNvGraphicFramePr>
          <p:nvPr/>
        </p:nvGraphicFramePr>
        <p:xfrm>
          <a:off x="795338" y="2093913"/>
          <a:ext cx="3344862" cy="449262"/>
        </p:xfrm>
        <a:graphic>
          <a:graphicData uri="http://schemas.openxmlformats.org/presentationml/2006/ole">
            <mc:AlternateContent xmlns:mc="http://schemas.openxmlformats.org/markup-compatibility/2006">
              <mc:Choice xmlns:v="urn:schemas-microsoft-com:vml" Requires="v">
                <p:oleObj spid="_x0000_s39068" name="方程式" r:id="rId5" imgW="1600200" imgH="203200" progId="Equation.3">
                  <p:embed/>
                </p:oleObj>
              </mc:Choice>
              <mc:Fallback>
                <p:oleObj name="方程式" r:id="rId5" imgW="1600200" imgH="203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338" y="2093913"/>
                        <a:ext cx="3344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投影片編號版面配置區 3">
            <a:extLst>
              <a:ext uri="{FF2B5EF4-FFF2-40B4-BE49-F238E27FC236}">
                <a16:creationId xmlns:a16="http://schemas.microsoft.com/office/drawing/2014/main" id="{757AD64A-0532-45F9-A799-E52ECE2A701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B7F40885-A16E-4437-9C83-8769D6D89F9B}" type="slidenum">
              <a:rPr kumimoji="0" lang="zh-TW" altLang="en-US"/>
              <a:pPr eaLnBrk="1" hangingPunct="1"/>
              <a:t>35</a:t>
            </a:fld>
            <a:endParaRPr kumimoji="0" lang="en-US" altLang="zh-TW"/>
          </a:p>
        </p:txBody>
      </p:sp>
      <p:sp>
        <p:nvSpPr>
          <p:cNvPr id="39939" name="Rectangle 2">
            <a:extLst>
              <a:ext uri="{FF2B5EF4-FFF2-40B4-BE49-F238E27FC236}">
                <a16:creationId xmlns:a16="http://schemas.microsoft.com/office/drawing/2014/main" id="{133BE23A-184B-4E7C-B8C1-FDA784E23799}"/>
              </a:ext>
            </a:extLst>
          </p:cNvPr>
          <p:cNvSpPr>
            <a:spLocks noGrp="1" noChangeArrowheads="1"/>
          </p:cNvSpPr>
          <p:nvPr>
            <p:ph type="title"/>
          </p:nvPr>
        </p:nvSpPr>
        <p:spPr/>
        <p:txBody>
          <a:bodyPr/>
          <a:lstStyle/>
          <a:p>
            <a:pPr eaLnBrk="1" hangingPunct="1"/>
            <a:endParaRPr lang="zh-TW" altLang="en-US"/>
          </a:p>
        </p:txBody>
      </p:sp>
      <p:pic>
        <p:nvPicPr>
          <p:cNvPr id="39940" name="Picture 4">
            <a:extLst>
              <a:ext uri="{FF2B5EF4-FFF2-40B4-BE49-F238E27FC236}">
                <a16:creationId xmlns:a16="http://schemas.microsoft.com/office/drawing/2014/main" id="{42E5F985-FE8A-4AEC-A4ED-A37D3CB4A6A8}"/>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182813" y="260350"/>
            <a:ext cx="4675187" cy="6408738"/>
          </a:xfr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編號版面配置區 3">
            <a:extLst>
              <a:ext uri="{FF2B5EF4-FFF2-40B4-BE49-F238E27FC236}">
                <a16:creationId xmlns:a16="http://schemas.microsoft.com/office/drawing/2014/main" id="{31533D1A-40D2-47C2-BED2-C2B745D9D00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B85471A0-F38B-4652-A782-C03C296D15C0}" type="slidenum">
              <a:rPr kumimoji="0" lang="zh-TW" altLang="en-US"/>
              <a:pPr eaLnBrk="1" hangingPunct="1"/>
              <a:t>36</a:t>
            </a:fld>
            <a:endParaRPr kumimoji="0" lang="en-US" altLang="zh-TW"/>
          </a:p>
        </p:txBody>
      </p:sp>
      <p:sp>
        <p:nvSpPr>
          <p:cNvPr id="40963" name="Rectangle 2">
            <a:extLst>
              <a:ext uri="{FF2B5EF4-FFF2-40B4-BE49-F238E27FC236}">
                <a16:creationId xmlns:a16="http://schemas.microsoft.com/office/drawing/2014/main" id="{EB8AD349-E19B-444C-83CE-AA469207A36C}"/>
              </a:ext>
            </a:extLst>
          </p:cNvPr>
          <p:cNvSpPr>
            <a:spLocks noGrp="1" noChangeArrowheads="1"/>
          </p:cNvSpPr>
          <p:nvPr>
            <p:ph type="title"/>
          </p:nvPr>
        </p:nvSpPr>
        <p:spPr/>
        <p:txBody>
          <a:bodyPr/>
          <a:lstStyle/>
          <a:p>
            <a:pPr eaLnBrk="1" hangingPunct="1"/>
            <a:r>
              <a:rPr lang="en-US" altLang="zh-TW"/>
              <a:t>Butterworth Lowpass Filters</a:t>
            </a:r>
            <a:endParaRPr lang="zh-TW" altLang="en-US"/>
          </a:p>
        </p:txBody>
      </p:sp>
      <p:sp>
        <p:nvSpPr>
          <p:cNvPr id="40964" name="Rectangle 3">
            <a:extLst>
              <a:ext uri="{FF2B5EF4-FFF2-40B4-BE49-F238E27FC236}">
                <a16:creationId xmlns:a16="http://schemas.microsoft.com/office/drawing/2014/main" id="{75194333-F660-4106-A805-7FECCB34CF31}"/>
              </a:ext>
            </a:extLst>
          </p:cNvPr>
          <p:cNvSpPr>
            <a:spLocks noGrp="1" noChangeArrowheads="1"/>
          </p:cNvSpPr>
          <p:nvPr>
            <p:ph type="body" idx="1"/>
          </p:nvPr>
        </p:nvSpPr>
        <p:spPr/>
        <p:txBody>
          <a:bodyPr/>
          <a:lstStyle/>
          <a:p>
            <a:pPr eaLnBrk="1" hangingPunct="1"/>
            <a:r>
              <a:rPr lang="en-US" altLang="zh-TW" dirty="0"/>
              <a:t>The transfer function of a Butterworth lowpass filter (BLPF) of order </a:t>
            </a:r>
            <a:r>
              <a:rPr lang="en-US" altLang="zh-TW" i="1" dirty="0"/>
              <a:t>n</a:t>
            </a:r>
            <a:r>
              <a:rPr lang="en-US" altLang="zh-TW" dirty="0"/>
              <a:t>, and with cutoff frequency at a distance </a:t>
            </a:r>
            <a:r>
              <a:rPr lang="en-US" altLang="zh-TW" i="1" dirty="0"/>
              <a:t>D</a:t>
            </a:r>
            <a:r>
              <a:rPr lang="en-US" altLang="zh-TW" baseline="-25000" dirty="0"/>
              <a:t>0</a:t>
            </a:r>
            <a:r>
              <a:rPr lang="en-US" altLang="zh-TW" dirty="0"/>
              <a:t> from the origin, is defined as</a:t>
            </a:r>
          </a:p>
          <a:p>
            <a:pPr eaLnBrk="1" hangingPunct="1">
              <a:buFont typeface="Wingdings" panose="05000000000000000000" pitchFamily="2" charset="2"/>
              <a:buNone/>
            </a:pPr>
            <a:r>
              <a:rPr lang="zh-TW" altLang="en-US" dirty="0"/>
              <a:t>									       </a:t>
            </a:r>
            <a:r>
              <a:rPr lang="en-US" altLang="zh-TW" dirty="0"/>
              <a:t>(4.3-6)</a:t>
            </a:r>
          </a:p>
          <a:p>
            <a:pPr eaLnBrk="1" hangingPunct="1">
              <a:buFont typeface="Wingdings" panose="05000000000000000000" pitchFamily="2" charset="2"/>
              <a:buNone/>
            </a:pPr>
            <a:r>
              <a:rPr lang="zh-TW" altLang="en-US" dirty="0"/>
              <a:t>	</a:t>
            </a:r>
            <a:r>
              <a:rPr lang="en-US" altLang="zh-TW" dirty="0"/>
              <a:t>where </a:t>
            </a:r>
          </a:p>
          <a:p>
            <a:pPr eaLnBrk="1" hangingPunct="1">
              <a:buFont typeface="Wingdings" panose="05000000000000000000" pitchFamily="2" charset="2"/>
              <a:buNone/>
            </a:pPr>
            <a:r>
              <a:rPr lang="en-US" altLang="zh-TW" dirty="0"/>
              <a:t>									       (4.3-3)</a:t>
            </a:r>
          </a:p>
          <a:p>
            <a:pPr lvl="1" eaLnBrk="1" hangingPunct="1"/>
            <a:r>
              <a:rPr lang="en-US" altLang="zh-TW" dirty="0"/>
              <a:t>A perspective plot, image display, and radial cross sections of the BLPF function are shown in Fig. 4.14.</a:t>
            </a:r>
          </a:p>
          <a:p>
            <a:pPr lvl="1" eaLnBrk="1" hangingPunct="1"/>
            <a:r>
              <a:rPr lang="en-US" altLang="zh-TW" dirty="0"/>
              <a:t>Note that </a:t>
            </a:r>
            <a:r>
              <a:rPr lang="en-US" altLang="zh-TW" i="1" dirty="0"/>
              <a:t>H</a:t>
            </a:r>
            <a:r>
              <a:rPr lang="en-US" altLang="zh-TW" dirty="0"/>
              <a:t>(</a:t>
            </a:r>
            <a:r>
              <a:rPr lang="en-US" altLang="zh-TW" i="1" dirty="0"/>
              <a:t>u</a:t>
            </a:r>
            <a:r>
              <a:rPr lang="en-US" altLang="zh-TW" dirty="0"/>
              <a:t>,</a:t>
            </a:r>
            <a:r>
              <a:rPr lang="en-US" altLang="zh-TW" i="1" dirty="0"/>
              <a:t> v</a:t>
            </a:r>
            <a:r>
              <a:rPr lang="en-US" altLang="zh-TW" dirty="0"/>
              <a:t>) = 0.5 when </a:t>
            </a:r>
            <a:r>
              <a:rPr lang="en-US" altLang="zh-TW" i="1" dirty="0"/>
              <a:t>D</a:t>
            </a:r>
            <a:r>
              <a:rPr lang="en-US" altLang="zh-TW" dirty="0"/>
              <a:t>(</a:t>
            </a:r>
            <a:r>
              <a:rPr lang="en-US" altLang="zh-TW" i="1" dirty="0"/>
              <a:t>u</a:t>
            </a:r>
            <a:r>
              <a:rPr lang="en-US" altLang="zh-TW" dirty="0"/>
              <a:t>,</a:t>
            </a:r>
            <a:r>
              <a:rPr lang="en-US" altLang="zh-TW" i="1" dirty="0"/>
              <a:t> v</a:t>
            </a:r>
            <a:r>
              <a:rPr lang="en-US" altLang="zh-TW" dirty="0"/>
              <a:t>) = </a:t>
            </a:r>
            <a:r>
              <a:rPr lang="en-US" altLang="zh-TW" i="1" dirty="0"/>
              <a:t>D</a:t>
            </a:r>
            <a:r>
              <a:rPr lang="en-US" altLang="zh-TW" baseline="-25000" dirty="0"/>
              <a:t>0</a:t>
            </a:r>
            <a:r>
              <a:rPr lang="en-US" altLang="zh-TW" dirty="0"/>
              <a:t>.</a:t>
            </a:r>
            <a:endParaRPr lang="zh-TW" altLang="en-US" dirty="0"/>
          </a:p>
        </p:txBody>
      </p:sp>
      <p:graphicFrame>
        <p:nvGraphicFramePr>
          <p:cNvPr id="40965" name="Object 4">
            <a:extLst>
              <a:ext uri="{FF2B5EF4-FFF2-40B4-BE49-F238E27FC236}">
                <a16:creationId xmlns:a16="http://schemas.microsoft.com/office/drawing/2014/main" id="{CC5B5BB2-FD46-4DB5-B5A9-FF8B302CABD0}"/>
              </a:ext>
            </a:extLst>
          </p:cNvPr>
          <p:cNvGraphicFramePr>
            <a:graphicFrameLocks noChangeAspect="1"/>
          </p:cNvGraphicFramePr>
          <p:nvPr/>
        </p:nvGraphicFramePr>
        <p:xfrm>
          <a:off x="1187450" y="2565400"/>
          <a:ext cx="3384550" cy="935038"/>
        </p:xfrm>
        <a:graphic>
          <a:graphicData uri="http://schemas.openxmlformats.org/presentationml/2006/ole">
            <mc:AlternateContent xmlns:mc="http://schemas.openxmlformats.org/markup-compatibility/2006">
              <mc:Choice xmlns:v="urn:schemas-microsoft-com:vml" Requires="v">
                <p:oleObj spid="_x0000_s41115" name="方程式" r:id="rId3" imgW="1739900" imgH="444500" progId="Equation.3">
                  <p:embed/>
                </p:oleObj>
              </mc:Choice>
              <mc:Fallback>
                <p:oleObj name="方程式" r:id="rId3" imgW="1739900" imgH="444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565400"/>
                        <a:ext cx="3384550"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6" name="Object 5">
            <a:extLst>
              <a:ext uri="{FF2B5EF4-FFF2-40B4-BE49-F238E27FC236}">
                <a16:creationId xmlns:a16="http://schemas.microsoft.com/office/drawing/2014/main" id="{5A999AA6-5D70-4E77-A09C-78066CCCEEE1}"/>
              </a:ext>
            </a:extLst>
          </p:cNvPr>
          <p:cNvGraphicFramePr>
            <a:graphicFrameLocks noChangeAspect="1"/>
          </p:cNvGraphicFramePr>
          <p:nvPr/>
        </p:nvGraphicFramePr>
        <p:xfrm>
          <a:off x="1092200" y="3644900"/>
          <a:ext cx="5159375" cy="576263"/>
        </p:xfrm>
        <a:graphic>
          <a:graphicData uri="http://schemas.openxmlformats.org/presentationml/2006/ole">
            <mc:AlternateContent xmlns:mc="http://schemas.openxmlformats.org/markup-compatibility/2006">
              <mc:Choice xmlns:v="urn:schemas-microsoft-com:vml" Requires="v">
                <p:oleObj spid="_x0000_s41116" name="方程式" r:id="rId5" imgW="2413000" imgH="266700" progId="Equation.3">
                  <p:embed/>
                </p:oleObj>
              </mc:Choice>
              <mc:Fallback>
                <p:oleObj name="方程式" r:id="rId5" imgW="2413000" imgH="2667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2200" y="3644900"/>
                        <a:ext cx="5159375"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文字方塊 10">
            <a:extLst>
              <a:ext uri="{FF2B5EF4-FFF2-40B4-BE49-F238E27FC236}">
                <a16:creationId xmlns:a16="http://schemas.microsoft.com/office/drawing/2014/main" id="{4DA18E19-E847-4DDD-9312-7FB58F14956A}"/>
              </a:ext>
            </a:extLst>
          </p:cNvPr>
          <p:cNvSpPr txBox="1"/>
          <p:nvPr/>
        </p:nvSpPr>
        <p:spPr>
          <a:xfrm>
            <a:off x="4427984" y="2708920"/>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投影片編號版面配置區 3">
            <a:extLst>
              <a:ext uri="{FF2B5EF4-FFF2-40B4-BE49-F238E27FC236}">
                <a16:creationId xmlns:a16="http://schemas.microsoft.com/office/drawing/2014/main" id="{B7705EE0-D075-4CDE-B94B-BA990B834DB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4309305C-6327-4A09-A4EC-B6C6CB3DCC61}" type="slidenum">
              <a:rPr kumimoji="0" lang="zh-TW" altLang="en-US"/>
              <a:pPr eaLnBrk="1" hangingPunct="1"/>
              <a:t>37</a:t>
            </a:fld>
            <a:endParaRPr kumimoji="0" lang="en-US" altLang="zh-TW"/>
          </a:p>
        </p:txBody>
      </p:sp>
      <p:sp>
        <p:nvSpPr>
          <p:cNvPr id="41987" name="Rectangle 2">
            <a:extLst>
              <a:ext uri="{FF2B5EF4-FFF2-40B4-BE49-F238E27FC236}">
                <a16:creationId xmlns:a16="http://schemas.microsoft.com/office/drawing/2014/main" id="{93EAF05C-F683-4411-B282-112875900A71}"/>
              </a:ext>
            </a:extLst>
          </p:cNvPr>
          <p:cNvSpPr>
            <a:spLocks noGrp="1" noChangeArrowheads="1"/>
          </p:cNvSpPr>
          <p:nvPr>
            <p:ph type="title"/>
          </p:nvPr>
        </p:nvSpPr>
        <p:spPr/>
        <p:txBody>
          <a:bodyPr/>
          <a:lstStyle/>
          <a:p>
            <a:pPr eaLnBrk="1" hangingPunct="1"/>
            <a:endParaRPr lang="zh-TW" altLang="en-US"/>
          </a:p>
        </p:txBody>
      </p:sp>
      <p:pic>
        <p:nvPicPr>
          <p:cNvPr id="41988" name="Picture 4">
            <a:extLst>
              <a:ext uri="{FF2B5EF4-FFF2-40B4-BE49-F238E27FC236}">
                <a16:creationId xmlns:a16="http://schemas.microsoft.com/office/drawing/2014/main" id="{EAA43B40-AF1C-4BD5-A124-C1623F56A4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75" y="1590675"/>
            <a:ext cx="8351838" cy="356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投影片編號版面配置區 3">
            <a:extLst>
              <a:ext uri="{FF2B5EF4-FFF2-40B4-BE49-F238E27FC236}">
                <a16:creationId xmlns:a16="http://schemas.microsoft.com/office/drawing/2014/main" id="{AC747575-5144-4DBF-8B87-09B8A79046F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17545AAC-D29E-4549-A923-1660EC1E7EBA}" type="slidenum">
              <a:rPr kumimoji="0" lang="zh-TW" altLang="en-US"/>
              <a:pPr eaLnBrk="1" hangingPunct="1"/>
              <a:t>38</a:t>
            </a:fld>
            <a:endParaRPr kumimoji="0" lang="en-US" altLang="zh-TW"/>
          </a:p>
        </p:txBody>
      </p:sp>
      <p:sp>
        <p:nvSpPr>
          <p:cNvPr id="43011" name="Rectangle 2">
            <a:extLst>
              <a:ext uri="{FF2B5EF4-FFF2-40B4-BE49-F238E27FC236}">
                <a16:creationId xmlns:a16="http://schemas.microsoft.com/office/drawing/2014/main" id="{DEAF087A-6929-4EC0-86AA-26A83808A5CA}"/>
              </a:ext>
            </a:extLst>
          </p:cNvPr>
          <p:cNvSpPr>
            <a:spLocks noGrp="1" noChangeArrowheads="1"/>
          </p:cNvSpPr>
          <p:nvPr>
            <p:ph type="title"/>
          </p:nvPr>
        </p:nvSpPr>
        <p:spPr/>
        <p:txBody>
          <a:bodyPr/>
          <a:lstStyle/>
          <a:p>
            <a:pPr eaLnBrk="1" hangingPunct="1"/>
            <a:endParaRPr lang="zh-TW" altLang="en-US"/>
          </a:p>
        </p:txBody>
      </p:sp>
      <p:sp>
        <p:nvSpPr>
          <p:cNvPr id="43012" name="Rectangle 3">
            <a:extLst>
              <a:ext uri="{FF2B5EF4-FFF2-40B4-BE49-F238E27FC236}">
                <a16:creationId xmlns:a16="http://schemas.microsoft.com/office/drawing/2014/main" id="{C841AEE7-F80B-4AC0-8D2E-2CC5035199BA}"/>
              </a:ext>
            </a:extLst>
          </p:cNvPr>
          <p:cNvSpPr>
            <a:spLocks noGrp="1" noChangeArrowheads="1"/>
          </p:cNvSpPr>
          <p:nvPr>
            <p:ph type="body" idx="1"/>
          </p:nvPr>
        </p:nvSpPr>
        <p:spPr>
          <a:xfrm>
            <a:off x="107950" y="358775"/>
            <a:ext cx="4103688" cy="6238875"/>
          </a:xfrm>
        </p:spPr>
        <p:txBody>
          <a:bodyPr/>
          <a:lstStyle/>
          <a:p>
            <a:pPr eaLnBrk="1" hangingPunct="1"/>
            <a:r>
              <a:rPr lang="en-US" altLang="zh-TW" dirty="0"/>
              <a:t>Fig. 4.15 shows the results of applying the BLPF of Eq. (4.3-6) to Fig. 4.15(a) with </a:t>
            </a:r>
            <a:r>
              <a:rPr lang="en-US" altLang="zh-TW" i="1" dirty="0"/>
              <a:t>n</a:t>
            </a:r>
            <a:r>
              <a:rPr lang="en-US" altLang="zh-TW" dirty="0"/>
              <a:t> = 2 and </a:t>
            </a:r>
            <a:r>
              <a:rPr lang="en-US" altLang="zh-TW" i="1" dirty="0"/>
              <a:t>D</a:t>
            </a:r>
            <a:r>
              <a:rPr lang="en-US" altLang="zh-TW" baseline="-25000" dirty="0"/>
              <a:t>0</a:t>
            </a:r>
            <a:r>
              <a:rPr lang="en-US" altLang="zh-TW" dirty="0"/>
              <a:t> equal to the five radii shown in Fig. 4.11(b).</a:t>
            </a:r>
            <a:endParaRPr lang="zh-TW" altLang="en-US" dirty="0"/>
          </a:p>
        </p:txBody>
      </p:sp>
      <p:pic>
        <p:nvPicPr>
          <p:cNvPr id="43013" name="Picture 4">
            <a:extLst>
              <a:ext uri="{FF2B5EF4-FFF2-40B4-BE49-F238E27FC236}">
                <a16:creationId xmlns:a16="http://schemas.microsoft.com/office/drawing/2014/main" id="{96C7373C-0C5B-499B-9BF2-68B4B0CF5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8313" y="168275"/>
            <a:ext cx="4576762" cy="666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投影片編號版面配置區 3">
            <a:extLst>
              <a:ext uri="{FF2B5EF4-FFF2-40B4-BE49-F238E27FC236}">
                <a16:creationId xmlns:a16="http://schemas.microsoft.com/office/drawing/2014/main" id="{343C9D6F-8EB4-4738-B621-A70825468F9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C866E89C-61CE-4006-A588-6A60AE28E201}" type="slidenum">
              <a:rPr kumimoji="0" lang="zh-TW" altLang="en-US"/>
              <a:pPr eaLnBrk="1" hangingPunct="1"/>
              <a:t>39</a:t>
            </a:fld>
            <a:endParaRPr kumimoji="0" lang="en-US" altLang="zh-TW"/>
          </a:p>
        </p:txBody>
      </p:sp>
      <p:sp>
        <p:nvSpPr>
          <p:cNvPr id="44035" name="Rectangle 2">
            <a:extLst>
              <a:ext uri="{FF2B5EF4-FFF2-40B4-BE49-F238E27FC236}">
                <a16:creationId xmlns:a16="http://schemas.microsoft.com/office/drawing/2014/main" id="{DD87C516-FC6F-426F-83A4-21201F7688DC}"/>
              </a:ext>
            </a:extLst>
          </p:cNvPr>
          <p:cNvSpPr>
            <a:spLocks noGrp="1" noChangeArrowheads="1"/>
          </p:cNvSpPr>
          <p:nvPr>
            <p:ph type="title"/>
          </p:nvPr>
        </p:nvSpPr>
        <p:spPr/>
        <p:txBody>
          <a:bodyPr/>
          <a:lstStyle/>
          <a:p>
            <a:pPr eaLnBrk="1" hangingPunct="1"/>
            <a:endParaRPr lang="zh-TW" altLang="en-US"/>
          </a:p>
        </p:txBody>
      </p:sp>
      <p:sp>
        <p:nvSpPr>
          <p:cNvPr id="44036" name="Rectangle 3">
            <a:extLst>
              <a:ext uri="{FF2B5EF4-FFF2-40B4-BE49-F238E27FC236}">
                <a16:creationId xmlns:a16="http://schemas.microsoft.com/office/drawing/2014/main" id="{177C7324-FE91-4E5A-B347-9C35F44CDAD7}"/>
              </a:ext>
            </a:extLst>
          </p:cNvPr>
          <p:cNvSpPr>
            <a:spLocks noGrp="1" noChangeArrowheads="1"/>
          </p:cNvSpPr>
          <p:nvPr>
            <p:ph type="body" idx="1"/>
          </p:nvPr>
        </p:nvSpPr>
        <p:spPr/>
        <p:txBody>
          <a:bodyPr/>
          <a:lstStyle/>
          <a:p>
            <a:pPr eaLnBrk="1" hangingPunct="1"/>
            <a:r>
              <a:rPr lang="en-US" altLang="zh-TW" dirty="0"/>
              <a:t>A Butterworth filter of order 1 has no ringing. Ringing generally is imperceptible in filters of order 2, but become a significant factor in filters of higher order.</a:t>
            </a:r>
          </a:p>
          <a:p>
            <a:pPr lvl="1" eaLnBrk="1" hangingPunct="1"/>
            <a:r>
              <a:rPr lang="en-US" altLang="zh-TW" dirty="0"/>
              <a:t>Fig. 4.16 shows a comparison between the spatial representations of BLPFs of various orders.</a:t>
            </a:r>
          </a:p>
          <a:p>
            <a:pPr lvl="1" eaLnBrk="1" hangingPunct="1"/>
            <a:r>
              <a:rPr lang="en-US" altLang="zh-TW" dirty="0"/>
              <a:t>BLPFs of order 2 are a good compromise between effective lowpass filtering and acceptable ringing characteristics.</a:t>
            </a:r>
            <a:endParaRPr lang="zh-TW" altLang="en-US" dirty="0"/>
          </a:p>
          <a:p>
            <a:pPr eaLnBrk="1" hangingPunct="1"/>
            <a:endParaRPr lang="zh-TW" altLang="en-US" dirty="0"/>
          </a:p>
          <a:p>
            <a:pPr eaLnBrk="1" hangingPunct="1"/>
            <a:endParaRPr lang="zh-TW" altLang="en-US" dirty="0"/>
          </a:p>
          <a:p>
            <a:pPr eaLnBrk="1" hangingPunct="1"/>
            <a:endParaRPr lang="zh-TW" altLang="en-US" dirty="0"/>
          </a:p>
        </p:txBody>
      </p:sp>
      <p:pic>
        <p:nvPicPr>
          <p:cNvPr id="44037" name="Picture 4">
            <a:extLst>
              <a:ext uri="{FF2B5EF4-FFF2-40B4-BE49-F238E27FC236}">
                <a16:creationId xmlns:a16="http://schemas.microsoft.com/office/drawing/2014/main" id="{576AFF8E-8041-4522-A2F6-BE129E92F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13" y="3286125"/>
            <a:ext cx="5832475"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投影片編號版面配置區 3">
            <a:extLst>
              <a:ext uri="{FF2B5EF4-FFF2-40B4-BE49-F238E27FC236}">
                <a16:creationId xmlns:a16="http://schemas.microsoft.com/office/drawing/2014/main" id="{40B2531B-C1DB-44D1-928B-296E563259A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E053375E-DFC7-44B8-9B3B-0F3FA4C89C7A}" type="slidenum">
              <a:rPr kumimoji="0" lang="zh-TW" altLang="en-US"/>
              <a:pPr eaLnBrk="1" hangingPunct="1"/>
              <a:t>4</a:t>
            </a:fld>
            <a:endParaRPr kumimoji="0" lang="en-US" altLang="zh-TW"/>
          </a:p>
        </p:txBody>
      </p:sp>
      <p:sp>
        <p:nvSpPr>
          <p:cNvPr id="8195" name="Rectangle 2">
            <a:extLst>
              <a:ext uri="{FF2B5EF4-FFF2-40B4-BE49-F238E27FC236}">
                <a16:creationId xmlns:a16="http://schemas.microsoft.com/office/drawing/2014/main" id="{3977B797-A922-4733-A697-F43B891A38A3}"/>
              </a:ext>
            </a:extLst>
          </p:cNvPr>
          <p:cNvSpPr>
            <a:spLocks noGrp="1" noChangeArrowheads="1"/>
          </p:cNvSpPr>
          <p:nvPr>
            <p:ph type="title"/>
          </p:nvPr>
        </p:nvSpPr>
        <p:spPr/>
        <p:txBody>
          <a:bodyPr/>
          <a:lstStyle/>
          <a:p>
            <a:pPr eaLnBrk="1" hangingPunct="1"/>
            <a:r>
              <a:rPr lang="en-US" altLang="zh-TW"/>
              <a:t>1-D Fourier Transform and Its Inverse</a:t>
            </a:r>
            <a:endParaRPr lang="zh-TW" altLang="en-US"/>
          </a:p>
        </p:txBody>
      </p:sp>
      <p:sp>
        <p:nvSpPr>
          <p:cNvPr id="8196" name="Rectangle 3">
            <a:extLst>
              <a:ext uri="{FF2B5EF4-FFF2-40B4-BE49-F238E27FC236}">
                <a16:creationId xmlns:a16="http://schemas.microsoft.com/office/drawing/2014/main" id="{379AA110-5A09-452A-86E2-4520665C6649}"/>
              </a:ext>
            </a:extLst>
          </p:cNvPr>
          <p:cNvSpPr>
            <a:spLocks noGrp="1" noChangeArrowheads="1"/>
          </p:cNvSpPr>
          <p:nvPr>
            <p:ph type="body" idx="1"/>
          </p:nvPr>
        </p:nvSpPr>
        <p:spPr/>
        <p:txBody>
          <a:bodyPr/>
          <a:lstStyle/>
          <a:p>
            <a:pPr eaLnBrk="1" hangingPunct="1"/>
            <a:r>
              <a:rPr lang="en-US" altLang="zh-TW" dirty="0"/>
              <a:t>The Fourier transform, </a:t>
            </a:r>
            <a:r>
              <a:rPr lang="en-US" altLang="zh-TW" i="1" dirty="0"/>
              <a:t>F</a:t>
            </a:r>
            <a:r>
              <a:rPr lang="en-US" altLang="zh-TW" dirty="0"/>
              <a:t>(</a:t>
            </a:r>
            <a:r>
              <a:rPr lang="en-US" altLang="zh-TW" i="1" dirty="0"/>
              <a:t>u</a:t>
            </a:r>
            <a:r>
              <a:rPr lang="en-US" altLang="zh-TW" dirty="0"/>
              <a:t>), of a single variable, continuous function, </a:t>
            </a:r>
            <a:r>
              <a:rPr lang="en-US" altLang="zh-TW" i="1" dirty="0"/>
              <a:t>f</a:t>
            </a:r>
            <a:r>
              <a:rPr lang="en-US" altLang="zh-TW" dirty="0"/>
              <a:t>(</a:t>
            </a:r>
            <a:r>
              <a:rPr lang="en-US" altLang="zh-TW" i="1" dirty="0"/>
              <a:t>x</a:t>
            </a:r>
            <a:r>
              <a:rPr lang="en-US" altLang="zh-TW" dirty="0"/>
              <a:t>), is defined by:</a:t>
            </a:r>
          </a:p>
          <a:p>
            <a:pPr eaLnBrk="1" hangingPunct="1">
              <a:buFont typeface="Wingdings" panose="05000000000000000000" pitchFamily="2" charset="2"/>
              <a:buNone/>
            </a:pPr>
            <a:r>
              <a:rPr lang="zh-TW" altLang="en-US" dirty="0"/>
              <a:t>                                                                                         </a:t>
            </a:r>
            <a:r>
              <a:rPr lang="en-US" altLang="zh-TW" dirty="0"/>
              <a:t>(4.2-1)    </a:t>
            </a:r>
          </a:p>
          <a:p>
            <a:pPr eaLnBrk="1" hangingPunct="1">
              <a:buFont typeface="Wingdings" panose="05000000000000000000" pitchFamily="2" charset="2"/>
              <a:buNone/>
            </a:pPr>
            <a:r>
              <a:rPr lang="zh-TW" altLang="en-US" dirty="0"/>
              <a:t>	</a:t>
            </a:r>
            <a:r>
              <a:rPr lang="en-US" altLang="zh-TW" dirty="0"/>
              <a:t>where           . Conversely, given </a:t>
            </a:r>
            <a:r>
              <a:rPr lang="en-US" altLang="zh-TW" i="1" dirty="0"/>
              <a:t>F</a:t>
            </a:r>
            <a:r>
              <a:rPr lang="en-US" altLang="zh-TW" dirty="0"/>
              <a:t>(</a:t>
            </a:r>
            <a:r>
              <a:rPr lang="en-US" altLang="zh-TW" i="1" dirty="0"/>
              <a:t>u</a:t>
            </a:r>
            <a:r>
              <a:rPr lang="en-US" altLang="zh-TW" dirty="0"/>
              <a:t>), we can obtain </a:t>
            </a:r>
            <a:r>
              <a:rPr lang="en-US" altLang="zh-TW" i="1" dirty="0"/>
              <a:t>f</a:t>
            </a:r>
            <a:r>
              <a:rPr lang="en-US" altLang="zh-TW" dirty="0"/>
              <a:t>(</a:t>
            </a:r>
            <a:r>
              <a:rPr lang="en-US" altLang="zh-TW" i="1" dirty="0"/>
              <a:t>x</a:t>
            </a:r>
            <a:r>
              <a:rPr lang="en-US" altLang="zh-TW" dirty="0"/>
              <a:t>) by means of the </a:t>
            </a:r>
            <a:r>
              <a:rPr lang="en-US" altLang="zh-TW" i="1" dirty="0"/>
              <a:t>inverse </a:t>
            </a:r>
            <a:r>
              <a:rPr lang="en-US" altLang="zh-TW" dirty="0"/>
              <a:t>Fourier transform:</a:t>
            </a:r>
          </a:p>
          <a:p>
            <a:pPr eaLnBrk="1" hangingPunct="1">
              <a:buFont typeface="Wingdings" panose="05000000000000000000" pitchFamily="2" charset="2"/>
              <a:buNone/>
            </a:pPr>
            <a:r>
              <a:rPr lang="zh-TW" altLang="en-US" dirty="0"/>
              <a:t>                                                                                         </a:t>
            </a:r>
            <a:r>
              <a:rPr lang="en-US" altLang="zh-TW" dirty="0"/>
              <a:t>(4.2-2)</a:t>
            </a:r>
          </a:p>
          <a:p>
            <a:pPr eaLnBrk="1" hangingPunct="1"/>
            <a:r>
              <a:rPr lang="en-US" altLang="zh-TW" dirty="0"/>
              <a:t>The Fourier transform pair can be easily extended to two variables, </a:t>
            </a:r>
            <a:r>
              <a:rPr lang="en-US" altLang="zh-TW" i="1" dirty="0"/>
              <a:t>u</a:t>
            </a:r>
            <a:r>
              <a:rPr lang="en-US" altLang="zh-TW" dirty="0"/>
              <a:t> and </a:t>
            </a:r>
            <a:r>
              <a:rPr lang="en-US" altLang="zh-TW" i="1" dirty="0"/>
              <a:t>v</a:t>
            </a:r>
            <a:r>
              <a:rPr lang="en-US" altLang="zh-TW" dirty="0"/>
              <a:t>:</a:t>
            </a:r>
          </a:p>
          <a:p>
            <a:pPr eaLnBrk="1" hangingPunct="1">
              <a:buFont typeface="Wingdings" panose="05000000000000000000" pitchFamily="2" charset="2"/>
              <a:buNone/>
            </a:pPr>
            <a:r>
              <a:rPr lang="zh-TW" altLang="en-US" dirty="0"/>
              <a:t>									       </a:t>
            </a:r>
            <a:r>
              <a:rPr lang="en-US" altLang="zh-TW" dirty="0"/>
              <a:t>(4.2-3)</a:t>
            </a:r>
          </a:p>
          <a:p>
            <a:pPr eaLnBrk="1" hangingPunct="1">
              <a:spcBef>
                <a:spcPct val="40000"/>
              </a:spcBef>
              <a:buFont typeface="Wingdings" panose="05000000000000000000" pitchFamily="2" charset="2"/>
              <a:buNone/>
            </a:pPr>
            <a:r>
              <a:rPr lang="en-US" altLang="zh-TW" dirty="0"/>
              <a:t>									       (4.2-4)</a:t>
            </a:r>
          </a:p>
        </p:txBody>
      </p:sp>
      <mc:AlternateContent xmlns:mc="http://schemas.openxmlformats.org/markup-compatibility/2006" xmlns:a14="http://schemas.microsoft.com/office/drawing/2010/main">
        <mc:Choice Requires="a14">
          <p:sp>
            <p:nvSpPr>
              <p:cNvPr id="8197" name="Object 4">
                <a:extLst>
                  <a:ext uri="{FF2B5EF4-FFF2-40B4-BE49-F238E27FC236}">
                    <a16:creationId xmlns:a16="http://schemas.microsoft.com/office/drawing/2014/main" id="{2FDFAA5A-28D7-48E2-B820-B3F663EB9FA8}"/>
                  </a:ext>
                </a:extLst>
              </p:cNvPr>
              <p:cNvSpPr txBox="1"/>
              <p:nvPr/>
            </p:nvSpPr>
            <p:spPr bwMode="auto">
              <a:xfrm>
                <a:off x="1692274" y="2182813"/>
                <a:ext cx="4607917" cy="72072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000" i="1" smtClean="0">
                          <a:solidFill>
                            <a:srgbClr val="000000"/>
                          </a:solidFill>
                          <a:latin typeface="Cambria Math" panose="02040503050406030204" pitchFamily="18" charset="0"/>
                        </a:rPr>
                        <m:t>𝐹</m:t>
                      </m:r>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𝑢</m:t>
                          </m:r>
                        </m:e>
                      </m:d>
                      <m:r>
                        <a:rPr lang="zh-TW" altLang="en-US" sz="2000" i="1">
                          <a:solidFill>
                            <a:srgbClr val="000000"/>
                          </a:solidFill>
                          <a:latin typeface="Cambria Math" panose="02040503050406030204" pitchFamily="18" charset="0"/>
                        </a:rPr>
                        <m:t>=</m:t>
                      </m:r>
                      <m:nary>
                        <m:naryPr>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m:t>
                          </m:r>
                        </m:sub>
                        <m:sup>
                          <m:r>
                            <a:rPr lang="zh-TW" altLang="en-US" sz="2000" i="1">
                              <a:solidFill>
                                <a:srgbClr val="000000"/>
                              </a:solidFill>
                              <a:latin typeface="Cambria Math" panose="02040503050406030204" pitchFamily="18" charset="0"/>
                            </a:rPr>
                            <m:t>∞</m:t>
                          </m:r>
                        </m:sup>
                        <m:e>
                          <m:r>
                            <a:rPr lang="zh-TW" altLang="en-US" sz="2000" i="1">
                              <a:solidFill>
                                <a:srgbClr val="000000"/>
                              </a:solidFill>
                              <a:latin typeface="Cambria Math" panose="02040503050406030204" pitchFamily="18" charset="0"/>
                            </a:rPr>
                            <m:t>𝑓</m:t>
                          </m:r>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𝑥</m:t>
                              </m:r>
                            </m:e>
                          </m:d>
                          <m:sSup>
                            <m:sSupPr>
                              <m:ctrlPr>
                                <a:rPr lang="zh-TW" altLang="en-US" sz="2000" i="1">
                                  <a:solidFill>
                                    <a:srgbClr val="000000"/>
                                  </a:solidFill>
                                  <a:latin typeface="Cambria Math" panose="02040503050406030204" pitchFamily="18" charset="0"/>
                                </a:rPr>
                              </m:ctrlPr>
                            </m:sSupPr>
                            <m:e>
                              <m:r>
                                <a:rPr lang="zh-TW" altLang="en-US" sz="2000" i="1">
                                  <a:solidFill>
                                    <a:srgbClr val="000000"/>
                                  </a:solidFill>
                                  <a:latin typeface="Cambria Math" panose="02040503050406030204" pitchFamily="18" charset="0"/>
                                </a:rPr>
                                <m:t>𝑒</m:t>
                              </m:r>
                            </m:e>
                            <m:sup>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𝑗</m:t>
                              </m:r>
                              <m:r>
                                <a:rPr lang="zh-TW" altLang="en-US" sz="2000" i="1">
                                  <a:solidFill>
                                    <a:srgbClr val="000000"/>
                                  </a:solidFill>
                                  <a:latin typeface="Cambria Math" panose="02040503050406030204" pitchFamily="18" charset="0"/>
                                </a:rPr>
                                <m:t>2</m:t>
                              </m:r>
                              <m:r>
                                <a:rPr lang="zh-TW" altLang="en-US" sz="2000" i="1">
                                  <a:solidFill>
                                    <a:srgbClr val="000000"/>
                                  </a:solidFill>
                                  <a:latin typeface="Cambria Math" panose="02040503050406030204" pitchFamily="18" charset="0"/>
                                </a:rPr>
                                <m:t>𝜋</m:t>
                              </m:r>
                              <m:r>
                                <a:rPr lang="zh-TW" altLang="en-US" sz="2000" i="1">
                                  <a:solidFill>
                                    <a:srgbClr val="000000"/>
                                  </a:solidFill>
                                  <a:latin typeface="Cambria Math" panose="02040503050406030204" pitchFamily="18" charset="0"/>
                                </a:rPr>
                                <m:t>𝑢𝑥</m:t>
                              </m:r>
                            </m:sup>
                          </m:sSup>
                          <m:r>
                            <a:rPr lang="zh-TW" altLang="en-US" sz="2000" i="1">
                              <a:solidFill>
                                <a:srgbClr val="000000"/>
                              </a:solidFill>
                              <a:latin typeface="Cambria Math" panose="02040503050406030204" pitchFamily="18" charset="0"/>
                            </a:rPr>
                            <m:t>𝑑𝑥</m:t>
                          </m:r>
                        </m:e>
                      </m:nary>
                      <m:r>
                        <a:rPr lang="en-US" altLang="zh-TW" sz="2000" b="0" i="1" smtClean="0">
                          <a:solidFill>
                            <a:srgbClr val="000000"/>
                          </a:solidFill>
                          <a:latin typeface="Cambria Math" panose="02040503050406030204" pitchFamily="18" charset="0"/>
                        </a:rPr>
                        <m:t>,</m:t>
                      </m:r>
                    </m:oMath>
                  </m:oMathPara>
                </a14:m>
                <a:endParaRPr lang="zh-TW" altLang="en-US" sz="2000" dirty="0">
                  <a:latin typeface="+mj-lt"/>
                </a:endParaRPr>
              </a:p>
            </p:txBody>
          </p:sp>
        </mc:Choice>
        <mc:Fallback xmlns="">
          <p:sp>
            <p:nvSpPr>
              <p:cNvPr id="8197" name="Object 4">
                <a:extLst>
                  <a:ext uri="{FF2B5EF4-FFF2-40B4-BE49-F238E27FC236}">
                    <a16:creationId xmlns:a16="http://schemas.microsoft.com/office/drawing/2014/main" id="{2FDFAA5A-28D7-48E2-B820-B3F663EB9FA8}"/>
                  </a:ext>
                </a:extLst>
              </p:cNvPr>
              <p:cNvSpPr txBox="1">
                <a:spLocks noRot="1" noChangeAspect="1" noMove="1" noResize="1" noEditPoints="1" noAdjustHandles="1" noChangeArrowheads="1" noChangeShapeType="1" noTextEdit="1"/>
              </p:cNvSpPr>
              <p:nvPr/>
            </p:nvSpPr>
            <p:spPr bwMode="auto">
              <a:xfrm>
                <a:off x="1692274" y="2182813"/>
                <a:ext cx="4607917" cy="720725"/>
              </a:xfrm>
              <a:prstGeom prst="rect">
                <a:avLst/>
              </a:prstGeom>
              <a:blipFill>
                <a:blip r:embed="rId3"/>
                <a:stretch>
                  <a:fillRect/>
                </a:stretch>
              </a:blipFill>
              <a:ln>
                <a:noFill/>
              </a:ln>
              <a:effectLst/>
              <a:extLst/>
            </p:spPr>
            <p:txBody>
              <a:bodyPr/>
              <a:lstStyle/>
              <a:p>
                <a:r>
                  <a:rPr lang="zh-TW" altLang="en-US">
                    <a:noFill/>
                  </a:rPr>
                  <a:t> </a:t>
                </a:r>
              </a:p>
            </p:txBody>
          </p:sp>
        </mc:Fallback>
      </mc:AlternateContent>
      <p:graphicFrame>
        <p:nvGraphicFramePr>
          <p:cNvPr id="8198" name="Object 5">
            <a:extLst>
              <a:ext uri="{FF2B5EF4-FFF2-40B4-BE49-F238E27FC236}">
                <a16:creationId xmlns:a16="http://schemas.microsoft.com/office/drawing/2014/main" id="{F494CDB1-0C8F-42D5-8821-1FE4C867DB78}"/>
              </a:ext>
            </a:extLst>
          </p:cNvPr>
          <p:cNvGraphicFramePr>
            <a:graphicFrameLocks noChangeAspect="1"/>
          </p:cNvGraphicFramePr>
          <p:nvPr/>
        </p:nvGraphicFramePr>
        <p:xfrm>
          <a:off x="1292225" y="2803525"/>
          <a:ext cx="1041400" cy="503238"/>
        </p:xfrm>
        <a:graphic>
          <a:graphicData uri="http://schemas.openxmlformats.org/presentationml/2006/ole">
            <mc:AlternateContent xmlns:mc="http://schemas.openxmlformats.org/markup-compatibility/2006">
              <mc:Choice xmlns:v="urn:schemas-microsoft-com:vml" Requires="v">
                <p:oleObj spid="_x0000_s8364" name="方程式" r:id="rId4" imgW="545863" imgH="241195" progId="Equation.3">
                  <p:embed/>
                </p:oleObj>
              </mc:Choice>
              <mc:Fallback>
                <p:oleObj name="方程式" r:id="rId4" imgW="545863" imgH="241195"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2225" y="2803525"/>
                        <a:ext cx="104140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8199" name="Object 6">
                <a:extLst>
                  <a:ext uri="{FF2B5EF4-FFF2-40B4-BE49-F238E27FC236}">
                    <a16:creationId xmlns:a16="http://schemas.microsoft.com/office/drawing/2014/main" id="{3A2A40E3-5DCB-4181-BD6C-554C3E018FD4}"/>
                  </a:ext>
                </a:extLst>
              </p:cNvPr>
              <p:cNvSpPr txBox="1"/>
              <p:nvPr/>
            </p:nvSpPr>
            <p:spPr bwMode="auto">
              <a:xfrm>
                <a:off x="1979712" y="3606800"/>
                <a:ext cx="3756025" cy="719138"/>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000" i="1" smtClean="0">
                          <a:solidFill>
                            <a:srgbClr val="000000"/>
                          </a:solidFill>
                          <a:latin typeface="Cambria Math" panose="02040503050406030204" pitchFamily="18" charset="0"/>
                        </a:rPr>
                        <m:t>𝑓</m:t>
                      </m:r>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𝑥</m:t>
                          </m:r>
                        </m:e>
                      </m:d>
                      <m:r>
                        <a:rPr lang="zh-TW" altLang="en-US" sz="2000" i="1">
                          <a:solidFill>
                            <a:srgbClr val="000000"/>
                          </a:solidFill>
                          <a:latin typeface="Cambria Math" panose="02040503050406030204" pitchFamily="18" charset="0"/>
                        </a:rPr>
                        <m:t>=</m:t>
                      </m:r>
                      <m:nary>
                        <m:naryPr>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m:t>
                          </m:r>
                        </m:sub>
                        <m:sup>
                          <m:r>
                            <a:rPr lang="zh-TW" altLang="en-US" sz="2000" i="1">
                              <a:solidFill>
                                <a:srgbClr val="000000"/>
                              </a:solidFill>
                              <a:latin typeface="Cambria Math" panose="02040503050406030204" pitchFamily="18" charset="0"/>
                            </a:rPr>
                            <m:t>∞</m:t>
                          </m:r>
                        </m:sup>
                        <m:e>
                          <m:r>
                            <a:rPr lang="zh-TW" altLang="en-US" sz="2000" i="1">
                              <a:solidFill>
                                <a:srgbClr val="000000"/>
                              </a:solidFill>
                              <a:latin typeface="Cambria Math" panose="02040503050406030204" pitchFamily="18" charset="0"/>
                            </a:rPr>
                            <m:t>𝐹</m:t>
                          </m:r>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𝑢</m:t>
                              </m:r>
                            </m:e>
                          </m:d>
                          <m:sSup>
                            <m:sSupPr>
                              <m:ctrlPr>
                                <a:rPr lang="zh-TW" altLang="en-US" sz="2000" i="1">
                                  <a:solidFill>
                                    <a:srgbClr val="000000"/>
                                  </a:solidFill>
                                  <a:latin typeface="Cambria Math" panose="02040503050406030204" pitchFamily="18" charset="0"/>
                                </a:rPr>
                              </m:ctrlPr>
                            </m:sSupPr>
                            <m:e>
                              <m:r>
                                <a:rPr lang="zh-TW" altLang="en-US" sz="2000" i="1">
                                  <a:solidFill>
                                    <a:srgbClr val="000000"/>
                                  </a:solidFill>
                                  <a:latin typeface="Cambria Math" panose="02040503050406030204" pitchFamily="18" charset="0"/>
                                </a:rPr>
                                <m:t>𝑒</m:t>
                              </m:r>
                            </m:e>
                            <m:sup>
                              <m:r>
                                <a:rPr lang="zh-TW" altLang="en-US" sz="2000" i="1">
                                  <a:solidFill>
                                    <a:srgbClr val="000000"/>
                                  </a:solidFill>
                                  <a:latin typeface="Cambria Math" panose="02040503050406030204" pitchFamily="18" charset="0"/>
                                </a:rPr>
                                <m:t>𝑗</m:t>
                              </m:r>
                              <m:r>
                                <a:rPr lang="zh-TW" altLang="en-US" sz="2000" i="1">
                                  <a:solidFill>
                                    <a:srgbClr val="000000"/>
                                  </a:solidFill>
                                  <a:latin typeface="Cambria Math" panose="02040503050406030204" pitchFamily="18" charset="0"/>
                                </a:rPr>
                                <m:t>2</m:t>
                              </m:r>
                              <m:r>
                                <a:rPr lang="zh-TW" altLang="en-US" sz="2000" i="1">
                                  <a:solidFill>
                                    <a:srgbClr val="000000"/>
                                  </a:solidFill>
                                  <a:latin typeface="Cambria Math" panose="02040503050406030204" pitchFamily="18" charset="0"/>
                                </a:rPr>
                                <m:t>𝜋</m:t>
                              </m:r>
                              <m:r>
                                <a:rPr lang="zh-TW" altLang="en-US" sz="2000" i="1">
                                  <a:solidFill>
                                    <a:srgbClr val="000000"/>
                                  </a:solidFill>
                                  <a:latin typeface="Cambria Math" panose="02040503050406030204" pitchFamily="18" charset="0"/>
                                </a:rPr>
                                <m:t>𝑢𝑥</m:t>
                              </m:r>
                            </m:sup>
                          </m:sSup>
                          <m:r>
                            <a:rPr lang="zh-TW" altLang="en-US" sz="2000" i="1">
                              <a:solidFill>
                                <a:srgbClr val="000000"/>
                              </a:solidFill>
                              <a:latin typeface="Cambria Math" panose="02040503050406030204" pitchFamily="18" charset="0"/>
                            </a:rPr>
                            <m:t>𝑑𝑢</m:t>
                          </m:r>
                        </m:e>
                      </m:nary>
                      <m:r>
                        <a:rPr lang="en-US" altLang="zh-TW" sz="2000" b="0" i="1" smtClean="0">
                          <a:solidFill>
                            <a:srgbClr val="000000"/>
                          </a:solidFill>
                          <a:latin typeface="Cambria Math" panose="02040503050406030204" pitchFamily="18" charset="0"/>
                        </a:rPr>
                        <m:t>,</m:t>
                      </m:r>
                    </m:oMath>
                  </m:oMathPara>
                </a14:m>
                <a:endParaRPr lang="zh-TW" altLang="en-US" sz="2000" dirty="0">
                  <a:latin typeface="+mj-lt"/>
                </a:endParaRPr>
              </a:p>
            </p:txBody>
          </p:sp>
        </mc:Choice>
        <mc:Fallback xmlns="">
          <p:sp>
            <p:nvSpPr>
              <p:cNvPr id="8199" name="Object 6">
                <a:extLst>
                  <a:ext uri="{FF2B5EF4-FFF2-40B4-BE49-F238E27FC236}">
                    <a16:creationId xmlns:a16="http://schemas.microsoft.com/office/drawing/2014/main" id="{3A2A40E3-5DCB-4181-BD6C-554C3E018FD4}"/>
                  </a:ext>
                </a:extLst>
              </p:cNvPr>
              <p:cNvSpPr txBox="1">
                <a:spLocks noRot="1" noChangeAspect="1" noMove="1" noResize="1" noEditPoints="1" noAdjustHandles="1" noChangeArrowheads="1" noChangeShapeType="1" noTextEdit="1"/>
              </p:cNvSpPr>
              <p:nvPr/>
            </p:nvSpPr>
            <p:spPr bwMode="auto">
              <a:xfrm>
                <a:off x="1979712" y="3606800"/>
                <a:ext cx="3756025" cy="719138"/>
              </a:xfrm>
              <a:prstGeom prst="rect">
                <a:avLst/>
              </a:prstGeom>
              <a:blipFill>
                <a:blip r:embed="rId6"/>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200" name="Object 7">
                <a:extLst>
                  <a:ext uri="{FF2B5EF4-FFF2-40B4-BE49-F238E27FC236}">
                    <a16:creationId xmlns:a16="http://schemas.microsoft.com/office/drawing/2014/main" id="{DB6B5801-5B40-43CC-87FB-7983AE086809}"/>
                  </a:ext>
                </a:extLst>
              </p:cNvPr>
              <p:cNvSpPr txBox="1"/>
              <p:nvPr/>
            </p:nvSpPr>
            <p:spPr bwMode="auto">
              <a:xfrm>
                <a:off x="1692275" y="5085184"/>
                <a:ext cx="5738813" cy="72072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000" i="1" smtClean="0">
                          <a:solidFill>
                            <a:srgbClr val="000000"/>
                          </a:solidFill>
                          <a:latin typeface="Cambria Math" panose="02040503050406030204" pitchFamily="18" charset="0"/>
                        </a:rPr>
                        <m:t>𝐹</m:t>
                      </m:r>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𝑢</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𝑣</m:t>
                          </m:r>
                        </m:e>
                      </m:d>
                      <m:r>
                        <a:rPr lang="zh-TW" altLang="en-US" sz="2000" i="1">
                          <a:solidFill>
                            <a:srgbClr val="000000"/>
                          </a:solidFill>
                          <a:latin typeface="Cambria Math" panose="02040503050406030204" pitchFamily="18" charset="0"/>
                        </a:rPr>
                        <m:t>=</m:t>
                      </m:r>
                      <m:nary>
                        <m:naryPr>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m:t>
                          </m:r>
                        </m:sub>
                        <m:sup>
                          <m:r>
                            <a:rPr lang="zh-TW" altLang="en-US" sz="2000" i="1">
                              <a:solidFill>
                                <a:srgbClr val="000000"/>
                              </a:solidFill>
                              <a:latin typeface="Cambria Math" panose="02040503050406030204" pitchFamily="18" charset="0"/>
                            </a:rPr>
                            <m:t>∞</m:t>
                          </m:r>
                        </m:sup>
                        <m:e>
                          <m:nary>
                            <m:naryPr>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m:t>
                              </m:r>
                            </m:sub>
                            <m:sup>
                              <m:r>
                                <a:rPr lang="zh-TW" altLang="en-US" sz="2000" i="1">
                                  <a:solidFill>
                                    <a:srgbClr val="000000"/>
                                  </a:solidFill>
                                  <a:latin typeface="Cambria Math" panose="02040503050406030204" pitchFamily="18" charset="0"/>
                                </a:rPr>
                                <m:t>∞</m:t>
                              </m:r>
                            </m:sup>
                            <m:e>
                              <m:r>
                                <a:rPr lang="zh-TW" altLang="en-US" sz="2000" i="1">
                                  <a:solidFill>
                                    <a:srgbClr val="000000"/>
                                  </a:solidFill>
                                  <a:latin typeface="Cambria Math" panose="02040503050406030204" pitchFamily="18" charset="0"/>
                                </a:rPr>
                                <m:t>𝑓</m:t>
                              </m:r>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𝑦</m:t>
                                  </m:r>
                                </m:e>
                              </m:d>
                              <m:sSup>
                                <m:sSupPr>
                                  <m:ctrlPr>
                                    <a:rPr lang="zh-TW" altLang="en-US" sz="2000" i="1">
                                      <a:solidFill>
                                        <a:srgbClr val="000000"/>
                                      </a:solidFill>
                                      <a:latin typeface="Cambria Math" panose="02040503050406030204" pitchFamily="18" charset="0"/>
                                    </a:rPr>
                                  </m:ctrlPr>
                                </m:sSupPr>
                                <m:e>
                                  <m:r>
                                    <a:rPr lang="zh-TW" altLang="en-US" sz="2000" i="1">
                                      <a:solidFill>
                                        <a:srgbClr val="000000"/>
                                      </a:solidFill>
                                      <a:latin typeface="Cambria Math" panose="02040503050406030204" pitchFamily="18" charset="0"/>
                                    </a:rPr>
                                    <m:t>𝑒</m:t>
                                  </m:r>
                                </m:e>
                                <m:sup>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𝑗</m:t>
                                  </m:r>
                                  <m:r>
                                    <a:rPr lang="zh-TW" altLang="en-US" sz="2000" i="1">
                                      <a:solidFill>
                                        <a:srgbClr val="000000"/>
                                      </a:solidFill>
                                      <a:latin typeface="Cambria Math" panose="02040503050406030204" pitchFamily="18" charset="0"/>
                                    </a:rPr>
                                    <m:t>2</m:t>
                                  </m:r>
                                  <m:r>
                                    <a:rPr lang="zh-TW" altLang="en-US" sz="2000" i="1">
                                      <a:solidFill>
                                        <a:srgbClr val="000000"/>
                                      </a:solidFill>
                                      <a:latin typeface="Cambria Math" panose="02040503050406030204" pitchFamily="18" charset="0"/>
                                    </a:rPr>
                                    <m:t>𝜋</m:t>
                                  </m:r>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𝑢𝑥</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𝑣𝑦</m:t>
                                      </m:r>
                                    </m:e>
                                  </m:d>
                                </m:sup>
                              </m:sSup>
                              <m:r>
                                <a:rPr lang="zh-TW" altLang="en-US" sz="2000" i="1">
                                  <a:solidFill>
                                    <a:srgbClr val="000000"/>
                                  </a:solidFill>
                                  <a:latin typeface="Cambria Math" panose="02040503050406030204" pitchFamily="18" charset="0"/>
                                </a:rPr>
                                <m:t>𝑑𝑥𝑑𝑦</m:t>
                              </m:r>
                            </m:e>
                          </m:nary>
                        </m:e>
                      </m:nary>
                      <m:r>
                        <a:rPr lang="en-US" altLang="zh-TW" sz="2000" b="0" i="1" smtClean="0">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　　</m:t>
                      </m:r>
                    </m:oMath>
                  </m:oMathPara>
                </a14:m>
                <a:endParaRPr lang="zh-TW" altLang="en-US" sz="2000" dirty="0">
                  <a:latin typeface="+mj-lt"/>
                </a:endParaRPr>
              </a:p>
            </p:txBody>
          </p:sp>
        </mc:Choice>
        <mc:Fallback xmlns="">
          <p:sp>
            <p:nvSpPr>
              <p:cNvPr id="8200" name="Object 7">
                <a:extLst>
                  <a:ext uri="{FF2B5EF4-FFF2-40B4-BE49-F238E27FC236}">
                    <a16:creationId xmlns:a16="http://schemas.microsoft.com/office/drawing/2014/main" id="{DB6B5801-5B40-43CC-87FB-7983AE086809}"/>
                  </a:ext>
                </a:extLst>
              </p:cNvPr>
              <p:cNvSpPr txBox="1">
                <a:spLocks noRot="1" noChangeAspect="1" noMove="1" noResize="1" noEditPoints="1" noAdjustHandles="1" noChangeArrowheads="1" noChangeShapeType="1" noTextEdit="1"/>
              </p:cNvSpPr>
              <p:nvPr/>
            </p:nvSpPr>
            <p:spPr bwMode="auto">
              <a:xfrm>
                <a:off x="1692275" y="5085184"/>
                <a:ext cx="5738813" cy="720725"/>
              </a:xfrm>
              <a:prstGeom prst="rect">
                <a:avLst/>
              </a:prstGeom>
              <a:blipFill>
                <a:blip r:embed="rId7"/>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201" name="Object 8">
                <a:extLst>
                  <a:ext uri="{FF2B5EF4-FFF2-40B4-BE49-F238E27FC236}">
                    <a16:creationId xmlns:a16="http://schemas.microsoft.com/office/drawing/2014/main" id="{12421B41-293E-45B0-843F-2A7EA570271A}"/>
                  </a:ext>
                </a:extLst>
              </p:cNvPr>
              <p:cNvSpPr txBox="1"/>
              <p:nvPr/>
            </p:nvSpPr>
            <p:spPr bwMode="auto">
              <a:xfrm>
                <a:off x="1651000" y="5722938"/>
                <a:ext cx="5761038" cy="717550"/>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000" i="1" smtClean="0">
                          <a:solidFill>
                            <a:srgbClr val="000000"/>
                          </a:solidFill>
                          <a:latin typeface="Cambria Math" panose="02040503050406030204" pitchFamily="18" charset="0"/>
                        </a:rPr>
                        <m:t>𝑓</m:t>
                      </m:r>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𝑦</m:t>
                          </m:r>
                        </m:e>
                      </m:d>
                      <m:r>
                        <a:rPr lang="zh-TW" altLang="en-US" sz="2000" i="1">
                          <a:solidFill>
                            <a:srgbClr val="000000"/>
                          </a:solidFill>
                          <a:latin typeface="Cambria Math" panose="02040503050406030204" pitchFamily="18" charset="0"/>
                        </a:rPr>
                        <m:t>=</m:t>
                      </m:r>
                      <m:nary>
                        <m:naryPr>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m:t>
                          </m:r>
                        </m:sub>
                        <m:sup>
                          <m:r>
                            <a:rPr lang="zh-TW" altLang="en-US" sz="2000" i="1">
                              <a:solidFill>
                                <a:srgbClr val="000000"/>
                              </a:solidFill>
                              <a:latin typeface="Cambria Math" panose="02040503050406030204" pitchFamily="18" charset="0"/>
                            </a:rPr>
                            <m:t>∞</m:t>
                          </m:r>
                        </m:sup>
                        <m:e>
                          <m:nary>
                            <m:naryPr>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m:t>
                              </m:r>
                            </m:sub>
                            <m:sup>
                              <m:r>
                                <a:rPr lang="zh-TW" altLang="en-US" sz="2000" i="1">
                                  <a:solidFill>
                                    <a:srgbClr val="000000"/>
                                  </a:solidFill>
                                  <a:latin typeface="Cambria Math" panose="02040503050406030204" pitchFamily="18" charset="0"/>
                                </a:rPr>
                                <m:t>∞</m:t>
                              </m:r>
                            </m:sup>
                            <m:e>
                              <m:r>
                                <a:rPr lang="zh-TW" altLang="en-US" sz="2000" i="1">
                                  <a:solidFill>
                                    <a:srgbClr val="000000"/>
                                  </a:solidFill>
                                  <a:latin typeface="Cambria Math" panose="02040503050406030204" pitchFamily="18" charset="0"/>
                                </a:rPr>
                                <m:t>𝐹</m:t>
                              </m:r>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𝑢</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𝑣</m:t>
                                  </m:r>
                                </m:e>
                              </m:d>
                              <m:sSup>
                                <m:sSupPr>
                                  <m:ctrlPr>
                                    <a:rPr lang="zh-TW" altLang="en-US" sz="2000" i="1">
                                      <a:solidFill>
                                        <a:srgbClr val="000000"/>
                                      </a:solidFill>
                                      <a:latin typeface="Cambria Math" panose="02040503050406030204" pitchFamily="18" charset="0"/>
                                    </a:rPr>
                                  </m:ctrlPr>
                                </m:sSupPr>
                                <m:e>
                                  <m:r>
                                    <a:rPr lang="zh-TW" altLang="en-US" sz="2000" i="1">
                                      <a:solidFill>
                                        <a:srgbClr val="000000"/>
                                      </a:solidFill>
                                      <a:latin typeface="Cambria Math" panose="02040503050406030204" pitchFamily="18" charset="0"/>
                                    </a:rPr>
                                    <m:t>𝑒</m:t>
                                  </m:r>
                                </m:e>
                                <m:sup>
                                  <m:r>
                                    <a:rPr lang="zh-TW" altLang="en-US" sz="2000" i="1">
                                      <a:solidFill>
                                        <a:srgbClr val="000000"/>
                                      </a:solidFill>
                                      <a:latin typeface="Cambria Math" panose="02040503050406030204" pitchFamily="18" charset="0"/>
                                    </a:rPr>
                                    <m:t>𝑗</m:t>
                                  </m:r>
                                  <m:r>
                                    <a:rPr lang="zh-TW" altLang="en-US" sz="2000" i="1">
                                      <a:solidFill>
                                        <a:srgbClr val="000000"/>
                                      </a:solidFill>
                                      <a:latin typeface="Cambria Math" panose="02040503050406030204" pitchFamily="18" charset="0"/>
                                    </a:rPr>
                                    <m:t>2</m:t>
                                  </m:r>
                                  <m:r>
                                    <a:rPr lang="zh-TW" altLang="en-US" sz="2000" i="1">
                                      <a:solidFill>
                                        <a:srgbClr val="000000"/>
                                      </a:solidFill>
                                      <a:latin typeface="Cambria Math" panose="02040503050406030204" pitchFamily="18" charset="0"/>
                                    </a:rPr>
                                    <m:t>𝜋</m:t>
                                  </m:r>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𝑢𝑥</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𝑣𝑦</m:t>
                                      </m:r>
                                    </m:e>
                                  </m:d>
                                </m:sup>
                              </m:sSup>
                              <m:r>
                                <a:rPr lang="zh-TW" altLang="en-US" sz="2000" i="1">
                                  <a:solidFill>
                                    <a:srgbClr val="000000"/>
                                  </a:solidFill>
                                  <a:latin typeface="Cambria Math" panose="02040503050406030204" pitchFamily="18" charset="0"/>
                                </a:rPr>
                                <m:t>𝑑𝑢𝑑𝑣</m:t>
                              </m:r>
                            </m:e>
                          </m:nary>
                        </m:e>
                      </m:nary>
                      <m:r>
                        <a:rPr lang="en-US" altLang="zh-TW" sz="2000" b="0" i="1" smtClean="0">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　　</m:t>
                      </m:r>
                    </m:oMath>
                  </m:oMathPara>
                </a14:m>
                <a:endParaRPr lang="zh-TW" altLang="en-US" sz="2000" dirty="0">
                  <a:latin typeface="+mj-lt"/>
                </a:endParaRPr>
              </a:p>
            </p:txBody>
          </p:sp>
        </mc:Choice>
        <mc:Fallback xmlns="">
          <p:sp>
            <p:nvSpPr>
              <p:cNvPr id="8201" name="Object 8">
                <a:extLst>
                  <a:ext uri="{FF2B5EF4-FFF2-40B4-BE49-F238E27FC236}">
                    <a16:creationId xmlns:a16="http://schemas.microsoft.com/office/drawing/2014/main" id="{12421B41-293E-45B0-843F-2A7EA570271A}"/>
                  </a:ext>
                </a:extLst>
              </p:cNvPr>
              <p:cNvSpPr txBox="1">
                <a:spLocks noRot="1" noChangeAspect="1" noMove="1" noResize="1" noEditPoints="1" noAdjustHandles="1" noChangeArrowheads="1" noChangeShapeType="1" noTextEdit="1"/>
              </p:cNvSpPr>
              <p:nvPr/>
            </p:nvSpPr>
            <p:spPr bwMode="auto">
              <a:xfrm>
                <a:off x="1651000" y="5722938"/>
                <a:ext cx="5761038" cy="717550"/>
              </a:xfrm>
              <a:prstGeom prst="rect">
                <a:avLst/>
              </a:prstGeom>
              <a:blipFill>
                <a:blip r:embed="rId8"/>
                <a:stretch>
                  <a:fillRect/>
                </a:stretch>
              </a:blipFill>
              <a:ln>
                <a:noFill/>
              </a:ln>
              <a:effectLst/>
              <a:extLst/>
            </p:spPr>
            <p:txBody>
              <a:bodyPr/>
              <a:lstStyle/>
              <a:p>
                <a:r>
                  <a:rPr lang="zh-TW" altLang="en-US">
                    <a:noFill/>
                  </a:rPr>
                  <a:t> </a:t>
                </a:r>
              </a:p>
            </p:txBody>
          </p:sp>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編號版面配置區 3">
            <a:extLst>
              <a:ext uri="{FF2B5EF4-FFF2-40B4-BE49-F238E27FC236}">
                <a16:creationId xmlns:a16="http://schemas.microsoft.com/office/drawing/2014/main" id="{7DFCBF47-B369-4598-B2FF-BD909229202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36BD3277-8D44-447C-8CDE-5E3BF810EDF2}" type="slidenum">
              <a:rPr kumimoji="0" lang="zh-TW" altLang="en-US"/>
              <a:pPr eaLnBrk="1" hangingPunct="1"/>
              <a:t>40</a:t>
            </a:fld>
            <a:endParaRPr kumimoji="0" lang="en-US" altLang="zh-TW"/>
          </a:p>
        </p:txBody>
      </p:sp>
      <p:sp>
        <p:nvSpPr>
          <p:cNvPr id="45059" name="Rectangle 2">
            <a:extLst>
              <a:ext uri="{FF2B5EF4-FFF2-40B4-BE49-F238E27FC236}">
                <a16:creationId xmlns:a16="http://schemas.microsoft.com/office/drawing/2014/main" id="{43332F75-3E38-4F57-97C5-337A03D751FD}"/>
              </a:ext>
            </a:extLst>
          </p:cNvPr>
          <p:cNvSpPr>
            <a:spLocks noGrp="1" noChangeArrowheads="1"/>
          </p:cNvSpPr>
          <p:nvPr>
            <p:ph type="title"/>
          </p:nvPr>
        </p:nvSpPr>
        <p:spPr/>
        <p:txBody>
          <a:bodyPr/>
          <a:lstStyle/>
          <a:p>
            <a:pPr eaLnBrk="1" hangingPunct="1"/>
            <a:r>
              <a:rPr lang="en-US" altLang="zh-TW"/>
              <a:t>Gaussian Lowpass Filters</a:t>
            </a:r>
            <a:endParaRPr lang="zh-TW" altLang="en-US"/>
          </a:p>
        </p:txBody>
      </p:sp>
      <p:sp>
        <p:nvSpPr>
          <p:cNvPr id="45060" name="Rectangle 3">
            <a:extLst>
              <a:ext uri="{FF2B5EF4-FFF2-40B4-BE49-F238E27FC236}">
                <a16:creationId xmlns:a16="http://schemas.microsoft.com/office/drawing/2014/main" id="{B85B1C8B-9A93-4D2E-9405-1434302FAF46}"/>
              </a:ext>
            </a:extLst>
          </p:cNvPr>
          <p:cNvSpPr>
            <a:spLocks noGrp="1" noChangeArrowheads="1"/>
          </p:cNvSpPr>
          <p:nvPr>
            <p:ph type="body" idx="1"/>
          </p:nvPr>
        </p:nvSpPr>
        <p:spPr/>
        <p:txBody>
          <a:bodyPr/>
          <a:lstStyle/>
          <a:p>
            <a:pPr eaLnBrk="1" hangingPunct="1"/>
            <a:r>
              <a:rPr lang="en-US" altLang="zh-TW" dirty="0"/>
              <a:t>Gaussian lowpass filters in 2-D are:</a:t>
            </a:r>
          </a:p>
          <a:p>
            <a:pPr eaLnBrk="1" hangingPunct="1">
              <a:buFont typeface="Wingdings" panose="05000000000000000000" pitchFamily="2" charset="2"/>
              <a:buNone/>
            </a:pPr>
            <a:r>
              <a:rPr lang="zh-TW" altLang="en-US" dirty="0"/>
              <a:t>									       </a:t>
            </a:r>
            <a:r>
              <a:rPr lang="en-US" altLang="zh-TW" dirty="0"/>
              <a:t>(4.3-7)</a:t>
            </a:r>
          </a:p>
          <a:p>
            <a:pPr eaLnBrk="1" hangingPunct="1">
              <a:buFont typeface="Wingdings" panose="05000000000000000000" pitchFamily="2" charset="2"/>
              <a:buNone/>
            </a:pPr>
            <a:r>
              <a:rPr lang="zh-TW" altLang="en-US" dirty="0"/>
              <a:t>	</a:t>
            </a:r>
            <a:r>
              <a:rPr lang="en-US" altLang="zh-TW" dirty="0"/>
              <a:t>where </a:t>
            </a:r>
            <a:r>
              <a:rPr lang="en-US" altLang="zh-TW" i="1" dirty="0"/>
              <a:t>D</a:t>
            </a:r>
            <a:r>
              <a:rPr lang="en-US" altLang="zh-TW" dirty="0"/>
              <a:t>(</a:t>
            </a:r>
            <a:r>
              <a:rPr lang="en-US" altLang="zh-TW" i="1" dirty="0"/>
              <a:t>u</a:t>
            </a:r>
            <a:r>
              <a:rPr lang="en-US" altLang="zh-TW" dirty="0"/>
              <a:t>, </a:t>
            </a:r>
            <a:r>
              <a:rPr lang="en-US" altLang="zh-TW" i="1" dirty="0"/>
              <a:t>v</a:t>
            </a:r>
            <a:r>
              <a:rPr lang="en-US" altLang="zh-TW" dirty="0"/>
              <a:t>) is the distance from the origin of the Fourier transform, i.e.,</a:t>
            </a:r>
          </a:p>
          <a:p>
            <a:pPr eaLnBrk="1" hangingPunct="1">
              <a:buFont typeface="Wingdings" panose="05000000000000000000" pitchFamily="2" charset="2"/>
              <a:buNone/>
            </a:pPr>
            <a:r>
              <a:rPr lang="zh-TW" altLang="en-US" dirty="0"/>
              <a:t>									       </a:t>
            </a:r>
            <a:r>
              <a:rPr lang="en-US" altLang="zh-TW" dirty="0"/>
              <a:t>(4.3-3)</a:t>
            </a:r>
          </a:p>
          <a:p>
            <a:pPr eaLnBrk="1" hangingPunct="1">
              <a:buFont typeface="Wingdings" panose="05000000000000000000" pitchFamily="2" charset="2"/>
              <a:buNone/>
            </a:pPr>
            <a:r>
              <a:rPr lang="en-US" altLang="zh-TW" dirty="0"/>
              <a:t>	</a:t>
            </a:r>
            <a:r>
              <a:rPr lang="el-GR" altLang="zh-TW" dirty="0">
                <a:cs typeface="Times New Roman" panose="02020603050405020304" pitchFamily="18" charset="0"/>
              </a:rPr>
              <a:t>σ</a:t>
            </a:r>
            <a:r>
              <a:rPr lang="en-US" altLang="zh-TW" dirty="0">
                <a:cs typeface="Times New Roman" panose="02020603050405020304" pitchFamily="18" charset="0"/>
              </a:rPr>
              <a:t> </a:t>
            </a:r>
            <a:r>
              <a:rPr lang="en-US" altLang="zh-TW" dirty="0"/>
              <a:t>is a measure of the spread of the Gaussian curve.</a:t>
            </a:r>
          </a:p>
          <a:p>
            <a:pPr eaLnBrk="1" hangingPunct="1"/>
            <a:r>
              <a:rPr lang="en-US" altLang="zh-TW" dirty="0"/>
              <a:t>If </a:t>
            </a:r>
            <a:r>
              <a:rPr lang="el-GR" altLang="zh-TW" dirty="0">
                <a:cs typeface="Times New Roman" panose="02020603050405020304" pitchFamily="18" charset="0"/>
              </a:rPr>
              <a:t>σ</a:t>
            </a:r>
            <a:r>
              <a:rPr lang="en-US" altLang="zh-TW" dirty="0"/>
              <a:t> is </a:t>
            </a:r>
            <a:r>
              <a:rPr lang="en-US" altLang="zh-TW" i="1" dirty="0"/>
              <a:t>D</a:t>
            </a:r>
            <a:r>
              <a:rPr lang="en-US" altLang="zh-TW" baseline="-25000" dirty="0"/>
              <a:t>0</a:t>
            </a:r>
            <a:r>
              <a:rPr lang="en-US" altLang="zh-TW" dirty="0"/>
              <a:t>, we have:</a:t>
            </a:r>
          </a:p>
          <a:p>
            <a:pPr eaLnBrk="1" hangingPunct="1">
              <a:buFont typeface="Wingdings" panose="05000000000000000000" pitchFamily="2" charset="2"/>
              <a:buNone/>
            </a:pPr>
            <a:r>
              <a:rPr lang="zh-TW" altLang="en-US" dirty="0"/>
              <a:t>									       </a:t>
            </a:r>
            <a:r>
              <a:rPr lang="en-US" altLang="zh-TW" dirty="0"/>
              <a:t>(4.3-8)</a:t>
            </a:r>
          </a:p>
          <a:p>
            <a:pPr eaLnBrk="1" hangingPunct="1">
              <a:buFont typeface="Wingdings" panose="05000000000000000000" pitchFamily="2" charset="2"/>
              <a:buNone/>
            </a:pPr>
            <a:r>
              <a:rPr lang="zh-TW" altLang="en-US" dirty="0"/>
              <a:t>	</a:t>
            </a:r>
            <a:r>
              <a:rPr lang="en-US" altLang="zh-TW" dirty="0"/>
              <a:t>where </a:t>
            </a:r>
            <a:r>
              <a:rPr lang="en-US" altLang="zh-TW" i="1" dirty="0"/>
              <a:t>D</a:t>
            </a:r>
            <a:r>
              <a:rPr lang="en-US" altLang="zh-TW" i="1" baseline="-25000" dirty="0"/>
              <a:t>0</a:t>
            </a:r>
            <a:r>
              <a:rPr lang="en-US" altLang="zh-TW" dirty="0"/>
              <a:t> is the cutoff frequency. When </a:t>
            </a:r>
            <a:r>
              <a:rPr lang="en-US" altLang="zh-TW" i="1" dirty="0"/>
              <a:t>D</a:t>
            </a:r>
            <a:r>
              <a:rPr lang="en-US" altLang="zh-TW" dirty="0"/>
              <a:t>(</a:t>
            </a:r>
            <a:r>
              <a:rPr lang="en-US" altLang="zh-TW" i="1" dirty="0"/>
              <a:t>u</a:t>
            </a:r>
            <a:r>
              <a:rPr lang="en-US" altLang="zh-TW" dirty="0"/>
              <a:t>,</a:t>
            </a:r>
            <a:r>
              <a:rPr lang="en-US" altLang="zh-TW" i="1" dirty="0"/>
              <a:t> v</a:t>
            </a:r>
            <a:r>
              <a:rPr lang="en-US" altLang="zh-TW" dirty="0"/>
              <a:t>) = </a:t>
            </a:r>
            <a:r>
              <a:rPr lang="en-US" altLang="zh-TW" i="1" dirty="0"/>
              <a:t>D</a:t>
            </a:r>
            <a:r>
              <a:rPr lang="en-US" altLang="zh-TW" i="1" baseline="-25000" dirty="0"/>
              <a:t>0</a:t>
            </a:r>
            <a:r>
              <a:rPr lang="en-US" altLang="zh-TW" dirty="0"/>
              <a:t>, the filter is down to 0.607 of its maximum value.</a:t>
            </a:r>
            <a:endParaRPr lang="zh-TW" altLang="en-US" dirty="0"/>
          </a:p>
        </p:txBody>
      </p:sp>
      <mc:AlternateContent xmlns:mc="http://schemas.openxmlformats.org/markup-compatibility/2006" xmlns:a14="http://schemas.microsoft.com/office/drawing/2010/main">
        <mc:Choice Requires="a14">
          <p:sp>
            <p:nvSpPr>
              <p:cNvPr id="45061" name="Object 4">
                <a:extLst>
                  <a:ext uri="{FF2B5EF4-FFF2-40B4-BE49-F238E27FC236}">
                    <a16:creationId xmlns:a16="http://schemas.microsoft.com/office/drawing/2014/main" id="{F7A975A7-297E-4473-9078-34165CAD19FE}"/>
                  </a:ext>
                </a:extLst>
              </p:cNvPr>
              <p:cNvSpPr txBox="1"/>
              <p:nvPr/>
            </p:nvSpPr>
            <p:spPr bwMode="auto">
              <a:xfrm>
                <a:off x="785813" y="1814897"/>
                <a:ext cx="3981623" cy="590550"/>
              </a:xfrm>
              <a:prstGeom prst="rect">
                <a:avLst/>
              </a:prstGeom>
              <a:noFill/>
              <a:ln>
                <a:noFill/>
              </a:ln>
              <a:effectLst/>
            </p:spPr>
            <p:txBody>
              <a:bodyPr>
                <a:noAutofit/>
              </a:bodyPr>
              <a:lstStyle/>
              <a:p>
                <a14:m>
                  <m:oMath xmlns:m="http://schemas.openxmlformats.org/officeDocument/2006/math">
                    <m:r>
                      <a:rPr lang="zh-TW" altLang="en-US" sz="2800" i="1">
                        <a:solidFill>
                          <a:srgbClr val="000000"/>
                        </a:solidFill>
                        <a:latin typeface="Cambria Math" panose="02040503050406030204" pitchFamily="18" charset="0"/>
                      </a:rPr>
                      <m:t>𝐻</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𝑒</m:t>
                        </m:r>
                      </m:e>
                      <m:sup>
                        <m: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𝐷</m:t>
                            </m:r>
                          </m:e>
                          <m:sup>
                            <m:r>
                              <a:rPr lang="zh-TW" altLang="en-US" sz="2800" i="1">
                                <a:solidFill>
                                  <a:srgbClr val="000000"/>
                                </a:solidFill>
                                <a:latin typeface="Cambria Math" panose="02040503050406030204" pitchFamily="18" charset="0"/>
                              </a:rPr>
                              <m:t>2</m:t>
                            </m:r>
                          </m:sup>
                        </m:sSup>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r>
                          <a:rPr lang="zh-TW" altLang="en-US" sz="2800" i="1">
                            <a:solidFill>
                              <a:srgbClr val="000000"/>
                            </a:solidFill>
                            <a:latin typeface="Cambria Math" panose="02040503050406030204" pitchFamily="18" charset="0"/>
                          </a:rPr>
                          <m:t>)/2</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𝜎</m:t>
                            </m:r>
                          </m:e>
                          <m:sup>
                            <m:r>
                              <a:rPr lang="zh-TW" altLang="en-US" sz="2800" i="1">
                                <a:solidFill>
                                  <a:srgbClr val="000000"/>
                                </a:solidFill>
                                <a:latin typeface="Cambria Math" panose="02040503050406030204" pitchFamily="18" charset="0"/>
                              </a:rPr>
                              <m:t>2</m:t>
                            </m:r>
                          </m:sup>
                        </m:sSup>
                      </m:sup>
                    </m:sSup>
                  </m:oMath>
                </a14:m>
                <a:r>
                  <a:rPr lang="en-US" altLang="zh-TW" sz="2800" dirty="0">
                    <a:latin typeface="+mj-lt"/>
                  </a:rPr>
                  <a:t>,</a:t>
                </a:r>
                <a:endParaRPr lang="zh-TW" altLang="en-US" sz="2800" dirty="0">
                  <a:latin typeface="+mj-lt"/>
                </a:endParaRPr>
              </a:p>
            </p:txBody>
          </p:sp>
        </mc:Choice>
        <mc:Fallback xmlns="">
          <p:sp>
            <p:nvSpPr>
              <p:cNvPr id="45061" name="Object 4">
                <a:extLst>
                  <a:ext uri="{FF2B5EF4-FFF2-40B4-BE49-F238E27FC236}">
                    <a16:creationId xmlns:a16="http://schemas.microsoft.com/office/drawing/2014/main" id="{F7A975A7-297E-4473-9078-34165CAD19FE}"/>
                  </a:ext>
                </a:extLst>
              </p:cNvPr>
              <p:cNvSpPr txBox="1">
                <a:spLocks noRot="1" noChangeAspect="1" noMove="1" noResize="1" noEditPoints="1" noAdjustHandles="1" noChangeArrowheads="1" noChangeShapeType="1" noTextEdit="1"/>
              </p:cNvSpPr>
              <p:nvPr/>
            </p:nvSpPr>
            <p:spPr bwMode="auto">
              <a:xfrm>
                <a:off x="785813" y="1814897"/>
                <a:ext cx="3981623" cy="590550"/>
              </a:xfrm>
              <a:prstGeom prst="rect">
                <a:avLst/>
              </a:prstGeom>
              <a:blipFill>
                <a:blip r:embed="rId3"/>
                <a:stretch>
                  <a:fillRect t="-1031" b="-26804"/>
                </a:stretch>
              </a:blipFill>
              <a:ln>
                <a:noFill/>
              </a:ln>
              <a:effectLst/>
              <a:extLst/>
            </p:spPr>
            <p:txBody>
              <a:bodyPr/>
              <a:lstStyle/>
              <a:p>
                <a:r>
                  <a:rPr lang="zh-TW" altLang="en-US">
                    <a:noFill/>
                  </a:rPr>
                  <a:t> </a:t>
                </a:r>
              </a:p>
            </p:txBody>
          </p:sp>
        </mc:Fallback>
      </mc:AlternateContent>
      <p:graphicFrame>
        <p:nvGraphicFramePr>
          <p:cNvPr id="45062" name="Object 5">
            <a:extLst>
              <a:ext uri="{FF2B5EF4-FFF2-40B4-BE49-F238E27FC236}">
                <a16:creationId xmlns:a16="http://schemas.microsoft.com/office/drawing/2014/main" id="{A4554F55-88F3-4512-92E3-F3593B3F5C08}"/>
              </a:ext>
            </a:extLst>
          </p:cNvPr>
          <p:cNvGraphicFramePr>
            <a:graphicFrameLocks noChangeAspect="1"/>
          </p:cNvGraphicFramePr>
          <p:nvPr/>
        </p:nvGraphicFramePr>
        <p:xfrm>
          <a:off x="785813" y="3284538"/>
          <a:ext cx="5487987" cy="576262"/>
        </p:xfrm>
        <a:graphic>
          <a:graphicData uri="http://schemas.openxmlformats.org/presentationml/2006/ole">
            <mc:AlternateContent xmlns:mc="http://schemas.openxmlformats.org/markup-compatibility/2006">
              <mc:Choice xmlns:v="urn:schemas-microsoft-com:vml" Requires="v">
                <p:oleObj spid="_x0000_s45168" name="方程式" r:id="rId4" imgW="2425700" imgH="266700" progId="Equation.3">
                  <p:embed/>
                </p:oleObj>
              </mc:Choice>
              <mc:Fallback>
                <p:oleObj name="方程式" r:id="rId4" imgW="2425700" imgH="2667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813" y="3284538"/>
                        <a:ext cx="5487987"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45063" name="Object 6">
                <a:extLst>
                  <a:ext uri="{FF2B5EF4-FFF2-40B4-BE49-F238E27FC236}">
                    <a16:creationId xmlns:a16="http://schemas.microsoft.com/office/drawing/2014/main" id="{35197C9F-A3FC-4957-8E97-D0BD79914283}"/>
                  </a:ext>
                </a:extLst>
              </p:cNvPr>
              <p:cNvSpPr txBox="1"/>
              <p:nvPr/>
            </p:nvSpPr>
            <p:spPr bwMode="auto">
              <a:xfrm>
                <a:off x="785812" y="4762008"/>
                <a:ext cx="3981623" cy="579438"/>
              </a:xfrm>
              <a:prstGeom prst="rect">
                <a:avLst/>
              </a:prstGeom>
              <a:noFill/>
              <a:ln>
                <a:noFill/>
              </a:ln>
              <a:effectLst/>
            </p:spPr>
            <p:txBody>
              <a:bodyPr>
                <a:noAutofit/>
              </a:bodyPr>
              <a:lstStyle/>
              <a:p>
                <a14:m>
                  <m:oMath xmlns:m="http://schemas.openxmlformats.org/officeDocument/2006/math">
                    <m:r>
                      <a:rPr lang="zh-TW" altLang="en-US" sz="2800" i="1" smtClean="0">
                        <a:solidFill>
                          <a:srgbClr val="000000"/>
                        </a:solidFill>
                        <a:latin typeface="Cambria Math" panose="02040503050406030204" pitchFamily="18" charset="0"/>
                      </a:rPr>
                      <m:t>𝐻</m:t>
                    </m:r>
                    <m:r>
                      <a:rPr lang="zh-TW" altLang="en-US" sz="2800" i="1" smtClean="0">
                        <a:solidFill>
                          <a:srgbClr val="000000"/>
                        </a:solidFill>
                        <a:latin typeface="Cambria Math" panose="02040503050406030204" pitchFamily="18" charset="0"/>
                      </a:rPr>
                      <m:t>(</m:t>
                    </m:r>
                    <m:r>
                      <a:rPr lang="zh-TW" altLang="en-US" sz="2800" i="1" smtClean="0">
                        <a:solidFill>
                          <a:srgbClr val="000000"/>
                        </a:solidFill>
                        <a:latin typeface="Cambria Math" panose="02040503050406030204" pitchFamily="18" charset="0"/>
                      </a:rPr>
                      <m:t>𝑢</m:t>
                    </m:r>
                    <m:r>
                      <a:rPr lang="zh-TW" altLang="en-US" sz="2800" i="1" smtClean="0">
                        <a:solidFill>
                          <a:srgbClr val="000000"/>
                        </a:solidFill>
                        <a:latin typeface="Cambria Math" panose="02040503050406030204" pitchFamily="18" charset="0"/>
                      </a:rPr>
                      <m:t>,</m:t>
                    </m:r>
                    <m:r>
                      <a:rPr lang="zh-TW" altLang="en-US" sz="2800" i="1" smtClean="0">
                        <a:solidFill>
                          <a:srgbClr val="000000"/>
                        </a:solidFill>
                        <a:latin typeface="Cambria Math" panose="02040503050406030204" pitchFamily="18" charset="0"/>
                      </a:rPr>
                      <m:t>𝑣</m:t>
                    </m:r>
                    <m:r>
                      <a:rPr lang="zh-TW" altLang="en-US" sz="2800" i="1" smtClean="0">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𝑒</m:t>
                        </m:r>
                      </m:e>
                      <m:sup>
                        <m: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𝐷</m:t>
                            </m:r>
                          </m:e>
                          <m:sup>
                            <m:r>
                              <a:rPr lang="zh-TW" altLang="en-US" sz="2800" i="1">
                                <a:solidFill>
                                  <a:srgbClr val="000000"/>
                                </a:solidFill>
                                <a:latin typeface="Cambria Math" panose="02040503050406030204" pitchFamily="18" charset="0"/>
                              </a:rPr>
                              <m:t>2</m:t>
                            </m:r>
                          </m:sup>
                        </m:sSup>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r>
                          <a:rPr lang="zh-TW" altLang="en-US" sz="2800" i="1">
                            <a:solidFill>
                              <a:srgbClr val="000000"/>
                            </a:solidFill>
                            <a:latin typeface="Cambria Math" panose="02040503050406030204" pitchFamily="18" charset="0"/>
                          </a:rPr>
                          <m:t>)/2</m:t>
                        </m:r>
                        <m:sSubSup>
                          <m:sSubSupPr>
                            <m:ctrlPr>
                              <a:rPr lang="zh-TW" altLang="en-US" sz="2800" i="1">
                                <a:solidFill>
                                  <a:srgbClr val="000000"/>
                                </a:solidFill>
                                <a:latin typeface="Cambria Math" panose="02040503050406030204" pitchFamily="18" charset="0"/>
                              </a:rPr>
                            </m:ctrlPr>
                          </m:sSubSupPr>
                          <m:e>
                            <m:r>
                              <a:rPr lang="zh-TW" altLang="en-US" sz="2800" i="1">
                                <a:solidFill>
                                  <a:srgbClr val="000000"/>
                                </a:solidFill>
                                <a:latin typeface="Cambria Math" panose="02040503050406030204" pitchFamily="18" charset="0"/>
                              </a:rPr>
                              <m:t>𝐷</m:t>
                            </m:r>
                          </m:e>
                          <m:sub>
                            <m:r>
                              <a:rPr lang="zh-TW" altLang="en-US" sz="2800" i="1">
                                <a:solidFill>
                                  <a:srgbClr val="000000"/>
                                </a:solidFill>
                                <a:latin typeface="Cambria Math" panose="02040503050406030204" pitchFamily="18" charset="0"/>
                              </a:rPr>
                              <m:t>0</m:t>
                            </m:r>
                          </m:sub>
                          <m:sup>
                            <m:r>
                              <a:rPr lang="zh-TW" altLang="en-US" sz="2800" i="1">
                                <a:solidFill>
                                  <a:srgbClr val="000000"/>
                                </a:solidFill>
                                <a:latin typeface="Cambria Math" panose="02040503050406030204" pitchFamily="18" charset="0"/>
                              </a:rPr>
                              <m:t>2</m:t>
                            </m:r>
                          </m:sup>
                        </m:sSubSup>
                      </m:sup>
                    </m:sSup>
                  </m:oMath>
                </a14:m>
                <a:r>
                  <a:rPr lang="en-US" altLang="zh-TW" sz="2800" dirty="0">
                    <a:latin typeface="+mj-lt"/>
                  </a:rPr>
                  <a:t>,</a:t>
                </a:r>
                <a:endParaRPr lang="zh-TW" altLang="en-US" sz="2800" dirty="0">
                  <a:latin typeface="+mj-lt"/>
                </a:endParaRPr>
              </a:p>
            </p:txBody>
          </p:sp>
        </mc:Choice>
        <mc:Fallback xmlns="">
          <p:sp>
            <p:nvSpPr>
              <p:cNvPr id="45063" name="Object 6">
                <a:extLst>
                  <a:ext uri="{FF2B5EF4-FFF2-40B4-BE49-F238E27FC236}">
                    <a16:creationId xmlns:a16="http://schemas.microsoft.com/office/drawing/2014/main" id="{35197C9F-A3FC-4957-8E97-D0BD79914283}"/>
                  </a:ext>
                </a:extLst>
              </p:cNvPr>
              <p:cNvSpPr txBox="1">
                <a:spLocks noRot="1" noChangeAspect="1" noMove="1" noResize="1" noEditPoints="1" noAdjustHandles="1" noChangeArrowheads="1" noChangeShapeType="1" noTextEdit="1"/>
              </p:cNvSpPr>
              <p:nvPr/>
            </p:nvSpPr>
            <p:spPr bwMode="auto">
              <a:xfrm>
                <a:off x="785812" y="4762008"/>
                <a:ext cx="3981623" cy="579438"/>
              </a:xfrm>
              <a:prstGeom prst="rect">
                <a:avLst/>
              </a:prstGeom>
              <a:blipFill>
                <a:blip r:embed="rId6"/>
                <a:stretch>
                  <a:fillRect b="-31579"/>
                </a:stretch>
              </a:blipFill>
              <a:ln>
                <a:noFill/>
              </a:ln>
              <a:effectLst/>
              <a:extLst/>
            </p:spPr>
            <p:txBody>
              <a:bodyPr/>
              <a:lstStyle/>
              <a:p>
                <a:r>
                  <a:rPr lang="zh-TW" altLang="en-US">
                    <a:noFill/>
                  </a:rPr>
                  <a:t> </a:t>
                </a:r>
              </a:p>
            </p:txBody>
          </p:sp>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投影片編號版面配置區 3">
            <a:extLst>
              <a:ext uri="{FF2B5EF4-FFF2-40B4-BE49-F238E27FC236}">
                <a16:creationId xmlns:a16="http://schemas.microsoft.com/office/drawing/2014/main" id="{78BB696F-38E6-4FC7-8038-FDA6A82D827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83DE0198-0817-4923-8D83-8E8DBE936FBB}" type="slidenum">
              <a:rPr kumimoji="0" lang="zh-TW" altLang="en-US"/>
              <a:pPr eaLnBrk="1" hangingPunct="1"/>
              <a:t>41</a:t>
            </a:fld>
            <a:endParaRPr kumimoji="0" lang="en-US" altLang="zh-TW"/>
          </a:p>
        </p:txBody>
      </p:sp>
      <p:sp>
        <p:nvSpPr>
          <p:cNvPr id="46083" name="Rectangle 2">
            <a:extLst>
              <a:ext uri="{FF2B5EF4-FFF2-40B4-BE49-F238E27FC236}">
                <a16:creationId xmlns:a16="http://schemas.microsoft.com/office/drawing/2014/main" id="{87BF94E6-861D-424A-9856-F7C8B7A68B3D}"/>
              </a:ext>
            </a:extLst>
          </p:cNvPr>
          <p:cNvSpPr>
            <a:spLocks noGrp="1" noChangeArrowheads="1"/>
          </p:cNvSpPr>
          <p:nvPr>
            <p:ph type="title"/>
          </p:nvPr>
        </p:nvSpPr>
        <p:spPr/>
        <p:txBody>
          <a:bodyPr/>
          <a:lstStyle/>
          <a:p>
            <a:pPr eaLnBrk="1" hangingPunct="1"/>
            <a:endParaRPr lang="zh-TW" altLang="en-US"/>
          </a:p>
        </p:txBody>
      </p:sp>
      <p:sp>
        <p:nvSpPr>
          <p:cNvPr id="46084" name="Rectangle 3">
            <a:extLst>
              <a:ext uri="{FF2B5EF4-FFF2-40B4-BE49-F238E27FC236}">
                <a16:creationId xmlns:a16="http://schemas.microsoft.com/office/drawing/2014/main" id="{CB614EAD-1573-4661-97BA-56F0ED60395D}"/>
              </a:ext>
            </a:extLst>
          </p:cNvPr>
          <p:cNvSpPr>
            <a:spLocks noGrp="1" noChangeArrowheads="1"/>
          </p:cNvSpPr>
          <p:nvPr>
            <p:ph type="body" idx="1"/>
          </p:nvPr>
        </p:nvSpPr>
        <p:spPr>
          <a:xfrm>
            <a:off x="107950" y="981075"/>
            <a:ext cx="8847138" cy="5616575"/>
          </a:xfrm>
        </p:spPr>
        <p:txBody>
          <a:bodyPr/>
          <a:lstStyle/>
          <a:p>
            <a:pPr eaLnBrk="1" hangingPunct="1"/>
            <a:r>
              <a:rPr lang="en-US" altLang="zh-TW"/>
              <a:t>A perspective plot, image display, and radial cross sections of a GLPF function are shown in Fig. 4.17.</a:t>
            </a:r>
          </a:p>
          <a:p>
            <a:pPr eaLnBrk="1" hangingPunct="1"/>
            <a:endParaRPr lang="zh-TW" altLang="en-US"/>
          </a:p>
        </p:txBody>
      </p:sp>
      <p:pic>
        <p:nvPicPr>
          <p:cNvPr id="46085" name="Picture 4">
            <a:extLst>
              <a:ext uri="{FF2B5EF4-FFF2-40B4-BE49-F238E27FC236}">
                <a16:creationId xmlns:a16="http://schemas.microsoft.com/office/drawing/2014/main" id="{C783E5DB-7577-4170-90B4-67271170D6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88" y="2128838"/>
            <a:ext cx="7980362" cy="346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投影片編號版面配置區 3">
            <a:extLst>
              <a:ext uri="{FF2B5EF4-FFF2-40B4-BE49-F238E27FC236}">
                <a16:creationId xmlns:a16="http://schemas.microsoft.com/office/drawing/2014/main" id="{5E526380-B2AD-4F42-949C-558148F038B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D7BC4136-E36B-4CA6-B871-826F5DBD54F4}" type="slidenum">
              <a:rPr kumimoji="0" lang="zh-TW" altLang="en-US"/>
              <a:pPr eaLnBrk="1" hangingPunct="1"/>
              <a:t>42</a:t>
            </a:fld>
            <a:endParaRPr kumimoji="0" lang="en-US" altLang="zh-TW"/>
          </a:p>
        </p:txBody>
      </p:sp>
      <p:sp>
        <p:nvSpPr>
          <p:cNvPr id="47107" name="Rectangle 2">
            <a:extLst>
              <a:ext uri="{FF2B5EF4-FFF2-40B4-BE49-F238E27FC236}">
                <a16:creationId xmlns:a16="http://schemas.microsoft.com/office/drawing/2014/main" id="{AB4EEDC0-EAF7-4F78-9ACC-08B16FF42A17}"/>
              </a:ext>
            </a:extLst>
          </p:cNvPr>
          <p:cNvSpPr>
            <a:spLocks noGrp="1" noChangeArrowheads="1"/>
          </p:cNvSpPr>
          <p:nvPr>
            <p:ph type="title"/>
          </p:nvPr>
        </p:nvSpPr>
        <p:spPr/>
        <p:txBody>
          <a:bodyPr/>
          <a:lstStyle/>
          <a:p>
            <a:pPr eaLnBrk="1" hangingPunct="1"/>
            <a:endParaRPr lang="zh-TW" altLang="en-US"/>
          </a:p>
        </p:txBody>
      </p:sp>
      <p:sp>
        <p:nvSpPr>
          <p:cNvPr id="47108" name="Rectangle 3">
            <a:extLst>
              <a:ext uri="{FF2B5EF4-FFF2-40B4-BE49-F238E27FC236}">
                <a16:creationId xmlns:a16="http://schemas.microsoft.com/office/drawing/2014/main" id="{B9F91CED-B06F-40C1-9161-0BA76A9F6FBB}"/>
              </a:ext>
            </a:extLst>
          </p:cNvPr>
          <p:cNvSpPr>
            <a:spLocks noGrp="1" noChangeArrowheads="1"/>
          </p:cNvSpPr>
          <p:nvPr>
            <p:ph type="body" idx="1"/>
          </p:nvPr>
        </p:nvSpPr>
        <p:spPr>
          <a:xfrm>
            <a:off x="107950" y="358775"/>
            <a:ext cx="4103688" cy="6238875"/>
          </a:xfrm>
        </p:spPr>
        <p:txBody>
          <a:bodyPr/>
          <a:lstStyle/>
          <a:p>
            <a:pPr eaLnBrk="1" hangingPunct="1"/>
            <a:r>
              <a:rPr lang="en-US" altLang="zh-TW"/>
              <a:t>Fig. 4.18 shows the results of applying the GLPF of Eq. (4.3-8) to Fig. 4.18(a) with </a:t>
            </a:r>
            <a:r>
              <a:rPr lang="en-US" altLang="zh-TW" i="1"/>
              <a:t>D</a:t>
            </a:r>
            <a:r>
              <a:rPr lang="en-US" altLang="zh-TW" baseline="-25000"/>
              <a:t>0</a:t>
            </a:r>
            <a:r>
              <a:rPr lang="en-US" altLang="zh-TW"/>
              <a:t> being equal to the five radii shown in Fig. 4.11(b).</a:t>
            </a:r>
          </a:p>
          <a:p>
            <a:pPr eaLnBrk="1" hangingPunct="1"/>
            <a:endParaRPr lang="zh-TW" altLang="en-US"/>
          </a:p>
        </p:txBody>
      </p:sp>
      <p:pic>
        <p:nvPicPr>
          <p:cNvPr id="47109" name="Picture 4">
            <a:extLst>
              <a:ext uri="{FF2B5EF4-FFF2-40B4-BE49-F238E27FC236}">
                <a16:creationId xmlns:a16="http://schemas.microsoft.com/office/drawing/2014/main" id="{01D1C17F-F968-46A4-AADA-F4D36BE38D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4988" y="188913"/>
            <a:ext cx="4478337" cy="661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投影片編號版面配置區 3">
            <a:extLst>
              <a:ext uri="{FF2B5EF4-FFF2-40B4-BE49-F238E27FC236}">
                <a16:creationId xmlns:a16="http://schemas.microsoft.com/office/drawing/2014/main" id="{8790EEC5-EA59-4E13-A63F-3FBC810AF37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5C2379EF-95F5-4BAC-817C-08C887ADE1B9}" type="slidenum">
              <a:rPr kumimoji="0" lang="zh-TW" altLang="en-US"/>
              <a:pPr eaLnBrk="1" hangingPunct="1"/>
              <a:t>43</a:t>
            </a:fld>
            <a:endParaRPr kumimoji="0" lang="en-US" altLang="zh-TW"/>
          </a:p>
        </p:txBody>
      </p:sp>
      <p:sp>
        <p:nvSpPr>
          <p:cNvPr id="48131" name="Rectangle 2">
            <a:extLst>
              <a:ext uri="{FF2B5EF4-FFF2-40B4-BE49-F238E27FC236}">
                <a16:creationId xmlns:a16="http://schemas.microsoft.com/office/drawing/2014/main" id="{1A03D023-736B-409C-995E-C1FB7BE0A171}"/>
              </a:ext>
            </a:extLst>
          </p:cNvPr>
          <p:cNvSpPr>
            <a:spLocks noGrp="1" noChangeArrowheads="1"/>
          </p:cNvSpPr>
          <p:nvPr>
            <p:ph type="title"/>
          </p:nvPr>
        </p:nvSpPr>
        <p:spPr/>
        <p:txBody>
          <a:bodyPr/>
          <a:lstStyle/>
          <a:p>
            <a:pPr eaLnBrk="1" hangingPunct="1"/>
            <a:r>
              <a:rPr lang="en-US" altLang="zh-TW" dirty="0"/>
              <a:t>Additional Lowpass Filtering Examples</a:t>
            </a:r>
            <a:endParaRPr lang="zh-TW" altLang="en-US" dirty="0"/>
          </a:p>
        </p:txBody>
      </p:sp>
      <p:sp>
        <p:nvSpPr>
          <p:cNvPr id="48132" name="Rectangle 3">
            <a:extLst>
              <a:ext uri="{FF2B5EF4-FFF2-40B4-BE49-F238E27FC236}">
                <a16:creationId xmlns:a16="http://schemas.microsoft.com/office/drawing/2014/main" id="{3F2E359F-1422-4282-9028-59E832C867D3}"/>
              </a:ext>
            </a:extLst>
          </p:cNvPr>
          <p:cNvSpPr>
            <a:spLocks noGrp="1" noChangeArrowheads="1"/>
          </p:cNvSpPr>
          <p:nvPr>
            <p:ph type="body" idx="1"/>
          </p:nvPr>
        </p:nvSpPr>
        <p:spPr/>
        <p:txBody>
          <a:bodyPr/>
          <a:lstStyle/>
          <a:p>
            <a:pPr eaLnBrk="1" hangingPunct="1"/>
            <a:r>
              <a:rPr lang="en-US" altLang="zh-TW" dirty="0"/>
              <a:t>Fig. 4.19(a) shows a sample of text of poor resolution and Fig. 4.19(b) shows the corresponding processed image by using a Gaussian lowpass filter with </a:t>
            </a:r>
            <a:r>
              <a:rPr lang="en-US" altLang="zh-TW" i="1" dirty="0"/>
              <a:t>D</a:t>
            </a:r>
            <a:r>
              <a:rPr lang="en-US" altLang="zh-TW" baseline="-25000" dirty="0"/>
              <a:t>0</a:t>
            </a:r>
            <a:r>
              <a:rPr lang="en-US" altLang="zh-TW" dirty="0"/>
              <a:t> = 80.</a:t>
            </a:r>
          </a:p>
          <a:p>
            <a:pPr eaLnBrk="1" hangingPunct="1"/>
            <a:endParaRPr lang="zh-TW" altLang="en-US" dirty="0"/>
          </a:p>
        </p:txBody>
      </p:sp>
      <p:pic>
        <p:nvPicPr>
          <p:cNvPr id="48133" name="Picture 4">
            <a:extLst>
              <a:ext uri="{FF2B5EF4-FFF2-40B4-BE49-F238E27FC236}">
                <a16:creationId xmlns:a16="http://schemas.microsoft.com/office/drawing/2014/main" id="{1B7EE052-657C-46E0-BB90-C428CBEBA2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00" y="2708275"/>
            <a:ext cx="8496300" cy="356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投影片編號版面配置區 3">
            <a:extLst>
              <a:ext uri="{FF2B5EF4-FFF2-40B4-BE49-F238E27FC236}">
                <a16:creationId xmlns:a16="http://schemas.microsoft.com/office/drawing/2014/main" id="{E3C4F7B2-5B84-4CA9-8D51-143C7C20444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C645AD8B-5C90-43F6-9C9F-591BEFD6BB69}" type="slidenum">
              <a:rPr kumimoji="0" lang="zh-TW" altLang="en-US"/>
              <a:pPr eaLnBrk="1" hangingPunct="1"/>
              <a:t>44</a:t>
            </a:fld>
            <a:endParaRPr kumimoji="0" lang="en-US" altLang="zh-TW"/>
          </a:p>
        </p:txBody>
      </p:sp>
      <p:sp>
        <p:nvSpPr>
          <p:cNvPr id="49155" name="Rectangle 2">
            <a:extLst>
              <a:ext uri="{FF2B5EF4-FFF2-40B4-BE49-F238E27FC236}">
                <a16:creationId xmlns:a16="http://schemas.microsoft.com/office/drawing/2014/main" id="{9EB9AD34-D3C8-44B2-9819-93CF23767F28}"/>
              </a:ext>
            </a:extLst>
          </p:cNvPr>
          <p:cNvSpPr>
            <a:spLocks noGrp="1" noChangeArrowheads="1"/>
          </p:cNvSpPr>
          <p:nvPr>
            <p:ph type="title"/>
          </p:nvPr>
        </p:nvSpPr>
        <p:spPr/>
        <p:txBody>
          <a:bodyPr/>
          <a:lstStyle/>
          <a:p>
            <a:pPr eaLnBrk="1" hangingPunct="1"/>
            <a:endParaRPr lang="zh-TW" altLang="en-US"/>
          </a:p>
        </p:txBody>
      </p:sp>
      <p:sp>
        <p:nvSpPr>
          <p:cNvPr id="49156" name="Rectangle 3">
            <a:extLst>
              <a:ext uri="{FF2B5EF4-FFF2-40B4-BE49-F238E27FC236}">
                <a16:creationId xmlns:a16="http://schemas.microsoft.com/office/drawing/2014/main" id="{C33B0DB8-B42D-4BE5-960E-CB777523D276}"/>
              </a:ext>
            </a:extLst>
          </p:cNvPr>
          <p:cNvSpPr>
            <a:spLocks noGrp="1" noChangeArrowheads="1"/>
          </p:cNvSpPr>
          <p:nvPr>
            <p:ph type="body" idx="1"/>
          </p:nvPr>
        </p:nvSpPr>
        <p:spPr/>
        <p:txBody>
          <a:bodyPr/>
          <a:lstStyle/>
          <a:p>
            <a:pPr eaLnBrk="1" hangingPunct="1"/>
            <a:r>
              <a:rPr lang="en-US" altLang="zh-TW"/>
              <a:t>Fig. 4.20 shows an application of lowpass filtering to produce a smoother, soft-looking result from a sharp original.</a:t>
            </a:r>
          </a:p>
          <a:p>
            <a:pPr eaLnBrk="1" hangingPunct="1"/>
            <a:endParaRPr lang="zh-TW" altLang="en-US"/>
          </a:p>
        </p:txBody>
      </p:sp>
      <p:pic>
        <p:nvPicPr>
          <p:cNvPr id="49157" name="Picture 4">
            <a:extLst>
              <a:ext uri="{FF2B5EF4-FFF2-40B4-BE49-F238E27FC236}">
                <a16:creationId xmlns:a16="http://schemas.microsoft.com/office/drawing/2014/main" id="{045A4CBC-5422-4047-9F6A-B19E7CEC9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628775"/>
            <a:ext cx="6769100" cy="510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編號版面配置區 3">
            <a:extLst>
              <a:ext uri="{FF2B5EF4-FFF2-40B4-BE49-F238E27FC236}">
                <a16:creationId xmlns:a16="http://schemas.microsoft.com/office/drawing/2014/main" id="{5A8189D2-5D9E-4D46-BB90-61CC9F8DB88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F17D1EE5-7035-459C-A7C4-8215BBEDC69E}" type="slidenum">
              <a:rPr kumimoji="0" lang="zh-TW" altLang="en-US"/>
              <a:pPr eaLnBrk="1" hangingPunct="1"/>
              <a:t>45</a:t>
            </a:fld>
            <a:endParaRPr kumimoji="0" lang="en-US" altLang="zh-TW"/>
          </a:p>
        </p:txBody>
      </p:sp>
      <p:sp>
        <p:nvSpPr>
          <p:cNvPr id="50179" name="Rectangle 2">
            <a:extLst>
              <a:ext uri="{FF2B5EF4-FFF2-40B4-BE49-F238E27FC236}">
                <a16:creationId xmlns:a16="http://schemas.microsoft.com/office/drawing/2014/main" id="{A611D1EA-921B-4497-81AF-BF5D252A1B92}"/>
              </a:ext>
            </a:extLst>
          </p:cNvPr>
          <p:cNvSpPr>
            <a:spLocks noGrp="1" noChangeArrowheads="1"/>
          </p:cNvSpPr>
          <p:nvPr>
            <p:ph type="title"/>
          </p:nvPr>
        </p:nvSpPr>
        <p:spPr/>
        <p:txBody>
          <a:bodyPr/>
          <a:lstStyle/>
          <a:p>
            <a:pPr eaLnBrk="1" hangingPunct="1"/>
            <a:endParaRPr lang="zh-TW" altLang="en-US"/>
          </a:p>
        </p:txBody>
      </p:sp>
      <p:sp>
        <p:nvSpPr>
          <p:cNvPr id="50180" name="Rectangle 3">
            <a:extLst>
              <a:ext uri="{FF2B5EF4-FFF2-40B4-BE49-F238E27FC236}">
                <a16:creationId xmlns:a16="http://schemas.microsoft.com/office/drawing/2014/main" id="{7BC6148F-AA86-4AC6-BB07-8B95E33C2FFA}"/>
              </a:ext>
            </a:extLst>
          </p:cNvPr>
          <p:cNvSpPr>
            <a:spLocks noGrp="1" noChangeArrowheads="1"/>
          </p:cNvSpPr>
          <p:nvPr>
            <p:ph type="body" idx="1"/>
          </p:nvPr>
        </p:nvSpPr>
        <p:spPr/>
        <p:txBody>
          <a:bodyPr/>
          <a:lstStyle/>
          <a:p>
            <a:pPr eaLnBrk="1" hangingPunct="1"/>
            <a:r>
              <a:rPr lang="en-US" altLang="zh-TW"/>
              <a:t>Fig. 4.21 shows two applications of lowpass filtering on the same image, but with totally different objectives.</a:t>
            </a:r>
          </a:p>
          <a:p>
            <a:pPr lvl="1" eaLnBrk="1" hangingPunct="1"/>
            <a:r>
              <a:rPr lang="en-US" altLang="zh-TW"/>
              <a:t>Fig. 4.21(b) shows the result of reducing pronounced scan lines, whereas Fig. 4.21(c) shows the result of blurring out as much detail as possible, leaving large features recognizable.</a:t>
            </a:r>
            <a:endParaRPr lang="zh-TW" altLang="en-US"/>
          </a:p>
        </p:txBody>
      </p:sp>
      <p:pic>
        <p:nvPicPr>
          <p:cNvPr id="50181" name="Picture 4">
            <a:extLst>
              <a:ext uri="{FF2B5EF4-FFF2-40B4-BE49-F238E27FC236}">
                <a16:creationId xmlns:a16="http://schemas.microsoft.com/office/drawing/2014/main" id="{3EDE4866-3323-4E62-8B5E-F98C487FE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420938"/>
            <a:ext cx="8280400" cy="365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投影片編號版面配置區 3">
            <a:extLst>
              <a:ext uri="{FF2B5EF4-FFF2-40B4-BE49-F238E27FC236}">
                <a16:creationId xmlns:a16="http://schemas.microsoft.com/office/drawing/2014/main" id="{85F62748-8D78-49AC-A69C-B4F1BCC9BC0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FC7CC72B-2ADF-4043-833C-5B117CB7A9E1}" type="slidenum">
              <a:rPr kumimoji="0" lang="zh-TW" altLang="en-US"/>
              <a:pPr eaLnBrk="1" hangingPunct="1"/>
              <a:t>46</a:t>
            </a:fld>
            <a:endParaRPr kumimoji="0" lang="en-US" altLang="zh-TW"/>
          </a:p>
        </p:txBody>
      </p:sp>
      <p:sp>
        <p:nvSpPr>
          <p:cNvPr id="51203" name="Rectangle 2">
            <a:extLst>
              <a:ext uri="{FF2B5EF4-FFF2-40B4-BE49-F238E27FC236}">
                <a16:creationId xmlns:a16="http://schemas.microsoft.com/office/drawing/2014/main" id="{91525679-99F6-43C4-936A-51C8F1C54C85}"/>
              </a:ext>
            </a:extLst>
          </p:cNvPr>
          <p:cNvSpPr>
            <a:spLocks noGrp="1" noChangeArrowheads="1"/>
          </p:cNvSpPr>
          <p:nvPr>
            <p:ph type="title"/>
          </p:nvPr>
        </p:nvSpPr>
        <p:spPr/>
        <p:txBody>
          <a:bodyPr/>
          <a:lstStyle/>
          <a:p>
            <a:pPr eaLnBrk="1" hangingPunct="1"/>
            <a:r>
              <a:rPr lang="en-US" altLang="zh-TW"/>
              <a:t>Frequency Domain Sharpening Filters</a:t>
            </a:r>
            <a:endParaRPr lang="zh-TW" altLang="en-US"/>
          </a:p>
        </p:txBody>
      </p:sp>
      <mc:AlternateContent xmlns:mc="http://schemas.openxmlformats.org/markup-compatibility/2006" xmlns:a14="http://schemas.microsoft.com/office/drawing/2010/main">
        <mc:Choice Requires="a14">
          <p:sp>
            <p:nvSpPr>
              <p:cNvPr id="51204" name="Rectangle 3">
                <a:extLst>
                  <a:ext uri="{FF2B5EF4-FFF2-40B4-BE49-F238E27FC236}">
                    <a16:creationId xmlns:a16="http://schemas.microsoft.com/office/drawing/2014/main" id="{B0AFF01E-1229-4F8F-B522-1A3DCA005C0A}"/>
                  </a:ext>
                </a:extLst>
              </p:cNvPr>
              <p:cNvSpPr>
                <a:spLocks noGrp="1" noChangeArrowheads="1"/>
              </p:cNvSpPr>
              <p:nvPr>
                <p:ph type="body" idx="1"/>
              </p:nvPr>
            </p:nvSpPr>
            <p:spPr/>
            <p:txBody>
              <a:bodyPr/>
              <a:lstStyle/>
              <a:p>
                <a:pPr eaLnBrk="1" hangingPunct="1"/>
                <a:r>
                  <a:rPr lang="en-US" altLang="zh-TW" dirty="0"/>
                  <a:t>Image sharpening can be realized by a </a:t>
                </a:r>
                <a:r>
                  <a:rPr lang="en-US" altLang="zh-TW" dirty="0" err="1"/>
                  <a:t>highpass</a:t>
                </a:r>
                <a:r>
                  <a:rPr lang="en-US" altLang="zh-TW" dirty="0"/>
                  <a:t> filtering process, which attenuates the low-frequency components without disturbing high-frequency information.</a:t>
                </a:r>
              </a:p>
              <a:p>
                <a:pPr eaLnBrk="1" hangingPunct="1"/>
                <a:r>
                  <a:rPr lang="en-US" altLang="zh-TW" dirty="0"/>
                  <a:t>The transfer function of the </a:t>
                </a:r>
                <a:r>
                  <a:rPr lang="en-US" altLang="zh-TW" dirty="0" err="1"/>
                  <a:t>highpass</a:t>
                </a:r>
                <a:r>
                  <a:rPr lang="en-US" altLang="zh-TW" dirty="0"/>
                  <a:t> filters can be:</a:t>
                </a:r>
              </a:p>
              <a:p>
                <a:pPr eaLnBrk="1" hangingPunct="1">
                  <a:buFont typeface="Wingdings" panose="05000000000000000000" pitchFamily="2" charset="2"/>
                  <a:buNone/>
                </a:pPr>
                <a:r>
                  <a:rPr lang="zh-TW" altLang="en-US" dirty="0"/>
                  <a:t>									       </a:t>
                </a:r>
                <a:r>
                  <a:rPr lang="en-US" altLang="zh-TW" dirty="0"/>
                  <a:t>(4.4-1)</a:t>
                </a:r>
              </a:p>
              <a:p>
                <a:pPr eaLnBrk="1" hangingPunct="1">
                  <a:buFont typeface="Wingdings" panose="05000000000000000000" pitchFamily="2" charset="2"/>
                  <a:buNone/>
                </a:pPr>
                <a:r>
                  <a:rPr lang="en-US" altLang="zh-TW" dirty="0"/>
                  <a:t>	where </a:t>
                </a:r>
                <a14:m>
                  <m:oMath xmlns:m="http://schemas.openxmlformats.org/officeDocument/2006/math">
                    <m:r>
                      <a:rPr lang="en-US" altLang="zh-TW" i="1" dirty="0" smtClean="0">
                        <a:latin typeface="Cambria Math" panose="02040503050406030204" pitchFamily="18" charset="0"/>
                      </a:rPr>
                      <m:t>𝐻</m:t>
                    </m:r>
                    <m:r>
                      <a:rPr lang="en-US" altLang="zh-TW" i="1" baseline="-25000" dirty="0" err="1" smtClean="0">
                        <a:latin typeface="Cambria Math" panose="02040503050406030204" pitchFamily="18" charset="0"/>
                      </a:rPr>
                      <m:t>𝑙𝑝</m:t>
                    </m:r>
                  </m:oMath>
                </a14:m>
                <a:r>
                  <a:rPr lang="en-US" altLang="zh-TW" dirty="0">
                    <a:latin typeface="+mj-lt"/>
                  </a:rPr>
                  <a:t>(</a:t>
                </a:r>
                <a:r>
                  <a:rPr lang="en-US" altLang="zh-TW" i="1" dirty="0">
                    <a:latin typeface="+mj-lt"/>
                  </a:rPr>
                  <a:t>u</a:t>
                </a:r>
                <a:r>
                  <a:rPr lang="en-US" altLang="zh-TW" dirty="0">
                    <a:latin typeface="+mj-lt"/>
                  </a:rPr>
                  <a:t>,</a:t>
                </a:r>
                <a:r>
                  <a:rPr lang="en-US" altLang="zh-TW" i="1" dirty="0">
                    <a:latin typeface="+mj-lt"/>
                  </a:rPr>
                  <a:t> v</a:t>
                </a:r>
                <a:r>
                  <a:rPr lang="en-US" altLang="zh-TW" dirty="0">
                    <a:latin typeface="+mj-lt"/>
                  </a:rPr>
                  <a:t>)</a:t>
                </a:r>
                <a:r>
                  <a:rPr lang="en-US" altLang="zh-TW" i="1" dirty="0">
                    <a:latin typeface="+mj-lt"/>
                  </a:rPr>
                  <a:t> </a:t>
                </a:r>
                <a:r>
                  <a:rPr lang="en-US" altLang="zh-TW" dirty="0"/>
                  <a:t>is the transfer function of the corresponding lowpass filter</a:t>
                </a:r>
                <a:r>
                  <a:rPr lang="en-US" altLang="zh-TW" i="1" dirty="0"/>
                  <a:t>.</a:t>
                </a:r>
                <a:endParaRPr lang="en-US" altLang="zh-TW" dirty="0"/>
              </a:p>
              <a:p>
                <a:pPr eaLnBrk="1" hangingPunct="1"/>
                <a:r>
                  <a:rPr lang="en-US" altLang="zh-TW" dirty="0"/>
                  <a:t>Fig 4.22 shows typical 3-D plots, image representations, and cross sections for the </a:t>
                </a:r>
                <a:r>
                  <a:rPr lang="en-US" altLang="zh-TW" dirty="0" err="1"/>
                  <a:t>highpass</a:t>
                </a:r>
                <a:r>
                  <a:rPr lang="en-US" altLang="zh-TW" dirty="0"/>
                  <a:t> filters.</a:t>
                </a:r>
              </a:p>
              <a:p>
                <a:pPr eaLnBrk="1" hangingPunct="1"/>
                <a:endParaRPr lang="en-US" altLang="zh-TW" dirty="0"/>
              </a:p>
            </p:txBody>
          </p:sp>
        </mc:Choice>
        <mc:Fallback xmlns="">
          <p:sp>
            <p:nvSpPr>
              <p:cNvPr id="51204" name="Rectangle 3">
                <a:extLst>
                  <a:ext uri="{FF2B5EF4-FFF2-40B4-BE49-F238E27FC236}">
                    <a16:creationId xmlns:a16="http://schemas.microsoft.com/office/drawing/2014/main" id="{B0AFF01E-1229-4F8F-B522-1A3DCA005C0A}"/>
                  </a:ext>
                </a:extLst>
              </p:cNvPr>
              <p:cNvSpPr>
                <a:spLocks noGrp="1" noRot="1" noChangeAspect="1" noMove="1" noResize="1" noEditPoints="1" noAdjustHandles="1" noChangeArrowheads="1" noChangeShapeType="1" noTextEdit="1"/>
              </p:cNvSpPr>
              <p:nvPr>
                <p:ph type="body" idx="1"/>
              </p:nvPr>
            </p:nvSpPr>
            <p:spPr>
              <a:blipFill>
                <a:blip r:embed="rId2"/>
                <a:stretch>
                  <a:fillRect l="-1378" t="-2105" r="-241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205" name="Object 4">
                <a:extLst>
                  <a:ext uri="{FF2B5EF4-FFF2-40B4-BE49-F238E27FC236}">
                    <a16:creationId xmlns:a16="http://schemas.microsoft.com/office/drawing/2014/main" id="{AFF1BD03-F6BF-40A2-84E8-48FE8C6073B4}"/>
                  </a:ext>
                </a:extLst>
              </p:cNvPr>
              <p:cNvSpPr txBox="1"/>
              <p:nvPr/>
            </p:nvSpPr>
            <p:spPr bwMode="auto">
              <a:xfrm>
                <a:off x="827584" y="3212976"/>
                <a:ext cx="4464868" cy="576263"/>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solidFill>
                                <a:srgbClr val="000000"/>
                              </a:solidFill>
                              <a:latin typeface="Cambria Math" panose="02040503050406030204" pitchFamily="18" charset="0"/>
                            </a:rPr>
                          </m:ctrlPr>
                        </m:sSubPr>
                        <m:e>
                          <m:r>
                            <a:rPr lang="en-US" altLang="zh-TW" sz="2800" b="0" i="1" smtClean="0">
                              <a:solidFill>
                                <a:srgbClr val="000000"/>
                              </a:solidFill>
                              <a:latin typeface="Cambria Math" panose="02040503050406030204" pitchFamily="18" charset="0"/>
                            </a:rPr>
                            <m:t>𝐻</m:t>
                          </m:r>
                        </m:e>
                        <m:sub>
                          <m:r>
                            <a:rPr lang="en-US" altLang="zh-TW" sz="2800" b="0" i="1" smtClean="0">
                              <a:solidFill>
                                <a:srgbClr val="000000"/>
                              </a:solidFill>
                              <a:latin typeface="Cambria Math" panose="02040503050406030204" pitchFamily="18" charset="0"/>
                            </a:rPr>
                            <m:t>h𝑝</m:t>
                          </m:r>
                        </m:sub>
                      </m:sSub>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e>
                      </m:d>
                      <m:r>
                        <a:rPr lang="zh-TW" altLang="en-US" sz="2800" i="1">
                          <a:solidFill>
                            <a:srgbClr val="000000"/>
                          </a:solidFill>
                          <a:latin typeface="Cambria Math" panose="02040503050406030204" pitchFamily="18" charset="0"/>
                        </a:rPr>
                        <m:t>=1−</m:t>
                      </m:r>
                      <m:sSub>
                        <m:sSubPr>
                          <m:ctrlPr>
                            <a:rPr lang="en-US" altLang="zh-TW" sz="2800" i="1" smtClean="0">
                              <a:solidFill>
                                <a:srgbClr val="000000"/>
                              </a:solidFill>
                              <a:latin typeface="Cambria Math" panose="02040503050406030204" pitchFamily="18" charset="0"/>
                            </a:rPr>
                          </m:ctrlPr>
                        </m:sSubPr>
                        <m:e>
                          <m:r>
                            <a:rPr lang="en-US" altLang="zh-TW" sz="2800" b="0" i="1" smtClean="0">
                              <a:solidFill>
                                <a:srgbClr val="000000"/>
                              </a:solidFill>
                              <a:latin typeface="Cambria Math" panose="02040503050406030204" pitchFamily="18" charset="0"/>
                            </a:rPr>
                            <m:t>𝐻</m:t>
                          </m:r>
                        </m:e>
                        <m:sub>
                          <m:r>
                            <a:rPr lang="en-US" altLang="zh-TW" sz="2800" b="0" i="1" smtClean="0">
                              <a:solidFill>
                                <a:srgbClr val="000000"/>
                              </a:solidFill>
                              <a:latin typeface="Cambria Math" panose="02040503050406030204" pitchFamily="18" charset="0"/>
                            </a:rPr>
                            <m:t>𝑙𝑝</m:t>
                          </m:r>
                        </m:sub>
                      </m:sSub>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e>
                      </m:d>
                      <m:r>
                        <a:rPr lang="en-US" altLang="zh-TW" sz="2800" b="0" i="1" smtClean="0">
                          <a:solidFill>
                            <a:srgbClr val="000000"/>
                          </a:solidFill>
                          <a:latin typeface="Cambria Math" panose="02040503050406030204" pitchFamily="18" charset="0"/>
                        </a:rPr>
                        <m:t>,</m:t>
                      </m:r>
                    </m:oMath>
                  </m:oMathPara>
                </a14:m>
                <a:endParaRPr lang="zh-TW" altLang="en-US" sz="2800" dirty="0">
                  <a:latin typeface="+mj-lt"/>
                </a:endParaRPr>
              </a:p>
            </p:txBody>
          </p:sp>
        </mc:Choice>
        <mc:Fallback xmlns="">
          <p:sp>
            <p:nvSpPr>
              <p:cNvPr id="51205" name="Object 4">
                <a:extLst>
                  <a:ext uri="{FF2B5EF4-FFF2-40B4-BE49-F238E27FC236}">
                    <a16:creationId xmlns:a16="http://schemas.microsoft.com/office/drawing/2014/main" id="{AFF1BD03-F6BF-40A2-84E8-48FE8C6073B4}"/>
                  </a:ext>
                </a:extLst>
              </p:cNvPr>
              <p:cNvSpPr txBox="1">
                <a:spLocks noRot="1" noChangeAspect="1" noMove="1" noResize="1" noEditPoints="1" noAdjustHandles="1" noChangeArrowheads="1" noChangeShapeType="1" noTextEdit="1"/>
              </p:cNvSpPr>
              <p:nvPr/>
            </p:nvSpPr>
            <p:spPr bwMode="auto">
              <a:xfrm>
                <a:off x="827584" y="3212976"/>
                <a:ext cx="4464868" cy="576263"/>
              </a:xfrm>
              <a:prstGeom prst="rect">
                <a:avLst/>
              </a:prstGeom>
              <a:blipFill>
                <a:blip r:embed="rId3"/>
                <a:stretch>
                  <a:fillRect/>
                </a:stretch>
              </a:blipFill>
              <a:ln>
                <a:noFill/>
              </a:ln>
              <a:effectLst/>
              <a:extLst/>
            </p:spPr>
            <p:txBody>
              <a:bodyPr/>
              <a:lstStyle/>
              <a:p>
                <a:r>
                  <a:rPr lang="zh-TW" altLang="en-US">
                    <a:noFill/>
                  </a:rPr>
                  <a:t> </a:t>
                </a:r>
              </a:p>
            </p:txBody>
          </p:sp>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編號版面配置區 3">
            <a:extLst>
              <a:ext uri="{FF2B5EF4-FFF2-40B4-BE49-F238E27FC236}">
                <a16:creationId xmlns:a16="http://schemas.microsoft.com/office/drawing/2014/main" id="{01308FAF-D292-4396-9163-4BD1FA620F0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6E682BB1-B211-4C2C-8283-69CD512296AD}" type="slidenum">
              <a:rPr kumimoji="0" lang="zh-TW" altLang="en-US"/>
              <a:pPr eaLnBrk="1" hangingPunct="1"/>
              <a:t>47</a:t>
            </a:fld>
            <a:endParaRPr kumimoji="0" lang="en-US" altLang="zh-TW"/>
          </a:p>
        </p:txBody>
      </p:sp>
      <p:sp>
        <p:nvSpPr>
          <p:cNvPr id="52227" name="Rectangle 2">
            <a:extLst>
              <a:ext uri="{FF2B5EF4-FFF2-40B4-BE49-F238E27FC236}">
                <a16:creationId xmlns:a16="http://schemas.microsoft.com/office/drawing/2014/main" id="{C5D400E3-71BA-4D3D-82D6-96DF37EECA6F}"/>
              </a:ext>
            </a:extLst>
          </p:cNvPr>
          <p:cNvSpPr>
            <a:spLocks noGrp="1" noChangeArrowheads="1"/>
          </p:cNvSpPr>
          <p:nvPr>
            <p:ph type="title"/>
          </p:nvPr>
        </p:nvSpPr>
        <p:spPr/>
        <p:txBody>
          <a:bodyPr/>
          <a:lstStyle/>
          <a:p>
            <a:pPr eaLnBrk="1" hangingPunct="1"/>
            <a:endParaRPr lang="zh-TW" altLang="en-US"/>
          </a:p>
        </p:txBody>
      </p:sp>
      <p:pic>
        <p:nvPicPr>
          <p:cNvPr id="52228" name="Picture 4">
            <a:extLst>
              <a:ext uri="{FF2B5EF4-FFF2-40B4-BE49-F238E27FC236}">
                <a16:creationId xmlns:a16="http://schemas.microsoft.com/office/drawing/2014/main" id="{C290A9A3-42DC-4E21-9EBC-683D9F2DA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363" y="144463"/>
            <a:ext cx="6113462" cy="659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投影片編號版面配置區 3">
            <a:extLst>
              <a:ext uri="{FF2B5EF4-FFF2-40B4-BE49-F238E27FC236}">
                <a16:creationId xmlns:a16="http://schemas.microsoft.com/office/drawing/2014/main" id="{1C0CBF9D-EF14-467B-9166-987478434B1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2FBDBDB7-9613-4E85-92B4-907AB2F891C5}" type="slidenum">
              <a:rPr kumimoji="0" lang="zh-TW" altLang="en-US"/>
              <a:pPr eaLnBrk="1" hangingPunct="1"/>
              <a:t>48</a:t>
            </a:fld>
            <a:endParaRPr kumimoji="0" lang="en-US" altLang="zh-TW"/>
          </a:p>
        </p:txBody>
      </p:sp>
      <p:sp>
        <p:nvSpPr>
          <p:cNvPr id="53251" name="Rectangle 2">
            <a:extLst>
              <a:ext uri="{FF2B5EF4-FFF2-40B4-BE49-F238E27FC236}">
                <a16:creationId xmlns:a16="http://schemas.microsoft.com/office/drawing/2014/main" id="{CCC81AC2-7691-48E1-9D16-3B8C40758B63}"/>
              </a:ext>
            </a:extLst>
          </p:cNvPr>
          <p:cNvSpPr>
            <a:spLocks noGrp="1" noChangeArrowheads="1"/>
          </p:cNvSpPr>
          <p:nvPr>
            <p:ph type="title"/>
          </p:nvPr>
        </p:nvSpPr>
        <p:spPr/>
        <p:txBody>
          <a:bodyPr/>
          <a:lstStyle/>
          <a:p>
            <a:pPr eaLnBrk="1" hangingPunct="1"/>
            <a:endParaRPr lang="zh-TW" altLang="en-US"/>
          </a:p>
        </p:txBody>
      </p:sp>
      <p:sp>
        <p:nvSpPr>
          <p:cNvPr id="53252" name="Rectangle 3">
            <a:extLst>
              <a:ext uri="{FF2B5EF4-FFF2-40B4-BE49-F238E27FC236}">
                <a16:creationId xmlns:a16="http://schemas.microsoft.com/office/drawing/2014/main" id="{69755664-C82B-47DC-8D92-9791A4F39223}"/>
              </a:ext>
            </a:extLst>
          </p:cNvPr>
          <p:cNvSpPr>
            <a:spLocks noGrp="1" noChangeArrowheads="1"/>
          </p:cNvSpPr>
          <p:nvPr>
            <p:ph type="body" idx="1"/>
          </p:nvPr>
        </p:nvSpPr>
        <p:spPr/>
        <p:txBody>
          <a:bodyPr/>
          <a:lstStyle/>
          <a:p>
            <a:pPr eaLnBrk="1" hangingPunct="1"/>
            <a:r>
              <a:rPr lang="en-US" altLang="zh-TW"/>
              <a:t>Fig. 4.23 illustrates what the highpass filters look like in the spatial domain.</a:t>
            </a:r>
            <a:endParaRPr lang="zh-TW" altLang="en-US"/>
          </a:p>
        </p:txBody>
      </p:sp>
      <p:pic>
        <p:nvPicPr>
          <p:cNvPr id="53253" name="Picture 4">
            <a:extLst>
              <a:ext uri="{FF2B5EF4-FFF2-40B4-BE49-F238E27FC236}">
                <a16:creationId xmlns:a16="http://schemas.microsoft.com/office/drawing/2014/main" id="{2470638B-19A8-4BD8-96ED-6624AB9990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268413"/>
            <a:ext cx="7561262"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投影片編號版面配置區 3">
            <a:extLst>
              <a:ext uri="{FF2B5EF4-FFF2-40B4-BE49-F238E27FC236}">
                <a16:creationId xmlns:a16="http://schemas.microsoft.com/office/drawing/2014/main" id="{048F396C-FB3A-4C1B-95AC-7E66D8EA76E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83C5AC38-A113-426A-9F74-B82FFC19A48F}" type="slidenum">
              <a:rPr kumimoji="0" lang="zh-TW" altLang="en-US"/>
              <a:pPr eaLnBrk="1" hangingPunct="1"/>
              <a:t>49</a:t>
            </a:fld>
            <a:endParaRPr kumimoji="0" lang="en-US" altLang="zh-TW"/>
          </a:p>
        </p:txBody>
      </p:sp>
      <p:sp>
        <p:nvSpPr>
          <p:cNvPr id="54275" name="Rectangle 2">
            <a:extLst>
              <a:ext uri="{FF2B5EF4-FFF2-40B4-BE49-F238E27FC236}">
                <a16:creationId xmlns:a16="http://schemas.microsoft.com/office/drawing/2014/main" id="{C0008222-1182-4E15-9C9A-10106B4CED7E}"/>
              </a:ext>
            </a:extLst>
          </p:cNvPr>
          <p:cNvSpPr>
            <a:spLocks noGrp="1" noChangeArrowheads="1"/>
          </p:cNvSpPr>
          <p:nvPr>
            <p:ph type="title"/>
          </p:nvPr>
        </p:nvSpPr>
        <p:spPr/>
        <p:txBody>
          <a:bodyPr/>
          <a:lstStyle/>
          <a:p>
            <a:pPr eaLnBrk="1" hangingPunct="1"/>
            <a:r>
              <a:rPr lang="en-US" altLang="zh-TW"/>
              <a:t>Ideal Highpass Filters</a:t>
            </a:r>
            <a:endParaRPr lang="zh-TW" altLang="en-US"/>
          </a:p>
        </p:txBody>
      </p:sp>
      <p:sp>
        <p:nvSpPr>
          <p:cNvPr id="54276" name="Rectangle 3">
            <a:extLst>
              <a:ext uri="{FF2B5EF4-FFF2-40B4-BE49-F238E27FC236}">
                <a16:creationId xmlns:a16="http://schemas.microsoft.com/office/drawing/2014/main" id="{3F312C39-1B8C-4674-AFDC-670AAB31A7AA}"/>
              </a:ext>
            </a:extLst>
          </p:cNvPr>
          <p:cNvSpPr>
            <a:spLocks noGrp="1" noChangeArrowheads="1"/>
          </p:cNvSpPr>
          <p:nvPr>
            <p:ph type="body" idx="1"/>
          </p:nvPr>
        </p:nvSpPr>
        <p:spPr/>
        <p:txBody>
          <a:bodyPr/>
          <a:lstStyle/>
          <a:p>
            <a:pPr eaLnBrk="1" hangingPunct="1"/>
            <a:r>
              <a:rPr lang="en-US" altLang="zh-TW" dirty="0"/>
              <a:t>A 2-D ideal </a:t>
            </a:r>
            <a:r>
              <a:rPr lang="en-US" altLang="zh-TW" dirty="0" err="1"/>
              <a:t>highpass</a:t>
            </a:r>
            <a:r>
              <a:rPr lang="en-US" altLang="zh-TW" dirty="0"/>
              <a:t> filter (IHPF) is defined as:</a:t>
            </a:r>
          </a:p>
          <a:p>
            <a:pPr eaLnBrk="1" hangingPunct="1">
              <a:spcBef>
                <a:spcPct val="50000"/>
              </a:spcBef>
              <a:buFont typeface="Wingdings" panose="05000000000000000000" pitchFamily="2" charset="2"/>
              <a:buNone/>
            </a:pPr>
            <a:r>
              <a:rPr lang="zh-TW" altLang="en-US" dirty="0"/>
              <a:t>									       </a:t>
            </a:r>
            <a:r>
              <a:rPr lang="en-US" altLang="zh-TW" dirty="0"/>
              <a:t>(4.4-2)</a:t>
            </a:r>
          </a:p>
          <a:p>
            <a:pPr eaLnBrk="1" hangingPunct="1">
              <a:spcBef>
                <a:spcPct val="35000"/>
              </a:spcBef>
              <a:buFont typeface="Wingdings" panose="05000000000000000000" pitchFamily="2" charset="2"/>
              <a:buNone/>
            </a:pPr>
            <a:r>
              <a:rPr lang="zh-TW" altLang="en-US" dirty="0"/>
              <a:t>	</a:t>
            </a:r>
            <a:r>
              <a:rPr lang="en-US" altLang="zh-TW" dirty="0"/>
              <a:t>where </a:t>
            </a:r>
            <a:r>
              <a:rPr lang="en-US" altLang="zh-TW" i="1" dirty="0"/>
              <a:t>D</a:t>
            </a:r>
            <a:r>
              <a:rPr lang="en-US" altLang="zh-TW" i="1" baseline="-25000" dirty="0"/>
              <a:t>0</a:t>
            </a:r>
            <a:r>
              <a:rPr lang="en-US" altLang="zh-TW" dirty="0"/>
              <a:t> is the cutoff distance measured from the origin of the frequency rectangle, and </a:t>
            </a:r>
            <a:r>
              <a:rPr lang="en-US" altLang="zh-TW" i="1" dirty="0"/>
              <a:t>D</a:t>
            </a:r>
            <a:r>
              <a:rPr lang="en-US" altLang="zh-TW" dirty="0"/>
              <a:t>(</a:t>
            </a:r>
            <a:r>
              <a:rPr lang="en-US" altLang="zh-TW" i="1" dirty="0"/>
              <a:t>u</a:t>
            </a:r>
            <a:r>
              <a:rPr lang="en-US" altLang="zh-TW" dirty="0"/>
              <a:t>,</a:t>
            </a:r>
            <a:r>
              <a:rPr lang="en-US" altLang="zh-TW" i="1" dirty="0"/>
              <a:t> v</a:t>
            </a:r>
            <a:r>
              <a:rPr lang="en-US" altLang="zh-TW" dirty="0"/>
              <a:t>) is given in Eq. (4.3-3).</a:t>
            </a:r>
            <a:endParaRPr lang="zh-TW" altLang="en-US" dirty="0"/>
          </a:p>
          <a:p>
            <a:pPr eaLnBrk="1" hangingPunct="1"/>
            <a:r>
              <a:rPr lang="en-US" altLang="zh-TW" dirty="0"/>
              <a:t>Ideal </a:t>
            </a:r>
            <a:r>
              <a:rPr lang="en-US" altLang="zh-TW" dirty="0" err="1"/>
              <a:t>highpass</a:t>
            </a:r>
            <a:r>
              <a:rPr lang="en-US" altLang="zh-TW" dirty="0"/>
              <a:t> filters are not physically realizable with electronic components.</a:t>
            </a:r>
            <a:endParaRPr lang="zh-TW" altLang="en-US" dirty="0"/>
          </a:p>
        </p:txBody>
      </p:sp>
      <p:graphicFrame>
        <p:nvGraphicFramePr>
          <p:cNvPr id="54277" name="Object 4">
            <a:extLst>
              <a:ext uri="{FF2B5EF4-FFF2-40B4-BE49-F238E27FC236}">
                <a16:creationId xmlns:a16="http://schemas.microsoft.com/office/drawing/2014/main" id="{4543C9A9-F7FF-4439-87E7-D37C48E3E4FF}"/>
              </a:ext>
            </a:extLst>
          </p:cNvPr>
          <p:cNvGraphicFramePr>
            <a:graphicFrameLocks noChangeAspect="1"/>
          </p:cNvGraphicFramePr>
          <p:nvPr/>
        </p:nvGraphicFramePr>
        <p:xfrm>
          <a:off x="684213" y="1846263"/>
          <a:ext cx="4005262" cy="787400"/>
        </p:xfrm>
        <a:graphic>
          <a:graphicData uri="http://schemas.openxmlformats.org/presentationml/2006/ole">
            <mc:AlternateContent xmlns:mc="http://schemas.openxmlformats.org/markup-compatibility/2006">
              <mc:Choice xmlns:v="urn:schemas-microsoft-com:vml" Requires="v">
                <p:oleObj spid="_x0000_s54352" name="方程式" r:id="rId3" imgW="1930400" imgH="406400" progId="Equation.3">
                  <p:embed/>
                </p:oleObj>
              </mc:Choice>
              <mc:Fallback>
                <p:oleObj name="方程式" r:id="rId3" imgW="1930400" imgH="406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846263"/>
                        <a:ext cx="4005262"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文字方塊 10">
            <a:extLst>
              <a:ext uri="{FF2B5EF4-FFF2-40B4-BE49-F238E27FC236}">
                <a16:creationId xmlns:a16="http://schemas.microsoft.com/office/drawing/2014/main" id="{9CD1772B-994A-4939-A5F9-20D4175A789F}"/>
              </a:ext>
            </a:extLst>
          </p:cNvPr>
          <p:cNvSpPr txBox="1"/>
          <p:nvPr/>
        </p:nvSpPr>
        <p:spPr>
          <a:xfrm>
            <a:off x="2172079" y="1801533"/>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7" name="文字方塊 10">
            <a:extLst>
              <a:ext uri="{FF2B5EF4-FFF2-40B4-BE49-F238E27FC236}">
                <a16:creationId xmlns:a16="http://schemas.microsoft.com/office/drawing/2014/main" id="{F138C686-279D-4573-9BC2-3219844B4204}"/>
              </a:ext>
            </a:extLst>
          </p:cNvPr>
          <p:cNvSpPr txBox="1"/>
          <p:nvPr/>
        </p:nvSpPr>
        <p:spPr>
          <a:xfrm>
            <a:off x="2123728" y="2116389"/>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8" name="文字方塊 10">
            <a:extLst>
              <a:ext uri="{FF2B5EF4-FFF2-40B4-BE49-F238E27FC236}">
                <a16:creationId xmlns:a16="http://schemas.microsoft.com/office/drawing/2014/main" id="{A07025BC-2189-4B16-9C8A-33DFBF466121}"/>
              </a:ext>
            </a:extLst>
          </p:cNvPr>
          <p:cNvSpPr txBox="1"/>
          <p:nvPr/>
        </p:nvSpPr>
        <p:spPr>
          <a:xfrm>
            <a:off x="4526414" y="1801534"/>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9" name="文字方塊 10">
            <a:extLst>
              <a:ext uri="{FF2B5EF4-FFF2-40B4-BE49-F238E27FC236}">
                <a16:creationId xmlns:a16="http://schemas.microsoft.com/office/drawing/2014/main" id="{729977E1-1863-4832-A06F-1C1A4EB42A02}"/>
              </a:ext>
            </a:extLst>
          </p:cNvPr>
          <p:cNvSpPr txBox="1"/>
          <p:nvPr/>
        </p:nvSpPr>
        <p:spPr>
          <a:xfrm>
            <a:off x="4526414" y="2114019"/>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投影片編號版面配置區 3">
            <a:extLst>
              <a:ext uri="{FF2B5EF4-FFF2-40B4-BE49-F238E27FC236}">
                <a16:creationId xmlns:a16="http://schemas.microsoft.com/office/drawing/2014/main" id="{840EFBA2-2B56-4905-88EB-3E7127293F2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589CD652-05C8-4C0B-8BB6-9D73B505F8D0}" type="slidenum">
              <a:rPr kumimoji="0" lang="zh-TW" altLang="en-US"/>
              <a:pPr eaLnBrk="1" hangingPunct="1"/>
              <a:t>5</a:t>
            </a:fld>
            <a:endParaRPr kumimoji="0" lang="en-US" altLang="zh-TW"/>
          </a:p>
        </p:txBody>
      </p:sp>
      <p:sp>
        <p:nvSpPr>
          <p:cNvPr id="9219" name="Rectangle 2">
            <a:extLst>
              <a:ext uri="{FF2B5EF4-FFF2-40B4-BE49-F238E27FC236}">
                <a16:creationId xmlns:a16="http://schemas.microsoft.com/office/drawing/2014/main" id="{563CFCAD-D484-4861-A9E4-44FF019E13AD}"/>
              </a:ext>
            </a:extLst>
          </p:cNvPr>
          <p:cNvSpPr>
            <a:spLocks noGrp="1" noChangeArrowheads="1"/>
          </p:cNvSpPr>
          <p:nvPr>
            <p:ph type="title"/>
          </p:nvPr>
        </p:nvSpPr>
        <p:spPr/>
        <p:txBody>
          <a:bodyPr/>
          <a:lstStyle/>
          <a:p>
            <a:pPr eaLnBrk="1" hangingPunct="1"/>
            <a:endParaRPr lang="zh-TW" altLang="en-US"/>
          </a:p>
        </p:txBody>
      </p:sp>
      <p:sp>
        <p:nvSpPr>
          <p:cNvPr id="9220" name="Rectangle 3">
            <a:extLst>
              <a:ext uri="{FF2B5EF4-FFF2-40B4-BE49-F238E27FC236}">
                <a16:creationId xmlns:a16="http://schemas.microsoft.com/office/drawing/2014/main" id="{97113488-4804-4969-828D-AC7ABC04D127}"/>
              </a:ext>
            </a:extLst>
          </p:cNvPr>
          <p:cNvSpPr>
            <a:spLocks noGrp="1" noChangeArrowheads="1"/>
          </p:cNvSpPr>
          <p:nvPr>
            <p:ph type="body" idx="1"/>
          </p:nvPr>
        </p:nvSpPr>
        <p:spPr>
          <a:xfrm>
            <a:off x="107950" y="188913"/>
            <a:ext cx="8847138" cy="6669087"/>
          </a:xfrm>
        </p:spPr>
        <p:txBody>
          <a:bodyPr/>
          <a:lstStyle/>
          <a:p>
            <a:pPr eaLnBrk="1" hangingPunct="1">
              <a:lnSpc>
                <a:spcPct val="95000"/>
              </a:lnSpc>
              <a:spcBef>
                <a:spcPct val="0"/>
              </a:spcBef>
            </a:pPr>
            <a:r>
              <a:rPr lang="en-US" altLang="zh-TW" dirty="0"/>
              <a:t>The Fourier transform of a discrete function of one variable (1-D DFT), </a:t>
            </a:r>
            <a:r>
              <a:rPr lang="en-US" altLang="zh-TW" i="1" dirty="0"/>
              <a:t>f</a:t>
            </a:r>
            <a:r>
              <a:rPr lang="en-US" altLang="zh-TW" dirty="0"/>
              <a:t>(</a:t>
            </a:r>
            <a:r>
              <a:rPr lang="en-US" altLang="zh-TW" i="1" dirty="0"/>
              <a:t>x</a:t>
            </a:r>
            <a:r>
              <a:rPr lang="en-US" altLang="zh-TW" dirty="0"/>
              <a:t>), </a:t>
            </a:r>
            <a:r>
              <a:rPr lang="en-US" altLang="zh-TW" i="1" dirty="0"/>
              <a:t>x </a:t>
            </a:r>
            <a:r>
              <a:rPr lang="en-US" altLang="zh-TW" dirty="0"/>
              <a:t>= 0, 1, 2, ..., </a:t>
            </a:r>
            <a:r>
              <a:rPr lang="en-US" altLang="zh-TW" i="1" dirty="0"/>
              <a:t>M</a:t>
            </a:r>
            <a:r>
              <a:rPr lang="en-US" altLang="zh-TW" dirty="0"/>
              <a:t> </a:t>
            </a:r>
            <a:r>
              <a:rPr lang="en-US" altLang="zh-TW" dirty="0">
                <a:latin typeface="Arial" panose="020B0604020202020204" pitchFamily="34" charset="0"/>
              </a:rPr>
              <a:t>–</a:t>
            </a:r>
            <a:r>
              <a:rPr lang="en-US" altLang="zh-TW" dirty="0"/>
              <a:t> 1, is given by:</a:t>
            </a:r>
          </a:p>
          <a:p>
            <a:pPr eaLnBrk="1" hangingPunct="1">
              <a:lnSpc>
                <a:spcPct val="160000"/>
              </a:lnSpc>
              <a:spcBef>
                <a:spcPct val="0"/>
              </a:spcBef>
              <a:spcAft>
                <a:spcPct val="20000"/>
              </a:spcAft>
              <a:buFont typeface="Wingdings" panose="05000000000000000000" pitchFamily="2" charset="2"/>
              <a:buNone/>
            </a:pPr>
            <a:r>
              <a:rPr lang="zh-TW" altLang="en-US" dirty="0"/>
              <a:t>				                 </a:t>
            </a:r>
            <a:r>
              <a:rPr lang="en-US" altLang="zh-TW" dirty="0"/>
              <a:t>for </a:t>
            </a:r>
            <a:r>
              <a:rPr lang="en-US" altLang="zh-TW" i="1" dirty="0"/>
              <a:t>u</a:t>
            </a:r>
            <a:r>
              <a:rPr lang="en-US" altLang="zh-TW" dirty="0"/>
              <a:t> = 0, 1, 2, </a:t>
            </a:r>
            <a:r>
              <a:rPr lang="en-US" altLang="zh-TW" dirty="0">
                <a:latin typeface="Arial" panose="020B0604020202020204" pitchFamily="34" charset="0"/>
              </a:rPr>
              <a:t>…</a:t>
            </a:r>
            <a:r>
              <a:rPr lang="en-US" altLang="zh-TW" dirty="0"/>
              <a:t>, </a:t>
            </a:r>
            <a:r>
              <a:rPr lang="en-US" altLang="zh-TW" i="1" dirty="0"/>
              <a:t>M</a:t>
            </a:r>
            <a:r>
              <a:rPr lang="en-US" altLang="zh-TW" dirty="0"/>
              <a:t> </a:t>
            </a:r>
            <a:r>
              <a:rPr lang="en-US" altLang="zh-TW" dirty="0">
                <a:latin typeface="Arial" panose="020B0604020202020204" pitchFamily="34" charset="0"/>
              </a:rPr>
              <a:t>–</a:t>
            </a:r>
            <a:r>
              <a:rPr lang="en-US" altLang="zh-TW" dirty="0"/>
              <a:t> 1. (4.2-5)</a:t>
            </a:r>
          </a:p>
          <a:p>
            <a:pPr eaLnBrk="1" hangingPunct="1">
              <a:lnSpc>
                <a:spcPct val="90000"/>
              </a:lnSpc>
              <a:buFont typeface="Wingdings" panose="05000000000000000000" pitchFamily="2" charset="2"/>
              <a:buNone/>
            </a:pPr>
            <a:r>
              <a:rPr lang="zh-TW" altLang="en-US" dirty="0"/>
              <a:t>	</a:t>
            </a:r>
            <a:r>
              <a:rPr lang="en-US" altLang="zh-TW" dirty="0"/>
              <a:t>Similarly, given </a:t>
            </a:r>
            <a:r>
              <a:rPr lang="en-US" altLang="zh-TW" i="1" dirty="0"/>
              <a:t>F</a:t>
            </a:r>
            <a:r>
              <a:rPr lang="en-US" altLang="zh-TW" dirty="0"/>
              <a:t>(</a:t>
            </a:r>
            <a:r>
              <a:rPr lang="en-US" altLang="zh-TW" i="1" dirty="0"/>
              <a:t>u</a:t>
            </a:r>
            <a:r>
              <a:rPr lang="en-US" altLang="zh-TW" dirty="0"/>
              <a:t>), we can obtain the original function using the inverse DFT:</a:t>
            </a:r>
          </a:p>
          <a:p>
            <a:pPr eaLnBrk="1" hangingPunct="1">
              <a:spcAft>
                <a:spcPct val="20000"/>
              </a:spcAft>
              <a:buFont typeface="Wingdings" panose="05000000000000000000" pitchFamily="2" charset="2"/>
              <a:buNone/>
            </a:pPr>
            <a:r>
              <a:rPr lang="zh-TW" altLang="en-US" dirty="0"/>
              <a:t>				                 </a:t>
            </a:r>
            <a:r>
              <a:rPr lang="en-US" altLang="zh-TW" dirty="0"/>
              <a:t>for </a:t>
            </a:r>
            <a:r>
              <a:rPr lang="en-US" altLang="zh-TW" i="1" dirty="0"/>
              <a:t>x</a:t>
            </a:r>
            <a:r>
              <a:rPr lang="en-US" altLang="zh-TW" dirty="0"/>
              <a:t> = 0, 1, 2, </a:t>
            </a:r>
            <a:r>
              <a:rPr lang="en-US" altLang="zh-TW" dirty="0">
                <a:latin typeface="Arial" panose="020B0604020202020204" pitchFamily="34" charset="0"/>
              </a:rPr>
              <a:t>…</a:t>
            </a:r>
            <a:r>
              <a:rPr lang="en-US" altLang="zh-TW" dirty="0"/>
              <a:t>, </a:t>
            </a:r>
            <a:r>
              <a:rPr lang="en-US" altLang="zh-TW" i="1" dirty="0"/>
              <a:t>M</a:t>
            </a:r>
            <a:r>
              <a:rPr lang="en-US" altLang="zh-TW" dirty="0"/>
              <a:t> </a:t>
            </a:r>
            <a:r>
              <a:rPr lang="en-US" altLang="zh-TW" dirty="0">
                <a:latin typeface="Arial" panose="020B0604020202020204" pitchFamily="34" charset="0"/>
              </a:rPr>
              <a:t>–</a:t>
            </a:r>
            <a:r>
              <a:rPr lang="en-US" altLang="zh-TW" dirty="0"/>
              <a:t> 1. (4.2-6)</a:t>
            </a:r>
            <a:endParaRPr lang="zh-TW" altLang="en-US" dirty="0"/>
          </a:p>
          <a:p>
            <a:pPr eaLnBrk="1" hangingPunct="1">
              <a:lnSpc>
                <a:spcPct val="90000"/>
              </a:lnSpc>
            </a:pPr>
            <a:r>
              <a:rPr lang="en-US" altLang="zh-TW" dirty="0"/>
              <a:t>It takes approximately </a:t>
            </a:r>
            <a:r>
              <a:rPr lang="en-US" altLang="zh-TW" i="1" dirty="0"/>
              <a:t>M</a:t>
            </a:r>
            <a:r>
              <a:rPr lang="en-US" altLang="zh-TW" baseline="30000" dirty="0"/>
              <a:t>2</a:t>
            </a:r>
            <a:r>
              <a:rPr lang="en-US" altLang="zh-TW" dirty="0"/>
              <a:t> summations and multiplications to compute the discrete Fourier transform (DFT).</a:t>
            </a:r>
          </a:p>
          <a:p>
            <a:pPr eaLnBrk="1" hangingPunct="1">
              <a:lnSpc>
                <a:spcPct val="90000"/>
              </a:lnSpc>
              <a:spcBef>
                <a:spcPct val="10000"/>
              </a:spcBef>
            </a:pPr>
            <a:r>
              <a:rPr lang="en-US" altLang="zh-TW" dirty="0"/>
              <a:t>From Euler</a:t>
            </a:r>
            <a:r>
              <a:rPr lang="en-US" altLang="zh-TW" dirty="0">
                <a:latin typeface="Arial" panose="020B0604020202020204" pitchFamily="34" charset="0"/>
              </a:rPr>
              <a:t>’</a:t>
            </a:r>
            <a:r>
              <a:rPr lang="en-US" altLang="zh-TW" dirty="0"/>
              <a:t>s formula: </a:t>
            </a:r>
            <a:r>
              <a:rPr lang="zh-TW" altLang="en-US" dirty="0"/>
              <a:t>					       </a:t>
            </a:r>
            <a:r>
              <a:rPr lang="en-US" altLang="zh-TW" dirty="0"/>
              <a:t>(4.2-7)</a:t>
            </a:r>
          </a:p>
          <a:p>
            <a:pPr eaLnBrk="1" hangingPunct="1">
              <a:lnSpc>
                <a:spcPct val="90000"/>
              </a:lnSpc>
              <a:spcBef>
                <a:spcPct val="10000"/>
              </a:spcBef>
              <a:buFont typeface="Wingdings" panose="05000000000000000000" pitchFamily="2" charset="2"/>
              <a:buNone/>
            </a:pPr>
            <a:r>
              <a:rPr lang="zh-TW" altLang="en-US" dirty="0"/>
              <a:t>	</a:t>
            </a:r>
            <a:r>
              <a:rPr lang="en-US" altLang="zh-TW" dirty="0"/>
              <a:t>using the fact that                         </a:t>
            </a:r>
            <a:r>
              <a:rPr lang="en-US" altLang="zh-TW" sz="1400" dirty="0"/>
              <a:t>  </a:t>
            </a:r>
            <a:r>
              <a:rPr lang="en-US" altLang="zh-TW" dirty="0"/>
              <a:t>, we have:</a:t>
            </a:r>
          </a:p>
          <a:p>
            <a:pPr eaLnBrk="1" hangingPunct="1">
              <a:lnSpc>
                <a:spcPct val="90000"/>
              </a:lnSpc>
              <a:spcAft>
                <a:spcPct val="35000"/>
              </a:spcAft>
              <a:buFont typeface="Wingdings" panose="05000000000000000000" pitchFamily="2" charset="2"/>
              <a:buNone/>
            </a:pPr>
            <a:r>
              <a:rPr lang="zh-TW" altLang="en-US" dirty="0"/>
              <a:t>									       </a:t>
            </a:r>
            <a:br>
              <a:rPr lang="en-US" altLang="zh-TW" dirty="0"/>
            </a:br>
            <a:r>
              <a:rPr lang="en-US" altLang="zh-TW" dirty="0"/>
              <a:t>								</a:t>
            </a:r>
          </a:p>
          <a:p>
            <a:pPr eaLnBrk="1" hangingPunct="1">
              <a:lnSpc>
                <a:spcPct val="90000"/>
              </a:lnSpc>
              <a:spcBef>
                <a:spcPct val="10000"/>
              </a:spcBef>
              <a:buFont typeface="Wingdings" panose="05000000000000000000" pitchFamily="2" charset="2"/>
              <a:buNone/>
            </a:pPr>
            <a:r>
              <a:rPr lang="zh-TW" altLang="en-US" dirty="0"/>
              <a:t>	</a:t>
            </a:r>
            <a:r>
              <a:rPr lang="en-US" altLang="zh-TW" dirty="0"/>
              <a:t>for </a:t>
            </a:r>
            <a:r>
              <a:rPr lang="en-US" altLang="zh-TW" i="1" dirty="0"/>
              <a:t>u</a:t>
            </a:r>
            <a:r>
              <a:rPr lang="en-US" altLang="zh-TW" dirty="0"/>
              <a:t> = 0, 1, 2, </a:t>
            </a:r>
            <a:r>
              <a:rPr lang="en-US" altLang="zh-TW" dirty="0">
                <a:latin typeface="Arial" panose="020B0604020202020204" pitchFamily="34" charset="0"/>
              </a:rPr>
              <a:t>…</a:t>
            </a:r>
            <a:r>
              <a:rPr lang="en-US" altLang="zh-TW" dirty="0"/>
              <a:t>, </a:t>
            </a:r>
            <a:r>
              <a:rPr lang="en-US" altLang="zh-TW" i="1" dirty="0"/>
              <a:t>M</a:t>
            </a:r>
            <a:r>
              <a:rPr lang="en-US" altLang="zh-TW" dirty="0"/>
              <a:t> </a:t>
            </a:r>
            <a:r>
              <a:rPr lang="en-US" altLang="zh-TW" dirty="0">
                <a:latin typeface="Arial" panose="020B0604020202020204" pitchFamily="34" charset="0"/>
              </a:rPr>
              <a:t>–</a:t>
            </a:r>
            <a:r>
              <a:rPr lang="en-US" altLang="zh-TW" dirty="0"/>
              <a:t> 1.</a:t>
            </a:r>
            <a:endParaRPr lang="zh-TW" altLang="en-US" dirty="0"/>
          </a:p>
        </p:txBody>
      </p:sp>
      <p:graphicFrame>
        <p:nvGraphicFramePr>
          <p:cNvPr id="9221" name="Object 4">
            <a:extLst>
              <a:ext uri="{FF2B5EF4-FFF2-40B4-BE49-F238E27FC236}">
                <a16:creationId xmlns:a16="http://schemas.microsoft.com/office/drawing/2014/main" id="{A1FA4EEF-8A15-4BFB-9571-5F9A7E72D832}"/>
              </a:ext>
            </a:extLst>
          </p:cNvPr>
          <p:cNvGraphicFramePr>
            <a:graphicFrameLocks noChangeAspect="1"/>
          </p:cNvGraphicFramePr>
          <p:nvPr/>
        </p:nvGraphicFramePr>
        <p:xfrm>
          <a:off x="633413" y="947738"/>
          <a:ext cx="3673475" cy="1008062"/>
        </p:xfrm>
        <a:graphic>
          <a:graphicData uri="http://schemas.openxmlformats.org/presentationml/2006/ole">
            <mc:AlternateContent xmlns:mc="http://schemas.openxmlformats.org/markup-compatibility/2006">
              <mc:Choice xmlns:v="urn:schemas-microsoft-com:vml" Requires="v">
                <p:oleObj spid="_x0000_s9545" name="方程式" r:id="rId3" imgW="1688367" imgH="431613" progId="Equation.3">
                  <p:embed/>
                </p:oleObj>
              </mc:Choice>
              <mc:Fallback>
                <p:oleObj name="方程式" r:id="rId3" imgW="1688367" imgH="4316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413" y="947738"/>
                        <a:ext cx="3673475"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5">
            <a:extLst>
              <a:ext uri="{FF2B5EF4-FFF2-40B4-BE49-F238E27FC236}">
                <a16:creationId xmlns:a16="http://schemas.microsoft.com/office/drawing/2014/main" id="{B3BCBF5C-DECD-4D6B-99A1-57B4F475B829}"/>
              </a:ext>
            </a:extLst>
          </p:cNvPr>
          <p:cNvGraphicFramePr>
            <a:graphicFrameLocks noChangeAspect="1"/>
          </p:cNvGraphicFramePr>
          <p:nvPr/>
        </p:nvGraphicFramePr>
        <p:xfrm>
          <a:off x="661988" y="2587625"/>
          <a:ext cx="3240087" cy="863600"/>
        </p:xfrm>
        <a:graphic>
          <a:graphicData uri="http://schemas.openxmlformats.org/presentationml/2006/ole">
            <mc:AlternateContent xmlns:mc="http://schemas.openxmlformats.org/markup-compatibility/2006">
              <mc:Choice xmlns:v="urn:schemas-microsoft-com:vml" Requires="v">
                <p:oleObj spid="_x0000_s9546" name="方程式" r:id="rId5" imgW="1435100" imgH="431800" progId="Equation.3">
                  <p:embed/>
                </p:oleObj>
              </mc:Choice>
              <mc:Fallback>
                <p:oleObj name="方程式" r:id="rId5" imgW="14351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988" y="2587625"/>
                        <a:ext cx="3240087"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6">
            <a:extLst>
              <a:ext uri="{FF2B5EF4-FFF2-40B4-BE49-F238E27FC236}">
                <a16:creationId xmlns:a16="http://schemas.microsoft.com/office/drawing/2014/main" id="{E4CA7A4A-2ECF-4307-9F39-E8D39ED83D8B}"/>
              </a:ext>
            </a:extLst>
          </p:cNvPr>
          <p:cNvGraphicFramePr>
            <a:graphicFrameLocks noChangeAspect="1"/>
          </p:cNvGraphicFramePr>
          <p:nvPr>
            <p:extLst>
              <p:ext uri="{D42A27DB-BD31-4B8C-83A1-F6EECF244321}">
                <p14:modId xmlns:p14="http://schemas.microsoft.com/office/powerpoint/2010/main" val="3403312210"/>
              </p:ext>
            </p:extLst>
          </p:nvPr>
        </p:nvGraphicFramePr>
        <p:xfrm>
          <a:off x="3563888" y="4044949"/>
          <a:ext cx="2663825" cy="504825"/>
        </p:xfrm>
        <a:graphic>
          <a:graphicData uri="http://schemas.openxmlformats.org/presentationml/2006/ole">
            <mc:AlternateContent xmlns:mc="http://schemas.openxmlformats.org/markup-compatibility/2006">
              <mc:Choice xmlns:v="urn:schemas-microsoft-com:vml" Requires="v">
                <p:oleObj spid="_x0000_s9547" name="方程式" r:id="rId7" imgW="1219200" imgH="228600" progId="Equation.3">
                  <p:embed/>
                </p:oleObj>
              </mc:Choice>
              <mc:Fallback>
                <p:oleObj name="方程式" r:id="rId7" imgW="12192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888" y="4044949"/>
                        <a:ext cx="266382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9224" name="Object 7">
                <a:extLst>
                  <a:ext uri="{FF2B5EF4-FFF2-40B4-BE49-F238E27FC236}">
                    <a16:creationId xmlns:a16="http://schemas.microsoft.com/office/drawing/2014/main" id="{7841FBB4-86F7-4641-8637-81B09F4DFDA0}"/>
                  </a:ext>
                </a:extLst>
              </p:cNvPr>
              <p:cNvSpPr txBox="1"/>
              <p:nvPr/>
            </p:nvSpPr>
            <p:spPr bwMode="auto">
              <a:xfrm>
                <a:off x="755576" y="4894261"/>
                <a:ext cx="6912768" cy="80962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𝐹</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𝑢</m:t>
                      </m:r>
                      <m:r>
                        <a:rPr lang="zh-TW" altLang="en-US" sz="2400" i="1" smtClean="0">
                          <a:solidFill>
                            <a:srgbClr val="000000"/>
                          </a:solidFill>
                          <a:latin typeface="Cambria Math" panose="02040503050406030204" pitchFamily="18" charset="0"/>
                        </a:rPr>
                        <m:t>)=</m:t>
                      </m:r>
                      <m:f>
                        <m:fPr>
                          <m:ctrlPr>
                            <a:rPr lang="zh-TW" altLang="en-US" sz="2400" i="1">
                              <a:solidFill>
                                <a:srgbClr val="000000"/>
                              </a:solidFill>
                              <a:latin typeface="Cambria Math" panose="02040503050406030204" pitchFamily="18" charset="0"/>
                            </a:rPr>
                          </m:ctrlPr>
                        </m:fPr>
                        <m:num>
                          <m:r>
                            <a:rPr lang="zh-TW" altLang="en-US" sz="2400" i="1">
                              <a:solidFill>
                                <a:srgbClr val="000000"/>
                              </a:solidFill>
                              <a:latin typeface="Cambria Math" panose="02040503050406030204" pitchFamily="18" charset="0"/>
                            </a:rPr>
                            <m:t>1</m:t>
                          </m:r>
                        </m:num>
                        <m:den>
                          <m:r>
                            <a:rPr lang="zh-TW" altLang="en-US" sz="2400" i="1">
                              <a:solidFill>
                                <a:srgbClr val="000000"/>
                              </a:solidFill>
                              <a:latin typeface="Cambria Math" panose="02040503050406030204" pitchFamily="18" charset="0"/>
                            </a:rPr>
                            <m:t>𝑀</m:t>
                          </m:r>
                        </m:den>
                      </m:f>
                      <m:nary>
                        <m:naryPr>
                          <m:chr m:val="∑"/>
                          <m:ctrlPr>
                            <a:rPr lang="zh-TW" altLang="en-US" sz="2400" i="1">
                              <a:solidFill>
                                <a:srgbClr val="000000"/>
                              </a:solidFill>
                              <a:latin typeface="Cambria Math" panose="02040503050406030204" pitchFamily="18" charset="0"/>
                            </a:rPr>
                          </m:ctrlPr>
                        </m:naryPr>
                        <m:sub>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=0</m:t>
                          </m:r>
                        </m:sub>
                        <m:sup>
                          <m:r>
                            <a:rPr lang="zh-TW" altLang="en-US" sz="2400" i="1">
                              <a:solidFill>
                                <a:srgbClr val="000000"/>
                              </a:solidFill>
                              <a:latin typeface="Cambria Math" panose="02040503050406030204" pitchFamily="18" charset="0"/>
                            </a:rPr>
                            <m:t>𝑀</m:t>
                          </m:r>
                          <m:r>
                            <a:rPr lang="zh-TW" altLang="en-US" sz="2400" i="1">
                              <a:solidFill>
                                <a:srgbClr val="000000"/>
                              </a:solidFill>
                              <a:latin typeface="Cambria Math" panose="02040503050406030204" pitchFamily="18" charset="0"/>
                            </a:rPr>
                            <m:t>−1</m:t>
                          </m:r>
                        </m:sup>
                        <m:e>
                          <m:r>
                            <a:rPr lang="zh-TW" altLang="en-US" sz="2400" i="1">
                              <a:solidFill>
                                <a:srgbClr val="000000"/>
                              </a:solidFill>
                              <a:latin typeface="Cambria Math" panose="02040503050406030204" pitchFamily="18" charset="0"/>
                            </a:rPr>
                            <m:t>𝑓</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d>
                            <m:dPr>
                              <m:begChr m:val="["/>
                              <m:endChr m:val="]"/>
                              <m:ctrlPr>
                                <a:rPr lang="zh-TW" altLang="en-US" sz="2400" i="1">
                                  <a:solidFill>
                                    <a:srgbClr val="000000"/>
                                  </a:solidFill>
                                  <a:latin typeface="Cambria Math" panose="02040503050406030204" pitchFamily="18" charset="0"/>
                                </a:rPr>
                              </m:ctrlPr>
                            </m:dPr>
                            <m:e>
                              <m:func>
                                <m:funcPr>
                                  <m:ctrlPr>
                                    <a:rPr lang="zh-TW" altLang="en-US" sz="2400" i="1">
                                      <a:solidFill>
                                        <a:srgbClr val="000000"/>
                                      </a:solidFill>
                                      <a:latin typeface="Cambria Math" panose="02040503050406030204" pitchFamily="18" charset="0"/>
                                    </a:rPr>
                                  </m:ctrlPr>
                                </m:funcPr>
                                <m:fName>
                                  <m:r>
                                    <m:rPr>
                                      <m:sty m:val="p"/>
                                    </m:rPr>
                                    <a:rPr lang="zh-TW" altLang="en-US" sz="2400" i="0">
                                      <a:solidFill>
                                        <a:srgbClr val="000000"/>
                                      </a:solidFill>
                                      <a:latin typeface="Cambria Math" panose="02040503050406030204" pitchFamily="18" charset="0"/>
                                    </a:rPr>
                                    <m:t>cos</m:t>
                                  </m:r>
                                </m:fName>
                                <m:e>
                                  <m:r>
                                    <a:rPr lang="zh-TW" altLang="en-US" sz="2400" i="1">
                                      <a:solidFill>
                                        <a:srgbClr val="000000"/>
                                      </a:solidFill>
                                      <a:latin typeface="Cambria Math" panose="02040503050406030204" pitchFamily="18" charset="0"/>
                                    </a:rPr>
                                    <m:t>2</m:t>
                                  </m:r>
                                </m:e>
                              </m:func>
                              <m:r>
                                <a:rPr lang="zh-TW" altLang="en-US" sz="2400" i="1">
                                  <a:solidFill>
                                    <a:srgbClr val="000000"/>
                                  </a:solidFill>
                                  <a:latin typeface="Cambria Math" panose="02040503050406030204" pitchFamily="18" charset="0"/>
                                </a:rPr>
                                <m:t>𝜋</m:t>
                              </m:r>
                              <m:r>
                                <a:rPr lang="zh-TW" altLang="en-US" sz="2400" i="1">
                                  <a:solidFill>
                                    <a:srgbClr val="000000"/>
                                  </a:solidFill>
                                  <a:latin typeface="Cambria Math" panose="02040503050406030204" pitchFamily="18" charset="0"/>
                                </a:rPr>
                                <m:t>𝑢𝑥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𝑀</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𝑗</m:t>
                              </m:r>
                              <m:func>
                                <m:funcPr>
                                  <m:ctrlPr>
                                    <a:rPr lang="zh-TW" altLang="en-US" sz="2400" i="1">
                                      <a:solidFill>
                                        <a:srgbClr val="000000"/>
                                      </a:solidFill>
                                      <a:latin typeface="Cambria Math" panose="02040503050406030204" pitchFamily="18" charset="0"/>
                                    </a:rPr>
                                  </m:ctrlPr>
                                </m:funcPr>
                                <m:fName>
                                  <m:r>
                                    <m:rPr>
                                      <m:sty m:val="p"/>
                                    </m:rPr>
                                    <a:rPr lang="zh-TW" altLang="en-US" sz="2400" i="0">
                                      <a:solidFill>
                                        <a:srgbClr val="000000"/>
                                      </a:solidFill>
                                      <a:latin typeface="Cambria Math" panose="02040503050406030204" pitchFamily="18" charset="0"/>
                                    </a:rPr>
                                    <m:t>sin</m:t>
                                  </m:r>
                                </m:fName>
                                <m:e>
                                  <m:r>
                                    <a:rPr lang="zh-TW" altLang="en-US" sz="2400" i="1">
                                      <a:solidFill>
                                        <a:srgbClr val="000000"/>
                                      </a:solidFill>
                                      <a:latin typeface="Cambria Math" panose="02040503050406030204" pitchFamily="18" charset="0"/>
                                    </a:rPr>
                                    <m:t>2</m:t>
                                  </m:r>
                                </m:e>
                              </m:func>
                              <m:r>
                                <a:rPr lang="zh-TW" altLang="en-US" sz="2400" i="1">
                                  <a:solidFill>
                                    <a:srgbClr val="000000"/>
                                  </a:solidFill>
                                  <a:latin typeface="Cambria Math" panose="02040503050406030204" pitchFamily="18" charset="0"/>
                                </a:rPr>
                                <m:t>𝜋</m:t>
                              </m:r>
                              <m:r>
                                <a:rPr lang="zh-TW" altLang="en-US" sz="2400" i="1">
                                  <a:solidFill>
                                    <a:srgbClr val="000000"/>
                                  </a:solidFill>
                                  <a:latin typeface="Cambria Math" panose="02040503050406030204" pitchFamily="18" charset="0"/>
                                </a:rPr>
                                <m:t>𝑢𝑥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𝑀</m:t>
                              </m:r>
                            </m:e>
                          </m:d>
                        </m:e>
                      </m:nary>
                      <m:r>
                        <m:rPr>
                          <m:nor/>
                        </m:rPr>
                        <a:rPr lang="en-US" altLang="zh-TW" sz="2400" dirty="0">
                          <a:latin typeface="+mj-lt"/>
                        </a:rPr>
                        <m:t>,</m:t>
                      </m:r>
                    </m:oMath>
                  </m:oMathPara>
                </a14:m>
                <a:endParaRPr lang="zh-TW" altLang="en-US" sz="2800" dirty="0">
                  <a:latin typeface="+mj-lt"/>
                </a:endParaRPr>
              </a:p>
            </p:txBody>
          </p:sp>
        </mc:Choice>
        <mc:Fallback xmlns="">
          <p:sp>
            <p:nvSpPr>
              <p:cNvPr id="9224" name="Object 7">
                <a:extLst>
                  <a:ext uri="{FF2B5EF4-FFF2-40B4-BE49-F238E27FC236}">
                    <a16:creationId xmlns:a16="http://schemas.microsoft.com/office/drawing/2014/main" id="{7841FBB4-86F7-4641-8637-81B09F4DFDA0}"/>
                  </a:ext>
                </a:extLst>
              </p:cNvPr>
              <p:cNvSpPr txBox="1">
                <a:spLocks noRot="1" noChangeAspect="1" noMove="1" noResize="1" noEditPoints="1" noAdjustHandles="1" noChangeArrowheads="1" noChangeShapeType="1" noTextEdit="1"/>
              </p:cNvSpPr>
              <p:nvPr/>
            </p:nvSpPr>
            <p:spPr bwMode="auto">
              <a:xfrm>
                <a:off x="755576" y="4894261"/>
                <a:ext cx="6912768" cy="809625"/>
              </a:xfrm>
              <a:prstGeom prst="rect">
                <a:avLst/>
              </a:prstGeom>
              <a:blipFill>
                <a:blip r:embed="rId9"/>
                <a:stretch>
                  <a:fillRect b="-33083"/>
                </a:stretch>
              </a:blipFill>
              <a:ln>
                <a:noFill/>
              </a:ln>
              <a:effectLst/>
              <a:extLst/>
            </p:spPr>
            <p:txBody>
              <a:bodyPr/>
              <a:lstStyle/>
              <a:p>
                <a:r>
                  <a:rPr lang="zh-TW" altLang="en-US">
                    <a:noFill/>
                  </a:rPr>
                  <a:t> </a:t>
                </a:r>
              </a:p>
            </p:txBody>
          </p:sp>
        </mc:Fallback>
      </mc:AlternateContent>
      <p:graphicFrame>
        <p:nvGraphicFramePr>
          <p:cNvPr id="9225" name="Object 8">
            <a:extLst>
              <a:ext uri="{FF2B5EF4-FFF2-40B4-BE49-F238E27FC236}">
                <a16:creationId xmlns:a16="http://schemas.microsoft.com/office/drawing/2014/main" id="{0EC775A4-A366-41FF-B860-8F6457697B88}"/>
              </a:ext>
            </a:extLst>
          </p:cNvPr>
          <p:cNvGraphicFramePr>
            <a:graphicFrameLocks noChangeAspect="1"/>
          </p:cNvGraphicFramePr>
          <p:nvPr>
            <p:extLst>
              <p:ext uri="{D42A27DB-BD31-4B8C-83A1-F6EECF244321}">
                <p14:modId xmlns:p14="http://schemas.microsoft.com/office/powerpoint/2010/main" val="462483169"/>
              </p:ext>
            </p:extLst>
          </p:nvPr>
        </p:nvGraphicFramePr>
        <p:xfrm>
          <a:off x="2987030" y="4509120"/>
          <a:ext cx="2305050" cy="473075"/>
        </p:xfrm>
        <a:graphic>
          <a:graphicData uri="http://schemas.openxmlformats.org/presentationml/2006/ole">
            <mc:AlternateContent xmlns:mc="http://schemas.openxmlformats.org/markup-compatibility/2006">
              <mc:Choice xmlns:v="urn:schemas-microsoft-com:vml" Requires="v">
                <p:oleObj spid="_x0000_s9548" name="方程式" r:id="rId10" imgW="1079032" imgH="203112" progId="Equation.3">
                  <p:embed/>
                </p:oleObj>
              </mc:Choice>
              <mc:Fallback>
                <p:oleObj name="方程式" r:id="rId10" imgW="1079032" imgH="203112"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87030" y="4509120"/>
                        <a:ext cx="2305050"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文字方塊 10">
            <a:extLst>
              <a:ext uri="{FF2B5EF4-FFF2-40B4-BE49-F238E27FC236}">
                <a16:creationId xmlns:a16="http://schemas.microsoft.com/office/drawing/2014/main" id="{4DA18E19-E847-4DDD-9312-7FB58F14956A}"/>
              </a:ext>
            </a:extLst>
          </p:cNvPr>
          <p:cNvSpPr txBox="1"/>
          <p:nvPr/>
        </p:nvSpPr>
        <p:spPr>
          <a:xfrm>
            <a:off x="6060559" y="4021436"/>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4" name="文字方塊 3">
            <a:extLst>
              <a:ext uri="{FF2B5EF4-FFF2-40B4-BE49-F238E27FC236}">
                <a16:creationId xmlns:a16="http://schemas.microsoft.com/office/drawing/2014/main" id="{A58D1E28-EB15-4546-9A7F-73C9FB9F6E49}"/>
              </a:ext>
            </a:extLst>
          </p:cNvPr>
          <p:cNvSpPr txBox="1"/>
          <p:nvPr/>
        </p:nvSpPr>
        <p:spPr>
          <a:xfrm>
            <a:off x="7875825" y="5180666"/>
            <a:ext cx="1173719" cy="523220"/>
          </a:xfrm>
          <a:prstGeom prst="rect">
            <a:avLst/>
          </a:prstGeom>
          <a:noFill/>
        </p:spPr>
        <p:txBody>
          <a:bodyPr wrap="none" rtlCol="0">
            <a:spAutoFit/>
          </a:bodyPr>
          <a:lstStyle/>
          <a:p>
            <a:r>
              <a:rPr lang="en-US" altLang="zh-TW" sz="2800" dirty="0">
                <a:latin typeface="+mj-lt"/>
              </a:rPr>
              <a:t>(4.2-8)</a:t>
            </a:r>
            <a:endParaRPr lang="zh-TW" altLang="en-US" sz="2800" dirty="0">
              <a:latin typeface="+mj-l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投影片編號版面配置區 3">
            <a:extLst>
              <a:ext uri="{FF2B5EF4-FFF2-40B4-BE49-F238E27FC236}">
                <a16:creationId xmlns:a16="http://schemas.microsoft.com/office/drawing/2014/main" id="{C88E5DC2-E082-4322-877D-6596E4FDF45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60155BB7-2852-4C5C-85C5-F187F35E9A8F}" type="slidenum">
              <a:rPr kumimoji="0" lang="zh-TW" altLang="en-US"/>
              <a:pPr eaLnBrk="1" hangingPunct="1"/>
              <a:t>50</a:t>
            </a:fld>
            <a:endParaRPr kumimoji="0" lang="en-US" altLang="zh-TW"/>
          </a:p>
        </p:txBody>
      </p:sp>
      <p:sp>
        <p:nvSpPr>
          <p:cNvPr id="55299" name="Rectangle 2">
            <a:extLst>
              <a:ext uri="{FF2B5EF4-FFF2-40B4-BE49-F238E27FC236}">
                <a16:creationId xmlns:a16="http://schemas.microsoft.com/office/drawing/2014/main" id="{6C607B4E-776E-4091-B06E-611E68B84A36}"/>
              </a:ext>
            </a:extLst>
          </p:cNvPr>
          <p:cNvSpPr>
            <a:spLocks noGrp="1" noChangeArrowheads="1"/>
          </p:cNvSpPr>
          <p:nvPr>
            <p:ph type="title"/>
          </p:nvPr>
        </p:nvSpPr>
        <p:spPr/>
        <p:txBody>
          <a:bodyPr/>
          <a:lstStyle/>
          <a:p>
            <a:pPr eaLnBrk="1" hangingPunct="1"/>
            <a:endParaRPr lang="zh-TW" altLang="en-US"/>
          </a:p>
        </p:txBody>
      </p:sp>
      <p:sp>
        <p:nvSpPr>
          <p:cNvPr id="55300" name="Rectangle 3">
            <a:extLst>
              <a:ext uri="{FF2B5EF4-FFF2-40B4-BE49-F238E27FC236}">
                <a16:creationId xmlns:a16="http://schemas.microsoft.com/office/drawing/2014/main" id="{CF9B25AA-D13E-45B6-8942-C37FD8FF3540}"/>
              </a:ext>
            </a:extLst>
          </p:cNvPr>
          <p:cNvSpPr>
            <a:spLocks noGrp="1" noChangeArrowheads="1"/>
          </p:cNvSpPr>
          <p:nvPr>
            <p:ph type="body" idx="1"/>
          </p:nvPr>
        </p:nvSpPr>
        <p:spPr/>
        <p:txBody>
          <a:bodyPr/>
          <a:lstStyle/>
          <a:p>
            <a:pPr eaLnBrk="1" hangingPunct="1"/>
            <a:r>
              <a:rPr lang="en-US" altLang="zh-TW"/>
              <a:t>Fig. 4.24 shows the results of applying ideal highpass filters with </a:t>
            </a:r>
            <a:r>
              <a:rPr lang="en-US" altLang="zh-TW" i="1"/>
              <a:t>D</a:t>
            </a:r>
            <a:r>
              <a:rPr lang="en-US" altLang="zh-TW" i="1" baseline="-25000"/>
              <a:t>0</a:t>
            </a:r>
            <a:r>
              <a:rPr lang="en-US" altLang="zh-TW" i="1"/>
              <a:t> = </a:t>
            </a:r>
            <a:r>
              <a:rPr lang="en-US" altLang="zh-TW"/>
              <a:t>15, 30, and 80, respectively. The ringing effect is evident in Fig. 4.24(a) and (b).</a:t>
            </a:r>
            <a:endParaRPr lang="zh-TW" altLang="en-US"/>
          </a:p>
          <a:p>
            <a:pPr eaLnBrk="1" hangingPunct="1">
              <a:buFont typeface="Wingdings" panose="05000000000000000000" pitchFamily="2" charset="2"/>
              <a:buNone/>
            </a:pPr>
            <a:endParaRPr lang="zh-TW" altLang="en-US"/>
          </a:p>
        </p:txBody>
      </p:sp>
      <p:pic>
        <p:nvPicPr>
          <p:cNvPr id="55301" name="Picture 4">
            <a:extLst>
              <a:ext uri="{FF2B5EF4-FFF2-40B4-BE49-F238E27FC236}">
                <a16:creationId xmlns:a16="http://schemas.microsoft.com/office/drawing/2014/main" id="{32B6273B-82F9-4A51-992D-A9BA10B279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628775"/>
            <a:ext cx="8713788" cy="388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投影片編號版面配置區 3">
            <a:extLst>
              <a:ext uri="{FF2B5EF4-FFF2-40B4-BE49-F238E27FC236}">
                <a16:creationId xmlns:a16="http://schemas.microsoft.com/office/drawing/2014/main" id="{5D85FFB6-3935-4A61-B8DC-295773ADA80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16CF9351-5325-4CE8-BDAC-D6D13F1BA469}" type="slidenum">
              <a:rPr kumimoji="0" lang="zh-TW" altLang="en-US"/>
              <a:pPr eaLnBrk="1" hangingPunct="1"/>
              <a:t>51</a:t>
            </a:fld>
            <a:endParaRPr kumimoji="0" lang="en-US" altLang="zh-TW"/>
          </a:p>
        </p:txBody>
      </p:sp>
      <p:sp>
        <p:nvSpPr>
          <p:cNvPr id="56323" name="Rectangle 2">
            <a:extLst>
              <a:ext uri="{FF2B5EF4-FFF2-40B4-BE49-F238E27FC236}">
                <a16:creationId xmlns:a16="http://schemas.microsoft.com/office/drawing/2014/main" id="{A460A85D-3C5B-4898-AB83-F668A76693EF}"/>
              </a:ext>
            </a:extLst>
          </p:cNvPr>
          <p:cNvSpPr>
            <a:spLocks noGrp="1" noChangeArrowheads="1"/>
          </p:cNvSpPr>
          <p:nvPr>
            <p:ph type="title"/>
          </p:nvPr>
        </p:nvSpPr>
        <p:spPr/>
        <p:txBody>
          <a:bodyPr/>
          <a:lstStyle/>
          <a:p>
            <a:pPr eaLnBrk="1" hangingPunct="1"/>
            <a:r>
              <a:rPr lang="en-US" altLang="zh-TW"/>
              <a:t>Butterworth Highpass Filters (BHPF)</a:t>
            </a:r>
            <a:endParaRPr lang="zh-TW" altLang="en-US"/>
          </a:p>
        </p:txBody>
      </p:sp>
      <p:sp>
        <p:nvSpPr>
          <p:cNvPr id="56324" name="Rectangle 3">
            <a:extLst>
              <a:ext uri="{FF2B5EF4-FFF2-40B4-BE49-F238E27FC236}">
                <a16:creationId xmlns:a16="http://schemas.microsoft.com/office/drawing/2014/main" id="{947B095F-E3A4-499B-B950-14979C7151B5}"/>
              </a:ext>
            </a:extLst>
          </p:cNvPr>
          <p:cNvSpPr>
            <a:spLocks noGrp="1" noChangeArrowheads="1"/>
          </p:cNvSpPr>
          <p:nvPr>
            <p:ph type="body" idx="1"/>
          </p:nvPr>
        </p:nvSpPr>
        <p:spPr/>
        <p:txBody>
          <a:bodyPr/>
          <a:lstStyle/>
          <a:p>
            <a:pPr eaLnBrk="1" hangingPunct="1">
              <a:lnSpc>
                <a:spcPct val="85000"/>
              </a:lnSpc>
              <a:spcBef>
                <a:spcPct val="10000"/>
              </a:spcBef>
            </a:pPr>
            <a:r>
              <a:rPr lang="en-US" altLang="zh-TW" dirty="0"/>
              <a:t>The transfer function of the Butterworth </a:t>
            </a:r>
            <a:r>
              <a:rPr lang="en-US" altLang="zh-TW" dirty="0" err="1"/>
              <a:t>highpass</a:t>
            </a:r>
            <a:r>
              <a:rPr lang="en-US" altLang="zh-TW" dirty="0"/>
              <a:t> filter (BHPF) of order </a:t>
            </a:r>
            <a:r>
              <a:rPr lang="en-US" altLang="zh-TW" i="1" dirty="0"/>
              <a:t>n</a:t>
            </a:r>
            <a:r>
              <a:rPr lang="en-US" altLang="zh-TW" dirty="0"/>
              <a:t> and with cutoff frequency locus at a distance </a:t>
            </a:r>
            <a:r>
              <a:rPr lang="en-US" altLang="zh-TW" i="1" dirty="0"/>
              <a:t>D</a:t>
            </a:r>
            <a:r>
              <a:rPr lang="en-US" altLang="zh-TW" i="1" baseline="-25000" dirty="0"/>
              <a:t>0</a:t>
            </a:r>
            <a:r>
              <a:rPr lang="en-US" altLang="zh-TW" i="1" dirty="0"/>
              <a:t> </a:t>
            </a:r>
            <a:r>
              <a:rPr lang="en-US" altLang="zh-TW" dirty="0"/>
              <a:t>from the origin is given by:</a:t>
            </a:r>
          </a:p>
          <a:p>
            <a:pPr algn="r" eaLnBrk="1" hangingPunct="1">
              <a:spcBef>
                <a:spcPct val="40000"/>
              </a:spcBef>
              <a:spcAft>
                <a:spcPct val="15000"/>
              </a:spcAft>
              <a:buFont typeface="Wingdings" panose="05000000000000000000" pitchFamily="2" charset="2"/>
              <a:buNone/>
            </a:pPr>
            <a:r>
              <a:rPr lang="zh-TW" altLang="en-US" dirty="0"/>
              <a:t>								</a:t>
            </a:r>
            <a:r>
              <a:rPr lang="en-US" altLang="zh-TW" dirty="0"/>
              <a:t>(4.4-3)</a:t>
            </a:r>
          </a:p>
          <a:p>
            <a:pPr eaLnBrk="1" hangingPunct="1">
              <a:lnSpc>
                <a:spcPct val="85000"/>
              </a:lnSpc>
              <a:spcBef>
                <a:spcPct val="10000"/>
              </a:spcBef>
              <a:buFont typeface="Wingdings" panose="05000000000000000000" pitchFamily="2" charset="2"/>
              <a:buNone/>
            </a:pPr>
            <a:r>
              <a:rPr lang="zh-TW" altLang="en-US" dirty="0"/>
              <a:t>	</a:t>
            </a:r>
            <a:r>
              <a:rPr lang="en-US" altLang="zh-TW" dirty="0"/>
              <a:t>where </a:t>
            </a:r>
            <a:r>
              <a:rPr lang="en-US" altLang="zh-TW" i="1" dirty="0"/>
              <a:t>D</a:t>
            </a:r>
            <a:r>
              <a:rPr lang="en-US" altLang="zh-TW" dirty="0"/>
              <a:t>(</a:t>
            </a:r>
            <a:r>
              <a:rPr lang="en-US" altLang="zh-TW" i="1" dirty="0"/>
              <a:t>u</a:t>
            </a:r>
            <a:r>
              <a:rPr lang="en-US" altLang="zh-TW" dirty="0"/>
              <a:t>,</a:t>
            </a:r>
            <a:r>
              <a:rPr lang="en-US" altLang="zh-TW" i="1" dirty="0"/>
              <a:t> v</a:t>
            </a:r>
            <a:r>
              <a:rPr lang="en-US" altLang="zh-TW" dirty="0"/>
              <a:t>) is given in Eq. (4.3-3).</a:t>
            </a:r>
            <a:endParaRPr lang="zh-TW" altLang="en-US" dirty="0"/>
          </a:p>
          <a:p>
            <a:pPr eaLnBrk="1" hangingPunct="1">
              <a:lnSpc>
                <a:spcPct val="85000"/>
              </a:lnSpc>
              <a:spcBef>
                <a:spcPct val="10000"/>
              </a:spcBef>
            </a:pPr>
            <a:r>
              <a:rPr lang="en-US" altLang="zh-TW" dirty="0"/>
              <a:t>The performance of a BHPF of order 2 and with </a:t>
            </a:r>
            <a:r>
              <a:rPr lang="en-US" altLang="zh-TW" i="1" dirty="0"/>
              <a:t>D</a:t>
            </a:r>
            <a:r>
              <a:rPr lang="en-US" altLang="zh-TW" i="1" baseline="-25000" dirty="0"/>
              <a:t>0</a:t>
            </a:r>
            <a:r>
              <a:rPr lang="en-US" altLang="zh-TW" dirty="0"/>
              <a:t> set to the same values as in Fig. 4.24 is shown in Fig. 4.25.</a:t>
            </a:r>
          </a:p>
          <a:p>
            <a:pPr eaLnBrk="1" hangingPunct="1"/>
            <a:endParaRPr lang="zh-TW" altLang="en-US" dirty="0"/>
          </a:p>
        </p:txBody>
      </p:sp>
      <mc:AlternateContent xmlns:mc="http://schemas.openxmlformats.org/markup-compatibility/2006" xmlns:a14="http://schemas.microsoft.com/office/drawing/2010/main">
        <mc:Choice Requires="a14">
          <p:sp>
            <p:nvSpPr>
              <p:cNvPr id="56325" name="Object 4">
                <a:extLst>
                  <a:ext uri="{FF2B5EF4-FFF2-40B4-BE49-F238E27FC236}">
                    <a16:creationId xmlns:a16="http://schemas.microsoft.com/office/drawing/2014/main" id="{518E10F4-2242-4F8B-B9D0-9E1B6BC41AE8}"/>
                  </a:ext>
                </a:extLst>
              </p:cNvPr>
              <p:cNvSpPr txBox="1"/>
              <p:nvPr/>
            </p:nvSpPr>
            <p:spPr bwMode="auto">
              <a:xfrm>
                <a:off x="1259632" y="1916832"/>
                <a:ext cx="4248472" cy="698574"/>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𝐻</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𝑢</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𝑣</m:t>
                      </m:r>
                      <m:r>
                        <a:rPr lang="zh-TW" altLang="en-US" sz="2400" i="1" smtClean="0">
                          <a:solidFill>
                            <a:srgbClr val="000000"/>
                          </a:solidFill>
                          <a:latin typeface="Cambria Math" panose="02040503050406030204" pitchFamily="18" charset="0"/>
                        </a:rPr>
                        <m:t>)=</m:t>
                      </m:r>
                      <m:f>
                        <m:fPr>
                          <m:ctrlPr>
                            <a:rPr lang="zh-TW" altLang="en-US" sz="2400" i="1">
                              <a:solidFill>
                                <a:srgbClr val="000000"/>
                              </a:solidFill>
                              <a:latin typeface="Cambria Math" panose="02040503050406030204" pitchFamily="18" charset="0"/>
                            </a:rPr>
                          </m:ctrlPr>
                        </m:fPr>
                        <m:num>
                          <m:r>
                            <a:rPr lang="zh-TW" altLang="en-US" sz="2400" i="1">
                              <a:solidFill>
                                <a:srgbClr val="000000"/>
                              </a:solidFill>
                              <a:latin typeface="Cambria Math" panose="02040503050406030204" pitchFamily="18" charset="0"/>
                            </a:rPr>
                            <m:t>1</m:t>
                          </m:r>
                        </m:num>
                        <m:den>
                          <m:r>
                            <a:rPr lang="zh-TW" altLang="en-US" sz="2400" i="1">
                              <a:solidFill>
                                <a:srgbClr val="000000"/>
                              </a:solidFill>
                              <a:latin typeface="Cambria Math" panose="02040503050406030204" pitchFamily="18" charset="0"/>
                            </a:rPr>
                            <m:t>1+</m:t>
                          </m:r>
                          <m:sSup>
                            <m:sSupPr>
                              <m:ctrlPr>
                                <a:rPr lang="zh-TW" altLang="en-US" sz="2400" i="1">
                                  <a:solidFill>
                                    <a:srgbClr val="000000"/>
                                  </a:solidFill>
                                  <a:latin typeface="Cambria Math" panose="02040503050406030204" pitchFamily="18" charset="0"/>
                                </a:rPr>
                              </m:ctrlPr>
                            </m:sSupPr>
                            <m:e>
                              <m:d>
                                <m:dPr>
                                  <m:begChr m:val="["/>
                                  <m:endChr m:val="]"/>
                                  <m:ctrlPr>
                                    <a:rPr lang="zh-TW" altLang="en-US" sz="2400" i="1">
                                      <a:solidFill>
                                        <a:srgbClr val="000000"/>
                                      </a:solidFill>
                                      <a:latin typeface="Cambria Math" panose="02040503050406030204" pitchFamily="18" charset="0"/>
                                    </a:rPr>
                                  </m:ctrlPr>
                                </m:dPr>
                                <m:e>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𝐷</m:t>
                                      </m:r>
                                    </m:e>
                                    <m:sub>
                                      <m:r>
                                        <a:rPr lang="zh-TW" altLang="en-US" sz="2400" i="1">
                                          <a:solidFill>
                                            <a:srgbClr val="000000"/>
                                          </a:solidFill>
                                          <a:latin typeface="Cambria Math" panose="02040503050406030204" pitchFamily="18" charset="0"/>
                                        </a:rPr>
                                        <m:t>0</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𝐷</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m:t>
                                  </m:r>
                                </m:e>
                              </m:d>
                            </m:e>
                            <m:sup>
                              <m:r>
                                <a:rPr lang="zh-TW" altLang="en-US" sz="2400" i="1">
                                  <a:solidFill>
                                    <a:srgbClr val="000000"/>
                                  </a:solidFill>
                                  <a:latin typeface="Cambria Math" panose="02040503050406030204" pitchFamily="18" charset="0"/>
                                </a:rPr>
                                <m:t>2</m:t>
                              </m:r>
                              <m:r>
                                <a:rPr lang="zh-TW" altLang="en-US" sz="2400" i="1">
                                  <a:solidFill>
                                    <a:srgbClr val="000000"/>
                                  </a:solidFill>
                                  <a:latin typeface="Cambria Math" panose="02040503050406030204" pitchFamily="18" charset="0"/>
                                </a:rPr>
                                <m:t>𝑛</m:t>
                              </m:r>
                            </m:sup>
                          </m:sSup>
                        </m:den>
                      </m:f>
                      <m:r>
                        <m:rPr>
                          <m:nor/>
                        </m:rPr>
                        <a:rPr lang="en-US" altLang="zh-TW" sz="2400" dirty="0">
                          <a:latin typeface="+mj-lt"/>
                        </a:rPr>
                        <m:t>,</m:t>
                      </m:r>
                    </m:oMath>
                  </m:oMathPara>
                </a14:m>
                <a:endParaRPr lang="zh-TW" altLang="en-US" sz="2400" dirty="0">
                  <a:latin typeface="+mj-lt"/>
                </a:endParaRPr>
              </a:p>
            </p:txBody>
          </p:sp>
        </mc:Choice>
        <mc:Fallback xmlns="">
          <p:sp>
            <p:nvSpPr>
              <p:cNvPr id="56325" name="Object 4">
                <a:extLst>
                  <a:ext uri="{FF2B5EF4-FFF2-40B4-BE49-F238E27FC236}">
                    <a16:creationId xmlns:a16="http://schemas.microsoft.com/office/drawing/2014/main" id="{518E10F4-2242-4F8B-B9D0-9E1B6BC41AE8}"/>
                  </a:ext>
                </a:extLst>
              </p:cNvPr>
              <p:cNvSpPr txBox="1">
                <a:spLocks noRot="1" noChangeAspect="1" noMove="1" noResize="1" noEditPoints="1" noAdjustHandles="1" noChangeArrowheads="1" noChangeShapeType="1" noTextEdit="1"/>
              </p:cNvSpPr>
              <p:nvPr/>
            </p:nvSpPr>
            <p:spPr bwMode="auto">
              <a:xfrm>
                <a:off x="1259632" y="1916832"/>
                <a:ext cx="4248472" cy="698574"/>
              </a:xfrm>
              <a:prstGeom prst="rect">
                <a:avLst/>
              </a:prstGeom>
              <a:blipFill>
                <a:blip r:embed="rId2"/>
                <a:stretch>
                  <a:fillRect b="-13913"/>
                </a:stretch>
              </a:blipFill>
              <a:ln>
                <a:noFill/>
              </a:ln>
              <a:effectLst/>
              <a:extLst/>
            </p:spPr>
            <p:txBody>
              <a:bodyPr/>
              <a:lstStyle/>
              <a:p>
                <a:r>
                  <a:rPr lang="zh-TW" altLang="en-US">
                    <a:noFill/>
                  </a:rPr>
                  <a:t> </a:t>
                </a:r>
              </a:p>
            </p:txBody>
          </p:sp>
        </mc:Fallback>
      </mc:AlternateContent>
      <p:pic>
        <p:nvPicPr>
          <p:cNvPr id="56326" name="Picture 5">
            <a:extLst>
              <a:ext uri="{FF2B5EF4-FFF2-40B4-BE49-F238E27FC236}">
                <a16:creationId xmlns:a16="http://schemas.microsoft.com/office/drawing/2014/main" id="{3AFD0CC4-1C52-4729-B2F8-F64098E992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870325"/>
            <a:ext cx="6624637" cy="293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投影片編號版面配置區 3">
            <a:extLst>
              <a:ext uri="{FF2B5EF4-FFF2-40B4-BE49-F238E27FC236}">
                <a16:creationId xmlns:a16="http://schemas.microsoft.com/office/drawing/2014/main" id="{09D384EB-60CE-4151-BF41-8D7E79C57A7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6EF0EA94-09EA-440F-982B-FE0A6AE21CC1}" type="slidenum">
              <a:rPr kumimoji="0" lang="zh-TW" altLang="en-US"/>
              <a:pPr eaLnBrk="1" hangingPunct="1"/>
              <a:t>52</a:t>
            </a:fld>
            <a:endParaRPr kumimoji="0" lang="en-US" altLang="zh-TW"/>
          </a:p>
        </p:txBody>
      </p:sp>
      <p:sp>
        <p:nvSpPr>
          <p:cNvPr id="57347" name="Rectangle 2">
            <a:extLst>
              <a:ext uri="{FF2B5EF4-FFF2-40B4-BE49-F238E27FC236}">
                <a16:creationId xmlns:a16="http://schemas.microsoft.com/office/drawing/2014/main" id="{37002037-4DC8-4893-9A54-BDA2F971B6A5}"/>
              </a:ext>
            </a:extLst>
          </p:cNvPr>
          <p:cNvSpPr>
            <a:spLocks noGrp="1" noChangeArrowheads="1"/>
          </p:cNvSpPr>
          <p:nvPr>
            <p:ph type="title"/>
          </p:nvPr>
        </p:nvSpPr>
        <p:spPr/>
        <p:txBody>
          <a:bodyPr/>
          <a:lstStyle/>
          <a:p>
            <a:pPr eaLnBrk="1" hangingPunct="1"/>
            <a:r>
              <a:rPr lang="en-US" altLang="zh-TW"/>
              <a:t>Gaussian Highpass Filters (GHPF)</a:t>
            </a:r>
            <a:endParaRPr lang="zh-TW" altLang="en-US"/>
          </a:p>
        </p:txBody>
      </p:sp>
      <p:sp>
        <p:nvSpPr>
          <p:cNvPr id="57348" name="Rectangle 3">
            <a:extLst>
              <a:ext uri="{FF2B5EF4-FFF2-40B4-BE49-F238E27FC236}">
                <a16:creationId xmlns:a16="http://schemas.microsoft.com/office/drawing/2014/main" id="{48BD101C-E96D-4F9F-9129-AC031EBEBDC8}"/>
              </a:ext>
            </a:extLst>
          </p:cNvPr>
          <p:cNvSpPr>
            <a:spLocks noGrp="1" noChangeArrowheads="1"/>
          </p:cNvSpPr>
          <p:nvPr>
            <p:ph type="body" idx="1"/>
          </p:nvPr>
        </p:nvSpPr>
        <p:spPr/>
        <p:txBody>
          <a:bodyPr/>
          <a:lstStyle/>
          <a:p>
            <a:pPr eaLnBrk="1" hangingPunct="1">
              <a:lnSpc>
                <a:spcPct val="85000"/>
              </a:lnSpc>
              <a:spcBef>
                <a:spcPct val="10000"/>
              </a:spcBef>
            </a:pPr>
            <a:r>
              <a:rPr lang="en-US" altLang="zh-TW" dirty="0"/>
              <a:t>The transfer function of the Gaussian </a:t>
            </a:r>
            <a:r>
              <a:rPr lang="en-US" altLang="zh-TW" dirty="0" err="1"/>
              <a:t>highpass</a:t>
            </a:r>
            <a:r>
              <a:rPr lang="en-US" altLang="zh-TW" dirty="0"/>
              <a:t> filter (GHPF) with cutoff frequency locus at a distance </a:t>
            </a:r>
            <a:r>
              <a:rPr lang="en-US" altLang="zh-TW" i="1" dirty="0"/>
              <a:t>D</a:t>
            </a:r>
            <a:r>
              <a:rPr lang="en-US" altLang="zh-TW" i="1" baseline="-25000" dirty="0"/>
              <a:t>0</a:t>
            </a:r>
            <a:r>
              <a:rPr lang="en-US" altLang="zh-TW" dirty="0"/>
              <a:t> from the origin is given by:</a:t>
            </a:r>
          </a:p>
          <a:p>
            <a:pPr eaLnBrk="1" hangingPunct="1">
              <a:lnSpc>
                <a:spcPct val="85000"/>
              </a:lnSpc>
              <a:spcBef>
                <a:spcPct val="10000"/>
              </a:spcBef>
              <a:buFont typeface="Wingdings" panose="05000000000000000000" pitchFamily="2" charset="2"/>
              <a:buNone/>
            </a:pPr>
            <a:r>
              <a:rPr lang="zh-TW" altLang="en-US" dirty="0"/>
              <a:t>									       </a:t>
            </a:r>
            <a:r>
              <a:rPr lang="en-US" altLang="zh-TW" dirty="0"/>
              <a:t>(4.4-4)</a:t>
            </a:r>
          </a:p>
          <a:p>
            <a:pPr eaLnBrk="1" hangingPunct="1">
              <a:lnSpc>
                <a:spcPct val="85000"/>
              </a:lnSpc>
              <a:spcBef>
                <a:spcPct val="10000"/>
              </a:spcBef>
              <a:buFont typeface="Wingdings" panose="05000000000000000000" pitchFamily="2" charset="2"/>
              <a:buNone/>
            </a:pPr>
            <a:r>
              <a:rPr lang="zh-TW" altLang="en-US" dirty="0"/>
              <a:t>	</a:t>
            </a:r>
            <a:r>
              <a:rPr lang="en-US" altLang="zh-TW" dirty="0"/>
              <a:t>where </a:t>
            </a:r>
            <a:r>
              <a:rPr lang="en-US" altLang="zh-TW" i="1" dirty="0"/>
              <a:t>D</a:t>
            </a:r>
            <a:r>
              <a:rPr lang="en-US" altLang="zh-TW" dirty="0"/>
              <a:t>(</a:t>
            </a:r>
            <a:r>
              <a:rPr lang="en-US" altLang="zh-TW" i="1" dirty="0"/>
              <a:t>u</a:t>
            </a:r>
            <a:r>
              <a:rPr lang="en-US" altLang="zh-TW" dirty="0"/>
              <a:t>,</a:t>
            </a:r>
            <a:r>
              <a:rPr lang="en-US" altLang="zh-TW" i="1" dirty="0"/>
              <a:t> v</a:t>
            </a:r>
            <a:r>
              <a:rPr lang="en-US" altLang="zh-TW" dirty="0"/>
              <a:t>) is given in Eq. (4.3-3).</a:t>
            </a:r>
            <a:endParaRPr lang="zh-TW" altLang="en-US" dirty="0"/>
          </a:p>
          <a:p>
            <a:pPr eaLnBrk="1" hangingPunct="1">
              <a:lnSpc>
                <a:spcPct val="85000"/>
              </a:lnSpc>
              <a:spcBef>
                <a:spcPct val="10000"/>
              </a:spcBef>
            </a:pPr>
            <a:r>
              <a:rPr lang="en-US" altLang="zh-TW" dirty="0"/>
              <a:t>Fig. 4.26 shows the comparable results using GHPFs of order 2 and with </a:t>
            </a:r>
            <a:r>
              <a:rPr lang="en-US" altLang="zh-TW" i="1" dirty="0"/>
              <a:t>D</a:t>
            </a:r>
            <a:r>
              <a:rPr lang="en-US" altLang="zh-TW" i="1" baseline="-25000" dirty="0"/>
              <a:t>0</a:t>
            </a:r>
            <a:r>
              <a:rPr lang="en-US" altLang="zh-TW" dirty="0"/>
              <a:t> = 15, 30, and 80, respectively.</a:t>
            </a:r>
            <a:endParaRPr lang="zh-TW" altLang="en-US" dirty="0"/>
          </a:p>
        </p:txBody>
      </p:sp>
      <p:pic>
        <p:nvPicPr>
          <p:cNvPr id="57349" name="Picture 4">
            <a:extLst>
              <a:ext uri="{FF2B5EF4-FFF2-40B4-BE49-F238E27FC236}">
                <a16:creationId xmlns:a16="http://schemas.microsoft.com/office/drawing/2014/main" id="{52C4B85C-8A4E-4B82-AF91-3A2C43517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635375"/>
            <a:ext cx="7056437"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57350" name="Object 5">
                <a:extLst>
                  <a:ext uri="{FF2B5EF4-FFF2-40B4-BE49-F238E27FC236}">
                    <a16:creationId xmlns:a16="http://schemas.microsoft.com/office/drawing/2014/main" id="{D088E7F6-DFFB-4713-8ABD-FF17D5021325}"/>
                  </a:ext>
                </a:extLst>
              </p:cNvPr>
              <p:cNvSpPr txBox="1"/>
              <p:nvPr/>
            </p:nvSpPr>
            <p:spPr bwMode="auto">
              <a:xfrm>
                <a:off x="2268538" y="1916113"/>
                <a:ext cx="3815630" cy="612775"/>
              </a:xfrm>
              <a:prstGeom prst="rect">
                <a:avLst/>
              </a:prstGeom>
              <a:noFill/>
              <a:ln>
                <a:noFill/>
              </a:ln>
              <a:effectLst/>
            </p:spPr>
            <p:txBody>
              <a:bodyPr>
                <a:noAutofit/>
              </a:bodyPr>
              <a:lstStyle/>
              <a:p>
                <a14:m>
                  <m:oMath xmlns:m="http://schemas.openxmlformats.org/officeDocument/2006/math">
                    <m:r>
                      <a:rPr lang="zh-TW" altLang="en-US" sz="2400" i="1">
                        <a:solidFill>
                          <a:srgbClr val="000000"/>
                        </a:solidFill>
                        <a:latin typeface="Cambria Math" panose="02040503050406030204" pitchFamily="18" charset="0"/>
                      </a:rPr>
                      <m:t>𝐻</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)=1−</m:t>
                    </m:r>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𝑒</m:t>
                        </m:r>
                      </m:e>
                      <m:sup>
                        <m:r>
                          <a:rPr lang="zh-TW" altLang="en-US" sz="2400" i="1">
                            <a:solidFill>
                              <a:srgbClr val="000000"/>
                            </a:solidFill>
                            <a:latin typeface="Cambria Math" panose="02040503050406030204" pitchFamily="18" charset="0"/>
                          </a:rPr>
                          <m:t>−</m:t>
                        </m:r>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𝐷</m:t>
                            </m:r>
                          </m:e>
                          <m:sup>
                            <m:r>
                              <a:rPr lang="zh-TW" altLang="en-US" sz="2400" i="1">
                                <a:solidFill>
                                  <a:srgbClr val="000000"/>
                                </a:solidFill>
                                <a:latin typeface="Cambria Math" panose="02040503050406030204" pitchFamily="18" charset="0"/>
                              </a:rPr>
                              <m:t>2</m:t>
                            </m:r>
                          </m:sup>
                        </m:sSup>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)/2</m:t>
                        </m:r>
                        <m:sSubSup>
                          <m:sSubSupPr>
                            <m:ctrlPr>
                              <a:rPr lang="zh-TW" altLang="en-US" sz="2400" i="1">
                                <a:solidFill>
                                  <a:srgbClr val="000000"/>
                                </a:solidFill>
                                <a:latin typeface="Cambria Math" panose="02040503050406030204" pitchFamily="18" charset="0"/>
                              </a:rPr>
                            </m:ctrlPr>
                          </m:sSubSupPr>
                          <m:e>
                            <m:r>
                              <a:rPr lang="zh-TW" altLang="en-US" sz="2400" i="1">
                                <a:solidFill>
                                  <a:srgbClr val="000000"/>
                                </a:solidFill>
                                <a:latin typeface="Cambria Math" panose="02040503050406030204" pitchFamily="18" charset="0"/>
                              </a:rPr>
                              <m:t>𝐷</m:t>
                            </m:r>
                          </m:e>
                          <m:sub>
                            <m:r>
                              <a:rPr lang="zh-TW" altLang="en-US" sz="2400" i="1">
                                <a:solidFill>
                                  <a:srgbClr val="000000"/>
                                </a:solidFill>
                                <a:latin typeface="Cambria Math" panose="02040503050406030204" pitchFamily="18" charset="0"/>
                              </a:rPr>
                              <m:t>0</m:t>
                            </m:r>
                          </m:sub>
                          <m:sup>
                            <m:r>
                              <a:rPr lang="zh-TW" altLang="en-US" sz="2400" i="1">
                                <a:solidFill>
                                  <a:srgbClr val="000000"/>
                                </a:solidFill>
                                <a:latin typeface="Cambria Math" panose="02040503050406030204" pitchFamily="18" charset="0"/>
                              </a:rPr>
                              <m:t>2</m:t>
                            </m:r>
                          </m:sup>
                        </m:sSubSup>
                      </m:sup>
                    </m:sSup>
                  </m:oMath>
                </a14:m>
                <a:r>
                  <a:rPr lang="en-US" altLang="zh-TW" sz="2400" dirty="0">
                    <a:latin typeface="+mj-lt"/>
                  </a:rPr>
                  <a:t>,</a:t>
                </a:r>
                <a:endParaRPr lang="zh-TW" altLang="en-US" sz="2400" dirty="0">
                  <a:latin typeface="+mj-lt"/>
                </a:endParaRPr>
              </a:p>
            </p:txBody>
          </p:sp>
        </mc:Choice>
        <mc:Fallback xmlns="">
          <p:sp>
            <p:nvSpPr>
              <p:cNvPr id="57350" name="Object 5">
                <a:extLst>
                  <a:ext uri="{FF2B5EF4-FFF2-40B4-BE49-F238E27FC236}">
                    <a16:creationId xmlns:a16="http://schemas.microsoft.com/office/drawing/2014/main" id="{D088E7F6-DFFB-4713-8ABD-FF17D5021325}"/>
                  </a:ext>
                </a:extLst>
              </p:cNvPr>
              <p:cNvSpPr txBox="1">
                <a:spLocks noRot="1" noChangeAspect="1" noMove="1" noResize="1" noEditPoints="1" noAdjustHandles="1" noChangeArrowheads="1" noChangeShapeType="1" noTextEdit="1"/>
              </p:cNvSpPr>
              <p:nvPr/>
            </p:nvSpPr>
            <p:spPr bwMode="auto">
              <a:xfrm>
                <a:off x="2268538" y="1916113"/>
                <a:ext cx="3815630" cy="612775"/>
              </a:xfrm>
              <a:prstGeom prst="rect">
                <a:avLst/>
              </a:prstGeom>
              <a:blipFill>
                <a:blip r:embed="rId3"/>
                <a:stretch>
                  <a:fillRect r="-958" b="-9901"/>
                </a:stretch>
              </a:blipFill>
              <a:ln>
                <a:noFill/>
              </a:ln>
              <a:effectLst/>
              <a:extLst/>
            </p:spPr>
            <p:txBody>
              <a:bodyPr/>
              <a:lstStyle/>
              <a:p>
                <a:r>
                  <a:rPr lang="zh-TW" altLang="en-US">
                    <a:noFill/>
                  </a:rPr>
                  <a:t> </a:t>
                </a:r>
              </a:p>
            </p:txBody>
          </p:sp>
        </mc:Fallback>
      </mc:AlternateContent>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投影片編號版面配置區 3">
            <a:extLst>
              <a:ext uri="{FF2B5EF4-FFF2-40B4-BE49-F238E27FC236}">
                <a16:creationId xmlns:a16="http://schemas.microsoft.com/office/drawing/2014/main" id="{18E097A8-CBCC-40E4-849E-4AF1073C06E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7D468DFE-7E5F-45E0-AF88-853C2F94DE4B}" type="slidenum">
              <a:rPr kumimoji="0" lang="zh-TW" altLang="en-US"/>
              <a:pPr eaLnBrk="1" hangingPunct="1"/>
              <a:t>53</a:t>
            </a:fld>
            <a:endParaRPr kumimoji="0" lang="en-US" altLang="zh-TW"/>
          </a:p>
        </p:txBody>
      </p:sp>
      <p:sp>
        <p:nvSpPr>
          <p:cNvPr id="58371" name="Rectangle 2">
            <a:extLst>
              <a:ext uri="{FF2B5EF4-FFF2-40B4-BE49-F238E27FC236}">
                <a16:creationId xmlns:a16="http://schemas.microsoft.com/office/drawing/2014/main" id="{F02E7C34-B374-4E88-AB2B-77CF562CB6AC}"/>
              </a:ext>
            </a:extLst>
          </p:cNvPr>
          <p:cNvSpPr>
            <a:spLocks noGrp="1" noChangeArrowheads="1"/>
          </p:cNvSpPr>
          <p:nvPr>
            <p:ph type="title"/>
          </p:nvPr>
        </p:nvSpPr>
        <p:spPr/>
        <p:txBody>
          <a:bodyPr/>
          <a:lstStyle/>
          <a:p>
            <a:pPr eaLnBrk="1" hangingPunct="1"/>
            <a:r>
              <a:rPr lang="en-US" altLang="zh-TW"/>
              <a:t>The Laplacian in the Frequency Domain</a:t>
            </a:r>
            <a:endParaRPr lang="zh-TW" altLang="en-US"/>
          </a:p>
        </p:txBody>
      </p:sp>
      <p:sp>
        <p:nvSpPr>
          <p:cNvPr id="58372" name="Rectangle 3">
            <a:extLst>
              <a:ext uri="{FF2B5EF4-FFF2-40B4-BE49-F238E27FC236}">
                <a16:creationId xmlns:a16="http://schemas.microsoft.com/office/drawing/2014/main" id="{4A3BACB3-706B-4A58-8280-35A30B95FC50}"/>
              </a:ext>
            </a:extLst>
          </p:cNvPr>
          <p:cNvSpPr>
            <a:spLocks noGrp="1" noChangeArrowheads="1"/>
          </p:cNvSpPr>
          <p:nvPr>
            <p:ph type="body" idx="1"/>
          </p:nvPr>
        </p:nvSpPr>
        <p:spPr/>
        <p:txBody>
          <a:bodyPr/>
          <a:lstStyle/>
          <a:p>
            <a:pPr eaLnBrk="1" hangingPunct="1"/>
            <a:r>
              <a:rPr lang="en-US" altLang="zh-TW" dirty="0"/>
              <a:t>Because</a:t>
            </a:r>
          </a:p>
          <a:p>
            <a:pPr eaLnBrk="1" hangingPunct="1">
              <a:spcBef>
                <a:spcPct val="50000"/>
              </a:spcBef>
              <a:buFont typeface="Wingdings" panose="05000000000000000000" pitchFamily="2" charset="2"/>
              <a:buNone/>
            </a:pPr>
            <a:r>
              <a:rPr lang="zh-TW" altLang="en-US" dirty="0"/>
              <a:t>									       </a:t>
            </a:r>
            <a:r>
              <a:rPr lang="en-US" altLang="zh-TW" dirty="0"/>
              <a:t>(4.4-5)</a:t>
            </a:r>
          </a:p>
          <a:p>
            <a:pPr eaLnBrk="1" hangingPunct="1">
              <a:spcBef>
                <a:spcPct val="200000"/>
              </a:spcBef>
              <a:spcAft>
                <a:spcPct val="50000"/>
              </a:spcAft>
              <a:buFont typeface="Wingdings" panose="05000000000000000000" pitchFamily="2" charset="2"/>
              <a:buNone/>
            </a:pPr>
            <a:r>
              <a:rPr lang="en-US" altLang="zh-TW" dirty="0"/>
              <a:t> </a:t>
            </a:r>
            <a:r>
              <a:rPr lang="zh-TW" altLang="en-US" dirty="0"/>
              <a:t>									       </a:t>
            </a:r>
            <a:r>
              <a:rPr lang="en-US" altLang="zh-TW" dirty="0"/>
              <a:t>(4.4-6)</a:t>
            </a:r>
          </a:p>
          <a:p>
            <a:pPr eaLnBrk="1" hangingPunct="1"/>
            <a:r>
              <a:rPr lang="en-US" altLang="zh-TW" dirty="0"/>
              <a:t>The Laplacian of </a:t>
            </a:r>
            <a:r>
              <a:rPr lang="en-US" altLang="zh-TW" i="1" dirty="0"/>
              <a:t>f</a:t>
            </a:r>
            <a:r>
              <a:rPr lang="en-US" altLang="zh-TW" dirty="0"/>
              <a:t>(</a:t>
            </a:r>
            <a:r>
              <a:rPr lang="en-US" altLang="zh-TW" i="1" dirty="0"/>
              <a:t>x</a:t>
            </a:r>
            <a:r>
              <a:rPr lang="en-US" altLang="zh-TW" dirty="0"/>
              <a:t>, </a:t>
            </a:r>
            <a:r>
              <a:rPr lang="en-US" altLang="zh-TW" i="1" dirty="0"/>
              <a:t>y</a:t>
            </a:r>
            <a:r>
              <a:rPr lang="en-US" altLang="zh-TW" dirty="0"/>
              <a:t>) has the result:</a:t>
            </a:r>
          </a:p>
          <a:p>
            <a:pPr eaLnBrk="1" hangingPunct="1">
              <a:buFont typeface="Wingdings" panose="05000000000000000000" pitchFamily="2" charset="2"/>
              <a:buNone/>
            </a:pPr>
            <a:r>
              <a:rPr lang="zh-TW" altLang="en-US" dirty="0"/>
              <a:t>									       </a:t>
            </a:r>
            <a:r>
              <a:rPr lang="en-US" altLang="zh-TW" dirty="0"/>
              <a:t>(4.4-7)</a:t>
            </a:r>
          </a:p>
          <a:p>
            <a:pPr eaLnBrk="1" hangingPunct="1">
              <a:buFont typeface="Wingdings" panose="05000000000000000000" pitchFamily="2" charset="2"/>
              <a:buNone/>
            </a:pPr>
            <a:r>
              <a:rPr lang="zh-TW" altLang="en-US" dirty="0"/>
              <a:t>	</a:t>
            </a:r>
            <a:r>
              <a:rPr lang="en-US" altLang="zh-TW" dirty="0"/>
              <a:t>i.e., the Laplacian can be implemented in the frequency domain by using the filter:</a:t>
            </a:r>
            <a:endParaRPr lang="zh-TW" altLang="en-US" dirty="0"/>
          </a:p>
          <a:p>
            <a:pPr eaLnBrk="1" hangingPunct="1">
              <a:buFont typeface="Wingdings" panose="05000000000000000000" pitchFamily="2" charset="2"/>
              <a:buNone/>
            </a:pPr>
            <a:r>
              <a:rPr lang="zh-TW" altLang="en-US" dirty="0"/>
              <a:t>									       </a:t>
            </a:r>
            <a:r>
              <a:rPr lang="en-US" altLang="zh-TW" dirty="0"/>
              <a:t>(4.4-8)</a:t>
            </a:r>
          </a:p>
        </p:txBody>
      </p:sp>
      <p:graphicFrame>
        <p:nvGraphicFramePr>
          <p:cNvPr id="58373" name="Object 7">
            <a:extLst>
              <a:ext uri="{FF2B5EF4-FFF2-40B4-BE49-F238E27FC236}">
                <a16:creationId xmlns:a16="http://schemas.microsoft.com/office/drawing/2014/main" id="{D5C9EB27-3E84-4D72-B9F9-0C377CA0571E}"/>
              </a:ext>
            </a:extLst>
          </p:cNvPr>
          <p:cNvGraphicFramePr>
            <a:graphicFrameLocks noChangeAspect="1"/>
          </p:cNvGraphicFramePr>
          <p:nvPr>
            <p:extLst>
              <p:ext uri="{D42A27DB-BD31-4B8C-83A1-F6EECF244321}">
                <p14:modId xmlns:p14="http://schemas.microsoft.com/office/powerpoint/2010/main" val="3523390464"/>
              </p:ext>
            </p:extLst>
          </p:nvPr>
        </p:nvGraphicFramePr>
        <p:xfrm>
          <a:off x="755650" y="1700213"/>
          <a:ext cx="3803650" cy="1008062"/>
        </p:xfrm>
        <a:graphic>
          <a:graphicData uri="http://schemas.openxmlformats.org/presentationml/2006/ole">
            <mc:AlternateContent xmlns:mc="http://schemas.openxmlformats.org/markup-compatibility/2006">
              <mc:Choice xmlns:v="urn:schemas-microsoft-com:vml" Requires="v">
                <p:oleObj spid="_x0000_s58613" name="方程式" r:id="rId3" imgW="1726451" imgH="482391" progId="Equation.3">
                  <p:embed/>
                </p:oleObj>
              </mc:Choice>
              <mc:Fallback>
                <p:oleObj name="方程式" r:id="rId3" imgW="1726451" imgH="482391"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700213"/>
                        <a:ext cx="3803650"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4" name="Object 8">
            <a:extLst>
              <a:ext uri="{FF2B5EF4-FFF2-40B4-BE49-F238E27FC236}">
                <a16:creationId xmlns:a16="http://schemas.microsoft.com/office/drawing/2014/main" id="{E8141100-4FAB-4F75-AE96-1850DCFC5985}"/>
              </a:ext>
            </a:extLst>
          </p:cNvPr>
          <p:cNvGraphicFramePr>
            <a:graphicFrameLocks noChangeAspect="1"/>
          </p:cNvGraphicFramePr>
          <p:nvPr>
            <p:extLst>
              <p:ext uri="{D42A27DB-BD31-4B8C-83A1-F6EECF244321}">
                <p14:modId xmlns:p14="http://schemas.microsoft.com/office/powerpoint/2010/main" val="3400840407"/>
              </p:ext>
            </p:extLst>
          </p:nvPr>
        </p:nvGraphicFramePr>
        <p:xfrm>
          <a:off x="447675" y="2659063"/>
          <a:ext cx="7469188" cy="1490662"/>
        </p:xfrm>
        <a:graphic>
          <a:graphicData uri="http://schemas.openxmlformats.org/presentationml/2006/ole">
            <mc:AlternateContent xmlns:mc="http://schemas.openxmlformats.org/markup-compatibility/2006">
              <mc:Choice xmlns:v="urn:schemas-microsoft-com:vml" Requires="v">
                <p:oleObj spid="_x0000_s58614" name="方程式" r:id="rId5" imgW="3708400" imgH="711200" progId="Equation.3">
                  <p:embed/>
                </p:oleObj>
              </mc:Choice>
              <mc:Fallback>
                <p:oleObj name="方程式" r:id="rId5" imgW="3708400" imgH="7112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675" y="2659063"/>
                        <a:ext cx="7469188" cy="1490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58375" name="Object 9">
                <a:extLst>
                  <a:ext uri="{FF2B5EF4-FFF2-40B4-BE49-F238E27FC236}">
                    <a16:creationId xmlns:a16="http://schemas.microsoft.com/office/drawing/2014/main" id="{ED543F4C-43AF-4852-BD69-1F9BF0BF0A2E}"/>
                  </a:ext>
                </a:extLst>
              </p:cNvPr>
              <p:cNvSpPr txBox="1"/>
              <p:nvPr/>
            </p:nvSpPr>
            <p:spPr bwMode="auto">
              <a:xfrm>
                <a:off x="493713" y="4568825"/>
                <a:ext cx="5230415" cy="420688"/>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a:solidFill>
                            <a:srgbClr val="000000"/>
                          </a:solidFill>
                          <a:latin typeface="Cambria Math" panose="02040503050406030204" pitchFamily="18" charset="0"/>
                        </a:rPr>
                        <m:t>ℑ</m:t>
                      </m:r>
                      <m:d>
                        <m:dPr>
                          <m:begChr m:val="["/>
                          <m:endChr m:val="]"/>
                          <m:ctrlPr>
                            <a:rPr lang="zh-TW" altLang="en-US" sz="2400" i="1">
                              <a:solidFill>
                                <a:srgbClr val="000000"/>
                              </a:solidFill>
                              <a:latin typeface="Cambria Math" panose="02040503050406030204" pitchFamily="18" charset="0"/>
                            </a:rPr>
                          </m:ctrlPr>
                        </m:dPr>
                        <m:e>
                          <m:sSup>
                            <m:sSupPr>
                              <m:ctrlPr>
                                <a:rPr lang="zh-TW" altLang="en-US" sz="2400" i="1">
                                  <a:solidFill>
                                    <a:srgbClr val="000000"/>
                                  </a:solidFill>
                                  <a:latin typeface="Cambria Math" panose="02040503050406030204" pitchFamily="18" charset="0"/>
                                </a:rPr>
                              </m:ctrlPr>
                            </m:sSupPr>
                            <m:e>
                              <m:r>
                                <m:rPr>
                                  <m:sty m:val="p"/>
                                </m:rPr>
                                <a:rPr lang="zh-TW" altLang="en-US" sz="2400" i="1">
                                  <a:solidFill>
                                    <a:srgbClr val="000000"/>
                                  </a:solidFill>
                                  <a:latin typeface="Cambria Math" panose="02040503050406030204" pitchFamily="18" charset="0"/>
                                </a:rPr>
                                <m:t>∇</m:t>
                              </m:r>
                            </m:e>
                            <m:sup>
                              <m:r>
                                <a:rPr lang="zh-TW" altLang="en-US" sz="2400" i="1">
                                  <a:solidFill>
                                    <a:srgbClr val="000000"/>
                                  </a:solidFill>
                                  <a:latin typeface="Cambria Math" panose="02040503050406030204" pitchFamily="18" charset="0"/>
                                </a:rPr>
                                <m:t>2</m:t>
                              </m:r>
                            </m:sup>
                          </m:sSup>
                          <m:r>
                            <a:rPr lang="zh-TW" altLang="en-US" sz="2400" i="1">
                              <a:solidFill>
                                <a:srgbClr val="000000"/>
                              </a:solidFill>
                              <a:latin typeface="Cambria Math" panose="02040503050406030204" pitchFamily="18" charset="0"/>
                            </a:rPr>
                            <m:t>𝑓</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e>
                      </m:d>
                      <m:r>
                        <a:rPr lang="zh-TW" altLang="en-US" sz="2400" i="1">
                          <a:solidFill>
                            <a:srgbClr val="000000"/>
                          </a:solidFill>
                          <a:latin typeface="Cambria Math" panose="02040503050406030204" pitchFamily="18" charset="0"/>
                        </a:rPr>
                        <m:t>=−4</m:t>
                      </m:r>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𝜋</m:t>
                          </m:r>
                        </m:e>
                        <m:sup>
                          <m:r>
                            <a:rPr lang="zh-TW" altLang="en-US" sz="2400" i="1">
                              <a:solidFill>
                                <a:srgbClr val="000000"/>
                              </a:solidFill>
                              <a:latin typeface="Cambria Math" panose="02040503050406030204" pitchFamily="18" charset="0"/>
                            </a:rPr>
                            <m:t>2</m:t>
                          </m:r>
                        </m:sup>
                      </m:sSup>
                      <m:r>
                        <a:rPr lang="zh-TW" altLang="en-US" sz="2400" i="1">
                          <a:solidFill>
                            <a:srgbClr val="000000"/>
                          </a:solidFill>
                          <a:latin typeface="Cambria Math" panose="02040503050406030204" pitchFamily="18" charset="0"/>
                        </a:rPr>
                        <m:t>(</m:t>
                      </m:r>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𝑢</m:t>
                          </m:r>
                        </m:e>
                        <m:sup>
                          <m:r>
                            <a:rPr lang="zh-TW" altLang="en-US" sz="2400" i="1">
                              <a:solidFill>
                                <a:srgbClr val="000000"/>
                              </a:solidFill>
                              <a:latin typeface="Cambria Math" panose="02040503050406030204" pitchFamily="18" charset="0"/>
                            </a:rPr>
                            <m:t>2</m:t>
                          </m:r>
                        </m:sup>
                      </m:sSup>
                      <m:r>
                        <a:rPr lang="zh-TW" altLang="en-US" sz="2400" i="1">
                          <a:solidFill>
                            <a:srgbClr val="000000"/>
                          </a:solidFill>
                          <a:latin typeface="Cambria Math" panose="02040503050406030204" pitchFamily="18" charset="0"/>
                        </a:rPr>
                        <m:t>+</m:t>
                      </m:r>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𝑣</m:t>
                          </m:r>
                        </m:e>
                        <m:sup>
                          <m:r>
                            <a:rPr lang="zh-TW" altLang="en-US" sz="2400" i="1">
                              <a:solidFill>
                                <a:srgbClr val="000000"/>
                              </a:solidFill>
                              <a:latin typeface="Cambria Math" panose="02040503050406030204" pitchFamily="18" charset="0"/>
                            </a:rPr>
                            <m:t>2</m:t>
                          </m:r>
                        </m:sup>
                      </m:sSup>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𝐹</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58375" name="Object 9">
                <a:extLst>
                  <a:ext uri="{FF2B5EF4-FFF2-40B4-BE49-F238E27FC236}">
                    <a16:creationId xmlns:a16="http://schemas.microsoft.com/office/drawing/2014/main" id="{ED543F4C-43AF-4852-BD69-1F9BF0BF0A2E}"/>
                  </a:ext>
                </a:extLst>
              </p:cNvPr>
              <p:cNvSpPr txBox="1">
                <a:spLocks noRot="1" noChangeAspect="1" noMove="1" noResize="1" noEditPoints="1" noAdjustHandles="1" noChangeArrowheads="1" noChangeShapeType="1" noTextEdit="1"/>
              </p:cNvSpPr>
              <p:nvPr/>
            </p:nvSpPr>
            <p:spPr bwMode="auto">
              <a:xfrm>
                <a:off x="493713" y="4568825"/>
                <a:ext cx="5230415" cy="420688"/>
              </a:xfrm>
              <a:prstGeom prst="rect">
                <a:avLst/>
              </a:prstGeom>
              <a:blipFill>
                <a:blip r:embed="rId7"/>
                <a:stretch>
                  <a:fillRect l="-117" b="-31884"/>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376" name="Object 10">
                <a:extLst>
                  <a:ext uri="{FF2B5EF4-FFF2-40B4-BE49-F238E27FC236}">
                    <a16:creationId xmlns:a16="http://schemas.microsoft.com/office/drawing/2014/main" id="{5EC81715-E65C-419F-BF22-7ECA690C708D}"/>
                  </a:ext>
                </a:extLst>
              </p:cNvPr>
              <p:cNvSpPr txBox="1"/>
              <p:nvPr/>
            </p:nvSpPr>
            <p:spPr bwMode="auto">
              <a:xfrm>
                <a:off x="500063" y="5972175"/>
                <a:ext cx="3752850" cy="503238"/>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a:rPr lang="zh-TW" altLang="en-US" sz="2400" i="1">
                          <a:solidFill>
                            <a:srgbClr val="000000"/>
                          </a:solidFill>
                          <a:latin typeface="Cambria Math" panose="02040503050406030204" pitchFamily="18" charset="0"/>
                        </a:rPr>
                        <m:t>𝐻</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)=−4</m:t>
                      </m:r>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𝜋</m:t>
                          </m:r>
                        </m:e>
                        <m:sup>
                          <m:r>
                            <a:rPr lang="zh-TW" altLang="en-US" sz="2400" i="1">
                              <a:solidFill>
                                <a:srgbClr val="000000"/>
                              </a:solidFill>
                              <a:latin typeface="Cambria Math" panose="02040503050406030204" pitchFamily="18" charset="0"/>
                            </a:rPr>
                            <m:t>2</m:t>
                          </m:r>
                        </m:sup>
                      </m:sSup>
                      <m:r>
                        <a:rPr lang="zh-TW" altLang="en-US" sz="2400" i="1">
                          <a:solidFill>
                            <a:srgbClr val="000000"/>
                          </a:solidFill>
                          <a:latin typeface="Cambria Math" panose="02040503050406030204" pitchFamily="18" charset="0"/>
                        </a:rPr>
                        <m:t>(</m:t>
                      </m:r>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𝑢</m:t>
                          </m:r>
                        </m:e>
                        <m:sup>
                          <m:r>
                            <a:rPr lang="zh-TW" altLang="en-US" sz="2400" i="1">
                              <a:solidFill>
                                <a:srgbClr val="000000"/>
                              </a:solidFill>
                              <a:latin typeface="Cambria Math" panose="02040503050406030204" pitchFamily="18" charset="0"/>
                            </a:rPr>
                            <m:t>2</m:t>
                          </m:r>
                        </m:sup>
                      </m:sSup>
                      <m:r>
                        <a:rPr lang="zh-TW" altLang="en-US" sz="2400" i="1">
                          <a:solidFill>
                            <a:srgbClr val="000000"/>
                          </a:solidFill>
                          <a:latin typeface="Cambria Math" panose="02040503050406030204" pitchFamily="18" charset="0"/>
                        </a:rPr>
                        <m:t>+</m:t>
                      </m:r>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𝑣</m:t>
                          </m:r>
                        </m:e>
                        <m:sup>
                          <m:r>
                            <a:rPr lang="zh-TW" altLang="en-US" sz="2400" i="1">
                              <a:solidFill>
                                <a:srgbClr val="000000"/>
                              </a:solidFill>
                              <a:latin typeface="Cambria Math" panose="02040503050406030204" pitchFamily="18" charset="0"/>
                            </a:rPr>
                            <m:t>2</m:t>
                          </m:r>
                        </m:sup>
                      </m:sSup>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58376" name="Object 10">
                <a:extLst>
                  <a:ext uri="{FF2B5EF4-FFF2-40B4-BE49-F238E27FC236}">
                    <a16:creationId xmlns:a16="http://schemas.microsoft.com/office/drawing/2014/main" id="{5EC81715-E65C-419F-BF22-7ECA690C708D}"/>
                  </a:ext>
                </a:extLst>
              </p:cNvPr>
              <p:cNvSpPr txBox="1">
                <a:spLocks noRot="1" noChangeAspect="1" noMove="1" noResize="1" noEditPoints="1" noAdjustHandles="1" noChangeArrowheads="1" noChangeShapeType="1" noTextEdit="1"/>
              </p:cNvSpPr>
              <p:nvPr/>
            </p:nvSpPr>
            <p:spPr bwMode="auto">
              <a:xfrm>
                <a:off x="500063" y="5972175"/>
                <a:ext cx="3752850" cy="503238"/>
              </a:xfrm>
              <a:prstGeom prst="rect">
                <a:avLst/>
              </a:prstGeom>
              <a:blipFill>
                <a:blip r:embed="rId8"/>
                <a:stretch>
                  <a:fillRect b="-10976"/>
                </a:stretch>
              </a:blipFill>
              <a:ln>
                <a:noFill/>
              </a:ln>
              <a:effectLst/>
              <a:extLst/>
            </p:spPr>
            <p:txBody>
              <a:bodyPr/>
              <a:lstStyle/>
              <a:p>
                <a:r>
                  <a:rPr lang="zh-TW" altLang="en-US">
                    <a:noFill/>
                  </a:rPr>
                  <a:t> </a:t>
                </a:r>
              </a:p>
            </p:txBody>
          </p:sp>
        </mc:Fallback>
      </mc:AlternateContent>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投影片編號版面配置區 3">
            <a:extLst>
              <a:ext uri="{FF2B5EF4-FFF2-40B4-BE49-F238E27FC236}">
                <a16:creationId xmlns:a16="http://schemas.microsoft.com/office/drawing/2014/main" id="{C560E8AA-24DB-4F53-808D-050C4F8C51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AD9E6356-79AB-4236-8AA3-44861BA7AE72}" type="slidenum">
              <a:rPr kumimoji="0" lang="zh-TW" altLang="en-US"/>
              <a:pPr eaLnBrk="1" hangingPunct="1"/>
              <a:t>54</a:t>
            </a:fld>
            <a:endParaRPr kumimoji="0" lang="en-US" altLang="zh-TW"/>
          </a:p>
        </p:txBody>
      </p:sp>
      <p:sp>
        <p:nvSpPr>
          <p:cNvPr id="59395" name="Rectangle 2">
            <a:extLst>
              <a:ext uri="{FF2B5EF4-FFF2-40B4-BE49-F238E27FC236}">
                <a16:creationId xmlns:a16="http://schemas.microsoft.com/office/drawing/2014/main" id="{36768998-5489-4713-9FBD-8BC466BEFBBE}"/>
              </a:ext>
            </a:extLst>
          </p:cNvPr>
          <p:cNvSpPr>
            <a:spLocks noGrp="1" noChangeArrowheads="1"/>
          </p:cNvSpPr>
          <p:nvPr>
            <p:ph type="title"/>
          </p:nvPr>
        </p:nvSpPr>
        <p:spPr/>
        <p:txBody>
          <a:bodyPr/>
          <a:lstStyle/>
          <a:p>
            <a:pPr eaLnBrk="1" hangingPunct="1"/>
            <a:endParaRPr lang="zh-TW" altLang="en-US"/>
          </a:p>
        </p:txBody>
      </p:sp>
      <p:sp>
        <p:nvSpPr>
          <p:cNvPr id="59396" name="Rectangle 3">
            <a:extLst>
              <a:ext uri="{FF2B5EF4-FFF2-40B4-BE49-F238E27FC236}">
                <a16:creationId xmlns:a16="http://schemas.microsoft.com/office/drawing/2014/main" id="{D9509316-9A8D-49E6-8DA6-9817FA40F855}"/>
              </a:ext>
            </a:extLst>
          </p:cNvPr>
          <p:cNvSpPr>
            <a:spLocks noGrp="1" noChangeArrowheads="1"/>
          </p:cNvSpPr>
          <p:nvPr>
            <p:ph type="body" idx="1"/>
          </p:nvPr>
        </p:nvSpPr>
        <p:spPr/>
        <p:txBody>
          <a:bodyPr/>
          <a:lstStyle/>
          <a:p>
            <a:pPr eaLnBrk="1" hangingPunct="1">
              <a:lnSpc>
                <a:spcPct val="85000"/>
              </a:lnSpc>
              <a:spcBef>
                <a:spcPct val="10000"/>
              </a:spcBef>
            </a:pPr>
            <a:r>
              <a:rPr lang="en-US" altLang="zh-TW" dirty="0"/>
              <a:t>As before, the center of the filter function should be shifted:</a:t>
            </a:r>
          </a:p>
          <a:p>
            <a:pPr eaLnBrk="1" hangingPunct="1">
              <a:lnSpc>
                <a:spcPct val="85000"/>
              </a:lnSpc>
              <a:spcBef>
                <a:spcPct val="10000"/>
              </a:spcBef>
              <a:buFont typeface="Wingdings" panose="05000000000000000000" pitchFamily="2" charset="2"/>
              <a:buNone/>
            </a:pPr>
            <a:r>
              <a:rPr lang="zh-TW" altLang="en-US" dirty="0"/>
              <a:t>									       </a:t>
            </a:r>
            <a:r>
              <a:rPr lang="en-US" altLang="zh-TW" dirty="0"/>
              <a:t>(4.4-9)</a:t>
            </a:r>
          </a:p>
          <a:p>
            <a:pPr eaLnBrk="1" hangingPunct="1">
              <a:lnSpc>
                <a:spcPct val="85000"/>
              </a:lnSpc>
              <a:spcBef>
                <a:spcPct val="10000"/>
              </a:spcBef>
              <a:buFont typeface="Wingdings" panose="05000000000000000000" pitchFamily="2" charset="2"/>
              <a:buNone/>
            </a:pPr>
            <a:r>
              <a:rPr lang="zh-TW" altLang="en-US" dirty="0"/>
              <a:t>	</a:t>
            </a:r>
            <a:r>
              <a:rPr lang="en-US" altLang="zh-TW" dirty="0"/>
              <a:t>The Laplacian-filtered image in the spatial domain is obtained by computing the inverse Fourier transform of </a:t>
            </a:r>
            <a:r>
              <a:rPr lang="en-US" altLang="zh-TW" i="1" dirty="0"/>
              <a:t>H</a:t>
            </a:r>
            <a:r>
              <a:rPr lang="en-US" altLang="zh-TW" dirty="0"/>
              <a:t>(</a:t>
            </a:r>
            <a:r>
              <a:rPr lang="en-US" altLang="zh-TW" i="1" dirty="0"/>
              <a:t>u</a:t>
            </a:r>
            <a:r>
              <a:rPr lang="en-US" altLang="zh-TW" dirty="0"/>
              <a:t>,</a:t>
            </a:r>
            <a:r>
              <a:rPr lang="en-US" altLang="zh-TW" i="1" dirty="0"/>
              <a:t> v</a:t>
            </a:r>
            <a:r>
              <a:rPr lang="en-US" altLang="zh-TW" dirty="0"/>
              <a:t>)</a:t>
            </a:r>
            <a:r>
              <a:rPr lang="en-US" altLang="zh-TW" i="1" dirty="0"/>
              <a:t>F</a:t>
            </a:r>
            <a:r>
              <a:rPr lang="en-US" altLang="zh-TW" dirty="0"/>
              <a:t>(</a:t>
            </a:r>
            <a:r>
              <a:rPr lang="en-US" altLang="zh-TW" i="1" dirty="0"/>
              <a:t>u</a:t>
            </a:r>
            <a:r>
              <a:rPr lang="en-US" altLang="zh-TW" dirty="0"/>
              <a:t>,</a:t>
            </a:r>
            <a:r>
              <a:rPr lang="en-US" altLang="zh-TW" i="1" dirty="0"/>
              <a:t> v</a:t>
            </a:r>
            <a:r>
              <a:rPr lang="en-US" altLang="zh-TW" dirty="0"/>
              <a:t>):</a:t>
            </a:r>
            <a:endParaRPr lang="zh-TW" altLang="en-US" dirty="0"/>
          </a:p>
          <a:p>
            <a:pPr eaLnBrk="1" hangingPunct="1">
              <a:lnSpc>
                <a:spcPct val="85000"/>
              </a:lnSpc>
              <a:spcBef>
                <a:spcPct val="10000"/>
              </a:spcBef>
              <a:buFont typeface="Wingdings" panose="05000000000000000000" pitchFamily="2" charset="2"/>
              <a:buNone/>
            </a:pPr>
            <a:r>
              <a:rPr lang="zh-TW" altLang="en-US" dirty="0"/>
              <a:t>									     </a:t>
            </a:r>
            <a:r>
              <a:rPr lang="en-US" altLang="zh-TW" dirty="0"/>
              <a:t>(4.4-10)</a:t>
            </a:r>
          </a:p>
          <a:p>
            <a:pPr eaLnBrk="1" hangingPunct="1">
              <a:lnSpc>
                <a:spcPct val="85000"/>
              </a:lnSpc>
              <a:spcBef>
                <a:spcPct val="10000"/>
              </a:spcBef>
            </a:pPr>
            <a:r>
              <a:rPr lang="en-US" altLang="zh-TW" dirty="0"/>
              <a:t>We express this dual relationship in the familiar Fourier-transform-pair notation:</a:t>
            </a:r>
          </a:p>
          <a:p>
            <a:pPr eaLnBrk="1" hangingPunct="1">
              <a:lnSpc>
                <a:spcPct val="85000"/>
              </a:lnSpc>
              <a:spcBef>
                <a:spcPct val="10000"/>
              </a:spcBef>
              <a:buFont typeface="Wingdings" panose="05000000000000000000" pitchFamily="2" charset="2"/>
              <a:buNone/>
            </a:pPr>
            <a:r>
              <a:rPr lang="zh-TW" altLang="en-US" dirty="0"/>
              <a:t>									     </a:t>
            </a:r>
            <a:r>
              <a:rPr lang="en-US" altLang="zh-TW" dirty="0"/>
              <a:t>(4.4-11)</a:t>
            </a:r>
          </a:p>
          <a:p>
            <a:pPr eaLnBrk="1" hangingPunct="1">
              <a:lnSpc>
                <a:spcPct val="85000"/>
              </a:lnSpc>
              <a:spcBef>
                <a:spcPct val="30000"/>
              </a:spcBef>
            </a:pPr>
            <a:r>
              <a:rPr lang="en-US" altLang="zh-TW" dirty="0"/>
              <a:t>Fig. 4.27(a) and (b) shows the 3-D plot of the Laplacian in the frequency domain and its image representation. Fig. 4.27(c)~(e) shows the Laplacian in the spatial domain, the zoomed section of the origin of (c), and the gray-level profile through the center of (d). Fig. 4.27(f) shows the Laplacian mask used.</a:t>
            </a:r>
            <a:endParaRPr lang="zh-TW" altLang="en-US" dirty="0"/>
          </a:p>
        </p:txBody>
      </p:sp>
      <p:graphicFrame>
        <p:nvGraphicFramePr>
          <p:cNvPr id="59397" name="Object 4">
            <a:extLst>
              <a:ext uri="{FF2B5EF4-FFF2-40B4-BE49-F238E27FC236}">
                <a16:creationId xmlns:a16="http://schemas.microsoft.com/office/drawing/2014/main" id="{46C18F0C-9665-4C6B-8E74-DE732D30AB68}"/>
              </a:ext>
            </a:extLst>
          </p:cNvPr>
          <p:cNvGraphicFramePr>
            <a:graphicFrameLocks noChangeAspect="1"/>
          </p:cNvGraphicFramePr>
          <p:nvPr>
            <p:extLst>
              <p:ext uri="{D42A27DB-BD31-4B8C-83A1-F6EECF244321}">
                <p14:modId xmlns:p14="http://schemas.microsoft.com/office/powerpoint/2010/main" val="3960533695"/>
              </p:ext>
            </p:extLst>
          </p:nvPr>
        </p:nvGraphicFramePr>
        <p:xfrm>
          <a:off x="776288" y="692696"/>
          <a:ext cx="4516437" cy="452437"/>
        </p:xfrm>
        <a:graphic>
          <a:graphicData uri="http://schemas.openxmlformats.org/presentationml/2006/ole">
            <mc:AlternateContent xmlns:mc="http://schemas.openxmlformats.org/markup-compatibility/2006">
              <mc:Choice xmlns:v="urn:schemas-microsoft-com:vml" Requires="v">
                <p:oleObj spid="_x0000_s59622" name="方程式" r:id="rId3" imgW="2527300" imgH="228600" progId="Equation.3">
                  <p:embed/>
                </p:oleObj>
              </mc:Choice>
              <mc:Fallback>
                <p:oleObj name="方程式" r:id="rId3" imgW="25273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288" y="692696"/>
                        <a:ext cx="4516437"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8" name="Object 5">
            <a:extLst>
              <a:ext uri="{FF2B5EF4-FFF2-40B4-BE49-F238E27FC236}">
                <a16:creationId xmlns:a16="http://schemas.microsoft.com/office/drawing/2014/main" id="{71B6BDC5-11AE-446C-8F6E-50AA1E9B9AF2}"/>
              </a:ext>
            </a:extLst>
          </p:cNvPr>
          <p:cNvGraphicFramePr>
            <a:graphicFrameLocks noChangeAspect="1"/>
          </p:cNvGraphicFramePr>
          <p:nvPr>
            <p:extLst>
              <p:ext uri="{D42A27DB-BD31-4B8C-83A1-F6EECF244321}">
                <p14:modId xmlns:p14="http://schemas.microsoft.com/office/powerpoint/2010/main" val="1878235670"/>
              </p:ext>
            </p:extLst>
          </p:nvPr>
        </p:nvGraphicFramePr>
        <p:xfrm>
          <a:off x="768350" y="2276872"/>
          <a:ext cx="5775325" cy="407988"/>
        </p:xfrm>
        <a:graphic>
          <a:graphicData uri="http://schemas.openxmlformats.org/presentationml/2006/ole">
            <mc:AlternateContent xmlns:mc="http://schemas.openxmlformats.org/markup-compatibility/2006">
              <mc:Choice xmlns:v="urn:schemas-microsoft-com:vml" Requires="v">
                <p:oleObj spid="_x0000_s59623" name="方程式" r:id="rId5" imgW="3492500" imgH="228600" progId="Equation.3">
                  <p:embed/>
                </p:oleObj>
              </mc:Choice>
              <mc:Fallback>
                <p:oleObj name="方程式" r:id="rId5" imgW="34925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350" y="2276872"/>
                        <a:ext cx="5775325"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9" name="Object 6">
            <a:extLst>
              <a:ext uri="{FF2B5EF4-FFF2-40B4-BE49-F238E27FC236}">
                <a16:creationId xmlns:a16="http://schemas.microsoft.com/office/drawing/2014/main" id="{CAC17A9B-A347-4F42-8086-C291B31626BC}"/>
              </a:ext>
            </a:extLst>
          </p:cNvPr>
          <p:cNvGraphicFramePr>
            <a:graphicFrameLocks noChangeAspect="1"/>
          </p:cNvGraphicFramePr>
          <p:nvPr>
            <p:extLst>
              <p:ext uri="{D42A27DB-BD31-4B8C-83A1-F6EECF244321}">
                <p14:modId xmlns:p14="http://schemas.microsoft.com/office/powerpoint/2010/main" val="3400533551"/>
              </p:ext>
            </p:extLst>
          </p:nvPr>
        </p:nvGraphicFramePr>
        <p:xfrm>
          <a:off x="811213" y="3429000"/>
          <a:ext cx="5649912" cy="454025"/>
        </p:xfrm>
        <a:graphic>
          <a:graphicData uri="http://schemas.openxmlformats.org/presentationml/2006/ole">
            <mc:AlternateContent xmlns:mc="http://schemas.openxmlformats.org/markup-compatibility/2006">
              <mc:Choice xmlns:v="urn:schemas-microsoft-com:vml" Requires="v">
                <p:oleObj spid="_x0000_s59624" name="方程式" r:id="rId7" imgW="3238500" imgH="228600" progId="Equation.3">
                  <p:embed/>
                </p:oleObj>
              </mc:Choice>
              <mc:Fallback>
                <p:oleObj name="方程式" r:id="rId7" imgW="32385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213" y="3429000"/>
                        <a:ext cx="5649912"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投影片編號版面配置區 3">
            <a:extLst>
              <a:ext uri="{FF2B5EF4-FFF2-40B4-BE49-F238E27FC236}">
                <a16:creationId xmlns:a16="http://schemas.microsoft.com/office/drawing/2014/main" id="{ADDDB1B9-CE84-43F5-BC1E-D935CB70493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3EBE6F3D-09AB-4688-A3D5-3336659270FB}" type="slidenum">
              <a:rPr kumimoji="0" lang="zh-TW" altLang="en-US"/>
              <a:pPr eaLnBrk="1" hangingPunct="1"/>
              <a:t>55</a:t>
            </a:fld>
            <a:endParaRPr kumimoji="0" lang="en-US" altLang="zh-TW"/>
          </a:p>
        </p:txBody>
      </p:sp>
      <p:sp>
        <p:nvSpPr>
          <p:cNvPr id="60419" name="Rectangle 2">
            <a:extLst>
              <a:ext uri="{FF2B5EF4-FFF2-40B4-BE49-F238E27FC236}">
                <a16:creationId xmlns:a16="http://schemas.microsoft.com/office/drawing/2014/main" id="{76764CDB-48E0-42BE-AC57-49C6BEE002E5}"/>
              </a:ext>
            </a:extLst>
          </p:cNvPr>
          <p:cNvSpPr>
            <a:spLocks noGrp="1" noChangeArrowheads="1"/>
          </p:cNvSpPr>
          <p:nvPr>
            <p:ph type="title"/>
          </p:nvPr>
        </p:nvSpPr>
        <p:spPr/>
        <p:txBody>
          <a:bodyPr/>
          <a:lstStyle/>
          <a:p>
            <a:pPr eaLnBrk="1" hangingPunct="1"/>
            <a:endParaRPr lang="zh-TW" altLang="en-US"/>
          </a:p>
        </p:txBody>
      </p:sp>
      <p:pic>
        <p:nvPicPr>
          <p:cNvPr id="60420" name="Picture 4">
            <a:extLst>
              <a:ext uri="{FF2B5EF4-FFF2-40B4-BE49-F238E27FC236}">
                <a16:creationId xmlns:a16="http://schemas.microsoft.com/office/drawing/2014/main" id="{6CED7E75-1890-4753-A8C7-7DDE646AA7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8" y="115888"/>
            <a:ext cx="6221412" cy="656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投影片編號版面配置區 3">
            <a:extLst>
              <a:ext uri="{FF2B5EF4-FFF2-40B4-BE49-F238E27FC236}">
                <a16:creationId xmlns:a16="http://schemas.microsoft.com/office/drawing/2014/main" id="{46C10DB9-542C-4A34-81E9-C846F4819A3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FE571634-BFD9-4F0C-A00A-4EDEE7A30F73}" type="slidenum">
              <a:rPr kumimoji="0" lang="zh-TW" altLang="en-US"/>
              <a:pPr eaLnBrk="1" hangingPunct="1"/>
              <a:t>56</a:t>
            </a:fld>
            <a:endParaRPr kumimoji="0" lang="en-US" altLang="zh-TW"/>
          </a:p>
        </p:txBody>
      </p:sp>
      <p:sp>
        <p:nvSpPr>
          <p:cNvPr id="61443" name="Rectangle 2">
            <a:extLst>
              <a:ext uri="{FF2B5EF4-FFF2-40B4-BE49-F238E27FC236}">
                <a16:creationId xmlns:a16="http://schemas.microsoft.com/office/drawing/2014/main" id="{E4BAF295-CF45-40D4-9CC7-3D3FA369240A}"/>
              </a:ext>
            </a:extLst>
          </p:cNvPr>
          <p:cNvSpPr>
            <a:spLocks noGrp="1" noChangeArrowheads="1"/>
          </p:cNvSpPr>
          <p:nvPr>
            <p:ph type="title"/>
          </p:nvPr>
        </p:nvSpPr>
        <p:spPr/>
        <p:txBody>
          <a:bodyPr/>
          <a:lstStyle/>
          <a:p>
            <a:pPr eaLnBrk="1" hangingPunct="1"/>
            <a:endParaRPr lang="zh-TW" altLang="en-US"/>
          </a:p>
        </p:txBody>
      </p:sp>
      <p:sp>
        <p:nvSpPr>
          <p:cNvPr id="61444" name="Rectangle 3">
            <a:extLst>
              <a:ext uri="{FF2B5EF4-FFF2-40B4-BE49-F238E27FC236}">
                <a16:creationId xmlns:a16="http://schemas.microsoft.com/office/drawing/2014/main" id="{7677917D-85EB-4D0F-9A6D-BAE0E867F5FE}"/>
              </a:ext>
            </a:extLst>
          </p:cNvPr>
          <p:cNvSpPr>
            <a:spLocks noGrp="1" noChangeArrowheads="1"/>
          </p:cNvSpPr>
          <p:nvPr>
            <p:ph type="body" idx="1"/>
          </p:nvPr>
        </p:nvSpPr>
        <p:spPr/>
        <p:txBody>
          <a:bodyPr/>
          <a:lstStyle/>
          <a:p>
            <a:pPr eaLnBrk="1" hangingPunct="1"/>
            <a:r>
              <a:rPr lang="en-US" altLang="zh-TW" dirty="0"/>
              <a:t>We can form an enhanced image </a:t>
            </a:r>
            <a:r>
              <a:rPr lang="en-US" altLang="zh-TW" i="1" dirty="0"/>
              <a:t>g</a:t>
            </a:r>
            <a:r>
              <a:rPr lang="en-US" altLang="zh-TW" dirty="0"/>
              <a:t>(</a:t>
            </a:r>
            <a:r>
              <a:rPr lang="en-US" altLang="zh-TW" i="1" dirty="0"/>
              <a:t>x</a:t>
            </a:r>
            <a:r>
              <a:rPr lang="en-US" altLang="zh-TW" dirty="0"/>
              <a:t>,</a:t>
            </a:r>
            <a:r>
              <a:rPr lang="en-US" altLang="zh-TW" i="1" dirty="0"/>
              <a:t> y</a:t>
            </a:r>
            <a:r>
              <a:rPr lang="en-US" altLang="zh-TW" dirty="0"/>
              <a:t>) by subtracting the Laplacian from the original image:</a:t>
            </a:r>
          </a:p>
          <a:p>
            <a:pPr eaLnBrk="1" hangingPunct="1">
              <a:buFont typeface="Wingdings" panose="05000000000000000000" pitchFamily="2" charset="2"/>
              <a:buNone/>
            </a:pPr>
            <a:r>
              <a:rPr lang="zh-TW" altLang="en-US" dirty="0"/>
              <a:t>									     </a:t>
            </a:r>
            <a:r>
              <a:rPr lang="en-US" altLang="zh-TW" dirty="0"/>
              <a:t>(4.4-12)</a:t>
            </a:r>
          </a:p>
          <a:p>
            <a:pPr eaLnBrk="1" hangingPunct="1">
              <a:buFont typeface="Wingdings" panose="05000000000000000000" pitchFamily="2" charset="2"/>
              <a:buNone/>
            </a:pPr>
            <a:r>
              <a:rPr lang="zh-TW" altLang="en-US" dirty="0"/>
              <a:t>	</a:t>
            </a:r>
            <a:r>
              <a:rPr lang="en-US" altLang="zh-TW" dirty="0"/>
              <a:t>which can be performed by one filter:</a:t>
            </a:r>
            <a:endParaRPr lang="zh-TW" altLang="en-US" dirty="0"/>
          </a:p>
          <a:p>
            <a:pPr eaLnBrk="1" hangingPunct="1">
              <a:buFont typeface="Wingdings" panose="05000000000000000000" pitchFamily="2" charset="2"/>
              <a:buNone/>
            </a:pPr>
            <a:r>
              <a:rPr lang="zh-TW" altLang="en-US" dirty="0"/>
              <a:t>			</a:t>
            </a:r>
          </a:p>
          <a:p>
            <a:pPr eaLnBrk="1" hangingPunct="1">
              <a:buFont typeface="Wingdings" panose="05000000000000000000" pitchFamily="2" charset="2"/>
              <a:buNone/>
            </a:pPr>
            <a:r>
              <a:rPr lang="zh-TW" altLang="en-US" dirty="0"/>
              <a:t>	</a:t>
            </a:r>
            <a:r>
              <a:rPr lang="en-US" altLang="zh-TW" dirty="0">
                <a:sym typeface="Wingdings" panose="05000000000000000000" pitchFamily="2" charset="2"/>
              </a:rPr>
              <a:t>	</a:t>
            </a:r>
            <a:r>
              <a:rPr lang="en-US" altLang="zh-TW" dirty="0"/>
              <a:t>The enhanced image can be obtained with a single 	inverse transform operation:</a:t>
            </a:r>
          </a:p>
          <a:p>
            <a:pPr eaLnBrk="1" hangingPunct="1">
              <a:buFont typeface="Wingdings" panose="05000000000000000000" pitchFamily="2" charset="2"/>
              <a:buNone/>
            </a:pPr>
            <a:r>
              <a:rPr lang="en-US" altLang="zh-TW" dirty="0"/>
              <a:t>									     (4.4-13)</a:t>
            </a:r>
          </a:p>
          <a:p>
            <a:pPr eaLnBrk="1" hangingPunct="1">
              <a:spcBef>
                <a:spcPct val="35000"/>
              </a:spcBef>
            </a:pPr>
            <a:r>
              <a:rPr lang="en-US" altLang="zh-TW" dirty="0"/>
              <a:t>Fig. 4.28(b) shows the result of filtering the image in Fig. 4.28(a) in the frequency domain using Eq. (4.4-10). Fig. 4.28(c) shows the level-shifted image (0~255). Fig. 4.28(d) shows the enhanced result obtained using Eq. (4.4-12).</a:t>
            </a:r>
          </a:p>
        </p:txBody>
      </p:sp>
      <p:graphicFrame>
        <p:nvGraphicFramePr>
          <p:cNvPr id="61445" name="Object 4">
            <a:extLst>
              <a:ext uri="{FF2B5EF4-FFF2-40B4-BE49-F238E27FC236}">
                <a16:creationId xmlns:a16="http://schemas.microsoft.com/office/drawing/2014/main" id="{276FE3B5-5372-403A-9E4C-3BC2ABC17F1A}"/>
              </a:ext>
            </a:extLst>
          </p:cNvPr>
          <p:cNvGraphicFramePr>
            <a:graphicFrameLocks noChangeAspect="1"/>
          </p:cNvGraphicFramePr>
          <p:nvPr/>
        </p:nvGraphicFramePr>
        <p:xfrm>
          <a:off x="1076325" y="1249363"/>
          <a:ext cx="3351213" cy="469900"/>
        </p:xfrm>
        <a:graphic>
          <a:graphicData uri="http://schemas.openxmlformats.org/presentationml/2006/ole">
            <mc:AlternateContent xmlns:mc="http://schemas.openxmlformats.org/markup-compatibility/2006">
              <mc:Choice xmlns:v="urn:schemas-microsoft-com:vml" Requires="v">
                <p:oleObj spid="_x0000_s61526" name="方程式" r:id="rId3" imgW="1828800" imgH="228600" progId="Equation.3">
                  <p:embed/>
                </p:oleObj>
              </mc:Choice>
              <mc:Fallback>
                <p:oleObj name="方程式" r:id="rId3" imgW="18288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325" y="1249363"/>
                        <a:ext cx="3351213"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61446" name="Object 5">
                <a:extLst>
                  <a:ext uri="{FF2B5EF4-FFF2-40B4-BE49-F238E27FC236}">
                    <a16:creationId xmlns:a16="http://schemas.microsoft.com/office/drawing/2014/main" id="{A0EB3719-EA22-4EB7-969B-10AE9059F4E0}"/>
                  </a:ext>
                </a:extLst>
              </p:cNvPr>
              <p:cNvSpPr txBox="1"/>
              <p:nvPr/>
            </p:nvSpPr>
            <p:spPr bwMode="auto">
              <a:xfrm>
                <a:off x="827584" y="2234406"/>
                <a:ext cx="5859463" cy="35877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000" i="1" smtClean="0">
                          <a:solidFill>
                            <a:srgbClr val="000000"/>
                          </a:solidFill>
                          <a:latin typeface="Cambria Math" panose="02040503050406030204" pitchFamily="18" charset="0"/>
                        </a:rPr>
                        <m:t>𝐻</m:t>
                      </m:r>
                      <m:r>
                        <a:rPr lang="zh-TW" altLang="en-US" sz="2000" i="1" smtClean="0">
                          <a:solidFill>
                            <a:srgbClr val="000000"/>
                          </a:solidFill>
                          <a:latin typeface="Cambria Math" panose="02040503050406030204" pitchFamily="18" charset="0"/>
                        </a:rPr>
                        <m:t>(</m:t>
                      </m:r>
                      <m:r>
                        <a:rPr lang="zh-TW" altLang="en-US" sz="2000" i="1" smtClean="0">
                          <a:solidFill>
                            <a:srgbClr val="000000"/>
                          </a:solidFill>
                          <a:latin typeface="Cambria Math" panose="02040503050406030204" pitchFamily="18" charset="0"/>
                        </a:rPr>
                        <m:t>𝑢</m:t>
                      </m:r>
                      <m:r>
                        <a:rPr lang="zh-TW" altLang="en-US" sz="2000" i="1" smtClean="0">
                          <a:solidFill>
                            <a:srgbClr val="000000"/>
                          </a:solidFill>
                          <a:latin typeface="Cambria Math" panose="02040503050406030204" pitchFamily="18" charset="0"/>
                        </a:rPr>
                        <m:t>,</m:t>
                      </m:r>
                      <m:r>
                        <a:rPr lang="zh-TW" altLang="en-US" sz="2000" i="1" smtClean="0">
                          <a:solidFill>
                            <a:srgbClr val="000000"/>
                          </a:solidFill>
                          <a:latin typeface="Cambria Math" panose="02040503050406030204" pitchFamily="18" charset="0"/>
                        </a:rPr>
                        <m:t>𝑣</m:t>
                      </m:r>
                      <m:r>
                        <a:rPr lang="zh-TW" altLang="en-US" sz="2000" i="1" smtClean="0">
                          <a:solidFill>
                            <a:srgbClr val="000000"/>
                          </a:solidFill>
                          <a:latin typeface="Cambria Math" panose="02040503050406030204" pitchFamily="18" charset="0"/>
                        </a:rPr>
                        <m:t>)=</m:t>
                      </m:r>
                      <m:d>
                        <m:dPr>
                          <m:begChr m:val="["/>
                          <m:endChr m:val="]"/>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1+</m:t>
                          </m:r>
                          <m:sSup>
                            <m:sSupPr>
                              <m:ctrlPr>
                                <a:rPr lang="en-US" altLang="zh-TW" sz="2000" b="0" i="1" smtClean="0">
                                  <a:solidFill>
                                    <a:srgbClr val="000000"/>
                                  </a:solidFill>
                                  <a:latin typeface="Cambria Math" panose="02040503050406030204" pitchFamily="18" charset="0"/>
                                </a:rPr>
                              </m:ctrlPr>
                            </m:sSupPr>
                            <m:e>
                              <m:r>
                                <a:rPr lang="en-US" altLang="zh-TW" sz="2000" i="1">
                                  <a:solidFill>
                                    <a:srgbClr val="000000"/>
                                  </a:solidFill>
                                  <a:latin typeface="Cambria Math" panose="02040503050406030204" pitchFamily="18" charset="0"/>
                                </a:rPr>
                                <m:t>4</m:t>
                              </m:r>
                              <m:r>
                                <a:rPr lang="zh-TW" altLang="en-US" sz="2000" i="1">
                                  <a:solidFill>
                                    <a:srgbClr val="000000"/>
                                  </a:solidFill>
                                  <a:latin typeface="Cambria Math" panose="02040503050406030204" pitchFamily="18" charset="0"/>
                                </a:rPr>
                                <m:t>𝜋</m:t>
                              </m:r>
                            </m:e>
                            <m:sup>
                              <m:r>
                                <a:rPr lang="en-US" altLang="zh-TW" sz="2000" b="0" i="1" smtClean="0">
                                  <a:solidFill>
                                    <a:srgbClr val="000000"/>
                                  </a:solidFill>
                                  <a:latin typeface="Cambria Math" panose="02040503050406030204" pitchFamily="18" charset="0"/>
                                </a:rPr>
                                <m:t>2</m:t>
                              </m:r>
                            </m:sup>
                          </m:sSup>
                          <m:d>
                            <m:dPr>
                              <m:begChr m:val="["/>
                              <m:endChr m:val="]"/>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𝑢</m:t>
                              </m:r>
                              <m:r>
                                <a:rPr lang="zh-TW" altLang="en-US" sz="2000" i="1">
                                  <a:solidFill>
                                    <a:srgbClr val="000000"/>
                                  </a:solidFill>
                                  <a:latin typeface="Cambria Math" panose="02040503050406030204" pitchFamily="18" charset="0"/>
                                </a:rPr>
                                <m:t>−</m:t>
                              </m:r>
                              <m:f>
                                <m:fPr>
                                  <m:type m:val="lin"/>
                                  <m:ctrlPr>
                                    <a:rPr lang="zh-TW" altLang="en-US" sz="2000" i="1">
                                      <a:solidFill>
                                        <a:srgbClr val="000000"/>
                                      </a:solidFill>
                                      <a:latin typeface="Cambria Math" panose="02040503050406030204" pitchFamily="18" charset="0"/>
                                    </a:rPr>
                                  </m:ctrlPr>
                                </m:fPr>
                                <m:num>
                                  <m:r>
                                    <a:rPr lang="zh-TW" altLang="en-US" sz="2000" i="1">
                                      <a:solidFill>
                                        <a:srgbClr val="000000"/>
                                      </a:solidFill>
                                      <a:latin typeface="Cambria Math" panose="02040503050406030204" pitchFamily="18" charset="0"/>
                                    </a:rPr>
                                    <m:t>𝑀</m:t>
                                  </m:r>
                                </m:num>
                                <m:den>
                                  <m:r>
                                    <a:rPr lang="zh-TW" altLang="en-US" sz="2000" i="1">
                                      <a:solidFill>
                                        <a:srgbClr val="000000"/>
                                      </a:solidFill>
                                      <a:latin typeface="Cambria Math" panose="02040503050406030204" pitchFamily="18" charset="0"/>
                                    </a:rPr>
                                    <m:t>2</m:t>
                                  </m:r>
                                </m:den>
                              </m:f>
                              <m:sSup>
                                <m:sSupPr>
                                  <m:ctrlPr>
                                    <a:rPr lang="zh-TW" altLang="en-US" sz="2000" i="1">
                                      <a:solidFill>
                                        <a:srgbClr val="000000"/>
                                      </a:solidFill>
                                      <a:latin typeface="Cambria Math" panose="02040503050406030204" pitchFamily="18" charset="0"/>
                                    </a:rPr>
                                  </m:ctrlPr>
                                </m:sSupPr>
                                <m:e>
                                  <m:r>
                                    <a:rPr lang="zh-TW" altLang="en-US" sz="2000" i="1">
                                      <a:solidFill>
                                        <a:srgbClr val="000000"/>
                                      </a:solidFill>
                                      <a:latin typeface="Cambria Math" panose="02040503050406030204" pitchFamily="18" charset="0"/>
                                    </a:rPr>
                                    <m:t>)</m:t>
                                  </m:r>
                                </m:e>
                                <m:sup>
                                  <m:r>
                                    <a:rPr lang="zh-TW" altLang="en-US" sz="2000" i="1">
                                      <a:solidFill>
                                        <a:srgbClr val="000000"/>
                                      </a:solidFill>
                                      <a:latin typeface="Cambria Math" panose="02040503050406030204" pitchFamily="18" charset="0"/>
                                    </a:rPr>
                                    <m:t>2</m:t>
                                  </m:r>
                                </m:sup>
                              </m:sSup>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𝑣</m:t>
                              </m:r>
                              <m:r>
                                <a:rPr lang="zh-TW" altLang="en-US" sz="2000" i="1">
                                  <a:solidFill>
                                    <a:srgbClr val="000000"/>
                                  </a:solidFill>
                                  <a:latin typeface="Cambria Math" panose="02040503050406030204" pitchFamily="18" charset="0"/>
                                </a:rPr>
                                <m:t>−</m:t>
                              </m:r>
                              <m:f>
                                <m:fPr>
                                  <m:type m:val="lin"/>
                                  <m:ctrlPr>
                                    <a:rPr lang="zh-TW" altLang="en-US" sz="2000" i="1">
                                      <a:solidFill>
                                        <a:srgbClr val="000000"/>
                                      </a:solidFill>
                                      <a:latin typeface="Cambria Math" panose="02040503050406030204" pitchFamily="18" charset="0"/>
                                    </a:rPr>
                                  </m:ctrlPr>
                                </m:fPr>
                                <m:num>
                                  <m:r>
                                    <a:rPr lang="zh-TW" altLang="en-US" sz="2000" i="1">
                                      <a:solidFill>
                                        <a:srgbClr val="000000"/>
                                      </a:solidFill>
                                      <a:latin typeface="Cambria Math" panose="02040503050406030204" pitchFamily="18" charset="0"/>
                                    </a:rPr>
                                    <m:t>𝑁</m:t>
                                  </m:r>
                                </m:num>
                                <m:den>
                                  <m:r>
                                    <a:rPr lang="zh-TW" altLang="en-US" sz="2000" i="1">
                                      <a:solidFill>
                                        <a:srgbClr val="000000"/>
                                      </a:solidFill>
                                      <a:latin typeface="Cambria Math" panose="02040503050406030204" pitchFamily="18" charset="0"/>
                                    </a:rPr>
                                    <m:t>2</m:t>
                                  </m:r>
                                </m:den>
                              </m:f>
                              <m:sSup>
                                <m:sSupPr>
                                  <m:ctrlPr>
                                    <a:rPr lang="zh-TW" altLang="en-US" sz="2000" i="1">
                                      <a:solidFill>
                                        <a:srgbClr val="000000"/>
                                      </a:solidFill>
                                      <a:latin typeface="Cambria Math" panose="02040503050406030204" pitchFamily="18" charset="0"/>
                                    </a:rPr>
                                  </m:ctrlPr>
                                </m:sSupPr>
                                <m:e>
                                  <m:r>
                                    <a:rPr lang="zh-TW" altLang="en-US" sz="2000" i="1">
                                      <a:solidFill>
                                        <a:srgbClr val="000000"/>
                                      </a:solidFill>
                                      <a:latin typeface="Cambria Math" panose="02040503050406030204" pitchFamily="18" charset="0"/>
                                    </a:rPr>
                                    <m:t>)</m:t>
                                  </m:r>
                                </m:e>
                                <m:sup>
                                  <m:r>
                                    <a:rPr lang="zh-TW" altLang="en-US" sz="2000" i="1">
                                      <a:solidFill>
                                        <a:srgbClr val="000000"/>
                                      </a:solidFill>
                                      <a:latin typeface="Cambria Math" panose="02040503050406030204" pitchFamily="18" charset="0"/>
                                    </a:rPr>
                                    <m:t>2</m:t>
                                  </m:r>
                                </m:sup>
                              </m:sSup>
                            </m:e>
                          </m:d>
                        </m:e>
                      </m:d>
                      <m:r>
                        <a:rPr lang="zh-TW" altLang="en-US" sz="2000" i="0">
                          <a:solidFill>
                            <a:srgbClr val="000000"/>
                          </a:solidFill>
                          <a:latin typeface="Cambria Math" panose="02040503050406030204" pitchFamily="18" charset="0"/>
                        </a:rPr>
                        <m:t> </m:t>
                      </m:r>
                      <m:r>
                        <a:rPr lang="zh-TW" altLang="en-US" sz="2000" i="1">
                          <a:solidFill>
                            <a:srgbClr val="000000"/>
                          </a:solidFill>
                          <a:latin typeface="Cambria Math" panose="02040503050406030204" pitchFamily="18" charset="0"/>
                        </a:rPr>
                        <m:t>.</m:t>
                      </m:r>
                    </m:oMath>
                  </m:oMathPara>
                </a14:m>
                <a:endParaRPr lang="zh-TW" altLang="en-US" sz="2000" dirty="0">
                  <a:latin typeface="+mj-lt"/>
                </a:endParaRPr>
              </a:p>
            </p:txBody>
          </p:sp>
        </mc:Choice>
        <mc:Fallback xmlns="">
          <p:sp>
            <p:nvSpPr>
              <p:cNvPr id="61446" name="Object 5">
                <a:extLst>
                  <a:ext uri="{FF2B5EF4-FFF2-40B4-BE49-F238E27FC236}">
                    <a16:creationId xmlns:a16="http://schemas.microsoft.com/office/drawing/2014/main" id="{A0EB3719-EA22-4EB7-969B-10AE9059F4E0}"/>
                  </a:ext>
                </a:extLst>
              </p:cNvPr>
              <p:cNvSpPr txBox="1">
                <a:spLocks noRot="1" noChangeAspect="1" noMove="1" noResize="1" noEditPoints="1" noAdjustHandles="1" noChangeArrowheads="1" noChangeShapeType="1" noTextEdit="1"/>
              </p:cNvSpPr>
              <p:nvPr/>
            </p:nvSpPr>
            <p:spPr bwMode="auto">
              <a:xfrm>
                <a:off x="827584" y="2234406"/>
                <a:ext cx="5859463" cy="358775"/>
              </a:xfrm>
              <a:prstGeom prst="rect">
                <a:avLst/>
              </a:prstGeom>
              <a:blipFill>
                <a:blip r:embed="rId5"/>
                <a:stretch>
                  <a:fillRect b="-39655"/>
                </a:stretch>
              </a:blipFill>
              <a:ln>
                <a:noFill/>
              </a:ln>
              <a:effec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447" name="Object 6">
                <a:extLst>
                  <a:ext uri="{FF2B5EF4-FFF2-40B4-BE49-F238E27FC236}">
                    <a16:creationId xmlns:a16="http://schemas.microsoft.com/office/drawing/2014/main" id="{6A505C99-C2AD-416A-93B6-DA0F271D01A9}"/>
                  </a:ext>
                </a:extLst>
              </p:cNvPr>
              <p:cNvSpPr txBox="1"/>
              <p:nvPr/>
            </p:nvSpPr>
            <p:spPr bwMode="auto">
              <a:xfrm>
                <a:off x="539552" y="3789040"/>
                <a:ext cx="7646739" cy="42227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000" i="1">
                          <a:solidFill>
                            <a:srgbClr val="000000"/>
                          </a:solidFill>
                          <a:latin typeface="Cambria Math" panose="02040503050406030204" pitchFamily="18" charset="0"/>
                        </a:rPr>
                        <m:t>𝑔</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𝑦</m:t>
                      </m:r>
                      <m:r>
                        <a:rPr lang="zh-TW" altLang="en-US" sz="2000" i="1">
                          <a:solidFill>
                            <a:srgbClr val="000000"/>
                          </a:solidFill>
                          <a:latin typeface="Cambria Math" panose="02040503050406030204" pitchFamily="18" charset="0"/>
                        </a:rPr>
                        <m:t>)=</m:t>
                      </m:r>
                      <m:sSup>
                        <m:sSupPr>
                          <m:ctrlPr>
                            <a:rPr lang="zh-TW" altLang="en-US" sz="2000" i="1">
                              <a:solidFill>
                                <a:srgbClr val="000000"/>
                              </a:solidFill>
                              <a:latin typeface="Cambria Math" panose="02040503050406030204" pitchFamily="18" charset="0"/>
                            </a:rPr>
                          </m:ctrlPr>
                        </m:sSupPr>
                        <m:e>
                          <m:r>
                            <a:rPr lang="zh-TW" altLang="en-US" sz="2000" i="1">
                              <a:solidFill>
                                <a:srgbClr val="000000"/>
                              </a:solidFill>
                              <a:latin typeface="Cambria Math" panose="02040503050406030204" pitchFamily="18" charset="0"/>
                            </a:rPr>
                            <m:t>ℑ</m:t>
                          </m:r>
                        </m:e>
                        <m:sup>
                          <m:r>
                            <a:rPr lang="zh-TW" altLang="en-US" sz="2000" i="1">
                              <a:solidFill>
                                <a:srgbClr val="000000"/>
                              </a:solidFill>
                              <a:latin typeface="Cambria Math" panose="02040503050406030204" pitchFamily="18" charset="0"/>
                            </a:rPr>
                            <m:t>−1</m:t>
                          </m:r>
                        </m:sup>
                      </m:sSup>
                      <m:d>
                        <m:dPr>
                          <m:begChr m:val="{"/>
                          <m:endChr m:val="}"/>
                          <m:ctrlPr>
                            <a:rPr lang="zh-TW" altLang="en-US" sz="2000" i="1">
                              <a:solidFill>
                                <a:srgbClr val="000000"/>
                              </a:solidFill>
                              <a:latin typeface="Cambria Math" panose="02040503050406030204" pitchFamily="18" charset="0"/>
                            </a:rPr>
                          </m:ctrlPr>
                        </m:dPr>
                        <m:e>
                          <m:d>
                            <m:dPr>
                              <m:begChr m:val="["/>
                              <m:endChr m:val="]"/>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1+</m:t>
                              </m:r>
                              <m:sSup>
                                <m:sSupPr>
                                  <m:ctrlPr>
                                    <a:rPr lang="en-US" altLang="zh-TW" sz="2000" i="1">
                                      <a:solidFill>
                                        <a:srgbClr val="000000"/>
                                      </a:solidFill>
                                      <a:latin typeface="Cambria Math" panose="02040503050406030204" pitchFamily="18" charset="0"/>
                                    </a:rPr>
                                  </m:ctrlPr>
                                </m:sSupPr>
                                <m:e>
                                  <m:r>
                                    <a:rPr lang="en-US" altLang="zh-TW" sz="2000" i="1">
                                      <a:solidFill>
                                        <a:srgbClr val="000000"/>
                                      </a:solidFill>
                                      <a:latin typeface="Cambria Math" panose="02040503050406030204" pitchFamily="18" charset="0"/>
                                    </a:rPr>
                                    <m:t>4</m:t>
                                  </m:r>
                                  <m:r>
                                    <a:rPr lang="zh-TW" altLang="en-US" sz="2000" i="1">
                                      <a:solidFill>
                                        <a:srgbClr val="000000"/>
                                      </a:solidFill>
                                      <a:latin typeface="Cambria Math" panose="02040503050406030204" pitchFamily="18" charset="0"/>
                                    </a:rPr>
                                    <m:t>𝜋</m:t>
                                  </m:r>
                                </m:e>
                                <m:sup>
                                  <m:r>
                                    <a:rPr lang="en-US" altLang="zh-TW" sz="2000" i="1">
                                      <a:solidFill>
                                        <a:srgbClr val="000000"/>
                                      </a:solidFill>
                                      <a:latin typeface="Cambria Math" panose="02040503050406030204" pitchFamily="18" charset="0"/>
                                    </a:rPr>
                                    <m:t>2</m:t>
                                  </m:r>
                                </m:sup>
                              </m:sSup>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𝑢</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𝑀</m:t>
                                  </m:r>
                                  <m:r>
                                    <a:rPr lang="zh-TW" altLang="en-US" sz="2000" i="1">
                                      <a:solidFill>
                                        <a:srgbClr val="000000"/>
                                      </a:solidFill>
                                      <a:latin typeface="Cambria Math" panose="02040503050406030204" pitchFamily="18" charset="0"/>
                                    </a:rPr>
                                    <m:t>/2</m:t>
                                  </m:r>
                                  <m:sSup>
                                    <m:sSupPr>
                                      <m:ctrlPr>
                                        <a:rPr lang="zh-TW" altLang="en-US" sz="2000" i="1">
                                          <a:solidFill>
                                            <a:srgbClr val="000000"/>
                                          </a:solidFill>
                                          <a:latin typeface="Cambria Math" panose="02040503050406030204" pitchFamily="18" charset="0"/>
                                        </a:rPr>
                                      </m:ctrlPr>
                                    </m:sSupPr>
                                    <m:e>
                                      <m:r>
                                        <a:rPr lang="zh-TW" altLang="en-US" sz="2000" i="1">
                                          <a:solidFill>
                                            <a:srgbClr val="000000"/>
                                          </a:solidFill>
                                          <a:latin typeface="Cambria Math" panose="02040503050406030204" pitchFamily="18" charset="0"/>
                                        </a:rPr>
                                        <m:t>)</m:t>
                                      </m:r>
                                    </m:e>
                                    <m:sup>
                                      <m:r>
                                        <a:rPr lang="zh-TW" altLang="en-US" sz="2000" i="1">
                                          <a:solidFill>
                                            <a:srgbClr val="000000"/>
                                          </a:solidFill>
                                          <a:latin typeface="Cambria Math" panose="02040503050406030204" pitchFamily="18" charset="0"/>
                                        </a:rPr>
                                        <m:t>2</m:t>
                                      </m:r>
                                    </m:sup>
                                  </m:sSup>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𝑣</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𝑁</m:t>
                                  </m:r>
                                  <m:r>
                                    <a:rPr lang="zh-TW" altLang="en-US" sz="2000" i="1">
                                      <a:solidFill>
                                        <a:srgbClr val="000000"/>
                                      </a:solidFill>
                                      <a:latin typeface="Cambria Math" panose="02040503050406030204" pitchFamily="18" charset="0"/>
                                    </a:rPr>
                                    <m:t>/2</m:t>
                                  </m:r>
                                  <m:sSup>
                                    <m:sSupPr>
                                      <m:ctrlPr>
                                        <a:rPr lang="zh-TW" altLang="en-US" sz="2000" i="1">
                                          <a:solidFill>
                                            <a:srgbClr val="000000"/>
                                          </a:solidFill>
                                          <a:latin typeface="Cambria Math" panose="02040503050406030204" pitchFamily="18" charset="0"/>
                                        </a:rPr>
                                      </m:ctrlPr>
                                    </m:sSupPr>
                                    <m:e>
                                      <m:r>
                                        <a:rPr lang="zh-TW" altLang="en-US" sz="2000" i="1">
                                          <a:solidFill>
                                            <a:srgbClr val="000000"/>
                                          </a:solidFill>
                                          <a:latin typeface="Cambria Math" panose="02040503050406030204" pitchFamily="18" charset="0"/>
                                        </a:rPr>
                                        <m:t>)</m:t>
                                      </m:r>
                                    </m:e>
                                    <m:sup>
                                      <m:r>
                                        <a:rPr lang="zh-TW" altLang="en-US" sz="2000" i="1">
                                          <a:solidFill>
                                            <a:srgbClr val="000000"/>
                                          </a:solidFill>
                                          <a:latin typeface="Cambria Math" panose="02040503050406030204" pitchFamily="18" charset="0"/>
                                        </a:rPr>
                                        <m:t>2</m:t>
                                      </m:r>
                                    </m:sup>
                                  </m:sSup>
                                </m:e>
                              </m:d>
                            </m:e>
                          </m:d>
                          <m:r>
                            <a:rPr lang="zh-TW" altLang="en-US" sz="2000" i="1">
                              <a:solidFill>
                                <a:srgbClr val="000000"/>
                              </a:solidFill>
                              <a:latin typeface="Cambria Math" panose="02040503050406030204" pitchFamily="18" charset="0"/>
                            </a:rPr>
                            <m:t>𝐹</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𝑢</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𝑣</m:t>
                          </m:r>
                          <m:r>
                            <a:rPr lang="zh-TW" altLang="en-US" sz="2000" i="1">
                              <a:solidFill>
                                <a:srgbClr val="000000"/>
                              </a:solidFill>
                              <a:latin typeface="Cambria Math" panose="02040503050406030204" pitchFamily="18" charset="0"/>
                            </a:rPr>
                            <m:t>)</m:t>
                          </m:r>
                        </m:e>
                      </m:d>
                    </m:oMath>
                  </m:oMathPara>
                </a14:m>
                <a:endParaRPr lang="zh-TW" altLang="en-US" sz="2000" dirty="0"/>
              </a:p>
            </p:txBody>
          </p:sp>
        </mc:Choice>
        <mc:Fallback xmlns="">
          <p:sp>
            <p:nvSpPr>
              <p:cNvPr id="61447" name="Object 6">
                <a:extLst>
                  <a:ext uri="{FF2B5EF4-FFF2-40B4-BE49-F238E27FC236}">
                    <a16:creationId xmlns:a16="http://schemas.microsoft.com/office/drawing/2014/main" id="{6A505C99-C2AD-416A-93B6-DA0F271D01A9}"/>
                  </a:ext>
                </a:extLst>
              </p:cNvPr>
              <p:cNvSpPr txBox="1">
                <a:spLocks noRot="1" noChangeAspect="1" noMove="1" noResize="1" noEditPoints="1" noAdjustHandles="1" noChangeArrowheads="1" noChangeShapeType="1" noTextEdit="1"/>
              </p:cNvSpPr>
              <p:nvPr/>
            </p:nvSpPr>
            <p:spPr bwMode="auto">
              <a:xfrm>
                <a:off x="539552" y="3789040"/>
                <a:ext cx="7646739" cy="422275"/>
              </a:xfrm>
              <a:prstGeom prst="rect">
                <a:avLst/>
              </a:prstGeom>
              <a:blipFill>
                <a:blip r:embed="rId6"/>
                <a:stretch>
                  <a:fillRect b="-11594"/>
                </a:stretch>
              </a:blipFill>
              <a:ln>
                <a:noFill/>
              </a:ln>
              <a:effectLst/>
            </p:spPr>
            <p:txBody>
              <a:bodyPr/>
              <a:lstStyle/>
              <a:p>
                <a:r>
                  <a:rPr lang="zh-TW" altLang="en-US">
                    <a:noFill/>
                  </a:rPr>
                  <a:t> </a:t>
                </a:r>
              </a:p>
            </p:txBody>
          </p:sp>
        </mc:Fallback>
      </mc:AlternateContent>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投影片編號版面配置區 3">
            <a:extLst>
              <a:ext uri="{FF2B5EF4-FFF2-40B4-BE49-F238E27FC236}">
                <a16:creationId xmlns:a16="http://schemas.microsoft.com/office/drawing/2014/main" id="{4382F091-89B1-4997-AF10-4702424EA84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5D13BEF8-647E-4218-9AC7-2E5CECDF7EDB}" type="slidenum">
              <a:rPr kumimoji="0" lang="zh-TW" altLang="en-US"/>
              <a:pPr eaLnBrk="1" hangingPunct="1"/>
              <a:t>57</a:t>
            </a:fld>
            <a:endParaRPr kumimoji="0" lang="en-US" altLang="zh-TW"/>
          </a:p>
        </p:txBody>
      </p:sp>
      <p:sp>
        <p:nvSpPr>
          <p:cNvPr id="62467" name="Rectangle 2">
            <a:extLst>
              <a:ext uri="{FF2B5EF4-FFF2-40B4-BE49-F238E27FC236}">
                <a16:creationId xmlns:a16="http://schemas.microsoft.com/office/drawing/2014/main" id="{522FC413-5548-4847-AC3F-46C4013FCCBA}"/>
              </a:ext>
            </a:extLst>
          </p:cNvPr>
          <p:cNvSpPr>
            <a:spLocks noGrp="1" noChangeArrowheads="1"/>
          </p:cNvSpPr>
          <p:nvPr>
            <p:ph type="title"/>
          </p:nvPr>
        </p:nvSpPr>
        <p:spPr/>
        <p:txBody>
          <a:bodyPr/>
          <a:lstStyle/>
          <a:p>
            <a:pPr eaLnBrk="1" hangingPunct="1"/>
            <a:endParaRPr lang="zh-TW" altLang="en-US"/>
          </a:p>
        </p:txBody>
      </p:sp>
      <p:pic>
        <p:nvPicPr>
          <p:cNvPr id="62468" name="Picture 4">
            <a:extLst>
              <a:ext uri="{FF2B5EF4-FFF2-40B4-BE49-F238E27FC236}">
                <a16:creationId xmlns:a16="http://schemas.microsoft.com/office/drawing/2014/main" id="{29BA1C9E-8F43-4529-8E65-A0D286BE6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77813"/>
            <a:ext cx="6840537" cy="629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投影片編號版面配置區 3">
            <a:extLst>
              <a:ext uri="{FF2B5EF4-FFF2-40B4-BE49-F238E27FC236}">
                <a16:creationId xmlns:a16="http://schemas.microsoft.com/office/drawing/2014/main" id="{E83930AF-CB48-4FA7-81F3-38AB5A89AE7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4DF7828B-4006-4F51-9259-3987D6E6D862}" type="slidenum">
              <a:rPr kumimoji="0" lang="zh-TW" altLang="en-US"/>
              <a:pPr eaLnBrk="1" hangingPunct="1"/>
              <a:t>58</a:t>
            </a:fld>
            <a:endParaRPr kumimoji="0" lang="en-US" altLang="zh-TW" dirty="0"/>
          </a:p>
        </p:txBody>
      </p:sp>
      <p:sp>
        <p:nvSpPr>
          <p:cNvPr id="63491" name="Rectangle 2">
            <a:extLst>
              <a:ext uri="{FF2B5EF4-FFF2-40B4-BE49-F238E27FC236}">
                <a16:creationId xmlns:a16="http://schemas.microsoft.com/office/drawing/2014/main" id="{A53B2F13-413D-4D32-ACCD-123C39FBA5C2}"/>
              </a:ext>
            </a:extLst>
          </p:cNvPr>
          <p:cNvSpPr>
            <a:spLocks noGrp="1" noChangeArrowheads="1"/>
          </p:cNvSpPr>
          <p:nvPr>
            <p:ph type="title"/>
          </p:nvPr>
        </p:nvSpPr>
        <p:spPr/>
        <p:txBody>
          <a:bodyPr/>
          <a:lstStyle/>
          <a:p>
            <a:pPr eaLnBrk="1" hangingPunct="1"/>
            <a:r>
              <a:rPr lang="en-US" altLang="zh-TW"/>
              <a:t>Unsharp Masking, High-Boost Filtering, and High-Frequency Emphasis Filtering</a:t>
            </a:r>
            <a:endParaRPr lang="zh-TW" altLang="en-US"/>
          </a:p>
        </p:txBody>
      </p:sp>
      <mc:AlternateContent xmlns:mc="http://schemas.openxmlformats.org/markup-compatibility/2006" xmlns:a14="http://schemas.microsoft.com/office/drawing/2010/main">
        <mc:Choice Requires="a14">
          <p:sp>
            <p:nvSpPr>
              <p:cNvPr id="63492" name="Rectangle 3">
                <a:extLst>
                  <a:ext uri="{FF2B5EF4-FFF2-40B4-BE49-F238E27FC236}">
                    <a16:creationId xmlns:a16="http://schemas.microsoft.com/office/drawing/2014/main" id="{0B98BA4D-32FA-4A9B-878A-C45B77E115FB}"/>
                  </a:ext>
                </a:extLst>
              </p:cNvPr>
              <p:cNvSpPr>
                <a:spLocks noGrp="1" noChangeArrowheads="1"/>
              </p:cNvSpPr>
              <p:nvPr>
                <p:ph type="body" idx="1"/>
              </p:nvPr>
            </p:nvSpPr>
            <p:spPr/>
            <p:txBody>
              <a:bodyPr/>
              <a:lstStyle/>
              <a:p>
                <a:pPr eaLnBrk="1" hangingPunct="1"/>
                <a:r>
                  <a:rPr lang="en-US" altLang="zh-TW" dirty="0"/>
                  <a:t>Unsharp masking consists of generating a sharp image by subtracting from an image a blurred version of itself, i.e.,</a:t>
                </a:r>
              </a:p>
              <a:p>
                <a:pPr eaLnBrk="1" hangingPunct="1">
                  <a:lnSpc>
                    <a:spcPct val="80000"/>
                  </a:lnSpc>
                  <a:spcBef>
                    <a:spcPct val="5000"/>
                  </a:spcBef>
                  <a:buFont typeface="Wingdings" panose="05000000000000000000" pitchFamily="2" charset="2"/>
                  <a:buNone/>
                </a:pPr>
                <a:r>
                  <a:rPr lang="zh-TW" altLang="en-US" dirty="0"/>
                  <a:t>									     </a:t>
                </a:r>
                <a:r>
                  <a:rPr lang="en-US" altLang="zh-TW" dirty="0"/>
                  <a:t>(4.4-14)</a:t>
                </a:r>
              </a:p>
              <a:p>
                <a:pPr eaLnBrk="1" hangingPunct="1"/>
                <a:r>
                  <a:rPr lang="en-US" altLang="zh-TW" dirty="0"/>
                  <a:t>High-boost filtering generalizes this by multiplying </a:t>
                </a:r>
                <a:r>
                  <a:rPr lang="en-US" altLang="zh-TW" i="1" dirty="0"/>
                  <a:t>f</a:t>
                </a:r>
                <a:r>
                  <a:rPr lang="en-US" altLang="zh-TW" dirty="0"/>
                  <a:t>(</a:t>
                </a:r>
                <a:r>
                  <a:rPr lang="en-US" altLang="zh-TW" i="1" dirty="0"/>
                  <a:t>x</a:t>
                </a:r>
                <a:r>
                  <a:rPr lang="en-US" altLang="zh-TW" dirty="0"/>
                  <a:t>,</a:t>
                </a:r>
                <a:r>
                  <a:rPr lang="en-US" altLang="zh-TW" i="1" dirty="0"/>
                  <a:t> y</a:t>
                </a:r>
                <a:r>
                  <a:rPr lang="en-US" altLang="zh-TW" dirty="0"/>
                  <a:t>) by a constant </a:t>
                </a:r>
                <a:r>
                  <a:rPr lang="en-US" altLang="zh-TW" i="1" dirty="0"/>
                  <a:t>A</a:t>
                </a:r>
                <a:r>
                  <a:rPr lang="en-US" altLang="zh-TW" dirty="0"/>
                  <a:t> </a:t>
                </a:r>
                <a:r>
                  <a:rPr lang="en-US" altLang="zh-TW" dirty="0">
                    <a:cs typeface="Times New Roman" panose="02020603050405020304" pitchFamily="18" charset="0"/>
                  </a:rPr>
                  <a:t>≥ 1:</a:t>
                </a:r>
              </a:p>
              <a:p>
                <a:pPr eaLnBrk="1" hangingPunct="1">
                  <a:lnSpc>
                    <a:spcPct val="90000"/>
                  </a:lnSpc>
                  <a:spcBef>
                    <a:spcPct val="0"/>
                  </a:spcBef>
                  <a:buFont typeface="Wingdings" panose="05000000000000000000" pitchFamily="2" charset="2"/>
                  <a:buNone/>
                </a:pPr>
                <a:r>
                  <a:rPr lang="zh-TW" altLang="en-US" dirty="0">
                    <a:cs typeface="Times New Roman" panose="02020603050405020304" pitchFamily="18" charset="0"/>
                  </a:rPr>
                  <a:t>								     	     </a:t>
                </a:r>
                <a:r>
                  <a:rPr lang="en-US" altLang="zh-TW" dirty="0">
                    <a:cs typeface="Times New Roman" panose="02020603050405020304" pitchFamily="18" charset="0"/>
                  </a:rPr>
                  <a:t>(4.4-15)</a:t>
                </a:r>
              </a:p>
              <a:p>
                <a:pPr eaLnBrk="1" hangingPunct="1">
                  <a:lnSpc>
                    <a:spcPct val="70000"/>
                  </a:lnSpc>
                  <a:spcBef>
                    <a:spcPct val="0"/>
                  </a:spcBef>
                  <a:buFont typeface="Wingdings" panose="05000000000000000000" pitchFamily="2" charset="2"/>
                  <a:buNone/>
                </a:pPr>
                <a:r>
                  <a:rPr lang="zh-TW" altLang="en-US" dirty="0">
                    <a:cs typeface="Times New Roman" panose="02020603050405020304" pitchFamily="18" charset="0"/>
                  </a:rPr>
                  <a:t>									     </a:t>
                </a:r>
                <a:r>
                  <a:rPr lang="en-US" altLang="zh-TW" dirty="0">
                    <a:cs typeface="Times New Roman" panose="02020603050405020304" pitchFamily="18" charset="0"/>
                  </a:rPr>
                  <a:t>(4.4-16)</a:t>
                </a:r>
              </a:p>
              <a:p>
                <a:pPr eaLnBrk="1" hangingPunct="1">
                  <a:lnSpc>
                    <a:spcPct val="80000"/>
                  </a:lnSpc>
                  <a:spcBef>
                    <a:spcPct val="10000"/>
                  </a:spcBef>
                  <a:buFont typeface="Wingdings" panose="05000000000000000000" pitchFamily="2" charset="2"/>
                  <a:buNone/>
                </a:pPr>
                <a:r>
                  <a:rPr lang="zh-TW" altLang="en-US" dirty="0">
                    <a:cs typeface="Times New Roman" panose="02020603050405020304" pitchFamily="18" charset="0"/>
                  </a:rPr>
                  <a:t>									     </a:t>
                </a:r>
                <a:r>
                  <a:rPr lang="en-US" altLang="zh-TW" dirty="0">
                    <a:cs typeface="Times New Roman" panose="02020603050405020304" pitchFamily="18" charset="0"/>
                  </a:rPr>
                  <a:t>(4.4-17)</a:t>
                </a:r>
              </a:p>
              <a:p>
                <a:pPr eaLnBrk="1" hangingPunct="1"/>
                <a:r>
                  <a:rPr lang="en-US" altLang="zh-TW" dirty="0"/>
                  <a:t>From Eq. (4.4-14),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𝐹</m:t>
                        </m:r>
                      </m:e>
                      <m:sub>
                        <m:r>
                          <a:rPr lang="en-US" altLang="zh-TW" b="0" i="1" smtClean="0">
                            <a:latin typeface="Cambria Math" panose="02040503050406030204" pitchFamily="18" charset="0"/>
                          </a:rPr>
                          <m:t>h𝑝</m:t>
                        </m:r>
                      </m:sub>
                    </m:sSub>
                  </m:oMath>
                </a14:m>
                <a:r>
                  <a:rPr lang="en-US" altLang="zh-TW" dirty="0"/>
                  <a:t>(</a:t>
                </a:r>
                <a:r>
                  <a:rPr lang="en-US" altLang="zh-TW" i="1" dirty="0"/>
                  <a:t>u</a:t>
                </a:r>
                <a:r>
                  <a:rPr lang="en-US" altLang="zh-TW" dirty="0"/>
                  <a:t>,</a:t>
                </a:r>
                <a:r>
                  <a:rPr lang="en-US" altLang="zh-TW" i="1" dirty="0"/>
                  <a:t> v</a:t>
                </a:r>
                <a:r>
                  <a:rPr lang="en-US" altLang="zh-TW" dirty="0"/>
                  <a:t>) = </a:t>
                </a:r>
                <a:r>
                  <a:rPr lang="en-US" altLang="zh-TW" i="1" dirty="0"/>
                  <a:t>F</a:t>
                </a:r>
                <a:r>
                  <a:rPr lang="en-US" altLang="zh-TW" dirty="0"/>
                  <a:t>(</a:t>
                </a:r>
                <a:r>
                  <a:rPr lang="en-US" altLang="zh-TW" i="1" dirty="0"/>
                  <a:t>u</a:t>
                </a:r>
                <a:r>
                  <a:rPr lang="en-US" altLang="zh-TW" dirty="0"/>
                  <a:t>,</a:t>
                </a:r>
                <a:r>
                  <a:rPr lang="en-US" altLang="zh-TW" i="1" dirty="0"/>
                  <a:t> v</a:t>
                </a:r>
                <a:r>
                  <a:rPr lang="en-US" altLang="zh-TW" dirty="0"/>
                  <a:t>) </a:t>
                </a:r>
                <a:r>
                  <a:rPr lang="en-US" altLang="zh-TW" dirty="0">
                    <a:latin typeface="Arial" panose="020B0604020202020204" pitchFamily="34" charset="0"/>
                  </a:rPr>
                  <a:t>–</a:t>
                </a:r>
                <a:r>
                  <a:rPr lang="en-US" altLang="zh-TW" dirty="0"/>
                  <a:t>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𝐹</m:t>
                        </m:r>
                      </m:e>
                      <m:sub>
                        <m:r>
                          <a:rPr lang="en-US" altLang="zh-TW" b="0" i="1" smtClean="0">
                            <a:latin typeface="Cambria Math" panose="02040503050406030204" pitchFamily="18" charset="0"/>
                          </a:rPr>
                          <m:t>𝑙𝑝</m:t>
                        </m:r>
                      </m:sub>
                    </m:sSub>
                  </m:oMath>
                </a14:m>
                <a:r>
                  <a:rPr lang="en-US" altLang="zh-TW" dirty="0"/>
                  <a:t>(</a:t>
                </a:r>
                <a:r>
                  <a:rPr lang="en-US" altLang="zh-TW" i="1" dirty="0"/>
                  <a:t>u</a:t>
                </a:r>
                <a:r>
                  <a:rPr lang="en-US" altLang="zh-TW" dirty="0"/>
                  <a:t>,</a:t>
                </a:r>
                <a:r>
                  <a:rPr lang="en-US" altLang="zh-TW" i="1" dirty="0"/>
                  <a:t> v</a:t>
                </a:r>
                <a:r>
                  <a:rPr lang="en-US" altLang="zh-TW" dirty="0"/>
                  <a:t>). But, </a:t>
                </a:r>
                <a14:m>
                  <m:oMath xmlns:m="http://schemas.openxmlformats.org/officeDocument/2006/math">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𝐹</m:t>
                        </m:r>
                      </m:e>
                      <m:sub>
                        <m:r>
                          <a:rPr lang="en-US" altLang="zh-TW" i="1">
                            <a:latin typeface="Cambria Math" panose="02040503050406030204" pitchFamily="18" charset="0"/>
                          </a:rPr>
                          <m:t>𝑙𝑝</m:t>
                        </m:r>
                      </m:sub>
                    </m:sSub>
                  </m:oMath>
                </a14:m>
                <a:r>
                  <a:rPr lang="en-US" altLang="zh-TW" dirty="0"/>
                  <a:t>(</a:t>
                </a:r>
                <a:r>
                  <a:rPr lang="en-US" altLang="zh-TW" i="1" dirty="0"/>
                  <a:t>u</a:t>
                </a:r>
                <a:r>
                  <a:rPr lang="en-US" altLang="zh-TW" dirty="0"/>
                  <a:t>,</a:t>
                </a:r>
                <a:r>
                  <a:rPr lang="en-US" altLang="zh-TW" i="1" dirty="0"/>
                  <a:t> v</a:t>
                </a:r>
                <a:r>
                  <a:rPr lang="en-US" altLang="zh-TW" dirty="0"/>
                  <a:t>) =</a:t>
                </a:r>
                <a14:m>
                  <m:oMath xmlns:m="http://schemas.openxmlformats.org/officeDocument/2006/math">
                    <m:r>
                      <a:rPr lang="en-US" altLang="zh-TW" b="0" i="0" smtClean="0">
                        <a:latin typeface="Cambria Math" panose="02040503050406030204" pitchFamily="18" charset="0"/>
                      </a:rPr>
                      <m:t> </m:t>
                    </m:r>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𝐻</m:t>
                        </m:r>
                      </m:e>
                      <m:sub>
                        <m:r>
                          <a:rPr lang="en-US" altLang="zh-TW" i="1">
                            <a:latin typeface="Cambria Math" panose="02040503050406030204" pitchFamily="18" charset="0"/>
                          </a:rPr>
                          <m:t>𝑙𝑝</m:t>
                        </m:r>
                      </m:sub>
                    </m:sSub>
                  </m:oMath>
                </a14:m>
                <a:r>
                  <a:rPr lang="en-US" altLang="zh-TW" dirty="0"/>
                  <a:t>(</a:t>
                </a:r>
                <a:r>
                  <a:rPr lang="en-US" altLang="zh-TW" i="1" dirty="0"/>
                  <a:t>u</a:t>
                </a:r>
                <a:r>
                  <a:rPr lang="en-US" altLang="zh-TW" dirty="0"/>
                  <a:t>,</a:t>
                </a:r>
                <a:r>
                  <a:rPr lang="en-US" altLang="zh-TW" i="1" dirty="0"/>
                  <a:t> v</a:t>
                </a:r>
                <a:r>
                  <a:rPr lang="en-US" altLang="zh-TW" dirty="0"/>
                  <a:t>)</a:t>
                </a:r>
                <a:r>
                  <a:rPr lang="en-US" altLang="zh-TW" i="1" dirty="0"/>
                  <a:t>F</a:t>
                </a:r>
                <a:r>
                  <a:rPr lang="en-US" altLang="zh-TW" dirty="0"/>
                  <a:t>(</a:t>
                </a:r>
                <a:r>
                  <a:rPr lang="en-US" altLang="zh-TW" i="1" dirty="0"/>
                  <a:t>u</a:t>
                </a:r>
                <a:r>
                  <a:rPr lang="en-US" altLang="zh-TW" dirty="0"/>
                  <a:t>,</a:t>
                </a:r>
                <a:r>
                  <a:rPr lang="en-US" altLang="zh-TW" i="1" dirty="0"/>
                  <a:t> v</a:t>
                </a:r>
                <a:r>
                  <a:rPr lang="en-US" altLang="zh-TW" dirty="0"/>
                  <a:t>), where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𝑙𝑝</m:t>
                        </m:r>
                      </m:sub>
                    </m:sSub>
                  </m:oMath>
                </a14:m>
                <a:r>
                  <a:rPr lang="en-US" altLang="zh-TW" dirty="0"/>
                  <a:t> is the transfer function of a lowpass filter. Therefore,</a:t>
                </a:r>
              </a:p>
              <a:p>
                <a:pPr eaLnBrk="1" hangingPunct="1">
                  <a:buFont typeface="Wingdings" panose="05000000000000000000" pitchFamily="2" charset="2"/>
                  <a:buNone/>
                </a:pPr>
                <a:r>
                  <a:rPr lang="zh-TW" altLang="en-US" dirty="0"/>
                  <a:t>									     </a:t>
                </a:r>
                <a:r>
                  <a:rPr lang="en-US" altLang="zh-TW" dirty="0"/>
                  <a:t>(4.4-18)</a:t>
                </a:r>
              </a:p>
            </p:txBody>
          </p:sp>
        </mc:Choice>
        <mc:Fallback xmlns="">
          <p:sp>
            <p:nvSpPr>
              <p:cNvPr id="63492" name="Rectangle 3">
                <a:extLst>
                  <a:ext uri="{FF2B5EF4-FFF2-40B4-BE49-F238E27FC236}">
                    <a16:creationId xmlns:a16="http://schemas.microsoft.com/office/drawing/2014/main" id="{0B98BA4D-32FA-4A9B-878A-C45B77E115FB}"/>
                  </a:ext>
                </a:extLst>
              </p:cNvPr>
              <p:cNvSpPr>
                <a:spLocks noGrp="1" noRot="1" noChangeAspect="1" noMove="1" noResize="1" noEditPoints="1" noAdjustHandles="1" noChangeArrowheads="1" noChangeShapeType="1" noTextEdit="1"/>
              </p:cNvSpPr>
              <p:nvPr>
                <p:ph type="body" idx="1"/>
              </p:nvPr>
            </p:nvSpPr>
            <p:spPr>
              <a:blipFill>
                <a:blip r:embed="rId2"/>
                <a:stretch>
                  <a:fillRect l="-1378" t="-2105" r="-2412" b="-350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493" name="Object 4">
                <a:extLst>
                  <a:ext uri="{FF2B5EF4-FFF2-40B4-BE49-F238E27FC236}">
                    <a16:creationId xmlns:a16="http://schemas.microsoft.com/office/drawing/2014/main" id="{F720EFB7-842A-418E-8A1A-F8A98F8BB8EC}"/>
                  </a:ext>
                </a:extLst>
              </p:cNvPr>
              <p:cNvSpPr txBox="1"/>
              <p:nvPr/>
            </p:nvSpPr>
            <p:spPr bwMode="auto">
              <a:xfrm>
                <a:off x="727074" y="2216150"/>
                <a:ext cx="4276973" cy="50482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solidFill>
                                <a:srgbClr val="000000"/>
                              </a:solidFill>
                              <a:latin typeface="Cambria Math" panose="02040503050406030204" pitchFamily="18" charset="0"/>
                            </a:rPr>
                          </m:ctrlPr>
                        </m:sSubPr>
                        <m:e>
                          <m:r>
                            <a:rPr lang="en-US" altLang="zh-TW" sz="2400" b="0" i="1" smtClean="0">
                              <a:solidFill>
                                <a:srgbClr val="000000"/>
                              </a:solidFill>
                              <a:latin typeface="Cambria Math" panose="02040503050406030204" pitchFamily="18" charset="0"/>
                            </a:rPr>
                            <m:t>𝑓</m:t>
                          </m:r>
                        </m:e>
                        <m:sub>
                          <m:r>
                            <a:rPr lang="en-US" altLang="zh-TW" sz="2400" b="0" i="1" smtClean="0">
                              <a:solidFill>
                                <a:srgbClr val="000000"/>
                              </a:solidFill>
                              <a:latin typeface="Cambria Math" panose="02040503050406030204" pitchFamily="18" charset="0"/>
                            </a:rPr>
                            <m:t>h𝑝</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𝑓</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sSub>
                        <m:sSubPr>
                          <m:ctrlPr>
                            <a:rPr lang="en-US" altLang="zh-TW" sz="2400" i="1" smtClean="0">
                              <a:solidFill>
                                <a:srgbClr val="000000"/>
                              </a:solidFill>
                              <a:latin typeface="Cambria Math" panose="02040503050406030204" pitchFamily="18" charset="0"/>
                            </a:rPr>
                          </m:ctrlPr>
                        </m:sSubPr>
                        <m:e>
                          <m:r>
                            <a:rPr lang="en-US" altLang="zh-TW" sz="2400" b="0" i="1" smtClean="0">
                              <a:solidFill>
                                <a:srgbClr val="000000"/>
                              </a:solidFill>
                              <a:latin typeface="Cambria Math" panose="02040503050406030204" pitchFamily="18" charset="0"/>
                            </a:rPr>
                            <m:t>𝑓</m:t>
                          </m:r>
                        </m:e>
                        <m:sub>
                          <m:r>
                            <a:rPr lang="en-US" altLang="zh-TW" sz="2400" b="0" i="1" smtClean="0">
                              <a:solidFill>
                                <a:srgbClr val="000000"/>
                              </a:solidFill>
                              <a:latin typeface="Cambria Math" panose="02040503050406030204" pitchFamily="18" charset="0"/>
                            </a:rPr>
                            <m:t>𝑙𝑝</m:t>
                          </m:r>
                        </m:sub>
                      </m:sSub>
                      <m:r>
                        <a:rPr lang="zh-TW" altLang="en-US" sz="2400" i="1" smtClean="0">
                          <a:solidFill>
                            <a:srgbClr val="000000"/>
                          </a:solidFill>
                          <a:latin typeface="Cambria Math" panose="02040503050406030204" pitchFamily="18" charset="0"/>
                        </a:rPr>
                        <m:t> </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63493" name="Object 4">
                <a:extLst>
                  <a:ext uri="{FF2B5EF4-FFF2-40B4-BE49-F238E27FC236}">
                    <a16:creationId xmlns:a16="http://schemas.microsoft.com/office/drawing/2014/main" id="{F720EFB7-842A-418E-8A1A-F8A98F8BB8EC}"/>
                  </a:ext>
                </a:extLst>
              </p:cNvPr>
              <p:cNvSpPr txBox="1">
                <a:spLocks noRot="1" noChangeAspect="1" noMove="1" noResize="1" noEditPoints="1" noAdjustHandles="1" noChangeArrowheads="1" noChangeShapeType="1" noTextEdit="1"/>
              </p:cNvSpPr>
              <p:nvPr/>
            </p:nvSpPr>
            <p:spPr bwMode="auto">
              <a:xfrm>
                <a:off x="727074" y="2216150"/>
                <a:ext cx="4276973" cy="504825"/>
              </a:xfrm>
              <a:prstGeom prst="rect">
                <a:avLst/>
              </a:prstGeom>
              <a:blipFill>
                <a:blip r:embed="rId3"/>
                <a:stretch>
                  <a:fillRect b="-9756"/>
                </a:stretch>
              </a:blipFill>
              <a:ln>
                <a:noFill/>
              </a:ln>
              <a:effec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494" name="Object 5">
                <a:extLst>
                  <a:ext uri="{FF2B5EF4-FFF2-40B4-BE49-F238E27FC236}">
                    <a16:creationId xmlns:a16="http://schemas.microsoft.com/office/drawing/2014/main" id="{AB071774-A2CE-4722-8FDA-009BD1FEC670}"/>
                  </a:ext>
                </a:extLst>
              </p:cNvPr>
              <p:cNvSpPr txBox="1"/>
              <p:nvPr/>
            </p:nvSpPr>
            <p:spPr bwMode="auto">
              <a:xfrm>
                <a:off x="654050" y="3429000"/>
                <a:ext cx="4524375" cy="574675"/>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solidFill>
                                <a:srgbClr val="000000"/>
                              </a:solidFill>
                              <a:latin typeface="Cambria Math" panose="02040503050406030204" pitchFamily="18" charset="0"/>
                            </a:rPr>
                          </m:ctrlPr>
                        </m:sSubPr>
                        <m:e>
                          <m:r>
                            <a:rPr lang="en-US" altLang="zh-TW" sz="2400" b="0" i="1" smtClean="0">
                              <a:solidFill>
                                <a:srgbClr val="000000"/>
                              </a:solidFill>
                              <a:latin typeface="Cambria Math" panose="02040503050406030204" pitchFamily="18" charset="0"/>
                            </a:rPr>
                            <m:t>𝑓</m:t>
                          </m:r>
                        </m:e>
                        <m:sub>
                          <m:r>
                            <a:rPr lang="en-US" altLang="zh-TW" sz="2400" b="0" i="1" smtClean="0">
                              <a:solidFill>
                                <a:srgbClr val="000000"/>
                              </a:solidFill>
                              <a:latin typeface="Cambria Math" panose="02040503050406030204" pitchFamily="18" charset="0"/>
                            </a:rPr>
                            <m:t>h𝑏</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𝐴𝑓</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sSub>
                        <m:sSubPr>
                          <m:ctrlPr>
                            <a:rPr lang="en-US" altLang="zh-TW" sz="2400" i="1" smtClean="0">
                              <a:solidFill>
                                <a:srgbClr val="000000"/>
                              </a:solidFill>
                              <a:latin typeface="Cambria Math" panose="02040503050406030204" pitchFamily="18" charset="0"/>
                            </a:rPr>
                          </m:ctrlPr>
                        </m:sSubPr>
                        <m:e>
                          <m:r>
                            <a:rPr lang="en-US" altLang="zh-TW" sz="2400" b="0" i="1" smtClean="0">
                              <a:solidFill>
                                <a:srgbClr val="000000"/>
                              </a:solidFill>
                              <a:latin typeface="Cambria Math" panose="02040503050406030204" pitchFamily="18" charset="0"/>
                            </a:rPr>
                            <m:t>𝑓</m:t>
                          </m:r>
                        </m:e>
                        <m:sub>
                          <m:r>
                            <a:rPr lang="en-US" altLang="zh-TW" sz="2400" b="0" i="1" smtClean="0">
                              <a:solidFill>
                                <a:srgbClr val="000000"/>
                              </a:solidFill>
                              <a:latin typeface="Cambria Math" panose="02040503050406030204" pitchFamily="18" charset="0"/>
                            </a:rPr>
                            <m:t>𝑙𝑝</m:t>
                          </m:r>
                        </m:sub>
                      </m:sSub>
                      <m:r>
                        <a:rPr lang="zh-TW" altLang="en-US" sz="2400" i="1" smtClean="0">
                          <a:solidFill>
                            <a:srgbClr val="000000"/>
                          </a:solidFill>
                          <a:latin typeface="Cambria Math" panose="02040503050406030204" pitchFamily="18" charset="0"/>
                        </a:rPr>
                        <m:t> </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63494" name="Object 5">
                <a:extLst>
                  <a:ext uri="{FF2B5EF4-FFF2-40B4-BE49-F238E27FC236}">
                    <a16:creationId xmlns:a16="http://schemas.microsoft.com/office/drawing/2014/main" id="{AB071774-A2CE-4722-8FDA-009BD1FEC670}"/>
                  </a:ext>
                </a:extLst>
              </p:cNvPr>
              <p:cNvSpPr txBox="1">
                <a:spLocks noRot="1" noChangeAspect="1" noMove="1" noResize="1" noEditPoints="1" noAdjustHandles="1" noChangeArrowheads="1" noChangeShapeType="1" noTextEdit="1"/>
              </p:cNvSpPr>
              <p:nvPr/>
            </p:nvSpPr>
            <p:spPr bwMode="auto">
              <a:xfrm>
                <a:off x="654050" y="3429000"/>
                <a:ext cx="4524375" cy="574675"/>
              </a:xfrm>
              <a:prstGeom prst="rect">
                <a:avLst/>
              </a:prstGeom>
              <a:blipFill>
                <a:blip r:embed="rId4"/>
                <a:stretch>
                  <a:fillRect/>
                </a:stretch>
              </a:blipFill>
              <a:ln>
                <a:noFill/>
              </a:ln>
              <a:effec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495" name="Object 6">
                <a:extLst>
                  <a:ext uri="{FF2B5EF4-FFF2-40B4-BE49-F238E27FC236}">
                    <a16:creationId xmlns:a16="http://schemas.microsoft.com/office/drawing/2014/main" id="{1D2E9275-06FE-41B7-BAD2-0D79C295CEAB}"/>
                  </a:ext>
                </a:extLst>
              </p:cNvPr>
              <p:cNvSpPr txBox="1"/>
              <p:nvPr/>
            </p:nvSpPr>
            <p:spPr bwMode="auto">
              <a:xfrm>
                <a:off x="1994372" y="3835664"/>
                <a:ext cx="5200352" cy="576262"/>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𝐴</m:t>
                      </m:r>
                      <m:r>
                        <a:rPr lang="zh-TW" altLang="en-US" sz="2400" i="1" smtClean="0">
                          <a:solidFill>
                            <a:srgbClr val="000000"/>
                          </a:solidFill>
                          <a:latin typeface="Cambria Math" panose="02040503050406030204" pitchFamily="18" charset="0"/>
                        </a:rPr>
                        <m:t>−1)</m:t>
                      </m:r>
                      <m:r>
                        <a:rPr lang="zh-TW" altLang="en-US" sz="2400" i="1" smtClean="0">
                          <a:solidFill>
                            <a:srgbClr val="000000"/>
                          </a:solidFill>
                          <a:latin typeface="Cambria Math" panose="02040503050406030204" pitchFamily="18" charset="0"/>
                        </a:rPr>
                        <m:t>𝑓</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𝑥</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𝑦</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𝑓</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𝑥</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𝑦</m:t>
                      </m:r>
                      <m:r>
                        <a:rPr lang="zh-TW" altLang="en-US" sz="2400" i="1" smtClean="0">
                          <a:solidFill>
                            <a:srgbClr val="000000"/>
                          </a:solidFill>
                          <a:latin typeface="Cambria Math" panose="02040503050406030204" pitchFamily="18" charset="0"/>
                        </a:rPr>
                        <m:t>)−</m:t>
                      </m:r>
                      <m:sSub>
                        <m:sSubPr>
                          <m:ctrlPr>
                            <a:rPr lang="en-US" altLang="zh-TW" sz="2400" i="1" smtClean="0">
                              <a:solidFill>
                                <a:srgbClr val="000000"/>
                              </a:solidFill>
                              <a:latin typeface="Cambria Math" panose="02040503050406030204" pitchFamily="18" charset="0"/>
                            </a:rPr>
                          </m:ctrlPr>
                        </m:sSubPr>
                        <m:e>
                          <m:r>
                            <a:rPr lang="en-US" altLang="zh-TW" sz="2400" b="0" i="1" smtClean="0">
                              <a:solidFill>
                                <a:srgbClr val="000000"/>
                              </a:solidFill>
                              <a:latin typeface="Cambria Math" panose="02040503050406030204" pitchFamily="18" charset="0"/>
                            </a:rPr>
                            <m:t>𝑓</m:t>
                          </m:r>
                        </m:e>
                        <m:sub>
                          <m:r>
                            <a:rPr lang="en-US" altLang="zh-TW" sz="2400" b="0" i="1" smtClean="0">
                              <a:solidFill>
                                <a:srgbClr val="000000"/>
                              </a:solidFill>
                              <a:latin typeface="Cambria Math" panose="02040503050406030204" pitchFamily="18" charset="0"/>
                            </a:rPr>
                            <m:t>𝑙𝑝</m:t>
                          </m:r>
                        </m:sub>
                      </m:sSub>
                      <m:r>
                        <a:rPr lang="zh-TW" altLang="en-US" sz="2400" i="1" smtClean="0">
                          <a:solidFill>
                            <a:srgbClr val="000000"/>
                          </a:solidFill>
                          <a:latin typeface="Cambria Math" panose="02040503050406030204" pitchFamily="18" charset="0"/>
                        </a:rPr>
                        <m:t> </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63495" name="Object 6">
                <a:extLst>
                  <a:ext uri="{FF2B5EF4-FFF2-40B4-BE49-F238E27FC236}">
                    <a16:creationId xmlns:a16="http://schemas.microsoft.com/office/drawing/2014/main" id="{1D2E9275-06FE-41B7-BAD2-0D79C295CEAB}"/>
                  </a:ext>
                </a:extLst>
              </p:cNvPr>
              <p:cNvSpPr txBox="1">
                <a:spLocks noRot="1" noChangeAspect="1" noMove="1" noResize="1" noEditPoints="1" noAdjustHandles="1" noChangeArrowheads="1" noChangeShapeType="1" noTextEdit="1"/>
              </p:cNvSpPr>
              <p:nvPr/>
            </p:nvSpPr>
            <p:spPr bwMode="auto">
              <a:xfrm>
                <a:off x="1994372" y="3835664"/>
                <a:ext cx="5200352" cy="576262"/>
              </a:xfrm>
              <a:prstGeom prst="rect">
                <a:avLst/>
              </a:prstGeom>
              <a:blipFill>
                <a:blip r:embed="rId5"/>
                <a:stretch>
                  <a:fillRect r="-234"/>
                </a:stretch>
              </a:blipFill>
              <a:ln>
                <a:noFill/>
              </a:ln>
              <a:effec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496" name="Object 7">
                <a:extLst>
                  <a:ext uri="{FF2B5EF4-FFF2-40B4-BE49-F238E27FC236}">
                    <a16:creationId xmlns:a16="http://schemas.microsoft.com/office/drawing/2014/main" id="{53553A36-C967-4985-AF26-566D9FD46A57}"/>
                  </a:ext>
                </a:extLst>
              </p:cNvPr>
              <p:cNvSpPr txBox="1"/>
              <p:nvPr/>
            </p:nvSpPr>
            <p:spPr bwMode="auto">
              <a:xfrm>
                <a:off x="1952889" y="4224336"/>
                <a:ext cx="4173537" cy="576263"/>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𝐴</m:t>
                      </m:r>
                      <m:r>
                        <a:rPr lang="zh-TW" altLang="en-US" sz="2400" i="1" smtClean="0">
                          <a:solidFill>
                            <a:srgbClr val="000000"/>
                          </a:solidFill>
                          <a:latin typeface="Cambria Math" panose="02040503050406030204" pitchFamily="18" charset="0"/>
                        </a:rPr>
                        <m:t>−1)</m:t>
                      </m:r>
                      <m:r>
                        <a:rPr lang="zh-TW" altLang="en-US" sz="2400" i="1" smtClean="0">
                          <a:solidFill>
                            <a:srgbClr val="000000"/>
                          </a:solidFill>
                          <a:latin typeface="Cambria Math" panose="02040503050406030204" pitchFamily="18" charset="0"/>
                        </a:rPr>
                        <m:t>𝑓</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𝑥</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𝑦</m:t>
                      </m:r>
                      <m:r>
                        <a:rPr lang="zh-TW" altLang="en-US" sz="2400" i="1" smtClean="0">
                          <a:solidFill>
                            <a:srgbClr val="000000"/>
                          </a:solidFill>
                          <a:latin typeface="Cambria Math" panose="02040503050406030204" pitchFamily="18" charset="0"/>
                        </a:rPr>
                        <m:t>)+</m:t>
                      </m:r>
                      <m:sSub>
                        <m:sSubPr>
                          <m:ctrlPr>
                            <a:rPr lang="en-US" altLang="zh-TW" sz="2400" i="1" smtClean="0">
                              <a:solidFill>
                                <a:srgbClr val="000000"/>
                              </a:solidFill>
                              <a:latin typeface="Cambria Math" panose="02040503050406030204" pitchFamily="18" charset="0"/>
                            </a:rPr>
                          </m:ctrlPr>
                        </m:sSubPr>
                        <m:e>
                          <m:r>
                            <a:rPr lang="en-US" altLang="zh-TW" sz="2400" b="0" i="1" smtClean="0">
                              <a:solidFill>
                                <a:srgbClr val="000000"/>
                              </a:solidFill>
                              <a:latin typeface="Cambria Math" panose="02040503050406030204" pitchFamily="18" charset="0"/>
                            </a:rPr>
                            <m:t>𝑓</m:t>
                          </m:r>
                        </m:e>
                        <m:sub>
                          <m:r>
                            <a:rPr lang="en-US" altLang="zh-TW" sz="2400" b="0" i="1" smtClean="0">
                              <a:solidFill>
                                <a:srgbClr val="000000"/>
                              </a:solidFill>
                              <a:latin typeface="Cambria Math" panose="02040503050406030204" pitchFamily="18" charset="0"/>
                            </a:rPr>
                            <m:t>h𝑝</m:t>
                          </m:r>
                        </m:sub>
                      </m:sSub>
                      <m:r>
                        <a:rPr lang="zh-TW" altLang="en-US" sz="2400" i="1" smtClean="0">
                          <a:solidFill>
                            <a:srgbClr val="000000"/>
                          </a:solidFill>
                          <a:latin typeface="Cambria Math" panose="02040503050406030204" pitchFamily="18" charset="0"/>
                        </a:rPr>
                        <m:t> </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63496" name="Object 7">
                <a:extLst>
                  <a:ext uri="{FF2B5EF4-FFF2-40B4-BE49-F238E27FC236}">
                    <a16:creationId xmlns:a16="http://schemas.microsoft.com/office/drawing/2014/main" id="{53553A36-C967-4985-AF26-566D9FD46A57}"/>
                  </a:ext>
                </a:extLst>
              </p:cNvPr>
              <p:cNvSpPr txBox="1">
                <a:spLocks noRot="1" noChangeAspect="1" noMove="1" noResize="1" noEditPoints="1" noAdjustHandles="1" noChangeArrowheads="1" noChangeShapeType="1" noTextEdit="1"/>
              </p:cNvSpPr>
              <p:nvPr/>
            </p:nvSpPr>
            <p:spPr bwMode="auto">
              <a:xfrm>
                <a:off x="1952889" y="4224336"/>
                <a:ext cx="4173537" cy="576263"/>
              </a:xfrm>
              <a:prstGeom prst="rect">
                <a:avLst/>
              </a:prstGeom>
              <a:blipFill>
                <a:blip r:embed="rId6"/>
                <a:stretch>
                  <a:fillRect/>
                </a:stretch>
              </a:blipFill>
              <a:ln>
                <a:noFill/>
              </a:ln>
              <a:effec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497" name="Object 8">
                <a:extLst>
                  <a:ext uri="{FF2B5EF4-FFF2-40B4-BE49-F238E27FC236}">
                    <a16:creationId xmlns:a16="http://schemas.microsoft.com/office/drawing/2014/main" id="{948E5A99-C2BC-4D8E-A9EF-925E4C1AC6DB}"/>
                  </a:ext>
                </a:extLst>
              </p:cNvPr>
              <p:cNvSpPr txBox="1"/>
              <p:nvPr/>
            </p:nvSpPr>
            <p:spPr bwMode="auto">
              <a:xfrm>
                <a:off x="728663" y="6081713"/>
                <a:ext cx="3699321" cy="50482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rPr>
                            <m:t>𝐻</m:t>
                          </m:r>
                        </m:e>
                        <m:sub>
                          <m:r>
                            <a:rPr lang="en-US" altLang="zh-TW" sz="2400" b="0" i="1" smtClean="0">
                              <a:latin typeface="Cambria Math" panose="02040503050406030204" pitchFamily="18" charset="0"/>
                            </a:rPr>
                            <m:t>h</m:t>
                          </m:r>
                          <m:r>
                            <a:rPr lang="en-US" altLang="zh-TW" sz="2400" i="1">
                              <a:latin typeface="Cambria Math" panose="02040503050406030204" pitchFamily="18" charset="0"/>
                            </a:rPr>
                            <m:t>𝑝</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𝐻</m:t>
                          </m:r>
                        </m:e>
                        <m:sub>
                          <m:r>
                            <a:rPr lang="en-US" altLang="zh-TW" sz="2400" i="1">
                              <a:latin typeface="Cambria Math" panose="02040503050406030204" pitchFamily="18" charset="0"/>
                            </a:rPr>
                            <m:t>𝑙𝑝</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63497" name="Object 8">
                <a:extLst>
                  <a:ext uri="{FF2B5EF4-FFF2-40B4-BE49-F238E27FC236}">
                    <a16:creationId xmlns:a16="http://schemas.microsoft.com/office/drawing/2014/main" id="{948E5A99-C2BC-4D8E-A9EF-925E4C1AC6DB}"/>
                  </a:ext>
                </a:extLst>
              </p:cNvPr>
              <p:cNvSpPr txBox="1">
                <a:spLocks noRot="1" noChangeAspect="1" noMove="1" noResize="1" noEditPoints="1" noAdjustHandles="1" noChangeArrowheads="1" noChangeShapeType="1" noTextEdit="1"/>
              </p:cNvSpPr>
              <p:nvPr/>
            </p:nvSpPr>
            <p:spPr bwMode="auto">
              <a:xfrm>
                <a:off x="728663" y="6081713"/>
                <a:ext cx="3699321" cy="504825"/>
              </a:xfrm>
              <a:prstGeom prst="rect">
                <a:avLst/>
              </a:prstGeom>
              <a:blipFill>
                <a:blip r:embed="rId7"/>
                <a:stretch>
                  <a:fillRect b="-9756"/>
                </a:stretch>
              </a:blipFill>
              <a:ln>
                <a:noFill/>
              </a:ln>
              <a:effectLst/>
            </p:spPr>
            <p:txBody>
              <a:bodyPr/>
              <a:lstStyle/>
              <a:p>
                <a:r>
                  <a:rPr lang="zh-TW" altLang="en-US">
                    <a:noFill/>
                  </a:rPr>
                  <a:t> </a:t>
                </a:r>
              </a:p>
            </p:txBody>
          </p:sp>
        </mc:Fallback>
      </mc:AlternateContent>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投影片編號版面配置區 3">
            <a:extLst>
              <a:ext uri="{FF2B5EF4-FFF2-40B4-BE49-F238E27FC236}">
                <a16:creationId xmlns:a16="http://schemas.microsoft.com/office/drawing/2014/main" id="{A5C1CF60-C5D1-4336-BB42-1BAA9FE6D18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6443ABAE-472C-4FEC-B70A-D2D085F6EFAB}" type="slidenum">
              <a:rPr kumimoji="0" lang="zh-TW" altLang="en-US"/>
              <a:pPr eaLnBrk="1" hangingPunct="1"/>
              <a:t>59</a:t>
            </a:fld>
            <a:endParaRPr kumimoji="0" lang="en-US" altLang="zh-TW"/>
          </a:p>
        </p:txBody>
      </p:sp>
      <p:sp>
        <p:nvSpPr>
          <p:cNvPr id="64515" name="Rectangle 2">
            <a:extLst>
              <a:ext uri="{FF2B5EF4-FFF2-40B4-BE49-F238E27FC236}">
                <a16:creationId xmlns:a16="http://schemas.microsoft.com/office/drawing/2014/main" id="{365F0AB8-4B6D-49DF-BE0B-6FB152E98BC2}"/>
              </a:ext>
            </a:extLst>
          </p:cNvPr>
          <p:cNvSpPr>
            <a:spLocks noGrp="1" noChangeArrowheads="1"/>
          </p:cNvSpPr>
          <p:nvPr>
            <p:ph type="title"/>
          </p:nvPr>
        </p:nvSpPr>
        <p:spPr/>
        <p:txBody>
          <a:bodyPr/>
          <a:lstStyle/>
          <a:p>
            <a:pPr eaLnBrk="1" hangingPunct="1"/>
            <a:endParaRPr lang="zh-TW" altLang="en-US"/>
          </a:p>
        </p:txBody>
      </p:sp>
      <p:sp>
        <p:nvSpPr>
          <p:cNvPr id="64516" name="Rectangle 3">
            <a:extLst>
              <a:ext uri="{FF2B5EF4-FFF2-40B4-BE49-F238E27FC236}">
                <a16:creationId xmlns:a16="http://schemas.microsoft.com/office/drawing/2014/main" id="{F2BC8007-067F-4710-9197-FC4CC3E0137A}"/>
              </a:ext>
            </a:extLst>
          </p:cNvPr>
          <p:cNvSpPr>
            <a:spLocks noGrp="1" noChangeArrowheads="1"/>
          </p:cNvSpPr>
          <p:nvPr>
            <p:ph type="body" idx="1"/>
          </p:nvPr>
        </p:nvSpPr>
        <p:spPr/>
        <p:txBody>
          <a:bodyPr/>
          <a:lstStyle/>
          <a:p>
            <a:pPr eaLnBrk="1" hangingPunct="1"/>
            <a:r>
              <a:rPr lang="en-US" altLang="zh-TW" dirty="0"/>
              <a:t>Similarly, high-boost filtering is:</a:t>
            </a:r>
          </a:p>
          <a:p>
            <a:pPr eaLnBrk="1" hangingPunct="1">
              <a:buFont typeface="Wingdings" panose="05000000000000000000" pitchFamily="2" charset="2"/>
              <a:buNone/>
            </a:pPr>
            <a:r>
              <a:rPr lang="zh-TW" altLang="en-US" dirty="0"/>
              <a:t>									     </a:t>
            </a:r>
            <a:r>
              <a:rPr lang="en-US" altLang="zh-TW" dirty="0"/>
              <a:t>(4.4-19)</a:t>
            </a:r>
          </a:p>
          <a:p>
            <a:pPr eaLnBrk="1" hangingPunct="1">
              <a:buFont typeface="Wingdings" panose="05000000000000000000" pitchFamily="2" charset="2"/>
              <a:buNone/>
            </a:pPr>
            <a:r>
              <a:rPr lang="zh-TW" altLang="en-US" dirty="0"/>
              <a:t>	</a:t>
            </a:r>
            <a:r>
              <a:rPr lang="en-US" altLang="zh-TW" dirty="0"/>
              <a:t>with </a:t>
            </a:r>
            <a:r>
              <a:rPr lang="en-US" altLang="zh-TW" i="1" dirty="0"/>
              <a:t>A</a:t>
            </a:r>
            <a:r>
              <a:rPr lang="en-US" altLang="zh-TW" dirty="0"/>
              <a:t> </a:t>
            </a:r>
            <a:r>
              <a:rPr lang="en-US" altLang="zh-TW" dirty="0">
                <a:cs typeface="Times New Roman" panose="02020603050405020304" pitchFamily="18" charset="0"/>
              </a:rPr>
              <a:t>≥ 1.</a:t>
            </a:r>
            <a:endParaRPr lang="en-US" altLang="zh-TW" dirty="0"/>
          </a:p>
          <a:p>
            <a:pPr eaLnBrk="1" hangingPunct="1"/>
            <a:r>
              <a:rPr lang="en-US" altLang="zh-TW" dirty="0"/>
              <a:t>Fig. 4.29(a), (b), (c), and (d) shows the input image, the </a:t>
            </a:r>
            <a:r>
              <a:rPr lang="en-US" altLang="zh-TW" dirty="0" err="1"/>
              <a:t>highpass</a:t>
            </a:r>
            <a:r>
              <a:rPr lang="en-US" altLang="zh-TW" dirty="0"/>
              <a:t>-filtered image, and the two high-boost-filtered images using Eq. (4.4-17) with </a:t>
            </a:r>
            <a:r>
              <a:rPr lang="en-US" altLang="zh-TW" i="1" dirty="0"/>
              <a:t>A</a:t>
            </a:r>
            <a:r>
              <a:rPr lang="en-US" altLang="zh-TW" dirty="0"/>
              <a:t> = 2 and </a:t>
            </a:r>
            <a:r>
              <a:rPr lang="en-US" altLang="zh-TW" i="1" dirty="0"/>
              <a:t>A</a:t>
            </a:r>
            <a:r>
              <a:rPr lang="en-US" altLang="zh-TW" dirty="0"/>
              <a:t> = 2.7, respectively.</a:t>
            </a:r>
          </a:p>
          <a:p>
            <a:pPr eaLnBrk="1" hangingPunct="1"/>
            <a:r>
              <a:rPr lang="en-US" altLang="zh-TW" dirty="0"/>
              <a:t>High-frequency emphasis has a filter transfer function given by:</a:t>
            </a:r>
          </a:p>
          <a:p>
            <a:pPr eaLnBrk="1" hangingPunct="1">
              <a:buFont typeface="Wingdings" panose="05000000000000000000" pitchFamily="2" charset="2"/>
              <a:buNone/>
            </a:pPr>
            <a:r>
              <a:rPr lang="zh-TW" altLang="en-US" dirty="0"/>
              <a:t>									     </a:t>
            </a:r>
            <a:r>
              <a:rPr lang="en-US" altLang="zh-TW" dirty="0"/>
              <a:t>(4.4-20)</a:t>
            </a:r>
          </a:p>
          <a:p>
            <a:pPr eaLnBrk="1" hangingPunct="1">
              <a:buFont typeface="Wingdings" panose="05000000000000000000" pitchFamily="2" charset="2"/>
              <a:buNone/>
            </a:pPr>
            <a:r>
              <a:rPr lang="zh-TW" altLang="en-US" dirty="0"/>
              <a:t>	</a:t>
            </a:r>
            <a:r>
              <a:rPr lang="en-US" altLang="zh-TW" dirty="0"/>
              <a:t>where </a:t>
            </a:r>
            <a:r>
              <a:rPr lang="en-US" altLang="zh-TW" i="1" dirty="0"/>
              <a:t>a</a:t>
            </a:r>
            <a:r>
              <a:rPr lang="en-US" altLang="zh-TW" dirty="0"/>
              <a:t> </a:t>
            </a:r>
            <a:r>
              <a:rPr lang="en-US" altLang="zh-TW" dirty="0">
                <a:cs typeface="Times New Roman" panose="02020603050405020304" pitchFamily="18" charset="0"/>
              </a:rPr>
              <a:t>≥ 1 and </a:t>
            </a:r>
            <a:r>
              <a:rPr lang="en-US" altLang="zh-TW" i="1" dirty="0">
                <a:cs typeface="Times New Roman" panose="02020603050405020304" pitchFamily="18" charset="0"/>
              </a:rPr>
              <a:t>b</a:t>
            </a:r>
            <a:r>
              <a:rPr lang="en-US" altLang="zh-TW" dirty="0">
                <a:cs typeface="Times New Roman" panose="02020603050405020304" pitchFamily="18" charset="0"/>
              </a:rPr>
              <a:t> &gt; </a:t>
            </a:r>
            <a:r>
              <a:rPr lang="en-US" altLang="zh-TW" i="1" dirty="0">
                <a:cs typeface="Times New Roman" panose="02020603050405020304" pitchFamily="18" charset="0"/>
              </a:rPr>
              <a:t>a</a:t>
            </a:r>
            <a:r>
              <a:rPr lang="en-US" altLang="zh-TW" dirty="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64517" name="Object 4">
                <a:extLst>
                  <a:ext uri="{FF2B5EF4-FFF2-40B4-BE49-F238E27FC236}">
                    <a16:creationId xmlns:a16="http://schemas.microsoft.com/office/drawing/2014/main" id="{936B3D6E-803C-4132-A988-A8E39915DD59}"/>
                  </a:ext>
                </a:extLst>
              </p:cNvPr>
              <p:cNvSpPr txBox="1"/>
              <p:nvPr/>
            </p:nvSpPr>
            <p:spPr bwMode="auto">
              <a:xfrm>
                <a:off x="684213" y="882650"/>
                <a:ext cx="4679875" cy="503238"/>
              </a:xfrm>
              <a:prstGeom prst="rect">
                <a:avLst/>
              </a:prstGeom>
              <a:noFill/>
              <a:ln>
                <a:noFill/>
              </a:ln>
              <a:effectLst/>
            </p:spPr>
            <p:txBody>
              <a:bodyPr>
                <a:noAutofit/>
              </a:bodyPr>
              <a:lstStyle/>
              <a:p>
                <a14:m>
                  <m:oMath xmlns:m="http://schemas.openxmlformats.org/officeDocument/2006/math">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rPr>
                          <m:t>𝐻</m:t>
                        </m:r>
                      </m:e>
                      <m:sub>
                        <m:r>
                          <a:rPr lang="en-US" altLang="zh-TW" sz="2400" b="0" i="1" smtClean="0">
                            <a:latin typeface="Cambria Math" panose="02040503050406030204" pitchFamily="18" charset="0"/>
                          </a:rPr>
                          <m:t>h𝑏</m:t>
                        </m:r>
                      </m:sub>
                    </m:sSub>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e>
                    </m:d>
                    <m:r>
                      <a:rPr lang="zh-TW" altLang="en-US" sz="2400" i="1">
                        <a:solidFill>
                          <a:srgbClr val="000000"/>
                        </a:solidFill>
                        <a:latin typeface="Cambria Math" panose="02040503050406030204" pitchFamily="18" charset="0"/>
                      </a:rPr>
                      <m:t>=</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𝐴</m:t>
                        </m:r>
                        <m:r>
                          <a:rPr lang="zh-TW" altLang="en-US" sz="2400" i="1">
                            <a:solidFill>
                              <a:srgbClr val="000000"/>
                            </a:solidFill>
                            <a:latin typeface="Cambria Math" panose="02040503050406030204" pitchFamily="18" charset="0"/>
                          </a:rPr>
                          <m:t>−1</m:t>
                        </m:r>
                      </m:e>
                    </m:d>
                    <m:r>
                      <a:rPr lang="zh-TW" altLang="en-US" sz="2400" i="1">
                        <a:solidFill>
                          <a:srgbClr val="000000"/>
                        </a:solidFill>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𝐻</m:t>
                        </m:r>
                      </m:e>
                      <m:sub>
                        <m:r>
                          <a:rPr lang="en-US" altLang="zh-TW" sz="2400" b="0" i="1" smtClean="0">
                            <a:latin typeface="Cambria Math" panose="02040503050406030204" pitchFamily="18" charset="0"/>
                          </a:rPr>
                          <m:t>h</m:t>
                        </m:r>
                        <m:r>
                          <a:rPr lang="en-US" altLang="zh-TW" sz="2400" i="1">
                            <a:latin typeface="Cambria Math" panose="02040503050406030204" pitchFamily="18" charset="0"/>
                          </a:rPr>
                          <m:t>𝑝</m:t>
                        </m:r>
                      </m:sub>
                    </m:sSub>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e>
                    </m:d>
                  </m:oMath>
                </a14:m>
                <a:r>
                  <a:rPr lang="en-US" altLang="zh-TW" sz="2400" dirty="0">
                    <a:latin typeface="+mj-lt"/>
                  </a:rPr>
                  <a:t>,</a:t>
                </a:r>
                <a:endParaRPr lang="zh-TW" altLang="en-US" sz="2400" dirty="0">
                  <a:latin typeface="+mj-lt"/>
                </a:endParaRPr>
              </a:p>
            </p:txBody>
          </p:sp>
        </mc:Choice>
        <mc:Fallback xmlns="">
          <p:sp>
            <p:nvSpPr>
              <p:cNvPr id="64517" name="Object 4">
                <a:extLst>
                  <a:ext uri="{FF2B5EF4-FFF2-40B4-BE49-F238E27FC236}">
                    <a16:creationId xmlns:a16="http://schemas.microsoft.com/office/drawing/2014/main" id="{936B3D6E-803C-4132-A988-A8E39915DD59}"/>
                  </a:ext>
                </a:extLst>
              </p:cNvPr>
              <p:cNvSpPr txBox="1">
                <a:spLocks noRot="1" noChangeAspect="1" noMove="1" noResize="1" noEditPoints="1" noAdjustHandles="1" noChangeArrowheads="1" noChangeShapeType="1" noTextEdit="1"/>
              </p:cNvSpPr>
              <p:nvPr/>
            </p:nvSpPr>
            <p:spPr bwMode="auto">
              <a:xfrm>
                <a:off x="684213" y="882650"/>
                <a:ext cx="4679875" cy="503238"/>
              </a:xfrm>
              <a:prstGeom prst="rect">
                <a:avLst/>
              </a:prstGeom>
              <a:blipFill>
                <a:blip r:embed="rId2"/>
                <a:stretch>
                  <a:fillRect l="-260" t="-9756" b="-19512"/>
                </a:stretch>
              </a:blipFill>
              <a:ln>
                <a:noFill/>
              </a:ln>
              <a:effec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518" name="Object 5">
                <a:extLst>
                  <a:ext uri="{FF2B5EF4-FFF2-40B4-BE49-F238E27FC236}">
                    <a16:creationId xmlns:a16="http://schemas.microsoft.com/office/drawing/2014/main" id="{3742805A-3CA2-45AD-8CB6-3A997C910E5F}"/>
                  </a:ext>
                </a:extLst>
              </p:cNvPr>
              <p:cNvSpPr txBox="1"/>
              <p:nvPr/>
            </p:nvSpPr>
            <p:spPr bwMode="auto">
              <a:xfrm>
                <a:off x="684212" y="4648200"/>
                <a:ext cx="4031804" cy="503238"/>
              </a:xfrm>
              <a:prstGeom prst="rect">
                <a:avLst/>
              </a:prstGeom>
              <a:noFill/>
              <a:ln>
                <a:noFill/>
              </a:ln>
              <a:effectLst/>
            </p:spPr>
            <p:txBody>
              <a:bodyPr>
                <a:noAutofit/>
              </a:bodyPr>
              <a:lstStyle/>
              <a:p>
                <a14:m>
                  <m:oMath xmlns:m="http://schemas.openxmlformats.org/officeDocument/2006/math">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rPr>
                          <m:t>𝐻</m:t>
                        </m:r>
                      </m:e>
                      <m:sub>
                        <m:r>
                          <a:rPr lang="en-US" altLang="zh-TW" sz="2400" b="0" i="1" smtClean="0">
                            <a:latin typeface="Cambria Math" panose="02040503050406030204" pitchFamily="18" charset="0"/>
                          </a:rPr>
                          <m:t>h𝑓𝑒</m:t>
                        </m:r>
                      </m:sub>
                    </m:sSub>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e>
                    </m:d>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𝑎</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𝑏</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𝐻</m:t>
                        </m:r>
                      </m:e>
                      <m:sub>
                        <m:r>
                          <a:rPr lang="en-US" altLang="zh-TW" sz="2400" b="0" i="1" smtClean="0">
                            <a:latin typeface="Cambria Math" panose="02040503050406030204" pitchFamily="18" charset="0"/>
                          </a:rPr>
                          <m:t>h</m:t>
                        </m:r>
                        <m:r>
                          <a:rPr lang="en-US" altLang="zh-TW" sz="2400" i="1">
                            <a:latin typeface="Cambria Math" panose="02040503050406030204" pitchFamily="18" charset="0"/>
                          </a:rPr>
                          <m:t>𝑝</m:t>
                        </m:r>
                      </m:sub>
                    </m:sSub>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e>
                    </m:d>
                  </m:oMath>
                </a14:m>
                <a:r>
                  <a:rPr lang="en-US" altLang="zh-TW" sz="2400" dirty="0">
                    <a:latin typeface="+mj-lt"/>
                  </a:rPr>
                  <a:t>,</a:t>
                </a:r>
                <a:endParaRPr lang="zh-TW" altLang="en-US" sz="2400" dirty="0">
                  <a:latin typeface="+mj-lt"/>
                </a:endParaRPr>
              </a:p>
            </p:txBody>
          </p:sp>
        </mc:Choice>
        <mc:Fallback xmlns="">
          <p:sp>
            <p:nvSpPr>
              <p:cNvPr id="64518" name="Object 5">
                <a:extLst>
                  <a:ext uri="{FF2B5EF4-FFF2-40B4-BE49-F238E27FC236}">
                    <a16:creationId xmlns:a16="http://schemas.microsoft.com/office/drawing/2014/main" id="{3742805A-3CA2-45AD-8CB6-3A997C910E5F}"/>
                  </a:ext>
                </a:extLst>
              </p:cNvPr>
              <p:cNvSpPr txBox="1">
                <a:spLocks noRot="1" noChangeAspect="1" noMove="1" noResize="1" noEditPoints="1" noAdjustHandles="1" noChangeArrowheads="1" noChangeShapeType="1" noTextEdit="1"/>
              </p:cNvSpPr>
              <p:nvPr/>
            </p:nvSpPr>
            <p:spPr bwMode="auto">
              <a:xfrm>
                <a:off x="684212" y="4648200"/>
                <a:ext cx="4031804" cy="503238"/>
              </a:xfrm>
              <a:prstGeom prst="rect">
                <a:avLst/>
              </a:prstGeom>
              <a:blipFill>
                <a:blip r:embed="rId3"/>
                <a:stretch>
                  <a:fillRect l="-302" t="-9756" b="-18293"/>
                </a:stretch>
              </a:blipFill>
              <a:ln>
                <a:noFill/>
              </a:ln>
              <a:effectLst/>
            </p:spPr>
            <p:txBody>
              <a:bodyPr/>
              <a:lstStyle/>
              <a:p>
                <a:r>
                  <a:rPr lang="zh-TW"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投影片編號版面配置區 3">
            <a:extLst>
              <a:ext uri="{FF2B5EF4-FFF2-40B4-BE49-F238E27FC236}">
                <a16:creationId xmlns:a16="http://schemas.microsoft.com/office/drawing/2014/main" id="{DCD1AA3B-CE90-4177-8CEF-DEBB8890B6D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CF480813-7101-440A-967B-FB31CA8EC77E}" type="slidenum">
              <a:rPr kumimoji="0" lang="zh-TW" altLang="en-US"/>
              <a:pPr eaLnBrk="1" hangingPunct="1"/>
              <a:t>6</a:t>
            </a:fld>
            <a:endParaRPr kumimoji="0" lang="en-US" altLang="zh-TW"/>
          </a:p>
        </p:txBody>
      </p:sp>
      <p:sp>
        <p:nvSpPr>
          <p:cNvPr id="10243" name="Rectangle 2">
            <a:extLst>
              <a:ext uri="{FF2B5EF4-FFF2-40B4-BE49-F238E27FC236}">
                <a16:creationId xmlns:a16="http://schemas.microsoft.com/office/drawing/2014/main" id="{179DFDB2-FFA1-4805-BCB0-A703B5B088C9}"/>
              </a:ext>
            </a:extLst>
          </p:cNvPr>
          <p:cNvSpPr>
            <a:spLocks noGrp="1" noChangeArrowheads="1"/>
          </p:cNvSpPr>
          <p:nvPr>
            <p:ph type="title"/>
          </p:nvPr>
        </p:nvSpPr>
        <p:spPr/>
        <p:txBody>
          <a:bodyPr/>
          <a:lstStyle/>
          <a:p>
            <a:pPr eaLnBrk="1" hangingPunct="1"/>
            <a:endParaRPr lang="zh-TW" altLang="en-US"/>
          </a:p>
        </p:txBody>
      </p:sp>
      <p:sp>
        <p:nvSpPr>
          <p:cNvPr id="10244" name="Rectangle 3">
            <a:extLst>
              <a:ext uri="{FF2B5EF4-FFF2-40B4-BE49-F238E27FC236}">
                <a16:creationId xmlns:a16="http://schemas.microsoft.com/office/drawing/2014/main" id="{2C0D71C9-DD07-498C-BDC7-073B2D129BB6}"/>
              </a:ext>
            </a:extLst>
          </p:cNvPr>
          <p:cNvSpPr>
            <a:spLocks noGrp="1" noChangeArrowheads="1"/>
          </p:cNvSpPr>
          <p:nvPr>
            <p:ph type="body" idx="1"/>
          </p:nvPr>
        </p:nvSpPr>
        <p:spPr/>
        <p:txBody>
          <a:bodyPr/>
          <a:lstStyle/>
          <a:p>
            <a:pPr eaLnBrk="1" hangingPunct="1"/>
            <a:r>
              <a:rPr lang="en-US" altLang="zh-TW" dirty="0"/>
              <a:t>The domain (values of </a:t>
            </a:r>
            <a:r>
              <a:rPr lang="en-US" altLang="zh-TW" i="1" dirty="0"/>
              <a:t>u</a:t>
            </a:r>
            <a:r>
              <a:rPr lang="en-US" altLang="zh-TW" dirty="0"/>
              <a:t>) over which the values of </a:t>
            </a:r>
            <a:r>
              <a:rPr lang="en-US" altLang="zh-TW" i="1" dirty="0"/>
              <a:t>F</a:t>
            </a:r>
            <a:r>
              <a:rPr lang="en-US" altLang="zh-TW" dirty="0"/>
              <a:t>(</a:t>
            </a:r>
            <a:r>
              <a:rPr lang="en-US" altLang="zh-TW" i="1" dirty="0"/>
              <a:t>u</a:t>
            </a:r>
            <a:r>
              <a:rPr lang="en-US" altLang="zh-TW" dirty="0"/>
              <a:t>) range is called the frequency domain. Each of the </a:t>
            </a:r>
            <a:r>
              <a:rPr lang="en-US" altLang="zh-TW" i="1" dirty="0"/>
              <a:t>M</a:t>
            </a:r>
            <a:r>
              <a:rPr lang="en-US" altLang="zh-TW" dirty="0"/>
              <a:t> terms of </a:t>
            </a:r>
            <a:r>
              <a:rPr lang="en-US" altLang="zh-TW" i="1" dirty="0"/>
              <a:t>F</a:t>
            </a:r>
            <a:r>
              <a:rPr lang="en-US" altLang="zh-TW" dirty="0"/>
              <a:t>(</a:t>
            </a:r>
            <a:r>
              <a:rPr lang="en-US" altLang="zh-TW" i="1" dirty="0"/>
              <a:t>u</a:t>
            </a:r>
            <a:r>
              <a:rPr lang="en-US" altLang="zh-TW" dirty="0"/>
              <a:t>) is called a frequency component of the transform.</a:t>
            </a:r>
          </a:p>
          <a:p>
            <a:pPr eaLnBrk="1" hangingPunct="1"/>
            <a:r>
              <a:rPr lang="en-US" altLang="zh-TW" dirty="0"/>
              <a:t>To express </a:t>
            </a:r>
            <a:r>
              <a:rPr lang="en-US" altLang="zh-TW" i="1" dirty="0"/>
              <a:t>F</a:t>
            </a:r>
            <a:r>
              <a:rPr lang="en-US" altLang="zh-TW" dirty="0"/>
              <a:t>(</a:t>
            </a:r>
            <a:r>
              <a:rPr lang="en-US" altLang="zh-TW" i="1" dirty="0"/>
              <a:t>u</a:t>
            </a:r>
            <a:r>
              <a:rPr lang="en-US" altLang="zh-TW" dirty="0"/>
              <a:t>) in polar coordinates:</a:t>
            </a:r>
          </a:p>
          <a:p>
            <a:pPr eaLnBrk="1" hangingPunct="1">
              <a:buFont typeface="Wingdings" panose="05000000000000000000" pitchFamily="2" charset="2"/>
              <a:buNone/>
            </a:pPr>
            <a:r>
              <a:rPr lang="zh-TW" altLang="en-US" dirty="0"/>
              <a:t>									       </a:t>
            </a:r>
            <a:r>
              <a:rPr lang="en-US" altLang="zh-TW" dirty="0"/>
              <a:t>(4.2-9)</a:t>
            </a:r>
          </a:p>
          <a:p>
            <a:pPr eaLnBrk="1" hangingPunct="1">
              <a:buFont typeface="Wingdings" panose="05000000000000000000" pitchFamily="2" charset="2"/>
              <a:buNone/>
            </a:pPr>
            <a:r>
              <a:rPr lang="zh-TW" altLang="en-US" dirty="0"/>
              <a:t>	</a:t>
            </a:r>
            <a:r>
              <a:rPr lang="en-US" altLang="zh-TW" dirty="0"/>
              <a:t>where</a:t>
            </a:r>
          </a:p>
          <a:p>
            <a:pPr eaLnBrk="1" hangingPunct="1">
              <a:buFont typeface="Wingdings" panose="05000000000000000000" pitchFamily="2" charset="2"/>
              <a:buNone/>
            </a:pPr>
            <a:r>
              <a:rPr lang="en-US" altLang="zh-TW" dirty="0"/>
              <a:t>									     (4.2-10)</a:t>
            </a:r>
          </a:p>
          <a:p>
            <a:pPr eaLnBrk="1" hangingPunct="1">
              <a:buFont typeface="Wingdings" panose="05000000000000000000" pitchFamily="2" charset="2"/>
              <a:buNone/>
            </a:pPr>
            <a:r>
              <a:rPr lang="zh-TW" altLang="en-US" dirty="0"/>
              <a:t>	</a:t>
            </a:r>
            <a:r>
              <a:rPr lang="en-US" altLang="zh-TW" dirty="0"/>
              <a:t>is called the </a:t>
            </a:r>
            <a:r>
              <a:rPr lang="en-US" altLang="zh-TW" i="1" dirty="0"/>
              <a:t>magnitude</a:t>
            </a:r>
            <a:r>
              <a:rPr lang="en-US" altLang="zh-TW" dirty="0"/>
              <a:t> or </a:t>
            </a:r>
            <a:r>
              <a:rPr lang="en-US" altLang="zh-TW" i="1" dirty="0"/>
              <a:t>spectrum</a:t>
            </a:r>
            <a:r>
              <a:rPr lang="en-US" altLang="zh-TW" dirty="0"/>
              <a:t> of the Fourier transform, and</a:t>
            </a:r>
          </a:p>
          <a:p>
            <a:pPr eaLnBrk="1" hangingPunct="1">
              <a:buFont typeface="Wingdings" panose="05000000000000000000" pitchFamily="2" charset="2"/>
              <a:buNone/>
            </a:pPr>
            <a:r>
              <a:rPr lang="zh-TW" altLang="en-US" dirty="0"/>
              <a:t>									     </a:t>
            </a:r>
            <a:r>
              <a:rPr lang="en-US" altLang="zh-TW" dirty="0"/>
              <a:t>(4.2-11)</a:t>
            </a:r>
          </a:p>
          <a:p>
            <a:pPr eaLnBrk="1" hangingPunct="1">
              <a:buFont typeface="Wingdings" panose="05000000000000000000" pitchFamily="2" charset="2"/>
              <a:buNone/>
            </a:pPr>
            <a:r>
              <a:rPr lang="zh-TW" altLang="en-US" dirty="0"/>
              <a:t>	</a:t>
            </a:r>
            <a:r>
              <a:rPr lang="en-US" altLang="zh-TW" dirty="0"/>
              <a:t>is called the </a:t>
            </a:r>
            <a:r>
              <a:rPr lang="en-US" altLang="zh-TW" i="1" dirty="0"/>
              <a:t>phase angle</a:t>
            </a:r>
            <a:r>
              <a:rPr lang="en-US" altLang="zh-TW" dirty="0"/>
              <a:t> or </a:t>
            </a:r>
            <a:r>
              <a:rPr lang="en-US" altLang="zh-TW" i="1" dirty="0"/>
              <a:t>phase spectrum</a:t>
            </a:r>
            <a:r>
              <a:rPr lang="en-US" altLang="zh-TW" dirty="0"/>
              <a:t> of the transform.</a:t>
            </a:r>
            <a:endParaRPr lang="zh-TW" altLang="en-US" dirty="0"/>
          </a:p>
          <a:p>
            <a:pPr lvl="1" eaLnBrk="1" hangingPunct="1"/>
            <a:r>
              <a:rPr lang="en-US" altLang="zh-TW" dirty="0"/>
              <a:t>In </a:t>
            </a:r>
            <a:r>
              <a:rPr lang="en-US" altLang="zh-TW" dirty="0" err="1"/>
              <a:t>Eqs</a:t>
            </a:r>
            <a:r>
              <a:rPr lang="en-US" altLang="zh-TW" dirty="0"/>
              <a:t>. (4.2-10) and (4.2-11), </a:t>
            </a:r>
            <a:r>
              <a:rPr lang="en-US" altLang="zh-TW" i="1" dirty="0"/>
              <a:t>R</a:t>
            </a:r>
            <a:r>
              <a:rPr lang="en-US" altLang="zh-TW" dirty="0"/>
              <a:t>(</a:t>
            </a:r>
            <a:r>
              <a:rPr lang="en-US" altLang="zh-TW" i="1" dirty="0"/>
              <a:t>u</a:t>
            </a:r>
            <a:r>
              <a:rPr lang="en-US" altLang="zh-TW" dirty="0"/>
              <a:t>) and </a:t>
            </a:r>
            <a:r>
              <a:rPr lang="en-US" altLang="zh-TW" i="1" dirty="0"/>
              <a:t>I</a:t>
            </a:r>
            <a:r>
              <a:rPr lang="en-US" altLang="zh-TW" dirty="0"/>
              <a:t>(</a:t>
            </a:r>
            <a:r>
              <a:rPr lang="en-US" altLang="zh-TW" i="1" dirty="0"/>
              <a:t>u</a:t>
            </a:r>
            <a:r>
              <a:rPr lang="en-US" altLang="zh-TW" dirty="0"/>
              <a:t>) are the real and imaginary(</a:t>
            </a:r>
            <a:r>
              <a:rPr lang="zh-TW" altLang="en-US" dirty="0"/>
              <a:t>虛數</a:t>
            </a:r>
            <a:r>
              <a:rPr lang="en-US" altLang="zh-TW" dirty="0"/>
              <a:t>) parts of </a:t>
            </a:r>
            <a:r>
              <a:rPr lang="en-US" altLang="zh-TW" i="1" dirty="0"/>
              <a:t>F</a:t>
            </a:r>
            <a:r>
              <a:rPr lang="en-US" altLang="zh-TW" dirty="0"/>
              <a:t>(</a:t>
            </a:r>
            <a:r>
              <a:rPr lang="en-US" altLang="zh-TW" i="1" dirty="0"/>
              <a:t>u</a:t>
            </a:r>
            <a:r>
              <a:rPr lang="en-US" altLang="zh-TW" dirty="0"/>
              <a:t>), respectively.</a:t>
            </a:r>
            <a:endParaRPr lang="zh-TW" altLang="en-US" dirty="0"/>
          </a:p>
        </p:txBody>
      </p:sp>
      <p:graphicFrame>
        <p:nvGraphicFramePr>
          <p:cNvPr id="10245" name="Object 7">
            <a:extLst>
              <a:ext uri="{FF2B5EF4-FFF2-40B4-BE49-F238E27FC236}">
                <a16:creationId xmlns:a16="http://schemas.microsoft.com/office/drawing/2014/main" id="{C3058FEA-E98E-43FB-B8A0-0D28C839EB5C}"/>
              </a:ext>
            </a:extLst>
          </p:cNvPr>
          <p:cNvGraphicFramePr>
            <a:graphicFrameLocks noChangeAspect="1"/>
          </p:cNvGraphicFramePr>
          <p:nvPr/>
        </p:nvGraphicFramePr>
        <p:xfrm>
          <a:off x="827088" y="2227263"/>
          <a:ext cx="2808287" cy="503237"/>
        </p:xfrm>
        <a:graphic>
          <a:graphicData uri="http://schemas.openxmlformats.org/presentationml/2006/ole">
            <mc:AlternateContent xmlns:mc="http://schemas.openxmlformats.org/markup-compatibility/2006">
              <mc:Choice xmlns:v="urn:schemas-microsoft-com:vml" Requires="v">
                <p:oleObj spid="_x0000_s10469" name="方程式" r:id="rId3" imgW="1193800" imgH="254000" progId="Equation.3">
                  <p:embed/>
                </p:oleObj>
              </mc:Choice>
              <mc:Fallback>
                <p:oleObj name="方程式" r:id="rId3" imgW="1193800" imgH="2540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227263"/>
                        <a:ext cx="2808287"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6" name="Object 8">
            <a:extLst>
              <a:ext uri="{FF2B5EF4-FFF2-40B4-BE49-F238E27FC236}">
                <a16:creationId xmlns:a16="http://schemas.microsoft.com/office/drawing/2014/main" id="{DFFFFED3-83B1-4F72-9475-C69DC1653210}"/>
              </a:ext>
            </a:extLst>
          </p:cNvPr>
          <p:cNvGraphicFramePr>
            <a:graphicFrameLocks noChangeAspect="1"/>
          </p:cNvGraphicFramePr>
          <p:nvPr/>
        </p:nvGraphicFramePr>
        <p:xfrm>
          <a:off x="782638" y="3240088"/>
          <a:ext cx="3573462" cy="504825"/>
        </p:xfrm>
        <a:graphic>
          <a:graphicData uri="http://schemas.openxmlformats.org/presentationml/2006/ole">
            <mc:AlternateContent xmlns:mc="http://schemas.openxmlformats.org/markup-compatibility/2006">
              <mc:Choice xmlns:v="urn:schemas-microsoft-com:vml" Requires="v">
                <p:oleObj spid="_x0000_s10470" name="方程式" r:id="rId5" imgW="1574800" imgH="254000" progId="Equation.3">
                  <p:embed/>
                </p:oleObj>
              </mc:Choice>
              <mc:Fallback>
                <p:oleObj name="方程式" r:id="rId5" imgW="1574800" imgH="2540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638" y="3240088"/>
                        <a:ext cx="3573462"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10247" name="Object 9">
                <a:extLst>
                  <a:ext uri="{FF2B5EF4-FFF2-40B4-BE49-F238E27FC236}">
                    <a16:creationId xmlns:a16="http://schemas.microsoft.com/office/drawing/2014/main" id="{88CC5592-E6E6-48F2-B88E-61FED6ABB4C8}"/>
                  </a:ext>
                </a:extLst>
              </p:cNvPr>
              <p:cNvSpPr txBox="1"/>
              <p:nvPr/>
            </p:nvSpPr>
            <p:spPr bwMode="auto">
              <a:xfrm>
                <a:off x="827088" y="4565650"/>
                <a:ext cx="2016125" cy="792163"/>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TW" altLang="en-US" i="1">
                          <a:solidFill>
                            <a:srgbClr val="000000"/>
                          </a:solidFill>
                          <a:latin typeface="Cambria Math" panose="02040503050406030204" pitchFamily="18" charset="0"/>
                        </a:rPr>
                        <m:t>𝜑</m:t>
                      </m:r>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𝑢</m:t>
                      </m:r>
                      <m:r>
                        <a:rPr lang="zh-TW" altLang="en-US" i="1">
                          <a:solidFill>
                            <a:srgbClr val="000000"/>
                          </a:solidFill>
                          <a:latin typeface="Cambria Math" panose="02040503050406030204" pitchFamily="18" charset="0"/>
                        </a:rPr>
                        <m:t>)=</m:t>
                      </m:r>
                      <m:func>
                        <m:funcPr>
                          <m:ctrlPr>
                            <a:rPr lang="zh-TW" altLang="en-US" i="1">
                              <a:solidFill>
                                <a:srgbClr val="000000"/>
                              </a:solidFill>
                              <a:latin typeface="Cambria Math" panose="02040503050406030204" pitchFamily="18" charset="0"/>
                            </a:rPr>
                          </m:ctrlPr>
                        </m:funcPr>
                        <m:fName>
                          <m:sSup>
                            <m:sSupPr>
                              <m:ctrlPr>
                                <a:rPr lang="zh-TW" altLang="en-US" i="1">
                                  <a:solidFill>
                                    <a:srgbClr val="000000"/>
                                  </a:solidFill>
                                  <a:latin typeface="Cambria Math" panose="02040503050406030204" pitchFamily="18" charset="0"/>
                                </a:rPr>
                              </m:ctrlPr>
                            </m:sSupPr>
                            <m:e>
                              <m:r>
                                <m:rPr>
                                  <m:sty m:val="p"/>
                                </m:rPr>
                                <a:rPr lang="zh-TW" altLang="en-US" i="0">
                                  <a:solidFill>
                                    <a:srgbClr val="000000"/>
                                  </a:solidFill>
                                  <a:latin typeface="Cambria Math" panose="02040503050406030204" pitchFamily="18" charset="0"/>
                                </a:rPr>
                                <m:t>tan</m:t>
                              </m:r>
                            </m:e>
                            <m:sup>
                              <m:r>
                                <a:rPr lang="zh-TW" altLang="en-US" i="1">
                                  <a:solidFill>
                                    <a:srgbClr val="000000"/>
                                  </a:solidFill>
                                  <a:latin typeface="Cambria Math" panose="02040503050406030204" pitchFamily="18" charset="0"/>
                                </a:rPr>
                                <m:t>−1</m:t>
                              </m:r>
                            </m:sup>
                          </m:sSup>
                        </m:fName>
                        <m:e>
                          <m:d>
                            <m:dPr>
                              <m:begChr m:val="["/>
                              <m:endChr m:val="]"/>
                              <m:ctrlPr>
                                <a:rPr lang="zh-TW" altLang="en-US" i="1">
                                  <a:solidFill>
                                    <a:srgbClr val="000000"/>
                                  </a:solidFill>
                                  <a:latin typeface="Cambria Math" panose="02040503050406030204" pitchFamily="18" charset="0"/>
                                </a:rPr>
                              </m:ctrlPr>
                            </m:dPr>
                            <m:e>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𝐼</m:t>
                                  </m:r>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𝑢</m:t>
                                  </m:r>
                                  <m:r>
                                    <a:rPr lang="zh-TW" altLang="en-US" i="1">
                                      <a:solidFill>
                                        <a:srgbClr val="000000"/>
                                      </a:solidFill>
                                      <a:latin typeface="Cambria Math" panose="02040503050406030204" pitchFamily="18" charset="0"/>
                                    </a:rPr>
                                    <m:t>)</m:t>
                                  </m:r>
                                </m:num>
                                <m:den>
                                  <m:r>
                                    <a:rPr lang="zh-TW" altLang="en-US" i="1">
                                      <a:solidFill>
                                        <a:srgbClr val="000000"/>
                                      </a:solidFill>
                                      <a:latin typeface="Cambria Math" panose="02040503050406030204" pitchFamily="18" charset="0"/>
                                    </a:rPr>
                                    <m:t>𝑅</m:t>
                                  </m:r>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𝑢</m:t>
                                  </m:r>
                                  <m:r>
                                    <a:rPr lang="zh-TW" altLang="en-US" i="1">
                                      <a:solidFill>
                                        <a:srgbClr val="000000"/>
                                      </a:solidFill>
                                      <a:latin typeface="Cambria Math" panose="02040503050406030204" pitchFamily="18" charset="0"/>
                                    </a:rPr>
                                    <m:t>)</m:t>
                                  </m:r>
                                </m:den>
                              </m:f>
                            </m:e>
                          </m:d>
                        </m:e>
                      </m:func>
                    </m:oMath>
                  </m:oMathPara>
                </a14:m>
                <a:endParaRPr lang="zh-TW" altLang="en-US" dirty="0"/>
              </a:p>
            </p:txBody>
          </p:sp>
        </mc:Choice>
        <mc:Fallback>
          <p:sp>
            <p:nvSpPr>
              <p:cNvPr id="10247" name="Object 9">
                <a:extLst>
                  <a:ext uri="{FF2B5EF4-FFF2-40B4-BE49-F238E27FC236}">
                    <a16:creationId xmlns:a16="http://schemas.microsoft.com/office/drawing/2014/main" id="{88CC5592-E6E6-48F2-B88E-61FED6ABB4C8}"/>
                  </a:ext>
                </a:extLst>
              </p:cNvPr>
              <p:cNvSpPr txBox="1">
                <a:spLocks noRot="1" noChangeAspect="1" noMove="1" noResize="1" noEditPoints="1" noAdjustHandles="1" noChangeArrowheads="1" noChangeShapeType="1" noTextEdit="1"/>
              </p:cNvSpPr>
              <p:nvPr/>
            </p:nvSpPr>
            <p:spPr bwMode="auto">
              <a:xfrm>
                <a:off x="827088" y="4565650"/>
                <a:ext cx="2016125" cy="792163"/>
              </a:xfrm>
              <a:prstGeom prst="rect">
                <a:avLst/>
              </a:prstGeom>
              <a:blipFill>
                <a:blip r:embed="rId7"/>
                <a:stretch>
                  <a:fillRect/>
                </a:stretch>
              </a:blipFill>
              <a:ln>
                <a:noFill/>
              </a:ln>
              <a:effectLst/>
            </p:spPr>
            <p:txBody>
              <a:bodyPr/>
              <a:lstStyle/>
              <a:p>
                <a:r>
                  <a:rPr lang="zh-TW" altLang="en-US">
                    <a:noFill/>
                  </a:rPr>
                  <a:t> </a:t>
                </a:r>
              </a:p>
            </p:txBody>
          </p:sp>
        </mc:Fallback>
      </mc:AlternateContent>
      <p:sp>
        <p:nvSpPr>
          <p:cNvPr id="8" name="文字方塊 10">
            <a:extLst>
              <a:ext uri="{FF2B5EF4-FFF2-40B4-BE49-F238E27FC236}">
                <a16:creationId xmlns:a16="http://schemas.microsoft.com/office/drawing/2014/main" id="{4DA18E19-E847-4DDD-9312-7FB58F14956A}"/>
              </a:ext>
            </a:extLst>
          </p:cNvPr>
          <p:cNvSpPr txBox="1"/>
          <p:nvPr/>
        </p:nvSpPr>
        <p:spPr>
          <a:xfrm>
            <a:off x="3468221" y="2188518"/>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9" name="文字方塊 10">
            <a:extLst>
              <a:ext uri="{FF2B5EF4-FFF2-40B4-BE49-F238E27FC236}">
                <a16:creationId xmlns:a16="http://schemas.microsoft.com/office/drawing/2014/main" id="{4DA18E19-E847-4DDD-9312-7FB58F14956A}"/>
              </a:ext>
            </a:extLst>
          </p:cNvPr>
          <p:cNvSpPr txBox="1"/>
          <p:nvPr/>
        </p:nvSpPr>
        <p:spPr>
          <a:xfrm>
            <a:off x="4188946" y="3182591"/>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10" name="文字方塊 10">
            <a:extLst>
              <a:ext uri="{FF2B5EF4-FFF2-40B4-BE49-F238E27FC236}">
                <a16:creationId xmlns:a16="http://schemas.microsoft.com/office/drawing/2014/main" id="{4DA18E19-E847-4DDD-9312-7FB58F14956A}"/>
              </a:ext>
            </a:extLst>
          </p:cNvPr>
          <p:cNvSpPr txBox="1"/>
          <p:nvPr/>
        </p:nvSpPr>
        <p:spPr>
          <a:xfrm>
            <a:off x="2712408" y="4653136"/>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投影片編號版面配置區 3">
            <a:extLst>
              <a:ext uri="{FF2B5EF4-FFF2-40B4-BE49-F238E27FC236}">
                <a16:creationId xmlns:a16="http://schemas.microsoft.com/office/drawing/2014/main" id="{16902031-8F1F-4298-AE7C-12211330B3D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B16F6734-566E-4959-B1B7-A5B322AA56FE}" type="slidenum">
              <a:rPr kumimoji="0" lang="zh-TW" altLang="en-US"/>
              <a:pPr eaLnBrk="1" hangingPunct="1"/>
              <a:t>60</a:t>
            </a:fld>
            <a:endParaRPr kumimoji="0" lang="en-US" altLang="zh-TW"/>
          </a:p>
        </p:txBody>
      </p:sp>
      <p:sp>
        <p:nvSpPr>
          <p:cNvPr id="65539" name="Rectangle 2">
            <a:extLst>
              <a:ext uri="{FF2B5EF4-FFF2-40B4-BE49-F238E27FC236}">
                <a16:creationId xmlns:a16="http://schemas.microsoft.com/office/drawing/2014/main" id="{91F17324-D45D-4567-96B5-7B9508B28348}"/>
              </a:ext>
            </a:extLst>
          </p:cNvPr>
          <p:cNvSpPr>
            <a:spLocks noGrp="1" noChangeArrowheads="1"/>
          </p:cNvSpPr>
          <p:nvPr>
            <p:ph type="title"/>
          </p:nvPr>
        </p:nvSpPr>
        <p:spPr/>
        <p:txBody>
          <a:bodyPr/>
          <a:lstStyle/>
          <a:p>
            <a:pPr eaLnBrk="1" hangingPunct="1"/>
            <a:endParaRPr lang="zh-TW" altLang="en-US"/>
          </a:p>
        </p:txBody>
      </p:sp>
      <p:pic>
        <p:nvPicPr>
          <p:cNvPr id="65540" name="Picture 5">
            <a:extLst>
              <a:ext uri="{FF2B5EF4-FFF2-40B4-BE49-F238E27FC236}">
                <a16:creationId xmlns:a16="http://schemas.microsoft.com/office/drawing/2014/main" id="{2C3F01CC-9BEA-4C7B-B5C6-69D2BEFEB692}"/>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11188" y="333375"/>
            <a:ext cx="8086725" cy="5989638"/>
          </a:xfr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投影片編號版面配置區 3">
            <a:extLst>
              <a:ext uri="{FF2B5EF4-FFF2-40B4-BE49-F238E27FC236}">
                <a16:creationId xmlns:a16="http://schemas.microsoft.com/office/drawing/2014/main" id="{8F9ADC81-15DB-419F-ADDB-40B5288B99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123214B2-C55A-4BD5-832F-32DB2239259E}" type="slidenum">
              <a:rPr kumimoji="0" lang="zh-TW" altLang="en-US"/>
              <a:pPr eaLnBrk="1" hangingPunct="1"/>
              <a:t>61</a:t>
            </a:fld>
            <a:endParaRPr kumimoji="0" lang="en-US" altLang="zh-TW"/>
          </a:p>
        </p:txBody>
      </p:sp>
      <p:sp>
        <p:nvSpPr>
          <p:cNvPr id="66563" name="Rectangle 2">
            <a:extLst>
              <a:ext uri="{FF2B5EF4-FFF2-40B4-BE49-F238E27FC236}">
                <a16:creationId xmlns:a16="http://schemas.microsoft.com/office/drawing/2014/main" id="{1E72BA36-5745-47B9-9F42-024E3F80BD7D}"/>
              </a:ext>
            </a:extLst>
          </p:cNvPr>
          <p:cNvSpPr>
            <a:spLocks noGrp="1" noChangeArrowheads="1"/>
          </p:cNvSpPr>
          <p:nvPr>
            <p:ph type="title"/>
          </p:nvPr>
        </p:nvSpPr>
        <p:spPr/>
        <p:txBody>
          <a:bodyPr/>
          <a:lstStyle/>
          <a:p>
            <a:pPr eaLnBrk="1" hangingPunct="1"/>
            <a:endParaRPr lang="zh-TW" altLang="en-US"/>
          </a:p>
        </p:txBody>
      </p:sp>
      <p:sp>
        <p:nvSpPr>
          <p:cNvPr id="66564" name="Rectangle 3">
            <a:extLst>
              <a:ext uri="{FF2B5EF4-FFF2-40B4-BE49-F238E27FC236}">
                <a16:creationId xmlns:a16="http://schemas.microsoft.com/office/drawing/2014/main" id="{7037B08A-09D6-4011-8ABF-667EC8F2CA96}"/>
              </a:ext>
            </a:extLst>
          </p:cNvPr>
          <p:cNvSpPr>
            <a:spLocks noGrp="1" noChangeArrowheads="1"/>
          </p:cNvSpPr>
          <p:nvPr>
            <p:ph type="body" idx="1"/>
          </p:nvPr>
        </p:nvSpPr>
        <p:spPr/>
        <p:txBody>
          <a:bodyPr/>
          <a:lstStyle/>
          <a:p>
            <a:pPr eaLnBrk="1" hangingPunct="1"/>
            <a:r>
              <a:rPr lang="en-US" altLang="zh-TW"/>
              <a:t>Fig. 4.30(a) shows a chest X-ray image with a narrow range of gray levels. Fig. 4.30(b) shows the highpass filtering result using a Butterworth filter of order 2 and </a:t>
            </a:r>
            <a:r>
              <a:rPr lang="en-US" altLang="zh-TW" i="1"/>
              <a:t>D</a:t>
            </a:r>
            <a:r>
              <a:rPr lang="en-US" altLang="zh-TW" i="1" baseline="-25000"/>
              <a:t>0</a:t>
            </a:r>
            <a:r>
              <a:rPr lang="en-US" altLang="zh-TW"/>
              <a:t> = 5% of the image vertical dimension. Fig. 4.30(c) and (d) shows the result of high-frequency emphasis filtering and its histogram-equalized image result.</a:t>
            </a:r>
          </a:p>
          <a:p>
            <a:pPr eaLnBrk="1" hangingPunct="1"/>
            <a:endParaRPr lang="zh-TW" altLang="en-US"/>
          </a:p>
        </p:txBody>
      </p:sp>
      <p:pic>
        <p:nvPicPr>
          <p:cNvPr id="66565" name="Picture 4">
            <a:extLst>
              <a:ext uri="{FF2B5EF4-FFF2-40B4-BE49-F238E27FC236}">
                <a16:creationId xmlns:a16="http://schemas.microsoft.com/office/drawing/2014/main" id="{0D880BA8-FFBF-4A1E-8757-14B67C070A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063" y="2936875"/>
            <a:ext cx="6769100" cy="380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投影片編號版面配置區 3">
            <a:extLst>
              <a:ext uri="{FF2B5EF4-FFF2-40B4-BE49-F238E27FC236}">
                <a16:creationId xmlns:a16="http://schemas.microsoft.com/office/drawing/2014/main" id="{03A74091-C8EC-4170-AE9C-5CD6355FA94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857235AC-D485-4C4B-9011-F6C5886A091F}" type="slidenum">
              <a:rPr kumimoji="0" lang="zh-TW" altLang="en-US"/>
              <a:pPr eaLnBrk="1" hangingPunct="1"/>
              <a:t>62</a:t>
            </a:fld>
            <a:endParaRPr kumimoji="0" lang="en-US" altLang="zh-TW"/>
          </a:p>
        </p:txBody>
      </p:sp>
      <p:sp>
        <p:nvSpPr>
          <p:cNvPr id="67587" name="Rectangle 2">
            <a:extLst>
              <a:ext uri="{FF2B5EF4-FFF2-40B4-BE49-F238E27FC236}">
                <a16:creationId xmlns:a16="http://schemas.microsoft.com/office/drawing/2014/main" id="{E987085E-B5F8-4131-A37F-FCB7C02D7B6A}"/>
              </a:ext>
            </a:extLst>
          </p:cNvPr>
          <p:cNvSpPr>
            <a:spLocks noGrp="1" noChangeArrowheads="1"/>
          </p:cNvSpPr>
          <p:nvPr>
            <p:ph type="title"/>
          </p:nvPr>
        </p:nvSpPr>
        <p:spPr/>
        <p:txBody>
          <a:bodyPr/>
          <a:lstStyle/>
          <a:p>
            <a:pPr eaLnBrk="1" hangingPunct="1"/>
            <a:r>
              <a:rPr lang="en-US" altLang="zh-TW" dirty="0"/>
              <a:t>Homomorphic Filtering</a:t>
            </a:r>
            <a:endParaRPr lang="zh-TW" altLang="en-US" dirty="0"/>
          </a:p>
        </p:txBody>
      </p:sp>
      <p:sp>
        <p:nvSpPr>
          <p:cNvPr id="67588" name="Rectangle 3">
            <a:extLst>
              <a:ext uri="{FF2B5EF4-FFF2-40B4-BE49-F238E27FC236}">
                <a16:creationId xmlns:a16="http://schemas.microsoft.com/office/drawing/2014/main" id="{31DAEFD1-846C-4B76-9687-1F5A51D7929A}"/>
              </a:ext>
            </a:extLst>
          </p:cNvPr>
          <p:cNvSpPr>
            <a:spLocks noGrp="1" noChangeArrowheads="1"/>
          </p:cNvSpPr>
          <p:nvPr>
            <p:ph type="body" idx="1"/>
          </p:nvPr>
        </p:nvSpPr>
        <p:spPr>
          <a:xfrm>
            <a:off x="107950" y="1384300"/>
            <a:ext cx="8847138" cy="5357813"/>
          </a:xfrm>
        </p:spPr>
        <p:txBody>
          <a:bodyPr/>
          <a:lstStyle/>
          <a:p>
            <a:pPr eaLnBrk="1" hangingPunct="1">
              <a:lnSpc>
                <a:spcPct val="85000"/>
              </a:lnSpc>
              <a:spcBef>
                <a:spcPct val="0"/>
              </a:spcBef>
            </a:pPr>
            <a:r>
              <a:rPr lang="en-US" altLang="zh-TW" dirty="0"/>
              <a:t>An image </a:t>
            </a:r>
            <a:r>
              <a:rPr lang="en-US" altLang="zh-TW" i="1" dirty="0"/>
              <a:t>f</a:t>
            </a:r>
            <a:r>
              <a:rPr lang="en-US" altLang="zh-TW" dirty="0"/>
              <a:t>(</a:t>
            </a:r>
            <a:r>
              <a:rPr lang="en-US" altLang="zh-TW" i="1" dirty="0"/>
              <a:t>x</a:t>
            </a:r>
            <a:r>
              <a:rPr lang="en-US" altLang="zh-TW" dirty="0"/>
              <a:t>,</a:t>
            </a:r>
            <a:r>
              <a:rPr lang="en-US" altLang="zh-TW" i="1" dirty="0"/>
              <a:t> y</a:t>
            </a:r>
            <a:r>
              <a:rPr lang="en-US" altLang="zh-TW" dirty="0"/>
              <a:t>) can be expressed as the product of illumination and reflectance components:</a:t>
            </a:r>
          </a:p>
          <a:p>
            <a:pPr eaLnBrk="1" hangingPunct="1">
              <a:lnSpc>
                <a:spcPct val="85000"/>
              </a:lnSpc>
              <a:spcBef>
                <a:spcPct val="0"/>
              </a:spcBef>
              <a:buFont typeface="Wingdings" panose="05000000000000000000" pitchFamily="2" charset="2"/>
              <a:buNone/>
            </a:pPr>
            <a:r>
              <a:rPr lang="zh-TW" altLang="en-US" dirty="0"/>
              <a:t>									       </a:t>
            </a:r>
            <a:r>
              <a:rPr lang="en-US" altLang="zh-TW" dirty="0"/>
              <a:t>(4.5-1)</a:t>
            </a:r>
          </a:p>
          <a:p>
            <a:pPr eaLnBrk="1" hangingPunct="1">
              <a:lnSpc>
                <a:spcPct val="85000"/>
              </a:lnSpc>
              <a:spcBef>
                <a:spcPct val="0"/>
              </a:spcBef>
              <a:buFont typeface="Wingdings" panose="05000000000000000000" pitchFamily="2" charset="2"/>
              <a:buNone/>
            </a:pPr>
            <a:r>
              <a:rPr lang="zh-TW" altLang="en-US" dirty="0"/>
              <a:t>	</a:t>
            </a:r>
            <a:r>
              <a:rPr lang="en-US" altLang="zh-TW" dirty="0"/>
              <a:t>However,  </a:t>
            </a:r>
            <a:endParaRPr lang="zh-TW" altLang="en-US" dirty="0"/>
          </a:p>
          <a:p>
            <a:pPr eaLnBrk="1" hangingPunct="1">
              <a:lnSpc>
                <a:spcPct val="85000"/>
              </a:lnSpc>
              <a:spcBef>
                <a:spcPct val="30000"/>
              </a:spcBef>
            </a:pPr>
            <a:r>
              <a:rPr lang="en-US" altLang="zh-TW" dirty="0"/>
              <a:t>Suppose we define:</a:t>
            </a:r>
          </a:p>
          <a:p>
            <a:pPr eaLnBrk="1" hangingPunct="1">
              <a:lnSpc>
                <a:spcPct val="85000"/>
              </a:lnSpc>
              <a:spcBef>
                <a:spcPct val="50000"/>
              </a:spcBef>
              <a:buFont typeface="Wingdings" panose="05000000000000000000" pitchFamily="2" charset="2"/>
              <a:buNone/>
            </a:pPr>
            <a:r>
              <a:rPr lang="zh-TW" altLang="en-US" dirty="0"/>
              <a:t>									       </a:t>
            </a:r>
            <a:r>
              <a:rPr lang="en-US" altLang="zh-TW" dirty="0"/>
              <a:t>(4.5-2)</a:t>
            </a:r>
          </a:p>
          <a:p>
            <a:pPr eaLnBrk="1" hangingPunct="1">
              <a:lnSpc>
                <a:spcPct val="85000"/>
              </a:lnSpc>
              <a:spcBef>
                <a:spcPct val="30000"/>
              </a:spcBef>
              <a:buFont typeface="Wingdings" panose="05000000000000000000" pitchFamily="2" charset="2"/>
              <a:buNone/>
            </a:pPr>
            <a:r>
              <a:rPr lang="en-US" altLang="zh-TW" dirty="0"/>
              <a:t>	then</a:t>
            </a:r>
          </a:p>
          <a:p>
            <a:pPr eaLnBrk="1" hangingPunct="1">
              <a:lnSpc>
                <a:spcPct val="85000"/>
              </a:lnSpc>
              <a:spcBef>
                <a:spcPct val="50000"/>
              </a:spcBef>
              <a:buFont typeface="Wingdings" panose="05000000000000000000" pitchFamily="2" charset="2"/>
              <a:buNone/>
            </a:pPr>
            <a:r>
              <a:rPr lang="zh-TW" altLang="en-US" dirty="0"/>
              <a:t>									       </a:t>
            </a:r>
            <a:r>
              <a:rPr lang="en-US" altLang="zh-TW" dirty="0"/>
              <a:t>(4.5-3)</a:t>
            </a:r>
          </a:p>
          <a:p>
            <a:pPr eaLnBrk="1" hangingPunct="1">
              <a:lnSpc>
                <a:spcPct val="85000"/>
              </a:lnSpc>
              <a:spcBef>
                <a:spcPct val="45000"/>
              </a:spcBef>
              <a:buFont typeface="Wingdings" panose="05000000000000000000" pitchFamily="2" charset="2"/>
              <a:buNone/>
            </a:pPr>
            <a:r>
              <a:rPr lang="zh-TW" altLang="en-US" dirty="0"/>
              <a:t>	</a:t>
            </a:r>
            <a:r>
              <a:rPr lang="en-US" altLang="zh-TW" dirty="0"/>
              <a:t>or</a:t>
            </a:r>
          </a:p>
          <a:p>
            <a:pPr eaLnBrk="1" hangingPunct="1">
              <a:lnSpc>
                <a:spcPct val="85000"/>
              </a:lnSpc>
              <a:spcBef>
                <a:spcPct val="0"/>
              </a:spcBef>
              <a:buFont typeface="Wingdings" panose="05000000000000000000" pitchFamily="2" charset="2"/>
              <a:buNone/>
            </a:pPr>
            <a:r>
              <a:rPr lang="en-US" altLang="zh-TW" dirty="0"/>
              <a:t>									       (4.5-4)</a:t>
            </a:r>
          </a:p>
          <a:p>
            <a:pPr algn="dist" eaLnBrk="1" hangingPunct="1">
              <a:lnSpc>
                <a:spcPct val="85000"/>
              </a:lnSpc>
              <a:spcBef>
                <a:spcPct val="0"/>
              </a:spcBef>
              <a:buFont typeface="Wingdings" panose="05000000000000000000" pitchFamily="2" charset="2"/>
              <a:buNone/>
            </a:pPr>
            <a:r>
              <a:rPr lang="en-US" altLang="zh-TW" dirty="0"/>
              <a:t>	where </a:t>
            </a:r>
            <a:r>
              <a:rPr lang="en-US" altLang="zh-TW" i="1" dirty="0"/>
              <a:t>F</a:t>
            </a:r>
            <a:r>
              <a:rPr lang="en-US" altLang="zh-TW" i="1" baseline="-25000" dirty="0"/>
              <a:t>i</a:t>
            </a:r>
            <a:r>
              <a:rPr lang="en-US" altLang="zh-TW" dirty="0"/>
              <a:t>(</a:t>
            </a:r>
            <a:r>
              <a:rPr lang="en-US" altLang="zh-TW" i="1" dirty="0"/>
              <a:t>u</a:t>
            </a:r>
            <a:r>
              <a:rPr lang="en-US" altLang="zh-TW" dirty="0"/>
              <a:t>,</a:t>
            </a:r>
            <a:r>
              <a:rPr lang="en-US" altLang="zh-TW" i="1" dirty="0"/>
              <a:t> v</a:t>
            </a:r>
            <a:r>
              <a:rPr lang="en-US" altLang="zh-TW" dirty="0"/>
              <a:t>) and </a:t>
            </a:r>
            <a:r>
              <a:rPr lang="en-US" altLang="zh-TW" i="1" dirty="0"/>
              <a:t>F</a:t>
            </a:r>
            <a:r>
              <a:rPr lang="en-US" altLang="zh-TW" i="1" baseline="-25000" dirty="0"/>
              <a:t>r</a:t>
            </a:r>
            <a:r>
              <a:rPr lang="en-US" altLang="zh-TW" dirty="0"/>
              <a:t>(</a:t>
            </a:r>
            <a:r>
              <a:rPr lang="en-US" altLang="zh-TW" i="1" dirty="0"/>
              <a:t>u</a:t>
            </a:r>
            <a:r>
              <a:rPr lang="en-US" altLang="zh-TW" dirty="0"/>
              <a:t>,</a:t>
            </a:r>
            <a:r>
              <a:rPr lang="en-US" altLang="zh-TW" i="1" dirty="0"/>
              <a:t> v</a:t>
            </a:r>
            <a:r>
              <a:rPr lang="en-US" altLang="zh-TW" dirty="0"/>
              <a:t>) are the </a:t>
            </a:r>
            <a:r>
              <a:rPr lang="en-US" altLang="zh-TW" dirty="0" err="1"/>
              <a:t>Foruier</a:t>
            </a:r>
            <a:r>
              <a:rPr lang="en-US" altLang="zh-TW" dirty="0"/>
              <a:t> transforms of</a:t>
            </a:r>
          </a:p>
          <a:p>
            <a:pPr eaLnBrk="1" hangingPunct="1">
              <a:lnSpc>
                <a:spcPct val="85000"/>
              </a:lnSpc>
              <a:spcBef>
                <a:spcPct val="0"/>
              </a:spcBef>
              <a:buFont typeface="Wingdings" panose="05000000000000000000" pitchFamily="2" charset="2"/>
              <a:buNone/>
            </a:pPr>
            <a:r>
              <a:rPr lang="en-US" altLang="zh-TW" dirty="0"/>
              <a:t>	ln </a:t>
            </a:r>
            <a:r>
              <a:rPr lang="en-US" altLang="zh-TW" i="1" dirty="0" err="1"/>
              <a:t>i</a:t>
            </a:r>
            <a:r>
              <a:rPr lang="en-US" altLang="zh-TW" dirty="0"/>
              <a:t>(</a:t>
            </a:r>
            <a:r>
              <a:rPr lang="en-US" altLang="zh-TW" i="1" dirty="0"/>
              <a:t>x</a:t>
            </a:r>
            <a:r>
              <a:rPr lang="en-US" altLang="zh-TW" dirty="0"/>
              <a:t>,</a:t>
            </a:r>
            <a:r>
              <a:rPr lang="en-US" altLang="zh-TW" i="1" dirty="0"/>
              <a:t> y</a:t>
            </a:r>
            <a:r>
              <a:rPr lang="en-US" altLang="zh-TW" dirty="0"/>
              <a:t>) and ln </a:t>
            </a:r>
            <a:r>
              <a:rPr lang="en-US" altLang="zh-TW" i="1" dirty="0"/>
              <a:t>r</a:t>
            </a:r>
            <a:r>
              <a:rPr lang="en-US" altLang="zh-TW" dirty="0"/>
              <a:t>(</a:t>
            </a:r>
            <a:r>
              <a:rPr lang="en-US" altLang="zh-TW" i="1" dirty="0"/>
              <a:t>x</a:t>
            </a:r>
            <a:r>
              <a:rPr lang="en-US" altLang="zh-TW" dirty="0"/>
              <a:t>,</a:t>
            </a:r>
            <a:r>
              <a:rPr lang="en-US" altLang="zh-TW" i="1" dirty="0"/>
              <a:t> y</a:t>
            </a:r>
            <a:r>
              <a:rPr lang="en-US" altLang="zh-TW" dirty="0"/>
              <a:t>),</a:t>
            </a:r>
            <a:r>
              <a:rPr lang="en-US" altLang="zh-TW" i="1" dirty="0"/>
              <a:t> </a:t>
            </a:r>
            <a:r>
              <a:rPr lang="en-US" altLang="zh-TW" dirty="0"/>
              <a:t>respectively</a:t>
            </a:r>
            <a:r>
              <a:rPr lang="en-US" altLang="zh-TW" i="1" dirty="0"/>
              <a:t>.</a:t>
            </a:r>
          </a:p>
        </p:txBody>
      </p:sp>
      <mc:AlternateContent xmlns:mc="http://schemas.openxmlformats.org/markup-compatibility/2006" xmlns:a14="http://schemas.microsoft.com/office/drawing/2010/main">
        <mc:Choice Requires="a14">
          <p:sp>
            <p:nvSpPr>
              <p:cNvPr id="67589" name="Object 4">
                <a:extLst>
                  <a:ext uri="{FF2B5EF4-FFF2-40B4-BE49-F238E27FC236}">
                    <a16:creationId xmlns:a16="http://schemas.microsoft.com/office/drawing/2014/main" id="{8BB035FE-FE64-440D-B4BF-A9372723F354}"/>
                  </a:ext>
                </a:extLst>
              </p:cNvPr>
              <p:cNvSpPr txBox="1"/>
              <p:nvPr/>
            </p:nvSpPr>
            <p:spPr bwMode="auto">
              <a:xfrm>
                <a:off x="1378745" y="2043779"/>
                <a:ext cx="3282503" cy="360362"/>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a:solidFill>
                            <a:srgbClr val="000000"/>
                          </a:solidFill>
                          <a:latin typeface="Cambria Math" panose="02040503050406030204" pitchFamily="18" charset="0"/>
                        </a:rPr>
                        <m:t>𝑓</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𝑖</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𝑟</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67589" name="Object 4">
                <a:extLst>
                  <a:ext uri="{FF2B5EF4-FFF2-40B4-BE49-F238E27FC236}">
                    <a16:creationId xmlns:a16="http://schemas.microsoft.com/office/drawing/2014/main" id="{8BB035FE-FE64-440D-B4BF-A9372723F354}"/>
                  </a:ext>
                </a:extLst>
              </p:cNvPr>
              <p:cNvSpPr txBox="1">
                <a:spLocks noRot="1" noChangeAspect="1" noMove="1" noResize="1" noEditPoints="1" noAdjustHandles="1" noChangeArrowheads="1" noChangeShapeType="1" noTextEdit="1"/>
              </p:cNvSpPr>
              <p:nvPr/>
            </p:nvSpPr>
            <p:spPr bwMode="auto">
              <a:xfrm>
                <a:off x="1378745" y="2043779"/>
                <a:ext cx="3282503" cy="360362"/>
              </a:xfrm>
              <a:prstGeom prst="rect">
                <a:avLst/>
              </a:prstGeom>
              <a:blipFill>
                <a:blip r:embed="rId2"/>
                <a:stretch>
                  <a:fillRect l="-557" b="-54237"/>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590" name="Object 5">
                <a:extLst>
                  <a:ext uri="{FF2B5EF4-FFF2-40B4-BE49-F238E27FC236}">
                    <a16:creationId xmlns:a16="http://schemas.microsoft.com/office/drawing/2014/main" id="{5B1051C8-D217-4935-BD84-85B5730B8A53}"/>
                  </a:ext>
                </a:extLst>
              </p:cNvPr>
              <p:cNvSpPr txBox="1"/>
              <p:nvPr/>
            </p:nvSpPr>
            <p:spPr bwMode="auto">
              <a:xfrm>
                <a:off x="1835696" y="2450970"/>
                <a:ext cx="4654649" cy="360362"/>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a:solidFill>
                            <a:srgbClr val="000000"/>
                          </a:solidFill>
                          <a:latin typeface="Cambria Math" panose="02040503050406030204" pitchFamily="18" charset="0"/>
                        </a:rPr>
                        <m:t>ℑ</m:t>
                      </m:r>
                      <m:d>
                        <m:dPr>
                          <m:begChr m:val="{"/>
                          <m:endChr m:val="}"/>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𝑓</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e>
                      </m:d>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ℑ</m:t>
                      </m:r>
                      <m:d>
                        <m:dPr>
                          <m:begChr m:val="{"/>
                          <m:endChr m:val="}"/>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𝑖</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e>
                      </m:d>
                      <m:r>
                        <a:rPr lang="zh-TW" altLang="en-US" sz="2400" i="1">
                          <a:solidFill>
                            <a:srgbClr val="000000"/>
                          </a:solidFill>
                          <a:latin typeface="Cambria Math" panose="02040503050406030204" pitchFamily="18" charset="0"/>
                        </a:rPr>
                        <m:t>ℑ</m:t>
                      </m:r>
                      <m:d>
                        <m:dPr>
                          <m:begChr m:val="{"/>
                          <m:endChr m:val="}"/>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𝑟</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e>
                      </m:d>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67590" name="Object 5">
                <a:extLst>
                  <a:ext uri="{FF2B5EF4-FFF2-40B4-BE49-F238E27FC236}">
                    <a16:creationId xmlns:a16="http://schemas.microsoft.com/office/drawing/2014/main" id="{5B1051C8-D217-4935-BD84-85B5730B8A53}"/>
                  </a:ext>
                </a:extLst>
              </p:cNvPr>
              <p:cNvSpPr txBox="1">
                <a:spLocks noRot="1" noChangeAspect="1" noMove="1" noResize="1" noEditPoints="1" noAdjustHandles="1" noChangeArrowheads="1" noChangeShapeType="1" noTextEdit="1"/>
              </p:cNvSpPr>
              <p:nvPr/>
            </p:nvSpPr>
            <p:spPr bwMode="auto">
              <a:xfrm>
                <a:off x="1835696" y="2450970"/>
                <a:ext cx="4654649" cy="360362"/>
              </a:xfrm>
              <a:prstGeom prst="rect">
                <a:avLst/>
              </a:prstGeom>
              <a:blipFill>
                <a:blip r:embed="rId3"/>
                <a:stretch>
                  <a:fillRect b="-54237"/>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591" name="Object 6">
                <a:extLst>
                  <a:ext uri="{FF2B5EF4-FFF2-40B4-BE49-F238E27FC236}">
                    <a16:creationId xmlns:a16="http://schemas.microsoft.com/office/drawing/2014/main" id="{F58C62A3-7645-4818-B5A9-4E1D758D9683}"/>
                  </a:ext>
                </a:extLst>
              </p:cNvPr>
              <p:cNvSpPr txBox="1"/>
              <p:nvPr/>
            </p:nvSpPr>
            <p:spPr bwMode="auto">
              <a:xfrm>
                <a:off x="1547813" y="3336397"/>
                <a:ext cx="4320331" cy="863600"/>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𝑧</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𝑥</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𝑦</m:t>
                      </m:r>
                      <m:r>
                        <a:rPr lang="zh-TW" altLang="en-US" sz="2400" i="1" smtClean="0">
                          <a:solidFill>
                            <a:srgbClr val="000000"/>
                          </a:solidFill>
                          <a:latin typeface="Cambria Math" panose="02040503050406030204" pitchFamily="18" charset="0"/>
                        </a:rPr>
                        <m:t>)</m:t>
                      </m:r>
                      <m:r>
                        <m:rPr>
                          <m:aln/>
                        </m:rPr>
                        <a:rPr lang="zh-TW" altLang="en-US" sz="2400" i="1">
                          <a:solidFill>
                            <a:srgbClr val="000000"/>
                          </a:solidFill>
                          <a:latin typeface="Cambria Math" panose="02040503050406030204" pitchFamily="18" charset="0"/>
                        </a:rPr>
                        <m:t>=</m:t>
                      </m:r>
                      <m:func>
                        <m:funcPr>
                          <m:ctrlPr>
                            <a:rPr lang="zh-TW" altLang="en-US" sz="2400" i="1">
                              <a:solidFill>
                                <a:srgbClr val="000000"/>
                              </a:solidFill>
                              <a:latin typeface="Cambria Math" panose="02040503050406030204" pitchFamily="18" charset="0"/>
                            </a:rPr>
                          </m:ctrlPr>
                        </m:funcPr>
                        <m:fName>
                          <m:r>
                            <m:rPr>
                              <m:sty m:val="p"/>
                            </m:rPr>
                            <a:rPr lang="zh-TW" altLang="en-US" sz="2400" i="0">
                              <a:solidFill>
                                <a:srgbClr val="000000"/>
                              </a:solidFill>
                              <a:latin typeface="Cambria Math" panose="02040503050406030204" pitchFamily="18" charset="0"/>
                            </a:rPr>
                            <m:t>ln</m:t>
                          </m:r>
                        </m:fName>
                        <m:e>
                          <m:r>
                            <a:rPr lang="zh-TW" altLang="en-US" sz="2400" i="1">
                              <a:solidFill>
                                <a:srgbClr val="000000"/>
                              </a:solidFill>
                              <a:latin typeface="Cambria Math" panose="02040503050406030204" pitchFamily="18" charset="0"/>
                            </a:rPr>
                            <m:t>𝑓</m:t>
                          </m:r>
                        </m:e>
                      </m:func>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oMath>
                    <m:oMath xmlns:m="http://schemas.openxmlformats.org/officeDocument/2006/math">
                      <m:r>
                        <a:rPr lang="zh-TW" altLang="en-US" sz="2400" i="1">
                          <a:solidFill>
                            <a:srgbClr val="000000"/>
                          </a:solidFill>
                          <a:latin typeface="Cambria Math" panose="02040503050406030204" pitchFamily="18" charset="0"/>
                        </a:rPr>
                        <m:t>　　　</m:t>
                      </m:r>
                      <m:r>
                        <m:rPr>
                          <m:aln/>
                        </m:rPr>
                        <a:rPr lang="zh-TW" altLang="en-US" sz="2400" i="1">
                          <a:solidFill>
                            <a:srgbClr val="000000"/>
                          </a:solidFill>
                          <a:latin typeface="Cambria Math" panose="02040503050406030204" pitchFamily="18" charset="0"/>
                        </a:rPr>
                        <m:t>=</m:t>
                      </m:r>
                      <m:func>
                        <m:funcPr>
                          <m:ctrlPr>
                            <a:rPr lang="zh-TW" altLang="en-US" sz="2400" i="1">
                              <a:solidFill>
                                <a:srgbClr val="000000"/>
                              </a:solidFill>
                              <a:latin typeface="Cambria Math" panose="02040503050406030204" pitchFamily="18" charset="0"/>
                            </a:rPr>
                          </m:ctrlPr>
                        </m:funcPr>
                        <m:fName>
                          <m:r>
                            <m:rPr>
                              <m:sty m:val="p"/>
                            </m:rPr>
                            <a:rPr lang="zh-TW" altLang="en-US" sz="2400" i="0">
                              <a:solidFill>
                                <a:srgbClr val="000000"/>
                              </a:solidFill>
                              <a:latin typeface="Cambria Math" panose="02040503050406030204" pitchFamily="18" charset="0"/>
                            </a:rPr>
                            <m:t>ln</m:t>
                          </m:r>
                        </m:fName>
                        <m:e>
                          <m:r>
                            <a:rPr lang="zh-TW" altLang="en-US" sz="2400" i="1">
                              <a:solidFill>
                                <a:srgbClr val="000000"/>
                              </a:solidFill>
                              <a:latin typeface="Cambria Math" panose="02040503050406030204" pitchFamily="18" charset="0"/>
                            </a:rPr>
                            <m:t>𝑖</m:t>
                          </m:r>
                        </m:e>
                      </m:func>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e>
                      </m:d>
                      <m:r>
                        <a:rPr lang="zh-TW" altLang="en-US" sz="2400" i="1">
                          <a:solidFill>
                            <a:srgbClr val="000000"/>
                          </a:solidFill>
                          <a:latin typeface="Cambria Math" panose="02040503050406030204" pitchFamily="18" charset="0"/>
                        </a:rPr>
                        <m:t>+</m:t>
                      </m:r>
                      <m:func>
                        <m:funcPr>
                          <m:ctrlPr>
                            <a:rPr lang="zh-TW" altLang="en-US" sz="2400" i="1">
                              <a:solidFill>
                                <a:srgbClr val="000000"/>
                              </a:solidFill>
                              <a:latin typeface="Cambria Math" panose="02040503050406030204" pitchFamily="18" charset="0"/>
                            </a:rPr>
                          </m:ctrlPr>
                        </m:funcPr>
                        <m:fName>
                          <m:r>
                            <m:rPr>
                              <m:sty m:val="p"/>
                            </m:rPr>
                            <a:rPr lang="zh-TW" altLang="en-US" sz="2400" i="0">
                              <a:solidFill>
                                <a:srgbClr val="000000"/>
                              </a:solidFill>
                              <a:latin typeface="Cambria Math" panose="02040503050406030204" pitchFamily="18" charset="0"/>
                            </a:rPr>
                            <m:t>ln</m:t>
                          </m:r>
                        </m:fName>
                        <m:e>
                          <m:r>
                            <a:rPr lang="zh-TW" altLang="en-US" sz="2400" i="1">
                              <a:solidFill>
                                <a:srgbClr val="000000"/>
                              </a:solidFill>
                              <a:latin typeface="Cambria Math" panose="02040503050406030204" pitchFamily="18" charset="0"/>
                            </a:rPr>
                            <m:t>𝑟</m:t>
                          </m:r>
                        </m:e>
                      </m:func>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e>
                      </m:d>
                      <m:r>
                        <a:rPr lang="en-US" altLang="zh-TW" sz="2400" b="0" i="1" smtClean="0">
                          <a:solidFill>
                            <a:srgbClr val="000000"/>
                          </a:solidFill>
                          <a:latin typeface="Cambria Math" panose="02040503050406030204" pitchFamily="18" charset="0"/>
                        </a:rPr>
                        <m:t>,</m:t>
                      </m:r>
                    </m:oMath>
                  </m:oMathPara>
                </a14:m>
                <a:endParaRPr lang="zh-TW" altLang="en-US" sz="2400" dirty="0">
                  <a:latin typeface="+mj-lt"/>
                </a:endParaRPr>
              </a:p>
            </p:txBody>
          </p:sp>
        </mc:Choice>
        <mc:Fallback xmlns="">
          <p:sp>
            <p:nvSpPr>
              <p:cNvPr id="67591" name="Object 6">
                <a:extLst>
                  <a:ext uri="{FF2B5EF4-FFF2-40B4-BE49-F238E27FC236}">
                    <a16:creationId xmlns:a16="http://schemas.microsoft.com/office/drawing/2014/main" id="{F58C62A3-7645-4818-B5A9-4E1D758D9683}"/>
                  </a:ext>
                </a:extLst>
              </p:cNvPr>
              <p:cNvSpPr txBox="1">
                <a:spLocks noRot="1" noChangeAspect="1" noMove="1" noResize="1" noEditPoints="1" noAdjustHandles="1" noChangeArrowheads="1" noChangeShapeType="1" noTextEdit="1"/>
              </p:cNvSpPr>
              <p:nvPr/>
            </p:nvSpPr>
            <p:spPr bwMode="auto">
              <a:xfrm>
                <a:off x="1547813" y="3336397"/>
                <a:ext cx="4320331" cy="863600"/>
              </a:xfrm>
              <a:prstGeom prst="rect">
                <a:avLst/>
              </a:prstGeom>
              <a:blipFill>
                <a:blip r:embed="rId4"/>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592" name="Object 7">
                <a:extLst>
                  <a:ext uri="{FF2B5EF4-FFF2-40B4-BE49-F238E27FC236}">
                    <a16:creationId xmlns:a16="http://schemas.microsoft.com/office/drawing/2014/main" id="{64CEA837-7940-4D6E-855C-593580280CE6}"/>
                  </a:ext>
                </a:extLst>
              </p:cNvPr>
              <p:cNvSpPr txBox="1"/>
              <p:nvPr/>
            </p:nvSpPr>
            <p:spPr bwMode="auto">
              <a:xfrm>
                <a:off x="1433513" y="4375151"/>
                <a:ext cx="5843612" cy="792162"/>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ℑ</m:t>
                      </m:r>
                      <m:d>
                        <m:dPr>
                          <m:begChr m:val="{"/>
                          <m:endChr m:val="}"/>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𝑧</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e>
                      </m:d>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ℑ</m:t>
                      </m:r>
                      <m:d>
                        <m:dPr>
                          <m:begChr m:val="{"/>
                          <m:endChr m:val="}"/>
                          <m:ctrlPr>
                            <a:rPr lang="zh-TW" altLang="en-US" sz="2400" i="1">
                              <a:solidFill>
                                <a:srgbClr val="000000"/>
                              </a:solidFill>
                              <a:latin typeface="Cambria Math" panose="02040503050406030204" pitchFamily="18" charset="0"/>
                            </a:rPr>
                          </m:ctrlPr>
                        </m:dPr>
                        <m:e>
                          <m:func>
                            <m:funcPr>
                              <m:ctrlPr>
                                <a:rPr lang="zh-TW" altLang="en-US" sz="2400" i="1">
                                  <a:solidFill>
                                    <a:srgbClr val="000000"/>
                                  </a:solidFill>
                                  <a:latin typeface="Cambria Math" panose="02040503050406030204" pitchFamily="18" charset="0"/>
                                </a:rPr>
                              </m:ctrlPr>
                            </m:funcPr>
                            <m:fName>
                              <m:r>
                                <m:rPr>
                                  <m:sty m:val="p"/>
                                </m:rPr>
                                <a:rPr lang="zh-TW" altLang="en-US" sz="2400" i="0">
                                  <a:solidFill>
                                    <a:srgbClr val="000000"/>
                                  </a:solidFill>
                                  <a:latin typeface="Cambria Math" panose="02040503050406030204" pitchFamily="18" charset="0"/>
                                </a:rPr>
                                <m:t>ln</m:t>
                              </m:r>
                            </m:fName>
                            <m:e>
                              <m:r>
                                <a:rPr lang="zh-TW" altLang="en-US" sz="2400" i="1">
                                  <a:solidFill>
                                    <a:srgbClr val="000000"/>
                                  </a:solidFill>
                                  <a:latin typeface="Cambria Math" panose="02040503050406030204" pitchFamily="18" charset="0"/>
                                </a:rPr>
                                <m:t>𝑓</m:t>
                              </m:r>
                            </m:e>
                          </m:func>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e>
                      </m:d>
                    </m:oMath>
                    <m:oMath xmlns:m="http://schemas.openxmlformats.org/officeDocument/2006/math">
                      <m:r>
                        <a:rPr lang="zh-TW" altLang="en-US" sz="2400" i="1">
                          <a:solidFill>
                            <a:srgbClr val="000000"/>
                          </a:solidFill>
                          <a:latin typeface="Cambria Math" panose="02040503050406030204" pitchFamily="18" charset="0"/>
                        </a:rPr>
                        <m:t> </m:t>
                      </m:r>
                      <m:r>
                        <a:rPr lang="en-US" altLang="zh-TW" sz="2400" b="0" i="1" smtClean="0">
                          <a:solidFill>
                            <a:srgbClr val="000000"/>
                          </a:solidFill>
                          <a:latin typeface="Cambria Math" panose="02040503050406030204" pitchFamily="18" charset="0"/>
                        </a:rPr>
                        <m:t>                    </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ℑ</m:t>
                      </m:r>
                      <m:d>
                        <m:dPr>
                          <m:begChr m:val="{"/>
                          <m:endChr m:val="}"/>
                          <m:ctrlPr>
                            <a:rPr lang="zh-TW" altLang="en-US" sz="2400" i="1">
                              <a:solidFill>
                                <a:srgbClr val="000000"/>
                              </a:solidFill>
                              <a:latin typeface="Cambria Math" panose="02040503050406030204" pitchFamily="18" charset="0"/>
                            </a:rPr>
                          </m:ctrlPr>
                        </m:dPr>
                        <m:e>
                          <m:func>
                            <m:funcPr>
                              <m:ctrlPr>
                                <a:rPr lang="zh-TW" altLang="en-US" sz="2400" i="1">
                                  <a:solidFill>
                                    <a:srgbClr val="000000"/>
                                  </a:solidFill>
                                  <a:latin typeface="Cambria Math" panose="02040503050406030204" pitchFamily="18" charset="0"/>
                                </a:rPr>
                              </m:ctrlPr>
                            </m:funcPr>
                            <m:fName>
                              <m:r>
                                <m:rPr>
                                  <m:sty m:val="p"/>
                                </m:rPr>
                                <a:rPr lang="zh-TW" altLang="en-US" sz="2400" i="0">
                                  <a:solidFill>
                                    <a:srgbClr val="000000"/>
                                  </a:solidFill>
                                  <a:latin typeface="Cambria Math" panose="02040503050406030204" pitchFamily="18" charset="0"/>
                                </a:rPr>
                                <m:t>ln</m:t>
                              </m:r>
                            </m:fName>
                            <m:e>
                              <m:r>
                                <a:rPr lang="zh-TW" altLang="en-US" sz="2400" i="1">
                                  <a:solidFill>
                                    <a:srgbClr val="000000"/>
                                  </a:solidFill>
                                  <a:latin typeface="Cambria Math" panose="02040503050406030204" pitchFamily="18" charset="0"/>
                                </a:rPr>
                                <m:t>𝑖</m:t>
                              </m:r>
                            </m:e>
                          </m:func>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e>
                      </m:d>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ℑ</m:t>
                      </m:r>
                      <m:d>
                        <m:dPr>
                          <m:begChr m:val="{"/>
                          <m:endChr m:val="}"/>
                          <m:ctrlPr>
                            <a:rPr lang="zh-TW" altLang="en-US" sz="2400" i="1">
                              <a:solidFill>
                                <a:srgbClr val="000000"/>
                              </a:solidFill>
                              <a:latin typeface="Cambria Math" panose="02040503050406030204" pitchFamily="18" charset="0"/>
                            </a:rPr>
                          </m:ctrlPr>
                        </m:dPr>
                        <m:e>
                          <m:func>
                            <m:funcPr>
                              <m:ctrlPr>
                                <a:rPr lang="zh-TW" altLang="en-US" sz="2400" i="1">
                                  <a:solidFill>
                                    <a:srgbClr val="000000"/>
                                  </a:solidFill>
                                  <a:latin typeface="Cambria Math" panose="02040503050406030204" pitchFamily="18" charset="0"/>
                                </a:rPr>
                              </m:ctrlPr>
                            </m:funcPr>
                            <m:fName>
                              <m:r>
                                <m:rPr>
                                  <m:sty m:val="p"/>
                                </m:rPr>
                                <a:rPr lang="zh-TW" altLang="en-US" sz="2400" i="0">
                                  <a:solidFill>
                                    <a:srgbClr val="000000"/>
                                  </a:solidFill>
                                  <a:latin typeface="Cambria Math" panose="02040503050406030204" pitchFamily="18" charset="0"/>
                                </a:rPr>
                                <m:t>ln</m:t>
                              </m:r>
                            </m:fName>
                            <m:e>
                              <m:r>
                                <a:rPr lang="zh-TW" altLang="en-US" sz="2400" i="1">
                                  <a:solidFill>
                                    <a:srgbClr val="000000"/>
                                  </a:solidFill>
                                  <a:latin typeface="Cambria Math" panose="02040503050406030204" pitchFamily="18" charset="0"/>
                                </a:rPr>
                                <m:t>𝑟</m:t>
                              </m:r>
                            </m:e>
                          </m:func>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e>
                      </m:d>
                      <m:r>
                        <a:rPr lang="en-US" altLang="zh-TW" sz="2400" b="0" i="1" smtClean="0">
                          <a:solidFill>
                            <a:srgbClr val="000000"/>
                          </a:solidFill>
                          <a:latin typeface="Cambria Math" panose="02040503050406030204" pitchFamily="18" charset="0"/>
                        </a:rPr>
                        <m:t>,</m:t>
                      </m:r>
                    </m:oMath>
                  </m:oMathPara>
                </a14:m>
                <a:endParaRPr lang="zh-TW" altLang="en-US" sz="2400" dirty="0">
                  <a:latin typeface="+mj-lt"/>
                </a:endParaRPr>
              </a:p>
            </p:txBody>
          </p:sp>
        </mc:Choice>
        <mc:Fallback xmlns="">
          <p:sp>
            <p:nvSpPr>
              <p:cNvPr id="67592" name="Object 7">
                <a:extLst>
                  <a:ext uri="{FF2B5EF4-FFF2-40B4-BE49-F238E27FC236}">
                    <a16:creationId xmlns:a16="http://schemas.microsoft.com/office/drawing/2014/main" id="{64CEA837-7940-4D6E-855C-593580280CE6}"/>
                  </a:ext>
                </a:extLst>
              </p:cNvPr>
              <p:cNvSpPr txBox="1">
                <a:spLocks noRot="1" noChangeAspect="1" noMove="1" noResize="1" noEditPoints="1" noAdjustHandles="1" noChangeArrowheads="1" noChangeShapeType="1" noTextEdit="1"/>
              </p:cNvSpPr>
              <p:nvPr/>
            </p:nvSpPr>
            <p:spPr bwMode="auto">
              <a:xfrm>
                <a:off x="1433513" y="4375151"/>
                <a:ext cx="5843612" cy="792162"/>
              </a:xfrm>
              <a:prstGeom prst="rect">
                <a:avLst/>
              </a:prstGeom>
              <a:blipFill>
                <a:blip r:embed="rId5"/>
                <a:stretch>
                  <a:fillRect b="-15385"/>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593" name="Object 8">
                <a:extLst>
                  <a:ext uri="{FF2B5EF4-FFF2-40B4-BE49-F238E27FC236}">
                    <a16:creationId xmlns:a16="http://schemas.microsoft.com/office/drawing/2014/main" id="{4D9CCDAB-B23E-469C-BBAA-CBF0D32D995B}"/>
                  </a:ext>
                </a:extLst>
              </p:cNvPr>
              <p:cNvSpPr txBox="1"/>
              <p:nvPr/>
            </p:nvSpPr>
            <p:spPr bwMode="auto">
              <a:xfrm>
                <a:off x="1547812" y="5432823"/>
                <a:ext cx="3888283" cy="423863"/>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a:solidFill>
                            <a:srgbClr val="000000"/>
                          </a:solidFill>
                          <a:latin typeface="Cambria Math" panose="02040503050406030204" pitchFamily="18" charset="0"/>
                        </a:rPr>
                        <m:t>𝛧</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m:t>
                      </m:r>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𝐹</m:t>
                          </m:r>
                        </m:e>
                        <m:sub>
                          <m:r>
                            <a:rPr lang="zh-TW" altLang="en-US" sz="2400" i="1">
                              <a:solidFill>
                                <a:srgbClr val="000000"/>
                              </a:solidFill>
                              <a:latin typeface="Cambria Math" panose="02040503050406030204" pitchFamily="18" charset="0"/>
                            </a:rPr>
                            <m:t>𝑖</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m:t>
                      </m:r>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𝐹</m:t>
                          </m:r>
                        </m:e>
                        <m:sub>
                          <m:r>
                            <a:rPr lang="zh-TW" altLang="en-US" sz="2400" i="1">
                              <a:solidFill>
                                <a:srgbClr val="000000"/>
                              </a:solidFill>
                              <a:latin typeface="Cambria Math" panose="02040503050406030204" pitchFamily="18" charset="0"/>
                            </a:rPr>
                            <m:t>𝑟</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m:t>
                      </m:r>
                    </m:oMath>
                  </m:oMathPara>
                </a14:m>
                <a:endParaRPr lang="zh-TW" altLang="en-US" sz="2400" dirty="0">
                  <a:latin typeface="+mj-lt"/>
                </a:endParaRPr>
              </a:p>
            </p:txBody>
          </p:sp>
        </mc:Choice>
        <mc:Fallback xmlns="">
          <p:sp>
            <p:nvSpPr>
              <p:cNvPr id="67593" name="Object 8">
                <a:extLst>
                  <a:ext uri="{FF2B5EF4-FFF2-40B4-BE49-F238E27FC236}">
                    <a16:creationId xmlns:a16="http://schemas.microsoft.com/office/drawing/2014/main" id="{4D9CCDAB-B23E-469C-BBAA-CBF0D32D995B}"/>
                  </a:ext>
                </a:extLst>
              </p:cNvPr>
              <p:cNvSpPr txBox="1">
                <a:spLocks noRot="1" noChangeAspect="1" noMove="1" noResize="1" noEditPoints="1" noAdjustHandles="1" noChangeArrowheads="1" noChangeShapeType="1" noTextEdit="1"/>
              </p:cNvSpPr>
              <p:nvPr/>
            </p:nvSpPr>
            <p:spPr bwMode="auto">
              <a:xfrm>
                <a:off x="1547812" y="5432823"/>
                <a:ext cx="3888283" cy="423863"/>
              </a:xfrm>
              <a:prstGeom prst="rect">
                <a:avLst/>
              </a:prstGeom>
              <a:blipFill>
                <a:blip r:embed="rId6"/>
                <a:stretch>
                  <a:fillRect r="-313" b="-28571"/>
                </a:stretch>
              </a:blipFill>
              <a:ln>
                <a:noFill/>
              </a:ln>
              <a:effectLst/>
              <a:extLst/>
            </p:spPr>
            <p:txBody>
              <a:bodyPr/>
              <a:lstStyle/>
              <a:p>
                <a:r>
                  <a:rPr lang="zh-TW" altLang="en-US">
                    <a:noFill/>
                  </a:rPr>
                  <a:t> </a:t>
                </a:r>
              </a:p>
            </p:txBody>
          </p:sp>
        </mc:Fallback>
      </mc:AlternateContent>
      <p:sp>
        <p:nvSpPr>
          <p:cNvPr id="14" name="文字方塊 10">
            <a:extLst>
              <a:ext uri="{FF2B5EF4-FFF2-40B4-BE49-F238E27FC236}">
                <a16:creationId xmlns:a16="http://schemas.microsoft.com/office/drawing/2014/main" id="{29F8E12C-97F1-44A3-8D11-A2530A771153}"/>
              </a:ext>
            </a:extLst>
          </p:cNvPr>
          <p:cNvSpPr txBox="1"/>
          <p:nvPr/>
        </p:nvSpPr>
        <p:spPr>
          <a:xfrm>
            <a:off x="5187310" y="5444700"/>
            <a:ext cx="248786" cy="400110"/>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000" dirty="0">
                <a:latin typeface="+mj-lt"/>
              </a:rPr>
              <a:t>,</a:t>
            </a:r>
            <a:endParaRPr lang="zh-TW" altLang="en-US" sz="2400" dirty="0">
              <a:latin typeface="+mj-lt"/>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投影片編號版面配置區 3">
            <a:extLst>
              <a:ext uri="{FF2B5EF4-FFF2-40B4-BE49-F238E27FC236}">
                <a16:creationId xmlns:a16="http://schemas.microsoft.com/office/drawing/2014/main" id="{0450B0B3-1BA5-4625-B9C1-AF55B127E87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4F08DAE3-DC0D-4E57-883F-D6165728560B}" type="slidenum">
              <a:rPr kumimoji="0" lang="zh-TW" altLang="en-US"/>
              <a:pPr eaLnBrk="1" hangingPunct="1"/>
              <a:t>63</a:t>
            </a:fld>
            <a:endParaRPr kumimoji="0" lang="en-US" altLang="zh-TW"/>
          </a:p>
        </p:txBody>
      </p:sp>
      <p:sp>
        <p:nvSpPr>
          <p:cNvPr id="68611" name="Rectangle 2">
            <a:extLst>
              <a:ext uri="{FF2B5EF4-FFF2-40B4-BE49-F238E27FC236}">
                <a16:creationId xmlns:a16="http://schemas.microsoft.com/office/drawing/2014/main" id="{44DE0BF3-F25C-4B09-BF60-9E69AF6A36AC}"/>
              </a:ext>
            </a:extLst>
          </p:cNvPr>
          <p:cNvSpPr>
            <a:spLocks noGrp="1" noChangeArrowheads="1"/>
          </p:cNvSpPr>
          <p:nvPr>
            <p:ph type="title"/>
          </p:nvPr>
        </p:nvSpPr>
        <p:spPr/>
        <p:txBody>
          <a:bodyPr/>
          <a:lstStyle/>
          <a:p>
            <a:pPr eaLnBrk="1" hangingPunct="1"/>
            <a:endParaRPr lang="zh-TW" altLang="en-US"/>
          </a:p>
        </p:txBody>
      </p:sp>
      <mc:AlternateContent xmlns:mc="http://schemas.openxmlformats.org/markup-compatibility/2006" xmlns:a14="http://schemas.microsoft.com/office/drawing/2010/main">
        <mc:Choice Requires="a14">
          <p:sp>
            <p:nvSpPr>
              <p:cNvPr id="68612" name="Rectangle 3">
                <a:extLst>
                  <a:ext uri="{FF2B5EF4-FFF2-40B4-BE49-F238E27FC236}">
                    <a16:creationId xmlns:a16="http://schemas.microsoft.com/office/drawing/2014/main" id="{F9014913-8F92-4ACA-A6E2-24B49CB7287F}"/>
                  </a:ext>
                </a:extLst>
              </p:cNvPr>
              <p:cNvSpPr>
                <a:spLocks noGrp="1" noChangeArrowheads="1"/>
              </p:cNvSpPr>
              <p:nvPr>
                <p:ph type="body" idx="1"/>
              </p:nvPr>
            </p:nvSpPr>
            <p:spPr/>
            <p:txBody>
              <a:bodyPr/>
              <a:lstStyle/>
              <a:p>
                <a:pPr eaLnBrk="1" hangingPunct="1"/>
                <a:r>
                  <a:rPr lang="en-US" altLang="zh-TW" dirty="0"/>
                  <a:t>If we process </a:t>
                </a:r>
                <a14:m>
                  <m:oMath xmlns:m="http://schemas.openxmlformats.org/officeDocument/2006/math">
                    <m:r>
                      <a:rPr lang="en-US" altLang="zh-TW" i="1" dirty="0" smtClean="0">
                        <a:latin typeface="Cambria Math" panose="02040503050406030204" pitchFamily="18" charset="0"/>
                      </a:rPr>
                      <m:t>𝑍</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𝑢</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𝑣</m:t>
                    </m:r>
                    <m:r>
                      <a:rPr lang="en-US" altLang="zh-TW" i="1" dirty="0" smtClean="0">
                        <a:latin typeface="Cambria Math" panose="02040503050406030204" pitchFamily="18" charset="0"/>
                      </a:rPr>
                      <m:t>) </m:t>
                    </m:r>
                  </m:oMath>
                </a14:m>
                <a:r>
                  <a:rPr lang="en-US" altLang="zh-TW" dirty="0"/>
                  <a:t>by means of a filter function </a:t>
                </a:r>
                <a14:m>
                  <m:oMath xmlns:m="http://schemas.openxmlformats.org/officeDocument/2006/math">
                    <m:r>
                      <a:rPr lang="en-US" altLang="zh-TW" i="1" dirty="0" smtClean="0">
                        <a:latin typeface="Cambria Math" panose="02040503050406030204" pitchFamily="18" charset="0"/>
                      </a:rPr>
                      <m:t>𝐻</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𝑢</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𝑣</m:t>
                    </m:r>
                    <m:r>
                      <a:rPr lang="en-US" altLang="zh-TW" i="1" dirty="0" smtClean="0">
                        <a:latin typeface="Cambria Math" panose="02040503050406030204" pitchFamily="18" charset="0"/>
                      </a:rPr>
                      <m:t>)</m:t>
                    </m:r>
                  </m:oMath>
                </a14:m>
                <a:r>
                  <a:rPr lang="en-US" altLang="zh-TW" dirty="0"/>
                  <a:t>, then</a:t>
                </a:r>
              </a:p>
              <a:p>
                <a:pPr eaLnBrk="1" hangingPunct="1">
                  <a:spcBef>
                    <a:spcPct val="30000"/>
                  </a:spcBef>
                  <a:spcAft>
                    <a:spcPct val="35000"/>
                  </a:spcAft>
                  <a:buFont typeface="Wingdings" panose="05000000000000000000" pitchFamily="2" charset="2"/>
                  <a:buNone/>
                </a:pPr>
                <a:r>
                  <a:rPr lang="zh-TW" altLang="en-US" dirty="0"/>
                  <a:t>								    	       </a:t>
                </a:r>
                <a:r>
                  <a:rPr lang="en-US" altLang="zh-TW" dirty="0"/>
                  <a:t>(4.5-5)</a:t>
                </a:r>
              </a:p>
              <a:p>
                <a:pPr eaLnBrk="1" hangingPunct="1">
                  <a:buFont typeface="Wingdings" panose="05000000000000000000" pitchFamily="2" charset="2"/>
                  <a:buNone/>
                </a:pPr>
                <a:r>
                  <a:rPr lang="zh-TW" altLang="en-US" dirty="0"/>
                  <a:t>	</a:t>
                </a:r>
                <a:r>
                  <a:rPr lang="en-US" altLang="zh-TW" dirty="0"/>
                  <a:t>where </a:t>
                </a:r>
                <a14:m>
                  <m:oMath xmlns:m="http://schemas.openxmlformats.org/officeDocument/2006/math">
                    <m:r>
                      <a:rPr lang="en-US" altLang="zh-TW" i="1" dirty="0" smtClean="0">
                        <a:latin typeface="Cambria Math" panose="02040503050406030204" pitchFamily="18" charset="0"/>
                      </a:rPr>
                      <m:t>𝑆</m:t>
                    </m:r>
                    <m:r>
                      <a:rPr lang="en-US" altLang="zh-TW" i="1" dirty="0" smtClean="0">
                        <a:latin typeface="Cambria Math" panose="02040503050406030204" pitchFamily="18" charset="0"/>
                      </a:rPr>
                      <m:t>(</m:t>
                    </m:r>
                    <m:r>
                      <a:rPr lang="en-US" altLang="zh-TW" i="1" dirty="0" err="1">
                        <a:latin typeface="Cambria Math" panose="02040503050406030204" pitchFamily="18" charset="0"/>
                      </a:rPr>
                      <m:t>𝑢</m:t>
                    </m:r>
                    <m:r>
                      <a:rPr lang="en-US" altLang="zh-TW" i="1" dirty="0" err="1" smtClean="0">
                        <a:latin typeface="Cambria Math" panose="02040503050406030204" pitchFamily="18" charset="0"/>
                      </a:rPr>
                      <m:t>,</m:t>
                    </m:r>
                    <m:r>
                      <a:rPr lang="en-US" altLang="zh-TW" i="1" dirty="0" err="1" smtClean="0">
                        <a:latin typeface="Cambria Math" panose="02040503050406030204" pitchFamily="18" charset="0"/>
                      </a:rPr>
                      <m:t>𝑣</m:t>
                    </m:r>
                    <m:r>
                      <a:rPr lang="en-US" altLang="zh-TW" i="1" dirty="0">
                        <a:latin typeface="Cambria Math" panose="02040503050406030204" pitchFamily="18" charset="0"/>
                      </a:rPr>
                      <m:t>)</m:t>
                    </m:r>
                  </m:oMath>
                </a14:m>
                <a:r>
                  <a:rPr lang="en-US" altLang="zh-TW" dirty="0"/>
                  <a:t> is the Fourier transform of the result. In the spatial domain,</a:t>
                </a:r>
                <a:endParaRPr lang="zh-TW" altLang="en-US" dirty="0"/>
              </a:p>
              <a:p>
                <a:pPr eaLnBrk="1" hangingPunct="1">
                  <a:spcBef>
                    <a:spcPct val="35000"/>
                  </a:spcBef>
                  <a:spcAft>
                    <a:spcPct val="25000"/>
                  </a:spcAft>
                  <a:buFont typeface="Wingdings" panose="05000000000000000000" pitchFamily="2" charset="2"/>
                  <a:buNone/>
                </a:pPr>
                <a:r>
                  <a:rPr lang="zh-TW" altLang="en-US" dirty="0"/>
                  <a:t>									       </a:t>
                </a:r>
                <a:r>
                  <a:rPr lang="en-US" altLang="zh-TW" dirty="0"/>
                  <a:t>(4.5-6)</a:t>
                </a:r>
              </a:p>
              <a:p>
                <a:pPr eaLnBrk="1" hangingPunct="1"/>
                <a:r>
                  <a:rPr lang="en-US" altLang="zh-TW" dirty="0"/>
                  <a:t>By letting</a:t>
                </a:r>
              </a:p>
              <a:p>
                <a:pPr eaLnBrk="1" hangingPunct="1">
                  <a:buFont typeface="Wingdings" panose="05000000000000000000" pitchFamily="2" charset="2"/>
                  <a:buNone/>
                </a:pPr>
                <a:r>
                  <a:rPr lang="zh-TW" altLang="en-US" dirty="0"/>
                  <a:t>									       </a:t>
                </a:r>
                <a:r>
                  <a:rPr lang="en-US" altLang="zh-TW" dirty="0"/>
                  <a:t>(4.5-7)</a:t>
                </a:r>
              </a:p>
              <a:p>
                <a:pPr eaLnBrk="1" hangingPunct="1">
                  <a:buFont typeface="Wingdings" panose="05000000000000000000" pitchFamily="2" charset="2"/>
                  <a:buNone/>
                </a:pPr>
                <a:r>
                  <a:rPr lang="zh-TW" altLang="en-US" dirty="0"/>
                  <a:t>									      </a:t>
                </a:r>
                <a:r>
                  <a:rPr lang="en-US" altLang="zh-TW" dirty="0"/>
                  <a:t>(4.5-8)</a:t>
                </a:r>
              </a:p>
              <a:p>
                <a:pPr eaLnBrk="1" hangingPunct="1">
                  <a:buFont typeface="Wingdings" panose="05000000000000000000" pitchFamily="2" charset="2"/>
                  <a:buNone/>
                </a:pPr>
                <a:r>
                  <a:rPr lang="zh-TW" altLang="en-US" dirty="0"/>
                  <a:t>	</a:t>
                </a:r>
                <a:r>
                  <a:rPr lang="en-US" altLang="zh-TW" dirty="0"/>
                  <a:t>Eq. (4.5-6) can be expressed in the form</a:t>
                </a:r>
              </a:p>
              <a:p>
                <a:pPr eaLnBrk="1" hangingPunct="1">
                  <a:buFont typeface="Wingdings" panose="05000000000000000000" pitchFamily="2" charset="2"/>
                  <a:buNone/>
                </a:pPr>
                <a:r>
                  <a:rPr lang="zh-TW" altLang="en-US" dirty="0"/>
                  <a:t>									      </a:t>
                </a:r>
                <a:r>
                  <a:rPr lang="en-US" altLang="zh-TW" dirty="0"/>
                  <a:t>(4.5-9)</a:t>
                </a:r>
              </a:p>
            </p:txBody>
          </p:sp>
        </mc:Choice>
        <mc:Fallback xmlns="">
          <p:sp>
            <p:nvSpPr>
              <p:cNvPr id="68612" name="Rectangle 3">
                <a:extLst>
                  <a:ext uri="{FF2B5EF4-FFF2-40B4-BE49-F238E27FC236}">
                    <a16:creationId xmlns:a16="http://schemas.microsoft.com/office/drawing/2014/main" id="{F9014913-8F92-4ACA-A6E2-24B49CB7287F}"/>
                  </a:ext>
                </a:extLst>
              </p:cNvPr>
              <p:cNvSpPr>
                <a:spLocks noGrp="1" noRot="1" noChangeAspect="1" noMove="1" noResize="1" noEditPoints="1" noAdjustHandles="1" noChangeArrowheads="1" noChangeShapeType="1" noTextEdit="1"/>
              </p:cNvSpPr>
              <p:nvPr>
                <p:ph type="body" idx="1"/>
              </p:nvPr>
            </p:nvSpPr>
            <p:spPr>
              <a:blipFill>
                <a:blip r:embed="rId2"/>
                <a:stretch>
                  <a:fillRect l="-1378" t="-1760" r="-241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8613" name="Object 4">
                <a:extLst>
                  <a:ext uri="{FF2B5EF4-FFF2-40B4-BE49-F238E27FC236}">
                    <a16:creationId xmlns:a16="http://schemas.microsoft.com/office/drawing/2014/main" id="{D78E03CC-1E45-45F9-A689-DF48282F1FCB}"/>
                  </a:ext>
                </a:extLst>
              </p:cNvPr>
              <p:cNvSpPr txBox="1"/>
              <p:nvPr/>
            </p:nvSpPr>
            <p:spPr bwMode="auto">
              <a:xfrm>
                <a:off x="539552" y="1080418"/>
                <a:ext cx="7200354" cy="865188"/>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800" i="1" smtClean="0">
                          <a:solidFill>
                            <a:srgbClr val="000000"/>
                          </a:solidFill>
                          <a:latin typeface="Cambria Math" panose="02040503050406030204" pitchFamily="18" charset="0"/>
                        </a:rPr>
                        <m:t>𝑆</m:t>
                      </m:r>
                      <m:r>
                        <a:rPr lang="zh-TW" altLang="en-US" sz="2800" i="1" smtClean="0">
                          <a:solidFill>
                            <a:srgbClr val="000000"/>
                          </a:solidFill>
                          <a:latin typeface="Cambria Math" panose="02040503050406030204" pitchFamily="18" charset="0"/>
                        </a:rPr>
                        <m:t>(</m:t>
                      </m:r>
                      <m:r>
                        <a:rPr lang="zh-TW" altLang="en-US" sz="2800" i="1" smtClean="0">
                          <a:solidFill>
                            <a:srgbClr val="000000"/>
                          </a:solidFill>
                          <a:latin typeface="Cambria Math" panose="02040503050406030204" pitchFamily="18" charset="0"/>
                        </a:rPr>
                        <m:t>𝑢</m:t>
                      </m:r>
                      <m:r>
                        <a:rPr lang="zh-TW" altLang="en-US" sz="2800" i="1" smtClean="0">
                          <a:solidFill>
                            <a:srgbClr val="000000"/>
                          </a:solidFill>
                          <a:latin typeface="Cambria Math" panose="02040503050406030204" pitchFamily="18" charset="0"/>
                        </a:rPr>
                        <m:t>,</m:t>
                      </m:r>
                      <m:r>
                        <a:rPr lang="zh-TW" altLang="en-US" sz="2800" i="1" smtClean="0">
                          <a:solidFill>
                            <a:srgbClr val="000000"/>
                          </a:solidFill>
                          <a:latin typeface="Cambria Math" panose="02040503050406030204" pitchFamily="18" charset="0"/>
                        </a:rPr>
                        <m:t>𝑣</m:t>
                      </m:r>
                      <m:r>
                        <a:rPr lang="zh-TW" altLang="en-US" sz="2800" i="1" smtClean="0">
                          <a:solidFill>
                            <a:srgbClr val="000000"/>
                          </a:solidFill>
                          <a:latin typeface="Cambria Math" panose="02040503050406030204" pitchFamily="18" charset="0"/>
                        </a:rPr>
                        <m:t>)</m:t>
                      </m:r>
                      <m:r>
                        <m:rPr>
                          <m:aln/>
                        </m:rP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𝐻</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𝑍</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r>
                        <a:rPr lang="zh-TW" altLang="en-US" sz="2800" i="1">
                          <a:solidFill>
                            <a:srgbClr val="000000"/>
                          </a:solidFill>
                          <a:latin typeface="Cambria Math" panose="02040503050406030204" pitchFamily="18" charset="0"/>
                        </a:rPr>
                        <m:t>)</m:t>
                      </m:r>
                    </m:oMath>
                    <m:oMath xmlns:m="http://schemas.openxmlformats.org/officeDocument/2006/math">
                      <m:r>
                        <a:rPr lang="zh-TW" altLang="en-US" sz="2800" i="1">
                          <a:solidFill>
                            <a:srgbClr val="000000"/>
                          </a:solidFill>
                          <a:latin typeface="Cambria Math" panose="02040503050406030204" pitchFamily="18" charset="0"/>
                        </a:rPr>
                        <m:t>　　　　</m:t>
                      </m:r>
                      <m:r>
                        <m:rPr>
                          <m:aln/>
                        </m:rP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𝐻</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e>
                      </m:d>
                      <m:sSub>
                        <m:sSubPr>
                          <m:ctrlPr>
                            <a:rPr lang="zh-TW" altLang="en-US" sz="2800" i="1">
                              <a:solidFill>
                                <a:srgbClr val="000000"/>
                              </a:solidFill>
                              <a:latin typeface="Cambria Math" panose="02040503050406030204" pitchFamily="18" charset="0"/>
                            </a:rPr>
                          </m:ctrlPr>
                        </m:sSubPr>
                        <m:e>
                          <m:r>
                            <a:rPr lang="zh-TW" altLang="en-US" sz="2800" i="1">
                              <a:solidFill>
                                <a:srgbClr val="000000"/>
                              </a:solidFill>
                              <a:latin typeface="Cambria Math" panose="02040503050406030204" pitchFamily="18" charset="0"/>
                            </a:rPr>
                            <m:t>𝐹</m:t>
                          </m:r>
                        </m:e>
                        <m:sub>
                          <m:r>
                            <a:rPr lang="zh-TW" altLang="en-US" sz="2800" i="1">
                              <a:solidFill>
                                <a:srgbClr val="000000"/>
                              </a:solidFill>
                              <a:latin typeface="Cambria Math" panose="02040503050406030204" pitchFamily="18" charset="0"/>
                            </a:rPr>
                            <m:t>𝑖</m:t>
                          </m:r>
                        </m:sub>
                      </m:sSub>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e>
                      </m:d>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𝐻</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e>
                      </m:d>
                      <m:sSub>
                        <m:sSubPr>
                          <m:ctrlPr>
                            <a:rPr lang="zh-TW" altLang="en-US" sz="2800" i="1">
                              <a:solidFill>
                                <a:srgbClr val="000000"/>
                              </a:solidFill>
                              <a:latin typeface="Cambria Math" panose="02040503050406030204" pitchFamily="18" charset="0"/>
                            </a:rPr>
                          </m:ctrlPr>
                        </m:sSubPr>
                        <m:e>
                          <m:r>
                            <a:rPr lang="zh-TW" altLang="en-US" sz="2800" i="1">
                              <a:solidFill>
                                <a:srgbClr val="000000"/>
                              </a:solidFill>
                              <a:latin typeface="Cambria Math" panose="02040503050406030204" pitchFamily="18" charset="0"/>
                            </a:rPr>
                            <m:t>𝐹</m:t>
                          </m:r>
                        </m:e>
                        <m:sub>
                          <m:r>
                            <a:rPr lang="zh-TW" altLang="en-US" sz="2800" i="1">
                              <a:solidFill>
                                <a:srgbClr val="000000"/>
                              </a:solidFill>
                              <a:latin typeface="Cambria Math" panose="02040503050406030204" pitchFamily="18" charset="0"/>
                            </a:rPr>
                            <m:t>𝑟</m:t>
                          </m:r>
                        </m:sub>
                      </m:sSub>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e>
                      </m:d>
                      <m:r>
                        <a:rPr lang="en-US" altLang="zh-TW" sz="2800" b="0" i="1" smtClean="0">
                          <a:solidFill>
                            <a:srgbClr val="000000"/>
                          </a:solidFill>
                          <a:latin typeface="Cambria Math" panose="02040503050406030204" pitchFamily="18" charset="0"/>
                        </a:rPr>
                        <m:t>,</m:t>
                      </m:r>
                    </m:oMath>
                  </m:oMathPara>
                </a14:m>
                <a:endParaRPr lang="zh-TW" altLang="en-US" sz="2800" dirty="0">
                  <a:latin typeface="+mj-lt"/>
                </a:endParaRPr>
              </a:p>
            </p:txBody>
          </p:sp>
        </mc:Choice>
        <mc:Fallback xmlns="">
          <p:sp>
            <p:nvSpPr>
              <p:cNvPr id="68613" name="Object 4">
                <a:extLst>
                  <a:ext uri="{FF2B5EF4-FFF2-40B4-BE49-F238E27FC236}">
                    <a16:creationId xmlns:a16="http://schemas.microsoft.com/office/drawing/2014/main" id="{D78E03CC-1E45-45F9-A689-DF48282F1FCB}"/>
                  </a:ext>
                </a:extLst>
              </p:cNvPr>
              <p:cNvSpPr txBox="1">
                <a:spLocks noRot="1" noChangeAspect="1" noMove="1" noResize="1" noEditPoints="1" noAdjustHandles="1" noChangeArrowheads="1" noChangeShapeType="1" noTextEdit="1"/>
              </p:cNvSpPr>
              <p:nvPr/>
            </p:nvSpPr>
            <p:spPr bwMode="auto">
              <a:xfrm>
                <a:off x="539552" y="1080418"/>
                <a:ext cx="7200354" cy="865188"/>
              </a:xfrm>
              <a:prstGeom prst="rect">
                <a:avLst/>
              </a:prstGeom>
              <a:blipFill>
                <a:blip r:embed="rId3"/>
                <a:stretch>
                  <a:fillRect b="-9859"/>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8614" name="Object 5">
                <a:extLst>
                  <a:ext uri="{FF2B5EF4-FFF2-40B4-BE49-F238E27FC236}">
                    <a16:creationId xmlns:a16="http://schemas.microsoft.com/office/drawing/2014/main" id="{F427155B-04A0-4341-9B23-2A6473FD5D5D}"/>
                  </a:ext>
                </a:extLst>
              </p:cNvPr>
              <p:cNvSpPr txBox="1"/>
              <p:nvPr/>
            </p:nvSpPr>
            <p:spPr bwMode="auto">
              <a:xfrm>
                <a:off x="583201" y="2729971"/>
                <a:ext cx="7361221" cy="788987"/>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800" i="1">
                          <a:solidFill>
                            <a:srgbClr val="000000"/>
                          </a:solidFill>
                          <a:latin typeface="Cambria Math" panose="02040503050406030204" pitchFamily="18" charset="0"/>
                        </a:rPr>
                        <m:t>𝑠</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r>
                        <a:rPr lang="zh-TW" altLang="en-US" sz="2800" i="1">
                          <a:solidFill>
                            <a:srgbClr val="000000"/>
                          </a:solidFill>
                          <a:latin typeface="Cambria Math" panose="02040503050406030204" pitchFamily="18" charset="0"/>
                        </a:rPr>
                        <m:t>)</m:t>
                      </m:r>
                      <m:r>
                        <m:rPr>
                          <m:aln/>
                        </m:rP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ℑ</m:t>
                          </m:r>
                        </m:e>
                        <m:sup>
                          <m:r>
                            <a:rPr lang="zh-TW" altLang="en-US" sz="2800" i="1">
                              <a:solidFill>
                                <a:srgbClr val="000000"/>
                              </a:solidFill>
                              <a:latin typeface="Cambria Math" panose="02040503050406030204" pitchFamily="18" charset="0"/>
                            </a:rPr>
                            <m:t>−1</m:t>
                          </m:r>
                        </m:sup>
                      </m:sSup>
                      <m:d>
                        <m:dPr>
                          <m:begChr m:val="{"/>
                          <m:endChr m:val="}"/>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𝑆</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r>
                            <a:rPr lang="zh-TW" altLang="en-US" sz="2800" i="1">
                              <a:solidFill>
                                <a:srgbClr val="000000"/>
                              </a:solidFill>
                              <a:latin typeface="Cambria Math" panose="02040503050406030204" pitchFamily="18" charset="0"/>
                            </a:rPr>
                            <m:t>)</m:t>
                          </m:r>
                        </m:e>
                      </m:d>
                      <m:r>
                        <a:rPr lang="zh-TW" altLang="en-US" sz="2800" i="1">
                          <a:solidFill>
                            <a:srgbClr val="000000"/>
                          </a:solidFill>
                          <a:latin typeface="Cambria Math" panose="02040503050406030204" pitchFamily="18" charset="0"/>
                        </a:rPr>
                        <m:t>　　　　</m:t>
                      </m:r>
                      <m:r>
                        <m:rPr>
                          <m:aln/>
                        </m:rP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ℑ</m:t>
                          </m:r>
                        </m:e>
                        <m:sup>
                          <m:r>
                            <a:rPr lang="zh-TW" altLang="en-US" sz="2800" i="1">
                              <a:solidFill>
                                <a:srgbClr val="000000"/>
                              </a:solidFill>
                              <a:latin typeface="Cambria Math" panose="02040503050406030204" pitchFamily="18" charset="0"/>
                            </a:rPr>
                            <m:t>−1</m:t>
                          </m:r>
                        </m:sup>
                      </m:sSup>
                      <m:d>
                        <m:dPr>
                          <m:begChr m:val="{"/>
                          <m:endChr m:val="}"/>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𝐻</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r>
                            <a:rPr lang="zh-TW" altLang="en-US" sz="2800" i="1">
                              <a:solidFill>
                                <a:srgbClr val="000000"/>
                              </a:solidFill>
                              <a:latin typeface="Cambria Math" panose="02040503050406030204" pitchFamily="18" charset="0"/>
                            </a:rPr>
                            <m:t>)</m:t>
                          </m:r>
                          <m:sSub>
                            <m:sSubPr>
                              <m:ctrlPr>
                                <a:rPr lang="zh-TW" altLang="en-US" sz="2800" i="1">
                                  <a:solidFill>
                                    <a:srgbClr val="000000"/>
                                  </a:solidFill>
                                  <a:latin typeface="Cambria Math" panose="02040503050406030204" pitchFamily="18" charset="0"/>
                                </a:rPr>
                              </m:ctrlPr>
                            </m:sSubPr>
                            <m:e>
                              <m:r>
                                <a:rPr lang="zh-TW" altLang="en-US" sz="2800" i="1">
                                  <a:solidFill>
                                    <a:srgbClr val="000000"/>
                                  </a:solidFill>
                                  <a:latin typeface="Cambria Math" panose="02040503050406030204" pitchFamily="18" charset="0"/>
                                </a:rPr>
                                <m:t>𝐹</m:t>
                              </m:r>
                            </m:e>
                            <m:sub>
                              <m:r>
                                <a:rPr lang="zh-TW" altLang="en-US" sz="2800" i="1">
                                  <a:solidFill>
                                    <a:srgbClr val="000000"/>
                                  </a:solidFill>
                                  <a:latin typeface="Cambria Math" panose="02040503050406030204" pitchFamily="18" charset="0"/>
                                </a:rPr>
                                <m:t>𝑖</m:t>
                              </m:r>
                            </m:sub>
                          </m:sSub>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r>
                            <a:rPr lang="zh-TW" altLang="en-US" sz="2800" i="1">
                              <a:solidFill>
                                <a:srgbClr val="000000"/>
                              </a:solidFill>
                              <a:latin typeface="Cambria Math" panose="02040503050406030204" pitchFamily="18" charset="0"/>
                            </a:rPr>
                            <m:t>)</m:t>
                          </m:r>
                        </m:e>
                      </m:d>
                      <m: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ℑ</m:t>
                          </m:r>
                        </m:e>
                        <m:sup>
                          <m:r>
                            <a:rPr lang="zh-TW" altLang="en-US" sz="2800" i="1">
                              <a:solidFill>
                                <a:srgbClr val="000000"/>
                              </a:solidFill>
                              <a:latin typeface="Cambria Math" panose="02040503050406030204" pitchFamily="18" charset="0"/>
                            </a:rPr>
                            <m:t>−1</m:t>
                          </m:r>
                        </m:sup>
                      </m:sSup>
                      <m:d>
                        <m:dPr>
                          <m:begChr m:val="{"/>
                          <m:endChr m:val="}"/>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𝐻</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r>
                            <a:rPr lang="zh-TW" altLang="en-US" sz="2800" i="1">
                              <a:solidFill>
                                <a:srgbClr val="000000"/>
                              </a:solidFill>
                              <a:latin typeface="Cambria Math" panose="02040503050406030204" pitchFamily="18" charset="0"/>
                            </a:rPr>
                            <m:t>)</m:t>
                          </m:r>
                          <m:sSub>
                            <m:sSubPr>
                              <m:ctrlPr>
                                <a:rPr lang="zh-TW" altLang="en-US" sz="2800" i="1">
                                  <a:solidFill>
                                    <a:srgbClr val="000000"/>
                                  </a:solidFill>
                                  <a:latin typeface="Cambria Math" panose="02040503050406030204" pitchFamily="18" charset="0"/>
                                </a:rPr>
                              </m:ctrlPr>
                            </m:sSubPr>
                            <m:e>
                              <m:r>
                                <a:rPr lang="zh-TW" altLang="en-US" sz="2800" i="1">
                                  <a:solidFill>
                                    <a:srgbClr val="000000"/>
                                  </a:solidFill>
                                  <a:latin typeface="Cambria Math" panose="02040503050406030204" pitchFamily="18" charset="0"/>
                                </a:rPr>
                                <m:t>𝐹</m:t>
                              </m:r>
                            </m:e>
                            <m:sub>
                              <m:r>
                                <a:rPr lang="zh-TW" altLang="en-US" sz="2800" i="1">
                                  <a:solidFill>
                                    <a:srgbClr val="000000"/>
                                  </a:solidFill>
                                  <a:latin typeface="Cambria Math" panose="02040503050406030204" pitchFamily="18" charset="0"/>
                                </a:rPr>
                                <m:t>𝑟</m:t>
                              </m:r>
                            </m:sub>
                          </m:sSub>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r>
                            <a:rPr lang="zh-TW" altLang="en-US" sz="2800" i="1">
                              <a:solidFill>
                                <a:srgbClr val="000000"/>
                              </a:solidFill>
                              <a:latin typeface="Cambria Math" panose="02040503050406030204" pitchFamily="18" charset="0"/>
                            </a:rPr>
                            <m:t>)</m:t>
                          </m:r>
                        </m:e>
                      </m:d>
                      <m:r>
                        <a:rPr lang="zh-TW" altLang="en-US" sz="2800" i="1">
                          <a:solidFill>
                            <a:srgbClr val="000000"/>
                          </a:solidFill>
                          <a:latin typeface="Cambria Math" panose="02040503050406030204" pitchFamily="18" charset="0"/>
                        </a:rPr>
                        <m:t>.</m:t>
                      </m:r>
                    </m:oMath>
                  </m:oMathPara>
                </a14:m>
                <a:endParaRPr lang="zh-TW" altLang="en-US" sz="2800" dirty="0"/>
              </a:p>
            </p:txBody>
          </p:sp>
        </mc:Choice>
        <mc:Fallback xmlns="">
          <p:sp>
            <p:nvSpPr>
              <p:cNvPr id="68614" name="Object 5">
                <a:extLst>
                  <a:ext uri="{FF2B5EF4-FFF2-40B4-BE49-F238E27FC236}">
                    <a16:creationId xmlns:a16="http://schemas.microsoft.com/office/drawing/2014/main" id="{F427155B-04A0-4341-9B23-2A6473FD5D5D}"/>
                  </a:ext>
                </a:extLst>
              </p:cNvPr>
              <p:cNvSpPr txBox="1">
                <a:spLocks noRot="1" noChangeAspect="1" noMove="1" noResize="1" noEditPoints="1" noAdjustHandles="1" noChangeArrowheads="1" noChangeShapeType="1" noTextEdit="1"/>
              </p:cNvSpPr>
              <p:nvPr/>
            </p:nvSpPr>
            <p:spPr bwMode="auto">
              <a:xfrm>
                <a:off x="583201" y="2729971"/>
                <a:ext cx="7361221" cy="788987"/>
              </a:xfrm>
              <a:prstGeom prst="rect">
                <a:avLst/>
              </a:prstGeom>
              <a:blipFill>
                <a:blip r:embed="rId4"/>
                <a:stretch>
                  <a:fillRect b="-21705"/>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8615" name="Object 6">
                <a:extLst>
                  <a:ext uri="{FF2B5EF4-FFF2-40B4-BE49-F238E27FC236}">
                    <a16:creationId xmlns:a16="http://schemas.microsoft.com/office/drawing/2014/main" id="{B287FA83-B488-4024-867B-3AEEE8FBD264}"/>
                  </a:ext>
                </a:extLst>
              </p:cNvPr>
              <p:cNvSpPr txBox="1"/>
              <p:nvPr/>
            </p:nvSpPr>
            <p:spPr bwMode="auto">
              <a:xfrm>
                <a:off x="1475656" y="4091781"/>
                <a:ext cx="4952975" cy="54292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sSup>
                        <m:sSupPr>
                          <m:ctrlPr>
                            <a:rPr lang="zh-TW" altLang="en-US" sz="2800" i="1" smtClean="0">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𝑖</m:t>
                          </m:r>
                        </m:e>
                        <m:sup>
                          <m:r>
                            <a:rPr lang="zh-TW" altLang="en-US" sz="2800" i="1">
                              <a:solidFill>
                                <a:srgbClr val="000000"/>
                              </a:solidFill>
                              <a:latin typeface="Cambria Math" panose="02040503050406030204" pitchFamily="18" charset="0"/>
                            </a:rPr>
                            <m:t>′</m:t>
                          </m:r>
                        </m:sup>
                      </m:sSup>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e>
                      </m:d>
                      <m: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ℑ</m:t>
                          </m:r>
                        </m:e>
                        <m:sup>
                          <m:r>
                            <a:rPr lang="zh-TW" altLang="en-US" sz="2800" i="1">
                              <a:solidFill>
                                <a:srgbClr val="000000"/>
                              </a:solidFill>
                              <a:latin typeface="Cambria Math" panose="02040503050406030204" pitchFamily="18" charset="0"/>
                            </a:rPr>
                            <m:t>−1</m:t>
                          </m:r>
                        </m:sup>
                      </m:sSup>
                      <m:d>
                        <m:dPr>
                          <m:begChr m:val="{"/>
                          <m:endChr m:val="}"/>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𝐻</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e>
                          </m:d>
                          <m:sSub>
                            <m:sSubPr>
                              <m:ctrlPr>
                                <a:rPr lang="zh-TW" altLang="en-US" sz="2800" i="1">
                                  <a:solidFill>
                                    <a:srgbClr val="000000"/>
                                  </a:solidFill>
                                  <a:latin typeface="Cambria Math" panose="02040503050406030204" pitchFamily="18" charset="0"/>
                                </a:rPr>
                              </m:ctrlPr>
                            </m:sSubPr>
                            <m:e>
                              <m:r>
                                <a:rPr lang="zh-TW" altLang="en-US" sz="2800" i="1">
                                  <a:solidFill>
                                    <a:srgbClr val="000000"/>
                                  </a:solidFill>
                                  <a:latin typeface="Cambria Math" panose="02040503050406030204" pitchFamily="18" charset="0"/>
                                </a:rPr>
                                <m:t>𝐹</m:t>
                              </m:r>
                            </m:e>
                            <m:sub>
                              <m:r>
                                <a:rPr lang="zh-TW" altLang="en-US" sz="2800" i="1">
                                  <a:solidFill>
                                    <a:srgbClr val="000000"/>
                                  </a:solidFill>
                                  <a:latin typeface="Cambria Math" panose="02040503050406030204" pitchFamily="18" charset="0"/>
                                </a:rPr>
                                <m:t>𝑖</m:t>
                              </m:r>
                            </m:sub>
                          </m:sSub>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e>
                          </m:d>
                        </m:e>
                      </m:d>
                      <m:r>
                        <a:rPr lang="en-US" altLang="zh-TW" sz="2800" b="0" i="0" smtClean="0">
                          <a:solidFill>
                            <a:srgbClr val="000000"/>
                          </a:solidFill>
                          <a:latin typeface="Cambria Math" panose="02040503050406030204" pitchFamily="18" charset="0"/>
                        </a:rPr>
                        <m:t>,</m:t>
                      </m:r>
                    </m:oMath>
                  </m:oMathPara>
                </a14:m>
                <a:endParaRPr lang="zh-TW" altLang="en-US" sz="2800" dirty="0">
                  <a:latin typeface="+mj-lt"/>
                </a:endParaRPr>
              </a:p>
            </p:txBody>
          </p:sp>
        </mc:Choice>
        <mc:Fallback xmlns="">
          <p:sp>
            <p:nvSpPr>
              <p:cNvPr id="68615" name="Object 6">
                <a:extLst>
                  <a:ext uri="{FF2B5EF4-FFF2-40B4-BE49-F238E27FC236}">
                    <a16:creationId xmlns:a16="http://schemas.microsoft.com/office/drawing/2014/main" id="{B287FA83-B488-4024-867B-3AEEE8FBD264}"/>
                  </a:ext>
                </a:extLst>
              </p:cNvPr>
              <p:cNvSpPr txBox="1">
                <a:spLocks noRot="1" noChangeAspect="1" noMove="1" noResize="1" noEditPoints="1" noAdjustHandles="1" noChangeArrowheads="1" noChangeShapeType="1" noTextEdit="1"/>
              </p:cNvSpPr>
              <p:nvPr/>
            </p:nvSpPr>
            <p:spPr bwMode="auto">
              <a:xfrm>
                <a:off x="1475656" y="4091781"/>
                <a:ext cx="4952975" cy="542925"/>
              </a:xfrm>
              <a:prstGeom prst="rect">
                <a:avLst/>
              </a:prstGeom>
              <a:blipFill>
                <a:blip r:embed="rId5"/>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8616" name="Object 7">
                <a:extLst>
                  <a:ext uri="{FF2B5EF4-FFF2-40B4-BE49-F238E27FC236}">
                    <a16:creationId xmlns:a16="http://schemas.microsoft.com/office/drawing/2014/main" id="{EF7DAB29-D004-4383-A3D0-304CDC949FD9}"/>
                  </a:ext>
                </a:extLst>
              </p:cNvPr>
              <p:cNvSpPr txBox="1"/>
              <p:nvPr/>
            </p:nvSpPr>
            <p:spPr bwMode="auto">
              <a:xfrm>
                <a:off x="1322388" y="4571735"/>
                <a:ext cx="5285457" cy="560388"/>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sSup>
                        <m:sSupPr>
                          <m:ctrlPr>
                            <a:rPr lang="zh-TW" altLang="en-US" sz="2800" i="1" smtClean="0">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𝑟</m:t>
                          </m:r>
                        </m:e>
                        <m:sup>
                          <m:r>
                            <a:rPr lang="zh-TW" altLang="en-US" sz="2800" i="1">
                              <a:solidFill>
                                <a:srgbClr val="000000"/>
                              </a:solidFill>
                              <a:latin typeface="Cambria Math" panose="02040503050406030204" pitchFamily="18" charset="0"/>
                            </a:rPr>
                            <m:t>′</m:t>
                          </m:r>
                        </m:sup>
                      </m:sSup>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e>
                      </m:d>
                      <m: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ℑ</m:t>
                          </m:r>
                        </m:e>
                        <m:sup>
                          <m:r>
                            <a:rPr lang="zh-TW" altLang="en-US" sz="2800" i="1">
                              <a:solidFill>
                                <a:srgbClr val="000000"/>
                              </a:solidFill>
                              <a:latin typeface="Cambria Math" panose="02040503050406030204" pitchFamily="18" charset="0"/>
                            </a:rPr>
                            <m:t>−1</m:t>
                          </m:r>
                        </m:sup>
                      </m:sSup>
                      <m:d>
                        <m:dPr>
                          <m:begChr m:val="{"/>
                          <m:endChr m:val="}"/>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𝐻</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e>
                          </m:d>
                          <m:sSub>
                            <m:sSubPr>
                              <m:ctrlPr>
                                <a:rPr lang="zh-TW" altLang="en-US" sz="2800" i="1">
                                  <a:solidFill>
                                    <a:srgbClr val="000000"/>
                                  </a:solidFill>
                                  <a:latin typeface="Cambria Math" panose="02040503050406030204" pitchFamily="18" charset="0"/>
                                </a:rPr>
                              </m:ctrlPr>
                            </m:sSubPr>
                            <m:e>
                              <m:r>
                                <a:rPr lang="zh-TW" altLang="en-US" sz="2800" i="1">
                                  <a:solidFill>
                                    <a:srgbClr val="000000"/>
                                  </a:solidFill>
                                  <a:latin typeface="Cambria Math" panose="02040503050406030204" pitchFamily="18" charset="0"/>
                                </a:rPr>
                                <m:t>𝐹</m:t>
                              </m:r>
                            </m:e>
                            <m:sub>
                              <m:r>
                                <a:rPr lang="zh-TW" altLang="en-US" sz="2800" i="1">
                                  <a:solidFill>
                                    <a:srgbClr val="000000"/>
                                  </a:solidFill>
                                  <a:latin typeface="Cambria Math" panose="02040503050406030204" pitchFamily="18" charset="0"/>
                                </a:rPr>
                                <m:t>𝑟</m:t>
                              </m:r>
                            </m:sub>
                          </m:sSub>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e>
                          </m:d>
                        </m:e>
                      </m:d>
                      <m:r>
                        <a:rPr lang="en-US" altLang="zh-TW" sz="2800" b="0" i="1" smtClean="0">
                          <a:solidFill>
                            <a:srgbClr val="000000"/>
                          </a:solidFill>
                          <a:latin typeface="Cambria Math" panose="02040503050406030204" pitchFamily="18" charset="0"/>
                        </a:rPr>
                        <m:t>.</m:t>
                      </m:r>
                    </m:oMath>
                  </m:oMathPara>
                </a14:m>
                <a:endParaRPr lang="zh-TW" altLang="en-US" sz="2800" dirty="0">
                  <a:latin typeface="+mj-lt"/>
                </a:endParaRPr>
              </a:p>
            </p:txBody>
          </p:sp>
        </mc:Choice>
        <mc:Fallback xmlns="">
          <p:sp>
            <p:nvSpPr>
              <p:cNvPr id="68616" name="Object 7">
                <a:extLst>
                  <a:ext uri="{FF2B5EF4-FFF2-40B4-BE49-F238E27FC236}">
                    <a16:creationId xmlns:a16="http://schemas.microsoft.com/office/drawing/2014/main" id="{EF7DAB29-D004-4383-A3D0-304CDC949FD9}"/>
                  </a:ext>
                </a:extLst>
              </p:cNvPr>
              <p:cNvSpPr txBox="1">
                <a:spLocks noRot="1" noChangeAspect="1" noMove="1" noResize="1" noEditPoints="1" noAdjustHandles="1" noChangeArrowheads="1" noChangeShapeType="1" noTextEdit="1"/>
              </p:cNvSpPr>
              <p:nvPr/>
            </p:nvSpPr>
            <p:spPr bwMode="auto">
              <a:xfrm>
                <a:off x="1322388" y="4571735"/>
                <a:ext cx="5285457" cy="560388"/>
              </a:xfrm>
              <a:prstGeom prst="rect">
                <a:avLst/>
              </a:prstGeom>
              <a:blipFill>
                <a:blip r:embed="rId6"/>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8617" name="Object 8">
                <a:extLst>
                  <a:ext uri="{FF2B5EF4-FFF2-40B4-BE49-F238E27FC236}">
                    <a16:creationId xmlns:a16="http://schemas.microsoft.com/office/drawing/2014/main" id="{28FC84A0-26EB-4D52-88D8-10699DEAC3B6}"/>
                  </a:ext>
                </a:extLst>
              </p:cNvPr>
              <p:cNvSpPr txBox="1"/>
              <p:nvPr/>
            </p:nvSpPr>
            <p:spPr bwMode="auto">
              <a:xfrm>
                <a:off x="1322388" y="5654675"/>
                <a:ext cx="4761780" cy="449263"/>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800" i="1">
                          <a:solidFill>
                            <a:srgbClr val="000000"/>
                          </a:solidFill>
                          <a:latin typeface="Cambria Math" panose="02040503050406030204" pitchFamily="18" charset="0"/>
                        </a:rPr>
                        <m:t>𝑠</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𝑖</m:t>
                          </m:r>
                        </m:e>
                        <m:sup>
                          <m:r>
                            <a:rPr lang="zh-TW" altLang="en-US" sz="2800" i="1">
                              <a:solidFill>
                                <a:srgbClr val="000000"/>
                              </a:solidFill>
                              <a:latin typeface="Cambria Math" panose="02040503050406030204" pitchFamily="18" charset="0"/>
                            </a:rPr>
                            <m:t>′</m:t>
                          </m:r>
                        </m:sup>
                      </m:sSup>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𝑟</m:t>
                          </m:r>
                        </m:e>
                        <m:sup>
                          <m:r>
                            <a:rPr lang="zh-TW" altLang="en-US" sz="2800" i="1">
                              <a:solidFill>
                                <a:srgbClr val="000000"/>
                              </a:solidFill>
                              <a:latin typeface="Cambria Math" panose="02040503050406030204" pitchFamily="18" charset="0"/>
                            </a:rPr>
                            <m:t>′</m:t>
                          </m:r>
                        </m:sup>
                      </m:sSup>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r>
                        <a:rPr lang="zh-TW" altLang="en-US" sz="2800" i="1">
                          <a:solidFill>
                            <a:srgbClr val="000000"/>
                          </a:solidFill>
                          <a:latin typeface="Cambria Math" panose="02040503050406030204" pitchFamily="18" charset="0"/>
                        </a:rPr>
                        <m:t>).</m:t>
                      </m:r>
                    </m:oMath>
                  </m:oMathPara>
                </a14:m>
                <a:endParaRPr lang="zh-TW" altLang="en-US" sz="2800" dirty="0"/>
              </a:p>
            </p:txBody>
          </p:sp>
        </mc:Choice>
        <mc:Fallback xmlns="">
          <p:sp>
            <p:nvSpPr>
              <p:cNvPr id="68617" name="Object 8">
                <a:extLst>
                  <a:ext uri="{FF2B5EF4-FFF2-40B4-BE49-F238E27FC236}">
                    <a16:creationId xmlns:a16="http://schemas.microsoft.com/office/drawing/2014/main" id="{28FC84A0-26EB-4D52-88D8-10699DEAC3B6}"/>
                  </a:ext>
                </a:extLst>
              </p:cNvPr>
              <p:cNvSpPr txBox="1">
                <a:spLocks noRot="1" noChangeAspect="1" noMove="1" noResize="1" noEditPoints="1" noAdjustHandles="1" noChangeArrowheads="1" noChangeShapeType="1" noTextEdit="1"/>
              </p:cNvSpPr>
              <p:nvPr/>
            </p:nvSpPr>
            <p:spPr bwMode="auto">
              <a:xfrm>
                <a:off x="1322388" y="5654675"/>
                <a:ext cx="4761780" cy="449263"/>
              </a:xfrm>
              <a:prstGeom prst="rect">
                <a:avLst/>
              </a:prstGeom>
              <a:blipFill>
                <a:blip r:embed="rId7"/>
                <a:stretch>
                  <a:fillRect b="-5479"/>
                </a:stretch>
              </a:blipFill>
              <a:ln>
                <a:noFill/>
              </a:ln>
              <a:effectLst/>
              <a:extLst/>
            </p:spPr>
            <p:txBody>
              <a:bodyPr/>
              <a:lstStyle/>
              <a:p>
                <a:r>
                  <a:rPr lang="zh-TW" altLang="en-US">
                    <a:noFill/>
                  </a:rPr>
                  <a:t> </a:t>
                </a:r>
              </a:p>
            </p:txBody>
          </p:sp>
        </mc:Fallback>
      </mc:AlternateContent>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投影片編號版面配置區 3">
            <a:extLst>
              <a:ext uri="{FF2B5EF4-FFF2-40B4-BE49-F238E27FC236}">
                <a16:creationId xmlns:a16="http://schemas.microsoft.com/office/drawing/2014/main" id="{8968B667-93E2-4260-87D9-5990638D224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0B90AE29-6138-496D-887B-B5BE22D4AD49}" type="slidenum">
              <a:rPr kumimoji="0" lang="zh-TW" altLang="en-US"/>
              <a:pPr eaLnBrk="1" hangingPunct="1"/>
              <a:t>64</a:t>
            </a:fld>
            <a:endParaRPr kumimoji="0" lang="en-US" altLang="zh-TW"/>
          </a:p>
        </p:txBody>
      </p:sp>
      <p:sp>
        <p:nvSpPr>
          <p:cNvPr id="69635" name="Rectangle 2">
            <a:extLst>
              <a:ext uri="{FF2B5EF4-FFF2-40B4-BE49-F238E27FC236}">
                <a16:creationId xmlns:a16="http://schemas.microsoft.com/office/drawing/2014/main" id="{ED387238-BC8A-4D4F-9631-42DDC9FF1CB9}"/>
              </a:ext>
            </a:extLst>
          </p:cNvPr>
          <p:cNvSpPr>
            <a:spLocks noGrp="1" noChangeArrowheads="1"/>
          </p:cNvSpPr>
          <p:nvPr>
            <p:ph type="title"/>
          </p:nvPr>
        </p:nvSpPr>
        <p:spPr/>
        <p:txBody>
          <a:bodyPr/>
          <a:lstStyle/>
          <a:p>
            <a:pPr eaLnBrk="1" hangingPunct="1"/>
            <a:endParaRPr lang="zh-TW" altLang="en-US"/>
          </a:p>
        </p:txBody>
      </p:sp>
      <p:sp>
        <p:nvSpPr>
          <p:cNvPr id="69636" name="Rectangle 3">
            <a:extLst>
              <a:ext uri="{FF2B5EF4-FFF2-40B4-BE49-F238E27FC236}">
                <a16:creationId xmlns:a16="http://schemas.microsoft.com/office/drawing/2014/main" id="{272A0710-C44F-4738-8032-67DD59F38204}"/>
              </a:ext>
            </a:extLst>
          </p:cNvPr>
          <p:cNvSpPr>
            <a:spLocks noGrp="1" noChangeArrowheads="1"/>
          </p:cNvSpPr>
          <p:nvPr>
            <p:ph type="body" idx="1"/>
          </p:nvPr>
        </p:nvSpPr>
        <p:spPr/>
        <p:txBody>
          <a:bodyPr/>
          <a:lstStyle/>
          <a:p>
            <a:pPr eaLnBrk="1" hangingPunct="1"/>
            <a:r>
              <a:rPr lang="en-US" altLang="zh-TW" dirty="0"/>
              <a:t>As </a:t>
            </a:r>
            <a:r>
              <a:rPr lang="en-US" altLang="zh-TW" i="1" dirty="0"/>
              <a:t>z</a:t>
            </a:r>
            <a:r>
              <a:rPr lang="en-US" altLang="zh-TW" dirty="0"/>
              <a:t>(</a:t>
            </a:r>
            <a:r>
              <a:rPr lang="en-US" altLang="zh-TW" i="1" dirty="0"/>
              <a:t>x</a:t>
            </a:r>
            <a:r>
              <a:rPr lang="en-US" altLang="zh-TW" dirty="0"/>
              <a:t>,</a:t>
            </a:r>
            <a:r>
              <a:rPr lang="en-US" altLang="zh-TW" i="1" dirty="0"/>
              <a:t> y</a:t>
            </a:r>
            <a:r>
              <a:rPr lang="en-US" altLang="zh-TW" dirty="0"/>
              <a:t>) was formed by taking the logarithm of the original image </a:t>
            </a:r>
            <a:r>
              <a:rPr lang="en-US" altLang="zh-TW" i="1" dirty="0"/>
              <a:t>f</a:t>
            </a:r>
            <a:r>
              <a:rPr lang="en-US" altLang="zh-TW" dirty="0"/>
              <a:t>(</a:t>
            </a:r>
            <a:r>
              <a:rPr lang="en-US" altLang="zh-TW" i="1" dirty="0"/>
              <a:t>x</a:t>
            </a:r>
            <a:r>
              <a:rPr lang="en-US" altLang="zh-TW" dirty="0"/>
              <a:t>,</a:t>
            </a:r>
            <a:r>
              <a:rPr lang="en-US" altLang="zh-TW" i="1" dirty="0"/>
              <a:t> y</a:t>
            </a:r>
            <a:r>
              <a:rPr lang="en-US" altLang="zh-TW" dirty="0"/>
              <a:t>), the inverse (exponential) operation yields the desired enhanced image, denoted by </a:t>
            </a:r>
            <a:r>
              <a:rPr lang="en-US" altLang="zh-TW" i="1" dirty="0"/>
              <a:t>g</a:t>
            </a:r>
            <a:r>
              <a:rPr lang="en-US" altLang="zh-TW" dirty="0"/>
              <a:t>(</a:t>
            </a:r>
            <a:r>
              <a:rPr lang="en-US" altLang="zh-TW" i="1" dirty="0"/>
              <a:t>x</a:t>
            </a:r>
            <a:r>
              <a:rPr lang="en-US" altLang="zh-TW" dirty="0"/>
              <a:t>,</a:t>
            </a:r>
            <a:r>
              <a:rPr lang="en-US" altLang="zh-TW" i="1" dirty="0"/>
              <a:t> y</a:t>
            </a:r>
            <a:r>
              <a:rPr lang="en-US" altLang="zh-TW" dirty="0"/>
              <a:t>), i.e.,</a:t>
            </a:r>
          </a:p>
          <a:p>
            <a:pPr eaLnBrk="1" hangingPunct="1">
              <a:spcBef>
                <a:spcPct val="125000"/>
              </a:spcBef>
              <a:spcAft>
                <a:spcPct val="60000"/>
              </a:spcAft>
              <a:buFont typeface="Wingdings" panose="05000000000000000000" pitchFamily="2" charset="2"/>
              <a:buNone/>
            </a:pPr>
            <a:r>
              <a:rPr lang="zh-TW" altLang="en-US" dirty="0"/>
              <a:t>									     </a:t>
            </a:r>
            <a:r>
              <a:rPr lang="en-US" altLang="zh-TW" dirty="0"/>
              <a:t>(4.5-10)</a:t>
            </a:r>
          </a:p>
          <a:p>
            <a:pPr eaLnBrk="1" hangingPunct="1">
              <a:spcBef>
                <a:spcPct val="40000"/>
              </a:spcBef>
              <a:buFont typeface="Wingdings" panose="05000000000000000000" pitchFamily="2" charset="2"/>
              <a:buNone/>
            </a:pPr>
            <a:r>
              <a:rPr lang="zh-TW" altLang="en-US" dirty="0"/>
              <a:t>	</a:t>
            </a:r>
            <a:r>
              <a:rPr lang="en-US" altLang="zh-TW" dirty="0"/>
              <a:t>where</a:t>
            </a:r>
          </a:p>
          <a:p>
            <a:pPr eaLnBrk="1" hangingPunct="1">
              <a:buFont typeface="Wingdings" panose="05000000000000000000" pitchFamily="2" charset="2"/>
              <a:buNone/>
            </a:pPr>
            <a:r>
              <a:rPr lang="zh-TW" altLang="en-US" dirty="0"/>
              <a:t>									     </a:t>
            </a:r>
            <a:r>
              <a:rPr lang="en-US" altLang="zh-TW" dirty="0"/>
              <a:t>(4.5-11)</a:t>
            </a:r>
          </a:p>
          <a:p>
            <a:pPr eaLnBrk="1" hangingPunct="1">
              <a:buFont typeface="Wingdings" panose="05000000000000000000" pitchFamily="2" charset="2"/>
              <a:buNone/>
            </a:pPr>
            <a:r>
              <a:rPr lang="zh-TW" altLang="en-US" dirty="0"/>
              <a:t>									     </a:t>
            </a:r>
            <a:r>
              <a:rPr lang="en-US" altLang="zh-TW" dirty="0"/>
              <a:t>(4.5-12)</a:t>
            </a:r>
          </a:p>
          <a:p>
            <a:pPr eaLnBrk="1" hangingPunct="1">
              <a:buFont typeface="Wingdings" panose="05000000000000000000" pitchFamily="2" charset="2"/>
              <a:buNone/>
            </a:pPr>
            <a:r>
              <a:rPr lang="zh-TW" altLang="en-US" dirty="0"/>
              <a:t>	</a:t>
            </a:r>
            <a:r>
              <a:rPr lang="en-US" altLang="zh-TW" dirty="0"/>
              <a:t>are the illumination and reflectance components of the output image.</a:t>
            </a:r>
            <a:endParaRPr lang="zh-TW" altLang="en-US" dirty="0"/>
          </a:p>
        </p:txBody>
      </p:sp>
      <mc:AlternateContent xmlns:mc="http://schemas.openxmlformats.org/markup-compatibility/2006" xmlns:a14="http://schemas.microsoft.com/office/drawing/2010/main">
        <mc:Choice Requires="a14">
          <p:sp>
            <p:nvSpPr>
              <p:cNvPr id="69637" name="Object 4">
                <a:extLst>
                  <a:ext uri="{FF2B5EF4-FFF2-40B4-BE49-F238E27FC236}">
                    <a16:creationId xmlns:a16="http://schemas.microsoft.com/office/drawing/2014/main" id="{A774D660-B24F-4E43-9DD1-5D99E86918F6}"/>
                  </a:ext>
                </a:extLst>
              </p:cNvPr>
              <p:cNvSpPr txBox="1"/>
              <p:nvPr/>
            </p:nvSpPr>
            <p:spPr bwMode="auto">
              <a:xfrm>
                <a:off x="1547813" y="1557338"/>
                <a:ext cx="4608512" cy="1541462"/>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a:rPr lang="zh-TW" altLang="en-US" sz="2800" i="1" smtClean="0">
                          <a:solidFill>
                            <a:srgbClr val="000000"/>
                          </a:solidFill>
                          <a:latin typeface="Cambria Math" panose="02040503050406030204" pitchFamily="18" charset="0"/>
                        </a:rPr>
                        <m:t>𝑔</m:t>
                      </m:r>
                      <m:r>
                        <a:rPr lang="zh-TW" altLang="en-US" sz="2800" i="1" smtClean="0">
                          <a:solidFill>
                            <a:srgbClr val="000000"/>
                          </a:solidFill>
                          <a:latin typeface="Cambria Math" panose="02040503050406030204" pitchFamily="18" charset="0"/>
                        </a:rPr>
                        <m:t>(</m:t>
                      </m:r>
                      <m:r>
                        <a:rPr lang="zh-TW" altLang="en-US" sz="2800" i="1" smtClean="0">
                          <a:solidFill>
                            <a:srgbClr val="000000"/>
                          </a:solidFill>
                          <a:latin typeface="Cambria Math" panose="02040503050406030204" pitchFamily="18" charset="0"/>
                        </a:rPr>
                        <m:t>𝑥</m:t>
                      </m:r>
                      <m:r>
                        <a:rPr lang="zh-TW" altLang="en-US" sz="2800" i="1" smtClean="0">
                          <a:solidFill>
                            <a:srgbClr val="000000"/>
                          </a:solidFill>
                          <a:latin typeface="Cambria Math" panose="02040503050406030204" pitchFamily="18" charset="0"/>
                        </a:rPr>
                        <m:t>,</m:t>
                      </m:r>
                      <m:r>
                        <a:rPr lang="zh-TW" altLang="en-US" sz="2800" i="1" smtClean="0">
                          <a:solidFill>
                            <a:srgbClr val="000000"/>
                          </a:solidFill>
                          <a:latin typeface="Cambria Math" panose="02040503050406030204" pitchFamily="18" charset="0"/>
                        </a:rPr>
                        <m:t>𝑦</m:t>
                      </m:r>
                      <m:r>
                        <a:rPr lang="zh-TW" altLang="en-US" sz="2800" i="1" smtClean="0">
                          <a:solidFill>
                            <a:srgbClr val="000000"/>
                          </a:solidFill>
                          <a:latin typeface="Cambria Math" panose="02040503050406030204" pitchFamily="18" charset="0"/>
                        </a:rPr>
                        <m:t>)</m:t>
                      </m:r>
                      <m:r>
                        <m:rPr>
                          <m:aln/>
                        </m:rP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𝑒</m:t>
                          </m:r>
                        </m:e>
                        <m:sup>
                          <m:r>
                            <a:rPr lang="zh-TW" altLang="en-US" sz="2800" i="1">
                              <a:solidFill>
                                <a:srgbClr val="000000"/>
                              </a:solidFill>
                              <a:latin typeface="Cambria Math" panose="02040503050406030204" pitchFamily="18" charset="0"/>
                            </a:rPr>
                            <m:t>𝑠</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r>
                            <a:rPr lang="zh-TW" altLang="en-US" sz="2800" i="1">
                              <a:solidFill>
                                <a:srgbClr val="000000"/>
                              </a:solidFill>
                              <a:latin typeface="Cambria Math" panose="02040503050406030204" pitchFamily="18" charset="0"/>
                            </a:rPr>
                            <m:t>)</m:t>
                          </m:r>
                        </m:sup>
                      </m:sSup>
                    </m:oMath>
                    <m:oMath xmlns:m="http://schemas.openxmlformats.org/officeDocument/2006/math">
                      <m:r>
                        <a:rPr lang="zh-TW" altLang="en-US" sz="2800" i="1">
                          <a:solidFill>
                            <a:srgbClr val="000000"/>
                          </a:solidFill>
                          <a:latin typeface="Cambria Math" panose="02040503050406030204" pitchFamily="18" charset="0"/>
                        </a:rPr>
                        <m:t>　　　　</m:t>
                      </m:r>
                      <m:r>
                        <m:rPr>
                          <m:aln/>
                        </m:rP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𝑒</m:t>
                          </m:r>
                        </m:e>
                        <m:sup>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𝑖</m:t>
                              </m:r>
                            </m:e>
                            <m:sup>
                              <m:r>
                                <a:rPr lang="zh-TW" altLang="en-US" sz="2800" i="1">
                                  <a:solidFill>
                                    <a:srgbClr val="000000"/>
                                  </a:solidFill>
                                  <a:latin typeface="Cambria Math" panose="02040503050406030204" pitchFamily="18" charset="0"/>
                                </a:rPr>
                                <m:t>′</m:t>
                              </m:r>
                            </m:sup>
                          </m:sSup>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r>
                            <a:rPr lang="zh-TW" altLang="en-US" sz="2800" i="1">
                              <a:solidFill>
                                <a:srgbClr val="000000"/>
                              </a:solidFill>
                              <a:latin typeface="Cambria Math" panose="02040503050406030204" pitchFamily="18" charset="0"/>
                            </a:rPr>
                            <m:t>)</m:t>
                          </m:r>
                        </m:sup>
                      </m:sSup>
                      <m: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𝑒</m:t>
                          </m:r>
                        </m:e>
                        <m:sup>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𝑟</m:t>
                              </m:r>
                            </m:e>
                            <m:sup>
                              <m:r>
                                <a:rPr lang="zh-TW" altLang="en-US" sz="2800" i="1">
                                  <a:solidFill>
                                    <a:srgbClr val="000000"/>
                                  </a:solidFill>
                                  <a:latin typeface="Cambria Math" panose="02040503050406030204" pitchFamily="18" charset="0"/>
                                </a:rPr>
                                <m:t>′</m:t>
                              </m:r>
                            </m:sup>
                          </m:sSup>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r>
                            <a:rPr lang="zh-TW" altLang="en-US" sz="2800" i="1">
                              <a:solidFill>
                                <a:srgbClr val="000000"/>
                              </a:solidFill>
                              <a:latin typeface="Cambria Math" panose="02040503050406030204" pitchFamily="18" charset="0"/>
                            </a:rPr>
                            <m:t>)</m:t>
                          </m:r>
                        </m:sup>
                      </m:sSup>
                    </m:oMath>
                    <m:oMath xmlns:m="http://schemas.openxmlformats.org/officeDocument/2006/math">
                      <m:r>
                        <a:rPr lang="zh-TW" altLang="en-US" sz="2800" i="1">
                          <a:solidFill>
                            <a:srgbClr val="000000"/>
                          </a:solidFill>
                          <a:latin typeface="Cambria Math" panose="02040503050406030204" pitchFamily="18" charset="0"/>
                        </a:rPr>
                        <m:t>　　　　</m:t>
                      </m:r>
                      <m:r>
                        <m:rPr>
                          <m:aln/>
                        </m:rPr>
                        <a:rPr lang="zh-TW" altLang="en-US" sz="2800" i="1">
                          <a:solidFill>
                            <a:srgbClr val="000000"/>
                          </a:solidFill>
                          <a:latin typeface="Cambria Math" panose="02040503050406030204" pitchFamily="18" charset="0"/>
                        </a:rPr>
                        <m:t>=</m:t>
                      </m:r>
                      <m:sSub>
                        <m:sSubPr>
                          <m:ctrlPr>
                            <a:rPr lang="zh-TW" altLang="en-US" sz="2800" i="1">
                              <a:solidFill>
                                <a:srgbClr val="000000"/>
                              </a:solidFill>
                              <a:latin typeface="Cambria Math" panose="02040503050406030204" pitchFamily="18" charset="0"/>
                            </a:rPr>
                          </m:ctrlPr>
                        </m:sSubPr>
                        <m:e>
                          <m:r>
                            <a:rPr lang="zh-TW" altLang="en-US" sz="2800" i="1">
                              <a:solidFill>
                                <a:srgbClr val="000000"/>
                              </a:solidFill>
                              <a:latin typeface="Cambria Math" panose="02040503050406030204" pitchFamily="18" charset="0"/>
                            </a:rPr>
                            <m:t>𝑖</m:t>
                          </m:r>
                        </m:e>
                        <m:sub>
                          <m:r>
                            <a:rPr lang="zh-TW" altLang="en-US" sz="2800" i="1">
                              <a:solidFill>
                                <a:srgbClr val="000000"/>
                              </a:solidFill>
                              <a:latin typeface="Cambria Math" panose="02040503050406030204" pitchFamily="18" charset="0"/>
                            </a:rPr>
                            <m:t>0</m:t>
                          </m:r>
                        </m:sub>
                      </m:sSub>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e>
                      </m:d>
                      <m:sSub>
                        <m:sSubPr>
                          <m:ctrlPr>
                            <a:rPr lang="zh-TW" altLang="en-US" sz="2800" i="1">
                              <a:solidFill>
                                <a:srgbClr val="000000"/>
                              </a:solidFill>
                              <a:latin typeface="Cambria Math" panose="02040503050406030204" pitchFamily="18" charset="0"/>
                            </a:rPr>
                          </m:ctrlPr>
                        </m:sSubPr>
                        <m:e>
                          <m:r>
                            <a:rPr lang="zh-TW" altLang="en-US" sz="2800" i="1">
                              <a:solidFill>
                                <a:srgbClr val="000000"/>
                              </a:solidFill>
                              <a:latin typeface="Cambria Math" panose="02040503050406030204" pitchFamily="18" charset="0"/>
                            </a:rPr>
                            <m:t>𝑟</m:t>
                          </m:r>
                        </m:e>
                        <m:sub>
                          <m:r>
                            <a:rPr lang="zh-TW" altLang="en-US" sz="2800" i="1">
                              <a:solidFill>
                                <a:srgbClr val="000000"/>
                              </a:solidFill>
                              <a:latin typeface="Cambria Math" panose="02040503050406030204" pitchFamily="18" charset="0"/>
                            </a:rPr>
                            <m:t>0</m:t>
                          </m:r>
                        </m:sub>
                      </m:sSub>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e>
                      </m:d>
                      <m:r>
                        <a:rPr lang="en-US" altLang="zh-TW" sz="2800" b="0" i="1" smtClean="0">
                          <a:solidFill>
                            <a:srgbClr val="000000"/>
                          </a:solidFill>
                          <a:latin typeface="Cambria Math" panose="02040503050406030204" pitchFamily="18" charset="0"/>
                        </a:rPr>
                        <m:t>,</m:t>
                      </m:r>
                    </m:oMath>
                  </m:oMathPara>
                </a14:m>
                <a:endParaRPr lang="zh-TW" altLang="en-US" sz="2800" dirty="0"/>
              </a:p>
            </p:txBody>
          </p:sp>
        </mc:Choice>
        <mc:Fallback xmlns="">
          <p:sp>
            <p:nvSpPr>
              <p:cNvPr id="69637" name="Object 4">
                <a:extLst>
                  <a:ext uri="{FF2B5EF4-FFF2-40B4-BE49-F238E27FC236}">
                    <a16:creationId xmlns:a16="http://schemas.microsoft.com/office/drawing/2014/main" id="{A774D660-B24F-4E43-9DD1-5D99E86918F6}"/>
                  </a:ext>
                </a:extLst>
              </p:cNvPr>
              <p:cNvSpPr txBox="1">
                <a:spLocks noRot="1" noChangeAspect="1" noMove="1" noResize="1" noEditPoints="1" noAdjustHandles="1" noChangeArrowheads="1" noChangeShapeType="1" noTextEdit="1"/>
              </p:cNvSpPr>
              <p:nvPr/>
            </p:nvSpPr>
            <p:spPr bwMode="auto">
              <a:xfrm>
                <a:off x="1547813" y="1557338"/>
                <a:ext cx="4608512" cy="1541462"/>
              </a:xfrm>
              <a:prstGeom prst="rect">
                <a:avLst/>
              </a:prstGeom>
              <a:blipFill>
                <a:blip r:embed="rId2"/>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9638" name="Object 5">
                <a:extLst>
                  <a:ext uri="{FF2B5EF4-FFF2-40B4-BE49-F238E27FC236}">
                    <a16:creationId xmlns:a16="http://schemas.microsoft.com/office/drawing/2014/main" id="{D76EC324-09BC-43CB-813E-4451C86DE46E}"/>
                  </a:ext>
                </a:extLst>
              </p:cNvPr>
              <p:cNvSpPr txBox="1"/>
              <p:nvPr/>
            </p:nvSpPr>
            <p:spPr bwMode="auto">
              <a:xfrm>
                <a:off x="1711325" y="3429000"/>
                <a:ext cx="3494088" cy="647700"/>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zh-TW" altLang="en-US" sz="2800" i="1" smtClean="0">
                              <a:solidFill>
                                <a:srgbClr val="000000"/>
                              </a:solidFill>
                              <a:latin typeface="Cambria Math" panose="02040503050406030204" pitchFamily="18" charset="0"/>
                            </a:rPr>
                          </m:ctrlPr>
                        </m:sSubPr>
                        <m:e>
                          <m:r>
                            <a:rPr lang="zh-TW" altLang="en-US" sz="2800" i="1">
                              <a:solidFill>
                                <a:srgbClr val="000000"/>
                              </a:solidFill>
                              <a:latin typeface="Cambria Math" panose="02040503050406030204" pitchFamily="18" charset="0"/>
                            </a:rPr>
                            <m:t>𝑖</m:t>
                          </m:r>
                        </m:e>
                        <m:sub>
                          <m:r>
                            <a:rPr lang="zh-TW" altLang="en-US" sz="2800" i="1">
                              <a:solidFill>
                                <a:srgbClr val="000000"/>
                              </a:solidFill>
                              <a:latin typeface="Cambria Math" panose="02040503050406030204" pitchFamily="18" charset="0"/>
                            </a:rPr>
                            <m:t>0</m:t>
                          </m:r>
                        </m:sub>
                      </m:sSub>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e>
                      </m:d>
                      <m: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𝑒</m:t>
                          </m:r>
                        </m:e>
                        <m:sup>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𝑖</m:t>
                              </m:r>
                            </m:e>
                            <m:sup>
                              <m:r>
                                <a:rPr lang="zh-TW" altLang="en-US" sz="2800" i="1">
                                  <a:solidFill>
                                    <a:srgbClr val="000000"/>
                                  </a:solidFill>
                                  <a:latin typeface="Cambria Math" panose="02040503050406030204" pitchFamily="18" charset="0"/>
                                </a:rPr>
                                <m:t>′</m:t>
                              </m:r>
                            </m:sup>
                          </m:sSup>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e>
                          </m:d>
                        </m:sup>
                      </m:sSup>
                      <m:r>
                        <a:rPr lang="en-US" altLang="zh-TW" sz="2800" b="0" i="1" smtClean="0">
                          <a:solidFill>
                            <a:srgbClr val="000000"/>
                          </a:solidFill>
                          <a:latin typeface="Cambria Math" panose="02040503050406030204" pitchFamily="18" charset="0"/>
                        </a:rPr>
                        <m:t>,</m:t>
                      </m:r>
                    </m:oMath>
                  </m:oMathPara>
                </a14:m>
                <a:endParaRPr lang="zh-TW" altLang="en-US" sz="2800" dirty="0"/>
              </a:p>
            </p:txBody>
          </p:sp>
        </mc:Choice>
        <mc:Fallback xmlns="">
          <p:sp>
            <p:nvSpPr>
              <p:cNvPr id="69638" name="Object 5">
                <a:extLst>
                  <a:ext uri="{FF2B5EF4-FFF2-40B4-BE49-F238E27FC236}">
                    <a16:creationId xmlns:a16="http://schemas.microsoft.com/office/drawing/2014/main" id="{D76EC324-09BC-43CB-813E-4451C86DE46E}"/>
                  </a:ext>
                </a:extLst>
              </p:cNvPr>
              <p:cNvSpPr txBox="1">
                <a:spLocks noRot="1" noChangeAspect="1" noMove="1" noResize="1" noEditPoints="1" noAdjustHandles="1" noChangeArrowheads="1" noChangeShapeType="1" noTextEdit="1"/>
              </p:cNvSpPr>
              <p:nvPr/>
            </p:nvSpPr>
            <p:spPr bwMode="auto">
              <a:xfrm>
                <a:off x="1711325" y="3429000"/>
                <a:ext cx="3494088" cy="647700"/>
              </a:xfrm>
              <a:prstGeom prst="rect">
                <a:avLst/>
              </a:prstGeom>
              <a:blipFill>
                <a:blip r:embed="rId3"/>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9639" name="Object 6">
                <a:extLst>
                  <a:ext uri="{FF2B5EF4-FFF2-40B4-BE49-F238E27FC236}">
                    <a16:creationId xmlns:a16="http://schemas.microsoft.com/office/drawing/2014/main" id="{2B2CDE5E-3F0C-4786-9631-0F6A394BE973}"/>
                  </a:ext>
                </a:extLst>
              </p:cNvPr>
              <p:cNvSpPr txBox="1"/>
              <p:nvPr/>
            </p:nvSpPr>
            <p:spPr bwMode="auto">
              <a:xfrm>
                <a:off x="1689100" y="4005263"/>
                <a:ext cx="3530600" cy="647700"/>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zh-TW" altLang="en-US" sz="2800" i="1" smtClean="0">
                              <a:solidFill>
                                <a:srgbClr val="000000"/>
                              </a:solidFill>
                              <a:latin typeface="Cambria Math" panose="02040503050406030204" pitchFamily="18" charset="0"/>
                            </a:rPr>
                          </m:ctrlPr>
                        </m:sSubPr>
                        <m:e>
                          <m:r>
                            <a:rPr lang="zh-TW" altLang="en-US" sz="2800" i="1">
                              <a:solidFill>
                                <a:srgbClr val="000000"/>
                              </a:solidFill>
                              <a:latin typeface="Cambria Math" panose="02040503050406030204" pitchFamily="18" charset="0"/>
                            </a:rPr>
                            <m:t>𝑟</m:t>
                          </m:r>
                        </m:e>
                        <m:sub>
                          <m:r>
                            <a:rPr lang="zh-TW" altLang="en-US" sz="2800" i="1">
                              <a:solidFill>
                                <a:srgbClr val="000000"/>
                              </a:solidFill>
                              <a:latin typeface="Cambria Math" panose="02040503050406030204" pitchFamily="18" charset="0"/>
                            </a:rPr>
                            <m:t>0</m:t>
                          </m:r>
                        </m:sub>
                      </m:sSub>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e>
                      </m:d>
                      <m: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𝑒</m:t>
                          </m:r>
                        </m:e>
                        <m:sup>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𝑟</m:t>
                              </m:r>
                            </m:e>
                            <m:sup>
                              <m:r>
                                <a:rPr lang="zh-TW" altLang="en-US" sz="2800" i="1">
                                  <a:solidFill>
                                    <a:srgbClr val="000000"/>
                                  </a:solidFill>
                                  <a:latin typeface="Cambria Math" panose="02040503050406030204" pitchFamily="18" charset="0"/>
                                </a:rPr>
                                <m:t>′</m:t>
                              </m:r>
                            </m:sup>
                          </m:sSup>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e>
                          </m:d>
                        </m:sup>
                      </m:sSup>
                      <m:r>
                        <a:rPr lang="en-US" altLang="zh-TW" sz="2800" b="0" i="1" smtClean="0">
                          <a:solidFill>
                            <a:srgbClr val="000000"/>
                          </a:solidFill>
                          <a:latin typeface="Cambria Math" panose="02040503050406030204" pitchFamily="18" charset="0"/>
                        </a:rPr>
                        <m:t>,</m:t>
                      </m:r>
                    </m:oMath>
                  </m:oMathPara>
                </a14:m>
                <a:endParaRPr lang="zh-TW" altLang="en-US" sz="2800" dirty="0"/>
              </a:p>
            </p:txBody>
          </p:sp>
        </mc:Choice>
        <mc:Fallback xmlns="">
          <p:sp>
            <p:nvSpPr>
              <p:cNvPr id="69639" name="Object 6">
                <a:extLst>
                  <a:ext uri="{FF2B5EF4-FFF2-40B4-BE49-F238E27FC236}">
                    <a16:creationId xmlns:a16="http://schemas.microsoft.com/office/drawing/2014/main" id="{2B2CDE5E-3F0C-4786-9631-0F6A394BE973}"/>
                  </a:ext>
                </a:extLst>
              </p:cNvPr>
              <p:cNvSpPr txBox="1">
                <a:spLocks noRot="1" noChangeAspect="1" noMove="1" noResize="1" noEditPoints="1" noAdjustHandles="1" noChangeArrowheads="1" noChangeShapeType="1" noTextEdit="1"/>
              </p:cNvSpPr>
              <p:nvPr/>
            </p:nvSpPr>
            <p:spPr bwMode="auto">
              <a:xfrm>
                <a:off x="1689100" y="4005263"/>
                <a:ext cx="3530600" cy="647700"/>
              </a:xfrm>
              <a:prstGeom prst="rect">
                <a:avLst/>
              </a:prstGeom>
              <a:blipFill>
                <a:blip r:embed="rId4"/>
                <a:stretch>
                  <a:fillRect/>
                </a:stretch>
              </a:blipFill>
              <a:ln>
                <a:noFill/>
              </a:ln>
              <a:effectLst/>
              <a:extLst/>
            </p:spPr>
            <p:txBody>
              <a:bodyPr/>
              <a:lstStyle/>
              <a:p>
                <a:r>
                  <a:rPr lang="zh-TW" altLang="en-US">
                    <a:noFill/>
                  </a:rPr>
                  <a:t> </a:t>
                </a:r>
              </a:p>
            </p:txBody>
          </p:sp>
        </mc:Fallback>
      </mc:AlternateContent>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投影片編號版面配置區 3">
            <a:extLst>
              <a:ext uri="{FF2B5EF4-FFF2-40B4-BE49-F238E27FC236}">
                <a16:creationId xmlns:a16="http://schemas.microsoft.com/office/drawing/2014/main" id="{054C0B21-A879-4C89-B22C-F95F55BFB67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F73610CA-8C15-44DB-BAC9-6550AEDDB435}" type="slidenum">
              <a:rPr kumimoji="0" lang="zh-TW" altLang="en-US"/>
              <a:pPr eaLnBrk="1" hangingPunct="1"/>
              <a:t>65</a:t>
            </a:fld>
            <a:endParaRPr kumimoji="0" lang="en-US" altLang="zh-TW"/>
          </a:p>
        </p:txBody>
      </p:sp>
      <p:sp>
        <p:nvSpPr>
          <p:cNvPr id="70659" name="Rectangle 2">
            <a:extLst>
              <a:ext uri="{FF2B5EF4-FFF2-40B4-BE49-F238E27FC236}">
                <a16:creationId xmlns:a16="http://schemas.microsoft.com/office/drawing/2014/main" id="{982459A7-6D93-45D9-A0F0-5657B8167B28}"/>
              </a:ext>
            </a:extLst>
          </p:cNvPr>
          <p:cNvSpPr>
            <a:spLocks noGrp="1" noChangeArrowheads="1"/>
          </p:cNvSpPr>
          <p:nvPr>
            <p:ph type="title"/>
          </p:nvPr>
        </p:nvSpPr>
        <p:spPr/>
        <p:txBody>
          <a:bodyPr/>
          <a:lstStyle/>
          <a:p>
            <a:pPr eaLnBrk="1" hangingPunct="1"/>
            <a:endParaRPr lang="zh-TW" altLang="en-US"/>
          </a:p>
        </p:txBody>
      </p:sp>
      <p:sp>
        <p:nvSpPr>
          <p:cNvPr id="70660" name="Rectangle 3">
            <a:extLst>
              <a:ext uri="{FF2B5EF4-FFF2-40B4-BE49-F238E27FC236}">
                <a16:creationId xmlns:a16="http://schemas.microsoft.com/office/drawing/2014/main" id="{4F65E27C-CC5A-46D4-9013-0B80745F66B7}"/>
              </a:ext>
            </a:extLst>
          </p:cNvPr>
          <p:cNvSpPr>
            <a:spLocks noGrp="1" noChangeArrowheads="1"/>
          </p:cNvSpPr>
          <p:nvPr>
            <p:ph type="body" idx="1"/>
          </p:nvPr>
        </p:nvSpPr>
        <p:spPr/>
        <p:txBody>
          <a:bodyPr/>
          <a:lstStyle/>
          <a:p>
            <a:pPr eaLnBrk="1" hangingPunct="1"/>
            <a:r>
              <a:rPr lang="en-US" altLang="zh-TW" dirty="0"/>
              <a:t>The enhancement approach using the foregoing concepts is summarized in Fig. 4.31, which is known as homomorphic systems.</a:t>
            </a:r>
          </a:p>
          <a:p>
            <a:pPr eaLnBrk="1" hangingPunct="1"/>
            <a:endParaRPr lang="zh-TW" altLang="en-US" dirty="0"/>
          </a:p>
          <a:p>
            <a:pPr eaLnBrk="1" hangingPunct="1"/>
            <a:endParaRPr lang="zh-TW" altLang="en-US" dirty="0"/>
          </a:p>
          <a:p>
            <a:pPr eaLnBrk="1" hangingPunct="1"/>
            <a:endParaRPr lang="zh-TW" altLang="en-US" dirty="0"/>
          </a:p>
          <a:p>
            <a:pPr eaLnBrk="1" hangingPunct="1"/>
            <a:r>
              <a:rPr lang="en-US" altLang="zh-TW" dirty="0"/>
              <a:t>The illumination component of an image generally is characterized by slow spatial variations, while the reflectance component tends to vary abruptly, particularly at the junctions of dissimilar objects.</a:t>
            </a:r>
          </a:p>
          <a:p>
            <a:pPr lvl="1" eaLnBrk="1" hangingPunct="1"/>
            <a:r>
              <a:rPr lang="en-US" altLang="zh-TW" dirty="0"/>
              <a:t>The homomorphic filter function </a:t>
            </a:r>
            <a:r>
              <a:rPr lang="en-US" altLang="zh-TW" i="1" dirty="0"/>
              <a:t>H</a:t>
            </a:r>
            <a:r>
              <a:rPr lang="en-US" altLang="zh-TW" dirty="0"/>
              <a:t>(</a:t>
            </a:r>
            <a:r>
              <a:rPr lang="en-US" altLang="zh-TW" i="1" dirty="0"/>
              <a:t>u</a:t>
            </a:r>
            <a:r>
              <a:rPr lang="en-US" altLang="zh-TW" dirty="0"/>
              <a:t>,</a:t>
            </a:r>
            <a:r>
              <a:rPr lang="en-US" altLang="zh-TW" i="1" dirty="0"/>
              <a:t> v</a:t>
            </a:r>
            <a:r>
              <a:rPr lang="en-US" altLang="zh-TW" dirty="0"/>
              <a:t>) can operate on the illumination and reflectance components </a:t>
            </a:r>
            <a:r>
              <a:rPr lang="en-US" altLang="zh-TW" dirty="0" err="1"/>
              <a:t>seperately</a:t>
            </a:r>
            <a:r>
              <a:rPr lang="en-US" altLang="zh-TW" dirty="0"/>
              <a:t> (as shown in Eq. (4.5-5)).</a:t>
            </a:r>
            <a:endParaRPr lang="zh-TW" altLang="en-US" dirty="0"/>
          </a:p>
        </p:txBody>
      </p:sp>
      <p:pic>
        <p:nvPicPr>
          <p:cNvPr id="70661" name="Picture 4">
            <a:extLst>
              <a:ext uri="{FF2B5EF4-FFF2-40B4-BE49-F238E27FC236}">
                <a16:creationId xmlns:a16="http://schemas.microsoft.com/office/drawing/2014/main" id="{BB3CF596-AE40-4AC2-8A6E-D830C8B5E4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51013"/>
            <a:ext cx="8496300"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投影片編號版面配置區 3">
            <a:extLst>
              <a:ext uri="{FF2B5EF4-FFF2-40B4-BE49-F238E27FC236}">
                <a16:creationId xmlns:a16="http://schemas.microsoft.com/office/drawing/2014/main" id="{36F1F26D-4489-4D74-8DED-7ED3F884AB5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4C251D78-4256-4650-8831-2CF592295BA3}" type="slidenum">
              <a:rPr kumimoji="0" lang="zh-TW" altLang="en-US"/>
              <a:pPr eaLnBrk="1" hangingPunct="1"/>
              <a:t>66</a:t>
            </a:fld>
            <a:endParaRPr kumimoji="0" lang="en-US" altLang="zh-TW"/>
          </a:p>
        </p:txBody>
      </p:sp>
      <p:sp>
        <p:nvSpPr>
          <p:cNvPr id="71683" name="Rectangle 2">
            <a:extLst>
              <a:ext uri="{FF2B5EF4-FFF2-40B4-BE49-F238E27FC236}">
                <a16:creationId xmlns:a16="http://schemas.microsoft.com/office/drawing/2014/main" id="{48FF8CBD-B73D-442C-A2F0-5C295680500B}"/>
              </a:ext>
            </a:extLst>
          </p:cNvPr>
          <p:cNvSpPr>
            <a:spLocks noGrp="1" noChangeArrowheads="1"/>
          </p:cNvSpPr>
          <p:nvPr>
            <p:ph type="title"/>
          </p:nvPr>
        </p:nvSpPr>
        <p:spPr/>
        <p:txBody>
          <a:bodyPr/>
          <a:lstStyle/>
          <a:p>
            <a:pPr eaLnBrk="1" hangingPunct="1"/>
            <a:endParaRPr lang="zh-TW" altLang="en-US"/>
          </a:p>
        </p:txBody>
      </p:sp>
      <p:sp>
        <p:nvSpPr>
          <p:cNvPr id="71684" name="Rectangle 3">
            <a:extLst>
              <a:ext uri="{FF2B5EF4-FFF2-40B4-BE49-F238E27FC236}">
                <a16:creationId xmlns:a16="http://schemas.microsoft.com/office/drawing/2014/main" id="{DCE91D22-7EB1-4EB4-A8C3-02F1A5000526}"/>
              </a:ext>
            </a:extLst>
          </p:cNvPr>
          <p:cNvSpPr>
            <a:spLocks noGrp="1" noChangeArrowheads="1"/>
          </p:cNvSpPr>
          <p:nvPr>
            <p:ph type="body" idx="1"/>
          </p:nvPr>
        </p:nvSpPr>
        <p:spPr/>
        <p:txBody>
          <a:bodyPr/>
          <a:lstStyle/>
          <a:p>
            <a:pPr eaLnBrk="1" hangingPunct="1"/>
            <a:r>
              <a:rPr lang="en-US" altLang="zh-TW"/>
              <a:t>Fig. 4.32 shows a cross section of a homomorphic filter, where </a:t>
            </a:r>
            <a:r>
              <a:rPr lang="en-US" altLang="zh-TW" i="1"/>
              <a:t>r</a:t>
            </a:r>
            <a:r>
              <a:rPr lang="en-US" altLang="zh-TW" i="1" baseline="-25000"/>
              <a:t>L</a:t>
            </a:r>
            <a:r>
              <a:rPr lang="en-US" altLang="zh-TW"/>
              <a:t> &lt; 1 and </a:t>
            </a:r>
            <a:r>
              <a:rPr lang="en-US" altLang="zh-TW" i="1"/>
              <a:t>r</a:t>
            </a:r>
            <a:r>
              <a:rPr lang="en-US" altLang="zh-TW" i="1" baseline="-25000"/>
              <a:t>H</a:t>
            </a:r>
            <a:r>
              <a:rPr lang="en-US" altLang="zh-TW"/>
              <a:t> &gt; 1. The net result is simultaneous dynamic range compression and contrast enhancement.</a:t>
            </a:r>
            <a:endParaRPr lang="zh-TW" altLang="en-US"/>
          </a:p>
        </p:txBody>
      </p:sp>
      <p:pic>
        <p:nvPicPr>
          <p:cNvPr id="71685" name="Picture 4">
            <a:extLst>
              <a:ext uri="{FF2B5EF4-FFF2-40B4-BE49-F238E27FC236}">
                <a16:creationId xmlns:a16="http://schemas.microsoft.com/office/drawing/2014/main" id="{05F562B9-8E62-44B6-9639-CE14755BA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00213"/>
            <a:ext cx="8569325"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投影片編號版面配置區 3">
            <a:extLst>
              <a:ext uri="{FF2B5EF4-FFF2-40B4-BE49-F238E27FC236}">
                <a16:creationId xmlns:a16="http://schemas.microsoft.com/office/drawing/2014/main" id="{9D9B8110-2C0B-40DB-B2D5-4F3F9EF2F0E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493B5979-37DC-4EF1-B58A-887D442348D5}" type="slidenum">
              <a:rPr kumimoji="0" lang="zh-TW" altLang="en-US"/>
              <a:pPr eaLnBrk="1" hangingPunct="1"/>
              <a:t>67</a:t>
            </a:fld>
            <a:endParaRPr kumimoji="0" lang="en-US" altLang="zh-TW"/>
          </a:p>
        </p:txBody>
      </p:sp>
      <p:sp>
        <p:nvSpPr>
          <p:cNvPr id="72707" name="Rectangle 2">
            <a:extLst>
              <a:ext uri="{FF2B5EF4-FFF2-40B4-BE49-F238E27FC236}">
                <a16:creationId xmlns:a16="http://schemas.microsoft.com/office/drawing/2014/main" id="{BE171A9E-695E-41BD-B68E-E9909D769E9E}"/>
              </a:ext>
            </a:extLst>
          </p:cNvPr>
          <p:cNvSpPr>
            <a:spLocks noGrp="1" noChangeArrowheads="1"/>
          </p:cNvSpPr>
          <p:nvPr>
            <p:ph type="title"/>
          </p:nvPr>
        </p:nvSpPr>
        <p:spPr/>
        <p:txBody>
          <a:bodyPr/>
          <a:lstStyle/>
          <a:p>
            <a:pPr eaLnBrk="1" hangingPunct="1"/>
            <a:endParaRPr lang="zh-TW" altLang="en-US"/>
          </a:p>
        </p:txBody>
      </p:sp>
      <p:sp>
        <p:nvSpPr>
          <p:cNvPr id="72708" name="Rectangle 3">
            <a:extLst>
              <a:ext uri="{FF2B5EF4-FFF2-40B4-BE49-F238E27FC236}">
                <a16:creationId xmlns:a16="http://schemas.microsoft.com/office/drawing/2014/main" id="{6A2BA193-F586-431B-B225-1F815009D9D0}"/>
              </a:ext>
            </a:extLst>
          </p:cNvPr>
          <p:cNvSpPr>
            <a:spLocks noGrp="1" noChangeArrowheads="1"/>
          </p:cNvSpPr>
          <p:nvPr>
            <p:ph type="body" idx="1"/>
          </p:nvPr>
        </p:nvSpPr>
        <p:spPr>
          <a:xfrm>
            <a:off x="107950" y="115888"/>
            <a:ext cx="8847138" cy="6481762"/>
          </a:xfrm>
        </p:spPr>
        <p:txBody>
          <a:bodyPr/>
          <a:lstStyle/>
          <a:p>
            <a:pPr eaLnBrk="1" hangingPunct="1">
              <a:lnSpc>
                <a:spcPct val="90000"/>
              </a:lnSpc>
            </a:pPr>
            <a:r>
              <a:rPr lang="en-US" altLang="zh-TW" dirty="0"/>
              <a:t>The curve shape in Fig. 4.32 can be approximated by a modified form of the Gaussian </a:t>
            </a:r>
            <a:r>
              <a:rPr lang="en-US" altLang="zh-TW" dirty="0" err="1"/>
              <a:t>highpass</a:t>
            </a:r>
            <a:r>
              <a:rPr lang="en-US" altLang="zh-TW" dirty="0"/>
              <a:t> filter:</a:t>
            </a:r>
          </a:p>
          <a:p>
            <a:pPr eaLnBrk="1" hangingPunct="1">
              <a:lnSpc>
                <a:spcPct val="90000"/>
              </a:lnSpc>
              <a:buFont typeface="Wingdings" panose="05000000000000000000" pitchFamily="2" charset="2"/>
              <a:buNone/>
            </a:pPr>
            <a:r>
              <a:rPr lang="zh-TW" altLang="en-US" dirty="0"/>
              <a:t>									     </a:t>
            </a:r>
            <a:r>
              <a:rPr lang="en-US" altLang="zh-TW" dirty="0"/>
              <a:t>(4.5-13)</a:t>
            </a:r>
          </a:p>
          <a:p>
            <a:pPr eaLnBrk="1" hangingPunct="1">
              <a:lnSpc>
                <a:spcPct val="90000"/>
              </a:lnSpc>
              <a:buFont typeface="Wingdings" panose="05000000000000000000" pitchFamily="2" charset="2"/>
              <a:buNone/>
            </a:pPr>
            <a:r>
              <a:rPr lang="zh-TW" altLang="en-US" dirty="0"/>
              <a:t>	</a:t>
            </a:r>
            <a:r>
              <a:rPr lang="en-US" altLang="zh-TW" dirty="0"/>
              <a:t>where </a:t>
            </a:r>
            <a:r>
              <a:rPr lang="en-US" altLang="zh-TW" i="1" dirty="0"/>
              <a:t>D</a:t>
            </a:r>
            <a:r>
              <a:rPr lang="en-US" altLang="zh-TW" i="1" baseline="30000" dirty="0"/>
              <a:t>2</a:t>
            </a:r>
            <a:r>
              <a:rPr lang="en-US" altLang="zh-TW" i="1" dirty="0"/>
              <a:t>(u, v)</a:t>
            </a:r>
            <a:r>
              <a:rPr lang="en-US" altLang="zh-TW" dirty="0"/>
              <a:t> is given in Eq. (4.3-3) and the constant </a:t>
            </a:r>
            <a:r>
              <a:rPr lang="en-US" altLang="zh-TW" i="1" dirty="0"/>
              <a:t>c</a:t>
            </a:r>
            <a:r>
              <a:rPr lang="en-US" altLang="zh-TW" dirty="0"/>
              <a:t> is used to control the sharpness of the slope of the filter function as it transitions between     and    </a:t>
            </a:r>
            <a:r>
              <a:rPr lang="en-US" altLang="zh-TW" sz="1600" dirty="0"/>
              <a:t> </a:t>
            </a:r>
            <a:r>
              <a:rPr lang="en-US" altLang="zh-TW" dirty="0"/>
              <a:t>.</a:t>
            </a:r>
            <a:endParaRPr lang="zh-TW" altLang="en-US" dirty="0"/>
          </a:p>
          <a:p>
            <a:pPr eaLnBrk="1" hangingPunct="1">
              <a:lnSpc>
                <a:spcPct val="90000"/>
              </a:lnSpc>
            </a:pPr>
            <a:r>
              <a:rPr lang="en-US" altLang="zh-TW" dirty="0"/>
              <a:t>Fig. 4.33 shows the results of applying the homomorphic filtering function in Fig. 4.32 with     = 0.5 and      = 2.0.</a:t>
            </a:r>
            <a:endParaRPr lang="zh-TW" altLang="en-US" dirty="0"/>
          </a:p>
        </p:txBody>
      </p:sp>
      <p:pic>
        <p:nvPicPr>
          <p:cNvPr id="72709" name="Picture 4">
            <a:extLst>
              <a:ext uri="{FF2B5EF4-FFF2-40B4-BE49-F238E27FC236}">
                <a16:creationId xmlns:a16="http://schemas.microsoft.com/office/drawing/2014/main" id="{677E4E4D-35E5-4732-8E0A-8D570CBB65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 y="3457575"/>
            <a:ext cx="7729538"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2710" name="Object 5">
            <a:extLst>
              <a:ext uri="{FF2B5EF4-FFF2-40B4-BE49-F238E27FC236}">
                <a16:creationId xmlns:a16="http://schemas.microsoft.com/office/drawing/2014/main" id="{1DECE202-E07F-4BAB-8935-00C197DCE4FB}"/>
              </a:ext>
            </a:extLst>
          </p:cNvPr>
          <p:cNvGraphicFramePr>
            <a:graphicFrameLocks noChangeAspect="1"/>
          </p:cNvGraphicFramePr>
          <p:nvPr/>
        </p:nvGraphicFramePr>
        <p:xfrm>
          <a:off x="684213" y="836613"/>
          <a:ext cx="5183187" cy="549275"/>
        </p:xfrm>
        <a:graphic>
          <a:graphicData uri="http://schemas.openxmlformats.org/presentationml/2006/ole">
            <mc:AlternateContent xmlns:mc="http://schemas.openxmlformats.org/markup-compatibility/2006">
              <mc:Choice xmlns:v="urn:schemas-microsoft-com:vml" Requires="v">
                <p:oleObj spid="_x0000_s73085" name="方程式" r:id="rId4" imgW="2489200" imgH="254000" progId="Equation.3">
                  <p:embed/>
                </p:oleObj>
              </mc:Choice>
              <mc:Fallback>
                <p:oleObj name="方程式" r:id="rId4" imgW="2489200" imgH="2540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836613"/>
                        <a:ext cx="5183187"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1" name="Object 6">
            <a:extLst>
              <a:ext uri="{FF2B5EF4-FFF2-40B4-BE49-F238E27FC236}">
                <a16:creationId xmlns:a16="http://schemas.microsoft.com/office/drawing/2014/main" id="{D944B269-7DD4-4B5E-8764-56C3FBE3D9D1}"/>
              </a:ext>
            </a:extLst>
          </p:cNvPr>
          <p:cNvGraphicFramePr>
            <a:graphicFrameLocks noChangeAspect="1"/>
          </p:cNvGraphicFramePr>
          <p:nvPr/>
        </p:nvGraphicFramePr>
        <p:xfrm>
          <a:off x="5148263" y="2114550"/>
          <a:ext cx="325437" cy="574675"/>
        </p:xfrm>
        <a:graphic>
          <a:graphicData uri="http://schemas.openxmlformats.org/presentationml/2006/ole">
            <mc:AlternateContent xmlns:mc="http://schemas.openxmlformats.org/markup-compatibility/2006">
              <mc:Choice xmlns:v="urn:schemas-microsoft-com:vml" Requires="v">
                <p:oleObj spid="_x0000_s73086" name="方程式" r:id="rId6" imgW="177646" imgH="241091" progId="Equation.3">
                  <p:embed/>
                </p:oleObj>
              </mc:Choice>
              <mc:Fallback>
                <p:oleObj name="方程式" r:id="rId6" imgW="177646" imgH="241091"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8263" y="2114550"/>
                        <a:ext cx="325437"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2" name="Object 7">
            <a:extLst>
              <a:ext uri="{FF2B5EF4-FFF2-40B4-BE49-F238E27FC236}">
                <a16:creationId xmlns:a16="http://schemas.microsoft.com/office/drawing/2014/main" id="{C05700E0-E02B-483D-974D-F7103731A2D0}"/>
              </a:ext>
            </a:extLst>
          </p:cNvPr>
          <p:cNvGraphicFramePr>
            <a:graphicFrameLocks noChangeAspect="1"/>
          </p:cNvGraphicFramePr>
          <p:nvPr>
            <p:extLst>
              <p:ext uri="{D42A27DB-BD31-4B8C-83A1-F6EECF244321}">
                <p14:modId xmlns:p14="http://schemas.microsoft.com/office/powerpoint/2010/main" val="1216347838"/>
              </p:ext>
            </p:extLst>
          </p:nvPr>
        </p:nvGraphicFramePr>
        <p:xfrm>
          <a:off x="6084168" y="2133600"/>
          <a:ext cx="381000" cy="574675"/>
        </p:xfrm>
        <a:graphic>
          <a:graphicData uri="http://schemas.openxmlformats.org/presentationml/2006/ole">
            <mc:AlternateContent xmlns:mc="http://schemas.openxmlformats.org/markup-compatibility/2006">
              <mc:Choice xmlns:v="urn:schemas-microsoft-com:vml" Requires="v">
                <p:oleObj spid="_x0000_s73087" name="方程式" r:id="rId8" imgW="203112" imgH="241195" progId="Equation.3">
                  <p:embed/>
                </p:oleObj>
              </mc:Choice>
              <mc:Fallback>
                <p:oleObj name="方程式" r:id="rId8" imgW="203112" imgH="241195"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84168" y="2133600"/>
                        <a:ext cx="38100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3" name="Object 8">
            <a:extLst>
              <a:ext uri="{FF2B5EF4-FFF2-40B4-BE49-F238E27FC236}">
                <a16:creationId xmlns:a16="http://schemas.microsoft.com/office/drawing/2014/main" id="{5D1748DE-9F00-40A3-95EB-BFAA38C49DE1}"/>
              </a:ext>
            </a:extLst>
          </p:cNvPr>
          <p:cNvGraphicFramePr>
            <a:graphicFrameLocks noChangeAspect="1"/>
          </p:cNvGraphicFramePr>
          <p:nvPr/>
        </p:nvGraphicFramePr>
        <p:xfrm>
          <a:off x="5345113" y="2960688"/>
          <a:ext cx="325437" cy="574675"/>
        </p:xfrm>
        <a:graphic>
          <a:graphicData uri="http://schemas.openxmlformats.org/presentationml/2006/ole">
            <mc:AlternateContent xmlns:mc="http://schemas.openxmlformats.org/markup-compatibility/2006">
              <mc:Choice xmlns:v="urn:schemas-microsoft-com:vml" Requires="v">
                <p:oleObj spid="_x0000_s73088" name="方程式" r:id="rId10" imgW="177646" imgH="241091" progId="Equation.3">
                  <p:embed/>
                </p:oleObj>
              </mc:Choice>
              <mc:Fallback>
                <p:oleObj name="方程式" r:id="rId10" imgW="177646" imgH="241091"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5113" y="2960688"/>
                        <a:ext cx="325437"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4" name="Object 9">
            <a:extLst>
              <a:ext uri="{FF2B5EF4-FFF2-40B4-BE49-F238E27FC236}">
                <a16:creationId xmlns:a16="http://schemas.microsoft.com/office/drawing/2014/main" id="{519C1C92-C956-4ECD-97AB-5781E430986B}"/>
              </a:ext>
            </a:extLst>
          </p:cNvPr>
          <p:cNvGraphicFramePr>
            <a:graphicFrameLocks noChangeAspect="1"/>
          </p:cNvGraphicFramePr>
          <p:nvPr/>
        </p:nvGraphicFramePr>
        <p:xfrm>
          <a:off x="7146925" y="2959100"/>
          <a:ext cx="381000" cy="574675"/>
        </p:xfrm>
        <a:graphic>
          <a:graphicData uri="http://schemas.openxmlformats.org/presentationml/2006/ole">
            <mc:AlternateContent xmlns:mc="http://schemas.openxmlformats.org/markup-compatibility/2006">
              <mc:Choice xmlns:v="urn:schemas-microsoft-com:vml" Requires="v">
                <p:oleObj spid="_x0000_s73089" name="方程式" r:id="rId11" imgW="203112" imgH="241195" progId="Equation.3">
                  <p:embed/>
                </p:oleObj>
              </mc:Choice>
              <mc:Fallback>
                <p:oleObj name="方程式" r:id="rId11" imgW="203112" imgH="241195"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46925" y="2959100"/>
                        <a:ext cx="38100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文字方塊 10">
            <a:extLst>
              <a:ext uri="{FF2B5EF4-FFF2-40B4-BE49-F238E27FC236}">
                <a16:creationId xmlns:a16="http://schemas.microsoft.com/office/drawing/2014/main" id="{FA5C7D5E-4B0F-4E1E-9E8C-7D85065921A8}"/>
              </a:ext>
            </a:extLst>
          </p:cNvPr>
          <p:cNvSpPr txBox="1"/>
          <p:nvPr/>
        </p:nvSpPr>
        <p:spPr>
          <a:xfrm>
            <a:off x="5736595" y="880417"/>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投影片編號版面配置區 3">
            <a:extLst>
              <a:ext uri="{FF2B5EF4-FFF2-40B4-BE49-F238E27FC236}">
                <a16:creationId xmlns:a16="http://schemas.microsoft.com/office/drawing/2014/main" id="{526EFFA1-D0C0-480A-A2F4-22486757115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F9EEDC69-912F-41CD-A8BE-CC44B8F0B3CA}" type="slidenum">
              <a:rPr kumimoji="0" lang="zh-TW" altLang="en-US"/>
              <a:pPr eaLnBrk="1" hangingPunct="1"/>
              <a:t>68</a:t>
            </a:fld>
            <a:endParaRPr kumimoji="0" lang="en-US" altLang="zh-TW"/>
          </a:p>
        </p:txBody>
      </p:sp>
      <p:sp>
        <p:nvSpPr>
          <p:cNvPr id="73731" name="Rectangle 2">
            <a:extLst>
              <a:ext uri="{FF2B5EF4-FFF2-40B4-BE49-F238E27FC236}">
                <a16:creationId xmlns:a16="http://schemas.microsoft.com/office/drawing/2014/main" id="{AE8DF899-D3B7-409C-8017-C1CD898D59C9}"/>
              </a:ext>
            </a:extLst>
          </p:cNvPr>
          <p:cNvSpPr>
            <a:spLocks noGrp="1" noChangeArrowheads="1"/>
          </p:cNvSpPr>
          <p:nvPr>
            <p:ph type="title"/>
          </p:nvPr>
        </p:nvSpPr>
        <p:spPr/>
        <p:txBody>
          <a:bodyPr/>
          <a:lstStyle/>
          <a:p>
            <a:pPr eaLnBrk="1" hangingPunct="1"/>
            <a:r>
              <a:rPr lang="en-US" altLang="zh-TW"/>
              <a:t>Some Additional Properties of 2-D Fourier Transform</a:t>
            </a:r>
            <a:endParaRPr lang="zh-TW" altLang="en-US"/>
          </a:p>
        </p:txBody>
      </p:sp>
      <p:sp>
        <p:nvSpPr>
          <p:cNvPr id="73732" name="Rectangle 3">
            <a:extLst>
              <a:ext uri="{FF2B5EF4-FFF2-40B4-BE49-F238E27FC236}">
                <a16:creationId xmlns:a16="http://schemas.microsoft.com/office/drawing/2014/main" id="{C95B2729-FAAD-4A4B-AAD5-35E1D8905769}"/>
              </a:ext>
            </a:extLst>
          </p:cNvPr>
          <p:cNvSpPr>
            <a:spLocks noGrp="1" noChangeArrowheads="1"/>
          </p:cNvSpPr>
          <p:nvPr>
            <p:ph type="body" idx="1"/>
          </p:nvPr>
        </p:nvSpPr>
        <p:spPr/>
        <p:txBody>
          <a:bodyPr/>
          <a:lstStyle/>
          <a:p>
            <a:pPr eaLnBrk="1" hangingPunct="1"/>
            <a:r>
              <a:rPr lang="en-US" altLang="zh-TW"/>
              <a:t>Translation</a:t>
            </a:r>
          </a:p>
          <a:p>
            <a:pPr lvl="1" eaLnBrk="1" hangingPunct="1"/>
            <a:r>
              <a:rPr lang="en-US" altLang="zh-TW"/>
              <a:t>The Fourier transform pair has the following translation properties:</a:t>
            </a:r>
          </a:p>
          <a:p>
            <a:pPr lvl="1" eaLnBrk="1" hangingPunct="1">
              <a:buFont typeface="Wingdings" panose="05000000000000000000" pitchFamily="2" charset="2"/>
              <a:buNone/>
            </a:pPr>
            <a:r>
              <a:rPr lang="zh-TW" altLang="en-US"/>
              <a:t>						 			          </a:t>
            </a:r>
            <a:r>
              <a:rPr lang="en-US" altLang="zh-TW"/>
              <a:t>(4.6-1)</a:t>
            </a:r>
          </a:p>
          <a:p>
            <a:pPr lvl="1" eaLnBrk="1" hangingPunct="1">
              <a:buFont typeface="Wingdings" panose="05000000000000000000" pitchFamily="2" charset="2"/>
              <a:buNone/>
            </a:pPr>
            <a:r>
              <a:rPr lang="zh-TW" altLang="en-US"/>
              <a:t>									          </a:t>
            </a:r>
            <a:r>
              <a:rPr lang="en-US" altLang="zh-TW"/>
              <a:t>(4.6-2)</a:t>
            </a:r>
          </a:p>
          <a:p>
            <a:pPr lvl="1" eaLnBrk="1" hangingPunct="1"/>
            <a:r>
              <a:rPr lang="en-US" altLang="zh-TW"/>
              <a:t>When </a:t>
            </a:r>
            <a:r>
              <a:rPr lang="en-US" altLang="zh-TW" i="1"/>
              <a:t>u</a:t>
            </a:r>
            <a:r>
              <a:rPr lang="en-US" altLang="zh-TW" i="1" baseline="-25000"/>
              <a:t>0</a:t>
            </a:r>
            <a:r>
              <a:rPr lang="en-US" altLang="zh-TW"/>
              <a:t> = </a:t>
            </a:r>
            <a:r>
              <a:rPr lang="en-US" altLang="zh-TW" i="1"/>
              <a:t>M/2</a:t>
            </a:r>
            <a:r>
              <a:rPr lang="en-US" altLang="zh-TW"/>
              <a:t> and </a:t>
            </a:r>
            <a:r>
              <a:rPr lang="en-US" altLang="zh-TW" i="1"/>
              <a:t>v</a:t>
            </a:r>
            <a:r>
              <a:rPr lang="en-US" altLang="zh-TW" i="1" baseline="-25000"/>
              <a:t>0</a:t>
            </a:r>
            <a:r>
              <a:rPr lang="en-US" altLang="zh-TW"/>
              <a:t> = </a:t>
            </a:r>
            <a:r>
              <a:rPr lang="en-US" altLang="zh-TW" i="1"/>
              <a:t>N/2</a:t>
            </a:r>
            <a:r>
              <a:rPr lang="en-US" altLang="zh-TW"/>
              <a:t>, it follows that</a:t>
            </a:r>
          </a:p>
          <a:p>
            <a:pPr lvl="1" eaLnBrk="1" hangingPunct="1"/>
            <a:endParaRPr lang="zh-TW" altLang="en-US"/>
          </a:p>
          <a:p>
            <a:pPr lvl="1" eaLnBrk="1" hangingPunct="1">
              <a:buFont typeface="Wingdings" panose="05000000000000000000" pitchFamily="2" charset="2"/>
              <a:buNone/>
            </a:pPr>
            <a:r>
              <a:rPr lang="zh-TW" altLang="en-US"/>
              <a:t>	</a:t>
            </a:r>
            <a:r>
              <a:rPr lang="en-US" altLang="zh-TW">
                <a:sym typeface="Wingdings" panose="05000000000000000000" pitchFamily="2" charset="2"/>
              </a:rPr>
              <a:t> </a:t>
            </a:r>
            <a:r>
              <a:rPr lang="en-US" altLang="zh-TW"/>
              <a:t>Eq. (4.6-1) becomes</a:t>
            </a:r>
          </a:p>
          <a:p>
            <a:pPr lvl="1" eaLnBrk="1" hangingPunct="1">
              <a:buFont typeface="Wingdings" panose="05000000000000000000" pitchFamily="2" charset="2"/>
              <a:buNone/>
            </a:pPr>
            <a:r>
              <a:rPr lang="zh-TW" altLang="en-US"/>
              <a:t>									          </a:t>
            </a:r>
            <a:r>
              <a:rPr lang="en-US" altLang="zh-TW"/>
              <a:t>(4.6-3)</a:t>
            </a:r>
          </a:p>
          <a:p>
            <a:pPr lvl="1" eaLnBrk="1" hangingPunct="1">
              <a:buFont typeface="Wingdings" panose="05000000000000000000" pitchFamily="2" charset="2"/>
              <a:buNone/>
            </a:pPr>
            <a:r>
              <a:rPr lang="en-US" altLang="zh-TW"/>
              <a:t>	Similarly,</a:t>
            </a:r>
          </a:p>
          <a:p>
            <a:pPr lvl="1" eaLnBrk="1" hangingPunct="1">
              <a:buFont typeface="Wingdings" panose="05000000000000000000" pitchFamily="2" charset="2"/>
              <a:buNone/>
            </a:pPr>
            <a:r>
              <a:rPr lang="zh-TW" altLang="en-US"/>
              <a:t>									          </a:t>
            </a:r>
            <a:r>
              <a:rPr lang="en-US" altLang="zh-TW"/>
              <a:t>(4.6-4)</a:t>
            </a:r>
          </a:p>
        </p:txBody>
      </p:sp>
      <p:graphicFrame>
        <p:nvGraphicFramePr>
          <p:cNvPr id="73733" name="Object 4">
            <a:extLst>
              <a:ext uri="{FF2B5EF4-FFF2-40B4-BE49-F238E27FC236}">
                <a16:creationId xmlns:a16="http://schemas.microsoft.com/office/drawing/2014/main" id="{F17A5F49-1ED8-4ECD-940F-835A70B1FF22}"/>
              </a:ext>
            </a:extLst>
          </p:cNvPr>
          <p:cNvGraphicFramePr>
            <a:graphicFrameLocks noChangeAspect="1"/>
          </p:cNvGraphicFramePr>
          <p:nvPr/>
        </p:nvGraphicFramePr>
        <p:xfrm>
          <a:off x="1357313" y="2251075"/>
          <a:ext cx="5907087" cy="542925"/>
        </p:xfrm>
        <a:graphic>
          <a:graphicData uri="http://schemas.openxmlformats.org/presentationml/2006/ole">
            <mc:AlternateContent xmlns:mc="http://schemas.openxmlformats.org/markup-compatibility/2006">
              <mc:Choice xmlns:v="urn:schemas-microsoft-com:vml" Requires="v">
                <p:oleObj spid="_x0000_s74108" name="方程式" r:id="rId3" imgW="2565400" imgH="241300" progId="Equation.3">
                  <p:embed/>
                </p:oleObj>
              </mc:Choice>
              <mc:Fallback>
                <p:oleObj name="方程式" r:id="rId3" imgW="25654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7313" y="2251075"/>
                        <a:ext cx="5907087"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4" name="Object 5">
            <a:extLst>
              <a:ext uri="{FF2B5EF4-FFF2-40B4-BE49-F238E27FC236}">
                <a16:creationId xmlns:a16="http://schemas.microsoft.com/office/drawing/2014/main" id="{8421788F-9992-45C3-96AF-BE75F44D0DD6}"/>
              </a:ext>
            </a:extLst>
          </p:cNvPr>
          <p:cNvGraphicFramePr>
            <a:graphicFrameLocks noChangeAspect="1"/>
          </p:cNvGraphicFramePr>
          <p:nvPr/>
        </p:nvGraphicFramePr>
        <p:xfrm>
          <a:off x="1273175" y="2682875"/>
          <a:ext cx="5916613" cy="557213"/>
        </p:xfrm>
        <a:graphic>
          <a:graphicData uri="http://schemas.openxmlformats.org/presentationml/2006/ole">
            <mc:AlternateContent xmlns:mc="http://schemas.openxmlformats.org/markup-compatibility/2006">
              <mc:Choice xmlns:v="urn:schemas-microsoft-com:vml" Requires="v">
                <p:oleObj spid="_x0000_s74109" name="方程式" r:id="rId5" imgW="2654300" imgH="266700" progId="Equation.3">
                  <p:embed/>
                </p:oleObj>
              </mc:Choice>
              <mc:Fallback>
                <p:oleObj name="方程式" r:id="rId5" imgW="2654300" imgH="2667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3175" y="2682875"/>
                        <a:ext cx="5916613"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5" name="Object 6">
            <a:extLst>
              <a:ext uri="{FF2B5EF4-FFF2-40B4-BE49-F238E27FC236}">
                <a16:creationId xmlns:a16="http://schemas.microsoft.com/office/drawing/2014/main" id="{53CDE761-BF68-4761-BA4E-956FA0F4B2AB}"/>
              </a:ext>
            </a:extLst>
          </p:cNvPr>
          <p:cNvGraphicFramePr>
            <a:graphicFrameLocks noChangeAspect="1"/>
          </p:cNvGraphicFramePr>
          <p:nvPr/>
        </p:nvGraphicFramePr>
        <p:xfrm>
          <a:off x="1331913" y="3675063"/>
          <a:ext cx="5553075" cy="474662"/>
        </p:xfrm>
        <a:graphic>
          <a:graphicData uri="http://schemas.openxmlformats.org/presentationml/2006/ole">
            <mc:AlternateContent xmlns:mc="http://schemas.openxmlformats.org/markup-compatibility/2006">
              <mc:Choice xmlns:v="urn:schemas-microsoft-com:vml" Requires="v">
                <p:oleObj spid="_x0000_s74110" name="Microsoft 方程式編輯器 3.0" r:id="rId7" imgW="2133600" imgH="228600" progId="Equation.3">
                  <p:embed/>
                </p:oleObj>
              </mc:Choice>
              <mc:Fallback>
                <p:oleObj name="Microsoft 方程式編輯器 3.0" r:id="rId7" imgW="21336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3675063"/>
                        <a:ext cx="5553075"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6" name="Object 7">
            <a:extLst>
              <a:ext uri="{FF2B5EF4-FFF2-40B4-BE49-F238E27FC236}">
                <a16:creationId xmlns:a16="http://schemas.microsoft.com/office/drawing/2014/main" id="{6459D43B-95ED-44A9-AF77-295854847875}"/>
              </a:ext>
            </a:extLst>
          </p:cNvPr>
          <p:cNvGraphicFramePr>
            <a:graphicFrameLocks noChangeAspect="1"/>
          </p:cNvGraphicFramePr>
          <p:nvPr/>
        </p:nvGraphicFramePr>
        <p:xfrm>
          <a:off x="1377950" y="4462463"/>
          <a:ext cx="4875213" cy="503237"/>
        </p:xfrm>
        <a:graphic>
          <a:graphicData uri="http://schemas.openxmlformats.org/presentationml/2006/ole">
            <mc:AlternateContent xmlns:mc="http://schemas.openxmlformats.org/markup-compatibility/2006">
              <mc:Choice xmlns:v="urn:schemas-microsoft-com:vml" Requires="v">
                <p:oleObj spid="_x0000_s74111" name="方程式" r:id="rId9" imgW="2476500" imgH="228600" progId="Equation.3">
                  <p:embed/>
                </p:oleObj>
              </mc:Choice>
              <mc:Fallback>
                <p:oleObj name="方程式" r:id="rId9" imgW="247650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7950" y="4462463"/>
                        <a:ext cx="4875213"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7" name="Object 8">
            <a:extLst>
              <a:ext uri="{FF2B5EF4-FFF2-40B4-BE49-F238E27FC236}">
                <a16:creationId xmlns:a16="http://schemas.microsoft.com/office/drawing/2014/main" id="{0E89DD7E-4D07-4DBA-B2B8-E2F8FB349F4C}"/>
              </a:ext>
            </a:extLst>
          </p:cNvPr>
          <p:cNvGraphicFramePr>
            <a:graphicFrameLocks noChangeAspect="1"/>
          </p:cNvGraphicFramePr>
          <p:nvPr/>
        </p:nvGraphicFramePr>
        <p:xfrm>
          <a:off x="1365250" y="5300663"/>
          <a:ext cx="5191125" cy="504825"/>
        </p:xfrm>
        <a:graphic>
          <a:graphicData uri="http://schemas.openxmlformats.org/presentationml/2006/ole">
            <mc:AlternateContent xmlns:mc="http://schemas.openxmlformats.org/markup-compatibility/2006">
              <mc:Choice xmlns:v="urn:schemas-microsoft-com:vml" Requires="v">
                <p:oleObj spid="_x0000_s74112" name="方程式" r:id="rId11" imgW="2540000" imgH="228600" progId="Equation.3">
                  <p:embed/>
                </p:oleObj>
              </mc:Choice>
              <mc:Fallback>
                <p:oleObj name="方程式" r:id="rId11" imgW="2540000" imgH="2286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65250" y="5300663"/>
                        <a:ext cx="519112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投影片編號版面配置區 3">
            <a:extLst>
              <a:ext uri="{FF2B5EF4-FFF2-40B4-BE49-F238E27FC236}">
                <a16:creationId xmlns:a16="http://schemas.microsoft.com/office/drawing/2014/main" id="{6D7573D4-E758-421F-A834-38C23877091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FED88429-D24D-48D6-BDAE-46DC92812DE4}" type="slidenum">
              <a:rPr kumimoji="0" lang="zh-TW" altLang="en-US"/>
              <a:pPr eaLnBrk="1" hangingPunct="1"/>
              <a:t>69</a:t>
            </a:fld>
            <a:endParaRPr kumimoji="0" lang="en-US" altLang="zh-TW"/>
          </a:p>
        </p:txBody>
      </p:sp>
      <p:sp>
        <p:nvSpPr>
          <p:cNvPr id="74755" name="Rectangle 2">
            <a:extLst>
              <a:ext uri="{FF2B5EF4-FFF2-40B4-BE49-F238E27FC236}">
                <a16:creationId xmlns:a16="http://schemas.microsoft.com/office/drawing/2014/main" id="{E2C00BDD-6666-4460-8AA7-0ED0E5244BE9}"/>
              </a:ext>
            </a:extLst>
          </p:cNvPr>
          <p:cNvSpPr>
            <a:spLocks noGrp="1" noChangeArrowheads="1"/>
          </p:cNvSpPr>
          <p:nvPr>
            <p:ph type="title"/>
          </p:nvPr>
        </p:nvSpPr>
        <p:spPr/>
        <p:txBody>
          <a:bodyPr/>
          <a:lstStyle/>
          <a:p>
            <a:pPr eaLnBrk="1" hangingPunct="1"/>
            <a:endParaRPr lang="zh-TW" altLang="en-US" sz="700"/>
          </a:p>
        </p:txBody>
      </p:sp>
      <mc:AlternateContent xmlns:mc="http://schemas.openxmlformats.org/markup-compatibility/2006" xmlns:a14="http://schemas.microsoft.com/office/drawing/2010/main">
        <mc:Choice Requires="a14">
          <p:sp>
            <p:nvSpPr>
              <p:cNvPr id="74756" name="Rectangle 3">
                <a:extLst>
                  <a:ext uri="{FF2B5EF4-FFF2-40B4-BE49-F238E27FC236}">
                    <a16:creationId xmlns:a16="http://schemas.microsoft.com/office/drawing/2014/main" id="{BCDB805D-62D4-4FE0-A9D6-F1B7450EDFEB}"/>
                  </a:ext>
                </a:extLst>
              </p:cNvPr>
              <p:cNvSpPr>
                <a:spLocks noGrp="1" noChangeArrowheads="1"/>
              </p:cNvSpPr>
              <p:nvPr>
                <p:ph type="body" idx="1"/>
              </p:nvPr>
            </p:nvSpPr>
            <p:spPr/>
            <p:txBody>
              <a:bodyPr/>
              <a:lstStyle/>
              <a:p>
                <a:pPr eaLnBrk="1" hangingPunct="1"/>
                <a:r>
                  <a:rPr lang="en-US" altLang="zh-TW" dirty="0"/>
                  <a:t>Distributivity and Scaling</a:t>
                </a:r>
              </a:p>
              <a:p>
                <a:pPr lvl="1" eaLnBrk="1" hangingPunct="1"/>
                <a:r>
                  <a:rPr lang="en-US" altLang="zh-TW" dirty="0"/>
                  <a:t>By definition:</a:t>
                </a:r>
              </a:p>
              <a:p>
                <a:pPr lvl="1" eaLnBrk="1" hangingPunct="1">
                  <a:buFont typeface="Wingdings" panose="05000000000000000000" pitchFamily="2" charset="2"/>
                  <a:buNone/>
                </a:pPr>
                <a:r>
                  <a:rPr lang="zh-TW" altLang="en-US" dirty="0"/>
                  <a:t>									          </a:t>
                </a:r>
                <a:r>
                  <a:rPr lang="en-US" altLang="zh-TW" dirty="0"/>
                  <a:t>(4.6-5)</a:t>
                </a:r>
              </a:p>
              <a:p>
                <a:pPr lvl="1" eaLnBrk="1" hangingPunct="1">
                  <a:buFont typeface="Wingdings" panose="05000000000000000000" pitchFamily="2" charset="2"/>
                  <a:buNone/>
                </a:pPr>
                <a:r>
                  <a:rPr lang="en-US" altLang="zh-TW" dirty="0"/>
                  <a:t>	In general:</a:t>
                </a:r>
              </a:p>
              <a:p>
                <a:pPr lvl="1" eaLnBrk="1" hangingPunct="1">
                  <a:buFont typeface="Wingdings" panose="05000000000000000000" pitchFamily="2" charset="2"/>
                  <a:buNone/>
                </a:pPr>
                <a:r>
                  <a:rPr lang="zh-TW" altLang="en-US" dirty="0"/>
                  <a:t>									          </a:t>
                </a:r>
                <a:r>
                  <a:rPr lang="en-US" altLang="zh-TW" dirty="0"/>
                  <a:t>(4.6-6)</a:t>
                </a:r>
              </a:p>
              <a:p>
                <a:pPr lvl="1" eaLnBrk="1" hangingPunct="1"/>
                <a:r>
                  <a:rPr lang="en-US" altLang="zh-TW" dirty="0"/>
                  <a:t>For two scalars </a:t>
                </a:r>
                <a14:m>
                  <m:oMath xmlns:m="http://schemas.openxmlformats.org/officeDocument/2006/math">
                    <m:r>
                      <a:rPr lang="en-US" altLang="zh-TW" i="1" dirty="0" smtClean="0">
                        <a:latin typeface="Cambria Math" panose="02040503050406030204" pitchFamily="18" charset="0"/>
                      </a:rPr>
                      <m:t>𝑎</m:t>
                    </m:r>
                  </m:oMath>
                </a14:m>
                <a:r>
                  <a:rPr lang="en-US" altLang="zh-TW" dirty="0"/>
                  <a:t> and </a:t>
                </a:r>
                <a14:m>
                  <m:oMath xmlns:m="http://schemas.openxmlformats.org/officeDocument/2006/math">
                    <m:r>
                      <a:rPr lang="en-US" altLang="zh-TW" i="1" dirty="0" smtClean="0">
                        <a:latin typeface="Cambria Math" panose="02040503050406030204" pitchFamily="18" charset="0"/>
                      </a:rPr>
                      <m:t>𝑏</m:t>
                    </m:r>
                  </m:oMath>
                </a14:m>
                <a:r>
                  <a:rPr lang="en-US" altLang="zh-TW" dirty="0"/>
                  <a:t>:</a:t>
                </a:r>
              </a:p>
              <a:p>
                <a:pPr lvl="1" eaLnBrk="1" hangingPunct="1">
                  <a:buFont typeface="Wingdings" panose="05000000000000000000" pitchFamily="2" charset="2"/>
                  <a:buNone/>
                </a:pPr>
                <a:r>
                  <a:rPr lang="zh-TW" altLang="en-US" dirty="0"/>
                  <a:t>									          </a:t>
                </a:r>
                <a:r>
                  <a:rPr lang="en-US" altLang="zh-TW" dirty="0"/>
                  <a:t>(4.6-7)</a:t>
                </a:r>
              </a:p>
              <a:p>
                <a:pPr lvl="1" eaLnBrk="1" hangingPunct="1">
                  <a:buFont typeface="Wingdings" panose="05000000000000000000" pitchFamily="2" charset="2"/>
                  <a:buNone/>
                </a:pPr>
                <a:r>
                  <a:rPr lang="en-US" altLang="zh-TW" dirty="0"/>
                  <a:t>									          (4.6-8)</a:t>
                </a:r>
              </a:p>
              <a:p>
                <a:pPr eaLnBrk="1" hangingPunct="1"/>
                <a:r>
                  <a:rPr lang="en-US" altLang="zh-TW" dirty="0"/>
                  <a:t>Rotation</a:t>
                </a:r>
              </a:p>
              <a:p>
                <a:pPr lvl="1" eaLnBrk="1" hangingPunct="1"/>
                <a:r>
                  <a:rPr lang="en-US" altLang="zh-TW" dirty="0"/>
                  <a:t>If we introduce the polar coordinates:</a:t>
                </a:r>
              </a:p>
              <a:p>
                <a:pPr lvl="1" eaLnBrk="1" hangingPunct="1"/>
                <a:endParaRPr lang="en-US" altLang="zh-TW" dirty="0"/>
              </a:p>
              <a:p>
                <a:pPr lvl="1" eaLnBrk="1" hangingPunct="1">
                  <a:buFont typeface="Wingdings" panose="05000000000000000000" pitchFamily="2" charset="2"/>
                  <a:buNone/>
                </a:pPr>
                <a:r>
                  <a:rPr lang="en-US" altLang="zh-TW" i="1" dirty="0"/>
                  <a:t>	</a:t>
                </a:r>
                <a14:m>
                  <m:oMath xmlns:m="http://schemas.openxmlformats.org/officeDocument/2006/math">
                    <m:r>
                      <a:rPr lang="en-US" altLang="zh-TW" i="1" dirty="0" smtClean="0">
                        <a:latin typeface="Cambria Math" panose="02040503050406030204" pitchFamily="18" charset="0"/>
                      </a:rPr>
                      <m:t>𝑓</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𝑥</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𝑦</m:t>
                    </m:r>
                    <m:r>
                      <a:rPr lang="en-US" altLang="zh-TW" i="1" dirty="0" smtClean="0">
                        <a:latin typeface="Cambria Math" panose="02040503050406030204" pitchFamily="18" charset="0"/>
                      </a:rPr>
                      <m:t>) </m:t>
                    </m:r>
                  </m:oMath>
                </a14:m>
                <a:r>
                  <a:rPr lang="en-US" altLang="zh-TW" dirty="0"/>
                  <a:t>and </a:t>
                </a:r>
                <a14:m>
                  <m:oMath xmlns:m="http://schemas.openxmlformats.org/officeDocument/2006/math">
                    <m:r>
                      <a:rPr lang="en-US" altLang="zh-TW" i="1" dirty="0" smtClean="0">
                        <a:latin typeface="Cambria Math" panose="02040503050406030204" pitchFamily="18" charset="0"/>
                      </a:rPr>
                      <m:t>𝐹</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𝑢</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𝑣</m:t>
                    </m:r>
                    <m:r>
                      <a:rPr lang="en-US" altLang="zh-TW" i="1" dirty="0" smtClean="0">
                        <a:latin typeface="Cambria Math" panose="02040503050406030204" pitchFamily="18" charset="0"/>
                      </a:rPr>
                      <m:t>)</m:t>
                    </m:r>
                  </m:oMath>
                </a14:m>
                <a:r>
                  <a:rPr lang="en-US" altLang="zh-TW" dirty="0"/>
                  <a:t> become </a:t>
                </a:r>
                <a14:m>
                  <m:oMath xmlns:m="http://schemas.openxmlformats.org/officeDocument/2006/math">
                    <m:r>
                      <a:rPr lang="en-US" altLang="zh-TW" i="1" dirty="0" smtClean="0">
                        <a:latin typeface="Cambria Math" panose="02040503050406030204" pitchFamily="18" charset="0"/>
                      </a:rPr>
                      <m:t>𝑓</m:t>
                    </m:r>
                    <m:r>
                      <a:rPr lang="en-US" altLang="zh-TW" i="1" dirty="0" smtClean="0">
                        <a:latin typeface="Cambria Math" panose="02040503050406030204" pitchFamily="18" charset="0"/>
                      </a:rPr>
                      <m:t>(</m:t>
                    </m:r>
                    <m:r>
                      <a:rPr lang="en-US" altLang="zh-TW" i="1" dirty="0" err="1">
                        <a:latin typeface="Cambria Math" panose="02040503050406030204" pitchFamily="18" charset="0"/>
                      </a:rPr>
                      <m:t>𝑟</m:t>
                    </m:r>
                    <m:r>
                      <a:rPr lang="en-US" altLang="zh-TW" i="1" dirty="0" err="1">
                        <a:latin typeface="Cambria Math" panose="02040503050406030204" pitchFamily="18" charset="0"/>
                      </a:rPr>
                      <m:t>,</m:t>
                    </m:r>
                    <m:r>
                      <a:rPr lang="en-US" altLang="zh-TW" i="1" dirty="0" err="1">
                        <a:latin typeface="Cambria Math" panose="02040503050406030204" pitchFamily="18" charset="0"/>
                      </a:rPr>
                      <m:t>𝜃</m:t>
                    </m:r>
                    <m:r>
                      <a:rPr lang="en-US" altLang="zh-TW" i="1" dirty="0">
                        <a:latin typeface="Cambria Math" panose="02040503050406030204" pitchFamily="18" charset="0"/>
                      </a:rPr>
                      <m:t>)</m:t>
                    </m:r>
                  </m:oMath>
                </a14:m>
                <a:r>
                  <a:rPr lang="en-US" altLang="zh-TW" dirty="0"/>
                  <a:t> and </a:t>
                </a:r>
                <a14:m>
                  <m:oMath xmlns:m="http://schemas.openxmlformats.org/officeDocument/2006/math">
                    <m:r>
                      <a:rPr lang="en-US" altLang="zh-TW" i="1" dirty="0" smtClean="0">
                        <a:latin typeface="Cambria Math" panose="02040503050406030204" pitchFamily="18" charset="0"/>
                      </a:rPr>
                      <m:t>𝐹</m:t>
                    </m:r>
                    <m:r>
                      <a:rPr lang="en-US" altLang="zh-TW" i="1" dirty="0" smtClean="0">
                        <a:latin typeface="Cambria Math" panose="02040503050406030204" pitchFamily="18" charset="0"/>
                      </a:rPr>
                      <m:t>(</m:t>
                    </m:r>
                    <m:r>
                      <a:rPr lang="en-US" altLang="zh-TW" i="1" dirty="0" err="1">
                        <a:latin typeface="Cambria Math" panose="02040503050406030204" pitchFamily="18" charset="0"/>
                      </a:rPr>
                      <m:t>𝜔</m:t>
                    </m:r>
                    <m:r>
                      <a:rPr lang="en-US" altLang="zh-TW" i="1" dirty="0" err="1">
                        <a:latin typeface="Cambria Math" panose="02040503050406030204" pitchFamily="18" charset="0"/>
                      </a:rPr>
                      <m:t>,</m:t>
                    </m:r>
                    <m:r>
                      <a:rPr lang="en-US" altLang="zh-TW" i="1" dirty="0" err="1">
                        <a:latin typeface="Cambria Math" panose="02040503050406030204" pitchFamily="18" charset="0"/>
                      </a:rPr>
                      <m:t>𝜑</m:t>
                    </m:r>
                    <m:r>
                      <a:rPr lang="en-US" altLang="zh-TW" i="1" dirty="0">
                        <a:latin typeface="Cambria Math" panose="02040503050406030204" pitchFamily="18" charset="0"/>
                      </a:rPr>
                      <m:t>)</m:t>
                    </m:r>
                  </m:oMath>
                </a14:m>
                <a:r>
                  <a:rPr lang="en-US" altLang="zh-TW" dirty="0"/>
                  <a:t>, respectively, and</a:t>
                </a:r>
              </a:p>
              <a:p>
                <a:pPr lvl="1" eaLnBrk="1" hangingPunct="1">
                  <a:buFont typeface="Wingdings" panose="05000000000000000000" pitchFamily="2" charset="2"/>
                  <a:buNone/>
                </a:pPr>
                <a:r>
                  <a:rPr lang="en-US" altLang="zh-TW" dirty="0"/>
                  <a:t>									          (4.6-9)</a:t>
                </a:r>
              </a:p>
            </p:txBody>
          </p:sp>
        </mc:Choice>
        <mc:Fallback xmlns="">
          <p:sp>
            <p:nvSpPr>
              <p:cNvPr id="74756" name="Rectangle 3">
                <a:extLst>
                  <a:ext uri="{FF2B5EF4-FFF2-40B4-BE49-F238E27FC236}">
                    <a16:creationId xmlns:a16="http://schemas.microsoft.com/office/drawing/2014/main" id="{BCDB805D-62D4-4FE0-A9D6-F1B7450EDFEB}"/>
                  </a:ext>
                </a:extLst>
              </p:cNvPr>
              <p:cNvSpPr>
                <a:spLocks noGrp="1" noRot="1" noChangeAspect="1" noMove="1" noResize="1" noEditPoints="1" noAdjustHandles="1" noChangeArrowheads="1" noChangeShapeType="1" noTextEdit="1"/>
              </p:cNvSpPr>
              <p:nvPr>
                <p:ph type="body" idx="1"/>
              </p:nvPr>
            </p:nvSpPr>
            <p:spPr>
              <a:blipFill>
                <a:blip r:embed="rId2"/>
                <a:stretch>
                  <a:fillRect l="-1378" t="-1760" r="-206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757" name="Object 4">
                <a:extLst>
                  <a:ext uri="{FF2B5EF4-FFF2-40B4-BE49-F238E27FC236}">
                    <a16:creationId xmlns:a16="http://schemas.microsoft.com/office/drawing/2014/main" id="{28012F1F-7341-44AD-852D-B8815F3E395F}"/>
                  </a:ext>
                </a:extLst>
              </p:cNvPr>
              <p:cNvSpPr txBox="1"/>
              <p:nvPr/>
            </p:nvSpPr>
            <p:spPr bwMode="auto">
              <a:xfrm>
                <a:off x="605630" y="2082329"/>
                <a:ext cx="7059613" cy="465138"/>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ℑ</m:t>
                      </m:r>
                      <m:d>
                        <m:dPr>
                          <m:begChr m:val="["/>
                          <m:endChr m:val="]"/>
                          <m:ctrlPr>
                            <a:rPr lang="zh-TW" altLang="en-US" sz="2400" i="1">
                              <a:solidFill>
                                <a:srgbClr val="000000"/>
                              </a:solidFill>
                              <a:latin typeface="Cambria Math" panose="02040503050406030204" pitchFamily="18" charset="0"/>
                            </a:rPr>
                          </m:ctrlPr>
                        </m:dPr>
                        <m:e>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𝑓</m:t>
                              </m:r>
                            </m:e>
                            <m:sub>
                              <m:r>
                                <a:rPr lang="zh-TW" altLang="en-US" sz="2400" i="1">
                                  <a:solidFill>
                                    <a:srgbClr val="000000"/>
                                  </a:solidFill>
                                  <a:latin typeface="Cambria Math" panose="02040503050406030204" pitchFamily="18" charset="0"/>
                                </a:rPr>
                                <m:t>1</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𝑓</m:t>
                              </m:r>
                            </m:e>
                            <m:sub>
                              <m:r>
                                <a:rPr lang="zh-TW" altLang="en-US" sz="2400" i="1">
                                  <a:solidFill>
                                    <a:srgbClr val="000000"/>
                                  </a:solidFill>
                                  <a:latin typeface="Cambria Math" panose="02040503050406030204" pitchFamily="18" charset="0"/>
                                </a:rPr>
                                <m:t>2</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e>
                      </m:d>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ℑ</m:t>
                      </m:r>
                      <m:d>
                        <m:dPr>
                          <m:begChr m:val="["/>
                          <m:endChr m:val="]"/>
                          <m:ctrlPr>
                            <a:rPr lang="zh-TW" altLang="en-US" sz="2400" i="1">
                              <a:solidFill>
                                <a:srgbClr val="000000"/>
                              </a:solidFill>
                              <a:latin typeface="Cambria Math" panose="02040503050406030204" pitchFamily="18" charset="0"/>
                            </a:rPr>
                          </m:ctrlPr>
                        </m:dPr>
                        <m:e>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𝑓</m:t>
                              </m:r>
                            </m:e>
                            <m:sub>
                              <m:r>
                                <a:rPr lang="zh-TW" altLang="en-US" sz="2400" i="1">
                                  <a:solidFill>
                                    <a:srgbClr val="000000"/>
                                  </a:solidFill>
                                  <a:latin typeface="Cambria Math" panose="02040503050406030204" pitchFamily="18" charset="0"/>
                                </a:rPr>
                                <m:t>1</m:t>
                              </m:r>
                            </m:sub>
                          </m:sSub>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e>
                          </m:d>
                        </m:e>
                      </m:d>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ℑ</m:t>
                      </m:r>
                      <m:d>
                        <m:dPr>
                          <m:begChr m:val="["/>
                          <m:endChr m:val="]"/>
                          <m:ctrlPr>
                            <a:rPr lang="zh-TW" altLang="en-US" sz="2400" i="1">
                              <a:solidFill>
                                <a:srgbClr val="000000"/>
                              </a:solidFill>
                              <a:latin typeface="Cambria Math" panose="02040503050406030204" pitchFamily="18" charset="0"/>
                            </a:rPr>
                          </m:ctrlPr>
                        </m:dPr>
                        <m:e>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𝑓</m:t>
                              </m:r>
                            </m:e>
                            <m:sub>
                              <m:r>
                                <a:rPr lang="zh-TW" altLang="en-US" sz="2400" i="1">
                                  <a:solidFill>
                                    <a:srgbClr val="000000"/>
                                  </a:solidFill>
                                  <a:latin typeface="Cambria Math" panose="02040503050406030204" pitchFamily="18" charset="0"/>
                                </a:rPr>
                                <m:t>2</m:t>
                              </m:r>
                            </m:sub>
                          </m:sSub>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e>
                          </m:d>
                        </m:e>
                      </m:d>
                      <m:r>
                        <a:rPr lang="en-US" altLang="zh-TW" sz="2400" b="0" i="1" smtClean="0">
                          <a:solidFill>
                            <a:srgbClr val="000000"/>
                          </a:solidFill>
                          <a:latin typeface="Cambria Math" panose="02040503050406030204" pitchFamily="18" charset="0"/>
                        </a:rPr>
                        <m:t>.</m:t>
                      </m:r>
                    </m:oMath>
                  </m:oMathPara>
                </a14:m>
                <a:endParaRPr lang="zh-TW" altLang="en-US" sz="2400" dirty="0"/>
              </a:p>
            </p:txBody>
          </p:sp>
        </mc:Choice>
        <mc:Fallback xmlns="">
          <p:sp>
            <p:nvSpPr>
              <p:cNvPr id="74757" name="Object 4">
                <a:extLst>
                  <a:ext uri="{FF2B5EF4-FFF2-40B4-BE49-F238E27FC236}">
                    <a16:creationId xmlns:a16="http://schemas.microsoft.com/office/drawing/2014/main" id="{28012F1F-7341-44AD-852D-B8815F3E395F}"/>
                  </a:ext>
                </a:extLst>
              </p:cNvPr>
              <p:cNvSpPr txBox="1">
                <a:spLocks noRot="1" noChangeAspect="1" noMove="1" noResize="1" noEditPoints="1" noAdjustHandles="1" noChangeArrowheads="1" noChangeShapeType="1" noTextEdit="1"/>
              </p:cNvSpPr>
              <p:nvPr/>
            </p:nvSpPr>
            <p:spPr bwMode="auto">
              <a:xfrm>
                <a:off x="605630" y="2082329"/>
                <a:ext cx="7059613" cy="465138"/>
              </a:xfrm>
              <a:prstGeom prst="rect">
                <a:avLst/>
              </a:prstGeom>
              <a:blipFill>
                <a:blip r:embed="rId3"/>
                <a:stretch>
                  <a:fillRect b="-19737"/>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758" name="Object 5">
                <a:extLst>
                  <a:ext uri="{FF2B5EF4-FFF2-40B4-BE49-F238E27FC236}">
                    <a16:creationId xmlns:a16="http://schemas.microsoft.com/office/drawing/2014/main" id="{90140621-F5CB-4042-BD96-801937C77EA5}"/>
                  </a:ext>
                </a:extLst>
              </p:cNvPr>
              <p:cNvSpPr txBox="1"/>
              <p:nvPr/>
            </p:nvSpPr>
            <p:spPr bwMode="auto">
              <a:xfrm>
                <a:off x="402022" y="1216348"/>
                <a:ext cx="7717656" cy="457200"/>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ℑ</m:t>
                      </m:r>
                      <m:d>
                        <m:dPr>
                          <m:begChr m:val="["/>
                          <m:endChr m:val="]"/>
                          <m:ctrlPr>
                            <a:rPr lang="zh-TW" altLang="en-US" sz="2400" i="1">
                              <a:solidFill>
                                <a:srgbClr val="000000"/>
                              </a:solidFill>
                              <a:latin typeface="Cambria Math" panose="02040503050406030204" pitchFamily="18" charset="0"/>
                            </a:rPr>
                          </m:ctrlPr>
                        </m:dPr>
                        <m:e>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𝑓</m:t>
                              </m:r>
                            </m:e>
                            <m:sub>
                              <m:r>
                                <a:rPr lang="zh-TW" altLang="en-US" sz="2400" i="1">
                                  <a:solidFill>
                                    <a:srgbClr val="000000"/>
                                  </a:solidFill>
                                  <a:latin typeface="Cambria Math" panose="02040503050406030204" pitchFamily="18" charset="0"/>
                                </a:rPr>
                                <m:t>1</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𝑓</m:t>
                              </m:r>
                            </m:e>
                            <m:sub>
                              <m:r>
                                <a:rPr lang="zh-TW" altLang="en-US" sz="2400" i="1">
                                  <a:solidFill>
                                    <a:srgbClr val="000000"/>
                                  </a:solidFill>
                                  <a:latin typeface="Cambria Math" panose="02040503050406030204" pitchFamily="18" charset="0"/>
                                </a:rPr>
                                <m:t>2</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e>
                      </m:d>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ℑ</m:t>
                      </m:r>
                      <m:d>
                        <m:dPr>
                          <m:begChr m:val="["/>
                          <m:endChr m:val="]"/>
                          <m:ctrlPr>
                            <a:rPr lang="zh-TW" altLang="en-US" sz="2400" i="1">
                              <a:solidFill>
                                <a:srgbClr val="000000"/>
                              </a:solidFill>
                              <a:latin typeface="Cambria Math" panose="02040503050406030204" pitchFamily="18" charset="0"/>
                            </a:rPr>
                          </m:ctrlPr>
                        </m:dPr>
                        <m:e>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𝑓</m:t>
                              </m:r>
                            </m:e>
                            <m:sub>
                              <m:r>
                                <a:rPr lang="zh-TW" altLang="en-US" sz="2400" i="1">
                                  <a:solidFill>
                                    <a:srgbClr val="000000"/>
                                  </a:solidFill>
                                  <a:latin typeface="Cambria Math" panose="02040503050406030204" pitchFamily="18" charset="0"/>
                                </a:rPr>
                                <m:t>1</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e>
                      </m:d>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ℑ</m:t>
                      </m:r>
                      <m:d>
                        <m:dPr>
                          <m:begChr m:val="["/>
                          <m:endChr m:val="]"/>
                          <m:ctrlPr>
                            <a:rPr lang="zh-TW" altLang="en-US" sz="2400" i="1">
                              <a:solidFill>
                                <a:srgbClr val="000000"/>
                              </a:solidFill>
                              <a:latin typeface="Cambria Math" panose="02040503050406030204" pitchFamily="18" charset="0"/>
                            </a:rPr>
                          </m:ctrlPr>
                        </m:dPr>
                        <m:e>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𝑓</m:t>
                              </m:r>
                            </m:e>
                            <m:sub>
                              <m:r>
                                <a:rPr lang="zh-TW" altLang="en-US" sz="2400" i="1">
                                  <a:solidFill>
                                    <a:srgbClr val="000000"/>
                                  </a:solidFill>
                                  <a:latin typeface="Cambria Math" panose="02040503050406030204" pitchFamily="18" charset="0"/>
                                </a:rPr>
                                <m:t>2</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e>
                      </m:d>
                      <m:r>
                        <a:rPr lang="en-US" altLang="zh-TW" sz="2400" b="0" i="1" smtClean="0">
                          <a:solidFill>
                            <a:srgbClr val="000000"/>
                          </a:solidFill>
                          <a:latin typeface="Cambria Math" panose="02040503050406030204" pitchFamily="18" charset="0"/>
                        </a:rPr>
                        <m:t>.</m:t>
                      </m:r>
                    </m:oMath>
                  </m:oMathPara>
                </a14:m>
                <a:endParaRPr lang="zh-TW" altLang="en-US" sz="2400" dirty="0"/>
              </a:p>
            </p:txBody>
          </p:sp>
        </mc:Choice>
        <mc:Fallback xmlns="">
          <p:sp>
            <p:nvSpPr>
              <p:cNvPr id="74758" name="Object 5">
                <a:extLst>
                  <a:ext uri="{FF2B5EF4-FFF2-40B4-BE49-F238E27FC236}">
                    <a16:creationId xmlns:a16="http://schemas.microsoft.com/office/drawing/2014/main" id="{90140621-F5CB-4042-BD96-801937C77EA5}"/>
                  </a:ext>
                </a:extLst>
              </p:cNvPr>
              <p:cNvSpPr txBox="1">
                <a:spLocks noRot="1" noChangeAspect="1" noMove="1" noResize="1" noEditPoints="1" noAdjustHandles="1" noChangeArrowheads="1" noChangeShapeType="1" noTextEdit="1"/>
              </p:cNvSpPr>
              <p:nvPr/>
            </p:nvSpPr>
            <p:spPr bwMode="auto">
              <a:xfrm>
                <a:off x="402022" y="1216348"/>
                <a:ext cx="7717656" cy="457200"/>
              </a:xfrm>
              <a:prstGeom prst="rect">
                <a:avLst/>
              </a:prstGeom>
              <a:blipFill>
                <a:blip r:embed="rId4"/>
                <a:stretch>
                  <a:fillRect b="-21333"/>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759" name="Object 6">
                <a:extLst>
                  <a:ext uri="{FF2B5EF4-FFF2-40B4-BE49-F238E27FC236}">
                    <a16:creationId xmlns:a16="http://schemas.microsoft.com/office/drawing/2014/main" id="{BEC759C6-BCE8-4E09-A896-C43ADB83BCAA}"/>
                  </a:ext>
                </a:extLst>
              </p:cNvPr>
              <p:cNvSpPr txBox="1"/>
              <p:nvPr/>
            </p:nvSpPr>
            <p:spPr bwMode="auto">
              <a:xfrm>
                <a:off x="1397546" y="3005461"/>
                <a:ext cx="3167509" cy="420688"/>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𝑎𝑓</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e>
                      </m:d>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𝑎𝐹</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e>
                      </m:d>
                      <m:r>
                        <a:rPr lang="en-US" altLang="zh-TW" sz="2400" b="0" i="1" smtClean="0">
                          <a:solidFill>
                            <a:srgbClr val="000000"/>
                          </a:solidFill>
                          <a:latin typeface="Cambria Math" panose="02040503050406030204" pitchFamily="18" charset="0"/>
                        </a:rPr>
                        <m:t>,</m:t>
                      </m:r>
                    </m:oMath>
                  </m:oMathPara>
                </a14:m>
                <a:endParaRPr lang="zh-TW" altLang="en-US" sz="2400" dirty="0"/>
              </a:p>
            </p:txBody>
          </p:sp>
        </mc:Choice>
        <mc:Fallback xmlns="">
          <p:sp>
            <p:nvSpPr>
              <p:cNvPr id="74759" name="Object 6">
                <a:extLst>
                  <a:ext uri="{FF2B5EF4-FFF2-40B4-BE49-F238E27FC236}">
                    <a16:creationId xmlns:a16="http://schemas.microsoft.com/office/drawing/2014/main" id="{BEC759C6-BCE8-4E09-A896-C43ADB83BCAA}"/>
                  </a:ext>
                </a:extLst>
              </p:cNvPr>
              <p:cNvSpPr txBox="1">
                <a:spLocks noRot="1" noChangeAspect="1" noMove="1" noResize="1" noEditPoints="1" noAdjustHandles="1" noChangeArrowheads="1" noChangeShapeType="1" noTextEdit="1"/>
              </p:cNvSpPr>
              <p:nvPr/>
            </p:nvSpPr>
            <p:spPr bwMode="auto">
              <a:xfrm>
                <a:off x="1397546" y="3005461"/>
                <a:ext cx="3167509" cy="420688"/>
              </a:xfrm>
              <a:prstGeom prst="rect">
                <a:avLst/>
              </a:prstGeom>
              <a:blipFill>
                <a:blip r:embed="rId5"/>
                <a:stretch>
                  <a:fillRect b="-31884"/>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760" name="Object 7">
                <a:extLst>
                  <a:ext uri="{FF2B5EF4-FFF2-40B4-BE49-F238E27FC236}">
                    <a16:creationId xmlns:a16="http://schemas.microsoft.com/office/drawing/2014/main" id="{BD1F7260-19EA-4E81-8459-4FB96C316F8B}"/>
                  </a:ext>
                </a:extLst>
              </p:cNvPr>
              <p:cNvSpPr txBox="1"/>
              <p:nvPr/>
            </p:nvSpPr>
            <p:spPr bwMode="auto">
              <a:xfrm>
                <a:off x="1218890" y="3277158"/>
                <a:ext cx="4382120" cy="863600"/>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a:solidFill>
                            <a:srgbClr val="000000"/>
                          </a:solidFill>
                          <a:latin typeface="Cambria Math" panose="02040503050406030204" pitchFamily="18" charset="0"/>
                        </a:rPr>
                        <m:t>𝑓</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𝑎𝑥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𝑏𝑦</m:t>
                      </m:r>
                      <m:r>
                        <a:rPr lang="zh-TW" altLang="en-US" sz="2400" i="1">
                          <a:solidFill>
                            <a:srgbClr val="000000"/>
                          </a:solidFill>
                          <a:latin typeface="Cambria Math" panose="02040503050406030204" pitchFamily="18" charset="0"/>
                        </a:rPr>
                        <m:t>)⇔</m:t>
                      </m:r>
                      <m:f>
                        <m:fPr>
                          <m:ctrlPr>
                            <a:rPr lang="zh-TW" altLang="en-US" sz="2400" i="1">
                              <a:solidFill>
                                <a:srgbClr val="000000"/>
                              </a:solidFill>
                              <a:latin typeface="Cambria Math" panose="02040503050406030204" pitchFamily="18" charset="0"/>
                            </a:rPr>
                          </m:ctrlPr>
                        </m:fPr>
                        <m:num>
                          <m:r>
                            <a:rPr lang="zh-TW" altLang="en-US" sz="2400" i="1">
                              <a:solidFill>
                                <a:srgbClr val="000000"/>
                              </a:solidFill>
                              <a:latin typeface="Cambria Math" panose="02040503050406030204" pitchFamily="18" charset="0"/>
                            </a:rPr>
                            <m:t>1</m:t>
                          </m:r>
                        </m:num>
                        <m:den>
                          <m:d>
                            <m:dPr>
                              <m:begChr m:val="|"/>
                              <m:endChr m:val="|"/>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𝑎𝑏</m:t>
                              </m:r>
                            </m:e>
                          </m:d>
                        </m:den>
                      </m:f>
                      <m:r>
                        <a:rPr lang="zh-TW" altLang="en-US" sz="2400" i="1">
                          <a:solidFill>
                            <a:srgbClr val="000000"/>
                          </a:solidFill>
                          <a:latin typeface="Cambria Math" panose="02040503050406030204" pitchFamily="18" charset="0"/>
                        </a:rPr>
                        <m:t>𝐹</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𝑎</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𝑏</m:t>
                      </m:r>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74760" name="Object 7">
                <a:extLst>
                  <a:ext uri="{FF2B5EF4-FFF2-40B4-BE49-F238E27FC236}">
                    <a16:creationId xmlns:a16="http://schemas.microsoft.com/office/drawing/2014/main" id="{BD1F7260-19EA-4E81-8459-4FB96C316F8B}"/>
                  </a:ext>
                </a:extLst>
              </p:cNvPr>
              <p:cNvSpPr txBox="1">
                <a:spLocks noRot="1" noChangeAspect="1" noMove="1" noResize="1" noEditPoints="1" noAdjustHandles="1" noChangeArrowheads="1" noChangeShapeType="1" noTextEdit="1"/>
              </p:cNvSpPr>
              <p:nvPr/>
            </p:nvSpPr>
            <p:spPr bwMode="auto">
              <a:xfrm>
                <a:off x="1218890" y="3277158"/>
                <a:ext cx="4382120" cy="863600"/>
              </a:xfrm>
              <a:prstGeom prst="rect">
                <a:avLst/>
              </a:prstGeom>
              <a:blipFill>
                <a:blip r:embed="rId6"/>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761" name="Object 8">
                <a:extLst>
                  <a:ext uri="{FF2B5EF4-FFF2-40B4-BE49-F238E27FC236}">
                    <a16:creationId xmlns:a16="http://schemas.microsoft.com/office/drawing/2014/main" id="{93B85A32-2639-43E4-8BDA-CCDC67798165}"/>
                  </a:ext>
                </a:extLst>
              </p:cNvPr>
              <p:cNvSpPr txBox="1"/>
              <p:nvPr/>
            </p:nvSpPr>
            <p:spPr bwMode="auto">
              <a:xfrm>
                <a:off x="1177925" y="4852988"/>
                <a:ext cx="7059613" cy="420687"/>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𝑟</m:t>
                      </m:r>
                      <m:func>
                        <m:funcPr>
                          <m:ctrlPr>
                            <a:rPr lang="zh-TW" altLang="en-US" sz="2400" i="1">
                              <a:solidFill>
                                <a:srgbClr val="000000"/>
                              </a:solidFill>
                              <a:latin typeface="Cambria Math" panose="02040503050406030204" pitchFamily="18" charset="0"/>
                            </a:rPr>
                          </m:ctrlPr>
                        </m:funcPr>
                        <m:fName>
                          <m:r>
                            <m:rPr>
                              <m:sty m:val="p"/>
                            </m:rPr>
                            <a:rPr lang="zh-TW" altLang="en-US" sz="2400" i="0">
                              <a:solidFill>
                                <a:srgbClr val="000000"/>
                              </a:solidFill>
                              <a:latin typeface="Cambria Math" panose="02040503050406030204" pitchFamily="18" charset="0"/>
                            </a:rPr>
                            <m:t>cos</m:t>
                          </m:r>
                        </m:fName>
                        <m:e>
                          <m:r>
                            <a:rPr lang="zh-TW" altLang="en-US" sz="2400" i="1">
                              <a:solidFill>
                                <a:srgbClr val="000000"/>
                              </a:solidFill>
                              <a:latin typeface="Cambria Math" panose="02040503050406030204" pitchFamily="18" charset="0"/>
                            </a:rPr>
                            <m:t>𝜃</m:t>
                          </m:r>
                        </m:e>
                      </m:func>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𝑟</m:t>
                      </m:r>
                      <m:func>
                        <m:funcPr>
                          <m:ctrlPr>
                            <a:rPr lang="zh-TW" altLang="en-US" sz="2400" i="1">
                              <a:solidFill>
                                <a:srgbClr val="000000"/>
                              </a:solidFill>
                              <a:latin typeface="Cambria Math" panose="02040503050406030204" pitchFamily="18" charset="0"/>
                            </a:rPr>
                          </m:ctrlPr>
                        </m:funcPr>
                        <m:fName>
                          <m:r>
                            <m:rPr>
                              <m:sty m:val="p"/>
                            </m:rPr>
                            <a:rPr lang="zh-TW" altLang="en-US" sz="2400" i="0">
                              <a:solidFill>
                                <a:srgbClr val="000000"/>
                              </a:solidFill>
                              <a:latin typeface="Cambria Math" panose="02040503050406030204" pitchFamily="18" charset="0"/>
                            </a:rPr>
                            <m:t>sin</m:t>
                          </m:r>
                        </m:fName>
                        <m:e>
                          <m:r>
                            <a:rPr lang="zh-TW" altLang="en-US" sz="2400" i="1">
                              <a:solidFill>
                                <a:srgbClr val="000000"/>
                              </a:solidFill>
                              <a:latin typeface="Cambria Math" panose="02040503050406030204" pitchFamily="18" charset="0"/>
                            </a:rPr>
                            <m:t>𝜃</m:t>
                          </m:r>
                        </m:e>
                      </m:func>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𝜔</m:t>
                      </m:r>
                      <m:func>
                        <m:funcPr>
                          <m:ctrlPr>
                            <a:rPr lang="zh-TW" altLang="en-US" sz="2400" i="1">
                              <a:solidFill>
                                <a:srgbClr val="000000"/>
                              </a:solidFill>
                              <a:latin typeface="Cambria Math" panose="02040503050406030204" pitchFamily="18" charset="0"/>
                            </a:rPr>
                          </m:ctrlPr>
                        </m:funcPr>
                        <m:fName>
                          <m:r>
                            <m:rPr>
                              <m:sty m:val="p"/>
                            </m:rPr>
                            <a:rPr lang="zh-TW" altLang="en-US" sz="2400" i="0">
                              <a:solidFill>
                                <a:srgbClr val="000000"/>
                              </a:solidFill>
                              <a:latin typeface="Cambria Math" panose="02040503050406030204" pitchFamily="18" charset="0"/>
                            </a:rPr>
                            <m:t>cos</m:t>
                          </m:r>
                        </m:fName>
                        <m:e>
                          <m:r>
                            <a:rPr lang="zh-TW" altLang="en-US" sz="2400" i="1">
                              <a:solidFill>
                                <a:srgbClr val="000000"/>
                              </a:solidFill>
                              <a:latin typeface="Cambria Math" panose="02040503050406030204" pitchFamily="18" charset="0"/>
                            </a:rPr>
                            <m:t>𝜙</m:t>
                          </m:r>
                        </m:e>
                      </m:func>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𝜔</m:t>
                      </m:r>
                      <m:func>
                        <m:funcPr>
                          <m:ctrlPr>
                            <a:rPr lang="zh-TW" altLang="en-US" sz="2400" i="1">
                              <a:solidFill>
                                <a:srgbClr val="000000"/>
                              </a:solidFill>
                              <a:latin typeface="Cambria Math" panose="02040503050406030204" pitchFamily="18" charset="0"/>
                            </a:rPr>
                          </m:ctrlPr>
                        </m:funcPr>
                        <m:fName>
                          <m:r>
                            <m:rPr>
                              <m:sty m:val="p"/>
                            </m:rPr>
                            <a:rPr lang="zh-TW" altLang="en-US" sz="2400" i="0">
                              <a:solidFill>
                                <a:srgbClr val="000000"/>
                              </a:solidFill>
                              <a:latin typeface="Cambria Math" panose="02040503050406030204" pitchFamily="18" charset="0"/>
                            </a:rPr>
                            <m:t>sin</m:t>
                          </m:r>
                        </m:fName>
                        <m:e>
                          <m:r>
                            <a:rPr lang="zh-TW" altLang="en-US" sz="2400" i="1">
                              <a:solidFill>
                                <a:srgbClr val="000000"/>
                              </a:solidFill>
                              <a:latin typeface="Cambria Math" panose="02040503050406030204" pitchFamily="18" charset="0"/>
                            </a:rPr>
                            <m:t>𝜙</m:t>
                          </m:r>
                        </m:e>
                      </m:func>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74761" name="Object 8">
                <a:extLst>
                  <a:ext uri="{FF2B5EF4-FFF2-40B4-BE49-F238E27FC236}">
                    <a16:creationId xmlns:a16="http://schemas.microsoft.com/office/drawing/2014/main" id="{93B85A32-2639-43E4-8BDA-CCDC67798165}"/>
                  </a:ext>
                </a:extLst>
              </p:cNvPr>
              <p:cNvSpPr txBox="1">
                <a:spLocks noRot="1" noChangeAspect="1" noMove="1" noResize="1" noEditPoints="1" noAdjustHandles="1" noChangeArrowheads="1" noChangeShapeType="1" noTextEdit="1"/>
              </p:cNvSpPr>
              <p:nvPr/>
            </p:nvSpPr>
            <p:spPr bwMode="auto">
              <a:xfrm>
                <a:off x="1177925" y="4852988"/>
                <a:ext cx="7059613" cy="420687"/>
              </a:xfrm>
              <a:prstGeom prst="rect">
                <a:avLst/>
              </a:prstGeom>
              <a:blipFill>
                <a:blip r:embed="rId7"/>
                <a:stretch>
                  <a:fillRect b="-31884"/>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762" name="Object 9">
                <a:extLst>
                  <a:ext uri="{FF2B5EF4-FFF2-40B4-BE49-F238E27FC236}">
                    <a16:creationId xmlns:a16="http://schemas.microsoft.com/office/drawing/2014/main" id="{4C120010-4D45-4262-BAF4-76F2B2F8609E}"/>
                  </a:ext>
                </a:extLst>
              </p:cNvPr>
              <p:cNvSpPr txBox="1"/>
              <p:nvPr/>
            </p:nvSpPr>
            <p:spPr bwMode="auto">
              <a:xfrm>
                <a:off x="1504950" y="5761038"/>
                <a:ext cx="4096060" cy="404812"/>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𝑓</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𝑟</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𝜃</m:t>
                          </m:r>
                          <m:r>
                            <a:rPr lang="zh-TW" altLang="en-US" sz="2400" i="1">
                              <a:solidFill>
                                <a:srgbClr val="000000"/>
                              </a:solidFill>
                              <a:latin typeface="Cambria Math" panose="02040503050406030204" pitchFamily="18" charset="0"/>
                            </a:rPr>
                            <m:t>+</m:t>
                          </m:r>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𝜃</m:t>
                              </m:r>
                            </m:e>
                            <m:sub>
                              <m:r>
                                <a:rPr lang="zh-TW" altLang="en-US" sz="2400" i="1">
                                  <a:solidFill>
                                    <a:srgbClr val="000000"/>
                                  </a:solidFill>
                                  <a:latin typeface="Cambria Math" panose="02040503050406030204" pitchFamily="18" charset="0"/>
                                </a:rPr>
                                <m:t>0</m:t>
                              </m:r>
                            </m:sub>
                          </m:sSub>
                        </m:e>
                      </m:d>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𝐹</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𝜔</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𝜙</m:t>
                          </m:r>
                          <m:r>
                            <a:rPr lang="zh-TW" altLang="en-US" sz="2400" i="1">
                              <a:solidFill>
                                <a:srgbClr val="000000"/>
                              </a:solidFill>
                              <a:latin typeface="Cambria Math" panose="02040503050406030204" pitchFamily="18" charset="0"/>
                            </a:rPr>
                            <m:t>+</m:t>
                          </m:r>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𝜃</m:t>
                              </m:r>
                            </m:e>
                            <m:sub>
                              <m:r>
                                <a:rPr lang="zh-TW" altLang="en-US" sz="2400" i="1">
                                  <a:solidFill>
                                    <a:srgbClr val="000000"/>
                                  </a:solidFill>
                                  <a:latin typeface="Cambria Math" panose="02040503050406030204" pitchFamily="18" charset="0"/>
                                </a:rPr>
                                <m:t>0</m:t>
                              </m:r>
                            </m:sub>
                          </m:sSub>
                        </m:e>
                      </m:d>
                      <m:r>
                        <a:rPr lang="en-US" altLang="zh-TW" sz="2400" b="0" i="1" smtClean="0">
                          <a:solidFill>
                            <a:srgbClr val="000000"/>
                          </a:solidFill>
                          <a:latin typeface="Cambria Math" panose="02040503050406030204" pitchFamily="18" charset="0"/>
                        </a:rPr>
                        <m:t>.</m:t>
                      </m:r>
                    </m:oMath>
                  </m:oMathPara>
                </a14:m>
                <a:endParaRPr lang="zh-TW" altLang="en-US" sz="2400" dirty="0"/>
              </a:p>
            </p:txBody>
          </p:sp>
        </mc:Choice>
        <mc:Fallback xmlns="">
          <p:sp>
            <p:nvSpPr>
              <p:cNvPr id="74762" name="Object 9">
                <a:extLst>
                  <a:ext uri="{FF2B5EF4-FFF2-40B4-BE49-F238E27FC236}">
                    <a16:creationId xmlns:a16="http://schemas.microsoft.com/office/drawing/2014/main" id="{4C120010-4D45-4262-BAF4-76F2B2F8609E}"/>
                  </a:ext>
                </a:extLst>
              </p:cNvPr>
              <p:cNvSpPr txBox="1">
                <a:spLocks noRot="1" noChangeAspect="1" noMove="1" noResize="1" noEditPoints="1" noAdjustHandles="1" noChangeArrowheads="1" noChangeShapeType="1" noTextEdit="1"/>
              </p:cNvSpPr>
              <p:nvPr/>
            </p:nvSpPr>
            <p:spPr bwMode="auto">
              <a:xfrm>
                <a:off x="1504950" y="5761038"/>
                <a:ext cx="4096060" cy="404812"/>
              </a:xfrm>
              <a:prstGeom prst="rect">
                <a:avLst/>
              </a:prstGeom>
              <a:blipFill>
                <a:blip r:embed="rId8"/>
                <a:stretch>
                  <a:fillRect b="-37879"/>
                </a:stretch>
              </a:blipFill>
              <a:ln>
                <a:noFill/>
              </a:ln>
              <a:effectLst/>
              <a:extLst/>
            </p:spPr>
            <p:txBody>
              <a:bodyPr/>
              <a:lstStyle/>
              <a:p>
                <a:r>
                  <a:rPr lang="zh-TW"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3">
            <a:extLst>
              <a:ext uri="{FF2B5EF4-FFF2-40B4-BE49-F238E27FC236}">
                <a16:creationId xmlns:a16="http://schemas.microsoft.com/office/drawing/2014/main" id="{4986CF50-9051-43B0-B19F-2C9E0E8F351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95839197-E07D-4F74-AA64-4C879652AE15}" type="slidenum">
              <a:rPr kumimoji="0" lang="zh-TW" altLang="en-US"/>
              <a:pPr eaLnBrk="1" hangingPunct="1"/>
              <a:t>7</a:t>
            </a:fld>
            <a:endParaRPr kumimoji="0" lang="en-US" altLang="zh-TW"/>
          </a:p>
        </p:txBody>
      </p:sp>
      <p:sp>
        <p:nvSpPr>
          <p:cNvPr id="11267" name="Rectangle 2">
            <a:extLst>
              <a:ext uri="{FF2B5EF4-FFF2-40B4-BE49-F238E27FC236}">
                <a16:creationId xmlns:a16="http://schemas.microsoft.com/office/drawing/2014/main" id="{BDCD5703-ADA4-422C-B28C-0B3F3936D53E}"/>
              </a:ext>
            </a:extLst>
          </p:cNvPr>
          <p:cNvSpPr>
            <a:spLocks noGrp="1" noChangeArrowheads="1"/>
          </p:cNvSpPr>
          <p:nvPr>
            <p:ph type="title"/>
          </p:nvPr>
        </p:nvSpPr>
        <p:spPr/>
        <p:txBody>
          <a:bodyPr/>
          <a:lstStyle/>
          <a:p>
            <a:pPr eaLnBrk="1" hangingPunct="1"/>
            <a:endParaRPr lang="zh-TW" altLang="en-US"/>
          </a:p>
        </p:txBody>
      </p:sp>
      <p:sp>
        <p:nvSpPr>
          <p:cNvPr id="11268" name="Rectangle 3">
            <a:extLst>
              <a:ext uri="{FF2B5EF4-FFF2-40B4-BE49-F238E27FC236}">
                <a16:creationId xmlns:a16="http://schemas.microsoft.com/office/drawing/2014/main" id="{1F76EC5C-A2F9-4FEE-BE00-043B422EA48C}"/>
              </a:ext>
            </a:extLst>
          </p:cNvPr>
          <p:cNvSpPr>
            <a:spLocks noGrp="1" noChangeArrowheads="1"/>
          </p:cNvSpPr>
          <p:nvPr>
            <p:ph type="body" idx="1"/>
          </p:nvPr>
        </p:nvSpPr>
        <p:spPr>
          <a:xfrm>
            <a:off x="107950" y="358775"/>
            <a:ext cx="8847138" cy="6499225"/>
          </a:xfrm>
        </p:spPr>
        <p:txBody>
          <a:bodyPr/>
          <a:lstStyle/>
          <a:p>
            <a:pPr eaLnBrk="1" hangingPunct="1"/>
            <a:r>
              <a:rPr lang="en-US" altLang="zh-TW" dirty="0"/>
              <a:t>The </a:t>
            </a:r>
            <a:r>
              <a:rPr lang="en-US" altLang="zh-TW" i="1" dirty="0"/>
              <a:t>power spectrum</a:t>
            </a:r>
            <a:r>
              <a:rPr lang="en-US" altLang="zh-TW" dirty="0"/>
              <a:t> (or the </a:t>
            </a:r>
            <a:r>
              <a:rPr lang="en-US" altLang="zh-TW" i="1" dirty="0"/>
              <a:t>power density</a:t>
            </a:r>
            <a:r>
              <a:rPr lang="en-US" altLang="zh-TW" dirty="0"/>
              <a:t>) is defined as the square of the Fourier spectrum:</a:t>
            </a:r>
            <a:endParaRPr lang="zh-TW" altLang="en-US" dirty="0"/>
          </a:p>
          <a:p>
            <a:pPr eaLnBrk="1" hangingPunct="1">
              <a:buFont typeface="Wingdings" panose="05000000000000000000" pitchFamily="2" charset="2"/>
              <a:buNone/>
            </a:pPr>
            <a:r>
              <a:rPr lang="zh-TW" altLang="en-US" dirty="0"/>
              <a:t>   									     </a:t>
            </a:r>
            <a:r>
              <a:rPr lang="en-US" altLang="zh-TW" dirty="0"/>
              <a:t>(4.2-12)</a:t>
            </a:r>
          </a:p>
          <a:p>
            <a:pPr eaLnBrk="1" hangingPunct="1"/>
            <a:r>
              <a:rPr lang="en-US" altLang="zh-TW" dirty="0"/>
              <a:t>Fig. 4.2(a) and (c) shows two discrete functions of </a:t>
            </a:r>
            <a:r>
              <a:rPr lang="en-US" altLang="zh-TW" i="1" dirty="0"/>
              <a:t>M</a:t>
            </a:r>
            <a:r>
              <a:rPr lang="en-US" altLang="zh-TW" dirty="0"/>
              <a:t> points and Fig. 4.2(b) and (d) shows the corresponding Fourier spectra, respectively.</a:t>
            </a:r>
          </a:p>
          <a:p>
            <a:pPr eaLnBrk="1" hangingPunct="1"/>
            <a:r>
              <a:rPr lang="en-US" altLang="zh-TW" dirty="0"/>
              <a:t>If the sampled interval is </a:t>
            </a:r>
          </a:p>
          <a:p>
            <a:pPr algn="l" eaLnBrk="1" hangingPunct="1">
              <a:buFont typeface="Wingdings" panose="05000000000000000000" pitchFamily="2" charset="2"/>
              <a:buNone/>
            </a:pPr>
            <a:r>
              <a:rPr lang="zh-TW" altLang="en-US" dirty="0"/>
              <a:t>			              </a:t>
            </a:r>
            <a:r>
              <a:rPr lang="en-US" altLang="zh-TW" dirty="0"/>
              <a:t>represent </a:t>
            </a:r>
            <a:r>
              <a:rPr lang="en-US" altLang="zh-TW" i="1" dirty="0"/>
              <a:t>M</a:t>
            </a:r>
            <a:r>
              <a:rPr lang="en-US" altLang="zh-TW" dirty="0"/>
              <a:t> sampled values. Thus,</a:t>
            </a:r>
          </a:p>
          <a:p>
            <a:pPr eaLnBrk="1" hangingPunct="1">
              <a:buFont typeface="Wingdings" panose="05000000000000000000" pitchFamily="2" charset="2"/>
              <a:buNone/>
            </a:pPr>
            <a:r>
              <a:rPr lang="zh-TW" altLang="en-US" dirty="0"/>
              <a:t>									     </a:t>
            </a:r>
            <a:r>
              <a:rPr lang="en-US" altLang="zh-TW" dirty="0"/>
              <a:t>(4.2-13)</a:t>
            </a:r>
          </a:p>
          <a:p>
            <a:pPr eaLnBrk="1" hangingPunct="1"/>
            <a:r>
              <a:rPr lang="en-US" altLang="zh-TW" dirty="0"/>
              <a:t>Similarly, the sequence for the values of </a:t>
            </a:r>
            <a:r>
              <a:rPr lang="en-US" altLang="zh-TW" i="1" dirty="0"/>
              <a:t>u</a:t>
            </a:r>
            <a:r>
              <a:rPr lang="en-US" altLang="zh-TW" dirty="0"/>
              <a:t> is </a:t>
            </a:r>
          </a:p>
          <a:p>
            <a:pPr eaLnBrk="1" hangingPunct="1">
              <a:buFont typeface="Wingdings" panose="05000000000000000000" pitchFamily="2" charset="2"/>
              <a:buNone/>
            </a:pPr>
            <a:r>
              <a:rPr lang="zh-TW" altLang="en-US" dirty="0"/>
              <a:t>		 	</a:t>
            </a:r>
            <a:r>
              <a:rPr lang="en-US" altLang="zh-TW" dirty="0"/>
              <a:t>. Thus,</a:t>
            </a:r>
          </a:p>
          <a:p>
            <a:pPr eaLnBrk="1" hangingPunct="1">
              <a:buFont typeface="Wingdings" panose="05000000000000000000" pitchFamily="2" charset="2"/>
              <a:buNone/>
            </a:pPr>
            <a:r>
              <a:rPr lang="zh-TW" altLang="en-US" dirty="0"/>
              <a:t>									     </a:t>
            </a:r>
            <a:r>
              <a:rPr lang="en-US" altLang="zh-TW" dirty="0"/>
              <a:t>(4.2-14)</a:t>
            </a:r>
          </a:p>
          <a:p>
            <a:pPr eaLnBrk="1" hangingPunct="1">
              <a:buFont typeface="Wingdings" panose="05000000000000000000" pitchFamily="2" charset="2"/>
              <a:buNone/>
            </a:pPr>
            <a:r>
              <a:rPr lang="en-US" altLang="zh-TW" dirty="0"/>
              <a:t>	for </a:t>
            </a:r>
            <a:r>
              <a:rPr lang="en-US" altLang="zh-TW" i="1" dirty="0"/>
              <a:t>u</a:t>
            </a:r>
            <a:r>
              <a:rPr lang="en-US" altLang="zh-TW" dirty="0"/>
              <a:t> = 0, 1, 2, </a:t>
            </a:r>
            <a:r>
              <a:rPr lang="en-US" altLang="zh-TW" dirty="0">
                <a:latin typeface="Arial" panose="020B0604020202020204" pitchFamily="34" charset="0"/>
              </a:rPr>
              <a:t>…</a:t>
            </a:r>
            <a:r>
              <a:rPr lang="en-US" altLang="zh-TW" dirty="0"/>
              <a:t>, </a:t>
            </a:r>
            <a:r>
              <a:rPr lang="en-US" altLang="zh-TW" i="1" dirty="0"/>
              <a:t>M</a:t>
            </a:r>
            <a:r>
              <a:rPr lang="en-US" altLang="zh-TW" dirty="0"/>
              <a:t> </a:t>
            </a:r>
            <a:r>
              <a:rPr lang="en-US" altLang="zh-TW" dirty="0">
                <a:latin typeface="Arial" panose="020B0604020202020204" pitchFamily="34" charset="0"/>
              </a:rPr>
              <a:t>–</a:t>
            </a:r>
            <a:r>
              <a:rPr lang="en-US" altLang="zh-TW" dirty="0"/>
              <a:t> 1.</a:t>
            </a:r>
          </a:p>
        </p:txBody>
      </p:sp>
      <p:graphicFrame>
        <p:nvGraphicFramePr>
          <p:cNvPr id="11269" name="Object 4">
            <a:extLst>
              <a:ext uri="{FF2B5EF4-FFF2-40B4-BE49-F238E27FC236}">
                <a16:creationId xmlns:a16="http://schemas.microsoft.com/office/drawing/2014/main" id="{95B5F713-0B14-412B-ADC7-20DFE3987137}"/>
              </a:ext>
            </a:extLst>
          </p:cNvPr>
          <p:cNvGraphicFramePr>
            <a:graphicFrameLocks noChangeAspect="1"/>
          </p:cNvGraphicFramePr>
          <p:nvPr/>
        </p:nvGraphicFramePr>
        <p:xfrm>
          <a:off x="2498725" y="1235075"/>
          <a:ext cx="3586163" cy="609600"/>
        </p:xfrm>
        <a:graphic>
          <a:graphicData uri="http://schemas.openxmlformats.org/presentationml/2006/ole">
            <mc:AlternateContent xmlns:mc="http://schemas.openxmlformats.org/markup-compatibility/2006">
              <mc:Choice xmlns:v="urn:schemas-microsoft-com:vml" Requires="v">
                <p:oleObj spid="_x0000_s11794" name="方程式" r:id="rId3" imgW="1866900" imgH="279400" progId="Equation.3">
                  <p:embed/>
                </p:oleObj>
              </mc:Choice>
              <mc:Fallback>
                <p:oleObj name="方程式" r:id="rId3" imgW="1866900" imgH="279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8725" y="1235075"/>
                        <a:ext cx="3586163"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0" name="Object 7">
            <a:extLst>
              <a:ext uri="{FF2B5EF4-FFF2-40B4-BE49-F238E27FC236}">
                <a16:creationId xmlns:a16="http://schemas.microsoft.com/office/drawing/2014/main" id="{50AB81D1-6ADA-40F5-AEA2-E696B4555D11}"/>
              </a:ext>
            </a:extLst>
          </p:cNvPr>
          <p:cNvGraphicFramePr>
            <a:graphicFrameLocks noChangeAspect="1"/>
          </p:cNvGraphicFramePr>
          <p:nvPr/>
        </p:nvGraphicFramePr>
        <p:xfrm>
          <a:off x="4046538" y="3224213"/>
          <a:ext cx="4629150" cy="457200"/>
        </p:xfrm>
        <a:graphic>
          <a:graphicData uri="http://schemas.openxmlformats.org/presentationml/2006/ole">
            <mc:AlternateContent xmlns:mc="http://schemas.openxmlformats.org/markup-compatibility/2006">
              <mc:Choice xmlns:v="urn:schemas-microsoft-com:vml" Requires="v">
                <p:oleObj spid="_x0000_s11795" name="方程式" r:id="rId5" imgW="2298700" imgH="228600" progId="Equation.3">
                  <p:embed/>
                </p:oleObj>
              </mc:Choice>
              <mc:Fallback>
                <p:oleObj name="方程式" r:id="rId5" imgW="22987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6538" y="3224213"/>
                        <a:ext cx="4629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1" name="Object 8">
            <a:extLst>
              <a:ext uri="{FF2B5EF4-FFF2-40B4-BE49-F238E27FC236}">
                <a16:creationId xmlns:a16="http://schemas.microsoft.com/office/drawing/2014/main" id="{454FBDB6-A818-4E3C-85CD-EC494791D2F8}"/>
              </a:ext>
            </a:extLst>
          </p:cNvPr>
          <p:cNvGraphicFramePr>
            <a:graphicFrameLocks noChangeAspect="1"/>
          </p:cNvGraphicFramePr>
          <p:nvPr/>
        </p:nvGraphicFramePr>
        <p:xfrm>
          <a:off x="549275" y="3727450"/>
          <a:ext cx="2644775" cy="457200"/>
        </p:xfrm>
        <a:graphic>
          <a:graphicData uri="http://schemas.openxmlformats.org/presentationml/2006/ole">
            <mc:AlternateContent xmlns:mc="http://schemas.openxmlformats.org/markup-compatibility/2006">
              <mc:Choice xmlns:v="urn:schemas-microsoft-com:vml" Requires="v">
                <p:oleObj spid="_x0000_s11796" name="方程式" r:id="rId7" imgW="1308100" imgH="228600" progId="Equation.3">
                  <p:embed/>
                </p:oleObj>
              </mc:Choice>
              <mc:Fallback>
                <p:oleObj name="方程式" r:id="rId7" imgW="130810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9275" y="3727450"/>
                        <a:ext cx="2644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2" name="Object 9">
            <a:extLst>
              <a:ext uri="{FF2B5EF4-FFF2-40B4-BE49-F238E27FC236}">
                <a16:creationId xmlns:a16="http://schemas.microsoft.com/office/drawing/2014/main" id="{C8C61241-87A8-44EF-8F2B-C71039E3ACC7}"/>
              </a:ext>
            </a:extLst>
          </p:cNvPr>
          <p:cNvGraphicFramePr>
            <a:graphicFrameLocks noChangeAspect="1"/>
          </p:cNvGraphicFramePr>
          <p:nvPr/>
        </p:nvGraphicFramePr>
        <p:xfrm>
          <a:off x="2462213" y="4117975"/>
          <a:ext cx="2541587" cy="550863"/>
        </p:xfrm>
        <a:graphic>
          <a:graphicData uri="http://schemas.openxmlformats.org/presentationml/2006/ole">
            <mc:AlternateContent xmlns:mc="http://schemas.openxmlformats.org/markup-compatibility/2006">
              <mc:Choice xmlns:v="urn:schemas-microsoft-com:vml" Requires="v">
                <p:oleObj spid="_x0000_s11797" name="方程式" r:id="rId9" imgW="1002865" imgH="253890" progId="Equation.3">
                  <p:embed/>
                </p:oleObj>
              </mc:Choice>
              <mc:Fallback>
                <p:oleObj name="方程式" r:id="rId9" imgW="1002865" imgH="25389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62213" y="4117975"/>
                        <a:ext cx="2541587"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3" name="Object 10">
            <a:extLst>
              <a:ext uri="{FF2B5EF4-FFF2-40B4-BE49-F238E27FC236}">
                <a16:creationId xmlns:a16="http://schemas.microsoft.com/office/drawing/2014/main" id="{4FA9D363-817F-48A0-8783-58B36E13F05B}"/>
              </a:ext>
            </a:extLst>
          </p:cNvPr>
          <p:cNvGraphicFramePr>
            <a:graphicFrameLocks noChangeAspect="1"/>
          </p:cNvGraphicFramePr>
          <p:nvPr/>
        </p:nvGraphicFramePr>
        <p:xfrm>
          <a:off x="390525" y="5202238"/>
          <a:ext cx="1655763" cy="504825"/>
        </p:xfrm>
        <a:graphic>
          <a:graphicData uri="http://schemas.openxmlformats.org/presentationml/2006/ole">
            <mc:AlternateContent xmlns:mc="http://schemas.openxmlformats.org/markup-compatibility/2006">
              <mc:Choice xmlns:v="urn:schemas-microsoft-com:vml" Requires="v">
                <p:oleObj spid="_x0000_s11798" name="方程式" r:id="rId11" imgW="634449" imgH="215713" progId="Equation.3">
                  <p:embed/>
                </p:oleObj>
              </mc:Choice>
              <mc:Fallback>
                <p:oleObj name="方程式" r:id="rId11" imgW="634449" imgH="215713"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0525" y="5202238"/>
                        <a:ext cx="1655763"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4" name="Object 11">
            <a:extLst>
              <a:ext uri="{FF2B5EF4-FFF2-40B4-BE49-F238E27FC236}">
                <a16:creationId xmlns:a16="http://schemas.microsoft.com/office/drawing/2014/main" id="{DD5C6983-490F-46F2-A771-40C2DFFF31BD}"/>
              </a:ext>
            </a:extLst>
          </p:cNvPr>
          <p:cNvGraphicFramePr>
            <a:graphicFrameLocks noChangeAspect="1"/>
          </p:cNvGraphicFramePr>
          <p:nvPr/>
        </p:nvGraphicFramePr>
        <p:xfrm>
          <a:off x="6711950" y="4724400"/>
          <a:ext cx="2192338" cy="514350"/>
        </p:xfrm>
        <a:graphic>
          <a:graphicData uri="http://schemas.openxmlformats.org/presentationml/2006/ole">
            <mc:AlternateContent xmlns:mc="http://schemas.openxmlformats.org/markup-compatibility/2006">
              <mc:Choice xmlns:v="urn:schemas-microsoft-com:vml" Requires="v">
                <p:oleObj spid="_x0000_s11799" name="方程式" r:id="rId13" imgW="837836" imgH="203112" progId="Equation.3">
                  <p:embed/>
                </p:oleObj>
              </mc:Choice>
              <mc:Fallback>
                <p:oleObj name="方程式" r:id="rId13" imgW="837836" imgH="203112"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11950" y="4724400"/>
                        <a:ext cx="2192338"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5" name="Object 12">
            <a:extLst>
              <a:ext uri="{FF2B5EF4-FFF2-40B4-BE49-F238E27FC236}">
                <a16:creationId xmlns:a16="http://schemas.microsoft.com/office/drawing/2014/main" id="{A9AA79E4-ED38-4D2D-AB97-3A7D6336CA43}"/>
              </a:ext>
            </a:extLst>
          </p:cNvPr>
          <p:cNvGraphicFramePr>
            <a:graphicFrameLocks noChangeAspect="1"/>
          </p:cNvGraphicFramePr>
          <p:nvPr/>
        </p:nvGraphicFramePr>
        <p:xfrm>
          <a:off x="2471738" y="5516563"/>
          <a:ext cx="2171700" cy="674687"/>
        </p:xfrm>
        <a:graphic>
          <a:graphicData uri="http://schemas.openxmlformats.org/presentationml/2006/ole">
            <mc:AlternateContent xmlns:mc="http://schemas.openxmlformats.org/markup-compatibility/2006">
              <mc:Choice xmlns:v="urn:schemas-microsoft-com:vml" Requires="v">
                <p:oleObj spid="_x0000_s11800" name="方程式" r:id="rId15" imgW="939392" imgH="304668" progId="Equation.3">
                  <p:embed/>
                </p:oleObj>
              </mc:Choice>
              <mc:Fallback>
                <p:oleObj name="方程式" r:id="rId15" imgW="939392" imgH="304668"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71738" y="5516563"/>
                        <a:ext cx="2171700" cy="67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文字方塊 10">
            <a:extLst>
              <a:ext uri="{FF2B5EF4-FFF2-40B4-BE49-F238E27FC236}">
                <a16:creationId xmlns:a16="http://schemas.microsoft.com/office/drawing/2014/main" id="{4DA18E19-E847-4DDD-9312-7FB58F14956A}"/>
              </a:ext>
            </a:extLst>
          </p:cNvPr>
          <p:cNvSpPr txBox="1"/>
          <p:nvPr/>
        </p:nvSpPr>
        <p:spPr>
          <a:xfrm>
            <a:off x="5974720" y="1268760"/>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13" name="文字方塊 10">
            <a:extLst>
              <a:ext uri="{FF2B5EF4-FFF2-40B4-BE49-F238E27FC236}">
                <a16:creationId xmlns:a16="http://schemas.microsoft.com/office/drawing/2014/main" id="{4DA18E19-E847-4DDD-9312-7FB58F14956A}"/>
              </a:ext>
            </a:extLst>
          </p:cNvPr>
          <p:cNvSpPr txBox="1"/>
          <p:nvPr/>
        </p:nvSpPr>
        <p:spPr>
          <a:xfrm>
            <a:off x="4814446" y="4162573"/>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14" name="文字方塊 10">
            <a:extLst>
              <a:ext uri="{FF2B5EF4-FFF2-40B4-BE49-F238E27FC236}">
                <a16:creationId xmlns:a16="http://schemas.microsoft.com/office/drawing/2014/main" id="{4DA18E19-E847-4DDD-9312-7FB58F14956A}"/>
              </a:ext>
            </a:extLst>
          </p:cNvPr>
          <p:cNvSpPr txBox="1"/>
          <p:nvPr/>
        </p:nvSpPr>
        <p:spPr>
          <a:xfrm>
            <a:off x="4475957" y="5631631"/>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投影片編號版面配置區 3">
            <a:extLst>
              <a:ext uri="{FF2B5EF4-FFF2-40B4-BE49-F238E27FC236}">
                <a16:creationId xmlns:a16="http://schemas.microsoft.com/office/drawing/2014/main" id="{CAD26709-1BAA-4B59-8507-169A2322190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CFC67223-ECF1-46D3-85AB-B598E841BD98}" type="slidenum">
              <a:rPr kumimoji="0" lang="zh-TW" altLang="en-US"/>
              <a:pPr eaLnBrk="1" hangingPunct="1"/>
              <a:t>70</a:t>
            </a:fld>
            <a:endParaRPr kumimoji="0" lang="en-US" altLang="zh-TW"/>
          </a:p>
        </p:txBody>
      </p:sp>
      <p:sp>
        <p:nvSpPr>
          <p:cNvPr id="75779" name="Rectangle 2">
            <a:extLst>
              <a:ext uri="{FF2B5EF4-FFF2-40B4-BE49-F238E27FC236}">
                <a16:creationId xmlns:a16="http://schemas.microsoft.com/office/drawing/2014/main" id="{ED4BB932-F8C7-4450-A5F6-E4E451F8B881}"/>
              </a:ext>
            </a:extLst>
          </p:cNvPr>
          <p:cNvSpPr>
            <a:spLocks noGrp="1" noChangeArrowheads="1"/>
          </p:cNvSpPr>
          <p:nvPr>
            <p:ph type="title"/>
          </p:nvPr>
        </p:nvSpPr>
        <p:spPr/>
        <p:txBody>
          <a:bodyPr/>
          <a:lstStyle/>
          <a:p>
            <a:pPr eaLnBrk="1" hangingPunct="1"/>
            <a:endParaRPr lang="zh-TW" altLang="en-US"/>
          </a:p>
        </p:txBody>
      </p:sp>
      <p:sp>
        <p:nvSpPr>
          <p:cNvPr id="75780" name="Rectangle 3">
            <a:extLst>
              <a:ext uri="{FF2B5EF4-FFF2-40B4-BE49-F238E27FC236}">
                <a16:creationId xmlns:a16="http://schemas.microsoft.com/office/drawing/2014/main" id="{3148CE3A-0A6B-4A58-A4FA-98F7007D6FAF}"/>
              </a:ext>
            </a:extLst>
          </p:cNvPr>
          <p:cNvSpPr>
            <a:spLocks noGrp="1" noChangeArrowheads="1"/>
          </p:cNvSpPr>
          <p:nvPr>
            <p:ph type="body" idx="1"/>
          </p:nvPr>
        </p:nvSpPr>
        <p:spPr/>
        <p:txBody>
          <a:bodyPr/>
          <a:lstStyle/>
          <a:p>
            <a:pPr eaLnBrk="1" hangingPunct="1"/>
            <a:r>
              <a:rPr lang="en-US" altLang="zh-TW" dirty="0"/>
              <a:t>Periodicity and conjugate symmetry</a:t>
            </a:r>
          </a:p>
          <a:p>
            <a:pPr lvl="1" eaLnBrk="1" hangingPunct="1"/>
            <a:r>
              <a:rPr lang="en-US" altLang="zh-TW" dirty="0"/>
              <a:t>The discrete </a:t>
            </a:r>
            <a:r>
              <a:rPr lang="en-US" altLang="zh-TW" dirty="0" err="1"/>
              <a:t>Foruier</a:t>
            </a:r>
            <a:r>
              <a:rPr lang="en-US" altLang="zh-TW" dirty="0"/>
              <a:t> transform has the following periodicity properties:</a:t>
            </a:r>
          </a:p>
          <a:p>
            <a:pPr lvl="1" eaLnBrk="1" hangingPunct="1">
              <a:buFont typeface="Wingdings" panose="05000000000000000000" pitchFamily="2" charset="2"/>
              <a:buNone/>
            </a:pPr>
            <a:r>
              <a:rPr lang="en-US" altLang="zh-TW" dirty="0"/>
              <a:t>									        (4.6-10)</a:t>
            </a:r>
          </a:p>
          <a:p>
            <a:pPr lvl="1" eaLnBrk="1" hangingPunct="1">
              <a:buFont typeface="Wingdings" panose="05000000000000000000" pitchFamily="2" charset="2"/>
              <a:buNone/>
            </a:pPr>
            <a:r>
              <a:rPr lang="en-US" altLang="zh-TW" dirty="0"/>
              <a:t>	The inverse transform also is periodic:</a:t>
            </a:r>
          </a:p>
          <a:p>
            <a:pPr lvl="1" eaLnBrk="1" hangingPunct="1">
              <a:buFont typeface="Wingdings" panose="05000000000000000000" pitchFamily="2" charset="2"/>
              <a:buNone/>
            </a:pPr>
            <a:r>
              <a:rPr lang="en-US" altLang="zh-TW" dirty="0"/>
              <a:t>									        (4.6-11)</a:t>
            </a:r>
          </a:p>
          <a:p>
            <a:pPr lvl="1" eaLnBrk="1" hangingPunct="1"/>
            <a:r>
              <a:rPr lang="en-US" altLang="zh-TW" dirty="0"/>
              <a:t>The conjugate symmetry:</a:t>
            </a:r>
          </a:p>
          <a:p>
            <a:pPr lvl="1" eaLnBrk="1" hangingPunct="1">
              <a:buFont typeface="Wingdings" panose="05000000000000000000" pitchFamily="2" charset="2"/>
              <a:buNone/>
            </a:pPr>
            <a:r>
              <a:rPr lang="en-US" altLang="zh-TW" dirty="0"/>
              <a:t>									        (4.6-12)</a:t>
            </a:r>
          </a:p>
          <a:p>
            <a:pPr lvl="1" eaLnBrk="1" hangingPunct="1">
              <a:buFont typeface="Wingdings" panose="05000000000000000000" pitchFamily="2" charset="2"/>
              <a:buNone/>
            </a:pPr>
            <a:r>
              <a:rPr lang="en-US" altLang="zh-TW" dirty="0"/>
              <a:t>	The spectrum is symmetric about the origin:</a:t>
            </a:r>
          </a:p>
          <a:p>
            <a:pPr lvl="1" algn="r" eaLnBrk="1" hangingPunct="1">
              <a:buFont typeface="Wingdings" panose="05000000000000000000" pitchFamily="2" charset="2"/>
              <a:buNone/>
            </a:pPr>
            <a:r>
              <a:rPr lang="zh-TW" altLang="en-US" dirty="0"/>
              <a:t>						</a:t>
            </a:r>
            <a:r>
              <a:rPr lang="en-US" altLang="zh-TW" dirty="0"/>
              <a:t>(4.6-13)</a:t>
            </a:r>
          </a:p>
          <a:p>
            <a:pPr lvl="1" eaLnBrk="1" hangingPunct="1"/>
            <a:endParaRPr lang="zh-TW" altLang="en-US" dirty="0"/>
          </a:p>
          <a:p>
            <a:pPr eaLnBrk="1" hangingPunct="1"/>
            <a:endParaRPr lang="zh-TW" altLang="en-US" dirty="0"/>
          </a:p>
        </p:txBody>
      </p:sp>
      <mc:AlternateContent xmlns:mc="http://schemas.openxmlformats.org/markup-compatibility/2006" xmlns:a14="http://schemas.microsoft.com/office/drawing/2010/main">
        <mc:Choice Requires="a14">
          <p:sp>
            <p:nvSpPr>
              <p:cNvPr id="75781" name="Object 4">
                <a:extLst>
                  <a:ext uri="{FF2B5EF4-FFF2-40B4-BE49-F238E27FC236}">
                    <a16:creationId xmlns:a16="http://schemas.microsoft.com/office/drawing/2014/main" id="{6827F954-FD88-47C6-8948-2208BA6D2DB6}"/>
                  </a:ext>
                </a:extLst>
              </p:cNvPr>
              <p:cNvSpPr txBox="1"/>
              <p:nvPr/>
            </p:nvSpPr>
            <p:spPr bwMode="auto">
              <a:xfrm>
                <a:off x="395536" y="1628775"/>
                <a:ext cx="7587555" cy="431800"/>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200" i="1">
                          <a:solidFill>
                            <a:srgbClr val="000000"/>
                          </a:solidFill>
                          <a:latin typeface="Cambria Math" panose="02040503050406030204" pitchFamily="18" charset="0"/>
                        </a:rPr>
                        <m:t>𝐹</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𝑢</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𝑣</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𝐹</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𝑢</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𝑀</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𝑣</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𝐹</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𝑢</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𝑣</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𝑁</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𝐹</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𝑢</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𝑀</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𝑣</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𝑁</m:t>
                      </m:r>
                      <m:r>
                        <a:rPr lang="zh-TW" altLang="en-US" sz="2200" i="1">
                          <a:solidFill>
                            <a:srgbClr val="000000"/>
                          </a:solidFill>
                          <a:latin typeface="Cambria Math" panose="02040503050406030204" pitchFamily="18" charset="0"/>
                        </a:rPr>
                        <m:t>).</m:t>
                      </m:r>
                    </m:oMath>
                  </m:oMathPara>
                </a14:m>
                <a:endParaRPr lang="zh-TW" altLang="en-US" sz="2200" dirty="0"/>
              </a:p>
            </p:txBody>
          </p:sp>
        </mc:Choice>
        <mc:Fallback xmlns="">
          <p:sp>
            <p:nvSpPr>
              <p:cNvPr id="75781" name="Object 4">
                <a:extLst>
                  <a:ext uri="{FF2B5EF4-FFF2-40B4-BE49-F238E27FC236}">
                    <a16:creationId xmlns:a16="http://schemas.microsoft.com/office/drawing/2014/main" id="{6827F954-FD88-47C6-8948-2208BA6D2DB6}"/>
                  </a:ext>
                </a:extLst>
              </p:cNvPr>
              <p:cNvSpPr txBox="1">
                <a:spLocks noRot="1" noChangeAspect="1" noMove="1" noResize="1" noEditPoints="1" noAdjustHandles="1" noChangeArrowheads="1" noChangeShapeType="1" noTextEdit="1"/>
              </p:cNvSpPr>
              <p:nvPr/>
            </p:nvSpPr>
            <p:spPr bwMode="auto">
              <a:xfrm>
                <a:off x="395536" y="1628775"/>
                <a:ext cx="7587555" cy="431800"/>
              </a:xfrm>
              <a:prstGeom prst="rect">
                <a:avLst/>
              </a:prstGeom>
              <a:blipFill>
                <a:blip r:embed="rId2"/>
                <a:stretch>
                  <a:fillRect b="-18310"/>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5782" name="Object 5">
                <a:extLst>
                  <a:ext uri="{FF2B5EF4-FFF2-40B4-BE49-F238E27FC236}">
                    <a16:creationId xmlns:a16="http://schemas.microsoft.com/office/drawing/2014/main" id="{C4DCC4B6-C738-43A1-B2B3-84A86524D982}"/>
                  </a:ext>
                </a:extLst>
              </p:cNvPr>
              <p:cNvSpPr txBox="1"/>
              <p:nvPr/>
            </p:nvSpPr>
            <p:spPr bwMode="auto">
              <a:xfrm>
                <a:off x="323528" y="2513012"/>
                <a:ext cx="7587555" cy="44767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200" i="1">
                          <a:solidFill>
                            <a:srgbClr val="000000"/>
                          </a:solidFill>
                          <a:latin typeface="Cambria Math" panose="02040503050406030204" pitchFamily="18" charset="0"/>
                        </a:rPr>
                        <m:t>𝑓</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𝑥</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𝑦</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𝑓</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𝑥</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𝑀</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𝑦</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𝑓</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𝑥</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𝑦</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𝑁</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𝑓</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𝑥</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𝑀</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𝑦</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𝑁</m:t>
                      </m:r>
                      <m:r>
                        <a:rPr lang="zh-TW" altLang="en-US" sz="2200" i="1">
                          <a:solidFill>
                            <a:srgbClr val="000000"/>
                          </a:solidFill>
                          <a:latin typeface="Cambria Math" panose="02040503050406030204" pitchFamily="18" charset="0"/>
                        </a:rPr>
                        <m:t>).</m:t>
                      </m:r>
                    </m:oMath>
                  </m:oMathPara>
                </a14:m>
                <a:endParaRPr lang="zh-TW" altLang="en-US" sz="2200" dirty="0"/>
              </a:p>
            </p:txBody>
          </p:sp>
        </mc:Choice>
        <mc:Fallback xmlns="">
          <p:sp>
            <p:nvSpPr>
              <p:cNvPr id="75782" name="Object 5">
                <a:extLst>
                  <a:ext uri="{FF2B5EF4-FFF2-40B4-BE49-F238E27FC236}">
                    <a16:creationId xmlns:a16="http://schemas.microsoft.com/office/drawing/2014/main" id="{C4DCC4B6-C738-43A1-B2B3-84A86524D982}"/>
                  </a:ext>
                </a:extLst>
              </p:cNvPr>
              <p:cNvSpPr txBox="1">
                <a:spLocks noRot="1" noChangeAspect="1" noMove="1" noResize="1" noEditPoints="1" noAdjustHandles="1" noChangeArrowheads="1" noChangeShapeType="1" noTextEdit="1"/>
              </p:cNvSpPr>
              <p:nvPr/>
            </p:nvSpPr>
            <p:spPr bwMode="auto">
              <a:xfrm>
                <a:off x="323528" y="2513012"/>
                <a:ext cx="7587555" cy="447675"/>
              </a:xfrm>
              <a:prstGeom prst="rect">
                <a:avLst/>
              </a:prstGeom>
              <a:blipFill>
                <a:blip r:embed="rId3"/>
                <a:stretch>
                  <a:fillRect b="-13514"/>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5783" name="Object 6">
                <a:extLst>
                  <a:ext uri="{FF2B5EF4-FFF2-40B4-BE49-F238E27FC236}">
                    <a16:creationId xmlns:a16="http://schemas.microsoft.com/office/drawing/2014/main" id="{A2833C2B-BB92-48E1-A1AE-9DE0E0891338}"/>
                  </a:ext>
                </a:extLst>
              </p:cNvPr>
              <p:cNvSpPr txBox="1"/>
              <p:nvPr/>
            </p:nvSpPr>
            <p:spPr bwMode="auto">
              <a:xfrm>
                <a:off x="1042988" y="3357032"/>
                <a:ext cx="3745036" cy="50482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200" i="1" smtClean="0">
                          <a:solidFill>
                            <a:srgbClr val="000000"/>
                          </a:solidFill>
                          <a:latin typeface="Cambria Math" panose="02040503050406030204" pitchFamily="18" charset="0"/>
                        </a:rPr>
                        <m:t>𝐹</m:t>
                      </m:r>
                      <m:d>
                        <m:dPr>
                          <m:ctrlPr>
                            <a:rPr lang="zh-TW" altLang="en-US" sz="2200" i="1">
                              <a:solidFill>
                                <a:srgbClr val="000000"/>
                              </a:solidFill>
                              <a:latin typeface="Cambria Math" panose="02040503050406030204" pitchFamily="18" charset="0"/>
                            </a:rPr>
                          </m:ctrlPr>
                        </m:dPr>
                        <m:e>
                          <m:r>
                            <a:rPr lang="zh-TW" altLang="en-US" sz="2200" i="1">
                              <a:solidFill>
                                <a:srgbClr val="000000"/>
                              </a:solidFill>
                              <a:latin typeface="Cambria Math" panose="02040503050406030204" pitchFamily="18" charset="0"/>
                            </a:rPr>
                            <m:t>𝑢</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𝑣</m:t>
                          </m:r>
                        </m:e>
                      </m:d>
                      <m:r>
                        <a:rPr lang="zh-TW" altLang="en-US" sz="2200" i="1">
                          <a:solidFill>
                            <a:srgbClr val="000000"/>
                          </a:solidFill>
                          <a:latin typeface="Cambria Math" panose="02040503050406030204" pitchFamily="18" charset="0"/>
                        </a:rPr>
                        <m:t>=</m:t>
                      </m:r>
                      <m:sSup>
                        <m:sSupPr>
                          <m:ctrlPr>
                            <a:rPr lang="en-US" altLang="zh-TW" sz="2200" i="1" smtClean="0">
                              <a:solidFill>
                                <a:srgbClr val="000000"/>
                              </a:solidFill>
                              <a:latin typeface="Cambria Math" panose="02040503050406030204" pitchFamily="18" charset="0"/>
                            </a:rPr>
                          </m:ctrlPr>
                        </m:sSupPr>
                        <m:e>
                          <m:r>
                            <a:rPr lang="en-US" altLang="zh-TW" sz="2200" b="0" i="1" smtClean="0">
                              <a:solidFill>
                                <a:srgbClr val="000000"/>
                              </a:solidFill>
                              <a:latin typeface="Cambria Math" panose="02040503050406030204" pitchFamily="18" charset="0"/>
                            </a:rPr>
                            <m:t>𝐹</m:t>
                          </m:r>
                        </m:e>
                        <m:sup>
                          <m:r>
                            <a:rPr lang="en-US" altLang="zh-TW" sz="2200" b="0" i="1" smtClean="0">
                              <a:solidFill>
                                <a:srgbClr val="000000"/>
                              </a:solidFill>
                              <a:latin typeface="Cambria Math" panose="02040503050406030204" pitchFamily="18" charset="0"/>
                            </a:rPr>
                            <m:t>∗</m:t>
                          </m:r>
                        </m:sup>
                      </m:sSup>
                      <m:d>
                        <m:dPr>
                          <m:ctrlPr>
                            <a:rPr lang="zh-TW" altLang="en-US" sz="2200" i="1">
                              <a:solidFill>
                                <a:srgbClr val="000000"/>
                              </a:solidFill>
                              <a:latin typeface="Cambria Math" panose="02040503050406030204" pitchFamily="18" charset="0"/>
                            </a:rPr>
                          </m:ctrlPr>
                        </m:dPr>
                        <m:e>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𝑢</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𝑣</m:t>
                          </m:r>
                        </m:e>
                      </m:d>
                      <m:r>
                        <a:rPr lang="en-US" altLang="zh-TW" sz="2200" b="0" i="1" smtClean="0">
                          <a:solidFill>
                            <a:srgbClr val="000000"/>
                          </a:solidFill>
                          <a:latin typeface="Cambria Math" panose="02040503050406030204" pitchFamily="18" charset="0"/>
                        </a:rPr>
                        <m:t>.</m:t>
                      </m:r>
                    </m:oMath>
                  </m:oMathPara>
                </a14:m>
                <a:endParaRPr lang="zh-TW" altLang="en-US" sz="2200" dirty="0"/>
              </a:p>
            </p:txBody>
          </p:sp>
        </mc:Choice>
        <mc:Fallback xmlns="">
          <p:sp>
            <p:nvSpPr>
              <p:cNvPr id="75783" name="Object 6">
                <a:extLst>
                  <a:ext uri="{FF2B5EF4-FFF2-40B4-BE49-F238E27FC236}">
                    <a16:creationId xmlns:a16="http://schemas.microsoft.com/office/drawing/2014/main" id="{A2833C2B-BB92-48E1-A1AE-9DE0E0891338}"/>
                  </a:ext>
                </a:extLst>
              </p:cNvPr>
              <p:cNvSpPr txBox="1">
                <a:spLocks noRot="1" noChangeAspect="1" noMove="1" noResize="1" noEditPoints="1" noAdjustHandles="1" noChangeArrowheads="1" noChangeShapeType="1" noTextEdit="1"/>
              </p:cNvSpPr>
              <p:nvPr/>
            </p:nvSpPr>
            <p:spPr bwMode="auto">
              <a:xfrm>
                <a:off x="1042988" y="3357032"/>
                <a:ext cx="3745036" cy="504825"/>
              </a:xfrm>
              <a:prstGeom prst="rect">
                <a:avLst/>
              </a:prstGeom>
              <a:blipFill>
                <a:blip r:embed="rId4"/>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5784" name="Object 7">
                <a:extLst>
                  <a:ext uri="{FF2B5EF4-FFF2-40B4-BE49-F238E27FC236}">
                    <a16:creationId xmlns:a16="http://schemas.microsoft.com/office/drawing/2014/main" id="{1E27173E-4BF8-4CC1-B5C1-86EE18BEDFB9}"/>
                  </a:ext>
                </a:extLst>
              </p:cNvPr>
              <p:cNvSpPr txBox="1"/>
              <p:nvPr/>
            </p:nvSpPr>
            <p:spPr bwMode="auto">
              <a:xfrm>
                <a:off x="853443" y="4214812"/>
                <a:ext cx="4124126" cy="601662"/>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d>
                        <m:dPr>
                          <m:begChr m:val="|"/>
                          <m:endChr m:val="|"/>
                          <m:ctrlPr>
                            <a:rPr lang="zh-TW" altLang="en-US" sz="2200" i="1" smtClean="0">
                              <a:solidFill>
                                <a:srgbClr val="000000"/>
                              </a:solidFill>
                              <a:latin typeface="Cambria Math" panose="02040503050406030204" pitchFamily="18" charset="0"/>
                            </a:rPr>
                          </m:ctrlPr>
                        </m:dPr>
                        <m:e>
                          <m:r>
                            <a:rPr lang="zh-TW" altLang="en-US" sz="2200" i="1">
                              <a:solidFill>
                                <a:srgbClr val="000000"/>
                              </a:solidFill>
                              <a:latin typeface="Cambria Math" panose="02040503050406030204" pitchFamily="18" charset="0"/>
                            </a:rPr>
                            <m:t>𝐹</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𝑢</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𝑣</m:t>
                          </m:r>
                          <m:r>
                            <a:rPr lang="zh-TW" altLang="en-US" sz="2200" i="1">
                              <a:solidFill>
                                <a:srgbClr val="000000"/>
                              </a:solidFill>
                              <a:latin typeface="Cambria Math" panose="02040503050406030204" pitchFamily="18" charset="0"/>
                            </a:rPr>
                            <m:t>)</m:t>
                          </m:r>
                        </m:e>
                      </m:d>
                      <m:r>
                        <a:rPr lang="zh-TW" altLang="en-US" sz="2200" i="1">
                          <a:solidFill>
                            <a:srgbClr val="000000"/>
                          </a:solidFill>
                          <a:latin typeface="Cambria Math" panose="02040503050406030204" pitchFamily="18" charset="0"/>
                        </a:rPr>
                        <m:t>=</m:t>
                      </m:r>
                      <m:d>
                        <m:dPr>
                          <m:begChr m:val="|"/>
                          <m:endChr m:val="|"/>
                          <m:ctrlPr>
                            <a:rPr lang="zh-TW" altLang="en-US" sz="2200" i="1">
                              <a:solidFill>
                                <a:srgbClr val="000000"/>
                              </a:solidFill>
                              <a:latin typeface="Cambria Math" panose="02040503050406030204" pitchFamily="18" charset="0"/>
                            </a:rPr>
                          </m:ctrlPr>
                        </m:dPr>
                        <m:e>
                          <m:r>
                            <a:rPr lang="zh-TW" altLang="en-US" sz="2200" i="1">
                              <a:solidFill>
                                <a:srgbClr val="000000"/>
                              </a:solidFill>
                              <a:latin typeface="Cambria Math" panose="02040503050406030204" pitchFamily="18" charset="0"/>
                            </a:rPr>
                            <m:t>𝐹</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𝑢</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𝑣</m:t>
                          </m:r>
                          <m:r>
                            <a:rPr lang="zh-TW" altLang="en-US" sz="2200" i="1">
                              <a:solidFill>
                                <a:srgbClr val="000000"/>
                              </a:solidFill>
                              <a:latin typeface="Cambria Math" panose="02040503050406030204" pitchFamily="18" charset="0"/>
                            </a:rPr>
                            <m:t>)</m:t>
                          </m:r>
                        </m:e>
                      </m:d>
                      <m:r>
                        <a:rPr lang="en-US" altLang="zh-TW" sz="2200" b="0" i="1" smtClean="0">
                          <a:solidFill>
                            <a:srgbClr val="000000"/>
                          </a:solidFill>
                          <a:latin typeface="Cambria Math" panose="02040503050406030204" pitchFamily="18" charset="0"/>
                        </a:rPr>
                        <m:t>.</m:t>
                      </m:r>
                    </m:oMath>
                  </m:oMathPara>
                </a14:m>
                <a:endParaRPr lang="zh-TW" altLang="en-US" sz="2200" dirty="0"/>
              </a:p>
            </p:txBody>
          </p:sp>
        </mc:Choice>
        <mc:Fallback xmlns="">
          <p:sp>
            <p:nvSpPr>
              <p:cNvPr id="75784" name="Object 7">
                <a:extLst>
                  <a:ext uri="{FF2B5EF4-FFF2-40B4-BE49-F238E27FC236}">
                    <a16:creationId xmlns:a16="http://schemas.microsoft.com/office/drawing/2014/main" id="{1E27173E-4BF8-4CC1-B5C1-86EE18BEDFB9}"/>
                  </a:ext>
                </a:extLst>
              </p:cNvPr>
              <p:cNvSpPr txBox="1">
                <a:spLocks noRot="1" noChangeAspect="1" noMove="1" noResize="1" noEditPoints="1" noAdjustHandles="1" noChangeArrowheads="1" noChangeShapeType="1" noTextEdit="1"/>
              </p:cNvSpPr>
              <p:nvPr/>
            </p:nvSpPr>
            <p:spPr bwMode="auto">
              <a:xfrm>
                <a:off x="853443" y="4214812"/>
                <a:ext cx="4124126" cy="601662"/>
              </a:xfrm>
              <a:prstGeom prst="rect">
                <a:avLst/>
              </a:prstGeom>
              <a:blipFill>
                <a:blip r:embed="rId5"/>
                <a:stretch>
                  <a:fillRect/>
                </a:stretch>
              </a:blipFill>
              <a:ln>
                <a:noFill/>
              </a:ln>
              <a:effectLst/>
              <a:extLst/>
            </p:spPr>
            <p:txBody>
              <a:bodyPr/>
              <a:lstStyle/>
              <a:p>
                <a:r>
                  <a:rPr lang="zh-TW" altLang="en-US">
                    <a:noFill/>
                  </a:rPr>
                  <a:t> </a:t>
                </a:r>
              </a:p>
            </p:txBody>
          </p:sp>
        </mc:Fallback>
      </mc:AlternateContent>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投影片編號版面配置區 3">
            <a:extLst>
              <a:ext uri="{FF2B5EF4-FFF2-40B4-BE49-F238E27FC236}">
                <a16:creationId xmlns:a16="http://schemas.microsoft.com/office/drawing/2014/main" id="{31102298-53A3-4287-AA22-F498A972121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86AD532C-360B-4B1A-AD39-D4A281ED7603}" type="slidenum">
              <a:rPr kumimoji="0" lang="zh-TW" altLang="en-US"/>
              <a:pPr eaLnBrk="1" hangingPunct="1"/>
              <a:t>71</a:t>
            </a:fld>
            <a:endParaRPr kumimoji="0" lang="en-US" altLang="zh-TW"/>
          </a:p>
        </p:txBody>
      </p:sp>
      <p:sp>
        <p:nvSpPr>
          <p:cNvPr id="76803" name="Rectangle 2">
            <a:extLst>
              <a:ext uri="{FF2B5EF4-FFF2-40B4-BE49-F238E27FC236}">
                <a16:creationId xmlns:a16="http://schemas.microsoft.com/office/drawing/2014/main" id="{E804E2D5-D3A9-4313-8F48-526710EB38D5}"/>
              </a:ext>
            </a:extLst>
          </p:cNvPr>
          <p:cNvSpPr>
            <a:spLocks noGrp="1" noChangeArrowheads="1"/>
          </p:cNvSpPr>
          <p:nvPr>
            <p:ph type="title"/>
          </p:nvPr>
        </p:nvSpPr>
        <p:spPr/>
        <p:txBody>
          <a:bodyPr/>
          <a:lstStyle/>
          <a:p>
            <a:pPr eaLnBrk="1" hangingPunct="1"/>
            <a:endParaRPr lang="zh-TW" altLang="en-US"/>
          </a:p>
        </p:txBody>
      </p:sp>
      <p:sp>
        <p:nvSpPr>
          <p:cNvPr id="76804" name="Rectangle 3">
            <a:extLst>
              <a:ext uri="{FF2B5EF4-FFF2-40B4-BE49-F238E27FC236}">
                <a16:creationId xmlns:a16="http://schemas.microsoft.com/office/drawing/2014/main" id="{D67A834F-3BC4-4CFE-8ADD-EFCFEE10D910}"/>
              </a:ext>
            </a:extLst>
          </p:cNvPr>
          <p:cNvSpPr>
            <a:spLocks noGrp="1" noChangeArrowheads="1"/>
          </p:cNvSpPr>
          <p:nvPr>
            <p:ph type="body" idx="1"/>
          </p:nvPr>
        </p:nvSpPr>
        <p:spPr/>
        <p:txBody>
          <a:bodyPr/>
          <a:lstStyle/>
          <a:p>
            <a:pPr lvl="1" eaLnBrk="1" hangingPunct="1"/>
            <a:r>
              <a:rPr lang="en-US" altLang="zh-TW"/>
              <a:t>The importance of the periodicity property is illustrated in Fig. 4.34.</a:t>
            </a:r>
            <a:endParaRPr lang="zh-TW" altLang="en-US"/>
          </a:p>
        </p:txBody>
      </p:sp>
      <p:pic>
        <p:nvPicPr>
          <p:cNvPr id="76805" name="Picture 4">
            <a:extLst>
              <a:ext uri="{FF2B5EF4-FFF2-40B4-BE49-F238E27FC236}">
                <a16:creationId xmlns:a16="http://schemas.microsoft.com/office/drawing/2014/main" id="{BF8C09E7-8B51-4822-984E-BD51CB1F1B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138238"/>
            <a:ext cx="8755063"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投影片編號版面配置區 3">
            <a:extLst>
              <a:ext uri="{FF2B5EF4-FFF2-40B4-BE49-F238E27FC236}">
                <a16:creationId xmlns:a16="http://schemas.microsoft.com/office/drawing/2014/main" id="{9154FA8F-7CE9-4F59-92AC-44F3250AA3D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00A22275-9242-4559-8852-CA040792C443}" type="slidenum">
              <a:rPr kumimoji="0" lang="zh-TW" altLang="en-US"/>
              <a:pPr eaLnBrk="1" hangingPunct="1"/>
              <a:t>72</a:t>
            </a:fld>
            <a:endParaRPr kumimoji="0" lang="en-US" altLang="zh-TW"/>
          </a:p>
        </p:txBody>
      </p:sp>
      <p:sp>
        <p:nvSpPr>
          <p:cNvPr id="77827" name="Rectangle 2">
            <a:extLst>
              <a:ext uri="{FF2B5EF4-FFF2-40B4-BE49-F238E27FC236}">
                <a16:creationId xmlns:a16="http://schemas.microsoft.com/office/drawing/2014/main" id="{BEF1C55B-1CA3-4FDD-A0DD-3B2645F69DB3}"/>
              </a:ext>
            </a:extLst>
          </p:cNvPr>
          <p:cNvSpPr>
            <a:spLocks noGrp="1" noChangeArrowheads="1"/>
          </p:cNvSpPr>
          <p:nvPr>
            <p:ph type="title"/>
          </p:nvPr>
        </p:nvSpPr>
        <p:spPr/>
        <p:txBody>
          <a:bodyPr/>
          <a:lstStyle/>
          <a:p>
            <a:pPr eaLnBrk="1" hangingPunct="1"/>
            <a:endParaRPr lang="zh-TW" altLang="en-US"/>
          </a:p>
        </p:txBody>
      </p:sp>
      <p:sp>
        <p:nvSpPr>
          <p:cNvPr id="77828" name="Rectangle 3">
            <a:extLst>
              <a:ext uri="{FF2B5EF4-FFF2-40B4-BE49-F238E27FC236}">
                <a16:creationId xmlns:a16="http://schemas.microsoft.com/office/drawing/2014/main" id="{B0F9D05D-01D9-4661-8796-A08F95DE4F0F}"/>
              </a:ext>
            </a:extLst>
          </p:cNvPr>
          <p:cNvSpPr>
            <a:spLocks noGrp="1" noChangeArrowheads="1"/>
          </p:cNvSpPr>
          <p:nvPr>
            <p:ph type="body" idx="1"/>
          </p:nvPr>
        </p:nvSpPr>
        <p:spPr/>
        <p:txBody>
          <a:bodyPr/>
          <a:lstStyle/>
          <a:p>
            <a:pPr eaLnBrk="1" hangingPunct="1"/>
            <a:r>
              <a:rPr lang="en-US" altLang="zh-TW" dirty="0"/>
              <a:t>Separability</a:t>
            </a:r>
          </a:p>
          <a:p>
            <a:pPr lvl="1" eaLnBrk="1" hangingPunct="1"/>
            <a:r>
              <a:rPr lang="en-US" altLang="zh-TW" dirty="0"/>
              <a:t>The discrete Fourier transform in Eq. (4.2-16) can be expressed in the separable form:</a:t>
            </a:r>
          </a:p>
          <a:p>
            <a:pPr lvl="1" algn="r" eaLnBrk="1" hangingPunct="1">
              <a:spcBef>
                <a:spcPct val="140000"/>
              </a:spcBef>
              <a:spcAft>
                <a:spcPct val="70000"/>
              </a:spcAft>
              <a:buFont typeface="Wingdings" panose="05000000000000000000" pitchFamily="2" charset="2"/>
              <a:buNone/>
            </a:pPr>
            <a:r>
              <a:rPr lang="en-US" altLang="zh-TW" dirty="0"/>
              <a:t>						(4.6-14)</a:t>
            </a:r>
          </a:p>
          <a:p>
            <a:pPr lvl="1" eaLnBrk="1" hangingPunct="1">
              <a:spcBef>
                <a:spcPct val="75000"/>
              </a:spcBef>
              <a:buFont typeface="Wingdings" panose="05000000000000000000" pitchFamily="2" charset="2"/>
              <a:buNone/>
            </a:pPr>
            <a:r>
              <a:rPr lang="en-US" altLang="zh-TW" dirty="0"/>
              <a:t>	where</a:t>
            </a:r>
          </a:p>
          <a:p>
            <a:pPr lvl="1" algn="r" eaLnBrk="1" hangingPunct="1">
              <a:buFont typeface="Wingdings" panose="05000000000000000000" pitchFamily="2" charset="2"/>
              <a:buNone/>
            </a:pPr>
            <a:r>
              <a:rPr lang="en-US" altLang="zh-TW" dirty="0"/>
              <a:t>						(4.6-15)</a:t>
            </a:r>
          </a:p>
          <a:p>
            <a:pPr lvl="1" eaLnBrk="1" hangingPunct="1">
              <a:spcBef>
                <a:spcPct val="40000"/>
              </a:spcBef>
            </a:pPr>
            <a:r>
              <a:rPr lang="en-US" altLang="zh-TW" dirty="0"/>
              <a:t>The computation procedure of the 2-D Fourier transform is shown in Fig. 4.35.</a:t>
            </a:r>
          </a:p>
          <a:p>
            <a:pPr lvl="1" eaLnBrk="1" hangingPunct="1"/>
            <a:endParaRPr lang="en-US" altLang="zh-TW" dirty="0"/>
          </a:p>
          <a:p>
            <a:pPr eaLnBrk="1" hangingPunct="1"/>
            <a:endParaRPr lang="zh-TW" altLang="en-US" dirty="0"/>
          </a:p>
        </p:txBody>
      </p:sp>
      <p:graphicFrame>
        <p:nvGraphicFramePr>
          <p:cNvPr id="77829" name="Object 4">
            <a:extLst>
              <a:ext uri="{FF2B5EF4-FFF2-40B4-BE49-F238E27FC236}">
                <a16:creationId xmlns:a16="http://schemas.microsoft.com/office/drawing/2014/main" id="{CAE45078-1FC9-44B9-A42F-44069ACFD0E2}"/>
              </a:ext>
            </a:extLst>
          </p:cNvPr>
          <p:cNvGraphicFramePr>
            <a:graphicFrameLocks noChangeAspect="1"/>
          </p:cNvGraphicFramePr>
          <p:nvPr/>
        </p:nvGraphicFramePr>
        <p:xfrm>
          <a:off x="1104900" y="1549400"/>
          <a:ext cx="6203950" cy="1582738"/>
        </p:xfrm>
        <a:graphic>
          <a:graphicData uri="http://schemas.openxmlformats.org/presentationml/2006/ole">
            <mc:AlternateContent xmlns:mc="http://schemas.openxmlformats.org/markup-compatibility/2006">
              <mc:Choice xmlns:v="urn:schemas-microsoft-com:vml" Requires="v">
                <p:oleObj spid="_x0000_s77980" name="方程式" r:id="rId3" imgW="2870200" imgH="889000" progId="Equation.3">
                  <p:embed/>
                </p:oleObj>
              </mc:Choice>
              <mc:Fallback>
                <p:oleObj name="方程式" r:id="rId3" imgW="2870200" imgH="889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900" y="1549400"/>
                        <a:ext cx="6203950" cy="158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0" name="Object 5">
            <a:extLst>
              <a:ext uri="{FF2B5EF4-FFF2-40B4-BE49-F238E27FC236}">
                <a16:creationId xmlns:a16="http://schemas.microsoft.com/office/drawing/2014/main" id="{99A46729-D634-4151-8516-3B76559CB3CC}"/>
              </a:ext>
            </a:extLst>
          </p:cNvPr>
          <p:cNvGraphicFramePr>
            <a:graphicFrameLocks noChangeAspect="1"/>
          </p:cNvGraphicFramePr>
          <p:nvPr/>
        </p:nvGraphicFramePr>
        <p:xfrm>
          <a:off x="1258888" y="3284538"/>
          <a:ext cx="3744912" cy="792162"/>
        </p:xfrm>
        <a:graphic>
          <a:graphicData uri="http://schemas.openxmlformats.org/presentationml/2006/ole">
            <mc:AlternateContent xmlns:mc="http://schemas.openxmlformats.org/markup-compatibility/2006">
              <mc:Choice xmlns:v="urn:schemas-microsoft-com:vml" Requires="v">
                <p:oleObj spid="_x0000_s77981" name="方程式" r:id="rId5" imgW="1930400" imgH="444500" progId="Equation.3">
                  <p:embed/>
                </p:oleObj>
              </mc:Choice>
              <mc:Fallback>
                <p:oleObj name="方程式" r:id="rId5" imgW="1930400" imgH="4445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284538"/>
                        <a:ext cx="3744912"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7831" name="Picture 6">
            <a:extLst>
              <a:ext uri="{FF2B5EF4-FFF2-40B4-BE49-F238E27FC236}">
                <a16:creationId xmlns:a16="http://schemas.microsoft.com/office/drawing/2014/main" id="{AD34FD6E-FB4F-4477-B0B2-F9697843AF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475" y="4675188"/>
            <a:ext cx="8712200" cy="214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字方塊 10">
            <a:extLst>
              <a:ext uri="{FF2B5EF4-FFF2-40B4-BE49-F238E27FC236}">
                <a16:creationId xmlns:a16="http://schemas.microsoft.com/office/drawing/2014/main" id="{C02C7A54-EF89-4D76-8850-A33D4CB032F0}"/>
              </a:ext>
            </a:extLst>
          </p:cNvPr>
          <p:cNvSpPr txBox="1"/>
          <p:nvPr/>
        </p:nvSpPr>
        <p:spPr>
          <a:xfrm>
            <a:off x="5174486" y="2524834"/>
            <a:ext cx="248786" cy="400110"/>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000" dirty="0">
                <a:latin typeface="+mj-lt"/>
              </a:rPr>
              <a:t>,</a:t>
            </a:r>
            <a:endParaRPr lang="zh-TW" altLang="en-US" sz="2400" dirty="0">
              <a:latin typeface="+mj-lt"/>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投影片編號版面配置區 3">
            <a:extLst>
              <a:ext uri="{FF2B5EF4-FFF2-40B4-BE49-F238E27FC236}">
                <a16:creationId xmlns:a16="http://schemas.microsoft.com/office/drawing/2014/main" id="{57896677-9675-4C7A-A078-FF93AF363D7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FCB66EC4-A177-4BA7-BB2A-C919AE6DFA1F}" type="slidenum">
              <a:rPr kumimoji="0" lang="zh-TW" altLang="en-US"/>
              <a:pPr eaLnBrk="1" hangingPunct="1"/>
              <a:t>73</a:t>
            </a:fld>
            <a:endParaRPr kumimoji="0" lang="en-US" altLang="zh-TW"/>
          </a:p>
        </p:txBody>
      </p:sp>
      <p:sp>
        <p:nvSpPr>
          <p:cNvPr id="78851" name="Rectangle 2">
            <a:extLst>
              <a:ext uri="{FF2B5EF4-FFF2-40B4-BE49-F238E27FC236}">
                <a16:creationId xmlns:a16="http://schemas.microsoft.com/office/drawing/2014/main" id="{470A4636-4FCB-4CE2-B9F0-61A1A3840DB1}"/>
              </a:ext>
            </a:extLst>
          </p:cNvPr>
          <p:cNvSpPr>
            <a:spLocks noGrp="1" noChangeArrowheads="1"/>
          </p:cNvSpPr>
          <p:nvPr>
            <p:ph type="title"/>
          </p:nvPr>
        </p:nvSpPr>
        <p:spPr/>
        <p:txBody>
          <a:bodyPr/>
          <a:lstStyle/>
          <a:p>
            <a:pPr eaLnBrk="1" hangingPunct="1"/>
            <a:r>
              <a:rPr lang="en-US" altLang="zh-TW"/>
              <a:t>Computing Inverse Fourier Transform Using Forward Transform Algorithm</a:t>
            </a:r>
            <a:endParaRPr lang="zh-TW" altLang="en-US"/>
          </a:p>
        </p:txBody>
      </p:sp>
      <p:sp>
        <p:nvSpPr>
          <p:cNvPr id="78852" name="Rectangle 3">
            <a:extLst>
              <a:ext uri="{FF2B5EF4-FFF2-40B4-BE49-F238E27FC236}">
                <a16:creationId xmlns:a16="http://schemas.microsoft.com/office/drawing/2014/main" id="{B6AFF4D9-0FE5-430B-8C99-92AD0BB9C4D2}"/>
              </a:ext>
            </a:extLst>
          </p:cNvPr>
          <p:cNvSpPr>
            <a:spLocks noGrp="1" noChangeArrowheads="1"/>
          </p:cNvSpPr>
          <p:nvPr>
            <p:ph type="body" idx="1"/>
          </p:nvPr>
        </p:nvSpPr>
        <p:spPr/>
        <p:txBody>
          <a:bodyPr/>
          <a:lstStyle/>
          <a:p>
            <a:pPr eaLnBrk="1" hangingPunct="1"/>
            <a:r>
              <a:rPr lang="en-US" altLang="zh-TW" dirty="0"/>
              <a:t>For the 1-D Fourier transform pair:</a:t>
            </a:r>
          </a:p>
          <a:p>
            <a:pPr algn="r" eaLnBrk="1" hangingPunct="1">
              <a:lnSpc>
                <a:spcPct val="110000"/>
              </a:lnSpc>
              <a:buFont typeface="Wingdings" panose="05000000000000000000" pitchFamily="2" charset="2"/>
              <a:buNone/>
            </a:pPr>
            <a:r>
              <a:rPr lang="zh-TW" altLang="en-US" dirty="0"/>
              <a:t>						</a:t>
            </a:r>
            <a:r>
              <a:rPr lang="en-US" altLang="zh-TW" dirty="0"/>
              <a:t>(4.6-16)</a:t>
            </a:r>
          </a:p>
          <a:p>
            <a:pPr eaLnBrk="1" hangingPunct="1">
              <a:buFont typeface="Wingdings" panose="05000000000000000000" pitchFamily="2" charset="2"/>
              <a:buNone/>
            </a:pPr>
            <a:r>
              <a:rPr lang="zh-TW" altLang="en-US" dirty="0"/>
              <a:t>	</a:t>
            </a:r>
            <a:r>
              <a:rPr lang="en-US" altLang="zh-TW" dirty="0"/>
              <a:t>for </a:t>
            </a:r>
            <a:r>
              <a:rPr lang="en-US" altLang="zh-TW" i="1" dirty="0"/>
              <a:t>u</a:t>
            </a:r>
            <a:r>
              <a:rPr lang="en-US" altLang="zh-TW" dirty="0"/>
              <a:t> = 0, 1, 2, </a:t>
            </a:r>
            <a:r>
              <a:rPr lang="en-US" altLang="zh-TW" dirty="0">
                <a:latin typeface="Arial" panose="020B0604020202020204" pitchFamily="34" charset="0"/>
              </a:rPr>
              <a:t>…</a:t>
            </a:r>
            <a:r>
              <a:rPr lang="en-US" altLang="zh-TW" dirty="0"/>
              <a:t>, </a:t>
            </a:r>
            <a:r>
              <a:rPr lang="en-US" altLang="zh-TW" i="1" dirty="0"/>
              <a:t>M</a:t>
            </a:r>
            <a:r>
              <a:rPr lang="en-US" altLang="zh-TW" dirty="0"/>
              <a:t> </a:t>
            </a:r>
            <a:r>
              <a:rPr lang="en-US" altLang="zh-TW" dirty="0">
                <a:latin typeface="Arial" panose="020B0604020202020204" pitchFamily="34" charset="0"/>
              </a:rPr>
              <a:t>–</a:t>
            </a:r>
            <a:r>
              <a:rPr lang="en-US" altLang="zh-TW" dirty="0"/>
              <a:t> 1, and</a:t>
            </a:r>
            <a:endParaRPr lang="zh-TW" altLang="en-US" dirty="0"/>
          </a:p>
          <a:p>
            <a:pPr algn="r" eaLnBrk="1" hangingPunct="1">
              <a:lnSpc>
                <a:spcPct val="120000"/>
              </a:lnSpc>
              <a:buFont typeface="Wingdings" panose="05000000000000000000" pitchFamily="2" charset="2"/>
              <a:buNone/>
            </a:pPr>
            <a:r>
              <a:rPr lang="zh-TW" altLang="en-US" dirty="0"/>
              <a:t>						</a:t>
            </a:r>
            <a:r>
              <a:rPr lang="en-US" altLang="zh-TW" dirty="0"/>
              <a:t>(4.6-17)</a:t>
            </a:r>
          </a:p>
          <a:p>
            <a:pPr eaLnBrk="1" hangingPunct="1">
              <a:buFont typeface="Wingdings" panose="05000000000000000000" pitchFamily="2" charset="2"/>
              <a:buNone/>
            </a:pPr>
            <a:r>
              <a:rPr lang="zh-TW" altLang="en-US" dirty="0"/>
              <a:t>	</a:t>
            </a:r>
            <a:r>
              <a:rPr lang="en-US" altLang="zh-TW" dirty="0"/>
              <a:t>for </a:t>
            </a:r>
            <a:r>
              <a:rPr lang="en-US" altLang="zh-TW" i="1" dirty="0"/>
              <a:t>x</a:t>
            </a:r>
            <a:r>
              <a:rPr lang="en-US" altLang="zh-TW" dirty="0"/>
              <a:t> = 0, 1, 2, </a:t>
            </a:r>
            <a:r>
              <a:rPr lang="en-US" altLang="zh-TW" dirty="0">
                <a:latin typeface="Arial" panose="020B0604020202020204" pitchFamily="34" charset="0"/>
              </a:rPr>
              <a:t>…</a:t>
            </a:r>
            <a:r>
              <a:rPr lang="en-US" altLang="zh-TW" dirty="0"/>
              <a:t>,</a:t>
            </a:r>
            <a:r>
              <a:rPr lang="en-US" altLang="zh-TW" i="1" dirty="0"/>
              <a:t> M</a:t>
            </a:r>
            <a:r>
              <a:rPr lang="en-US" altLang="zh-TW" dirty="0"/>
              <a:t> </a:t>
            </a:r>
            <a:r>
              <a:rPr lang="en-US" altLang="zh-TW" dirty="0">
                <a:latin typeface="Arial" panose="020B0604020202020204" pitchFamily="34" charset="0"/>
              </a:rPr>
              <a:t>–</a:t>
            </a:r>
            <a:r>
              <a:rPr lang="en-US" altLang="zh-TW" dirty="0"/>
              <a:t> 1. Taking the complex conjugate of Eq. (4.6-17) and dividing both sides by </a:t>
            </a:r>
            <a:r>
              <a:rPr lang="en-US" altLang="zh-TW" i="1" dirty="0"/>
              <a:t>M</a:t>
            </a:r>
            <a:r>
              <a:rPr lang="en-US" altLang="zh-TW" dirty="0"/>
              <a:t> yields:</a:t>
            </a:r>
          </a:p>
          <a:p>
            <a:pPr algn="r" eaLnBrk="1" hangingPunct="1">
              <a:buFont typeface="Wingdings" panose="05000000000000000000" pitchFamily="2" charset="2"/>
              <a:buNone/>
            </a:pPr>
            <a:r>
              <a:rPr lang="zh-TW" altLang="en-US" dirty="0"/>
              <a:t>						</a:t>
            </a:r>
            <a:r>
              <a:rPr lang="en-US" altLang="zh-TW" dirty="0"/>
              <a:t>(4.6-18)</a:t>
            </a:r>
          </a:p>
          <a:p>
            <a:pPr lvl="1" eaLnBrk="1" hangingPunct="1">
              <a:spcBef>
                <a:spcPct val="35000"/>
              </a:spcBef>
            </a:pPr>
            <a:r>
              <a:rPr lang="en-US" altLang="zh-TW" dirty="0"/>
              <a:t>Similarly,</a:t>
            </a:r>
          </a:p>
          <a:p>
            <a:pPr lvl="1" algn="r" eaLnBrk="1" hangingPunct="1">
              <a:buFont typeface="Wingdings" panose="05000000000000000000" pitchFamily="2" charset="2"/>
              <a:buNone/>
            </a:pPr>
            <a:r>
              <a:rPr lang="en-US" altLang="zh-TW" dirty="0"/>
              <a:t>						(4.6-19)</a:t>
            </a:r>
          </a:p>
          <a:p>
            <a:pPr lvl="1" eaLnBrk="1" hangingPunct="1">
              <a:spcBef>
                <a:spcPct val="75000"/>
              </a:spcBef>
              <a:buFont typeface="Wingdings" panose="05000000000000000000" pitchFamily="2" charset="2"/>
              <a:buNone/>
            </a:pPr>
            <a:r>
              <a:rPr lang="en-US" altLang="zh-TW" dirty="0"/>
              <a:t>	which is in the form of a 2-D forward Fourier transform.</a:t>
            </a:r>
            <a:endParaRPr lang="zh-TW" altLang="en-US" dirty="0"/>
          </a:p>
        </p:txBody>
      </p:sp>
      <p:graphicFrame>
        <p:nvGraphicFramePr>
          <p:cNvPr id="78853" name="Object 4">
            <a:extLst>
              <a:ext uri="{FF2B5EF4-FFF2-40B4-BE49-F238E27FC236}">
                <a16:creationId xmlns:a16="http://schemas.microsoft.com/office/drawing/2014/main" id="{2D0ED5E0-39FF-4FC3-AD0B-BAE9C02DF8E8}"/>
              </a:ext>
            </a:extLst>
          </p:cNvPr>
          <p:cNvGraphicFramePr>
            <a:graphicFrameLocks noChangeAspect="1"/>
          </p:cNvGraphicFramePr>
          <p:nvPr/>
        </p:nvGraphicFramePr>
        <p:xfrm>
          <a:off x="900113" y="1727200"/>
          <a:ext cx="3671887" cy="863600"/>
        </p:xfrm>
        <a:graphic>
          <a:graphicData uri="http://schemas.openxmlformats.org/presentationml/2006/ole">
            <mc:AlternateContent xmlns:mc="http://schemas.openxmlformats.org/markup-compatibility/2006">
              <mc:Choice xmlns:v="urn:schemas-microsoft-com:vml" Requires="v">
                <p:oleObj spid="_x0000_s79153" name="方程式" r:id="rId3" imgW="1701800" imgH="431800" progId="Equation.3">
                  <p:embed/>
                </p:oleObj>
              </mc:Choice>
              <mc:Fallback>
                <p:oleObj name="方程式" r:id="rId3" imgW="17018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727200"/>
                        <a:ext cx="3671887"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4" name="Object 5">
            <a:extLst>
              <a:ext uri="{FF2B5EF4-FFF2-40B4-BE49-F238E27FC236}">
                <a16:creationId xmlns:a16="http://schemas.microsoft.com/office/drawing/2014/main" id="{9E592DDB-F1CF-4163-8939-D7F67B1626A6}"/>
              </a:ext>
            </a:extLst>
          </p:cNvPr>
          <p:cNvGraphicFramePr>
            <a:graphicFrameLocks noChangeAspect="1"/>
          </p:cNvGraphicFramePr>
          <p:nvPr/>
        </p:nvGraphicFramePr>
        <p:xfrm>
          <a:off x="971550" y="2784475"/>
          <a:ext cx="3384550" cy="935038"/>
        </p:xfrm>
        <a:graphic>
          <a:graphicData uri="http://schemas.openxmlformats.org/presentationml/2006/ole">
            <mc:AlternateContent xmlns:mc="http://schemas.openxmlformats.org/markup-compatibility/2006">
              <mc:Choice xmlns:v="urn:schemas-microsoft-com:vml" Requires="v">
                <p:oleObj spid="_x0000_s79154" name="方程式" r:id="rId5" imgW="1447800" imgH="431800" progId="Equation.3">
                  <p:embed/>
                </p:oleObj>
              </mc:Choice>
              <mc:Fallback>
                <p:oleObj name="方程式" r:id="rId5" imgW="14478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2784475"/>
                        <a:ext cx="3384550"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5" name="Object 6">
            <a:extLst>
              <a:ext uri="{FF2B5EF4-FFF2-40B4-BE49-F238E27FC236}">
                <a16:creationId xmlns:a16="http://schemas.microsoft.com/office/drawing/2014/main" id="{70371079-4D85-4EE3-A6FB-E72CBEFAF071}"/>
              </a:ext>
            </a:extLst>
          </p:cNvPr>
          <p:cNvGraphicFramePr>
            <a:graphicFrameLocks noChangeAspect="1"/>
          </p:cNvGraphicFramePr>
          <p:nvPr/>
        </p:nvGraphicFramePr>
        <p:xfrm>
          <a:off x="1089025" y="4305300"/>
          <a:ext cx="4735513" cy="865188"/>
        </p:xfrm>
        <a:graphic>
          <a:graphicData uri="http://schemas.openxmlformats.org/presentationml/2006/ole">
            <mc:AlternateContent xmlns:mc="http://schemas.openxmlformats.org/markup-compatibility/2006">
              <mc:Choice xmlns:v="urn:schemas-microsoft-com:vml" Requires="v">
                <p:oleObj spid="_x0000_s79155" name="方程式" r:id="rId7" imgW="2133600" imgH="431800" progId="Equation.3">
                  <p:embed/>
                </p:oleObj>
              </mc:Choice>
              <mc:Fallback>
                <p:oleObj name="方程式" r:id="rId7" imgW="2133600" imgH="431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9025" y="4305300"/>
                        <a:ext cx="4735513" cy="865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6" name="Object 7">
            <a:extLst>
              <a:ext uri="{FF2B5EF4-FFF2-40B4-BE49-F238E27FC236}">
                <a16:creationId xmlns:a16="http://schemas.microsoft.com/office/drawing/2014/main" id="{2433DF61-9B51-4FBB-9B19-E102464EA948}"/>
              </a:ext>
            </a:extLst>
          </p:cNvPr>
          <p:cNvGraphicFramePr>
            <a:graphicFrameLocks noChangeAspect="1"/>
          </p:cNvGraphicFramePr>
          <p:nvPr/>
        </p:nvGraphicFramePr>
        <p:xfrm>
          <a:off x="1031875" y="5300663"/>
          <a:ext cx="6170613" cy="863600"/>
        </p:xfrm>
        <a:graphic>
          <a:graphicData uri="http://schemas.openxmlformats.org/presentationml/2006/ole">
            <mc:AlternateContent xmlns:mc="http://schemas.openxmlformats.org/markup-compatibility/2006">
              <mc:Choice xmlns:v="urn:schemas-microsoft-com:vml" Requires="v">
                <p:oleObj spid="_x0000_s79156" name="方程式" r:id="rId9" imgW="3124200" imgH="431800" progId="Equation.3">
                  <p:embed/>
                </p:oleObj>
              </mc:Choice>
              <mc:Fallback>
                <p:oleObj name="方程式" r:id="rId9" imgW="3124200" imgH="4318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31875" y="5300663"/>
                        <a:ext cx="6170613"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文字方塊 10">
            <a:extLst>
              <a:ext uri="{FF2B5EF4-FFF2-40B4-BE49-F238E27FC236}">
                <a16:creationId xmlns:a16="http://schemas.microsoft.com/office/drawing/2014/main" id="{FE83FCC2-A690-44F4-B898-8A1027FEA53C}"/>
              </a:ext>
            </a:extLst>
          </p:cNvPr>
          <p:cNvSpPr txBox="1"/>
          <p:nvPr/>
        </p:nvSpPr>
        <p:spPr>
          <a:xfrm>
            <a:off x="4356100" y="1879253"/>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10" name="文字方塊 10">
            <a:extLst>
              <a:ext uri="{FF2B5EF4-FFF2-40B4-BE49-F238E27FC236}">
                <a16:creationId xmlns:a16="http://schemas.microsoft.com/office/drawing/2014/main" id="{9CDA1A6C-699C-440C-9145-2C607DDD23EF}"/>
              </a:ext>
            </a:extLst>
          </p:cNvPr>
          <p:cNvSpPr txBox="1"/>
          <p:nvPr/>
        </p:nvSpPr>
        <p:spPr>
          <a:xfrm>
            <a:off x="4117181" y="2967335"/>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投影片編號版面配置區 3">
            <a:extLst>
              <a:ext uri="{FF2B5EF4-FFF2-40B4-BE49-F238E27FC236}">
                <a16:creationId xmlns:a16="http://schemas.microsoft.com/office/drawing/2014/main" id="{C50EB3D4-4173-443A-B39E-FD5E71E1D3F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02BAB605-3D56-45BA-9174-F122F237BA2B}" type="slidenum">
              <a:rPr kumimoji="0" lang="zh-TW" altLang="en-US"/>
              <a:pPr eaLnBrk="1" hangingPunct="1"/>
              <a:t>74</a:t>
            </a:fld>
            <a:endParaRPr kumimoji="0" lang="en-US" altLang="zh-TW"/>
          </a:p>
        </p:txBody>
      </p:sp>
      <p:sp>
        <p:nvSpPr>
          <p:cNvPr id="79875" name="Rectangle 2">
            <a:extLst>
              <a:ext uri="{FF2B5EF4-FFF2-40B4-BE49-F238E27FC236}">
                <a16:creationId xmlns:a16="http://schemas.microsoft.com/office/drawing/2014/main" id="{35BE1E2C-9534-48E4-8C69-F7281C42131D}"/>
              </a:ext>
            </a:extLst>
          </p:cNvPr>
          <p:cNvSpPr>
            <a:spLocks noGrp="1" noChangeArrowheads="1"/>
          </p:cNvSpPr>
          <p:nvPr>
            <p:ph type="title"/>
          </p:nvPr>
        </p:nvSpPr>
        <p:spPr/>
        <p:txBody>
          <a:bodyPr/>
          <a:lstStyle/>
          <a:p>
            <a:pPr eaLnBrk="1" hangingPunct="1"/>
            <a:r>
              <a:rPr lang="en-US" altLang="zh-TW"/>
              <a:t>Padding for Periodicity</a:t>
            </a:r>
            <a:endParaRPr lang="zh-TW" altLang="en-US"/>
          </a:p>
        </p:txBody>
      </p:sp>
      <p:sp>
        <p:nvSpPr>
          <p:cNvPr id="79876" name="Rectangle 3">
            <a:extLst>
              <a:ext uri="{FF2B5EF4-FFF2-40B4-BE49-F238E27FC236}">
                <a16:creationId xmlns:a16="http://schemas.microsoft.com/office/drawing/2014/main" id="{330170BE-2A79-412B-8018-DD24C5C898C1}"/>
              </a:ext>
            </a:extLst>
          </p:cNvPr>
          <p:cNvSpPr>
            <a:spLocks noGrp="1" noChangeArrowheads="1"/>
          </p:cNvSpPr>
          <p:nvPr>
            <p:ph type="body" idx="1"/>
          </p:nvPr>
        </p:nvSpPr>
        <p:spPr/>
        <p:txBody>
          <a:bodyPr/>
          <a:lstStyle/>
          <a:p>
            <a:pPr eaLnBrk="1" hangingPunct="1"/>
            <a:r>
              <a:rPr lang="en-US" altLang="zh-TW" dirty="0"/>
              <a:t>Figure 4.36 illustrates the significance of periodicity. The left column of this figure shows convolution computed using the 1-D version of Eq. (4.2-30):</a:t>
            </a:r>
          </a:p>
          <a:p>
            <a:pPr algn="r" eaLnBrk="1" hangingPunct="1">
              <a:spcBef>
                <a:spcPct val="120000"/>
              </a:spcBef>
              <a:buFont typeface="Wingdings" panose="05000000000000000000" pitchFamily="2" charset="2"/>
              <a:buNone/>
            </a:pPr>
            <a:r>
              <a:rPr lang="zh-TW" altLang="en-US" dirty="0"/>
              <a:t>						</a:t>
            </a:r>
            <a:r>
              <a:rPr lang="en-US" altLang="zh-TW" dirty="0"/>
              <a:t>(4.6-20)</a:t>
            </a:r>
          </a:p>
          <a:p>
            <a:pPr eaLnBrk="1" hangingPunct="1">
              <a:spcBef>
                <a:spcPct val="100000"/>
              </a:spcBef>
            </a:pPr>
            <a:r>
              <a:rPr lang="en-US" altLang="zh-TW" dirty="0"/>
              <a:t>The right column of Fig. 4.36 shows the same function extending infinitely in both directions. It can be found that the segment from 100 through 400 is correct, while the segment from 0 through 100 is not correct.</a:t>
            </a:r>
          </a:p>
          <a:p>
            <a:pPr eaLnBrk="1" hangingPunct="1"/>
            <a:endParaRPr lang="zh-TW" altLang="en-US" dirty="0"/>
          </a:p>
        </p:txBody>
      </p:sp>
      <mc:AlternateContent xmlns:mc="http://schemas.openxmlformats.org/markup-compatibility/2006" xmlns:a14="http://schemas.microsoft.com/office/drawing/2010/main">
        <mc:Choice Requires="a14">
          <p:sp>
            <p:nvSpPr>
              <p:cNvPr id="79877" name="Object 4">
                <a:extLst>
                  <a:ext uri="{FF2B5EF4-FFF2-40B4-BE49-F238E27FC236}">
                    <a16:creationId xmlns:a16="http://schemas.microsoft.com/office/drawing/2014/main" id="{6AE0A1A3-DA20-4747-B423-A6AB3B13B6F8}"/>
                  </a:ext>
                </a:extLst>
              </p:cNvPr>
              <p:cNvSpPr txBox="1"/>
              <p:nvPr/>
            </p:nvSpPr>
            <p:spPr bwMode="auto">
              <a:xfrm>
                <a:off x="1116013" y="2692068"/>
                <a:ext cx="5833392" cy="900112"/>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800" i="1" smtClean="0">
                          <a:solidFill>
                            <a:srgbClr val="000000"/>
                          </a:solidFill>
                          <a:latin typeface="Cambria Math" panose="02040503050406030204" pitchFamily="18" charset="0"/>
                        </a:rPr>
                        <m:t>𝑓</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𝑥</m:t>
                          </m:r>
                        </m:e>
                      </m:d>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h</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𝑥</m:t>
                          </m:r>
                        </m:e>
                      </m:d>
                      <m:r>
                        <a:rPr lang="zh-TW" altLang="en-US" sz="2800" i="1">
                          <a:solidFill>
                            <a:srgbClr val="000000"/>
                          </a:solidFill>
                          <a:latin typeface="Cambria Math" panose="02040503050406030204" pitchFamily="18" charset="0"/>
                        </a:rPr>
                        <m:t>=</m:t>
                      </m:r>
                      <m:f>
                        <m:fPr>
                          <m:ctrlPr>
                            <a:rPr lang="zh-TW" altLang="en-US" sz="2800" i="1">
                              <a:solidFill>
                                <a:srgbClr val="000000"/>
                              </a:solidFill>
                              <a:latin typeface="Cambria Math" panose="02040503050406030204" pitchFamily="18" charset="0"/>
                            </a:rPr>
                          </m:ctrlPr>
                        </m:fPr>
                        <m:num>
                          <m:r>
                            <a:rPr lang="zh-TW" altLang="en-US" sz="2800" i="1">
                              <a:solidFill>
                                <a:srgbClr val="000000"/>
                              </a:solidFill>
                              <a:latin typeface="Cambria Math" panose="02040503050406030204" pitchFamily="18" charset="0"/>
                            </a:rPr>
                            <m:t>1</m:t>
                          </m:r>
                        </m:num>
                        <m:den>
                          <m:r>
                            <a:rPr lang="zh-TW" altLang="en-US" sz="2800" i="1">
                              <a:solidFill>
                                <a:srgbClr val="000000"/>
                              </a:solidFill>
                              <a:latin typeface="Cambria Math" panose="02040503050406030204" pitchFamily="18" charset="0"/>
                            </a:rPr>
                            <m:t>𝑀</m:t>
                          </m:r>
                        </m:den>
                      </m:f>
                      <m:nary>
                        <m:naryPr>
                          <m:chr m:val="∑"/>
                          <m:ctrlPr>
                            <a:rPr lang="zh-TW" altLang="en-US" sz="2800" i="1">
                              <a:solidFill>
                                <a:srgbClr val="000000"/>
                              </a:solidFill>
                              <a:latin typeface="Cambria Math" panose="02040503050406030204" pitchFamily="18" charset="0"/>
                            </a:rPr>
                          </m:ctrlPr>
                        </m:naryPr>
                        <m:sub>
                          <m:r>
                            <a:rPr lang="zh-TW" altLang="en-US" sz="2800" i="1">
                              <a:solidFill>
                                <a:srgbClr val="000000"/>
                              </a:solidFill>
                              <a:latin typeface="Cambria Math" panose="02040503050406030204" pitchFamily="18" charset="0"/>
                            </a:rPr>
                            <m:t>𝑚</m:t>
                          </m:r>
                          <m:r>
                            <a:rPr lang="zh-TW" altLang="en-US" sz="2800" i="1">
                              <a:solidFill>
                                <a:srgbClr val="000000"/>
                              </a:solidFill>
                              <a:latin typeface="Cambria Math" panose="02040503050406030204" pitchFamily="18" charset="0"/>
                            </a:rPr>
                            <m:t>=0</m:t>
                          </m:r>
                        </m:sub>
                        <m:sup>
                          <m:r>
                            <a:rPr lang="zh-TW" altLang="en-US" sz="2800" i="1">
                              <a:solidFill>
                                <a:srgbClr val="000000"/>
                              </a:solidFill>
                              <a:latin typeface="Cambria Math" panose="02040503050406030204" pitchFamily="18" charset="0"/>
                            </a:rPr>
                            <m:t>𝑀</m:t>
                          </m:r>
                          <m:r>
                            <a:rPr lang="zh-TW" altLang="en-US" sz="2800" i="1">
                              <a:solidFill>
                                <a:srgbClr val="000000"/>
                              </a:solidFill>
                              <a:latin typeface="Cambria Math" panose="02040503050406030204" pitchFamily="18" charset="0"/>
                            </a:rPr>
                            <m:t>−1</m:t>
                          </m:r>
                        </m:sup>
                        <m:e>
                          <m:r>
                            <a:rPr lang="zh-TW" altLang="en-US" sz="2800" i="1">
                              <a:solidFill>
                                <a:srgbClr val="000000"/>
                              </a:solidFill>
                              <a:latin typeface="Cambria Math" panose="02040503050406030204" pitchFamily="18" charset="0"/>
                            </a:rPr>
                            <m:t>𝑓</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𝑚</m:t>
                              </m:r>
                            </m:e>
                          </m:d>
                          <m:r>
                            <a:rPr lang="zh-TW" altLang="en-US" sz="2800" i="1">
                              <a:solidFill>
                                <a:srgbClr val="000000"/>
                              </a:solidFill>
                              <a:latin typeface="Cambria Math" panose="02040503050406030204" pitchFamily="18" charset="0"/>
                            </a:rPr>
                            <m:t>h</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𝑚</m:t>
                              </m:r>
                            </m:e>
                          </m:d>
                        </m:e>
                      </m:nary>
                      <m:r>
                        <a:rPr lang="en-US" altLang="zh-TW" sz="2800" b="0" i="1" smtClean="0">
                          <a:solidFill>
                            <a:srgbClr val="000000"/>
                          </a:solidFill>
                          <a:latin typeface="Cambria Math" panose="02040503050406030204" pitchFamily="18" charset="0"/>
                        </a:rPr>
                        <m:t>.</m:t>
                      </m:r>
                    </m:oMath>
                  </m:oMathPara>
                </a14:m>
                <a:endParaRPr lang="zh-TW" altLang="en-US" sz="2800" dirty="0">
                  <a:latin typeface="+mj-lt"/>
                </a:endParaRPr>
              </a:p>
            </p:txBody>
          </p:sp>
        </mc:Choice>
        <mc:Fallback xmlns="">
          <p:sp>
            <p:nvSpPr>
              <p:cNvPr id="79877" name="Object 4">
                <a:extLst>
                  <a:ext uri="{FF2B5EF4-FFF2-40B4-BE49-F238E27FC236}">
                    <a16:creationId xmlns:a16="http://schemas.microsoft.com/office/drawing/2014/main" id="{6AE0A1A3-DA20-4747-B423-A6AB3B13B6F8}"/>
                  </a:ext>
                </a:extLst>
              </p:cNvPr>
              <p:cNvSpPr txBox="1">
                <a:spLocks noRot="1" noChangeAspect="1" noMove="1" noResize="1" noEditPoints="1" noAdjustHandles="1" noChangeArrowheads="1" noChangeShapeType="1" noTextEdit="1"/>
              </p:cNvSpPr>
              <p:nvPr/>
            </p:nvSpPr>
            <p:spPr bwMode="auto">
              <a:xfrm>
                <a:off x="1116013" y="2692068"/>
                <a:ext cx="5833392" cy="900112"/>
              </a:xfrm>
              <a:prstGeom prst="rect">
                <a:avLst/>
              </a:prstGeom>
              <a:blipFill>
                <a:blip r:embed="rId2"/>
                <a:stretch>
                  <a:fillRect b="-40136"/>
                </a:stretch>
              </a:blipFill>
              <a:ln>
                <a:noFill/>
              </a:ln>
              <a:effectLst/>
              <a:extLst/>
            </p:spPr>
            <p:txBody>
              <a:bodyPr/>
              <a:lstStyle/>
              <a:p>
                <a:r>
                  <a:rPr lang="zh-TW" altLang="en-US">
                    <a:noFill/>
                  </a:rPr>
                  <a:t> </a:t>
                </a:r>
              </a:p>
            </p:txBody>
          </p:sp>
        </mc:Fallback>
      </mc:AlternateContent>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投影片編號版面配置區 3">
            <a:extLst>
              <a:ext uri="{FF2B5EF4-FFF2-40B4-BE49-F238E27FC236}">
                <a16:creationId xmlns:a16="http://schemas.microsoft.com/office/drawing/2014/main" id="{DBB23176-9C29-409F-9C1F-FA7A5961ECE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3C3DDD25-40BC-4E97-8603-7D59F32DF0EB}" type="slidenum">
              <a:rPr kumimoji="0" lang="zh-TW" altLang="en-US"/>
              <a:pPr eaLnBrk="1" hangingPunct="1"/>
              <a:t>75</a:t>
            </a:fld>
            <a:endParaRPr kumimoji="0" lang="en-US" altLang="zh-TW"/>
          </a:p>
        </p:txBody>
      </p:sp>
      <p:sp>
        <p:nvSpPr>
          <p:cNvPr id="80899" name="Rectangle 2">
            <a:extLst>
              <a:ext uri="{FF2B5EF4-FFF2-40B4-BE49-F238E27FC236}">
                <a16:creationId xmlns:a16="http://schemas.microsoft.com/office/drawing/2014/main" id="{FB09E6FC-C651-4231-A3AB-6F6411C825C4}"/>
              </a:ext>
            </a:extLst>
          </p:cNvPr>
          <p:cNvSpPr>
            <a:spLocks noGrp="1" noChangeArrowheads="1"/>
          </p:cNvSpPr>
          <p:nvPr>
            <p:ph type="title"/>
          </p:nvPr>
        </p:nvSpPr>
        <p:spPr/>
        <p:txBody>
          <a:bodyPr/>
          <a:lstStyle/>
          <a:p>
            <a:pPr eaLnBrk="1" hangingPunct="1"/>
            <a:endParaRPr lang="zh-TW" altLang="en-US" sz="700"/>
          </a:p>
        </p:txBody>
      </p:sp>
      <p:pic>
        <p:nvPicPr>
          <p:cNvPr id="80900" name="Picture 4">
            <a:extLst>
              <a:ext uri="{FF2B5EF4-FFF2-40B4-BE49-F238E27FC236}">
                <a16:creationId xmlns:a16="http://schemas.microsoft.com/office/drawing/2014/main" id="{94EC2657-52D8-4860-9886-0D9FB60AF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25413"/>
            <a:ext cx="7272338" cy="654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投影片編號版面配置區 3">
            <a:extLst>
              <a:ext uri="{FF2B5EF4-FFF2-40B4-BE49-F238E27FC236}">
                <a16:creationId xmlns:a16="http://schemas.microsoft.com/office/drawing/2014/main" id="{19F95285-5088-4B7B-AD7B-CB2CE272097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F849DB2E-26B6-4637-80A9-00622B8E6B27}" type="slidenum">
              <a:rPr kumimoji="0" lang="zh-TW" altLang="en-US"/>
              <a:pPr eaLnBrk="1" hangingPunct="1"/>
              <a:t>76</a:t>
            </a:fld>
            <a:endParaRPr kumimoji="0" lang="en-US" altLang="zh-TW"/>
          </a:p>
        </p:txBody>
      </p:sp>
      <p:sp>
        <p:nvSpPr>
          <p:cNvPr id="81923" name="Rectangle 2">
            <a:extLst>
              <a:ext uri="{FF2B5EF4-FFF2-40B4-BE49-F238E27FC236}">
                <a16:creationId xmlns:a16="http://schemas.microsoft.com/office/drawing/2014/main" id="{E2C4F770-95F2-4349-B7D6-91445B7B99CE}"/>
              </a:ext>
            </a:extLst>
          </p:cNvPr>
          <p:cNvSpPr>
            <a:spLocks noGrp="1" noChangeArrowheads="1"/>
          </p:cNvSpPr>
          <p:nvPr>
            <p:ph type="title"/>
          </p:nvPr>
        </p:nvSpPr>
        <p:spPr/>
        <p:txBody>
          <a:bodyPr/>
          <a:lstStyle/>
          <a:p>
            <a:pPr eaLnBrk="1" hangingPunct="1"/>
            <a:endParaRPr lang="zh-TW" altLang="en-US"/>
          </a:p>
        </p:txBody>
      </p:sp>
      <p:sp>
        <p:nvSpPr>
          <p:cNvPr id="81924" name="Rectangle 3">
            <a:extLst>
              <a:ext uri="{FF2B5EF4-FFF2-40B4-BE49-F238E27FC236}">
                <a16:creationId xmlns:a16="http://schemas.microsoft.com/office/drawing/2014/main" id="{8BBB61FF-261F-493D-8E41-9CB18708F353}"/>
              </a:ext>
            </a:extLst>
          </p:cNvPr>
          <p:cNvSpPr>
            <a:spLocks noGrp="1" noChangeArrowheads="1"/>
          </p:cNvSpPr>
          <p:nvPr>
            <p:ph type="body" idx="1"/>
          </p:nvPr>
        </p:nvSpPr>
        <p:spPr/>
        <p:txBody>
          <a:bodyPr/>
          <a:lstStyle/>
          <a:p>
            <a:pPr eaLnBrk="1" hangingPunct="1"/>
            <a:r>
              <a:rPr lang="en-US" altLang="zh-TW" dirty="0"/>
              <a:t>If </a:t>
            </a:r>
            <a:r>
              <a:rPr lang="en-US" altLang="zh-TW" i="1" dirty="0"/>
              <a:t>f</a:t>
            </a:r>
            <a:r>
              <a:rPr lang="en-US" altLang="zh-TW" dirty="0"/>
              <a:t> and </a:t>
            </a:r>
            <a:r>
              <a:rPr lang="en-US" altLang="zh-TW" i="1" dirty="0"/>
              <a:t>h</a:t>
            </a:r>
            <a:r>
              <a:rPr lang="en-US" altLang="zh-TW" dirty="0"/>
              <a:t> consist of </a:t>
            </a:r>
            <a:r>
              <a:rPr lang="en-US" altLang="zh-TW" i="1" dirty="0"/>
              <a:t>A</a:t>
            </a:r>
            <a:r>
              <a:rPr lang="en-US" altLang="zh-TW" dirty="0"/>
              <a:t> and </a:t>
            </a:r>
            <a:r>
              <a:rPr lang="en-US" altLang="zh-TW" i="1" dirty="0"/>
              <a:t>B</a:t>
            </a:r>
            <a:r>
              <a:rPr lang="en-US" altLang="zh-TW" dirty="0"/>
              <a:t> points, respectively, we append zeros to both functions so that they have identical periods </a:t>
            </a:r>
            <a:r>
              <a:rPr lang="en-US" altLang="zh-TW" i="1" dirty="0"/>
              <a:t>P</a:t>
            </a:r>
            <a:r>
              <a:rPr lang="en-US" altLang="zh-TW" dirty="0"/>
              <a:t> (where </a:t>
            </a:r>
            <a:r>
              <a:rPr lang="en-US" altLang="zh-TW" i="1" dirty="0"/>
              <a:t>P</a:t>
            </a:r>
            <a:r>
              <a:rPr lang="en-US" altLang="zh-TW" dirty="0"/>
              <a:t> </a:t>
            </a:r>
            <a:r>
              <a:rPr lang="en-US" altLang="zh-TW" dirty="0">
                <a:cs typeface="Times New Roman" panose="02020603050405020304" pitchFamily="18" charset="0"/>
              </a:rPr>
              <a:t>≥</a:t>
            </a:r>
            <a:r>
              <a:rPr lang="en-US" altLang="zh-TW" dirty="0"/>
              <a:t> </a:t>
            </a:r>
            <a:r>
              <a:rPr lang="en-US" altLang="zh-TW" i="1" dirty="0"/>
              <a:t>A</a:t>
            </a:r>
            <a:r>
              <a:rPr lang="en-US" altLang="zh-TW" dirty="0"/>
              <a:t> + </a:t>
            </a:r>
            <a:r>
              <a:rPr lang="en-US" altLang="zh-TW" i="1" dirty="0"/>
              <a:t>B</a:t>
            </a:r>
            <a:r>
              <a:rPr lang="en-US" altLang="zh-TW" dirty="0"/>
              <a:t> </a:t>
            </a:r>
            <a:r>
              <a:rPr lang="en-US" altLang="zh-TW" dirty="0">
                <a:latin typeface="Arial" panose="020B0604020202020204" pitchFamily="34" charset="0"/>
              </a:rPr>
              <a:t>–</a:t>
            </a:r>
            <a:r>
              <a:rPr lang="en-US" altLang="zh-TW" dirty="0"/>
              <a:t> 1), i.e.,</a:t>
            </a:r>
          </a:p>
          <a:p>
            <a:pPr algn="r" eaLnBrk="1" hangingPunct="1">
              <a:spcBef>
                <a:spcPct val="40000"/>
              </a:spcBef>
              <a:spcAft>
                <a:spcPct val="30000"/>
              </a:spcAft>
              <a:buFont typeface="Wingdings" panose="05000000000000000000" pitchFamily="2" charset="2"/>
              <a:buNone/>
            </a:pPr>
            <a:r>
              <a:rPr lang="zh-TW" altLang="en-US" dirty="0"/>
              <a:t>				</a:t>
            </a:r>
            <a:r>
              <a:rPr lang="en-US" altLang="zh-TW" dirty="0"/>
              <a:t>(4.6-21)</a:t>
            </a:r>
          </a:p>
          <a:p>
            <a:pPr algn="r" eaLnBrk="1" hangingPunct="1">
              <a:spcBef>
                <a:spcPct val="80000"/>
              </a:spcBef>
              <a:buFont typeface="Wingdings" panose="05000000000000000000" pitchFamily="2" charset="2"/>
              <a:buNone/>
            </a:pPr>
            <a:r>
              <a:rPr lang="zh-TW" altLang="en-US" dirty="0"/>
              <a:t>				</a:t>
            </a:r>
            <a:r>
              <a:rPr lang="en-US" altLang="zh-TW" dirty="0"/>
              <a:t>(4.6-22)</a:t>
            </a:r>
          </a:p>
          <a:p>
            <a:pPr eaLnBrk="1" hangingPunct="1">
              <a:spcBef>
                <a:spcPct val="70000"/>
              </a:spcBef>
            </a:pPr>
            <a:r>
              <a:rPr lang="en-US" altLang="zh-TW" dirty="0"/>
              <a:t>The results obtained after extending the functions in Fig. 4.36 are shown in Fig. 4.37.</a:t>
            </a:r>
          </a:p>
          <a:p>
            <a:pPr eaLnBrk="1" hangingPunct="1"/>
            <a:endParaRPr lang="zh-TW" altLang="en-US" dirty="0"/>
          </a:p>
        </p:txBody>
      </p:sp>
      <mc:AlternateContent xmlns:mc="http://schemas.openxmlformats.org/markup-compatibility/2006" xmlns:a14="http://schemas.microsoft.com/office/drawing/2010/main">
        <mc:Choice Requires="a14">
          <p:sp>
            <p:nvSpPr>
              <p:cNvPr id="81925" name="Object 4">
                <a:extLst>
                  <a:ext uri="{FF2B5EF4-FFF2-40B4-BE49-F238E27FC236}">
                    <a16:creationId xmlns:a16="http://schemas.microsoft.com/office/drawing/2014/main" id="{2D0FFDD0-1111-492F-A7D4-0243C46B3C63}"/>
                  </a:ext>
                </a:extLst>
              </p:cNvPr>
              <p:cNvSpPr txBox="1"/>
              <p:nvPr/>
            </p:nvSpPr>
            <p:spPr bwMode="auto">
              <a:xfrm>
                <a:off x="1100137" y="1495368"/>
                <a:ext cx="4814888" cy="779462"/>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sSub>
                        <m:sSubPr>
                          <m:ctrlPr>
                            <a:rPr lang="zh-TW" altLang="en-US" sz="2000" i="1" smtClean="0">
                              <a:solidFill>
                                <a:srgbClr val="000000"/>
                              </a:solidFill>
                              <a:latin typeface="Cambria Math" panose="02040503050406030204" pitchFamily="18" charset="0"/>
                            </a:rPr>
                          </m:ctrlPr>
                        </m:sSubPr>
                        <m:e>
                          <m:r>
                            <a:rPr lang="zh-TW" altLang="en-US" sz="2000" i="1">
                              <a:solidFill>
                                <a:srgbClr val="000000"/>
                              </a:solidFill>
                              <a:latin typeface="Cambria Math" panose="02040503050406030204" pitchFamily="18" charset="0"/>
                            </a:rPr>
                            <m:t>𝑓</m:t>
                          </m:r>
                        </m:e>
                        <m:sub>
                          <m:r>
                            <a:rPr lang="zh-TW" altLang="en-US" sz="2000" i="1">
                              <a:solidFill>
                                <a:srgbClr val="000000"/>
                              </a:solidFill>
                              <a:latin typeface="Cambria Math" panose="02040503050406030204" pitchFamily="18" charset="0"/>
                            </a:rPr>
                            <m:t>𝑒</m:t>
                          </m:r>
                        </m:sub>
                      </m:sSub>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m:t>
                      </m:r>
                      <m:d>
                        <m:dPr>
                          <m:begChr m:val="{"/>
                          <m:endChr m:val=""/>
                          <m:ctrlPr>
                            <a:rPr lang="zh-TW" altLang="en-US" sz="2000" i="1">
                              <a:solidFill>
                                <a:srgbClr val="000000"/>
                              </a:solidFill>
                              <a:latin typeface="Cambria Math" panose="02040503050406030204" pitchFamily="18" charset="0"/>
                            </a:rPr>
                          </m:ctrlPr>
                        </m:dPr>
                        <m:e>
                          <m:eqArr>
                            <m:eqArrPr>
                              <m:ctrlPr>
                                <a:rPr lang="zh-TW" altLang="en-US" sz="2000" i="1">
                                  <a:solidFill>
                                    <a:srgbClr val="000000"/>
                                  </a:solidFill>
                                  <a:latin typeface="Cambria Math" panose="02040503050406030204" pitchFamily="18" charset="0"/>
                                </a:rPr>
                              </m:ctrlPr>
                            </m:eqArrPr>
                            <m:e>
                              <m:r>
                                <a:rPr lang="zh-TW" altLang="en-US" sz="2000" i="1">
                                  <a:solidFill>
                                    <a:srgbClr val="000000"/>
                                  </a:solidFill>
                                  <a:latin typeface="Cambria Math" panose="02040503050406030204" pitchFamily="18" charset="0"/>
                                </a:rPr>
                                <m:t>𝑓</m:t>
                              </m:r>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𝑥</m:t>
                                  </m:r>
                                </m:e>
                              </m:d>
                              <m:r>
                                <a:rPr lang="en-US" altLang="zh-TW" sz="2000" b="0" i="1" smtClean="0">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 0≤</m:t>
                              </m:r>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𝐴</m:t>
                              </m:r>
                              <m:r>
                                <a:rPr lang="zh-TW" altLang="en-US" sz="2000" i="1">
                                  <a:solidFill>
                                    <a:srgbClr val="000000"/>
                                  </a:solidFill>
                                  <a:latin typeface="Cambria Math" panose="02040503050406030204" pitchFamily="18" charset="0"/>
                                </a:rPr>
                                <m:t>−1,</m:t>
                              </m:r>
                            </m:e>
                            <m:e>
                              <m:r>
                                <a:rPr lang="zh-TW" altLang="en-US" sz="2000" i="1">
                                  <a:solidFill>
                                    <a:srgbClr val="000000"/>
                                  </a:solidFill>
                                  <a:latin typeface="Cambria Math" panose="02040503050406030204" pitchFamily="18" charset="0"/>
                                </a:rPr>
                                <m:t>0</m:t>
                              </m:r>
                              <m:r>
                                <a:rPr lang="en-US" altLang="zh-TW" sz="2000" b="0" i="1" smtClean="0">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　</m:t>
                              </m:r>
                              <m:r>
                                <a:rPr lang="zh-TW" altLang="en-US" sz="2000" i="1">
                                  <a:solidFill>
                                    <a:srgbClr val="000000"/>
                                  </a:solidFill>
                                  <a:latin typeface="Cambria Math" panose="02040503050406030204" pitchFamily="18" charset="0"/>
                                </a:rPr>
                                <m:t>       </m:t>
                              </m:r>
                              <m:r>
                                <a:rPr lang="zh-TW" altLang="en-US" sz="2000" i="1">
                                  <a:solidFill>
                                    <a:srgbClr val="000000"/>
                                  </a:solidFill>
                                  <a:latin typeface="Cambria Math" panose="02040503050406030204" pitchFamily="18" charset="0"/>
                                </a:rPr>
                                <m:t>𝐴</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𝑃</m:t>
                              </m:r>
                              <m:r>
                                <a:rPr lang="en-US" altLang="zh-TW" sz="2000" b="0" i="1" smtClean="0">
                                  <a:solidFill>
                                    <a:srgbClr val="000000"/>
                                  </a:solidFill>
                                  <a:latin typeface="Cambria Math" panose="02040503050406030204" pitchFamily="18" charset="0"/>
                                </a:rPr>
                                <m:t>,</m:t>
                              </m:r>
                            </m:e>
                          </m:eqArr>
                        </m:e>
                      </m:d>
                    </m:oMath>
                  </m:oMathPara>
                </a14:m>
                <a:endParaRPr lang="zh-TW" altLang="en-US" sz="2000" dirty="0"/>
              </a:p>
            </p:txBody>
          </p:sp>
        </mc:Choice>
        <mc:Fallback xmlns="">
          <p:sp>
            <p:nvSpPr>
              <p:cNvPr id="81925" name="Object 4">
                <a:extLst>
                  <a:ext uri="{FF2B5EF4-FFF2-40B4-BE49-F238E27FC236}">
                    <a16:creationId xmlns:a16="http://schemas.microsoft.com/office/drawing/2014/main" id="{2D0FFDD0-1111-492F-A7D4-0243C46B3C63}"/>
                  </a:ext>
                </a:extLst>
              </p:cNvPr>
              <p:cNvSpPr txBox="1">
                <a:spLocks noRot="1" noChangeAspect="1" noMove="1" noResize="1" noEditPoints="1" noAdjustHandles="1" noChangeArrowheads="1" noChangeShapeType="1" noTextEdit="1"/>
              </p:cNvSpPr>
              <p:nvPr/>
            </p:nvSpPr>
            <p:spPr bwMode="auto">
              <a:xfrm>
                <a:off x="1100137" y="1495368"/>
                <a:ext cx="4814888" cy="779462"/>
              </a:xfrm>
              <a:prstGeom prst="rect">
                <a:avLst/>
              </a:prstGeom>
              <a:blipFill>
                <a:blip r:embed="rId2"/>
                <a:stretch>
                  <a:fillRect b="-31250"/>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1926" name="Object 5">
                <a:extLst>
                  <a:ext uri="{FF2B5EF4-FFF2-40B4-BE49-F238E27FC236}">
                    <a16:creationId xmlns:a16="http://schemas.microsoft.com/office/drawing/2014/main" id="{C26FCAE3-D848-4902-8785-99BE57EDF371}"/>
                  </a:ext>
                </a:extLst>
              </p:cNvPr>
              <p:cNvSpPr txBox="1"/>
              <p:nvPr/>
            </p:nvSpPr>
            <p:spPr bwMode="auto">
              <a:xfrm>
                <a:off x="1058862" y="2477062"/>
                <a:ext cx="4897437" cy="96837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sSub>
                        <m:sSubPr>
                          <m:ctrlPr>
                            <a:rPr lang="zh-TW" altLang="en-US" sz="2000" i="1" smtClean="0">
                              <a:solidFill>
                                <a:srgbClr val="000000"/>
                              </a:solidFill>
                              <a:latin typeface="Cambria Math" panose="02040503050406030204" pitchFamily="18" charset="0"/>
                            </a:rPr>
                          </m:ctrlPr>
                        </m:sSubPr>
                        <m:e>
                          <m:r>
                            <a:rPr lang="zh-TW" altLang="en-US" sz="2000" i="1">
                              <a:solidFill>
                                <a:srgbClr val="000000"/>
                              </a:solidFill>
                              <a:latin typeface="Cambria Math" panose="02040503050406030204" pitchFamily="18" charset="0"/>
                            </a:rPr>
                            <m:t>h</m:t>
                          </m:r>
                        </m:e>
                        <m:sub>
                          <m:r>
                            <a:rPr lang="zh-TW" altLang="en-US" sz="2000" i="1">
                              <a:solidFill>
                                <a:srgbClr val="000000"/>
                              </a:solidFill>
                              <a:latin typeface="Cambria Math" panose="02040503050406030204" pitchFamily="18" charset="0"/>
                            </a:rPr>
                            <m:t>𝑒</m:t>
                          </m:r>
                        </m:sub>
                      </m:sSub>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m:t>
                      </m:r>
                      <m:d>
                        <m:dPr>
                          <m:begChr m:val="{"/>
                          <m:endChr m:val=""/>
                          <m:ctrlPr>
                            <a:rPr lang="zh-TW" altLang="en-US" sz="2000" i="1">
                              <a:solidFill>
                                <a:srgbClr val="000000"/>
                              </a:solidFill>
                              <a:latin typeface="Cambria Math" panose="02040503050406030204" pitchFamily="18" charset="0"/>
                            </a:rPr>
                          </m:ctrlPr>
                        </m:dPr>
                        <m:e>
                          <m:eqArr>
                            <m:eqArrPr>
                              <m:ctrlPr>
                                <a:rPr lang="zh-TW" altLang="en-US" sz="2000" i="1">
                                  <a:solidFill>
                                    <a:srgbClr val="000000"/>
                                  </a:solidFill>
                                  <a:latin typeface="Cambria Math" panose="02040503050406030204" pitchFamily="18" charset="0"/>
                                </a:rPr>
                              </m:ctrlPr>
                            </m:eqArrPr>
                            <m:e>
                              <m:r>
                                <a:rPr lang="zh-TW" altLang="en-US" sz="2000" i="1">
                                  <a:solidFill>
                                    <a:srgbClr val="000000"/>
                                  </a:solidFill>
                                  <a:latin typeface="Cambria Math" panose="02040503050406030204" pitchFamily="18" charset="0"/>
                                </a:rPr>
                                <m:t>h</m:t>
                              </m:r>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𝑥</m:t>
                                  </m:r>
                                </m:e>
                              </m:d>
                              <m:r>
                                <a:rPr lang="en-US" altLang="zh-TW" sz="2000" b="0" i="1" smtClean="0">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 0≤</m:t>
                              </m:r>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𝐵</m:t>
                              </m:r>
                              <m:r>
                                <a:rPr lang="zh-TW" altLang="en-US" sz="2000" i="1">
                                  <a:solidFill>
                                    <a:srgbClr val="000000"/>
                                  </a:solidFill>
                                  <a:latin typeface="Cambria Math" panose="02040503050406030204" pitchFamily="18" charset="0"/>
                                </a:rPr>
                                <m:t>−1,</m:t>
                              </m:r>
                            </m:e>
                            <m:e>
                              <m:r>
                                <a:rPr lang="zh-TW" altLang="en-US" sz="2000" i="1">
                                  <a:solidFill>
                                    <a:srgbClr val="000000"/>
                                  </a:solidFill>
                                  <a:latin typeface="Cambria Math" panose="02040503050406030204" pitchFamily="18" charset="0"/>
                                </a:rPr>
                                <m:t>0</m:t>
                              </m:r>
                              <m:r>
                                <a:rPr lang="en-US" altLang="zh-TW" sz="2000" b="0" i="1" smtClean="0">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　</m:t>
                              </m:r>
                              <m:r>
                                <a:rPr lang="zh-TW" altLang="en-US" sz="2000" i="1">
                                  <a:solidFill>
                                    <a:srgbClr val="000000"/>
                                  </a:solidFill>
                                  <a:latin typeface="Cambria Math" panose="02040503050406030204" pitchFamily="18" charset="0"/>
                                </a:rPr>
                                <m:t>        </m:t>
                              </m:r>
                              <m:r>
                                <a:rPr lang="zh-TW" altLang="en-US" sz="2000" i="1">
                                  <a:solidFill>
                                    <a:srgbClr val="000000"/>
                                  </a:solidFill>
                                  <a:latin typeface="Cambria Math" panose="02040503050406030204" pitchFamily="18" charset="0"/>
                                </a:rPr>
                                <m:t>𝐵</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𝑃</m:t>
                              </m:r>
                              <m:r>
                                <a:rPr lang="zh-TW" altLang="en-US" sz="2000" i="1">
                                  <a:solidFill>
                                    <a:srgbClr val="000000"/>
                                  </a:solidFill>
                                  <a:latin typeface="Cambria Math" panose="02040503050406030204" pitchFamily="18" charset="0"/>
                                </a:rPr>
                                <m:t>.</m:t>
                              </m:r>
                            </m:e>
                          </m:eqArr>
                        </m:e>
                      </m:d>
                    </m:oMath>
                  </m:oMathPara>
                </a14:m>
                <a:endParaRPr lang="zh-TW" altLang="en-US" sz="2000" dirty="0"/>
              </a:p>
            </p:txBody>
          </p:sp>
        </mc:Choice>
        <mc:Fallback xmlns="">
          <p:sp>
            <p:nvSpPr>
              <p:cNvPr id="81926" name="Object 5">
                <a:extLst>
                  <a:ext uri="{FF2B5EF4-FFF2-40B4-BE49-F238E27FC236}">
                    <a16:creationId xmlns:a16="http://schemas.microsoft.com/office/drawing/2014/main" id="{C26FCAE3-D848-4902-8785-99BE57EDF371}"/>
                  </a:ext>
                </a:extLst>
              </p:cNvPr>
              <p:cNvSpPr txBox="1">
                <a:spLocks noRot="1" noChangeAspect="1" noMove="1" noResize="1" noEditPoints="1" noAdjustHandles="1" noChangeArrowheads="1" noChangeShapeType="1" noTextEdit="1"/>
              </p:cNvSpPr>
              <p:nvPr/>
            </p:nvSpPr>
            <p:spPr bwMode="auto">
              <a:xfrm>
                <a:off x="1058862" y="2477062"/>
                <a:ext cx="4897437" cy="968375"/>
              </a:xfrm>
              <a:prstGeom prst="rect">
                <a:avLst/>
              </a:prstGeom>
              <a:blipFill>
                <a:blip r:embed="rId3"/>
                <a:stretch>
                  <a:fillRect b="-5660"/>
                </a:stretch>
              </a:blipFill>
              <a:ln>
                <a:noFill/>
              </a:ln>
              <a:effectLst/>
              <a:extLst/>
            </p:spPr>
            <p:txBody>
              <a:bodyPr/>
              <a:lstStyle/>
              <a:p>
                <a:r>
                  <a:rPr lang="zh-TW" altLang="en-US">
                    <a:noFill/>
                  </a:rPr>
                  <a:t> </a:t>
                </a:r>
              </a:p>
            </p:txBody>
          </p:sp>
        </mc:Fallback>
      </mc:AlternateContent>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投影片編號版面配置區 3">
            <a:extLst>
              <a:ext uri="{FF2B5EF4-FFF2-40B4-BE49-F238E27FC236}">
                <a16:creationId xmlns:a16="http://schemas.microsoft.com/office/drawing/2014/main" id="{8A2249A6-A64C-497F-98BA-FDFC2E0B17E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3CA6E7DA-5665-405B-AA9A-BAEA41358AFD}" type="slidenum">
              <a:rPr kumimoji="0" lang="zh-TW" altLang="en-US"/>
              <a:pPr eaLnBrk="1" hangingPunct="1"/>
              <a:t>77</a:t>
            </a:fld>
            <a:endParaRPr kumimoji="0" lang="en-US" altLang="zh-TW"/>
          </a:p>
        </p:txBody>
      </p:sp>
      <p:sp>
        <p:nvSpPr>
          <p:cNvPr id="82947" name="Rectangle 2">
            <a:extLst>
              <a:ext uri="{FF2B5EF4-FFF2-40B4-BE49-F238E27FC236}">
                <a16:creationId xmlns:a16="http://schemas.microsoft.com/office/drawing/2014/main" id="{11131C20-C3B8-47F5-B7DD-CAFCBE9D261B}"/>
              </a:ext>
            </a:extLst>
          </p:cNvPr>
          <p:cNvSpPr>
            <a:spLocks noGrp="1" noChangeArrowheads="1"/>
          </p:cNvSpPr>
          <p:nvPr>
            <p:ph type="title"/>
          </p:nvPr>
        </p:nvSpPr>
        <p:spPr/>
        <p:txBody>
          <a:bodyPr/>
          <a:lstStyle/>
          <a:p>
            <a:pPr eaLnBrk="1" hangingPunct="1"/>
            <a:endParaRPr lang="zh-TW" altLang="en-US"/>
          </a:p>
        </p:txBody>
      </p:sp>
      <p:pic>
        <p:nvPicPr>
          <p:cNvPr id="82948" name="Picture 4">
            <a:extLst>
              <a:ext uri="{FF2B5EF4-FFF2-40B4-BE49-F238E27FC236}">
                <a16:creationId xmlns:a16="http://schemas.microsoft.com/office/drawing/2014/main" id="{417C8DAA-6645-48E6-A23B-1AC40AC179DD}"/>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116013" y="188913"/>
            <a:ext cx="5732462" cy="6480175"/>
          </a:xfr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投影片編號版面配置區 3">
            <a:extLst>
              <a:ext uri="{FF2B5EF4-FFF2-40B4-BE49-F238E27FC236}">
                <a16:creationId xmlns:a16="http://schemas.microsoft.com/office/drawing/2014/main" id="{B6E5DEFD-A6BD-4D5B-9DFF-B5509ABC6D5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7032D9CB-DE2C-4099-8905-82227880CB2C}" type="slidenum">
              <a:rPr kumimoji="0" lang="zh-TW" altLang="en-US"/>
              <a:pPr eaLnBrk="1" hangingPunct="1"/>
              <a:t>78</a:t>
            </a:fld>
            <a:endParaRPr kumimoji="0" lang="en-US" altLang="zh-TW"/>
          </a:p>
        </p:txBody>
      </p:sp>
      <p:sp>
        <p:nvSpPr>
          <p:cNvPr id="83971" name="Rectangle 2">
            <a:extLst>
              <a:ext uri="{FF2B5EF4-FFF2-40B4-BE49-F238E27FC236}">
                <a16:creationId xmlns:a16="http://schemas.microsoft.com/office/drawing/2014/main" id="{0A694EDA-AE60-4A3B-BEE2-3C8F6CDB1F88}"/>
              </a:ext>
            </a:extLst>
          </p:cNvPr>
          <p:cNvSpPr>
            <a:spLocks noGrp="1" noChangeArrowheads="1"/>
          </p:cNvSpPr>
          <p:nvPr>
            <p:ph type="title"/>
          </p:nvPr>
        </p:nvSpPr>
        <p:spPr/>
        <p:txBody>
          <a:bodyPr/>
          <a:lstStyle/>
          <a:p>
            <a:pPr eaLnBrk="1" hangingPunct="1"/>
            <a:endParaRPr lang="zh-TW" altLang="en-US"/>
          </a:p>
        </p:txBody>
      </p:sp>
      <p:sp>
        <p:nvSpPr>
          <p:cNvPr id="83972" name="Rectangle 3">
            <a:extLst>
              <a:ext uri="{FF2B5EF4-FFF2-40B4-BE49-F238E27FC236}">
                <a16:creationId xmlns:a16="http://schemas.microsoft.com/office/drawing/2014/main" id="{2AD8146E-CB54-446C-AE3B-9F7A774A1C9E}"/>
              </a:ext>
            </a:extLst>
          </p:cNvPr>
          <p:cNvSpPr>
            <a:spLocks noGrp="1" noChangeArrowheads="1"/>
          </p:cNvSpPr>
          <p:nvPr>
            <p:ph type="body" idx="1"/>
          </p:nvPr>
        </p:nvSpPr>
        <p:spPr/>
        <p:txBody>
          <a:bodyPr/>
          <a:lstStyle/>
          <a:p>
            <a:pPr eaLnBrk="1" hangingPunct="1"/>
            <a:r>
              <a:rPr lang="en-US" altLang="zh-TW" dirty="0"/>
              <a:t>If we have two images </a:t>
            </a:r>
            <a:r>
              <a:rPr lang="en-US" altLang="zh-TW" i="1" dirty="0"/>
              <a:t>f</a:t>
            </a:r>
            <a:r>
              <a:rPr lang="en-US" altLang="zh-TW" dirty="0"/>
              <a:t>(</a:t>
            </a:r>
            <a:r>
              <a:rPr lang="en-US" altLang="zh-TW" i="1" dirty="0"/>
              <a:t>x</a:t>
            </a:r>
            <a:r>
              <a:rPr lang="en-US" altLang="zh-TW" dirty="0"/>
              <a:t>,</a:t>
            </a:r>
            <a:r>
              <a:rPr lang="en-US" altLang="zh-TW" i="1" dirty="0"/>
              <a:t> y</a:t>
            </a:r>
            <a:r>
              <a:rPr lang="en-US" altLang="zh-TW" dirty="0"/>
              <a:t>) and </a:t>
            </a:r>
            <a:r>
              <a:rPr lang="en-US" altLang="zh-TW" i="1" dirty="0"/>
              <a:t>h</a:t>
            </a:r>
            <a:r>
              <a:rPr lang="en-US" altLang="zh-TW" dirty="0"/>
              <a:t>(</a:t>
            </a:r>
            <a:r>
              <a:rPr lang="en-US" altLang="zh-TW" i="1" dirty="0"/>
              <a:t>x</a:t>
            </a:r>
            <a:r>
              <a:rPr lang="en-US" altLang="zh-TW" dirty="0"/>
              <a:t>,</a:t>
            </a:r>
            <a:r>
              <a:rPr lang="en-US" altLang="zh-TW" i="1" dirty="0"/>
              <a:t> y</a:t>
            </a:r>
            <a:r>
              <a:rPr lang="en-US" altLang="zh-TW" dirty="0"/>
              <a:t>) of size </a:t>
            </a:r>
            <a:r>
              <a:rPr lang="en-US" altLang="zh-TW" i="1" dirty="0"/>
              <a:t>A</a:t>
            </a:r>
            <a:r>
              <a:rPr lang="en-US" altLang="zh-TW" dirty="0"/>
              <a:t>×</a:t>
            </a:r>
            <a:r>
              <a:rPr lang="en-US" altLang="zh-TW" i="1" dirty="0"/>
              <a:t>B</a:t>
            </a:r>
            <a:r>
              <a:rPr lang="en-US" altLang="zh-TW" dirty="0"/>
              <a:t> and </a:t>
            </a:r>
            <a:r>
              <a:rPr lang="en-US" altLang="zh-TW" i="1" dirty="0"/>
              <a:t>C</a:t>
            </a:r>
            <a:r>
              <a:rPr lang="en-US" altLang="zh-TW" dirty="0"/>
              <a:t>×</a:t>
            </a:r>
            <a:r>
              <a:rPr lang="en-US" altLang="zh-TW" i="1" dirty="0"/>
              <a:t>D</a:t>
            </a:r>
            <a:r>
              <a:rPr lang="en-US" altLang="zh-TW" dirty="0"/>
              <a:t>, respectively. Wraparound error in 2-D convolution is avoided if we choose</a:t>
            </a:r>
          </a:p>
          <a:p>
            <a:pPr eaLnBrk="1" hangingPunct="1">
              <a:buFont typeface="Wingdings" panose="05000000000000000000" pitchFamily="2" charset="2"/>
              <a:buNone/>
            </a:pPr>
            <a:r>
              <a:rPr lang="zh-TW" altLang="en-US" dirty="0"/>
              <a:t>		</a:t>
            </a:r>
            <a:r>
              <a:rPr lang="en-US" altLang="zh-TW" i="1" dirty="0"/>
              <a:t>P</a:t>
            </a:r>
            <a:r>
              <a:rPr lang="en-US" altLang="zh-TW" dirty="0"/>
              <a:t> </a:t>
            </a:r>
            <a:r>
              <a:rPr lang="en-US" altLang="zh-TW" dirty="0">
                <a:cs typeface="Times New Roman" panose="02020603050405020304" pitchFamily="18" charset="0"/>
              </a:rPr>
              <a:t>≥ </a:t>
            </a:r>
            <a:r>
              <a:rPr lang="en-US" altLang="zh-TW" i="1" dirty="0">
                <a:cs typeface="Times New Roman" panose="02020603050405020304" pitchFamily="18" charset="0"/>
              </a:rPr>
              <a:t>A</a:t>
            </a:r>
            <a:r>
              <a:rPr lang="en-US" altLang="zh-TW" dirty="0">
                <a:cs typeface="Times New Roman" panose="02020603050405020304" pitchFamily="18" charset="0"/>
              </a:rPr>
              <a:t>+</a:t>
            </a:r>
            <a:r>
              <a:rPr lang="en-US" altLang="zh-TW" i="1" dirty="0">
                <a:cs typeface="Times New Roman" panose="02020603050405020304" pitchFamily="18" charset="0"/>
              </a:rPr>
              <a:t>C</a:t>
            </a:r>
            <a:r>
              <a:rPr lang="en-US" altLang="zh-TW" dirty="0">
                <a:cs typeface="Times New Roman" panose="02020603050405020304" pitchFamily="18" charset="0"/>
              </a:rPr>
              <a:t>-1						     </a:t>
            </a:r>
            <a:r>
              <a:rPr lang="en-US" altLang="zh-TW" dirty="0"/>
              <a:t>(4.6-23)</a:t>
            </a:r>
          </a:p>
          <a:p>
            <a:pPr eaLnBrk="1" hangingPunct="1">
              <a:buFont typeface="Wingdings" panose="05000000000000000000" pitchFamily="2" charset="2"/>
              <a:buNone/>
            </a:pPr>
            <a:r>
              <a:rPr lang="zh-TW" altLang="en-US" dirty="0"/>
              <a:t>		</a:t>
            </a:r>
            <a:r>
              <a:rPr lang="en-US" altLang="zh-TW" i="1" dirty="0"/>
              <a:t>Q</a:t>
            </a:r>
            <a:r>
              <a:rPr lang="en-US" altLang="zh-TW" dirty="0"/>
              <a:t> </a:t>
            </a:r>
            <a:r>
              <a:rPr lang="en-US" altLang="zh-TW" dirty="0">
                <a:cs typeface="Times New Roman" panose="02020603050405020304" pitchFamily="18" charset="0"/>
              </a:rPr>
              <a:t>≥ </a:t>
            </a:r>
            <a:r>
              <a:rPr lang="en-US" altLang="zh-TW" i="1" dirty="0">
                <a:cs typeface="Times New Roman" panose="02020603050405020304" pitchFamily="18" charset="0"/>
              </a:rPr>
              <a:t>B</a:t>
            </a:r>
            <a:r>
              <a:rPr lang="en-US" altLang="zh-TW" dirty="0">
                <a:cs typeface="Times New Roman" panose="02020603050405020304" pitchFamily="18" charset="0"/>
              </a:rPr>
              <a:t>+</a:t>
            </a:r>
            <a:r>
              <a:rPr lang="en-US" altLang="zh-TW" i="1" dirty="0">
                <a:cs typeface="Times New Roman" panose="02020603050405020304" pitchFamily="18" charset="0"/>
              </a:rPr>
              <a:t>D</a:t>
            </a:r>
            <a:r>
              <a:rPr lang="en-US" altLang="zh-TW" dirty="0">
                <a:cs typeface="Times New Roman" panose="02020603050405020304" pitchFamily="18" charset="0"/>
              </a:rPr>
              <a:t>-1.						     </a:t>
            </a:r>
            <a:r>
              <a:rPr lang="en-US" altLang="zh-TW" dirty="0"/>
              <a:t>(4.6-24)</a:t>
            </a:r>
          </a:p>
          <a:p>
            <a:pPr eaLnBrk="1" hangingPunct="1">
              <a:buFont typeface="Wingdings" panose="05000000000000000000" pitchFamily="2" charset="2"/>
              <a:buNone/>
            </a:pPr>
            <a:r>
              <a:rPr lang="zh-TW" altLang="en-US" dirty="0"/>
              <a:t>	</a:t>
            </a:r>
            <a:r>
              <a:rPr lang="en-US" altLang="zh-TW" dirty="0"/>
              <a:t>The periodic sequences are formed by extending </a:t>
            </a:r>
            <a:r>
              <a:rPr lang="en-US" altLang="zh-TW" i="1" dirty="0"/>
              <a:t>f</a:t>
            </a:r>
            <a:r>
              <a:rPr lang="en-US" altLang="zh-TW" dirty="0"/>
              <a:t>(</a:t>
            </a:r>
            <a:r>
              <a:rPr lang="en-US" altLang="zh-TW" i="1" dirty="0"/>
              <a:t>x</a:t>
            </a:r>
            <a:r>
              <a:rPr lang="en-US" altLang="zh-TW" dirty="0"/>
              <a:t>,</a:t>
            </a:r>
            <a:r>
              <a:rPr lang="en-US" altLang="zh-TW" i="1" dirty="0"/>
              <a:t> y</a:t>
            </a:r>
            <a:r>
              <a:rPr lang="en-US" altLang="zh-TW" dirty="0"/>
              <a:t>) and </a:t>
            </a:r>
            <a:r>
              <a:rPr lang="en-US" altLang="zh-TW" i="1" dirty="0"/>
              <a:t>h</a:t>
            </a:r>
            <a:r>
              <a:rPr lang="en-US" altLang="zh-TW" dirty="0"/>
              <a:t>(</a:t>
            </a:r>
            <a:r>
              <a:rPr lang="en-US" altLang="zh-TW" i="1" dirty="0"/>
              <a:t>x</a:t>
            </a:r>
            <a:r>
              <a:rPr lang="en-US" altLang="zh-TW" dirty="0"/>
              <a:t>,</a:t>
            </a:r>
            <a:r>
              <a:rPr lang="en-US" altLang="zh-TW" i="1" dirty="0"/>
              <a:t> y</a:t>
            </a:r>
            <a:r>
              <a:rPr lang="en-US" altLang="zh-TW" dirty="0"/>
              <a:t>) as follows:</a:t>
            </a:r>
            <a:endParaRPr lang="zh-TW" altLang="en-US" dirty="0"/>
          </a:p>
          <a:p>
            <a:pPr algn="r" eaLnBrk="1" hangingPunct="1">
              <a:spcBef>
                <a:spcPct val="35000"/>
              </a:spcBef>
              <a:buFont typeface="Wingdings" panose="05000000000000000000" pitchFamily="2" charset="2"/>
              <a:buNone/>
            </a:pPr>
            <a:r>
              <a:rPr lang="zh-TW" altLang="en-US" dirty="0"/>
              <a:t>			</a:t>
            </a:r>
            <a:r>
              <a:rPr lang="en-US" altLang="zh-TW" dirty="0"/>
              <a:t>(4.6-25)</a:t>
            </a:r>
          </a:p>
          <a:p>
            <a:pPr algn="r" eaLnBrk="1" hangingPunct="1">
              <a:spcBef>
                <a:spcPct val="100000"/>
              </a:spcBef>
              <a:buFont typeface="Wingdings" panose="05000000000000000000" pitchFamily="2" charset="2"/>
              <a:buNone/>
            </a:pPr>
            <a:r>
              <a:rPr lang="zh-TW" altLang="en-US" dirty="0"/>
              <a:t>			</a:t>
            </a:r>
            <a:r>
              <a:rPr lang="en-US" altLang="zh-TW" dirty="0"/>
              <a:t>(4.6-26)</a:t>
            </a:r>
          </a:p>
          <a:p>
            <a:pPr eaLnBrk="1" hangingPunct="1">
              <a:spcBef>
                <a:spcPct val="65000"/>
              </a:spcBef>
              <a:buFont typeface="Wingdings" panose="05000000000000000000" pitchFamily="2" charset="2"/>
              <a:buNone/>
            </a:pPr>
            <a:r>
              <a:rPr lang="zh-TW" altLang="en-US" dirty="0"/>
              <a:t>	</a:t>
            </a:r>
            <a:r>
              <a:rPr lang="en-US" altLang="zh-TW" dirty="0"/>
              <a:t>as illustrated in Fig. 4.38.</a:t>
            </a:r>
            <a:endParaRPr lang="zh-TW" altLang="en-US" dirty="0"/>
          </a:p>
        </p:txBody>
      </p:sp>
      <p:graphicFrame>
        <p:nvGraphicFramePr>
          <p:cNvPr id="83973" name="Object 4">
            <a:extLst>
              <a:ext uri="{FF2B5EF4-FFF2-40B4-BE49-F238E27FC236}">
                <a16:creationId xmlns:a16="http://schemas.microsoft.com/office/drawing/2014/main" id="{395BC5FB-4DDC-4EAB-90BA-B147A7BA4DFA}"/>
              </a:ext>
            </a:extLst>
          </p:cNvPr>
          <p:cNvGraphicFramePr>
            <a:graphicFrameLocks noChangeAspect="1"/>
          </p:cNvGraphicFramePr>
          <p:nvPr/>
        </p:nvGraphicFramePr>
        <p:xfrm>
          <a:off x="971550" y="3538538"/>
          <a:ext cx="5594350" cy="869950"/>
        </p:xfrm>
        <a:graphic>
          <a:graphicData uri="http://schemas.openxmlformats.org/presentationml/2006/ole">
            <mc:AlternateContent xmlns:mc="http://schemas.openxmlformats.org/markup-compatibility/2006">
              <mc:Choice xmlns:v="urn:schemas-microsoft-com:vml" Requires="v">
                <p:oleObj spid="_x0000_s84123" name="方程式" r:id="rId3" imgW="3124200" imgH="457200" progId="Equation.3">
                  <p:embed/>
                </p:oleObj>
              </mc:Choice>
              <mc:Fallback>
                <p:oleObj name="方程式" r:id="rId3" imgW="31242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538538"/>
                        <a:ext cx="5594350"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4" name="Object 5">
            <a:extLst>
              <a:ext uri="{FF2B5EF4-FFF2-40B4-BE49-F238E27FC236}">
                <a16:creationId xmlns:a16="http://schemas.microsoft.com/office/drawing/2014/main" id="{9ADCE74B-257F-4503-B0D6-24DDD8A41802}"/>
              </a:ext>
            </a:extLst>
          </p:cNvPr>
          <p:cNvGraphicFramePr>
            <a:graphicFrameLocks noChangeAspect="1"/>
          </p:cNvGraphicFramePr>
          <p:nvPr/>
        </p:nvGraphicFramePr>
        <p:xfrm>
          <a:off x="958850" y="4440238"/>
          <a:ext cx="5788025" cy="935037"/>
        </p:xfrm>
        <a:graphic>
          <a:graphicData uri="http://schemas.openxmlformats.org/presentationml/2006/ole">
            <mc:AlternateContent xmlns:mc="http://schemas.openxmlformats.org/markup-compatibility/2006">
              <mc:Choice xmlns:v="urn:schemas-microsoft-com:vml" Requires="v">
                <p:oleObj spid="_x0000_s84124" name="方程式" r:id="rId5" imgW="3111500" imgH="457200" progId="Equation.3">
                  <p:embed/>
                </p:oleObj>
              </mc:Choice>
              <mc:Fallback>
                <p:oleObj name="方程式" r:id="rId5" imgW="311150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8850" y="4440238"/>
                        <a:ext cx="5788025"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文字方塊 10">
            <a:extLst>
              <a:ext uri="{FF2B5EF4-FFF2-40B4-BE49-F238E27FC236}">
                <a16:creationId xmlns:a16="http://schemas.microsoft.com/office/drawing/2014/main" id="{DD5D8388-9A9F-4EDA-8888-08FCB92E7CD3}"/>
              </a:ext>
            </a:extLst>
          </p:cNvPr>
          <p:cNvSpPr txBox="1"/>
          <p:nvPr/>
        </p:nvSpPr>
        <p:spPr>
          <a:xfrm>
            <a:off x="2483768" y="1717824"/>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8" name="文字方塊 10">
            <a:extLst>
              <a:ext uri="{FF2B5EF4-FFF2-40B4-BE49-F238E27FC236}">
                <a16:creationId xmlns:a16="http://schemas.microsoft.com/office/drawing/2014/main" id="{EDC9F0C8-D9E3-4E19-8932-F7C90B3376F5}"/>
              </a:ext>
            </a:extLst>
          </p:cNvPr>
          <p:cNvSpPr txBox="1"/>
          <p:nvPr/>
        </p:nvSpPr>
        <p:spPr>
          <a:xfrm>
            <a:off x="2942238" y="3501008"/>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9" name="文字方塊 10">
            <a:extLst>
              <a:ext uri="{FF2B5EF4-FFF2-40B4-BE49-F238E27FC236}">
                <a16:creationId xmlns:a16="http://schemas.microsoft.com/office/drawing/2014/main" id="{2E7C9DD8-8F26-41A6-9B4D-90A6DF16AB47}"/>
              </a:ext>
            </a:extLst>
          </p:cNvPr>
          <p:cNvSpPr txBox="1"/>
          <p:nvPr/>
        </p:nvSpPr>
        <p:spPr>
          <a:xfrm>
            <a:off x="2319179" y="3920844"/>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10" name="文字方塊 10">
            <a:extLst>
              <a:ext uri="{FF2B5EF4-FFF2-40B4-BE49-F238E27FC236}">
                <a16:creationId xmlns:a16="http://schemas.microsoft.com/office/drawing/2014/main" id="{999D60DE-F428-441F-AA69-642196D08B88}"/>
              </a:ext>
            </a:extLst>
          </p:cNvPr>
          <p:cNvSpPr txBox="1"/>
          <p:nvPr/>
        </p:nvSpPr>
        <p:spPr>
          <a:xfrm>
            <a:off x="2942238" y="4437112"/>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11" name="文字方塊 10">
            <a:extLst>
              <a:ext uri="{FF2B5EF4-FFF2-40B4-BE49-F238E27FC236}">
                <a16:creationId xmlns:a16="http://schemas.microsoft.com/office/drawing/2014/main" id="{7709B813-CAC0-4438-97E0-D1DC11BCA9B5}"/>
              </a:ext>
            </a:extLst>
          </p:cNvPr>
          <p:cNvSpPr txBox="1"/>
          <p:nvPr/>
        </p:nvSpPr>
        <p:spPr>
          <a:xfrm>
            <a:off x="2339752" y="4869160"/>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投影片編號版面配置區 3">
            <a:extLst>
              <a:ext uri="{FF2B5EF4-FFF2-40B4-BE49-F238E27FC236}">
                <a16:creationId xmlns:a16="http://schemas.microsoft.com/office/drawing/2014/main" id="{9D6CFC4C-B298-47FF-8FCC-00A5A2F0A0F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241604A4-3D3A-4069-ADCB-78579941475F}" type="slidenum">
              <a:rPr kumimoji="0" lang="zh-TW" altLang="en-US"/>
              <a:pPr eaLnBrk="1" hangingPunct="1"/>
              <a:t>79</a:t>
            </a:fld>
            <a:endParaRPr kumimoji="0" lang="en-US" altLang="zh-TW"/>
          </a:p>
        </p:txBody>
      </p:sp>
      <p:sp>
        <p:nvSpPr>
          <p:cNvPr id="84995" name="Rectangle 2">
            <a:extLst>
              <a:ext uri="{FF2B5EF4-FFF2-40B4-BE49-F238E27FC236}">
                <a16:creationId xmlns:a16="http://schemas.microsoft.com/office/drawing/2014/main" id="{F6467EC2-27CB-4B1E-862C-D2351A8D834D}"/>
              </a:ext>
            </a:extLst>
          </p:cNvPr>
          <p:cNvSpPr>
            <a:spLocks noGrp="1" noChangeArrowheads="1"/>
          </p:cNvSpPr>
          <p:nvPr>
            <p:ph type="title"/>
          </p:nvPr>
        </p:nvSpPr>
        <p:spPr/>
        <p:txBody>
          <a:bodyPr/>
          <a:lstStyle/>
          <a:p>
            <a:pPr eaLnBrk="1" hangingPunct="1"/>
            <a:endParaRPr lang="zh-TW" altLang="en-US"/>
          </a:p>
        </p:txBody>
      </p:sp>
      <p:pic>
        <p:nvPicPr>
          <p:cNvPr id="84996" name="Picture 4">
            <a:extLst>
              <a:ext uri="{FF2B5EF4-FFF2-40B4-BE49-F238E27FC236}">
                <a16:creationId xmlns:a16="http://schemas.microsoft.com/office/drawing/2014/main" id="{2423D665-EF6A-4F80-A65C-7F90D84BDE13}"/>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55650" y="50800"/>
            <a:ext cx="7632700" cy="6594475"/>
          </a:xfr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投影片編號版面配置區 3">
            <a:extLst>
              <a:ext uri="{FF2B5EF4-FFF2-40B4-BE49-F238E27FC236}">
                <a16:creationId xmlns:a16="http://schemas.microsoft.com/office/drawing/2014/main" id="{2ADD2AE7-795E-4EB0-8697-453DB862742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5371E2B6-AB12-4920-9595-F4961A33A956}" type="slidenum">
              <a:rPr kumimoji="0" lang="zh-TW" altLang="en-US"/>
              <a:pPr eaLnBrk="1" hangingPunct="1"/>
              <a:t>8</a:t>
            </a:fld>
            <a:endParaRPr kumimoji="0" lang="en-US" altLang="zh-TW"/>
          </a:p>
        </p:txBody>
      </p:sp>
      <p:sp>
        <p:nvSpPr>
          <p:cNvPr id="12291" name="Rectangle 2">
            <a:extLst>
              <a:ext uri="{FF2B5EF4-FFF2-40B4-BE49-F238E27FC236}">
                <a16:creationId xmlns:a16="http://schemas.microsoft.com/office/drawing/2014/main" id="{F4FAC3F7-63A1-4756-87B0-6377575904F9}"/>
              </a:ext>
            </a:extLst>
          </p:cNvPr>
          <p:cNvSpPr>
            <a:spLocks noGrp="1" noChangeArrowheads="1"/>
          </p:cNvSpPr>
          <p:nvPr>
            <p:ph type="title"/>
          </p:nvPr>
        </p:nvSpPr>
        <p:spPr/>
        <p:txBody>
          <a:bodyPr/>
          <a:lstStyle/>
          <a:p>
            <a:pPr eaLnBrk="1" hangingPunct="1"/>
            <a:endParaRPr lang="zh-TW" altLang="en-US"/>
          </a:p>
        </p:txBody>
      </p:sp>
      <p:sp>
        <p:nvSpPr>
          <p:cNvPr id="12292" name="Rectangle 6">
            <a:extLst>
              <a:ext uri="{FF2B5EF4-FFF2-40B4-BE49-F238E27FC236}">
                <a16:creationId xmlns:a16="http://schemas.microsoft.com/office/drawing/2014/main" id="{6B13D9DE-7DEF-4549-9EAD-BDA6E616414A}"/>
              </a:ext>
            </a:extLst>
          </p:cNvPr>
          <p:cNvSpPr>
            <a:spLocks noGrp="1" noChangeArrowheads="1"/>
          </p:cNvSpPr>
          <p:nvPr>
            <p:ph type="body" idx="1"/>
          </p:nvPr>
        </p:nvSpPr>
        <p:spPr/>
        <p:txBody>
          <a:bodyPr/>
          <a:lstStyle/>
          <a:p>
            <a:pPr eaLnBrk="1" hangingPunct="1"/>
            <a:endParaRPr lang="zh-TW" altLang="en-US"/>
          </a:p>
          <a:p>
            <a:pPr eaLnBrk="1" hangingPunct="1"/>
            <a:endParaRPr lang="zh-TW" altLang="en-US"/>
          </a:p>
          <a:p>
            <a:pPr eaLnBrk="1" hangingPunct="1"/>
            <a:endParaRPr lang="zh-TW" altLang="en-US"/>
          </a:p>
          <a:p>
            <a:pPr eaLnBrk="1" hangingPunct="1"/>
            <a:endParaRPr lang="zh-TW" altLang="en-US"/>
          </a:p>
          <a:p>
            <a:pPr eaLnBrk="1" hangingPunct="1"/>
            <a:endParaRPr lang="zh-TW" altLang="en-US"/>
          </a:p>
          <a:p>
            <a:pPr eaLnBrk="1" hangingPunct="1"/>
            <a:endParaRPr lang="zh-TW" altLang="en-US"/>
          </a:p>
          <a:p>
            <a:pPr eaLnBrk="1" hangingPunct="1"/>
            <a:endParaRPr lang="zh-TW" altLang="en-US"/>
          </a:p>
          <a:p>
            <a:pPr eaLnBrk="1" hangingPunct="1"/>
            <a:endParaRPr lang="zh-TW" altLang="en-US"/>
          </a:p>
          <a:p>
            <a:pPr eaLnBrk="1" hangingPunct="1"/>
            <a:endParaRPr lang="zh-TW" altLang="en-US"/>
          </a:p>
          <a:p>
            <a:pPr eaLnBrk="1" hangingPunct="1"/>
            <a:endParaRPr lang="zh-TW" altLang="en-US"/>
          </a:p>
          <a:p>
            <a:pPr eaLnBrk="1" hangingPunct="1"/>
            <a:r>
              <a:rPr lang="zh-TW" altLang="en-US"/>
              <a:t> </a:t>
            </a:r>
            <a:r>
              <a:rPr lang="en-US" altLang="zh-TW"/>
              <a:t>     and      are inversely related by:</a:t>
            </a:r>
          </a:p>
          <a:p>
            <a:pPr eaLnBrk="1" hangingPunct="1">
              <a:buFont typeface="Wingdings" panose="05000000000000000000" pitchFamily="2" charset="2"/>
              <a:buNone/>
            </a:pPr>
            <a:r>
              <a:rPr lang="en-US" altLang="zh-TW"/>
              <a:t>                                                                                       (4.2-15)</a:t>
            </a:r>
          </a:p>
        </p:txBody>
      </p:sp>
      <p:pic>
        <p:nvPicPr>
          <p:cNvPr id="12293" name="Picture 7">
            <a:extLst>
              <a:ext uri="{FF2B5EF4-FFF2-40B4-BE49-F238E27FC236}">
                <a16:creationId xmlns:a16="http://schemas.microsoft.com/office/drawing/2014/main" id="{9E544BD1-1BF8-4EB3-9833-F93D636F39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47650"/>
            <a:ext cx="7705725"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294" name="Object 8">
            <a:extLst>
              <a:ext uri="{FF2B5EF4-FFF2-40B4-BE49-F238E27FC236}">
                <a16:creationId xmlns:a16="http://schemas.microsoft.com/office/drawing/2014/main" id="{31453A18-02E6-4B54-AEF8-33E0CF36D41B}"/>
              </a:ext>
            </a:extLst>
          </p:cNvPr>
          <p:cNvGraphicFramePr>
            <a:graphicFrameLocks noChangeAspect="1"/>
          </p:cNvGraphicFramePr>
          <p:nvPr/>
        </p:nvGraphicFramePr>
        <p:xfrm>
          <a:off x="357188" y="5521325"/>
          <a:ext cx="542925" cy="411163"/>
        </p:xfrm>
        <a:graphic>
          <a:graphicData uri="http://schemas.openxmlformats.org/presentationml/2006/ole">
            <mc:AlternateContent xmlns:mc="http://schemas.openxmlformats.org/markup-compatibility/2006">
              <mc:Choice xmlns:v="urn:schemas-microsoft-com:vml" Requires="v">
                <p:oleObj spid="_x0000_s12519" name="方程式" r:id="rId4" imgW="215619" imgH="177569" progId="Equation.3">
                  <p:embed/>
                </p:oleObj>
              </mc:Choice>
              <mc:Fallback>
                <p:oleObj name="方程式" r:id="rId4" imgW="215619" imgH="177569"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88" y="5521325"/>
                        <a:ext cx="542925"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5" name="Object 9">
            <a:extLst>
              <a:ext uri="{FF2B5EF4-FFF2-40B4-BE49-F238E27FC236}">
                <a16:creationId xmlns:a16="http://schemas.microsoft.com/office/drawing/2014/main" id="{D29757CC-BACB-4370-B8A9-A2B590F0CD61}"/>
              </a:ext>
            </a:extLst>
          </p:cNvPr>
          <p:cNvGraphicFramePr>
            <a:graphicFrameLocks noChangeAspect="1"/>
          </p:cNvGraphicFramePr>
          <p:nvPr/>
        </p:nvGraphicFramePr>
        <p:xfrm>
          <a:off x="1447800" y="5511800"/>
          <a:ext cx="542925" cy="415925"/>
        </p:xfrm>
        <a:graphic>
          <a:graphicData uri="http://schemas.openxmlformats.org/presentationml/2006/ole">
            <mc:AlternateContent xmlns:mc="http://schemas.openxmlformats.org/markup-compatibility/2006">
              <mc:Choice xmlns:v="urn:schemas-microsoft-com:vml" Requires="v">
                <p:oleObj spid="_x0000_s12520" name="方程式" r:id="rId6" imgW="228402" imgH="177646" progId="Equation.3">
                  <p:embed/>
                </p:oleObj>
              </mc:Choice>
              <mc:Fallback>
                <p:oleObj name="方程式" r:id="rId6" imgW="228402" imgH="177646"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5511800"/>
                        <a:ext cx="542925"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6" name="Object 10">
            <a:extLst>
              <a:ext uri="{FF2B5EF4-FFF2-40B4-BE49-F238E27FC236}">
                <a16:creationId xmlns:a16="http://schemas.microsoft.com/office/drawing/2014/main" id="{F3E6774E-F496-4E07-A863-AB99B471E353}"/>
              </a:ext>
            </a:extLst>
          </p:cNvPr>
          <p:cNvGraphicFramePr>
            <a:graphicFrameLocks noChangeAspect="1"/>
          </p:cNvGraphicFramePr>
          <p:nvPr/>
        </p:nvGraphicFramePr>
        <p:xfrm>
          <a:off x="1392238" y="5797550"/>
          <a:ext cx="1922462" cy="938213"/>
        </p:xfrm>
        <a:graphic>
          <a:graphicData uri="http://schemas.openxmlformats.org/presentationml/2006/ole">
            <mc:AlternateContent xmlns:mc="http://schemas.openxmlformats.org/markup-compatibility/2006">
              <mc:Choice xmlns:v="urn:schemas-microsoft-com:vml" Requires="v">
                <p:oleObj spid="_x0000_s12521" name="方程式" r:id="rId8" imgW="698197" imgH="393529" progId="Equation.3">
                  <p:embed/>
                </p:oleObj>
              </mc:Choice>
              <mc:Fallback>
                <p:oleObj name="方程式" r:id="rId8" imgW="698197" imgH="393529"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92238" y="5797550"/>
                        <a:ext cx="1922462"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文字方塊 10">
            <a:extLst>
              <a:ext uri="{FF2B5EF4-FFF2-40B4-BE49-F238E27FC236}">
                <a16:creationId xmlns:a16="http://schemas.microsoft.com/office/drawing/2014/main" id="{4DA18E19-E847-4DDD-9312-7FB58F14956A}"/>
              </a:ext>
            </a:extLst>
          </p:cNvPr>
          <p:cNvSpPr txBox="1"/>
          <p:nvPr/>
        </p:nvSpPr>
        <p:spPr>
          <a:xfrm>
            <a:off x="3183895" y="5991671"/>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投影片編號版面配置區 3">
            <a:extLst>
              <a:ext uri="{FF2B5EF4-FFF2-40B4-BE49-F238E27FC236}">
                <a16:creationId xmlns:a16="http://schemas.microsoft.com/office/drawing/2014/main" id="{8CA8D18F-E6C5-42A5-8DCC-9F02ACA3E45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08B2460F-2FA5-470F-9ABA-14EEE25F5F9C}" type="slidenum">
              <a:rPr kumimoji="0" lang="zh-TW" altLang="en-US"/>
              <a:pPr eaLnBrk="1" hangingPunct="1"/>
              <a:t>80</a:t>
            </a:fld>
            <a:endParaRPr kumimoji="0" lang="en-US" altLang="zh-TW"/>
          </a:p>
        </p:txBody>
      </p:sp>
      <p:sp>
        <p:nvSpPr>
          <p:cNvPr id="86019" name="Rectangle 2">
            <a:extLst>
              <a:ext uri="{FF2B5EF4-FFF2-40B4-BE49-F238E27FC236}">
                <a16:creationId xmlns:a16="http://schemas.microsoft.com/office/drawing/2014/main" id="{127C3D63-6FC7-438B-8F72-4509A198734B}"/>
              </a:ext>
            </a:extLst>
          </p:cNvPr>
          <p:cNvSpPr>
            <a:spLocks noGrp="1" noChangeArrowheads="1"/>
          </p:cNvSpPr>
          <p:nvPr>
            <p:ph type="title"/>
          </p:nvPr>
        </p:nvSpPr>
        <p:spPr/>
        <p:txBody>
          <a:bodyPr/>
          <a:lstStyle/>
          <a:p>
            <a:pPr eaLnBrk="1" hangingPunct="1"/>
            <a:endParaRPr lang="zh-TW" altLang="en-US"/>
          </a:p>
        </p:txBody>
      </p:sp>
      <p:sp>
        <p:nvSpPr>
          <p:cNvPr id="86020" name="Rectangle 3">
            <a:extLst>
              <a:ext uri="{FF2B5EF4-FFF2-40B4-BE49-F238E27FC236}">
                <a16:creationId xmlns:a16="http://schemas.microsoft.com/office/drawing/2014/main" id="{8F35F7FA-8950-4325-8D3C-6A7A56956B26}"/>
              </a:ext>
            </a:extLst>
          </p:cNvPr>
          <p:cNvSpPr>
            <a:spLocks noGrp="1" noChangeArrowheads="1"/>
          </p:cNvSpPr>
          <p:nvPr>
            <p:ph type="body" idx="1"/>
          </p:nvPr>
        </p:nvSpPr>
        <p:spPr>
          <a:xfrm>
            <a:off x="107950" y="188913"/>
            <a:ext cx="8847138" cy="6408737"/>
          </a:xfrm>
        </p:spPr>
        <p:txBody>
          <a:bodyPr/>
          <a:lstStyle/>
          <a:p>
            <a:pPr eaLnBrk="1" hangingPunct="1"/>
            <a:r>
              <a:rPr lang="en-US" altLang="zh-TW"/>
              <a:t>Fig. 4.39 shows the padded spatial representation (only the real part is shown) of the ideal lowpass filter used to generate Fig. 4.12(c), whereas Fig. 4.40 shows the result of filtering with padded functions.</a:t>
            </a:r>
            <a:endParaRPr lang="zh-TW" altLang="en-US"/>
          </a:p>
        </p:txBody>
      </p:sp>
      <p:grpSp>
        <p:nvGrpSpPr>
          <p:cNvPr id="86021" name="Group 4">
            <a:extLst>
              <a:ext uri="{FF2B5EF4-FFF2-40B4-BE49-F238E27FC236}">
                <a16:creationId xmlns:a16="http://schemas.microsoft.com/office/drawing/2014/main" id="{D2C75FAA-0338-4567-BEFB-EDCE07758004}"/>
              </a:ext>
            </a:extLst>
          </p:cNvPr>
          <p:cNvGrpSpPr>
            <a:grpSpLocks/>
          </p:cNvGrpSpPr>
          <p:nvPr/>
        </p:nvGrpSpPr>
        <p:grpSpPr bwMode="auto">
          <a:xfrm>
            <a:off x="120650" y="1931988"/>
            <a:ext cx="9004300" cy="4670425"/>
            <a:chOff x="76" y="1144"/>
            <a:chExt cx="5672" cy="2942"/>
          </a:xfrm>
        </p:grpSpPr>
        <p:pic>
          <p:nvPicPr>
            <p:cNvPr id="86022" name="Picture 5">
              <a:extLst>
                <a:ext uri="{FF2B5EF4-FFF2-40B4-BE49-F238E27FC236}">
                  <a16:creationId xmlns:a16="http://schemas.microsoft.com/office/drawing/2014/main" id="{4FD1088D-BB4B-403A-85EA-5144A694DC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0" y="2110"/>
              <a:ext cx="1694" cy="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3" name="Picture 6">
              <a:extLst>
                <a:ext uri="{FF2B5EF4-FFF2-40B4-BE49-F238E27FC236}">
                  <a16:creationId xmlns:a16="http://schemas.microsoft.com/office/drawing/2014/main" id="{837E9576-DDA7-4579-8A7A-5CEF4FEE2B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 y="3817"/>
              <a:ext cx="318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4" name="Picture 7">
              <a:extLst>
                <a:ext uri="{FF2B5EF4-FFF2-40B4-BE49-F238E27FC236}">
                  <a16:creationId xmlns:a16="http://schemas.microsoft.com/office/drawing/2014/main" id="{BF50FFB6-74DA-48F6-BDD0-0093570F66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 y="1144"/>
              <a:ext cx="1618"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5" name="Picture 8">
              <a:extLst>
                <a:ext uri="{FF2B5EF4-FFF2-40B4-BE49-F238E27FC236}">
                  <a16:creationId xmlns:a16="http://schemas.microsoft.com/office/drawing/2014/main" id="{5624D8FE-09BD-42A5-BF36-97D512D974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 y="2814"/>
              <a:ext cx="317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投影片編號版面配置區 3">
            <a:extLst>
              <a:ext uri="{FF2B5EF4-FFF2-40B4-BE49-F238E27FC236}">
                <a16:creationId xmlns:a16="http://schemas.microsoft.com/office/drawing/2014/main" id="{985E3607-9BB8-415F-8C42-56A918BC50F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93F8361B-132B-42CE-BE32-0EA79D6969EA}" type="slidenum">
              <a:rPr kumimoji="0" lang="zh-TW" altLang="en-US"/>
              <a:pPr eaLnBrk="1" hangingPunct="1"/>
              <a:t>81</a:t>
            </a:fld>
            <a:endParaRPr kumimoji="0" lang="en-US" altLang="zh-TW"/>
          </a:p>
        </p:txBody>
      </p:sp>
      <p:sp>
        <p:nvSpPr>
          <p:cNvPr id="87043" name="Rectangle 2">
            <a:extLst>
              <a:ext uri="{FF2B5EF4-FFF2-40B4-BE49-F238E27FC236}">
                <a16:creationId xmlns:a16="http://schemas.microsoft.com/office/drawing/2014/main" id="{550AD5C8-D840-484E-B523-DCBF3548C899}"/>
              </a:ext>
            </a:extLst>
          </p:cNvPr>
          <p:cNvSpPr>
            <a:spLocks noGrp="1" noChangeArrowheads="1"/>
          </p:cNvSpPr>
          <p:nvPr>
            <p:ph type="title"/>
          </p:nvPr>
        </p:nvSpPr>
        <p:spPr/>
        <p:txBody>
          <a:bodyPr/>
          <a:lstStyle/>
          <a:p>
            <a:pPr eaLnBrk="1" hangingPunct="1"/>
            <a:r>
              <a:rPr lang="en-US" altLang="zh-TW"/>
              <a:t>Convolution and Correlation Theorems</a:t>
            </a:r>
          </a:p>
        </p:txBody>
      </p:sp>
      <p:sp>
        <p:nvSpPr>
          <p:cNvPr id="87044" name="Rectangle 3">
            <a:extLst>
              <a:ext uri="{FF2B5EF4-FFF2-40B4-BE49-F238E27FC236}">
                <a16:creationId xmlns:a16="http://schemas.microsoft.com/office/drawing/2014/main" id="{A0B6F639-6BE0-47AA-B64A-7C5594E525A2}"/>
              </a:ext>
            </a:extLst>
          </p:cNvPr>
          <p:cNvSpPr>
            <a:spLocks noGrp="1" noChangeArrowheads="1"/>
          </p:cNvSpPr>
          <p:nvPr>
            <p:ph type="body" idx="1"/>
          </p:nvPr>
        </p:nvSpPr>
        <p:spPr/>
        <p:txBody>
          <a:bodyPr/>
          <a:lstStyle/>
          <a:p>
            <a:pPr eaLnBrk="1" hangingPunct="1"/>
            <a:r>
              <a:rPr lang="en-US" altLang="zh-TW" dirty="0"/>
              <a:t>The discrete convolution of two functions </a:t>
            </a:r>
            <a:r>
              <a:rPr lang="en-US" altLang="zh-TW" i="1" dirty="0"/>
              <a:t>f</a:t>
            </a:r>
            <a:r>
              <a:rPr lang="en-US" altLang="zh-TW" dirty="0"/>
              <a:t>(</a:t>
            </a:r>
            <a:r>
              <a:rPr lang="en-US" altLang="zh-TW" i="1" dirty="0"/>
              <a:t>x</a:t>
            </a:r>
            <a:r>
              <a:rPr lang="en-US" altLang="zh-TW" dirty="0"/>
              <a:t>,</a:t>
            </a:r>
            <a:r>
              <a:rPr lang="en-US" altLang="zh-TW" i="1" dirty="0"/>
              <a:t> y</a:t>
            </a:r>
            <a:r>
              <a:rPr lang="en-US" altLang="zh-TW" dirty="0"/>
              <a:t>) and </a:t>
            </a:r>
            <a:r>
              <a:rPr lang="en-US" altLang="zh-TW" i="1" dirty="0"/>
              <a:t>h</a:t>
            </a:r>
            <a:r>
              <a:rPr lang="en-US" altLang="zh-TW" dirty="0"/>
              <a:t>(</a:t>
            </a:r>
            <a:r>
              <a:rPr lang="en-US" altLang="zh-TW" i="1" dirty="0"/>
              <a:t>x</a:t>
            </a:r>
            <a:r>
              <a:rPr lang="en-US" altLang="zh-TW" dirty="0"/>
              <a:t>,</a:t>
            </a:r>
            <a:r>
              <a:rPr lang="en-US" altLang="zh-TW" i="1" dirty="0"/>
              <a:t> y</a:t>
            </a:r>
            <a:r>
              <a:rPr lang="en-US" altLang="zh-TW" dirty="0"/>
              <a:t>) of size </a:t>
            </a:r>
            <a:r>
              <a:rPr lang="en-US" altLang="zh-TW" i="1" dirty="0"/>
              <a:t>M×N</a:t>
            </a:r>
            <a:r>
              <a:rPr lang="en-US" altLang="zh-TW" dirty="0"/>
              <a:t> denoted by </a:t>
            </a:r>
            <a:r>
              <a:rPr lang="en-US" altLang="zh-TW" i="1" dirty="0"/>
              <a:t>f</a:t>
            </a:r>
            <a:r>
              <a:rPr lang="en-US" altLang="zh-TW" dirty="0"/>
              <a:t>(</a:t>
            </a:r>
            <a:r>
              <a:rPr lang="en-US" altLang="zh-TW" i="1" dirty="0"/>
              <a:t>x</a:t>
            </a:r>
            <a:r>
              <a:rPr lang="en-US" altLang="zh-TW" dirty="0"/>
              <a:t>,</a:t>
            </a:r>
            <a:r>
              <a:rPr lang="en-US" altLang="zh-TW" i="1" dirty="0"/>
              <a:t> y</a:t>
            </a:r>
            <a:r>
              <a:rPr lang="en-US" altLang="zh-TW" dirty="0"/>
              <a:t>)</a:t>
            </a:r>
            <a:r>
              <a:rPr lang="en-US" altLang="zh-TW" i="1" dirty="0"/>
              <a:t>*h</a:t>
            </a:r>
            <a:r>
              <a:rPr lang="en-US" altLang="zh-TW" dirty="0"/>
              <a:t>(</a:t>
            </a:r>
            <a:r>
              <a:rPr lang="en-US" altLang="zh-TW" i="1" dirty="0"/>
              <a:t>x</a:t>
            </a:r>
            <a:r>
              <a:rPr lang="en-US" altLang="zh-TW" dirty="0"/>
              <a:t>,</a:t>
            </a:r>
            <a:r>
              <a:rPr lang="en-US" altLang="zh-TW" i="1" dirty="0"/>
              <a:t> y</a:t>
            </a:r>
            <a:r>
              <a:rPr lang="en-US" altLang="zh-TW" dirty="0"/>
              <a:t>), is given by:</a:t>
            </a:r>
          </a:p>
          <a:p>
            <a:pPr algn="r" eaLnBrk="1" hangingPunct="1">
              <a:lnSpc>
                <a:spcPct val="140000"/>
              </a:lnSpc>
              <a:buFont typeface="Wingdings" panose="05000000000000000000" pitchFamily="2" charset="2"/>
              <a:buNone/>
            </a:pPr>
            <a:r>
              <a:rPr lang="en-US" altLang="zh-TW" dirty="0"/>
              <a:t>				(4.6-27)</a:t>
            </a:r>
          </a:p>
          <a:p>
            <a:pPr algn="r" eaLnBrk="1" hangingPunct="1">
              <a:lnSpc>
                <a:spcPct val="160000"/>
              </a:lnSpc>
              <a:buFont typeface="Wingdings" panose="05000000000000000000" pitchFamily="2" charset="2"/>
              <a:buNone/>
            </a:pPr>
            <a:r>
              <a:rPr lang="zh-TW" altLang="en-US" dirty="0"/>
              <a:t>			</a:t>
            </a:r>
            <a:r>
              <a:rPr lang="en-US" altLang="zh-TW" dirty="0"/>
              <a:t>(4.6-28)</a:t>
            </a:r>
          </a:p>
          <a:p>
            <a:pPr algn="r" eaLnBrk="1" hangingPunct="1">
              <a:buFont typeface="Wingdings" panose="05000000000000000000" pitchFamily="2" charset="2"/>
              <a:buNone/>
            </a:pPr>
            <a:r>
              <a:rPr lang="zh-TW" altLang="en-US" dirty="0"/>
              <a:t>			</a:t>
            </a:r>
            <a:r>
              <a:rPr lang="en-US" altLang="zh-TW" dirty="0"/>
              <a:t>(4.6-29)</a:t>
            </a:r>
          </a:p>
          <a:p>
            <a:pPr eaLnBrk="1" hangingPunct="1"/>
            <a:endParaRPr lang="zh-TW" altLang="en-US" dirty="0"/>
          </a:p>
        </p:txBody>
      </p:sp>
      <p:graphicFrame>
        <p:nvGraphicFramePr>
          <p:cNvPr id="87045" name="Object 4">
            <a:extLst>
              <a:ext uri="{FF2B5EF4-FFF2-40B4-BE49-F238E27FC236}">
                <a16:creationId xmlns:a16="http://schemas.microsoft.com/office/drawing/2014/main" id="{9E46641A-4EB9-4EC3-AA00-80C3981E444F}"/>
              </a:ext>
            </a:extLst>
          </p:cNvPr>
          <p:cNvGraphicFramePr>
            <a:graphicFrameLocks noChangeAspect="1"/>
          </p:cNvGraphicFramePr>
          <p:nvPr/>
        </p:nvGraphicFramePr>
        <p:xfrm>
          <a:off x="900113" y="2205038"/>
          <a:ext cx="6696075" cy="1008062"/>
        </p:xfrm>
        <a:graphic>
          <a:graphicData uri="http://schemas.openxmlformats.org/presentationml/2006/ole">
            <mc:AlternateContent xmlns:mc="http://schemas.openxmlformats.org/markup-compatibility/2006">
              <mc:Choice xmlns:v="urn:schemas-microsoft-com:vml" Requires="v">
                <p:oleObj spid="_x0000_s87270" name="方程式" r:id="rId3" imgW="3136900" imgH="431800" progId="Equation.3">
                  <p:embed/>
                </p:oleObj>
              </mc:Choice>
              <mc:Fallback>
                <p:oleObj name="方程式" r:id="rId3" imgW="31369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205038"/>
                        <a:ext cx="6696075"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6" name="Object 5">
            <a:extLst>
              <a:ext uri="{FF2B5EF4-FFF2-40B4-BE49-F238E27FC236}">
                <a16:creationId xmlns:a16="http://schemas.microsoft.com/office/drawing/2014/main" id="{18289B41-F9FC-4C32-BE5C-A066941EBDDC}"/>
              </a:ext>
            </a:extLst>
          </p:cNvPr>
          <p:cNvGraphicFramePr>
            <a:graphicFrameLocks noChangeAspect="1"/>
          </p:cNvGraphicFramePr>
          <p:nvPr/>
        </p:nvGraphicFramePr>
        <p:xfrm>
          <a:off x="900113" y="3213100"/>
          <a:ext cx="4483100" cy="503238"/>
        </p:xfrm>
        <a:graphic>
          <a:graphicData uri="http://schemas.openxmlformats.org/presentationml/2006/ole">
            <mc:AlternateContent xmlns:mc="http://schemas.openxmlformats.org/markup-compatibility/2006">
              <mc:Choice xmlns:v="urn:schemas-microsoft-com:vml" Requires="v">
                <p:oleObj spid="_x0000_s87271" name="方程式" r:id="rId5" imgW="2095500" imgH="203200" progId="Equation.3">
                  <p:embed/>
                </p:oleObj>
              </mc:Choice>
              <mc:Fallback>
                <p:oleObj name="方程式" r:id="rId5" imgW="2095500" imgH="203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3213100"/>
                        <a:ext cx="448310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7" name="Object 6">
            <a:extLst>
              <a:ext uri="{FF2B5EF4-FFF2-40B4-BE49-F238E27FC236}">
                <a16:creationId xmlns:a16="http://schemas.microsoft.com/office/drawing/2014/main" id="{B66E69C0-B60E-4633-9A9C-5B1CC95E0B11}"/>
              </a:ext>
            </a:extLst>
          </p:cNvPr>
          <p:cNvGraphicFramePr>
            <a:graphicFrameLocks noChangeAspect="1"/>
          </p:cNvGraphicFramePr>
          <p:nvPr/>
        </p:nvGraphicFramePr>
        <p:xfrm>
          <a:off x="889000" y="3786188"/>
          <a:ext cx="4556125" cy="487362"/>
        </p:xfrm>
        <a:graphic>
          <a:graphicData uri="http://schemas.openxmlformats.org/presentationml/2006/ole">
            <mc:AlternateContent xmlns:mc="http://schemas.openxmlformats.org/markup-compatibility/2006">
              <mc:Choice xmlns:v="urn:schemas-microsoft-com:vml" Requires="v">
                <p:oleObj spid="_x0000_s87272" name="方程式" r:id="rId7" imgW="2095500" imgH="203200" progId="Equation.3">
                  <p:embed/>
                </p:oleObj>
              </mc:Choice>
              <mc:Fallback>
                <p:oleObj name="方程式" r:id="rId7" imgW="2095500" imgH="203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9000" y="3786188"/>
                        <a:ext cx="4556125"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文字方塊 10">
            <a:extLst>
              <a:ext uri="{FF2B5EF4-FFF2-40B4-BE49-F238E27FC236}">
                <a16:creationId xmlns:a16="http://schemas.microsoft.com/office/drawing/2014/main" id="{0E7EA075-041E-41FB-8361-D4F7113B57A8}"/>
              </a:ext>
            </a:extLst>
          </p:cNvPr>
          <p:cNvSpPr txBox="1"/>
          <p:nvPr/>
        </p:nvSpPr>
        <p:spPr>
          <a:xfrm>
            <a:off x="7465383" y="2478236"/>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9" name="文字方塊 10">
            <a:extLst>
              <a:ext uri="{FF2B5EF4-FFF2-40B4-BE49-F238E27FC236}">
                <a16:creationId xmlns:a16="http://schemas.microsoft.com/office/drawing/2014/main" id="{D9FC42F2-C5F4-4040-A3C0-C6865BD6BB3A}"/>
              </a:ext>
            </a:extLst>
          </p:cNvPr>
          <p:cNvSpPr txBox="1"/>
          <p:nvPr/>
        </p:nvSpPr>
        <p:spPr>
          <a:xfrm>
            <a:off x="5252408" y="3231123"/>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10" name="文字方塊 10">
            <a:extLst>
              <a:ext uri="{FF2B5EF4-FFF2-40B4-BE49-F238E27FC236}">
                <a16:creationId xmlns:a16="http://schemas.microsoft.com/office/drawing/2014/main" id="{F3D2F36E-0AD4-4137-8EBD-FEADF9E4D0E2}"/>
              </a:ext>
            </a:extLst>
          </p:cNvPr>
          <p:cNvSpPr txBox="1"/>
          <p:nvPr/>
        </p:nvSpPr>
        <p:spPr>
          <a:xfrm>
            <a:off x="5314320" y="3771369"/>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投影片編號版面配置區 3">
            <a:extLst>
              <a:ext uri="{FF2B5EF4-FFF2-40B4-BE49-F238E27FC236}">
                <a16:creationId xmlns:a16="http://schemas.microsoft.com/office/drawing/2014/main" id="{00D9F99F-E09A-40CC-BF93-20956C9AC14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60BC6C9E-97E4-445A-82AF-53C7BEDABEB8}" type="slidenum">
              <a:rPr kumimoji="0" lang="zh-TW" altLang="en-US"/>
              <a:pPr eaLnBrk="1" hangingPunct="1"/>
              <a:t>82</a:t>
            </a:fld>
            <a:endParaRPr kumimoji="0" lang="en-US" altLang="zh-TW"/>
          </a:p>
        </p:txBody>
      </p:sp>
      <p:sp>
        <p:nvSpPr>
          <p:cNvPr id="88067" name="Rectangle 2">
            <a:extLst>
              <a:ext uri="{FF2B5EF4-FFF2-40B4-BE49-F238E27FC236}">
                <a16:creationId xmlns:a16="http://schemas.microsoft.com/office/drawing/2014/main" id="{5D366930-2D87-4A17-B69D-B41153E5F232}"/>
              </a:ext>
            </a:extLst>
          </p:cNvPr>
          <p:cNvSpPr>
            <a:spLocks noGrp="1" noChangeArrowheads="1"/>
          </p:cNvSpPr>
          <p:nvPr>
            <p:ph type="title"/>
          </p:nvPr>
        </p:nvSpPr>
        <p:spPr/>
        <p:txBody>
          <a:bodyPr/>
          <a:lstStyle/>
          <a:p>
            <a:pPr eaLnBrk="1" hangingPunct="1"/>
            <a:endParaRPr lang="zh-TW" altLang="en-US"/>
          </a:p>
        </p:txBody>
      </p:sp>
      <mc:AlternateContent xmlns:mc="http://schemas.openxmlformats.org/markup-compatibility/2006" xmlns:a14="http://schemas.microsoft.com/office/drawing/2010/main">
        <mc:Choice Requires="a14">
          <p:sp>
            <p:nvSpPr>
              <p:cNvPr id="88068" name="Rectangle 3">
                <a:extLst>
                  <a:ext uri="{FF2B5EF4-FFF2-40B4-BE49-F238E27FC236}">
                    <a16:creationId xmlns:a16="http://schemas.microsoft.com/office/drawing/2014/main" id="{BD5FECBB-C075-4F02-BA0F-8C687FD47206}"/>
                  </a:ext>
                </a:extLst>
              </p:cNvPr>
              <p:cNvSpPr>
                <a:spLocks noGrp="1" noChangeArrowheads="1"/>
              </p:cNvSpPr>
              <p:nvPr>
                <p:ph type="body" idx="1"/>
              </p:nvPr>
            </p:nvSpPr>
            <p:spPr/>
            <p:txBody>
              <a:bodyPr/>
              <a:lstStyle/>
              <a:p>
                <a:pPr eaLnBrk="1" hangingPunct="1">
                  <a:lnSpc>
                    <a:spcPct val="90000"/>
                  </a:lnSpc>
                </a:pPr>
                <a:r>
                  <a:rPr lang="en-US" altLang="zh-TW" dirty="0"/>
                  <a:t>The correlation of two functions </a:t>
                </a:r>
                <a14:m>
                  <m:oMath xmlns:m="http://schemas.openxmlformats.org/officeDocument/2006/math">
                    <m:r>
                      <a:rPr lang="en-US" altLang="zh-TW" i="1" dirty="0" smtClean="0">
                        <a:latin typeface="Cambria Math" panose="02040503050406030204" pitchFamily="18" charset="0"/>
                      </a:rPr>
                      <m:t>𝑓</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𝑥</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𝑦</m:t>
                    </m:r>
                    <m:r>
                      <a:rPr lang="en-US" altLang="zh-TW" i="1" dirty="0" smtClean="0">
                        <a:latin typeface="Cambria Math" panose="02040503050406030204" pitchFamily="18" charset="0"/>
                      </a:rPr>
                      <m:t>) </m:t>
                    </m:r>
                  </m:oMath>
                </a14:m>
                <a:r>
                  <a:rPr lang="en-US" altLang="zh-TW" dirty="0"/>
                  <a:t>and </a:t>
                </a:r>
                <a14:m>
                  <m:oMath xmlns:m="http://schemas.openxmlformats.org/officeDocument/2006/math">
                    <m:r>
                      <a:rPr lang="en-US" altLang="zh-TW" i="1" dirty="0" smtClean="0">
                        <a:latin typeface="Cambria Math" panose="02040503050406030204" pitchFamily="18" charset="0"/>
                      </a:rPr>
                      <m:t>h</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𝑥</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𝑦</m:t>
                    </m:r>
                    <m:r>
                      <a:rPr lang="en-US" altLang="zh-TW" i="1" dirty="0" smtClean="0">
                        <a:latin typeface="Cambria Math" panose="02040503050406030204" pitchFamily="18" charset="0"/>
                      </a:rPr>
                      <m:t>) </m:t>
                    </m:r>
                  </m:oMath>
                </a14:m>
                <a:r>
                  <a:rPr lang="en-US" altLang="zh-TW" dirty="0"/>
                  <a:t>is defined as:</a:t>
                </a:r>
              </a:p>
              <a:p>
                <a:pPr algn="r" eaLnBrk="1" hangingPunct="1">
                  <a:lnSpc>
                    <a:spcPct val="90000"/>
                  </a:lnSpc>
                  <a:buFont typeface="Wingdings" panose="05000000000000000000" pitchFamily="2" charset="2"/>
                  <a:buNone/>
                </a:pPr>
                <a:r>
                  <a:rPr lang="zh-TW" altLang="en-US" dirty="0"/>
                  <a:t>		</a:t>
                </a:r>
                <a:r>
                  <a:rPr lang="en-US" altLang="zh-TW" dirty="0"/>
                  <a:t>(4.6-30)</a:t>
                </a:r>
              </a:p>
              <a:p>
                <a:pPr eaLnBrk="1" hangingPunct="1">
                  <a:lnSpc>
                    <a:spcPct val="90000"/>
                  </a:lnSpc>
                  <a:buFont typeface="Wingdings" panose="05000000000000000000" pitchFamily="2" charset="2"/>
                  <a:buNone/>
                </a:pPr>
                <a:r>
                  <a:rPr lang="zh-TW" altLang="en-US" dirty="0"/>
                  <a:t>	</a:t>
                </a:r>
                <a:r>
                  <a:rPr lang="en-US" altLang="zh-TW" dirty="0"/>
                  <a:t>where </a:t>
                </a:r>
                <a14:m>
                  <m:oMath xmlns:m="http://schemas.openxmlformats.org/officeDocument/2006/math">
                    <m:sSup>
                      <m:sSupPr>
                        <m:ctrlPr>
                          <a:rPr lang="en-US" altLang="zh-TW" i="1" dirty="0" smtClean="0">
                            <a:latin typeface="Cambria Math" panose="02040503050406030204" pitchFamily="18" charset="0"/>
                          </a:rPr>
                        </m:ctrlPr>
                      </m:sSupPr>
                      <m:e>
                        <m:r>
                          <a:rPr lang="en-US" altLang="zh-TW" b="0" i="1" dirty="0" smtClean="0">
                            <a:latin typeface="Cambria Math" panose="02040503050406030204" pitchFamily="18" charset="0"/>
                          </a:rPr>
                          <m:t>𝑓</m:t>
                        </m:r>
                      </m:e>
                      <m:sup>
                        <m:r>
                          <a:rPr lang="en-US" altLang="zh-TW" b="0" i="1" dirty="0" smtClean="0">
                            <a:latin typeface="Cambria Math" panose="02040503050406030204" pitchFamily="18" charset="0"/>
                          </a:rPr>
                          <m:t>∗</m:t>
                        </m:r>
                      </m:sup>
                    </m:sSup>
                  </m:oMath>
                </a14:m>
                <a:r>
                  <a:rPr lang="en-US" altLang="zh-TW" dirty="0"/>
                  <a:t> denotes the complex conjugate of </a:t>
                </a:r>
                <a14:m>
                  <m:oMath xmlns:m="http://schemas.openxmlformats.org/officeDocument/2006/math">
                    <m:r>
                      <a:rPr lang="en-US" altLang="zh-TW" i="1" dirty="0" smtClean="0">
                        <a:latin typeface="Cambria Math" panose="02040503050406030204" pitchFamily="18" charset="0"/>
                      </a:rPr>
                      <m:t>𝑓</m:t>
                    </m:r>
                  </m:oMath>
                </a14:m>
                <a:r>
                  <a:rPr lang="en-US" altLang="zh-TW" dirty="0"/>
                  <a:t>.</a:t>
                </a:r>
                <a:endParaRPr lang="zh-TW" altLang="en-US" dirty="0"/>
              </a:p>
              <a:p>
                <a:pPr algn="r" eaLnBrk="1" hangingPunct="1">
                  <a:lnSpc>
                    <a:spcPct val="90000"/>
                  </a:lnSpc>
                  <a:buFont typeface="Wingdings" panose="05000000000000000000" pitchFamily="2" charset="2"/>
                  <a:buNone/>
                </a:pPr>
                <a:r>
                  <a:rPr lang="zh-TW" altLang="en-US" dirty="0"/>
                  <a:t>		</a:t>
                </a:r>
                <a:r>
                  <a:rPr lang="en-US" altLang="zh-TW" dirty="0"/>
                  <a:t>(4.6-31)</a:t>
                </a:r>
              </a:p>
              <a:p>
                <a:pPr algn="r" eaLnBrk="1" hangingPunct="1">
                  <a:lnSpc>
                    <a:spcPct val="90000"/>
                  </a:lnSpc>
                  <a:buFont typeface="Wingdings" panose="05000000000000000000" pitchFamily="2" charset="2"/>
                  <a:buNone/>
                </a:pPr>
                <a:r>
                  <a:rPr lang="zh-TW" altLang="en-US" dirty="0"/>
                  <a:t>		</a:t>
                </a:r>
                <a:r>
                  <a:rPr lang="en-US" altLang="zh-TW" dirty="0"/>
                  <a:t>(4.6-32)</a:t>
                </a:r>
              </a:p>
              <a:p>
                <a:pPr lvl="1" eaLnBrk="1" hangingPunct="1">
                  <a:lnSpc>
                    <a:spcPct val="90000"/>
                  </a:lnSpc>
                </a:pPr>
                <a:r>
                  <a:rPr lang="en-US" altLang="zh-TW" dirty="0"/>
                  <a:t>The principal use of correlation is for template matching, where </a:t>
                </a:r>
                <a14:m>
                  <m:oMath xmlns:m="http://schemas.openxmlformats.org/officeDocument/2006/math">
                    <m:r>
                      <a:rPr lang="en-US" altLang="zh-TW" i="1" dirty="0" smtClean="0">
                        <a:latin typeface="Cambria Math" panose="02040503050406030204" pitchFamily="18" charset="0"/>
                      </a:rPr>
                      <m:t>𝑓</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𝑥</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𝑦</m:t>
                    </m:r>
                    <m:r>
                      <a:rPr lang="en-US" altLang="zh-TW" i="1" dirty="0" smtClean="0">
                        <a:latin typeface="Cambria Math" panose="02040503050406030204" pitchFamily="18" charset="0"/>
                      </a:rPr>
                      <m:t>) </m:t>
                    </m:r>
                  </m:oMath>
                </a14:m>
                <a:r>
                  <a:rPr lang="en-US" altLang="zh-TW" dirty="0"/>
                  <a:t>is a large image containing regions or objects of interest and </a:t>
                </a:r>
                <a14:m>
                  <m:oMath xmlns:m="http://schemas.openxmlformats.org/officeDocument/2006/math">
                    <m:r>
                      <a:rPr lang="en-US" altLang="zh-TW" i="1" dirty="0" smtClean="0">
                        <a:latin typeface="Cambria Math" panose="02040503050406030204" pitchFamily="18" charset="0"/>
                      </a:rPr>
                      <m:t>h</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𝑥</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𝑦</m:t>
                    </m:r>
                    <m:r>
                      <a:rPr lang="en-US" altLang="zh-TW" i="1" dirty="0" smtClean="0">
                        <a:latin typeface="Cambria Math" panose="02040503050406030204" pitchFamily="18" charset="0"/>
                      </a:rPr>
                      <m:t>) </m:t>
                    </m:r>
                  </m:oMath>
                </a14:m>
                <a:r>
                  <a:rPr lang="en-US" altLang="zh-TW" dirty="0"/>
                  <a:t>is the region or object.</a:t>
                </a:r>
              </a:p>
              <a:p>
                <a:pPr lvl="1" eaLnBrk="1" hangingPunct="1">
                  <a:lnSpc>
                    <a:spcPct val="90000"/>
                  </a:lnSpc>
                </a:pPr>
                <a:r>
                  <a:rPr lang="en-US" altLang="zh-TW" dirty="0"/>
                  <a:t>If there is a match, the correlation of </a:t>
                </a:r>
                <a14:m>
                  <m:oMath xmlns:m="http://schemas.openxmlformats.org/officeDocument/2006/math">
                    <m:r>
                      <a:rPr lang="en-US" altLang="zh-TW" i="1" dirty="0" smtClean="0">
                        <a:latin typeface="Cambria Math" panose="02040503050406030204" pitchFamily="18" charset="0"/>
                      </a:rPr>
                      <m:t>𝑓</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𝑥</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𝑦</m:t>
                    </m:r>
                    <m:r>
                      <a:rPr lang="en-US" altLang="zh-TW" i="1" dirty="0" smtClean="0">
                        <a:latin typeface="Cambria Math" panose="02040503050406030204" pitchFamily="18" charset="0"/>
                      </a:rPr>
                      <m:t>) </m:t>
                    </m:r>
                  </m:oMath>
                </a14:m>
                <a:r>
                  <a:rPr lang="en-US" altLang="zh-TW" dirty="0"/>
                  <a:t>and </a:t>
                </a:r>
                <a14:m>
                  <m:oMath xmlns:m="http://schemas.openxmlformats.org/officeDocument/2006/math">
                    <m:r>
                      <a:rPr lang="en-US" altLang="zh-TW" i="1" dirty="0" smtClean="0">
                        <a:latin typeface="Cambria Math" panose="02040503050406030204" pitchFamily="18" charset="0"/>
                      </a:rPr>
                      <m:t>h</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𝑥</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𝑦</m:t>
                    </m:r>
                    <m:r>
                      <a:rPr lang="en-US" altLang="zh-TW" i="1" dirty="0" smtClean="0">
                        <a:latin typeface="Cambria Math" panose="02040503050406030204" pitchFamily="18" charset="0"/>
                      </a:rPr>
                      <m:t>) </m:t>
                    </m:r>
                  </m:oMath>
                </a14:m>
                <a:r>
                  <a:rPr lang="en-US" altLang="zh-TW" dirty="0"/>
                  <a:t>will be maximum at the location where </a:t>
                </a:r>
                <a:r>
                  <a:rPr lang="en-US" altLang="zh-TW" i="1" dirty="0"/>
                  <a:t>h</a:t>
                </a:r>
                <a:r>
                  <a:rPr lang="en-US" altLang="zh-TW" dirty="0"/>
                  <a:t> finds a corresponding region or object in </a:t>
                </a:r>
                <a14:m>
                  <m:oMath xmlns:m="http://schemas.openxmlformats.org/officeDocument/2006/math">
                    <m:r>
                      <a:rPr lang="en-US" altLang="zh-TW" i="1" dirty="0" smtClean="0">
                        <a:latin typeface="Cambria Math" panose="02040503050406030204" pitchFamily="18" charset="0"/>
                      </a:rPr>
                      <m:t>𝑓</m:t>
                    </m:r>
                  </m:oMath>
                </a14:m>
                <a:r>
                  <a:rPr lang="en-US" altLang="zh-TW" dirty="0"/>
                  <a:t>.</a:t>
                </a:r>
              </a:p>
              <a:p>
                <a:pPr eaLnBrk="1" hangingPunct="1">
                  <a:lnSpc>
                    <a:spcPct val="90000"/>
                  </a:lnSpc>
                </a:pPr>
                <a:r>
                  <a:rPr lang="en-US" altLang="zh-TW" dirty="0"/>
                  <a:t>The autocorrelation theorem:</a:t>
                </a:r>
              </a:p>
              <a:p>
                <a:pPr algn="r" eaLnBrk="1" hangingPunct="1">
                  <a:lnSpc>
                    <a:spcPct val="90000"/>
                  </a:lnSpc>
                  <a:buFont typeface="Wingdings" panose="05000000000000000000" pitchFamily="2" charset="2"/>
                  <a:buNone/>
                </a:pPr>
                <a:r>
                  <a:rPr lang="zh-TW" altLang="en-US" dirty="0"/>
                  <a:t>			</a:t>
                </a:r>
                <a:r>
                  <a:rPr lang="en-US" altLang="zh-TW" dirty="0"/>
                  <a:t>(4.6-33)</a:t>
                </a:r>
              </a:p>
              <a:p>
                <a:pPr algn="r" eaLnBrk="1" hangingPunct="1">
                  <a:lnSpc>
                    <a:spcPct val="90000"/>
                  </a:lnSpc>
                  <a:buFont typeface="Wingdings" panose="05000000000000000000" pitchFamily="2" charset="2"/>
                  <a:buNone/>
                </a:pPr>
                <a:r>
                  <a:rPr lang="zh-TW" altLang="en-US" dirty="0"/>
                  <a:t>			</a:t>
                </a:r>
                <a:r>
                  <a:rPr lang="en-US" altLang="zh-TW" dirty="0"/>
                  <a:t>(4.6-34)</a:t>
                </a:r>
                <a:endParaRPr lang="zh-TW" altLang="en-US" dirty="0"/>
              </a:p>
            </p:txBody>
          </p:sp>
        </mc:Choice>
        <mc:Fallback xmlns="">
          <p:sp>
            <p:nvSpPr>
              <p:cNvPr id="88068" name="Rectangle 3">
                <a:extLst>
                  <a:ext uri="{FF2B5EF4-FFF2-40B4-BE49-F238E27FC236}">
                    <a16:creationId xmlns:a16="http://schemas.microsoft.com/office/drawing/2014/main" id="{BD5FECBB-C075-4F02-BA0F-8C687FD47206}"/>
                  </a:ext>
                </a:extLst>
              </p:cNvPr>
              <p:cNvSpPr>
                <a:spLocks noGrp="1" noRot="1" noChangeAspect="1" noMove="1" noResize="1" noEditPoints="1" noAdjustHandles="1" noChangeArrowheads="1" noChangeShapeType="1" noTextEdit="1"/>
              </p:cNvSpPr>
              <p:nvPr>
                <p:ph type="body" idx="1"/>
              </p:nvPr>
            </p:nvSpPr>
            <p:spPr>
              <a:blipFill>
                <a:blip r:embed="rId2"/>
                <a:stretch>
                  <a:fillRect l="-1378" t="-2444" r="-2412" b="-244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8069" name="Object 4">
                <a:extLst>
                  <a:ext uri="{FF2B5EF4-FFF2-40B4-BE49-F238E27FC236}">
                    <a16:creationId xmlns:a16="http://schemas.microsoft.com/office/drawing/2014/main" id="{EA0257EC-A6DD-49B0-9E77-E6F7FF23520E}"/>
                  </a:ext>
                </a:extLst>
              </p:cNvPr>
              <p:cNvSpPr txBox="1"/>
              <p:nvPr/>
            </p:nvSpPr>
            <p:spPr bwMode="auto">
              <a:xfrm>
                <a:off x="395536" y="853282"/>
                <a:ext cx="6985000" cy="865187"/>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000" i="1" smtClean="0">
                          <a:solidFill>
                            <a:srgbClr val="000000"/>
                          </a:solidFill>
                          <a:latin typeface="Cambria Math" panose="02040503050406030204" pitchFamily="18" charset="0"/>
                        </a:rPr>
                        <m:t>𝑓</m:t>
                      </m:r>
                      <m:d>
                        <m:dPr>
                          <m:ctrlPr>
                            <a:rPr lang="zh-TW" altLang="en-US" sz="2000" i="1" smtClean="0">
                              <a:solidFill>
                                <a:srgbClr val="000000"/>
                              </a:solidFill>
                              <a:latin typeface="Cambria Math" panose="02040503050406030204" pitchFamily="18" charset="0"/>
                            </a:rPr>
                          </m:ctrlPr>
                        </m:dPr>
                        <m:e>
                          <m:r>
                            <a:rPr lang="zh-TW" altLang="en-US" sz="2000" i="1" smtClean="0">
                              <a:solidFill>
                                <a:srgbClr val="000000"/>
                              </a:solidFill>
                              <a:latin typeface="Cambria Math" panose="02040503050406030204" pitchFamily="18" charset="0"/>
                            </a:rPr>
                            <m:t>𝑥</m:t>
                          </m:r>
                          <m:r>
                            <a:rPr lang="zh-TW" altLang="en-US" sz="2000" i="1" smtClean="0">
                              <a:solidFill>
                                <a:srgbClr val="000000"/>
                              </a:solidFill>
                              <a:latin typeface="Cambria Math" panose="02040503050406030204" pitchFamily="18" charset="0"/>
                            </a:rPr>
                            <m:t>,</m:t>
                          </m:r>
                          <m:r>
                            <a:rPr lang="zh-TW" altLang="en-US" sz="2000" i="1" smtClean="0">
                              <a:solidFill>
                                <a:srgbClr val="000000"/>
                              </a:solidFill>
                              <a:latin typeface="Cambria Math" panose="02040503050406030204" pitchFamily="18" charset="0"/>
                            </a:rPr>
                            <m:t>𝑦</m:t>
                          </m:r>
                        </m:e>
                      </m:d>
                      <m:r>
                        <a:rPr lang="zh-TW" altLang="en-US" sz="2000" i="1" smtClean="0">
                          <a:solidFill>
                            <a:srgbClr val="000000"/>
                          </a:solidFill>
                          <a:latin typeface="Cambria Math" panose="02040503050406030204" pitchFamily="18" charset="0"/>
                        </a:rPr>
                        <m:t>∘</m:t>
                      </m:r>
                      <m:r>
                        <a:rPr lang="zh-TW" altLang="en-US" sz="2000" i="1" smtClean="0">
                          <a:solidFill>
                            <a:srgbClr val="000000"/>
                          </a:solidFill>
                          <a:latin typeface="Cambria Math" panose="02040503050406030204" pitchFamily="18" charset="0"/>
                        </a:rPr>
                        <m:t>h</m:t>
                      </m:r>
                      <m:d>
                        <m:dPr>
                          <m:ctrlPr>
                            <a:rPr lang="zh-TW" altLang="en-US" sz="2000" i="1" smtClean="0">
                              <a:solidFill>
                                <a:srgbClr val="000000"/>
                              </a:solidFill>
                              <a:latin typeface="Cambria Math" panose="02040503050406030204" pitchFamily="18" charset="0"/>
                            </a:rPr>
                          </m:ctrlPr>
                        </m:dPr>
                        <m:e>
                          <m:r>
                            <a:rPr lang="zh-TW" altLang="en-US" sz="2000" i="1" smtClean="0">
                              <a:solidFill>
                                <a:srgbClr val="000000"/>
                              </a:solidFill>
                              <a:latin typeface="Cambria Math" panose="02040503050406030204" pitchFamily="18" charset="0"/>
                            </a:rPr>
                            <m:t>𝑥</m:t>
                          </m:r>
                          <m:r>
                            <a:rPr lang="zh-TW" altLang="en-US" sz="2000" i="1" smtClean="0">
                              <a:solidFill>
                                <a:srgbClr val="000000"/>
                              </a:solidFill>
                              <a:latin typeface="Cambria Math" panose="02040503050406030204" pitchFamily="18" charset="0"/>
                            </a:rPr>
                            <m:t>,</m:t>
                          </m:r>
                          <m:r>
                            <a:rPr lang="zh-TW" altLang="en-US" sz="2000" i="1" smtClean="0">
                              <a:solidFill>
                                <a:srgbClr val="000000"/>
                              </a:solidFill>
                              <a:latin typeface="Cambria Math" panose="02040503050406030204" pitchFamily="18" charset="0"/>
                            </a:rPr>
                            <m:t>𝑦</m:t>
                          </m:r>
                        </m:e>
                      </m:d>
                      <m:r>
                        <a:rPr lang="zh-TW" altLang="en-US" sz="2000" i="1" smtClean="0">
                          <a:solidFill>
                            <a:srgbClr val="000000"/>
                          </a:solidFill>
                          <a:latin typeface="Cambria Math" panose="02040503050406030204" pitchFamily="18" charset="0"/>
                        </a:rPr>
                        <m:t>=</m:t>
                      </m:r>
                      <m:f>
                        <m:fPr>
                          <m:ctrlPr>
                            <a:rPr lang="zh-TW" altLang="en-US" sz="2000" i="1">
                              <a:solidFill>
                                <a:srgbClr val="000000"/>
                              </a:solidFill>
                              <a:latin typeface="Cambria Math" panose="02040503050406030204" pitchFamily="18" charset="0"/>
                            </a:rPr>
                          </m:ctrlPr>
                        </m:fPr>
                        <m:num>
                          <m:r>
                            <a:rPr lang="zh-TW" altLang="en-US" sz="2000" i="1">
                              <a:solidFill>
                                <a:srgbClr val="000000"/>
                              </a:solidFill>
                              <a:latin typeface="Cambria Math" panose="02040503050406030204" pitchFamily="18" charset="0"/>
                            </a:rPr>
                            <m:t>1</m:t>
                          </m:r>
                        </m:num>
                        <m:den>
                          <m:r>
                            <a:rPr lang="zh-TW" altLang="en-US" sz="2000" i="1">
                              <a:solidFill>
                                <a:srgbClr val="000000"/>
                              </a:solidFill>
                              <a:latin typeface="Cambria Math" panose="02040503050406030204" pitchFamily="18" charset="0"/>
                            </a:rPr>
                            <m:t>𝑀𝑁</m:t>
                          </m:r>
                        </m:den>
                      </m:f>
                      <m:nary>
                        <m:naryPr>
                          <m:chr m:val="∑"/>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𝑚</m:t>
                          </m:r>
                          <m:r>
                            <a:rPr lang="zh-TW" altLang="en-US" sz="2000" i="1">
                              <a:solidFill>
                                <a:srgbClr val="000000"/>
                              </a:solidFill>
                              <a:latin typeface="Cambria Math" panose="02040503050406030204" pitchFamily="18" charset="0"/>
                            </a:rPr>
                            <m:t>=0</m:t>
                          </m:r>
                        </m:sub>
                        <m:sup>
                          <m:r>
                            <a:rPr lang="zh-TW" altLang="en-US" sz="2000" i="1">
                              <a:solidFill>
                                <a:srgbClr val="000000"/>
                              </a:solidFill>
                              <a:latin typeface="Cambria Math" panose="02040503050406030204" pitchFamily="18" charset="0"/>
                            </a:rPr>
                            <m:t>𝑀</m:t>
                          </m:r>
                          <m:r>
                            <a:rPr lang="zh-TW" altLang="en-US" sz="2000" i="1">
                              <a:solidFill>
                                <a:srgbClr val="000000"/>
                              </a:solidFill>
                              <a:latin typeface="Cambria Math" panose="02040503050406030204" pitchFamily="18" charset="0"/>
                            </a:rPr>
                            <m:t>−1</m:t>
                          </m:r>
                        </m:sup>
                        <m:e>
                          <m:nary>
                            <m:naryPr>
                              <m:chr m:val="∑"/>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𝑛</m:t>
                              </m:r>
                              <m:r>
                                <a:rPr lang="zh-TW" altLang="en-US" sz="2000" i="1">
                                  <a:solidFill>
                                    <a:srgbClr val="000000"/>
                                  </a:solidFill>
                                  <a:latin typeface="Cambria Math" panose="02040503050406030204" pitchFamily="18" charset="0"/>
                                </a:rPr>
                                <m:t>=0</m:t>
                              </m:r>
                            </m:sub>
                            <m:sup>
                              <m:r>
                                <a:rPr lang="zh-TW" altLang="en-US" sz="2000" i="1">
                                  <a:solidFill>
                                    <a:srgbClr val="000000"/>
                                  </a:solidFill>
                                  <a:latin typeface="Cambria Math" panose="02040503050406030204" pitchFamily="18" charset="0"/>
                                </a:rPr>
                                <m:t>𝑁</m:t>
                              </m:r>
                              <m:r>
                                <a:rPr lang="zh-TW" altLang="en-US" sz="2000" i="1">
                                  <a:solidFill>
                                    <a:srgbClr val="000000"/>
                                  </a:solidFill>
                                  <a:latin typeface="Cambria Math" panose="02040503050406030204" pitchFamily="18" charset="0"/>
                                </a:rPr>
                                <m:t>−1</m:t>
                              </m:r>
                            </m:sup>
                            <m:e>
                              <m:sSup>
                                <m:sSupPr>
                                  <m:ctrlPr>
                                    <a:rPr lang="en-US" altLang="zh-TW" sz="2000" i="1" smtClean="0">
                                      <a:solidFill>
                                        <a:srgbClr val="000000"/>
                                      </a:solidFill>
                                      <a:latin typeface="Cambria Math" panose="02040503050406030204" pitchFamily="18" charset="0"/>
                                    </a:rPr>
                                  </m:ctrlPr>
                                </m:sSupPr>
                                <m:e>
                                  <m:r>
                                    <a:rPr lang="en-US" altLang="zh-TW" sz="2000" b="0" i="1" smtClean="0">
                                      <a:solidFill>
                                        <a:srgbClr val="000000"/>
                                      </a:solidFill>
                                      <a:latin typeface="Cambria Math" panose="02040503050406030204" pitchFamily="18" charset="0"/>
                                    </a:rPr>
                                    <m:t>𝑓</m:t>
                                  </m:r>
                                </m:e>
                                <m:sup>
                                  <m:r>
                                    <a:rPr lang="en-US" altLang="zh-TW" sz="2000" b="0" i="1" smtClean="0">
                                      <a:solidFill>
                                        <a:srgbClr val="000000"/>
                                      </a:solidFill>
                                      <a:latin typeface="Cambria Math" panose="02040503050406030204" pitchFamily="18" charset="0"/>
                                    </a:rPr>
                                    <m:t>∗</m:t>
                                  </m:r>
                                </m:sup>
                              </m:sSup>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𝑚</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𝑛</m:t>
                                  </m:r>
                                </m:e>
                              </m:d>
                              <m:r>
                                <a:rPr lang="zh-TW" altLang="en-US" sz="2000" i="1">
                                  <a:solidFill>
                                    <a:srgbClr val="000000"/>
                                  </a:solidFill>
                                  <a:latin typeface="Cambria Math" panose="02040503050406030204" pitchFamily="18" charset="0"/>
                                </a:rPr>
                                <m:t>h</m:t>
                              </m:r>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𝑚</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𝑦</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𝑛</m:t>
                                  </m:r>
                                </m:e>
                              </m:d>
                            </m:e>
                          </m:nary>
                        </m:e>
                      </m:nary>
                      <m:r>
                        <a:rPr lang="en-US" altLang="zh-TW" sz="2000" b="0" i="1" smtClean="0">
                          <a:solidFill>
                            <a:srgbClr val="000000"/>
                          </a:solidFill>
                          <a:latin typeface="Cambria Math" panose="02040503050406030204" pitchFamily="18" charset="0"/>
                        </a:rPr>
                        <m:t>,</m:t>
                      </m:r>
                    </m:oMath>
                  </m:oMathPara>
                </a14:m>
                <a:endParaRPr lang="zh-TW" altLang="en-US" sz="2000" dirty="0"/>
              </a:p>
            </p:txBody>
          </p:sp>
        </mc:Choice>
        <mc:Fallback xmlns="">
          <p:sp>
            <p:nvSpPr>
              <p:cNvPr id="88069" name="Object 4">
                <a:extLst>
                  <a:ext uri="{FF2B5EF4-FFF2-40B4-BE49-F238E27FC236}">
                    <a16:creationId xmlns:a16="http://schemas.microsoft.com/office/drawing/2014/main" id="{EA0257EC-A6DD-49B0-9E77-E6F7FF23520E}"/>
                  </a:ext>
                </a:extLst>
              </p:cNvPr>
              <p:cNvSpPr txBox="1">
                <a:spLocks noRot="1" noChangeAspect="1" noMove="1" noResize="1" noEditPoints="1" noAdjustHandles="1" noChangeArrowheads="1" noChangeShapeType="1" noTextEdit="1"/>
              </p:cNvSpPr>
              <p:nvPr/>
            </p:nvSpPr>
            <p:spPr bwMode="auto">
              <a:xfrm>
                <a:off x="395536" y="853282"/>
                <a:ext cx="6985000" cy="865187"/>
              </a:xfrm>
              <a:prstGeom prst="rect">
                <a:avLst/>
              </a:prstGeom>
              <a:blipFill>
                <a:blip r:embed="rId3"/>
                <a:stretch>
                  <a:fillRect b="-3521"/>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8070" name="Object 5">
                <a:extLst>
                  <a:ext uri="{FF2B5EF4-FFF2-40B4-BE49-F238E27FC236}">
                    <a16:creationId xmlns:a16="http://schemas.microsoft.com/office/drawing/2014/main" id="{3CB33F81-0726-43B1-A1D1-1C8AF7C111A4}"/>
                  </a:ext>
                </a:extLst>
              </p:cNvPr>
              <p:cNvSpPr txBox="1"/>
              <p:nvPr/>
            </p:nvSpPr>
            <p:spPr bwMode="auto">
              <a:xfrm>
                <a:off x="563563" y="2132856"/>
                <a:ext cx="5640387" cy="442913"/>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𝑓</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𝑥</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𝑦</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h</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𝑥</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𝑦</m:t>
                      </m:r>
                      <m:r>
                        <a:rPr lang="zh-TW" altLang="en-US" sz="2400" i="1" smtClean="0">
                          <a:solidFill>
                            <a:srgbClr val="000000"/>
                          </a:solidFill>
                          <a:latin typeface="Cambria Math" panose="02040503050406030204" pitchFamily="18" charset="0"/>
                        </a:rPr>
                        <m:t>)⇔</m:t>
                      </m:r>
                      <m:sSup>
                        <m:sSupPr>
                          <m:ctrlPr>
                            <a:rPr lang="en-US" altLang="zh-TW" sz="2400" i="1" smtClean="0">
                              <a:solidFill>
                                <a:srgbClr val="000000"/>
                              </a:solidFill>
                              <a:latin typeface="Cambria Math" panose="02040503050406030204" pitchFamily="18" charset="0"/>
                            </a:rPr>
                          </m:ctrlPr>
                        </m:sSupPr>
                        <m:e>
                          <m:r>
                            <a:rPr lang="en-US" altLang="zh-TW" sz="2400" b="0" i="1" smtClean="0">
                              <a:solidFill>
                                <a:srgbClr val="000000"/>
                              </a:solidFill>
                              <a:latin typeface="Cambria Math" panose="02040503050406030204" pitchFamily="18" charset="0"/>
                            </a:rPr>
                            <m:t>𝐹</m:t>
                          </m:r>
                        </m:e>
                        <m:sup>
                          <m:r>
                            <a:rPr lang="en-US" altLang="zh-TW" sz="2400" b="0" i="1" smtClean="0">
                              <a:solidFill>
                                <a:srgbClr val="000000"/>
                              </a:solidFill>
                              <a:latin typeface="Cambria Math" panose="02040503050406030204" pitchFamily="18" charset="0"/>
                            </a:rPr>
                            <m:t>∗</m:t>
                          </m:r>
                        </m:sup>
                      </m:sSup>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𝐻</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88070" name="Object 5">
                <a:extLst>
                  <a:ext uri="{FF2B5EF4-FFF2-40B4-BE49-F238E27FC236}">
                    <a16:creationId xmlns:a16="http://schemas.microsoft.com/office/drawing/2014/main" id="{3CB33F81-0726-43B1-A1D1-1C8AF7C111A4}"/>
                  </a:ext>
                </a:extLst>
              </p:cNvPr>
              <p:cNvSpPr txBox="1">
                <a:spLocks noRot="1" noChangeAspect="1" noMove="1" noResize="1" noEditPoints="1" noAdjustHandles="1" noChangeArrowheads="1" noChangeShapeType="1" noTextEdit="1"/>
              </p:cNvSpPr>
              <p:nvPr/>
            </p:nvSpPr>
            <p:spPr bwMode="auto">
              <a:xfrm>
                <a:off x="563563" y="2132856"/>
                <a:ext cx="5640387" cy="442913"/>
              </a:xfrm>
              <a:prstGeom prst="rect">
                <a:avLst/>
              </a:prstGeom>
              <a:blipFill>
                <a:blip r:embed="rId4"/>
                <a:stretch>
                  <a:fillRect b="-24658"/>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8071" name="Object 6">
                <a:extLst>
                  <a:ext uri="{FF2B5EF4-FFF2-40B4-BE49-F238E27FC236}">
                    <a16:creationId xmlns:a16="http://schemas.microsoft.com/office/drawing/2014/main" id="{6EF36637-5B8E-4381-AB0A-E46AD760266D}"/>
                  </a:ext>
                </a:extLst>
              </p:cNvPr>
              <p:cNvSpPr txBox="1"/>
              <p:nvPr/>
            </p:nvSpPr>
            <p:spPr bwMode="auto">
              <a:xfrm>
                <a:off x="574675" y="2604344"/>
                <a:ext cx="5640388" cy="45402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solidFill>
                                <a:srgbClr val="000000"/>
                              </a:solidFill>
                              <a:latin typeface="Cambria Math" panose="02040503050406030204" pitchFamily="18" charset="0"/>
                            </a:rPr>
                          </m:ctrlPr>
                        </m:sSupPr>
                        <m:e>
                          <m:r>
                            <a:rPr lang="en-US" altLang="zh-TW" sz="2400" b="0" i="1" smtClean="0">
                              <a:solidFill>
                                <a:srgbClr val="000000"/>
                              </a:solidFill>
                              <a:latin typeface="Cambria Math" panose="02040503050406030204" pitchFamily="18" charset="0"/>
                            </a:rPr>
                            <m:t>𝑓</m:t>
                          </m:r>
                        </m:e>
                        <m:sup>
                          <m:r>
                            <a:rPr lang="en-US" altLang="zh-TW" sz="2400" b="0" i="1" smtClean="0">
                              <a:solidFill>
                                <a:srgbClr val="000000"/>
                              </a:solidFill>
                              <a:latin typeface="Cambria Math" panose="02040503050406030204" pitchFamily="18" charset="0"/>
                            </a:rPr>
                            <m:t>∗</m:t>
                          </m:r>
                        </m:sup>
                      </m:sSup>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h</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𝐹</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𝐻</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88071" name="Object 6">
                <a:extLst>
                  <a:ext uri="{FF2B5EF4-FFF2-40B4-BE49-F238E27FC236}">
                    <a16:creationId xmlns:a16="http://schemas.microsoft.com/office/drawing/2014/main" id="{6EF36637-5B8E-4381-AB0A-E46AD760266D}"/>
                  </a:ext>
                </a:extLst>
              </p:cNvPr>
              <p:cNvSpPr txBox="1">
                <a:spLocks noRot="1" noChangeAspect="1" noMove="1" noResize="1" noEditPoints="1" noAdjustHandles="1" noChangeArrowheads="1" noChangeShapeType="1" noTextEdit="1"/>
              </p:cNvSpPr>
              <p:nvPr/>
            </p:nvSpPr>
            <p:spPr bwMode="auto">
              <a:xfrm>
                <a:off x="574675" y="2604344"/>
                <a:ext cx="5640388" cy="454025"/>
              </a:xfrm>
              <a:prstGeom prst="rect">
                <a:avLst/>
              </a:prstGeom>
              <a:blipFill>
                <a:blip r:embed="rId5"/>
                <a:stretch>
                  <a:fillRect b="-21333"/>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8072" name="Object 7">
                <a:extLst>
                  <a:ext uri="{FF2B5EF4-FFF2-40B4-BE49-F238E27FC236}">
                    <a16:creationId xmlns:a16="http://schemas.microsoft.com/office/drawing/2014/main" id="{C9DC9734-1C3C-4D32-9300-FE59C26B3CE1}"/>
                  </a:ext>
                </a:extLst>
              </p:cNvPr>
              <p:cNvSpPr txBox="1"/>
              <p:nvPr/>
            </p:nvSpPr>
            <p:spPr bwMode="auto">
              <a:xfrm>
                <a:off x="626268" y="5663843"/>
                <a:ext cx="4213349" cy="598487"/>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𝑓</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e>
                      </m:d>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𝑓</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e>
                      </m:d>
                      <m:r>
                        <a:rPr lang="zh-TW" altLang="en-US" sz="2400" i="1">
                          <a:solidFill>
                            <a:srgbClr val="000000"/>
                          </a:solidFill>
                          <a:latin typeface="Cambria Math" panose="02040503050406030204" pitchFamily="18" charset="0"/>
                        </a:rPr>
                        <m:t>⇔</m:t>
                      </m:r>
                      <m:sSup>
                        <m:sSupPr>
                          <m:ctrlPr>
                            <a:rPr lang="zh-TW" altLang="en-US" sz="2400" i="1">
                              <a:solidFill>
                                <a:srgbClr val="000000"/>
                              </a:solidFill>
                              <a:latin typeface="Cambria Math" panose="02040503050406030204" pitchFamily="18" charset="0"/>
                            </a:rPr>
                          </m:ctrlPr>
                        </m:sSupPr>
                        <m:e>
                          <m:d>
                            <m:dPr>
                              <m:begChr m:val="|"/>
                              <m:endChr m:val="|"/>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𝐹</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e>
                              </m:d>
                            </m:e>
                          </m:d>
                        </m:e>
                        <m:sup>
                          <m:r>
                            <a:rPr lang="zh-TW" altLang="en-US" sz="2400" i="1">
                              <a:solidFill>
                                <a:srgbClr val="000000"/>
                              </a:solidFill>
                              <a:latin typeface="Cambria Math" panose="02040503050406030204" pitchFamily="18" charset="0"/>
                            </a:rPr>
                            <m:t>2</m:t>
                          </m:r>
                        </m:sup>
                      </m:sSup>
                      <m:r>
                        <a:rPr lang="en-US" altLang="zh-TW" sz="2400" b="0" i="1" smtClean="0">
                          <a:solidFill>
                            <a:srgbClr val="000000"/>
                          </a:solidFill>
                          <a:latin typeface="Cambria Math" panose="02040503050406030204" pitchFamily="18" charset="0"/>
                        </a:rPr>
                        <m:t>,</m:t>
                      </m:r>
                    </m:oMath>
                  </m:oMathPara>
                </a14:m>
                <a:endParaRPr lang="zh-TW" altLang="en-US" sz="2400" dirty="0"/>
              </a:p>
            </p:txBody>
          </p:sp>
        </mc:Choice>
        <mc:Fallback xmlns="">
          <p:sp>
            <p:nvSpPr>
              <p:cNvPr id="88072" name="Object 7">
                <a:extLst>
                  <a:ext uri="{FF2B5EF4-FFF2-40B4-BE49-F238E27FC236}">
                    <a16:creationId xmlns:a16="http://schemas.microsoft.com/office/drawing/2014/main" id="{C9DC9734-1C3C-4D32-9300-FE59C26B3CE1}"/>
                  </a:ext>
                </a:extLst>
              </p:cNvPr>
              <p:cNvSpPr txBox="1">
                <a:spLocks noRot="1" noChangeAspect="1" noMove="1" noResize="1" noEditPoints="1" noAdjustHandles="1" noChangeArrowheads="1" noChangeShapeType="1" noTextEdit="1"/>
              </p:cNvSpPr>
              <p:nvPr/>
            </p:nvSpPr>
            <p:spPr bwMode="auto">
              <a:xfrm>
                <a:off x="626268" y="5663843"/>
                <a:ext cx="4213349" cy="598487"/>
              </a:xfrm>
              <a:prstGeom prst="rect">
                <a:avLst/>
              </a:prstGeom>
              <a:blipFill>
                <a:blip r:embed="rId6"/>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8073" name="Object 8">
                <a:extLst>
                  <a:ext uri="{FF2B5EF4-FFF2-40B4-BE49-F238E27FC236}">
                    <a16:creationId xmlns:a16="http://schemas.microsoft.com/office/drawing/2014/main" id="{47E2CA50-38FA-4AB0-941D-F82EE1DD87F5}"/>
                  </a:ext>
                </a:extLst>
              </p:cNvPr>
              <p:cNvSpPr txBox="1"/>
              <p:nvPr/>
            </p:nvSpPr>
            <p:spPr bwMode="auto">
              <a:xfrm>
                <a:off x="677863" y="6165676"/>
                <a:ext cx="4110161" cy="647700"/>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d>
                        <m:dPr>
                          <m:begChr m:val="|"/>
                          <m:endChr m:val="|"/>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𝑓</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m:t>
                              </m:r>
                            </m:e>
                            <m:sup>
                              <m:r>
                                <a:rPr lang="zh-TW" altLang="en-US" sz="2400" i="1">
                                  <a:solidFill>
                                    <a:srgbClr val="000000"/>
                                  </a:solidFill>
                                  <a:latin typeface="Cambria Math" panose="02040503050406030204" pitchFamily="18" charset="0"/>
                                </a:rPr>
                                <m:t>2</m:t>
                              </m:r>
                            </m:sup>
                          </m:sSup>
                        </m:e>
                      </m:d>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𝐹</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𝐹</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88073" name="Object 8">
                <a:extLst>
                  <a:ext uri="{FF2B5EF4-FFF2-40B4-BE49-F238E27FC236}">
                    <a16:creationId xmlns:a16="http://schemas.microsoft.com/office/drawing/2014/main" id="{47E2CA50-38FA-4AB0-941D-F82EE1DD87F5}"/>
                  </a:ext>
                </a:extLst>
              </p:cNvPr>
              <p:cNvSpPr txBox="1">
                <a:spLocks noRot="1" noChangeAspect="1" noMove="1" noResize="1" noEditPoints="1" noAdjustHandles="1" noChangeArrowheads="1" noChangeShapeType="1" noTextEdit="1"/>
              </p:cNvSpPr>
              <p:nvPr/>
            </p:nvSpPr>
            <p:spPr bwMode="auto">
              <a:xfrm>
                <a:off x="677863" y="6165676"/>
                <a:ext cx="4110161" cy="647700"/>
              </a:xfrm>
              <a:prstGeom prst="rect">
                <a:avLst/>
              </a:prstGeom>
              <a:blipFill>
                <a:blip r:embed="rId7"/>
                <a:stretch>
                  <a:fillRect/>
                </a:stretch>
              </a:blipFill>
              <a:ln>
                <a:noFill/>
              </a:ln>
              <a:effectLst/>
              <a:extLst/>
            </p:spPr>
            <p:txBody>
              <a:bodyPr/>
              <a:lstStyle/>
              <a:p>
                <a:r>
                  <a:rPr lang="zh-TW" altLang="en-US">
                    <a:noFill/>
                  </a:rPr>
                  <a:t> </a:t>
                </a:r>
              </a:p>
            </p:txBody>
          </p:sp>
        </mc:Fallback>
      </mc:AlternateContent>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投影片編號版面配置區 3">
            <a:extLst>
              <a:ext uri="{FF2B5EF4-FFF2-40B4-BE49-F238E27FC236}">
                <a16:creationId xmlns:a16="http://schemas.microsoft.com/office/drawing/2014/main" id="{92587FED-AEBC-46EE-9EC9-AB979AE3B35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B111671B-5F21-4610-BDA5-ABD5EA4D4BB0}" type="slidenum">
              <a:rPr kumimoji="0" lang="zh-TW" altLang="en-US"/>
              <a:pPr eaLnBrk="1" hangingPunct="1"/>
              <a:t>83</a:t>
            </a:fld>
            <a:endParaRPr kumimoji="0" lang="en-US" altLang="zh-TW"/>
          </a:p>
        </p:txBody>
      </p:sp>
      <p:sp>
        <p:nvSpPr>
          <p:cNvPr id="89091" name="Rectangle 2">
            <a:extLst>
              <a:ext uri="{FF2B5EF4-FFF2-40B4-BE49-F238E27FC236}">
                <a16:creationId xmlns:a16="http://schemas.microsoft.com/office/drawing/2014/main" id="{3FB8D4C4-517F-48AF-9B63-3D0A3EA6AF4D}"/>
              </a:ext>
            </a:extLst>
          </p:cNvPr>
          <p:cNvSpPr>
            <a:spLocks noGrp="1" noChangeArrowheads="1"/>
          </p:cNvSpPr>
          <p:nvPr>
            <p:ph type="title"/>
          </p:nvPr>
        </p:nvSpPr>
        <p:spPr/>
        <p:txBody>
          <a:bodyPr/>
          <a:lstStyle/>
          <a:p>
            <a:pPr eaLnBrk="1" hangingPunct="1"/>
            <a:endParaRPr lang="zh-TW" altLang="en-US"/>
          </a:p>
        </p:txBody>
      </p:sp>
      <p:sp>
        <p:nvSpPr>
          <p:cNvPr id="89092" name="Rectangle 3">
            <a:extLst>
              <a:ext uri="{FF2B5EF4-FFF2-40B4-BE49-F238E27FC236}">
                <a16:creationId xmlns:a16="http://schemas.microsoft.com/office/drawing/2014/main" id="{828BFB1B-A151-4810-A5DD-337927E3FAE9}"/>
              </a:ext>
            </a:extLst>
          </p:cNvPr>
          <p:cNvSpPr>
            <a:spLocks noGrp="1" noChangeArrowheads="1"/>
          </p:cNvSpPr>
          <p:nvPr>
            <p:ph type="body" idx="1"/>
          </p:nvPr>
        </p:nvSpPr>
        <p:spPr/>
        <p:txBody>
          <a:bodyPr/>
          <a:lstStyle/>
          <a:p>
            <a:pPr eaLnBrk="1" hangingPunct="1"/>
            <a:r>
              <a:rPr lang="en-US" altLang="zh-TW"/>
              <a:t>Fig. 4.41 shows a simple illustration of image padding and correlation.</a:t>
            </a:r>
            <a:endParaRPr lang="zh-TW" altLang="en-US"/>
          </a:p>
        </p:txBody>
      </p:sp>
      <p:pic>
        <p:nvPicPr>
          <p:cNvPr id="89093" name="Picture 4">
            <a:extLst>
              <a:ext uri="{FF2B5EF4-FFF2-40B4-BE49-F238E27FC236}">
                <a16:creationId xmlns:a16="http://schemas.microsoft.com/office/drawing/2014/main" id="{27DFBB37-E579-4832-AE80-A8A65CAB9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2475" y="842963"/>
            <a:ext cx="5099050" cy="590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投影片編號版面配置區 3">
            <a:extLst>
              <a:ext uri="{FF2B5EF4-FFF2-40B4-BE49-F238E27FC236}">
                <a16:creationId xmlns:a16="http://schemas.microsoft.com/office/drawing/2014/main" id="{0987AFBE-B57B-4D83-A286-077885120FD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69056A81-0730-4CBA-8FF9-620513347E3A}" type="slidenum">
              <a:rPr kumimoji="0" lang="zh-TW" altLang="en-US"/>
              <a:pPr eaLnBrk="1" hangingPunct="1"/>
              <a:t>84</a:t>
            </a:fld>
            <a:endParaRPr kumimoji="0" lang="en-US" altLang="zh-TW"/>
          </a:p>
        </p:txBody>
      </p:sp>
      <p:sp>
        <p:nvSpPr>
          <p:cNvPr id="90115" name="Rectangle 2">
            <a:extLst>
              <a:ext uri="{FF2B5EF4-FFF2-40B4-BE49-F238E27FC236}">
                <a16:creationId xmlns:a16="http://schemas.microsoft.com/office/drawing/2014/main" id="{0B07FD68-3E91-42AE-8BDB-14074984FB2B}"/>
              </a:ext>
            </a:extLst>
          </p:cNvPr>
          <p:cNvSpPr>
            <a:spLocks noGrp="1" noChangeArrowheads="1"/>
          </p:cNvSpPr>
          <p:nvPr>
            <p:ph type="title"/>
          </p:nvPr>
        </p:nvSpPr>
        <p:spPr/>
        <p:txBody>
          <a:bodyPr/>
          <a:lstStyle/>
          <a:p>
            <a:pPr eaLnBrk="1" hangingPunct="1"/>
            <a:r>
              <a:rPr lang="en-US" altLang="zh-TW"/>
              <a:t>Properties of 2-D Fourier Transform</a:t>
            </a:r>
            <a:endParaRPr lang="zh-TW" altLang="en-US"/>
          </a:p>
        </p:txBody>
      </p:sp>
      <p:sp>
        <p:nvSpPr>
          <p:cNvPr id="90116" name="Rectangle 3">
            <a:extLst>
              <a:ext uri="{FF2B5EF4-FFF2-40B4-BE49-F238E27FC236}">
                <a16:creationId xmlns:a16="http://schemas.microsoft.com/office/drawing/2014/main" id="{559B2F2F-9959-4966-8FAA-81527B560918}"/>
              </a:ext>
            </a:extLst>
          </p:cNvPr>
          <p:cNvSpPr>
            <a:spLocks noGrp="1" noChangeArrowheads="1"/>
          </p:cNvSpPr>
          <p:nvPr>
            <p:ph type="body" idx="1"/>
          </p:nvPr>
        </p:nvSpPr>
        <p:spPr/>
        <p:txBody>
          <a:bodyPr/>
          <a:lstStyle/>
          <a:p>
            <a:pPr eaLnBrk="1" hangingPunct="1"/>
            <a:r>
              <a:rPr lang="en-US" altLang="zh-TW"/>
              <a:t>All the properties of the Fourier transform are summaried in Table 4.1</a:t>
            </a:r>
            <a:endParaRPr lang="zh-TW" altLang="en-US"/>
          </a:p>
        </p:txBody>
      </p:sp>
      <p:pic>
        <p:nvPicPr>
          <p:cNvPr id="90117" name="Picture 5">
            <a:extLst>
              <a:ext uri="{FF2B5EF4-FFF2-40B4-BE49-F238E27FC236}">
                <a16:creationId xmlns:a16="http://schemas.microsoft.com/office/drawing/2014/main" id="{C583995A-2D45-46F7-BD57-0053DCF9C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1868488"/>
            <a:ext cx="6696075" cy="438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投影片編號版面配置區 3">
            <a:extLst>
              <a:ext uri="{FF2B5EF4-FFF2-40B4-BE49-F238E27FC236}">
                <a16:creationId xmlns:a16="http://schemas.microsoft.com/office/drawing/2014/main" id="{A3B16284-9F63-4BC9-96E3-406BB9549D4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F53DF50E-A650-4289-99C9-0BCD86960201}" type="slidenum">
              <a:rPr kumimoji="0" lang="zh-TW" altLang="en-US"/>
              <a:pPr eaLnBrk="1" hangingPunct="1"/>
              <a:t>85</a:t>
            </a:fld>
            <a:endParaRPr kumimoji="0" lang="en-US" altLang="zh-TW"/>
          </a:p>
        </p:txBody>
      </p:sp>
      <p:sp>
        <p:nvSpPr>
          <p:cNvPr id="91139" name="Rectangle 2">
            <a:extLst>
              <a:ext uri="{FF2B5EF4-FFF2-40B4-BE49-F238E27FC236}">
                <a16:creationId xmlns:a16="http://schemas.microsoft.com/office/drawing/2014/main" id="{5C61A547-0CA1-4E7A-88DF-0BC00865FABE}"/>
              </a:ext>
            </a:extLst>
          </p:cNvPr>
          <p:cNvSpPr>
            <a:spLocks noGrp="1" noChangeArrowheads="1"/>
          </p:cNvSpPr>
          <p:nvPr>
            <p:ph type="title"/>
          </p:nvPr>
        </p:nvSpPr>
        <p:spPr/>
        <p:txBody>
          <a:bodyPr/>
          <a:lstStyle/>
          <a:p>
            <a:pPr eaLnBrk="1" hangingPunct="1"/>
            <a:endParaRPr lang="zh-TW" altLang="en-US"/>
          </a:p>
        </p:txBody>
      </p:sp>
      <p:pic>
        <p:nvPicPr>
          <p:cNvPr id="91140" name="Picture 4">
            <a:extLst>
              <a:ext uri="{FF2B5EF4-FFF2-40B4-BE49-F238E27FC236}">
                <a16:creationId xmlns:a16="http://schemas.microsoft.com/office/drawing/2014/main" id="{D556108D-5717-49BB-A24C-08F841FFA8E5}"/>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282700" y="1169988"/>
            <a:ext cx="5594350" cy="4564062"/>
          </a:xfrm>
          <a:noFill/>
        </p:spPr>
      </p:pic>
      <p:pic>
        <p:nvPicPr>
          <p:cNvPr id="91141" name="Picture 5">
            <a:extLst>
              <a:ext uri="{FF2B5EF4-FFF2-40B4-BE49-F238E27FC236}">
                <a16:creationId xmlns:a16="http://schemas.microsoft.com/office/drawing/2014/main" id="{AFC56AE4-6DCD-4EDA-842B-C0775B47DA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1513" y="1212850"/>
            <a:ext cx="863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投影片編號版面配置區 3">
            <a:extLst>
              <a:ext uri="{FF2B5EF4-FFF2-40B4-BE49-F238E27FC236}">
                <a16:creationId xmlns:a16="http://schemas.microsoft.com/office/drawing/2014/main" id="{74642EC9-0C8C-4CA4-964A-9CA0321DAF7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865F17D0-C447-4603-B514-A7F4C3D0CB60}" type="slidenum">
              <a:rPr kumimoji="0" lang="zh-TW" altLang="en-US"/>
              <a:pPr eaLnBrk="1" hangingPunct="1"/>
              <a:t>86</a:t>
            </a:fld>
            <a:endParaRPr kumimoji="0" lang="en-US" altLang="zh-TW"/>
          </a:p>
        </p:txBody>
      </p:sp>
      <p:sp>
        <p:nvSpPr>
          <p:cNvPr id="92163" name="Rectangle 2">
            <a:extLst>
              <a:ext uri="{FF2B5EF4-FFF2-40B4-BE49-F238E27FC236}">
                <a16:creationId xmlns:a16="http://schemas.microsoft.com/office/drawing/2014/main" id="{CF22E060-FA5B-4D49-B9F3-267AA5E1DF0A}"/>
              </a:ext>
            </a:extLst>
          </p:cNvPr>
          <p:cNvSpPr>
            <a:spLocks noGrp="1" noChangeArrowheads="1"/>
          </p:cNvSpPr>
          <p:nvPr>
            <p:ph type="title"/>
          </p:nvPr>
        </p:nvSpPr>
        <p:spPr/>
        <p:txBody>
          <a:bodyPr/>
          <a:lstStyle/>
          <a:p>
            <a:pPr eaLnBrk="1" hangingPunct="1"/>
            <a:endParaRPr lang="zh-TW" altLang="en-US"/>
          </a:p>
        </p:txBody>
      </p:sp>
      <p:pic>
        <p:nvPicPr>
          <p:cNvPr id="92164" name="Picture 4">
            <a:extLst>
              <a:ext uri="{FF2B5EF4-FFF2-40B4-BE49-F238E27FC236}">
                <a16:creationId xmlns:a16="http://schemas.microsoft.com/office/drawing/2014/main" id="{2E660C2C-ECEF-4543-8DDC-FA6CFE090E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52400"/>
            <a:ext cx="5664200"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5" name="Picture 5">
            <a:extLst>
              <a:ext uri="{FF2B5EF4-FFF2-40B4-BE49-F238E27FC236}">
                <a16:creationId xmlns:a16="http://schemas.microsoft.com/office/drawing/2014/main" id="{5E96F539-DA35-4375-9DE1-CD14FB4C8E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838" y="3771900"/>
            <a:ext cx="5703887" cy="291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6" name="Picture 6">
            <a:extLst>
              <a:ext uri="{FF2B5EF4-FFF2-40B4-BE49-F238E27FC236}">
                <a16:creationId xmlns:a16="http://schemas.microsoft.com/office/drawing/2014/main" id="{6476E792-FBBE-42B4-9A6A-E488202012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750" y="260350"/>
            <a:ext cx="100806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7" name="Picture 8">
            <a:extLst>
              <a:ext uri="{FF2B5EF4-FFF2-40B4-BE49-F238E27FC236}">
                <a16:creationId xmlns:a16="http://schemas.microsoft.com/office/drawing/2014/main" id="{50071288-FD4F-4E8B-95A0-A04038902B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013" y="4292600"/>
            <a:ext cx="1296987"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8" name="Picture 9">
            <a:extLst>
              <a:ext uri="{FF2B5EF4-FFF2-40B4-BE49-F238E27FC236}">
                <a16:creationId xmlns:a16="http://schemas.microsoft.com/office/drawing/2014/main" id="{E7A4960A-622F-451C-89AE-DDA8FAA7BD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8025" y="5281613"/>
            <a:ext cx="280987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9" name="Picture 10">
            <a:extLst>
              <a:ext uri="{FF2B5EF4-FFF2-40B4-BE49-F238E27FC236}">
                <a16:creationId xmlns:a16="http://schemas.microsoft.com/office/drawing/2014/main" id="{3F92A80C-29E4-4324-BA2A-8658B8F8CE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7538" y="5943600"/>
            <a:ext cx="28813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投影片編號版面配置區 3">
            <a:extLst>
              <a:ext uri="{FF2B5EF4-FFF2-40B4-BE49-F238E27FC236}">
                <a16:creationId xmlns:a16="http://schemas.microsoft.com/office/drawing/2014/main" id="{0A70549F-6EA7-4024-8E44-1B439DDC63D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A6E69783-FA6D-4B52-A9E6-C5D9800A8ECD}" type="slidenum">
              <a:rPr kumimoji="0" lang="zh-TW" altLang="en-US"/>
              <a:pPr eaLnBrk="1" hangingPunct="1"/>
              <a:t>87</a:t>
            </a:fld>
            <a:endParaRPr kumimoji="0" lang="en-US" altLang="zh-TW"/>
          </a:p>
        </p:txBody>
      </p:sp>
      <p:sp>
        <p:nvSpPr>
          <p:cNvPr id="93187" name="Rectangle 2">
            <a:extLst>
              <a:ext uri="{FF2B5EF4-FFF2-40B4-BE49-F238E27FC236}">
                <a16:creationId xmlns:a16="http://schemas.microsoft.com/office/drawing/2014/main" id="{51DB18B8-49E1-47A2-A0D0-5F462E6F5BC8}"/>
              </a:ext>
            </a:extLst>
          </p:cNvPr>
          <p:cNvSpPr>
            <a:spLocks noGrp="1" noChangeArrowheads="1"/>
          </p:cNvSpPr>
          <p:nvPr>
            <p:ph type="title"/>
          </p:nvPr>
        </p:nvSpPr>
        <p:spPr/>
        <p:txBody>
          <a:bodyPr/>
          <a:lstStyle/>
          <a:p>
            <a:pPr eaLnBrk="1" hangingPunct="1"/>
            <a:r>
              <a:rPr lang="en-US" altLang="zh-TW"/>
              <a:t>The Fast Fourier Transform (FFT)</a:t>
            </a:r>
            <a:endParaRPr lang="zh-TW" altLang="en-US"/>
          </a:p>
        </p:txBody>
      </p:sp>
      <mc:AlternateContent xmlns:mc="http://schemas.openxmlformats.org/markup-compatibility/2006" xmlns:a14="http://schemas.microsoft.com/office/drawing/2010/main">
        <mc:Choice Requires="a14">
          <p:sp>
            <p:nvSpPr>
              <p:cNvPr id="93188" name="Rectangle 3">
                <a:extLst>
                  <a:ext uri="{FF2B5EF4-FFF2-40B4-BE49-F238E27FC236}">
                    <a16:creationId xmlns:a16="http://schemas.microsoft.com/office/drawing/2014/main" id="{0E04B5EA-8C19-40B9-882E-0A419409D4FF}"/>
                  </a:ext>
                </a:extLst>
              </p:cNvPr>
              <p:cNvSpPr>
                <a:spLocks noGrp="1" noChangeArrowheads="1"/>
              </p:cNvSpPr>
              <p:nvPr>
                <p:ph type="body" idx="1"/>
              </p:nvPr>
            </p:nvSpPr>
            <p:spPr/>
            <p:txBody>
              <a:bodyPr/>
              <a:lstStyle/>
              <a:p>
                <a:pPr eaLnBrk="1" hangingPunct="1">
                  <a:lnSpc>
                    <a:spcPct val="80000"/>
                  </a:lnSpc>
                  <a:spcBef>
                    <a:spcPct val="10000"/>
                  </a:spcBef>
                </a:pPr>
                <a:r>
                  <a:rPr lang="en-US" altLang="zh-TW" dirty="0"/>
                  <a:t>The FFT algorithm here is based on the so-called successive doubling method.</a:t>
                </a:r>
              </a:p>
              <a:p>
                <a:pPr eaLnBrk="1" hangingPunct="1">
                  <a:lnSpc>
                    <a:spcPct val="80000"/>
                  </a:lnSpc>
                  <a:spcBef>
                    <a:spcPct val="30000"/>
                  </a:spcBef>
                </a:pPr>
                <a:r>
                  <a:rPr lang="zh-TW" altLang="en-US" dirty="0"/>
                  <a:t> 								     </a:t>
                </a:r>
                <a:r>
                  <a:rPr lang="en-US" altLang="zh-TW" dirty="0"/>
                  <a:t>(4.6-35)</a:t>
                </a:r>
              </a:p>
              <a:p>
                <a:pPr eaLnBrk="1" hangingPunct="1">
                  <a:lnSpc>
                    <a:spcPct val="80000"/>
                  </a:lnSpc>
                  <a:spcBef>
                    <a:spcPct val="10000"/>
                  </a:spcBef>
                  <a:buFont typeface="Wingdings" panose="05000000000000000000" pitchFamily="2" charset="2"/>
                  <a:buNone/>
                </a:pPr>
                <a:r>
                  <a:rPr lang="en-US" altLang="zh-TW" dirty="0"/>
                  <a:t>	where</a:t>
                </a:r>
              </a:p>
              <a:p>
                <a:pPr algn="r" eaLnBrk="1" hangingPunct="1">
                  <a:lnSpc>
                    <a:spcPct val="80000"/>
                  </a:lnSpc>
                  <a:spcBef>
                    <a:spcPct val="10000"/>
                  </a:spcBef>
                  <a:buFont typeface="Wingdings" panose="05000000000000000000" pitchFamily="2" charset="2"/>
                  <a:buNone/>
                </a:pPr>
                <a:r>
                  <a:rPr lang="en-US" altLang="zh-TW" dirty="0"/>
                  <a:t>		(4.6-36)</a:t>
                </a:r>
              </a:p>
              <a:p>
                <a:pPr algn="r" eaLnBrk="1" hangingPunct="1">
                  <a:lnSpc>
                    <a:spcPct val="80000"/>
                  </a:lnSpc>
                  <a:spcBef>
                    <a:spcPct val="10000"/>
                  </a:spcBef>
                  <a:buFont typeface="Wingdings" panose="05000000000000000000" pitchFamily="2" charset="2"/>
                  <a:buNone/>
                </a:pPr>
                <a:r>
                  <a:rPr lang="en-US" altLang="zh-TW" dirty="0"/>
                  <a:t>		(4.6-37)</a:t>
                </a:r>
              </a:p>
              <a:p>
                <a:pPr eaLnBrk="1" hangingPunct="1">
                  <a:lnSpc>
                    <a:spcPct val="80000"/>
                  </a:lnSpc>
                  <a:spcBef>
                    <a:spcPct val="10000"/>
                  </a:spcBef>
                  <a:buFont typeface="Wingdings" panose="05000000000000000000" pitchFamily="2" charset="2"/>
                  <a:buNone/>
                </a:pPr>
                <a:r>
                  <a:rPr lang="en-US" altLang="zh-TW" dirty="0"/>
                  <a:t>	with </a:t>
                </a:r>
                <a14:m>
                  <m:oMath xmlns:m="http://schemas.openxmlformats.org/officeDocument/2006/math">
                    <m:r>
                      <a:rPr lang="en-US" altLang="zh-TW" i="1" dirty="0" smtClean="0">
                        <a:latin typeface="Cambria Math" panose="02040503050406030204" pitchFamily="18" charset="0"/>
                      </a:rPr>
                      <m:t>𝑛</m:t>
                    </m:r>
                  </m:oMath>
                </a14:m>
                <a:r>
                  <a:rPr lang="en-US" altLang="zh-TW" dirty="0"/>
                  <a:t> and </a:t>
                </a:r>
                <a14:m>
                  <m:oMath xmlns:m="http://schemas.openxmlformats.org/officeDocument/2006/math">
                    <m:r>
                      <a:rPr lang="en-US" altLang="zh-TW" i="1" dirty="0" smtClean="0">
                        <a:latin typeface="Cambria Math" panose="02040503050406030204" pitchFamily="18" charset="0"/>
                      </a:rPr>
                      <m:t>𝐾</m:t>
                    </m:r>
                  </m:oMath>
                </a14:m>
                <a:r>
                  <a:rPr lang="en-US" altLang="zh-TW" dirty="0"/>
                  <a:t> being positive integers.</a:t>
                </a:r>
              </a:p>
              <a:p>
                <a:pPr eaLnBrk="1" hangingPunct="1">
                  <a:lnSpc>
                    <a:spcPct val="80000"/>
                  </a:lnSpc>
                  <a:spcBef>
                    <a:spcPct val="10000"/>
                  </a:spcBef>
                </a:pPr>
                <a:r>
                  <a:rPr lang="en-US" altLang="zh-TW" dirty="0"/>
                  <a:t> 	</a:t>
                </a:r>
              </a:p>
              <a:p>
                <a:pPr algn="r" eaLnBrk="1" hangingPunct="1">
                  <a:lnSpc>
                    <a:spcPct val="80000"/>
                  </a:lnSpc>
                  <a:spcBef>
                    <a:spcPct val="10000"/>
                  </a:spcBef>
                  <a:buFont typeface="Wingdings" panose="05000000000000000000" pitchFamily="2" charset="2"/>
                  <a:buNone/>
                </a:pPr>
                <a:r>
                  <a:rPr lang="en-US" altLang="zh-TW" dirty="0"/>
                  <a:t>			(4.6-39)</a:t>
                </a:r>
              </a:p>
              <a:p>
                <a:pPr eaLnBrk="1" hangingPunct="1">
                  <a:lnSpc>
                    <a:spcPct val="80000"/>
                  </a:lnSpc>
                  <a:spcBef>
                    <a:spcPct val="150000"/>
                  </a:spcBef>
                  <a:buFont typeface="Wingdings" panose="05000000000000000000" pitchFamily="2" charset="2"/>
                  <a:buNone/>
                </a:pPr>
                <a:r>
                  <a:rPr lang="en-US" altLang="zh-TW" dirty="0"/>
                  <a:t>	 Based on the fact that                   we have:</a:t>
                </a:r>
              </a:p>
              <a:p>
                <a:pPr algn="r" eaLnBrk="1" hangingPunct="1">
                  <a:lnSpc>
                    <a:spcPct val="80000"/>
                  </a:lnSpc>
                  <a:spcBef>
                    <a:spcPct val="45000"/>
                  </a:spcBef>
                  <a:buFont typeface="Wingdings" panose="05000000000000000000" pitchFamily="2" charset="2"/>
                  <a:buNone/>
                </a:pPr>
                <a:r>
                  <a:rPr lang="en-US" altLang="zh-TW" dirty="0"/>
                  <a:t>		(4.6-40)</a:t>
                </a:r>
              </a:p>
            </p:txBody>
          </p:sp>
        </mc:Choice>
        <mc:Fallback xmlns="">
          <p:sp>
            <p:nvSpPr>
              <p:cNvPr id="93188" name="Rectangle 3">
                <a:extLst>
                  <a:ext uri="{FF2B5EF4-FFF2-40B4-BE49-F238E27FC236}">
                    <a16:creationId xmlns:a16="http://schemas.microsoft.com/office/drawing/2014/main" id="{0E04B5EA-8C19-40B9-882E-0A419409D4FF}"/>
                  </a:ext>
                </a:extLst>
              </p:cNvPr>
              <p:cNvSpPr>
                <a:spLocks noGrp="1" noRot="1" noChangeAspect="1" noMove="1" noResize="1" noEditPoints="1" noAdjustHandles="1" noChangeArrowheads="1" noChangeShapeType="1" noTextEdit="1"/>
              </p:cNvSpPr>
              <p:nvPr>
                <p:ph type="body" idx="1"/>
              </p:nvPr>
            </p:nvSpPr>
            <p:spPr>
              <a:blipFill>
                <a:blip r:embed="rId2"/>
                <a:stretch>
                  <a:fillRect l="-1378" t="-3743" r="-241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3189" name="Object 4">
                <a:extLst>
                  <a:ext uri="{FF2B5EF4-FFF2-40B4-BE49-F238E27FC236}">
                    <a16:creationId xmlns:a16="http://schemas.microsoft.com/office/drawing/2014/main" id="{C9797AF2-CB32-432A-9ADB-B016DD5922F3}"/>
                  </a:ext>
                </a:extLst>
              </p:cNvPr>
              <p:cNvSpPr txBox="1"/>
              <p:nvPr/>
            </p:nvSpPr>
            <p:spPr bwMode="auto">
              <a:xfrm>
                <a:off x="688975" y="1922463"/>
                <a:ext cx="3455988" cy="963612"/>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a:rPr lang="zh-TW" altLang="en-US" sz="2000" i="1" smtClean="0">
                          <a:solidFill>
                            <a:srgbClr val="000000"/>
                          </a:solidFill>
                          <a:latin typeface="Cambria Math" panose="02040503050406030204" pitchFamily="18" charset="0"/>
                        </a:rPr>
                        <m:t>𝐹</m:t>
                      </m:r>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𝑢</m:t>
                          </m:r>
                        </m:e>
                      </m:d>
                      <m:r>
                        <a:rPr lang="zh-TW" altLang="en-US" sz="2000" i="1">
                          <a:solidFill>
                            <a:srgbClr val="000000"/>
                          </a:solidFill>
                          <a:latin typeface="Cambria Math" panose="02040503050406030204" pitchFamily="18" charset="0"/>
                        </a:rPr>
                        <m:t>=</m:t>
                      </m:r>
                      <m:f>
                        <m:fPr>
                          <m:ctrlPr>
                            <a:rPr lang="zh-TW" altLang="en-US" sz="2000" i="1">
                              <a:solidFill>
                                <a:srgbClr val="000000"/>
                              </a:solidFill>
                              <a:latin typeface="Cambria Math" panose="02040503050406030204" pitchFamily="18" charset="0"/>
                            </a:rPr>
                          </m:ctrlPr>
                        </m:fPr>
                        <m:num>
                          <m:r>
                            <a:rPr lang="zh-TW" altLang="en-US" sz="2000" i="1">
                              <a:solidFill>
                                <a:srgbClr val="000000"/>
                              </a:solidFill>
                              <a:latin typeface="Cambria Math" panose="02040503050406030204" pitchFamily="18" charset="0"/>
                            </a:rPr>
                            <m:t>1</m:t>
                          </m:r>
                        </m:num>
                        <m:den>
                          <m:r>
                            <a:rPr lang="zh-TW" altLang="en-US" sz="2000" i="1">
                              <a:solidFill>
                                <a:srgbClr val="000000"/>
                              </a:solidFill>
                              <a:latin typeface="Cambria Math" panose="02040503050406030204" pitchFamily="18" charset="0"/>
                            </a:rPr>
                            <m:t>𝑀</m:t>
                          </m:r>
                        </m:den>
                      </m:f>
                      <m:nary>
                        <m:naryPr>
                          <m:chr m:val="∑"/>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=0</m:t>
                          </m:r>
                        </m:sub>
                        <m:sup>
                          <m:r>
                            <a:rPr lang="zh-TW" altLang="en-US" sz="2000" i="1">
                              <a:solidFill>
                                <a:srgbClr val="000000"/>
                              </a:solidFill>
                              <a:latin typeface="Cambria Math" panose="02040503050406030204" pitchFamily="18" charset="0"/>
                            </a:rPr>
                            <m:t>𝑀</m:t>
                          </m:r>
                          <m:r>
                            <a:rPr lang="zh-TW" altLang="en-US" sz="2000" i="1">
                              <a:solidFill>
                                <a:srgbClr val="000000"/>
                              </a:solidFill>
                              <a:latin typeface="Cambria Math" panose="02040503050406030204" pitchFamily="18" charset="0"/>
                            </a:rPr>
                            <m:t>−1</m:t>
                          </m:r>
                        </m:sup>
                        <m:e>
                          <m:r>
                            <a:rPr lang="zh-TW" altLang="en-US" sz="2000" i="1">
                              <a:solidFill>
                                <a:srgbClr val="000000"/>
                              </a:solidFill>
                              <a:latin typeface="Cambria Math" panose="02040503050406030204" pitchFamily="18" charset="0"/>
                            </a:rPr>
                            <m:t>𝑓</m:t>
                          </m:r>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𝑥</m:t>
                              </m:r>
                            </m:e>
                          </m:d>
                          <m:sSubSup>
                            <m:sSubSupPr>
                              <m:ctrlPr>
                                <a:rPr lang="zh-TW" altLang="en-US" sz="2000" i="1">
                                  <a:solidFill>
                                    <a:srgbClr val="000000"/>
                                  </a:solidFill>
                                  <a:latin typeface="Cambria Math" panose="02040503050406030204" pitchFamily="18" charset="0"/>
                                </a:rPr>
                              </m:ctrlPr>
                            </m:sSubSupPr>
                            <m:e>
                              <m:r>
                                <a:rPr lang="zh-TW" altLang="en-US" sz="2000" i="1">
                                  <a:solidFill>
                                    <a:srgbClr val="000000"/>
                                  </a:solidFill>
                                  <a:latin typeface="Cambria Math" panose="02040503050406030204" pitchFamily="18" charset="0"/>
                                </a:rPr>
                                <m:t>𝑊</m:t>
                              </m:r>
                            </m:e>
                            <m:sub>
                              <m:r>
                                <a:rPr lang="zh-TW" altLang="en-US" sz="2000" i="1">
                                  <a:solidFill>
                                    <a:srgbClr val="000000"/>
                                  </a:solidFill>
                                  <a:latin typeface="Cambria Math" panose="02040503050406030204" pitchFamily="18" charset="0"/>
                                </a:rPr>
                                <m:t>𝑀</m:t>
                              </m:r>
                            </m:sub>
                            <m:sup>
                              <m:r>
                                <a:rPr lang="zh-TW" altLang="en-US" sz="2000" i="1">
                                  <a:solidFill>
                                    <a:srgbClr val="000000"/>
                                  </a:solidFill>
                                  <a:latin typeface="Cambria Math" panose="02040503050406030204" pitchFamily="18" charset="0"/>
                                </a:rPr>
                                <m:t>𝑢𝑥</m:t>
                              </m:r>
                            </m:sup>
                          </m:sSubSup>
                        </m:e>
                      </m:nary>
                      <m:r>
                        <a:rPr lang="en-US" altLang="zh-TW" sz="2000" b="0" i="1" smtClean="0">
                          <a:solidFill>
                            <a:srgbClr val="000000"/>
                          </a:solidFill>
                          <a:latin typeface="Cambria Math" panose="02040503050406030204" pitchFamily="18" charset="0"/>
                        </a:rPr>
                        <m:t>,</m:t>
                      </m:r>
                    </m:oMath>
                  </m:oMathPara>
                </a14:m>
                <a:endParaRPr lang="zh-TW" altLang="en-US" sz="2000" dirty="0"/>
              </a:p>
            </p:txBody>
          </p:sp>
        </mc:Choice>
        <mc:Fallback xmlns="">
          <p:sp>
            <p:nvSpPr>
              <p:cNvPr id="93189" name="Object 4">
                <a:extLst>
                  <a:ext uri="{FF2B5EF4-FFF2-40B4-BE49-F238E27FC236}">
                    <a16:creationId xmlns:a16="http://schemas.microsoft.com/office/drawing/2014/main" id="{C9797AF2-CB32-432A-9ADB-B016DD5922F3}"/>
                  </a:ext>
                </a:extLst>
              </p:cNvPr>
              <p:cNvSpPr txBox="1">
                <a:spLocks noRot="1" noChangeAspect="1" noMove="1" noResize="1" noEditPoints="1" noAdjustHandles="1" noChangeArrowheads="1" noChangeShapeType="1" noTextEdit="1"/>
              </p:cNvSpPr>
              <p:nvPr/>
            </p:nvSpPr>
            <p:spPr bwMode="auto">
              <a:xfrm>
                <a:off x="688975" y="1922463"/>
                <a:ext cx="3455988" cy="963612"/>
              </a:xfrm>
              <a:prstGeom prst="rect">
                <a:avLst/>
              </a:prstGeom>
              <a:blipFill>
                <a:blip r:embed="rId3"/>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3190" name="Object 5">
                <a:extLst>
                  <a:ext uri="{FF2B5EF4-FFF2-40B4-BE49-F238E27FC236}">
                    <a16:creationId xmlns:a16="http://schemas.microsoft.com/office/drawing/2014/main" id="{06872276-F33B-4FFF-8EF3-645E531FD3B2}"/>
                  </a:ext>
                </a:extLst>
              </p:cNvPr>
              <p:cNvSpPr txBox="1"/>
              <p:nvPr/>
            </p:nvSpPr>
            <p:spPr bwMode="auto">
              <a:xfrm>
                <a:off x="738188" y="2901950"/>
                <a:ext cx="2233612" cy="504825"/>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zh-TW" altLang="en-US" sz="2400" i="1" smtClean="0">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𝑊</m:t>
                          </m:r>
                        </m:e>
                        <m:sub>
                          <m:r>
                            <a:rPr lang="zh-TW" altLang="en-US" sz="2400" i="1">
                              <a:solidFill>
                                <a:srgbClr val="000000"/>
                              </a:solidFill>
                              <a:latin typeface="Cambria Math" panose="02040503050406030204" pitchFamily="18" charset="0"/>
                            </a:rPr>
                            <m:t>𝑀</m:t>
                          </m:r>
                        </m:sub>
                      </m:sSub>
                      <m:r>
                        <a:rPr lang="zh-TW" altLang="en-US" sz="2400" i="1">
                          <a:solidFill>
                            <a:srgbClr val="000000"/>
                          </a:solidFill>
                          <a:latin typeface="Cambria Math" panose="02040503050406030204" pitchFamily="18" charset="0"/>
                        </a:rPr>
                        <m:t>=</m:t>
                      </m:r>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𝑒</m:t>
                          </m:r>
                        </m:e>
                        <m:sup>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𝑗</m:t>
                          </m:r>
                          <m:r>
                            <a:rPr lang="zh-TW" altLang="en-US" sz="2400" i="1">
                              <a:solidFill>
                                <a:srgbClr val="000000"/>
                              </a:solidFill>
                              <a:latin typeface="Cambria Math" panose="02040503050406030204" pitchFamily="18" charset="0"/>
                            </a:rPr>
                            <m:t>2</m:t>
                          </m:r>
                          <m:r>
                            <a:rPr lang="zh-TW" altLang="en-US" sz="2400" i="1">
                              <a:solidFill>
                                <a:srgbClr val="000000"/>
                              </a:solidFill>
                              <a:latin typeface="Cambria Math" panose="02040503050406030204" pitchFamily="18" charset="0"/>
                            </a:rPr>
                            <m:t>𝜋</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𝑀</m:t>
                          </m:r>
                        </m:sup>
                      </m:sSup>
                      <m:r>
                        <a:rPr lang="en-US" altLang="zh-TW" sz="2400" b="0" i="1" smtClean="0">
                          <a:solidFill>
                            <a:srgbClr val="000000"/>
                          </a:solidFill>
                          <a:latin typeface="Cambria Math" panose="02040503050406030204" pitchFamily="18" charset="0"/>
                        </a:rPr>
                        <m:t>,</m:t>
                      </m:r>
                    </m:oMath>
                  </m:oMathPara>
                </a14:m>
                <a:endParaRPr lang="zh-TW" altLang="en-US" sz="2400" dirty="0"/>
              </a:p>
            </p:txBody>
          </p:sp>
        </mc:Choice>
        <mc:Fallback xmlns="">
          <p:sp>
            <p:nvSpPr>
              <p:cNvPr id="93190" name="Object 5">
                <a:extLst>
                  <a:ext uri="{FF2B5EF4-FFF2-40B4-BE49-F238E27FC236}">
                    <a16:creationId xmlns:a16="http://schemas.microsoft.com/office/drawing/2014/main" id="{06872276-F33B-4FFF-8EF3-645E531FD3B2}"/>
                  </a:ext>
                </a:extLst>
              </p:cNvPr>
              <p:cNvSpPr txBox="1">
                <a:spLocks noRot="1" noChangeAspect="1" noMove="1" noResize="1" noEditPoints="1" noAdjustHandles="1" noChangeArrowheads="1" noChangeShapeType="1" noTextEdit="1"/>
              </p:cNvSpPr>
              <p:nvPr/>
            </p:nvSpPr>
            <p:spPr bwMode="auto">
              <a:xfrm>
                <a:off x="738188" y="2901950"/>
                <a:ext cx="2233612" cy="504825"/>
              </a:xfrm>
              <a:prstGeom prst="rect">
                <a:avLst/>
              </a:prstGeom>
              <a:blipFill>
                <a:blip r:embed="rId4"/>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3191" name="Object 6">
                <a:extLst>
                  <a:ext uri="{FF2B5EF4-FFF2-40B4-BE49-F238E27FC236}">
                    <a16:creationId xmlns:a16="http://schemas.microsoft.com/office/drawing/2014/main" id="{6AC02D2B-2BF8-4F33-87B0-945EC46E772F}"/>
                  </a:ext>
                </a:extLst>
              </p:cNvPr>
              <p:cNvSpPr txBox="1"/>
              <p:nvPr/>
            </p:nvSpPr>
            <p:spPr bwMode="auto">
              <a:xfrm>
                <a:off x="696913" y="3275013"/>
                <a:ext cx="2152650" cy="442912"/>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𝑀</m:t>
                      </m:r>
                      <m:r>
                        <a:rPr lang="zh-TW" altLang="en-US" sz="2400" i="1" smtClean="0">
                          <a:solidFill>
                            <a:srgbClr val="000000"/>
                          </a:solidFill>
                          <a:latin typeface="Cambria Math" panose="02040503050406030204" pitchFamily="18" charset="0"/>
                        </a:rPr>
                        <m:t>=</m:t>
                      </m:r>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2</m:t>
                          </m:r>
                        </m:e>
                        <m:sup>
                          <m:r>
                            <a:rPr lang="zh-TW" altLang="en-US" sz="2400" i="1">
                              <a:solidFill>
                                <a:srgbClr val="000000"/>
                              </a:solidFill>
                              <a:latin typeface="Cambria Math" panose="02040503050406030204" pitchFamily="18" charset="0"/>
                            </a:rPr>
                            <m:t>𝑛</m:t>
                          </m:r>
                        </m:sup>
                      </m:sSup>
                      <m:r>
                        <a:rPr lang="zh-TW" altLang="en-US" sz="2400" i="1">
                          <a:solidFill>
                            <a:srgbClr val="000000"/>
                          </a:solidFill>
                          <a:latin typeface="Cambria Math" panose="02040503050406030204" pitchFamily="18" charset="0"/>
                        </a:rPr>
                        <m:t>=2</m:t>
                      </m:r>
                      <m:r>
                        <a:rPr lang="zh-TW" altLang="en-US" sz="2400" i="1">
                          <a:solidFill>
                            <a:srgbClr val="000000"/>
                          </a:solidFill>
                          <a:latin typeface="Cambria Math" panose="02040503050406030204" pitchFamily="18" charset="0"/>
                        </a:rPr>
                        <m:t>𝐾</m:t>
                      </m:r>
                      <m:r>
                        <a:rPr lang="en-US" altLang="zh-TW" sz="2400" b="0" i="1" smtClean="0">
                          <a:solidFill>
                            <a:srgbClr val="000000"/>
                          </a:solidFill>
                          <a:latin typeface="Cambria Math" panose="02040503050406030204" pitchFamily="18" charset="0"/>
                        </a:rPr>
                        <m:t>,</m:t>
                      </m:r>
                    </m:oMath>
                  </m:oMathPara>
                </a14:m>
                <a:endParaRPr lang="zh-TW" altLang="en-US" sz="2400" dirty="0"/>
              </a:p>
            </p:txBody>
          </p:sp>
        </mc:Choice>
        <mc:Fallback xmlns="">
          <p:sp>
            <p:nvSpPr>
              <p:cNvPr id="93191" name="Object 6">
                <a:extLst>
                  <a:ext uri="{FF2B5EF4-FFF2-40B4-BE49-F238E27FC236}">
                    <a16:creationId xmlns:a16="http://schemas.microsoft.com/office/drawing/2014/main" id="{6AC02D2B-2BF8-4F33-87B0-945EC46E772F}"/>
                  </a:ext>
                </a:extLst>
              </p:cNvPr>
              <p:cNvSpPr txBox="1">
                <a:spLocks noRot="1" noChangeAspect="1" noMove="1" noResize="1" noEditPoints="1" noAdjustHandles="1" noChangeArrowheads="1" noChangeShapeType="1" noTextEdit="1"/>
              </p:cNvSpPr>
              <p:nvPr/>
            </p:nvSpPr>
            <p:spPr bwMode="auto">
              <a:xfrm>
                <a:off x="696913" y="3275013"/>
                <a:ext cx="2152650" cy="442912"/>
              </a:xfrm>
              <a:prstGeom prst="rect">
                <a:avLst/>
              </a:prstGeom>
              <a:blipFill>
                <a:blip r:embed="rId5"/>
                <a:stretch>
                  <a:fillRect b="-1370"/>
                </a:stretch>
              </a:blipFill>
              <a:ln>
                <a:noFill/>
              </a:ln>
              <a:effectLst/>
              <a:extLst/>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93192" name="Object 7">
                <a:extLst>
                  <a:ext uri="{FF2B5EF4-FFF2-40B4-BE49-F238E27FC236}">
                    <a16:creationId xmlns:a16="http://schemas.microsoft.com/office/drawing/2014/main" id="{9F98B989-5575-4B74-B8C7-C8C1EF868CC5}"/>
                  </a:ext>
                </a:extLst>
              </p:cNvPr>
              <p:cNvSpPr txBox="1"/>
              <p:nvPr/>
            </p:nvSpPr>
            <p:spPr bwMode="auto">
              <a:xfrm>
                <a:off x="3635896" y="5410201"/>
                <a:ext cx="1728192" cy="387350"/>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sSubSup>
                        <m:sSubSupPr>
                          <m:ctrlPr>
                            <a:rPr lang="zh-TW" altLang="en-US" sz="2000" i="1" smtClean="0">
                              <a:solidFill>
                                <a:srgbClr val="000000"/>
                              </a:solidFill>
                              <a:latin typeface="Cambria Math" panose="02040503050406030204" pitchFamily="18" charset="0"/>
                            </a:rPr>
                          </m:ctrlPr>
                        </m:sSubSupPr>
                        <m:e>
                          <m:r>
                            <a:rPr lang="zh-TW" altLang="en-US" sz="2000" i="1">
                              <a:solidFill>
                                <a:srgbClr val="000000"/>
                              </a:solidFill>
                              <a:latin typeface="Cambria Math" panose="02040503050406030204" pitchFamily="18" charset="0"/>
                            </a:rPr>
                            <m:t>𝑊</m:t>
                          </m:r>
                        </m:e>
                        <m:sub>
                          <m:r>
                            <a:rPr lang="zh-TW" altLang="en-US" sz="2000" i="1">
                              <a:solidFill>
                                <a:srgbClr val="000000"/>
                              </a:solidFill>
                              <a:latin typeface="Cambria Math" panose="02040503050406030204" pitchFamily="18" charset="0"/>
                            </a:rPr>
                            <m:t>2</m:t>
                          </m:r>
                          <m:r>
                            <a:rPr lang="zh-TW" altLang="en-US" sz="2000" i="1">
                              <a:solidFill>
                                <a:srgbClr val="000000"/>
                              </a:solidFill>
                              <a:latin typeface="Cambria Math" panose="02040503050406030204" pitchFamily="18" charset="0"/>
                            </a:rPr>
                            <m:t>𝐾</m:t>
                          </m:r>
                        </m:sub>
                        <m:sup>
                          <m:r>
                            <a:rPr lang="zh-TW" altLang="en-US" sz="2000" i="1">
                              <a:solidFill>
                                <a:srgbClr val="000000"/>
                              </a:solidFill>
                              <a:latin typeface="Cambria Math" panose="02040503050406030204" pitchFamily="18" charset="0"/>
                            </a:rPr>
                            <m:t>2</m:t>
                          </m:r>
                          <m:r>
                            <a:rPr lang="zh-TW" altLang="en-US" sz="2000" i="1">
                              <a:solidFill>
                                <a:srgbClr val="000000"/>
                              </a:solidFill>
                              <a:latin typeface="Cambria Math" panose="02040503050406030204" pitchFamily="18" charset="0"/>
                            </a:rPr>
                            <m:t>𝑢𝑘</m:t>
                          </m:r>
                        </m:sup>
                      </m:sSubSup>
                      <m:r>
                        <a:rPr lang="zh-TW" altLang="en-US" sz="2000" i="1">
                          <a:solidFill>
                            <a:srgbClr val="000000"/>
                          </a:solidFill>
                          <a:latin typeface="Cambria Math" panose="02040503050406030204" pitchFamily="18" charset="0"/>
                        </a:rPr>
                        <m:t>=</m:t>
                      </m:r>
                      <m:sSubSup>
                        <m:sSubSupPr>
                          <m:ctrlPr>
                            <a:rPr lang="zh-TW" altLang="en-US" sz="2000" i="1">
                              <a:solidFill>
                                <a:srgbClr val="000000"/>
                              </a:solidFill>
                              <a:latin typeface="Cambria Math" panose="02040503050406030204" pitchFamily="18" charset="0"/>
                            </a:rPr>
                          </m:ctrlPr>
                        </m:sSubSupPr>
                        <m:e>
                          <m:r>
                            <a:rPr lang="zh-TW" altLang="en-US" sz="2000" i="1">
                              <a:solidFill>
                                <a:srgbClr val="000000"/>
                              </a:solidFill>
                              <a:latin typeface="Cambria Math" panose="02040503050406030204" pitchFamily="18" charset="0"/>
                            </a:rPr>
                            <m:t>𝑊</m:t>
                          </m:r>
                        </m:e>
                        <m:sub>
                          <m:r>
                            <a:rPr lang="zh-TW" altLang="en-US" sz="2000" i="1">
                              <a:solidFill>
                                <a:srgbClr val="000000"/>
                              </a:solidFill>
                              <a:latin typeface="Cambria Math" panose="02040503050406030204" pitchFamily="18" charset="0"/>
                            </a:rPr>
                            <m:t>𝐾</m:t>
                          </m:r>
                        </m:sub>
                        <m:sup>
                          <m:r>
                            <a:rPr lang="zh-TW" altLang="en-US" sz="2000" i="1">
                              <a:solidFill>
                                <a:srgbClr val="000000"/>
                              </a:solidFill>
                              <a:latin typeface="Cambria Math" panose="02040503050406030204" pitchFamily="18" charset="0"/>
                            </a:rPr>
                            <m:t>𝑢𝑥</m:t>
                          </m:r>
                        </m:sup>
                      </m:sSubSup>
                      <m:r>
                        <a:rPr lang="en-US" altLang="zh-TW" sz="2000" b="0" i="1" smtClean="0">
                          <a:solidFill>
                            <a:srgbClr val="000000"/>
                          </a:solidFill>
                          <a:latin typeface="Cambria Math" panose="02040503050406030204" pitchFamily="18" charset="0"/>
                        </a:rPr>
                        <m:t>,</m:t>
                      </m:r>
                    </m:oMath>
                  </m:oMathPara>
                </a14:m>
                <a:endParaRPr lang="zh-TW" altLang="en-US" sz="2000" dirty="0">
                  <a:latin typeface="+mj-lt"/>
                </a:endParaRPr>
              </a:p>
            </p:txBody>
          </p:sp>
        </mc:Choice>
        <mc:Fallback>
          <p:sp>
            <p:nvSpPr>
              <p:cNvPr id="93192" name="Object 7">
                <a:extLst>
                  <a:ext uri="{FF2B5EF4-FFF2-40B4-BE49-F238E27FC236}">
                    <a16:creationId xmlns:a16="http://schemas.microsoft.com/office/drawing/2014/main" id="{9F98B989-5575-4B74-B8C7-C8C1EF868CC5}"/>
                  </a:ext>
                </a:extLst>
              </p:cNvPr>
              <p:cNvSpPr txBox="1">
                <a:spLocks noRot="1" noChangeAspect="1" noMove="1" noResize="1" noEditPoints="1" noAdjustHandles="1" noChangeArrowheads="1" noChangeShapeType="1" noTextEdit="1"/>
              </p:cNvSpPr>
              <p:nvPr/>
            </p:nvSpPr>
            <p:spPr bwMode="auto">
              <a:xfrm>
                <a:off x="3635896" y="5410201"/>
                <a:ext cx="1728192" cy="387350"/>
              </a:xfrm>
              <a:prstGeom prst="rect">
                <a:avLst/>
              </a:prstGeom>
              <a:blipFill>
                <a:blip r:embed="rId6"/>
                <a:stretch>
                  <a:fillRect b="-9524"/>
                </a:stretch>
              </a:blipFill>
              <a:ln>
                <a:noFill/>
              </a:ln>
              <a:effec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3193" name="Object 8">
                <a:extLst>
                  <a:ext uri="{FF2B5EF4-FFF2-40B4-BE49-F238E27FC236}">
                    <a16:creationId xmlns:a16="http://schemas.microsoft.com/office/drawing/2014/main" id="{1D5631AA-49F2-4C18-9149-4B03760130A6}"/>
                  </a:ext>
                </a:extLst>
              </p:cNvPr>
              <p:cNvSpPr txBox="1"/>
              <p:nvPr/>
            </p:nvSpPr>
            <p:spPr bwMode="auto">
              <a:xfrm>
                <a:off x="700088" y="5761038"/>
                <a:ext cx="7134225" cy="869950"/>
              </a:xfrm>
              <a:prstGeom prst="rect">
                <a:avLst/>
              </a:prstGeom>
              <a:noFill/>
              <a:ln>
                <a:noFill/>
              </a:ln>
              <a:effectLst/>
            </p:spPr>
            <p:txBody>
              <a:bodyPr>
                <a:normAutofit fontScale="85000" lnSpcReduction="10000"/>
              </a:bodyPr>
              <a:lstStyle/>
              <a:p>
                <a:pPr/>
                <a14:m>
                  <m:oMathPara xmlns:m="http://schemas.openxmlformats.org/officeDocument/2006/math">
                    <m:oMathParaPr>
                      <m:jc m:val="centerGroup"/>
                    </m:oMathParaPr>
                    <m:oMath xmlns:m="http://schemas.openxmlformats.org/officeDocument/2006/math">
                      <m:r>
                        <a:rPr lang="zh-TW" altLang="en-US" i="1">
                          <a:solidFill>
                            <a:srgbClr val="000000"/>
                          </a:solidFill>
                          <a:latin typeface="Cambria Math" panose="02040503050406030204" pitchFamily="18" charset="0"/>
                        </a:rPr>
                        <m:t>𝐹</m:t>
                      </m:r>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𝑢</m:t>
                      </m:r>
                      <m:r>
                        <a:rPr lang="zh-TW" altLang="en-US"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1</m:t>
                          </m:r>
                        </m:num>
                        <m:den>
                          <m:r>
                            <a:rPr lang="zh-TW" altLang="en-US" i="1">
                              <a:solidFill>
                                <a:srgbClr val="000000"/>
                              </a:solidFill>
                              <a:latin typeface="Cambria Math" panose="02040503050406030204" pitchFamily="18" charset="0"/>
                            </a:rPr>
                            <m:t>2</m:t>
                          </m:r>
                        </m:den>
                      </m:f>
                      <m:d>
                        <m:dPr>
                          <m:begChr m:val="["/>
                          <m:endChr m:val="]"/>
                          <m:ctrlPr>
                            <a:rPr lang="zh-TW" altLang="en-US" i="1">
                              <a:solidFill>
                                <a:srgbClr val="000000"/>
                              </a:solidFill>
                              <a:latin typeface="Cambria Math" panose="02040503050406030204" pitchFamily="18" charset="0"/>
                            </a:rPr>
                          </m:ctrlPr>
                        </m:dPr>
                        <m:e>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1</m:t>
                              </m:r>
                            </m:num>
                            <m:den>
                              <m:r>
                                <a:rPr lang="zh-TW" altLang="en-US" i="1">
                                  <a:solidFill>
                                    <a:srgbClr val="000000"/>
                                  </a:solidFill>
                                  <a:latin typeface="Cambria Math" panose="02040503050406030204" pitchFamily="18" charset="0"/>
                                </a:rPr>
                                <m:t>𝐾</m:t>
                              </m:r>
                            </m:den>
                          </m:f>
                          <m:nary>
                            <m:naryPr>
                              <m:chr m:val="∑"/>
                              <m:ctrlPr>
                                <a:rPr lang="zh-TW" altLang="en-US" i="1">
                                  <a:solidFill>
                                    <a:srgbClr val="000000"/>
                                  </a:solidFill>
                                  <a:latin typeface="Cambria Math" panose="02040503050406030204" pitchFamily="18" charset="0"/>
                                </a:rPr>
                              </m:ctrlPr>
                            </m:naryPr>
                            <m:sub>
                              <m:r>
                                <a:rPr lang="zh-TW" altLang="en-US" i="1">
                                  <a:solidFill>
                                    <a:srgbClr val="000000"/>
                                  </a:solidFill>
                                  <a:latin typeface="Cambria Math" panose="02040503050406030204" pitchFamily="18" charset="0"/>
                                </a:rPr>
                                <m:t>𝑥</m:t>
                              </m:r>
                              <m:r>
                                <a:rPr lang="zh-TW" altLang="en-US" i="1">
                                  <a:solidFill>
                                    <a:srgbClr val="000000"/>
                                  </a:solidFill>
                                  <a:latin typeface="Cambria Math" panose="02040503050406030204" pitchFamily="18" charset="0"/>
                                </a:rPr>
                                <m:t>=0</m:t>
                              </m:r>
                            </m:sub>
                            <m:sup>
                              <m:r>
                                <a:rPr lang="zh-TW" altLang="en-US" i="1">
                                  <a:solidFill>
                                    <a:srgbClr val="000000"/>
                                  </a:solidFill>
                                  <a:latin typeface="Cambria Math" panose="02040503050406030204" pitchFamily="18" charset="0"/>
                                </a:rPr>
                                <m:t>𝐾</m:t>
                              </m:r>
                              <m:r>
                                <a:rPr lang="zh-TW" altLang="en-US" i="1">
                                  <a:solidFill>
                                    <a:srgbClr val="000000"/>
                                  </a:solidFill>
                                  <a:latin typeface="Cambria Math" panose="02040503050406030204" pitchFamily="18" charset="0"/>
                                </a:rPr>
                                <m:t>−1</m:t>
                              </m:r>
                            </m:sup>
                            <m:e>
                              <m:r>
                                <a:rPr lang="zh-TW" altLang="en-US" i="1">
                                  <a:solidFill>
                                    <a:srgbClr val="000000"/>
                                  </a:solidFill>
                                  <a:latin typeface="Cambria Math" panose="02040503050406030204" pitchFamily="18" charset="0"/>
                                </a:rPr>
                                <m:t>𝑓</m:t>
                              </m:r>
                              <m:r>
                                <a:rPr lang="zh-TW" altLang="en-US" i="1">
                                  <a:solidFill>
                                    <a:srgbClr val="000000"/>
                                  </a:solidFill>
                                  <a:latin typeface="Cambria Math" panose="02040503050406030204" pitchFamily="18" charset="0"/>
                                </a:rPr>
                                <m:t>(2</m:t>
                              </m:r>
                              <m:r>
                                <a:rPr lang="zh-TW" altLang="en-US" i="1">
                                  <a:solidFill>
                                    <a:srgbClr val="000000"/>
                                  </a:solidFill>
                                  <a:latin typeface="Cambria Math" panose="02040503050406030204" pitchFamily="18" charset="0"/>
                                </a:rPr>
                                <m:t>𝑥</m:t>
                              </m:r>
                              <m:r>
                                <a:rPr lang="zh-TW" altLang="en-US" i="1">
                                  <a:solidFill>
                                    <a:srgbClr val="000000"/>
                                  </a:solidFill>
                                  <a:latin typeface="Cambria Math" panose="02040503050406030204" pitchFamily="18" charset="0"/>
                                </a:rPr>
                                <m:t>)</m:t>
                              </m:r>
                              <m:sSubSup>
                                <m:sSubSupPr>
                                  <m:ctrlPr>
                                    <a:rPr lang="zh-TW" altLang="en-US" i="1">
                                      <a:solidFill>
                                        <a:srgbClr val="000000"/>
                                      </a:solidFill>
                                      <a:latin typeface="Cambria Math" panose="02040503050406030204" pitchFamily="18" charset="0"/>
                                    </a:rPr>
                                  </m:ctrlPr>
                                </m:sSubSupPr>
                                <m:e>
                                  <m:r>
                                    <a:rPr lang="zh-TW" altLang="en-US" i="1">
                                      <a:solidFill>
                                        <a:srgbClr val="000000"/>
                                      </a:solidFill>
                                      <a:latin typeface="Cambria Math" panose="02040503050406030204" pitchFamily="18" charset="0"/>
                                    </a:rPr>
                                    <m:t>𝑊</m:t>
                                  </m:r>
                                </m:e>
                                <m:sub>
                                  <m:r>
                                    <a:rPr lang="zh-TW" altLang="en-US" i="1">
                                      <a:solidFill>
                                        <a:srgbClr val="000000"/>
                                      </a:solidFill>
                                      <a:latin typeface="Cambria Math" panose="02040503050406030204" pitchFamily="18" charset="0"/>
                                    </a:rPr>
                                    <m:t>2</m:t>
                                  </m:r>
                                  <m:r>
                                    <a:rPr lang="zh-TW" altLang="en-US" i="1">
                                      <a:solidFill>
                                        <a:srgbClr val="000000"/>
                                      </a:solidFill>
                                      <a:latin typeface="Cambria Math" panose="02040503050406030204" pitchFamily="18" charset="0"/>
                                    </a:rPr>
                                    <m:t>𝐾</m:t>
                                  </m:r>
                                </m:sub>
                                <m:sup>
                                  <m:r>
                                    <a:rPr lang="zh-TW" altLang="en-US" i="1">
                                      <a:solidFill>
                                        <a:srgbClr val="000000"/>
                                      </a:solidFill>
                                      <a:latin typeface="Cambria Math" panose="02040503050406030204" pitchFamily="18" charset="0"/>
                                    </a:rPr>
                                    <m:t>𝑢𝑥</m:t>
                                  </m:r>
                                </m:sup>
                              </m:sSubSup>
                              <m:r>
                                <a:rPr lang="zh-TW" altLang="en-US"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1</m:t>
                                  </m:r>
                                </m:num>
                                <m:den>
                                  <m:r>
                                    <a:rPr lang="zh-TW" altLang="en-US" i="1">
                                      <a:solidFill>
                                        <a:srgbClr val="000000"/>
                                      </a:solidFill>
                                      <a:latin typeface="Cambria Math" panose="02040503050406030204" pitchFamily="18" charset="0"/>
                                    </a:rPr>
                                    <m:t>𝐾</m:t>
                                  </m:r>
                                </m:den>
                              </m:f>
                              <m:nary>
                                <m:naryPr>
                                  <m:chr m:val="∑"/>
                                  <m:ctrlPr>
                                    <a:rPr lang="zh-TW" altLang="en-US" i="1">
                                      <a:solidFill>
                                        <a:srgbClr val="000000"/>
                                      </a:solidFill>
                                      <a:latin typeface="Cambria Math" panose="02040503050406030204" pitchFamily="18" charset="0"/>
                                    </a:rPr>
                                  </m:ctrlPr>
                                </m:naryPr>
                                <m:sub>
                                  <m:r>
                                    <a:rPr lang="zh-TW" altLang="en-US" i="1">
                                      <a:solidFill>
                                        <a:srgbClr val="000000"/>
                                      </a:solidFill>
                                      <a:latin typeface="Cambria Math" panose="02040503050406030204" pitchFamily="18" charset="0"/>
                                    </a:rPr>
                                    <m:t>𝑥</m:t>
                                  </m:r>
                                  <m:r>
                                    <a:rPr lang="zh-TW" altLang="en-US" i="1">
                                      <a:solidFill>
                                        <a:srgbClr val="000000"/>
                                      </a:solidFill>
                                      <a:latin typeface="Cambria Math" panose="02040503050406030204" pitchFamily="18" charset="0"/>
                                    </a:rPr>
                                    <m:t>=0</m:t>
                                  </m:r>
                                </m:sub>
                                <m:sup>
                                  <m:r>
                                    <a:rPr lang="zh-TW" altLang="en-US" i="1">
                                      <a:solidFill>
                                        <a:srgbClr val="000000"/>
                                      </a:solidFill>
                                      <a:latin typeface="Cambria Math" panose="02040503050406030204" pitchFamily="18" charset="0"/>
                                    </a:rPr>
                                    <m:t>𝐾</m:t>
                                  </m:r>
                                  <m:r>
                                    <a:rPr lang="zh-TW" altLang="en-US" i="1">
                                      <a:solidFill>
                                        <a:srgbClr val="000000"/>
                                      </a:solidFill>
                                      <a:latin typeface="Cambria Math" panose="02040503050406030204" pitchFamily="18" charset="0"/>
                                    </a:rPr>
                                    <m:t>−1</m:t>
                                  </m:r>
                                </m:sup>
                                <m:e>
                                  <m:r>
                                    <a:rPr lang="zh-TW" altLang="en-US" i="1">
                                      <a:solidFill>
                                        <a:srgbClr val="000000"/>
                                      </a:solidFill>
                                      <a:latin typeface="Cambria Math" panose="02040503050406030204" pitchFamily="18" charset="0"/>
                                    </a:rPr>
                                    <m:t>𝑓</m:t>
                                  </m:r>
                                  <m:r>
                                    <a:rPr lang="zh-TW" altLang="en-US" i="1">
                                      <a:solidFill>
                                        <a:srgbClr val="000000"/>
                                      </a:solidFill>
                                      <a:latin typeface="Cambria Math" panose="02040503050406030204" pitchFamily="18" charset="0"/>
                                    </a:rPr>
                                    <m:t>(2</m:t>
                                  </m:r>
                                  <m:r>
                                    <a:rPr lang="zh-TW" altLang="en-US" i="1">
                                      <a:solidFill>
                                        <a:srgbClr val="000000"/>
                                      </a:solidFill>
                                      <a:latin typeface="Cambria Math" panose="02040503050406030204" pitchFamily="18" charset="0"/>
                                    </a:rPr>
                                    <m:t>𝑥</m:t>
                                  </m:r>
                                  <m:r>
                                    <a:rPr lang="zh-TW" altLang="en-US" i="1">
                                      <a:solidFill>
                                        <a:srgbClr val="000000"/>
                                      </a:solidFill>
                                      <a:latin typeface="Cambria Math" panose="02040503050406030204" pitchFamily="18" charset="0"/>
                                    </a:rPr>
                                    <m:t>+1)</m:t>
                                  </m:r>
                                  <m:sSubSup>
                                    <m:sSubSupPr>
                                      <m:ctrlPr>
                                        <a:rPr lang="zh-TW" altLang="en-US" i="1">
                                          <a:solidFill>
                                            <a:srgbClr val="000000"/>
                                          </a:solidFill>
                                          <a:latin typeface="Cambria Math" panose="02040503050406030204" pitchFamily="18" charset="0"/>
                                        </a:rPr>
                                      </m:ctrlPr>
                                    </m:sSubSupPr>
                                    <m:e>
                                      <m:r>
                                        <a:rPr lang="zh-TW" altLang="en-US" i="1">
                                          <a:solidFill>
                                            <a:srgbClr val="000000"/>
                                          </a:solidFill>
                                          <a:latin typeface="Cambria Math" panose="02040503050406030204" pitchFamily="18" charset="0"/>
                                        </a:rPr>
                                        <m:t>𝑊</m:t>
                                      </m:r>
                                    </m:e>
                                    <m:sub>
                                      <m:r>
                                        <a:rPr lang="zh-TW" altLang="en-US" i="1">
                                          <a:solidFill>
                                            <a:srgbClr val="000000"/>
                                          </a:solidFill>
                                          <a:latin typeface="Cambria Math" panose="02040503050406030204" pitchFamily="18" charset="0"/>
                                        </a:rPr>
                                        <m:t>𝐾</m:t>
                                      </m:r>
                                    </m:sub>
                                    <m:sup>
                                      <m:r>
                                        <a:rPr lang="zh-TW" altLang="en-US" i="1">
                                          <a:solidFill>
                                            <a:srgbClr val="000000"/>
                                          </a:solidFill>
                                          <a:latin typeface="Cambria Math" panose="02040503050406030204" pitchFamily="18" charset="0"/>
                                        </a:rPr>
                                        <m:t>𝑢𝑥</m:t>
                                      </m:r>
                                    </m:sup>
                                  </m:sSubSup>
                                  <m:sSubSup>
                                    <m:sSubSupPr>
                                      <m:ctrlPr>
                                        <a:rPr lang="zh-TW" altLang="en-US" i="1">
                                          <a:solidFill>
                                            <a:srgbClr val="000000"/>
                                          </a:solidFill>
                                          <a:latin typeface="Cambria Math" panose="02040503050406030204" pitchFamily="18" charset="0"/>
                                        </a:rPr>
                                      </m:ctrlPr>
                                    </m:sSubSupPr>
                                    <m:e>
                                      <m:r>
                                        <a:rPr lang="zh-TW" altLang="en-US" i="1">
                                          <a:solidFill>
                                            <a:srgbClr val="000000"/>
                                          </a:solidFill>
                                          <a:latin typeface="Cambria Math" panose="02040503050406030204" pitchFamily="18" charset="0"/>
                                        </a:rPr>
                                        <m:t>𝑊</m:t>
                                      </m:r>
                                    </m:e>
                                    <m:sub>
                                      <m:r>
                                        <a:rPr lang="zh-TW" altLang="en-US" i="1">
                                          <a:solidFill>
                                            <a:srgbClr val="000000"/>
                                          </a:solidFill>
                                          <a:latin typeface="Cambria Math" panose="02040503050406030204" pitchFamily="18" charset="0"/>
                                        </a:rPr>
                                        <m:t>2</m:t>
                                      </m:r>
                                      <m:r>
                                        <a:rPr lang="zh-TW" altLang="en-US" i="1">
                                          <a:solidFill>
                                            <a:srgbClr val="000000"/>
                                          </a:solidFill>
                                          <a:latin typeface="Cambria Math" panose="02040503050406030204" pitchFamily="18" charset="0"/>
                                        </a:rPr>
                                        <m:t>𝐾</m:t>
                                      </m:r>
                                    </m:sub>
                                    <m:sup>
                                      <m:r>
                                        <a:rPr lang="zh-TW" altLang="en-US" i="1">
                                          <a:solidFill>
                                            <a:srgbClr val="000000"/>
                                          </a:solidFill>
                                          <a:latin typeface="Cambria Math" panose="02040503050406030204" pitchFamily="18" charset="0"/>
                                        </a:rPr>
                                        <m:t>𝑢</m:t>
                                      </m:r>
                                    </m:sup>
                                  </m:sSubSup>
                                </m:e>
                              </m:nary>
                            </m:e>
                          </m:nary>
                        </m:e>
                      </m:d>
                      <m:r>
                        <a:rPr lang="zh-TW" altLang="en-US" i="1">
                          <a:solidFill>
                            <a:srgbClr val="000000"/>
                          </a:solidFill>
                          <a:latin typeface="Cambria Math" panose="02040503050406030204" pitchFamily="18" charset="0"/>
                        </a:rPr>
                        <m:t>.</m:t>
                      </m:r>
                    </m:oMath>
                  </m:oMathPara>
                </a14:m>
                <a:endParaRPr lang="zh-TW" altLang="en-US" dirty="0"/>
              </a:p>
            </p:txBody>
          </p:sp>
        </mc:Choice>
        <mc:Fallback xmlns="">
          <p:sp>
            <p:nvSpPr>
              <p:cNvPr id="93193" name="Object 8">
                <a:extLst>
                  <a:ext uri="{FF2B5EF4-FFF2-40B4-BE49-F238E27FC236}">
                    <a16:creationId xmlns:a16="http://schemas.microsoft.com/office/drawing/2014/main" id="{1D5631AA-49F2-4C18-9149-4B03760130A6}"/>
                  </a:ext>
                </a:extLst>
              </p:cNvPr>
              <p:cNvSpPr txBox="1">
                <a:spLocks noRot="1" noChangeAspect="1" noMove="1" noResize="1" noEditPoints="1" noAdjustHandles="1" noChangeArrowheads="1" noChangeShapeType="1" noTextEdit="1"/>
              </p:cNvSpPr>
              <p:nvPr/>
            </p:nvSpPr>
            <p:spPr bwMode="auto">
              <a:xfrm>
                <a:off x="700088" y="5761038"/>
                <a:ext cx="7134225" cy="869950"/>
              </a:xfrm>
              <a:prstGeom prst="rect">
                <a:avLst/>
              </a:prstGeom>
              <a:blipFill>
                <a:blip r:embed="rId7"/>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3194" name="Object 9">
                <a:extLst>
                  <a:ext uri="{FF2B5EF4-FFF2-40B4-BE49-F238E27FC236}">
                    <a16:creationId xmlns:a16="http://schemas.microsoft.com/office/drawing/2014/main" id="{8D6F99EC-B2AC-45E9-9D84-FB0ECBF3ACEF}"/>
                  </a:ext>
                </a:extLst>
              </p:cNvPr>
              <p:cNvSpPr txBox="1"/>
              <p:nvPr/>
            </p:nvSpPr>
            <p:spPr bwMode="auto">
              <a:xfrm>
                <a:off x="587375" y="3976688"/>
                <a:ext cx="6456363" cy="1584325"/>
              </a:xfrm>
              <a:prstGeom prst="rect">
                <a:avLst/>
              </a:prstGeom>
              <a:noFill/>
              <a:ln>
                <a:noFill/>
              </a:ln>
              <a:effectLst/>
            </p:spPr>
            <p:txBody>
              <a:bodyPr>
                <a:normAutofit fontScale="85000" lnSpcReduction="10000"/>
              </a:bodyPr>
              <a:lstStyle/>
              <a:p>
                <a:pPr/>
                <a14:m>
                  <m:oMathPara xmlns:m="http://schemas.openxmlformats.org/officeDocument/2006/math">
                    <m:oMathParaPr>
                      <m:jc m:val="centerGroup"/>
                    </m:oMathParaPr>
                    <m:oMath xmlns:m="http://schemas.openxmlformats.org/officeDocument/2006/math">
                      <m:r>
                        <a:rPr lang="zh-TW" altLang="en-US" i="1">
                          <a:solidFill>
                            <a:srgbClr val="000000"/>
                          </a:solidFill>
                          <a:latin typeface="Cambria Math" panose="02040503050406030204" pitchFamily="18" charset="0"/>
                        </a:rPr>
                        <m:t>𝐹</m:t>
                      </m:r>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𝑢</m:t>
                      </m:r>
                      <m:r>
                        <a:rPr lang="zh-TW" altLang="en-US" i="1">
                          <a:solidFill>
                            <a:srgbClr val="000000"/>
                          </a:solidFill>
                          <a:latin typeface="Cambria Math" panose="02040503050406030204" pitchFamily="18" charset="0"/>
                        </a:rPr>
                        <m:t>)</m:t>
                      </m:r>
                      <m:r>
                        <m:rPr>
                          <m:aln/>
                        </m:rPr>
                        <a:rPr lang="zh-TW" altLang="en-US"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1</m:t>
                          </m:r>
                        </m:num>
                        <m:den>
                          <m:r>
                            <a:rPr lang="zh-TW" altLang="en-US" i="1">
                              <a:solidFill>
                                <a:srgbClr val="000000"/>
                              </a:solidFill>
                              <a:latin typeface="Cambria Math" panose="02040503050406030204" pitchFamily="18" charset="0"/>
                            </a:rPr>
                            <m:t>2</m:t>
                          </m:r>
                          <m:r>
                            <a:rPr lang="zh-TW" altLang="en-US" i="1">
                              <a:solidFill>
                                <a:srgbClr val="000000"/>
                              </a:solidFill>
                              <a:latin typeface="Cambria Math" panose="02040503050406030204" pitchFamily="18" charset="0"/>
                            </a:rPr>
                            <m:t>𝐾</m:t>
                          </m:r>
                        </m:den>
                      </m:f>
                      <m:nary>
                        <m:naryPr>
                          <m:chr m:val="∑"/>
                          <m:ctrlPr>
                            <a:rPr lang="zh-TW" altLang="en-US" i="1">
                              <a:solidFill>
                                <a:srgbClr val="000000"/>
                              </a:solidFill>
                              <a:latin typeface="Cambria Math" panose="02040503050406030204" pitchFamily="18" charset="0"/>
                            </a:rPr>
                          </m:ctrlPr>
                        </m:naryPr>
                        <m:sub>
                          <m:r>
                            <a:rPr lang="zh-TW" altLang="en-US" i="1">
                              <a:solidFill>
                                <a:srgbClr val="000000"/>
                              </a:solidFill>
                              <a:latin typeface="Cambria Math" panose="02040503050406030204" pitchFamily="18" charset="0"/>
                            </a:rPr>
                            <m:t>𝑥</m:t>
                          </m:r>
                          <m:r>
                            <a:rPr lang="zh-TW" altLang="en-US" i="1">
                              <a:solidFill>
                                <a:srgbClr val="000000"/>
                              </a:solidFill>
                              <a:latin typeface="Cambria Math" panose="02040503050406030204" pitchFamily="18" charset="0"/>
                            </a:rPr>
                            <m:t>=0</m:t>
                          </m:r>
                        </m:sub>
                        <m:sup>
                          <m:r>
                            <a:rPr lang="zh-TW" altLang="en-US" i="1">
                              <a:solidFill>
                                <a:srgbClr val="000000"/>
                              </a:solidFill>
                              <a:latin typeface="Cambria Math" panose="02040503050406030204" pitchFamily="18" charset="0"/>
                            </a:rPr>
                            <m:t>2</m:t>
                          </m:r>
                          <m:r>
                            <a:rPr lang="zh-TW" altLang="en-US" i="1">
                              <a:solidFill>
                                <a:srgbClr val="000000"/>
                              </a:solidFill>
                              <a:latin typeface="Cambria Math" panose="02040503050406030204" pitchFamily="18" charset="0"/>
                            </a:rPr>
                            <m:t>𝐾</m:t>
                          </m:r>
                          <m:r>
                            <a:rPr lang="zh-TW" altLang="en-US" i="1">
                              <a:solidFill>
                                <a:srgbClr val="000000"/>
                              </a:solidFill>
                              <a:latin typeface="Cambria Math" panose="02040503050406030204" pitchFamily="18" charset="0"/>
                            </a:rPr>
                            <m:t>−1</m:t>
                          </m:r>
                        </m:sup>
                        <m:e>
                          <m:r>
                            <a:rPr lang="zh-TW" altLang="en-US" i="1">
                              <a:solidFill>
                                <a:srgbClr val="000000"/>
                              </a:solidFill>
                              <a:latin typeface="Cambria Math" panose="02040503050406030204" pitchFamily="18" charset="0"/>
                            </a:rPr>
                            <m:t>𝑓</m:t>
                          </m:r>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𝑥</m:t>
                          </m:r>
                          <m:r>
                            <a:rPr lang="zh-TW" altLang="en-US" i="1">
                              <a:solidFill>
                                <a:srgbClr val="000000"/>
                              </a:solidFill>
                              <a:latin typeface="Cambria Math" panose="02040503050406030204" pitchFamily="18" charset="0"/>
                            </a:rPr>
                            <m:t>)</m:t>
                          </m:r>
                          <m:sSubSup>
                            <m:sSubSupPr>
                              <m:ctrlPr>
                                <a:rPr lang="zh-TW" altLang="en-US" i="1">
                                  <a:solidFill>
                                    <a:srgbClr val="000000"/>
                                  </a:solidFill>
                                  <a:latin typeface="Cambria Math" panose="02040503050406030204" pitchFamily="18" charset="0"/>
                                </a:rPr>
                              </m:ctrlPr>
                            </m:sSubSupPr>
                            <m:e>
                              <m:r>
                                <a:rPr lang="zh-TW" altLang="en-US" i="1">
                                  <a:solidFill>
                                    <a:srgbClr val="000000"/>
                                  </a:solidFill>
                                  <a:latin typeface="Cambria Math" panose="02040503050406030204" pitchFamily="18" charset="0"/>
                                </a:rPr>
                                <m:t>𝑊</m:t>
                              </m:r>
                            </m:e>
                            <m:sub>
                              <m:r>
                                <a:rPr lang="zh-TW" altLang="en-US" i="1">
                                  <a:solidFill>
                                    <a:srgbClr val="000000"/>
                                  </a:solidFill>
                                  <a:latin typeface="Cambria Math" panose="02040503050406030204" pitchFamily="18" charset="0"/>
                                </a:rPr>
                                <m:t>2</m:t>
                              </m:r>
                              <m:r>
                                <a:rPr lang="zh-TW" altLang="en-US" i="1">
                                  <a:solidFill>
                                    <a:srgbClr val="000000"/>
                                  </a:solidFill>
                                  <a:latin typeface="Cambria Math" panose="02040503050406030204" pitchFamily="18" charset="0"/>
                                </a:rPr>
                                <m:t>𝐾</m:t>
                              </m:r>
                            </m:sub>
                            <m:sup>
                              <m:r>
                                <a:rPr lang="zh-TW" altLang="en-US" i="1">
                                  <a:solidFill>
                                    <a:srgbClr val="000000"/>
                                  </a:solidFill>
                                  <a:latin typeface="Cambria Math" panose="02040503050406030204" pitchFamily="18" charset="0"/>
                                </a:rPr>
                                <m:t>𝑢𝑥</m:t>
                              </m:r>
                            </m:sup>
                          </m:sSubSup>
                        </m:e>
                      </m:nary>
                    </m:oMath>
                    <m:oMath xmlns:m="http://schemas.openxmlformats.org/officeDocument/2006/math">
                      <m:r>
                        <a:rPr lang="zh-TW" altLang="en-US" i="1">
                          <a:solidFill>
                            <a:srgbClr val="000000"/>
                          </a:solidFill>
                          <a:latin typeface="Cambria Math" panose="02040503050406030204" pitchFamily="18" charset="0"/>
                        </a:rPr>
                        <m:t>　　　</m:t>
                      </m:r>
                      <m:r>
                        <m:rPr>
                          <m:aln/>
                        </m:rPr>
                        <a:rPr lang="zh-TW" altLang="en-US"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1</m:t>
                          </m:r>
                        </m:num>
                        <m:den>
                          <m:r>
                            <a:rPr lang="zh-TW" altLang="en-US" i="1">
                              <a:solidFill>
                                <a:srgbClr val="000000"/>
                              </a:solidFill>
                              <a:latin typeface="Cambria Math" panose="02040503050406030204" pitchFamily="18" charset="0"/>
                            </a:rPr>
                            <m:t>2</m:t>
                          </m:r>
                        </m:den>
                      </m:f>
                      <m:d>
                        <m:dPr>
                          <m:begChr m:val="["/>
                          <m:endChr m:val="]"/>
                          <m:ctrlPr>
                            <a:rPr lang="zh-TW" altLang="en-US" i="1">
                              <a:solidFill>
                                <a:srgbClr val="000000"/>
                              </a:solidFill>
                              <a:latin typeface="Cambria Math" panose="02040503050406030204" pitchFamily="18" charset="0"/>
                            </a:rPr>
                          </m:ctrlPr>
                        </m:dPr>
                        <m:e>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1</m:t>
                              </m:r>
                            </m:num>
                            <m:den>
                              <m:r>
                                <a:rPr lang="zh-TW" altLang="en-US" i="1">
                                  <a:solidFill>
                                    <a:srgbClr val="000000"/>
                                  </a:solidFill>
                                  <a:latin typeface="Cambria Math" panose="02040503050406030204" pitchFamily="18" charset="0"/>
                                </a:rPr>
                                <m:t>𝐾</m:t>
                              </m:r>
                            </m:den>
                          </m:f>
                          <m:nary>
                            <m:naryPr>
                              <m:chr m:val="∑"/>
                              <m:ctrlPr>
                                <a:rPr lang="zh-TW" altLang="en-US" i="1">
                                  <a:solidFill>
                                    <a:srgbClr val="000000"/>
                                  </a:solidFill>
                                  <a:latin typeface="Cambria Math" panose="02040503050406030204" pitchFamily="18" charset="0"/>
                                </a:rPr>
                              </m:ctrlPr>
                            </m:naryPr>
                            <m:sub>
                              <m:r>
                                <a:rPr lang="zh-TW" altLang="en-US" i="1">
                                  <a:solidFill>
                                    <a:srgbClr val="000000"/>
                                  </a:solidFill>
                                  <a:latin typeface="Cambria Math" panose="02040503050406030204" pitchFamily="18" charset="0"/>
                                </a:rPr>
                                <m:t>𝑥</m:t>
                              </m:r>
                              <m:r>
                                <a:rPr lang="zh-TW" altLang="en-US" i="1">
                                  <a:solidFill>
                                    <a:srgbClr val="000000"/>
                                  </a:solidFill>
                                  <a:latin typeface="Cambria Math" panose="02040503050406030204" pitchFamily="18" charset="0"/>
                                </a:rPr>
                                <m:t>=0</m:t>
                              </m:r>
                            </m:sub>
                            <m:sup>
                              <m:r>
                                <a:rPr lang="zh-TW" altLang="en-US" i="1">
                                  <a:solidFill>
                                    <a:srgbClr val="000000"/>
                                  </a:solidFill>
                                  <a:latin typeface="Cambria Math" panose="02040503050406030204" pitchFamily="18" charset="0"/>
                                </a:rPr>
                                <m:t>𝐾</m:t>
                              </m:r>
                              <m:r>
                                <a:rPr lang="zh-TW" altLang="en-US" i="1">
                                  <a:solidFill>
                                    <a:srgbClr val="000000"/>
                                  </a:solidFill>
                                  <a:latin typeface="Cambria Math" panose="02040503050406030204" pitchFamily="18" charset="0"/>
                                </a:rPr>
                                <m:t>−1</m:t>
                              </m:r>
                            </m:sup>
                            <m:e>
                              <m:r>
                                <a:rPr lang="zh-TW" altLang="en-US" i="1">
                                  <a:solidFill>
                                    <a:srgbClr val="000000"/>
                                  </a:solidFill>
                                  <a:latin typeface="Cambria Math" panose="02040503050406030204" pitchFamily="18" charset="0"/>
                                </a:rPr>
                                <m:t>𝑓</m:t>
                              </m:r>
                              <m:r>
                                <a:rPr lang="zh-TW" altLang="en-US" i="1">
                                  <a:solidFill>
                                    <a:srgbClr val="000000"/>
                                  </a:solidFill>
                                  <a:latin typeface="Cambria Math" panose="02040503050406030204" pitchFamily="18" charset="0"/>
                                </a:rPr>
                                <m:t>(2</m:t>
                              </m:r>
                              <m:r>
                                <a:rPr lang="zh-TW" altLang="en-US" i="1">
                                  <a:solidFill>
                                    <a:srgbClr val="000000"/>
                                  </a:solidFill>
                                  <a:latin typeface="Cambria Math" panose="02040503050406030204" pitchFamily="18" charset="0"/>
                                </a:rPr>
                                <m:t>𝑥</m:t>
                              </m:r>
                              <m:r>
                                <a:rPr lang="zh-TW" altLang="en-US" i="1">
                                  <a:solidFill>
                                    <a:srgbClr val="000000"/>
                                  </a:solidFill>
                                  <a:latin typeface="Cambria Math" panose="02040503050406030204" pitchFamily="18" charset="0"/>
                                </a:rPr>
                                <m:t>)</m:t>
                              </m:r>
                              <m:sSubSup>
                                <m:sSubSupPr>
                                  <m:ctrlPr>
                                    <a:rPr lang="zh-TW" altLang="en-US" i="1">
                                      <a:solidFill>
                                        <a:srgbClr val="000000"/>
                                      </a:solidFill>
                                      <a:latin typeface="Cambria Math" panose="02040503050406030204" pitchFamily="18" charset="0"/>
                                    </a:rPr>
                                  </m:ctrlPr>
                                </m:sSubSupPr>
                                <m:e>
                                  <m:r>
                                    <a:rPr lang="zh-TW" altLang="en-US" i="1">
                                      <a:solidFill>
                                        <a:srgbClr val="000000"/>
                                      </a:solidFill>
                                      <a:latin typeface="Cambria Math" panose="02040503050406030204" pitchFamily="18" charset="0"/>
                                    </a:rPr>
                                    <m:t>𝑊</m:t>
                                  </m:r>
                                </m:e>
                                <m:sub>
                                  <m:r>
                                    <a:rPr lang="zh-TW" altLang="en-US" i="1">
                                      <a:solidFill>
                                        <a:srgbClr val="000000"/>
                                      </a:solidFill>
                                      <a:latin typeface="Cambria Math" panose="02040503050406030204" pitchFamily="18" charset="0"/>
                                    </a:rPr>
                                    <m:t>2</m:t>
                                  </m:r>
                                  <m:r>
                                    <a:rPr lang="zh-TW" altLang="en-US" i="1">
                                      <a:solidFill>
                                        <a:srgbClr val="000000"/>
                                      </a:solidFill>
                                      <a:latin typeface="Cambria Math" panose="02040503050406030204" pitchFamily="18" charset="0"/>
                                    </a:rPr>
                                    <m:t>𝐾</m:t>
                                  </m:r>
                                </m:sub>
                                <m:sup>
                                  <m:r>
                                    <a:rPr lang="zh-TW" altLang="en-US" i="1">
                                      <a:solidFill>
                                        <a:srgbClr val="000000"/>
                                      </a:solidFill>
                                      <a:latin typeface="Cambria Math" panose="02040503050406030204" pitchFamily="18" charset="0"/>
                                    </a:rPr>
                                    <m:t>𝑢</m:t>
                                  </m:r>
                                  <m:r>
                                    <a:rPr lang="zh-TW" altLang="en-US" i="1">
                                      <a:solidFill>
                                        <a:srgbClr val="000000"/>
                                      </a:solidFill>
                                      <a:latin typeface="Cambria Math" panose="02040503050406030204" pitchFamily="18" charset="0"/>
                                    </a:rPr>
                                    <m:t>(2</m:t>
                                  </m:r>
                                  <m:r>
                                    <a:rPr lang="zh-TW" altLang="en-US" i="1">
                                      <a:solidFill>
                                        <a:srgbClr val="000000"/>
                                      </a:solidFill>
                                      <a:latin typeface="Cambria Math" panose="02040503050406030204" pitchFamily="18" charset="0"/>
                                    </a:rPr>
                                    <m:t>𝑥</m:t>
                                  </m:r>
                                  <m:r>
                                    <a:rPr lang="zh-TW" altLang="en-US" i="1">
                                      <a:solidFill>
                                        <a:srgbClr val="000000"/>
                                      </a:solidFill>
                                      <a:latin typeface="Cambria Math" panose="02040503050406030204" pitchFamily="18" charset="0"/>
                                    </a:rPr>
                                    <m:t>)</m:t>
                                  </m:r>
                                </m:sup>
                              </m:sSubSup>
                              <m:r>
                                <a:rPr lang="zh-TW" altLang="en-US"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1</m:t>
                                  </m:r>
                                </m:num>
                                <m:den>
                                  <m:r>
                                    <a:rPr lang="zh-TW" altLang="en-US" i="1">
                                      <a:solidFill>
                                        <a:srgbClr val="000000"/>
                                      </a:solidFill>
                                      <a:latin typeface="Cambria Math" panose="02040503050406030204" pitchFamily="18" charset="0"/>
                                    </a:rPr>
                                    <m:t>𝐾</m:t>
                                  </m:r>
                                </m:den>
                              </m:f>
                              <m:nary>
                                <m:naryPr>
                                  <m:chr m:val="∑"/>
                                  <m:ctrlPr>
                                    <a:rPr lang="zh-TW" altLang="en-US" i="1">
                                      <a:solidFill>
                                        <a:srgbClr val="000000"/>
                                      </a:solidFill>
                                      <a:latin typeface="Cambria Math" panose="02040503050406030204" pitchFamily="18" charset="0"/>
                                    </a:rPr>
                                  </m:ctrlPr>
                                </m:naryPr>
                                <m:sub>
                                  <m:r>
                                    <a:rPr lang="zh-TW" altLang="en-US" i="1">
                                      <a:solidFill>
                                        <a:srgbClr val="000000"/>
                                      </a:solidFill>
                                      <a:latin typeface="Cambria Math" panose="02040503050406030204" pitchFamily="18" charset="0"/>
                                    </a:rPr>
                                    <m:t>𝑥</m:t>
                                  </m:r>
                                  <m:r>
                                    <a:rPr lang="zh-TW" altLang="en-US" i="1">
                                      <a:solidFill>
                                        <a:srgbClr val="000000"/>
                                      </a:solidFill>
                                      <a:latin typeface="Cambria Math" panose="02040503050406030204" pitchFamily="18" charset="0"/>
                                    </a:rPr>
                                    <m:t>=0</m:t>
                                  </m:r>
                                </m:sub>
                                <m:sup>
                                  <m:r>
                                    <a:rPr lang="zh-TW" altLang="en-US" i="1">
                                      <a:solidFill>
                                        <a:srgbClr val="000000"/>
                                      </a:solidFill>
                                      <a:latin typeface="Cambria Math" panose="02040503050406030204" pitchFamily="18" charset="0"/>
                                    </a:rPr>
                                    <m:t>𝐾</m:t>
                                  </m:r>
                                  <m:r>
                                    <a:rPr lang="zh-TW" altLang="en-US" i="1">
                                      <a:solidFill>
                                        <a:srgbClr val="000000"/>
                                      </a:solidFill>
                                      <a:latin typeface="Cambria Math" panose="02040503050406030204" pitchFamily="18" charset="0"/>
                                    </a:rPr>
                                    <m:t>−1</m:t>
                                  </m:r>
                                </m:sup>
                                <m:e>
                                  <m:r>
                                    <a:rPr lang="zh-TW" altLang="en-US" i="1">
                                      <a:solidFill>
                                        <a:srgbClr val="000000"/>
                                      </a:solidFill>
                                      <a:latin typeface="Cambria Math" panose="02040503050406030204" pitchFamily="18" charset="0"/>
                                    </a:rPr>
                                    <m:t>𝑓</m:t>
                                  </m:r>
                                  <m:r>
                                    <a:rPr lang="zh-TW" altLang="en-US" i="1">
                                      <a:solidFill>
                                        <a:srgbClr val="000000"/>
                                      </a:solidFill>
                                      <a:latin typeface="Cambria Math" panose="02040503050406030204" pitchFamily="18" charset="0"/>
                                    </a:rPr>
                                    <m:t>(2</m:t>
                                  </m:r>
                                  <m:r>
                                    <a:rPr lang="zh-TW" altLang="en-US" i="1">
                                      <a:solidFill>
                                        <a:srgbClr val="000000"/>
                                      </a:solidFill>
                                      <a:latin typeface="Cambria Math" panose="02040503050406030204" pitchFamily="18" charset="0"/>
                                    </a:rPr>
                                    <m:t>𝑥</m:t>
                                  </m:r>
                                  <m:r>
                                    <a:rPr lang="zh-TW" altLang="en-US" i="1">
                                      <a:solidFill>
                                        <a:srgbClr val="000000"/>
                                      </a:solidFill>
                                      <a:latin typeface="Cambria Math" panose="02040503050406030204" pitchFamily="18" charset="0"/>
                                    </a:rPr>
                                    <m:t>+1)</m:t>
                                  </m:r>
                                  <m:sSubSup>
                                    <m:sSubSupPr>
                                      <m:ctrlPr>
                                        <a:rPr lang="zh-TW" altLang="en-US" i="1">
                                          <a:solidFill>
                                            <a:srgbClr val="000000"/>
                                          </a:solidFill>
                                          <a:latin typeface="Cambria Math" panose="02040503050406030204" pitchFamily="18" charset="0"/>
                                        </a:rPr>
                                      </m:ctrlPr>
                                    </m:sSubSupPr>
                                    <m:e>
                                      <m:r>
                                        <a:rPr lang="zh-TW" altLang="en-US" i="1">
                                          <a:solidFill>
                                            <a:srgbClr val="000000"/>
                                          </a:solidFill>
                                          <a:latin typeface="Cambria Math" panose="02040503050406030204" pitchFamily="18" charset="0"/>
                                        </a:rPr>
                                        <m:t>𝑊</m:t>
                                      </m:r>
                                    </m:e>
                                    <m:sub>
                                      <m:r>
                                        <a:rPr lang="zh-TW" altLang="en-US" i="1">
                                          <a:solidFill>
                                            <a:srgbClr val="000000"/>
                                          </a:solidFill>
                                          <a:latin typeface="Cambria Math" panose="02040503050406030204" pitchFamily="18" charset="0"/>
                                        </a:rPr>
                                        <m:t>2</m:t>
                                      </m:r>
                                      <m:r>
                                        <a:rPr lang="zh-TW" altLang="en-US" i="1">
                                          <a:solidFill>
                                            <a:srgbClr val="000000"/>
                                          </a:solidFill>
                                          <a:latin typeface="Cambria Math" panose="02040503050406030204" pitchFamily="18" charset="0"/>
                                        </a:rPr>
                                        <m:t>𝐾</m:t>
                                      </m:r>
                                    </m:sub>
                                    <m:sup>
                                      <m:r>
                                        <a:rPr lang="zh-TW" altLang="en-US" i="1">
                                          <a:solidFill>
                                            <a:srgbClr val="000000"/>
                                          </a:solidFill>
                                          <a:latin typeface="Cambria Math" panose="02040503050406030204" pitchFamily="18" charset="0"/>
                                        </a:rPr>
                                        <m:t>𝑢</m:t>
                                      </m:r>
                                      <m:r>
                                        <a:rPr lang="zh-TW" altLang="en-US" i="1">
                                          <a:solidFill>
                                            <a:srgbClr val="000000"/>
                                          </a:solidFill>
                                          <a:latin typeface="Cambria Math" panose="02040503050406030204" pitchFamily="18" charset="0"/>
                                        </a:rPr>
                                        <m:t>(2</m:t>
                                      </m:r>
                                      <m:r>
                                        <a:rPr lang="zh-TW" altLang="en-US" i="1">
                                          <a:solidFill>
                                            <a:srgbClr val="000000"/>
                                          </a:solidFill>
                                          <a:latin typeface="Cambria Math" panose="02040503050406030204" pitchFamily="18" charset="0"/>
                                        </a:rPr>
                                        <m:t>𝑥</m:t>
                                      </m:r>
                                      <m:r>
                                        <a:rPr lang="zh-TW" altLang="en-US" i="1">
                                          <a:solidFill>
                                            <a:srgbClr val="000000"/>
                                          </a:solidFill>
                                          <a:latin typeface="Cambria Math" panose="02040503050406030204" pitchFamily="18" charset="0"/>
                                        </a:rPr>
                                        <m:t>+1)</m:t>
                                      </m:r>
                                    </m:sup>
                                  </m:sSubSup>
                                </m:e>
                              </m:nary>
                            </m:e>
                          </m:nary>
                        </m:e>
                      </m:d>
                      <m:r>
                        <a:rPr lang="zh-TW" altLang="en-US" i="1">
                          <a:solidFill>
                            <a:srgbClr val="000000"/>
                          </a:solidFill>
                          <a:latin typeface="Cambria Math" panose="02040503050406030204" pitchFamily="18" charset="0"/>
                        </a:rPr>
                        <m:t>.</m:t>
                      </m:r>
                    </m:oMath>
                  </m:oMathPara>
                </a14:m>
                <a:endParaRPr lang="zh-TW" altLang="en-US"/>
              </a:p>
            </p:txBody>
          </p:sp>
        </mc:Choice>
        <mc:Fallback xmlns="">
          <p:sp>
            <p:nvSpPr>
              <p:cNvPr id="93194" name="Object 9">
                <a:extLst>
                  <a:ext uri="{FF2B5EF4-FFF2-40B4-BE49-F238E27FC236}">
                    <a16:creationId xmlns:a16="http://schemas.microsoft.com/office/drawing/2014/main" id="{8D6F99EC-B2AC-45E9-9D84-FB0ECBF3ACEF}"/>
                  </a:ext>
                </a:extLst>
              </p:cNvPr>
              <p:cNvSpPr txBox="1">
                <a:spLocks noRot="1" noChangeAspect="1" noMove="1" noResize="1" noEditPoints="1" noAdjustHandles="1" noChangeArrowheads="1" noChangeShapeType="1" noTextEdit="1"/>
              </p:cNvSpPr>
              <p:nvPr/>
            </p:nvSpPr>
            <p:spPr bwMode="auto">
              <a:xfrm>
                <a:off x="587375" y="3976688"/>
                <a:ext cx="6456363" cy="1584325"/>
              </a:xfrm>
              <a:prstGeom prst="rect">
                <a:avLst/>
              </a:prstGeom>
              <a:blipFill>
                <a:blip r:embed="rId8"/>
                <a:stretch>
                  <a:fillRect/>
                </a:stretch>
              </a:blipFill>
              <a:ln>
                <a:noFill/>
              </a:ln>
              <a:effectLst/>
              <a:extLst/>
            </p:spPr>
            <p:txBody>
              <a:bodyPr/>
              <a:lstStyle/>
              <a:p>
                <a:r>
                  <a:rPr lang="zh-TW" altLang="en-US">
                    <a:noFill/>
                  </a:rPr>
                  <a:t> </a:t>
                </a:r>
              </a:p>
            </p:txBody>
          </p:sp>
        </mc:Fallback>
      </mc:AlternateContent>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投影片編號版面配置區 3">
            <a:extLst>
              <a:ext uri="{FF2B5EF4-FFF2-40B4-BE49-F238E27FC236}">
                <a16:creationId xmlns:a16="http://schemas.microsoft.com/office/drawing/2014/main" id="{746D790C-931B-4E1C-85FC-3447FC4C05E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9D39B767-373C-4E30-941F-DB4BCA59FC0A}" type="slidenum">
              <a:rPr kumimoji="0" lang="zh-TW" altLang="en-US"/>
              <a:pPr eaLnBrk="1" hangingPunct="1"/>
              <a:t>88</a:t>
            </a:fld>
            <a:endParaRPr kumimoji="0" lang="en-US" altLang="zh-TW"/>
          </a:p>
        </p:txBody>
      </p:sp>
      <p:sp>
        <p:nvSpPr>
          <p:cNvPr id="94211" name="Rectangle 2">
            <a:extLst>
              <a:ext uri="{FF2B5EF4-FFF2-40B4-BE49-F238E27FC236}">
                <a16:creationId xmlns:a16="http://schemas.microsoft.com/office/drawing/2014/main" id="{6A2794A0-2F88-4923-833B-FBE9DEE242EE}"/>
              </a:ext>
            </a:extLst>
          </p:cNvPr>
          <p:cNvSpPr>
            <a:spLocks noGrp="1" noChangeArrowheads="1"/>
          </p:cNvSpPr>
          <p:nvPr>
            <p:ph type="title"/>
          </p:nvPr>
        </p:nvSpPr>
        <p:spPr/>
        <p:txBody>
          <a:bodyPr/>
          <a:lstStyle/>
          <a:p>
            <a:pPr eaLnBrk="1" hangingPunct="1"/>
            <a:endParaRPr lang="zh-TW" altLang="en-US"/>
          </a:p>
        </p:txBody>
      </p:sp>
      <p:sp>
        <p:nvSpPr>
          <p:cNvPr id="94212" name="Rectangle 3">
            <a:extLst>
              <a:ext uri="{FF2B5EF4-FFF2-40B4-BE49-F238E27FC236}">
                <a16:creationId xmlns:a16="http://schemas.microsoft.com/office/drawing/2014/main" id="{AB40BCA8-9815-4C36-995B-4DF92B63ACE2}"/>
              </a:ext>
            </a:extLst>
          </p:cNvPr>
          <p:cNvSpPr>
            <a:spLocks noGrp="1" noChangeArrowheads="1"/>
          </p:cNvSpPr>
          <p:nvPr>
            <p:ph type="body" idx="1"/>
          </p:nvPr>
        </p:nvSpPr>
        <p:spPr/>
        <p:txBody>
          <a:bodyPr/>
          <a:lstStyle/>
          <a:p>
            <a:pPr eaLnBrk="1" hangingPunct="1"/>
            <a:r>
              <a:rPr lang="en-US" altLang="zh-TW" dirty="0"/>
              <a:t>Defining</a:t>
            </a:r>
          </a:p>
          <a:p>
            <a:pPr algn="r" eaLnBrk="1" hangingPunct="1">
              <a:lnSpc>
                <a:spcPct val="75000"/>
              </a:lnSpc>
              <a:spcBef>
                <a:spcPct val="5000"/>
              </a:spcBef>
              <a:buFont typeface="Wingdings" panose="05000000000000000000" pitchFamily="2" charset="2"/>
              <a:buNone/>
            </a:pPr>
            <a:r>
              <a:rPr lang="zh-TW" altLang="en-US" dirty="0"/>
              <a:t>	</a:t>
            </a:r>
            <a:r>
              <a:rPr lang="en-US" altLang="zh-TW" dirty="0"/>
              <a:t>(4.6-41)</a:t>
            </a:r>
          </a:p>
          <a:p>
            <a:pPr algn="r" eaLnBrk="1" hangingPunct="1">
              <a:spcBef>
                <a:spcPct val="100000"/>
              </a:spcBef>
              <a:buFont typeface="Wingdings" panose="05000000000000000000" pitchFamily="2" charset="2"/>
              <a:buNone/>
            </a:pPr>
            <a:r>
              <a:rPr lang="zh-TW" altLang="en-US" dirty="0"/>
              <a:t>	</a:t>
            </a:r>
            <a:r>
              <a:rPr lang="en-US" altLang="zh-TW" dirty="0"/>
              <a:t>(4.6-42)</a:t>
            </a:r>
          </a:p>
          <a:p>
            <a:pPr eaLnBrk="1" hangingPunct="1">
              <a:buFont typeface="Wingdings" panose="05000000000000000000" pitchFamily="2" charset="2"/>
              <a:buNone/>
            </a:pPr>
            <a:r>
              <a:rPr lang="zh-TW" altLang="en-US" dirty="0"/>
              <a:t>	</a:t>
            </a:r>
            <a:r>
              <a:rPr lang="en-US" altLang="zh-TW" dirty="0"/>
              <a:t>for </a:t>
            </a:r>
            <a:r>
              <a:rPr lang="en-US" altLang="zh-TW" i="1" dirty="0"/>
              <a:t>u</a:t>
            </a:r>
            <a:r>
              <a:rPr lang="en-US" altLang="zh-TW" dirty="0"/>
              <a:t> = 0, 1, 2, </a:t>
            </a:r>
            <a:r>
              <a:rPr lang="en-US" altLang="zh-TW" dirty="0">
                <a:latin typeface="Arial" panose="020B0604020202020204" pitchFamily="34" charset="0"/>
              </a:rPr>
              <a:t>…</a:t>
            </a:r>
            <a:r>
              <a:rPr lang="en-US" altLang="zh-TW" dirty="0"/>
              <a:t>, </a:t>
            </a:r>
            <a:r>
              <a:rPr lang="en-US" altLang="zh-TW" i="1" dirty="0"/>
              <a:t>K</a:t>
            </a:r>
            <a:r>
              <a:rPr lang="en-US" altLang="zh-TW" dirty="0"/>
              <a:t> - 1, we have:</a:t>
            </a:r>
            <a:endParaRPr lang="zh-TW" altLang="en-US" dirty="0"/>
          </a:p>
          <a:p>
            <a:pPr algn="r" eaLnBrk="1" hangingPunct="1">
              <a:buFont typeface="Wingdings" panose="05000000000000000000" pitchFamily="2" charset="2"/>
              <a:buNone/>
            </a:pPr>
            <a:r>
              <a:rPr lang="zh-TW" altLang="en-US" dirty="0"/>
              <a:t>	</a:t>
            </a:r>
            <a:r>
              <a:rPr lang="en-US" altLang="zh-TW" dirty="0"/>
              <a:t>(4.6-43)</a:t>
            </a:r>
          </a:p>
          <a:p>
            <a:pPr eaLnBrk="1" hangingPunct="1"/>
            <a:r>
              <a:rPr lang="en-US" altLang="zh-TW" dirty="0"/>
              <a:t>Because                        and                              we have:</a:t>
            </a:r>
            <a:endParaRPr lang="zh-TW" altLang="en-US" dirty="0"/>
          </a:p>
          <a:p>
            <a:pPr algn="r" eaLnBrk="1" hangingPunct="1">
              <a:buFont typeface="Wingdings" panose="05000000000000000000" pitchFamily="2" charset="2"/>
              <a:buNone/>
            </a:pPr>
            <a:r>
              <a:rPr lang="zh-TW" altLang="en-US" dirty="0"/>
              <a:t>	</a:t>
            </a:r>
            <a:r>
              <a:rPr lang="en-US" altLang="zh-TW" dirty="0"/>
              <a:t>(4.6-44)</a:t>
            </a:r>
          </a:p>
          <a:p>
            <a:pPr eaLnBrk="1" hangingPunct="1">
              <a:buFont typeface="Wingdings" panose="05000000000000000000" pitchFamily="2" charset="2"/>
              <a:buNone/>
            </a:pPr>
            <a:r>
              <a:rPr lang="en-US" altLang="zh-TW" dirty="0"/>
              <a:t>	</a:t>
            </a:r>
            <a:r>
              <a:rPr lang="en-US" altLang="zh-TW" dirty="0">
                <a:sym typeface="Wingdings" panose="05000000000000000000" pitchFamily="2" charset="2"/>
              </a:rPr>
              <a:t>	</a:t>
            </a:r>
            <a:r>
              <a:rPr lang="en-US" altLang="zh-TW" dirty="0"/>
              <a:t>An </a:t>
            </a:r>
            <a:r>
              <a:rPr lang="en-US" altLang="zh-TW" i="1" dirty="0"/>
              <a:t>M</a:t>
            </a:r>
            <a:r>
              <a:rPr lang="en-US" altLang="zh-TW" dirty="0"/>
              <a:t>-point transform can be computed by dividing 	the original  expression into two parts (</a:t>
            </a:r>
            <a:r>
              <a:rPr lang="en-US" altLang="zh-TW" dirty="0" err="1"/>
              <a:t>Eqs</a:t>
            </a:r>
            <a:r>
              <a:rPr lang="en-US" altLang="zh-TW" dirty="0"/>
              <a:t>. (4.6-43) 	and (4.6-44)).</a:t>
            </a:r>
          </a:p>
          <a:p>
            <a:pPr eaLnBrk="1" hangingPunct="1">
              <a:buFont typeface="Wingdings" panose="05000000000000000000" pitchFamily="2" charset="2"/>
              <a:buNone/>
            </a:pPr>
            <a:r>
              <a:rPr lang="en-US" altLang="zh-TW" dirty="0"/>
              <a:t>	</a:t>
            </a:r>
            <a:r>
              <a:rPr lang="en-US" altLang="zh-TW" dirty="0">
                <a:sym typeface="Wingdings" panose="05000000000000000000" pitchFamily="2" charset="2"/>
              </a:rPr>
              <a:t>	</a:t>
            </a:r>
            <a:r>
              <a:rPr lang="en-US" altLang="zh-TW" dirty="0"/>
              <a:t>The above procedure can be performed in a recursive 	fashion.</a:t>
            </a:r>
            <a:endParaRPr lang="en-US" altLang="zh-TW" dirty="0">
              <a:sym typeface="Wingdings" panose="05000000000000000000" pitchFamily="2" charset="2"/>
            </a:endParaRPr>
          </a:p>
        </p:txBody>
      </p:sp>
      <mc:AlternateContent xmlns:mc="http://schemas.openxmlformats.org/markup-compatibility/2006" xmlns:a14="http://schemas.microsoft.com/office/drawing/2010/main">
        <mc:Choice Requires="a14">
          <p:sp>
            <p:nvSpPr>
              <p:cNvPr id="94213" name="Object 4">
                <a:extLst>
                  <a:ext uri="{FF2B5EF4-FFF2-40B4-BE49-F238E27FC236}">
                    <a16:creationId xmlns:a16="http://schemas.microsoft.com/office/drawing/2014/main" id="{CB0E03C4-5920-456A-B8F9-DF031781E4A4}"/>
                  </a:ext>
                </a:extLst>
              </p:cNvPr>
              <p:cNvSpPr txBox="1"/>
              <p:nvPr/>
            </p:nvSpPr>
            <p:spPr bwMode="auto">
              <a:xfrm>
                <a:off x="1475656" y="496094"/>
                <a:ext cx="3673475" cy="83502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sSub>
                        <m:sSubPr>
                          <m:ctrlPr>
                            <a:rPr lang="zh-TW" altLang="en-US" i="1" smtClean="0">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𝐹</m:t>
                          </m:r>
                        </m:e>
                        <m:sub>
                          <m:r>
                            <a:rPr lang="zh-TW" altLang="en-US" i="1">
                              <a:solidFill>
                                <a:srgbClr val="000000"/>
                              </a:solidFill>
                              <a:latin typeface="Cambria Math" panose="02040503050406030204" pitchFamily="18" charset="0"/>
                            </a:rPr>
                            <m:t>𝑒𝑣𝑒𝑛</m:t>
                          </m:r>
                        </m:sub>
                      </m:sSub>
                      <m:d>
                        <m:dPr>
                          <m:ctrlPr>
                            <a:rPr lang="zh-TW" altLang="en-US" i="1">
                              <a:solidFill>
                                <a:srgbClr val="000000"/>
                              </a:solidFill>
                              <a:latin typeface="Cambria Math" panose="02040503050406030204" pitchFamily="18" charset="0"/>
                            </a:rPr>
                          </m:ctrlPr>
                        </m:dPr>
                        <m:e>
                          <m:r>
                            <a:rPr lang="zh-TW" altLang="en-US" i="1">
                              <a:solidFill>
                                <a:srgbClr val="000000"/>
                              </a:solidFill>
                              <a:latin typeface="Cambria Math" panose="02040503050406030204" pitchFamily="18" charset="0"/>
                            </a:rPr>
                            <m:t>𝑢</m:t>
                          </m:r>
                        </m:e>
                      </m:d>
                      <m:r>
                        <a:rPr lang="zh-TW" altLang="en-US"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1</m:t>
                          </m:r>
                        </m:num>
                        <m:den>
                          <m:r>
                            <a:rPr lang="zh-TW" altLang="en-US" i="1">
                              <a:solidFill>
                                <a:srgbClr val="000000"/>
                              </a:solidFill>
                              <a:latin typeface="Cambria Math" panose="02040503050406030204" pitchFamily="18" charset="0"/>
                            </a:rPr>
                            <m:t>𝐾</m:t>
                          </m:r>
                        </m:den>
                      </m:f>
                      <m:nary>
                        <m:naryPr>
                          <m:chr m:val="∑"/>
                          <m:ctrlPr>
                            <a:rPr lang="zh-TW" altLang="en-US" i="1">
                              <a:solidFill>
                                <a:srgbClr val="000000"/>
                              </a:solidFill>
                              <a:latin typeface="Cambria Math" panose="02040503050406030204" pitchFamily="18" charset="0"/>
                            </a:rPr>
                          </m:ctrlPr>
                        </m:naryPr>
                        <m:sub>
                          <m:r>
                            <a:rPr lang="zh-TW" altLang="en-US" i="1">
                              <a:solidFill>
                                <a:srgbClr val="000000"/>
                              </a:solidFill>
                              <a:latin typeface="Cambria Math" panose="02040503050406030204" pitchFamily="18" charset="0"/>
                            </a:rPr>
                            <m:t>𝑥</m:t>
                          </m:r>
                          <m:r>
                            <a:rPr lang="zh-TW" altLang="en-US" i="1">
                              <a:solidFill>
                                <a:srgbClr val="000000"/>
                              </a:solidFill>
                              <a:latin typeface="Cambria Math" panose="02040503050406030204" pitchFamily="18" charset="0"/>
                            </a:rPr>
                            <m:t>=0</m:t>
                          </m:r>
                        </m:sub>
                        <m:sup>
                          <m:r>
                            <a:rPr lang="zh-TW" altLang="en-US" i="1">
                              <a:solidFill>
                                <a:srgbClr val="000000"/>
                              </a:solidFill>
                              <a:latin typeface="Cambria Math" panose="02040503050406030204" pitchFamily="18" charset="0"/>
                            </a:rPr>
                            <m:t>𝐾</m:t>
                          </m:r>
                          <m:r>
                            <a:rPr lang="zh-TW" altLang="en-US" i="1">
                              <a:solidFill>
                                <a:srgbClr val="000000"/>
                              </a:solidFill>
                              <a:latin typeface="Cambria Math" panose="02040503050406030204" pitchFamily="18" charset="0"/>
                            </a:rPr>
                            <m:t>−1</m:t>
                          </m:r>
                        </m:sup>
                        <m:e>
                          <m:r>
                            <a:rPr lang="zh-TW" altLang="en-US" i="1">
                              <a:solidFill>
                                <a:srgbClr val="000000"/>
                              </a:solidFill>
                              <a:latin typeface="Cambria Math" panose="02040503050406030204" pitchFamily="18" charset="0"/>
                            </a:rPr>
                            <m:t>𝑓</m:t>
                          </m:r>
                          <m:d>
                            <m:dPr>
                              <m:ctrlPr>
                                <a:rPr lang="zh-TW" altLang="en-US" i="1">
                                  <a:solidFill>
                                    <a:srgbClr val="000000"/>
                                  </a:solidFill>
                                  <a:latin typeface="Cambria Math" panose="02040503050406030204" pitchFamily="18" charset="0"/>
                                </a:rPr>
                              </m:ctrlPr>
                            </m:dPr>
                            <m:e>
                              <m:r>
                                <a:rPr lang="zh-TW" altLang="en-US" i="1">
                                  <a:solidFill>
                                    <a:srgbClr val="000000"/>
                                  </a:solidFill>
                                  <a:latin typeface="Cambria Math" panose="02040503050406030204" pitchFamily="18" charset="0"/>
                                </a:rPr>
                                <m:t>2</m:t>
                              </m:r>
                              <m:r>
                                <a:rPr lang="zh-TW" altLang="en-US" i="1">
                                  <a:solidFill>
                                    <a:srgbClr val="000000"/>
                                  </a:solidFill>
                                  <a:latin typeface="Cambria Math" panose="02040503050406030204" pitchFamily="18" charset="0"/>
                                </a:rPr>
                                <m:t>𝑥</m:t>
                              </m:r>
                            </m:e>
                          </m:d>
                          <m:sSubSup>
                            <m:sSubSupPr>
                              <m:ctrlPr>
                                <a:rPr lang="zh-TW" altLang="en-US" i="1">
                                  <a:solidFill>
                                    <a:srgbClr val="000000"/>
                                  </a:solidFill>
                                  <a:latin typeface="Cambria Math" panose="02040503050406030204" pitchFamily="18" charset="0"/>
                                </a:rPr>
                              </m:ctrlPr>
                            </m:sSubSupPr>
                            <m:e>
                              <m:r>
                                <a:rPr lang="zh-TW" altLang="en-US" i="1">
                                  <a:solidFill>
                                    <a:srgbClr val="000000"/>
                                  </a:solidFill>
                                  <a:latin typeface="Cambria Math" panose="02040503050406030204" pitchFamily="18" charset="0"/>
                                </a:rPr>
                                <m:t>𝑊</m:t>
                              </m:r>
                            </m:e>
                            <m:sub>
                              <m:r>
                                <a:rPr lang="zh-TW" altLang="en-US" i="1">
                                  <a:solidFill>
                                    <a:srgbClr val="000000"/>
                                  </a:solidFill>
                                  <a:latin typeface="Cambria Math" panose="02040503050406030204" pitchFamily="18" charset="0"/>
                                </a:rPr>
                                <m:t>𝐾</m:t>
                              </m:r>
                            </m:sub>
                            <m:sup>
                              <m:r>
                                <a:rPr lang="zh-TW" altLang="en-US" i="1">
                                  <a:solidFill>
                                    <a:srgbClr val="000000"/>
                                  </a:solidFill>
                                  <a:latin typeface="Cambria Math" panose="02040503050406030204" pitchFamily="18" charset="0"/>
                                </a:rPr>
                                <m:t>𝑢𝑥</m:t>
                              </m:r>
                            </m:sup>
                          </m:sSubSup>
                        </m:e>
                      </m:nary>
                      <m:r>
                        <a:rPr lang="en-US" altLang="zh-TW" b="0" i="1" smtClean="0">
                          <a:solidFill>
                            <a:srgbClr val="000000"/>
                          </a:solidFill>
                          <a:latin typeface="Cambria Math" panose="02040503050406030204" pitchFamily="18" charset="0"/>
                        </a:rPr>
                        <m:t>,</m:t>
                      </m:r>
                    </m:oMath>
                  </m:oMathPara>
                </a14:m>
                <a:endParaRPr lang="zh-TW" altLang="en-US" dirty="0"/>
              </a:p>
            </p:txBody>
          </p:sp>
        </mc:Choice>
        <mc:Fallback xmlns="">
          <p:sp>
            <p:nvSpPr>
              <p:cNvPr id="94213" name="Object 4">
                <a:extLst>
                  <a:ext uri="{FF2B5EF4-FFF2-40B4-BE49-F238E27FC236}">
                    <a16:creationId xmlns:a16="http://schemas.microsoft.com/office/drawing/2014/main" id="{CB0E03C4-5920-456A-B8F9-DF031781E4A4}"/>
                  </a:ext>
                </a:extLst>
              </p:cNvPr>
              <p:cNvSpPr txBox="1">
                <a:spLocks noRot="1" noChangeAspect="1" noMove="1" noResize="1" noEditPoints="1" noAdjustHandles="1" noChangeArrowheads="1" noChangeShapeType="1" noTextEdit="1"/>
              </p:cNvSpPr>
              <p:nvPr/>
            </p:nvSpPr>
            <p:spPr bwMode="auto">
              <a:xfrm>
                <a:off x="1475656" y="496094"/>
                <a:ext cx="3673475" cy="835025"/>
              </a:xfrm>
              <a:prstGeom prst="rect">
                <a:avLst/>
              </a:prstGeom>
              <a:blipFill>
                <a:blip r:embed="rId2"/>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4214" name="Object 5">
                <a:extLst>
                  <a:ext uri="{FF2B5EF4-FFF2-40B4-BE49-F238E27FC236}">
                    <a16:creationId xmlns:a16="http://schemas.microsoft.com/office/drawing/2014/main" id="{CBE7925C-D984-4DBA-AA1F-7EFE1013A810}"/>
                  </a:ext>
                </a:extLst>
              </p:cNvPr>
              <p:cNvSpPr txBox="1"/>
              <p:nvPr/>
            </p:nvSpPr>
            <p:spPr bwMode="auto">
              <a:xfrm>
                <a:off x="1187624" y="1291432"/>
                <a:ext cx="4608239" cy="863600"/>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sSub>
                        <m:sSubPr>
                          <m:ctrlPr>
                            <a:rPr lang="zh-TW" altLang="en-US" i="1" smtClean="0">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𝐹</m:t>
                          </m:r>
                        </m:e>
                        <m:sub>
                          <m:r>
                            <a:rPr lang="zh-TW" altLang="en-US" i="1">
                              <a:solidFill>
                                <a:srgbClr val="000000"/>
                              </a:solidFill>
                              <a:latin typeface="Cambria Math" panose="02040503050406030204" pitchFamily="18" charset="0"/>
                            </a:rPr>
                            <m:t>𝑜𝑑𝑑</m:t>
                          </m:r>
                        </m:sub>
                      </m:sSub>
                      <m:d>
                        <m:dPr>
                          <m:ctrlPr>
                            <a:rPr lang="zh-TW" altLang="en-US" i="1">
                              <a:solidFill>
                                <a:srgbClr val="000000"/>
                              </a:solidFill>
                              <a:latin typeface="Cambria Math" panose="02040503050406030204" pitchFamily="18" charset="0"/>
                            </a:rPr>
                          </m:ctrlPr>
                        </m:dPr>
                        <m:e>
                          <m:r>
                            <a:rPr lang="zh-TW" altLang="en-US" i="1">
                              <a:solidFill>
                                <a:srgbClr val="000000"/>
                              </a:solidFill>
                              <a:latin typeface="Cambria Math" panose="02040503050406030204" pitchFamily="18" charset="0"/>
                            </a:rPr>
                            <m:t>𝑢</m:t>
                          </m:r>
                        </m:e>
                      </m:d>
                      <m:r>
                        <a:rPr lang="zh-TW" altLang="en-US"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1</m:t>
                          </m:r>
                        </m:num>
                        <m:den>
                          <m:r>
                            <a:rPr lang="zh-TW" altLang="en-US" i="1">
                              <a:solidFill>
                                <a:srgbClr val="000000"/>
                              </a:solidFill>
                              <a:latin typeface="Cambria Math" panose="02040503050406030204" pitchFamily="18" charset="0"/>
                            </a:rPr>
                            <m:t>𝐾</m:t>
                          </m:r>
                        </m:den>
                      </m:f>
                      <m:nary>
                        <m:naryPr>
                          <m:chr m:val="∑"/>
                          <m:ctrlPr>
                            <a:rPr lang="zh-TW" altLang="en-US" i="1">
                              <a:solidFill>
                                <a:srgbClr val="000000"/>
                              </a:solidFill>
                              <a:latin typeface="Cambria Math" panose="02040503050406030204" pitchFamily="18" charset="0"/>
                            </a:rPr>
                          </m:ctrlPr>
                        </m:naryPr>
                        <m:sub>
                          <m:r>
                            <a:rPr lang="zh-TW" altLang="en-US" i="1">
                              <a:solidFill>
                                <a:srgbClr val="000000"/>
                              </a:solidFill>
                              <a:latin typeface="Cambria Math" panose="02040503050406030204" pitchFamily="18" charset="0"/>
                            </a:rPr>
                            <m:t>𝑥</m:t>
                          </m:r>
                          <m:r>
                            <a:rPr lang="zh-TW" altLang="en-US" i="1">
                              <a:solidFill>
                                <a:srgbClr val="000000"/>
                              </a:solidFill>
                              <a:latin typeface="Cambria Math" panose="02040503050406030204" pitchFamily="18" charset="0"/>
                            </a:rPr>
                            <m:t>=0</m:t>
                          </m:r>
                        </m:sub>
                        <m:sup>
                          <m:r>
                            <a:rPr lang="zh-TW" altLang="en-US" i="1">
                              <a:solidFill>
                                <a:srgbClr val="000000"/>
                              </a:solidFill>
                              <a:latin typeface="Cambria Math" panose="02040503050406030204" pitchFamily="18" charset="0"/>
                            </a:rPr>
                            <m:t>𝐾</m:t>
                          </m:r>
                          <m:r>
                            <a:rPr lang="zh-TW" altLang="en-US" i="1">
                              <a:solidFill>
                                <a:srgbClr val="000000"/>
                              </a:solidFill>
                              <a:latin typeface="Cambria Math" panose="02040503050406030204" pitchFamily="18" charset="0"/>
                            </a:rPr>
                            <m:t>−1</m:t>
                          </m:r>
                        </m:sup>
                        <m:e>
                          <m:r>
                            <a:rPr lang="zh-TW" altLang="en-US" i="1">
                              <a:solidFill>
                                <a:srgbClr val="000000"/>
                              </a:solidFill>
                              <a:latin typeface="Cambria Math" panose="02040503050406030204" pitchFamily="18" charset="0"/>
                            </a:rPr>
                            <m:t>𝑓</m:t>
                          </m:r>
                          <m:d>
                            <m:dPr>
                              <m:ctrlPr>
                                <a:rPr lang="zh-TW" altLang="en-US" i="1">
                                  <a:solidFill>
                                    <a:srgbClr val="000000"/>
                                  </a:solidFill>
                                  <a:latin typeface="Cambria Math" panose="02040503050406030204" pitchFamily="18" charset="0"/>
                                </a:rPr>
                              </m:ctrlPr>
                            </m:dPr>
                            <m:e>
                              <m:r>
                                <a:rPr lang="zh-TW" altLang="en-US" i="1">
                                  <a:solidFill>
                                    <a:srgbClr val="000000"/>
                                  </a:solidFill>
                                  <a:latin typeface="Cambria Math" panose="02040503050406030204" pitchFamily="18" charset="0"/>
                                </a:rPr>
                                <m:t>2</m:t>
                              </m:r>
                              <m:r>
                                <a:rPr lang="zh-TW" altLang="en-US" i="1">
                                  <a:solidFill>
                                    <a:srgbClr val="000000"/>
                                  </a:solidFill>
                                  <a:latin typeface="Cambria Math" panose="02040503050406030204" pitchFamily="18" charset="0"/>
                                </a:rPr>
                                <m:t>𝑥</m:t>
                              </m:r>
                              <m:r>
                                <a:rPr lang="zh-TW" altLang="en-US" i="1">
                                  <a:solidFill>
                                    <a:srgbClr val="000000"/>
                                  </a:solidFill>
                                  <a:latin typeface="Cambria Math" panose="02040503050406030204" pitchFamily="18" charset="0"/>
                                </a:rPr>
                                <m:t>+1</m:t>
                              </m:r>
                            </m:e>
                          </m:d>
                          <m:sSubSup>
                            <m:sSubSupPr>
                              <m:ctrlPr>
                                <a:rPr lang="zh-TW" altLang="en-US" i="1">
                                  <a:solidFill>
                                    <a:srgbClr val="000000"/>
                                  </a:solidFill>
                                  <a:latin typeface="Cambria Math" panose="02040503050406030204" pitchFamily="18" charset="0"/>
                                </a:rPr>
                              </m:ctrlPr>
                            </m:sSubSupPr>
                            <m:e>
                              <m:r>
                                <a:rPr lang="zh-TW" altLang="en-US" i="1">
                                  <a:solidFill>
                                    <a:srgbClr val="000000"/>
                                  </a:solidFill>
                                  <a:latin typeface="Cambria Math" panose="02040503050406030204" pitchFamily="18" charset="0"/>
                                </a:rPr>
                                <m:t>𝑊</m:t>
                              </m:r>
                            </m:e>
                            <m:sub>
                              <m:r>
                                <a:rPr lang="zh-TW" altLang="en-US" i="1">
                                  <a:solidFill>
                                    <a:srgbClr val="000000"/>
                                  </a:solidFill>
                                  <a:latin typeface="Cambria Math" panose="02040503050406030204" pitchFamily="18" charset="0"/>
                                </a:rPr>
                                <m:t>𝐾</m:t>
                              </m:r>
                            </m:sub>
                            <m:sup>
                              <m:r>
                                <a:rPr lang="zh-TW" altLang="en-US" i="1">
                                  <a:solidFill>
                                    <a:srgbClr val="000000"/>
                                  </a:solidFill>
                                  <a:latin typeface="Cambria Math" panose="02040503050406030204" pitchFamily="18" charset="0"/>
                                </a:rPr>
                                <m:t>𝑢𝑥</m:t>
                              </m:r>
                            </m:sup>
                          </m:sSubSup>
                        </m:e>
                      </m:nary>
                      <m:r>
                        <a:rPr lang="en-US" altLang="zh-TW" b="0" i="1" smtClean="0">
                          <a:solidFill>
                            <a:srgbClr val="000000"/>
                          </a:solidFill>
                          <a:latin typeface="Cambria Math" panose="02040503050406030204" pitchFamily="18" charset="0"/>
                        </a:rPr>
                        <m:t>,</m:t>
                      </m:r>
                    </m:oMath>
                  </m:oMathPara>
                </a14:m>
                <a:endParaRPr lang="zh-TW" altLang="en-US" dirty="0"/>
              </a:p>
            </p:txBody>
          </p:sp>
        </mc:Choice>
        <mc:Fallback xmlns="">
          <p:sp>
            <p:nvSpPr>
              <p:cNvPr id="94214" name="Object 5">
                <a:extLst>
                  <a:ext uri="{FF2B5EF4-FFF2-40B4-BE49-F238E27FC236}">
                    <a16:creationId xmlns:a16="http://schemas.microsoft.com/office/drawing/2014/main" id="{CBE7925C-D984-4DBA-AA1F-7EFE1013A810}"/>
                  </a:ext>
                </a:extLst>
              </p:cNvPr>
              <p:cNvSpPr txBox="1">
                <a:spLocks noRot="1" noChangeAspect="1" noMove="1" noResize="1" noEditPoints="1" noAdjustHandles="1" noChangeArrowheads="1" noChangeShapeType="1" noTextEdit="1"/>
              </p:cNvSpPr>
              <p:nvPr/>
            </p:nvSpPr>
            <p:spPr bwMode="auto">
              <a:xfrm>
                <a:off x="1187624" y="1291432"/>
                <a:ext cx="4608239" cy="863600"/>
              </a:xfrm>
              <a:prstGeom prst="rect">
                <a:avLst/>
              </a:prstGeom>
              <a:blipFill>
                <a:blip r:embed="rId3"/>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4215" name="Object 6">
                <a:extLst>
                  <a:ext uri="{FF2B5EF4-FFF2-40B4-BE49-F238E27FC236}">
                    <a16:creationId xmlns:a16="http://schemas.microsoft.com/office/drawing/2014/main" id="{A8061D64-C2B9-4660-826F-76ABF73B2E9F}"/>
                  </a:ext>
                </a:extLst>
              </p:cNvPr>
              <p:cNvSpPr txBox="1"/>
              <p:nvPr/>
            </p:nvSpPr>
            <p:spPr bwMode="auto">
              <a:xfrm>
                <a:off x="1282700" y="2364185"/>
                <a:ext cx="4871888" cy="792162"/>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a:solidFill>
                            <a:srgbClr val="000000"/>
                          </a:solidFill>
                          <a:latin typeface="Cambria Math" panose="02040503050406030204" pitchFamily="18" charset="0"/>
                        </a:rPr>
                        <m:t>𝐹</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f>
                        <m:fPr>
                          <m:ctrlPr>
                            <a:rPr lang="zh-TW" altLang="en-US" sz="2400" i="1">
                              <a:solidFill>
                                <a:srgbClr val="000000"/>
                              </a:solidFill>
                              <a:latin typeface="Cambria Math" panose="02040503050406030204" pitchFamily="18" charset="0"/>
                            </a:rPr>
                          </m:ctrlPr>
                        </m:fPr>
                        <m:num>
                          <m:r>
                            <a:rPr lang="zh-TW" altLang="en-US" sz="2400" i="1">
                              <a:solidFill>
                                <a:srgbClr val="000000"/>
                              </a:solidFill>
                              <a:latin typeface="Cambria Math" panose="02040503050406030204" pitchFamily="18" charset="0"/>
                            </a:rPr>
                            <m:t>1</m:t>
                          </m:r>
                        </m:num>
                        <m:den>
                          <m:r>
                            <a:rPr lang="zh-TW" altLang="en-US" sz="2400" i="1">
                              <a:solidFill>
                                <a:srgbClr val="000000"/>
                              </a:solidFill>
                              <a:latin typeface="Cambria Math" panose="02040503050406030204" pitchFamily="18" charset="0"/>
                            </a:rPr>
                            <m:t>2</m:t>
                          </m:r>
                        </m:den>
                      </m:f>
                      <m:d>
                        <m:dPr>
                          <m:begChr m:val="["/>
                          <m:endChr m:val="]"/>
                          <m:ctrlPr>
                            <a:rPr lang="zh-TW" altLang="en-US" sz="2400" i="1">
                              <a:solidFill>
                                <a:srgbClr val="000000"/>
                              </a:solidFill>
                              <a:latin typeface="Cambria Math" panose="02040503050406030204" pitchFamily="18" charset="0"/>
                            </a:rPr>
                          </m:ctrlPr>
                        </m:dPr>
                        <m:e>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𝐹</m:t>
                              </m:r>
                            </m:e>
                            <m:sub>
                              <m:r>
                                <a:rPr lang="zh-TW" altLang="en-US" sz="2400" i="1">
                                  <a:solidFill>
                                    <a:srgbClr val="000000"/>
                                  </a:solidFill>
                                  <a:latin typeface="Cambria Math" panose="02040503050406030204" pitchFamily="18" charset="0"/>
                                </a:rPr>
                                <m:t>𝑒𝑣𝑒𝑛</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𝐹</m:t>
                              </m:r>
                            </m:e>
                            <m:sub>
                              <m:r>
                                <a:rPr lang="zh-TW" altLang="en-US" sz="2400" i="1">
                                  <a:solidFill>
                                    <a:srgbClr val="000000"/>
                                  </a:solidFill>
                                  <a:latin typeface="Cambria Math" panose="02040503050406030204" pitchFamily="18" charset="0"/>
                                </a:rPr>
                                <m:t>𝑜𝑑𝑑</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sSubSup>
                            <m:sSubSupPr>
                              <m:ctrlPr>
                                <a:rPr lang="zh-TW" altLang="en-US" sz="2400" i="1">
                                  <a:solidFill>
                                    <a:srgbClr val="000000"/>
                                  </a:solidFill>
                                  <a:latin typeface="Cambria Math" panose="02040503050406030204" pitchFamily="18" charset="0"/>
                                </a:rPr>
                              </m:ctrlPr>
                            </m:sSubSupPr>
                            <m:e>
                              <m:r>
                                <a:rPr lang="zh-TW" altLang="en-US" sz="2400" i="1">
                                  <a:solidFill>
                                    <a:srgbClr val="000000"/>
                                  </a:solidFill>
                                  <a:latin typeface="Cambria Math" panose="02040503050406030204" pitchFamily="18" charset="0"/>
                                </a:rPr>
                                <m:t>𝑊</m:t>
                              </m:r>
                            </m:e>
                            <m:sub>
                              <m:r>
                                <a:rPr lang="zh-TW" altLang="en-US" sz="2400" i="1">
                                  <a:solidFill>
                                    <a:srgbClr val="000000"/>
                                  </a:solidFill>
                                  <a:latin typeface="Cambria Math" panose="02040503050406030204" pitchFamily="18" charset="0"/>
                                </a:rPr>
                                <m:t>2</m:t>
                              </m:r>
                              <m:r>
                                <a:rPr lang="zh-TW" altLang="en-US" sz="2400" i="1">
                                  <a:solidFill>
                                    <a:srgbClr val="000000"/>
                                  </a:solidFill>
                                  <a:latin typeface="Cambria Math" panose="02040503050406030204" pitchFamily="18" charset="0"/>
                                </a:rPr>
                                <m:t>𝐾</m:t>
                              </m:r>
                            </m:sub>
                            <m:sup>
                              <m:r>
                                <a:rPr lang="zh-TW" altLang="en-US" sz="2400" i="1">
                                  <a:solidFill>
                                    <a:srgbClr val="000000"/>
                                  </a:solidFill>
                                  <a:latin typeface="Cambria Math" panose="02040503050406030204" pitchFamily="18" charset="0"/>
                                </a:rPr>
                                <m:t>𝑢</m:t>
                              </m:r>
                            </m:sup>
                          </m:sSubSup>
                        </m:e>
                      </m:d>
                      <m:r>
                        <a:rPr lang="zh-TW" altLang="en-US" sz="2400" i="0">
                          <a:solidFill>
                            <a:srgbClr val="000000"/>
                          </a:solidFill>
                          <a:latin typeface="Cambria Math" panose="02040503050406030204" pitchFamily="18" charset="0"/>
                        </a:rPr>
                        <m:t> </m:t>
                      </m:r>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94215" name="Object 6">
                <a:extLst>
                  <a:ext uri="{FF2B5EF4-FFF2-40B4-BE49-F238E27FC236}">
                    <a16:creationId xmlns:a16="http://schemas.microsoft.com/office/drawing/2014/main" id="{A8061D64-C2B9-4660-826F-76ABF73B2E9F}"/>
                  </a:ext>
                </a:extLst>
              </p:cNvPr>
              <p:cNvSpPr txBox="1">
                <a:spLocks noRot="1" noChangeAspect="1" noMove="1" noResize="1" noEditPoints="1" noAdjustHandles="1" noChangeArrowheads="1" noChangeShapeType="1" noTextEdit="1"/>
              </p:cNvSpPr>
              <p:nvPr/>
            </p:nvSpPr>
            <p:spPr bwMode="auto">
              <a:xfrm>
                <a:off x="1282700" y="2364185"/>
                <a:ext cx="4871888" cy="792162"/>
              </a:xfrm>
              <a:prstGeom prst="rect">
                <a:avLst/>
              </a:prstGeom>
              <a:blipFill>
                <a:blip r:embed="rId4"/>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4216" name="Object 7">
                <a:extLst>
                  <a:ext uri="{FF2B5EF4-FFF2-40B4-BE49-F238E27FC236}">
                    <a16:creationId xmlns:a16="http://schemas.microsoft.com/office/drawing/2014/main" id="{9FE1D07E-FD3C-46D2-B9B1-61190129B877}"/>
                  </a:ext>
                </a:extLst>
              </p:cNvPr>
              <p:cNvSpPr txBox="1"/>
              <p:nvPr/>
            </p:nvSpPr>
            <p:spPr bwMode="auto">
              <a:xfrm>
                <a:off x="1563555" y="3032324"/>
                <a:ext cx="2188294" cy="522288"/>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sSubSup>
                        <m:sSubSupPr>
                          <m:ctrlPr>
                            <a:rPr lang="zh-TW" altLang="en-US" sz="2800" i="1">
                              <a:solidFill>
                                <a:srgbClr val="000000"/>
                              </a:solidFill>
                              <a:latin typeface="Cambria Math" panose="02040503050406030204" pitchFamily="18" charset="0"/>
                            </a:rPr>
                          </m:ctrlPr>
                        </m:sSubSupPr>
                        <m:e>
                          <m:r>
                            <a:rPr lang="zh-TW" altLang="en-US" sz="2800" i="1">
                              <a:solidFill>
                                <a:srgbClr val="000000"/>
                              </a:solidFill>
                              <a:latin typeface="Cambria Math" panose="02040503050406030204" pitchFamily="18" charset="0"/>
                            </a:rPr>
                            <m:t>𝑊</m:t>
                          </m:r>
                        </m:e>
                        <m:sub>
                          <m:r>
                            <a:rPr lang="zh-TW" altLang="en-US" sz="2800" i="1">
                              <a:solidFill>
                                <a:srgbClr val="000000"/>
                              </a:solidFill>
                              <a:latin typeface="Cambria Math" panose="02040503050406030204" pitchFamily="18" charset="0"/>
                            </a:rPr>
                            <m:t>𝑀</m:t>
                          </m:r>
                        </m:sub>
                        <m:sup>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𝑀</m:t>
                          </m:r>
                        </m:sup>
                      </m:sSubSup>
                      <m:r>
                        <a:rPr lang="zh-TW" altLang="en-US" sz="2800" i="1">
                          <a:solidFill>
                            <a:srgbClr val="000000"/>
                          </a:solidFill>
                          <a:latin typeface="Cambria Math" panose="02040503050406030204" pitchFamily="18" charset="0"/>
                        </a:rPr>
                        <m:t>=</m:t>
                      </m:r>
                      <m:sSubSup>
                        <m:sSubSupPr>
                          <m:ctrlPr>
                            <a:rPr lang="zh-TW" altLang="en-US" sz="2800" i="1">
                              <a:solidFill>
                                <a:srgbClr val="000000"/>
                              </a:solidFill>
                              <a:latin typeface="Cambria Math" panose="02040503050406030204" pitchFamily="18" charset="0"/>
                            </a:rPr>
                          </m:ctrlPr>
                        </m:sSubSupPr>
                        <m:e>
                          <m:r>
                            <a:rPr lang="zh-TW" altLang="en-US" sz="2800" i="1">
                              <a:solidFill>
                                <a:srgbClr val="000000"/>
                              </a:solidFill>
                              <a:latin typeface="Cambria Math" panose="02040503050406030204" pitchFamily="18" charset="0"/>
                            </a:rPr>
                            <m:t>𝑊</m:t>
                          </m:r>
                        </m:e>
                        <m:sub>
                          <m:r>
                            <a:rPr lang="zh-TW" altLang="en-US" sz="2800" i="1">
                              <a:solidFill>
                                <a:srgbClr val="000000"/>
                              </a:solidFill>
                              <a:latin typeface="Cambria Math" panose="02040503050406030204" pitchFamily="18" charset="0"/>
                            </a:rPr>
                            <m:t>𝑀</m:t>
                          </m:r>
                        </m:sub>
                        <m:sup>
                          <m:r>
                            <a:rPr lang="zh-TW" altLang="en-US" sz="2800" i="1">
                              <a:solidFill>
                                <a:srgbClr val="000000"/>
                              </a:solidFill>
                              <a:latin typeface="Cambria Math" panose="02040503050406030204" pitchFamily="18" charset="0"/>
                            </a:rPr>
                            <m:t>𝑢</m:t>
                          </m:r>
                        </m:sup>
                      </m:sSubSup>
                    </m:oMath>
                  </m:oMathPara>
                </a14:m>
                <a:endParaRPr lang="zh-TW" altLang="en-US" sz="2800" dirty="0"/>
              </a:p>
            </p:txBody>
          </p:sp>
        </mc:Choice>
        <mc:Fallback xmlns="">
          <p:sp>
            <p:nvSpPr>
              <p:cNvPr id="94216" name="Object 7">
                <a:extLst>
                  <a:ext uri="{FF2B5EF4-FFF2-40B4-BE49-F238E27FC236}">
                    <a16:creationId xmlns:a16="http://schemas.microsoft.com/office/drawing/2014/main" id="{9FE1D07E-FD3C-46D2-B9B1-61190129B877}"/>
                  </a:ext>
                </a:extLst>
              </p:cNvPr>
              <p:cNvSpPr txBox="1">
                <a:spLocks noRot="1" noChangeAspect="1" noMove="1" noResize="1" noEditPoints="1" noAdjustHandles="1" noChangeArrowheads="1" noChangeShapeType="1" noTextEdit="1"/>
              </p:cNvSpPr>
              <p:nvPr/>
            </p:nvSpPr>
            <p:spPr bwMode="auto">
              <a:xfrm>
                <a:off x="1563555" y="3032324"/>
                <a:ext cx="2188294" cy="522288"/>
              </a:xfrm>
              <a:prstGeom prst="rect">
                <a:avLst/>
              </a:prstGeom>
              <a:blipFill>
                <a:blip r:embed="rId5"/>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4217" name="Object 8">
                <a:extLst>
                  <a:ext uri="{FF2B5EF4-FFF2-40B4-BE49-F238E27FC236}">
                    <a16:creationId xmlns:a16="http://schemas.microsoft.com/office/drawing/2014/main" id="{47610367-E1CB-4C85-A79F-B9719B4C4905}"/>
                  </a:ext>
                </a:extLst>
              </p:cNvPr>
              <p:cNvSpPr txBox="1"/>
              <p:nvPr/>
            </p:nvSpPr>
            <p:spPr bwMode="auto">
              <a:xfrm>
                <a:off x="4233292" y="3033581"/>
                <a:ext cx="2665412" cy="552450"/>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bSup>
                        <m:sSubSupPr>
                          <m:ctrlPr>
                            <a:rPr lang="zh-TW" altLang="en-US" sz="2800" i="1" smtClean="0">
                              <a:solidFill>
                                <a:srgbClr val="000000"/>
                              </a:solidFill>
                              <a:latin typeface="Cambria Math" panose="02040503050406030204" pitchFamily="18" charset="0"/>
                            </a:rPr>
                          </m:ctrlPr>
                        </m:sSubSupPr>
                        <m:e>
                          <m:r>
                            <a:rPr lang="zh-TW" altLang="en-US" sz="2800" i="1">
                              <a:solidFill>
                                <a:srgbClr val="000000"/>
                              </a:solidFill>
                              <a:latin typeface="Cambria Math" panose="02040503050406030204" pitchFamily="18" charset="0"/>
                            </a:rPr>
                            <m:t>𝑊</m:t>
                          </m:r>
                        </m:e>
                        <m:sub>
                          <m:r>
                            <a:rPr lang="zh-TW" altLang="en-US" sz="2800" i="1">
                              <a:solidFill>
                                <a:srgbClr val="000000"/>
                              </a:solidFill>
                              <a:latin typeface="Cambria Math" panose="02040503050406030204" pitchFamily="18" charset="0"/>
                            </a:rPr>
                            <m:t>2</m:t>
                          </m:r>
                          <m:r>
                            <a:rPr lang="zh-TW" altLang="en-US" sz="2800" i="1">
                              <a:solidFill>
                                <a:srgbClr val="000000"/>
                              </a:solidFill>
                              <a:latin typeface="Cambria Math" panose="02040503050406030204" pitchFamily="18" charset="0"/>
                            </a:rPr>
                            <m:t>𝑀</m:t>
                          </m:r>
                        </m:sub>
                        <m:sup>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𝑀</m:t>
                          </m:r>
                        </m:sup>
                      </m:sSubSup>
                      <m:r>
                        <a:rPr lang="zh-TW" altLang="en-US" sz="2800" i="1">
                          <a:solidFill>
                            <a:srgbClr val="000000"/>
                          </a:solidFill>
                          <a:latin typeface="Cambria Math" panose="02040503050406030204" pitchFamily="18" charset="0"/>
                        </a:rPr>
                        <m:t>=−</m:t>
                      </m:r>
                      <m:sSubSup>
                        <m:sSubSupPr>
                          <m:ctrlPr>
                            <a:rPr lang="zh-TW" altLang="en-US" sz="2800" i="1">
                              <a:solidFill>
                                <a:srgbClr val="000000"/>
                              </a:solidFill>
                              <a:latin typeface="Cambria Math" panose="02040503050406030204" pitchFamily="18" charset="0"/>
                            </a:rPr>
                          </m:ctrlPr>
                        </m:sSubSupPr>
                        <m:e>
                          <m:r>
                            <a:rPr lang="zh-TW" altLang="en-US" sz="2800" i="1">
                              <a:solidFill>
                                <a:srgbClr val="000000"/>
                              </a:solidFill>
                              <a:latin typeface="Cambria Math" panose="02040503050406030204" pitchFamily="18" charset="0"/>
                            </a:rPr>
                            <m:t>𝑊</m:t>
                          </m:r>
                        </m:e>
                        <m:sub>
                          <m:r>
                            <a:rPr lang="zh-TW" altLang="en-US" sz="2800" i="1">
                              <a:solidFill>
                                <a:srgbClr val="000000"/>
                              </a:solidFill>
                              <a:latin typeface="Cambria Math" panose="02040503050406030204" pitchFamily="18" charset="0"/>
                            </a:rPr>
                            <m:t>2</m:t>
                          </m:r>
                          <m:r>
                            <a:rPr lang="zh-TW" altLang="en-US" sz="2800" i="1">
                              <a:solidFill>
                                <a:srgbClr val="000000"/>
                              </a:solidFill>
                              <a:latin typeface="Cambria Math" panose="02040503050406030204" pitchFamily="18" charset="0"/>
                            </a:rPr>
                            <m:t>𝑀</m:t>
                          </m:r>
                        </m:sub>
                        <m:sup>
                          <m:r>
                            <a:rPr lang="zh-TW" altLang="en-US" sz="2800" i="1">
                              <a:solidFill>
                                <a:srgbClr val="000000"/>
                              </a:solidFill>
                              <a:latin typeface="Cambria Math" panose="02040503050406030204" pitchFamily="18" charset="0"/>
                            </a:rPr>
                            <m:t>𝑢</m:t>
                          </m:r>
                        </m:sup>
                      </m:sSubSup>
                      <m:r>
                        <a:rPr lang="en-US" altLang="zh-TW" sz="2800" b="0" i="1" smtClean="0">
                          <a:solidFill>
                            <a:srgbClr val="000000"/>
                          </a:solidFill>
                          <a:latin typeface="Cambria Math" panose="02040503050406030204" pitchFamily="18" charset="0"/>
                        </a:rPr>
                        <m:t>,</m:t>
                      </m:r>
                    </m:oMath>
                  </m:oMathPara>
                </a14:m>
                <a:endParaRPr lang="zh-TW" altLang="en-US" sz="2800" dirty="0"/>
              </a:p>
            </p:txBody>
          </p:sp>
        </mc:Choice>
        <mc:Fallback xmlns="">
          <p:sp>
            <p:nvSpPr>
              <p:cNvPr id="94217" name="Object 8">
                <a:extLst>
                  <a:ext uri="{FF2B5EF4-FFF2-40B4-BE49-F238E27FC236}">
                    <a16:creationId xmlns:a16="http://schemas.microsoft.com/office/drawing/2014/main" id="{47610367-E1CB-4C85-A79F-B9719B4C4905}"/>
                  </a:ext>
                </a:extLst>
              </p:cNvPr>
              <p:cNvSpPr txBox="1">
                <a:spLocks noRot="1" noChangeAspect="1" noMove="1" noResize="1" noEditPoints="1" noAdjustHandles="1" noChangeArrowheads="1" noChangeShapeType="1" noTextEdit="1"/>
              </p:cNvSpPr>
              <p:nvPr/>
            </p:nvSpPr>
            <p:spPr bwMode="auto">
              <a:xfrm>
                <a:off x="4233292" y="3033581"/>
                <a:ext cx="2665412" cy="552450"/>
              </a:xfrm>
              <a:prstGeom prst="rect">
                <a:avLst/>
              </a:prstGeom>
              <a:blipFill>
                <a:blip r:embed="rId6"/>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4218" name="Object 9">
                <a:extLst>
                  <a:ext uri="{FF2B5EF4-FFF2-40B4-BE49-F238E27FC236}">
                    <a16:creationId xmlns:a16="http://schemas.microsoft.com/office/drawing/2014/main" id="{81587BA0-01D9-45F5-91B7-5C0AC1C787BC}"/>
                  </a:ext>
                </a:extLst>
              </p:cNvPr>
              <p:cNvSpPr txBox="1"/>
              <p:nvPr/>
            </p:nvSpPr>
            <p:spPr bwMode="auto">
              <a:xfrm>
                <a:off x="1282700" y="3430588"/>
                <a:ext cx="5521548" cy="79057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a:solidFill>
                            <a:srgbClr val="000000"/>
                          </a:solidFill>
                          <a:latin typeface="Cambria Math" panose="02040503050406030204" pitchFamily="18" charset="0"/>
                        </a:rPr>
                        <m:t>𝐹</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𝐾</m:t>
                      </m:r>
                      <m:r>
                        <a:rPr lang="zh-TW" altLang="en-US" sz="2400" i="1">
                          <a:solidFill>
                            <a:srgbClr val="000000"/>
                          </a:solidFill>
                          <a:latin typeface="Cambria Math" panose="02040503050406030204" pitchFamily="18" charset="0"/>
                        </a:rPr>
                        <m:t>)=</m:t>
                      </m:r>
                      <m:f>
                        <m:fPr>
                          <m:ctrlPr>
                            <a:rPr lang="zh-TW" altLang="en-US" sz="2400" i="1">
                              <a:solidFill>
                                <a:srgbClr val="000000"/>
                              </a:solidFill>
                              <a:latin typeface="Cambria Math" panose="02040503050406030204" pitchFamily="18" charset="0"/>
                            </a:rPr>
                          </m:ctrlPr>
                        </m:fPr>
                        <m:num>
                          <m:r>
                            <a:rPr lang="zh-TW" altLang="en-US" sz="2400" i="1">
                              <a:solidFill>
                                <a:srgbClr val="000000"/>
                              </a:solidFill>
                              <a:latin typeface="Cambria Math" panose="02040503050406030204" pitchFamily="18" charset="0"/>
                            </a:rPr>
                            <m:t>1</m:t>
                          </m:r>
                        </m:num>
                        <m:den>
                          <m:r>
                            <a:rPr lang="zh-TW" altLang="en-US" sz="2400" i="1">
                              <a:solidFill>
                                <a:srgbClr val="000000"/>
                              </a:solidFill>
                              <a:latin typeface="Cambria Math" panose="02040503050406030204" pitchFamily="18" charset="0"/>
                            </a:rPr>
                            <m:t>2</m:t>
                          </m:r>
                        </m:den>
                      </m:f>
                      <m:d>
                        <m:dPr>
                          <m:begChr m:val="["/>
                          <m:endChr m:val="]"/>
                          <m:ctrlPr>
                            <a:rPr lang="zh-TW" altLang="en-US" sz="2400" i="1">
                              <a:solidFill>
                                <a:srgbClr val="000000"/>
                              </a:solidFill>
                              <a:latin typeface="Cambria Math" panose="02040503050406030204" pitchFamily="18" charset="0"/>
                            </a:rPr>
                          </m:ctrlPr>
                        </m:dPr>
                        <m:e>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𝐹</m:t>
                              </m:r>
                            </m:e>
                            <m:sub>
                              <m:r>
                                <a:rPr lang="zh-TW" altLang="en-US" sz="2400" i="1">
                                  <a:solidFill>
                                    <a:srgbClr val="000000"/>
                                  </a:solidFill>
                                  <a:latin typeface="Cambria Math" panose="02040503050406030204" pitchFamily="18" charset="0"/>
                                </a:rPr>
                                <m:t>𝑒𝑣𝑒𝑛</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𝐹</m:t>
                              </m:r>
                            </m:e>
                            <m:sub>
                              <m:r>
                                <a:rPr lang="zh-TW" altLang="en-US" sz="2400" i="1">
                                  <a:solidFill>
                                    <a:srgbClr val="000000"/>
                                  </a:solidFill>
                                  <a:latin typeface="Cambria Math" panose="02040503050406030204" pitchFamily="18" charset="0"/>
                                </a:rPr>
                                <m:t>𝑜𝑑𝑑</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sSubSup>
                            <m:sSubSupPr>
                              <m:ctrlPr>
                                <a:rPr lang="zh-TW" altLang="en-US" sz="2400" i="1">
                                  <a:solidFill>
                                    <a:srgbClr val="000000"/>
                                  </a:solidFill>
                                  <a:latin typeface="Cambria Math" panose="02040503050406030204" pitchFamily="18" charset="0"/>
                                </a:rPr>
                              </m:ctrlPr>
                            </m:sSubSupPr>
                            <m:e>
                              <m:r>
                                <a:rPr lang="zh-TW" altLang="en-US" sz="2400" i="1">
                                  <a:solidFill>
                                    <a:srgbClr val="000000"/>
                                  </a:solidFill>
                                  <a:latin typeface="Cambria Math" panose="02040503050406030204" pitchFamily="18" charset="0"/>
                                </a:rPr>
                                <m:t>𝑊</m:t>
                              </m:r>
                            </m:e>
                            <m:sub>
                              <m:r>
                                <a:rPr lang="zh-TW" altLang="en-US" sz="2400" i="1">
                                  <a:solidFill>
                                    <a:srgbClr val="000000"/>
                                  </a:solidFill>
                                  <a:latin typeface="Cambria Math" panose="02040503050406030204" pitchFamily="18" charset="0"/>
                                </a:rPr>
                                <m:t>2</m:t>
                              </m:r>
                              <m:r>
                                <a:rPr lang="zh-TW" altLang="en-US" sz="2400" i="1">
                                  <a:solidFill>
                                    <a:srgbClr val="000000"/>
                                  </a:solidFill>
                                  <a:latin typeface="Cambria Math" panose="02040503050406030204" pitchFamily="18" charset="0"/>
                                </a:rPr>
                                <m:t>𝐾</m:t>
                              </m:r>
                            </m:sub>
                            <m:sup>
                              <m:r>
                                <a:rPr lang="zh-TW" altLang="en-US" sz="2400" i="1">
                                  <a:solidFill>
                                    <a:srgbClr val="000000"/>
                                  </a:solidFill>
                                  <a:latin typeface="Cambria Math" panose="02040503050406030204" pitchFamily="18" charset="0"/>
                                </a:rPr>
                                <m:t>𝑢</m:t>
                              </m:r>
                            </m:sup>
                          </m:sSubSup>
                        </m:e>
                      </m:d>
                      <m:r>
                        <a:rPr lang="zh-TW" altLang="en-US" sz="2400" i="0">
                          <a:solidFill>
                            <a:srgbClr val="000000"/>
                          </a:solidFill>
                          <a:latin typeface="Cambria Math" panose="02040503050406030204" pitchFamily="18" charset="0"/>
                        </a:rPr>
                        <m:t> </m:t>
                      </m:r>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94218" name="Object 9">
                <a:extLst>
                  <a:ext uri="{FF2B5EF4-FFF2-40B4-BE49-F238E27FC236}">
                    <a16:creationId xmlns:a16="http://schemas.microsoft.com/office/drawing/2014/main" id="{81587BA0-01D9-45F5-91B7-5C0AC1C787BC}"/>
                  </a:ext>
                </a:extLst>
              </p:cNvPr>
              <p:cNvSpPr txBox="1">
                <a:spLocks noRot="1" noChangeAspect="1" noMove="1" noResize="1" noEditPoints="1" noAdjustHandles="1" noChangeArrowheads="1" noChangeShapeType="1" noTextEdit="1"/>
              </p:cNvSpPr>
              <p:nvPr/>
            </p:nvSpPr>
            <p:spPr bwMode="auto">
              <a:xfrm>
                <a:off x="1282700" y="3430588"/>
                <a:ext cx="5521548" cy="790575"/>
              </a:xfrm>
              <a:prstGeom prst="rect">
                <a:avLst/>
              </a:prstGeom>
              <a:blipFill>
                <a:blip r:embed="rId7"/>
                <a:stretch>
                  <a:fillRect/>
                </a:stretch>
              </a:blipFill>
              <a:ln>
                <a:noFill/>
              </a:ln>
              <a:effectLst/>
              <a:extLst/>
            </p:spPr>
            <p:txBody>
              <a:bodyPr/>
              <a:lstStyle/>
              <a:p>
                <a:r>
                  <a:rPr lang="zh-TW" altLang="en-US">
                    <a:noFill/>
                  </a:rPr>
                  <a:t> </a:t>
                </a:r>
              </a:p>
            </p:txBody>
          </p:sp>
        </mc:Fallback>
      </mc:AlternateContent>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投影片編號版面配置區 3">
            <a:extLst>
              <a:ext uri="{FF2B5EF4-FFF2-40B4-BE49-F238E27FC236}">
                <a16:creationId xmlns:a16="http://schemas.microsoft.com/office/drawing/2014/main" id="{4614869F-42FE-4B44-A19F-0654400F577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4946019B-2D6B-4894-9792-2FD0DAF0E8B1}" type="slidenum">
              <a:rPr kumimoji="0" lang="zh-TW" altLang="en-US"/>
              <a:pPr eaLnBrk="1" hangingPunct="1"/>
              <a:t>89</a:t>
            </a:fld>
            <a:endParaRPr kumimoji="0" lang="en-US" altLang="zh-TW"/>
          </a:p>
        </p:txBody>
      </p:sp>
      <p:sp>
        <p:nvSpPr>
          <p:cNvPr id="95235" name="Rectangle 2">
            <a:extLst>
              <a:ext uri="{FF2B5EF4-FFF2-40B4-BE49-F238E27FC236}">
                <a16:creationId xmlns:a16="http://schemas.microsoft.com/office/drawing/2014/main" id="{6967248C-0C43-4580-B041-AEF12238B1AB}"/>
              </a:ext>
            </a:extLst>
          </p:cNvPr>
          <p:cNvSpPr>
            <a:spLocks noGrp="1" noChangeArrowheads="1"/>
          </p:cNvSpPr>
          <p:nvPr>
            <p:ph type="title"/>
          </p:nvPr>
        </p:nvSpPr>
        <p:spPr/>
        <p:txBody>
          <a:bodyPr/>
          <a:lstStyle/>
          <a:p>
            <a:pPr eaLnBrk="1" hangingPunct="1"/>
            <a:endParaRPr lang="zh-TW" altLang="en-US"/>
          </a:p>
        </p:txBody>
      </p:sp>
      <mc:AlternateContent xmlns:mc="http://schemas.openxmlformats.org/markup-compatibility/2006" xmlns:a14="http://schemas.microsoft.com/office/drawing/2010/main">
        <mc:Choice Requires="a14">
          <p:sp>
            <p:nvSpPr>
              <p:cNvPr id="95236" name="Rectangle 3">
                <a:extLst>
                  <a:ext uri="{FF2B5EF4-FFF2-40B4-BE49-F238E27FC236}">
                    <a16:creationId xmlns:a16="http://schemas.microsoft.com/office/drawing/2014/main" id="{36214A27-D29E-4E7B-8AED-D3E245C5DDC6}"/>
                  </a:ext>
                </a:extLst>
              </p:cNvPr>
              <p:cNvSpPr>
                <a:spLocks noGrp="1" noChangeArrowheads="1"/>
              </p:cNvSpPr>
              <p:nvPr>
                <p:ph type="body" idx="1"/>
              </p:nvPr>
            </p:nvSpPr>
            <p:spPr/>
            <p:txBody>
              <a:bodyPr/>
              <a:lstStyle/>
              <a:p>
                <a:pPr eaLnBrk="1" hangingPunct="1"/>
                <a:r>
                  <a:rPr lang="en-US" altLang="zh-TW" dirty="0"/>
                  <a:t>The number of multiplications and additions required to implement the FFT:</a:t>
                </a:r>
              </a:p>
              <a:p>
                <a:pPr algn="r" eaLnBrk="1" hangingPunct="1">
                  <a:buFont typeface="Wingdings" panose="05000000000000000000" pitchFamily="2" charset="2"/>
                  <a:buNone/>
                </a:pPr>
                <a:r>
                  <a:rPr lang="zh-TW" altLang="en-US" dirty="0"/>
                  <a:t>	</a:t>
                </a:r>
                <a:r>
                  <a:rPr lang="en-US" altLang="zh-TW" dirty="0"/>
                  <a:t>(4.6-45)</a:t>
                </a:r>
              </a:p>
              <a:p>
                <a:pPr algn="r" eaLnBrk="1" hangingPunct="1">
                  <a:buFont typeface="Wingdings" panose="05000000000000000000" pitchFamily="2" charset="2"/>
                  <a:buNone/>
                </a:pPr>
                <a:r>
                  <a:rPr lang="zh-TW" altLang="en-US" dirty="0"/>
                  <a:t>	</a:t>
                </a:r>
                <a:r>
                  <a:rPr lang="en-US" altLang="zh-TW" dirty="0"/>
                  <a:t>(4.6-46)</a:t>
                </a:r>
              </a:p>
              <a:p>
                <a:pPr eaLnBrk="1" hangingPunct="1">
                  <a:buFont typeface="Wingdings" panose="05000000000000000000" pitchFamily="2" charset="2"/>
                  <a:buNone/>
                </a:pPr>
                <a:r>
                  <a:rPr lang="zh-TW" altLang="en-US" dirty="0"/>
                  <a:t>	</a:t>
                </a:r>
                <a:r>
                  <a:rPr lang="en-US" altLang="zh-TW" dirty="0"/>
                  <a:t>where </a:t>
                </a:r>
                <a14:m>
                  <m:oMath xmlns:m="http://schemas.openxmlformats.org/officeDocument/2006/math">
                    <m:r>
                      <a:rPr lang="en-US" altLang="zh-TW" i="1" dirty="0" smtClean="0">
                        <a:latin typeface="Cambria Math" panose="02040503050406030204" pitchFamily="18" charset="0"/>
                      </a:rPr>
                      <m:t>𝑚</m:t>
                    </m:r>
                    <m:r>
                      <a:rPr lang="en-US" altLang="zh-TW" i="1" dirty="0" smtClean="0">
                        <a:latin typeface="Cambria Math" panose="02040503050406030204" pitchFamily="18" charset="0"/>
                      </a:rPr>
                      <m:t>(0)=0</m:t>
                    </m:r>
                  </m:oMath>
                </a14:m>
                <a:r>
                  <a:rPr lang="en-US" altLang="zh-TW" dirty="0"/>
                  <a:t> and </a:t>
                </a:r>
                <a14:m>
                  <m:oMath xmlns:m="http://schemas.openxmlformats.org/officeDocument/2006/math">
                    <m:r>
                      <a:rPr lang="en-US" altLang="zh-TW" i="1" dirty="0" smtClean="0">
                        <a:latin typeface="Cambria Math" panose="02040503050406030204" pitchFamily="18" charset="0"/>
                      </a:rPr>
                      <m:t>𝑎</m:t>
                    </m:r>
                    <m:r>
                      <a:rPr lang="en-US" altLang="zh-TW" i="1" dirty="0" smtClean="0">
                        <a:latin typeface="Cambria Math" panose="02040503050406030204" pitchFamily="18" charset="0"/>
                      </a:rPr>
                      <m:t>(0)=0</m:t>
                    </m:r>
                  </m:oMath>
                </a14:m>
                <a:r>
                  <a:rPr lang="en-US" altLang="zh-TW" dirty="0"/>
                  <a:t>.</a:t>
                </a:r>
                <a:endParaRPr lang="zh-TW" altLang="en-US" dirty="0"/>
              </a:p>
              <a:p>
                <a:pPr eaLnBrk="1" hangingPunct="1">
                  <a:buFont typeface="Wingdings" panose="05000000000000000000" pitchFamily="2" charset="2"/>
                  <a:buNone/>
                </a:pPr>
                <a:r>
                  <a:rPr lang="zh-TW" altLang="en-US" dirty="0"/>
                  <a:t>	</a:t>
                </a:r>
                <a:r>
                  <a:rPr lang="en-US" altLang="zh-TW" dirty="0">
                    <a:sym typeface="Wingdings" panose="05000000000000000000" pitchFamily="2" charset="2"/>
                  </a:rPr>
                  <a:t> </a:t>
                </a:r>
                <a:r>
                  <a:rPr lang="en-US" altLang="zh-TW" dirty="0"/>
                  <a:t>It can be shown that</a:t>
                </a:r>
              </a:p>
              <a:p>
                <a:pPr algn="r" eaLnBrk="1" hangingPunct="1">
                  <a:buFont typeface="Wingdings" panose="05000000000000000000" pitchFamily="2" charset="2"/>
                  <a:buNone/>
                </a:pPr>
                <a:r>
                  <a:rPr lang="zh-TW" altLang="en-US" dirty="0"/>
                  <a:t>	</a:t>
                </a:r>
                <a:r>
                  <a:rPr lang="en-US" altLang="zh-TW" dirty="0"/>
                  <a:t>(4.6-47)</a:t>
                </a:r>
              </a:p>
              <a:p>
                <a:pPr algn="r" eaLnBrk="1" hangingPunct="1">
                  <a:buFont typeface="Wingdings" panose="05000000000000000000" pitchFamily="2" charset="2"/>
                  <a:buNone/>
                </a:pPr>
                <a:r>
                  <a:rPr lang="zh-TW" altLang="en-US" dirty="0"/>
                  <a:t>	</a:t>
                </a:r>
                <a:r>
                  <a:rPr lang="en-US" altLang="zh-TW" dirty="0"/>
                  <a:t>(4.6-48)</a:t>
                </a:r>
              </a:p>
              <a:p>
                <a:pPr eaLnBrk="1" hangingPunct="1"/>
                <a:r>
                  <a:rPr lang="en-US" altLang="zh-TW" dirty="0"/>
                  <a:t>The computational advantage of the FFT over a direct implementation of the 1-D DFT is defined as:</a:t>
                </a:r>
                <a:endParaRPr lang="zh-TW" altLang="en-US" dirty="0"/>
              </a:p>
              <a:p>
                <a:pPr algn="r" eaLnBrk="1" hangingPunct="1">
                  <a:lnSpc>
                    <a:spcPct val="250000"/>
                  </a:lnSpc>
                  <a:buFont typeface="Wingdings" panose="05000000000000000000" pitchFamily="2" charset="2"/>
                  <a:buNone/>
                </a:pPr>
                <a:r>
                  <a:rPr lang="zh-TW" altLang="en-US" dirty="0"/>
                  <a:t>	</a:t>
                </a:r>
                <a:r>
                  <a:rPr lang="en-US" altLang="zh-TW" dirty="0"/>
                  <a:t>(4.6-49)</a:t>
                </a:r>
              </a:p>
            </p:txBody>
          </p:sp>
        </mc:Choice>
        <mc:Fallback xmlns="">
          <p:sp>
            <p:nvSpPr>
              <p:cNvPr id="95236" name="Rectangle 3">
                <a:extLst>
                  <a:ext uri="{FF2B5EF4-FFF2-40B4-BE49-F238E27FC236}">
                    <a16:creationId xmlns:a16="http://schemas.microsoft.com/office/drawing/2014/main" id="{36214A27-D29E-4E7B-8AED-D3E245C5DDC6}"/>
                  </a:ext>
                </a:extLst>
              </p:cNvPr>
              <p:cNvSpPr>
                <a:spLocks noGrp="1" noRot="1" noChangeAspect="1" noMove="1" noResize="1" noEditPoints="1" noAdjustHandles="1" noChangeArrowheads="1" noChangeShapeType="1" noTextEdit="1"/>
              </p:cNvSpPr>
              <p:nvPr>
                <p:ph type="body" idx="1"/>
              </p:nvPr>
            </p:nvSpPr>
            <p:spPr>
              <a:blipFill>
                <a:blip r:embed="rId2"/>
                <a:stretch>
                  <a:fillRect l="-1378" t="-1760" r="-241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5237" name="Object 4">
                <a:extLst>
                  <a:ext uri="{FF2B5EF4-FFF2-40B4-BE49-F238E27FC236}">
                    <a16:creationId xmlns:a16="http://schemas.microsoft.com/office/drawing/2014/main" id="{294A974E-8A78-4264-873C-1309907DBFD2}"/>
                  </a:ext>
                </a:extLst>
              </p:cNvPr>
              <p:cNvSpPr txBox="1"/>
              <p:nvPr/>
            </p:nvSpPr>
            <p:spPr bwMode="auto">
              <a:xfrm>
                <a:off x="925513" y="1228725"/>
                <a:ext cx="5470500" cy="57467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𝑚</m:t>
                      </m:r>
                      <m:d>
                        <m:dPr>
                          <m:ctrlPr>
                            <a:rPr lang="zh-TW" altLang="en-US" sz="2400" i="1" smtClean="0">
                              <a:solidFill>
                                <a:srgbClr val="000000"/>
                              </a:solidFill>
                              <a:latin typeface="Cambria Math" panose="02040503050406030204" pitchFamily="18" charset="0"/>
                            </a:rPr>
                          </m:ctrlPr>
                        </m:dPr>
                        <m:e>
                          <m:r>
                            <a:rPr lang="zh-TW" altLang="en-US" sz="2400" i="1" smtClean="0">
                              <a:solidFill>
                                <a:srgbClr val="000000"/>
                              </a:solidFill>
                              <a:latin typeface="Cambria Math" panose="02040503050406030204" pitchFamily="18" charset="0"/>
                            </a:rPr>
                            <m:t>𝑛</m:t>
                          </m:r>
                        </m:e>
                      </m:d>
                      <m:r>
                        <a:rPr lang="zh-TW" altLang="en-US" sz="2400" i="1" smtClean="0">
                          <a:solidFill>
                            <a:srgbClr val="000000"/>
                          </a:solidFill>
                          <a:latin typeface="Cambria Math" panose="02040503050406030204" pitchFamily="18" charset="0"/>
                        </a:rPr>
                        <m:t>=2</m:t>
                      </m:r>
                      <m:r>
                        <a:rPr lang="zh-TW" altLang="en-US" sz="2400" i="1" smtClean="0">
                          <a:solidFill>
                            <a:srgbClr val="000000"/>
                          </a:solidFill>
                          <a:latin typeface="Cambria Math" panose="02040503050406030204" pitchFamily="18" charset="0"/>
                        </a:rPr>
                        <m:t>𝑚</m:t>
                      </m:r>
                      <m:d>
                        <m:dPr>
                          <m:ctrlPr>
                            <a:rPr lang="zh-TW" altLang="en-US" sz="2400" i="1" smtClean="0">
                              <a:solidFill>
                                <a:srgbClr val="000000"/>
                              </a:solidFill>
                              <a:latin typeface="Cambria Math" panose="02040503050406030204" pitchFamily="18" charset="0"/>
                            </a:rPr>
                          </m:ctrlPr>
                        </m:dPr>
                        <m:e>
                          <m:r>
                            <a:rPr lang="zh-TW" altLang="en-US" sz="2400" i="1" smtClean="0">
                              <a:solidFill>
                                <a:srgbClr val="000000"/>
                              </a:solidFill>
                              <a:latin typeface="Cambria Math" panose="02040503050406030204" pitchFamily="18" charset="0"/>
                            </a:rPr>
                            <m:t>𝑛</m:t>
                          </m:r>
                          <m:r>
                            <a:rPr lang="zh-TW" altLang="en-US" sz="2400" i="1" smtClean="0">
                              <a:solidFill>
                                <a:srgbClr val="000000"/>
                              </a:solidFill>
                              <a:latin typeface="Cambria Math" panose="02040503050406030204" pitchFamily="18" charset="0"/>
                            </a:rPr>
                            <m:t>−1</m:t>
                          </m:r>
                        </m:e>
                      </m:d>
                      <m:r>
                        <a:rPr lang="zh-TW" altLang="en-US" sz="2400" i="1" smtClean="0">
                          <a:solidFill>
                            <a:srgbClr val="000000"/>
                          </a:solidFill>
                          <a:latin typeface="Cambria Math" panose="02040503050406030204" pitchFamily="18" charset="0"/>
                        </a:rPr>
                        <m:t>+</m:t>
                      </m:r>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2</m:t>
                          </m:r>
                        </m:e>
                        <m:sup>
                          <m:r>
                            <a:rPr lang="zh-TW" altLang="en-US" sz="2400" i="1">
                              <a:solidFill>
                                <a:srgbClr val="000000"/>
                              </a:solidFill>
                              <a:latin typeface="Cambria Math" panose="02040503050406030204" pitchFamily="18" charset="0"/>
                            </a:rPr>
                            <m:t>𝑛</m:t>
                          </m:r>
                          <m:r>
                            <a:rPr lang="zh-TW" altLang="en-US" sz="2400" i="1">
                              <a:solidFill>
                                <a:srgbClr val="000000"/>
                              </a:solidFill>
                              <a:latin typeface="Cambria Math" panose="02040503050406030204" pitchFamily="18" charset="0"/>
                            </a:rPr>
                            <m:t>−1</m:t>
                          </m:r>
                        </m:sup>
                      </m:sSup>
                      <m:r>
                        <a:rPr lang="en-US" altLang="zh-TW" sz="2400" b="0" i="1" smtClean="0">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　</m:t>
                      </m:r>
                      <m:r>
                        <a:rPr lang="zh-TW" altLang="en-US" sz="2400" i="1">
                          <a:solidFill>
                            <a:srgbClr val="000000"/>
                          </a:solidFill>
                          <a:latin typeface="Cambria Math" panose="02040503050406030204" pitchFamily="18" charset="0"/>
                        </a:rPr>
                        <m:t>   </m:t>
                      </m:r>
                      <m:r>
                        <a:rPr lang="en-US" altLang="zh-TW" sz="2400" b="0" i="1" smtClean="0">
                          <a:solidFill>
                            <a:srgbClr val="000000"/>
                          </a:solidFill>
                          <a:latin typeface="Cambria Math" panose="02040503050406030204" pitchFamily="18" charset="0"/>
                        </a:rPr>
                        <m:t>𝑛</m:t>
                      </m:r>
                      <m:r>
                        <a:rPr lang="zh-TW" altLang="en-US" sz="2400" i="1">
                          <a:solidFill>
                            <a:srgbClr val="000000"/>
                          </a:solidFill>
                          <a:latin typeface="Cambria Math" panose="02040503050406030204" pitchFamily="18" charset="0"/>
                        </a:rPr>
                        <m:t>≥1</m:t>
                      </m:r>
                      <m:r>
                        <a:rPr lang="en-US" altLang="zh-TW" sz="2400" b="0" i="1" smtClean="0">
                          <a:solidFill>
                            <a:srgbClr val="000000"/>
                          </a:solidFill>
                          <a:latin typeface="Cambria Math" panose="02040503050406030204" pitchFamily="18" charset="0"/>
                        </a:rPr>
                        <m:t>,</m:t>
                      </m:r>
                    </m:oMath>
                  </m:oMathPara>
                </a14:m>
                <a:endParaRPr lang="zh-TW" altLang="en-US" sz="2400" dirty="0"/>
              </a:p>
            </p:txBody>
          </p:sp>
        </mc:Choice>
        <mc:Fallback xmlns="">
          <p:sp>
            <p:nvSpPr>
              <p:cNvPr id="95237" name="Object 4">
                <a:extLst>
                  <a:ext uri="{FF2B5EF4-FFF2-40B4-BE49-F238E27FC236}">
                    <a16:creationId xmlns:a16="http://schemas.microsoft.com/office/drawing/2014/main" id="{294A974E-8A78-4264-873C-1309907DBFD2}"/>
                  </a:ext>
                </a:extLst>
              </p:cNvPr>
              <p:cNvSpPr txBox="1">
                <a:spLocks noRot="1" noChangeAspect="1" noMove="1" noResize="1" noEditPoints="1" noAdjustHandles="1" noChangeArrowheads="1" noChangeShapeType="1" noTextEdit="1"/>
              </p:cNvSpPr>
              <p:nvPr/>
            </p:nvSpPr>
            <p:spPr bwMode="auto">
              <a:xfrm>
                <a:off x="925513" y="1228725"/>
                <a:ext cx="5470500" cy="574675"/>
              </a:xfrm>
              <a:prstGeom prst="rect">
                <a:avLst/>
              </a:prstGeom>
              <a:blipFill>
                <a:blip r:embed="rId3"/>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5238" name="Object 5">
                <a:extLst>
                  <a:ext uri="{FF2B5EF4-FFF2-40B4-BE49-F238E27FC236}">
                    <a16:creationId xmlns:a16="http://schemas.microsoft.com/office/drawing/2014/main" id="{A10C0391-E982-4CFB-93B0-1FBB79E44F77}"/>
                  </a:ext>
                </a:extLst>
              </p:cNvPr>
              <p:cNvSpPr txBox="1"/>
              <p:nvPr/>
            </p:nvSpPr>
            <p:spPr bwMode="auto">
              <a:xfrm>
                <a:off x="925513" y="1776413"/>
                <a:ext cx="4757737" cy="576262"/>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𝑎</m:t>
                      </m:r>
                      <m:d>
                        <m:dPr>
                          <m:ctrlPr>
                            <a:rPr lang="zh-TW" altLang="en-US" sz="2400" i="1" smtClean="0">
                              <a:solidFill>
                                <a:srgbClr val="000000"/>
                              </a:solidFill>
                              <a:latin typeface="Cambria Math" panose="02040503050406030204" pitchFamily="18" charset="0"/>
                            </a:rPr>
                          </m:ctrlPr>
                        </m:dPr>
                        <m:e>
                          <m:r>
                            <a:rPr lang="zh-TW" altLang="en-US" sz="2400" i="1" smtClean="0">
                              <a:solidFill>
                                <a:srgbClr val="000000"/>
                              </a:solidFill>
                              <a:latin typeface="Cambria Math" panose="02040503050406030204" pitchFamily="18" charset="0"/>
                            </a:rPr>
                            <m:t>𝑛</m:t>
                          </m:r>
                        </m:e>
                      </m:d>
                      <m:r>
                        <a:rPr lang="zh-TW" altLang="en-US" sz="2400" i="1" smtClean="0">
                          <a:solidFill>
                            <a:srgbClr val="000000"/>
                          </a:solidFill>
                          <a:latin typeface="Cambria Math" panose="02040503050406030204" pitchFamily="18" charset="0"/>
                        </a:rPr>
                        <m:t>=2</m:t>
                      </m:r>
                      <m:r>
                        <a:rPr lang="zh-TW" altLang="en-US" sz="2400" i="1" smtClean="0">
                          <a:solidFill>
                            <a:srgbClr val="000000"/>
                          </a:solidFill>
                          <a:latin typeface="Cambria Math" panose="02040503050406030204" pitchFamily="18" charset="0"/>
                        </a:rPr>
                        <m:t>𝑎</m:t>
                      </m:r>
                      <m:d>
                        <m:dPr>
                          <m:ctrlPr>
                            <a:rPr lang="zh-TW" altLang="en-US" sz="2400" i="1" smtClean="0">
                              <a:solidFill>
                                <a:srgbClr val="000000"/>
                              </a:solidFill>
                              <a:latin typeface="Cambria Math" panose="02040503050406030204" pitchFamily="18" charset="0"/>
                            </a:rPr>
                          </m:ctrlPr>
                        </m:dPr>
                        <m:e>
                          <m:r>
                            <a:rPr lang="zh-TW" altLang="en-US" sz="2400" i="1" smtClean="0">
                              <a:solidFill>
                                <a:srgbClr val="000000"/>
                              </a:solidFill>
                              <a:latin typeface="Cambria Math" panose="02040503050406030204" pitchFamily="18" charset="0"/>
                            </a:rPr>
                            <m:t>𝑛</m:t>
                          </m:r>
                          <m:r>
                            <a:rPr lang="zh-TW" altLang="en-US" sz="2400" i="1" smtClean="0">
                              <a:solidFill>
                                <a:srgbClr val="000000"/>
                              </a:solidFill>
                              <a:latin typeface="Cambria Math" panose="02040503050406030204" pitchFamily="18" charset="0"/>
                            </a:rPr>
                            <m:t>−1</m:t>
                          </m:r>
                        </m:e>
                      </m:d>
                      <m:r>
                        <a:rPr lang="zh-TW" altLang="en-US" sz="2400" i="1" smtClean="0">
                          <a:solidFill>
                            <a:srgbClr val="000000"/>
                          </a:solidFill>
                          <a:latin typeface="Cambria Math" panose="02040503050406030204" pitchFamily="18" charset="0"/>
                        </a:rPr>
                        <m:t>+</m:t>
                      </m:r>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2</m:t>
                          </m:r>
                        </m:e>
                        <m:sup>
                          <m:r>
                            <a:rPr lang="zh-TW" altLang="en-US" sz="2400" i="1">
                              <a:solidFill>
                                <a:srgbClr val="000000"/>
                              </a:solidFill>
                              <a:latin typeface="Cambria Math" panose="02040503050406030204" pitchFamily="18" charset="0"/>
                            </a:rPr>
                            <m:t>𝑛</m:t>
                          </m:r>
                        </m:sup>
                      </m:sSup>
                      <m:r>
                        <a:rPr lang="en-US" altLang="zh-TW" sz="2400" b="0" i="1" smtClean="0">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　</m:t>
                      </m:r>
                      <m:r>
                        <a:rPr lang="zh-TW" altLang="en-US" sz="2400" i="1">
                          <a:solidFill>
                            <a:srgbClr val="000000"/>
                          </a:solidFill>
                          <a:latin typeface="Cambria Math" panose="02040503050406030204" pitchFamily="18" charset="0"/>
                        </a:rPr>
                        <m:t> </m:t>
                      </m:r>
                      <m:r>
                        <a:rPr lang="en-US" altLang="zh-TW" sz="2400" b="0" i="1" smtClean="0">
                          <a:solidFill>
                            <a:srgbClr val="000000"/>
                          </a:solidFill>
                          <a:latin typeface="Cambria Math" panose="02040503050406030204" pitchFamily="18" charset="0"/>
                        </a:rPr>
                        <m:t>𝑛</m:t>
                      </m:r>
                      <m:r>
                        <a:rPr lang="zh-TW" altLang="en-US" sz="2400" i="1">
                          <a:solidFill>
                            <a:srgbClr val="000000"/>
                          </a:solidFill>
                          <a:latin typeface="Cambria Math" panose="02040503050406030204" pitchFamily="18" charset="0"/>
                        </a:rPr>
                        <m:t>≥1</m:t>
                      </m:r>
                      <m:r>
                        <a:rPr lang="en-US" altLang="zh-TW" sz="2400" b="0" i="1" smtClean="0">
                          <a:solidFill>
                            <a:srgbClr val="000000"/>
                          </a:solidFill>
                          <a:latin typeface="Cambria Math" panose="02040503050406030204" pitchFamily="18" charset="0"/>
                        </a:rPr>
                        <m:t>,</m:t>
                      </m:r>
                    </m:oMath>
                  </m:oMathPara>
                </a14:m>
                <a:endParaRPr lang="zh-TW" altLang="en-US" sz="2400" dirty="0"/>
              </a:p>
            </p:txBody>
          </p:sp>
        </mc:Choice>
        <mc:Fallback xmlns="">
          <p:sp>
            <p:nvSpPr>
              <p:cNvPr id="95238" name="Object 5">
                <a:extLst>
                  <a:ext uri="{FF2B5EF4-FFF2-40B4-BE49-F238E27FC236}">
                    <a16:creationId xmlns:a16="http://schemas.microsoft.com/office/drawing/2014/main" id="{A10C0391-E982-4CFB-93B0-1FBB79E44F77}"/>
                  </a:ext>
                </a:extLst>
              </p:cNvPr>
              <p:cNvSpPr txBox="1">
                <a:spLocks noRot="1" noChangeAspect="1" noMove="1" noResize="1" noEditPoints="1" noAdjustHandles="1" noChangeArrowheads="1" noChangeShapeType="1" noTextEdit="1"/>
              </p:cNvSpPr>
              <p:nvPr/>
            </p:nvSpPr>
            <p:spPr bwMode="auto">
              <a:xfrm>
                <a:off x="925513" y="1776413"/>
                <a:ext cx="4757737" cy="576262"/>
              </a:xfrm>
              <a:prstGeom prst="rect">
                <a:avLst/>
              </a:prstGeom>
              <a:blipFill>
                <a:blip r:embed="rId4"/>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5239" name="Object 6">
                <a:extLst>
                  <a:ext uri="{FF2B5EF4-FFF2-40B4-BE49-F238E27FC236}">
                    <a16:creationId xmlns:a16="http://schemas.microsoft.com/office/drawing/2014/main" id="{DB83215A-AC26-4B5A-AA05-1CE0C9600098}"/>
                  </a:ext>
                </a:extLst>
              </p:cNvPr>
              <p:cNvSpPr txBox="1"/>
              <p:nvPr/>
            </p:nvSpPr>
            <p:spPr bwMode="auto">
              <a:xfrm>
                <a:off x="844550" y="3141663"/>
                <a:ext cx="2863354" cy="792162"/>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𝑚</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𝑛</m:t>
                          </m:r>
                        </m:e>
                      </m:d>
                      <m:r>
                        <a:rPr lang="zh-TW" altLang="en-US" sz="2400" i="1">
                          <a:solidFill>
                            <a:srgbClr val="000000"/>
                          </a:solidFill>
                          <a:latin typeface="Cambria Math" panose="02040503050406030204" pitchFamily="18" charset="0"/>
                        </a:rPr>
                        <m:t>=</m:t>
                      </m:r>
                      <m:f>
                        <m:fPr>
                          <m:ctrlPr>
                            <a:rPr lang="zh-TW" altLang="en-US" sz="2400" i="1">
                              <a:solidFill>
                                <a:srgbClr val="000000"/>
                              </a:solidFill>
                              <a:latin typeface="Cambria Math" panose="02040503050406030204" pitchFamily="18" charset="0"/>
                            </a:rPr>
                          </m:ctrlPr>
                        </m:fPr>
                        <m:num>
                          <m:r>
                            <a:rPr lang="zh-TW" altLang="en-US" sz="2400" i="1">
                              <a:solidFill>
                                <a:srgbClr val="000000"/>
                              </a:solidFill>
                              <a:latin typeface="Cambria Math" panose="02040503050406030204" pitchFamily="18" charset="0"/>
                            </a:rPr>
                            <m:t>1</m:t>
                          </m:r>
                        </m:num>
                        <m:den>
                          <m:r>
                            <a:rPr lang="zh-TW" altLang="en-US" sz="2400" i="1">
                              <a:solidFill>
                                <a:srgbClr val="000000"/>
                              </a:solidFill>
                              <a:latin typeface="Cambria Math" panose="02040503050406030204" pitchFamily="18" charset="0"/>
                            </a:rPr>
                            <m:t>2</m:t>
                          </m:r>
                        </m:den>
                      </m:f>
                      <m:r>
                        <a:rPr lang="zh-TW" altLang="en-US" sz="2400" i="1">
                          <a:solidFill>
                            <a:srgbClr val="000000"/>
                          </a:solidFill>
                          <a:latin typeface="Cambria Math" panose="02040503050406030204" pitchFamily="18" charset="0"/>
                        </a:rPr>
                        <m:t>𝑀</m:t>
                      </m:r>
                      <m:func>
                        <m:funcPr>
                          <m:ctrlPr>
                            <a:rPr lang="zh-TW" altLang="en-US" sz="2400" i="1">
                              <a:solidFill>
                                <a:srgbClr val="000000"/>
                              </a:solidFill>
                              <a:latin typeface="Cambria Math" panose="02040503050406030204" pitchFamily="18" charset="0"/>
                            </a:rPr>
                          </m:ctrlPr>
                        </m:funcPr>
                        <m:fName>
                          <m:sSub>
                            <m:sSubPr>
                              <m:ctrlPr>
                                <a:rPr lang="zh-TW" altLang="en-US" sz="2400" i="1">
                                  <a:solidFill>
                                    <a:srgbClr val="000000"/>
                                  </a:solidFill>
                                  <a:latin typeface="Cambria Math" panose="02040503050406030204" pitchFamily="18" charset="0"/>
                                </a:rPr>
                              </m:ctrlPr>
                            </m:sSubPr>
                            <m:e>
                              <m:r>
                                <m:rPr>
                                  <m:sty m:val="p"/>
                                </m:rPr>
                                <a:rPr lang="zh-TW" altLang="en-US" sz="2400" i="0">
                                  <a:solidFill>
                                    <a:srgbClr val="000000"/>
                                  </a:solidFill>
                                  <a:latin typeface="Cambria Math" panose="02040503050406030204" pitchFamily="18" charset="0"/>
                                </a:rPr>
                                <m:t>log</m:t>
                              </m:r>
                            </m:e>
                            <m:sub>
                              <m:r>
                                <a:rPr lang="zh-TW" altLang="en-US" sz="2400" i="1">
                                  <a:solidFill>
                                    <a:srgbClr val="000000"/>
                                  </a:solidFill>
                                  <a:latin typeface="Cambria Math" panose="02040503050406030204" pitchFamily="18" charset="0"/>
                                </a:rPr>
                                <m:t>2</m:t>
                              </m:r>
                            </m:sub>
                          </m:sSub>
                        </m:fName>
                        <m:e>
                          <m:r>
                            <a:rPr lang="zh-TW" altLang="en-US" sz="2400" i="1">
                              <a:solidFill>
                                <a:srgbClr val="000000"/>
                              </a:solidFill>
                              <a:latin typeface="Cambria Math" panose="02040503050406030204" pitchFamily="18" charset="0"/>
                            </a:rPr>
                            <m:t>𝑀</m:t>
                          </m:r>
                        </m:e>
                      </m:func>
                      <m:r>
                        <a:rPr lang="en-US" altLang="zh-TW" sz="2400" b="0" i="1" smtClean="0">
                          <a:solidFill>
                            <a:srgbClr val="000000"/>
                          </a:solidFill>
                          <a:latin typeface="Cambria Math" panose="02040503050406030204" pitchFamily="18" charset="0"/>
                        </a:rPr>
                        <m:t>,</m:t>
                      </m:r>
                    </m:oMath>
                  </m:oMathPara>
                </a14:m>
                <a:endParaRPr lang="zh-TW" altLang="en-US" sz="2400" dirty="0"/>
              </a:p>
            </p:txBody>
          </p:sp>
        </mc:Choice>
        <mc:Fallback xmlns="">
          <p:sp>
            <p:nvSpPr>
              <p:cNvPr id="95239" name="Object 6">
                <a:extLst>
                  <a:ext uri="{FF2B5EF4-FFF2-40B4-BE49-F238E27FC236}">
                    <a16:creationId xmlns:a16="http://schemas.microsoft.com/office/drawing/2014/main" id="{DB83215A-AC26-4B5A-AA05-1CE0C9600098}"/>
                  </a:ext>
                </a:extLst>
              </p:cNvPr>
              <p:cNvSpPr txBox="1">
                <a:spLocks noRot="1" noChangeAspect="1" noMove="1" noResize="1" noEditPoints="1" noAdjustHandles="1" noChangeArrowheads="1" noChangeShapeType="1" noTextEdit="1"/>
              </p:cNvSpPr>
              <p:nvPr/>
            </p:nvSpPr>
            <p:spPr bwMode="auto">
              <a:xfrm>
                <a:off x="844550" y="3141663"/>
                <a:ext cx="2863354" cy="792162"/>
              </a:xfrm>
              <a:prstGeom prst="rect">
                <a:avLst/>
              </a:prstGeom>
              <a:blipFill>
                <a:blip r:embed="rId5"/>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5240" name="Object 7">
                <a:extLst>
                  <a:ext uri="{FF2B5EF4-FFF2-40B4-BE49-F238E27FC236}">
                    <a16:creationId xmlns:a16="http://schemas.microsoft.com/office/drawing/2014/main" id="{CD825BF1-D0B0-4859-A87A-05570E2F222F}"/>
                  </a:ext>
                </a:extLst>
              </p:cNvPr>
              <p:cNvSpPr txBox="1"/>
              <p:nvPr/>
            </p:nvSpPr>
            <p:spPr bwMode="auto">
              <a:xfrm>
                <a:off x="849313" y="3887788"/>
                <a:ext cx="2570559" cy="433387"/>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𝑎</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𝑛</m:t>
                          </m:r>
                        </m:e>
                      </m:d>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𝑀</m:t>
                      </m:r>
                      <m:func>
                        <m:funcPr>
                          <m:ctrlPr>
                            <a:rPr lang="zh-TW" altLang="en-US" sz="2400" i="1">
                              <a:solidFill>
                                <a:srgbClr val="000000"/>
                              </a:solidFill>
                              <a:latin typeface="Cambria Math" panose="02040503050406030204" pitchFamily="18" charset="0"/>
                            </a:rPr>
                          </m:ctrlPr>
                        </m:funcPr>
                        <m:fName>
                          <m:sSub>
                            <m:sSubPr>
                              <m:ctrlPr>
                                <a:rPr lang="zh-TW" altLang="en-US" sz="2400" i="1">
                                  <a:solidFill>
                                    <a:srgbClr val="000000"/>
                                  </a:solidFill>
                                  <a:latin typeface="Cambria Math" panose="02040503050406030204" pitchFamily="18" charset="0"/>
                                </a:rPr>
                              </m:ctrlPr>
                            </m:sSubPr>
                            <m:e>
                              <m:r>
                                <m:rPr>
                                  <m:sty m:val="p"/>
                                </m:rPr>
                                <a:rPr lang="zh-TW" altLang="en-US" sz="2400" i="0">
                                  <a:solidFill>
                                    <a:srgbClr val="000000"/>
                                  </a:solidFill>
                                  <a:latin typeface="Cambria Math" panose="02040503050406030204" pitchFamily="18" charset="0"/>
                                </a:rPr>
                                <m:t>log</m:t>
                              </m:r>
                            </m:e>
                            <m:sub>
                              <m:r>
                                <a:rPr lang="zh-TW" altLang="en-US" sz="2400" i="1">
                                  <a:solidFill>
                                    <a:srgbClr val="000000"/>
                                  </a:solidFill>
                                  <a:latin typeface="Cambria Math" panose="02040503050406030204" pitchFamily="18" charset="0"/>
                                </a:rPr>
                                <m:t>2</m:t>
                              </m:r>
                            </m:sub>
                          </m:sSub>
                        </m:fName>
                        <m:e>
                          <m:r>
                            <a:rPr lang="zh-TW" altLang="en-US" sz="2400" i="1">
                              <a:solidFill>
                                <a:srgbClr val="000000"/>
                              </a:solidFill>
                              <a:latin typeface="Cambria Math" panose="02040503050406030204" pitchFamily="18" charset="0"/>
                            </a:rPr>
                            <m:t>𝑀</m:t>
                          </m:r>
                        </m:e>
                      </m:func>
                      <m:r>
                        <a:rPr lang="en-US" altLang="zh-TW" sz="2400" b="0" i="1" smtClean="0">
                          <a:solidFill>
                            <a:srgbClr val="000000"/>
                          </a:solidFill>
                          <a:latin typeface="Cambria Math" panose="02040503050406030204" pitchFamily="18" charset="0"/>
                        </a:rPr>
                        <m:t>.</m:t>
                      </m:r>
                    </m:oMath>
                  </m:oMathPara>
                </a14:m>
                <a:endParaRPr lang="zh-TW" altLang="en-US" sz="2400" dirty="0"/>
              </a:p>
            </p:txBody>
          </p:sp>
        </mc:Choice>
        <mc:Fallback xmlns="">
          <p:sp>
            <p:nvSpPr>
              <p:cNvPr id="95240" name="Object 7">
                <a:extLst>
                  <a:ext uri="{FF2B5EF4-FFF2-40B4-BE49-F238E27FC236}">
                    <a16:creationId xmlns:a16="http://schemas.microsoft.com/office/drawing/2014/main" id="{CD825BF1-D0B0-4859-A87A-05570E2F222F}"/>
                  </a:ext>
                </a:extLst>
              </p:cNvPr>
              <p:cNvSpPr txBox="1">
                <a:spLocks noRot="1" noChangeAspect="1" noMove="1" noResize="1" noEditPoints="1" noAdjustHandles="1" noChangeArrowheads="1" noChangeShapeType="1" noTextEdit="1"/>
              </p:cNvSpPr>
              <p:nvPr/>
            </p:nvSpPr>
            <p:spPr bwMode="auto">
              <a:xfrm>
                <a:off x="849313" y="3887788"/>
                <a:ext cx="2570559" cy="433387"/>
              </a:xfrm>
              <a:prstGeom prst="rect">
                <a:avLst/>
              </a:prstGeom>
              <a:blipFill>
                <a:blip r:embed="rId6"/>
                <a:stretch>
                  <a:fillRect b="-28169"/>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5241" name="Object 8">
                <a:extLst>
                  <a:ext uri="{FF2B5EF4-FFF2-40B4-BE49-F238E27FC236}">
                    <a16:creationId xmlns:a16="http://schemas.microsoft.com/office/drawing/2014/main" id="{339BAC47-6252-4219-949C-FC288598C673}"/>
                  </a:ext>
                </a:extLst>
              </p:cNvPr>
              <p:cNvSpPr txBox="1"/>
              <p:nvPr/>
            </p:nvSpPr>
            <p:spPr bwMode="auto">
              <a:xfrm>
                <a:off x="850900" y="5160963"/>
                <a:ext cx="2929012" cy="1525587"/>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𝐶</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𝑀</m:t>
                      </m:r>
                      <m:r>
                        <a:rPr lang="zh-TW" altLang="en-US" sz="2400" i="1" smtClean="0">
                          <a:solidFill>
                            <a:srgbClr val="000000"/>
                          </a:solidFill>
                          <a:latin typeface="Cambria Math" panose="02040503050406030204" pitchFamily="18" charset="0"/>
                        </a:rPr>
                        <m:t>)</m:t>
                      </m:r>
                      <m:r>
                        <m:rPr>
                          <m:aln/>
                        </m:rPr>
                        <a:rPr lang="zh-TW" altLang="en-US" sz="2400" i="1">
                          <a:solidFill>
                            <a:srgbClr val="000000"/>
                          </a:solidFill>
                          <a:latin typeface="Cambria Math" panose="02040503050406030204" pitchFamily="18" charset="0"/>
                        </a:rPr>
                        <m:t>=</m:t>
                      </m:r>
                      <m:f>
                        <m:fPr>
                          <m:ctrlPr>
                            <a:rPr lang="zh-TW" altLang="en-US" sz="2400" i="1">
                              <a:solidFill>
                                <a:srgbClr val="000000"/>
                              </a:solidFill>
                              <a:latin typeface="Cambria Math" panose="02040503050406030204" pitchFamily="18" charset="0"/>
                            </a:rPr>
                          </m:ctrlPr>
                        </m:fPr>
                        <m:num>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𝑀</m:t>
                              </m:r>
                            </m:e>
                            <m:sup>
                              <m:r>
                                <a:rPr lang="zh-TW" altLang="en-US" sz="2400" i="1">
                                  <a:solidFill>
                                    <a:srgbClr val="000000"/>
                                  </a:solidFill>
                                  <a:latin typeface="Cambria Math" panose="02040503050406030204" pitchFamily="18" charset="0"/>
                                </a:rPr>
                                <m:t>2</m:t>
                              </m:r>
                            </m:sup>
                          </m:sSup>
                        </m:num>
                        <m:den>
                          <m:r>
                            <a:rPr lang="zh-TW" altLang="en-US" sz="2400" i="1">
                              <a:solidFill>
                                <a:srgbClr val="000000"/>
                              </a:solidFill>
                              <a:latin typeface="Cambria Math" panose="02040503050406030204" pitchFamily="18" charset="0"/>
                            </a:rPr>
                            <m:t>𝑀</m:t>
                          </m:r>
                          <m:func>
                            <m:funcPr>
                              <m:ctrlPr>
                                <a:rPr lang="zh-TW" altLang="en-US" sz="2400" i="1">
                                  <a:solidFill>
                                    <a:srgbClr val="000000"/>
                                  </a:solidFill>
                                  <a:latin typeface="Cambria Math" panose="02040503050406030204" pitchFamily="18" charset="0"/>
                                </a:rPr>
                              </m:ctrlPr>
                            </m:funcPr>
                            <m:fName>
                              <m:sSub>
                                <m:sSubPr>
                                  <m:ctrlPr>
                                    <a:rPr lang="zh-TW" altLang="en-US" sz="2400" i="1">
                                      <a:solidFill>
                                        <a:srgbClr val="000000"/>
                                      </a:solidFill>
                                      <a:latin typeface="Cambria Math" panose="02040503050406030204" pitchFamily="18" charset="0"/>
                                    </a:rPr>
                                  </m:ctrlPr>
                                </m:sSubPr>
                                <m:e>
                                  <m:r>
                                    <m:rPr>
                                      <m:sty m:val="p"/>
                                    </m:rPr>
                                    <a:rPr lang="zh-TW" altLang="en-US" sz="2400" i="0">
                                      <a:solidFill>
                                        <a:srgbClr val="000000"/>
                                      </a:solidFill>
                                      <a:latin typeface="Cambria Math" panose="02040503050406030204" pitchFamily="18" charset="0"/>
                                    </a:rPr>
                                    <m:t>log</m:t>
                                  </m:r>
                                </m:e>
                                <m:sub>
                                  <m:r>
                                    <a:rPr lang="zh-TW" altLang="en-US" sz="2400" i="1">
                                      <a:solidFill>
                                        <a:srgbClr val="000000"/>
                                      </a:solidFill>
                                      <a:latin typeface="Cambria Math" panose="02040503050406030204" pitchFamily="18" charset="0"/>
                                    </a:rPr>
                                    <m:t>2</m:t>
                                  </m:r>
                                </m:sub>
                              </m:sSub>
                            </m:fName>
                            <m:e>
                              <m:r>
                                <a:rPr lang="zh-TW" altLang="en-US" sz="2400" i="1">
                                  <a:solidFill>
                                    <a:srgbClr val="000000"/>
                                  </a:solidFill>
                                  <a:latin typeface="Cambria Math" panose="02040503050406030204" pitchFamily="18" charset="0"/>
                                </a:rPr>
                                <m:t>𝑀</m:t>
                              </m:r>
                            </m:e>
                          </m:func>
                        </m:den>
                      </m:f>
                    </m:oMath>
                    <m:oMath xmlns:m="http://schemas.openxmlformats.org/officeDocument/2006/math">
                      <m:r>
                        <a:rPr lang="zh-TW" altLang="en-US" sz="2400" i="1">
                          <a:solidFill>
                            <a:srgbClr val="000000"/>
                          </a:solidFill>
                          <a:latin typeface="Cambria Math" panose="02040503050406030204" pitchFamily="18" charset="0"/>
                        </a:rPr>
                        <m:t>　　　</m:t>
                      </m:r>
                      <m:r>
                        <m:rPr>
                          <m:aln/>
                        </m:rPr>
                        <a:rPr lang="zh-TW" altLang="en-US" sz="2400" i="1">
                          <a:solidFill>
                            <a:srgbClr val="000000"/>
                          </a:solidFill>
                          <a:latin typeface="Cambria Math" panose="02040503050406030204" pitchFamily="18" charset="0"/>
                        </a:rPr>
                        <m:t>=</m:t>
                      </m:r>
                      <m:f>
                        <m:fPr>
                          <m:ctrlPr>
                            <a:rPr lang="zh-TW" altLang="en-US" sz="2400" i="1">
                              <a:solidFill>
                                <a:srgbClr val="000000"/>
                              </a:solidFill>
                              <a:latin typeface="Cambria Math" panose="02040503050406030204" pitchFamily="18" charset="0"/>
                            </a:rPr>
                          </m:ctrlPr>
                        </m:fPr>
                        <m:num>
                          <m:r>
                            <a:rPr lang="zh-TW" altLang="en-US" sz="2400" i="1">
                              <a:solidFill>
                                <a:srgbClr val="000000"/>
                              </a:solidFill>
                              <a:latin typeface="Cambria Math" panose="02040503050406030204" pitchFamily="18" charset="0"/>
                            </a:rPr>
                            <m:t>𝑀</m:t>
                          </m:r>
                        </m:num>
                        <m:den>
                          <m:func>
                            <m:funcPr>
                              <m:ctrlPr>
                                <a:rPr lang="zh-TW" altLang="en-US" sz="2400" i="1">
                                  <a:solidFill>
                                    <a:srgbClr val="000000"/>
                                  </a:solidFill>
                                  <a:latin typeface="Cambria Math" panose="02040503050406030204" pitchFamily="18" charset="0"/>
                                </a:rPr>
                              </m:ctrlPr>
                            </m:funcPr>
                            <m:fName>
                              <m:sSub>
                                <m:sSubPr>
                                  <m:ctrlPr>
                                    <a:rPr lang="zh-TW" altLang="en-US" sz="2400" i="1">
                                      <a:solidFill>
                                        <a:srgbClr val="000000"/>
                                      </a:solidFill>
                                      <a:latin typeface="Cambria Math" panose="02040503050406030204" pitchFamily="18" charset="0"/>
                                    </a:rPr>
                                  </m:ctrlPr>
                                </m:sSubPr>
                                <m:e>
                                  <m:r>
                                    <m:rPr>
                                      <m:sty m:val="p"/>
                                    </m:rPr>
                                    <a:rPr lang="zh-TW" altLang="en-US" sz="2400" i="0">
                                      <a:solidFill>
                                        <a:srgbClr val="000000"/>
                                      </a:solidFill>
                                      <a:latin typeface="Cambria Math" panose="02040503050406030204" pitchFamily="18" charset="0"/>
                                    </a:rPr>
                                    <m:t>log</m:t>
                                  </m:r>
                                </m:e>
                                <m:sub>
                                  <m:r>
                                    <a:rPr lang="zh-TW" altLang="en-US" sz="2400" i="1">
                                      <a:solidFill>
                                        <a:srgbClr val="000000"/>
                                      </a:solidFill>
                                      <a:latin typeface="Cambria Math" panose="02040503050406030204" pitchFamily="18" charset="0"/>
                                    </a:rPr>
                                    <m:t>2</m:t>
                                  </m:r>
                                </m:sub>
                              </m:sSub>
                            </m:fName>
                            <m:e>
                              <m:r>
                                <a:rPr lang="zh-TW" altLang="en-US" sz="2400" i="1">
                                  <a:solidFill>
                                    <a:srgbClr val="000000"/>
                                  </a:solidFill>
                                  <a:latin typeface="Cambria Math" panose="02040503050406030204" pitchFamily="18" charset="0"/>
                                </a:rPr>
                                <m:t>𝑀</m:t>
                              </m:r>
                            </m:e>
                          </m:func>
                        </m:den>
                      </m:f>
                      <m:r>
                        <a:rPr lang="en-US" altLang="zh-TW" sz="2400" b="0" i="1" smtClean="0">
                          <a:solidFill>
                            <a:srgbClr val="000000"/>
                          </a:solidFill>
                          <a:latin typeface="Cambria Math" panose="02040503050406030204" pitchFamily="18" charset="0"/>
                        </a:rPr>
                        <m:t>.</m:t>
                      </m:r>
                    </m:oMath>
                  </m:oMathPara>
                </a14:m>
                <a:endParaRPr lang="zh-TW" altLang="en-US" sz="2400" dirty="0"/>
              </a:p>
            </p:txBody>
          </p:sp>
        </mc:Choice>
        <mc:Fallback xmlns="">
          <p:sp>
            <p:nvSpPr>
              <p:cNvPr id="95241" name="Object 8">
                <a:extLst>
                  <a:ext uri="{FF2B5EF4-FFF2-40B4-BE49-F238E27FC236}">
                    <a16:creationId xmlns:a16="http://schemas.microsoft.com/office/drawing/2014/main" id="{339BAC47-6252-4219-949C-FC288598C673}"/>
                  </a:ext>
                </a:extLst>
              </p:cNvPr>
              <p:cNvSpPr txBox="1">
                <a:spLocks noRot="1" noChangeAspect="1" noMove="1" noResize="1" noEditPoints="1" noAdjustHandles="1" noChangeArrowheads="1" noChangeShapeType="1" noTextEdit="1"/>
              </p:cNvSpPr>
              <p:nvPr/>
            </p:nvSpPr>
            <p:spPr bwMode="auto">
              <a:xfrm>
                <a:off x="850900" y="5160963"/>
                <a:ext cx="2929012" cy="1525587"/>
              </a:xfrm>
              <a:prstGeom prst="rect">
                <a:avLst/>
              </a:prstGeom>
              <a:blipFill>
                <a:blip r:embed="rId7"/>
                <a:stretch>
                  <a:fillRect b="-4400"/>
                </a:stretch>
              </a:blipFill>
              <a:ln>
                <a:noFill/>
              </a:ln>
              <a:effectLst/>
              <a:extLst/>
            </p:spPr>
            <p:txBody>
              <a:bodyPr/>
              <a:lstStyle/>
              <a:p>
                <a:r>
                  <a:rPr lang="zh-TW"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編號版面配置區 3">
            <a:extLst>
              <a:ext uri="{FF2B5EF4-FFF2-40B4-BE49-F238E27FC236}">
                <a16:creationId xmlns:a16="http://schemas.microsoft.com/office/drawing/2014/main" id="{37FA6A94-DCDE-4B46-8C09-C526DDEC472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548177C2-74B3-4D36-898C-11D6C1833FCC}" type="slidenum">
              <a:rPr kumimoji="0" lang="zh-TW" altLang="en-US"/>
              <a:pPr eaLnBrk="1" hangingPunct="1"/>
              <a:t>9</a:t>
            </a:fld>
            <a:endParaRPr kumimoji="0" lang="en-US" altLang="zh-TW"/>
          </a:p>
        </p:txBody>
      </p:sp>
      <p:sp>
        <p:nvSpPr>
          <p:cNvPr id="13315" name="Rectangle 2">
            <a:extLst>
              <a:ext uri="{FF2B5EF4-FFF2-40B4-BE49-F238E27FC236}">
                <a16:creationId xmlns:a16="http://schemas.microsoft.com/office/drawing/2014/main" id="{803E6C22-7E63-4B63-B352-C690E29D48E8}"/>
              </a:ext>
            </a:extLst>
          </p:cNvPr>
          <p:cNvSpPr>
            <a:spLocks noGrp="1" noChangeArrowheads="1"/>
          </p:cNvSpPr>
          <p:nvPr>
            <p:ph type="title"/>
          </p:nvPr>
        </p:nvSpPr>
        <p:spPr/>
        <p:txBody>
          <a:bodyPr/>
          <a:lstStyle/>
          <a:p>
            <a:pPr eaLnBrk="1" hangingPunct="1"/>
            <a:r>
              <a:rPr lang="en-US" altLang="zh-TW"/>
              <a:t>2-D DFT and Its Inverse</a:t>
            </a:r>
            <a:endParaRPr lang="zh-TW" altLang="en-US"/>
          </a:p>
        </p:txBody>
      </p:sp>
      <p:sp>
        <p:nvSpPr>
          <p:cNvPr id="13316" name="Rectangle 3">
            <a:extLst>
              <a:ext uri="{FF2B5EF4-FFF2-40B4-BE49-F238E27FC236}">
                <a16:creationId xmlns:a16="http://schemas.microsoft.com/office/drawing/2014/main" id="{46361532-1F2C-473F-896D-C6E87EF3B789}"/>
              </a:ext>
            </a:extLst>
          </p:cNvPr>
          <p:cNvSpPr>
            <a:spLocks noGrp="1" noChangeArrowheads="1"/>
          </p:cNvSpPr>
          <p:nvPr>
            <p:ph type="body" idx="1"/>
          </p:nvPr>
        </p:nvSpPr>
        <p:spPr>
          <a:xfrm>
            <a:off x="107950" y="1384300"/>
            <a:ext cx="8847138" cy="5473700"/>
          </a:xfrm>
        </p:spPr>
        <p:txBody>
          <a:bodyPr/>
          <a:lstStyle/>
          <a:p>
            <a:pPr eaLnBrk="1" hangingPunct="1"/>
            <a:r>
              <a:rPr lang="en-US" altLang="zh-TW" dirty="0"/>
              <a:t>The discrete Fourier transform of a function (image) </a:t>
            </a:r>
            <a:r>
              <a:rPr lang="en-US" altLang="zh-TW" i="1" dirty="0"/>
              <a:t>f</a:t>
            </a:r>
            <a:r>
              <a:rPr lang="en-US" altLang="zh-TW" dirty="0"/>
              <a:t>(</a:t>
            </a:r>
            <a:r>
              <a:rPr lang="en-US" altLang="zh-TW" i="1" dirty="0"/>
              <a:t>x</a:t>
            </a:r>
            <a:r>
              <a:rPr lang="en-US" altLang="zh-TW" dirty="0"/>
              <a:t>,</a:t>
            </a:r>
            <a:r>
              <a:rPr lang="en-US" altLang="zh-TW" i="1" dirty="0"/>
              <a:t> y</a:t>
            </a:r>
            <a:r>
              <a:rPr lang="en-US" altLang="zh-TW" dirty="0"/>
              <a:t>) of size </a:t>
            </a:r>
            <a:r>
              <a:rPr lang="en-US" altLang="zh-TW" i="1" dirty="0"/>
              <a:t>M</a:t>
            </a:r>
            <a:r>
              <a:rPr lang="en-US" altLang="zh-TW" dirty="0"/>
              <a:t>×</a:t>
            </a:r>
            <a:r>
              <a:rPr lang="en-US" altLang="zh-TW" i="1" dirty="0"/>
              <a:t>N</a:t>
            </a:r>
            <a:r>
              <a:rPr lang="en-US" altLang="zh-TW" dirty="0"/>
              <a:t> is given by:</a:t>
            </a:r>
          </a:p>
          <a:p>
            <a:pPr eaLnBrk="1" hangingPunct="1">
              <a:spcBef>
                <a:spcPct val="35000"/>
              </a:spcBef>
              <a:spcAft>
                <a:spcPct val="15000"/>
              </a:spcAft>
              <a:buFont typeface="Wingdings" panose="05000000000000000000" pitchFamily="2" charset="2"/>
              <a:buNone/>
            </a:pPr>
            <a:r>
              <a:rPr lang="zh-TW" altLang="en-US" dirty="0"/>
              <a:t>									     </a:t>
            </a:r>
            <a:r>
              <a:rPr lang="en-US" altLang="zh-TW" dirty="0"/>
              <a:t>(4.2-16)</a:t>
            </a:r>
          </a:p>
          <a:p>
            <a:pPr eaLnBrk="1" hangingPunct="1">
              <a:buFont typeface="Wingdings" panose="05000000000000000000" pitchFamily="2" charset="2"/>
              <a:buNone/>
            </a:pPr>
            <a:r>
              <a:rPr lang="en-US" altLang="zh-TW" dirty="0"/>
              <a:t>	where </a:t>
            </a:r>
            <a:r>
              <a:rPr lang="en-US" altLang="zh-TW" i="1" dirty="0"/>
              <a:t>u</a:t>
            </a:r>
            <a:r>
              <a:rPr lang="en-US" altLang="zh-TW" dirty="0"/>
              <a:t> = 0, 1, 2, </a:t>
            </a:r>
            <a:r>
              <a:rPr lang="en-US" altLang="zh-TW" dirty="0">
                <a:latin typeface="Arial" panose="020B0604020202020204" pitchFamily="34" charset="0"/>
              </a:rPr>
              <a:t>…</a:t>
            </a:r>
            <a:r>
              <a:rPr lang="en-US" altLang="zh-TW" dirty="0"/>
              <a:t>, </a:t>
            </a:r>
            <a:r>
              <a:rPr lang="en-US" altLang="zh-TW" i="1" dirty="0"/>
              <a:t>M</a:t>
            </a:r>
            <a:r>
              <a:rPr lang="en-US" altLang="zh-TW" dirty="0"/>
              <a:t> </a:t>
            </a:r>
            <a:r>
              <a:rPr lang="en-US" altLang="zh-TW" dirty="0">
                <a:latin typeface="Arial" panose="020B0604020202020204" pitchFamily="34" charset="0"/>
              </a:rPr>
              <a:t>–</a:t>
            </a:r>
            <a:r>
              <a:rPr lang="en-US" altLang="zh-TW" dirty="0"/>
              <a:t> 1, and also for </a:t>
            </a:r>
            <a:r>
              <a:rPr lang="en-US" altLang="zh-TW" i="1" dirty="0"/>
              <a:t>v</a:t>
            </a:r>
            <a:r>
              <a:rPr lang="en-US" altLang="zh-TW" dirty="0"/>
              <a:t> = 0, 1, 2, </a:t>
            </a:r>
            <a:r>
              <a:rPr lang="en-US" altLang="zh-TW" dirty="0">
                <a:latin typeface="Arial" panose="020B0604020202020204" pitchFamily="34" charset="0"/>
              </a:rPr>
              <a:t>…</a:t>
            </a:r>
            <a:r>
              <a:rPr lang="en-US" altLang="zh-TW" dirty="0"/>
              <a:t>, </a:t>
            </a:r>
            <a:r>
              <a:rPr lang="en-US" altLang="zh-TW" i="1" dirty="0"/>
              <a:t>N</a:t>
            </a:r>
            <a:r>
              <a:rPr lang="en-US" altLang="zh-TW" dirty="0"/>
              <a:t> </a:t>
            </a:r>
            <a:r>
              <a:rPr lang="en-US" altLang="zh-TW" dirty="0">
                <a:latin typeface="Arial" panose="020B0604020202020204" pitchFamily="34" charset="0"/>
              </a:rPr>
              <a:t>–</a:t>
            </a:r>
            <a:r>
              <a:rPr lang="en-US" altLang="zh-TW" dirty="0"/>
              <a:t> 1. </a:t>
            </a:r>
          </a:p>
          <a:p>
            <a:pPr eaLnBrk="1" hangingPunct="1"/>
            <a:r>
              <a:rPr lang="en-US" altLang="zh-TW" dirty="0"/>
              <a:t>Similarly, given </a:t>
            </a:r>
            <a:r>
              <a:rPr lang="en-US" altLang="zh-TW" i="1" dirty="0"/>
              <a:t>F</a:t>
            </a:r>
            <a:r>
              <a:rPr lang="en-US" altLang="zh-TW" dirty="0"/>
              <a:t>(</a:t>
            </a:r>
            <a:r>
              <a:rPr lang="en-US" altLang="zh-TW" i="1" dirty="0"/>
              <a:t>u</a:t>
            </a:r>
            <a:r>
              <a:rPr lang="en-US" altLang="zh-TW" dirty="0"/>
              <a:t>,</a:t>
            </a:r>
            <a:r>
              <a:rPr lang="en-US" altLang="zh-TW" i="1" dirty="0"/>
              <a:t> v</a:t>
            </a:r>
            <a:r>
              <a:rPr lang="en-US" altLang="zh-TW" dirty="0"/>
              <a:t>), we obtain </a:t>
            </a:r>
            <a:r>
              <a:rPr lang="en-US" altLang="zh-TW" i="1" dirty="0"/>
              <a:t>f</a:t>
            </a:r>
            <a:r>
              <a:rPr lang="en-US" altLang="zh-TW" dirty="0"/>
              <a:t>(</a:t>
            </a:r>
            <a:r>
              <a:rPr lang="en-US" altLang="zh-TW" i="1" dirty="0"/>
              <a:t>x</a:t>
            </a:r>
            <a:r>
              <a:rPr lang="en-US" altLang="zh-TW" dirty="0"/>
              <a:t>,</a:t>
            </a:r>
            <a:r>
              <a:rPr lang="en-US" altLang="zh-TW" i="1" dirty="0"/>
              <a:t> y</a:t>
            </a:r>
            <a:r>
              <a:rPr lang="en-US" altLang="zh-TW" dirty="0"/>
              <a:t>) via the </a:t>
            </a:r>
            <a:r>
              <a:rPr lang="en-US" altLang="zh-TW" i="1" dirty="0"/>
              <a:t>inverse</a:t>
            </a:r>
            <a:r>
              <a:rPr lang="en-US" altLang="zh-TW" dirty="0"/>
              <a:t> Fourier transform, given by:</a:t>
            </a:r>
          </a:p>
          <a:p>
            <a:pPr eaLnBrk="1" hangingPunct="1">
              <a:spcBef>
                <a:spcPct val="35000"/>
              </a:spcBef>
              <a:spcAft>
                <a:spcPct val="15000"/>
              </a:spcAft>
              <a:buFont typeface="Wingdings" panose="05000000000000000000" pitchFamily="2" charset="2"/>
              <a:buNone/>
            </a:pPr>
            <a:r>
              <a:rPr lang="en-US" altLang="zh-TW" dirty="0"/>
              <a:t>									     (4.2-17)</a:t>
            </a:r>
          </a:p>
          <a:p>
            <a:pPr eaLnBrk="1" hangingPunct="1">
              <a:buFont typeface="Wingdings" panose="05000000000000000000" pitchFamily="2" charset="2"/>
              <a:buNone/>
            </a:pPr>
            <a:r>
              <a:rPr lang="en-US" altLang="zh-TW" dirty="0"/>
              <a:t>	for </a:t>
            </a:r>
            <a:r>
              <a:rPr lang="en-US" altLang="zh-TW" i="1" dirty="0"/>
              <a:t>x</a:t>
            </a:r>
            <a:r>
              <a:rPr lang="en-US" altLang="zh-TW" dirty="0"/>
              <a:t> = 0, 1, 2, </a:t>
            </a:r>
            <a:r>
              <a:rPr lang="en-US" altLang="zh-TW" dirty="0">
                <a:latin typeface="Arial" panose="020B0604020202020204" pitchFamily="34" charset="0"/>
              </a:rPr>
              <a:t>…</a:t>
            </a:r>
            <a:r>
              <a:rPr lang="en-US" altLang="zh-TW" dirty="0"/>
              <a:t>, </a:t>
            </a:r>
            <a:r>
              <a:rPr lang="en-US" altLang="zh-TW" i="1" dirty="0"/>
              <a:t>M</a:t>
            </a:r>
            <a:r>
              <a:rPr lang="en-US" altLang="zh-TW" dirty="0"/>
              <a:t> </a:t>
            </a:r>
            <a:r>
              <a:rPr lang="en-US" altLang="zh-TW" dirty="0">
                <a:latin typeface="Arial" panose="020B0604020202020204" pitchFamily="34" charset="0"/>
              </a:rPr>
              <a:t>–</a:t>
            </a:r>
            <a:r>
              <a:rPr lang="en-US" altLang="zh-TW" dirty="0"/>
              <a:t> 1 and </a:t>
            </a:r>
            <a:r>
              <a:rPr lang="en-US" altLang="zh-TW" i="1" dirty="0"/>
              <a:t>y</a:t>
            </a:r>
            <a:r>
              <a:rPr lang="en-US" altLang="zh-TW" dirty="0"/>
              <a:t> = 0, 1, 2, </a:t>
            </a:r>
            <a:r>
              <a:rPr lang="en-US" altLang="zh-TW" dirty="0">
                <a:latin typeface="Arial" panose="020B0604020202020204" pitchFamily="34" charset="0"/>
              </a:rPr>
              <a:t>…</a:t>
            </a:r>
            <a:r>
              <a:rPr lang="en-US" altLang="zh-TW" dirty="0"/>
              <a:t>, </a:t>
            </a:r>
            <a:r>
              <a:rPr lang="en-US" altLang="zh-TW" i="1" dirty="0"/>
              <a:t>N</a:t>
            </a:r>
            <a:r>
              <a:rPr lang="en-US" altLang="zh-TW" dirty="0"/>
              <a:t> </a:t>
            </a:r>
            <a:r>
              <a:rPr lang="en-US" altLang="zh-TW" dirty="0">
                <a:latin typeface="Arial" panose="020B0604020202020204" pitchFamily="34" charset="0"/>
              </a:rPr>
              <a:t>–</a:t>
            </a:r>
            <a:r>
              <a:rPr lang="en-US" altLang="zh-TW" dirty="0"/>
              <a:t> 1.</a:t>
            </a:r>
          </a:p>
          <a:p>
            <a:pPr lvl="1" eaLnBrk="1" hangingPunct="1"/>
            <a:r>
              <a:rPr lang="en-US" altLang="zh-TW" i="1" dirty="0"/>
              <a:t>u</a:t>
            </a:r>
            <a:r>
              <a:rPr lang="en-US" altLang="zh-TW" dirty="0"/>
              <a:t> and </a:t>
            </a:r>
            <a:r>
              <a:rPr lang="en-US" altLang="zh-TW" i="1" dirty="0"/>
              <a:t>v</a:t>
            </a:r>
            <a:r>
              <a:rPr lang="en-US" altLang="zh-TW" dirty="0"/>
              <a:t> are the transform or frequency variables, whereas </a:t>
            </a:r>
            <a:r>
              <a:rPr lang="en-US" altLang="zh-TW" i="1" dirty="0"/>
              <a:t>x</a:t>
            </a:r>
            <a:r>
              <a:rPr lang="en-US" altLang="zh-TW" dirty="0"/>
              <a:t> and </a:t>
            </a:r>
            <a:r>
              <a:rPr lang="en-US" altLang="zh-TW" i="1" dirty="0"/>
              <a:t>y</a:t>
            </a:r>
            <a:r>
              <a:rPr lang="en-US" altLang="zh-TW" dirty="0"/>
              <a:t> are the spatial or image variables.</a:t>
            </a:r>
            <a:endParaRPr lang="zh-TW" altLang="en-US" dirty="0"/>
          </a:p>
        </p:txBody>
      </p:sp>
      <p:graphicFrame>
        <p:nvGraphicFramePr>
          <p:cNvPr id="13317" name="Object 4">
            <a:extLst>
              <a:ext uri="{FF2B5EF4-FFF2-40B4-BE49-F238E27FC236}">
                <a16:creationId xmlns:a16="http://schemas.microsoft.com/office/drawing/2014/main" id="{1DB007DB-9A5B-49A5-91B8-51960061624B}"/>
              </a:ext>
            </a:extLst>
          </p:cNvPr>
          <p:cNvGraphicFramePr>
            <a:graphicFrameLocks noChangeAspect="1"/>
          </p:cNvGraphicFramePr>
          <p:nvPr/>
        </p:nvGraphicFramePr>
        <p:xfrm>
          <a:off x="736600" y="2171700"/>
          <a:ext cx="6427788" cy="936625"/>
        </p:xfrm>
        <a:graphic>
          <a:graphicData uri="http://schemas.openxmlformats.org/presentationml/2006/ole">
            <mc:AlternateContent xmlns:mc="http://schemas.openxmlformats.org/markup-compatibility/2006">
              <mc:Choice xmlns:v="urn:schemas-microsoft-com:vml" Requires="v">
                <p:oleObj spid="_x0000_s13467" name="方程式" r:id="rId3" imgW="2628900" imgH="444500" progId="Equation.3">
                  <p:embed/>
                </p:oleObj>
              </mc:Choice>
              <mc:Fallback>
                <p:oleObj name="方程式" r:id="rId3" imgW="2628900" imgH="444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600" y="2171700"/>
                        <a:ext cx="6427788"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5">
            <a:extLst>
              <a:ext uri="{FF2B5EF4-FFF2-40B4-BE49-F238E27FC236}">
                <a16:creationId xmlns:a16="http://schemas.microsoft.com/office/drawing/2014/main" id="{3C34E45D-A322-4544-9614-635EFFC7ACB0}"/>
              </a:ext>
            </a:extLst>
          </p:cNvPr>
          <p:cNvGraphicFramePr>
            <a:graphicFrameLocks noChangeAspect="1"/>
          </p:cNvGraphicFramePr>
          <p:nvPr/>
        </p:nvGraphicFramePr>
        <p:xfrm>
          <a:off x="722313" y="4686300"/>
          <a:ext cx="4857750" cy="903288"/>
        </p:xfrm>
        <a:graphic>
          <a:graphicData uri="http://schemas.openxmlformats.org/presentationml/2006/ole">
            <mc:AlternateContent xmlns:mc="http://schemas.openxmlformats.org/markup-compatibility/2006">
              <mc:Choice xmlns:v="urn:schemas-microsoft-com:vml" Requires="v">
                <p:oleObj spid="_x0000_s13468" name="方程式" r:id="rId5" imgW="2286000" imgH="431800" progId="Equation.3">
                  <p:embed/>
                </p:oleObj>
              </mc:Choice>
              <mc:Fallback>
                <p:oleObj name="方程式" r:id="rId5" imgW="22860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2313" y="4686300"/>
                        <a:ext cx="4857750" cy="903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投影片編號版面配置區 3">
            <a:extLst>
              <a:ext uri="{FF2B5EF4-FFF2-40B4-BE49-F238E27FC236}">
                <a16:creationId xmlns:a16="http://schemas.microsoft.com/office/drawing/2014/main" id="{20CFB9F9-6EB0-4A8F-9F3A-6B0BD8BC3EC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7573450E-FB15-417D-9F9B-F4713565D7AF}" type="slidenum">
              <a:rPr kumimoji="0" lang="zh-TW" altLang="en-US"/>
              <a:pPr eaLnBrk="1" hangingPunct="1"/>
              <a:t>90</a:t>
            </a:fld>
            <a:endParaRPr kumimoji="0" lang="en-US" altLang="zh-TW"/>
          </a:p>
        </p:txBody>
      </p:sp>
      <p:sp>
        <p:nvSpPr>
          <p:cNvPr id="96259" name="Rectangle 2">
            <a:extLst>
              <a:ext uri="{FF2B5EF4-FFF2-40B4-BE49-F238E27FC236}">
                <a16:creationId xmlns:a16="http://schemas.microsoft.com/office/drawing/2014/main" id="{0F2FE0EC-65B2-4678-AFC4-AD5AB6593E95}"/>
              </a:ext>
            </a:extLst>
          </p:cNvPr>
          <p:cNvSpPr>
            <a:spLocks noGrp="1" noChangeArrowheads="1"/>
          </p:cNvSpPr>
          <p:nvPr>
            <p:ph type="title"/>
          </p:nvPr>
        </p:nvSpPr>
        <p:spPr/>
        <p:txBody>
          <a:bodyPr/>
          <a:lstStyle/>
          <a:p>
            <a:pPr eaLnBrk="1" hangingPunct="1"/>
            <a:endParaRPr lang="zh-TW" altLang="en-US"/>
          </a:p>
        </p:txBody>
      </p:sp>
      <p:sp>
        <p:nvSpPr>
          <p:cNvPr id="96260" name="Rectangle 3">
            <a:extLst>
              <a:ext uri="{FF2B5EF4-FFF2-40B4-BE49-F238E27FC236}">
                <a16:creationId xmlns:a16="http://schemas.microsoft.com/office/drawing/2014/main" id="{901AD459-7E39-459A-AFC6-2EF7514EAB48}"/>
              </a:ext>
            </a:extLst>
          </p:cNvPr>
          <p:cNvSpPr>
            <a:spLocks noGrp="1" noChangeArrowheads="1"/>
          </p:cNvSpPr>
          <p:nvPr>
            <p:ph type="body" idx="1"/>
          </p:nvPr>
        </p:nvSpPr>
        <p:spPr/>
        <p:txBody>
          <a:bodyPr/>
          <a:lstStyle/>
          <a:p>
            <a:pPr eaLnBrk="1" hangingPunct="1"/>
            <a:r>
              <a:rPr lang="en-US" altLang="zh-TW"/>
              <a:t>If </a:t>
            </a:r>
            <a:r>
              <a:rPr lang="en-US" altLang="zh-TW" i="1"/>
              <a:t>M</a:t>
            </a:r>
            <a:r>
              <a:rPr lang="en-US" altLang="zh-TW"/>
              <a:t> = 2</a:t>
            </a:r>
            <a:r>
              <a:rPr lang="en-US" altLang="zh-TW" baseline="30000"/>
              <a:t>n</a:t>
            </a:r>
            <a:r>
              <a:rPr lang="en-US" altLang="zh-TW"/>
              <a:t>, then</a:t>
            </a:r>
          </a:p>
          <a:p>
            <a:pPr algn="r" eaLnBrk="1" hangingPunct="1">
              <a:spcBef>
                <a:spcPct val="35000"/>
              </a:spcBef>
              <a:spcAft>
                <a:spcPct val="15000"/>
              </a:spcAft>
              <a:buFont typeface="Wingdings" panose="05000000000000000000" pitchFamily="2" charset="2"/>
              <a:buNone/>
            </a:pPr>
            <a:r>
              <a:rPr lang="zh-TW" altLang="en-US"/>
              <a:t>	</a:t>
            </a:r>
            <a:r>
              <a:rPr lang="en-US" altLang="zh-TW"/>
              <a:t>(4.6-50)</a:t>
            </a:r>
          </a:p>
          <a:p>
            <a:pPr eaLnBrk="1" hangingPunct="1">
              <a:buFont typeface="Wingdings" panose="05000000000000000000" pitchFamily="2" charset="2"/>
              <a:buNone/>
            </a:pPr>
            <a:r>
              <a:rPr lang="zh-TW" altLang="en-US"/>
              <a:t>	</a:t>
            </a:r>
            <a:r>
              <a:rPr lang="en-US" altLang="zh-TW"/>
              <a:t>A plot of this function is shown in Fig. 4.42.</a:t>
            </a:r>
            <a:endParaRPr lang="zh-TW" altLang="en-US"/>
          </a:p>
        </p:txBody>
      </p:sp>
      <p:pic>
        <p:nvPicPr>
          <p:cNvPr id="96261" name="Picture 4">
            <a:extLst>
              <a:ext uri="{FF2B5EF4-FFF2-40B4-BE49-F238E27FC236}">
                <a16:creationId xmlns:a16="http://schemas.microsoft.com/office/drawing/2014/main" id="{B024966F-BD0F-4A05-B975-049B580A11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351088"/>
            <a:ext cx="8591550"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6262" name="Object 5">
            <a:extLst>
              <a:ext uri="{FF2B5EF4-FFF2-40B4-BE49-F238E27FC236}">
                <a16:creationId xmlns:a16="http://schemas.microsoft.com/office/drawing/2014/main" id="{DCA6BE46-84E5-43B4-B597-64E6B97DED98}"/>
              </a:ext>
            </a:extLst>
          </p:cNvPr>
          <p:cNvGraphicFramePr>
            <a:graphicFrameLocks noChangeAspect="1"/>
          </p:cNvGraphicFramePr>
          <p:nvPr/>
        </p:nvGraphicFramePr>
        <p:xfrm>
          <a:off x="642938" y="627063"/>
          <a:ext cx="1522412" cy="1008062"/>
        </p:xfrm>
        <a:graphic>
          <a:graphicData uri="http://schemas.openxmlformats.org/presentationml/2006/ole">
            <mc:AlternateContent xmlns:mc="http://schemas.openxmlformats.org/markup-compatibility/2006">
              <mc:Choice xmlns:v="urn:schemas-microsoft-com:vml" Requires="v">
                <p:oleObj spid="_x0000_s96337" name="方程式" r:id="rId4" imgW="698500" imgH="419100" progId="Equation.3">
                  <p:embed/>
                </p:oleObj>
              </mc:Choice>
              <mc:Fallback>
                <p:oleObj name="方程式" r:id="rId4" imgW="698500" imgH="4191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38" y="627063"/>
                        <a:ext cx="1522412"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ends">
  <a:themeElements>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Blends">
  <a:themeElements>
    <a:clrScheme name="2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2_Blends">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2552</TotalTime>
  <Words>8045</Words>
  <Application>Microsoft Office PowerPoint</Application>
  <PresentationFormat>如螢幕大小 (4:3)</PresentationFormat>
  <Paragraphs>653</Paragraphs>
  <Slides>90</Slides>
  <Notes>0</Notes>
  <HiddenSlides>0</HiddenSlides>
  <MMClips>0</MMClips>
  <ScaleCrop>false</ScaleCrop>
  <HeadingPairs>
    <vt:vector size="8" baseType="variant">
      <vt:variant>
        <vt:lpstr>使用字型</vt:lpstr>
      </vt:variant>
      <vt:variant>
        <vt:i4>5</vt:i4>
      </vt:variant>
      <vt:variant>
        <vt:lpstr>佈景主題</vt:lpstr>
      </vt:variant>
      <vt:variant>
        <vt:i4>3</vt:i4>
      </vt:variant>
      <vt:variant>
        <vt:lpstr>內嵌 OLE 伺服程式</vt:lpstr>
      </vt:variant>
      <vt:variant>
        <vt:i4>2</vt:i4>
      </vt:variant>
      <vt:variant>
        <vt:lpstr>投影片標題</vt:lpstr>
      </vt:variant>
      <vt:variant>
        <vt:i4>90</vt:i4>
      </vt:variant>
    </vt:vector>
  </HeadingPairs>
  <TitlesOfParts>
    <vt:vector size="100" baseType="lpstr">
      <vt:lpstr>Arial</vt:lpstr>
      <vt:lpstr>Cambria Math</vt:lpstr>
      <vt:lpstr>Tahoma</vt:lpstr>
      <vt:lpstr>Times New Roman</vt:lpstr>
      <vt:lpstr>Wingdings</vt:lpstr>
      <vt:lpstr>Blends</vt:lpstr>
      <vt:lpstr>1_Blends</vt:lpstr>
      <vt:lpstr>2_Blends</vt:lpstr>
      <vt:lpstr>方程式</vt:lpstr>
      <vt:lpstr>Microsoft 方程式編輯器 3.0</vt:lpstr>
      <vt:lpstr>Chapter 4 IMAGE ENHANCEMENT IN    THE FREQUENCY DOMAIN</vt:lpstr>
      <vt:lpstr>Background</vt:lpstr>
      <vt:lpstr>PowerPoint 簡報</vt:lpstr>
      <vt:lpstr>1-D Fourier Transform and Its Inverse</vt:lpstr>
      <vt:lpstr>PowerPoint 簡報</vt:lpstr>
      <vt:lpstr>PowerPoint 簡報</vt:lpstr>
      <vt:lpstr>PowerPoint 簡報</vt:lpstr>
      <vt:lpstr>PowerPoint 簡報</vt:lpstr>
      <vt:lpstr>2-D DFT and Its Inverse</vt:lpstr>
      <vt:lpstr>PowerPoint 簡報</vt:lpstr>
      <vt:lpstr>PowerPoint 簡報</vt:lpstr>
      <vt:lpstr>PowerPoint 簡報</vt:lpstr>
      <vt:lpstr>PowerPoint 簡報</vt:lpstr>
      <vt:lpstr>Filtering in the Frequency Domain</vt:lpstr>
      <vt:lpstr>PowerPoint 簡報</vt:lpstr>
      <vt:lpstr>PowerPoint 簡報</vt:lpstr>
      <vt:lpstr>PowerPoint 簡報</vt:lpstr>
      <vt:lpstr>Some Basic Filters and Their Properties</vt:lpstr>
      <vt:lpstr>PowerPoint 簡報</vt:lpstr>
      <vt:lpstr>PowerPoint 簡報</vt:lpstr>
      <vt:lpstr>PowerPoint 簡報</vt:lpstr>
      <vt:lpstr>Correspondence Between Filtering in the Spatial and Frequency Domains</vt:lpstr>
      <vt:lpstr>PowerPoint 簡報</vt:lpstr>
      <vt:lpstr>PowerPoint 簡報</vt:lpstr>
      <vt:lpstr>Gaussian Filters</vt:lpstr>
      <vt:lpstr>PowerPoint 簡報</vt:lpstr>
      <vt:lpstr>`1</vt:lpstr>
      <vt:lpstr>Smoothing Frequency-Domain Filters</vt:lpstr>
      <vt:lpstr>Ideal Lowpass Filters</vt:lpstr>
      <vt:lpstr>PowerPoint 簡報</vt:lpstr>
      <vt:lpstr>PowerPoint 簡報</vt:lpstr>
      <vt:lpstr>PowerPoint 簡報</vt:lpstr>
      <vt:lpstr>PowerPoint 簡報</vt:lpstr>
      <vt:lpstr>PowerPoint 簡報</vt:lpstr>
      <vt:lpstr>PowerPoint 簡報</vt:lpstr>
      <vt:lpstr>Butterworth Lowpass Filters</vt:lpstr>
      <vt:lpstr>PowerPoint 簡報</vt:lpstr>
      <vt:lpstr>PowerPoint 簡報</vt:lpstr>
      <vt:lpstr>PowerPoint 簡報</vt:lpstr>
      <vt:lpstr>Gaussian Lowpass Filters</vt:lpstr>
      <vt:lpstr>PowerPoint 簡報</vt:lpstr>
      <vt:lpstr>PowerPoint 簡報</vt:lpstr>
      <vt:lpstr>Additional Lowpass Filtering Examples</vt:lpstr>
      <vt:lpstr>PowerPoint 簡報</vt:lpstr>
      <vt:lpstr>PowerPoint 簡報</vt:lpstr>
      <vt:lpstr>Frequency Domain Sharpening Filters</vt:lpstr>
      <vt:lpstr>PowerPoint 簡報</vt:lpstr>
      <vt:lpstr>PowerPoint 簡報</vt:lpstr>
      <vt:lpstr>Ideal Highpass Filters</vt:lpstr>
      <vt:lpstr>PowerPoint 簡報</vt:lpstr>
      <vt:lpstr>Butterworth Highpass Filters (BHPF)</vt:lpstr>
      <vt:lpstr>Gaussian Highpass Filters (GHPF)</vt:lpstr>
      <vt:lpstr>The Laplacian in the Frequency Domain</vt:lpstr>
      <vt:lpstr>PowerPoint 簡報</vt:lpstr>
      <vt:lpstr>PowerPoint 簡報</vt:lpstr>
      <vt:lpstr>PowerPoint 簡報</vt:lpstr>
      <vt:lpstr>PowerPoint 簡報</vt:lpstr>
      <vt:lpstr>Unsharp Masking, High-Boost Filtering, and High-Frequency Emphasis Filtering</vt:lpstr>
      <vt:lpstr>PowerPoint 簡報</vt:lpstr>
      <vt:lpstr>PowerPoint 簡報</vt:lpstr>
      <vt:lpstr>PowerPoint 簡報</vt:lpstr>
      <vt:lpstr>Homomorphic Filtering</vt:lpstr>
      <vt:lpstr>PowerPoint 簡報</vt:lpstr>
      <vt:lpstr>PowerPoint 簡報</vt:lpstr>
      <vt:lpstr>PowerPoint 簡報</vt:lpstr>
      <vt:lpstr>PowerPoint 簡報</vt:lpstr>
      <vt:lpstr>PowerPoint 簡報</vt:lpstr>
      <vt:lpstr>Some Additional Properties of 2-D Fourier Transform</vt:lpstr>
      <vt:lpstr>PowerPoint 簡報</vt:lpstr>
      <vt:lpstr>PowerPoint 簡報</vt:lpstr>
      <vt:lpstr>PowerPoint 簡報</vt:lpstr>
      <vt:lpstr>PowerPoint 簡報</vt:lpstr>
      <vt:lpstr>Computing Inverse Fourier Transform Using Forward Transform Algorithm</vt:lpstr>
      <vt:lpstr>Padding for Periodicity</vt:lpstr>
      <vt:lpstr>PowerPoint 簡報</vt:lpstr>
      <vt:lpstr>PowerPoint 簡報</vt:lpstr>
      <vt:lpstr>PowerPoint 簡報</vt:lpstr>
      <vt:lpstr>PowerPoint 簡報</vt:lpstr>
      <vt:lpstr>PowerPoint 簡報</vt:lpstr>
      <vt:lpstr>PowerPoint 簡報</vt:lpstr>
      <vt:lpstr>Convolution and Correlation Theorems</vt:lpstr>
      <vt:lpstr>PowerPoint 簡報</vt:lpstr>
      <vt:lpstr>PowerPoint 簡報</vt:lpstr>
      <vt:lpstr>Properties of 2-D Fourier Transform</vt:lpstr>
      <vt:lpstr>PowerPoint 簡報</vt:lpstr>
      <vt:lpstr>PowerPoint 簡報</vt:lpstr>
      <vt:lpstr>The Fast Fourier Transform (FFT)</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Mouse</dc:creator>
  <cp:lastModifiedBy>Max Yang</cp:lastModifiedBy>
  <cp:revision>256</cp:revision>
  <dcterms:created xsi:type="dcterms:W3CDTF">1601-01-01T00:00:00Z</dcterms:created>
  <dcterms:modified xsi:type="dcterms:W3CDTF">2024-11-10T09:58:30Z</dcterms:modified>
</cp:coreProperties>
</file>