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Lst>
  <p:notesMasterIdLst>
    <p:notesMasterId r:id="rId85"/>
  </p:notesMasterIdLst>
  <p:sldIdLst>
    <p:sldId id="256" r:id="rId3"/>
    <p:sldId id="257" r:id="rId4"/>
    <p:sldId id="258" r:id="rId5"/>
    <p:sldId id="259" r:id="rId6"/>
    <p:sldId id="260" r:id="rId7"/>
    <p:sldId id="336" r:id="rId8"/>
    <p:sldId id="261" r:id="rId9"/>
    <p:sldId id="262" r:id="rId10"/>
    <p:sldId id="263" r:id="rId11"/>
    <p:sldId id="264" r:id="rId12"/>
    <p:sldId id="265" r:id="rId13"/>
    <p:sldId id="266" r:id="rId14"/>
    <p:sldId id="267" r:id="rId15"/>
    <p:sldId id="268" r:id="rId16"/>
    <p:sldId id="269" r:id="rId17"/>
    <p:sldId id="337" r:id="rId18"/>
    <p:sldId id="338" r:id="rId19"/>
    <p:sldId id="270" r:id="rId20"/>
    <p:sldId id="271" r:id="rId21"/>
    <p:sldId id="272" r:id="rId22"/>
    <p:sldId id="273" r:id="rId23"/>
    <p:sldId id="274" r:id="rId24"/>
    <p:sldId id="276" r:id="rId25"/>
    <p:sldId id="277" r:id="rId26"/>
    <p:sldId id="278" r:id="rId27"/>
    <p:sldId id="279" r:id="rId28"/>
    <p:sldId id="280" r:id="rId29"/>
    <p:sldId id="281" r:id="rId30"/>
    <p:sldId id="282" r:id="rId31"/>
    <p:sldId id="283" r:id="rId32"/>
    <p:sldId id="285" r:id="rId33"/>
    <p:sldId id="339" r:id="rId34"/>
    <p:sldId id="340" r:id="rId35"/>
    <p:sldId id="286" r:id="rId36"/>
    <p:sldId id="287" r:id="rId37"/>
    <p:sldId id="331" r:id="rId38"/>
    <p:sldId id="290" r:id="rId39"/>
    <p:sldId id="291" r:id="rId40"/>
    <p:sldId id="341" r:id="rId41"/>
    <p:sldId id="292" r:id="rId42"/>
    <p:sldId id="293" r:id="rId43"/>
    <p:sldId id="294" r:id="rId44"/>
    <p:sldId id="342" r:id="rId45"/>
    <p:sldId id="295" r:id="rId46"/>
    <p:sldId id="296" r:id="rId47"/>
    <p:sldId id="297" r:id="rId48"/>
    <p:sldId id="298" r:id="rId49"/>
    <p:sldId id="343" r:id="rId50"/>
    <p:sldId id="344" r:id="rId51"/>
    <p:sldId id="299" r:id="rId52"/>
    <p:sldId id="300" r:id="rId53"/>
    <p:sldId id="301" r:id="rId54"/>
    <p:sldId id="302" r:id="rId55"/>
    <p:sldId id="303" r:id="rId56"/>
    <p:sldId id="304" r:id="rId57"/>
    <p:sldId id="305" r:id="rId58"/>
    <p:sldId id="345" r:id="rId59"/>
    <p:sldId id="346" r:id="rId60"/>
    <p:sldId id="347" r:id="rId61"/>
    <p:sldId id="307" r:id="rId62"/>
    <p:sldId id="308" r:id="rId63"/>
    <p:sldId id="309" r:id="rId64"/>
    <p:sldId id="310" r:id="rId65"/>
    <p:sldId id="311" r:id="rId66"/>
    <p:sldId id="312" r:id="rId67"/>
    <p:sldId id="348" r:id="rId68"/>
    <p:sldId id="314" r:id="rId69"/>
    <p:sldId id="315" r:id="rId70"/>
    <p:sldId id="316" r:id="rId71"/>
    <p:sldId id="317" r:id="rId72"/>
    <p:sldId id="318" r:id="rId73"/>
    <p:sldId id="319" r:id="rId74"/>
    <p:sldId id="335" r:id="rId75"/>
    <p:sldId id="321" r:id="rId76"/>
    <p:sldId id="322" r:id="rId77"/>
    <p:sldId id="323" r:id="rId78"/>
    <p:sldId id="324" r:id="rId79"/>
    <p:sldId id="325" r:id="rId80"/>
    <p:sldId id="326" r:id="rId81"/>
    <p:sldId id="327" r:id="rId82"/>
    <p:sldId id="328" r:id="rId83"/>
    <p:sldId id="329" r:id="rId84"/>
  </p:sldIdLst>
  <p:sldSz cx="9144000" cy="6858000" type="screen4x3"/>
  <p:notesSz cx="6784975" cy="9856788"/>
  <p:defaultTex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570" autoAdjust="0"/>
  </p:normalViewPr>
  <p:slideViewPr>
    <p:cSldViewPr>
      <p:cViewPr varScale="1">
        <p:scale>
          <a:sx n="113" d="100"/>
          <a:sy n="113"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9"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0.wmf"/><Relationship Id="rId1" Type="http://schemas.openxmlformats.org/officeDocument/2006/relationships/image" Target="../media/image105.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8.wmf"/><Relationship Id="rId7" Type="http://schemas.openxmlformats.org/officeDocument/2006/relationships/image" Target="../media/image152.wmf"/><Relationship Id="rId2" Type="http://schemas.openxmlformats.org/officeDocument/2006/relationships/image" Target="../media/image147.wmf"/><Relationship Id="rId1" Type="http://schemas.openxmlformats.org/officeDocument/2006/relationships/image" Target="../media/image101.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178D63-5EC6-419C-9F5D-45B86D4E3F57}"/>
              </a:ext>
            </a:extLst>
          </p:cNvPr>
          <p:cNvSpPr>
            <a:spLocks noGrp="1" noChangeArrowheads="1"/>
          </p:cNvSpPr>
          <p:nvPr>
            <p:ph type="hdr" sz="quarter"/>
          </p:nvPr>
        </p:nvSpPr>
        <p:spPr bwMode="auto">
          <a:xfrm>
            <a:off x="0" y="0"/>
            <a:ext cx="29400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zh-TW"/>
          </a:p>
        </p:txBody>
      </p:sp>
      <p:sp>
        <p:nvSpPr>
          <p:cNvPr id="10243" name="Rectangle 3">
            <a:extLst>
              <a:ext uri="{FF2B5EF4-FFF2-40B4-BE49-F238E27FC236}">
                <a16:creationId xmlns:a16="http://schemas.microsoft.com/office/drawing/2014/main" id="{5C937D9B-7EBB-45DB-B1EF-31B8BF9906F0}"/>
              </a:ext>
            </a:extLst>
          </p:cNvPr>
          <p:cNvSpPr>
            <a:spLocks noGrp="1" noChangeArrowheads="1"/>
          </p:cNvSpPr>
          <p:nvPr>
            <p:ph type="dt" idx="1"/>
          </p:nvPr>
        </p:nvSpPr>
        <p:spPr bwMode="auto">
          <a:xfrm>
            <a:off x="3843338" y="0"/>
            <a:ext cx="29400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zh-TW"/>
          </a:p>
        </p:txBody>
      </p:sp>
      <p:sp>
        <p:nvSpPr>
          <p:cNvPr id="4100" name="Rectangle 4">
            <a:extLst>
              <a:ext uri="{FF2B5EF4-FFF2-40B4-BE49-F238E27FC236}">
                <a16:creationId xmlns:a16="http://schemas.microsoft.com/office/drawing/2014/main" id="{C29C207E-4D2B-4FAD-8110-9AC36836EFC1}"/>
              </a:ext>
            </a:extLst>
          </p:cNvPr>
          <p:cNvSpPr>
            <a:spLocks noGrp="1" noRot="1" noChangeAspect="1" noChangeArrowheads="1" noTextEdit="1"/>
          </p:cNvSpPr>
          <p:nvPr>
            <p:ph type="sldImg" idx="2"/>
          </p:nvPr>
        </p:nvSpPr>
        <p:spPr bwMode="auto">
          <a:xfrm>
            <a:off x="928688" y="738188"/>
            <a:ext cx="4929187"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EAE8316B-8246-4817-B856-6C56028A585F}"/>
              </a:ext>
            </a:extLst>
          </p:cNvPr>
          <p:cNvSpPr>
            <a:spLocks noGrp="1" noChangeArrowheads="1"/>
          </p:cNvSpPr>
          <p:nvPr>
            <p:ph type="body" sz="quarter" idx="3"/>
          </p:nvPr>
        </p:nvSpPr>
        <p:spPr bwMode="auto">
          <a:xfrm>
            <a:off x="679450" y="4683125"/>
            <a:ext cx="542607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DB8BD25B-1236-437C-8DF0-F2F1277A9AC4}"/>
              </a:ext>
            </a:extLst>
          </p:cNvPr>
          <p:cNvSpPr>
            <a:spLocks noGrp="1" noChangeArrowheads="1"/>
          </p:cNvSpPr>
          <p:nvPr>
            <p:ph type="ftr" sz="quarter" idx="4"/>
          </p:nvPr>
        </p:nvSpPr>
        <p:spPr bwMode="auto">
          <a:xfrm>
            <a:off x="0" y="9361488"/>
            <a:ext cx="29400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zh-TW"/>
          </a:p>
        </p:txBody>
      </p:sp>
      <p:sp>
        <p:nvSpPr>
          <p:cNvPr id="10247" name="Rectangle 7">
            <a:extLst>
              <a:ext uri="{FF2B5EF4-FFF2-40B4-BE49-F238E27FC236}">
                <a16:creationId xmlns:a16="http://schemas.microsoft.com/office/drawing/2014/main" id="{2763DE06-B064-497C-A35A-7D1E7391D68B}"/>
              </a:ext>
            </a:extLst>
          </p:cNvPr>
          <p:cNvSpPr>
            <a:spLocks noGrp="1" noChangeArrowheads="1"/>
          </p:cNvSpPr>
          <p:nvPr>
            <p:ph type="sldNum" sz="quarter" idx="5"/>
          </p:nvPr>
        </p:nvSpPr>
        <p:spPr bwMode="auto">
          <a:xfrm>
            <a:off x="3843338" y="9361488"/>
            <a:ext cx="29400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1D47671-13D5-4C41-84EB-CD10209585C1}"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AB88E1B-6F19-4521-A105-F4B9FC672A1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58B593A-39AB-41DF-88A4-35892219BC37}"/>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0D3C2A7-8C7D-46D5-800E-B859C666ACD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3" name="Rectangle 5">
                <a:extLst>
                  <a:ext uri="{FF2B5EF4-FFF2-40B4-BE49-F238E27FC236}">
                    <a16:creationId xmlns:a16="http://schemas.microsoft.com/office/drawing/2014/main" id="{6F5D237C-AACA-422C-9BDA-521CEC7BFE1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grpSp>
          <p:nvGrpSpPr>
            <p:cNvPr id="6" name="Group 6">
              <a:extLst>
                <a:ext uri="{FF2B5EF4-FFF2-40B4-BE49-F238E27FC236}">
                  <a16:creationId xmlns:a16="http://schemas.microsoft.com/office/drawing/2014/main" id="{6FE6363B-F4E9-4A1B-869D-2EE64C997A3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5D77F30-666F-4694-B2E0-F6962589DC24}"/>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1" name="Rectangle 8">
                <a:extLst>
                  <a:ext uri="{FF2B5EF4-FFF2-40B4-BE49-F238E27FC236}">
                    <a16:creationId xmlns:a16="http://schemas.microsoft.com/office/drawing/2014/main" id="{19041E92-A071-4E15-8337-4F54FA50B82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7" name="Rectangle 9">
              <a:extLst>
                <a:ext uri="{FF2B5EF4-FFF2-40B4-BE49-F238E27FC236}">
                  <a16:creationId xmlns:a16="http://schemas.microsoft.com/office/drawing/2014/main" id="{8B474177-9A05-49DA-8E73-D1639F1FFC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8" name="Rectangle 10">
              <a:extLst>
                <a:ext uri="{FF2B5EF4-FFF2-40B4-BE49-F238E27FC236}">
                  <a16:creationId xmlns:a16="http://schemas.microsoft.com/office/drawing/2014/main" id="{FFE22C7F-A160-4A99-A502-28241D8ACEA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9" name="Rectangle 11">
              <a:extLst>
                <a:ext uri="{FF2B5EF4-FFF2-40B4-BE49-F238E27FC236}">
                  <a16:creationId xmlns:a16="http://schemas.microsoft.com/office/drawing/2014/main" id="{3FA33919-196E-4492-AE60-64C0EDD65F0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26636" name="Rectangle 12">
            <a:extLst>
              <a:ext uri="{FF2B5EF4-FFF2-40B4-BE49-F238E27FC236}">
                <a16:creationId xmlns:a16="http://schemas.microsoft.com/office/drawing/2014/main" id="{D5A161F2-4B77-47F8-81C2-4D467E5B9CAC}"/>
              </a:ext>
            </a:extLst>
          </p:cNvPr>
          <p:cNvSpPr>
            <a:spLocks noGrp="1" noChangeArrowheads="1"/>
          </p:cNvSpPr>
          <p:nvPr>
            <p:ph type="ctrTitle"/>
          </p:nvPr>
        </p:nvSpPr>
        <p:spPr>
          <a:xfrm>
            <a:off x="990600" y="1676400"/>
            <a:ext cx="7772400" cy="1462088"/>
          </a:xfrm>
        </p:spPr>
        <p:txBody>
          <a:bodyPr/>
          <a:lstStyle>
            <a:lvl1pPr>
              <a:defRPr/>
            </a:lvl1pPr>
          </a:lstStyle>
          <a:p>
            <a:pPr lvl="0"/>
            <a:r>
              <a:rPr lang="zh-TW" altLang="en-US" noProof="0"/>
              <a:t>按一下以編輯母片標題樣式</a:t>
            </a:r>
          </a:p>
        </p:txBody>
      </p:sp>
      <p:sp>
        <p:nvSpPr>
          <p:cNvPr id="26637" name="Rectangle 13">
            <a:extLst>
              <a:ext uri="{FF2B5EF4-FFF2-40B4-BE49-F238E27FC236}">
                <a16:creationId xmlns:a16="http://schemas.microsoft.com/office/drawing/2014/main" id="{DF627B3F-D98F-4D69-BF53-10F12D19FF02}"/>
              </a:ext>
            </a:extLst>
          </p:cNvPr>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pPr lvl="0"/>
            <a:r>
              <a:rPr lang="zh-TW" altLang="en-US" noProof="0"/>
              <a:t>按一下以編輯母片副標題樣式</a:t>
            </a:r>
          </a:p>
        </p:txBody>
      </p:sp>
      <p:sp>
        <p:nvSpPr>
          <p:cNvPr id="14" name="Rectangle 14">
            <a:extLst>
              <a:ext uri="{FF2B5EF4-FFF2-40B4-BE49-F238E27FC236}">
                <a16:creationId xmlns:a16="http://schemas.microsoft.com/office/drawing/2014/main" id="{E306751D-C892-4011-9BE9-F64F502F37EF}"/>
              </a:ext>
            </a:extLst>
          </p:cNvPr>
          <p:cNvSpPr>
            <a:spLocks noGrp="1" noChangeArrowheads="1"/>
          </p:cNvSpPr>
          <p:nvPr>
            <p:ph type="sldNum" sz="quarter" idx="10"/>
          </p:nvPr>
        </p:nvSpPr>
        <p:spPr/>
        <p:txBody>
          <a:bodyPr/>
          <a:lstStyle>
            <a:lvl1pPr>
              <a:defRPr smtClean="0"/>
            </a:lvl1pPr>
          </a:lstStyle>
          <a:p>
            <a:pPr>
              <a:defRPr/>
            </a:pPr>
            <a:fld id="{8202EA3C-F320-448E-B37D-A6256BFB5E77}" type="slidenum">
              <a:rPr lang="zh-TW" altLang="en-US"/>
              <a:pPr>
                <a:defRPr/>
              </a:pPr>
              <a:t>‹#›</a:t>
            </a:fld>
            <a:endParaRPr lang="en-US" altLang="zh-TW"/>
          </a:p>
        </p:txBody>
      </p:sp>
    </p:spTree>
    <p:extLst>
      <p:ext uri="{BB962C8B-B14F-4D97-AF65-F5344CB8AC3E}">
        <p14:creationId xmlns:p14="http://schemas.microsoft.com/office/powerpoint/2010/main" val="186322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CA847-DF5B-4CDD-B40E-4EC1DC9BE60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CDB5136-ACB2-4BE3-9383-978CBC6549C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F3B444E7-5E9E-4B2F-87AC-A5132A882485}"/>
              </a:ext>
            </a:extLst>
          </p:cNvPr>
          <p:cNvSpPr>
            <a:spLocks noGrp="1" noChangeArrowheads="1"/>
          </p:cNvSpPr>
          <p:nvPr>
            <p:ph type="sldNum" sz="quarter" idx="10"/>
          </p:nvPr>
        </p:nvSpPr>
        <p:spPr>
          <a:ln/>
        </p:spPr>
        <p:txBody>
          <a:bodyPr/>
          <a:lstStyle>
            <a:lvl1pPr>
              <a:defRPr/>
            </a:lvl1pPr>
          </a:lstStyle>
          <a:p>
            <a:pPr>
              <a:defRPr/>
            </a:pPr>
            <a:fld id="{1F8F8494-E174-4D84-BC8C-A56E1CDCE4FE}" type="slidenum">
              <a:rPr lang="zh-TW" altLang="en-US"/>
              <a:pPr>
                <a:defRPr/>
              </a:pPr>
              <a:t>‹#›</a:t>
            </a:fld>
            <a:endParaRPr lang="en-US" altLang="zh-TW"/>
          </a:p>
        </p:txBody>
      </p:sp>
    </p:spTree>
    <p:extLst>
      <p:ext uri="{BB962C8B-B14F-4D97-AF65-F5344CB8AC3E}">
        <p14:creationId xmlns:p14="http://schemas.microsoft.com/office/powerpoint/2010/main" val="112372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A0D22D8-B958-4C8C-B7DD-527B54BC2FBE}"/>
              </a:ext>
            </a:extLst>
          </p:cNvPr>
          <p:cNvSpPr>
            <a:spLocks noGrp="1"/>
          </p:cNvSpPr>
          <p:nvPr>
            <p:ph type="title" orient="vert"/>
          </p:nvPr>
        </p:nvSpPr>
        <p:spPr>
          <a:xfrm>
            <a:off x="6743700" y="0"/>
            <a:ext cx="2211388" cy="659765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E7893EB-0905-4424-BC4E-4268AD9F44A0}"/>
              </a:ext>
            </a:extLst>
          </p:cNvPr>
          <p:cNvSpPr>
            <a:spLocks noGrp="1"/>
          </p:cNvSpPr>
          <p:nvPr>
            <p:ph type="body" orient="vert" idx="1"/>
          </p:nvPr>
        </p:nvSpPr>
        <p:spPr>
          <a:xfrm>
            <a:off x="107950" y="0"/>
            <a:ext cx="6483350" cy="65976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78018155-CD49-428F-A96B-6D2FDD891D8D}"/>
              </a:ext>
            </a:extLst>
          </p:cNvPr>
          <p:cNvSpPr>
            <a:spLocks noGrp="1" noChangeArrowheads="1"/>
          </p:cNvSpPr>
          <p:nvPr>
            <p:ph type="sldNum" sz="quarter" idx="10"/>
          </p:nvPr>
        </p:nvSpPr>
        <p:spPr>
          <a:ln/>
        </p:spPr>
        <p:txBody>
          <a:bodyPr/>
          <a:lstStyle>
            <a:lvl1pPr>
              <a:defRPr/>
            </a:lvl1pPr>
          </a:lstStyle>
          <a:p>
            <a:pPr>
              <a:defRPr/>
            </a:pPr>
            <a:fld id="{ECB8A220-990A-44F1-BBD3-5360A8475438}" type="slidenum">
              <a:rPr lang="zh-TW" altLang="en-US"/>
              <a:pPr>
                <a:defRPr/>
              </a:pPr>
              <a:t>‹#›</a:t>
            </a:fld>
            <a:endParaRPr lang="en-US" altLang="zh-TW"/>
          </a:p>
        </p:txBody>
      </p:sp>
    </p:spTree>
    <p:extLst>
      <p:ext uri="{BB962C8B-B14F-4D97-AF65-F5344CB8AC3E}">
        <p14:creationId xmlns:p14="http://schemas.microsoft.com/office/powerpoint/2010/main" val="359616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5A81F0-9978-43FD-874C-7AF4103EEB2A}"/>
              </a:ext>
            </a:extLst>
          </p:cNvPr>
          <p:cNvSpPr>
            <a:spLocks noGrp="1"/>
          </p:cNvSpPr>
          <p:nvPr>
            <p:ph type="ctrTitle"/>
          </p:nvPr>
        </p:nvSpPr>
        <p:spPr>
          <a:xfrm>
            <a:off x="1143000" y="1122363"/>
            <a:ext cx="6858000" cy="2387600"/>
          </a:xfrm>
        </p:spPr>
        <p:txBody>
          <a:bodyPr/>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E2008D2-2370-4F23-A661-D68569A75EB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Rectangle 4">
            <a:extLst>
              <a:ext uri="{FF2B5EF4-FFF2-40B4-BE49-F238E27FC236}">
                <a16:creationId xmlns:a16="http://schemas.microsoft.com/office/drawing/2014/main" id="{5D8EB1A1-A719-47DD-8D1C-DF9D41C13386}"/>
              </a:ext>
            </a:extLst>
          </p:cNvPr>
          <p:cNvSpPr>
            <a:spLocks noGrp="1" noChangeArrowheads="1"/>
          </p:cNvSpPr>
          <p:nvPr>
            <p:ph type="sldNum" sz="quarter" idx="10"/>
          </p:nvPr>
        </p:nvSpPr>
        <p:spPr>
          <a:ln/>
        </p:spPr>
        <p:txBody>
          <a:bodyPr/>
          <a:lstStyle>
            <a:lvl1pPr>
              <a:defRPr/>
            </a:lvl1pPr>
          </a:lstStyle>
          <a:p>
            <a:pPr>
              <a:defRPr/>
            </a:pPr>
            <a:fld id="{AD29AE02-4436-48D6-9850-DC2281AD1CD7}" type="slidenum">
              <a:rPr lang="zh-TW" altLang="en-US"/>
              <a:pPr>
                <a:defRPr/>
              </a:pPr>
              <a:t>‹#›</a:t>
            </a:fld>
            <a:endParaRPr lang="en-US" altLang="zh-TW"/>
          </a:p>
        </p:txBody>
      </p:sp>
    </p:spTree>
    <p:extLst>
      <p:ext uri="{BB962C8B-B14F-4D97-AF65-F5344CB8AC3E}">
        <p14:creationId xmlns:p14="http://schemas.microsoft.com/office/powerpoint/2010/main" val="17792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25B76-3062-463A-9C26-C9F0B7BAF07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6B88538-B030-4D61-8FD6-C111101D6D7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3763F02-CEF4-43FD-A678-2CAD45B95DE9}"/>
              </a:ext>
            </a:extLst>
          </p:cNvPr>
          <p:cNvSpPr>
            <a:spLocks noGrp="1" noChangeArrowheads="1"/>
          </p:cNvSpPr>
          <p:nvPr>
            <p:ph type="sldNum" sz="quarter" idx="10"/>
          </p:nvPr>
        </p:nvSpPr>
        <p:spPr>
          <a:ln/>
        </p:spPr>
        <p:txBody>
          <a:bodyPr/>
          <a:lstStyle>
            <a:lvl1pPr>
              <a:defRPr/>
            </a:lvl1pPr>
          </a:lstStyle>
          <a:p>
            <a:pPr>
              <a:defRPr/>
            </a:pPr>
            <a:fld id="{349467A7-CAA9-409B-B4E4-939E26D8429D}" type="slidenum">
              <a:rPr lang="zh-TW" altLang="en-US"/>
              <a:pPr>
                <a:defRPr/>
              </a:pPr>
              <a:t>‹#›</a:t>
            </a:fld>
            <a:endParaRPr lang="en-US" altLang="zh-TW"/>
          </a:p>
        </p:txBody>
      </p:sp>
    </p:spTree>
    <p:extLst>
      <p:ext uri="{BB962C8B-B14F-4D97-AF65-F5344CB8AC3E}">
        <p14:creationId xmlns:p14="http://schemas.microsoft.com/office/powerpoint/2010/main" val="64775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C5ACD-641C-4626-AF77-2E292DDD547A}"/>
              </a:ext>
            </a:extLst>
          </p:cNvPr>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B3D5BF2-284B-4201-8C27-16C83913659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
            <a:extLst>
              <a:ext uri="{FF2B5EF4-FFF2-40B4-BE49-F238E27FC236}">
                <a16:creationId xmlns:a16="http://schemas.microsoft.com/office/drawing/2014/main" id="{EFA13884-272D-4295-BC48-2B33A918A509}"/>
              </a:ext>
            </a:extLst>
          </p:cNvPr>
          <p:cNvSpPr>
            <a:spLocks noGrp="1" noChangeArrowheads="1"/>
          </p:cNvSpPr>
          <p:nvPr>
            <p:ph type="sldNum" sz="quarter" idx="10"/>
          </p:nvPr>
        </p:nvSpPr>
        <p:spPr>
          <a:ln/>
        </p:spPr>
        <p:txBody>
          <a:bodyPr/>
          <a:lstStyle>
            <a:lvl1pPr>
              <a:defRPr/>
            </a:lvl1pPr>
          </a:lstStyle>
          <a:p>
            <a:pPr>
              <a:defRPr/>
            </a:pPr>
            <a:fld id="{6FE76098-3333-42A5-BBBD-3AE3C13922F5}" type="slidenum">
              <a:rPr lang="zh-TW" altLang="en-US"/>
              <a:pPr>
                <a:defRPr/>
              </a:pPr>
              <a:t>‹#›</a:t>
            </a:fld>
            <a:endParaRPr lang="en-US" altLang="zh-TW"/>
          </a:p>
        </p:txBody>
      </p:sp>
    </p:spTree>
    <p:extLst>
      <p:ext uri="{BB962C8B-B14F-4D97-AF65-F5344CB8AC3E}">
        <p14:creationId xmlns:p14="http://schemas.microsoft.com/office/powerpoint/2010/main" val="128345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97667-7DA1-4EB5-9F62-ECB05742CE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3BC435E-97D0-4E0D-A475-1DE580FD0AD6}"/>
              </a:ext>
            </a:extLst>
          </p:cNvPr>
          <p:cNvSpPr>
            <a:spLocks noGrp="1"/>
          </p:cNvSpPr>
          <p:nvPr>
            <p:ph sz="half" idx="1"/>
          </p:nvPr>
        </p:nvSpPr>
        <p:spPr>
          <a:xfrm>
            <a:off x="107950" y="358775"/>
            <a:ext cx="4346575" cy="62388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5D3470B-A569-4049-A43F-EB94963A3C64}"/>
              </a:ext>
            </a:extLst>
          </p:cNvPr>
          <p:cNvSpPr>
            <a:spLocks noGrp="1"/>
          </p:cNvSpPr>
          <p:nvPr>
            <p:ph sz="half" idx="2"/>
          </p:nvPr>
        </p:nvSpPr>
        <p:spPr>
          <a:xfrm>
            <a:off x="4606925" y="358775"/>
            <a:ext cx="4348163" cy="62388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7EC8F00E-86A7-4FE9-B310-5954CFFEDE94}"/>
              </a:ext>
            </a:extLst>
          </p:cNvPr>
          <p:cNvSpPr>
            <a:spLocks noGrp="1" noChangeArrowheads="1"/>
          </p:cNvSpPr>
          <p:nvPr>
            <p:ph type="sldNum" sz="quarter" idx="10"/>
          </p:nvPr>
        </p:nvSpPr>
        <p:spPr>
          <a:ln/>
        </p:spPr>
        <p:txBody>
          <a:bodyPr/>
          <a:lstStyle>
            <a:lvl1pPr>
              <a:defRPr/>
            </a:lvl1pPr>
          </a:lstStyle>
          <a:p>
            <a:pPr>
              <a:defRPr/>
            </a:pPr>
            <a:fld id="{F4D6B26A-BEB0-4AD2-B8D6-EEBA4FEF3A53}" type="slidenum">
              <a:rPr lang="zh-TW" altLang="en-US"/>
              <a:pPr>
                <a:defRPr/>
              </a:pPr>
              <a:t>‹#›</a:t>
            </a:fld>
            <a:endParaRPr lang="en-US" altLang="zh-TW"/>
          </a:p>
        </p:txBody>
      </p:sp>
    </p:spTree>
    <p:extLst>
      <p:ext uri="{BB962C8B-B14F-4D97-AF65-F5344CB8AC3E}">
        <p14:creationId xmlns:p14="http://schemas.microsoft.com/office/powerpoint/2010/main" val="3066942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49AA87-1B29-41B9-95C3-1CD14F332D5A}"/>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3E3AFC8-4EEC-4FCD-86B6-F5F62C1F9B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BA9F898-7A65-4085-A30F-5CDAAF738BDA}"/>
              </a:ext>
            </a:extLst>
          </p:cNvPr>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A61A237-4C1A-44AA-AED6-A75266E32F7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21D6665-FE57-4D74-BE83-BF88C997BD72}"/>
              </a:ext>
            </a:extLst>
          </p:cNvPr>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468034CC-7BEC-4269-A684-6E42CD485B1F}"/>
              </a:ext>
            </a:extLst>
          </p:cNvPr>
          <p:cNvSpPr>
            <a:spLocks noGrp="1" noChangeArrowheads="1"/>
          </p:cNvSpPr>
          <p:nvPr>
            <p:ph type="sldNum" sz="quarter" idx="10"/>
          </p:nvPr>
        </p:nvSpPr>
        <p:spPr>
          <a:ln/>
        </p:spPr>
        <p:txBody>
          <a:bodyPr/>
          <a:lstStyle>
            <a:lvl1pPr>
              <a:defRPr/>
            </a:lvl1pPr>
          </a:lstStyle>
          <a:p>
            <a:pPr>
              <a:defRPr/>
            </a:pPr>
            <a:fld id="{F4447FF9-AAFD-4D88-8373-7A2930B1ACB0}" type="slidenum">
              <a:rPr lang="zh-TW" altLang="en-US"/>
              <a:pPr>
                <a:defRPr/>
              </a:pPr>
              <a:t>‹#›</a:t>
            </a:fld>
            <a:endParaRPr lang="en-US" altLang="zh-TW"/>
          </a:p>
        </p:txBody>
      </p:sp>
    </p:spTree>
    <p:extLst>
      <p:ext uri="{BB962C8B-B14F-4D97-AF65-F5344CB8AC3E}">
        <p14:creationId xmlns:p14="http://schemas.microsoft.com/office/powerpoint/2010/main" val="88535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D0884E-3A91-4BD7-8380-179ACEB17B2F}"/>
              </a:ext>
            </a:extLst>
          </p:cNvPr>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C4FB9CAB-AEEB-4650-B84B-6784BBFF7FF8}"/>
              </a:ext>
            </a:extLst>
          </p:cNvPr>
          <p:cNvSpPr>
            <a:spLocks noGrp="1" noChangeArrowheads="1"/>
          </p:cNvSpPr>
          <p:nvPr>
            <p:ph type="sldNum" sz="quarter" idx="10"/>
          </p:nvPr>
        </p:nvSpPr>
        <p:spPr>
          <a:ln/>
        </p:spPr>
        <p:txBody>
          <a:bodyPr/>
          <a:lstStyle>
            <a:lvl1pPr>
              <a:defRPr/>
            </a:lvl1pPr>
          </a:lstStyle>
          <a:p>
            <a:pPr>
              <a:defRPr/>
            </a:pPr>
            <a:fld id="{8E899743-52ED-4048-8C0F-6D674B252604}" type="slidenum">
              <a:rPr lang="zh-TW" altLang="en-US"/>
              <a:pPr>
                <a:defRPr/>
              </a:pPr>
              <a:t>‹#›</a:t>
            </a:fld>
            <a:endParaRPr lang="en-US" altLang="zh-TW"/>
          </a:p>
        </p:txBody>
      </p:sp>
    </p:spTree>
    <p:extLst>
      <p:ext uri="{BB962C8B-B14F-4D97-AF65-F5344CB8AC3E}">
        <p14:creationId xmlns:p14="http://schemas.microsoft.com/office/powerpoint/2010/main" val="2636078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4511A2-8BDE-4205-9C9B-48E801888910}"/>
              </a:ext>
            </a:extLst>
          </p:cNvPr>
          <p:cNvSpPr>
            <a:spLocks noGrp="1" noChangeArrowheads="1"/>
          </p:cNvSpPr>
          <p:nvPr>
            <p:ph type="sldNum" sz="quarter" idx="10"/>
          </p:nvPr>
        </p:nvSpPr>
        <p:spPr>
          <a:ln/>
        </p:spPr>
        <p:txBody>
          <a:bodyPr/>
          <a:lstStyle>
            <a:lvl1pPr>
              <a:defRPr/>
            </a:lvl1pPr>
          </a:lstStyle>
          <a:p>
            <a:pPr>
              <a:defRPr/>
            </a:pPr>
            <a:fld id="{B17136F7-34C1-46AB-8E9E-D90BF86A0492}" type="slidenum">
              <a:rPr lang="zh-TW" altLang="en-US"/>
              <a:pPr>
                <a:defRPr/>
              </a:pPr>
              <a:t>‹#›</a:t>
            </a:fld>
            <a:endParaRPr lang="en-US" altLang="zh-TW"/>
          </a:p>
        </p:txBody>
      </p:sp>
    </p:spTree>
    <p:extLst>
      <p:ext uri="{BB962C8B-B14F-4D97-AF65-F5344CB8AC3E}">
        <p14:creationId xmlns:p14="http://schemas.microsoft.com/office/powerpoint/2010/main" val="157846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95F9F3-07F2-460D-AC1C-EF78ED3B404D}"/>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4A092EF-39C9-4164-A4E6-657743C2B3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BC95F02-9B43-4EB2-9AB7-730982C2756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8FD52BFC-250D-4478-88FE-04B1A61708D9}"/>
              </a:ext>
            </a:extLst>
          </p:cNvPr>
          <p:cNvSpPr>
            <a:spLocks noGrp="1" noChangeArrowheads="1"/>
          </p:cNvSpPr>
          <p:nvPr>
            <p:ph type="sldNum" sz="quarter" idx="10"/>
          </p:nvPr>
        </p:nvSpPr>
        <p:spPr>
          <a:ln/>
        </p:spPr>
        <p:txBody>
          <a:bodyPr/>
          <a:lstStyle>
            <a:lvl1pPr>
              <a:defRPr/>
            </a:lvl1pPr>
          </a:lstStyle>
          <a:p>
            <a:pPr>
              <a:defRPr/>
            </a:pPr>
            <a:fld id="{58BEE96B-CD27-4CC0-B163-6C15B2ACD055}" type="slidenum">
              <a:rPr lang="zh-TW" altLang="en-US"/>
              <a:pPr>
                <a:defRPr/>
              </a:pPr>
              <a:t>‹#›</a:t>
            </a:fld>
            <a:endParaRPr lang="en-US" altLang="zh-TW"/>
          </a:p>
        </p:txBody>
      </p:sp>
    </p:spTree>
    <p:extLst>
      <p:ext uri="{BB962C8B-B14F-4D97-AF65-F5344CB8AC3E}">
        <p14:creationId xmlns:p14="http://schemas.microsoft.com/office/powerpoint/2010/main" val="168121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2B285D-FA42-451A-A757-734EFE691F1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98B496-3654-4A7B-AB12-D481981205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1CA007CD-33CF-47BF-831B-95FB7169DE40}"/>
              </a:ext>
            </a:extLst>
          </p:cNvPr>
          <p:cNvSpPr>
            <a:spLocks noGrp="1" noChangeArrowheads="1"/>
          </p:cNvSpPr>
          <p:nvPr>
            <p:ph type="sldNum" sz="quarter" idx="10"/>
          </p:nvPr>
        </p:nvSpPr>
        <p:spPr>
          <a:ln/>
        </p:spPr>
        <p:txBody>
          <a:bodyPr/>
          <a:lstStyle>
            <a:lvl1pPr>
              <a:defRPr/>
            </a:lvl1pPr>
          </a:lstStyle>
          <a:p>
            <a:pPr>
              <a:defRPr/>
            </a:pPr>
            <a:fld id="{7A0EC693-2A31-4BAE-B8DD-4DE007F97390}" type="slidenum">
              <a:rPr lang="zh-TW" altLang="en-US"/>
              <a:pPr>
                <a:defRPr/>
              </a:pPr>
              <a:t>‹#›</a:t>
            </a:fld>
            <a:endParaRPr lang="en-US" altLang="zh-TW"/>
          </a:p>
        </p:txBody>
      </p:sp>
    </p:spTree>
    <p:extLst>
      <p:ext uri="{BB962C8B-B14F-4D97-AF65-F5344CB8AC3E}">
        <p14:creationId xmlns:p14="http://schemas.microsoft.com/office/powerpoint/2010/main" val="3872840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44157-B068-4244-9F1A-AA4658CE1D6E}"/>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4201295-1271-4999-A0CA-D02B37D2222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a:extLst>
              <a:ext uri="{FF2B5EF4-FFF2-40B4-BE49-F238E27FC236}">
                <a16:creationId xmlns:a16="http://schemas.microsoft.com/office/drawing/2014/main" id="{ACC5E186-41F0-47BE-BBFE-0F03C7F85E1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98ACB570-BBE2-4CE2-9A27-F5A0F255FBB4}"/>
              </a:ext>
            </a:extLst>
          </p:cNvPr>
          <p:cNvSpPr>
            <a:spLocks noGrp="1" noChangeArrowheads="1"/>
          </p:cNvSpPr>
          <p:nvPr>
            <p:ph type="sldNum" sz="quarter" idx="10"/>
          </p:nvPr>
        </p:nvSpPr>
        <p:spPr>
          <a:ln/>
        </p:spPr>
        <p:txBody>
          <a:bodyPr/>
          <a:lstStyle>
            <a:lvl1pPr>
              <a:defRPr/>
            </a:lvl1pPr>
          </a:lstStyle>
          <a:p>
            <a:pPr>
              <a:defRPr/>
            </a:pPr>
            <a:fld id="{BE7349CE-61AF-49E0-93A0-E5D9304CAD36}" type="slidenum">
              <a:rPr lang="zh-TW" altLang="en-US"/>
              <a:pPr>
                <a:defRPr/>
              </a:pPr>
              <a:t>‹#›</a:t>
            </a:fld>
            <a:endParaRPr lang="en-US" altLang="zh-TW"/>
          </a:p>
        </p:txBody>
      </p:sp>
    </p:spTree>
    <p:extLst>
      <p:ext uri="{BB962C8B-B14F-4D97-AF65-F5344CB8AC3E}">
        <p14:creationId xmlns:p14="http://schemas.microsoft.com/office/powerpoint/2010/main" val="2304910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DAC7C3-44A3-4185-B066-353467012E3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CFB5DF3-40CD-4B9A-A39A-1775777F339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A6DC31CD-9475-4016-B4E3-488ED1A6073E}"/>
              </a:ext>
            </a:extLst>
          </p:cNvPr>
          <p:cNvSpPr>
            <a:spLocks noGrp="1" noChangeArrowheads="1"/>
          </p:cNvSpPr>
          <p:nvPr>
            <p:ph type="sldNum" sz="quarter" idx="10"/>
          </p:nvPr>
        </p:nvSpPr>
        <p:spPr>
          <a:ln/>
        </p:spPr>
        <p:txBody>
          <a:bodyPr/>
          <a:lstStyle>
            <a:lvl1pPr>
              <a:defRPr/>
            </a:lvl1pPr>
          </a:lstStyle>
          <a:p>
            <a:pPr>
              <a:defRPr/>
            </a:pPr>
            <a:fld id="{3705D2EF-5C03-4937-9BDC-3F00C871611C}" type="slidenum">
              <a:rPr lang="zh-TW" altLang="en-US"/>
              <a:pPr>
                <a:defRPr/>
              </a:pPr>
              <a:t>‹#›</a:t>
            </a:fld>
            <a:endParaRPr lang="en-US" altLang="zh-TW"/>
          </a:p>
        </p:txBody>
      </p:sp>
    </p:spTree>
    <p:extLst>
      <p:ext uri="{BB962C8B-B14F-4D97-AF65-F5344CB8AC3E}">
        <p14:creationId xmlns:p14="http://schemas.microsoft.com/office/powerpoint/2010/main" val="839625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F1A4DCD-7C6A-4FC4-B6F8-306426C629AF}"/>
              </a:ext>
            </a:extLst>
          </p:cNvPr>
          <p:cNvSpPr>
            <a:spLocks noGrp="1"/>
          </p:cNvSpPr>
          <p:nvPr>
            <p:ph type="title" orient="vert"/>
          </p:nvPr>
        </p:nvSpPr>
        <p:spPr>
          <a:xfrm>
            <a:off x="6716713" y="358775"/>
            <a:ext cx="2238375" cy="6499225"/>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064AE5E-0B55-4FCA-8CDB-1EB17D4D45CB}"/>
              </a:ext>
            </a:extLst>
          </p:cNvPr>
          <p:cNvSpPr>
            <a:spLocks noGrp="1"/>
          </p:cNvSpPr>
          <p:nvPr>
            <p:ph type="body" orient="vert" idx="1"/>
          </p:nvPr>
        </p:nvSpPr>
        <p:spPr>
          <a:xfrm>
            <a:off x="0" y="358775"/>
            <a:ext cx="6564313" cy="64992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5BA0588D-2573-4680-9EA4-4E02CCB41FD9}"/>
              </a:ext>
            </a:extLst>
          </p:cNvPr>
          <p:cNvSpPr>
            <a:spLocks noGrp="1" noChangeArrowheads="1"/>
          </p:cNvSpPr>
          <p:nvPr>
            <p:ph type="sldNum" sz="quarter" idx="10"/>
          </p:nvPr>
        </p:nvSpPr>
        <p:spPr>
          <a:ln/>
        </p:spPr>
        <p:txBody>
          <a:bodyPr/>
          <a:lstStyle>
            <a:lvl1pPr>
              <a:defRPr/>
            </a:lvl1pPr>
          </a:lstStyle>
          <a:p>
            <a:pPr>
              <a:defRPr/>
            </a:pPr>
            <a:fld id="{EED73616-6AB1-4763-A8AA-BEC36BCCD6E2}" type="slidenum">
              <a:rPr lang="zh-TW" altLang="en-US"/>
              <a:pPr>
                <a:defRPr/>
              </a:pPr>
              <a:t>‹#›</a:t>
            </a:fld>
            <a:endParaRPr lang="en-US" altLang="zh-TW"/>
          </a:p>
        </p:txBody>
      </p:sp>
    </p:spTree>
    <p:extLst>
      <p:ext uri="{BB962C8B-B14F-4D97-AF65-F5344CB8AC3E}">
        <p14:creationId xmlns:p14="http://schemas.microsoft.com/office/powerpoint/2010/main" val="136299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1B4461-6FDF-4D03-A9F0-996B7A3196AA}"/>
              </a:ext>
            </a:extLst>
          </p:cNvPr>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52074CB-EB14-404E-BB79-B1DB4D07A5F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12">
            <a:extLst>
              <a:ext uri="{FF2B5EF4-FFF2-40B4-BE49-F238E27FC236}">
                <a16:creationId xmlns:a16="http://schemas.microsoft.com/office/drawing/2014/main" id="{5354B7A4-DBF9-4AD0-9E34-19ACF4C17085}"/>
              </a:ext>
            </a:extLst>
          </p:cNvPr>
          <p:cNvSpPr>
            <a:spLocks noGrp="1" noChangeArrowheads="1"/>
          </p:cNvSpPr>
          <p:nvPr>
            <p:ph type="sldNum" sz="quarter" idx="10"/>
          </p:nvPr>
        </p:nvSpPr>
        <p:spPr>
          <a:ln/>
        </p:spPr>
        <p:txBody>
          <a:bodyPr/>
          <a:lstStyle>
            <a:lvl1pPr>
              <a:defRPr/>
            </a:lvl1pPr>
          </a:lstStyle>
          <a:p>
            <a:pPr>
              <a:defRPr/>
            </a:pPr>
            <a:fld id="{73A88A35-449F-4F06-9562-6DE76A5F3AB3}" type="slidenum">
              <a:rPr lang="zh-TW" altLang="en-US"/>
              <a:pPr>
                <a:defRPr/>
              </a:pPr>
              <a:t>‹#›</a:t>
            </a:fld>
            <a:endParaRPr lang="en-US" altLang="zh-TW"/>
          </a:p>
        </p:txBody>
      </p:sp>
    </p:spTree>
    <p:extLst>
      <p:ext uri="{BB962C8B-B14F-4D97-AF65-F5344CB8AC3E}">
        <p14:creationId xmlns:p14="http://schemas.microsoft.com/office/powerpoint/2010/main" val="8269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E7700-46E5-4470-82F4-AFF59C6804F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F2F1658-48D1-4D2D-9B02-D6B59564C460}"/>
              </a:ext>
            </a:extLst>
          </p:cNvPr>
          <p:cNvSpPr>
            <a:spLocks noGrp="1"/>
          </p:cNvSpPr>
          <p:nvPr>
            <p:ph sz="half" idx="1"/>
          </p:nvPr>
        </p:nvSpPr>
        <p:spPr>
          <a:xfrm>
            <a:off x="107950" y="1384300"/>
            <a:ext cx="4346575" cy="521335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5076074-9177-43D5-B5C3-302D2DAB05D2}"/>
              </a:ext>
            </a:extLst>
          </p:cNvPr>
          <p:cNvSpPr>
            <a:spLocks noGrp="1"/>
          </p:cNvSpPr>
          <p:nvPr>
            <p:ph sz="half" idx="2"/>
          </p:nvPr>
        </p:nvSpPr>
        <p:spPr>
          <a:xfrm>
            <a:off x="4606925" y="1384300"/>
            <a:ext cx="4348163" cy="521335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44A1CE95-DD08-49CD-8438-FE6D37ABB2CD}"/>
              </a:ext>
            </a:extLst>
          </p:cNvPr>
          <p:cNvSpPr>
            <a:spLocks noGrp="1" noChangeArrowheads="1"/>
          </p:cNvSpPr>
          <p:nvPr>
            <p:ph type="sldNum" sz="quarter" idx="10"/>
          </p:nvPr>
        </p:nvSpPr>
        <p:spPr>
          <a:ln/>
        </p:spPr>
        <p:txBody>
          <a:bodyPr/>
          <a:lstStyle>
            <a:lvl1pPr>
              <a:defRPr/>
            </a:lvl1pPr>
          </a:lstStyle>
          <a:p>
            <a:pPr>
              <a:defRPr/>
            </a:pPr>
            <a:fld id="{F7EBFCF8-1696-4DEF-9155-B82970C5B363}" type="slidenum">
              <a:rPr lang="zh-TW" altLang="en-US"/>
              <a:pPr>
                <a:defRPr/>
              </a:pPr>
              <a:t>‹#›</a:t>
            </a:fld>
            <a:endParaRPr lang="en-US" altLang="zh-TW"/>
          </a:p>
        </p:txBody>
      </p:sp>
    </p:spTree>
    <p:extLst>
      <p:ext uri="{BB962C8B-B14F-4D97-AF65-F5344CB8AC3E}">
        <p14:creationId xmlns:p14="http://schemas.microsoft.com/office/powerpoint/2010/main" val="181123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B8CF1-DD0C-4536-8732-C715F67037FF}"/>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5FD9264-E177-444B-9A03-6400ADB9563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A22F910-B5DD-41BC-9B51-519F19C5FAFB}"/>
              </a:ext>
            </a:extLst>
          </p:cNvPr>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393BE71-FCF1-4694-831F-A5B7899485A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258EECAF-45DB-40A5-A4CC-45825FC0B72F}"/>
              </a:ext>
            </a:extLst>
          </p:cNvPr>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B8F9188D-1459-414C-93F4-A321C9DF0CDD}"/>
              </a:ext>
            </a:extLst>
          </p:cNvPr>
          <p:cNvSpPr>
            <a:spLocks noGrp="1" noChangeArrowheads="1"/>
          </p:cNvSpPr>
          <p:nvPr>
            <p:ph type="sldNum" sz="quarter" idx="10"/>
          </p:nvPr>
        </p:nvSpPr>
        <p:spPr>
          <a:ln/>
        </p:spPr>
        <p:txBody>
          <a:bodyPr/>
          <a:lstStyle>
            <a:lvl1pPr>
              <a:defRPr/>
            </a:lvl1pPr>
          </a:lstStyle>
          <a:p>
            <a:pPr>
              <a:defRPr/>
            </a:pPr>
            <a:fld id="{259068FA-B26A-4EA3-BB10-215BDB5BA63E}" type="slidenum">
              <a:rPr lang="zh-TW" altLang="en-US"/>
              <a:pPr>
                <a:defRPr/>
              </a:pPr>
              <a:t>‹#›</a:t>
            </a:fld>
            <a:endParaRPr lang="en-US" altLang="zh-TW"/>
          </a:p>
        </p:txBody>
      </p:sp>
    </p:spTree>
    <p:extLst>
      <p:ext uri="{BB962C8B-B14F-4D97-AF65-F5344CB8AC3E}">
        <p14:creationId xmlns:p14="http://schemas.microsoft.com/office/powerpoint/2010/main" val="341728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797F8-FC51-46FF-914A-F7DE069688CF}"/>
              </a:ext>
            </a:extLst>
          </p:cNvPr>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A0E70984-528D-45A6-8AB9-8FF644E4DD84}"/>
              </a:ext>
            </a:extLst>
          </p:cNvPr>
          <p:cNvSpPr>
            <a:spLocks noGrp="1" noChangeArrowheads="1"/>
          </p:cNvSpPr>
          <p:nvPr>
            <p:ph type="sldNum" sz="quarter" idx="10"/>
          </p:nvPr>
        </p:nvSpPr>
        <p:spPr>
          <a:ln/>
        </p:spPr>
        <p:txBody>
          <a:bodyPr/>
          <a:lstStyle>
            <a:lvl1pPr>
              <a:defRPr/>
            </a:lvl1pPr>
          </a:lstStyle>
          <a:p>
            <a:pPr>
              <a:defRPr/>
            </a:pPr>
            <a:fld id="{B1693246-271F-477A-B1E3-B6659600DADF}" type="slidenum">
              <a:rPr lang="zh-TW" altLang="en-US"/>
              <a:pPr>
                <a:defRPr/>
              </a:pPr>
              <a:t>‹#›</a:t>
            </a:fld>
            <a:endParaRPr lang="en-US" altLang="zh-TW"/>
          </a:p>
        </p:txBody>
      </p:sp>
    </p:spTree>
    <p:extLst>
      <p:ext uri="{BB962C8B-B14F-4D97-AF65-F5344CB8AC3E}">
        <p14:creationId xmlns:p14="http://schemas.microsoft.com/office/powerpoint/2010/main" val="231555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0B8EF0D-B28A-4FFA-9302-D6902ABEC853}"/>
              </a:ext>
            </a:extLst>
          </p:cNvPr>
          <p:cNvSpPr>
            <a:spLocks noGrp="1" noChangeArrowheads="1"/>
          </p:cNvSpPr>
          <p:nvPr>
            <p:ph type="sldNum" sz="quarter" idx="10"/>
          </p:nvPr>
        </p:nvSpPr>
        <p:spPr>
          <a:ln/>
        </p:spPr>
        <p:txBody>
          <a:bodyPr/>
          <a:lstStyle>
            <a:lvl1pPr>
              <a:defRPr/>
            </a:lvl1pPr>
          </a:lstStyle>
          <a:p>
            <a:pPr>
              <a:defRPr/>
            </a:pPr>
            <a:fld id="{98A48BCE-35A7-471D-9AB8-8CE92820ED79}" type="slidenum">
              <a:rPr lang="zh-TW" altLang="en-US"/>
              <a:pPr>
                <a:defRPr/>
              </a:pPr>
              <a:t>‹#›</a:t>
            </a:fld>
            <a:endParaRPr lang="en-US" altLang="zh-TW"/>
          </a:p>
        </p:txBody>
      </p:sp>
    </p:spTree>
    <p:extLst>
      <p:ext uri="{BB962C8B-B14F-4D97-AF65-F5344CB8AC3E}">
        <p14:creationId xmlns:p14="http://schemas.microsoft.com/office/powerpoint/2010/main" val="48075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BDB16D-56C5-423E-8425-84AD28A93CBB}"/>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9C29B19-165D-4BDA-B96E-9DDA21F280B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31C3259-FAFE-4ECB-AC5D-1E4A3E55D2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2">
            <a:extLst>
              <a:ext uri="{FF2B5EF4-FFF2-40B4-BE49-F238E27FC236}">
                <a16:creationId xmlns:a16="http://schemas.microsoft.com/office/drawing/2014/main" id="{97310C27-75A7-4884-9F10-A031C6509DCF}"/>
              </a:ext>
            </a:extLst>
          </p:cNvPr>
          <p:cNvSpPr>
            <a:spLocks noGrp="1" noChangeArrowheads="1"/>
          </p:cNvSpPr>
          <p:nvPr>
            <p:ph type="sldNum" sz="quarter" idx="10"/>
          </p:nvPr>
        </p:nvSpPr>
        <p:spPr>
          <a:ln/>
        </p:spPr>
        <p:txBody>
          <a:bodyPr/>
          <a:lstStyle>
            <a:lvl1pPr>
              <a:defRPr/>
            </a:lvl1pPr>
          </a:lstStyle>
          <a:p>
            <a:pPr>
              <a:defRPr/>
            </a:pPr>
            <a:fld id="{EA807DD6-579B-4BF7-9D7F-245EC817AC87}" type="slidenum">
              <a:rPr lang="zh-TW" altLang="en-US"/>
              <a:pPr>
                <a:defRPr/>
              </a:pPr>
              <a:t>‹#›</a:t>
            </a:fld>
            <a:endParaRPr lang="en-US" altLang="zh-TW"/>
          </a:p>
        </p:txBody>
      </p:sp>
    </p:spTree>
    <p:extLst>
      <p:ext uri="{BB962C8B-B14F-4D97-AF65-F5344CB8AC3E}">
        <p14:creationId xmlns:p14="http://schemas.microsoft.com/office/powerpoint/2010/main" val="118283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1638E5-4F5B-4D8F-9545-1E9B2AA31DB2}"/>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7010C7C-5C49-4D34-B3B8-42CEDA61DDE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a:extLst>
              <a:ext uri="{FF2B5EF4-FFF2-40B4-BE49-F238E27FC236}">
                <a16:creationId xmlns:a16="http://schemas.microsoft.com/office/drawing/2014/main" id="{922887B1-4621-40B1-A00D-26F7DE1D78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2">
            <a:extLst>
              <a:ext uri="{FF2B5EF4-FFF2-40B4-BE49-F238E27FC236}">
                <a16:creationId xmlns:a16="http://schemas.microsoft.com/office/drawing/2014/main" id="{AF543977-D3AA-467F-BD62-7BFB358747A4}"/>
              </a:ext>
            </a:extLst>
          </p:cNvPr>
          <p:cNvSpPr>
            <a:spLocks noGrp="1" noChangeArrowheads="1"/>
          </p:cNvSpPr>
          <p:nvPr>
            <p:ph type="sldNum" sz="quarter" idx="10"/>
          </p:nvPr>
        </p:nvSpPr>
        <p:spPr>
          <a:ln/>
        </p:spPr>
        <p:txBody>
          <a:bodyPr/>
          <a:lstStyle>
            <a:lvl1pPr>
              <a:defRPr/>
            </a:lvl1pPr>
          </a:lstStyle>
          <a:p>
            <a:pPr>
              <a:defRPr/>
            </a:pPr>
            <a:fld id="{2B7AA7C9-2B8C-4405-9D49-F0A157B0B7D7}" type="slidenum">
              <a:rPr lang="zh-TW" altLang="en-US"/>
              <a:pPr>
                <a:defRPr/>
              </a:pPr>
              <a:t>‹#›</a:t>
            </a:fld>
            <a:endParaRPr lang="en-US" altLang="zh-TW"/>
          </a:p>
        </p:txBody>
      </p:sp>
    </p:spTree>
    <p:extLst>
      <p:ext uri="{BB962C8B-B14F-4D97-AF65-F5344CB8AC3E}">
        <p14:creationId xmlns:p14="http://schemas.microsoft.com/office/powerpoint/2010/main" val="343998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C1DDF6E-95F1-44C8-994B-0FB5A473AFCC}"/>
              </a:ext>
            </a:extLst>
          </p:cNvPr>
          <p:cNvGrpSpPr>
            <a:grpSpLocks/>
          </p:cNvGrpSpPr>
          <p:nvPr userDrawn="1"/>
        </p:nvGrpSpPr>
        <p:grpSpPr bwMode="auto">
          <a:xfrm>
            <a:off x="4763" y="481013"/>
            <a:ext cx="8542337" cy="965200"/>
            <a:chOff x="80" y="624"/>
            <a:chExt cx="5381" cy="663"/>
          </a:xfrm>
        </p:grpSpPr>
        <p:sp>
          <p:nvSpPr>
            <p:cNvPr id="1030" name="Rectangle 3">
              <a:extLst>
                <a:ext uri="{FF2B5EF4-FFF2-40B4-BE49-F238E27FC236}">
                  <a16:creationId xmlns:a16="http://schemas.microsoft.com/office/drawing/2014/main" id="{E8C490B8-0D7F-4FAE-90D6-A2A90640C254}"/>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1" name="Rectangle 4">
              <a:extLst>
                <a:ext uri="{FF2B5EF4-FFF2-40B4-BE49-F238E27FC236}">
                  <a16:creationId xmlns:a16="http://schemas.microsoft.com/office/drawing/2014/main" id="{2725D6EE-BDE1-44F8-A1CA-A6CF6F0781A5}"/>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2" name="Rectangle 5">
              <a:extLst>
                <a:ext uri="{FF2B5EF4-FFF2-40B4-BE49-F238E27FC236}">
                  <a16:creationId xmlns:a16="http://schemas.microsoft.com/office/drawing/2014/main" id="{1D356D1F-980D-4420-84A3-4158938506AB}"/>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3" name="Rectangle 6">
              <a:extLst>
                <a:ext uri="{FF2B5EF4-FFF2-40B4-BE49-F238E27FC236}">
                  <a16:creationId xmlns:a16="http://schemas.microsoft.com/office/drawing/2014/main" id="{DFE965C8-5301-432C-BB61-715A22BBF25D}"/>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4" name="Rectangle 7">
              <a:extLst>
                <a:ext uri="{FF2B5EF4-FFF2-40B4-BE49-F238E27FC236}">
                  <a16:creationId xmlns:a16="http://schemas.microsoft.com/office/drawing/2014/main" id="{FE5B100A-D2A0-4313-BC6D-B016D2DDE3C4}"/>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5" name="Rectangle 8">
              <a:extLst>
                <a:ext uri="{FF2B5EF4-FFF2-40B4-BE49-F238E27FC236}">
                  <a16:creationId xmlns:a16="http://schemas.microsoft.com/office/drawing/2014/main" id="{3090FD89-2C91-419F-81A6-0A53312ECD3A}"/>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6" name="Rectangle 9">
              <a:extLst>
                <a:ext uri="{FF2B5EF4-FFF2-40B4-BE49-F238E27FC236}">
                  <a16:creationId xmlns:a16="http://schemas.microsoft.com/office/drawing/2014/main" id="{C845CC17-17A4-46CA-B5BD-2C951C5351E7}"/>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027" name="Rectangle 10">
            <a:extLst>
              <a:ext uri="{FF2B5EF4-FFF2-40B4-BE49-F238E27FC236}">
                <a16:creationId xmlns:a16="http://schemas.microsoft.com/office/drawing/2014/main" id="{A71DAED7-B2F2-46F2-9928-90E766ED672F}"/>
              </a:ext>
            </a:extLst>
          </p:cNvPr>
          <p:cNvSpPr>
            <a:spLocks noGrp="1" noChangeArrowheads="1"/>
          </p:cNvSpPr>
          <p:nvPr>
            <p:ph type="title"/>
          </p:nvPr>
        </p:nvSpPr>
        <p:spPr bwMode="auto">
          <a:xfrm>
            <a:off x="1116013" y="0"/>
            <a:ext cx="7793037"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11">
            <a:extLst>
              <a:ext uri="{FF2B5EF4-FFF2-40B4-BE49-F238E27FC236}">
                <a16:creationId xmlns:a16="http://schemas.microsoft.com/office/drawing/2014/main" id="{59993A49-D7B3-41FF-B3D2-A97BE2F87316}"/>
              </a:ext>
            </a:extLst>
          </p:cNvPr>
          <p:cNvSpPr>
            <a:spLocks noGrp="1" noChangeArrowheads="1"/>
          </p:cNvSpPr>
          <p:nvPr>
            <p:ph type="body" idx="1"/>
          </p:nvPr>
        </p:nvSpPr>
        <p:spPr bwMode="auto">
          <a:xfrm>
            <a:off x="107950" y="1384300"/>
            <a:ext cx="884713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12" name="Rectangle 12">
            <a:extLst>
              <a:ext uri="{FF2B5EF4-FFF2-40B4-BE49-F238E27FC236}">
                <a16:creationId xmlns:a16="http://schemas.microsoft.com/office/drawing/2014/main" id="{86ED5A66-9663-4609-A7DC-5FE3F1B0E494}"/>
              </a:ext>
            </a:extLst>
          </p:cNvPr>
          <p:cNvSpPr>
            <a:spLocks noGrp="1" noChangeArrowheads="1"/>
          </p:cNvSpPr>
          <p:nvPr>
            <p:ph type="sldNum" sz="quarter" idx="4"/>
          </p:nvPr>
        </p:nvSpPr>
        <p:spPr bwMode="auto">
          <a:xfrm>
            <a:off x="7524750" y="6597650"/>
            <a:ext cx="161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lvl1pPr>
          </a:lstStyle>
          <a:p>
            <a:pPr>
              <a:defRPr/>
            </a:pPr>
            <a:fld id="{020D38F3-0635-4068-80EB-D373FB7369F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0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kern="12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kern="1200">
          <a:solidFill>
            <a:schemeClr val="tx1"/>
          </a:solidFill>
          <a:latin typeface="+mn-lt"/>
          <a:ea typeface="+mn-ea"/>
          <a:cs typeface="+mn-cs"/>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kern="1200">
          <a:solidFill>
            <a:schemeClr val="tx1"/>
          </a:solidFill>
          <a:latin typeface="+mn-lt"/>
          <a:ea typeface="+mn-ea"/>
          <a:cs typeface="+mn-cs"/>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kern="1200">
          <a:solidFill>
            <a:schemeClr val="tx1"/>
          </a:solidFill>
          <a:latin typeface="+mn-lt"/>
          <a:ea typeface="+mn-ea"/>
          <a:cs typeface="+mn-cs"/>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A7AC0B3-63FB-44AA-AC11-A9F46B21AAC5}"/>
              </a:ext>
            </a:extLst>
          </p:cNvPr>
          <p:cNvSpPr>
            <a:spLocks noGrp="1" noChangeArrowheads="1"/>
          </p:cNvSpPr>
          <p:nvPr>
            <p:ph type="title"/>
          </p:nvPr>
        </p:nvSpPr>
        <p:spPr bwMode="auto">
          <a:xfrm>
            <a:off x="0" y="6748463"/>
            <a:ext cx="87313"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a16="http://schemas.microsoft.com/office/drawing/2014/main" id="{66072B64-E9E4-4A61-A6B8-0D56C75F6F9A}"/>
              </a:ext>
            </a:extLst>
          </p:cNvPr>
          <p:cNvSpPr>
            <a:spLocks noGrp="1" noChangeArrowheads="1"/>
          </p:cNvSpPr>
          <p:nvPr>
            <p:ph type="body" idx="1"/>
          </p:nvPr>
        </p:nvSpPr>
        <p:spPr bwMode="auto">
          <a:xfrm>
            <a:off x="107950" y="358775"/>
            <a:ext cx="8847138"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652" name="Rectangle 4">
            <a:extLst>
              <a:ext uri="{FF2B5EF4-FFF2-40B4-BE49-F238E27FC236}">
                <a16:creationId xmlns:a16="http://schemas.microsoft.com/office/drawing/2014/main" id="{ECEA5FFB-20EC-455C-B441-0CC6EBA00048}"/>
              </a:ext>
            </a:extLst>
          </p:cNvPr>
          <p:cNvSpPr>
            <a:spLocks noGrp="1" noChangeArrowheads="1"/>
          </p:cNvSpPr>
          <p:nvPr>
            <p:ph type="sldNum" sz="quarter" idx="4"/>
          </p:nvPr>
        </p:nvSpPr>
        <p:spPr bwMode="auto">
          <a:xfrm>
            <a:off x="7524750" y="6597650"/>
            <a:ext cx="161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lvl1pPr>
          </a:lstStyle>
          <a:p>
            <a:pPr>
              <a:defRPr/>
            </a:pPr>
            <a:fld id="{01FDD119-F0B6-4B5B-9D17-4FE49A5B2E14}"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0" fontAlgn="base" hangingPunct="0">
        <a:spcBef>
          <a:spcPct val="0"/>
        </a:spcBef>
        <a:spcAft>
          <a:spcPct val="0"/>
        </a:spcAft>
        <a:defRPr kumimoji="1" sz="800" kern="1200">
          <a:solidFill>
            <a:schemeClr val="tx2"/>
          </a:solidFill>
          <a:latin typeface="+mj-lt"/>
          <a:ea typeface="+mj-ea"/>
          <a:cs typeface="+mj-cs"/>
        </a:defRPr>
      </a:lvl1pPr>
      <a:lvl2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2pPr>
      <a:lvl3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3pPr>
      <a:lvl4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4pPr>
      <a:lvl5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9pPr>
    </p:titleStyle>
    <p:bodyStyle>
      <a:lvl1pPr marL="277813" indent="-27781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kern="1200">
          <a:solidFill>
            <a:schemeClr val="tx1"/>
          </a:solidFill>
          <a:latin typeface="+mn-lt"/>
          <a:ea typeface="+mn-ea"/>
          <a:cs typeface="+mn-cs"/>
        </a:defRPr>
      </a:lvl1pPr>
      <a:lvl2pPr marL="628650" indent="-34925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kern="1200">
          <a:solidFill>
            <a:schemeClr val="tx1"/>
          </a:solidFill>
          <a:latin typeface="+mn-lt"/>
          <a:ea typeface="+mn-ea"/>
          <a:cs typeface="+mn-cs"/>
        </a:defRPr>
      </a:lvl2pPr>
      <a:lvl3pPr marL="9810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kern="1200">
          <a:solidFill>
            <a:schemeClr val="tx1"/>
          </a:solidFill>
          <a:latin typeface="+mn-lt"/>
          <a:ea typeface="+mn-ea"/>
          <a:cs typeface="+mn-cs"/>
        </a:defRPr>
      </a:lvl3pPr>
      <a:lvl4pPr marL="13462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kern="1200">
          <a:solidFill>
            <a:schemeClr val="tx1"/>
          </a:solidFill>
          <a:latin typeface="+mn-lt"/>
          <a:ea typeface="+mn-ea"/>
          <a:cs typeface="+mn-cs"/>
        </a:defRPr>
      </a:lvl4pPr>
      <a:lvl5pPr marL="17065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7.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31.wmf"/><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18.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22.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26.bin"/><Relationship Id="rId4"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oleObject" Target="../embeddings/oleObject28.bin"/><Relationship Id="rId4" Type="http://schemas.openxmlformats.org/officeDocument/2006/relationships/image" Target="../media/image47.wmf"/></Relationships>
</file>

<file path=ppt/slides/_rels/slide2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4.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5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37.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6.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71.wmf"/><Relationship Id="rId5" Type="http://schemas.openxmlformats.org/officeDocument/2006/relationships/oleObject" Target="../embeddings/oleObject46.bin"/><Relationship Id="rId4" Type="http://schemas.openxmlformats.org/officeDocument/2006/relationships/image" Target="../media/image70.wmf"/></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76.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73.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2.wmf"/><Relationship Id="rId5" Type="http://schemas.openxmlformats.org/officeDocument/2006/relationships/oleObject" Target="../embeddings/oleObject53.bin"/><Relationship Id="rId4" Type="http://schemas.openxmlformats.org/officeDocument/2006/relationships/image" Target="../media/image81.wmf"/></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89.wmf"/><Relationship Id="rId18" Type="http://schemas.openxmlformats.org/officeDocument/2006/relationships/oleObject" Target="../embeddings/oleObject62.bin"/><Relationship Id="rId3" Type="http://schemas.openxmlformats.org/officeDocument/2006/relationships/oleObject" Target="../embeddings/oleObject54.bin"/><Relationship Id="rId21" Type="http://schemas.openxmlformats.org/officeDocument/2006/relationships/oleObject" Target="../embeddings/oleObject64.bin"/><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image" Target="../media/image91.wmf"/><Relationship Id="rId2" Type="http://schemas.openxmlformats.org/officeDocument/2006/relationships/slideLayout" Target="../slideLayouts/slideLayout2.xml"/><Relationship Id="rId16" Type="http://schemas.openxmlformats.org/officeDocument/2006/relationships/oleObject" Target="../embeddings/oleObject61.bin"/><Relationship Id="rId20" Type="http://schemas.openxmlformats.org/officeDocument/2006/relationships/oleObject" Target="../embeddings/oleObject63.bin"/><Relationship Id="rId1" Type="http://schemas.openxmlformats.org/officeDocument/2006/relationships/vmlDrawing" Target="../drawings/vmlDrawing21.vml"/><Relationship Id="rId6" Type="http://schemas.openxmlformats.org/officeDocument/2006/relationships/image" Target="../media/image86.wmf"/><Relationship Id="rId11" Type="http://schemas.openxmlformats.org/officeDocument/2006/relationships/image" Target="../media/image88.wmf"/><Relationship Id="rId5" Type="http://schemas.openxmlformats.org/officeDocument/2006/relationships/oleObject" Target="../embeddings/oleObject55.bin"/><Relationship Id="rId15" Type="http://schemas.openxmlformats.org/officeDocument/2006/relationships/image" Target="../media/image90.wmf"/><Relationship Id="rId23" Type="http://schemas.openxmlformats.org/officeDocument/2006/relationships/image" Target="../media/image93.wmf"/><Relationship Id="rId10" Type="http://schemas.openxmlformats.org/officeDocument/2006/relationships/oleObject" Target="../embeddings/oleObject58.bin"/><Relationship Id="rId19" Type="http://schemas.openxmlformats.org/officeDocument/2006/relationships/image" Target="../media/image92.wmf"/><Relationship Id="rId4" Type="http://schemas.openxmlformats.org/officeDocument/2006/relationships/image" Target="../media/image85.wmf"/><Relationship Id="rId9" Type="http://schemas.openxmlformats.org/officeDocument/2006/relationships/image" Target="../media/image87.wmf"/><Relationship Id="rId14" Type="http://schemas.openxmlformats.org/officeDocument/2006/relationships/oleObject" Target="../embeddings/oleObject60.bin"/><Relationship Id="rId22" Type="http://schemas.openxmlformats.org/officeDocument/2006/relationships/oleObject" Target="../embeddings/oleObject6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94.wmf"/></Relationships>
</file>

<file path=ppt/slides/_rels/slide4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9.wmf"/><Relationship Id="rId5" Type="http://schemas.openxmlformats.org/officeDocument/2006/relationships/oleObject" Target="../embeddings/oleObject68.bin"/><Relationship Id="rId4" Type="http://schemas.openxmlformats.org/officeDocument/2006/relationships/image" Target="../media/image98.wmf"/></Relationships>
</file>

<file path=ppt/slides/_rels/slide51.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image" Target="../media/image104.png"/><Relationship Id="rId5" Type="http://schemas.openxmlformats.org/officeDocument/2006/relationships/oleObject" Target="../embeddings/oleObject7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72.bin"/></Relationships>
</file>

<file path=ppt/slides/_rels/slide52.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108.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oleObject" Target="../embeddings/oleObject78.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00.wmf"/><Relationship Id="rId11" Type="http://schemas.openxmlformats.org/officeDocument/2006/relationships/image" Target="../media/image107.wmf"/><Relationship Id="rId5" Type="http://schemas.openxmlformats.org/officeDocument/2006/relationships/oleObject" Target="../embeddings/oleObject74.bin"/><Relationship Id="rId15" Type="http://schemas.openxmlformats.org/officeDocument/2006/relationships/image" Target="../media/image109.wmf"/><Relationship Id="rId10" Type="http://schemas.openxmlformats.org/officeDocument/2006/relationships/oleObject" Target="../embeddings/oleObject77.bin"/><Relationship Id="rId4" Type="http://schemas.openxmlformats.org/officeDocument/2006/relationships/image" Target="../media/image105.wmf"/><Relationship Id="rId9" Type="http://schemas.openxmlformats.org/officeDocument/2006/relationships/oleObject" Target="../embeddings/oleObject76.bin"/><Relationship Id="rId14" Type="http://schemas.openxmlformats.org/officeDocument/2006/relationships/oleObject" Target="../embeddings/oleObject79.bin"/></Relationships>
</file>

<file path=ppt/slides/_rels/slide5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13.wmf"/><Relationship Id="rId5" Type="http://schemas.openxmlformats.org/officeDocument/2006/relationships/oleObject" Target="../embeddings/oleObject81.bin"/><Relationship Id="rId4" Type="http://schemas.openxmlformats.org/officeDocument/2006/relationships/image" Target="../media/image105.wmf"/></Relationships>
</file>

<file path=ppt/slides/_rels/slide5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image" Target="../media/image117.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19.wmf"/><Relationship Id="rId5" Type="http://schemas.openxmlformats.org/officeDocument/2006/relationships/oleObject" Target="../embeddings/oleObject86.bin"/><Relationship Id="rId4" Type="http://schemas.openxmlformats.org/officeDocument/2006/relationships/image" Target="../media/image118.wmf"/><Relationship Id="rId9" Type="http://schemas.openxmlformats.org/officeDocument/2006/relationships/image" Target="../media/image1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23.wmf"/><Relationship Id="rId5" Type="http://schemas.openxmlformats.org/officeDocument/2006/relationships/oleObject" Target="../embeddings/oleObject89.bin"/><Relationship Id="rId4" Type="http://schemas.openxmlformats.org/officeDocument/2006/relationships/image" Target="../media/image122.wmf"/></Relationships>
</file>

<file path=ppt/slides/_rels/slide6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26.wmf"/><Relationship Id="rId5" Type="http://schemas.openxmlformats.org/officeDocument/2006/relationships/oleObject" Target="../embeddings/oleObject91.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93.bin"/></Relationships>
</file>

<file path=ppt/slides/_rels/slide6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130.wmf"/></Relationships>
</file>

<file path=ppt/slides/_rels/slide69.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32.wmf"/></Relationships>
</file>

<file path=ppt/slides/_rels/slide7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5.wmf"/><Relationship Id="rId5" Type="http://schemas.openxmlformats.org/officeDocument/2006/relationships/oleObject" Target="../embeddings/oleObject97.bin"/><Relationship Id="rId4" Type="http://schemas.openxmlformats.org/officeDocument/2006/relationships/image" Target="../media/image134.wmf"/></Relationships>
</file>

<file path=ppt/slides/_rels/slide73.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8.png"/><Relationship Id="rId7" Type="http://schemas.openxmlformats.org/officeDocument/2006/relationships/image" Target="../media/image137.wmf"/><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oleObject" Target="../embeddings/oleObject99.bin"/><Relationship Id="rId5" Type="http://schemas.openxmlformats.org/officeDocument/2006/relationships/image" Target="../media/image136.wmf"/><Relationship Id="rId10" Type="http://schemas.openxmlformats.org/officeDocument/2006/relationships/image" Target="../media/image141.png"/><Relationship Id="rId4" Type="http://schemas.openxmlformats.org/officeDocument/2006/relationships/oleObject" Target="../embeddings/oleObject98.bin"/><Relationship Id="rId9" Type="http://schemas.openxmlformats.org/officeDocument/2006/relationships/image" Target="../media/image140.png"/></Relationships>
</file>

<file path=ppt/slides/_rels/slide7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image" Target="../media/image146.wmf"/></Relationships>
</file>

<file path=ppt/slides/_rels/slide78.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50.wmf"/><Relationship Id="rId2" Type="http://schemas.openxmlformats.org/officeDocument/2006/relationships/slideLayout" Target="../slideLayouts/slideLayout13.xml"/><Relationship Id="rId16" Type="http://schemas.openxmlformats.org/officeDocument/2006/relationships/image" Target="../media/image152.wmf"/><Relationship Id="rId1" Type="http://schemas.openxmlformats.org/officeDocument/2006/relationships/vmlDrawing" Target="../drawings/vmlDrawing36.vml"/><Relationship Id="rId6" Type="http://schemas.openxmlformats.org/officeDocument/2006/relationships/image" Target="../media/image147.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49.wmf"/><Relationship Id="rId4" Type="http://schemas.openxmlformats.org/officeDocument/2006/relationships/image" Target="../media/image101.wmf"/><Relationship Id="rId9" Type="http://schemas.openxmlformats.org/officeDocument/2006/relationships/oleObject" Target="../embeddings/oleObject104.bin"/><Relationship Id="rId14" Type="http://schemas.openxmlformats.org/officeDocument/2006/relationships/image" Target="../media/image151.wmf"/></Relationships>
</file>

<file path=ppt/slides/_rels/slide7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 Id="rId9" Type="http://schemas.openxmlformats.org/officeDocument/2006/relationships/image" Target="../media/image14.png"/></Relationships>
</file>

<file path=ppt/slides/_rels/slide8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3.xml"/><Relationship Id="rId5" Type="http://schemas.openxmlformats.org/officeDocument/2006/relationships/image" Target="../media/image158.png"/><Relationship Id="rId4" Type="http://schemas.openxmlformats.org/officeDocument/2006/relationships/image" Target="../media/image157.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501D8498-DACF-4CFD-A2D4-1F4E47244CAC}"/>
              </a:ext>
            </a:extLst>
          </p:cNvPr>
          <p:cNvSpPr>
            <a:spLocks noGrp="1" noChangeArrowheads="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9E2715C-C35F-42A8-8EEB-348865FF9958}" type="slidenum">
              <a:rPr kumimoji="0" lang="zh-TW" altLang="en-US"/>
              <a:pPr/>
              <a:t>1</a:t>
            </a:fld>
            <a:endParaRPr kumimoji="0" lang="en-US" altLang="zh-TW"/>
          </a:p>
        </p:txBody>
      </p:sp>
      <p:sp>
        <p:nvSpPr>
          <p:cNvPr id="5123" name="Rectangle 5">
            <a:extLst>
              <a:ext uri="{FF2B5EF4-FFF2-40B4-BE49-F238E27FC236}">
                <a16:creationId xmlns:a16="http://schemas.microsoft.com/office/drawing/2014/main" id="{9957766C-5045-438A-8A5E-B8D81B91BEBE}"/>
              </a:ext>
            </a:extLst>
          </p:cNvPr>
          <p:cNvSpPr>
            <a:spLocks noGrp="1" noChangeArrowheads="1"/>
          </p:cNvSpPr>
          <p:nvPr>
            <p:ph type="ctrTitle"/>
          </p:nvPr>
        </p:nvSpPr>
        <p:spPr/>
        <p:txBody>
          <a:bodyPr/>
          <a:lstStyle/>
          <a:p>
            <a:pPr algn="ctr" eaLnBrk="1" hangingPunct="1"/>
            <a:r>
              <a:rPr lang="en-US" altLang="zh-TW"/>
              <a:t>Chapter 3   IMAGE ENHANCEMENT IN THE SPATIAL DOMAIN</a:t>
            </a:r>
          </a:p>
        </p:txBody>
      </p:sp>
      <p:sp>
        <p:nvSpPr>
          <p:cNvPr id="5124" name="Rectangle 6">
            <a:extLst>
              <a:ext uri="{FF2B5EF4-FFF2-40B4-BE49-F238E27FC236}">
                <a16:creationId xmlns:a16="http://schemas.microsoft.com/office/drawing/2014/main" id="{6C74B87B-2B20-4CD5-9692-6B2821E1C7DB}"/>
              </a:ext>
            </a:extLst>
          </p:cNvPr>
          <p:cNvSpPr>
            <a:spLocks noGrp="1" noChangeArrowheads="1"/>
          </p:cNvSpPr>
          <p:nvPr>
            <p:ph type="subTitle" idx="1"/>
          </p:nvPr>
        </p:nvSpPr>
        <p:spPr/>
        <p:txBody>
          <a:bodyPr/>
          <a:lstStyle/>
          <a:p>
            <a:pPr eaLnBrk="1" hangingPunct="1"/>
            <a:r>
              <a:rPr lang="en-US" altLang="zh-TW"/>
              <a:t>It makes all the difference whether one sees darkness through the light or brightness through the shadows.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a:extLst>
              <a:ext uri="{FF2B5EF4-FFF2-40B4-BE49-F238E27FC236}">
                <a16:creationId xmlns:a16="http://schemas.microsoft.com/office/drawing/2014/main" id="{5B37CF54-9408-4718-AD52-5699D0562A1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C3CEA37-1E80-46B0-BD88-ADB70D79C20C}" type="slidenum">
              <a:rPr kumimoji="0" lang="zh-TW" altLang="en-US"/>
              <a:pPr/>
              <a:t>10</a:t>
            </a:fld>
            <a:endParaRPr kumimoji="0" lang="en-US" altLang="zh-TW"/>
          </a:p>
        </p:txBody>
      </p:sp>
      <p:sp>
        <p:nvSpPr>
          <p:cNvPr id="14339" name="Rectangle 2">
            <a:extLst>
              <a:ext uri="{FF2B5EF4-FFF2-40B4-BE49-F238E27FC236}">
                <a16:creationId xmlns:a16="http://schemas.microsoft.com/office/drawing/2014/main" id="{2BA75451-E495-4535-871C-B877023076FB}"/>
              </a:ext>
            </a:extLst>
          </p:cNvPr>
          <p:cNvSpPr>
            <a:spLocks noGrp="1" noChangeArrowheads="1"/>
          </p:cNvSpPr>
          <p:nvPr>
            <p:ph type="title"/>
          </p:nvPr>
        </p:nvSpPr>
        <p:spPr/>
        <p:txBody>
          <a:bodyPr/>
          <a:lstStyle/>
          <a:p>
            <a:pPr eaLnBrk="1" hangingPunct="1"/>
            <a:endParaRPr lang="en-US" altLang="zh-TW"/>
          </a:p>
        </p:txBody>
      </p:sp>
      <p:sp>
        <p:nvSpPr>
          <p:cNvPr id="14340" name="Rectangle 3">
            <a:extLst>
              <a:ext uri="{FF2B5EF4-FFF2-40B4-BE49-F238E27FC236}">
                <a16:creationId xmlns:a16="http://schemas.microsoft.com/office/drawing/2014/main" id="{1B425B2A-E1FA-4290-957D-070BE5321407}"/>
              </a:ext>
            </a:extLst>
          </p:cNvPr>
          <p:cNvSpPr>
            <a:spLocks noGrp="1" noChangeArrowheads="1"/>
          </p:cNvSpPr>
          <p:nvPr>
            <p:ph type="body" idx="1"/>
          </p:nvPr>
        </p:nvSpPr>
        <p:spPr/>
        <p:txBody>
          <a:bodyPr/>
          <a:lstStyle/>
          <a:p>
            <a:pPr eaLnBrk="1" hangingPunct="1"/>
            <a:r>
              <a:rPr lang="en-US" altLang="zh-TW"/>
              <a:t>General-purpose Contrast Manipulation</a:t>
            </a:r>
          </a:p>
          <a:p>
            <a:pPr lvl="1" eaLnBrk="1" hangingPunct="1"/>
            <a:r>
              <a:rPr lang="en-US" altLang="zh-TW"/>
              <a:t>Fig.</a:t>
            </a:r>
            <a:r>
              <a:rPr lang="en-US" altLang="zh-TW" sz="1000"/>
              <a:t> </a:t>
            </a:r>
            <a:r>
              <a:rPr lang="en-US" altLang="zh-TW"/>
              <a:t>3.8(a) shows a magnetic resonance (MR) image and Fig. 3.8(b)~(d) shows the results of applying the power-law transformations with different gamma values (   =0.6, 0.4, and 0.3).</a:t>
            </a:r>
          </a:p>
        </p:txBody>
      </p:sp>
      <p:graphicFrame>
        <p:nvGraphicFramePr>
          <p:cNvPr id="14341" name="Object 10">
            <a:extLst>
              <a:ext uri="{FF2B5EF4-FFF2-40B4-BE49-F238E27FC236}">
                <a16:creationId xmlns:a16="http://schemas.microsoft.com/office/drawing/2014/main" id="{C031860C-B0C2-4A73-91F3-D4F1A987DAFE}"/>
              </a:ext>
            </a:extLst>
          </p:cNvPr>
          <p:cNvGraphicFramePr>
            <a:graphicFrameLocks noChangeAspect="1"/>
          </p:cNvGraphicFramePr>
          <p:nvPr>
            <p:extLst>
              <p:ext uri="{D42A27DB-BD31-4B8C-83A1-F6EECF244321}">
                <p14:modId xmlns:p14="http://schemas.microsoft.com/office/powerpoint/2010/main" val="3681619901"/>
              </p:ext>
            </p:extLst>
          </p:nvPr>
        </p:nvGraphicFramePr>
        <p:xfrm>
          <a:off x="6334125" y="1651000"/>
          <a:ext cx="230188" cy="298450"/>
        </p:xfrm>
        <a:graphic>
          <a:graphicData uri="http://schemas.openxmlformats.org/presentationml/2006/ole">
            <mc:AlternateContent xmlns:mc="http://schemas.openxmlformats.org/markup-compatibility/2006">
              <mc:Choice xmlns:v="urn:schemas-microsoft-com:vml" Requires="v">
                <p:oleObj spid="_x0000_s14364" name="Equation" r:id="rId3" imgW="126780" imgH="164814" progId="Equation.DSMT4">
                  <p:embed/>
                </p:oleObj>
              </mc:Choice>
              <mc:Fallback>
                <p:oleObj name="Equation" r:id="rId3" imgW="126780" imgH="164814"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25" y="1651000"/>
                        <a:ext cx="23018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11">
            <a:extLst>
              <a:ext uri="{FF2B5EF4-FFF2-40B4-BE49-F238E27FC236}">
                <a16:creationId xmlns:a16="http://schemas.microsoft.com/office/drawing/2014/main" id="{E86F4907-9799-46A8-8757-E278C7886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75" y="1989138"/>
            <a:ext cx="4637088"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5D5BEE08-2665-4F3D-B160-165211DA1EA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47F2CBC-DCD0-4E5C-A976-04FBB55199BA}" type="slidenum">
              <a:rPr kumimoji="0" lang="zh-TW" altLang="en-US"/>
              <a:pPr/>
              <a:t>11</a:t>
            </a:fld>
            <a:endParaRPr kumimoji="0" lang="en-US" altLang="zh-TW"/>
          </a:p>
        </p:txBody>
      </p:sp>
      <p:sp>
        <p:nvSpPr>
          <p:cNvPr id="15363" name="Rectangle 2">
            <a:extLst>
              <a:ext uri="{FF2B5EF4-FFF2-40B4-BE49-F238E27FC236}">
                <a16:creationId xmlns:a16="http://schemas.microsoft.com/office/drawing/2014/main" id="{B9025923-753F-4CA2-8FD6-5B1D07F3B38D}"/>
              </a:ext>
            </a:extLst>
          </p:cNvPr>
          <p:cNvSpPr>
            <a:spLocks noGrp="1" noChangeArrowheads="1"/>
          </p:cNvSpPr>
          <p:nvPr>
            <p:ph type="title"/>
          </p:nvPr>
        </p:nvSpPr>
        <p:spPr/>
        <p:txBody>
          <a:bodyPr/>
          <a:lstStyle/>
          <a:p>
            <a:pPr eaLnBrk="1" hangingPunct="1"/>
            <a:endParaRPr lang="zh-TW" altLang="en-US"/>
          </a:p>
        </p:txBody>
      </p:sp>
      <p:sp>
        <p:nvSpPr>
          <p:cNvPr id="15364" name="Rectangle 3">
            <a:extLst>
              <a:ext uri="{FF2B5EF4-FFF2-40B4-BE49-F238E27FC236}">
                <a16:creationId xmlns:a16="http://schemas.microsoft.com/office/drawing/2014/main" id="{4884149D-2D07-40BF-B5ED-96E58F110E1C}"/>
              </a:ext>
            </a:extLst>
          </p:cNvPr>
          <p:cNvSpPr>
            <a:spLocks noGrp="1" noChangeArrowheads="1"/>
          </p:cNvSpPr>
          <p:nvPr>
            <p:ph type="body" idx="1"/>
          </p:nvPr>
        </p:nvSpPr>
        <p:spPr>
          <a:xfrm>
            <a:off x="107950" y="358775"/>
            <a:ext cx="8785225" cy="6238875"/>
          </a:xfrm>
        </p:spPr>
        <p:txBody>
          <a:bodyPr/>
          <a:lstStyle/>
          <a:p>
            <a:pPr lvl="1" eaLnBrk="1" hangingPunct="1"/>
            <a:r>
              <a:rPr lang="en-US" altLang="zh-TW" dirty="0"/>
              <a:t>Fig.</a:t>
            </a:r>
            <a:r>
              <a:rPr lang="en-US" altLang="zh-TW" sz="1000" dirty="0"/>
              <a:t> </a:t>
            </a:r>
            <a:r>
              <a:rPr lang="en-US" altLang="zh-TW" dirty="0"/>
              <a:t>3.9(a) shows the opposite problem of Fig.</a:t>
            </a:r>
            <a:r>
              <a:rPr lang="en-US" altLang="zh-TW" sz="1000" dirty="0"/>
              <a:t> </a:t>
            </a:r>
            <a:r>
              <a:rPr lang="en-US" altLang="zh-TW" dirty="0"/>
              <a:t>3.8(a), i.e., Fig. 3.9(a) has a washed-out appearance.</a:t>
            </a:r>
          </a:p>
          <a:p>
            <a:pPr lvl="1" eaLnBrk="1" hangingPunct="1">
              <a:spcBef>
                <a:spcPct val="0"/>
              </a:spcBef>
            </a:pPr>
            <a:r>
              <a:rPr lang="en-US" altLang="zh-TW" dirty="0"/>
              <a:t>Fig.</a:t>
            </a:r>
            <a:r>
              <a:rPr lang="en-US" altLang="zh-TW" sz="1000" dirty="0"/>
              <a:t> </a:t>
            </a:r>
            <a:r>
              <a:rPr lang="en-US" altLang="zh-TW" dirty="0"/>
              <a:t>3.9(b)~(d) shows the corresponding result of applying the power-law transformation with different gamma values ( </a:t>
            </a:r>
            <a:r>
              <a:rPr lang="en-US" altLang="zh-TW" sz="2800" dirty="0"/>
              <a:t> </a:t>
            </a:r>
            <a:r>
              <a:rPr lang="en-US" altLang="zh-TW" dirty="0"/>
              <a:t>=3.0, 4.0, and 5.0).</a:t>
            </a:r>
          </a:p>
        </p:txBody>
      </p:sp>
      <p:graphicFrame>
        <p:nvGraphicFramePr>
          <p:cNvPr id="15365" name="Object 9">
            <a:extLst>
              <a:ext uri="{FF2B5EF4-FFF2-40B4-BE49-F238E27FC236}">
                <a16:creationId xmlns:a16="http://schemas.microsoft.com/office/drawing/2014/main" id="{CFA8CF21-CC16-4DF0-9624-CDB8131A4159}"/>
              </a:ext>
            </a:extLst>
          </p:cNvPr>
          <p:cNvGraphicFramePr>
            <a:graphicFrameLocks noChangeAspect="1"/>
          </p:cNvGraphicFramePr>
          <p:nvPr>
            <p:extLst>
              <p:ext uri="{D42A27DB-BD31-4B8C-83A1-F6EECF244321}">
                <p14:modId xmlns:p14="http://schemas.microsoft.com/office/powerpoint/2010/main" val="667204769"/>
              </p:ext>
            </p:extLst>
          </p:nvPr>
        </p:nvGraphicFramePr>
        <p:xfrm>
          <a:off x="7596188" y="1557338"/>
          <a:ext cx="230187" cy="298450"/>
        </p:xfrm>
        <a:graphic>
          <a:graphicData uri="http://schemas.openxmlformats.org/presentationml/2006/ole">
            <mc:AlternateContent xmlns:mc="http://schemas.openxmlformats.org/markup-compatibility/2006">
              <mc:Choice xmlns:v="urn:schemas-microsoft-com:vml" Requires="v">
                <p:oleObj spid="_x0000_s15388" name="Equation" r:id="rId3" imgW="126780" imgH="164814" progId="Equation.DSMT4">
                  <p:embed/>
                </p:oleObj>
              </mc:Choice>
              <mc:Fallback>
                <p:oleObj name="Equation" r:id="rId3" imgW="126780" imgH="16481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557338"/>
                        <a:ext cx="23018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6" name="Picture 10">
            <a:extLst>
              <a:ext uri="{FF2B5EF4-FFF2-40B4-BE49-F238E27FC236}">
                <a16:creationId xmlns:a16="http://schemas.microsoft.com/office/drawing/2014/main" id="{AF96F8C2-89C6-4BEC-BA32-2A7D1D42B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20875"/>
            <a:ext cx="6119812"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a:extLst>
              <a:ext uri="{FF2B5EF4-FFF2-40B4-BE49-F238E27FC236}">
                <a16:creationId xmlns:a16="http://schemas.microsoft.com/office/drawing/2014/main" id="{41DA0C7F-0A6F-4815-85BC-4E96421AECF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A139F8B-7033-4580-BC3A-F690A7CFB14E}" type="slidenum">
              <a:rPr kumimoji="0" lang="zh-TW" altLang="en-US"/>
              <a:pPr/>
              <a:t>12</a:t>
            </a:fld>
            <a:endParaRPr kumimoji="0" lang="en-US" altLang="zh-TW"/>
          </a:p>
        </p:txBody>
      </p:sp>
      <p:sp>
        <p:nvSpPr>
          <p:cNvPr id="16387" name="Rectangle 2">
            <a:extLst>
              <a:ext uri="{FF2B5EF4-FFF2-40B4-BE49-F238E27FC236}">
                <a16:creationId xmlns:a16="http://schemas.microsoft.com/office/drawing/2014/main" id="{7E1752FE-9F33-437E-A65C-BE87B8DB1E21}"/>
              </a:ext>
            </a:extLst>
          </p:cNvPr>
          <p:cNvSpPr>
            <a:spLocks noGrp="1" noChangeArrowheads="1"/>
          </p:cNvSpPr>
          <p:nvPr>
            <p:ph type="title"/>
          </p:nvPr>
        </p:nvSpPr>
        <p:spPr/>
        <p:txBody>
          <a:bodyPr/>
          <a:lstStyle/>
          <a:p>
            <a:pPr eaLnBrk="1" hangingPunct="1"/>
            <a:r>
              <a:rPr lang="en-US" altLang="zh-TW"/>
              <a:t>Piecewise-Linear Transformations</a:t>
            </a:r>
          </a:p>
        </p:txBody>
      </p:sp>
      <p:sp>
        <p:nvSpPr>
          <p:cNvPr id="16388" name="Rectangle 3">
            <a:extLst>
              <a:ext uri="{FF2B5EF4-FFF2-40B4-BE49-F238E27FC236}">
                <a16:creationId xmlns:a16="http://schemas.microsoft.com/office/drawing/2014/main" id="{CE97F0C0-8FCA-4F55-B5B7-D842530D0F9D}"/>
              </a:ext>
            </a:extLst>
          </p:cNvPr>
          <p:cNvSpPr>
            <a:spLocks noGrp="1" noChangeArrowheads="1"/>
          </p:cNvSpPr>
          <p:nvPr>
            <p:ph type="body" idx="1"/>
          </p:nvPr>
        </p:nvSpPr>
        <p:spPr/>
        <p:txBody>
          <a:bodyPr/>
          <a:lstStyle/>
          <a:p>
            <a:pPr eaLnBrk="1" hangingPunct="1"/>
            <a:r>
              <a:rPr lang="en-US" altLang="zh-TW"/>
              <a:t>Contrast Stretching</a:t>
            </a:r>
          </a:p>
          <a:p>
            <a:pPr lvl="1" eaLnBrk="1" hangingPunct="1"/>
            <a:r>
              <a:rPr lang="en-US" altLang="zh-TW"/>
              <a:t>Fig. 3.10(a) shows a typical transformation for contrast stretching, where the control points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control the shape of the transformation.</a:t>
            </a:r>
          </a:p>
          <a:p>
            <a:pPr lvl="1" eaLnBrk="1" hangingPunct="1"/>
            <a:r>
              <a:rPr lang="en-US" altLang="zh-TW"/>
              <a:t>If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the transformation is a linear function.</a:t>
            </a:r>
          </a:p>
          <a:p>
            <a:pPr lvl="1" eaLnBrk="1" hangingPunct="1"/>
            <a:r>
              <a:rPr lang="en-US" altLang="zh-TW"/>
              <a:t>If </a:t>
            </a:r>
            <a:r>
              <a:rPr lang="en-US" altLang="zh-TW" i="1"/>
              <a:t>r</a:t>
            </a:r>
            <a:r>
              <a:rPr lang="en-US" altLang="zh-TW" baseline="-25000"/>
              <a:t>1</a:t>
            </a:r>
            <a:r>
              <a:rPr lang="en-US" altLang="zh-TW"/>
              <a:t>=</a:t>
            </a:r>
            <a:r>
              <a:rPr lang="en-US" altLang="zh-TW" i="1"/>
              <a:t>r</a:t>
            </a:r>
            <a:r>
              <a:rPr lang="en-US" altLang="zh-TW" baseline="-25000"/>
              <a:t>2</a:t>
            </a:r>
            <a:r>
              <a:rPr lang="en-US" altLang="zh-TW"/>
              <a:t>, </a:t>
            </a:r>
            <a:r>
              <a:rPr lang="en-US" altLang="zh-TW" i="1"/>
              <a:t>s</a:t>
            </a:r>
            <a:r>
              <a:rPr lang="en-US" altLang="zh-TW" baseline="-25000"/>
              <a:t>1</a:t>
            </a:r>
            <a:r>
              <a:rPr lang="en-US" altLang="zh-TW"/>
              <a:t>=0, and </a:t>
            </a:r>
            <a:r>
              <a:rPr lang="en-US" altLang="zh-TW" i="1"/>
              <a:t>s</a:t>
            </a:r>
            <a:r>
              <a:rPr lang="en-US" altLang="zh-TW" baseline="-25000"/>
              <a:t>2</a:t>
            </a:r>
            <a:r>
              <a:rPr lang="en-US" altLang="zh-TW"/>
              <a:t>=</a:t>
            </a:r>
            <a:r>
              <a:rPr lang="en-US" altLang="zh-TW" i="1"/>
              <a:t>L</a:t>
            </a:r>
            <a:r>
              <a:rPr lang="en-US" altLang="zh-TW"/>
              <a:t>-1, the transformation is a binary thresholding.</a:t>
            </a:r>
          </a:p>
          <a:p>
            <a:pPr lvl="1" eaLnBrk="1" hangingPunct="1"/>
            <a:r>
              <a:rPr lang="en-US" altLang="zh-TW"/>
              <a:t>Intermediate values of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produce various degrees of spread in the gray levels of the output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8A578D2A-ABA9-4435-A72A-6B572CBD49E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63FB5DC-9562-4965-A936-3B9A6784FCFD}" type="slidenum">
              <a:rPr kumimoji="0" lang="zh-TW" altLang="en-US"/>
              <a:pPr/>
              <a:t>13</a:t>
            </a:fld>
            <a:endParaRPr kumimoji="0" lang="en-US" altLang="zh-TW"/>
          </a:p>
        </p:txBody>
      </p:sp>
      <p:sp>
        <p:nvSpPr>
          <p:cNvPr id="17411" name="Rectangle 2">
            <a:extLst>
              <a:ext uri="{FF2B5EF4-FFF2-40B4-BE49-F238E27FC236}">
                <a16:creationId xmlns:a16="http://schemas.microsoft.com/office/drawing/2014/main" id="{030D142F-EDE7-4E4E-864C-B8C87BBD9F47}"/>
              </a:ext>
            </a:extLst>
          </p:cNvPr>
          <p:cNvSpPr>
            <a:spLocks noGrp="1" noChangeArrowheads="1"/>
          </p:cNvSpPr>
          <p:nvPr>
            <p:ph type="title"/>
          </p:nvPr>
        </p:nvSpPr>
        <p:spPr/>
        <p:txBody>
          <a:bodyPr/>
          <a:lstStyle/>
          <a:p>
            <a:pPr eaLnBrk="1" hangingPunct="1"/>
            <a:endParaRPr lang="zh-TW" altLang="en-US"/>
          </a:p>
        </p:txBody>
      </p:sp>
      <p:sp>
        <p:nvSpPr>
          <p:cNvPr id="17412" name="Rectangle 3">
            <a:extLst>
              <a:ext uri="{FF2B5EF4-FFF2-40B4-BE49-F238E27FC236}">
                <a16:creationId xmlns:a16="http://schemas.microsoft.com/office/drawing/2014/main" id="{D2F69607-46AB-4D2F-8964-6D7E4209ECC1}"/>
              </a:ext>
            </a:extLst>
          </p:cNvPr>
          <p:cNvSpPr>
            <a:spLocks noGrp="1" noChangeArrowheads="1"/>
          </p:cNvSpPr>
          <p:nvPr>
            <p:ph type="body" idx="1"/>
          </p:nvPr>
        </p:nvSpPr>
        <p:spPr/>
        <p:txBody>
          <a:bodyPr/>
          <a:lstStyle/>
          <a:p>
            <a:pPr lvl="1" eaLnBrk="1" hangingPunct="1"/>
            <a:r>
              <a:rPr lang="en-US" altLang="zh-TW"/>
              <a:t>Fig. 3.10(b) shows a low-contrast image, and Fig. 3.10(b) and (c) shows the results of contrast stretching and binary thresholding, respectively.</a:t>
            </a:r>
          </a:p>
        </p:txBody>
      </p:sp>
      <p:pic>
        <p:nvPicPr>
          <p:cNvPr id="17413" name="Picture 5">
            <a:extLst>
              <a:ext uri="{FF2B5EF4-FFF2-40B4-BE49-F238E27FC236}">
                <a16:creationId xmlns:a16="http://schemas.microsoft.com/office/drawing/2014/main" id="{E2108F28-8294-47FC-A182-B9A5A0E0E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455738"/>
            <a:ext cx="6657975"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547B5A0B-722C-48AE-9360-87B53FA402B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5DB245-2D3B-4CE9-8338-81064A47E8C7}" type="slidenum">
              <a:rPr kumimoji="0" lang="zh-TW" altLang="en-US"/>
              <a:pPr/>
              <a:t>14</a:t>
            </a:fld>
            <a:endParaRPr kumimoji="0" lang="en-US" altLang="zh-TW"/>
          </a:p>
        </p:txBody>
      </p:sp>
      <p:sp>
        <p:nvSpPr>
          <p:cNvPr id="18435" name="Rectangle 2">
            <a:extLst>
              <a:ext uri="{FF2B5EF4-FFF2-40B4-BE49-F238E27FC236}">
                <a16:creationId xmlns:a16="http://schemas.microsoft.com/office/drawing/2014/main" id="{929AE5C2-9AAC-4B71-A94E-29B2D45D64E5}"/>
              </a:ext>
            </a:extLst>
          </p:cNvPr>
          <p:cNvSpPr>
            <a:spLocks noGrp="1" noChangeArrowheads="1"/>
          </p:cNvSpPr>
          <p:nvPr>
            <p:ph type="title"/>
          </p:nvPr>
        </p:nvSpPr>
        <p:spPr/>
        <p:txBody>
          <a:bodyPr/>
          <a:lstStyle/>
          <a:p>
            <a:pPr eaLnBrk="1" hangingPunct="1"/>
            <a:endParaRPr lang="zh-TW" altLang="en-US"/>
          </a:p>
        </p:txBody>
      </p:sp>
      <p:sp>
        <p:nvSpPr>
          <p:cNvPr id="18436" name="Rectangle 3">
            <a:extLst>
              <a:ext uri="{FF2B5EF4-FFF2-40B4-BE49-F238E27FC236}">
                <a16:creationId xmlns:a16="http://schemas.microsoft.com/office/drawing/2014/main" id="{E5F40524-4F22-4DA4-AC21-FF37BB2757CD}"/>
              </a:ext>
            </a:extLst>
          </p:cNvPr>
          <p:cNvSpPr>
            <a:spLocks noGrp="1" noChangeArrowheads="1"/>
          </p:cNvSpPr>
          <p:nvPr>
            <p:ph type="body" idx="1"/>
          </p:nvPr>
        </p:nvSpPr>
        <p:spPr/>
        <p:txBody>
          <a:bodyPr/>
          <a:lstStyle/>
          <a:p>
            <a:pPr eaLnBrk="1" hangingPunct="1"/>
            <a:r>
              <a:rPr lang="en-US" altLang="zh-TW"/>
              <a:t>Gray-level Slicing</a:t>
            </a:r>
          </a:p>
          <a:p>
            <a:pPr lvl="1" eaLnBrk="1" hangingPunct="1"/>
            <a:r>
              <a:rPr lang="en-US" altLang="zh-TW"/>
              <a:t>Fig.</a:t>
            </a:r>
            <a:r>
              <a:rPr lang="en-US" altLang="zh-TW" sz="1600"/>
              <a:t> </a:t>
            </a:r>
            <a:r>
              <a:rPr lang="en-US" altLang="zh-TW"/>
              <a:t>3.11(a) and (b) shows two types of transformation highlighting range [</a:t>
            </a:r>
            <a:r>
              <a:rPr lang="en-US" altLang="zh-TW" i="1"/>
              <a:t>A</a:t>
            </a:r>
            <a:r>
              <a:rPr lang="en-US" altLang="zh-TW"/>
              <a:t>, </a:t>
            </a:r>
            <a:r>
              <a:rPr lang="en-US" altLang="zh-TW" i="1"/>
              <a:t>B</a:t>
            </a:r>
            <a:r>
              <a:rPr lang="en-US" altLang="zh-TW"/>
              <a:t>] of gray levels.</a:t>
            </a:r>
          </a:p>
          <a:p>
            <a:pPr lvl="1" eaLnBrk="1" hangingPunct="1"/>
            <a:r>
              <a:rPr lang="en-US" altLang="zh-TW"/>
              <a:t>Fig.</a:t>
            </a:r>
            <a:r>
              <a:rPr lang="en-US" altLang="zh-TW" sz="1000"/>
              <a:t> </a:t>
            </a:r>
            <a:r>
              <a:rPr lang="en-US" altLang="zh-TW"/>
              <a:t>3.11(c) and (d) shows the corresponding results using the transformations shown in Fig. 3.11(a) and (b), respectively.</a:t>
            </a:r>
          </a:p>
        </p:txBody>
      </p:sp>
      <p:pic>
        <p:nvPicPr>
          <p:cNvPr id="18437" name="Picture 6">
            <a:extLst>
              <a:ext uri="{FF2B5EF4-FFF2-40B4-BE49-F238E27FC236}">
                <a16:creationId xmlns:a16="http://schemas.microsoft.com/office/drawing/2014/main" id="{BB2F07C0-6B3E-4CBF-A541-8E9565436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382838"/>
            <a:ext cx="6086475"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a:extLst>
              <a:ext uri="{FF2B5EF4-FFF2-40B4-BE49-F238E27FC236}">
                <a16:creationId xmlns:a16="http://schemas.microsoft.com/office/drawing/2014/main" id="{FFD88AFD-FADC-4C08-A4F7-A50CD6ABE07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4993A26-8F58-42B5-9D47-654CAB3727B4}" type="slidenum">
              <a:rPr kumimoji="0" lang="zh-TW" altLang="en-US"/>
              <a:pPr/>
              <a:t>15</a:t>
            </a:fld>
            <a:endParaRPr kumimoji="0" lang="en-US" altLang="zh-TW"/>
          </a:p>
        </p:txBody>
      </p:sp>
      <p:sp>
        <p:nvSpPr>
          <p:cNvPr id="19459" name="Rectangle 2">
            <a:extLst>
              <a:ext uri="{FF2B5EF4-FFF2-40B4-BE49-F238E27FC236}">
                <a16:creationId xmlns:a16="http://schemas.microsoft.com/office/drawing/2014/main" id="{E83A8353-3E2C-466C-BF28-E0C4CC9C03EF}"/>
              </a:ext>
            </a:extLst>
          </p:cNvPr>
          <p:cNvSpPr>
            <a:spLocks noGrp="1" noChangeArrowheads="1"/>
          </p:cNvSpPr>
          <p:nvPr>
            <p:ph type="title"/>
          </p:nvPr>
        </p:nvSpPr>
        <p:spPr/>
        <p:txBody>
          <a:bodyPr/>
          <a:lstStyle/>
          <a:p>
            <a:pPr eaLnBrk="1" hangingPunct="1"/>
            <a:endParaRPr lang="zh-TW" altLang="en-US"/>
          </a:p>
        </p:txBody>
      </p:sp>
      <p:sp>
        <p:nvSpPr>
          <p:cNvPr id="19460" name="Rectangle 3">
            <a:extLst>
              <a:ext uri="{FF2B5EF4-FFF2-40B4-BE49-F238E27FC236}">
                <a16:creationId xmlns:a16="http://schemas.microsoft.com/office/drawing/2014/main" id="{53388A80-14D0-4589-8E14-9D4583FBCE9E}"/>
              </a:ext>
            </a:extLst>
          </p:cNvPr>
          <p:cNvSpPr>
            <a:spLocks noGrp="1" noChangeArrowheads="1"/>
          </p:cNvSpPr>
          <p:nvPr>
            <p:ph type="body" idx="1"/>
          </p:nvPr>
        </p:nvSpPr>
        <p:spPr>
          <a:xfrm>
            <a:off x="107950" y="358775"/>
            <a:ext cx="8928100" cy="6238875"/>
          </a:xfrm>
        </p:spPr>
        <p:txBody>
          <a:bodyPr/>
          <a:lstStyle/>
          <a:p>
            <a:pPr eaLnBrk="1" hangingPunct="1"/>
            <a:r>
              <a:rPr lang="en-US" altLang="zh-TW"/>
              <a:t>Bit-plane Slicing</a:t>
            </a:r>
          </a:p>
          <a:p>
            <a:pPr lvl="1" eaLnBrk="1" hangingPunct="1"/>
            <a:r>
              <a:rPr lang="en-US" altLang="zh-TW"/>
              <a:t>Fig. 3.12 shows the bit-plane representation of an 8-bit image.</a:t>
            </a:r>
          </a:p>
          <a:p>
            <a:pPr lvl="1" eaLnBrk="1" hangingPunct="1"/>
            <a:endParaRPr lang="en-US" altLang="zh-TW"/>
          </a:p>
        </p:txBody>
      </p:sp>
      <p:pic>
        <p:nvPicPr>
          <p:cNvPr id="19461" name="Picture 7">
            <a:extLst>
              <a:ext uri="{FF2B5EF4-FFF2-40B4-BE49-F238E27FC236}">
                <a16:creationId xmlns:a16="http://schemas.microsoft.com/office/drawing/2014/main" id="{C9DC5361-4E87-468D-8743-5A496BE63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11688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a:extLst>
              <a:ext uri="{FF2B5EF4-FFF2-40B4-BE49-F238E27FC236}">
                <a16:creationId xmlns:a16="http://schemas.microsoft.com/office/drawing/2014/main" id="{C158D913-AEDA-428E-8D4E-1569EB5A6D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2CB061E0-2816-4736-9187-65231F2F165F}" type="slidenum">
              <a:rPr kumimoji="0" lang="zh-TW" altLang="en-US"/>
              <a:pPr/>
              <a:t>16</a:t>
            </a:fld>
            <a:endParaRPr kumimoji="0" lang="en-US" altLang="zh-TW"/>
          </a:p>
        </p:txBody>
      </p:sp>
      <p:sp>
        <p:nvSpPr>
          <p:cNvPr id="20483" name="Rectangle 2">
            <a:extLst>
              <a:ext uri="{FF2B5EF4-FFF2-40B4-BE49-F238E27FC236}">
                <a16:creationId xmlns:a16="http://schemas.microsoft.com/office/drawing/2014/main" id="{0E2944D6-C8D6-4E1B-B2A2-E83C9DF3D483}"/>
              </a:ext>
            </a:extLst>
          </p:cNvPr>
          <p:cNvSpPr>
            <a:spLocks noGrp="1" noChangeArrowheads="1"/>
          </p:cNvSpPr>
          <p:nvPr>
            <p:ph type="title"/>
          </p:nvPr>
        </p:nvSpPr>
        <p:spPr/>
        <p:txBody>
          <a:bodyPr/>
          <a:lstStyle/>
          <a:p>
            <a:pPr eaLnBrk="1" hangingPunct="1"/>
            <a:endParaRPr lang="zh-TW" altLang="en-US"/>
          </a:p>
        </p:txBody>
      </p:sp>
      <p:sp>
        <p:nvSpPr>
          <p:cNvPr id="20484" name="Rectangle 3">
            <a:extLst>
              <a:ext uri="{FF2B5EF4-FFF2-40B4-BE49-F238E27FC236}">
                <a16:creationId xmlns:a16="http://schemas.microsoft.com/office/drawing/2014/main" id="{29300BE9-A155-4113-9984-A4723F3561FB}"/>
              </a:ext>
            </a:extLst>
          </p:cNvPr>
          <p:cNvSpPr>
            <a:spLocks noGrp="1" noChangeArrowheads="1"/>
          </p:cNvSpPr>
          <p:nvPr>
            <p:ph type="body" idx="1"/>
          </p:nvPr>
        </p:nvSpPr>
        <p:spPr/>
        <p:txBody>
          <a:bodyPr/>
          <a:lstStyle/>
          <a:p>
            <a:pPr lvl="1" eaLnBrk="1" hangingPunct="1"/>
            <a:r>
              <a:rPr lang="en-US" altLang="zh-TW"/>
              <a:t>Fig.</a:t>
            </a:r>
            <a:r>
              <a:rPr lang="en-US" altLang="zh-TW" sz="1400"/>
              <a:t> </a:t>
            </a:r>
            <a:r>
              <a:rPr lang="en-US" altLang="zh-TW"/>
              <a:t>3.13 shows an 8-bit fractal image and Fig.</a:t>
            </a:r>
            <a:r>
              <a:rPr lang="en-US" altLang="zh-TW" sz="1400"/>
              <a:t> </a:t>
            </a:r>
            <a:r>
              <a:rPr lang="en-US" altLang="zh-TW"/>
              <a:t>3.14 shows the eight bit planes of the fractal image.</a:t>
            </a:r>
          </a:p>
          <a:p>
            <a:pPr eaLnBrk="1" hangingPunct="1">
              <a:buFont typeface="Wingdings" panose="05000000000000000000" pitchFamily="2" charset="2"/>
              <a:buNone/>
            </a:pPr>
            <a:endParaRPr lang="zh-TW" altLang="en-US"/>
          </a:p>
        </p:txBody>
      </p:sp>
      <p:pic>
        <p:nvPicPr>
          <p:cNvPr id="20485" name="Picture 4">
            <a:extLst>
              <a:ext uri="{FF2B5EF4-FFF2-40B4-BE49-F238E27FC236}">
                <a16:creationId xmlns:a16="http://schemas.microsoft.com/office/drawing/2014/main" id="{B54250EF-8C66-4A6D-B08A-EA9ADCD41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60483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a:extLst>
              <a:ext uri="{FF2B5EF4-FFF2-40B4-BE49-F238E27FC236}">
                <a16:creationId xmlns:a16="http://schemas.microsoft.com/office/drawing/2014/main" id="{96D8916D-9160-4588-8B05-C801443E688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7552D4F-74F3-4C7A-9E83-A843E38095C2}" type="slidenum">
              <a:rPr kumimoji="0" lang="zh-TW" altLang="en-US"/>
              <a:pPr/>
              <a:t>17</a:t>
            </a:fld>
            <a:endParaRPr kumimoji="0" lang="en-US" altLang="zh-TW"/>
          </a:p>
        </p:txBody>
      </p:sp>
      <p:sp>
        <p:nvSpPr>
          <p:cNvPr id="21507" name="Rectangle 2">
            <a:extLst>
              <a:ext uri="{FF2B5EF4-FFF2-40B4-BE49-F238E27FC236}">
                <a16:creationId xmlns:a16="http://schemas.microsoft.com/office/drawing/2014/main" id="{94B472BD-E5A1-4B6B-9D8C-B7FA117CC265}"/>
              </a:ext>
            </a:extLst>
          </p:cNvPr>
          <p:cNvSpPr>
            <a:spLocks noGrp="1" noChangeArrowheads="1"/>
          </p:cNvSpPr>
          <p:nvPr>
            <p:ph type="title"/>
          </p:nvPr>
        </p:nvSpPr>
        <p:spPr/>
        <p:txBody>
          <a:bodyPr/>
          <a:lstStyle/>
          <a:p>
            <a:pPr eaLnBrk="1" hangingPunct="1"/>
            <a:endParaRPr lang="zh-TW" altLang="en-US"/>
          </a:p>
        </p:txBody>
      </p:sp>
      <p:pic>
        <p:nvPicPr>
          <p:cNvPr id="21508" name="Picture 4">
            <a:extLst>
              <a:ext uri="{FF2B5EF4-FFF2-40B4-BE49-F238E27FC236}">
                <a16:creationId xmlns:a16="http://schemas.microsoft.com/office/drawing/2014/main" id="{FD2071E1-74EF-4E5F-AAFE-DDC2DF357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404813"/>
            <a:ext cx="5870575"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a:extLst>
              <a:ext uri="{FF2B5EF4-FFF2-40B4-BE49-F238E27FC236}">
                <a16:creationId xmlns:a16="http://schemas.microsoft.com/office/drawing/2014/main" id="{81BAC42C-7E66-454A-B76D-3F01C84B6D6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2CD0710-0D43-4F6B-B0ED-4D93188AA584}" type="slidenum">
              <a:rPr kumimoji="0" lang="zh-TW" altLang="en-US"/>
              <a:pPr/>
              <a:t>18</a:t>
            </a:fld>
            <a:endParaRPr kumimoji="0" lang="en-US" altLang="zh-TW"/>
          </a:p>
        </p:txBody>
      </p:sp>
      <p:sp>
        <p:nvSpPr>
          <p:cNvPr id="22531" name="Rectangle 2">
            <a:extLst>
              <a:ext uri="{FF2B5EF4-FFF2-40B4-BE49-F238E27FC236}">
                <a16:creationId xmlns:a16="http://schemas.microsoft.com/office/drawing/2014/main" id="{F5BC3D52-65DD-47DC-8696-EE4A01A8E497}"/>
              </a:ext>
            </a:extLst>
          </p:cNvPr>
          <p:cNvSpPr>
            <a:spLocks noGrp="1" noChangeArrowheads="1"/>
          </p:cNvSpPr>
          <p:nvPr>
            <p:ph type="title"/>
          </p:nvPr>
        </p:nvSpPr>
        <p:spPr/>
        <p:txBody>
          <a:bodyPr/>
          <a:lstStyle/>
          <a:p>
            <a:pPr eaLnBrk="1" hangingPunct="1"/>
            <a:r>
              <a:rPr lang="en-US" altLang="zh-TW"/>
              <a:t>Histogram Processing</a:t>
            </a:r>
          </a:p>
        </p:txBody>
      </p:sp>
      <p:sp>
        <p:nvSpPr>
          <p:cNvPr id="22532" name="Rectangle 3">
            <a:extLst>
              <a:ext uri="{FF2B5EF4-FFF2-40B4-BE49-F238E27FC236}">
                <a16:creationId xmlns:a16="http://schemas.microsoft.com/office/drawing/2014/main" id="{B53D733C-EA56-45A8-AE59-1E87770911F8}"/>
              </a:ext>
            </a:extLst>
          </p:cNvPr>
          <p:cNvSpPr>
            <a:spLocks noGrp="1" noChangeArrowheads="1"/>
          </p:cNvSpPr>
          <p:nvPr>
            <p:ph type="body" idx="1"/>
          </p:nvPr>
        </p:nvSpPr>
        <p:spPr/>
        <p:txBody>
          <a:bodyPr/>
          <a:lstStyle/>
          <a:p>
            <a:pPr eaLnBrk="1" hangingPunct="1"/>
            <a:r>
              <a:rPr lang="en-US" altLang="zh-TW"/>
              <a:t>The histogram of a digital image with gray levels in the range [0, </a:t>
            </a:r>
            <a:r>
              <a:rPr lang="en-US" altLang="zh-TW" i="1"/>
              <a:t>L</a:t>
            </a:r>
            <a:r>
              <a:rPr lang="en-US" altLang="zh-TW"/>
              <a:t>-1] is a discrete function:</a:t>
            </a:r>
          </a:p>
          <a:p>
            <a:pPr eaLnBrk="1" hangingPunct="1"/>
            <a:endParaRPr lang="en-US" altLang="zh-TW"/>
          </a:p>
          <a:p>
            <a:pPr eaLnBrk="1" hangingPunct="1">
              <a:buFont typeface="Wingdings" panose="05000000000000000000" pitchFamily="2" charset="2"/>
              <a:buNone/>
            </a:pPr>
            <a:r>
              <a:rPr lang="en-US" altLang="zh-TW"/>
              <a:t>	where </a:t>
            </a:r>
            <a:r>
              <a:rPr lang="en-US" altLang="zh-TW" i="1"/>
              <a:t>r</a:t>
            </a:r>
            <a:r>
              <a:rPr lang="en-US" altLang="zh-TW" i="1" baseline="-25000"/>
              <a:t>k</a:t>
            </a:r>
            <a:r>
              <a:rPr lang="en-US" altLang="zh-TW"/>
              <a:t> is the </a:t>
            </a:r>
            <a:r>
              <a:rPr lang="en-US" altLang="zh-TW" i="1"/>
              <a:t>k</a:t>
            </a:r>
            <a:r>
              <a:rPr lang="en-US" altLang="zh-TW"/>
              <a:t>th gray level and </a:t>
            </a:r>
            <a:r>
              <a:rPr lang="en-US" altLang="zh-TW" i="1"/>
              <a:t>n</a:t>
            </a:r>
            <a:r>
              <a:rPr lang="en-US" altLang="zh-TW" i="1" baseline="-25000"/>
              <a:t>k</a:t>
            </a:r>
            <a:r>
              <a:rPr lang="en-US" altLang="zh-TW"/>
              <a:t> is number of pixels in the image having gray level </a:t>
            </a:r>
            <a:r>
              <a:rPr lang="en-US" altLang="zh-TW" i="1"/>
              <a:t>r</a:t>
            </a:r>
            <a:r>
              <a:rPr lang="en-US" altLang="zh-TW" i="1" baseline="-25000"/>
              <a:t>k</a:t>
            </a:r>
            <a:r>
              <a:rPr lang="en-US" altLang="zh-TW"/>
              <a:t>.</a:t>
            </a:r>
          </a:p>
          <a:p>
            <a:pPr eaLnBrk="1" hangingPunct="1"/>
            <a:r>
              <a:rPr lang="en-US" altLang="zh-TW"/>
              <a:t>If              is the total number of pixels in the image, a normalized histogram is :</a:t>
            </a:r>
          </a:p>
          <a:p>
            <a:pPr lvl="1" eaLnBrk="1" hangingPunct="1"/>
            <a:endParaRPr lang="en-US" altLang="zh-TW"/>
          </a:p>
          <a:p>
            <a:pPr lvl="1" eaLnBrk="1" hangingPunct="1"/>
            <a:endParaRPr lang="en-US" altLang="zh-TW"/>
          </a:p>
          <a:p>
            <a:pPr lvl="1" eaLnBrk="1" hangingPunct="1">
              <a:lnSpc>
                <a:spcPct val="85000"/>
              </a:lnSpc>
              <a:spcBef>
                <a:spcPct val="0"/>
              </a:spcBef>
            </a:pPr>
            <a:endParaRPr lang="en-US" altLang="zh-TW"/>
          </a:p>
          <a:p>
            <a:pPr lvl="1" eaLnBrk="1" hangingPunct="1"/>
            <a:r>
              <a:rPr lang="en-US" altLang="zh-TW" i="1"/>
              <a:t>p</a:t>
            </a:r>
            <a:r>
              <a:rPr lang="en-US" altLang="zh-TW"/>
              <a:t>(</a:t>
            </a:r>
            <a:r>
              <a:rPr lang="en-US" altLang="zh-TW" i="1"/>
              <a:t>r</a:t>
            </a:r>
            <a:r>
              <a:rPr lang="en-US" altLang="zh-TW" i="1" baseline="-25000"/>
              <a:t>k</a:t>
            </a:r>
            <a:r>
              <a:rPr lang="en-US" altLang="zh-TW"/>
              <a:t>) gives an estimate of the probability of occurrence of gray level </a:t>
            </a:r>
            <a:r>
              <a:rPr lang="en-US" altLang="zh-TW" i="1"/>
              <a:t>r</a:t>
            </a:r>
            <a:r>
              <a:rPr lang="en-US" altLang="zh-TW" i="1" baseline="-25000"/>
              <a:t>k</a:t>
            </a:r>
            <a:r>
              <a:rPr lang="en-US" altLang="zh-TW"/>
              <a:t>.</a:t>
            </a:r>
          </a:p>
        </p:txBody>
      </p:sp>
      <p:graphicFrame>
        <p:nvGraphicFramePr>
          <p:cNvPr id="22533" name="Object 14">
            <a:extLst>
              <a:ext uri="{FF2B5EF4-FFF2-40B4-BE49-F238E27FC236}">
                <a16:creationId xmlns:a16="http://schemas.microsoft.com/office/drawing/2014/main" id="{12A70295-99C7-47E3-8453-46D5AF7AECAF}"/>
              </a:ext>
            </a:extLst>
          </p:cNvPr>
          <p:cNvGraphicFramePr>
            <a:graphicFrameLocks noChangeAspect="1"/>
          </p:cNvGraphicFramePr>
          <p:nvPr>
            <p:extLst>
              <p:ext uri="{D42A27DB-BD31-4B8C-83A1-F6EECF244321}">
                <p14:modId xmlns:p14="http://schemas.microsoft.com/office/powerpoint/2010/main" val="3316434452"/>
              </p:ext>
            </p:extLst>
          </p:nvPr>
        </p:nvGraphicFramePr>
        <p:xfrm>
          <a:off x="827088" y="3800475"/>
          <a:ext cx="1554162" cy="411163"/>
        </p:xfrm>
        <a:graphic>
          <a:graphicData uri="http://schemas.openxmlformats.org/presentationml/2006/ole">
            <mc:AlternateContent xmlns:mc="http://schemas.openxmlformats.org/markup-compatibility/2006">
              <mc:Choice xmlns:v="urn:schemas-microsoft-com:vml" Requires="v">
                <p:oleObj spid="_x0000_s22623" name="Equation" r:id="rId3" imgW="672516" imgH="177646" progId="Equation.DSMT4">
                  <p:embed/>
                </p:oleObj>
              </mc:Choice>
              <mc:Fallback>
                <p:oleObj name="Equation" r:id="rId3" imgW="672516" imgH="177646"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00475"/>
                        <a:ext cx="155416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17">
            <a:extLst>
              <a:ext uri="{FF2B5EF4-FFF2-40B4-BE49-F238E27FC236}">
                <a16:creationId xmlns:a16="http://schemas.microsoft.com/office/drawing/2014/main" id="{ADE47EDA-EAE0-47B0-8B35-FD7D42D593D2}"/>
              </a:ext>
            </a:extLst>
          </p:cNvPr>
          <p:cNvGraphicFramePr>
            <a:graphicFrameLocks noChangeAspect="1"/>
          </p:cNvGraphicFramePr>
          <p:nvPr>
            <p:extLst>
              <p:ext uri="{D42A27DB-BD31-4B8C-83A1-F6EECF244321}">
                <p14:modId xmlns:p14="http://schemas.microsoft.com/office/powerpoint/2010/main" val="822581401"/>
              </p:ext>
            </p:extLst>
          </p:nvPr>
        </p:nvGraphicFramePr>
        <p:xfrm>
          <a:off x="2365375" y="2265363"/>
          <a:ext cx="1497013" cy="587375"/>
        </p:xfrm>
        <a:graphic>
          <a:graphicData uri="http://schemas.openxmlformats.org/presentationml/2006/ole">
            <mc:AlternateContent xmlns:mc="http://schemas.openxmlformats.org/markup-compatibility/2006">
              <mc:Choice xmlns:v="urn:schemas-microsoft-com:vml" Requires="v">
                <p:oleObj spid="_x0000_s22624" name="Equation" r:id="rId5" imgW="647419" imgH="253890" progId="Equation.DSMT4">
                  <p:embed/>
                </p:oleObj>
              </mc:Choice>
              <mc:Fallback>
                <p:oleObj name="Equation" r:id="rId5" imgW="647419" imgH="25389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375" y="2265363"/>
                        <a:ext cx="14970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5" name="Group 27">
            <a:extLst>
              <a:ext uri="{FF2B5EF4-FFF2-40B4-BE49-F238E27FC236}">
                <a16:creationId xmlns:a16="http://schemas.microsoft.com/office/drawing/2014/main" id="{C723C9F5-AC11-4762-8EEE-8F0BF034B42B}"/>
              </a:ext>
            </a:extLst>
          </p:cNvPr>
          <p:cNvGrpSpPr>
            <a:grpSpLocks/>
          </p:cNvGrpSpPr>
          <p:nvPr/>
        </p:nvGrpSpPr>
        <p:grpSpPr bwMode="auto">
          <a:xfrm>
            <a:off x="2428875" y="4432300"/>
            <a:ext cx="6624638" cy="1584325"/>
            <a:chOff x="1482" y="3203"/>
            <a:chExt cx="4210" cy="1089"/>
          </a:xfrm>
        </p:grpSpPr>
        <p:graphicFrame>
          <p:nvGraphicFramePr>
            <p:cNvPr id="22536" name="Object 20">
              <a:extLst>
                <a:ext uri="{FF2B5EF4-FFF2-40B4-BE49-F238E27FC236}">
                  <a16:creationId xmlns:a16="http://schemas.microsoft.com/office/drawing/2014/main" id="{5655731D-7868-4713-AC4C-41C4C2E2D2AD}"/>
                </a:ext>
              </a:extLst>
            </p:cNvPr>
            <p:cNvGraphicFramePr>
              <a:graphicFrameLocks noChangeAspect="1"/>
            </p:cNvGraphicFramePr>
            <p:nvPr>
              <p:extLst>
                <p:ext uri="{D42A27DB-BD31-4B8C-83A1-F6EECF244321}">
                  <p14:modId xmlns:p14="http://schemas.microsoft.com/office/powerpoint/2010/main" val="1941986567"/>
                </p:ext>
              </p:extLst>
            </p:nvPr>
          </p:nvGraphicFramePr>
          <p:xfrm>
            <a:off x="1482" y="3203"/>
            <a:ext cx="1257" cy="499"/>
          </p:xfrm>
          <a:graphic>
            <a:graphicData uri="http://schemas.openxmlformats.org/presentationml/2006/ole">
              <mc:AlternateContent xmlns:mc="http://schemas.openxmlformats.org/markup-compatibility/2006">
                <mc:Choice xmlns:v="urn:schemas-microsoft-com:vml" Requires="v">
                  <p:oleObj spid="_x0000_s22625" name="Equation" r:id="rId7" imgW="863225" imgH="342751" progId="Equation.DSMT4">
                    <p:embed/>
                  </p:oleObj>
                </mc:Choice>
                <mc:Fallback>
                  <p:oleObj name="Equation" r:id="rId7" imgW="863225" imgH="342751"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 y="3203"/>
                          <a:ext cx="12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Rectangle 21">
              <a:extLst>
                <a:ext uri="{FF2B5EF4-FFF2-40B4-BE49-F238E27FC236}">
                  <a16:creationId xmlns:a16="http://schemas.microsoft.com/office/drawing/2014/main" id="{BAC8B0E4-5A33-496C-ACF8-163F83996EEF}"/>
                </a:ext>
              </a:extLst>
            </p:cNvPr>
            <p:cNvSpPr>
              <a:spLocks noChangeArrowheads="1"/>
            </p:cNvSpPr>
            <p:nvPr/>
          </p:nvSpPr>
          <p:spPr bwMode="auto">
            <a:xfrm>
              <a:off x="3560" y="3294"/>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graphicFrame>
          <p:nvGraphicFramePr>
            <p:cNvPr id="22538" name="Object 25">
              <a:extLst>
                <a:ext uri="{FF2B5EF4-FFF2-40B4-BE49-F238E27FC236}">
                  <a16:creationId xmlns:a16="http://schemas.microsoft.com/office/drawing/2014/main" id="{900708D6-C9C9-4C79-9B0F-F7BDF29E2CBC}"/>
                </a:ext>
              </a:extLst>
            </p:cNvPr>
            <p:cNvGraphicFramePr>
              <a:graphicFrameLocks noChangeAspect="1"/>
            </p:cNvGraphicFramePr>
            <p:nvPr>
              <p:extLst>
                <p:ext uri="{D42A27DB-BD31-4B8C-83A1-F6EECF244321}">
                  <p14:modId xmlns:p14="http://schemas.microsoft.com/office/powerpoint/2010/main" val="1864422870"/>
                </p:ext>
              </p:extLst>
            </p:nvPr>
          </p:nvGraphicFramePr>
          <p:xfrm>
            <a:off x="1526" y="3664"/>
            <a:ext cx="1127" cy="628"/>
          </p:xfrm>
          <a:graphic>
            <a:graphicData uri="http://schemas.openxmlformats.org/presentationml/2006/ole">
              <mc:AlternateContent xmlns:mc="http://schemas.openxmlformats.org/markup-compatibility/2006">
                <mc:Choice xmlns:v="urn:schemas-microsoft-com:vml" Requires="v">
                  <p:oleObj spid="_x0000_s22626" name="Equation" r:id="rId9" imgW="774364" imgH="431613" progId="Equation.DSMT4">
                    <p:embed/>
                  </p:oleObj>
                </mc:Choice>
                <mc:Fallback>
                  <p:oleObj name="Equation" r:id="rId9" imgW="774364" imgH="431613"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6" y="3664"/>
                          <a:ext cx="112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a:extLst>
              <a:ext uri="{FF2B5EF4-FFF2-40B4-BE49-F238E27FC236}">
                <a16:creationId xmlns:a16="http://schemas.microsoft.com/office/drawing/2014/main" id="{30996F95-E127-403D-B660-DAE905DE4CD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C66734B-AC9D-45CE-B281-FB3D6AC8D26B}" type="slidenum">
              <a:rPr kumimoji="0" lang="zh-TW" altLang="en-US"/>
              <a:pPr/>
              <a:t>19</a:t>
            </a:fld>
            <a:endParaRPr kumimoji="0" lang="en-US" altLang="zh-TW"/>
          </a:p>
        </p:txBody>
      </p:sp>
      <p:sp>
        <p:nvSpPr>
          <p:cNvPr id="23555" name="Rectangle 2">
            <a:extLst>
              <a:ext uri="{FF2B5EF4-FFF2-40B4-BE49-F238E27FC236}">
                <a16:creationId xmlns:a16="http://schemas.microsoft.com/office/drawing/2014/main" id="{2A92798B-1320-49EE-BB0B-360A6E411984}"/>
              </a:ext>
            </a:extLst>
          </p:cNvPr>
          <p:cNvSpPr>
            <a:spLocks noGrp="1" noChangeArrowheads="1"/>
          </p:cNvSpPr>
          <p:nvPr>
            <p:ph type="title"/>
          </p:nvPr>
        </p:nvSpPr>
        <p:spPr/>
        <p:txBody>
          <a:bodyPr/>
          <a:lstStyle/>
          <a:p>
            <a:pPr eaLnBrk="1" hangingPunct="1"/>
            <a:endParaRPr lang="zh-TW" altLang="en-US"/>
          </a:p>
        </p:txBody>
      </p:sp>
      <p:sp>
        <p:nvSpPr>
          <p:cNvPr id="23556" name="Rectangle 3">
            <a:extLst>
              <a:ext uri="{FF2B5EF4-FFF2-40B4-BE49-F238E27FC236}">
                <a16:creationId xmlns:a16="http://schemas.microsoft.com/office/drawing/2014/main" id="{D3F6241C-0D0A-4F88-A9CC-06A06CBBFFE8}"/>
              </a:ext>
            </a:extLst>
          </p:cNvPr>
          <p:cNvSpPr>
            <a:spLocks noGrp="1" noChangeArrowheads="1"/>
          </p:cNvSpPr>
          <p:nvPr>
            <p:ph type="body" idx="1"/>
          </p:nvPr>
        </p:nvSpPr>
        <p:spPr/>
        <p:txBody>
          <a:bodyPr/>
          <a:lstStyle/>
          <a:p>
            <a:pPr eaLnBrk="1" hangingPunct="1"/>
            <a:r>
              <a:rPr lang="en-US" altLang="zh-TW"/>
              <a:t>Fig. 3.15 shows four basic types of images, dark, light, low contrast, high contrast, and their corresponding histograms.</a:t>
            </a:r>
          </a:p>
        </p:txBody>
      </p:sp>
      <p:pic>
        <p:nvPicPr>
          <p:cNvPr id="23557" name="Picture 7">
            <a:extLst>
              <a:ext uri="{FF2B5EF4-FFF2-40B4-BE49-F238E27FC236}">
                <a16:creationId xmlns:a16="http://schemas.microsoft.com/office/drawing/2014/main" id="{CFEC5A92-3F66-4A20-8435-9353FFF21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25550"/>
            <a:ext cx="38163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8">
            <a:extLst>
              <a:ext uri="{FF2B5EF4-FFF2-40B4-BE49-F238E27FC236}">
                <a16:creationId xmlns:a16="http://schemas.microsoft.com/office/drawing/2014/main" id="{6500362D-B2E7-4AAD-88BF-63CAD8A3E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365625"/>
            <a:ext cx="48974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a:extLst>
              <a:ext uri="{FF2B5EF4-FFF2-40B4-BE49-F238E27FC236}">
                <a16:creationId xmlns:a16="http://schemas.microsoft.com/office/drawing/2014/main" id="{FD84B8AA-E4FC-4517-ABC9-BA04658617F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55BA7C5-C56F-4C1D-B7B8-BB2D1CB2B05F}" type="slidenum">
              <a:rPr kumimoji="0" lang="zh-TW" altLang="en-US"/>
              <a:pPr/>
              <a:t>2</a:t>
            </a:fld>
            <a:endParaRPr kumimoji="0" lang="en-US" altLang="zh-TW"/>
          </a:p>
        </p:txBody>
      </p:sp>
      <p:sp>
        <p:nvSpPr>
          <p:cNvPr id="6147" name="Rectangle 2">
            <a:extLst>
              <a:ext uri="{FF2B5EF4-FFF2-40B4-BE49-F238E27FC236}">
                <a16:creationId xmlns:a16="http://schemas.microsoft.com/office/drawing/2014/main" id="{84BE50C7-1CEC-4FC6-9738-79916BEE43EB}"/>
              </a:ext>
            </a:extLst>
          </p:cNvPr>
          <p:cNvSpPr>
            <a:spLocks noGrp="1" noChangeArrowheads="1"/>
          </p:cNvSpPr>
          <p:nvPr>
            <p:ph type="title"/>
          </p:nvPr>
        </p:nvSpPr>
        <p:spPr/>
        <p:txBody>
          <a:bodyPr/>
          <a:lstStyle/>
          <a:p>
            <a:pPr eaLnBrk="1" hangingPunct="1"/>
            <a:r>
              <a:rPr lang="en-US" altLang="zh-TW"/>
              <a:t>Background</a:t>
            </a:r>
          </a:p>
        </p:txBody>
      </p:sp>
      <p:sp>
        <p:nvSpPr>
          <p:cNvPr id="6148" name="Rectangle 3">
            <a:extLst>
              <a:ext uri="{FF2B5EF4-FFF2-40B4-BE49-F238E27FC236}">
                <a16:creationId xmlns:a16="http://schemas.microsoft.com/office/drawing/2014/main" id="{40E0030D-57BB-4D49-9324-A172028E9523}"/>
              </a:ext>
            </a:extLst>
          </p:cNvPr>
          <p:cNvSpPr>
            <a:spLocks noGrp="1" noChangeArrowheads="1"/>
          </p:cNvSpPr>
          <p:nvPr>
            <p:ph type="body" idx="1"/>
          </p:nvPr>
        </p:nvSpPr>
        <p:spPr/>
        <p:txBody>
          <a:bodyPr/>
          <a:lstStyle/>
          <a:p>
            <a:pPr eaLnBrk="1" hangingPunct="1"/>
            <a:r>
              <a:rPr lang="en-US" altLang="zh-TW"/>
              <a:t>Spatial domain processes will be denoted by the expression </a:t>
            </a:r>
          </a:p>
          <a:p>
            <a:pPr eaLnBrk="1" hangingPunct="1"/>
            <a:endParaRPr lang="zh-TW" altLang="en-US"/>
          </a:p>
          <a:p>
            <a:pPr eaLnBrk="1" hangingPunct="1">
              <a:buFont typeface="Wingdings" panose="05000000000000000000" pitchFamily="2" charset="2"/>
              <a:buNone/>
            </a:pPr>
            <a:r>
              <a:rPr lang="zh-TW" altLang="en-US"/>
              <a:t>　</a:t>
            </a:r>
            <a:r>
              <a:rPr lang="en-US" altLang="zh-TW"/>
              <a:t>where </a:t>
            </a:r>
            <a:r>
              <a:rPr lang="en-US" altLang="zh-TW" i="1"/>
              <a:t>f</a:t>
            </a:r>
            <a:r>
              <a:rPr lang="en-US" altLang="zh-TW"/>
              <a:t>(</a:t>
            </a:r>
            <a:r>
              <a:rPr lang="en-US" altLang="zh-TW" i="1"/>
              <a:t>x,y</a:t>
            </a:r>
            <a:r>
              <a:rPr lang="en-US" altLang="zh-TW"/>
              <a:t>) is the input image, </a:t>
            </a:r>
            <a:r>
              <a:rPr lang="en-US" altLang="zh-TW" i="1"/>
              <a:t>g</a:t>
            </a:r>
            <a:r>
              <a:rPr lang="en-US" altLang="zh-TW"/>
              <a:t>(</a:t>
            </a:r>
            <a:r>
              <a:rPr lang="en-US" altLang="zh-TW" i="1"/>
              <a:t>x,y</a:t>
            </a:r>
            <a:r>
              <a:rPr lang="en-US" altLang="zh-TW"/>
              <a:t>) is the processed image, and </a:t>
            </a:r>
            <a:r>
              <a:rPr lang="en-US" altLang="zh-TW" i="1"/>
              <a:t>T</a:t>
            </a:r>
            <a:r>
              <a:rPr lang="en-US" altLang="zh-TW"/>
              <a:t> is an operator on </a:t>
            </a:r>
            <a:r>
              <a:rPr lang="en-US" altLang="zh-TW" i="1"/>
              <a:t>f</a:t>
            </a:r>
            <a:r>
              <a:rPr lang="en-US" altLang="zh-TW"/>
              <a:t>, defined over some neighborhood of (</a:t>
            </a:r>
            <a:r>
              <a:rPr lang="en-US" altLang="zh-TW" i="1"/>
              <a:t>x,y</a:t>
            </a:r>
            <a:r>
              <a:rPr lang="en-US" altLang="zh-TW"/>
              <a:t>).</a:t>
            </a:r>
          </a:p>
        </p:txBody>
      </p:sp>
      <p:grpSp>
        <p:nvGrpSpPr>
          <p:cNvPr id="6149" name="Group 22">
            <a:extLst>
              <a:ext uri="{FF2B5EF4-FFF2-40B4-BE49-F238E27FC236}">
                <a16:creationId xmlns:a16="http://schemas.microsoft.com/office/drawing/2014/main" id="{FAE948CD-6EC9-4ADE-8C7D-103D709756F7}"/>
              </a:ext>
            </a:extLst>
          </p:cNvPr>
          <p:cNvGrpSpPr>
            <a:grpSpLocks/>
          </p:cNvGrpSpPr>
          <p:nvPr/>
        </p:nvGrpSpPr>
        <p:grpSpPr bwMode="auto">
          <a:xfrm>
            <a:off x="2284413" y="1735138"/>
            <a:ext cx="6838950" cy="715962"/>
            <a:chOff x="1475" y="1255"/>
            <a:chExt cx="4308" cy="451"/>
          </a:xfrm>
        </p:grpSpPr>
        <p:sp>
          <p:nvSpPr>
            <p:cNvPr id="6151" name="Rectangle 9">
              <a:extLst>
                <a:ext uri="{FF2B5EF4-FFF2-40B4-BE49-F238E27FC236}">
                  <a16:creationId xmlns:a16="http://schemas.microsoft.com/office/drawing/2014/main" id="{2EB48385-7E0E-4408-B541-018742911D37}"/>
                </a:ext>
              </a:extLst>
            </p:cNvPr>
            <p:cNvSpPr>
              <a:spLocks noChangeArrowheads="1"/>
            </p:cNvSpPr>
            <p:nvPr/>
          </p:nvSpPr>
          <p:spPr bwMode="auto">
            <a:xfrm>
              <a:off x="4876" y="125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(3.1-1)</a:t>
              </a:r>
            </a:p>
          </p:txBody>
        </p:sp>
        <p:graphicFrame>
          <p:nvGraphicFramePr>
            <p:cNvPr id="6152" name="Object 19">
              <a:extLst>
                <a:ext uri="{FF2B5EF4-FFF2-40B4-BE49-F238E27FC236}">
                  <a16:creationId xmlns:a16="http://schemas.microsoft.com/office/drawing/2014/main" id="{94A19DF8-1753-437B-8086-1C4B1A18F229}"/>
                </a:ext>
              </a:extLst>
            </p:cNvPr>
            <p:cNvGraphicFramePr>
              <a:graphicFrameLocks noChangeAspect="1"/>
            </p:cNvGraphicFramePr>
            <p:nvPr>
              <p:extLst>
                <p:ext uri="{D42A27DB-BD31-4B8C-83A1-F6EECF244321}">
                  <p14:modId xmlns:p14="http://schemas.microsoft.com/office/powerpoint/2010/main" val="3284228165"/>
                </p:ext>
              </p:extLst>
            </p:nvPr>
          </p:nvGraphicFramePr>
          <p:xfrm>
            <a:off x="1475" y="1300"/>
            <a:ext cx="1995" cy="406"/>
          </p:xfrm>
          <a:graphic>
            <a:graphicData uri="http://schemas.openxmlformats.org/presentationml/2006/ole">
              <mc:AlternateContent xmlns:mc="http://schemas.openxmlformats.org/markup-compatibility/2006">
                <mc:Choice xmlns:v="urn:schemas-microsoft-com:vml" Requires="v">
                  <p:oleObj spid="_x0000_s6174" name="Equation" r:id="rId3" imgW="1371600" imgH="279400" progId="Equation.DSMT4">
                    <p:embed/>
                  </p:oleObj>
                </mc:Choice>
                <mc:Fallback>
                  <p:oleObj name="Equation" r:id="rId3" imgW="1371600" imgH="2794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 y="1300"/>
                          <a:ext cx="1995"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6150" name="Picture 23">
            <a:extLst>
              <a:ext uri="{FF2B5EF4-FFF2-40B4-BE49-F238E27FC236}">
                <a16:creationId xmlns:a16="http://schemas.microsoft.com/office/drawing/2014/main" id="{3F57067B-D6D9-4EFB-A4F0-5742EA940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 y="3711575"/>
            <a:ext cx="59817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a:extLst>
              <a:ext uri="{FF2B5EF4-FFF2-40B4-BE49-F238E27FC236}">
                <a16:creationId xmlns:a16="http://schemas.microsoft.com/office/drawing/2014/main" id="{3A09F577-8B14-480A-9045-C4BCDABD67B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5BA93551-5850-4BA0-A6D9-ED9E6660AB1F}" type="slidenum">
              <a:rPr kumimoji="0" lang="zh-TW" altLang="en-US"/>
              <a:pPr/>
              <a:t>20</a:t>
            </a:fld>
            <a:endParaRPr kumimoji="0" lang="en-US" altLang="zh-TW"/>
          </a:p>
        </p:txBody>
      </p:sp>
      <p:sp>
        <p:nvSpPr>
          <p:cNvPr id="24579" name="Rectangle 2">
            <a:extLst>
              <a:ext uri="{FF2B5EF4-FFF2-40B4-BE49-F238E27FC236}">
                <a16:creationId xmlns:a16="http://schemas.microsoft.com/office/drawing/2014/main" id="{111B3D7D-CB6C-4C64-9E12-D2A1E08A463B}"/>
              </a:ext>
            </a:extLst>
          </p:cNvPr>
          <p:cNvSpPr>
            <a:spLocks noGrp="1" noChangeArrowheads="1"/>
          </p:cNvSpPr>
          <p:nvPr>
            <p:ph type="title"/>
          </p:nvPr>
        </p:nvSpPr>
        <p:spPr/>
        <p:txBody>
          <a:bodyPr/>
          <a:lstStyle/>
          <a:p>
            <a:pPr eaLnBrk="1" hangingPunct="1"/>
            <a:r>
              <a:rPr lang="en-US" altLang="zh-TW"/>
              <a:t>Histogram Equalization</a:t>
            </a:r>
          </a:p>
        </p:txBody>
      </p:sp>
      <p:sp>
        <p:nvSpPr>
          <p:cNvPr id="24580" name="Rectangle 3">
            <a:extLst>
              <a:ext uri="{FF2B5EF4-FFF2-40B4-BE49-F238E27FC236}">
                <a16:creationId xmlns:a16="http://schemas.microsoft.com/office/drawing/2014/main" id="{AC7C74CB-7AB4-4A37-91C1-06172EC1D8EB}"/>
              </a:ext>
            </a:extLst>
          </p:cNvPr>
          <p:cNvSpPr>
            <a:spLocks noGrp="1" noChangeArrowheads="1"/>
          </p:cNvSpPr>
          <p:nvPr>
            <p:ph type="body" idx="1"/>
          </p:nvPr>
        </p:nvSpPr>
        <p:spPr/>
        <p:txBody>
          <a:bodyPr/>
          <a:lstStyle/>
          <a:p>
            <a:pPr eaLnBrk="1" hangingPunct="1"/>
            <a:r>
              <a:rPr lang="en-US" altLang="zh-TW" dirty="0"/>
              <a:t>If the gray level </a:t>
            </a:r>
            <a:r>
              <a:rPr lang="en-US" altLang="zh-TW" i="1" dirty="0"/>
              <a:t>r</a:t>
            </a:r>
            <a:r>
              <a:rPr lang="en-US" altLang="zh-TW" dirty="0"/>
              <a:t> is normalized to the interval [0, 1] with </a:t>
            </a:r>
            <a:r>
              <a:rPr lang="en-US" altLang="zh-TW" i="1" dirty="0"/>
              <a:t>r</a:t>
            </a:r>
            <a:r>
              <a:rPr lang="en-US" altLang="zh-TW" dirty="0"/>
              <a:t>=0 representing black and </a:t>
            </a:r>
            <a:r>
              <a:rPr lang="en-US" altLang="zh-TW" i="1" dirty="0"/>
              <a:t>r</a:t>
            </a:r>
            <a:r>
              <a:rPr lang="en-US" altLang="zh-TW" dirty="0"/>
              <a:t>=1 representing white, the transformation:</a:t>
            </a:r>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will produce a level </a:t>
            </a:r>
            <a:r>
              <a:rPr lang="en-US" altLang="zh-TW" i="1" dirty="0"/>
              <a:t>s</a:t>
            </a:r>
            <a:r>
              <a:rPr lang="en-US" altLang="zh-TW" dirty="0"/>
              <a:t> for every pixel value </a:t>
            </a:r>
            <a:r>
              <a:rPr lang="en-US" altLang="zh-TW" i="1" dirty="0"/>
              <a:t>r</a:t>
            </a:r>
            <a:r>
              <a:rPr lang="en-US" altLang="zh-TW" dirty="0"/>
              <a:t> in the original image (Fig. 3.16).</a:t>
            </a:r>
          </a:p>
          <a:p>
            <a:pPr eaLnBrk="1" hangingPunct="1"/>
            <a:endParaRPr lang="en-US" altLang="zh-TW" dirty="0"/>
          </a:p>
        </p:txBody>
      </p:sp>
      <p:grpSp>
        <p:nvGrpSpPr>
          <p:cNvPr id="24581" name="Group 10">
            <a:extLst>
              <a:ext uri="{FF2B5EF4-FFF2-40B4-BE49-F238E27FC236}">
                <a16:creationId xmlns:a16="http://schemas.microsoft.com/office/drawing/2014/main" id="{F80D9B11-365E-4DCB-87EA-DC71EDB0DEC8}"/>
              </a:ext>
            </a:extLst>
          </p:cNvPr>
          <p:cNvGrpSpPr>
            <a:grpSpLocks/>
          </p:cNvGrpSpPr>
          <p:nvPr/>
        </p:nvGrpSpPr>
        <p:grpSpPr bwMode="auto">
          <a:xfrm>
            <a:off x="3506788" y="2641601"/>
            <a:ext cx="5668963" cy="644525"/>
            <a:chOff x="2209" y="1524"/>
            <a:chExt cx="3571" cy="406"/>
          </a:xfrm>
        </p:grpSpPr>
        <mc:AlternateContent xmlns:mc="http://schemas.openxmlformats.org/markup-compatibility/2006">
          <mc:Choice xmlns:a14="http://schemas.microsoft.com/office/drawing/2010/main" Requires="a14">
            <p:sp>
              <p:nvSpPr>
                <p:cNvPr id="24582" name="Object 7">
                  <a:extLst>
                    <a:ext uri="{FF2B5EF4-FFF2-40B4-BE49-F238E27FC236}">
                      <a16:creationId xmlns:a16="http://schemas.microsoft.com/office/drawing/2014/main" id="{A1478170-7AA1-4339-9720-303B7C8B4842}"/>
                    </a:ext>
                  </a:extLst>
                </p:cNvPr>
                <p:cNvSpPr txBox="1"/>
                <p:nvPr/>
              </p:nvSpPr>
              <p:spPr bwMode="auto">
                <a:xfrm>
                  <a:off x="2209" y="1570"/>
                  <a:ext cx="989" cy="31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𝑇</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𝑟</m:t>
                            </m:r>
                          </m:e>
                        </m:d>
                      </m:oMath>
                    </m:oMathPara>
                  </a14:m>
                  <a:endParaRPr lang="zh-TW" altLang="en-US" sz="2800" dirty="0"/>
                </a:p>
              </p:txBody>
            </p:sp>
          </mc:Choice>
          <mc:Fallback>
            <p:sp>
              <p:nvSpPr>
                <p:cNvPr id="24582" name="Object 7">
                  <a:extLst>
                    <a:ext uri="{FF2B5EF4-FFF2-40B4-BE49-F238E27FC236}">
                      <a16:creationId xmlns:a16="http://schemas.microsoft.com/office/drawing/2014/main" id="{A1478170-7AA1-4339-9720-303B7C8B4842}"/>
                    </a:ext>
                  </a:extLst>
                </p:cNvPr>
                <p:cNvSpPr txBox="1">
                  <a:spLocks noRot="1" noChangeAspect="1" noMove="1" noResize="1" noEditPoints="1" noAdjustHandles="1" noChangeArrowheads="1" noChangeShapeType="1" noTextEdit="1"/>
                </p:cNvSpPr>
                <p:nvPr/>
              </p:nvSpPr>
              <p:spPr bwMode="auto">
                <a:xfrm>
                  <a:off x="2209" y="1570"/>
                  <a:ext cx="989" cy="315"/>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4583" name="Object 8">
                  <a:extLst>
                    <a:ext uri="{FF2B5EF4-FFF2-40B4-BE49-F238E27FC236}">
                      <a16:creationId xmlns:a16="http://schemas.microsoft.com/office/drawing/2014/main" id="{64CB53A0-7F2B-4FE4-B537-CC3219C177B3}"/>
                    </a:ext>
                  </a:extLst>
                </p:cNvPr>
                <p:cNvSpPr txBox="1"/>
                <p:nvPr/>
              </p:nvSpPr>
              <p:spPr bwMode="auto">
                <a:xfrm>
                  <a:off x="3424" y="1570"/>
                  <a:ext cx="1089" cy="25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0≤</m:t>
                        </m:r>
                        <m:r>
                          <a:rPr lang="zh-TW" altLang="en-US" sz="2800" i="1">
                            <a:solidFill>
                              <a:srgbClr val="000000"/>
                            </a:solidFill>
                            <a:latin typeface="Cambria Math" panose="02040503050406030204" pitchFamily="18" charset="0"/>
                          </a:rPr>
                          <m:t>𝑟</m:t>
                        </m:r>
                        <m:r>
                          <a:rPr lang="zh-TW" altLang="en-US" sz="2800" i="1">
                            <a:solidFill>
                              <a:srgbClr val="000000"/>
                            </a:solidFill>
                            <a:latin typeface="Cambria Math" panose="02040503050406030204" pitchFamily="18" charset="0"/>
                          </a:rPr>
                          <m:t>≤1</m:t>
                        </m:r>
                      </m:oMath>
                    </m:oMathPara>
                  </a14:m>
                  <a:endParaRPr lang="zh-TW" altLang="en-US" sz="2800" dirty="0"/>
                </a:p>
              </p:txBody>
            </p:sp>
          </mc:Choice>
          <mc:Fallback>
            <p:sp>
              <p:nvSpPr>
                <p:cNvPr id="24583" name="Object 8">
                  <a:extLst>
                    <a:ext uri="{FF2B5EF4-FFF2-40B4-BE49-F238E27FC236}">
                      <a16:creationId xmlns:a16="http://schemas.microsoft.com/office/drawing/2014/main" id="{64CB53A0-7F2B-4FE4-B537-CC3219C177B3}"/>
                    </a:ext>
                  </a:extLst>
                </p:cNvPr>
                <p:cNvSpPr txBox="1">
                  <a:spLocks noRot="1" noChangeAspect="1" noMove="1" noResize="1" noEditPoints="1" noAdjustHandles="1" noChangeArrowheads="1" noChangeShapeType="1" noTextEdit="1"/>
                </p:cNvSpPr>
                <p:nvPr/>
              </p:nvSpPr>
              <p:spPr bwMode="auto">
                <a:xfrm>
                  <a:off x="3424" y="1570"/>
                  <a:ext cx="1089" cy="257"/>
                </a:xfrm>
                <a:prstGeom prst="rect">
                  <a:avLst/>
                </a:prstGeom>
                <a:blipFill>
                  <a:blip r:embed="rId3"/>
                  <a:stretch>
                    <a:fillRect b="-1493"/>
                  </a:stretch>
                </a:blipFill>
                <a:ln>
                  <a:noFill/>
                </a:ln>
                <a:effectLst/>
                <a:extLst/>
              </p:spPr>
              <p:txBody>
                <a:bodyPr/>
                <a:lstStyle/>
                <a:p>
                  <a:r>
                    <a:rPr lang="zh-TW" altLang="en-US">
                      <a:noFill/>
                    </a:rPr>
                    <a:t> </a:t>
                  </a:r>
                </a:p>
              </p:txBody>
            </p:sp>
          </mc:Fallback>
        </mc:AlternateContent>
        <p:sp>
          <p:nvSpPr>
            <p:cNvPr id="24584" name="Rectangle 9">
              <a:extLst>
                <a:ext uri="{FF2B5EF4-FFF2-40B4-BE49-F238E27FC236}">
                  <a16:creationId xmlns:a16="http://schemas.microsoft.com/office/drawing/2014/main" id="{AA7308A6-655D-4B37-B6E1-0A23BB294C0F}"/>
                </a:ext>
              </a:extLst>
            </p:cNvPr>
            <p:cNvSpPr>
              <a:spLocks noChangeArrowheads="1"/>
            </p:cNvSpPr>
            <p:nvPr/>
          </p:nvSpPr>
          <p:spPr bwMode="auto">
            <a:xfrm>
              <a:off x="4873" y="152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(3.3-1)</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a:extLst>
              <a:ext uri="{FF2B5EF4-FFF2-40B4-BE49-F238E27FC236}">
                <a16:creationId xmlns:a16="http://schemas.microsoft.com/office/drawing/2014/main" id="{62710447-67DD-4583-93B8-D9ABCE221C6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1E4C437-7C7C-4EAD-9472-4AEAD8B92A9F}" type="slidenum">
              <a:rPr kumimoji="0" lang="zh-TW" altLang="en-US"/>
              <a:pPr/>
              <a:t>21</a:t>
            </a:fld>
            <a:endParaRPr kumimoji="0" lang="en-US" altLang="zh-TW"/>
          </a:p>
        </p:txBody>
      </p:sp>
      <p:sp>
        <p:nvSpPr>
          <p:cNvPr id="25603" name="Rectangle 2">
            <a:extLst>
              <a:ext uri="{FF2B5EF4-FFF2-40B4-BE49-F238E27FC236}">
                <a16:creationId xmlns:a16="http://schemas.microsoft.com/office/drawing/2014/main" id="{78A6E71A-8D3A-413C-8392-7DBDDB34207B}"/>
              </a:ext>
            </a:extLst>
          </p:cNvPr>
          <p:cNvSpPr>
            <a:spLocks noGrp="1" noChangeArrowheads="1"/>
          </p:cNvSpPr>
          <p:nvPr>
            <p:ph type="title"/>
          </p:nvPr>
        </p:nvSpPr>
        <p:spPr/>
        <p:txBody>
          <a:bodyPr/>
          <a:lstStyle/>
          <a:p>
            <a:pPr eaLnBrk="1" hangingPunct="1"/>
            <a:endParaRPr lang="zh-TW" altLang="en-US"/>
          </a:p>
        </p:txBody>
      </p:sp>
      <p:sp>
        <p:nvSpPr>
          <p:cNvPr id="25604" name="Rectangle 3">
            <a:extLst>
              <a:ext uri="{FF2B5EF4-FFF2-40B4-BE49-F238E27FC236}">
                <a16:creationId xmlns:a16="http://schemas.microsoft.com/office/drawing/2014/main" id="{20C5EDDB-C87E-4C5C-8C82-8069D7E781B9}"/>
              </a:ext>
            </a:extLst>
          </p:cNvPr>
          <p:cNvSpPr>
            <a:spLocks noGrp="1" noChangeArrowheads="1"/>
          </p:cNvSpPr>
          <p:nvPr>
            <p:ph type="body" idx="1"/>
          </p:nvPr>
        </p:nvSpPr>
        <p:spPr/>
        <p:txBody>
          <a:bodyPr/>
          <a:lstStyle/>
          <a:p>
            <a:pPr eaLnBrk="1" hangingPunct="1"/>
            <a:r>
              <a:rPr lang="en-US" altLang="zh-TW" i="1"/>
              <a:t>T</a:t>
            </a:r>
            <a:r>
              <a:rPr lang="en-US" altLang="zh-TW"/>
              <a:t>(</a:t>
            </a:r>
            <a:r>
              <a:rPr lang="en-US" altLang="zh-TW" i="1"/>
              <a:t>r</a:t>
            </a:r>
            <a:r>
              <a:rPr lang="en-US" altLang="zh-TW"/>
              <a:t>) satisfies the following conditions:</a:t>
            </a:r>
          </a:p>
          <a:p>
            <a:pPr algn="dist" eaLnBrk="1" hangingPunct="1">
              <a:buFont typeface="Wingdings" panose="05000000000000000000" pitchFamily="2" charset="2"/>
              <a:buNone/>
            </a:pPr>
            <a:r>
              <a:rPr lang="zh-TW" altLang="en-US"/>
              <a:t>　</a:t>
            </a:r>
            <a:r>
              <a:rPr lang="en-US" altLang="zh-TW"/>
              <a:t>(a) </a:t>
            </a:r>
            <a:r>
              <a:rPr lang="en-US" altLang="zh-TW" i="1"/>
              <a:t>T</a:t>
            </a:r>
            <a:r>
              <a:rPr lang="en-US" altLang="zh-TW"/>
              <a:t>(</a:t>
            </a:r>
            <a:r>
              <a:rPr lang="en-US" altLang="zh-TW" i="1"/>
              <a:t>r</a:t>
            </a:r>
            <a:r>
              <a:rPr lang="en-US" altLang="zh-TW"/>
              <a:t>) is single-valued and monotonically increasing in</a:t>
            </a:r>
          </a:p>
          <a:p>
            <a:pPr eaLnBrk="1" hangingPunct="1">
              <a:buFont typeface="Wingdings" panose="05000000000000000000" pitchFamily="2" charset="2"/>
              <a:buNone/>
            </a:pPr>
            <a:r>
              <a:rPr lang="en-US" altLang="zh-TW"/>
              <a:t>		the interval                ; and</a:t>
            </a:r>
          </a:p>
          <a:p>
            <a:pPr eaLnBrk="1" hangingPunct="1">
              <a:buFont typeface="Wingdings" panose="05000000000000000000" pitchFamily="2" charset="2"/>
              <a:buNone/>
            </a:pPr>
            <a:r>
              <a:rPr lang="zh-TW" altLang="en-US"/>
              <a:t>　</a:t>
            </a:r>
            <a:r>
              <a:rPr lang="en-US" altLang="zh-TW"/>
              <a:t>(b)                       for</a:t>
            </a:r>
          </a:p>
          <a:p>
            <a:pPr lvl="1" eaLnBrk="1" hangingPunct="1"/>
            <a:r>
              <a:rPr lang="en-US" altLang="zh-TW"/>
              <a:t>The single-valued condition guarantees that the inverse transformation will exist and the monotonicity condition preserves the increasing order form black to white in the output image.</a:t>
            </a:r>
          </a:p>
          <a:p>
            <a:pPr lvl="1" eaLnBrk="1" hangingPunct="1"/>
            <a:r>
              <a:rPr lang="en-US" altLang="zh-TW"/>
              <a:t>The condition (b) guarantees that the output gray levels will be in the same range as the input levels.</a:t>
            </a:r>
          </a:p>
        </p:txBody>
      </p:sp>
      <p:graphicFrame>
        <p:nvGraphicFramePr>
          <p:cNvPr id="25605" name="Object 10">
            <a:extLst>
              <a:ext uri="{FF2B5EF4-FFF2-40B4-BE49-F238E27FC236}">
                <a16:creationId xmlns:a16="http://schemas.microsoft.com/office/drawing/2014/main" id="{B4635D06-D111-48A4-94D7-06373BC242C2}"/>
              </a:ext>
            </a:extLst>
          </p:cNvPr>
          <p:cNvGraphicFramePr>
            <a:graphicFrameLocks noChangeAspect="1"/>
          </p:cNvGraphicFramePr>
          <p:nvPr>
            <p:extLst>
              <p:ext uri="{D42A27DB-BD31-4B8C-83A1-F6EECF244321}">
                <p14:modId xmlns:p14="http://schemas.microsoft.com/office/powerpoint/2010/main" val="2832145410"/>
              </p:ext>
            </p:extLst>
          </p:nvPr>
        </p:nvGraphicFramePr>
        <p:xfrm>
          <a:off x="2700338" y="1412875"/>
          <a:ext cx="1439862" cy="411163"/>
        </p:xfrm>
        <a:graphic>
          <a:graphicData uri="http://schemas.openxmlformats.org/presentationml/2006/ole">
            <mc:AlternateContent xmlns:mc="http://schemas.openxmlformats.org/markup-compatibility/2006">
              <mc:Choice xmlns:v="urn:schemas-microsoft-com:vml" Requires="v">
                <p:oleObj spid="_x0000_s25673" name="Equation" r:id="rId3" imgW="532937" imgH="177646" progId="Equation.DSMT4">
                  <p:embed/>
                </p:oleObj>
              </mc:Choice>
              <mc:Fallback>
                <p:oleObj name="Equation" r:id="rId3" imgW="532937" imgH="177646"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412875"/>
                        <a:ext cx="143986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6" name="Group 19">
            <a:extLst>
              <a:ext uri="{FF2B5EF4-FFF2-40B4-BE49-F238E27FC236}">
                <a16:creationId xmlns:a16="http://schemas.microsoft.com/office/drawing/2014/main" id="{063630DA-DF9D-4715-AD77-A4C8B4DA467F}"/>
              </a:ext>
            </a:extLst>
          </p:cNvPr>
          <p:cNvGrpSpPr>
            <a:grpSpLocks/>
          </p:cNvGrpSpPr>
          <p:nvPr/>
        </p:nvGrpSpPr>
        <p:grpSpPr bwMode="auto">
          <a:xfrm>
            <a:off x="982663" y="1855788"/>
            <a:ext cx="3810000" cy="587375"/>
            <a:chOff x="612" y="1790"/>
            <a:chExt cx="2400" cy="370"/>
          </a:xfrm>
        </p:grpSpPr>
        <p:graphicFrame>
          <p:nvGraphicFramePr>
            <p:cNvPr id="25608" name="Object 14">
              <a:extLst>
                <a:ext uri="{FF2B5EF4-FFF2-40B4-BE49-F238E27FC236}">
                  <a16:creationId xmlns:a16="http://schemas.microsoft.com/office/drawing/2014/main" id="{E5AE8111-30CF-4883-9E7F-DCE972FC8F7B}"/>
                </a:ext>
              </a:extLst>
            </p:cNvPr>
            <p:cNvGraphicFramePr>
              <a:graphicFrameLocks noChangeAspect="1"/>
            </p:cNvGraphicFramePr>
            <p:nvPr>
              <p:extLst>
                <p:ext uri="{D42A27DB-BD31-4B8C-83A1-F6EECF244321}">
                  <p14:modId xmlns:p14="http://schemas.microsoft.com/office/powerpoint/2010/main" val="1300081387"/>
                </p:ext>
              </p:extLst>
            </p:nvPr>
          </p:nvGraphicFramePr>
          <p:xfrm>
            <a:off x="612" y="1790"/>
            <a:ext cx="1109" cy="370"/>
          </p:xfrm>
          <a:graphic>
            <a:graphicData uri="http://schemas.openxmlformats.org/presentationml/2006/ole">
              <mc:AlternateContent xmlns:mc="http://schemas.openxmlformats.org/markup-compatibility/2006">
                <mc:Choice xmlns:v="urn:schemas-microsoft-com:vml" Requires="v">
                  <p:oleObj spid="_x0000_s25674" name="Equation" r:id="rId5" imgW="761669" imgH="253890" progId="Equation.DSMT4">
                    <p:embed/>
                  </p:oleObj>
                </mc:Choice>
                <mc:Fallback>
                  <p:oleObj name="Equation" r:id="rId5" imgW="761669" imgH="25389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790"/>
                          <a:ext cx="110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9" name="Object 18">
              <a:extLst>
                <a:ext uri="{FF2B5EF4-FFF2-40B4-BE49-F238E27FC236}">
                  <a16:creationId xmlns:a16="http://schemas.microsoft.com/office/drawing/2014/main" id="{7D4430FB-A93C-45D3-8B50-85B4A4503A70}"/>
                </a:ext>
              </a:extLst>
            </p:cNvPr>
            <p:cNvGraphicFramePr>
              <a:graphicFrameLocks noChangeAspect="1"/>
            </p:cNvGraphicFramePr>
            <p:nvPr>
              <p:extLst>
                <p:ext uri="{D42A27DB-BD31-4B8C-83A1-F6EECF244321}">
                  <p14:modId xmlns:p14="http://schemas.microsoft.com/office/powerpoint/2010/main" val="1976076582"/>
                </p:ext>
              </p:extLst>
            </p:nvPr>
          </p:nvGraphicFramePr>
          <p:xfrm>
            <a:off x="2164" y="1810"/>
            <a:ext cx="848" cy="259"/>
          </p:xfrm>
          <a:graphic>
            <a:graphicData uri="http://schemas.openxmlformats.org/presentationml/2006/ole">
              <mc:AlternateContent xmlns:mc="http://schemas.openxmlformats.org/markup-compatibility/2006">
                <mc:Choice xmlns:v="urn:schemas-microsoft-com:vml" Requires="v">
                  <p:oleObj spid="_x0000_s25675" name="Equation" r:id="rId7" imgW="583693" imgH="177646" progId="Equation.DSMT4">
                    <p:embed/>
                  </p:oleObj>
                </mc:Choice>
                <mc:Fallback>
                  <p:oleObj name="Equation" r:id="rId7" imgW="583693" imgH="177646"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4" y="1810"/>
                          <a:ext cx="8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5607" name="Picture 25">
            <a:extLst>
              <a:ext uri="{FF2B5EF4-FFF2-40B4-BE49-F238E27FC236}">
                <a16:creationId xmlns:a16="http://schemas.microsoft.com/office/drawing/2014/main" id="{EF23343F-BA7E-4F2F-BB53-375DF073A5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281488"/>
            <a:ext cx="6408738"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a:extLst>
              <a:ext uri="{FF2B5EF4-FFF2-40B4-BE49-F238E27FC236}">
                <a16:creationId xmlns:a16="http://schemas.microsoft.com/office/drawing/2014/main" id="{878FCE6F-CEC6-4278-9454-9F8FAD37B10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79BE04E-3A7A-41D3-B5B8-184DFBB244A2}" type="slidenum">
              <a:rPr kumimoji="0" lang="zh-TW" altLang="en-US"/>
              <a:pPr/>
              <a:t>22</a:t>
            </a:fld>
            <a:endParaRPr kumimoji="0" lang="en-US" altLang="zh-TW"/>
          </a:p>
        </p:txBody>
      </p:sp>
      <p:sp>
        <p:nvSpPr>
          <p:cNvPr id="26627" name="Rectangle 2">
            <a:extLst>
              <a:ext uri="{FF2B5EF4-FFF2-40B4-BE49-F238E27FC236}">
                <a16:creationId xmlns:a16="http://schemas.microsoft.com/office/drawing/2014/main" id="{48A9737B-564C-45B8-9B98-F4407B703218}"/>
              </a:ext>
            </a:extLst>
          </p:cNvPr>
          <p:cNvSpPr>
            <a:spLocks noGrp="1" noChangeArrowheads="1"/>
          </p:cNvSpPr>
          <p:nvPr>
            <p:ph type="title"/>
          </p:nvPr>
        </p:nvSpPr>
        <p:spPr/>
        <p:txBody>
          <a:bodyPr/>
          <a:lstStyle/>
          <a:p>
            <a:pPr eaLnBrk="1" hangingPunct="1"/>
            <a:endParaRPr lang="zh-TW" altLang="en-US"/>
          </a:p>
        </p:txBody>
      </p:sp>
      <p:sp>
        <p:nvSpPr>
          <p:cNvPr id="26628" name="Rectangle 3">
            <a:extLst>
              <a:ext uri="{FF2B5EF4-FFF2-40B4-BE49-F238E27FC236}">
                <a16:creationId xmlns:a16="http://schemas.microsoft.com/office/drawing/2014/main" id="{9260448A-A0A3-4510-9316-56E36F4FF9CA}"/>
              </a:ext>
            </a:extLst>
          </p:cNvPr>
          <p:cNvSpPr>
            <a:spLocks noGrp="1" noChangeArrowheads="1"/>
          </p:cNvSpPr>
          <p:nvPr>
            <p:ph type="body" idx="1"/>
          </p:nvPr>
        </p:nvSpPr>
        <p:spPr/>
        <p:txBody>
          <a:bodyPr/>
          <a:lstStyle/>
          <a:p>
            <a:pPr eaLnBrk="1" hangingPunct="1"/>
            <a:r>
              <a:rPr lang="en-US" altLang="zh-TW"/>
              <a:t>The inverse transformation from </a:t>
            </a:r>
            <a:r>
              <a:rPr lang="en-US" altLang="zh-TW" i="1"/>
              <a:t>s</a:t>
            </a:r>
            <a:r>
              <a:rPr lang="en-US" altLang="zh-TW"/>
              <a:t> back to </a:t>
            </a:r>
            <a:r>
              <a:rPr lang="en-US" altLang="zh-TW" i="1"/>
              <a:t>r</a:t>
            </a:r>
            <a:r>
              <a:rPr lang="en-US" altLang="zh-TW"/>
              <a:t> is denoted by:</a:t>
            </a:r>
          </a:p>
          <a:p>
            <a:pPr eaLnBrk="1" hangingPunct="1"/>
            <a:endParaRPr lang="en-US" altLang="zh-TW"/>
          </a:p>
          <a:p>
            <a:pPr eaLnBrk="1" hangingPunct="1"/>
            <a:r>
              <a:rPr lang="en-US" altLang="zh-TW"/>
              <a:t>The gray levels of an image may be viewed as random variables in the interval [0, 1].</a:t>
            </a:r>
          </a:p>
          <a:p>
            <a:pPr eaLnBrk="1" hangingPunct="1"/>
            <a:r>
              <a:rPr lang="en-US" altLang="zh-TW"/>
              <a:t>Let </a:t>
            </a:r>
            <a:r>
              <a:rPr lang="en-US" altLang="zh-TW" i="1"/>
              <a:t>p</a:t>
            </a:r>
            <a:r>
              <a:rPr lang="en-US" altLang="zh-TW" i="1" baseline="-25000"/>
              <a:t>r</a:t>
            </a:r>
            <a:r>
              <a:rPr lang="en-US" altLang="zh-TW"/>
              <a:t>(</a:t>
            </a:r>
            <a:r>
              <a:rPr lang="en-US" altLang="zh-TW" i="1"/>
              <a:t>r</a:t>
            </a:r>
            <a:r>
              <a:rPr lang="en-US" altLang="zh-TW"/>
              <a:t>) and </a:t>
            </a:r>
            <a:r>
              <a:rPr lang="en-US" altLang="zh-TW" i="1"/>
              <a:t>p</a:t>
            </a:r>
            <a:r>
              <a:rPr lang="en-US" altLang="zh-TW" i="1" baseline="-25000"/>
              <a:t>s</a:t>
            </a:r>
            <a:r>
              <a:rPr lang="en-US" altLang="zh-TW"/>
              <a:t>(</a:t>
            </a:r>
            <a:r>
              <a:rPr lang="en-US" altLang="zh-TW" i="1"/>
              <a:t>s</a:t>
            </a:r>
            <a:r>
              <a:rPr lang="en-US" altLang="zh-TW"/>
              <a:t>) denote the probability density functions (pdf) of random variables </a:t>
            </a:r>
            <a:r>
              <a:rPr lang="en-US" altLang="zh-TW" i="1"/>
              <a:t>r</a:t>
            </a:r>
            <a:r>
              <a:rPr lang="en-US" altLang="zh-TW"/>
              <a:t> and </a:t>
            </a:r>
            <a:r>
              <a:rPr lang="en-US" altLang="zh-TW" i="1"/>
              <a:t>s</a:t>
            </a:r>
            <a:r>
              <a:rPr lang="en-US" altLang="zh-TW"/>
              <a:t>. Then</a:t>
            </a:r>
          </a:p>
          <a:p>
            <a:pPr eaLnBrk="1" hangingPunct="1"/>
            <a:endParaRPr lang="en-US" altLang="zh-TW"/>
          </a:p>
          <a:p>
            <a:pPr eaLnBrk="1" hangingPunct="1"/>
            <a:endParaRPr lang="en-US" altLang="zh-TW"/>
          </a:p>
          <a:p>
            <a:pPr eaLnBrk="1" hangingPunct="1"/>
            <a:r>
              <a:rPr lang="en-US" altLang="zh-TW"/>
              <a:t>An important transformation function is:</a:t>
            </a:r>
          </a:p>
          <a:p>
            <a:pPr eaLnBrk="1" hangingPunct="1"/>
            <a:endParaRPr lang="zh-TW" altLang="en-US"/>
          </a:p>
          <a:p>
            <a:pPr eaLnBrk="1" hangingPunct="1">
              <a:buFont typeface="Wingdings" panose="05000000000000000000" pitchFamily="2" charset="2"/>
              <a:buNone/>
            </a:pPr>
            <a:r>
              <a:rPr lang="en-US" altLang="zh-TW"/>
              <a:t>	i.e., </a:t>
            </a:r>
            <a:r>
              <a:rPr lang="en-US" altLang="zh-TW" i="1"/>
              <a:t>s</a:t>
            </a:r>
            <a:r>
              <a:rPr lang="en-US" altLang="zh-TW"/>
              <a:t> is the cumulative distribution function (cdf) of  random variable </a:t>
            </a:r>
            <a:r>
              <a:rPr lang="en-US" altLang="zh-TW" i="1"/>
              <a:t>r</a:t>
            </a:r>
            <a:r>
              <a:rPr lang="en-US" altLang="zh-TW"/>
              <a:t>.</a:t>
            </a:r>
          </a:p>
        </p:txBody>
      </p:sp>
      <p:grpSp>
        <p:nvGrpSpPr>
          <p:cNvPr id="26629" name="Group 11">
            <a:extLst>
              <a:ext uri="{FF2B5EF4-FFF2-40B4-BE49-F238E27FC236}">
                <a16:creationId xmlns:a16="http://schemas.microsoft.com/office/drawing/2014/main" id="{A12D4E80-5363-449B-B263-DA4FCD8D991B}"/>
              </a:ext>
            </a:extLst>
          </p:cNvPr>
          <p:cNvGrpSpPr>
            <a:grpSpLocks/>
          </p:cNvGrpSpPr>
          <p:nvPr/>
        </p:nvGrpSpPr>
        <p:grpSpPr bwMode="auto">
          <a:xfrm>
            <a:off x="2555875" y="765175"/>
            <a:ext cx="6696075" cy="644525"/>
            <a:chOff x="1955" y="1207"/>
            <a:chExt cx="3828" cy="406"/>
          </a:xfrm>
        </p:grpSpPr>
        <p:graphicFrame>
          <p:nvGraphicFramePr>
            <p:cNvPr id="26636" name="Object 8">
              <a:extLst>
                <a:ext uri="{FF2B5EF4-FFF2-40B4-BE49-F238E27FC236}">
                  <a16:creationId xmlns:a16="http://schemas.microsoft.com/office/drawing/2014/main" id="{BD63B304-6DB4-4398-A568-60D741CB27D1}"/>
                </a:ext>
              </a:extLst>
            </p:cNvPr>
            <p:cNvGraphicFramePr>
              <a:graphicFrameLocks noChangeAspect="1"/>
            </p:cNvGraphicFramePr>
            <p:nvPr>
              <p:extLst>
                <p:ext uri="{D42A27DB-BD31-4B8C-83A1-F6EECF244321}">
                  <p14:modId xmlns:p14="http://schemas.microsoft.com/office/powerpoint/2010/main" val="1158559590"/>
                </p:ext>
              </p:extLst>
            </p:nvPr>
          </p:nvGraphicFramePr>
          <p:xfrm>
            <a:off x="1955" y="1207"/>
            <a:ext cx="925" cy="333"/>
          </p:xfrm>
          <a:graphic>
            <a:graphicData uri="http://schemas.openxmlformats.org/presentationml/2006/ole">
              <mc:AlternateContent xmlns:mc="http://schemas.openxmlformats.org/markup-compatibility/2006">
                <mc:Choice xmlns:v="urn:schemas-microsoft-com:vml" Requires="v">
                  <p:oleObj spid="_x0000_s26723" name="方程式" r:id="rId3" imgW="634725" imgH="228501" progId="Equation.3">
                    <p:embed/>
                  </p:oleObj>
                </mc:Choice>
                <mc:Fallback>
                  <p:oleObj name="方程式" r:id="rId3" imgW="634725"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 y="1207"/>
                          <a:ext cx="92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7" name="Object 9">
              <a:extLst>
                <a:ext uri="{FF2B5EF4-FFF2-40B4-BE49-F238E27FC236}">
                  <a16:creationId xmlns:a16="http://schemas.microsoft.com/office/drawing/2014/main" id="{8E3911AD-11F4-4B83-89A6-9781FE47D7C7}"/>
                </a:ext>
              </a:extLst>
            </p:cNvPr>
            <p:cNvGraphicFramePr>
              <a:graphicFrameLocks noChangeAspect="1"/>
            </p:cNvGraphicFramePr>
            <p:nvPr>
              <p:extLst>
                <p:ext uri="{D42A27DB-BD31-4B8C-83A1-F6EECF244321}">
                  <p14:modId xmlns:p14="http://schemas.microsoft.com/office/powerpoint/2010/main" val="755112269"/>
                </p:ext>
              </p:extLst>
            </p:nvPr>
          </p:nvGraphicFramePr>
          <p:xfrm>
            <a:off x="3301" y="1253"/>
            <a:ext cx="849" cy="258"/>
          </p:xfrm>
          <a:graphic>
            <a:graphicData uri="http://schemas.openxmlformats.org/presentationml/2006/ole">
              <mc:AlternateContent xmlns:mc="http://schemas.openxmlformats.org/markup-compatibility/2006">
                <mc:Choice xmlns:v="urn:schemas-microsoft-com:vml" Requires="v">
                  <p:oleObj spid="_x0000_s26724" name="Equation" r:id="rId5" imgW="583693" imgH="177646" progId="Equation.DSMT4">
                    <p:embed/>
                  </p:oleObj>
                </mc:Choice>
                <mc:Fallback>
                  <p:oleObj name="Equation" r:id="rId5" imgW="583693" imgH="17764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 y="1253"/>
                          <a:ext cx="849"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Rectangle 10">
              <a:extLst>
                <a:ext uri="{FF2B5EF4-FFF2-40B4-BE49-F238E27FC236}">
                  <a16:creationId xmlns:a16="http://schemas.microsoft.com/office/drawing/2014/main" id="{117447E9-BDD1-43B4-B4AD-AEFCDD35AE8C}"/>
                </a:ext>
              </a:extLst>
            </p:cNvPr>
            <p:cNvSpPr>
              <a:spLocks noChangeArrowheads="1"/>
            </p:cNvSpPr>
            <p:nvPr/>
          </p:nvSpPr>
          <p:spPr bwMode="auto">
            <a:xfrm>
              <a:off x="4876" y="120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a:t>
              </a:r>
            </a:p>
          </p:txBody>
        </p:sp>
      </p:grpSp>
      <p:grpSp>
        <p:nvGrpSpPr>
          <p:cNvPr id="26630" name="Group 12">
            <a:extLst>
              <a:ext uri="{FF2B5EF4-FFF2-40B4-BE49-F238E27FC236}">
                <a16:creationId xmlns:a16="http://schemas.microsoft.com/office/drawing/2014/main" id="{6ED70DB1-B147-404A-BC69-526BB679FCF5}"/>
              </a:ext>
            </a:extLst>
          </p:cNvPr>
          <p:cNvGrpSpPr>
            <a:grpSpLocks/>
          </p:cNvGrpSpPr>
          <p:nvPr/>
        </p:nvGrpSpPr>
        <p:grpSpPr bwMode="auto">
          <a:xfrm>
            <a:off x="2411413" y="3224213"/>
            <a:ext cx="6800850" cy="996950"/>
            <a:chOff x="1725" y="1933"/>
            <a:chExt cx="4058" cy="628"/>
          </a:xfrm>
        </p:grpSpPr>
        <p:graphicFrame>
          <p:nvGraphicFramePr>
            <p:cNvPr id="26634" name="Object 13">
              <a:extLst>
                <a:ext uri="{FF2B5EF4-FFF2-40B4-BE49-F238E27FC236}">
                  <a16:creationId xmlns:a16="http://schemas.microsoft.com/office/drawing/2014/main" id="{82A22ECA-8B49-4CF1-9CEF-E9C3093B54A1}"/>
                </a:ext>
              </a:extLst>
            </p:cNvPr>
            <p:cNvGraphicFramePr>
              <a:graphicFrameLocks noChangeAspect="1"/>
            </p:cNvGraphicFramePr>
            <p:nvPr>
              <p:extLst>
                <p:ext uri="{D42A27DB-BD31-4B8C-83A1-F6EECF244321}">
                  <p14:modId xmlns:p14="http://schemas.microsoft.com/office/powerpoint/2010/main" val="3761985015"/>
                </p:ext>
              </p:extLst>
            </p:nvPr>
          </p:nvGraphicFramePr>
          <p:xfrm>
            <a:off x="1725" y="1933"/>
            <a:ext cx="1736" cy="628"/>
          </p:xfrm>
          <a:graphic>
            <a:graphicData uri="http://schemas.openxmlformats.org/presentationml/2006/ole">
              <mc:AlternateContent xmlns:mc="http://schemas.openxmlformats.org/markup-compatibility/2006">
                <mc:Choice xmlns:v="urn:schemas-microsoft-com:vml" Requires="v">
                  <p:oleObj spid="_x0000_s26725" name="Equation" r:id="rId7" imgW="1193800" imgH="431800" progId="Equation.DSMT4">
                    <p:embed/>
                  </p:oleObj>
                </mc:Choice>
                <mc:Fallback>
                  <p:oleObj name="Equation" r:id="rId7" imgW="1193800" imgH="431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 y="1933"/>
                          <a:ext cx="1736"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5" name="Rectangle 14">
              <a:extLst>
                <a:ext uri="{FF2B5EF4-FFF2-40B4-BE49-F238E27FC236}">
                  <a16:creationId xmlns:a16="http://schemas.microsoft.com/office/drawing/2014/main" id="{9A06BE1D-2A82-40B5-A052-05391A0F1D04}"/>
                </a:ext>
              </a:extLst>
            </p:cNvPr>
            <p:cNvSpPr>
              <a:spLocks noChangeArrowheads="1"/>
            </p:cNvSpPr>
            <p:nvPr/>
          </p:nvSpPr>
          <p:spPr bwMode="auto">
            <a:xfrm>
              <a:off x="4876" y="2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(3.3-3)</a:t>
              </a:r>
            </a:p>
          </p:txBody>
        </p:sp>
      </p:grpSp>
      <p:grpSp>
        <p:nvGrpSpPr>
          <p:cNvPr id="26631" name="Group 15">
            <a:extLst>
              <a:ext uri="{FF2B5EF4-FFF2-40B4-BE49-F238E27FC236}">
                <a16:creationId xmlns:a16="http://schemas.microsoft.com/office/drawing/2014/main" id="{1797B417-EF4B-4AE9-B204-13A60CFBFF80}"/>
              </a:ext>
            </a:extLst>
          </p:cNvPr>
          <p:cNvGrpSpPr>
            <a:grpSpLocks/>
          </p:cNvGrpSpPr>
          <p:nvPr/>
        </p:nvGrpSpPr>
        <p:grpSpPr bwMode="auto">
          <a:xfrm>
            <a:off x="2439988" y="4581525"/>
            <a:ext cx="6740525" cy="763588"/>
            <a:chOff x="1537" y="2886"/>
            <a:chExt cx="4246" cy="481"/>
          </a:xfrm>
        </p:grpSpPr>
        <p:graphicFrame>
          <p:nvGraphicFramePr>
            <p:cNvPr id="26632" name="Object 16">
              <a:extLst>
                <a:ext uri="{FF2B5EF4-FFF2-40B4-BE49-F238E27FC236}">
                  <a16:creationId xmlns:a16="http://schemas.microsoft.com/office/drawing/2014/main" id="{12833FBE-309B-4404-9866-A4DC0DC4C7B3}"/>
                </a:ext>
              </a:extLst>
            </p:cNvPr>
            <p:cNvGraphicFramePr>
              <a:graphicFrameLocks noChangeAspect="1"/>
            </p:cNvGraphicFramePr>
            <p:nvPr>
              <p:extLst>
                <p:ext uri="{D42A27DB-BD31-4B8C-83A1-F6EECF244321}">
                  <p14:modId xmlns:p14="http://schemas.microsoft.com/office/powerpoint/2010/main" val="936642425"/>
                </p:ext>
              </p:extLst>
            </p:nvPr>
          </p:nvGraphicFramePr>
          <p:xfrm>
            <a:off x="1537" y="2886"/>
            <a:ext cx="2167" cy="481"/>
          </p:xfrm>
          <a:graphic>
            <a:graphicData uri="http://schemas.openxmlformats.org/presentationml/2006/ole">
              <mc:AlternateContent xmlns:mc="http://schemas.openxmlformats.org/markup-compatibility/2006">
                <mc:Choice xmlns:v="urn:schemas-microsoft-com:vml" Requires="v">
                  <p:oleObj spid="_x0000_s26726" name="Equation" r:id="rId9" imgW="1485900" imgH="330200" progId="Equation.DSMT4">
                    <p:embed/>
                  </p:oleObj>
                </mc:Choice>
                <mc:Fallback>
                  <p:oleObj name="Equation" r:id="rId9" imgW="1485900" imgH="330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7" y="2886"/>
                          <a:ext cx="2167"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Rectangle 17">
              <a:extLst>
                <a:ext uri="{FF2B5EF4-FFF2-40B4-BE49-F238E27FC236}">
                  <a16:creationId xmlns:a16="http://schemas.microsoft.com/office/drawing/2014/main" id="{DA81E408-88BC-49E3-82BC-269F60841C3E}"/>
                </a:ext>
              </a:extLst>
            </p:cNvPr>
            <p:cNvSpPr>
              <a:spLocks noChangeArrowheads="1"/>
            </p:cNvSpPr>
            <p:nvPr/>
          </p:nvSpPr>
          <p:spPr bwMode="auto">
            <a:xfrm>
              <a:off x="4876" y="288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a:extLst>
              <a:ext uri="{FF2B5EF4-FFF2-40B4-BE49-F238E27FC236}">
                <a16:creationId xmlns:a16="http://schemas.microsoft.com/office/drawing/2014/main" id="{E4943D7E-474F-4523-B22E-4A986A8F864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A2A6C31-A650-4544-BEA8-3FAE04931EF8}" type="slidenum">
              <a:rPr kumimoji="0" lang="zh-TW" altLang="en-US"/>
              <a:pPr/>
              <a:t>23</a:t>
            </a:fld>
            <a:endParaRPr kumimoji="0" lang="en-US" altLang="zh-TW"/>
          </a:p>
        </p:txBody>
      </p:sp>
      <p:sp>
        <p:nvSpPr>
          <p:cNvPr id="27651" name="Rectangle 2">
            <a:extLst>
              <a:ext uri="{FF2B5EF4-FFF2-40B4-BE49-F238E27FC236}">
                <a16:creationId xmlns:a16="http://schemas.microsoft.com/office/drawing/2014/main" id="{54A8E10B-0306-44D5-9034-FD987A7C643A}"/>
              </a:ext>
            </a:extLst>
          </p:cNvPr>
          <p:cNvSpPr>
            <a:spLocks noGrp="1" noChangeArrowheads="1"/>
          </p:cNvSpPr>
          <p:nvPr>
            <p:ph type="title"/>
          </p:nvPr>
        </p:nvSpPr>
        <p:spPr/>
        <p:txBody>
          <a:bodyPr/>
          <a:lstStyle/>
          <a:p>
            <a:pPr eaLnBrk="1" hangingPunct="1"/>
            <a:endParaRPr lang="zh-TW" altLang="en-US"/>
          </a:p>
        </p:txBody>
      </p:sp>
      <p:sp>
        <p:nvSpPr>
          <p:cNvPr id="27652" name="Rectangle 3">
            <a:extLst>
              <a:ext uri="{FF2B5EF4-FFF2-40B4-BE49-F238E27FC236}">
                <a16:creationId xmlns:a16="http://schemas.microsoft.com/office/drawing/2014/main" id="{7E2AEA7D-1FD3-40C7-8C6C-ED25925513DB}"/>
              </a:ext>
            </a:extLst>
          </p:cNvPr>
          <p:cNvSpPr>
            <a:spLocks noGrp="1" noChangeArrowheads="1"/>
          </p:cNvSpPr>
          <p:nvPr>
            <p:ph type="body" idx="1"/>
          </p:nvPr>
        </p:nvSpPr>
        <p:spPr/>
        <p:txBody>
          <a:bodyPr/>
          <a:lstStyle/>
          <a:p>
            <a:pPr eaLnBrk="1" hangingPunct="1"/>
            <a:r>
              <a:rPr lang="en-US" altLang="zh-TW"/>
              <a:t>Based on Eqs. (3.3-3) and (3.3-4), we have:</a:t>
            </a:r>
          </a:p>
          <a:p>
            <a:pPr eaLnBrk="1" hangingPunct="1"/>
            <a:endParaRPr lang="en-US" altLang="zh-TW"/>
          </a:p>
          <a:p>
            <a:pPr lvl="1" eaLnBrk="1" hangingPunct="1"/>
            <a:endParaRPr lang="en-US" altLang="zh-TW"/>
          </a:p>
          <a:p>
            <a:pPr lvl="1" eaLnBrk="1" hangingPunct="1"/>
            <a:endParaRPr lang="en-US" altLang="zh-TW"/>
          </a:p>
          <a:p>
            <a:pPr lvl="1" eaLnBrk="1" hangingPunct="1">
              <a:lnSpc>
                <a:spcPct val="90000"/>
              </a:lnSpc>
              <a:buFont typeface="Wingdings" panose="05000000000000000000" pitchFamily="2" charset="2"/>
              <a:buNone/>
            </a:pPr>
            <a:r>
              <a:rPr lang="en-US" altLang="zh-TW" sz="2800"/>
              <a:t>					  	          </a:t>
            </a:r>
            <a:r>
              <a:rPr lang="en-US" altLang="zh-TW" sz="1000"/>
              <a:t> </a:t>
            </a:r>
            <a:r>
              <a:rPr lang="en-US" altLang="zh-TW" sz="2800"/>
              <a:t>,</a:t>
            </a:r>
          </a:p>
          <a:p>
            <a:pPr lvl="1" eaLnBrk="1" hangingPunct="1"/>
            <a:endParaRPr lang="en-US" altLang="zh-TW"/>
          </a:p>
          <a:p>
            <a:pPr lvl="1" eaLnBrk="1" hangingPunct="1"/>
            <a:r>
              <a:rPr lang="en-US" altLang="zh-TW"/>
              <a:t>Eq. (3.3-6) shows that </a:t>
            </a:r>
            <a:r>
              <a:rPr lang="en-US" altLang="zh-TW" i="1"/>
              <a:t>s</a:t>
            </a:r>
            <a:r>
              <a:rPr lang="en-US" altLang="zh-TW"/>
              <a:t> has a uniform pdf, independent of the form of </a:t>
            </a:r>
            <a:r>
              <a:rPr lang="en-US" altLang="zh-TW" i="1"/>
              <a:t>p</a:t>
            </a:r>
            <a:r>
              <a:rPr lang="en-US" altLang="zh-TW" i="1" baseline="-25000"/>
              <a:t>r</a:t>
            </a:r>
            <a:r>
              <a:rPr lang="en-US" altLang="zh-TW"/>
              <a:t>(</a:t>
            </a:r>
            <a:r>
              <a:rPr lang="en-US" altLang="zh-TW" i="1"/>
              <a:t>r</a:t>
            </a:r>
            <a:r>
              <a:rPr lang="en-US" altLang="zh-TW"/>
              <a:t>).</a:t>
            </a:r>
          </a:p>
          <a:p>
            <a:pPr eaLnBrk="1" hangingPunct="1"/>
            <a:r>
              <a:rPr lang="en-US" altLang="zh-TW"/>
              <a:t>For discrete cases, the probability of occurrence of gray level </a:t>
            </a:r>
            <a:r>
              <a:rPr lang="en-US" altLang="zh-TW" i="1"/>
              <a:t>r</a:t>
            </a:r>
            <a:r>
              <a:rPr lang="en-US" altLang="zh-TW" i="1" baseline="-25000"/>
              <a:t>k</a:t>
            </a:r>
            <a:r>
              <a:rPr lang="en-US" altLang="zh-TW"/>
              <a:t> in an image is approximated by:</a:t>
            </a:r>
          </a:p>
          <a:p>
            <a:pPr eaLnBrk="1" hangingPunct="1"/>
            <a:endParaRPr lang="en-US" altLang="zh-TW"/>
          </a:p>
          <a:p>
            <a:pPr lvl="1" eaLnBrk="1" hangingPunct="1"/>
            <a:endParaRPr lang="en-US" altLang="zh-TW"/>
          </a:p>
        </p:txBody>
      </p:sp>
      <p:grpSp>
        <p:nvGrpSpPr>
          <p:cNvPr id="27653" name="Group 12">
            <a:extLst>
              <a:ext uri="{FF2B5EF4-FFF2-40B4-BE49-F238E27FC236}">
                <a16:creationId xmlns:a16="http://schemas.microsoft.com/office/drawing/2014/main" id="{6C718212-291F-49FE-80FD-B0C95049396A}"/>
              </a:ext>
            </a:extLst>
          </p:cNvPr>
          <p:cNvGrpSpPr>
            <a:grpSpLocks/>
          </p:cNvGrpSpPr>
          <p:nvPr/>
        </p:nvGrpSpPr>
        <p:grpSpPr bwMode="auto">
          <a:xfrm>
            <a:off x="481013" y="876300"/>
            <a:ext cx="8699500" cy="968375"/>
            <a:chOff x="303" y="1162"/>
            <a:chExt cx="5480" cy="610"/>
          </a:xfrm>
        </p:grpSpPr>
        <p:graphicFrame>
          <p:nvGraphicFramePr>
            <p:cNvPr id="27662" name="Object 6">
              <a:extLst>
                <a:ext uri="{FF2B5EF4-FFF2-40B4-BE49-F238E27FC236}">
                  <a16:creationId xmlns:a16="http://schemas.microsoft.com/office/drawing/2014/main" id="{3C74BC8E-A20D-41D2-8C1F-49F8F02DFAEF}"/>
                </a:ext>
              </a:extLst>
            </p:cNvPr>
            <p:cNvGraphicFramePr>
              <a:graphicFrameLocks noChangeAspect="1"/>
            </p:cNvGraphicFramePr>
            <p:nvPr>
              <p:extLst>
                <p:ext uri="{D42A27DB-BD31-4B8C-83A1-F6EECF244321}">
                  <p14:modId xmlns:p14="http://schemas.microsoft.com/office/powerpoint/2010/main" val="3169415508"/>
                </p:ext>
              </p:extLst>
            </p:nvPr>
          </p:nvGraphicFramePr>
          <p:xfrm>
            <a:off x="303" y="1162"/>
            <a:ext cx="3715" cy="610"/>
          </p:xfrm>
          <a:graphic>
            <a:graphicData uri="http://schemas.openxmlformats.org/presentationml/2006/ole">
              <mc:AlternateContent xmlns:mc="http://schemas.openxmlformats.org/markup-compatibility/2006">
                <mc:Choice xmlns:v="urn:schemas-microsoft-com:vml" Requires="v">
                  <p:oleObj spid="_x0000_s27748" name="Equation" r:id="rId3" imgW="2552700" imgH="419100" progId="Equation.DSMT4">
                    <p:embed/>
                  </p:oleObj>
                </mc:Choice>
                <mc:Fallback>
                  <p:oleObj name="Equation" r:id="rId3" imgW="25527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 y="1162"/>
                          <a:ext cx="371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3" name="Rectangle 9">
              <a:extLst>
                <a:ext uri="{FF2B5EF4-FFF2-40B4-BE49-F238E27FC236}">
                  <a16:creationId xmlns:a16="http://schemas.microsoft.com/office/drawing/2014/main" id="{56DC8E82-5708-4B62-9C2D-0E36A0DF8EF1}"/>
                </a:ext>
              </a:extLst>
            </p:cNvPr>
            <p:cNvSpPr>
              <a:spLocks noChangeArrowheads="1"/>
            </p:cNvSpPr>
            <p:nvPr/>
          </p:nvSpPr>
          <p:spPr bwMode="auto">
            <a:xfrm>
              <a:off x="4876" y="125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(3.3-5)</a:t>
              </a:r>
            </a:p>
          </p:txBody>
        </p:sp>
      </p:grpSp>
      <p:grpSp>
        <p:nvGrpSpPr>
          <p:cNvPr id="27654" name="Group 11">
            <a:extLst>
              <a:ext uri="{FF2B5EF4-FFF2-40B4-BE49-F238E27FC236}">
                <a16:creationId xmlns:a16="http://schemas.microsoft.com/office/drawing/2014/main" id="{341E6821-150C-46F3-90AF-FE000875A80B}"/>
              </a:ext>
            </a:extLst>
          </p:cNvPr>
          <p:cNvGrpSpPr>
            <a:grpSpLocks/>
          </p:cNvGrpSpPr>
          <p:nvPr/>
        </p:nvGrpSpPr>
        <p:grpSpPr bwMode="auto">
          <a:xfrm>
            <a:off x="541338" y="1916113"/>
            <a:ext cx="8639175" cy="1131887"/>
            <a:chOff x="341" y="1888"/>
            <a:chExt cx="5442" cy="713"/>
          </a:xfrm>
        </p:grpSpPr>
        <p:graphicFrame>
          <p:nvGraphicFramePr>
            <p:cNvPr id="27659" name="Object 7">
              <a:extLst>
                <a:ext uri="{FF2B5EF4-FFF2-40B4-BE49-F238E27FC236}">
                  <a16:creationId xmlns:a16="http://schemas.microsoft.com/office/drawing/2014/main" id="{796FF378-398A-403B-BB37-1D5F1C257D90}"/>
                </a:ext>
              </a:extLst>
            </p:cNvPr>
            <p:cNvGraphicFramePr>
              <a:graphicFrameLocks noChangeAspect="1"/>
            </p:cNvGraphicFramePr>
            <p:nvPr>
              <p:extLst>
                <p:ext uri="{D42A27DB-BD31-4B8C-83A1-F6EECF244321}">
                  <p14:modId xmlns:p14="http://schemas.microsoft.com/office/powerpoint/2010/main" val="2553244823"/>
                </p:ext>
              </p:extLst>
            </p:nvPr>
          </p:nvGraphicFramePr>
          <p:xfrm>
            <a:off x="341" y="1888"/>
            <a:ext cx="3240" cy="713"/>
          </p:xfrm>
          <a:graphic>
            <a:graphicData uri="http://schemas.openxmlformats.org/presentationml/2006/ole">
              <mc:AlternateContent xmlns:mc="http://schemas.openxmlformats.org/markup-compatibility/2006">
                <mc:Choice xmlns:v="urn:schemas-microsoft-com:vml" Requires="v">
                  <p:oleObj spid="_x0000_s27749" name="Equation" r:id="rId5" imgW="2311400" imgH="508000" progId="Equation.DSMT4">
                    <p:embed/>
                  </p:oleObj>
                </mc:Choice>
                <mc:Fallback>
                  <p:oleObj name="Equation" r:id="rId5" imgW="2311400" imgH="50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 y="1888"/>
                          <a:ext cx="3240"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0" name="Object 8">
              <a:extLst>
                <a:ext uri="{FF2B5EF4-FFF2-40B4-BE49-F238E27FC236}">
                  <a16:creationId xmlns:a16="http://schemas.microsoft.com/office/drawing/2014/main" id="{3E0BCCE4-1EAD-488A-9F87-59C92813299F}"/>
                </a:ext>
              </a:extLst>
            </p:cNvPr>
            <p:cNvGraphicFramePr>
              <a:graphicFrameLocks noChangeAspect="1"/>
            </p:cNvGraphicFramePr>
            <p:nvPr>
              <p:extLst>
                <p:ext uri="{D42A27DB-BD31-4B8C-83A1-F6EECF244321}">
                  <p14:modId xmlns:p14="http://schemas.microsoft.com/office/powerpoint/2010/main" val="699559594"/>
                </p:ext>
              </p:extLst>
            </p:nvPr>
          </p:nvGraphicFramePr>
          <p:xfrm>
            <a:off x="3751" y="2115"/>
            <a:ext cx="848" cy="258"/>
          </p:xfrm>
          <a:graphic>
            <a:graphicData uri="http://schemas.openxmlformats.org/presentationml/2006/ole">
              <mc:AlternateContent xmlns:mc="http://schemas.openxmlformats.org/markup-compatibility/2006">
                <mc:Choice xmlns:v="urn:schemas-microsoft-com:vml" Requires="v">
                  <p:oleObj spid="_x0000_s27750" name="Equation" r:id="rId7" imgW="583693" imgH="177646" progId="Equation.DSMT4">
                    <p:embed/>
                  </p:oleObj>
                </mc:Choice>
                <mc:Fallback>
                  <p:oleObj name="Equation" r:id="rId7" imgW="583693" imgH="17764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1" y="2115"/>
                          <a:ext cx="84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1" name="Rectangle 10">
              <a:extLst>
                <a:ext uri="{FF2B5EF4-FFF2-40B4-BE49-F238E27FC236}">
                  <a16:creationId xmlns:a16="http://schemas.microsoft.com/office/drawing/2014/main" id="{7FB1D744-5F2F-4715-BB67-3A20DB0B21DE}"/>
                </a:ext>
              </a:extLst>
            </p:cNvPr>
            <p:cNvSpPr>
              <a:spLocks noChangeArrowheads="1"/>
            </p:cNvSpPr>
            <p:nvPr/>
          </p:nvSpPr>
          <p:spPr bwMode="auto">
            <a:xfrm>
              <a:off x="4876" y="202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(3.3-6)</a:t>
              </a:r>
            </a:p>
          </p:txBody>
        </p:sp>
      </p:grpSp>
      <p:grpSp>
        <p:nvGrpSpPr>
          <p:cNvPr id="27655" name="Group 13">
            <a:extLst>
              <a:ext uri="{FF2B5EF4-FFF2-40B4-BE49-F238E27FC236}">
                <a16:creationId xmlns:a16="http://schemas.microsoft.com/office/drawing/2014/main" id="{51ECBB7F-266F-47FE-86EC-3B27CC337982}"/>
              </a:ext>
            </a:extLst>
          </p:cNvPr>
          <p:cNvGrpSpPr>
            <a:grpSpLocks/>
          </p:cNvGrpSpPr>
          <p:nvPr/>
        </p:nvGrpSpPr>
        <p:grpSpPr bwMode="auto">
          <a:xfrm>
            <a:off x="539750" y="4724400"/>
            <a:ext cx="8785225" cy="906463"/>
            <a:chOff x="1247" y="1362"/>
            <a:chExt cx="4536" cy="571"/>
          </a:xfrm>
        </p:grpSpPr>
        <p:sp>
          <p:nvSpPr>
            <p:cNvPr id="27656" name="Rectangle 14">
              <a:extLst>
                <a:ext uri="{FF2B5EF4-FFF2-40B4-BE49-F238E27FC236}">
                  <a16:creationId xmlns:a16="http://schemas.microsoft.com/office/drawing/2014/main" id="{D802C07A-C98D-4227-8221-605C04BCABB3}"/>
                </a:ext>
              </a:extLst>
            </p:cNvPr>
            <p:cNvSpPr>
              <a:spLocks noChangeArrowheads="1"/>
            </p:cNvSpPr>
            <p:nvPr/>
          </p:nvSpPr>
          <p:spPr bwMode="auto">
            <a:xfrm>
              <a:off x="2744" y="1480"/>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graphicFrame>
          <p:nvGraphicFramePr>
            <p:cNvPr id="27657" name="Object 15">
              <a:extLst>
                <a:ext uri="{FF2B5EF4-FFF2-40B4-BE49-F238E27FC236}">
                  <a16:creationId xmlns:a16="http://schemas.microsoft.com/office/drawing/2014/main" id="{5D861585-EC45-4E75-A3B4-5AE057462D5B}"/>
                </a:ext>
              </a:extLst>
            </p:cNvPr>
            <p:cNvGraphicFramePr>
              <a:graphicFrameLocks noChangeAspect="1"/>
            </p:cNvGraphicFramePr>
            <p:nvPr>
              <p:extLst>
                <p:ext uri="{D42A27DB-BD31-4B8C-83A1-F6EECF244321}">
                  <p14:modId xmlns:p14="http://schemas.microsoft.com/office/powerpoint/2010/main" val="3227566437"/>
                </p:ext>
              </p:extLst>
            </p:nvPr>
          </p:nvGraphicFramePr>
          <p:xfrm>
            <a:off x="1247" y="1362"/>
            <a:ext cx="1106" cy="571"/>
          </p:xfrm>
          <a:graphic>
            <a:graphicData uri="http://schemas.openxmlformats.org/presentationml/2006/ole">
              <mc:AlternateContent xmlns:mc="http://schemas.openxmlformats.org/markup-compatibility/2006">
                <mc:Choice xmlns:v="urn:schemas-microsoft-com:vml" Requires="v">
                  <p:oleObj spid="_x0000_s27751" name="Equation" r:id="rId9" imgW="761669" imgH="393529" progId="Equation.DSMT4">
                    <p:embed/>
                  </p:oleObj>
                </mc:Choice>
                <mc:Fallback>
                  <p:oleObj name="Equation" r:id="rId9" imgW="761669" imgH="393529"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1362"/>
                          <a:ext cx="1106" cy="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Rectangle 16">
              <a:extLst>
                <a:ext uri="{FF2B5EF4-FFF2-40B4-BE49-F238E27FC236}">
                  <a16:creationId xmlns:a16="http://schemas.microsoft.com/office/drawing/2014/main" id="{5CA571EC-3B6C-4E51-96AF-BF0A2D8AB754}"/>
                </a:ext>
              </a:extLst>
            </p:cNvPr>
            <p:cNvSpPr>
              <a:spLocks noChangeArrowheads="1"/>
            </p:cNvSpPr>
            <p:nvPr/>
          </p:nvSpPr>
          <p:spPr bwMode="auto">
            <a:xfrm>
              <a:off x="4876" y="148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(3.3-7)</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a:extLst>
              <a:ext uri="{FF2B5EF4-FFF2-40B4-BE49-F238E27FC236}">
                <a16:creationId xmlns:a16="http://schemas.microsoft.com/office/drawing/2014/main" id="{170C2AC6-AE8D-4141-A8FE-F9850ACD64D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9C53872-0646-4E83-96AD-6D35225998CB}" type="slidenum">
              <a:rPr kumimoji="0" lang="zh-TW" altLang="en-US"/>
              <a:pPr/>
              <a:t>24</a:t>
            </a:fld>
            <a:endParaRPr kumimoji="0" lang="en-US" altLang="zh-TW"/>
          </a:p>
        </p:txBody>
      </p:sp>
      <p:sp>
        <p:nvSpPr>
          <p:cNvPr id="28675" name="Rectangle 2">
            <a:extLst>
              <a:ext uri="{FF2B5EF4-FFF2-40B4-BE49-F238E27FC236}">
                <a16:creationId xmlns:a16="http://schemas.microsoft.com/office/drawing/2014/main" id="{F8A2B766-E017-4B31-8D83-D14BEC899384}"/>
              </a:ext>
            </a:extLst>
          </p:cNvPr>
          <p:cNvSpPr>
            <a:spLocks noGrp="1" noChangeArrowheads="1"/>
          </p:cNvSpPr>
          <p:nvPr>
            <p:ph type="title"/>
          </p:nvPr>
        </p:nvSpPr>
        <p:spPr/>
        <p:txBody>
          <a:bodyPr/>
          <a:lstStyle/>
          <a:p>
            <a:pPr eaLnBrk="1" hangingPunct="1"/>
            <a:endParaRPr lang="zh-TW" altLang="en-US"/>
          </a:p>
        </p:txBody>
      </p:sp>
      <p:sp>
        <p:nvSpPr>
          <p:cNvPr id="28676" name="Rectangle 3">
            <a:extLst>
              <a:ext uri="{FF2B5EF4-FFF2-40B4-BE49-F238E27FC236}">
                <a16:creationId xmlns:a16="http://schemas.microsoft.com/office/drawing/2014/main" id="{DA5BDA10-9C4E-4F97-9694-1B52F1BF1E3D}"/>
              </a:ext>
            </a:extLst>
          </p:cNvPr>
          <p:cNvSpPr>
            <a:spLocks noGrp="1" noChangeArrowheads="1"/>
          </p:cNvSpPr>
          <p:nvPr>
            <p:ph type="body" idx="1"/>
          </p:nvPr>
        </p:nvSpPr>
        <p:spPr/>
        <p:txBody>
          <a:bodyPr/>
          <a:lstStyle/>
          <a:p>
            <a:pPr eaLnBrk="1" hangingPunct="1">
              <a:lnSpc>
                <a:spcPct val="90000"/>
              </a:lnSpc>
            </a:pPr>
            <a:r>
              <a:rPr lang="en-US" altLang="zh-TW"/>
              <a:t>The discrete version of the transformation function given in Eq. (3.3-4) is:</a:t>
            </a:r>
          </a:p>
          <a:p>
            <a:pPr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r>
              <a:rPr lang="en-US" altLang="zh-TW"/>
              <a:t>The transformation (mapping) given in Eq.</a:t>
            </a:r>
            <a:r>
              <a:rPr lang="en-US" altLang="zh-TW" sz="1000"/>
              <a:t> </a:t>
            </a:r>
            <a:r>
              <a:rPr lang="en-US" altLang="zh-TW"/>
              <a:t>(3.3-8) is called </a:t>
            </a:r>
            <a:r>
              <a:rPr lang="en-US" altLang="zh-TW" i="1"/>
              <a:t>histogram equalization</a:t>
            </a:r>
            <a:r>
              <a:rPr lang="en-US" altLang="zh-TW"/>
              <a:t> or </a:t>
            </a:r>
            <a:r>
              <a:rPr lang="en-US" altLang="zh-TW" i="1"/>
              <a:t>histogram linearization</a:t>
            </a:r>
            <a:r>
              <a:rPr lang="en-US" altLang="zh-TW"/>
              <a:t>.</a:t>
            </a:r>
          </a:p>
          <a:p>
            <a:pPr eaLnBrk="1" hangingPunct="1">
              <a:lnSpc>
                <a:spcPct val="90000"/>
              </a:lnSpc>
            </a:pPr>
            <a:r>
              <a:rPr lang="en-US" altLang="zh-TW"/>
              <a:t>The inverse transformation from </a:t>
            </a:r>
            <a:r>
              <a:rPr lang="en-US" altLang="zh-TW" i="1"/>
              <a:t>s</a:t>
            </a:r>
            <a:r>
              <a:rPr lang="en-US" altLang="zh-TW"/>
              <a:t> back to </a:t>
            </a:r>
            <a:r>
              <a:rPr lang="en-US" altLang="zh-TW" i="1"/>
              <a:t>r</a:t>
            </a:r>
            <a:r>
              <a:rPr lang="en-US" altLang="zh-TW"/>
              <a:t> is denoted by:</a:t>
            </a:r>
          </a:p>
        </p:txBody>
      </p:sp>
      <p:grpSp>
        <p:nvGrpSpPr>
          <p:cNvPr id="28677" name="Group 27">
            <a:extLst>
              <a:ext uri="{FF2B5EF4-FFF2-40B4-BE49-F238E27FC236}">
                <a16:creationId xmlns:a16="http://schemas.microsoft.com/office/drawing/2014/main" id="{73ACD563-AD81-4F5F-8387-016BF6CEAE78}"/>
              </a:ext>
            </a:extLst>
          </p:cNvPr>
          <p:cNvGrpSpPr>
            <a:grpSpLocks/>
          </p:cNvGrpSpPr>
          <p:nvPr/>
        </p:nvGrpSpPr>
        <p:grpSpPr bwMode="auto">
          <a:xfrm>
            <a:off x="1979613" y="919163"/>
            <a:ext cx="7200900" cy="1943100"/>
            <a:chOff x="1247" y="2142"/>
            <a:chExt cx="4536" cy="1333"/>
          </a:xfrm>
        </p:grpSpPr>
        <p:graphicFrame>
          <p:nvGraphicFramePr>
            <p:cNvPr id="28679" name="Object 22">
              <a:extLst>
                <a:ext uri="{FF2B5EF4-FFF2-40B4-BE49-F238E27FC236}">
                  <a16:creationId xmlns:a16="http://schemas.microsoft.com/office/drawing/2014/main" id="{2E704FCC-410E-49F2-8595-F419C87D3D21}"/>
                </a:ext>
              </a:extLst>
            </p:cNvPr>
            <p:cNvGraphicFramePr>
              <a:graphicFrameLocks noChangeAspect="1"/>
            </p:cNvGraphicFramePr>
            <p:nvPr>
              <p:extLst>
                <p:ext uri="{D42A27DB-BD31-4B8C-83A1-F6EECF244321}">
                  <p14:modId xmlns:p14="http://schemas.microsoft.com/office/powerpoint/2010/main" val="120664997"/>
                </p:ext>
              </p:extLst>
            </p:nvPr>
          </p:nvGraphicFramePr>
          <p:xfrm>
            <a:off x="1247" y="2142"/>
            <a:ext cx="2040" cy="1333"/>
          </p:xfrm>
          <a:graphic>
            <a:graphicData uri="http://schemas.openxmlformats.org/presentationml/2006/ole">
              <mc:AlternateContent xmlns:mc="http://schemas.openxmlformats.org/markup-compatibility/2006">
                <mc:Choice xmlns:v="urn:schemas-microsoft-com:vml" Requires="v">
                  <p:oleObj spid="_x0000_s28724" name="Equation" r:id="rId3" imgW="1397000" imgH="914400" progId="Equation.DSMT4">
                    <p:embed/>
                  </p:oleObj>
                </mc:Choice>
                <mc:Fallback>
                  <p:oleObj name="Equation" r:id="rId3" imgW="1397000" imgH="9144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142"/>
                          <a:ext cx="2040" cy="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Rectangle 23">
              <a:extLst>
                <a:ext uri="{FF2B5EF4-FFF2-40B4-BE49-F238E27FC236}">
                  <a16:creationId xmlns:a16="http://schemas.microsoft.com/office/drawing/2014/main" id="{97073CF5-FDE7-45D1-B00B-61C9B6ABFF0E}"/>
                </a:ext>
              </a:extLst>
            </p:cNvPr>
            <p:cNvSpPr>
              <a:spLocks noChangeArrowheads="1"/>
            </p:cNvSpPr>
            <p:nvPr/>
          </p:nvSpPr>
          <p:spPr bwMode="auto">
            <a:xfrm>
              <a:off x="2789" y="3022"/>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28681" name="Rectangle 24">
              <a:extLst>
                <a:ext uri="{FF2B5EF4-FFF2-40B4-BE49-F238E27FC236}">
                  <a16:creationId xmlns:a16="http://schemas.microsoft.com/office/drawing/2014/main" id="{8D5FC24B-CECF-4940-8BD1-BAA0D3D3A52F}"/>
                </a:ext>
              </a:extLst>
            </p:cNvPr>
            <p:cNvSpPr>
              <a:spLocks noChangeArrowheads="1"/>
            </p:cNvSpPr>
            <p:nvPr/>
          </p:nvSpPr>
          <p:spPr bwMode="auto">
            <a:xfrm>
              <a:off x="4876" y="2659"/>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(3.3-8)</a:t>
              </a:r>
            </a:p>
          </p:txBody>
        </p:sp>
      </p:grpSp>
      <p:graphicFrame>
        <p:nvGraphicFramePr>
          <p:cNvPr id="28678" name="Object 28">
            <a:extLst>
              <a:ext uri="{FF2B5EF4-FFF2-40B4-BE49-F238E27FC236}">
                <a16:creationId xmlns:a16="http://schemas.microsoft.com/office/drawing/2014/main" id="{E729E042-DD12-4237-BD4B-FCF98F898E86}"/>
              </a:ext>
            </a:extLst>
          </p:cNvPr>
          <p:cNvGraphicFramePr>
            <a:graphicFrameLocks noChangeAspect="1"/>
          </p:cNvGraphicFramePr>
          <p:nvPr>
            <p:extLst>
              <p:ext uri="{D42A27DB-BD31-4B8C-83A1-F6EECF244321}">
                <p14:modId xmlns:p14="http://schemas.microsoft.com/office/powerpoint/2010/main" val="93009388"/>
              </p:ext>
            </p:extLst>
          </p:nvPr>
        </p:nvGraphicFramePr>
        <p:xfrm>
          <a:off x="2005013" y="4076700"/>
          <a:ext cx="6996112" cy="527050"/>
        </p:xfrm>
        <a:graphic>
          <a:graphicData uri="http://schemas.openxmlformats.org/presentationml/2006/ole">
            <mc:AlternateContent xmlns:mc="http://schemas.openxmlformats.org/markup-compatibility/2006">
              <mc:Choice xmlns:v="urn:schemas-microsoft-com:vml" Requires="v">
                <p:oleObj spid="_x0000_s28725" name="方程式" r:id="rId5" imgW="3200400" imgH="241300" progId="Equation.3">
                  <p:embed/>
                </p:oleObj>
              </mc:Choice>
              <mc:Fallback>
                <p:oleObj name="方程式" r:id="rId5" imgW="32004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5013" y="4076700"/>
                        <a:ext cx="699611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7085CC03-6032-4CE3-964F-42F7EC71009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81E450C-AA6E-4DC9-9B6D-A3C8BB4E7312}" type="slidenum">
              <a:rPr kumimoji="0" lang="zh-TW" altLang="en-US"/>
              <a:pPr/>
              <a:t>25</a:t>
            </a:fld>
            <a:endParaRPr kumimoji="0" lang="en-US" altLang="zh-TW"/>
          </a:p>
        </p:txBody>
      </p:sp>
      <p:sp>
        <p:nvSpPr>
          <p:cNvPr id="29699" name="Rectangle 2">
            <a:extLst>
              <a:ext uri="{FF2B5EF4-FFF2-40B4-BE49-F238E27FC236}">
                <a16:creationId xmlns:a16="http://schemas.microsoft.com/office/drawing/2014/main" id="{65A5C199-9919-4521-8934-5077E37A51DF}"/>
              </a:ext>
            </a:extLst>
          </p:cNvPr>
          <p:cNvSpPr>
            <a:spLocks noGrp="1" noChangeArrowheads="1"/>
          </p:cNvSpPr>
          <p:nvPr>
            <p:ph type="title"/>
          </p:nvPr>
        </p:nvSpPr>
        <p:spPr/>
        <p:txBody>
          <a:bodyPr/>
          <a:lstStyle/>
          <a:p>
            <a:pPr eaLnBrk="1" hangingPunct="1"/>
            <a:endParaRPr lang="zh-TW" altLang="en-US"/>
          </a:p>
        </p:txBody>
      </p:sp>
      <p:sp>
        <p:nvSpPr>
          <p:cNvPr id="29700" name="Rectangle 3">
            <a:extLst>
              <a:ext uri="{FF2B5EF4-FFF2-40B4-BE49-F238E27FC236}">
                <a16:creationId xmlns:a16="http://schemas.microsoft.com/office/drawing/2014/main" id="{3D98D3AA-C1E4-4898-A303-9B64AC895E86}"/>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3.17 shows the four images from Fig.</a:t>
            </a:r>
            <a:r>
              <a:rPr lang="en-US" altLang="zh-TW" sz="1000"/>
              <a:t> </a:t>
            </a:r>
            <a:r>
              <a:rPr lang="en-US" altLang="zh-TW"/>
              <a:t>3.15 and the corresponding results of performing histogram equalization.</a:t>
            </a:r>
          </a:p>
        </p:txBody>
      </p:sp>
      <p:pic>
        <p:nvPicPr>
          <p:cNvPr id="29701" name="Picture 5">
            <a:extLst>
              <a:ext uri="{FF2B5EF4-FFF2-40B4-BE49-F238E27FC236}">
                <a16:creationId xmlns:a16="http://schemas.microsoft.com/office/drawing/2014/main" id="{0F787155-159B-47AF-8B4F-BD2CCB37E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96975"/>
            <a:ext cx="36703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a:extLst>
              <a:ext uri="{FF2B5EF4-FFF2-40B4-BE49-F238E27FC236}">
                <a16:creationId xmlns:a16="http://schemas.microsoft.com/office/drawing/2014/main" id="{FD8703D6-0679-4C2E-B484-31E6BB688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724400"/>
            <a:ext cx="48958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a:extLst>
              <a:ext uri="{FF2B5EF4-FFF2-40B4-BE49-F238E27FC236}">
                <a16:creationId xmlns:a16="http://schemas.microsoft.com/office/drawing/2014/main" id="{46CCD84D-ADF9-49D3-9D2F-8C7C0399C68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D028064-9835-4613-B5AF-9790E3DAE607}" type="slidenum">
              <a:rPr kumimoji="0" lang="zh-TW" altLang="en-US"/>
              <a:pPr/>
              <a:t>26</a:t>
            </a:fld>
            <a:endParaRPr kumimoji="0" lang="en-US" altLang="zh-TW"/>
          </a:p>
        </p:txBody>
      </p:sp>
      <p:sp>
        <p:nvSpPr>
          <p:cNvPr id="30723" name="Rectangle 2">
            <a:extLst>
              <a:ext uri="{FF2B5EF4-FFF2-40B4-BE49-F238E27FC236}">
                <a16:creationId xmlns:a16="http://schemas.microsoft.com/office/drawing/2014/main" id="{A7D8EC5B-4547-4717-BC5B-ECF8E1818DF5}"/>
              </a:ext>
            </a:extLst>
          </p:cNvPr>
          <p:cNvSpPr>
            <a:spLocks noGrp="1" noChangeArrowheads="1"/>
          </p:cNvSpPr>
          <p:nvPr>
            <p:ph type="title"/>
          </p:nvPr>
        </p:nvSpPr>
        <p:spPr/>
        <p:txBody>
          <a:bodyPr/>
          <a:lstStyle/>
          <a:p>
            <a:pPr eaLnBrk="1" hangingPunct="1"/>
            <a:r>
              <a:rPr lang="en-US" altLang="zh-TW"/>
              <a:t>Histogram Matching (Specification)</a:t>
            </a:r>
          </a:p>
        </p:txBody>
      </p:sp>
      <p:sp>
        <p:nvSpPr>
          <p:cNvPr id="30724" name="Rectangle 3">
            <a:extLst>
              <a:ext uri="{FF2B5EF4-FFF2-40B4-BE49-F238E27FC236}">
                <a16:creationId xmlns:a16="http://schemas.microsoft.com/office/drawing/2014/main" id="{D448B49B-0EEF-4CE5-A8CD-B133CDAE85A8}"/>
              </a:ext>
            </a:extLst>
          </p:cNvPr>
          <p:cNvSpPr>
            <a:spLocks noGrp="1" noChangeArrowheads="1"/>
          </p:cNvSpPr>
          <p:nvPr>
            <p:ph type="body" idx="1"/>
          </p:nvPr>
        </p:nvSpPr>
        <p:spPr/>
        <p:txBody>
          <a:bodyPr/>
          <a:lstStyle/>
          <a:p>
            <a:pPr eaLnBrk="1" hangingPunct="1"/>
            <a:r>
              <a:rPr lang="en-US" altLang="zh-TW"/>
              <a:t>Histogram matching (specification) is to generate a processed image having a specified histogram.</a:t>
            </a:r>
          </a:p>
          <a:p>
            <a:pPr eaLnBrk="1" hangingPunct="1"/>
            <a:r>
              <a:rPr lang="en-US" altLang="zh-TW"/>
              <a:t>Let </a:t>
            </a:r>
            <a:r>
              <a:rPr lang="en-US" altLang="zh-TW" i="1"/>
              <a:t>p</a:t>
            </a:r>
            <a:r>
              <a:rPr lang="en-US" altLang="zh-TW" i="1" baseline="-25000"/>
              <a:t>r</a:t>
            </a:r>
            <a:r>
              <a:rPr lang="en-US" altLang="zh-TW"/>
              <a:t>(</a:t>
            </a:r>
            <a:r>
              <a:rPr lang="en-US" altLang="zh-TW" i="1"/>
              <a:t>r</a:t>
            </a:r>
            <a:r>
              <a:rPr lang="en-US" altLang="zh-TW"/>
              <a:t>) and </a:t>
            </a:r>
            <a:r>
              <a:rPr lang="en-US" altLang="zh-TW" i="1"/>
              <a:t>p</a:t>
            </a:r>
            <a:r>
              <a:rPr lang="en-US" altLang="zh-TW" i="1" baseline="-25000"/>
              <a:t>z</a:t>
            </a:r>
            <a:r>
              <a:rPr lang="en-US" altLang="zh-TW"/>
              <a:t>(</a:t>
            </a:r>
            <a:r>
              <a:rPr lang="en-US" altLang="zh-TW" i="1"/>
              <a:t>z</a:t>
            </a:r>
            <a:r>
              <a:rPr lang="en-US" altLang="zh-TW"/>
              <a:t>) denote the continuous pdf</a:t>
            </a:r>
            <a:r>
              <a:rPr lang="en-US" altLang="zh-TW" i="1">
                <a:latin typeface="Arial" panose="020B0604020202020204" pitchFamily="34" charset="0"/>
              </a:rPr>
              <a:t>’</a:t>
            </a:r>
            <a:r>
              <a:rPr lang="en-US" altLang="zh-TW"/>
              <a:t>s of </a:t>
            </a:r>
            <a:r>
              <a:rPr lang="en-US" altLang="zh-TW" i="1"/>
              <a:t>r</a:t>
            </a:r>
            <a:r>
              <a:rPr lang="en-US" altLang="zh-TW"/>
              <a:t> and </a:t>
            </a:r>
            <a:r>
              <a:rPr lang="en-US" altLang="zh-TW" i="1"/>
              <a:t>z</a:t>
            </a:r>
            <a:r>
              <a:rPr lang="en-US" altLang="zh-TW"/>
              <a:t>, respectively. </a:t>
            </a:r>
            <a:r>
              <a:rPr lang="en-US" altLang="zh-TW" i="1"/>
              <a:t>p</a:t>
            </a:r>
            <a:r>
              <a:rPr lang="en-US" altLang="zh-TW" i="1" baseline="-25000"/>
              <a:t>r</a:t>
            </a:r>
            <a:r>
              <a:rPr lang="en-US" altLang="zh-TW"/>
              <a:t>(</a:t>
            </a:r>
            <a:r>
              <a:rPr lang="en-US" altLang="zh-TW" i="1"/>
              <a:t>r</a:t>
            </a:r>
            <a:r>
              <a:rPr lang="en-US" altLang="zh-TW"/>
              <a:t>) can be estimated from the input image and </a:t>
            </a:r>
            <a:r>
              <a:rPr lang="en-US" altLang="zh-TW" i="1"/>
              <a:t>p</a:t>
            </a:r>
            <a:r>
              <a:rPr lang="en-US" altLang="zh-TW" i="1" baseline="-25000"/>
              <a:t>z</a:t>
            </a:r>
            <a:r>
              <a:rPr lang="en-US" altLang="zh-TW"/>
              <a:t>(</a:t>
            </a:r>
            <a:r>
              <a:rPr lang="en-US" altLang="zh-TW" i="1"/>
              <a:t>z</a:t>
            </a:r>
            <a:r>
              <a:rPr lang="en-US" altLang="zh-TW"/>
              <a:t>) is the specified pdf of the desired output image.</a:t>
            </a:r>
          </a:p>
          <a:p>
            <a:pPr eaLnBrk="1" hangingPunct="1"/>
            <a:r>
              <a:rPr lang="en-US" altLang="zh-TW"/>
              <a:t>Let </a:t>
            </a:r>
            <a:r>
              <a:rPr lang="en-US" altLang="zh-TW" i="1"/>
              <a:t>s</a:t>
            </a:r>
            <a:r>
              <a:rPr lang="en-US" altLang="zh-TW"/>
              <a:t> be a random variable with the property:</a:t>
            </a:r>
          </a:p>
          <a:p>
            <a:pPr eaLnBrk="1" hangingPunct="1">
              <a:spcBef>
                <a:spcPct val="0"/>
              </a:spcBef>
              <a:buFont typeface="Wingdings" panose="05000000000000000000" pitchFamily="2" charset="2"/>
              <a:buNone/>
            </a:pPr>
            <a:endParaRPr lang="zh-TW" altLang="en-US"/>
          </a:p>
          <a:p>
            <a:pPr eaLnBrk="1" hangingPunct="1">
              <a:buFont typeface="Wingdings" panose="05000000000000000000" pitchFamily="2" charset="2"/>
              <a:buNone/>
            </a:pPr>
            <a:r>
              <a:rPr lang="en-US" altLang="zh-TW"/>
              <a:t>	We define a random variables </a:t>
            </a:r>
            <a:r>
              <a:rPr lang="en-US" altLang="zh-TW" i="1"/>
              <a:t>z</a:t>
            </a:r>
            <a:r>
              <a:rPr lang="en-US" altLang="zh-TW"/>
              <a:t> with the property:</a:t>
            </a:r>
          </a:p>
          <a:p>
            <a:pPr eaLnBrk="1" hangingPunct="1"/>
            <a:endParaRPr lang="en-US" altLang="zh-TW"/>
          </a:p>
          <a:p>
            <a:pPr eaLnBrk="1" hangingPunct="1"/>
            <a:r>
              <a:rPr lang="en-US" altLang="zh-TW"/>
              <a:t>Because </a:t>
            </a:r>
            <a:r>
              <a:rPr lang="en-US" altLang="zh-TW" i="1"/>
              <a:t>G</a:t>
            </a:r>
            <a:r>
              <a:rPr lang="en-US" altLang="zh-TW"/>
              <a:t>(</a:t>
            </a:r>
            <a:r>
              <a:rPr lang="en-US" altLang="zh-TW" i="1"/>
              <a:t>z</a:t>
            </a:r>
            <a:r>
              <a:rPr lang="en-US" altLang="zh-TW"/>
              <a:t>) = </a:t>
            </a:r>
            <a:r>
              <a:rPr lang="en-US" altLang="zh-TW" i="1"/>
              <a:t>T</a:t>
            </a:r>
            <a:r>
              <a:rPr lang="en-US" altLang="zh-TW"/>
              <a:t>(</a:t>
            </a:r>
            <a:r>
              <a:rPr lang="en-US" altLang="zh-TW" i="1"/>
              <a:t>r</a:t>
            </a:r>
            <a:r>
              <a:rPr lang="en-US" altLang="zh-TW"/>
              <a:t>) = </a:t>
            </a:r>
            <a:r>
              <a:rPr lang="en-US" altLang="zh-TW" i="1"/>
              <a:t>s</a:t>
            </a:r>
            <a:r>
              <a:rPr lang="en-US" altLang="zh-TW"/>
              <a:t>,</a:t>
            </a:r>
          </a:p>
          <a:p>
            <a:pPr eaLnBrk="1" hangingPunct="1">
              <a:lnSpc>
                <a:spcPct val="80000"/>
              </a:lnSpc>
              <a:buFont typeface="Wingdings" panose="05000000000000000000" pitchFamily="2" charset="2"/>
              <a:buNone/>
            </a:pPr>
            <a:r>
              <a:rPr lang="en-US" altLang="zh-TW"/>
              <a:t>						        .</a:t>
            </a:r>
          </a:p>
        </p:txBody>
      </p:sp>
      <p:grpSp>
        <p:nvGrpSpPr>
          <p:cNvPr id="30725" name="Group 16">
            <a:extLst>
              <a:ext uri="{FF2B5EF4-FFF2-40B4-BE49-F238E27FC236}">
                <a16:creationId xmlns:a16="http://schemas.microsoft.com/office/drawing/2014/main" id="{89A4A2FB-745A-45A9-8F1F-17DEB7F00F92}"/>
              </a:ext>
            </a:extLst>
          </p:cNvPr>
          <p:cNvGrpSpPr>
            <a:grpSpLocks/>
          </p:cNvGrpSpPr>
          <p:nvPr/>
        </p:nvGrpSpPr>
        <p:grpSpPr bwMode="auto">
          <a:xfrm>
            <a:off x="1692275" y="3998913"/>
            <a:ext cx="7404100" cy="763587"/>
            <a:chOff x="1119" y="2659"/>
            <a:chExt cx="4664" cy="481"/>
          </a:xfrm>
        </p:grpSpPr>
        <p:graphicFrame>
          <p:nvGraphicFramePr>
            <p:cNvPr id="30732" name="Object 12">
              <a:extLst>
                <a:ext uri="{FF2B5EF4-FFF2-40B4-BE49-F238E27FC236}">
                  <a16:creationId xmlns:a16="http://schemas.microsoft.com/office/drawing/2014/main" id="{162A8AB8-C880-4D62-9E43-994AC9B1C6BA}"/>
                </a:ext>
              </a:extLst>
            </p:cNvPr>
            <p:cNvGraphicFramePr>
              <a:graphicFrameLocks noChangeAspect="1"/>
            </p:cNvGraphicFramePr>
            <p:nvPr>
              <p:extLst>
                <p:ext uri="{D42A27DB-BD31-4B8C-83A1-F6EECF244321}">
                  <p14:modId xmlns:p14="http://schemas.microsoft.com/office/powerpoint/2010/main" val="2809234185"/>
                </p:ext>
              </p:extLst>
            </p:nvPr>
          </p:nvGraphicFramePr>
          <p:xfrm>
            <a:off x="1119" y="2659"/>
            <a:ext cx="2143" cy="481"/>
          </p:xfrm>
          <a:graphic>
            <a:graphicData uri="http://schemas.openxmlformats.org/presentationml/2006/ole">
              <mc:AlternateContent xmlns:mc="http://schemas.openxmlformats.org/markup-compatibility/2006">
                <mc:Choice xmlns:v="urn:schemas-microsoft-com:vml" Requires="v">
                  <p:oleObj spid="_x0000_s30797" name="Equation" r:id="rId3" imgW="1473200" imgH="330200" progId="Equation.DSMT4">
                    <p:embed/>
                  </p:oleObj>
                </mc:Choice>
                <mc:Fallback>
                  <p:oleObj name="Equation" r:id="rId3" imgW="1473200" imgH="3302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 y="2659"/>
                          <a:ext cx="2143"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Rectangle 14">
              <a:extLst>
                <a:ext uri="{FF2B5EF4-FFF2-40B4-BE49-F238E27FC236}">
                  <a16:creationId xmlns:a16="http://schemas.microsoft.com/office/drawing/2014/main" id="{3F4037FF-E9EC-4F34-B41C-3E745362FFBC}"/>
                </a:ext>
              </a:extLst>
            </p:cNvPr>
            <p:cNvSpPr>
              <a:spLocks noChangeArrowheads="1"/>
            </p:cNvSpPr>
            <p:nvPr/>
          </p:nvSpPr>
          <p:spPr bwMode="auto">
            <a:xfrm>
              <a:off x="4876" y="2659"/>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(3.3-10)</a:t>
              </a:r>
            </a:p>
          </p:txBody>
        </p:sp>
      </p:grpSp>
      <p:grpSp>
        <p:nvGrpSpPr>
          <p:cNvPr id="30726" name="Group 17">
            <a:extLst>
              <a:ext uri="{FF2B5EF4-FFF2-40B4-BE49-F238E27FC236}">
                <a16:creationId xmlns:a16="http://schemas.microsoft.com/office/drawing/2014/main" id="{A789488C-203F-4444-9EDA-4CCA9D6039AF}"/>
              </a:ext>
            </a:extLst>
          </p:cNvPr>
          <p:cNvGrpSpPr>
            <a:grpSpLocks/>
          </p:cNvGrpSpPr>
          <p:nvPr/>
        </p:nvGrpSpPr>
        <p:grpSpPr bwMode="auto">
          <a:xfrm>
            <a:off x="1692275" y="4957763"/>
            <a:ext cx="7432675" cy="763587"/>
            <a:chOff x="1137" y="3612"/>
            <a:chExt cx="4600" cy="481"/>
          </a:xfrm>
        </p:grpSpPr>
        <p:graphicFrame>
          <p:nvGraphicFramePr>
            <p:cNvPr id="30730" name="Object 13">
              <a:extLst>
                <a:ext uri="{FF2B5EF4-FFF2-40B4-BE49-F238E27FC236}">
                  <a16:creationId xmlns:a16="http://schemas.microsoft.com/office/drawing/2014/main" id="{48F544FE-CA45-405F-AC79-ED1130E3A53D}"/>
                </a:ext>
              </a:extLst>
            </p:cNvPr>
            <p:cNvGraphicFramePr>
              <a:graphicFrameLocks noChangeAspect="1"/>
            </p:cNvGraphicFramePr>
            <p:nvPr>
              <p:extLst>
                <p:ext uri="{D42A27DB-BD31-4B8C-83A1-F6EECF244321}">
                  <p14:modId xmlns:p14="http://schemas.microsoft.com/office/powerpoint/2010/main" val="685507444"/>
                </p:ext>
              </p:extLst>
            </p:nvPr>
          </p:nvGraphicFramePr>
          <p:xfrm>
            <a:off x="1137" y="3612"/>
            <a:ext cx="2034" cy="481"/>
          </p:xfrm>
          <a:graphic>
            <a:graphicData uri="http://schemas.openxmlformats.org/presentationml/2006/ole">
              <mc:AlternateContent xmlns:mc="http://schemas.openxmlformats.org/markup-compatibility/2006">
                <mc:Choice xmlns:v="urn:schemas-microsoft-com:vml" Requires="v">
                  <p:oleObj spid="_x0000_s30798" name="Equation" r:id="rId5" imgW="1397000" imgH="330200" progId="Equation.DSMT4">
                    <p:embed/>
                  </p:oleObj>
                </mc:Choice>
                <mc:Fallback>
                  <p:oleObj name="Equation" r:id="rId5" imgW="1397000" imgH="330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7" y="3612"/>
                          <a:ext cx="2034"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Rectangle 15">
              <a:extLst>
                <a:ext uri="{FF2B5EF4-FFF2-40B4-BE49-F238E27FC236}">
                  <a16:creationId xmlns:a16="http://schemas.microsoft.com/office/drawing/2014/main" id="{E39A7575-D035-4A2C-9E32-F45C87F42DD2}"/>
                </a:ext>
              </a:extLst>
            </p:cNvPr>
            <p:cNvSpPr>
              <a:spLocks noChangeArrowheads="1"/>
            </p:cNvSpPr>
            <p:nvPr/>
          </p:nvSpPr>
          <p:spPr bwMode="auto">
            <a:xfrm>
              <a:off x="4830" y="361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(3.3-11)</a:t>
              </a:r>
            </a:p>
          </p:txBody>
        </p:sp>
      </p:grpSp>
      <p:grpSp>
        <p:nvGrpSpPr>
          <p:cNvPr id="30727" name="Group 18">
            <a:extLst>
              <a:ext uri="{FF2B5EF4-FFF2-40B4-BE49-F238E27FC236}">
                <a16:creationId xmlns:a16="http://schemas.microsoft.com/office/drawing/2014/main" id="{DE0D30B8-8B42-495C-97CA-2D5EF8B85F7C}"/>
              </a:ext>
            </a:extLst>
          </p:cNvPr>
          <p:cNvGrpSpPr>
            <a:grpSpLocks/>
          </p:cNvGrpSpPr>
          <p:nvPr/>
        </p:nvGrpSpPr>
        <p:grpSpPr bwMode="auto">
          <a:xfrm>
            <a:off x="1692275" y="6002338"/>
            <a:ext cx="7459663" cy="644525"/>
            <a:chOff x="1383" y="1117"/>
            <a:chExt cx="4354" cy="406"/>
          </a:xfrm>
        </p:grpSpPr>
        <p:graphicFrame>
          <p:nvGraphicFramePr>
            <p:cNvPr id="30728" name="Object 19">
              <a:extLst>
                <a:ext uri="{FF2B5EF4-FFF2-40B4-BE49-F238E27FC236}">
                  <a16:creationId xmlns:a16="http://schemas.microsoft.com/office/drawing/2014/main" id="{3D0181DC-3A14-46D7-B32C-6AC7F3AFD3BC}"/>
                </a:ext>
              </a:extLst>
            </p:cNvPr>
            <p:cNvGraphicFramePr>
              <a:graphicFrameLocks noChangeAspect="1"/>
            </p:cNvGraphicFramePr>
            <p:nvPr>
              <p:extLst>
                <p:ext uri="{D42A27DB-BD31-4B8C-83A1-F6EECF244321}">
                  <p14:modId xmlns:p14="http://schemas.microsoft.com/office/powerpoint/2010/main" val="2603470265"/>
                </p:ext>
              </p:extLst>
            </p:nvPr>
          </p:nvGraphicFramePr>
          <p:xfrm>
            <a:off x="1383" y="1117"/>
            <a:ext cx="2213" cy="406"/>
          </p:xfrm>
          <a:graphic>
            <a:graphicData uri="http://schemas.openxmlformats.org/presentationml/2006/ole">
              <mc:AlternateContent xmlns:mc="http://schemas.openxmlformats.org/markup-compatibility/2006">
                <mc:Choice xmlns:v="urn:schemas-microsoft-com:vml" Requires="v">
                  <p:oleObj spid="_x0000_s30799" name="Equation" r:id="rId7" imgW="1524000" imgH="279400" progId="Equation.DSMT4">
                    <p:embed/>
                  </p:oleObj>
                </mc:Choice>
                <mc:Fallback>
                  <p:oleObj name="Equation" r:id="rId7" imgW="1524000" imgH="2794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1117"/>
                          <a:ext cx="221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Rectangle 20">
              <a:extLst>
                <a:ext uri="{FF2B5EF4-FFF2-40B4-BE49-F238E27FC236}">
                  <a16:creationId xmlns:a16="http://schemas.microsoft.com/office/drawing/2014/main" id="{7740B428-8587-43C3-99E8-5895CEC1FFDD}"/>
                </a:ext>
              </a:extLst>
            </p:cNvPr>
            <p:cNvSpPr>
              <a:spLocks noChangeArrowheads="1"/>
            </p:cNvSpPr>
            <p:nvPr/>
          </p:nvSpPr>
          <p:spPr bwMode="auto">
            <a:xfrm>
              <a:off x="4830" y="111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(3.3-12)</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a:extLst>
              <a:ext uri="{FF2B5EF4-FFF2-40B4-BE49-F238E27FC236}">
                <a16:creationId xmlns:a16="http://schemas.microsoft.com/office/drawing/2014/main" id="{451A6F03-2FF5-434A-9874-02F28D2F171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A9BD9E5-E1C9-48BE-B97C-82F068E0AF71}" type="slidenum">
              <a:rPr kumimoji="0" lang="zh-TW" altLang="en-US"/>
              <a:pPr/>
              <a:t>27</a:t>
            </a:fld>
            <a:endParaRPr kumimoji="0" lang="en-US" altLang="zh-TW"/>
          </a:p>
        </p:txBody>
      </p:sp>
      <p:sp>
        <p:nvSpPr>
          <p:cNvPr id="31747" name="Rectangle 2">
            <a:extLst>
              <a:ext uri="{FF2B5EF4-FFF2-40B4-BE49-F238E27FC236}">
                <a16:creationId xmlns:a16="http://schemas.microsoft.com/office/drawing/2014/main" id="{58ABCB18-A35C-4A49-BEC7-F7744579B164}"/>
              </a:ext>
            </a:extLst>
          </p:cNvPr>
          <p:cNvSpPr>
            <a:spLocks noGrp="1" noChangeArrowheads="1"/>
          </p:cNvSpPr>
          <p:nvPr>
            <p:ph type="title"/>
          </p:nvPr>
        </p:nvSpPr>
        <p:spPr/>
        <p:txBody>
          <a:bodyPr/>
          <a:lstStyle/>
          <a:p>
            <a:pPr eaLnBrk="1" hangingPunct="1"/>
            <a:endParaRPr lang="zh-TW" altLang="en-US"/>
          </a:p>
        </p:txBody>
      </p:sp>
      <p:sp>
        <p:nvSpPr>
          <p:cNvPr id="31748" name="Rectangle 3">
            <a:extLst>
              <a:ext uri="{FF2B5EF4-FFF2-40B4-BE49-F238E27FC236}">
                <a16:creationId xmlns:a16="http://schemas.microsoft.com/office/drawing/2014/main" id="{CB19DEF2-972F-4A79-8538-C55D0BA5AA32}"/>
              </a:ext>
            </a:extLst>
          </p:cNvPr>
          <p:cNvSpPr>
            <a:spLocks noGrp="1" noChangeArrowheads="1"/>
          </p:cNvSpPr>
          <p:nvPr>
            <p:ph type="body" idx="1"/>
          </p:nvPr>
        </p:nvSpPr>
        <p:spPr>
          <a:xfrm>
            <a:off x="107950" y="115888"/>
            <a:ext cx="8847138" cy="6553200"/>
          </a:xfrm>
        </p:spPr>
        <p:txBody>
          <a:bodyPr/>
          <a:lstStyle/>
          <a:p>
            <a:pPr eaLnBrk="1" hangingPunct="1"/>
            <a:r>
              <a:rPr lang="en-US" altLang="zh-TW"/>
              <a:t>For the discrete case,</a:t>
            </a:r>
          </a:p>
          <a:p>
            <a:pPr eaLnBrk="1" hangingPunct="1"/>
            <a:endParaRPr lang="en-US" altLang="zh-TW"/>
          </a:p>
          <a:p>
            <a:pPr algn="r" eaLnBrk="1" hangingPunct="1">
              <a:lnSpc>
                <a:spcPct val="80000"/>
              </a:lnSpc>
              <a:spcBef>
                <a:spcPct val="0"/>
              </a:spcBef>
              <a:spcAft>
                <a:spcPct val="50000"/>
              </a:spcAft>
              <a:buFont typeface="Wingdings" panose="05000000000000000000" pitchFamily="2" charset="2"/>
              <a:buNone/>
            </a:pPr>
            <a:r>
              <a:rPr lang="zh-TW" altLang="en-US"/>
              <a:t>									</a:t>
            </a:r>
            <a:r>
              <a:rPr lang="en-US" altLang="zh-TW"/>
              <a:t>(3.3-13)</a:t>
            </a:r>
          </a:p>
          <a:p>
            <a:pPr eaLnBrk="1" hangingPunct="1">
              <a:lnSpc>
                <a:spcPct val="0"/>
              </a:lnSpc>
              <a:buFont typeface="Wingdings" panose="05000000000000000000" pitchFamily="2" charset="2"/>
              <a:buNone/>
            </a:pPr>
            <a:endParaRPr lang="en-US" altLang="zh-TW"/>
          </a:p>
          <a:p>
            <a:pPr eaLnBrk="1" hangingPunct="1">
              <a:buFont typeface="Wingdings" panose="05000000000000000000" pitchFamily="2" charset="2"/>
              <a:buNone/>
            </a:pPr>
            <a:r>
              <a:rPr lang="en-US" altLang="zh-TW"/>
              <a:t>	where </a:t>
            </a:r>
            <a:r>
              <a:rPr lang="en-US" altLang="zh-TW" i="1"/>
              <a:t>n</a:t>
            </a:r>
            <a:r>
              <a:rPr lang="en-US" altLang="zh-TW"/>
              <a:t> is the total number of pixels in the image, </a:t>
            </a:r>
            <a:r>
              <a:rPr lang="en-US" altLang="zh-TW" i="1"/>
              <a:t>n</a:t>
            </a:r>
            <a:r>
              <a:rPr lang="en-US" altLang="zh-TW" i="1" baseline="-25000"/>
              <a:t>j</a:t>
            </a:r>
            <a:r>
              <a:rPr lang="en-US" altLang="zh-TW"/>
              <a:t> is the number of pixels with gray level </a:t>
            </a:r>
            <a:r>
              <a:rPr lang="en-US" altLang="zh-TW" i="1"/>
              <a:t>r</a:t>
            </a:r>
            <a:r>
              <a:rPr lang="en-US" altLang="zh-TW" i="1" baseline="-25000"/>
              <a:t>j</a:t>
            </a:r>
            <a:r>
              <a:rPr lang="en-US" altLang="zh-TW"/>
              <a:t>, and </a:t>
            </a:r>
            <a:r>
              <a:rPr lang="en-US" altLang="zh-TW" i="1"/>
              <a:t>L</a:t>
            </a:r>
            <a:r>
              <a:rPr lang="en-US" altLang="zh-TW"/>
              <a:t> is the number of discrete gray levels. Similarly, using the given histogram </a:t>
            </a:r>
            <a:r>
              <a:rPr lang="en-US" altLang="zh-TW" i="1"/>
              <a:t>p</a:t>
            </a:r>
            <a:r>
              <a:rPr lang="en-US" altLang="zh-TW" i="1" baseline="-25000"/>
              <a:t>z</a:t>
            </a:r>
            <a:r>
              <a:rPr lang="en-US" altLang="zh-TW"/>
              <a:t>(</a:t>
            </a:r>
            <a:r>
              <a:rPr lang="en-US" altLang="zh-TW" i="1"/>
              <a:t>z</a:t>
            </a:r>
            <a:r>
              <a:rPr lang="en-US" altLang="zh-TW" i="1" baseline="-25000"/>
              <a:t>i</a:t>
            </a:r>
            <a:r>
              <a:rPr lang="en-US" altLang="zh-TW"/>
              <a:t>), </a:t>
            </a:r>
            <a:r>
              <a:rPr lang="en-US" altLang="zh-TW" i="1"/>
              <a:t>i </a:t>
            </a:r>
            <a:r>
              <a:rPr lang="en-US" altLang="zh-TW"/>
              <a:t>= 0, 1, 2, </a:t>
            </a:r>
            <a:r>
              <a:rPr lang="en-US" altLang="zh-TW">
                <a:latin typeface="Arial" panose="020B0604020202020204" pitchFamily="34" charset="0"/>
              </a:rPr>
              <a:t>…</a:t>
            </a:r>
            <a:r>
              <a:rPr lang="en-US" altLang="zh-TW"/>
              <a:t>, </a:t>
            </a:r>
            <a:r>
              <a:rPr lang="en-US" altLang="zh-TW" i="1"/>
              <a:t>L - </a:t>
            </a:r>
            <a:r>
              <a:rPr lang="en-US" altLang="zh-TW"/>
              <a:t>1, we have:</a:t>
            </a:r>
          </a:p>
          <a:p>
            <a:pPr eaLnBrk="1" hangingPunct="1">
              <a:lnSpc>
                <a:spcPct val="70000"/>
              </a:lnSpc>
              <a:spcBef>
                <a:spcPct val="0"/>
              </a:spcBef>
              <a:buFont typeface="Wingdings" panose="05000000000000000000" pitchFamily="2" charset="2"/>
              <a:buNone/>
            </a:pPr>
            <a:endParaRPr lang="en-US" altLang="zh-TW"/>
          </a:p>
          <a:p>
            <a:pPr eaLnBrk="1" hangingPunct="1">
              <a:spcBef>
                <a:spcPct val="0"/>
              </a:spcBef>
              <a:buFont typeface="Wingdings" panose="05000000000000000000" pitchFamily="2" charset="2"/>
              <a:buNone/>
            </a:pPr>
            <a:endParaRPr lang="en-US" altLang="zh-TW"/>
          </a:p>
          <a:p>
            <a:pPr eaLnBrk="1" hangingPunct="1">
              <a:buFont typeface="Wingdings" panose="05000000000000000000" pitchFamily="2" charset="2"/>
              <a:buNone/>
            </a:pPr>
            <a:r>
              <a:rPr lang="en-US" altLang="zh-TW"/>
              <a:t>	Finally, the discrete version of Eq. (3.3-12) is given by:</a:t>
            </a:r>
          </a:p>
          <a:p>
            <a:pPr eaLnBrk="1" hangingPunct="1">
              <a:buFont typeface="Wingdings" panose="05000000000000000000" pitchFamily="2" charset="2"/>
              <a:buNone/>
            </a:pPr>
            <a:endParaRPr lang="en-US" altLang="zh-TW"/>
          </a:p>
          <a:p>
            <a:pPr eaLnBrk="1" hangingPunct="1">
              <a:buFont typeface="Wingdings" panose="05000000000000000000" pitchFamily="2" charset="2"/>
              <a:buNone/>
            </a:pPr>
            <a:r>
              <a:rPr lang="en-US" altLang="zh-TW"/>
              <a:t>	or, form Eq. (3.3-13),</a:t>
            </a:r>
          </a:p>
        </p:txBody>
      </p:sp>
      <p:grpSp>
        <p:nvGrpSpPr>
          <p:cNvPr id="31749" name="Group 35">
            <a:extLst>
              <a:ext uri="{FF2B5EF4-FFF2-40B4-BE49-F238E27FC236}">
                <a16:creationId xmlns:a16="http://schemas.microsoft.com/office/drawing/2014/main" id="{7FE5CC14-46CE-4171-80CC-C87FC7D7C70C}"/>
              </a:ext>
            </a:extLst>
          </p:cNvPr>
          <p:cNvGrpSpPr>
            <a:grpSpLocks/>
          </p:cNvGrpSpPr>
          <p:nvPr/>
        </p:nvGrpSpPr>
        <p:grpSpPr bwMode="auto">
          <a:xfrm>
            <a:off x="560388" y="3429000"/>
            <a:ext cx="8547100" cy="1000125"/>
            <a:chOff x="353" y="935"/>
            <a:chExt cx="5384" cy="630"/>
          </a:xfrm>
        </p:grpSpPr>
        <p:graphicFrame>
          <p:nvGraphicFramePr>
            <p:cNvPr id="31760" name="Object 36">
              <a:extLst>
                <a:ext uri="{FF2B5EF4-FFF2-40B4-BE49-F238E27FC236}">
                  <a16:creationId xmlns:a16="http://schemas.microsoft.com/office/drawing/2014/main" id="{B597A30C-F4BD-44B6-B6FD-187EEF97B11F}"/>
                </a:ext>
              </a:extLst>
            </p:cNvPr>
            <p:cNvGraphicFramePr>
              <a:graphicFrameLocks noChangeAspect="1"/>
            </p:cNvGraphicFramePr>
            <p:nvPr>
              <p:extLst>
                <p:ext uri="{D42A27DB-BD31-4B8C-83A1-F6EECF244321}">
                  <p14:modId xmlns:p14="http://schemas.microsoft.com/office/powerpoint/2010/main" val="2389376847"/>
                </p:ext>
              </p:extLst>
            </p:nvPr>
          </p:nvGraphicFramePr>
          <p:xfrm>
            <a:off x="353" y="935"/>
            <a:ext cx="2482" cy="630"/>
          </p:xfrm>
          <a:graphic>
            <a:graphicData uri="http://schemas.openxmlformats.org/presentationml/2006/ole">
              <mc:AlternateContent xmlns:mc="http://schemas.openxmlformats.org/markup-compatibility/2006">
                <mc:Choice xmlns:v="urn:schemas-microsoft-com:vml" Requires="v">
                  <p:oleObj spid="_x0000_s31868" name="Equation" r:id="rId3" imgW="1701800" imgH="431800" progId="Equation.DSMT4">
                    <p:embed/>
                  </p:oleObj>
                </mc:Choice>
                <mc:Fallback>
                  <p:oleObj name="Equation" r:id="rId3" imgW="1701800" imgH="43180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 y="935"/>
                          <a:ext cx="2482"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1" name="Rectangle 37">
              <a:extLst>
                <a:ext uri="{FF2B5EF4-FFF2-40B4-BE49-F238E27FC236}">
                  <a16:creationId xmlns:a16="http://schemas.microsoft.com/office/drawing/2014/main" id="{6C538DC3-CC43-44E2-B2E7-F465C84CBA7B}"/>
                </a:ext>
              </a:extLst>
            </p:cNvPr>
            <p:cNvSpPr>
              <a:spLocks noChangeArrowheads="1"/>
            </p:cNvSpPr>
            <p:nvPr/>
          </p:nvSpPr>
          <p:spPr bwMode="auto">
            <a:xfrm>
              <a:off x="2925" y="1072"/>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62" name="Rectangle 38">
              <a:extLst>
                <a:ext uri="{FF2B5EF4-FFF2-40B4-BE49-F238E27FC236}">
                  <a16:creationId xmlns:a16="http://schemas.microsoft.com/office/drawing/2014/main" id="{A7F63AA1-96D8-4F2E-BE43-EF977E05303D}"/>
                </a:ext>
              </a:extLst>
            </p:cNvPr>
            <p:cNvSpPr>
              <a:spLocks noChangeArrowheads="1"/>
            </p:cNvSpPr>
            <p:nvPr/>
          </p:nvSpPr>
          <p:spPr bwMode="auto">
            <a:xfrm>
              <a:off x="4830" y="1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(3.3-14)</a:t>
              </a:r>
            </a:p>
          </p:txBody>
        </p:sp>
      </p:grpSp>
      <p:grpSp>
        <p:nvGrpSpPr>
          <p:cNvPr id="31750" name="Group 39">
            <a:extLst>
              <a:ext uri="{FF2B5EF4-FFF2-40B4-BE49-F238E27FC236}">
                <a16:creationId xmlns:a16="http://schemas.microsoft.com/office/drawing/2014/main" id="{47526A52-26BE-4928-919E-05A38251492F}"/>
              </a:ext>
            </a:extLst>
          </p:cNvPr>
          <p:cNvGrpSpPr>
            <a:grpSpLocks/>
          </p:cNvGrpSpPr>
          <p:nvPr/>
        </p:nvGrpSpPr>
        <p:grpSpPr bwMode="auto">
          <a:xfrm>
            <a:off x="1552575" y="4657725"/>
            <a:ext cx="7556500" cy="715963"/>
            <a:chOff x="978" y="3115"/>
            <a:chExt cx="4760" cy="451"/>
          </a:xfrm>
        </p:grpSpPr>
        <p:graphicFrame>
          <p:nvGraphicFramePr>
            <p:cNvPr id="31757" name="Object 40">
              <a:extLst>
                <a:ext uri="{FF2B5EF4-FFF2-40B4-BE49-F238E27FC236}">
                  <a16:creationId xmlns:a16="http://schemas.microsoft.com/office/drawing/2014/main" id="{ABB5AC47-AC72-471E-A891-2B545CDE259C}"/>
                </a:ext>
              </a:extLst>
            </p:cNvPr>
            <p:cNvGraphicFramePr>
              <a:graphicFrameLocks noChangeAspect="1"/>
            </p:cNvGraphicFramePr>
            <p:nvPr>
              <p:extLst>
                <p:ext uri="{D42A27DB-BD31-4B8C-83A1-F6EECF244321}">
                  <p14:modId xmlns:p14="http://schemas.microsoft.com/office/powerpoint/2010/main" val="1480810251"/>
                </p:ext>
              </p:extLst>
            </p:nvPr>
          </p:nvGraphicFramePr>
          <p:xfrm>
            <a:off x="978" y="3158"/>
            <a:ext cx="1494" cy="408"/>
          </p:xfrm>
          <a:graphic>
            <a:graphicData uri="http://schemas.openxmlformats.org/presentationml/2006/ole">
              <mc:AlternateContent xmlns:mc="http://schemas.openxmlformats.org/markup-compatibility/2006">
                <mc:Choice xmlns:v="urn:schemas-microsoft-com:vml" Requires="v">
                  <p:oleObj spid="_x0000_s31869" name="Equation" r:id="rId5" imgW="1040948" imgH="279279" progId="Equation.DSMT4">
                    <p:embed/>
                  </p:oleObj>
                </mc:Choice>
                <mc:Fallback>
                  <p:oleObj name="Equation" r:id="rId5" imgW="1040948" imgH="279279"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 y="3158"/>
                          <a:ext cx="149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8" name="Rectangle 41">
              <a:extLst>
                <a:ext uri="{FF2B5EF4-FFF2-40B4-BE49-F238E27FC236}">
                  <a16:creationId xmlns:a16="http://schemas.microsoft.com/office/drawing/2014/main" id="{CE5BC145-38E8-46BE-856D-4B177528C371}"/>
                </a:ext>
              </a:extLst>
            </p:cNvPr>
            <p:cNvSpPr>
              <a:spLocks noChangeArrowheads="1"/>
            </p:cNvSpPr>
            <p:nvPr/>
          </p:nvSpPr>
          <p:spPr bwMode="auto">
            <a:xfrm>
              <a:off x="2926" y="3158"/>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59" name="Rectangle 42">
              <a:extLst>
                <a:ext uri="{FF2B5EF4-FFF2-40B4-BE49-F238E27FC236}">
                  <a16:creationId xmlns:a16="http://schemas.microsoft.com/office/drawing/2014/main" id="{EE27E510-BFC7-49B2-B35D-17ACEF568607}"/>
                </a:ext>
              </a:extLst>
            </p:cNvPr>
            <p:cNvSpPr>
              <a:spLocks noChangeArrowheads="1"/>
            </p:cNvSpPr>
            <p:nvPr/>
          </p:nvSpPr>
          <p:spPr bwMode="auto">
            <a:xfrm>
              <a:off x="4831" y="311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(3.3-15)</a:t>
              </a:r>
            </a:p>
          </p:txBody>
        </p:sp>
      </p:grpSp>
      <p:grpSp>
        <p:nvGrpSpPr>
          <p:cNvPr id="31751" name="Group 43">
            <a:extLst>
              <a:ext uri="{FF2B5EF4-FFF2-40B4-BE49-F238E27FC236}">
                <a16:creationId xmlns:a16="http://schemas.microsoft.com/office/drawing/2014/main" id="{70A3B54D-9792-481B-A723-6F1E18BBF37E}"/>
              </a:ext>
            </a:extLst>
          </p:cNvPr>
          <p:cNvGrpSpPr>
            <a:grpSpLocks/>
          </p:cNvGrpSpPr>
          <p:nvPr/>
        </p:nvGrpSpPr>
        <p:grpSpPr bwMode="auto">
          <a:xfrm>
            <a:off x="1547813" y="5664200"/>
            <a:ext cx="7559675" cy="644525"/>
            <a:chOff x="975" y="3160"/>
            <a:chExt cx="4762" cy="406"/>
          </a:xfrm>
        </p:grpSpPr>
        <p:graphicFrame>
          <p:nvGraphicFramePr>
            <p:cNvPr id="31754" name="Object 44">
              <a:extLst>
                <a:ext uri="{FF2B5EF4-FFF2-40B4-BE49-F238E27FC236}">
                  <a16:creationId xmlns:a16="http://schemas.microsoft.com/office/drawing/2014/main" id="{3822FB65-09F5-4E2C-AD12-9AE27E21E918}"/>
                </a:ext>
              </a:extLst>
            </p:cNvPr>
            <p:cNvGraphicFramePr>
              <a:graphicFrameLocks noChangeAspect="1"/>
            </p:cNvGraphicFramePr>
            <p:nvPr>
              <p:extLst>
                <p:ext uri="{D42A27DB-BD31-4B8C-83A1-F6EECF244321}">
                  <p14:modId xmlns:p14="http://schemas.microsoft.com/office/powerpoint/2010/main" val="3329295969"/>
                </p:ext>
              </p:extLst>
            </p:nvPr>
          </p:nvGraphicFramePr>
          <p:xfrm>
            <a:off x="975" y="3197"/>
            <a:ext cx="1183" cy="369"/>
          </p:xfrm>
          <a:graphic>
            <a:graphicData uri="http://schemas.openxmlformats.org/presentationml/2006/ole">
              <mc:AlternateContent xmlns:mc="http://schemas.openxmlformats.org/markup-compatibility/2006">
                <mc:Choice xmlns:v="urn:schemas-microsoft-com:vml" Requires="v">
                  <p:oleObj spid="_x0000_s31870" name="Equation" r:id="rId7" imgW="812447" imgH="253890" progId="Equation.DSMT4">
                    <p:embed/>
                  </p:oleObj>
                </mc:Choice>
                <mc:Fallback>
                  <p:oleObj name="Equation" r:id="rId7" imgW="812447" imgH="25389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3197"/>
                          <a:ext cx="118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Rectangle 45">
              <a:extLst>
                <a:ext uri="{FF2B5EF4-FFF2-40B4-BE49-F238E27FC236}">
                  <a16:creationId xmlns:a16="http://schemas.microsoft.com/office/drawing/2014/main" id="{BC9DF135-28E6-4A9E-90B2-CF437EC231A0}"/>
                </a:ext>
              </a:extLst>
            </p:cNvPr>
            <p:cNvSpPr>
              <a:spLocks noChangeArrowheads="1"/>
            </p:cNvSpPr>
            <p:nvPr/>
          </p:nvSpPr>
          <p:spPr bwMode="auto">
            <a:xfrm>
              <a:off x="2925" y="3204"/>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56" name="Rectangle 46">
              <a:extLst>
                <a:ext uri="{FF2B5EF4-FFF2-40B4-BE49-F238E27FC236}">
                  <a16:creationId xmlns:a16="http://schemas.microsoft.com/office/drawing/2014/main" id="{AA82A3F3-C5CF-4E34-AD57-70A57AE18310}"/>
                </a:ext>
              </a:extLst>
            </p:cNvPr>
            <p:cNvSpPr>
              <a:spLocks noChangeArrowheads="1"/>
            </p:cNvSpPr>
            <p:nvPr/>
          </p:nvSpPr>
          <p:spPr bwMode="auto">
            <a:xfrm>
              <a:off x="4830" y="316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(3.3-16)</a:t>
              </a:r>
            </a:p>
          </p:txBody>
        </p:sp>
      </p:grpSp>
      <p:graphicFrame>
        <p:nvGraphicFramePr>
          <p:cNvPr id="31752" name="Object 48">
            <a:extLst>
              <a:ext uri="{FF2B5EF4-FFF2-40B4-BE49-F238E27FC236}">
                <a16:creationId xmlns:a16="http://schemas.microsoft.com/office/drawing/2014/main" id="{353107D6-FC4F-4477-B4B8-45D490179EB9}"/>
              </a:ext>
            </a:extLst>
          </p:cNvPr>
          <p:cNvGraphicFramePr>
            <a:graphicFrameLocks noChangeAspect="1"/>
          </p:cNvGraphicFramePr>
          <p:nvPr>
            <p:extLst>
              <p:ext uri="{D42A27DB-BD31-4B8C-83A1-F6EECF244321}">
                <p14:modId xmlns:p14="http://schemas.microsoft.com/office/powerpoint/2010/main" val="1555090035"/>
              </p:ext>
            </p:extLst>
          </p:nvPr>
        </p:nvGraphicFramePr>
        <p:xfrm>
          <a:off x="1746250" y="458788"/>
          <a:ext cx="4113213" cy="1512887"/>
        </p:xfrm>
        <a:graphic>
          <a:graphicData uri="http://schemas.openxmlformats.org/presentationml/2006/ole">
            <mc:AlternateContent xmlns:mc="http://schemas.openxmlformats.org/markup-compatibility/2006">
              <mc:Choice xmlns:v="urn:schemas-microsoft-com:vml" Requires="v">
                <p:oleObj spid="_x0000_s31871" name="方程式" r:id="rId9" imgW="2108200" imgH="838200" progId="Equation.3">
                  <p:embed/>
                </p:oleObj>
              </mc:Choice>
              <mc:Fallback>
                <p:oleObj name="方程式" r:id="rId9" imgW="2108200" imgH="838200"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250" y="458788"/>
                        <a:ext cx="4113213"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49">
            <a:extLst>
              <a:ext uri="{FF2B5EF4-FFF2-40B4-BE49-F238E27FC236}">
                <a16:creationId xmlns:a16="http://schemas.microsoft.com/office/drawing/2014/main" id="{5142A4E3-129C-4F4E-B338-4C127E5DBA7D}"/>
              </a:ext>
            </a:extLst>
          </p:cNvPr>
          <p:cNvGraphicFramePr>
            <a:graphicFrameLocks noChangeAspect="1"/>
          </p:cNvGraphicFramePr>
          <p:nvPr>
            <p:extLst>
              <p:ext uri="{D42A27DB-BD31-4B8C-83A1-F6EECF244321}">
                <p14:modId xmlns:p14="http://schemas.microsoft.com/office/powerpoint/2010/main" val="1714705409"/>
              </p:ext>
            </p:extLst>
          </p:nvPr>
        </p:nvGraphicFramePr>
        <p:xfrm>
          <a:off x="2700338" y="1090613"/>
          <a:ext cx="196850" cy="488950"/>
        </p:xfrm>
        <a:graphic>
          <a:graphicData uri="http://schemas.openxmlformats.org/presentationml/2006/ole">
            <mc:AlternateContent xmlns:mc="http://schemas.openxmlformats.org/markup-compatibility/2006">
              <mc:Choice xmlns:v="urn:schemas-microsoft-com:vml" Requires="v">
                <p:oleObj spid="_x0000_s31872" name="方程式" r:id="rId11" imgW="101512" imgH="253780" progId="Equation.3">
                  <p:embed/>
                </p:oleObj>
              </mc:Choice>
              <mc:Fallback>
                <p:oleObj name="方程式" r:id="rId11" imgW="101512" imgH="25378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1090613"/>
                        <a:ext cx="1968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a:extLst>
              <a:ext uri="{FF2B5EF4-FFF2-40B4-BE49-F238E27FC236}">
                <a16:creationId xmlns:a16="http://schemas.microsoft.com/office/drawing/2014/main" id="{233206F6-B4F4-4879-B29A-9634D2DC3C3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A5B772B-E91B-49A6-B356-3B693AE38E69}" type="slidenum">
              <a:rPr kumimoji="0" lang="zh-TW" altLang="en-US"/>
              <a:pPr/>
              <a:t>28</a:t>
            </a:fld>
            <a:endParaRPr kumimoji="0" lang="en-US" altLang="zh-TW"/>
          </a:p>
        </p:txBody>
      </p:sp>
      <p:sp>
        <p:nvSpPr>
          <p:cNvPr id="32771" name="Rectangle 2">
            <a:extLst>
              <a:ext uri="{FF2B5EF4-FFF2-40B4-BE49-F238E27FC236}">
                <a16:creationId xmlns:a16="http://schemas.microsoft.com/office/drawing/2014/main" id="{97EED370-6AE9-4907-94B0-0DE14D19A057}"/>
              </a:ext>
            </a:extLst>
          </p:cNvPr>
          <p:cNvSpPr>
            <a:spLocks noGrp="1" noChangeArrowheads="1"/>
          </p:cNvSpPr>
          <p:nvPr>
            <p:ph type="title"/>
          </p:nvPr>
        </p:nvSpPr>
        <p:spPr/>
        <p:txBody>
          <a:bodyPr/>
          <a:lstStyle/>
          <a:p>
            <a:pPr eaLnBrk="1" hangingPunct="1"/>
            <a:r>
              <a:rPr lang="en-US" altLang="zh-TW"/>
              <a:t>Implementation</a:t>
            </a:r>
          </a:p>
        </p:txBody>
      </p:sp>
      <p:sp>
        <p:nvSpPr>
          <p:cNvPr id="32772" name="Rectangle 3">
            <a:extLst>
              <a:ext uri="{FF2B5EF4-FFF2-40B4-BE49-F238E27FC236}">
                <a16:creationId xmlns:a16="http://schemas.microsoft.com/office/drawing/2014/main" id="{4F4C8FD2-DF47-4392-821E-AF334C814A1A}"/>
              </a:ext>
            </a:extLst>
          </p:cNvPr>
          <p:cNvSpPr>
            <a:spLocks noGrp="1" noChangeArrowheads="1"/>
          </p:cNvSpPr>
          <p:nvPr>
            <p:ph type="body" idx="1"/>
          </p:nvPr>
        </p:nvSpPr>
        <p:spPr/>
        <p:txBody>
          <a:bodyPr/>
          <a:lstStyle/>
          <a:p>
            <a:pPr eaLnBrk="1" hangingPunct="1"/>
            <a:r>
              <a:rPr lang="en-US" altLang="zh-TW"/>
              <a:t>(1) Each set of gray levels {</a:t>
            </a:r>
            <a:r>
              <a:rPr lang="en-US" altLang="zh-TW" i="1"/>
              <a:t>r</a:t>
            </a:r>
            <a:r>
              <a:rPr lang="en-US" altLang="zh-TW" i="1" baseline="-25000"/>
              <a:t>j</a:t>
            </a:r>
            <a:r>
              <a:rPr lang="en-US" altLang="zh-TW"/>
              <a:t>}, {</a:t>
            </a:r>
            <a:r>
              <a:rPr lang="en-US" altLang="zh-TW" i="1"/>
              <a:t>s</a:t>
            </a:r>
            <a:r>
              <a:rPr lang="en-US" altLang="zh-TW" i="1" baseline="-25000"/>
              <a:t>j</a:t>
            </a:r>
            <a:r>
              <a:rPr lang="en-US" altLang="zh-TW"/>
              <a:t>}, and {</a:t>
            </a:r>
            <a:r>
              <a:rPr lang="en-US" altLang="zh-TW" i="1"/>
              <a:t>z</a:t>
            </a:r>
            <a:r>
              <a:rPr lang="en-US" altLang="zh-TW" i="1" baseline="-25000"/>
              <a:t>j</a:t>
            </a:r>
            <a:r>
              <a:rPr lang="en-US" altLang="zh-TW"/>
              <a:t>}, </a:t>
            </a:r>
            <a:r>
              <a:rPr lang="en-US" altLang="zh-TW" i="1"/>
              <a:t>j</a:t>
            </a:r>
            <a:r>
              <a:rPr lang="en-US" altLang="zh-TW"/>
              <a:t>=0, 1, 2, </a:t>
            </a:r>
            <a:r>
              <a:rPr lang="en-US" altLang="zh-TW">
                <a:latin typeface="Arial" panose="020B0604020202020204" pitchFamily="34" charset="0"/>
              </a:rPr>
              <a:t>…</a:t>
            </a:r>
            <a:r>
              <a:rPr lang="en-US" altLang="zh-TW"/>
              <a:t>, 	</a:t>
            </a:r>
            <a:r>
              <a:rPr lang="en-US" altLang="zh-TW" i="1"/>
              <a:t>L</a:t>
            </a:r>
            <a:r>
              <a:rPr lang="en-US" altLang="zh-TW"/>
              <a:t> </a:t>
            </a:r>
            <a:r>
              <a:rPr lang="en-US" altLang="zh-TW">
                <a:latin typeface="Arial" panose="020B0604020202020204" pitchFamily="34" charset="0"/>
              </a:rPr>
              <a:t>–</a:t>
            </a:r>
            <a:r>
              <a:rPr lang="en-US" altLang="zh-TW"/>
              <a:t> 1, is a one-dimensional array of dimension        .</a:t>
            </a:r>
          </a:p>
          <a:p>
            <a:pPr eaLnBrk="1" hangingPunct="1">
              <a:buFont typeface="Wingdings" panose="05000000000000000000" pitchFamily="2" charset="2"/>
              <a:buNone/>
            </a:pPr>
            <a:r>
              <a:rPr lang="en-US" altLang="zh-TW"/>
              <a:t>	(2) All mappings from </a:t>
            </a:r>
            <a:r>
              <a:rPr lang="en-US" altLang="zh-TW" i="1"/>
              <a:t>r</a:t>
            </a:r>
            <a:r>
              <a:rPr lang="en-US" altLang="zh-TW"/>
              <a:t> to </a:t>
            </a:r>
            <a:r>
              <a:rPr lang="en-US" altLang="zh-TW" i="1"/>
              <a:t>s</a:t>
            </a:r>
            <a:r>
              <a:rPr lang="en-US" altLang="zh-TW"/>
              <a:t> and from </a:t>
            </a:r>
            <a:r>
              <a:rPr lang="en-US" altLang="zh-TW" i="1"/>
              <a:t>s</a:t>
            </a:r>
            <a:r>
              <a:rPr lang="en-US" altLang="zh-TW"/>
              <a:t> to </a:t>
            </a:r>
            <a:r>
              <a:rPr lang="en-US" altLang="zh-TW" i="1"/>
              <a:t>z</a:t>
            </a:r>
            <a:r>
              <a:rPr lang="en-US" altLang="zh-TW"/>
              <a:t> are simple 	table lookups between a given pixel value and these 	arrays.</a:t>
            </a:r>
          </a:p>
          <a:p>
            <a:pPr eaLnBrk="1" hangingPunct="1">
              <a:buFont typeface="Wingdings" panose="05000000000000000000" pitchFamily="2" charset="2"/>
              <a:buNone/>
            </a:pPr>
            <a:r>
              <a:rPr lang="en-US" altLang="zh-TW"/>
              <a:t>	(3) Each of the elements of these arrays, for example, </a:t>
            </a:r>
            <a:r>
              <a:rPr lang="en-US" altLang="zh-TW" i="1"/>
              <a:t>s</a:t>
            </a:r>
            <a:r>
              <a:rPr lang="en-US" altLang="zh-TW" i="1" baseline="-25000"/>
              <a:t>k</a:t>
            </a:r>
            <a:r>
              <a:rPr lang="en-US" altLang="zh-TW"/>
              <a:t>, 	contains two important pieces of information: The 	subscript </a:t>
            </a:r>
            <a:r>
              <a:rPr lang="en-US" altLang="zh-TW" i="1"/>
              <a:t>k</a:t>
            </a:r>
            <a:r>
              <a:rPr lang="en-US" altLang="zh-TW"/>
              <a:t> denotes the location of the element in the 	array, and  </a:t>
            </a:r>
            <a:r>
              <a:rPr lang="en-US" altLang="zh-TW" i="1"/>
              <a:t>s</a:t>
            </a:r>
            <a:r>
              <a:rPr lang="en-US" altLang="zh-TW"/>
              <a:t> denotes the value at that location.</a:t>
            </a:r>
          </a:p>
          <a:p>
            <a:pPr eaLnBrk="1" hangingPunct="1">
              <a:buFont typeface="Wingdings" panose="05000000000000000000" pitchFamily="2" charset="2"/>
              <a:buNone/>
            </a:pPr>
            <a:r>
              <a:rPr lang="en-US" altLang="zh-TW"/>
              <a:t>	(4) We need to be concerned only with integer pixel values. </a:t>
            </a:r>
          </a:p>
        </p:txBody>
      </p:sp>
      <p:graphicFrame>
        <p:nvGraphicFramePr>
          <p:cNvPr id="32773" name="Object 10">
            <a:extLst>
              <a:ext uri="{FF2B5EF4-FFF2-40B4-BE49-F238E27FC236}">
                <a16:creationId xmlns:a16="http://schemas.microsoft.com/office/drawing/2014/main" id="{1FE173F8-B568-421C-9AD0-67839F79542E}"/>
              </a:ext>
            </a:extLst>
          </p:cNvPr>
          <p:cNvGraphicFramePr>
            <a:graphicFrameLocks noChangeAspect="1"/>
          </p:cNvGraphicFramePr>
          <p:nvPr>
            <p:extLst>
              <p:ext uri="{D42A27DB-BD31-4B8C-83A1-F6EECF244321}">
                <p14:modId xmlns:p14="http://schemas.microsoft.com/office/powerpoint/2010/main" val="3419734818"/>
              </p:ext>
            </p:extLst>
          </p:nvPr>
        </p:nvGraphicFramePr>
        <p:xfrm>
          <a:off x="7721600" y="1841500"/>
          <a:ext cx="704850" cy="382588"/>
        </p:xfrm>
        <a:graphic>
          <a:graphicData uri="http://schemas.openxmlformats.org/presentationml/2006/ole">
            <mc:AlternateContent xmlns:mc="http://schemas.openxmlformats.org/markup-compatibility/2006">
              <mc:Choice xmlns:v="urn:schemas-microsoft-com:vml" Requires="v">
                <p:oleObj spid="_x0000_s32795" name="Equation" r:id="rId3" imgW="304536" imgH="164957" progId="Equation.DSMT4">
                  <p:embed/>
                </p:oleObj>
              </mc:Choice>
              <mc:Fallback>
                <p:oleObj name="Equation" r:id="rId3" imgW="304536" imgH="16495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00" y="1841500"/>
                        <a:ext cx="70485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a:extLst>
              <a:ext uri="{FF2B5EF4-FFF2-40B4-BE49-F238E27FC236}">
                <a16:creationId xmlns:a16="http://schemas.microsoft.com/office/drawing/2014/main" id="{A4F8AA65-90AE-449A-B173-BF9393E0A9B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EC483FF-5CD3-414B-B2F5-7D8DE108F58D}" type="slidenum">
              <a:rPr kumimoji="0" lang="zh-TW" altLang="en-US"/>
              <a:pPr/>
              <a:t>29</a:t>
            </a:fld>
            <a:endParaRPr kumimoji="0" lang="en-US" altLang="zh-TW"/>
          </a:p>
        </p:txBody>
      </p:sp>
      <p:sp>
        <p:nvSpPr>
          <p:cNvPr id="33795" name="Rectangle 2">
            <a:extLst>
              <a:ext uri="{FF2B5EF4-FFF2-40B4-BE49-F238E27FC236}">
                <a16:creationId xmlns:a16="http://schemas.microsoft.com/office/drawing/2014/main" id="{E07488A1-495E-4F6A-8447-1D32E5112B50}"/>
              </a:ext>
            </a:extLst>
          </p:cNvPr>
          <p:cNvSpPr>
            <a:spLocks noGrp="1" noChangeArrowheads="1"/>
          </p:cNvSpPr>
          <p:nvPr>
            <p:ph type="title"/>
          </p:nvPr>
        </p:nvSpPr>
        <p:spPr/>
        <p:txBody>
          <a:bodyPr/>
          <a:lstStyle/>
          <a:p>
            <a:pPr eaLnBrk="1" hangingPunct="1"/>
            <a:endParaRPr lang="zh-TW" altLang="en-US"/>
          </a:p>
        </p:txBody>
      </p:sp>
      <p:sp>
        <p:nvSpPr>
          <p:cNvPr id="33796" name="Rectangle 3">
            <a:extLst>
              <a:ext uri="{FF2B5EF4-FFF2-40B4-BE49-F238E27FC236}">
                <a16:creationId xmlns:a16="http://schemas.microsoft.com/office/drawing/2014/main" id="{5D385DB8-8904-4CBD-AB82-E22F2C47CBCC}"/>
              </a:ext>
            </a:extLst>
          </p:cNvPr>
          <p:cNvSpPr>
            <a:spLocks noGrp="1" noChangeArrowheads="1"/>
          </p:cNvSpPr>
          <p:nvPr>
            <p:ph type="body" idx="1"/>
          </p:nvPr>
        </p:nvSpPr>
        <p:spPr/>
        <p:txBody>
          <a:bodyPr/>
          <a:lstStyle/>
          <a:p>
            <a:pPr eaLnBrk="1" hangingPunct="1"/>
            <a:r>
              <a:rPr lang="en-US" altLang="zh-TW"/>
              <a:t>Fig. 3.19 shows the graphical interpretation of mappings (a) </a:t>
            </a:r>
            <a:r>
              <a:rPr lang="en-US" altLang="zh-TW" i="1"/>
              <a:t>r</a:t>
            </a:r>
            <a:r>
              <a:rPr lang="en-US" altLang="zh-TW" i="1" baseline="-25000"/>
              <a:t>k</a:t>
            </a:r>
            <a:r>
              <a:rPr lang="en-US" altLang="zh-TW"/>
              <a:t> to </a:t>
            </a:r>
            <a:r>
              <a:rPr lang="en-US" altLang="zh-TW" i="1"/>
              <a:t>s</a:t>
            </a:r>
            <a:r>
              <a:rPr lang="en-US" altLang="zh-TW" i="1" baseline="-25000"/>
              <a:t>k</a:t>
            </a:r>
            <a:r>
              <a:rPr lang="en-US" altLang="zh-TW"/>
              <a:t> via </a:t>
            </a:r>
            <a:r>
              <a:rPr lang="en-US" altLang="zh-TW" i="1"/>
              <a:t>T</a:t>
            </a:r>
            <a:r>
              <a:rPr lang="en-US" altLang="zh-TW"/>
              <a:t>(</a:t>
            </a:r>
            <a:r>
              <a:rPr lang="en-US" altLang="zh-TW" i="1"/>
              <a:t>r</a:t>
            </a:r>
            <a:r>
              <a:rPr lang="en-US" altLang="zh-TW"/>
              <a:t>); (b) </a:t>
            </a:r>
            <a:r>
              <a:rPr lang="en-US" altLang="zh-TW" i="1"/>
              <a:t>z</a:t>
            </a:r>
            <a:r>
              <a:rPr lang="en-US" altLang="zh-TW" i="1" baseline="-25000"/>
              <a:t>q</a:t>
            </a:r>
            <a:r>
              <a:rPr lang="en-US" altLang="zh-TW"/>
              <a:t> to </a:t>
            </a:r>
            <a:r>
              <a:rPr lang="en-US" altLang="zh-TW" i="1"/>
              <a:t>v</a:t>
            </a:r>
            <a:r>
              <a:rPr lang="en-US" altLang="zh-TW" i="1" baseline="-25000"/>
              <a:t>q</a:t>
            </a:r>
            <a:r>
              <a:rPr lang="en-US" altLang="zh-TW"/>
              <a:t> via </a:t>
            </a:r>
            <a:r>
              <a:rPr lang="en-US" altLang="zh-TW" i="1"/>
              <a:t>G</a:t>
            </a:r>
            <a:r>
              <a:rPr lang="en-US" altLang="zh-TW"/>
              <a:t>(</a:t>
            </a:r>
            <a:r>
              <a:rPr lang="en-US" altLang="zh-TW" i="1"/>
              <a:t>z</a:t>
            </a:r>
            <a:r>
              <a:rPr lang="en-US" altLang="zh-TW"/>
              <a:t>); and (c) inverse mapping from </a:t>
            </a:r>
            <a:r>
              <a:rPr lang="en-US" altLang="zh-TW" i="1"/>
              <a:t>s</a:t>
            </a:r>
            <a:r>
              <a:rPr lang="en-US" altLang="zh-TW" i="1" baseline="-25000"/>
              <a:t>k</a:t>
            </a:r>
            <a:r>
              <a:rPr lang="en-US" altLang="zh-TW"/>
              <a:t> to </a:t>
            </a:r>
            <a:r>
              <a:rPr lang="en-US" altLang="zh-TW" i="1"/>
              <a:t>z</a:t>
            </a:r>
            <a:r>
              <a:rPr lang="en-US" altLang="zh-TW" i="1" baseline="-25000"/>
              <a:t>k</a:t>
            </a:r>
            <a:r>
              <a:rPr lang="en-US" altLang="zh-TW"/>
              <a:t>.</a:t>
            </a:r>
          </a:p>
        </p:txBody>
      </p:sp>
      <p:pic>
        <p:nvPicPr>
          <p:cNvPr id="33797" name="Picture 7">
            <a:extLst>
              <a:ext uri="{FF2B5EF4-FFF2-40B4-BE49-F238E27FC236}">
                <a16:creationId xmlns:a16="http://schemas.microsoft.com/office/drawing/2014/main" id="{86A23D41-B59A-41F8-B42D-1DA1FEC5F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7272337" cy="50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a:extLst>
              <a:ext uri="{FF2B5EF4-FFF2-40B4-BE49-F238E27FC236}">
                <a16:creationId xmlns:a16="http://schemas.microsoft.com/office/drawing/2014/main" id="{3B4BC1F1-200B-4E56-8163-93B28302AD5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991B85D-4284-454E-BF85-CEAAD83C3072}" type="slidenum">
              <a:rPr kumimoji="0" lang="zh-TW" altLang="en-US"/>
              <a:pPr/>
              <a:t>3</a:t>
            </a:fld>
            <a:endParaRPr kumimoji="0" lang="en-US" altLang="zh-TW"/>
          </a:p>
        </p:txBody>
      </p:sp>
      <p:sp>
        <p:nvSpPr>
          <p:cNvPr id="7171" name="Rectangle 2">
            <a:extLst>
              <a:ext uri="{FF2B5EF4-FFF2-40B4-BE49-F238E27FC236}">
                <a16:creationId xmlns:a16="http://schemas.microsoft.com/office/drawing/2014/main" id="{43446275-4C72-4ED3-BBF3-BF78BDCF8AA8}"/>
              </a:ext>
            </a:extLst>
          </p:cNvPr>
          <p:cNvSpPr>
            <a:spLocks noGrp="1" noChangeArrowheads="1"/>
          </p:cNvSpPr>
          <p:nvPr>
            <p:ph type="title"/>
          </p:nvPr>
        </p:nvSpPr>
        <p:spPr/>
        <p:txBody>
          <a:bodyPr/>
          <a:lstStyle/>
          <a:p>
            <a:pPr eaLnBrk="1" hangingPunct="1"/>
            <a:endParaRPr lang="zh-TW" altLang="en-US"/>
          </a:p>
        </p:txBody>
      </p:sp>
      <p:sp>
        <p:nvSpPr>
          <p:cNvPr id="7172" name="Rectangle 3">
            <a:extLst>
              <a:ext uri="{FF2B5EF4-FFF2-40B4-BE49-F238E27FC236}">
                <a16:creationId xmlns:a16="http://schemas.microsoft.com/office/drawing/2014/main" id="{D46D41F4-925D-4EEB-8A85-2908215FC991}"/>
              </a:ext>
            </a:extLst>
          </p:cNvPr>
          <p:cNvSpPr>
            <a:spLocks noGrp="1" noChangeArrowheads="1"/>
          </p:cNvSpPr>
          <p:nvPr>
            <p:ph type="body" idx="1"/>
          </p:nvPr>
        </p:nvSpPr>
        <p:spPr/>
        <p:txBody>
          <a:bodyPr/>
          <a:lstStyle/>
          <a:p>
            <a:pPr eaLnBrk="1" hangingPunct="1"/>
            <a:r>
              <a:rPr lang="en-US" altLang="zh-TW"/>
              <a:t>If </a:t>
            </a:r>
            <a:r>
              <a:rPr lang="en-US" altLang="zh-TW" i="1"/>
              <a:t>g</a:t>
            </a:r>
            <a:r>
              <a:rPr lang="en-US" altLang="zh-TW"/>
              <a:t> depends only on the value of </a:t>
            </a:r>
            <a:r>
              <a:rPr lang="en-US" altLang="zh-TW" i="1"/>
              <a:t>f</a:t>
            </a:r>
            <a:r>
              <a:rPr lang="en-US" altLang="zh-TW"/>
              <a:t> at (</a:t>
            </a:r>
            <a:r>
              <a:rPr lang="en-US" altLang="zh-TW" i="1"/>
              <a:t>x,y</a:t>
            </a:r>
            <a:r>
              <a:rPr lang="en-US" altLang="zh-TW"/>
              <a:t>), and </a:t>
            </a:r>
            <a:r>
              <a:rPr lang="en-US" altLang="zh-TW" i="1"/>
              <a:t>T</a:t>
            </a:r>
            <a:r>
              <a:rPr lang="en-US" altLang="zh-TW"/>
              <a:t> becomes a </a:t>
            </a:r>
            <a:r>
              <a:rPr lang="en-US" altLang="zh-TW" i="1"/>
              <a:t>gray-level transformation function</a:t>
            </a:r>
            <a:r>
              <a:rPr lang="en-US" altLang="zh-TW"/>
              <a:t>:</a:t>
            </a:r>
          </a:p>
          <a:p>
            <a:pPr eaLnBrk="1" hangingPunct="1"/>
            <a:endParaRPr lang="en-US" altLang="zh-TW"/>
          </a:p>
          <a:p>
            <a:pPr eaLnBrk="1" hangingPunct="1">
              <a:buFont typeface="Wingdings" panose="05000000000000000000" pitchFamily="2" charset="2"/>
              <a:buNone/>
            </a:pPr>
            <a:r>
              <a:rPr lang="en-US" altLang="zh-TW"/>
              <a:t>	where </a:t>
            </a:r>
            <a:r>
              <a:rPr lang="en-US" altLang="zh-TW" i="1"/>
              <a:t>r</a:t>
            </a:r>
            <a:r>
              <a:rPr lang="en-US" altLang="zh-TW"/>
              <a:t> and </a:t>
            </a:r>
            <a:r>
              <a:rPr lang="en-US" altLang="zh-TW" i="1"/>
              <a:t>s</a:t>
            </a:r>
            <a:r>
              <a:rPr lang="en-US" altLang="zh-TW"/>
              <a:t> are variables denoting, respectively, the gray level of </a:t>
            </a:r>
            <a:r>
              <a:rPr lang="en-US" altLang="zh-TW" i="1"/>
              <a:t>f</a:t>
            </a:r>
            <a:r>
              <a:rPr lang="en-US" altLang="zh-TW"/>
              <a:t>(</a:t>
            </a:r>
            <a:r>
              <a:rPr lang="en-US" altLang="zh-TW" i="1"/>
              <a:t>x,y</a:t>
            </a:r>
            <a:r>
              <a:rPr lang="en-US" altLang="zh-TW"/>
              <a:t>) and </a:t>
            </a:r>
            <a:r>
              <a:rPr lang="en-US" altLang="zh-TW" i="1"/>
              <a:t>g</a:t>
            </a:r>
            <a:r>
              <a:rPr lang="en-US" altLang="zh-TW"/>
              <a:t>(</a:t>
            </a:r>
            <a:r>
              <a:rPr lang="en-US" altLang="zh-TW" i="1"/>
              <a:t>x,y</a:t>
            </a:r>
            <a:r>
              <a:rPr lang="en-US" altLang="zh-TW"/>
              <a:t>) at any point (</a:t>
            </a:r>
            <a:r>
              <a:rPr lang="en-US" altLang="zh-TW" i="1"/>
              <a:t>x,y</a:t>
            </a:r>
            <a:r>
              <a:rPr lang="en-US" altLang="zh-TW"/>
              <a:t>).</a:t>
            </a:r>
          </a:p>
          <a:p>
            <a:pPr lvl="1" eaLnBrk="1" hangingPunct="1"/>
            <a:r>
              <a:rPr lang="en-US" altLang="zh-TW"/>
              <a:t>Fig. 3.2(a) is called contrast stretching and Fig. 3.2(b) is a binary thresholding function.</a:t>
            </a:r>
          </a:p>
        </p:txBody>
      </p:sp>
      <p:grpSp>
        <p:nvGrpSpPr>
          <p:cNvPr id="7173" name="Group 12">
            <a:extLst>
              <a:ext uri="{FF2B5EF4-FFF2-40B4-BE49-F238E27FC236}">
                <a16:creationId xmlns:a16="http://schemas.microsoft.com/office/drawing/2014/main" id="{ABB2080C-DD22-4424-A107-D8DDB5483037}"/>
              </a:ext>
            </a:extLst>
          </p:cNvPr>
          <p:cNvGrpSpPr>
            <a:grpSpLocks/>
          </p:cNvGrpSpPr>
          <p:nvPr/>
        </p:nvGrpSpPr>
        <p:grpSpPr bwMode="auto">
          <a:xfrm>
            <a:off x="3203575" y="1233488"/>
            <a:ext cx="5976938" cy="644525"/>
            <a:chOff x="2018" y="1434"/>
            <a:chExt cx="3765" cy="406"/>
          </a:xfrm>
        </p:grpSpPr>
        <p:sp>
          <p:nvSpPr>
            <p:cNvPr id="7175" name="Rectangle 4">
              <a:extLst>
                <a:ext uri="{FF2B5EF4-FFF2-40B4-BE49-F238E27FC236}">
                  <a16:creationId xmlns:a16="http://schemas.microsoft.com/office/drawing/2014/main" id="{0AFFE2C0-C1F7-4C2F-AC3F-BE94154F1CFA}"/>
                </a:ext>
              </a:extLst>
            </p:cNvPr>
            <p:cNvSpPr>
              <a:spLocks noChangeArrowheads="1"/>
            </p:cNvSpPr>
            <p:nvPr/>
          </p:nvSpPr>
          <p:spPr bwMode="auto">
            <a:xfrm>
              <a:off x="4876" y="1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(3.1-2)</a:t>
              </a:r>
            </a:p>
          </p:txBody>
        </p:sp>
        <p:graphicFrame>
          <p:nvGraphicFramePr>
            <p:cNvPr id="7176" name="Object 9">
              <a:extLst>
                <a:ext uri="{FF2B5EF4-FFF2-40B4-BE49-F238E27FC236}">
                  <a16:creationId xmlns:a16="http://schemas.microsoft.com/office/drawing/2014/main" id="{98D0D43A-0D6A-41A1-A245-8BE0A48C07DD}"/>
                </a:ext>
              </a:extLst>
            </p:cNvPr>
            <p:cNvGraphicFramePr>
              <a:graphicFrameLocks noChangeAspect="1"/>
            </p:cNvGraphicFramePr>
            <p:nvPr>
              <p:extLst>
                <p:ext uri="{D42A27DB-BD31-4B8C-83A1-F6EECF244321}">
                  <p14:modId xmlns:p14="http://schemas.microsoft.com/office/powerpoint/2010/main" val="959594957"/>
                </p:ext>
              </p:extLst>
            </p:nvPr>
          </p:nvGraphicFramePr>
          <p:xfrm>
            <a:off x="2018" y="1479"/>
            <a:ext cx="755" cy="313"/>
          </p:xfrm>
          <a:graphic>
            <a:graphicData uri="http://schemas.openxmlformats.org/presentationml/2006/ole">
              <mc:AlternateContent xmlns:mc="http://schemas.openxmlformats.org/markup-compatibility/2006">
                <mc:Choice xmlns:v="urn:schemas-microsoft-com:vml" Requires="v">
                  <p:oleObj spid="_x0000_s7198" name="Equation" r:id="rId3" imgW="520474" imgH="215806" progId="Equation.DSMT4">
                    <p:embed/>
                  </p:oleObj>
                </mc:Choice>
                <mc:Fallback>
                  <p:oleObj name="Equation" r:id="rId3" imgW="520474" imgH="21580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479"/>
                          <a:ext cx="75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174" name="Picture 13">
            <a:extLst>
              <a:ext uri="{FF2B5EF4-FFF2-40B4-BE49-F238E27FC236}">
                <a16:creationId xmlns:a16="http://schemas.microsoft.com/office/drawing/2014/main" id="{F2929AB9-0157-4434-8D3D-75718D4191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63" y="3455988"/>
            <a:ext cx="8948737"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a:extLst>
              <a:ext uri="{FF2B5EF4-FFF2-40B4-BE49-F238E27FC236}">
                <a16:creationId xmlns:a16="http://schemas.microsoft.com/office/drawing/2014/main" id="{408F5983-60A0-4BF1-B970-D98236AE16D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F95A453-95E8-4F43-AF2D-269A96276EDC}" type="slidenum">
              <a:rPr kumimoji="0" lang="zh-TW" altLang="en-US"/>
              <a:pPr/>
              <a:t>30</a:t>
            </a:fld>
            <a:endParaRPr kumimoji="0" lang="en-US" altLang="zh-TW"/>
          </a:p>
        </p:txBody>
      </p:sp>
      <p:sp>
        <p:nvSpPr>
          <p:cNvPr id="34819" name="Rectangle 2">
            <a:extLst>
              <a:ext uri="{FF2B5EF4-FFF2-40B4-BE49-F238E27FC236}">
                <a16:creationId xmlns:a16="http://schemas.microsoft.com/office/drawing/2014/main" id="{5E80B4DC-685F-4747-90AA-F9A57F51B431}"/>
              </a:ext>
            </a:extLst>
          </p:cNvPr>
          <p:cNvSpPr>
            <a:spLocks noGrp="1" noChangeArrowheads="1"/>
          </p:cNvSpPr>
          <p:nvPr>
            <p:ph type="title"/>
          </p:nvPr>
        </p:nvSpPr>
        <p:spPr/>
        <p:txBody>
          <a:bodyPr/>
          <a:lstStyle/>
          <a:p>
            <a:pPr eaLnBrk="1" hangingPunct="1"/>
            <a:endParaRPr lang="zh-TW" altLang="en-US"/>
          </a:p>
        </p:txBody>
      </p:sp>
      <p:sp>
        <p:nvSpPr>
          <p:cNvPr id="34820" name="Rectangle 3">
            <a:extLst>
              <a:ext uri="{FF2B5EF4-FFF2-40B4-BE49-F238E27FC236}">
                <a16:creationId xmlns:a16="http://schemas.microsoft.com/office/drawing/2014/main" id="{D7D0AE46-3D28-4F61-9D6D-5F1D987A61AF}"/>
              </a:ext>
            </a:extLst>
          </p:cNvPr>
          <p:cNvSpPr>
            <a:spLocks noGrp="1" noChangeArrowheads="1"/>
          </p:cNvSpPr>
          <p:nvPr>
            <p:ph type="body" idx="1"/>
          </p:nvPr>
        </p:nvSpPr>
        <p:spPr>
          <a:xfrm>
            <a:off x="107950" y="188913"/>
            <a:ext cx="8847138" cy="6408737"/>
          </a:xfrm>
        </p:spPr>
        <p:txBody>
          <a:bodyPr/>
          <a:lstStyle/>
          <a:p>
            <a:pPr algn="dist" eaLnBrk="1" hangingPunct="1"/>
            <a:r>
              <a:rPr lang="en-US" altLang="zh-TW"/>
              <a:t>Because we deal with integer, to satisfy the equation </a:t>
            </a:r>
          </a:p>
          <a:p>
            <a:pPr eaLnBrk="1" hangingPunct="1">
              <a:buFont typeface="Wingdings" panose="05000000000000000000" pitchFamily="2" charset="2"/>
              <a:buNone/>
            </a:pPr>
            <a:r>
              <a:rPr lang="en-US" altLang="zh-TW"/>
              <a:t>                            is to let        for each </a:t>
            </a:r>
            <a:r>
              <a:rPr lang="en-US" altLang="zh-TW" i="1"/>
              <a:t>k</a:t>
            </a:r>
            <a:r>
              <a:rPr lang="en-US" altLang="zh-TW"/>
              <a:t>, where   is the smallest integer in the interval [0, </a:t>
            </a:r>
            <a:r>
              <a:rPr lang="en-US" altLang="zh-TW" i="1"/>
              <a:t>L-</a:t>
            </a:r>
            <a:r>
              <a:rPr lang="en-US" altLang="zh-TW"/>
              <a:t>1] such that</a:t>
            </a:r>
          </a:p>
          <a:p>
            <a:pPr algn="r" eaLnBrk="1" hangingPunct="1">
              <a:buFont typeface="Wingdings" panose="05000000000000000000" pitchFamily="2" charset="2"/>
              <a:buNone/>
            </a:pPr>
            <a:r>
              <a:rPr lang="en-US" altLang="zh-TW"/>
              <a:t>(3.3-17)</a:t>
            </a:r>
          </a:p>
          <a:p>
            <a:pPr eaLnBrk="1" hangingPunct="1"/>
            <a:r>
              <a:rPr lang="en-US" altLang="zh-TW"/>
              <a:t>The histogram matching procedure:</a:t>
            </a:r>
          </a:p>
          <a:p>
            <a:pPr lvl="1" eaLnBrk="1" hangingPunct="1">
              <a:buFont typeface="Wingdings" panose="05000000000000000000" pitchFamily="2" charset="2"/>
              <a:buNone/>
            </a:pPr>
            <a:r>
              <a:rPr lang="en-US" altLang="zh-TW"/>
              <a:t>1. Obtain the histogram of the given image.</a:t>
            </a:r>
          </a:p>
          <a:p>
            <a:pPr lvl="1" eaLnBrk="1" hangingPunct="1">
              <a:buFont typeface="Wingdings" panose="05000000000000000000" pitchFamily="2" charset="2"/>
              <a:buNone/>
            </a:pPr>
            <a:r>
              <a:rPr lang="en-US" altLang="zh-TW"/>
              <a:t>2. Use Eq. (3.3-13) to precompute a mapped level </a:t>
            </a:r>
            <a:r>
              <a:rPr lang="en-US" altLang="zh-TW" i="1"/>
              <a:t>s</a:t>
            </a:r>
            <a:r>
              <a:rPr lang="en-US" altLang="zh-TW" i="1" baseline="-25000"/>
              <a:t>k</a:t>
            </a:r>
            <a:r>
              <a:rPr lang="en-US" altLang="zh-TW"/>
              <a:t> for each level </a:t>
            </a:r>
            <a:r>
              <a:rPr lang="en-US" altLang="zh-TW" i="1"/>
              <a:t>r</a:t>
            </a:r>
            <a:r>
              <a:rPr lang="en-US" altLang="zh-TW" i="1" baseline="-25000"/>
              <a:t>k</a:t>
            </a:r>
            <a:r>
              <a:rPr lang="en-US" altLang="zh-TW"/>
              <a:t>.</a:t>
            </a:r>
          </a:p>
          <a:p>
            <a:pPr lvl="1" eaLnBrk="1" hangingPunct="1">
              <a:buFont typeface="Wingdings" panose="05000000000000000000" pitchFamily="2" charset="2"/>
              <a:buNone/>
            </a:pPr>
            <a:r>
              <a:rPr lang="en-US" altLang="zh-TW"/>
              <a:t>3. Obtain the transformation function </a:t>
            </a:r>
            <a:r>
              <a:rPr lang="en-US" altLang="zh-TW" i="1"/>
              <a:t>G</a:t>
            </a:r>
            <a:r>
              <a:rPr lang="en-US" altLang="zh-TW"/>
              <a:t> from the given </a:t>
            </a:r>
            <a:r>
              <a:rPr lang="en-US" altLang="zh-TW" i="1"/>
              <a:t>p</a:t>
            </a:r>
            <a:r>
              <a:rPr lang="en-US" altLang="zh-TW" i="1" baseline="-25000"/>
              <a:t>z</a:t>
            </a:r>
            <a:r>
              <a:rPr lang="en-US" altLang="zh-TW"/>
              <a:t>(</a:t>
            </a:r>
            <a:r>
              <a:rPr lang="en-US" altLang="zh-TW" i="1"/>
              <a:t>z</a:t>
            </a:r>
            <a:r>
              <a:rPr lang="en-US" altLang="zh-TW"/>
              <a:t>) using Eq. (3.3-14).</a:t>
            </a:r>
          </a:p>
          <a:p>
            <a:pPr lvl="1" eaLnBrk="1" hangingPunct="1">
              <a:buFont typeface="Wingdings" panose="05000000000000000000" pitchFamily="2" charset="2"/>
              <a:buNone/>
            </a:pPr>
            <a:r>
              <a:rPr lang="en-US" altLang="zh-TW"/>
              <a:t>4.	Precompute </a:t>
            </a:r>
            <a:r>
              <a:rPr lang="en-US" altLang="zh-TW" i="1"/>
              <a:t>z</a:t>
            </a:r>
            <a:r>
              <a:rPr lang="en-US" altLang="zh-TW" i="1" baseline="-25000"/>
              <a:t>k</a:t>
            </a:r>
            <a:r>
              <a:rPr lang="en-US" altLang="zh-TW"/>
              <a:t> for each value of </a:t>
            </a:r>
            <a:r>
              <a:rPr lang="en-US" altLang="zh-TW" i="1"/>
              <a:t>s</a:t>
            </a:r>
            <a:r>
              <a:rPr lang="en-US" altLang="zh-TW" i="1" baseline="-25000"/>
              <a:t>k</a:t>
            </a:r>
            <a:r>
              <a:rPr lang="en-US" altLang="zh-TW"/>
              <a:t> using the iterative scheme defined in connection with Eq. (3.3-17).</a:t>
            </a:r>
          </a:p>
          <a:p>
            <a:pPr lvl="1" eaLnBrk="1" hangingPunct="1">
              <a:buFont typeface="Wingdings" panose="05000000000000000000" pitchFamily="2" charset="2"/>
              <a:buNone/>
            </a:pPr>
            <a:r>
              <a:rPr lang="en-US" altLang="zh-TW"/>
              <a:t>5. For each pixel in the original image, if the value of that pixel is </a:t>
            </a:r>
            <a:r>
              <a:rPr lang="en-US" altLang="zh-TW" i="1"/>
              <a:t>r</a:t>
            </a:r>
            <a:r>
              <a:rPr lang="en-US" altLang="zh-TW" i="1" baseline="-25000"/>
              <a:t>k</a:t>
            </a:r>
            <a:r>
              <a:rPr lang="en-US" altLang="zh-TW"/>
              <a:t>, map this value to its corresponding level </a:t>
            </a:r>
            <a:r>
              <a:rPr lang="en-US" altLang="zh-TW" i="1"/>
              <a:t>s</a:t>
            </a:r>
            <a:r>
              <a:rPr lang="en-US" altLang="zh-TW" i="1" baseline="-25000"/>
              <a:t>k</a:t>
            </a:r>
            <a:r>
              <a:rPr lang="en-US" altLang="zh-TW"/>
              <a:t>; then map level </a:t>
            </a:r>
            <a:r>
              <a:rPr lang="en-US" altLang="zh-TW" i="1"/>
              <a:t>s</a:t>
            </a:r>
            <a:r>
              <a:rPr lang="en-US" altLang="zh-TW" i="1" baseline="-25000"/>
              <a:t>k</a:t>
            </a:r>
            <a:r>
              <a:rPr lang="en-US" altLang="zh-TW"/>
              <a:t> into the final level </a:t>
            </a:r>
            <a:r>
              <a:rPr lang="en-US" altLang="zh-TW" i="1"/>
              <a:t>z</a:t>
            </a:r>
            <a:r>
              <a:rPr lang="en-US" altLang="zh-TW" i="1" baseline="-25000"/>
              <a:t>k</a:t>
            </a:r>
            <a:r>
              <a:rPr lang="en-US" altLang="zh-TW"/>
              <a:t>. Use the precomputed values from Steps (2) and (4) for these mappings.</a:t>
            </a:r>
          </a:p>
        </p:txBody>
      </p:sp>
      <p:graphicFrame>
        <p:nvGraphicFramePr>
          <p:cNvPr id="34821" name="Object 12">
            <a:extLst>
              <a:ext uri="{FF2B5EF4-FFF2-40B4-BE49-F238E27FC236}">
                <a16:creationId xmlns:a16="http://schemas.microsoft.com/office/drawing/2014/main" id="{E764AA4A-5A9F-4E51-BAF9-A6E3ADD6052B}"/>
              </a:ext>
            </a:extLst>
          </p:cNvPr>
          <p:cNvGraphicFramePr>
            <a:graphicFrameLocks noChangeAspect="1"/>
          </p:cNvGraphicFramePr>
          <p:nvPr>
            <p:extLst>
              <p:ext uri="{D42A27DB-BD31-4B8C-83A1-F6EECF244321}">
                <p14:modId xmlns:p14="http://schemas.microsoft.com/office/powerpoint/2010/main" val="4292573751"/>
              </p:ext>
            </p:extLst>
          </p:nvPr>
        </p:nvGraphicFramePr>
        <p:xfrm>
          <a:off x="385763" y="647700"/>
          <a:ext cx="2098675" cy="582613"/>
        </p:xfrm>
        <a:graphic>
          <a:graphicData uri="http://schemas.openxmlformats.org/presentationml/2006/ole">
            <mc:AlternateContent xmlns:mc="http://schemas.openxmlformats.org/markup-compatibility/2006">
              <mc:Choice xmlns:v="urn:schemas-microsoft-com:vml" Requires="v">
                <p:oleObj spid="_x0000_s34909" name="Equation" r:id="rId3" imgW="914400" imgH="254000" progId="Equation.DSMT4">
                  <p:embed/>
                </p:oleObj>
              </mc:Choice>
              <mc:Fallback>
                <p:oleObj name="Equation" r:id="rId3" imgW="914400" imgH="2540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647700"/>
                        <a:ext cx="209867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16">
            <a:extLst>
              <a:ext uri="{FF2B5EF4-FFF2-40B4-BE49-F238E27FC236}">
                <a16:creationId xmlns:a16="http://schemas.microsoft.com/office/drawing/2014/main" id="{1A6F4960-AF82-4BDE-B357-F2BD0CA44E3C}"/>
              </a:ext>
            </a:extLst>
          </p:cNvPr>
          <p:cNvGraphicFramePr>
            <a:graphicFrameLocks noChangeAspect="1"/>
          </p:cNvGraphicFramePr>
          <p:nvPr>
            <p:extLst>
              <p:ext uri="{D42A27DB-BD31-4B8C-83A1-F6EECF244321}">
                <p14:modId xmlns:p14="http://schemas.microsoft.com/office/powerpoint/2010/main" val="1001185036"/>
              </p:ext>
            </p:extLst>
          </p:nvPr>
        </p:nvGraphicFramePr>
        <p:xfrm>
          <a:off x="3851275" y="692150"/>
          <a:ext cx="939800" cy="528638"/>
        </p:xfrm>
        <a:graphic>
          <a:graphicData uri="http://schemas.openxmlformats.org/presentationml/2006/ole">
            <mc:AlternateContent xmlns:mc="http://schemas.openxmlformats.org/markup-compatibility/2006">
              <mc:Choice xmlns:v="urn:schemas-microsoft-com:vml" Requires="v">
                <p:oleObj spid="_x0000_s34910" name="Equation" r:id="rId5" imgW="406224" imgH="228501" progId="Equation.DSMT4">
                  <p:embed/>
                </p:oleObj>
              </mc:Choice>
              <mc:Fallback>
                <p:oleObj name="Equation" r:id="rId5" imgW="406224" imgH="228501"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692150"/>
                        <a:ext cx="9398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20">
            <a:extLst>
              <a:ext uri="{FF2B5EF4-FFF2-40B4-BE49-F238E27FC236}">
                <a16:creationId xmlns:a16="http://schemas.microsoft.com/office/drawing/2014/main" id="{43746E8B-75E3-4FDA-B776-718B8356A187}"/>
              </a:ext>
            </a:extLst>
          </p:cNvPr>
          <p:cNvGraphicFramePr>
            <a:graphicFrameLocks noChangeAspect="1"/>
          </p:cNvGraphicFramePr>
          <p:nvPr>
            <p:extLst>
              <p:ext uri="{D42A27DB-BD31-4B8C-83A1-F6EECF244321}">
                <p14:modId xmlns:p14="http://schemas.microsoft.com/office/powerpoint/2010/main" val="245166961"/>
              </p:ext>
            </p:extLst>
          </p:nvPr>
        </p:nvGraphicFramePr>
        <p:xfrm>
          <a:off x="7732713" y="692150"/>
          <a:ext cx="295275" cy="382588"/>
        </p:xfrm>
        <a:graphic>
          <a:graphicData uri="http://schemas.openxmlformats.org/presentationml/2006/ole">
            <mc:AlternateContent xmlns:mc="http://schemas.openxmlformats.org/markup-compatibility/2006">
              <mc:Choice xmlns:v="urn:schemas-microsoft-com:vml" Requires="v">
                <p:oleObj spid="_x0000_s34911" name="Equation" r:id="rId7" imgW="126780" imgH="164814" progId="Equation.DSMT4">
                  <p:embed/>
                </p:oleObj>
              </mc:Choice>
              <mc:Fallback>
                <p:oleObj name="Equation" r:id="rId7" imgW="126780" imgH="164814"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2713" y="692150"/>
                        <a:ext cx="2952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29">
            <a:extLst>
              <a:ext uri="{FF2B5EF4-FFF2-40B4-BE49-F238E27FC236}">
                <a16:creationId xmlns:a16="http://schemas.microsoft.com/office/drawing/2014/main" id="{9D24FAA0-9906-4575-8B1D-FA3A156A2D25}"/>
              </a:ext>
            </a:extLst>
          </p:cNvPr>
          <p:cNvGraphicFramePr>
            <a:graphicFrameLocks noChangeAspect="1"/>
          </p:cNvGraphicFramePr>
          <p:nvPr>
            <p:extLst>
              <p:ext uri="{D42A27DB-BD31-4B8C-83A1-F6EECF244321}">
                <p14:modId xmlns:p14="http://schemas.microsoft.com/office/powerpoint/2010/main" val="4145843855"/>
              </p:ext>
            </p:extLst>
          </p:nvPr>
        </p:nvGraphicFramePr>
        <p:xfrm>
          <a:off x="1574800" y="1628775"/>
          <a:ext cx="5129213" cy="527050"/>
        </p:xfrm>
        <a:graphic>
          <a:graphicData uri="http://schemas.openxmlformats.org/presentationml/2006/ole">
            <mc:AlternateContent xmlns:mc="http://schemas.openxmlformats.org/markup-compatibility/2006">
              <mc:Choice xmlns:v="urn:schemas-microsoft-com:vml" Requires="v">
                <p:oleObj spid="_x0000_s34912" name="方程式" r:id="rId9" imgW="2349500" imgH="241300" progId="Equation.3">
                  <p:embed/>
                </p:oleObj>
              </mc:Choice>
              <mc:Fallback>
                <p:oleObj name="方程式" r:id="rId9" imgW="2349500" imgH="2413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4800" y="1628775"/>
                        <a:ext cx="51292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a:extLst>
              <a:ext uri="{FF2B5EF4-FFF2-40B4-BE49-F238E27FC236}">
                <a16:creationId xmlns:a16="http://schemas.microsoft.com/office/drawing/2014/main" id="{53944905-C75B-4789-931B-F71A6F135D3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F46CD01-5169-41EE-B413-321FC96BBE62}" type="slidenum">
              <a:rPr kumimoji="0" lang="zh-TW" altLang="en-US"/>
              <a:pPr/>
              <a:t>31</a:t>
            </a:fld>
            <a:endParaRPr kumimoji="0" lang="en-US" altLang="zh-TW"/>
          </a:p>
        </p:txBody>
      </p:sp>
      <p:sp>
        <p:nvSpPr>
          <p:cNvPr id="35843" name="Rectangle 2">
            <a:extLst>
              <a:ext uri="{FF2B5EF4-FFF2-40B4-BE49-F238E27FC236}">
                <a16:creationId xmlns:a16="http://schemas.microsoft.com/office/drawing/2014/main" id="{57F1B87D-19D7-40E8-B211-C621992BBC2F}"/>
              </a:ext>
            </a:extLst>
          </p:cNvPr>
          <p:cNvSpPr>
            <a:spLocks noGrp="1" noChangeArrowheads="1"/>
          </p:cNvSpPr>
          <p:nvPr>
            <p:ph type="title"/>
          </p:nvPr>
        </p:nvSpPr>
        <p:spPr/>
        <p:txBody>
          <a:bodyPr/>
          <a:lstStyle/>
          <a:p>
            <a:pPr eaLnBrk="1" hangingPunct="1"/>
            <a:endParaRPr lang="zh-TW" altLang="en-US"/>
          </a:p>
        </p:txBody>
      </p:sp>
      <p:sp>
        <p:nvSpPr>
          <p:cNvPr id="35844" name="Rectangle 3">
            <a:extLst>
              <a:ext uri="{FF2B5EF4-FFF2-40B4-BE49-F238E27FC236}">
                <a16:creationId xmlns:a16="http://schemas.microsoft.com/office/drawing/2014/main" id="{B21ABB7F-9015-4439-A0AC-1D389261F5CD}"/>
              </a:ext>
            </a:extLst>
          </p:cNvPr>
          <p:cNvSpPr>
            <a:spLocks noGrp="1" noChangeArrowheads="1"/>
          </p:cNvSpPr>
          <p:nvPr>
            <p:ph type="body" idx="1"/>
          </p:nvPr>
        </p:nvSpPr>
        <p:spPr/>
        <p:txBody>
          <a:bodyPr/>
          <a:lstStyle/>
          <a:p>
            <a:pPr eaLnBrk="1" hangingPunct="1"/>
            <a:r>
              <a:rPr lang="en-US" altLang="zh-TW"/>
              <a:t>Fig.</a:t>
            </a:r>
            <a:r>
              <a:rPr lang="en-US" altLang="zh-TW" sz="800"/>
              <a:t> </a:t>
            </a:r>
            <a:r>
              <a:rPr lang="en-US" altLang="zh-TW"/>
              <a:t>3.20 shows an image of the Mars moon and its histogram.</a:t>
            </a:r>
          </a:p>
        </p:txBody>
      </p:sp>
      <p:pic>
        <p:nvPicPr>
          <p:cNvPr id="35845" name="Picture 7">
            <a:extLst>
              <a:ext uri="{FF2B5EF4-FFF2-40B4-BE49-F238E27FC236}">
                <a16:creationId xmlns:a16="http://schemas.microsoft.com/office/drawing/2014/main" id="{D53283AD-6663-4B34-9CDC-6C9C80E7E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9225"/>
            <a:ext cx="69119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a:extLst>
              <a:ext uri="{FF2B5EF4-FFF2-40B4-BE49-F238E27FC236}">
                <a16:creationId xmlns:a16="http://schemas.microsoft.com/office/drawing/2014/main" id="{2D69DD0D-2CD1-444D-8C00-80506C47CA1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F9A1F9E-3E8C-423E-A95D-179239115741}" type="slidenum">
              <a:rPr kumimoji="0" lang="zh-TW" altLang="en-US"/>
              <a:pPr/>
              <a:t>32</a:t>
            </a:fld>
            <a:endParaRPr kumimoji="0" lang="en-US" altLang="zh-TW"/>
          </a:p>
        </p:txBody>
      </p:sp>
      <p:sp>
        <p:nvSpPr>
          <p:cNvPr id="36867" name="Rectangle 2">
            <a:extLst>
              <a:ext uri="{FF2B5EF4-FFF2-40B4-BE49-F238E27FC236}">
                <a16:creationId xmlns:a16="http://schemas.microsoft.com/office/drawing/2014/main" id="{1ABE5937-8E8F-4FAB-AF7D-2A5CCEECFDEB}"/>
              </a:ext>
            </a:extLst>
          </p:cNvPr>
          <p:cNvSpPr>
            <a:spLocks noGrp="1" noChangeArrowheads="1"/>
          </p:cNvSpPr>
          <p:nvPr>
            <p:ph type="title"/>
          </p:nvPr>
        </p:nvSpPr>
        <p:spPr/>
        <p:txBody>
          <a:bodyPr/>
          <a:lstStyle/>
          <a:p>
            <a:pPr eaLnBrk="1" hangingPunct="1"/>
            <a:endParaRPr lang="zh-TW" altLang="en-US"/>
          </a:p>
        </p:txBody>
      </p:sp>
      <p:sp>
        <p:nvSpPr>
          <p:cNvPr id="36868" name="Rectangle 3">
            <a:extLst>
              <a:ext uri="{FF2B5EF4-FFF2-40B4-BE49-F238E27FC236}">
                <a16:creationId xmlns:a16="http://schemas.microsoft.com/office/drawing/2014/main" id="{0224E538-3D93-42C9-8BEB-AB18185030B2}"/>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3.21 shows the histogram-equalized function, image, and its histogram.</a:t>
            </a:r>
          </a:p>
          <a:p>
            <a:pPr eaLnBrk="1" hangingPunct="1"/>
            <a:endParaRPr lang="zh-TW" altLang="en-US"/>
          </a:p>
        </p:txBody>
      </p:sp>
      <p:pic>
        <p:nvPicPr>
          <p:cNvPr id="36869" name="Picture 4">
            <a:extLst>
              <a:ext uri="{FF2B5EF4-FFF2-40B4-BE49-F238E27FC236}">
                <a16:creationId xmlns:a16="http://schemas.microsoft.com/office/drawing/2014/main" id="{33421A5C-FEDB-4C08-B6BD-580EC2F28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397000"/>
            <a:ext cx="74295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a:extLst>
              <a:ext uri="{FF2B5EF4-FFF2-40B4-BE49-F238E27FC236}">
                <a16:creationId xmlns:a16="http://schemas.microsoft.com/office/drawing/2014/main" id="{3D98BB91-F711-4568-A598-C190908695A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01121A3-8785-4309-9E43-88F6F6EC1C22}" type="slidenum">
              <a:rPr kumimoji="0" lang="zh-TW" altLang="en-US"/>
              <a:pPr/>
              <a:t>33</a:t>
            </a:fld>
            <a:endParaRPr kumimoji="0" lang="en-US" altLang="zh-TW"/>
          </a:p>
        </p:txBody>
      </p:sp>
      <p:sp>
        <p:nvSpPr>
          <p:cNvPr id="37891" name="Rectangle 2">
            <a:extLst>
              <a:ext uri="{FF2B5EF4-FFF2-40B4-BE49-F238E27FC236}">
                <a16:creationId xmlns:a16="http://schemas.microsoft.com/office/drawing/2014/main" id="{ABE0026A-F726-4ACB-A155-76082E3CBFE2}"/>
              </a:ext>
            </a:extLst>
          </p:cNvPr>
          <p:cNvSpPr>
            <a:spLocks noGrp="1" noChangeArrowheads="1"/>
          </p:cNvSpPr>
          <p:nvPr>
            <p:ph type="title"/>
          </p:nvPr>
        </p:nvSpPr>
        <p:spPr/>
        <p:txBody>
          <a:bodyPr/>
          <a:lstStyle/>
          <a:p>
            <a:pPr eaLnBrk="1" hangingPunct="1"/>
            <a:endParaRPr lang="zh-TW" altLang="en-US"/>
          </a:p>
        </p:txBody>
      </p:sp>
      <p:sp>
        <p:nvSpPr>
          <p:cNvPr id="37892" name="Rectangle 3">
            <a:extLst>
              <a:ext uri="{FF2B5EF4-FFF2-40B4-BE49-F238E27FC236}">
                <a16:creationId xmlns:a16="http://schemas.microsoft.com/office/drawing/2014/main" id="{F52051C7-4F06-43FC-AE96-DA278DD06171}"/>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3.22 shows the histogram-matching function, image, and its histogram.</a:t>
            </a:r>
          </a:p>
          <a:p>
            <a:pPr eaLnBrk="1" hangingPunct="1">
              <a:buFont typeface="Wingdings" panose="05000000000000000000" pitchFamily="2" charset="2"/>
              <a:buNone/>
            </a:pPr>
            <a:endParaRPr lang="zh-TW" altLang="en-US"/>
          </a:p>
        </p:txBody>
      </p:sp>
      <p:pic>
        <p:nvPicPr>
          <p:cNvPr id="37893" name="Picture 5">
            <a:extLst>
              <a:ext uri="{FF2B5EF4-FFF2-40B4-BE49-F238E27FC236}">
                <a16:creationId xmlns:a16="http://schemas.microsoft.com/office/drawing/2014/main" id="{A95A1390-1422-4614-9CF6-FF35A9407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223963"/>
            <a:ext cx="54356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a:extLst>
              <a:ext uri="{FF2B5EF4-FFF2-40B4-BE49-F238E27FC236}">
                <a16:creationId xmlns:a16="http://schemas.microsoft.com/office/drawing/2014/main" id="{6C972AAA-BC69-45FB-A9A7-AB109166749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3D98464-897D-4998-83A0-667A5510C27C}" type="slidenum">
              <a:rPr kumimoji="0" lang="zh-TW" altLang="en-US"/>
              <a:pPr/>
              <a:t>34</a:t>
            </a:fld>
            <a:endParaRPr kumimoji="0" lang="en-US" altLang="zh-TW"/>
          </a:p>
        </p:txBody>
      </p:sp>
      <p:sp>
        <p:nvSpPr>
          <p:cNvPr id="38915" name="Rectangle 2">
            <a:extLst>
              <a:ext uri="{FF2B5EF4-FFF2-40B4-BE49-F238E27FC236}">
                <a16:creationId xmlns:a16="http://schemas.microsoft.com/office/drawing/2014/main" id="{B471C452-B928-4A42-AE23-4A60AF348D8A}"/>
              </a:ext>
            </a:extLst>
          </p:cNvPr>
          <p:cNvSpPr>
            <a:spLocks noGrp="1" noChangeArrowheads="1"/>
          </p:cNvSpPr>
          <p:nvPr>
            <p:ph type="title"/>
          </p:nvPr>
        </p:nvSpPr>
        <p:spPr/>
        <p:txBody>
          <a:bodyPr/>
          <a:lstStyle/>
          <a:p>
            <a:pPr eaLnBrk="1" hangingPunct="1"/>
            <a:r>
              <a:rPr lang="en-US" altLang="zh-TW"/>
              <a:t>Local Enhancement</a:t>
            </a:r>
          </a:p>
        </p:txBody>
      </p:sp>
      <p:sp>
        <p:nvSpPr>
          <p:cNvPr id="38916" name="Rectangle 3">
            <a:extLst>
              <a:ext uri="{FF2B5EF4-FFF2-40B4-BE49-F238E27FC236}">
                <a16:creationId xmlns:a16="http://schemas.microsoft.com/office/drawing/2014/main" id="{569A9915-83CF-474B-B346-9FB425F6C89F}"/>
              </a:ext>
            </a:extLst>
          </p:cNvPr>
          <p:cNvSpPr>
            <a:spLocks noGrp="1" noChangeArrowheads="1"/>
          </p:cNvSpPr>
          <p:nvPr>
            <p:ph type="body" idx="1"/>
          </p:nvPr>
        </p:nvSpPr>
        <p:spPr/>
        <p:txBody>
          <a:bodyPr/>
          <a:lstStyle/>
          <a:p>
            <a:pPr eaLnBrk="1" hangingPunct="1"/>
            <a:r>
              <a:rPr lang="en-US" altLang="zh-TW"/>
              <a:t>Fig.</a:t>
            </a:r>
            <a:r>
              <a:rPr lang="en-US" altLang="zh-TW" sz="100"/>
              <a:t> </a:t>
            </a:r>
            <a:r>
              <a:rPr lang="en-US" altLang="zh-TW"/>
              <a:t>3.23 shows the results of applying histogram equalization and local histogram equalization.</a:t>
            </a:r>
          </a:p>
        </p:txBody>
      </p:sp>
      <p:pic>
        <p:nvPicPr>
          <p:cNvPr id="38917" name="Picture 5">
            <a:extLst>
              <a:ext uri="{FF2B5EF4-FFF2-40B4-BE49-F238E27FC236}">
                <a16:creationId xmlns:a16="http://schemas.microsoft.com/office/drawing/2014/main" id="{7A356059-7D9F-4E23-B33A-0C58B948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376488"/>
            <a:ext cx="7921625"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a:extLst>
              <a:ext uri="{FF2B5EF4-FFF2-40B4-BE49-F238E27FC236}">
                <a16:creationId xmlns:a16="http://schemas.microsoft.com/office/drawing/2014/main" id="{8EC27DB6-F7BA-4942-A485-FFB6EEE0E32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C81EADE-D020-4514-AF62-0B8317E54A7C}" type="slidenum">
              <a:rPr kumimoji="0" lang="zh-TW" altLang="en-US"/>
              <a:pPr/>
              <a:t>35</a:t>
            </a:fld>
            <a:endParaRPr kumimoji="0" lang="en-US" altLang="zh-TW"/>
          </a:p>
        </p:txBody>
      </p:sp>
      <p:sp>
        <p:nvSpPr>
          <p:cNvPr id="39939" name="Rectangle 2">
            <a:extLst>
              <a:ext uri="{FF2B5EF4-FFF2-40B4-BE49-F238E27FC236}">
                <a16:creationId xmlns:a16="http://schemas.microsoft.com/office/drawing/2014/main" id="{0A487658-67E5-4058-8562-E83F4CA8289B}"/>
              </a:ext>
            </a:extLst>
          </p:cNvPr>
          <p:cNvSpPr>
            <a:spLocks noGrp="1" noChangeArrowheads="1"/>
          </p:cNvSpPr>
          <p:nvPr>
            <p:ph type="title"/>
          </p:nvPr>
        </p:nvSpPr>
        <p:spPr/>
        <p:txBody>
          <a:bodyPr/>
          <a:lstStyle/>
          <a:p>
            <a:pPr eaLnBrk="1" hangingPunct="1"/>
            <a:r>
              <a:rPr lang="en-US" altLang="zh-TW" dirty="0"/>
              <a:t>Using Histogram statistics for Image Enhancement</a:t>
            </a:r>
          </a:p>
        </p:txBody>
      </p:sp>
      <p:sp>
        <p:nvSpPr>
          <p:cNvPr id="39940" name="Rectangle 3">
            <a:extLst>
              <a:ext uri="{FF2B5EF4-FFF2-40B4-BE49-F238E27FC236}">
                <a16:creationId xmlns:a16="http://schemas.microsoft.com/office/drawing/2014/main" id="{2DCD1493-AC05-44E5-9029-F1D71A448E82}"/>
              </a:ext>
            </a:extLst>
          </p:cNvPr>
          <p:cNvSpPr>
            <a:spLocks noGrp="1" noChangeArrowheads="1"/>
          </p:cNvSpPr>
          <p:nvPr>
            <p:ph type="body" idx="1"/>
          </p:nvPr>
        </p:nvSpPr>
        <p:spPr/>
        <p:txBody>
          <a:bodyPr/>
          <a:lstStyle/>
          <a:p>
            <a:pPr eaLnBrk="1" hangingPunct="1"/>
            <a:r>
              <a:rPr lang="en-US" altLang="zh-TW" dirty="0"/>
              <a:t>Let </a:t>
            </a:r>
            <a:r>
              <a:rPr lang="en-US" altLang="zh-TW" i="1" dirty="0"/>
              <a:t>p</a:t>
            </a:r>
            <a:r>
              <a:rPr lang="en-US" altLang="zh-TW" dirty="0"/>
              <a:t>(</a:t>
            </a:r>
            <a:r>
              <a:rPr lang="en-US" altLang="zh-TW" i="1" dirty="0" err="1"/>
              <a:t>r</a:t>
            </a:r>
            <a:r>
              <a:rPr lang="en-US" altLang="zh-TW" i="1" baseline="-25000" dirty="0" err="1"/>
              <a:t>i</a:t>
            </a:r>
            <a:r>
              <a:rPr lang="en-US" altLang="zh-TW" dirty="0"/>
              <a:t>) be the normalized histogram component corresponding to the </a:t>
            </a:r>
            <a:r>
              <a:rPr lang="en-US" altLang="zh-TW" i="1" dirty="0" err="1"/>
              <a:t>i</a:t>
            </a:r>
            <a:r>
              <a:rPr lang="en-US" altLang="zh-TW" dirty="0" err="1"/>
              <a:t>th</a:t>
            </a:r>
            <a:r>
              <a:rPr lang="en-US" altLang="zh-TW" dirty="0"/>
              <a:t> value of </a:t>
            </a:r>
            <a:r>
              <a:rPr lang="en-US" altLang="zh-TW" i="1" dirty="0"/>
              <a:t>r</a:t>
            </a:r>
            <a:r>
              <a:rPr lang="en-US" altLang="zh-TW" dirty="0"/>
              <a:t>. The </a:t>
            </a:r>
            <a:r>
              <a:rPr lang="en-US" altLang="zh-TW" i="1" dirty="0"/>
              <a:t>n</a:t>
            </a:r>
            <a:r>
              <a:rPr lang="en-US" altLang="zh-TW" dirty="0"/>
              <a:t>th moment of </a:t>
            </a:r>
            <a:r>
              <a:rPr lang="en-US" altLang="zh-TW" i="1" dirty="0"/>
              <a:t>r</a:t>
            </a:r>
            <a:r>
              <a:rPr lang="en-US" altLang="zh-TW" dirty="0"/>
              <a:t> about its mean is defined as:</a:t>
            </a:r>
          </a:p>
          <a:p>
            <a:pPr eaLnBrk="1" hangingPunct="1"/>
            <a:endParaRPr lang="zh-TW" altLang="en-US" dirty="0"/>
          </a:p>
          <a:p>
            <a:pPr eaLnBrk="1" hangingPunct="1">
              <a:lnSpc>
                <a:spcPct val="40000"/>
              </a:lnSpc>
              <a:spcBef>
                <a:spcPct val="0"/>
              </a:spcBef>
            </a:pPr>
            <a:endParaRPr lang="zh-TW" altLang="en-US" dirty="0"/>
          </a:p>
          <a:p>
            <a:pPr eaLnBrk="1" hangingPunct="1">
              <a:buFont typeface="Wingdings" panose="05000000000000000000" pitchFamily="2" charset="2"/>
              <a:buNone/>
            </a:pPr>
            <a:r>
              <a:rPr lang="zh-TW" altLang="en-US" dirty="0"/>
              <a:t>　</a:t>
            </a:r>
            <a:r>
              <a:rPr lang="en-US" altLang="zh-TW" dirty="0"/>
              <a:t>where </a:t>
            </a:r>
            <a:r>
              <a:rPr lang="en-US" altLang="zh-TW" i="1" dirty="0"/>
              <a:t>m</a:t>
            </a:r>
            <a:r>
              <a:rPr lang="en-US" altLang="zh-TW" dirty="0"/>
              <a:t> is the mean value of </a:t>
            </a:r>
            <a:r>
              <a:rPr lang="en-US" altLang="zh-TW" i="1" dirty="0"/>
              <a:t>r</a:t>
            </a:r>
            <a:r>
              <a:rPr lang="en-US" altLang="zh-TW" dirty="0"/>
              <a:t>:</a:t>
            </a:r>
          </a:p>
          <a:p>
            <a:pPr eaLnBrk="1" hangingPunct="1"/>
            <a:endParaRPr lang="en-US" altLang="zh-TW" dirty="0"/>
          </a:p>
          <a:p>
            <a:pPr eaLnBrk="1" hangingPunct="1">
              <a:lnSpc>
                <a:spcPct val="20000"/>
              </a:lnSpc>
            </a:pPr>
            <a:endParaRPr lang="en-US" altLang="zh-TW" dirty="0"/>
          </a:p>
          <a:p>
            <a:pPr eaLnBrk="1" hangingPunct="1">
              <a:buFont typeface="Wingdings" panose="05000000000000000000" pitchFamily="2" charset="2"/>
              <a:buNone/>
            </a:pPr>
            <a:r>
              <a:rPr lang="zh-TW" altLang="en-US" dirty="0"/>
              <a:t>　</a:t>
            </a:r>
            <a:r>
              <a:rPr lang="en-US" altLang="zh-TW" dirty="0"/>
              <a:t>It follows from </a:t>
            </a:r>
            <a:r>
              <a:rPr lang="en-US" altLang="zh-TW" dirty="0" err="1"/>
              <a:t>Eqs</a:t>
            </a:r>
            <a:r>
              <a:rPr lang="en-US" altLang="zh-TW" dirty="0"/>
              <a:t>. (3.3-18) and (3.3-19) that             and</a:t>
            </a:r>
          </a:p>
          <a:p>
            <a:pPr eaLnBrk="1" hangingPunct="1">
              <a:buFont typeface="Wingdings" panose="05000000000000000000" pitchFamily="2" charset="2"/>
              <a:buNone/>
            </a:pPr>
            <a:r>
              <a:rPr lang="en-US" altLang="zh-TW" dirty="0"/>
              <a:t>               The second moment is given by:</a:t>
            </a:r>
          </a:p>
          <a:p>
            <a:pPr eaLnBrk="1" hangingPunct="1"/>
            <a:endParaRPr lang="en-US" altLang="zh-TW" dirty="0"/>
          </a:p>
        </p:txBody>
      </p:sp>
      <p:grpSp>
        <p:nvGrpSpPr>
          <p:cNvPr id="39941" name="Group 17">
            <a:extLst>
              <a:ext uri="{FF2B5EF4-FFF2-40B4-BE49-F238E27FC236}">
                <a16:creationId xmlns:a16="http://schemas.microsoft.com/office/drawing/2014/main" id="{3EE2D024-5A0E-4F83-8AF4-6ABB3BDC4390}"/>
              </a:ext>
            </a:extLst>
          </p:cNvPr>
          <p:cNvGrpSpPr>
            <a:grpSpLocks/>
          </p:cNvGrpSpPr>
          <p:nvPr/>
        </p:nvGrpSpPr>
        <p:grpSpPr bwMode="auto">
          <a:xfrm>
            <a:off x="2259013" y="2579689"/>
            <a:ext cx="6848475" cy="993775"/>
            <a:chOff x="1423" y="1752"/>
            <a:chExt cx="4314" cy="626"/>
          </a:xfrm>
        </p:grpSpPr>
        <p:graphicFrame>
          <p:nvGraphicFramePr>
            <p:cNvPr id="39950" name="Object 13">
              <a:extLst>
                <a:ext uri="{FF2B5EF4-FFF2-40B4-BE49-F238E27FC236}">
                  <a16:creationId xmlns:a16="http://schemas.microsoft.com/office/drawing/2014/main" id="{61859A83-7643-40D6-A34E-B6D140F8EB49}"/>
                </a:ext>
              </a:extLst>
            </p:cNvPr>
            <p:cNvGraphicFramePr>
              <a:graphicFrameLocks noChangeAspect="1"/>
            </p:cNvGraphicFramePr>
            <p:nvPr>
              <p:extLst>
                <p:ext uri="{D42A27DB-BD31-4B8C-83A1-F6EECF244321}">
                  <p14:modId xmlns:p14="http://schemas.microsoft.com/office/powerpoint/2010/main" val="1070284515"/>
                </p:ext>
              </p:extLst>
            </p:nvPr>
          </p:nvGraphicFramePr>
          <p:xfrm>
            <a:off x="1423" y="1752"/>
            <a:ext cx="2319" cy="626"/>
          </p:xfrm>
          <a:graphic>
            <a:graphicData uri="http://schemas.openxmlformats.org/presentationml/2006/ole">
              <mc:AlternateContent xmlns:mc="http://schemas.openxmlformats.org/markup-compatibility/2006">
                <mc:Choice xmlns:v="urn:schemas-microsoft-com:vml" Requires="v">
                  <p:oleObj spid="_x0000_s40057" name="Equation" r:id="rId3" imgW="1600200" imgH="431800" progId="Equation.DSMT4">
                    <p:embed/>
                  </p:oleObj>
                </mc:Choice>
                <mc:Fallback>
                  <p:oleObj name="Equation" r:id="rId3" imgW="1600200" imgH="4318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 y="1752"/>
                          <a:ext cx="2319"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1" name="Rectangle 15">
              <a:extLst>
                <a:ext uri="{FF2B5EF4-FFF2-40B4-BE49-F238E27FC236}">
                  <a16:creationId xmlns:a16="http://schemas.microsoft.com/office/drawing/2014/main" id="{F4A0D542-71E6-442E-A3B6-2ACD19649866}"/>
                </a:ext>
              </a:extLst>
            </p:cNvPr>
            <p:cNvSpPr>
              <a:spLocks noChangeArrowheads="1"/>
            </p:cNvSpPr>
            <p:nvPr/>
          </p:nvSpPr>
          <p:spPr bwMode="auto">
            <a:xfrm>
              <a:off x="4830" y="184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(3.3-18)</a:t>
              </a:r>
            </a:p>
          </p:txBody>
        </p:sp>
      </p:grpSp>
      <p:grpSp>
        <p:nvGrpSpPr>
          <p:cNvPr id="39942" name="Group 19">
            <a:extLst>
              <a:ext uri="{FF2B5EF4-FFF2-40B4-BE49-F238E27FC236}">
                <a16:creationId xmlns:a16="http://schemas.microsoft.com/office/drawing/2014/main" id="{57810E72-64F7-4EB4-BE8C-54FD290755CE}"/>
              </a:ext>
            </a:extLst>
          </p:cNvPr>
          <p:cNvGrpSpPr>
            <a:grpSpLocks/>
          </p:cNvGrpSpPr>
          <p:nvPr/>
        </p:nvGrpSpPr>
        <p:grpSpPr bwMode="auto">
          <a:xfrm>
            <a:off x="2276475" y="3738563"/>
            <a:ext cx="6867525" cy="993775"/>
            <a:chOff x="1411" y="3167"/>
            <a:chExt cx="4326" cy="626"/>
          </a:xfrm>
        </p:grpSpPr>
        <p:graphicFrame>
          <p:nvGraphicFramePr>
            <p:cNvPr id="39948" name="Object 14">
              <a:extLst>
                <a:ext uri="{FF2B5EF4-FFF2-40B4-BE49-F238E27FC236}">
                  <a16:creationId xmlns:a16="http://schemas.microsoft.com/office/drawing/2014/main" id="{123160C4-C501-4001-A268-558451D79FDA}"/>
                </a:ext>
              </a:extLst>
            </p:cNvPr>
            <p:cNvGraphicFramePr>
              <a:graphicFrameLocks noChangeAspect="1"/>
            </p:cNvGraphicFramePr>
            <p:nvPr>
              <p:extLst>
                <p:ext uri="{D42A27DB-BD31-4B8C-83A1-F6EECF244321}">
                  <p14:modId xmlns:p14="http://schemas.microsoft.com/office/powerpoint/2010/main" val="2582962779"/>
                </p:ext>
              </p:extLst>
            </p:nvPr>
          </p:nvGraphicFramePr>
          <p:xfrm>
            <a:off x="1411" y="3167"/>
            <a:ext cx="1325" cy="626"/>
          </p:xfrm>
          <a:graphic>
            <a:graphicData uri="http://schemas.openxmlformats.org/presentationml/2006/ole">
              <mc:AlternateContent xmlns:mc="http://schemas.openxmlformats.org/markup-compatibility/2006">
                <mc:Choice xmlns:v="urn:schemas-microsoft-com:vml" Requires="v">
                  <p:oleObj spid="_x0000_s40058" name="Equation" r:id="rId5" imgW="914400" imgH="431800" progId="Equation.DSMT4">
                    <p:embed/>
                  </p:oleObj>
                </mc:Choice>
                <mc:Fallback>
                  <p:oleObj name="Equation" r:id="rId5" imgW="914400" imgH="431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 y="3167"/>
                          <a:ext cx="1325"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9" name="Rectangle 16">
              <a:extLst>
                <a:ext uri="{FF2B5EF4-FFF2-40B4-BE49-F238E27FC236}">
                  <a16:creationId xmlns:a16="http://schemas.microsoft.com/office/drawing/2014/main" id="{765A3AEB-A88A-4C3B-AEA8-6299D3BCF9BF}"/>
                </a:ext>
              </a:extLst>
            </p:cNvPr>
            <p:cNvSpPr>
              <a:spLocks noChangeArrowheads="1"/>
            </p:cNvSpPr>
            <p:nvPr/>
          </p:nvSpPr>
          <p:spPr bwMode="auto">
            <a:xfrm>
              <a:off x="4830" y="320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(3.3-19)</a:t>
              </a:r>
            </a:p>
          </p:txBody>
        </p:sp>
      </p:grpSp>
      <p:graphicFrame>
        <p:nvGraphicFramePr>
          <p:cNvPr id="39943" name="Object 20">
            <a:extLst>
              <a:ext uri="{FF2B5EF4-FFF2-40B4-BE49-F238E27FC236}">
                <a16:creationId xmlns:a16="http://schemas.microsoft.com/office/drawing/2014/main" id="{89CCF392-AC46-430A-9944-08CCF4F2186C}"/>
              </a:ext>
            </a:extLst>
          </p:cNvPr>
          <p:cNvGraphicFramePr>
            <a:graphicFrameLocks noChangeAspect="1"/>
          </p:cNvGraphicFramePr>
          <p:nvPr>
            <p:extLst>
              <p:ext uri="{D42A27DB-BD31-4B8C-83A1-F6EECF244321}">
                <p14:modId xmlns:p14="http://schemas.microsoft.com/office/powerpoint/2010/main" val="3609134663"/>
              </p:ext>
            </p:extLst>
          </p:nvPr>
        </p:nvGraphicFramePr>
        <p:xfrm>
          <a:off x="7153275" y="4625975"/>
          <a:ext cx="935038" cy="527050"/>
        </p:xfrm>
        <a:graphic>
          <a:graphicData uri="http://schemas.openxmlformats.org/presentationml/2006/ole">
            <mc:AlternateContent xmlns:mc="http://schemas.openxmlformats.org/markup-compatibility/2006">
              <mc:Choice xmlns:v="urn:schemas-microsoft-com:vml" Requires="v">
                <p:oleObj spid="_x0000_s40059" name="Equation" r:id="rId7" imgW="406224" imgH="228501" progId="Equation.DSMT4">
                  <p:embed/>
                </p:oleObj>
              </mc:Choice>
              <mc:Fallback>
                <p:oleObj name="Equation" r:id="rId7" imgW="406224" imgH="228501"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3275" y="4625975"/>
                        <a:ext cx="9350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944" name="Group 21">
            <a:extLst>
              <a:ext uri="{FF2B5EF4-FFF2-40B4-BE49-F238E27FC236}">
                <a16:creationId xmlns:a16="http://schemas.microsoft.com/office/drawing/2014/main" id="{557928B4-A021-4A1A-90E1-0E9643BA30D6}"/>
              </a:ext>
            </a:extLst>
          </p:cNvPr>
          <p:cNvGrpSpPr>
            <a:grpSpLocks/>
          </p:cNvGrpSpPr>
          <p:nvPr/>
        </p:nvGrpSpPr>
        <p:grpSpPr bwMode="auto">
          <a:xfrm>
            <a:off x="1509713" y="5445125"/>
            <a:ext cx="7597775" cy="993775"/>
            <a:chOff x="951" y="1525"/>
            <a:chExt cx="4786" cy="626"/>
          </a:xfrm>
        </p:grpSpPr>
        <p:graphicFrame>
          <p:nvGraphicFramePr>
            <p:cNvPr id="39946" name="Object 22">
              <a:extLst>
                <a:ext uri="{FF2B5EF4-FFF2-40B4-BE49-F238E27FC236}">
                  <a16:creationId xmlns:a16="http://schemas.microsoft.com/office/drawing/2014/main" id="{FB1AF9F8-E445-4342-BE46-8DC49A20DF0E}"/>
                </a:ext>
              </a:extLst>
            </p:cNvPr>
            <p:cNvGraphicFramePr>
              <a:graphicFrameLocks noChangeAspect="1"/>
            </p:cNvGraphicFramePr>
            <p:nvPr>
              <p:extLst>
                <p:ext uri="{D42A27DB-BD31-4B8C-83A1-F6EECF244321}">
                  <p14:modId xmlns:p14="http://schemas.microsoft.com/office/powerpoint/2010/main" val="1541894786"/>
                </p:ext>
              </p:extLst>
            </p:nvPr>
          </p:nvGraphicFramePr>
          <p:xfrm>
            <a:off x="951" y="1525"/>
            <a:ext cx="2356" cy="626"/>
          </p:xfrm>
          <a:graphic>
            <a:graphicData uri="http://schemas.openxmlformats.org/presentationml/2006/ole">
              <mc:AlternateContent xmlns:mc="http://schemas.openxmlformats.org/markup-compatibility/2006">
                <mc:Choice xmlns:v="urn:schemas-microsoft-com:vml" Requires="v">
                  <p:oleObj spid="_x0000_s40060" name="Equation" r:id="rId9" imgW="1625600" imgH="431800" progId="Equation.DSMT4">
                    <p:embed/>
                  </p:oleObj>
                </mc:Choice>
                <mc:Fallback>
                  <p:oleObj name="Equation" r:id="rId9" imgW="1625600" imgH="4318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 y="1525"/>
                          <a:ext cx="2356"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7" name="Rectangle 23">
              <a:extLst>
                <a:ext uri="{FF2B5EF4-FFF2-40B4-BE49-F238E27FC236}">
                  <a16:creationId xmlns:a16="http://schemas.microsoft.com/office/drawing/2014/main" id="{D49B0701-2F65-4631-AADF-31AE41529C84}"/>
                </a:ext>
              </a:extLst>
            </p:cNvPr>
            <p:cNvSpPr>
              <a:spLocks noChangeArrowheads="1"/>
            </p:cNvSpPr>
            <p:nvPr/>
          </p:nvSpPr>
          <p:spPr bwMode="auto">
            <a:xfrm>
              <a:off x="4830" y="161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(3.3-20)</a:t>
              </a:r>
            </a:p>
          </p:txBody>
        </p:sp>
      </p:grpSp>
      <p:graphicFrame>
        <p:nvGraphicFramePr>
          <p:cNvPr id="39945" name="Object 24">
            <a:extLst>
              <a:ext uri="{FF2B5EF4-FFF2-40B4-BE49-F238E27FC236}">
                <a16:creationId xmlns:a16="http://schemas.microsoft.com/office/drawing/2014/main" id="{60FC05D3-E99F-47BF-8E7F-7B1FA7ABA56D}"/>
              </a:ext>
            </a:extLst>
          </p:cNvPr>
          <p:cNvGraphicFramePr>
            <a:graphicFrameLocks noChangeAspect="1"/>
          </p:cNvGraphicFramePr>
          <p:nvPr>
            <p:extLst>
              <p:ext uri="{D42A27DB-BD31-4B8C-83A1-F6EECF244321}">
                <p14:modId xmlns:p14="http://schemas.microsoft.com/office/powerpoint/2010/main" val="1347069630"/>
              </p:ext>
            </p:extLst>
          </p:nvPr>
        </p:nvGraphicFramePr>
        <p:xfrm>
          <a:off x="422275" y="5130800"/>
          <a:ext cx="1023938" cy="496888"/>
        </p:xfrm>
        <a:graphic>
          <a:graphicData uri="http://schemas.openxmlformats.org/presentationml/2006/ole">
            <mc:AlternateContent xmlns:mc="http://schemas.openxmlformats.org/markup-compatibility/2006">
              <mc:Choice xmlns:v="urn:schemas-microsoft-com:vml" Requires="v">
                <p:oleObj spid="_x0000_s40061" name="Equation" r:id="rId11" imgW="444114" imgH="215713" progId="Equation.DSMT4">
                  <p:embed/>
                </p:oleObj>
              </mc:Choice>
              <mc:Fallback>
                <p:oleObj name="Equation" r:id="rId11" imgW="444114" imgH="215713"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 y="5130800"/>
                        <a:ext cx="10239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字方塊 4">
            <a:extLst>
              <a:ext uri="{FF2B5EF4-FFF2-40B4-BE49-F238E27FC236}">
                <a16:creationId xmlns:a16="http://schemas.microsoft.com/office/drawing/2014/main" id="{69B9F461-BC0A-45E0-BD5F-2555697006E5}"/>
              </a:ext>
            </a:extLst>
          </p:cNvPr>
          <p:cNvSpPr txBox="1"/>
          <p:nvPr/>
        </p:nvSpPr>
        <p:spPr>
          <a:xfrm>
            <a:off x="5809734" y="2780928"/>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a:extLst>
              <a:ext uri="{FF2B5EF4-FFF2-40B4-BE49-F238E27FC236}">
                <a16:creationId xmlns:a16="http://schemas.microsoft.com/office/drawing/2014/main" id="{A3D0D862-ABE8-4756-8ADA-D076CFA542F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333B21A-7719-4453-94AC-DF94F49A4C71}" type="slidenum">
              <a:rPr kumimoji="0" lang="zh-TW" altLang="en-US"/>
              <a:pPr/>
              <a:t>36</a:t>
            </a:fld>
            <a:endParaRPr kumimoji="0" lang="en-US" altLang="zh-TW"/>
          </a:p>
        </p:txBody>
      </p:sp>
      <p:sp>
        <p:nvSpPr>
          <p:cNvPr id="40963" name="Rectangle 2">
            <a:extLst>
              <a:ext uri="{FF2B5EF4-FFF2-40B4-BE49-F238E27FC236}">
                <a16:creationId xmlns:a16="http://schemas.microsoft.com/office/drawing/2014/main" id="{A1EAC8E9-800D-43B9-90D7-9CB45DE04A16}"/>
              </a:ext>
            </a:extLst>
          </p:cNvPr>
          <p:cNvSpPr>
            <a:spLocks noGrp="1" noChangeArrowheads="1"/>
          </p:cNvSpPr>
          <p:nvPr>
            <p:ph type="title"/>
          </p:nvPr>
        </p:nvSpPr>
        <p:spPr/>
        <p:txBody>
          <a:bodyPr/>
          <a:lstStyle/>
          <a:p>
            <a:pPr eaLnBrk="1" hangingPunct="1"/>
            <a:endParaRPr lang="zh-TW" altLang="en-US"/>
          </a:p>
        </p:txBody>
      </p:sp>
      <p:sp>
        <p:nvSpPr>
          <p:cNvPr id="40964" name="Rectangle 3">
            <a:extLst>
              <a:ext uri="{FF2B5EF4-FFF2-40B4-BE49-F238E27FC236}">
                <a16:creationId xmlns:a16="http://schemas.microsoft.com/office/drawing/2014/main" id="{570D8AF5-FCEC-4383-8089-21CE7C0B70AE}"/>
              </a:ext>
            </a:extLst>
          </p:cNvPr>
          <p:cNvSpPr>
            <a:spLocks noGrp="1" noChangeArrowheads="1"/>
          </p:cNvSpPr>
          <p:nvPr>
            <p:ph type="body" idx="1"/>
          </p:nvPr>
        </p:nvSpPr>
        <p:spPr>
          <a:xfrm>
            <a:off x="107950" y="358775"/>
            <a:ext cx="8847138" cy="6499225"/>
          </a:xfrm>
        </p:spPr>
        <p:txBody>
          <a:bodyPr/>
          <a:lstStyle/>
          <a:p>
            <a:pPr eaLnBrk="1" hangingPunct="1"/>
            <a:r>
              <a:rPr lang="en-US" altLang="zh-TW" dirty="0"/>
              <a:t>The global mean and variance are useful for gross adjustments of overall intensity and contrast, whereas the local mean and variance are useful for local adjustments depending on local image characteristics.</a:t>
            </a:r>
          </a:p>
          <a:p>
            <a:pPr eaLnBrk="1" hangingPunct="1"/>
            <a:r>
              <a:rPr lang="en-US" altLang="zh-TW" dirty="0"/>
              <a:t>Let </a:t>
            </a:r>
            <a:r>
              <a:rPr lang="en-US" altLang="zh-TW" i="1" dirty="0" err="1"/>
              <a:t>S</a:t>
            </a:r>
            <a:r>
              <a:rPr lang="en-US" altLang="zh-TW" i="1" baseline="-25000" dirty="0" err="1"/>
              <a:t>xy</a:t>
            </a:r>
            <a:r>
              <a:rPr lang="en-US" altLang="zh-TW" dirty="0"/>
              <a:t> be a </a:t>
            </a:r>
            <a:r>
              <a:rPr lang="en-US" altLang="zh-TW" dirty="0" err="1"/>
              <a:t>subimage</a:t>
            </a:r>
            <a:r>
              <a:rPr lang="en-US" altLang="zh-TW" dirty="0"/>
              <a:t> (window) centered at (</a:t>
            </a:r>
            <a:r>
              <a:rPr lang="en-US" altLang="zh-TW" i="1" dirty="0" err="1"/>
              <a:t>x</a:t>
            </a:r>
            <a:r>
              <a:rPr lang="en-US" altLang="zh-TW" dirty="0" err="1"/>
              <a:t>,</a:t>
            </a:r>
            <a:r>
              <a:rPr lang="en-US" altLang="zh-TW" i="1" dirty="0" err="1"/>
              <a:t>y</a:t>
            </a:r>
            <a:r>
              <a:rPr lang="en-US" altLang="zh-TW" dirty="0"/>
              <a:t>). The local mean and variance of the pixels in </a:t>
            </a:r>
            <a:r>
              <a:rPr lang="en-US" altLang="zh-TW" i="1" dirty="0" err="1"/>
              <a:t>S</a:t>
            </a:r>
            <a:r>
              <a:rPr lang="en-US" altLang="zh-TW" i="1" baseline="-25000" dirty="0" err="1"/>
              <a:t>xy</a:t>
            </a:r>
            <a:r>
              <a:rPr lang="en-US" altLang="zh-TW" dirty="0"/>
              <a:t> are defined, respectively, as:</a:t>
            </a:r>
          </a:p>
          <a:p>
            <a:pPr eaLnBrk="1" hangingPunct="1">
              <a:spcBef>
                <a:spcPct val="25000"/>
              </a:spcBef>
            </a:pPr>
            <a:endParaRPr lang="en-US" altLang="zh-TW" dirty="0"/>
          </a:p>
          <a:p>
            <a:pPr eaLnBrk="1" hangingPunct="1">
              <a:lnSpc>
                <a:spcPct val="35000"/>
              </a:lnSpc>
            </a:pPr>
            <a:endParaRPr lang="en-US" altLang="zh-TW" dirty="0"/>
          </a:p>
          <a:p>
            <a:pPr eaLnBrk="1" hangingPunct="1">
              <a:lnSpc>
                <a:spcPct val="0"/>
              </a:lnSpc>
              <a:spcBef>
                <a:spcPct val="120000"/>
              </a:spcBef>
              <a:buFont typeface="Wingdings" panose="05000000000000000000" pitchFamily="2" charset="2"/>
              <a:buNone/>
            </a:pPr>
            <a:r>
              <a:rPr lang="en-US" altLang="zh-TW" dirty="0"/>
              <a:t>						 		 </a:t>
            </a:r>
            <a:r>
              <a:rPr lang="en-US" altLang="zh-TW" sz="1400" dirty="0"/>
              <a:t> </a:t>
            </a:r>
            <a:r>
              <a:rPr lang="en-US" altLang="zh-TW" dirty="0"/>
              <a:t>,</a:t>
            </a:r>
          </a:p>
          <a:p>
            <a:pPr eaLnBrk="1" hangingPunct="1">
              <a:lnSpc>
                <a:spcPct val="70000"/>
              </a:lnSpc>
              <a:spcBef>
                <a:spcPct val="0"/>
              </a:spcBef>
              <a:buFont typeface="Wingdings" panose="05000000000000000000" pitchFamily="2" charset="2"/>
              <a:buNone/>
            </a:pPr>
            <a:r>
              <a:rPr lang="en-US" altLang="zh-TW" dirty="0"/>
              <a:t>						</a:t>
            </a:r>
          </a:p>
          <a:p>
            <a:pPr eaLnBrk="1" hangingPunct="1">
              <a:buFont typeface="Wingdings" panose="05000000000000000000" pitchFamily="2" charset="2"/>
              <a:buNone/>
            </a:pPr>
            <a:r>
              <a:rPr lang="en-US" altLang="zh-TW" dirty="0"/>
              <a:t>	where </a:t>
            </a:r>
            <a:r>
              <a:rPr lang="en-US" altLang="zh-TW" i="1" dirty="0" err="1"/>
              <a:t>r</a:t>
            </a:r>
            <a:r>
              <a:rPr lang="en-US" altLang="zh-TW" i="1" baseline="-25000" dirty="0" err="1"/>
              <a:t>s</a:t>
            </a:r>
            <a:r>
              <a:rPr lang="en-US" altLang="zh-TW" baseline="-25000" dirty="0" err="1"/>
              <a:t>,</a:t>
            </a:r>
            <a:r>
              <a:rPr lang="en-US" altLang="zh-TW" i="1" baseline="-25000" dirty="0" err="1"/>
              <a:t>t</a:t>
            </a:r>
            <a:r>
              <a:rPr lang="en-US" altLang="zh-TW" dirty="0"/>
              <a:t> is the gray level at coordinates (</a:t>
            </a:r>
            <a:r>
              <a:rPr lang="en-US" altLang="zh-TW" i="1" dirty="0" err="1"/>
              <a:t>s</a:t>
            </a:r>
            <a:r>
              <a:rPr lang="en-US" altLang="zh-TW" dirty="0" err="1"/>
              <a:t>,</a:t>
            </a:r>
            <a:r>
              <a:rPr lang="en-US" altLang="zh-TW" i="1" dirty="0" err="1"/>
              <a:t>t</a:t>
            </a:r>
            <a:r>
              <a:rPr lang="en-US" altLang="zh-TW" dirty="0"/>
              <a:t>) in the neighborhood, and </a:t>
            </a:r>
            <a:r>
              <a:rPr lang="en-US" altLang="zh-TW" i="1" dirty="0"/>
              <a:t>p</a:t>
            </a:r>
            <a:r>
              <a:rPr lang="en-US" altLang="zh-TW" dirty="0"/>
              <a:t>(</a:t>
            </a:r>
            <a:r>
              <a:rPr lang="en-US" altLang="zh-TW" i="1" dirty="0" err="1"/>
              <a:t>r</a:t>
            </a:r>
            <a:r>
              <a:rPr lang="en-US" altLang="zh-TW" i="1" baseline="-25000" dirty="0" err="1"/>
              <a:t>s</a:t>
            </a:r>
            <a:r>
              <a:rPr lang="en-US" altLang="zh-TW" baseline="-25000" dirty="0" err="1"/>
              <a:t>,</a:t>
            </a:r>
            <a:r>
              <a:rPr lang="en-US" altLang="zh-TW" i="1" baseline="-25000" dirty="0" err="1"/>
              <a:t>t</a:t>
            </a:r>
            <a:r>
              <a:rPr lang="en-US" altLang="zh-TW" dirty="0"/>
              <a:t>) is the neighborhood normalized histogram component corresponding to that value of gray level.</a:t>
            </a:r>
            <a:endParaRPr lang="zh-TW" altLang="en-US" dirty="0"/>
          </a:p>
        </p:txBody>
      </p:sp>
      <p:grpSp>
        <p:nvGrpSpPr>
          <p:cNvPr id="40965" name="Group 19">
            <a:extLst>
              <a:ext uri="{FF2B5EF4-FFF2-40B4-BE49-F238E27FC236}">
                <a16:creationId xmlns:a16="http://schemas.microsoft.com/office/drawing/2014/main" id="{F1BDE7A7-673A-4AC8-AFF8-2A46319CFCF8}"/>
              </a:ext>
            </a:extLst>
          </p:cNvPr>
          <p:cNvGrpSpPr>
            <a:grpSpLocks/>
          </p:cNvGrpSpPr>
          <p:nvPr/>
        </p:nvGrpSpPr>
        <p:grpSpPr bwMode="auto">
          <a:xfrm>
            <a:off x="2411413" y="3406775"/>
            <a:ext cx="6696075" cy="903288"/>
            <a:chOff x="1519" y="1682"/>
            <a:chExt cx="4218" cy="569"/>
          </a:xfrm>
        </p:grpSpPr>
        <p:graphicFrame>
          <p:nvGraphicFramePr>
            <p:cNvPr id="40969" name="Object 20">
              <a:extLst>
                <a:ext uri="{FF2B5EF4-FFF2-40B4-BE49-F238E27FC236}">
                  <a16:creationId xmlns:a16="http://schemas.microsoft.com/office/drawing/2014/main" id="{5D28FA63-915B-48CC-BA27-D680E67943DF}"/>
                </a:ext>
              </a:extLst>
            </p:cNvPr>
            <p:cNvGraphicFramePr>
              <a:graphicFrameLocks noChangeAspect="1"/>
            </p:cNvGraphicFramePr>
            <p:nvPr>
              <p:extLst>
                <p:ext uri="{D42A27DB-BD31-4B8C-83A1-F6EECF244321}">
                  <p14:modId xmlns:p14="http://schemas.microsoft.com/office/powerpoint/2010/main" val="2356491258"/>
                </p:ext>
              </p:extLst>
            </p:nvPr>
          </p:nvGraphicFramePr>
          <p:xfrm>
            <a:off x="1519" y="1682"/>
            <a:ext cx="1950" cy="569"/>
          </p:xfrm>
          <a:graphic>
            <a:graphicData uri="http://schemas.openxmlformats.org/presentationml/2006/ole">
              <mc:AlternateContent xmlns:mc="http://schemas.openxmlformats.org/markup-compatibility/2006">
                <mc:Choice xmlns:v="urn:schemas-microsoft-com:vml" Requires="v">
                  <p:oleObj spid="_x0000_s41013" name="Equation" r:id="rId3" imgW="1345616" imgH="393529" progId="Equation.DSMT4">
                    <p:embed/>
                  </p:oleObj>
                </mc:Choice>
                <mc:Fallback>
                  <p:oleObj name="Equation" r:id="rId3" imgW="1345616" imgH="39352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682"/>
                          <a:ext cx="1950"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0" name="Rectangle 21">
              <a:extLst>
                <a:ext uri="{FF2B5EF4-FFF2-40B4-BE49-F238E27FC236}">
                  <a16:creationId xmlns:a16="http://schemas.microsoft.com/office/drawing/2014/main" id="{633BBC3D-4486-464A-989B-3787E74F406F}"/>
                </a:ext>
              </a:extLst>
            </p:cNvPr>
            <p:cNvSpPr>
              <a:spLocks noChangeArrowheads="1"/>
            </p:cNvSpPr>
            <p:nvPr/>
          </p:nvSpPr>
          <p:spPr bwMode="auto">
            <a:xfrm>
              <a:off x="4830" y="175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(3.3-21)</a:t>
              </a:r>
            </a:p>
          </p:txBody>
        </p:sp>
      </p:grpSp>
      <p:grpSp>
        <p:nvGrpSpPr>
          <p:cNvPr id="40966" name="Group 22">
            <a:extLst>
              <a:ext uri="{FF2B5EF4-FFF2-40B4-BE49-F238E27FC236}">
                <a16:creationId xmlns:a16="http://schemas.microsoft.com/office/drawing/2014/main" id="{DB1F6083-DF39-423D-A425-B6B3A2E823C9}"/>
              </a:ext>
            </a:extLst>
          </p:cNvPr>
          <p:cNvGrpSpPr>
            <a:grpSpLocks/>
          </p:cNvGrpSpPr>
          <p:nvPr/>
        </p:nvGrpSpPr>
        <p:grpSpPr bwMode="auto">
          <a:xfrm>
            <a:off x="2273300" y="4195763"/>
            <a:ext cx="6870700" cy="1022350"/>
            <a:chOff x="1432" y="3285"/>
            <a:chExt cx="4328" cy="644"/>
          </a:xfrm>
        </p:grpSpPr>
        <p:sp>
          <p:nvSpPr>
            <p:cNvPr id="40967" name="Rectangle 23">
              <a:extLst>
                <a:ext uri="{FF2B5EF4-FFF2-40B4-BE49-F238E27FC236}">
                  <a16:creationId xmlns:a16="http://schemas.microsoft.com/office/drawing/2014/main" id="{EB0F9DC1-AA35-4946-BB26-0C08A95C455B}"/>
                </a:ext>
              </a:extLst>
            </p:cNvPr>
            <p:cNvSpPr>
              <a:spLocks noChangeArrowheads="1"/>
            </p:cNvSpPr>
            <p:nvPr/>
          </p:nvSpPr>
          <p:spPr bwMode="auto">
            <a:xfrm>
              <a:off x="4853" y="338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(3.3-22)</a:t>
              </a:r>
            </a:p>
          </p:txBody>
        </p:sp>
        <p:graphicFrame>
          <p:nvGraphicFramePr>
            <p:cNvPr id="40968" name="Object 24">
              <a:extLst>
                <a:ext uri="{FF2B5EF4-FFF2-40B4-BE49-F238E27FC236}">
                  <a16:creationId xmlns:a16="http://schemas.microsoft.com/office/drawing/2014/main" id="{A6D753BA-6F4F-4AC7-91AB-F0BB89FA286F}"/>
                </a:ext>
              </a:extLst>
            </p:cNvPr>
            <p:cNvGraphicFramePr>
              <a:graphicFrameLocks noChangeAspect="1"/>
            </p:cNvGraphicFramePr>
            <p:nvPr>
              <p:extLst>
                <p:ext uri="{D42A27DB-BD31-4B8C-83A1-F6EECF244321}">
                  <p14:modId xmlns:p14="http://schemas.microsoft.com/office/powerpoint/2010/main" val="1767089811"/>
                </p:ext>
              </p:extLst>
            </p:nvPr>
          </p:nvGraphicFramePr>
          <p:xfrm>
            <a:off x="1432" y="3285"/>
            <a:ext cx="2837" cy="644"/>
          </p:xfrm>
          <a:graphic>
            <a:graphicData uri="http://schemas.openxmlformats.org/presentationml/2006/ole">
              <mc:AlternateContent xmlns:mc="http://schemas.openxmlformats.org/markup-compatibility/2006">
                <mc:Choice xmlns:v="urn:schemas-microsoft-com:vml" Requires="v">
                  <p:oleObj spid="_x0000_s41014" name="Equation" r:id="rId5" imgW="1954951" imgH="444307" progId="Equation.DSMT4">
                    <p:embed/>
                  </p:oleObj>
                </mc:Choice>
                <mc:Fallback>
                  <p:oleObj name="Equation" r:id="rId5" imgW="1954951" imgH="444307"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 y="3285"/>
                          <a:ext cx="2837"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文字方塊 12">
            <a:extLst>
              <a:ext uri="{FF2B5EF4-FFF2-40B4-BE49-F238E27FC236}">
                <a16:creationId xmlns:a16="http://schemas.microsoft.com/office/drawing/2014/main" id="{6D729AEA-C390-4E01-9545-0796212AAE39}"/>
              </a:ext>
            </a:extLst>
          </p:cNvPr>
          <p:cNvSpPr txBox="1"/>
          <p:nvPr/>
        </p:nvSpPr>
        <p:spPr>
          <a:xfrm>
            <a:off x="5369821" y="3401483"/>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a:extLst>
              <a:ext uri="{FF2B5EF4-FFF2-40B4-BE49-F238E27FC236}">
                <a16:creationId xmlns:a16="http://schemas.microsoft.com/office/drawing/2014/main" id="{0A5D6290-A1E0-45EC-A0AF-27E56EB5BBA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36204A2-2543-43B6-A765-02A759B59069}" type="slidenum">
              <a:rPr kumimoji="0" lang="zh-TW" altLang="en-US"/>
              <a:pPr/>
              <a:t>37</a:t>
            </a:fld>
            <a:endParaRPr kumimoji="0" lang="en-US" altLang="zh-TW"/>
          </a:p>
        </p:txBody>
      </p:sp>
      <p:sp>
        <p:nvSpPr>
          <p:cNvPr id="41987" name="Rectangle 2">
            <a:extLst>
              <a:ext uri="{FF2B5EF4-FFF2-40B4-BE49-F238E27FC236}">
                <a16:creationId xmlns:a16="http://schemas.microsoft.com/office/drawing/2014/main" id="{5412D147-B093-4A86-8896-45AA64A9BD55}"/>
              </a:ext>
            </a:extLst>
          </p:cNvPr>
          <p:cNvSpPr>
            <a:spLocks noGrp="1" noChangeArrowheads="1"/>
          </p:cNvSpPr>
          <p:nvPr>
            <p:ph type="title"/>
          </p:nvPr>
        </p:nvSpPr>
        <p:spPr/>
        <p:txBody>
          <a:bodyPr/>
          <a:lstStyle/>
          <a:p>
            <a:pPr eaLnBrk="1" hangingPunct="1"/>
            <a:endParaRPr lang="zh-TW" altLang="en-US"/>
          </a:p>
        </p:txBody>
      </p:sp>
      <p:sp>
        <p:nvSpPr>
          <p:cNvPr id="41988" name="Rectangle 3">
            <a:extLst>
              <a:ext uri="{FF2B5EF4-FFF2-40B4-BE49-F238E27FC236}">
                <a16:creationId xmlns:a16="http://schemas.microsoft.com/office/drawing/2014/main" id="{F59D138F-143E-4ACD-BAAA-45D2DB3A060A}"/>
              </a:ext>
            </a:extLst>
          </p:cNvPr>
          <p:cNvSpPr>
            <a:spLocks noGrp="1" noChangeArrowheads="1"/>
          </p:cNvSpPr>
          <p:nvPr>
            <p:ph type="body" idx="1"/>
          </p:nvPr>
        </p:nvSpPr>
        <p:spPr/>
        <p:txBody>
          <a:bodyPr/>
          <a:lstStyle/>
          <a:p>
            <a:pPr eaLnBrk="1" hangingPunct="1"/>
            <a:r>
              <a:rPr lang="en-US" altLang="zh-TW" dirty="0"/>
              <a:t>      is a measure of average gray level in </a:t>
            </a:r>
            <a:r>
              <a:rPr lang="en-US" altLang="zh-TW" i="1" dirty="0" err="1"/>
              <a:t>S</a:t>
            </a:r>
            <a:r>
              <a:rPr lang="en-US" altLang="zh-TW" i="1" baseline="-25000" dirty="0" err="1"/>
              <a:t>xy</a:t>
            </a:r>
            <a:r>
              <a:rPr lang="en-US" altLang="zh-TW" dirty="0"/>
              <a:t> and    is a measure of contrast in </a:t>
            </a:r>
            <a:r>
              <a:rPr lang="en-US" altLang="zh-TW" i="1" dirty="0" err="1"/>
              <a:t>S</a:t>
            </a:r>
            <a:r>
              <a:rPr lang="en-US" altLang="zh-TW" i="1" baseline="-25000" dirty="0" err="1"/>
              <a:t>xy</a:t>
            </a:r>
            <a:r>
              <a:rPr lang="en-US" altLang="zh-TW" dirty="0"/>
              <a:t>.</a:t>
            </a:r>
          </a:p>
          <a:p>
            <a:pPr eaLnBrk="1" hangingPunct="1"/>
            <a:r>
              <a:rPr lang="en-US" altLang="zh-TW" dirty="0"/>
              <a:t>Fig.</a:t>
            </a:r>
            <a:r>
              <a:rPr lang="en-US" altLang="zh-TW" sz="800" dirty="0"/>
              <a:t> </a:t>
            </a:r>
            <a:r>
              <a:rPr lang="en-US" altLang="zh-TW" dirty="0"/>
              <a:t>3.24 shows an SEM image of a tungsten filament wrapped around a support.</a:t>
            </a:r>
          </a:p>
          <a:p>
            <a:pPr lvl="1" eaLnBrk="1" hangingPunct="1"/>
            <a:r>
              <a:rPr lang="en-US" altLang="zh-TW" dirty="0"/>
              <a:t>The problem is to enhance dark areas while leaving the light area as unchanged as possible.</a:t>
            </a:r>
          </a:p>
          <a:p>
            <a:pPr eaLnBrk="1" hangingPunct="1"/>
            <a:r>
              <a:rPr lang="en-US" altLang="zh-TW" dirty="0"/>
              <a:t>Let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 and </a:t>
            </a:r>
            <a:r>
              <a:rPr lang="en-US" altLang="zh-TW" i="1" dirty="0"/>
              <a:t>g</a:t>
            </a:r>
            <a:r>
              <a:rPr lang="en-US" altLang="zh-TW" dirty="0"/>
              <a:t>(</a:t>
            </a:r>
            <a:r>
              <a:rPr lang="en-US" altLang="zh-TW" i="1" dirty="0" err="1"/>
              <a:t>x</a:t>
            </a:r>
            <a:r>
              <a:rPr lang="en-US" altLang="zh-TW" dirty="0" err="1"/>
              <a:t>,</a:t>
            </a:r>
            <a:r>
              <a:rPr lang="en-US" altLang="zh-TW" i="1" dirty="0" err="1"/>
              <a:t>y</a:t>
            </a:r>
            <a:r>
              <a:rPr lang="en-US" altLang="zh-TW" dirty="0"/>
              <a:t>) be the input and output pixel values at (</a:t>
            </a:r>
            <a:r>
              <a:rPr lang="en-US" altLang="zh-TW" i="1" dirty="0" err="1"/>
              <a:t>x</a:t>
            </a:r>
            <a:r>
              <a:rPr lang="en-US" altLang="zh-TW" dirty="0" err="1"/>
              <a:t>,</a:t>
            </a:r>
            <a:r>
              <a:rPr lang="en-US" altLang="zh-TW" i="1" dirty="0" err="1"/>
              <a:t>y</a:t>
            </a:r>
            <a:r>
              <a:rPr lang="en-US" altLang="zh-TW" dirty="0"/>
              <a:t>). The enhancement method is:</a:t>
            </a:r>
          </a:p>
          <a:p>
            <a:pPr eaLnBrk="1" hangingPunct="1"/>
            <a:endParaRPr lang="en-US" altLang="zh-TW" dirty="0"/>
          </a:p>
          <a:p>
            <a:pPr eaLnBrk="1" hangingPunct="1"/>
            <a:endParaRPr lang="en-US" altLang="zh-TW" dirty="0"/>
          </a:p>
          <a:p>
            <a:pPr eaLnBrk="1" hangingPunct="1">
              <a:buFont typeface="Wingdings" panose="05000000000000000000" pitchFamily="2" charset="2"/>
              <a:buNone/>
            </a:pPr>
            <a:r>
              <a:rPr lang="en-US" altLang="zh-TW" dirty="0"/>
              <a:t>	where </a:t>
            </a:r>
            <a:r>
              <a:rPr lang="en-US" altLang="zh-TW" i="1" dirty="0"/>
              <a:t>E</a:t>
            </a:r>
            <a:r>
              <a:rPr lang="en-US" altLang="zh-TW" dirty="0"/>
              <a:t>, </a:t>
            </a:r>
            <a:r>
              <a:rPr lang="en-US" altLang="zh-TW" i="1" dirty="0"/>
              <a:t>k</a:t>
            </a:r>
            <a:r>
              <a:rPr lang="en-US" altLang="zh-TW" i="1" baseline="-25000" dirty="0"/>
              <a:t>0</a:t>
            </a:r>
            <a:r>
              <a:rPr lang="en-US" altLang="zh-TW" dirty="0"/>
              <a:t>, </a:t>
            </a:r>
            <a:r>
              <a:rPr lang="en-US" altLang="zh-TW" i="1" dirty="0"/>
              <a:t>k</a:t>
            </a:r>
            <a:r>
              <a:rPr lang="en-US" altLang="zh-TW" i="1" baseline="-25000" dirty="0"/>
              <a:t>1</a:t>
            </a:r>
            <a:r>
              <a:rPr lang="en-US" altLang="zh-TW" dirty="0"/>
              <a:t>, and </a:t>
            </a:r>
            <a:r>
              <a:rPr lang="en-US" altLang="zh-TW" i="1" dirty="0"/>
              <a:t>k</a:t>
            </a:r>
            <a:r>
              <a:rPr lang="en-US" altLang="zh-TW" i="1" baseline="-25000" dirty="0"/>
              <a:t>2</a:t>
            </a:r>
            <a:r>
              <a:rPr lang="en-US" altLang="zh-TW" dirty="0"/>
              <a:t> are specified parameters, </a:t>
            </a:r>
            <a:r>
              <a:rPr lang="en-US" altLang="zh-TW" i="1" dirty="0"/>
              <a:t>M</a:t>
            </a:r>
            <a:r>
              <a:rPr lang="en-US" altLang="zh-TW" i="1" baseline="-25000" dirty="0"/>
              <a:t>G</a:t>
            </a:r>
            <a:r>
              <a:rPr lang="en-US" altLang="zh-TW" dirty="0"/>
              <a:t> is the global mean of the input image, and </a:t>
            </a:r>
            <a:r>
              <a:rPr lang="en-US" altLang="zh-TW" i="1" dirty="0"/>
              <a:t>D</a:t>
            </a:r>
            <a:r>
              <a:rPr lang="en-US" altLang="zh-TW" i="1" baseline="-25000" dirty="0"/>
              <a:t>G</a:t>
            </a:r>
            <a:r>
              <a:rPr lang="en-US" altLang="zh-TW" dirty="0"/>
              <a:t> is its global standard deviation.</a:t>
            </a:r>
          </a:p>
        </p:txBody>
      </p:sp>
      <p:graphicFrame>
        <p:nvGraphicFramePr>
          <p:cNvPr id="41989" name="Object 16">
            <a:extLst>
              <a:ext uri="{FF2B5EF4-FFF2-40B4-BE49-F238E27FC236}">
                <a16:creationId xmlns:a16="http://schemas.microsoft.com/office/drawing/2014/main" id="{EE7DA4A7-58A2-4BCC-81F7-5593A7311EA6}"/>
              </a:ext>
            </a:extLst>
          </p:cNvPr>
          <p:cNvGraphicFramePr>
            <a:graphicFrameLocks noChangeAspect="1"/>
          </p:cNvGraphicFramePr>
          <p:nvPr>
            <p:extLst>
              <p:ext uri="{D42A27DB-BD31-4B8C-83A1-F6EECF244321}">
                <p14:modId xmlns:p14="http://schemas.microsoft.com/office/powerpoint/2010/main" val="3586899984"/>
              </p:ext>
            </p:extLst>
          </p:nvPr>
        </p:nvGraphicFramePr>
        <p:xfrm>
          <a:off x="354013" y="344488"/>
          <a:ext cx="611187" cy="582612"/>
        </p:xfrm>
        <a:graphic>
          <a:graphicData uri="http://schemas.openxmlformats.org/presentationml/2006/ole">
            <mc:AlternateContent xmlns:mc="http://schemas.openxmlformats.org/markup-compatibility/2006">
              <mc:Choice xmlns:v="urn:schemas-microsoft-com:vml" Requires="v">
                <p:oleObj spid="_x0000_s42103" name="Equation" r:id="rId3" imgW="266469" imgH="253780" progId="Equation.DSMT4">
                  <p:embed/>
                </p:oleObj>
              </mc:Choice>
              <mc:Fallback>
                <p:oleObj name="Equation" r:id="rId3" imgW="266469" imgH="25378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3" y="344488"/>
                        <a:ext cx="61118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20">
            <a:extLst>
              <a:ext uri="{FF2B5EF4-FFF2-40B4-BE49-F238E27FC236}">
                <a16:creationId xmlns:a16="http://schemas.microsoft.com/office/drawing/2014/main" id="{FF43AB0B-B7A9-4873-B874-7D266F768AAF}"/>
              </a:ext>
            </a:extLst>
          </p:cNvPr>
          <p:cNvGraphicFramePr>
            <a:graphicFrameLocks noChangeAspect="1"/>
          </p:cNvGraphicFramePr>
          <p:nvPr>
            <p:extLst>
              <p:ext uri="{D42A27DB-BD31-4B8C-83A1-F6EECF244321}">
                <p14:modId xmlns:p14="http://schemas.microsoft.com/office/powerpoint/2010/main" val="53926419"/>
              </p:ext>
            </p:extLst>
          </p:nvPr>
        </p:nvGraphicFramePr>
        <p:xfrm>
          <a:off x="7827963" y="322263"/>
          <a:ext cx="587375" cy="615950"/>
        </p:xfrm>
        <a:graphic>
          <a:graphicData uri="http://schemas.openxmlformats.org/presentationml/2006/ole">
            <mc:AlternateContent xmlns:mc="http://schemas.openxmlformats.org/markup-compatibility/2006">
              <mc:Choice xmlns:v="urn:schemas-microsoft-com:vml" Requires="v">
                <p:oleObj spid="_x0000_s42104" name="Equation" r:id="rId5" imgW="253780" imgH="266469" progId="Equation.DSMT4">
                  <p:embed/>
                </p:oleObj>
              </mc:Choice>
              <mc:Fallback>
                <p:oleObj name="Equation" r:id="rId5" imgW="253780" imgH="266469"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7963" y="322263"/>
                        <a:ext cx="58737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91" name="Group 28">
            <a:extLst>
              <a:ext uri="{FF2B5EF4-FFF2-40B4-BE49-F238E27FC236}">
                <a16:creationId xmlns:a16="http://schemas.microsoft.com/office/drawing/2014/main" id="{EC6DF9B9-2AFC-412B-9DF6-428EB812D774}"/>
              </a:ext>
            </a:extLst>
          </p:cNvPr>
          <p:cNvGrpSpPr>
            <a:grpSpLocks/>
          </p:cNvGrpSpPr>
          <p:nvPr/>
        </p:nvGrpSpPr>
        <p:grpSpPr bwMode="auto">
          <a:xfrm>
            <a:off x="1023938" y="3791372"/>
            <a:ext cx="7770813" cy="1366419"/>
            <a:chOff x="690" y="2931"/>
            <a:chExt cx="4895" cy="681"/>
          </a:xfrm>
        </p:grpSpPr>
        <p:graphicFrame>
          <p:nvGraphicFramePr>
            <p:cNvPr id="41992" name="Object 29">
              <a:extLst>
                <a:ext uri="{FF2B5EF4-FFF2-40B4-BE49-F238E27FC236}">
                  <a16:creationId xmlns:a16="http://schemas.microsoft.com/office/drawing/2014/main" id="{130EAB54-5CDE-4387-B9EB-9EBAEC2509B3}"/>
                </a:ext>
              </a:extLst>
            </p:cNvPr>
            <p:cNvGraphicFramePr>
              <a:graphicFrameLocks noChangeAspect="1"/>
            </p:cNvGraphicFramePr>
            <p:nvPr>
              <p:extLst>
                <p:ext uri="{D42A27DB-BD31-4B8C-83A1-F6EECF244321}">
                  <p14:modId xmlns:p14="http://schemas.microsoft.com/office/powerpoint/2010/main" val="1107797568"/>
                </p:ext>
              </p:extLst>
            </p:nvPr>
          </p:nvGraphicFramePr>
          <p:xfrm>
            <a:off x="690" y="2961"/>
            <a:ext cx="1555" cy="605"/>
          </p:xfrm>
          <a:graphic>
            <a:graphicData uri="http://schemas.openxmlformats.org/presentationml/2006/ole">
              <mc:AlternateContent xmlns:mc="http://schemas.openxmlformats.org/markup-compatibility/2006">
                <mc:Choice xmlns:v="urn:schemas-microsoft-com:vml" Requires="v">
                  <p:oleObj spid="_x0000_s42105" name="Equation" r:id="rId7" imgW="1371600" imgH="533400" progId="Equation.DSMT4">
                    <p:embed/>
                  </p:oleObj>
                </mc:Choice>
                <mc:Fallback>
                  <p:oleObj name="Equation" r:id="rId7" imgW="1371600" imgH="53340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 y="2961"/>
                          <a:ext cx="1555"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30">
              <a:extLst>
                <a:ext uri="{FF2B5EF4-FFF2-40B4-BE49-F238E27FC236}">
                  <a16:creationId xmlns:a16="http://schemas.microsoft.com/office/drawing/2014/main" id="{5DA541F1-B1B5-4D41-A28E-E6C47496C1E2}"/>
                </a:ext>
              </a:extLst>
            </p:cNvPr>
            <p:cNvGraphicFramePr>
              <a:graphicFrameLocks noChangeAspect="1"/>
            </p:cNvGraphicFramePr>
            <p:nvPr>
              <p:extLst>
                <p:ext uri="{D42A27DB-BD31-4B8C-83A1-F6EECF244321}">
                  <p14:modId xmlns:p14="http://schemas.microsoft.com/office/powerpoint/2010/main" val="4066495850"/>
                </p:ext>
              </p:extLst>
            </p:nvPr>
          </p:nvGraphicFramePr>
          <p:xfrm>
            <a:off x="2907" y="2961"/>
            <a:ext cx="880" cy="288"/>
          </p:xfrm>
          <a:graphic>
            <a:graphicData uri="http://schemas.openxmlformats.org/presentationml/2006/ole">
              <mc:AlternateContent xmlns:mc="http://schemas.openxmlformats.org/markup-compatibility/2006">
                <mc:Choice xmlns:v="urn:schemas-microsoft-com:vml" Requires="v">
                  <p:oleObj spid="_x0000_s42106" name="Equation" r:id="rId9" imgW="774364" imgH="253890" progId="Equation.DSMT4">
                    <p:embed/>
                  </p:oleObj>
                </mc:Choice>
                <mc:Fallback>
                  <p:oleObj name="Equation" r:id="rId9" imgW="774364" imgH="25389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7" y="2961"/>
                          <a:ext cx="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31">
              <a:extLst>
                <a:ext uri="{FF2B5EF4-FFF2-40B4-BE49-F238E27FC236}">
                  <a16:creationId xmlns:a16="http://schemas.microsoft.com/office/drawing/2014/main" id="{4FDE00D7-F0FB-42D4-9D4A-1844AB1BACA3}"/>
                </a:ext>
              </a:extLst>
            </p:cNvPr>
            <p:cNvGraphicFramePr>
              <a:graphicFrameLocks noChangeAspect="1"/>
            </p:cNvGraphicFramePr>
            <p:nvPr>
              <p:extLst>
                <p:ext uri="{D42A27DB-BD31-4B8C-83A1-F6EECF244321}">
                  <p14:modId xmlns:p14="http://schemas.microsoft.com/office/powerpoint/2010/main" val="860790843"/>
                </p:ext>
              </p:extLst>
            </p:nvPr>
          </p:nvGraphicFramePr>
          <p:xfrm>
            <a:off x="4247" y="2935"/>
            <a:ext cx="1338" cy="288"/>
          </p:xfrm>
          <a:graphic>
            <a:graphicData uri="http://schemas.openxmlformats.org/presentationml/2006/ole">
              <mc:AlternateContent xmlns:mc="http://schemas.openxmlformats.org/markup-compatibility/2006">
                <mc:Choice xmlns:v="urn:schemas-microsoft-com:vml" Requires="v">
                  <p:oleObj spid="_x0000_s42107" name="Equation" r:id="rId11" imgW="1180588" imgH="253890" progId="Equation.DSMT4">
                    <p:embed/>
                  </p:oleObj>
                </mc:Choice>
                <mc:Fallback>
                  <p:oleObj name="Equation" r:id="rId11" imgW="1180588" imgH="25389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7" y="2935"/>
                          <a:ext cx="1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5" name="Rectangle 32">
              <a:extLst>
                <a:ext uri="{FF2B5EF4-FFF2-40B4-BE49-F238E27FC236}">
                  <a16:creationId xmlns:a16="http://schemas.microsoft.com/office/drawing/2014/main" id="{FD3BACA8-2ECA-4152-9DBD-AFC5FAE9DC0B}"/>
                </a:ext>
              </a:extLst>
            </p:cNvPr>
            <p:cNvSpPr>
              <a:spLocks noChangeArrowheads="1"/>
            </p:cNvSpPr>
            <p:nvPr/>
          </p:nvSpPr>
          <p:spPr bwMode="auto">
            <a:xfrm>
              <a:off x="2562" y="2931"/>
              <a:ext cx="22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a:latin typeface="Times New Roman" panose="02020603050405020304" pitchFamily="18" charset="0"/>
                </a:rPr>
                <a:t>if</a:t>
              </a:r>
            </a:p>
          </p:txBody>
        </p:sp>
        <p:sp>
          <p:nvSpPr>
            <p:cNvPr id="41996" name="Rectangle 33">
              <a:extLst>
                <a:ext uri="{FF2B5EF4-FFF2-40B4-BE49-F238E27FC236}">
                  <a16:creationId xmlns:a16="http://schemas.microsoft.com/office/drawing/2014/main" id="{066770EE-175D-43DC-82CE-C712A62BCD6C}"/>
                </a:ext>
              </a:extLst>
            </p:cNvPr>
            <p:cNvSpPr>
              <a:spLocks noChangeArrowheads="1"/>
            </p:cNvSpPr>
            <p:nvPr/>
          </p:nvSpPr>
          <p:spPr bwMode="auto">
            <a:xfrm>
              <a:off x="3658" y="2935"/>
              <a:ext cx="72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dirty="0">
                  <a:latin typeface="Times New Roman" panose="02020603050405020304" pitchFamily="18" charset="0"/>
                </a:rPr>
                <a:t>AND</a:t>
              </a:r>
            </a:p>
          </p:txBody>
        </p:sp>
        <p:sp>
          <p:nvSpPr>
            <p:cNvPr id="41997" name="Rectangle 34">
              <a:extLst>
                <a:ext uri="{FF2B5EF4-FFF2-40B4-BE49-F238E27FC236}">
                  <a16:creationId xmlns:a16="http://schemas.microsoft.com/office/drawing/2014/main" id="{67B0F039-1F4C-4696-99E1-C5C1A7E2C859}"/>
                </a:ext>
              </a:extLst>
            </p:cNvPr>
            <p:cNvSpPr>
              <a:spLocks noChangeArrowheads="1"/>
            </p:cNvSpPr>
            <p:nvPr/>
          </p:nvSpPr>
          <p:spPr bwMode="auto">
            <a:xfrm>
              <a:off x="2427" y="3203"/>
              <a:ext cx="997"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dirty="0">
                  <a:latin typeface="Times New Roman" panose="02020603050405020304" pitchFamily="18" charset="0"/>
                </a:rPr>
                <a:t>otherwise</a:t>
              </a:r>
            </a:p>
          </p:txBody>
        </p:sp>
      </p:grpSp>
      <p:sp>
        <p:nvSpPr>
          <p:cNvPr id="19" name="文字方塊 18">
            <a:extLst>
              <a:ext uri="{FF2B5EF4-FFF2-40B4-BE49-F238E27FC236}">
                <a16:creationId xmlns:a16="http://schemas.microsoft.com/office/drawing/2014/main" id="{2D37BA4B-0EBC-4739-91CB-9B24D0DFA36D}"/>
              </a:ext>
            </a:extLst>
          </p:cNvPr>
          <p:cNvSpPr txBox="1"/>
          <p:nvPr/>
        </p:nvSpPr>
        <p:spPr>
          <a:xfrm>
            <a:off x="3074359" y="4509120"/>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20" name="文字方塊 19">
            <a:extLst>
              <a:ext uri="{FF2B5EF4-FFF2-40B4-BE49-F238E27FC236}">
                <a16:creationId xmlns:a16="http://schemas.microsoft.com/office/drawing/2014/main" id="{9B16BF68-A36D-49AC-AED6-B4332B06FF63}"/>
              </a:ext>
            </a:extLst>
          </p:cNvPr>
          <p:cNvSpPr txBox="1"/>
          <p:nvPr/>
        </p:nvSpPr>
        <p:spPr>
          <a:xfrm>
            <a:off x="3391003" y="3933056"/>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21" name="文字方塊 20">
            <a:extLst>
              <a:ext uri="{FF2B5EF4-FFF2-40B4-BE49-F238E27FC236}">
                <a16:creationId xmlns:a16="http://schemas.microsoft.com/office/drawing/2014/main" id="{65C2B004-5917-4C40-A27D-A6C4FF35E33B}"/>
              </a:ext>
            </a:extLst>
          </p:cNvPr>
          <p:cNvSpPr txBox="1"/>
          <p:nvPr/>
        </p:nvSpPr>
        <p:spPr>
          <a:xfrm>
            <a:off x="4985733" y="4537030"/>
            <a:ext cx="248786" cy="400110"/>
          </a:xfrm>
          <a:prstGeom prst="rect">
            <a:avLst/>
          </a:prstGeom>
          <a:noFill/>
        </p:spPr>
        <p:txBody>
          <a:bodyPr wrap="none" rtlCol="0">
            <a:spAutoFit/>
          </a:bodyPr>
          <a:lstStyle/>
          <a:p>
            <a:r>
              <a:rPr lang="en-US" altLang="zh-TW" sz="2000" dirty="0">
                <a:latin typeface="+mj-lt"/>
              </a:rPr>
              <a:t>,</a:t>
            </a:r>
            <a:endParaRPr lang="zh-TW" altLang="en-US" sz="2800" dirty="0">
              <a:latin typeface="+mj-lt"/>
            </a:endParaRPr>
          </a:p>
        </p:txBody>
      </p:sp>
      <p:sp>
        <p:nvSpPr>
          <p:cNvPr id="22" name="文字方塊 21">
            <a:extLst>
              <a:ext uri="{FF2B5EF4-FFF2-40B4-BE49-F238E27FC236}">
                <a16:creationId xmlns:a16="http://schemas.microsoft.com/office/drawing/2014/main" id="{4EBFCE42-2ECB-4A55-80F6-07B01CBDAAD6}"/>
              </a:ext>
            </a:extLst>
          </p:cNvPr>
          <p:cNvSpPr txBox="1"/>
          <p:nvPr/>
        </p:nvSpPr>
        <p:spPr>
          <a:xfrm>
            <a:off x="8721399" y="3759423"/>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a:extLst>
              <a:ext uri="{FF2B5EF4-FFF2-40B4-BE49-F238E27FC236}">
                <a16:creationId xmlns:a16="http://schemas.microsoft.com/office/drawing/2014/main" id="{3576E5F1-DF56-4C98-AA65-E0B5794DEEB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6F885A4-E5FA-45D2-BAAA-E134F544AC05}" type="slidenum">
              <a:rPr kumimoji="0" lang="zh-TW" altLang="en-US"/>
              <a:pPr/>
              <a:t>38</a:t>
            </a:fld>
            <a:endParaRPr kumimoji="0" lang="en-US" altLang="zh-TW"/>
          </a:p>
        </p:txBody>
      </p:sp>
      <p:sp>
        <p:nvSpPr>
          <p:cNvPr id="43011" name="Rectangle 2">
            <a:extLst>
              <a:ext uri="{FF2B5EF4-FFF2-40B4-BE49-F238E27FC236}">
                <a16:creationId xmlns:a16="http://schemas.microsoft.com/office/drawing/2014/main" id="{A5EDE392-7104-4365-AD12-98C32E1DA4F7}"/>
              </a:ext>
            </a:extLst>
          </p:cNvPr>
          <p:cNvSpPr>
            <a:spLocks noGrp="1" noChangeArrowheads="1"/>
          </p:cNvSpPr>
          <p:nvPr>
            <p:ph type="title"/>
          </p:nvPr>
        </p:nvSpPr>
        <p:spPr/>
        <p:txBody>
          <a:bodyPr/>
          <a:lstStyle/>
          <a:p>
            <a:pPr eaLnBrk="1" hangingPunct="1"/>
            <a:endParaRPr lang="zh-TW" altLang="en-US"/>
          </a:p>
        </p:txBody>
      </p:sp>
      <p:sp>
        <p:nvSpPr>
          <p:cNvPr id="43012" name="Rectangle 3">
            <a:extLst>
              <a:ext uri="{FF2B5EF4-FFF2-40B4-BE49-F238E27FC236}">
                <a16:creationId xmlns:a16="http://schemas.microsoft.com/office/drawing/2014/main" id="{9D73CB80-A099-47C4-95B3-3D7ACB9435E5}"/>
              </a:ext>
            </a:extLst>
          </p:cNvPr>
          <p:cNvSpPr>
            <a:spLocks noGrp="1" noChangeArrowheads="1"/>
          </p:cNvSpPr>
          <p:nvPr>
            <p:ph type="body" idx="1"/>
          </p:nvPr>
        </p:nvSpPr>
        <p:spPr>
          <a:xfrm>
            <a:off x="107950" y="549275"/>
            <a:ext cx="8847138" cy="6048375"/>
          </a:xfrm>
        </p:spPr>
        <p:txBody>
          <a:bodyPr/>
          <a:lstStyle/>
          <a:p>
            <a:pPr eaLnBrk="1" hangingPunct="1"/>
            <a:r>
              <a:rPr lang="en-US" altLang="zh-TW"/>
              <a:t>Figs. 3.25 and 3.26 show the immediate and final enhanced results of Fig. 3.24.</a:t>
            </a:r>
          </a:p>
        </p:txBody>
      </p:sp>
      <p:pic>
        <p:nvPicPr>
          <p:cNvPr id="43013" name="Picture 18">
            <a:extLst>
              <a:ext uri="{FF2B5EF4-FFF2-40B4-BE49-F238E27FC236}">
                <a16:creationId xmlns:a16="http://schemas.microsoft.com/office/drawing/2014/main" id="{2D9FAF0D-3645-4D6F-9121-36D86E48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628775"/>
            <a:ext cx="5761037"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a:extLst>
              <a:ext uri="{FF2B5EF4-FFF2-40B4-BE49-F238E27FC236}">
                <a16:creationId xmlns:a16="http://schemas.microsoft.com/office/drawing/2014/main" id="{454DFDA2-E5F3-45D9-85B1-2AE9E517F59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2368319-BB5D-4567-A851-39C5BD5C9D8C}" type="slidenum">
              <a:rPr kumimoji="0" lang="zh-TW" altLang="en-US"/>
              <a:pPr/>
              <a:t>39</a:t>
            </a:fld>
            <a:endParaRPr kumimoji="0" lang="en-US" altLang="zh-TW"/>
          </a:p>
        </p:txBody>
      </p:sp>
      <p:sp>
        <p:nvSpPr>
          <p:cNvPr id="44035" name="Rectangle 2">
            <a:extLst>
              <a:ext uri="{FF2B5EF4-FFF2-40B4-BE49-F238E27FC236}">
                <a16:creationId xmlns:a16="http://schemas.microsoft.com/office/drawing/2014/main" id="{D5868541-2CAA-4FE7-82F4-F7F36F50DA96}"/>
              </a:ext>
            </a:extLst>
          </p:cNvPr>
          <p:cNvSpPr>
            <a:spLocks noGrp="1" noChangeArrowheads="1"/>
          </p:cNvSpPr>
          <p:nvPr>
            <p:ph type="title"/>
          </p:nvPr>
        </p:nvSpPr>
        <p:spPr/>
        <p:txBody>
          <a:bodyPr/>
          <a:lstStyle/>
          <a:p>
            <a:pPr eaLnBrk="1" hangingPunct="1"/>
            <a:endParaRPr lang="zh-TW" altLang="en-US"/>
          </a:p>
        </p:txBody>
      </p:sp>
      <p:pic>
        <p:nvPicPr>
          <p:cNvPr id="44036" name="Picture 4">
            <a:extLst>
              <a:ext uri="{FF2B5EF4-FFF2-40B4-BE49-F238E27FC236}">
                <a16:creationId xmlns:a16="http://schemas.microsoft.com/office/drawing/2014/main" id="{4D682E99-2166-4804-9024-70591741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333750"/>
            <a:ext cx="5545138"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a:extLst>
              <a:ext uri="{FF2B5EF4-FFF2-40B4-BE49-F238E27FC236}">
                <a16:creationId xmlns:a16="http://schemas.microsoft.com/office/drawing/2014/main" id="{D62F486B-D930-41E0-BF57-95876C793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525"/>
            <a:ext cx="6264275" cy="33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a:extLst>
              <a:ext uri="{FF2B5EF4-FFF2-40B4-BE49-F238E27FC236}">
                <a16:creationId xmlns:a16="http://schemas.microsoft.com/office/drawing/2014/main" id="{253D6813-C7F7-40B5-8695-8A0ABC41BEE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B16B4E5-5DC5-4A3F-AA45-C1B76FC2601E}" type="slidenum">
              <a:rPr kumimoji="0" lang="zh-TW" altLang="en-US"/>
              <a:pPr/>
              <a:t>4</a:t>
            </a:fld>
            <a:endParaRPr kumimoji="0" lang="en-US" altLang="zh-TW"/>
          </a:p>
        </p:txBody>
      </p:sp>
      <p:sp>
        <p:nvSpPr>
          <p:cNvPr id="8195" name="Rectangle 2">
            <a:extLst>
              <a:ext uri="{FF2B5EF4-FFF2-40B4-BE49-F238E27FC236}">
                <a16:creationId xmlns:a16="http://schemas.microsoft.com/office/drawing/2014/main" id="{B42F6943-C6AA-4D0F-842C-81C7AD6446E5}"/>
              </a:ext>
            </a:extLst>
          </p:cNvPr>
          <p:cNvSpPr>
            <a:spLocks noGrp="1" noChangeArrowheads="1"/>
          </p:cNvSpPr>
          <p:nvPr>
            <p:ph type="title"/>
          </p:nvPr>
        </p:nvSpPr>
        <p:spPr/>
        <p:txBody>
          <a:bodyPr/>
          <a:lstStyle/>
          <a:p>
            <a:pPr eaLnBrk="1" hangingPunct="1"/>
            <a:endParaRPr lang="zh-TW" altLang="en-US"/>
          </a:p>
        </p:txBody>
      </p:sp>
      <p:sp>
        <p:nvSpPr>
          <p:cNvPr id="8196" name="Rectangle 3">
            <a:extLst>
              <a:ext uri="{FF2B5EF4-FFF2-40B4-BE49-F238E27FC236}">
                <a16:creationId xmlns:a16="http://schemas.microsoft.com/office/drawing/2014/main" id="{C6B2954D-23A7-4AB1-AF45-AACAA9A45370}"/>
              </a:ext>
            </a:extLst>
          </p:cNvPr>
          <p:cNvSpPr>
            <a:spLocks noGrp="1" noChangeArrowheads="1"/>
          </p:cNvSpPr>
          <p:nvPr>
            <p:ph type="body" idx="1"/>
          </p:nvPr>
        </p:nvSpPr>
        <p:spPr/>
        <p:txBody>
          <a:bodyPr/>
          <a:lstStyle/>
          <a:p>
            <a:pPr eaLnBrk="1" hangingPunct="1">
              <a:lnSpc>
                <a:spcPct val="80000"/>
              </a:lnSpc>
              <a:spcBef>
                <a:spcPct val="0"/>
              </a:spcBef>
            </a:pPr>
            <a:r>
              <a:rPr lang="en-US" altLang="zh-TW"/>
              <a:t>Point processing: the output </a:t>
            </a:r>
            <a:r>
              <a:rPr lang="en-US" altLang="zh-TW" i="1"/>
              <a:t>g</a:t>
            </a:r>
            <a:r>
              <a:rPr lang="en-US" altLang="zh-TW"/>
              <a:t>(</a:t>
            </a:r>
            <a:r>
              <a:rPr lang="en-US" altLang="zh-TW" i="1"/>
              <a:t>x,y</a:t>
            </a:r>
            <a:r>
              <a:rPr lang="en-US" altLang="zh-TW"/>
              <a:t>) at any point in an image depends only on the gray level at that point,</a:t>
            </a:r>
            <a:r>
              <a:rPr lang="en-US" altLang="zh-TW" sz="3600"/>
              <a:t> </a:t>
            </a:r>
            <a:r>
              <a:rPr lang="en-US" altLang="zh-TW" i="1"/>
              <a:t>f</a:t>
            </a:r>
            <a:r>
              <a:rPr lang="en-US" altLang="zh-TW"/>
              <a:t>(</a:t>
            </a:r>
            <a:r>
              <a:rPr lang="en-US" altLang="zh-TW" i="1"/>
              <a:t>x,y</a:t>
            </a:r>
            <a:r>
              <a:rPr lang="en-US" altLang="zh-TW"/>
              <a:t>).</a:t>
            </a:r>
          </a:p>
          <a:p>
            <a:pPr eaLnBrk="1" hangingPunct="1"/>
            <a:r>
              <a:rPr lang="en-US" altLang="zh-TW"/>
              <a:t>Masks (filters, windows): the output </a:t>
            </a:r>
            <a:r>
              <a:rPr lang="en-US" altLang="zh-TW" i="1"/>
              <a:t>g</a:t>
            </a:r>
            <a:r>
              <a:rPr lang="en-US" altLang="zh-TW"/>
              <a:t>(</a:t>
            </a:r>
            <a:r>
              <a:rPr lang="en-US" altLang="zh-TW" i="1"/>
              <a:t>x,y</a:t>
            </a:r>
            <a:r>
              <a:rPr lang="en-US" altLang="zh-TW"/>
              <a:t>) at the point (</a:t>
            </a:r>
            <a:r>
              <a:rPr lang="en-US" altLang="zh-TW" i="1"/>
              <a:t>x,y</a:t>
            </a:r>
            <a:r>
              <a:rPr lang="en-US" altLang="zh-TW"/>
              <a:t>) in an image depends on a function of the values of </a:t>
            </a:r>
            <a:r>
              <a:rPr lang="en-US" altLang="zh-TW" i="1"/>
              <a:t>f</a:t>
            </a:r>
            <a:r>
              <a:rPr lang="en-US" altLang="zh-TW"/>
              <a:t> in a predefined neighborhood of (</a:t>
            </a:r>
            <a:r>
              <a:rPr lang="en-US" altLang="zh-TW" i="1"/>
              <a:t>x,y</a:t>
            </a:r>
            <a:r>
              <a:rPr lang="en-US" altLang="zh-TW"/>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a:extLst>
              <a:ext uri="{FF2B5EF4-FFF2-40B4-BE49-F238E27FC236}">
                <a16:creationId xmlns:a16="http://schemas.microsoft.com/office/drawing/2014/main" id="{B2BEA69C-97B1-49B7-9B51-CE40C90F309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C5B3379-E7A2-4338-870E-90D3C46E31C4}" type="slidenum">
              <a:rPr kumimoji="0" lang="zh-TW" altLang="en-US"/>
              <a:pPr/>
              <a:t>40</a:t>
            </a:fld>
            <a:endParaRPr kumimoji="0" lang="en-US" altLang="zh-TW"/>
          </a:p>
        </p:txBody>
      </p:sp>
      <p:sp>
        <p:nvSpPr>
          <p:cNvPr id="45059" name="Rectangle 2">
            <a:extLst>
              <a:ext uri="{FF2B5EF4-FFF2-40B4-BE49-F238E27FC236}">
                <a16:creationId xmlns:a16="http://schemas.microsoft.com/office/drawing/2014/main" id="{3E262C0E-EF36-48F5-965E-579FC7DF1581}"/>
              </a:ext>
            </a:extLst>
          </p:cNvPr>
          <p:cNvSpPr>
            <a:spLocks noGrp="1" noChangeArrowheads="1"/>
          </p:cNvSpPr>
          <p:nvPr>
            <p:ph type="title"/>
          </p:nvPr>
        </p:nvSpPr>
        <p:spPr/>
        <p:txBody>
          <a:bodyPr/>
          <a:lstStyle/>
          <a:p>
            <a:pPr eaLnBrk="1" hangingPunct="1"/>
            <a:r>
              <a:rPr lang="en-US" altLang="zh-TW"/>
              <a:t>Enhancement Using Arithmetic/Logic Operations</a:t>
            </a:r>
          </a:p>
        </p:txBody>
      </p:sp>
      <p:sp>
        <p:nvSpPr>
          <p:cNvPr id="45060" name="Rectangle 3">
            <a:extLst>
              <a:ext uri="{FF2B5EF4-FFF2-40B4-BE49-F238E27FC236}">
                <a16:creationId xmlns:a16="http://schemas.microsoft.com/office/drawing/2014/main" id="{F8F8DB06-0808-42C1-BF5E-40CCCF832697}"/>
              </a:ext>
            </a:extLst>
          </p:cNvPr>
          <p:cNvSpPr>
            <a:spLocks noGrp="1" noChangeArrowheads="1"/>
          </p:cNvSpPr>
          <p:nvPr>
            <p:ph type="body" idx="1"/>
          </p:nvPr>
        </p:nvSpPr>
        <p:spPr/>
        <p:txBody>
          <a:bodyPr/>
          <a:lstStyle/>
          <a:p>
            <a:pPr eaLnBrk="1" hangingPunct="1"/>
            <a:r>
              <a:rPr lang="en-US" altLang="zh-TW" dirty="0"/>
              <a:t>Arithmetic/logic operators involving images are performed on a pixel-by-pixel basis between two or more images.</a:t>
            </a:r>
          </a:p>
          <a:p>
            <a:pPr eaLnBrk="1" hangingPunct="1"/>
            <a:r>
              <a:rPr lang="en-US" altLang="zh-TW" dirty="0"/>
              <a:t>We need only to implement the AND, OR, and NOT logic operators, because these three operators are functionally complete.</a:t>
            </a:r>
          </a:p>
          <a:p>
            <a:pPr eaLnBrk="1" hangingPunct="1"/>
            <a:r>
              <a:rPr lang="en-US" altLang="zh-TW" dirty="0"/>
              <a:t>The AND </a:t>
            </a:r>
            <a:r>
              <a:rPr lang="en-US" altLang="zh-TW" dirty="0" err="1"/>
              <a:t>and</a:t>
            </a:r>
            <a:r>
              <a:rPr lang="en-US" altLang="zh-TW" dirty="0"/>
              <a:t> OR operations are used for masking, where light represents a binary 1 and dark represents a binary 0.</a:t>
            </a:r>
          </a:p>
          <a:p>
            <a:pPr eaLnBrk="1" hangingPunct="1"/>
            <a:r>
              <a:rPr lang="en-US" altLang="zh-TW" dirty="0"/>
              <a:t>Masking sometimes is referred to as region-of-interest (ROI) processing.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a:extLst>
              <a:ext uri="{FF2B5EF4-FFF2-40B4-BE49-F238E27FC236}">
                <a16:creationId xmlns:a16="http://schemas.microsoft.com/office/drawing/2014/main" id="{B4881D2B-0340-473E-8FF4-5EBBAA1401A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4ACB6AA-E5E4-4844-946B-A89326F4185C}" type="slidenum">
              <a:rPr kumimoji="0" lang="zh-TW" altLang="en-US"/>
              <a:pPr/>
              <a:t>41</a:t>
            </a:fld>
            <a:endParaRPr kumimoji="0" lang="en-US" altLang="zh-TW"/>
          </a:p>
        </p:txBody>
      </p:sp>
      <p:sp>
        <p:nvSpPr>
          <p:cNvPr id="46083" name="Rectangle 2">
            <a:extLst>
              <a:ext uri="{FF2B5EF4-FFF2-40B4-BE49-F238E27FC236}">
                <a16:creationId xmlns:a16="http://schemas.microsoft.com/office/drawing/2014/main" id="{A12D7F0F-BE39-4A62-8384-1D129D68C00B}"/>
              </a:ext>
            </a:extLst>
          </p:cNvPr>
          <p:cNvSpPr>
            <a:spLocks noGrp="1" noChangeArrowheads="1"/>
          </p:cNvSpPr>
          <p:nvPr>
            <p:ph type="title"/>
          </p:nvPr>
        </p:nvSpPr>
        <p:spPr/>
        <p:txBody>
          <a:bodyPr/>
          <a:lstStyle/>
          <a:p>
            <a:pPr eaLnBrk="1" hangingPunct="1"/>
            <a:endParaRPr lang="zh-TW" altLang="en-US"/>
          </a:p>
        </p:txBody>
      </p:sp>
      <p:sp>
        <p:nvSpPr>
          <p:cNvPr id="46084" name="Rectangle 3">
            <a:extLst>
              <a:ext uri="{FF2B5EF4-FFF2-40B4-BE49-F238E27FC236}">
                <a16:creationId xmlns:a16="http://schemas.microsoft.com/office/drawing/2014/main" id="{134C44D4-E86F-4E3F-AB2E-25685CD0E4FA}"/>
              </a:ext>
            </a:extLst>
          </p:cNvPr>
          <p:cNvSpPr>
            <a:spLocks noGrp="1" noChangeArrowheads="1"/>
          </p:cNvSpPr>
          <p:nvPr>
            <p:ph type="body" idx="1"/>
          </p:nvPr>
        </p:nvSpPr>
        <p:spPr/>
        <p:txBody>
          <a:bodyPr/>
          <a:lstStyle/>
          <a:p>
            <a:pPr eaLnBrk="1" hangingPunct="1"/>
            <a:r>
              <a:rPr lang="en-US" altLang="zh-TW"/>
              <a:t>Fig. 3.27 shows an illustrated example.</a:t>
            </a:r>
          </a:p>
        </p:txBody>
      </p:sp>
      <p:pic>
        <p:nvPicPr>
          <p:cNvPr id="46085" name="Picture 5">
            <a:extLst>
              <a:ext uri="{FF2B5EF4-FFF2-40B4-BE49-F238E27FC236}">
                <a16:creationId xmlns:a16="http://schemas.microsoft.com/office/drawing/2014/main" id="{EC1BB88A-A25F-4354-B976-D4B861945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914400"/>
            <a:ext cx="837565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3">
            <a:extLst>
              <a:ext uri="{FF2B5EF4-FFF2-40B4-BE49-F238E27FC236}">
                <a16:creationId xmlns:a16="http://schemas.microsoft.com/office/drawing/2014/main" id="{4153282C-72A3-429E-B851-1C28121A8E4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735A79C-A048-46E4-98C1-C11084F352CA}" type="slidenum">
              <a:rPr kumimoji="0" lang="zh-TW" altLang="en-US"/>
              <a:pPr/>
              <a:t>42</a:t>
            </a:fld>
            <a:endParaRPr kumimoji="0" lang="en-US" altLang="zh-TW"/>
          </a:p>
        </p:txBody>
      </p:sp>
      <p:sp>
        <p:nvSpPr>
          <p:cNvPr id="47107" name="Rectangle 2">
            <a:extLst>
              <a:ext uri="{FF2B5EF4-FFF2-40B4-BE49-F238E27FC236}">
                <a16:creationId xmlns:a16="http://schemas.microsoft.com/office/drawing/2014/main" id="{608CAC1D-EDC5-40E9-BCDF-0AAFF97D9EC0}"/>
              </a:ext>
            </a:extLst>
          </p:cNvPr>
          <p:cNvSpPr>
            <a:spLocks noGrp="1" noChangeArrowheads="1"/>
          </p:cNvSpPr>
          <p:nvPr>
            <p:ph type="title"/>
          </p:nvPr>
        </p:nvSpPr>
        <p:spPr/>
        <p:txBody>
          <a:bodyPr/>
          <a:lstStyle/>
          <a:p>
            <a:pPr eaLnBrk="1" hangingPunct="1"/>
            <a:r>
              <a:rPr lang="en-US" altLang="zh-TW"/>
              <a:t>Image Subtraction</a:t>
            </a:r>
          </a:p>
        </p:txBody>
      </p:sp>
      <p:sp>
        <p:nvSpPr>
          <p:cNvPr id="47108" name="Rectangle 3">
            <a:extLst>
              <a:ext uri="{FF2B5EF4-FFF2-40B4-BE49-F238E27FC236}">
                <a16:creationId xmlns:a16="http://schemas.microsoft.com/office/drawing/2014/main" id="{B2974E1D-1620-4BB4-8931-765577D13EDD}"/>
              </a:ext>
            </a:extLst>
          </p:cNvPr>
          <p:cNvSpPr>
            <a:spLocks noGrp="1" noChangeArrowheads="1"/>
          </p:cNvSpPr>
          <p:nvPr>
            <p:ph type="body" idx="1"/>
          </p:nvPr>
        </p:nvSpPr>
        <p:spPr/>
        <p:txBody>
          <a:bodyPr/>
          <a:lstStyle/>
          <a:p>
            <a:pPr eaLnBrk="1" hangingPunct="1"/>
            <a:r>
              <a:rPr lang="en-US" altLang="zh-TW"/>
              <a:t>The difference between two images </a:t>
            </a:r>
            <a:r>
              <a:rPr lang="en-US" altLang="zh-TW" i="1"/>
              <a:t>f</a:t>
            </a:r>
            <a:r>
              <a:rPr lang="en-US" altLang="zh-TW"/>
              <a:t>(</a:t>
            </a:r>
            <a:r>
              <a:rPr lang="en-US" altLang="zh-TW" i="1"/>
              <a:t>x</a:t>
            </a:r>
            <a:r>
              <a:rPr lang="en-US" altLang="zh-TW"/>
              <a:t>,</a:t>
            </a:r>
            <a:r>
              <a:rPr lang="en-US" altLang="zh-TW" i="1"/>
              <a:t>y</a:t>
            </a:r>
            <a:r>
              <a:rPr lang="en-US" altLang="zh-TW"/>
              <a:t>) and </a:t>
            </a:r>
            <a:r>
              <a:rPr lang="en-US" altLang="zh-TW" i="1"/>
              <a:t>h</a:t>
            </a:r>
            <a:r>
              <a:rPr lang="en-US" altLang="zh-TW"/>
              <a:t>(</a:t>
            </a:r>
            <a:r>
              <a:rPr lang="en-US" altLang="zh-TW" i="1"/>
              <a:t>x</a:t>
            </a:r>
            <a:r>
              <a:rPr lang="en-US" altLang="zh-TW"/>
              <a:t>,</a:t>
            </a:r>
            <a:r>
              <a:rPr lang="en-US" altLang="zh-TW" i="1"/>
              <a:t>y</a:t>
            </a:r>
            <a:r>
              <a:rPr lang="en-US" altLang="zh-TW"/>
              <a:t>) is defined as:</a:t>
            </a:r>
          </a:p>
          <a:p>
            <a:pPr eaLnBrk="1" hangingPunct="1"/>
            <a:endParaRPr lang="en-US" altLang="zh-TW"/>
          </a:p>
          <a:p>
            <a:pPr eaLnBrk="1" hangingPunct="1"/>
            <a:endParaRPr lang="en-US" altLang="zh-TW"/>
          </a:p>
          <a:p>
            <a:pPr eaLnBrk="1" hangingPunct="1"/>
            <a:r>
              <a:rPr lang="en-US" altLang="zh-TW"/>
              <a:t>Fig. 3.28(c) shows the difference between the two fractal images in Fig. 3.28(a) and (b), and Fig. 3.28(d) shows the histogram-equalized difference image.</a:t>
            </a:r>
          </a:p>
          <a:p>
            <a:pPr eaLnBrk="1" hangingPunct="1"/>
            <a:endParaRPr lang="en-US" altLang="zh-TW"/>
          </a:p>
        </p:txBody>
      </p:sp>
      <p:grpSp>
        <p:nvGrpSpPr>
          <p:cNvPr id="47109" name="Group 19">
            <a:extLst>
              <a:ext uri="{FF2B5EF4-FFF2-40B4-BE49-F238E27FC236}">
                <a16:creationId xmlns:a16="http://schemas.microsoft.com/office/drawing/2014/main" id="{A9CAE469-9A16-4474-ADD6-88670FE9FCD3}"/>
              </a:ext>
            </a:extLst>
          </p:cNvPr>
          <p:cNvGrpSpPr>
            <a:grpSpLocks/>
          </p:cNvGrpSpPr>
          <p:nvPr/>
        </p:nvGrpSpPr>
        <p:grpSpPr bwMode="auto">
          <a:xfrm>
            <a:off x="1366838" y="2276475"/>
            <a:ext cx="7813675" cy="1008063"/>
            <a:chOff x="861" y="1434"/>
            <a:chExt cx="4922" cy="635"/>
          </a:xfrm>
        </p:grpSpPr>
        <p:graphicFrame>
          <p:nvGraphicFramePr>
            <p:cNvPr id="47110" name="Object 10">
              <a:extLst>
                <a:ext uri="{FF2B5EF4-FFF2-40B4-BE49-F238E27FC236}">
                  <a16:creationId xmlns:a16="http://schemas.microsoft.com/office/drawing/2014/main" id="{0D87DF6B-C90A-4080-BD21-8FFA08ABDD1F}"/>
                </a:ext>
              </a:extLst>
            </p:cNvPr>
            <p:cNvGraphicFramePr>
              <a:graphicFrameLocks noChangeAspect="1"/>
            </p:cNvGraphicFramePr>
            <p:nvPr>
              <p:extLst>
                <p:ext uri="{D42A27DB-BD31-4B8C-83A1-F6EECF244321}">
                  <p14:modId xmlns:p14="http://schemas.microsoft.com/office/powerpoint/2010/main" val="919899391"/>
                </p:ext>
              </p:extLst>
            </p:nvPr>
          </p:nvGraphicFramePr>
          <p:xfrm>
            <a:off x="861" y="1475"/>
            <a:ext cx="2518" cy="367"/>
          </p:xfrm>
          <a:graphic>
            <a:graphicData uri="http://schemas.openxmlformats.org/presentationml/2006/ole">
              <mc:AlternateContent xmlns:mc="http://schemas.openxmlformats.org/markup-compatibility/2006">
                <mc:Choice xmlns:v="urn:schemas-microsoft-com:vml" Requires="v">
                  <p:oleObj spid="_x0000_s47155" name="Equation" r:id="rId3" imgW="1739900" imgH="254000" progId="Equation.DSMT4">
                    <p:embed/>
                  </p:oleObj>
                </mc:Choice>
                <mc:Fallback>
                  <p:oleObj name="Equation" r:id="rId3" imgW="1739900" imgH="2540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 y="1475"/>
                          <a:ext cx="251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Rectangle 14">
              <a:extLst>
                <a:ext uri="{FF2B5EF4-FFF2-40B4-BE49-F238E27FC236}">
                  <a16:creationId xmlns:a16="http://schemas.microsoft.com/office/drawing/2014/main" id="{913B2073-5C5E-45CE-BF6A-9DC8EFD52854}"/>
                </a:ext>
              </a:extLst>
            </p:cNvPr>
            <p:cNvSpPr>
              <a:spLocks noChangeArrowheads="1"/>
            </p:cNvSpPr>
            <p:nvPr/>
          </p:nvSpPr>
          <p:spPr bwMode="auto">
            <a:xfrm>
              <a:off x="4876" y="1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(3.4-1)</a:t>
              </a:r>
            </a:p>
          </p:txBody>
        </p:sp>
        <p:graphicFrame>
          <p:nvGraphicFramePr>
            <p:cNvPr id="47112" name="Object 18">
              <a:extLst>
                <a:ext uri="{FF2B5EF4-FFF2-40B4-BE49-F238E27FC236}">
                  <a16:creationId xmlns:a16="http://schemas.microsoft.com/office/drawing/2014/main" id="{C70736BE-359E-46C1-BDBE-D62F50991FAA}"/>
                </a:ext>
              </a:extLst>
            </p:cNvPr>
            <p:cNvGraphicFramePr>
              <a:graphicFrameLocks noChangeAspect="1"/>
            </p:cNvGraphicFramePr>
            <p:nvPr>
              <p:extLst>
                <p:ext uri="{D42A27DB-BD31-4B8C-83A1-F6EECF244321}">
                  <p14:modId xmlns:p14="http://schemas.microsoft.com/office/powerpoint/2010/main" val="2447912523"/>
                </p:ext>
              </p:extLst>
            </p:nvPr>
          </p:nvGraphicFramePr>
          <p:xfrm>
            <a:off x="3545" y="1525"/>
            <a:ext cx="1104" cy="544"/>
          </p:xfrm>
          <a:graphic>
            <a:graphicData uri="http://schemas.openxmlformats.org/presentationml/2006/ole">
              <mc:AlternateContent xmlns:mc="http://schemas.openxmlformats.org/markup-compatibility/2006">
                <mc:Choice xmlns:v="urn:schemas-microsoft-com:vml" Requires="v">
                  <p:oleObj spid="_x0000_s47156" name="Equation" r:id="rId5" imgW="876300" imgH="431800" progId="Equation.DSMT4">
                    <p:embed/>
                  </p:oleObj>
                </mc:Choice>
                <mc:Fallback>
                  <p:oleObj name="Equation" r:id="rId5" imgW="876300" imgH="4318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5" y="1525"/>
                          <a:ext cx="110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a:extLst>
              <a:ext uri="{FF2B5EF4-FFF2-40B4-BE49-F238E27FC236}">
                <a16:creationId xmlns:a16="http://schemas.microsoft.com/office/drawing/2014/main" id="{6C8DFB6A-4B8B-46E8-969A-84173FF253DF}"/>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0CF6D93-2CAA-4515-8190-D028BD01FBD3}" type="slidenum">
              <a:rPr kumimoji="0" lang="zh-TW" altLang="en-US"/>
              <a:pPr/>
              <a:t>43</a:t>
            </a:fld>
            <a:endParaRPr kumimoji="0" lang="en-US" altLang="zh-TW"/>
          </a:p>
        </p:txBody>
      </p:sp>
      <p:sp>
        <p:nvSpPr>
          <p:cNvPr id="48131" name="Rectangle 2">
            <a:extLst>
              <a:ext uri="{FF2B5EF4-FFF2-40B4-BE49-F238E27FC236}">
                <a16:creationId xmlns:a16="http://schemas.microsoft.com/office/drawing/2014/main" id="{51667C55-5FB8-4E16-B845-93D93BCB527F}"/>
              </a:ext>
            </a:extLst>
          </p:cNvPr>
          <p:cNvSpPr>
            <a:spLocks noGrp="1" noChangeArrowheads="1"/>
          </p:cNvSpPr>
          <p:nvPr>
            <p:ph type="title"/>
          </p:nvPr>
        </p:nvSpPr>
        <p:spPr/>
        <p:txBody>
          <a:bodyPr/>
          <a:lstStyle/>
          <a:p>
            <a:pPr eaLnBrk="1" hangingPunct="1"/>
            <a:endParaRPr lang="zh-TW" altLang="en-US"/>
          </a:p>
        </p:txBody>
      </p:sp>
      <p:pic>
        <p:nvPicPr>
          <p:cNvPr id="48132" name="Picture 4">
            <a:extLst>
              <a:ext uri="{FF2B5EF4-FFF2-40B4-BE49-F238E27FC236}">
                <a16:creationId xmlns:a16="http://schemas.microsoft.com/office/drawing/2014/main" id="{46BFF5C3-FDD0-482F-98F7-6CAECFB48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404813"/>
            <a:ext cx="7704138"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a:extLst>
              <a:ext uri="{FF2B5EF4-FFF2-40B4-BE49-F238E27FC236}">
                <a16:creationId xmlns:a16="http://schemas.microsoft.com/office/drawing/2014/main" id="{054A86C0-07B3-4AFE-9AFF-781364A1543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74CB708-6170-4858-A4A4-2D330A38644A}" type="slidenum">
              <a:rPr kumimoji="0" lang="zh-TW" altLang="en-US"/>
              <a:pPr/>
              <a:t>44</a:t>
            </a:fld>
            <a:endParaRPr kumimoji="0" lang="en-US" altLang="zh-TW"/>
          </a:p>
        </p:txBody>
      </p:sp>
      <p:sp>
        <p:nvSpPr>
          <p:cNvPr id="49155" name="Rectangle 2">
            <a:extLst>
              <a:ext uri="{FF2B5EF4-FFF2-40B4-BE49-F238E27FC236}">
                <a16:creationId xmlns:a16="http://schemas.microsoft.com/office/drawing/2014/main" id="{1875C5D7-DB5A-4327-8795-9B6EB518415C}"/>
              </a:ext>
            </a:extLst>
          </p:cNvPr>
          <p:cNvSpPr>
            <a:spLocks noGrp="1" noChangeArrowheads="1"/>
          </p:cNvSpPr>
          <p:nvPr>
            <p:ph type="title"/>
          </p:nvPr>
        </p:nvSpPr>
        <p:spPr/>
        <p:txBody>
          <a:bodyPr/>
          <a:lstStyle/>
          <a:p>
            <a:pPr eaLnBrk="1" hangingPunct="1"/>
            <a:endParaRPr lang="zh-TW" altLang="en-US"/>
          </a:p>
        </p:txBody>
      </p:sp>
      <p:sp>
        <p:nvSpPr>
          <p:cNvPr id="49156" name="Rectangle 3">
            <a:extLst>
              <a:ext uri="{FF2B5EF4-FFF2-40B4-BE49-F238E27FC236}">
                <a16:creationId xmlns:a16="http://schemas.microsoft.com/office/drawing/2014/main" id="{19FEC14A-6396-4ABA-BA99-87851F499F22}"/>
              </a:ext>
            </a:extLst>
          </p:cNvPr>
          <p:cNvSpPr>
            <a:spLocks noGrp="1" noChangeArrowheads="1"/>
          </p:cNvSpPr>
          <p:nvPr>
            <p:ph type="body" idx="1"/>
          </p:nvPr>
        </p:nvSpPr>
        <p:spPr/>
        <p:txBody>
          <a:bodyPr/>
          <a:lstStyle/>
          <a:p>
            <a:pPr eaLnBrk="1" hangingPunct="1">
              <a:tabLst>
                <a:tab pos="892175" algn="l"/>
              </a:tabLst>
            </a:pPr>
            <a:r>
              <a:rPr lang="en-US" altLang="zh-TW"/>
              <a:t>In mask mode radiography of medical imaging, the mask, </a:t>
            </a:r>
            <a:r>
              <a:rPr lang="en-US" altLang="zh-TW" i="1"/>
              <a:t>h</a:t>
            </a:r>
            <a:r>
              <a:rPr lang="en-US" altLang="zh-TW"/>
              <a:t>(</a:t>
            </a:r>
            <a:r>
              <a:rPr lang="en-US" altLang="zh-TW" i="1"/>
              <a:t>x</a:t>
            </a:r>
            <a:r>
              <a:rPr lang="en-US" altLang="zh-TW"/>
              <a:t>,</a:t>
            </a:r>
            <a:r>
              <a:rPr lang="en-US" altLang="zh-TW" i="1"/>
              <a:t>y</a:t>
            </a:r>
            <a:r>
              <a:rPr lang="en-US" altLang="zh-TW"/>
              <a:t>) is an X-ray image of a region of a patient</a:t>
            </a:r>
            <a:r>
              <a:rPr lang="en-US" altLang="zh-TW">
                <a:latin typeface="Arial" panose="020B0604020202020204" pitchFamily="34" charset="0"/>
              </a:rPr>
              <a:t>’</a:t>
            </a:r>
            <a:r>
              <a:rPr lang="en-US" altLang="zh-TW"/>
              <a:t>s body captured by an intensified TV camera located opposite an X-ray source.</a:t>
            </a:r>
          </a:p>
          <a:p>
            <a:pPr eaLnBrk="1" hangingPunct="1">
              <a:tabLst>
                <a:tab pos="892175" algn="l"/>
              </a:tabLst>
            </a:pPr>
            <a:r>
              <a:rPr lang="en-US" altLang="zh-TW"/>
              <a:t>The procedure:</a:t>
            </a:r>
          </a:p>
          <a:p>
            <a:pPr marL="893763" lvl="1" indent="-614363" eaLnBrk="1" hangingPunct="1">
              <a:buFont typeface="Wingdings" panose="05000000000000000000" pitchFamily="2" charset="2"/>
              <a:buNone/>
              <a:tabLst>
                <a:tab pos="892175" algn="l"/>
              </a:tabLst>
            </a:pPr>
            <a:r>
              <a:rPr lang="en-US" altLang="zh-TW"/>
              <a:t>&lt;i&gt;  injecting a contrast medium into a patient</a:t>
            </a:r>
            <a:r>
              <a:rPr lang="en-US" altLang="zh-TW">
                <a:latin typeface="Arial" panose="020B0604020202020204" pitchFamily="34" charset="0"/>
              </a:rPr>
              <a:t>’</a:t>
            </a:r>
            <a:r>
              <a:rPr lang="en-US" altLang="zh-TW"/>
              <a:t>s bloodstream, </a:t>
            </a:r>
          </a:p>
          <a:p>
            <a:pPr marL="893763" lvl="1" indent="-614363" eaLnBrk="1" hangingPunct="1">
              <a:buFont typeface="Wingdings" panose="05000000000000000000" pitchFamily="2" charset="2"/>
              <a:buNone/>
              <a:tabLst>
                <a:tab pos="892175" algn="l"/>
              </a:tabLst>
            </a:pPr>
            <a:r>
              <a:rPr lang="en-US" altLang="zh-TW"/>
              <a:t>&lt;ii&gt; taking a series of images of the same anatomical region as </a:t>
            </a:r>
            <a:r>
              <a:rPr lang="en-US" altLang="zh-TW" i="1"/>
              <a:t>h</a:t>
            </a:r>
            <a:r>
              <a:rPr lang="en-US" altLang="zh-TW"/>
              <a:t>(</a:t>
            </a:r>
            <a:r>
              <a:rPr lang="en-US" altLang="zh-TW" i="1"/>
              <a:t>x</a:t>
            </a:r>
            <a:r>
              <a:rPr lang="en-US" altLang="zh-TW"/>
              <a:t>,</a:t>
            </a:r>
            <a:r>
              <a:rPr lang="en-US" altLang="zh-TW" i="1"/>
              <a:t>y</a:t>
            </a:r>
            <a:r>
              <a:rPr lang="en-US" altLang="zh-TW"/>
              <a:t>),</a:t>
            </a:r>
          </a:p>
          <a:p>
            <a:pPr marL="893763" lvl="1" indent="-614363" eaLnBrk="1" hangingPunct="1">
              <a:buFont typeface="Wingdings" panose="05000000000000000000" pitchFamily="2" charset="2"/>
              <a:buNone/>
              <a:tabLst>
                <a:tab pos="892175" algn="l"/>
              </a:tabLst>
            </a:pPr>
            <a:r>
              <a:rPr lang="en-US" altLang="zh-TW"/>
              <a:t>&lt;iii&gt;subtracting this mask from the series of incoming images after injection of the contrast medium.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a:extLst>
              <a:ext uri="{FF2B5EF4-FFF2-40B4-BE49-F238E27FC236}">
                <a16:creationId xmlns:a16="http://schemas.microsoft.com/office/drawing/2014/main" id="{CA00D3BA-1FFB-4CB9-AE0E-2CDD3F477B0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8B10C49-053D-4561-AE9E-21F4E0707835}" type="slidenum">
              <a:rPr kumimoji="0" lang="zh-TW" altLang="en-US"/>
              <a:pPr/>
              <a:t>45</a:t>
            </a:fld>
            <a:endParaRPr kumimoji="0" lang="en-US" altLang="zh-TW"/>
          </a:p>
        </p:txBody>
      </p:sp>
      <p:sp>
        <p:nvSpPr>
          <p:cNvPr id="50179" name="Rectangle 2">
            <a:extLst>
              <a:ext uri="{FF2B5EF4-FFF2-40B4-BE49-F238E27FC236}">
                <a16:creationId xmlns:a16="http://schemas.microsoft.com/office/drawing/2014/main" id="{456866DB-3FB1-4009-84D0-31C71AD07F65}"/>
              </a:ext>
            </a:extLst>
          </p:cNvPr>
          <p:cNvSpPr>
            <a:spLocks noGrp="1" noChangeArrowheads="1"/>
          </p:cNvSpPr>
          <p:nvPr>
            <p:ph type="title"/>
          </p:nvPr>
        </p:nvSpPr>
        <p:spPr/>
        <p:txBody>
          <a:bodyPr/>
          <a:lstStyle/>
          <a:p>
            <a:pPr eaLnBrk="1" hangingPunct="1"/>
            <a:endParaRPr lang="zh-TW" altLang="en-US"/>
          </a:p>
        </p:txBody>
      </p:sp>
      <p:sp>
        <p:nvSpPr>
          <p:cNvPr id="50180" name="Rectangle 3">
            <a:extLst>
              <a:ext uri="{FF2B5EF4-FFF2-40B4-BE49-F238E27FC236}">
                <a16:creationId xmlns:a16="http://schemas.microsoft.com/office/drawing/2014/main" id="{1F93250A-8971-40E4-B379-1873AE5FEB2B}"/>
              </a:ext>
            </a:extLst>
          </p:cNvPr>
          <p:cNvSpPr>
            <a:spLocks noGrp="1" noChangeArrowheads="1"/>
          </p:cNvSpPr>
          <p:nvPr>
            <p:ph type="body" idx="1"/>
          </p:nvPr>
        </p:nvSpPr>
        <p:spPr/>
        <p:txBody>
          <a:bodyPr/>
          <a:lstStyle/>
          <a:p>
            <a:pPr eaLnBrk="1" hangingPunct="1"/>
            <a:r>
              <a:rPr lang="en-US" altLang="zh-TW"/>
              <a:t>Fig. 3.29(a) shows a mask image and Fig. 3.29(b) shows an image with the mask subtracted out.</a:t>
            </a:r>
          </a:p>
          <a:p>
            <a:pPr eaLnBrk="1" hangingPunct="1"/>
            <a:endParaRPr lang="en-US" altLang="zh-TW"/>
          </a:p>
        </p:txBody>
      </p:sp>
      <p:pic>
        <p:nvPicPr>
          <p:cNvPr id="50181" name="Picture 6">
            <a:extLst>
              <a:ext uri="{FF2B5EF4-FFF2-40B4-BE49-F238E27FC236}">
                <a16:creationId xmlns:a16="http://schemas.microsoft.com/office/drawing/2014/main" id="{9130AF42-925D-4011-B964-F55937CD2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7993062"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a:extLst>
              <a:ext uri="{FF2B5EF4-FFF2-40B4-BE49-F238E27FC236}">
                <a16:creationId xmlns:a16="http://schemas.microsoft.com/office/drawing/2014/main" id="{D0AFDA0F-8CBA-4C6C-94A7-BCD5CE6954C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A1D4740-770E-42DC-BF1F-C648726CC329}" type="slidenum">
              <a:rPr kumimoji="0" lang="zh-TW" altLang="en-US"/>
              <a:pPr/>
              <a:t>46</a:t>
            </a:fld>
            <a:endParaRPr kumimoji="0" lang="en-US" altLang="zh-TW"/>
          </a:p>
        </p:txBody>
      </p:sp>
      <p:sp>
        <p:nvSpPr>
          <p:cNvPr id="51203" name="Rectangle 2">
            <a:extLst>
              <a:ext uri="{FF2B5EF4-FFF2-40B4-BE49-F238E27FC236}">
                <a16:creationId xmlns:a16="http://schemas.microsoft.com/office/drawing/2014/main" id="{FD89DB08-4C16-46DB-97F8-35356AC4E496}"/>
              </a:ext>
            </a:extLst>
          </p:cNvPr>
          <p:cNvSpPr>
            <a:spLocks noGrp="1" noChangeArrowheads="1"/>
          </p:cNvSpPr>
          <p:nvPr>
            <p:ph type="title"/>
          </p:nvPr>
        </p:nvSpPr>
        <p:spPr/>
        <p:txBody>
          <a:bodyPr/>
          <a:lstStyle/>
          <a:p>
            <a:pPr eaLnBrk="1" hangingPunct="1"/>
            <a:r>
              <a:rPr lang="en-US" altLang="zh-TW"/>
              <a:t>Image Averaging</a:t>
            </a:r>
          </a:p>
        </p:txBody>
      </p:sp>
      <p:sp>
        <p:nvSpPr>
          <p:cNvPr id="51204" name="Rectangle 3">
            <a:extLst>
              <a:ext uri="{FF2B5EF4-FFF2-40B4-BE49-F238E27FC236}">
                <a16:creationId xmlns:a16="http://schemas.microsoft.com/office/drawing/2014/main" id="{06EF2EBB-1500-4920-A93C-81DEA21EEE2D}"/>
              </a:ext>
            </a:extLst>
          </p:cNvPr>
          <p:cNvSpPr>
            <a:spLocks noGrp="1" noChangeArrowheads="1"/>
          </p:cNvSpPr>
          <p:nvPr>
            <p:ph type="body" idx="1"/>
          </p:nvPr>
        </p:nvSpPr>
        <p:spPr/>
        <p:txBody>
          <a:bodyPr/>
          <a:lstStyle/>
          <a:p>
            <a:pPr eaLnBrk="1" hangingPunct="1"/>
            <a:r>
              <a:rPr lang="en-US" altLang="zh-TW"/>
              <a:t>An noisy image </a:t>
            </a:r>
            <a:r>
              <a:rPr lang="en-US" altLang="zh-TW" i="1"/>
              <a:t>g</a:t>
            </a:r>
            <a:r>
              <a:rPr lang="en-US" altLang="zh-TW"/>
              <a:t>(</a:t>
            </a:r>
            <a:r>
              <a:rPr lang="en-US" altLang="zh-TW" i="1"/>
              <a:t>x</a:t>
            </a:r>
            <a:r>
              <a:rPr lang="en-US" altLang="zh-TW"/>
              <a:t>,</a:t>
            </a:r>
            <a:r>
              <a:rPr lang="en-US" altLang="zh-TW" i="1"/>
              <a:t>y</a:t>
            </a:r>
            <a:r>
              <a:rPr lang="en-US" altLang="zh-TW"/>
              <a:t>) is formed by the original image </a:t>
            </a:r>
            <a:r>
              <a:rPr lang="en-US" altLang="zh-TW" i="1"/>
              <a:t>f</a:t>
            </a:r>
            <a:r>
              <a:rPr lang="en-US" altLang="zh-TW"/>
              <a:t>(</a:t>
            </a:r>
            <a:r>
              <a:rPr lang="en-US" altLang="zh-TW" i="1"/>
              <a:t>x</a:t>
            </a:r>
            <a:r>
              <a:rPr lang="en-US" altLang="zh-TW"/>
              <a:t>,</a:t>
            </a:r>
            <a:r>
              <a:rPr lang="en-US" altLang="zh-TW" i="1"/>
              <a:t>y</a:t>
            </a:r>
            <a:r>
              <a:rPr lang="en-US" altLang="zh-TW"/>
              <a:t>) and an additive noise    (</a:t>
            </a:r>
            <a:r>
              <a:rPr lang="en-US" altLang="zh-TW" i="1"/>
              <a:t>x</a:t>
            </a:r>
            <a:r>
              <a:rPr lang="en-US" altLang="zh-TW"/>
              <a:t>,</a:t>
            </a:r>
            <a:r>
              <a:rPr lang="en-US" altLang="zh-TW" i="1"/>
              <a:t>y</a:t>
            </a:r>
            <a:r>
              <a:rPr lang="en-US" altLang="zh-TW"/>
              <a:t>), i.e.,</a:t>
            </a:r>
          </a:p>
          <a:p>
            <a:pPr eaLnBrk="1" hangingPunct="1"/>
            <a:endParaRPr lang="en-US" altLang="zh-TW"/>
          </a:p>
          <a:p>
            <a:pPr eaLnBrk="1" hangingPunct="1"/>
            <a:r>
              <a:rPr lang="en-US" altLang="zh-TW"/>
              <a:t>If    (</a:t>
            </a:r>
            <a:r>
              <a:rPr lang="en-US" altLang="zh-TW" i="1"/>
              <a:t>x</a:t>
            </a:r>
            <a:r>
              <a:rPr lang="en-US" altLang="zh-TW"/>
              <a:t>,</a:t>
            </a:r>
            <a:r>
              <a:rPr lang="en-US" altLang="zh-TW" i="1"/>
              <a:t>y</a:t>
            </a:r>
            <a:r>
              <a:rPr lang="en-US" altLang="zh-TW"/>
              <a:t>) is uncorrelated and has zero mean and</a:t>
            </a:r>
          </a:p>
          <a:p>
            <a:pPr eaLnBrk="1" hangingPunct="1"/>
            <a:endParaRPr lang="zh-TW" altLang="en-US"/>
          </a:p>
          <a:p>
            <a:pPr eaLnBrk="1" hangingPunct="1">
              <a:buFont typeface="Wingdings" panose="05000000000000000000" pitchFamily="2" charset="2"/>
              <a:buNone/>
            </a:pPr>
            <a:r>
              <a:rPr lang="zh-TW" altLang="en-US"/>
              <a:t>　</a:t>
            </a:r>
            <a:r>
              <a:rPr lang="en-US" altLang="zh-TW"/>
              <a:t>then</a:t>
            </a:r>
          </a:p>
          <a:p>
            <a:pPr eaLnBrk="1" hangingPunct="1">
              <a:lnSpc>
                <a:spcPct val="120000"/>
              </a:lnSpc>
            </a:pPr>
            <a:endParaRPr lang="en-US" altLang="zh-TW"/>
          </a:p>
          <a:p>
            <a:pPr eaLnBrk="1" hangingPunct="1">
              <a:lnSpc>
                <a:spcPct val="130000"/>
              </a:lnSpc>
            </a:pPr>
            <a:endParaRPr lang="en-US" altLang="zh-TW"/>
          </a:p>
          <a:p>
            <a:pPr eaLnBrk="1" hangingPunct="1">
              <a:buFont typeface="Wingdings" panose="05000000000000000000" pitchFamily="2" charset="2"/>
              <a:buNone/>
            </a:pPr>
            <a:r>
              <a:rPr lang="zh-TW" altLang="en-US"/>
              <a:t>　</a:t>
            </a:r>
            <a:r>
              <a:rPr lang="en-US" altLang="zh-TW"/>
              <a:t>where                    is the expected value of   , and           and</a:t>
            </a:r>
          </a:p>
          <a:p>
            <a:pPr eaLnBrk="1" hangingPunct="1">
              <a:buFont typeface="Wingdings" panose="05000000000000000000" pitchFamily="2" charset="2"/>
              <a:buNone/>
            </a:pPr>
            <a:r>
              <a:rPr lang="en-US" altLang="zh-TW"/>
              <a:t>               are the variances of    and   , all at coordinates (</a:t>
            </a:r>
            <a:r>
              <a:rPr lang="en-US" altLang="zh-TW" i="1"/>
              <a:t>x</a:t>
            </a:r>
            <a:r>
              <a:rPr lang="en-US" altLang="zh-TW"/>
              <a:t>,</a:t>
            </a:r>
            <a:r>
              <a:rPr lang="en-US" altLang="zh-TW" i="1"/>
              <a:t>y</a:t>
            </a:r>
            <a:r>
              <a:rPr lang="en-US" altLang="zh-TW"/>
              <a:t>).</a:t>
            </a:r>
          </a:p>
        </p:txBody>
      </p:sp>
      <p:graphicFrame>
        <p:nvGraphicFramePr>
          <p:cNvPr id="51205" name="Object 23">
            <a:extLst>
              <a:ext uri="{FF2B5EF4-FFF2-40B4-BE49-F238E27FC236}">
                <a16:creationId xmlns:a16="http://schemas.microsoft.com/office/drawing/2014/main" id="{ED32C3BD-6F02-4A22-928F-DC345BC44949}"/>
              </a:ext>
            </a:extLst>
          </p:cNvPr>
          <p:cNvGraphicFramePr>
            <a:graphicFrameLocks noChangeAspect="1"/>
          </p:cNvGraphicFramePr>
          <p:nvPr>
            <p:extLst>
              <p:ext uri="{D42A27DB-BD31-4B8C-83A1-F6EECF244321}">
                <p14:modId xmlns:p14="http://schemas.microsoft.com/office/powerpoint/2010/main" val="1116740475"/>
              </p:ext>
            </p:extLst>
          </p:nvPr>
        </p:nvGraphicFramePr>
        <p:xfrm>
          <a:off x="3492500" y="1893888"/>
          <a:ext cx="295275" cy="382587"/>
        </p:xfrm>
        <a:graphic>
          <a:graphicData uri="http://schemas.openxmlformats.org/presentationml/2006/ole">
            <mc:AlternateContent xmlns:mc="http://schemas.openxmlformats.org/markup-compatibility/2006">
              <mc:Choice xmlns:v="urn:schemas-microsoft-com:vml" Requires="v">
                <p:oleObj spid="_x0000_s51476" name="Equation" r:id="rId3" imgW="126780" imgH="164814" progId="Equation.DSMT4">
                  <p:embed/>
                </p:oleObj>
              </mc:Choice>
              <mc:Fallback>
                <p:oleObj name="Equation" r:id="rId3" imgW="126780" imgH="164814"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893888"/>
                        <a:ext cx="2952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6" name="Group 25">
            <a:extLst>
              <a:ext uri="{FF2B5EF4-FFF2-40B4-BE49-F238E27FC236}">
                <a16:creationId xmlns:a16="http://schemas.microsoft.com/office/drawing/2014/main" id="{B1C71F9D-4A07-41DE-A47A-CA7B848C4975}"/>
              </a:ext>
            </a:extLst>
          </p:cNvPr>
          <p:cNvGrpSpPr>
            <a:grpSpLocks/>
          </p:cNvGrpSpPr>
          <p:nvPr/>
        </p:nvGrpSpPr>
        <p:grpSpPr bwMode="auto">
          <a:xfrm>
            <a:off x="1512888" y="2193927"/>
            <a:ext cx="7685088" cy="658813"/>
            <a:chOff x="953" y="1386"/>
            <a:chExt cx="4841" cy="415"/>
          </a:xfrm>
        </p:grpSpPr>
        <p:graphicFrame>
          <p:nvGraphicFramePr>
            <p:cNvPr id="51222" name="Object 18">
              <a:extLst>
                <a:ext uri="{FF2B5EF4-FFF2-40B4-BE49-F238E27FC236}">
                  <a16:creationId xmlns:a16="http://schemas.microsoft.com/office/drawing/2014/main" id="{EF7AB1FD-E646-412B-91AB-8DFBD1B82B7D}"/>
                </a:ext>
              </a:extLst>
            </p:cNvPr>
            <p:cNvGraphicFramePr>
              <a:graphicFrameLocks noChangeAspect="1"/>
            </p:cNvGraphicFramePr>
            <p:nvPr>
              <p:extLst>
                <p:ext uri="{D42A27DB-BD31-4B8C-83A1-F6EECF244321}">
                  <p14:modId xmlns:p14="http://schemas.microsoft.com/office/powerpoint/2010/main" val="1941524620"/>
                </p:ext>
              </p:extLst>
            </p:nvPr>
          </p:nvGraphicFramePr>
          <p:xfrm>
            <a:off x="953" y="1434"/>
            <a:ext cx="2499" cy="367"/>
          </p:xfrm>
          <a:graphic>
            <a:graphicData uri="http://schemas.openxmlformats.org/presentationml/2006/ole">
              <mc:AlternateContent xmlns:mc="http://schemas.openxmlformats.org/markup-compatibility/2006">
                <mc:Choice xmlns:v="urn:schemas-microsoft-com:vml" Requires="v">
                  <p:oleObj spid="_x0000_s51477" name="Equation" r:id="rId5" imgW="1726451" imgH="253890" progId="Equation.DSMT4">
                    <p:embed/>
                  </p:oleObj>
                </mc:Choice>
                <mc:Fallback>
                  <p:oleObj name="Equation" r:id="rId5" imgW="1726451" imgH="25389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 y="1434"/>
                          <a:ext cx="249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3" name="Rectangle 24">
              <a:extLst>
                <a:ext uri="{FF2B5EF4-FFF2-40B4-BE49-F238E27FC236}">
                  <a16:creationId xmlns:a16="http://schemas.microsoft.com/office/drawing/2014/main" id="{E74CC410-8ABB-446D-8E97-3232DB3F884A}"/>
                </a:ext>
              </a:extLst>
            </p:cNvPr>
            <p:cNvSpPr>
              <a:spLocks noChangeArrowheads="1"/>
            </p:cNvSpPr>
            <p:nvPr/>
          </p:nvSpPr>
          <p:spPr bwMode="auto">
            <a:xfrm>
              <a:off x="4887" y="138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(3.4-2)</a:t>
              </a:r>
            </a:p>
          </p:txBody>
        </p:sp>
      </p:grpSp>
      <p:graphicFrame>
        <p:nvGraphicFramePr>
          <p:cNvPr id="51207" name="Object 28">
            <a:extLst>
              <a:ext uri="{FF2B5EF4-FFF2-40B4-BE49-F238E27FC236}">
                <a16:creationId xmlns:a16="http://schemas.microsoft.com/office/drawing/2014/main" id="{9BD57D26-920F-484E-A84D-8B14C879760C}"/>
              </a:ext>
            </a:extLst>
          </p:cNvPr>
          <p:cNvGraphicFramePr>
            <a:graphicFrameLocks noChangeAspect="1"/>
          </p:cNvGraphicFramePr>
          <p:nvPr>
            <p:extLst>
              <p:ext uri="{D42A27DB-BD31-4B8C-83A1-F6EECF244321}">
                <p14:modId xmlns:p14="http://schemas.microsoft.com/office/powerpoint/2010/main" val="3658230577"/>
              </p:ext>
            </p:extLst>
          </p:nvPr>
        </p:nvGraphicFramePr>
        <p:xfrm>
          <a:off x="747713" y="2924175"/>
          <a:ext cx="295275" cy="382588"/>
        </p:xfrm>
        <a:graphic>
          <a:graphicData uri="http://schemas.openxmlformats.org/presentationml/2006/ole">
            <mc:AlternateContent xmlns:mc="http://schemas.openxmlformats.org/markup-compatibility/2006">
              <mc:Choice xmlns:v="urn:schemas-microsoft-com:vml" Requires="v">
                <p:oleObj spid="_x0000_s51478" name="Equation" r:id="rId7" imgW="126780" imgH="164814" progId="Equation.DSMT4">
                  <p:embed/>
                </p:oleObj>
              </mc:Choice>
              <mc:Fallback>
                <p:oleObj name="Equation" r:id="rId7" imgW="126780" imgH="164814"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2924175"/>
                        <a:ext cx="2952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8" name="Group 38">
            <a:extLst>
              <a:ext uri="{FF2B5EF4-FFF2-40B4-BE49-F238E27FC236}">
                <a16:creationId xmlns:a16="http://schemas.microsoft.com/office/drawing/2014/main" id="{6C91D2D5-38DC-4E5B-BC5C-27B971D2BE99}"/>
              </a:ext>
            </a:extLst>
          </p:cNvPr>
          <p:cNvGrpSpPr>
            <a:grpSpLocks/>
          </p:cNvGrpSpPr>
          <p:nvPr/>
        </p:nvGrpSpPr>
        <p:grpSpPr bwMode="auto">
          <a:xfrm>
            <a:off x="2447925" y="4292600"/>
            <a:ext cx="6746875" cy="644525"/>
            <a:chOff x="1565" y="1026"/>
            <a:chExt cx="4250" cy="406"/>
          </a:xfrm>
        </p:grpSpPr>
        <p:graphicFrame>
          <p:nvGraphicFramePr>
            <p:cNvPr id="51220" name="Object 39">
              <a:extLst>
                <a:ext uri="{FF2B5EF4-FFF2-40B4-BE49-F238E27FC236}">
                  <a16:creationId xmlns:a16="http://schemas.microsoft.com/office/drawing/2014/main" id="{E09FCC7B-5491-476C-8D16-D97266E370E0}"/>
                </a:ext>
              </a:extLst>
            </p:cNvPr>
            <p:cNvGraphicFramePr>
              <a:graphicFrameLocks noChangeAspect="1"/>
            </p:cNvGraphicFramePr>
            <p:nvPr>
              <p:extLst>
                <p:ext uri="{D42A27DB-BD31-4B8C-83A1-F6EECF244321}">
                  <p14:modId xmlns:p14="http://schemas.microsoft.com/office/powerpoint/2010/main" val="3799091879"/>
                </p:ext>
              </p:extLst>
            </p:nvPr>
          </p:nvGraphicFramePr>
          <p:xfrm>
            <a:off x="1565" y="1026"/>
            <a:ext cx="1981" cy="404"/>
          </p:xfrm>
          <a:graphic>
            <a:graphicData uri="http://schemas.openxmlformats.org/presentationml/2006/ole">
              <mc:AlternateContent xmlns:mc="http://schemas.openxmlformats.org/markup-compatibility/2006">
                <mc:Choice xmlns:v="urn:schemas-microsoft-com:vml" Requires="v">
                  <p:oleObj spid="_x0000_s51479" name="Equation" r:id="rId8" imgW="1371600" imgH="279400" progId="Equation.DSMT4">
                    <p:embed/>
                  </p:oleObj>
                </mc:Choice>
                <mc:Fallback>
                  <p:oleObj name="Equation" r:id="rId8" imgW="1371600" imgH="279400" progId="Equation.DSMT4">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1026"/>
                          <a:ext cx="19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1" name="Rectangle 40">
              <a:extLst>
                <a:ext uri="{FF2B5EF4-FFF2-40B4-BE49-F238E27FC236}">
                  <a16:creationId xmlns:a16="http://schemas.microsoft.com/office/drawing/2014/main" id="{243AEB01-3D39-4CCC-9328-85AF299AA375}"/>
                </a:ext>
              </a:extLst>
            </p:cNvPr>
            <p:cNvSpPr>
              <a:spLocks noChangeArrowheads="1"/>
            </p:cNvSpPr>
            <p:nvPr/>
          </p:nvSpPr>
          <p:spPr bwMode="auto">
            <a:xfrm>
              <a:off x="4908" y="1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(3.4-4)</a:t>
              </a:r>
            </a:p>
          </p:txBody>
        </p:sp>
      </p:grpSp>
      <p:grpSp>
        <p:nvGrpSpPr>
          <p:cNvPr id="51209" name="Group 41">
            <a:extLst>
              <a:ext uri="{FF2B5EF4-FFF2-40B4-BE49-F238E27FC236}">
                <a16:creationId xmlns:a16="http://schemas.microsoft.com/office/drawing/2014/main" id="{55DBDE7D-C202-47F1-BA99-17DE942A3666}"/>
              </a:ext>
            </a:extLst>
          </p:cNvPr>
          <p:cNvGrpSpPr>
            <a:grpSpLocks/>
          </p:cNvGrpSpPr>
          <p:nvPr/>
        </p:nvGrpSpPr>
        <p:grpSpPr bwMode="auto">
          <a:xfrm>
            <a:off x="2484438" y="4830763"/>
            <a:ext cx="6710363" cy="903287"/>
            <a:chOff x="1565" y="1570"/>
            <a:chExt cx="4227" cy="569"/>
          </a:xfrm>
        </p:grpSpPr>
        <p:graphicFrame>
          <p:nvGraphicFramePr>
            <p:cNvPr id="51218" name="Object 42">
              <a:extLst>
                <a:ext uri="{FF2B5EF4-FFF2-40B4-BE49-F238E27FC236}">
                  <a16:creationId xmlns:a16="http://schemas.microsoft.com/office/drawing/2014/main" id="{6EAE9176-60C9-4C1B-BA40-9989C62DF3FA}"/>
                </a:ext>
              </a:extLst>
            </p:cNvPr>
            <p:cNvGraphicFramePr>
              <a:graphicFrameLocks noChangeAspect="1"/>
            </p:cNvGraphicFramePr>
            <p:nvPr>
              <p:extLst>
                <p:ext uri="{D42A27DB-BD31-4B8C-83A1-F6EECF244321}">
                  <p14:modId xmlns:p14="http://schemas.microsoft.com/office/powerpoint/2010/main" val="1807113954"/>
                </p:ext>
              </p:extLst>
            </p:nvPr>
          </p:nvGraphicFramePr>
          <p:xfrm>
            <a:off x="1565" y="1570"/>
            <a:ext cx="1580" cy="569"/>
          </p:xfrm>
          <a:graphic>
            <a:graphicData uri="http://schemas.openxmlformats.org/presentationml/2006/ole">
              <mc:AlternateContent xmlns:mc="http://schemas.openxmlformats.org/markup-compatibility/2006">
                <mc:Choice xmlns:v="urn:schemas-microsoft-com:vml" Requires="v">
                  <p:oleObj spid="_x0000_s51480" name="Equation" r:id="rId10" imgW="1091726" imgH="393529" progId="Equation.DSMT4">
                    <p:embed/>
                  </p:oleObj>
                </mc:Choice>
                <mc:Fallback>
                  <p:oleObj name="Equation" r:id="rId10" imgW="1091726" imgH="393529"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5" y="1570"/>
                          <a:ext cx="1580"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9" name="Rectangle 43">
              <a:extLst>
                <a:ext uri="{FF2B5EF4-FFF2-40B4-BE49-F238E27FC236}">
                  <a16:creationId xmlns:a16="http://schemas.microsoft.com/office/drawing/2014/main" id="{530EBB63-8305-4EAB-8881-1E08B06B5F59}"/>
                </a:ext>
              </a:extLst>
            </p:cNvPr>
            <p:cNvSpPr>
              <a:spLocks noChangeArrowheads="1"/>
            </p:cNvSpPr>
            <p:nvPr/>
          </p:nvSpPr>
          <p:spPr bwMode="auto">
            <a:xfrm>
              <a:off x="4885" y="161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(3.4-5)</a:t>
              </a:r>
            </a:p>
          </p:txBody>
        </p:sp>
      </p:grpSp>
      <p:graphicFrame>
        <p:nvGraphicFramePr>
          <p:cNvPr id="51210" name="Object 44">
            <a:extLst>
              <a:ext uri="{FF2B5EF4-FFF2-40B4-BE49-F238E27FC236}">
                <a16:creationId xmlns:a16="http://schemas.microsoft.com/office/drawing/2014/main" id="{C44399FE-676F-4701-8572-CDC4118B506A}"/>
              </a:ext>
            </a:extLst>
          </p:cNvPr>
          <p:cNvGraphicFramePr>
            <a:graphicFrameLocks noChangeAspect="1"/>
          </p:cNvGraphicFramePr>
          <p:nvPr>
            <p:extLst>
              <p:ext uri="{D42A27DB-BD31-4B8C-83A1-F6EECF244321}">
                <p14:modId xmlns:p14="http://schemas.microsoft.com/office/powerpoint/2010/main" val="4248104307"/>
              </p:ext>
            </p:extLst>
          </p:nvPr>
        </p:nvGraphicFramePr>
        <p:xfrm>
          <a:off x="1331913" y="5559425"/>
          <a:ext cx="1727200" cy="644525"/>
        </p:xfrm>
        <a:graphic>
          <a:graphicData uri="http://schemas.openxmlformats.org/presentationml/2006/ole">
            <mc:AlternateContent xmlns:mc="http://schemas.openxmlformats.org/markup-compatibility/2006">
              <mc:Choice xmlns:v="urn:schemas-microsoft-com:vml" Requires="v">
                <p:oleObj spid="_x0000_s51481" name="Equation" r:id="rId12" imgW="749300" imgH="279400" progId="Equation.DSMT4">
                  <p:embed/>
                </p:oleObj>
              </mc:Choice>
              <mc:Fallback>
                <p:oleObj name="Equation" r:id="rId12" imgW="749300" imgH="279400" progId="Equation.DSMT4">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559425"/>
                        <a:ext cx="17272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45">
            <a:extLst>
              <a:ext uri="{FF2B5EF4-FFF2-40B4-BE49-F238E27FC236}">
                <a16:creationId xmlns:a16="http://schemas.microsoft.com/office/drawing/2014/main" id="{3AB08539-92F7-488C-A89C-43F7B2C23699}"/>
              </a:ext>
            </a:extLst>
          </p:cNvPr>
          <p:cNvGraphicFramePr>
            <a:graphicFrameLocks noChangeAspect="1"/>
          </p:cNvGraphicFramePr>
          <p:nvPr>
            <p:extLst>
              <p:ext uri="{D42A27DB-BD31-4B8C-83A1-F6EECF244321}">
                <p14:modId xmlns:p14="http://schemas.microsoft.com/office/powerpoint/2010/main" val="192251516"/>
              </p:ext>
            </p:extLst>
          </p:nvPr>
        </p:nvGraphicFramePr>
        <p:xfrm>
          <a:off x="6507163" y="5603875"/>
          <a:ext cx="352425" cy="439738"/>
        </p:xfrm>
        <a:graphic>
          <a:graphicData uri="http://schemas.openxmlformats.org/presentationml/2006/ole">
            <mc:AlternateContent xmlns:mc="http://schemas.openxmlformats.org/markup-compatibility/2006">
              <mc:Choice xmlns:v="urn:schemas-microsoft-com:vml" Requires="v">
                <p:oleObj spid="_x0000_s51482" name="Equation" r:id="rId14" imgW="152334" imgH="190417" progId="Equation.DSMT4">
                  <p:embed/>
                </p:oleObj>
              </mc:Choice>
              <mc:Fallback>
                <p:oleObj name="Equation" r:id="rId14" imgW="152334" imgH="190417" progId="Equation.DSMT4">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07163" y="5603875"/>
                        <a:ext cx="35242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 name="Object 46">
            <a:extLst>
              <a:ext uri="{FF2B5EF4-FFF2-40B4-BE49-F238E27FC236}">
                <a16:creationId xmlns:a16="http://schemas.microsoft.com/office/drawing/2014/main" id="{08BAE72D-70D4-49B6-A455-58BD0C5EBFBD}"/>
              </a:ext>
            </a:extLst>
          </p:cNvPr>
          <p:cNvGraphicFramePr>
            <a:graphicFrameLocks noChangeAspect="1"/>
          </p:cNvGraphicFramePr>
          <p:nvPr>
            <p:extLst>
              <p:ext uri="{D42A27DB-BD31-4B8C-83A1-F6EECF244321}">
                <p14:modId xmlns:p14="http://schemas.microsoft.com/office/powerpoint/2010/main" val="2967406094"/>
              </p:ext>
            </p:extLst>
          </p:nvPr>
        </p:nvGraphicFramePr>
        <p:xfrm>
          <a:off x="7442200" y="5553075"/>
          <a:ext cx="939800" cy="617538"/>
        </p:xfrm>
        <a:graphic>
          <a:graphicData uri="http://schemas.openxmlformats.org/presentationml/2006/ole">
            <mc:AlternateContent xmlns:mc="http://schemas.openxmlformats.org/markup-compatibility/2006">
              <mc:Choice xmlns:v="urn:schemas-microsoft-com:vml" Requires="v">
                <p:oleObj spid="_x0000_s51483" name="Equation" r:id="rId16" imgW="406048" imgH="266469" progId="Equation.DSMT4">
                  <p:embed/>
                </p:oleObj>
              </mc:Choice>
              <mc:Fallback>
                <p:oleObj name="Equation" r:id="rId16" imgW="406048" imgH="266469" progId="Equation.DSMT4">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42200" y="5553075"/>
                        <a:ext cx="9398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47">
            <a:extLst>
              <a:ext uri="{FF2B5EF4-FFF2-40B4-BE49-F238E27FC236}">
                <a16:creationId xmlns:a16="http://schemas.microsoft.com/office/drawing/2014/main" id="{1F57C2C4-8B9E-4370-B7E9-A6ABEEE3E628}"/>
              </a:ext>
            </a:extLst>
          </p:cNvPr>
          <p:cNvGraphicFramePr>
            <a:graphicFrameLocks noChangeAspect="1"/>
          </p:cNvGraphicFramePr>
          <p:nvPr>
            <p:extLst>
              <p:ext uri="{D42A27DB-BD31-4B8C-83A1-F6EECF244321}">
                <p14:modId xmlns:p14="http://schemas.microsoft.com/office/powerpoint/2010/main" val="608674076"/>
              </p:ext>
            </p:extLst>
          </p:nvPr>
        </p:nvGraphicFramePr>
        <p:xfrm>
          <a:off x="468313" y="5980113"/>
          <a:ext cx="939800" cy="617537"/>
        </p:xfrm>
        <a:graphic>
          <a:graphicData uri="http://schemas.openxmlformats.org/presentationml/2006/ole">
            <mc:AlternateContent xmlns:mc="http://schemas.openxmlformats.org/markup-compatibility/2006">
              <mc:Choice xmlns:v="urn:schemas-microsoft-com:vml" Requires="v">
                <p:oleObj spid="_x0000_s51484" name="Equation" r:id="rId18" imgW="406048" imgH="266469" progId="Equation.DSMT4">
                  <p:embed/>
                </p:oleObj>
              </mc:Choice>
              <mc:Fallback>
                <p:oleObj name="Equation" r:id="rId18" imgW="406048" imgH="266469" progId="Equation.DSMT4">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313" y="5980113"/>
                        <a:ext cx="939800"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8">
            <a:extLst>
              <a:ext uri="{FF2B5EF4-FFF2-40B4-BE49-F238E27FC236}">
                <a16:creationId xmlns:a16="http://schemas.microsoft.com/office/drawing/2014/main" id="{CF9225E8-E807-48EE-9F7E-4AE50D9B8159}"/>
              </a:ext>
            </a:extLst>
          </p:cNvPr>
          <p:cNvGraphicFramePr>
            <a:graphicFrameLocks noChangeAspect="1"/>
          </p:cNvGraphicFramePr>
          <p:nvPr>
            <p:extLst>
              <p:ext uri="{D42A27DB-BD31-4B8C-83A1-F6EECF244321}">
                <p14:modId xmlns:p14="http://schemas.microsoft.com/office/powerpoint/2010/main" val="3169797212"/>
              </p:ext>
            </p:extLst>
          </p:nvPr>
        </p:nvGraphicFramePr>
        <p:xfrm>
          <a:off x="4219575" y="6157913"/>
          <a:ext cx="352425" cy="439737"/>
        </p:xfrm>
        <a:graphic>
          <a:graphicData uri="http://schemas.openxmlformats.org/presentationml/2006/ole">
            <mc:AlternateContent xmlns:mc="http://schemas.openxmlformats.org/markup-compatibility/2006">
              <mc:Choice xmlns:v="urn:schemas-microsoft-com:vml" Requires="v">
                <p:oleObj spid="_x0000_s51485" name="Equation" r:id="rId20" imgW="152334" imgH="190417" progId="Equation.DSMT4">
                  <p:embed/>
                </p:oleObj>
              </mc:Choice>
              <mc:Fallback>
                <p:oleObj name="Equation" r:id="rId20" imgW="152334" imgH="190417" progId="Equation.DSMT4">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9575" y="6157913"/>
                        <a:ext cx="3524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49">
            <a:extLst>
              <a:ext uri="{FF2B5EF4-FFF2-40B4-BE49-F238E27FC236}">
                <a16:creationId xmlns:a16="http://schemas.microsoft.com/office/drawing/2014/main" id="{BDF7F695-C80B-43E0-983C-CFF864840589}"/>
              </a:ext>
            </a:extLst>
          </p:cNvPr>
          <p:cNvGraphicFramePr>
            <a:graphicFrameLocks noChangeAspect="1"/>
          </p:cNvGraphicFramePr>
          <p:nvPr>
            <p:extLst>
              <p:ext uri="{D42A27DB-BD31-4B8C-83A1-F6EECF244321}">
                <p14:modId xmlns:p14="http://schemas.microsoft.com/office/powerpoint/2010/main" val="280741737"/>
              </p:ext>
            </p:extLst>
          </p:nvPr>
        </p:nvGraphicFramePr>
        <p:xfrm>
          <a:off x="5140325" y="6215063"/>
          <a:ext cx="295275" cy="382587"/>
        </p:xfrm>
        <a:graphic>
          <a:graphicData uri="http://schemas.openxmlformats.org/presentationml/2006/ole">
            <mc:AlternateContent xmlns:mc="http://schemas.openxmlformats.org/markup-compatibility/2006">
              <mc:Choice xmlns:v="urn:schemas-microsoft-com:vml" Requires="v">
                <p:oleObj spid="_x0000_s51486" name="Equation" r:id="rId21" imgW="126780" imgH="164814" progId="Equation.DSMT4">
                  <p:embed/>
                </p:oleObj>
              </mc:Choice>
              <mc:Fallback>
                <p:oleObj name="Equation" r:id="rId21" imgW="126780" imgH="164814"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325" y="6215063"/>
                        <a:ext cx="2952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6" name="Object 50">
            <a:extLst>
              <a:ext uri="{FF2B5EF4-FFF2-40B4-BE49-F238E27FC236}">
                <a16:creationId xmlns:a16="http://schemas.microsoft.com/office/drawing/2014/main" id="{BA8F2015-57E2-4A44-BBC1-288246CB1C3B}"/>
              </a:ext>
            </a:extLst>
          </p:cNvPr>
          <p:cNvGraphicFramePr>
            <a:graphicFrameLocks noChangeAspect="1"/>
          </p:cNvGraphicFramePr>
          <p:nvPr>
            <p:extLst>
              <p:ext uri="{D42A27DB-BD31-4B8C-83A1-F6EECF244321}">
                <p14:modId xmlns:p14="http://schemas.microsoft.com/office/powerpoint/2010/main" val="3759856332"/>
              </p:ext>
            </p:extLst>
          </p:nvPr>
        </p:nvGraphicFramePr>
        <p:xfrm>
          <a:off x="1524000" y="3179763"/>
          <a:ext cx="3990975" cy="1041400"/>
        </p:xfrm>
        <a:graphic>
          <a:graphicData uri="http://schemas.openxmlformats.org/presentationml/2006/ole">
            <mc:AlternateContent xmlns:mc="http://schemas.openxmlformats.org/markup-compatibility/2006">
              <mc:Choice xmlns:v="urn:schemas-microsoft-com:vml" Requires="v">
                <p:oleObj spid="_x0000_s51487" name="方程式" r:id="rId22" imgW="1930400" imgH="431800" progId="Equation.3">
                  <p:embed/>
                </p:oleObj>
              </mc:Choice>
              <mc:Fallback>
                <p:oleObj name="方程式" r:id="rId22" imgW="1930400" imgH="431800" progId="Equation.3">
                  <p:embed/>
                  <p:pic>
                    <p:nvPicPr>
                      <p:cNvPr id="0" name="Object 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24000" y="3179763"/>
                        <a:ext cx="399097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7" name="Text Box 55">
            <a:extLst>
              <a:ext uri="{FF2B5EF4-FFF2-40B4-BE49-F238E27FC236}">
                <a16:creationId xmlns:a16="http://schemas.microsoft.com/office/drawing/2014/main" id="{17933265-CC49-4F40-AA05-0B7C890BE822}"/>
              </a:ext>
            </a:extLst>
          </p:cNvPr>
          <p:cNvSpPr txBox="1">
            <a:spLocks noChangeArrowheads="1"/>
          </p:cNvSpPr>
          <p:nvPr/>
        </p:nvSpPr>
        <p:spPr bwMode="auto">
          <a:xfrm>
            <a:off x="7862888" y="3490384"/>
            <a:ext cx="1223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(3.4-3)</a:t>
            </a:r>
          </a:p>
        </p:txBody>
      </p:sp>
      <p:sp>
        <p:nvSpPr>
          <p:cNvPr id="36" name="文字方塊 35">
            <a:extLst>
              <a:ext uri="{FF2B5EF4-FFF2-40B4-BE49-F238E27FC236}">
                <a16:creationId xmlns:a16="http://schemas.microsoft.com/office/drawing/2014/main" id="{992DF8B1-115D-44DA-9DD8-7C78D373E90B}"/>
              </a:ext>
            </a:extLst>
          </p:cNvPr>
          <p:cNvSpPr txBox="1"/>
          <p:nvPr/>
        </p:nvSpPr>
        <p:spPr>
          <a:xfrm>
            <a:off x="4881726" y="4998392"/>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37" name="文字方塊 36">
            <a:extLst>
              <a:ext uri="{FF2B5EF4-FFF2-40B4-BE49-F238E27FC236}">
                <a16:creationId xmlns:a16="http://schemas.microsoft.com/office/drawing/2014/main" id="{5A959C6C-C865-4642-A2F7-07E24ADD6A4C}"/>
              </a:ext>
            </a:extLst>
          </p:cNvPr>
          <p:cNvSpPr txBox="1"/>
          <p:nvPr/>
        </p:nvSpPr>
        <p:spPr>
          <a:xfrm>
            <a:off x="5461958" y="4303068"/>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38" name="文字方塊 37">
            <a:extLst>
              <a:ext uri="{FF2B5EF4-FFF2-40B4-BE49-F238E27FC236}">
                <a16:creationId xmlns:a16="http://schemas.microsoft.com/office/drawing/2014/main" id="{40C923AD-2925-486C-A71B-7640AE1A6770}"/>
              </a:ext>
            </a:extLst>
          </p:cNvPr>
          <p:cNvSpPr txBox="1"/>
          <p:nvPr/>
        </p:nvSpPr>
        <p:spPr>
          <a:xfrm>
            <a:off x="4395787" y="3356992"/>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a:extLst>
              <a:ext uri="{FF2B5EF4-FFF2-40B4-BE49-F238E27FC236}">
                <a16:creationId xmlns:a16="http://schemas.microsoft.com/office/drawing/2014/main" id="{2FC7442E-F4CA-4A4D-BA25-347F2C6CC4E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25B039C9-F89B-4698-9118-15DDAB049412}" type="slidenum">
              <a:rPr kumimoji="0" lang="zh-TW" altLang="en-US"/>
              <a:pPr/>
              <a:t>47</a:t>
            </a:fld>
            <a:endParaRPr kumimoji="0" lang="en-US" altLang="zh-TW"/>
          </a:p>
        </p:txBody>
      </p:sp>
      <p:sp>
        <p:nvSpPr>
          <p:cNvPr id="52227" name="Rectangle 2">
            <a:extLst>
              <a:ext uri="{FF2B5EF4-FFF2-40B4-BE49-F238E27FC236}">
                <a16:creationId xmlns:a16="http://schemas.microsoft.com/office/drawing/2014/main" id="{D63ED57B-169E-44B2-9E05-0CDCF6AEC0C5}"/>
              </a:ext>
            </a:extLst>
          </p:cNvPr>
          <p:cNvSpPr>
            <a:spLocks noGrp="1" noChangeArrowheads="1"/>
          </p:cNvSpPr>
          <p:nvPr>
            <p:ph type="title"/>
          </p:nvPr>
        </p:nvSpPr>
        <p:spPr/>
        <p:txBody>
          <a:bodyPr/>
          <a:lstStyle/>
          <a:p>
            <a:pPr eaLnBrk="1" hangingPunct="1"/>
            <a:endParaRPr lang="zh-TW" altLang="en-US"/>
          </a:p>
        </p:txBody>
      </p:sp>
      <p:sp>
        <p:nvSpPr>
          <p:cNvPr id="52228" name="Rectangle 3">
            <a:extLst>
              <a:ext uri="{FF2B5EF4-FFF2-40B4-BE49-F238E27FC236}">
                <a16:creationId xmlns:a16="http://schemas.microsoft.com/office/drawing/2014/main" id="{A02F6E8B-1A26-44B2-9166-83518BFA398A}"/>
              </a:ext>
            </a:extLst>
          </p:cNvPr>
          <p:cNvSpPr>
            <a:spLocks noGrp="1" noChangeArrowheads="1"/>
          </p:cNvSpPr>
          <p:nvPr>
            <p:ph type="body" idx="1"/>
          </p:nvPr>
        </p:nvSpPr>
        <p:spPr/>
        <p:txBody>
          <a:bodyPr/>
          <a:lstStyle/>
          <a:p>
            <a:pPr eaLnBrk="1" hangingPunct="1"/>
            <a:r>
              <a:rPr lang="en-US" altLang="zh-TW"/>
              <a:t>The standard deviation at any point in the average image is:</a:t>
            </a:r>
          </a:p>
          <a:p>
            <a:pPr eaLnBrk="1" hangingPunct="1"/>
            <a:endParaRPr lang="en-US" altLang="zh-TW"/>
          </a:p>
          <a:p>
            <a:pPr eaLnBrk="1" hangingPunct="1"/>
            <a:endParaRPr lang="en-US" altLang="zh-TW"/>
          </a:p>
          <a:p>
            <a:pPr eaLnBrk="1" hangingPunct="1"/>
            <a:r>
              <a:rPr lang="en-US" altLang="zh-TW"/>
              <a:t>Fig. 3.30 shows the original image (a), the noisy image (b), and the corresponding averaging images with </a:t>
            </a:r>
            <a:r>
              <a:rPr lang="en-US" altLang="zh-TW" i="1"/>
              <a:t>K</a:t>
            </a:r>
            <a:r>
              <a:rPr lang="en-US" altLang="zh-TW"/>
              <a:t>=8, 16, 64, and 128, respectively ((c) ~ (f)).</a:t>
            </a:r>
          </a:p>
          <a:p>
            <a:pPr eaLnBrk="1" hangingPunct="1"/>
            <a:r>
              <a:rPr lang="en-US" altLang="zh-TW"/>
              <a:t>Fig. 3.31 shows the four difference images between the original image (Fig. 3.30(a)) and the four averaging images  (Fig. 3.30(c) ~ (f)) and their corresponding histograms.</a:t>
            </a:r>
          </a:p>
          <a:p>
            <a:pPr eaLnBrk="1" hangingPunct="1"/>
            <a:endParaRPr lang="en-US" altLang="zh-TW"/>
          </a:p>
        </p:txBody>
      </p:sp>
      <p:grpSp>
        <p:nvGrpSpPr>
          <p:cNvPr id="52229" name="Group 7">
            <a:extLst>
              <a:ext uri="{FF2B5EF4-FFF2-40B4-BE49-F238E27FC236}">
                <a16:creationId xmlns:a16="http://schemas.microsoft.com/office/drawing/2014/main" id="{9D7D00AF-4708-40CE-B863-BADAB5C164E4}"/>
              </a:ext>
            </a:extLst>
          </p:cNvPr>
          <p:cNvGrpSpPr>
            <a:grpSpLocks/>
          </p:cNvGrpSpPr>
          <p:nvPr/>
        </p:nvGrpSpPr>
        <p:grpSpPr bwMode="auto">
          <a:xfrm>
            <a:off x="2152650" y="812800"/>
            <a:ext cx="7027863" cy="960438"/>
            <a:chOff x="1356" y="1207"/>
            <a:chExt cx="4427" cy="605"/>
          </a:xfrm>
        </p:grpSpPr>
        <p:graphicFrame>
          <p:nvGraphicFramePr>
            <p:cNvPr id="52230" name="Object 5">
              <a:extLst>
                <a:ext uri="{FF2B5EF4-FFF2-40B4-BE49-F238E27FC236}">
                  <a16:creationId xmlns:a16="http://schemas.microsoft.com/office/drawing/2014/main" id="{4256B477-DA25-4320-9391-BB1D48BAD4DC}"/>
                </a:ext>
              </a:extLst>
            </p:cNvPr>
            <p:cNvGraphicFramePr>
              <a:graphicFrameLocks noChangeAspect="1"/>
            </p:cNvGraphicFramePr>
            <p:nvPr>
              <p:extLst>
                <p:ext uri="{D42A27DB-BD31-4B8C-83A1-F6EECF244321}">
                  <p14:modId xmlns:p14="http://schemas.microsoft.com/office/powerpoint/2010/main" val="4251187202"/>
                </p:ext>
              </p:extLst>
            </p:nvPr>
          </p:nvGraphicFramePr>
          <p:xfrm>
            <a:off x="1356" y="1207"/>
            <a:ext cx="1798" cy="605"/>
          </p:xfrm>
          <a:graphic>
            <a:graphicData uri="http://schemas.openxmlformats.org/presentationml/2006/ole">
              <mc:AlternateContent xmlns:mc="http://schemas.openxmlformats.org/markup-compatibility/2006">
                <mc:Choice xmlns:v="urn:schemas-microsoft-com:vml" Requires="v">
                  <p:oleObj spid="_x0000_s52253" name="Equation" r:id="rId3" imgW="1244600" imgH="419100" progId="Equation.DSMT4">
                    <p:embed/>
                  </p:oleObj>
                </mc:Choice>
                <mc:Fallback>
                  <p:oleObj name="Equation" r:id="rId3" imgW="12446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1207"/>
                          <a:ext cx="1798"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Rectangle 6">
              <a:extLst>
                <a:ext uri="{FF2B5EF4-FFF2-40B4-BE49-F238E27FC236}">
                  <a16:creationId xmlns:a16="http://schemas.microsoft.com/office/drawing/2014/main" id="{7F17023B-412A-42ED-8B61-247769C1899D}"/>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(3.4-6)</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a:extLst>
              <a:ext uri="{FF2B5EF4-FFF2-40B4-BE49-F238E27FC236}">
                <a16:creationId xmlns:a16="http://schemas.microsoft.com/office/drawing/2014/main" id="{807FB98D-3DA9-48E9-AB06-4F21C869101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4225E42-2213-4680-9B07-AA16DD9169A4}" type="slidenum">
              <a:rPr kumimoji="0" lang="zh-TW" altLang="en-US"/>
              <a:pPr/>
              <a:t>48</a:t>
            </a:fld>
            <a:endParaRPr kumimoji="0" lang="en-US" altLang="zh-TW"/>
          </a:p>
        </p:txBody>
      </p:sp>
      <p:sp>
        <p:nvSpPr>
          <p:cNvPr id="53251" name="Rectangle 2">
            <a:extLst>
              <a:ext uri="{FF2B5EF4-FFF2-40B4-BE49-F238E27FC236}">
                <a16:creationId xmlns:a16="http://schemas.microsoft.com/office/drawing/2014/main" id="{9D483673-5299-4B59-A133-A447D6019C7B}"/>
              </a:ext>
            </a:extLst>
          </p:cNvPr>
          <p:cNvSpPr>
            <a:spLocks noGrp="1" noChangeArrowheads="1"/>
          </p:cNvSpPr>
          <p:nvPr>
            <p:ph type="title"/>
          </p:nvPr>
        </p:nvSpPr>
        <p:spPr/>
        <p:txBody>
          <a:bodyPr/>
          <a:lstStyle/>
          <a:p>
            <a:pPr eaLnBrk="1" hangingPunct="1"/>
            <a:endParaRPr lang="zh-TW" altLang="en-US"/>
          </a:p>
        </p:txBody>
      </p:sp>
      <p:pic>
        <p:nvPicPr>
          <p:cNvPr id="53252" name="Picture 4">
            <a:extLst>
              <a:ext uri="{FF2B5EF4-FFF2-40B4-BE49-F238E27FC236}">
                <a16:creationId xmlns:a16="http://schemas.microsoft.com/office/drawing/2014/main" id="{CECE0E52-2011-44AA-B3D4-237634ED9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333375"/>
            <a:ext cx="4424363"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a:extLst>
              <a:ext uri="{FF2B5EF4-FFF2-40B4-BE49-F238E27FC236}">
                <a16:creationId xmlns:a16="http://schemas.microsoft.com/office/drawing/2014/main" id="{26DE6E7F-35BE-49A5-8E6E-C0AFBA84C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98900"/>
            <a:ext cx="44069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a:extLst>
              <a:ext uri="{FF2B5EF4-FFF2-40B4-BE49-F238E27FC236}">
                <a16:creationId xmlns:a16="http://schemas.microsoft.com/office/drawing/2014/main" id="{79EDE1CD-A9B6-4904-B897-7C85986B578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C24797D-035F-41CC-8158-1C8FB3B086CD}" type="slidenum">
              <a:rPr kumimoji="0" lang="zh-TW" altLang="en-US"/>
              <a:pPr/>
              <a:t>49</a:t>
            </a:fld>
            <a:endParaRPr kumimoji="0" lang="en-US" altLang="zh-TW"/>
          </a:p>
        </p:txBody>
      </p:sp>
      <p:sp>
        <p:nvSpPr>
          <p:cNvPr id="54275" name="Rectangle 2">
            <a:extLst>
              <a:ext uri="{FF2B5EF4-FFF2-40B4-BE49-F238E27FC236}">
                <a16:creationId xmlns:a16="http://schemas.microsoft.com/office/drawing/2014/main" id="{E99CE03C-4133-4A62-B6EA-F5E5F062530C}"/>
              </a:ext>
            </a:extLst>
          </p:cNvPr>
          <p:cNvSpPr>
            <a:spLocks noGrp="1" noChangeArrowheads="1"/>
          </p:cNvSpPr>
          <p:nvPr>
            <p:ph type="title"/>
          </p:nvPr>
        </p:nvSpPr>
        <p:spPr/>
        <p:txBody>
          <a:bodyPr/>
          <a:lstStyle/>
          <a:p>
            <a:pPr eaLnBrk="1" hangingPunct="1"/>
            <a:endParaRPr lang="zh-TW" altLang="en-US"/>
          </a:p>
        </p:txBody>
      </p:sp>
      <p:pic>
        <p:nvPicPr>
          <p:cNvPr id="54276" name="Picture 4">
            <a:extLst>
              <a:ext uri="{FF2B5EF4-FFF2-40B4-BE49-F238E27FC236}">
                <a16:creationId xmlns:a16="http://schemas.microsoft.com/office/drawing/2014/main" id="{4074E80E-E517-4DFC-A429-8158237DC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5437187" cy="640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a:extLst>
              <a:ext uri="{FF2B5EF4-FFF2-40B4-BE49-F238E27FC236}">
                <a16:creationId xmlns:a16="http://schemas.microsoft.com/office/drawing/2014/main" id="{427794E5-DD55-4D41-8B15-22EEC7BE18E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A481A1E-395E-4BD2-8465-3CF6AC852326}" type="slidenum">
              <a:rPr kumimoji="0" lang="zh-TW" altLang="en-US"/>
              <a:pPr/>
              <a:t>5</a:t>
            </a:fld>
            <a:endParaRPr kumimoji="0" lang="en-US" altLang="zh-TW"/>
          </a:p>
        </p:txBody>
      </p:sp>
      <p:sp>
        <p:nvSpPr>
          <p:cNvPr id="9219" name="Rectangle 2">
            <a:extLst>
              <a:ext uri="{FF2B5EF4-FFF2-40B4-BE49-F238E27FC236}">
                <a16:creationId xmlns:a16="http://schemas.microsoft.com/office/drawing/2014/main" id="{A5530D7B-81C9-405F-9D4B-197A14A470D9}"/>
              </a:ext>
            </a:extLst>
          </p:cNvPr>
          <p:cNvSpPr>
            <a:spLocks noGrp="1" noChangeArrowheads="1"/>
          </p:cNvSpPr>
          <p:nvPr>
            <p:ph type="title"/>
          </p:nvPr>
        </p:nvSpPr>
        <p:spPr/>
        <p:txBody>
          <a:bodyPr/>
          <a:lstStyle/>
          <a:p>
            <a:pPr eaLnBrk="1" hangingPunct="1"/>
            <a:r>
              <a:rPr lang="en-US" altLang="zh-TW"/>
              <a:t>Some Basic Gray Level Transformations</a:t>
            </a:r>
          </a:p>
        </p:txBody>
      </p:sp>
      <p:sp>
        <p:nvSpPr>
          <p:cNvPr id="9220" name="Rectangle 3">
            <a:extLst>
              <a:ext uri="{FF2B5EF4-FFF2-40B4-BE49-F238E27FC236}">
                <a16:creationId xmlns:a16="http://schemas.microsoft.com/office/drawing/2014/main" id="{2ACE0469-9D74-4EBB-8105-C2FFBD0AE718}"/>
              </a:ext>
            </a:extLst>
          </p:cNvPr>
          <p:cNvSpPr>
            <a:spLocks noGrp="1" noChangeArrowheads="1"/>
          </p:cNvSpPr>
          <p:nvPr>
            <p:ph type="body" idx="1"/>
          </p:nvPr>
        </p:nvSpPr>
        <p:spPr/>
        <p:txBody>
          <a:bodyPr/>
          <a:lstStyle/>
          <a:p>
            <a:pPr eaLnBrk="1" hangingPunct="1"/>
            <a:r>
              <a:rPr lang="en-US" altLang="zh-TW"/>
              <a:t>Image Negatives</a:t>
            </a:r>
          </a:p>
          <a:p>
            <a:pPr lvl="1" eaLnBrk="1" hangingPunct="1"/>
            <a:r>
              <a:rPr lang="en-US" altLang="zh-TW"/>
              <a:t>As shown in Fig. 3.3, the negative transformation is:</a:t>
            </a:r>
          </a:p>
          <a:p>
            <a:pPr lvl="1" eaLnBrk="1" hangingPunct="1">
              <a:lnSpc>
                <a:spcPct val="65000"/>
              </a:lnSpc>
              <a:spcBef>
                <a:spcPct val="5000"/>
              </a:spcBef>
              <a:buFont typeface="Wingdings" panose="05000000000000000000" pitchFamily="2" charset="2"/>
              <a:buNone/>
            </a:pPr>
            <a:r>
              <a:rPr lang="en-US" altLang="zh-TW"/>
              <a:t>                                                              </a:t>
            </a:r>
            <a:r>
              <a:rPr lang="en-US" altLang="zh-TW" sz="1200"/>
              <a:t> </a:t>
            </a:r>
            <a:r>
              <a:rPr lang="en-US" altLang="zh-TW" sz="2800"/>
              <a:t>.</a:t>
            </a:r>
          </a:p>
        </p:txBody>
      </p:sp>
      <p:grpSp>
        <p:nvGrpSpPr>
          <p:cNvPr id="9221" name="Group 13">
            <a:extLst>
              <a:ext uri="{FF2B5EF4-FFF2-40B4-BE49-F238E27FC236}">
                <a16:creationId xmlns:a16="http://schemas.microsoft.com/office/drawing/2014/main" id="{04FA58D7-CB85-4465-8A27-6073CA9E76D0}"/>
              </a:ext>
            </a:extLst>
          </p:cNvPr>
          <p:cNvGrpSpPr>
            <a:grpSpLocks/>
          </p:cNvGrpSpPr>
          <p:nvPr/>
        </p:nvGrpSpPr>
        <p:grpSpPr bwMode="auto">
          <a:xfrm>
            <a:off x="3851275" y="2109788"/>
            <a:ext cx="5121275" cy="522287"/>
            <a:chOff x="1973" y="1482"/>
            <a:chExt cx="3810" cy="406"/>
          </a:xfrm>
        </p:grpSpPr>
        <p:graphicFrame>
          <p:nvGraphicFramePr>
            <p:cNvPr id="9223" name="Object 9">
              <a:extLst>
                <a:ext uri="{FF2B5EF4-FFF2-40B4-BE49-F238E27FC236}">
                  <a16:creationId xmlns:a16="http://schemas.microsoft.com/office/drawing/2014/main" id="{F2A53F2C-D600-47DC-BD0B-E4BEF8C5CB9F}"/>
                </a:ext>
              </a:extLst>
            </p:cNvPr>
            <p:cNvGraphicFramePr>
              <a:graphicFrameLocks noChangeAspect="1"/>
            </p:cNvGraphicFramePr>
            <p:nvPr>
              <p:extLst>
                <p:ext uri="{D42A27DB-BD31-4B8C-83A1-F6EECF244321}">
                  <p14:modId xmlns:p14="http://schemas.microsoft.com/office/powerpoint/2010/main" val="2748213633"/>
                </p:ext>
              </p:extLst>
            </p:nvPr>
          </p:nvGraphicFramePr>
          <p:xfrm>
            <a:off x="1973" y="1573"/>
            <a:ext cx="1072" cy="258"/>
          </p:xfrm>
          <a:graphic>
            <a:graphicData uri="http://schemas.openxmlformats.org/presentationml/2006/ole">
              <mc:AlternateContent xmlns:mc="http://schemas.openxmlformats.org/markup-compatibility/2006">
                <mc:Choice xmlns:v="urn:schemas-microsoft-com:vml" Requires="v">
                  <p:oleObj spid="_x0000_s9246" name="Equation" r:id="rId3" imgW="736280" imgH="177723" progId="Equation.DSMT4">
                    <p:embed/>
                  </p:oleObj>
                </mc:Choice>
                <mc:Fallback>
                  <p:oleObj name="Equation" r:id="rId3" imgW="736280" imgH="177723"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573"/>
                          <a:ext cx="107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10">
              <a:extLst>
                <a:ext uri="{FF2B5EF4-FFF2-40B4-BE49-F238E27FC236}">
                  <a16:creationId xmlns:a16="http://schemas.microsoft.com/office/drawing/2014/main" id="{D764F1E0-C5F0-47B6-8029-20D18ACCB163}"/>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(3.2-1)</a:t>
              </a:r>
            </a:p>
          </p:txBody>
        </p:sp>
      </p:grpSp>
      <p:pic>
        <p:nvPicPr>
          <p:cNvPr id="9222" name="Picture 14">
            <a:extLst>
              <a:ext uri="{FF2B5EF4-FFF2-40B4-BE49-F238E27FC236}">
                <a16:creationId xmlns:a16="http://schemas.microsoft.com/office/drawing/2014/main" id="{CD9FB786-8D51-4C4A-8BC9-33155EF05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2576513"/>
            <a:ext cx="5894388"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a:extLst>
              <a:ext uri="{FF2B5EF4-FFF2-40B4-BE49-F238E27FC236}">
                <a16:creationId xmlns:a16="http://schemas.microsoft.com/office/drawing/2014/main" id="{6CE7AEEE-14BF-4275-A7CF-BF3F60BC481F}"/>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DE04B9-FF49-45FD-9E66-B9B85F79A3A2}" type="slidenum">
              <a:rPr kumimoji="0" lang="zh-TW" altLang="en-US"/>
              <a:pPr/>
              <a:t>50</a:t>
            </a:fld>
            <a:endParaRPr kumimoji="0" lang="en-US" altLang="zh-TW"/>
          </a:p>
        </p:txBody>
      </p:sp>
      <p:sp>
        <p:nvSpPr>
          <p:cNvPr id="55299" name="Rectangle 2">
            <a:extLst>
              <a:ext uri="{FF2B5EF4-FFF2-40B4-BE49-F238E27FC236}">
                <a16:creationId xmlns:a16="http://schemas.microsoft.com/office/drawing/2014/main" id="{89AEBCC2-A643-4CB2-A766-336826B13590}"/>
              </a:ext>
            </a:extLst>
          </p:cNvPr>
          <p:cNvSpPr>
            <a:spLocks noGrp="1" noChangeArrowheads="1"/>
          </p:cNvSpPr>
          <p:nvPr>
            <p:ph type="title"/>
          </p:nvPr>
        </p:nvSpPr>
        <p:spPr/>
        <p:txBody>
          <a:bodyPr/>
          <a:lstStyle/>
          <a:p>
            <a:pPr eaLnBrk="1" hangingPunct="1"/>
            <a:r>
              <a:rPr lang="en-US" altLang="zh-TW"/>
              <a:t>Basis of Spatial Filtering</a:t>
            </a:r>
          </a:p>
        </p:txBody>
      </p:sp>
      <p:sp>
        <p:nvSpPr>
          <p:cNvPr id="55300" name="Rectangle 3">
            <a:extLst>
              <a:ext uri="{FF2B5EF4-FFF2-40B4-BE49-F238E27FC236}">
                <a16:creationId xmlns:a16="http://schemas.microsoft.com/office/drawing/2014/main" id="{BE194980-88BF-473E-BAD3-B3545904FB6C}"/>
              </a:ext>
            </a:extLst>
          </p:cNvPr>
          <p:cNvSpPr>
            <a:spLocks noGrp="1" noChangeArrowheads="1"/>
          </p:cNvSpPr>
          <p:nvPr>
            <p:ph type="body" idx="1"/>
          </p:nvPr>
        </p:nvSpPr>
        <p:spPr/>
        <p:txBody>
          <a:bodyPr/>
          <a:lstStyle/>
          <a:p>
            <a:pPr eaLnBrk="1" hangingPunct="1"/>
            <a:r>
              <a:rPr lang="en-US" altLang="zh-TW"/>
              <a:t>Spatial filtering operations work with the values of image pixels in the neighborhood and the corresponding values of a subimage (window).</a:t>
            </a:r>
          </a:p>
          <a:p>
            <a:pPr eaLnBrk="1" hangingPunct="1"/>
            <a:r>
              <a:rPr lang="en-US" altLang="zh-TW"/>
              <a:t>For the       mask (window) in Fig. 3.32, the response </a:t>
            </a:r>
            <a:r>
              <a:rPr lang="en-US" altLang="zh-TW" i="1"/>
              <a:t>R</a:t>
            </a:r>
            <a:r>
              <a:rPr lang="en-US" altLang="zh-TW"/>
              <a:t> of linear filtering is:</a:t>
            </a:r>
          </a:p>
          <a:p>
            <a:pPr eaLnBrk="1" hangingPunct="1"/>
            <a:endParaRPr lang="en-US" altLang="zh-TW"/>
          </a:p>
          <a:p>
            <a:pPr eaLnBrk="1" hangingPunct="1"/>
            <a:endParaRPr lang="en-US" altLang="zh-TW"/>
          </a:p>
          <a:p>
            <a:pPr eaLnBrk="1" hangingPunct="1">
              <a:buFont typeface="Wingdings" panose="05000000000000000000" pitchFamily="2" charset="2"/>
              <a:buNone/>
            </a:pPr>
            <a:r>
              <a:rPr lang="en-US" altLang="zh-TW"/>
              <a:t>	which is the sum of products of the mask coefficients with the corresponding pixels directly under the mask.</a:t>
            </a:r>
          </a:p>
        </p:txBody>
      </p:sp>
      <p:graphicFrame>
        <p:nvGraphicFramePr>
          <p:cNvPr id="55301" name="Object 5">
            <a:extLst>
              <a:ext uri="{FF2B5EF4-FFF2-40B4-BE49-F238E27FC236}">
                <a16:creationId xmlns:a16="http://schemas.microsoft.com/office/drawing/2014/main" id="{A1641804-0EE0-435A-8CF0-1CF506447D4D}"/>
              </a:ext>
            </a:extLst>
          </p:cNvPr>
          <p:cNvGraphicFramePr>
            <a:graphicFrameLocks noChangeAspect="1"/>
          </p:cNvGraphicFramePr>
          <p:nvPr>
            <p:extLst>
              <p:ext uri="{D42A27DB-BD31-4B8C-83A1-F6EECF244321}">
                <p14:modId xmlns:p14="http://schemas.microsoft.com/office/powerpoint/2010/main" val="62963143"/>
              </p:ext>
            </p:extLst>
          </p:nvPr>
        </p:nvGraphicFramePr>
        <p:xfrm>
          <a:off x="1476375" y="2781300"/>
          <a:ext cx="701675" cy="409575"/>
        </p:xfrm>
        <a:graphic>
          <a:graphicData uri="http://schemas.openxmlformats.org/presentationml/2006/ole">
            <mc:AlternateContent xmlns:mc="http://schemas.openxmlformats.org/markup-compatibility/2006">
              <mc:Choice xmlns:v="urn:schemas-microsoft-com:vml" Requires="v">
                <p:oleObj spid="_x0000_s55345" name="Equation" r:id="rId3" imgW="304404" imgH="177569" progId="Equation.DSMT4">
                  <p:embed/>
                </p:oleObj>
              </mc:Choice>
              <mc:Fallback>
                <p:oleObj name="Equation" r:id="rId3" imgW="304404" imgH="17756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81300"/>
                        <a:ext cx="701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6">
            <a:extLst>
              <a:ext uri="{FF2B5EF4-FFF2-40B4-BE49-F238E27FC236}">
                <a16:creationId xmlns:a16="http://schemas.microsoft.com/office/drawing/2014/main" id="{B60E4D00-F364-4A65-A086-E66D2006EF0D}"/>
              </a:ext>
            </a:extLst>
          </p:cNvPr>
          <p:cNvGraphicFramePr>
            <a:graphicFrameLocks noChangeAspect="1"/>
          </p:cNvGraphicFramePr>
          <p:nvPr>
            <p:extLst>
              <p:ext uri="{D42A27DB-BD31-4B8C-83A1-F6EECF244321}">
                <p14:modId xmlns:p14="http://schemas.microsoft.com/office/powerpoint/2010/main" val="4189761032"/>
              </p:ext>
            </p:extLst>
          </p:nvPr>
        </p:nvGraphicFramePr>
        <p:xfrm>
          <a:off x="914400" y="3716338"/>
          <a:ext cx="7218363" cy="914400"/>
        </p:xfrm>
        <a:graphic>
          <a:graphicData uri="http://schemas.openxmlformats.org/presentationml/2006/ole">
            <mc:AlternateContent xmlns:mc="http://schemas.openxmlformats.org/markup-compatibility/2006">
              <mc:Choice xmlns:v="urn:schemas-microsoft-com:vml" Requires="v">
                <p:oleObj spid="_x0000_s55346" name="Equation" r:id="rId5" imgW="4013200" imgH="508000" progId="Equation.DSMT4">
                  <p:embed/>
                </p:oleObj>
              </mc:Choice>
              <mc:Fallback>
                <p:oleObj name="Equation" r:id="rId5" imgW="4013200" imgH="508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716338"/>
                        <a:ext cx="7218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a:extLst>
              <a:ext uri="{FF2B5EF4-FFF2-40B4-BE49-F238E27FC236}">
                <a16:creationId xmlns:a16="http://schemas.microsoft.com/office/drawing/2014/main" id="{047F160E-BC78-4289-9EA0-28D750F2464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DC26523-122F-44B8-A3E0-EBB0C0663A38}" type="slidenum">
              <a:rPr kumimoji="0" lang="zh-TW" altLang="en-US"/>
              <a:pPr/>
              <a:t>51</a:t>
            </a:fld>
            <a:endParaRPr kumimoji="0" lang="en-US" altLang="zh-TW"/>
          </a:p>
        </p:txBody>
      </p:sp>
      <p:sp>
        <p:nvSpPr>
          <p:cNvPr id="56323" name="Rectangle 2">
            <a:extLst>
              <a:ext uri="{FF2B5EF4-FFF2-40B4-BE49-F238E27FC236}">
                <a16:creationId xmlns:a16="http://schemas.microsoft.com/office/drawing/2014/main" id="{47245A3A-1C20-4E01-BCE9-532320BBC7C0}"/>
              </a:ext>
            </a:extLst>
          </p:cNvPr>
          <p:cNvSpPr>
            <a:spLocks noGrp="1" noChangeArrowheads="1"/>
          </p:cNvSpPr>
          <p:nvPr>
            <p:ph type="title"/>
          </p:nvPr>
        </p:nvSpPr>
        <p:spPr/>
        <p:txBody>
          <a:bodyPr/>
          <a:lstStyle/>
          <a:p>
            <a:pPr eaLnBrk="1" hangingPunct="1"/>
            <a:endParaRPr lang="zh-TW" altLang="en-US"/>
          </a:p>
        </p:txBody>
      </p:sp>
      <p:sp>
        <p:nvSpPr>
          <p:cNvPr id="56324" name="Rectangle 3">
            <a:extLst>
              <a:ext uri="{FF2B5EF4-FFF2-40B4-BE49-F238E27FC236}">
                <a16:creationId xmlns:a16="http://schemas.microsoft.com/office/drawing/2014/main" id="{C65627E2-CAA6-4586-9E41-17837882898D}"/>
              </a:ext>
            </a:extLst>
          </p:cNvPr>
          <p:cNvSpPr>
            <a:spLocks noGrp="1" noChangeArrowheads="1"/>
          </p:cNvSpPr>
          <p:nvPr>
            <p:ph type="body" idx="1"/>
          </p:nvPr>
        </p:nvSpPr>
        <p:spPr/>
        <p:txBody>
          <a:bodyPr/>
          <a:lstStyle/>
          <a:p>
            <a:pPr eaLnBrk="1" hangingPunct="1"/>
            <a:r>
              <a:rPr lang="en-US" altLang="zh-TW"/>
              <a:t>For a mask of size        , </a:t>
            </a:r>
            <a:r>
              <a:rPr lang="en-US" altLang="zh-TW" i="1"/>
              <a:t>m</a:t>
            </a:r>
            <a:r>
              <a:rPr lang="en-US" altLang="zh-TW"/>
              <a:t> and </a:t>
            </a:r>
            <a:r>
              <a:rPr lang="en-US" altLang="zh-TW" i="1"/>
              <a:t>n</a:t>
            </a:r>
            <a:r>
              <a:rPr lang="en-US" altLang="zh-TW"/>
              <a:t> are usually identical odd numbers, such as                     </a:t>
            </a:r>
            <a:r>
              <a:rPr lang="en-US" altLang="zh-TW">
                <a:latin typeface="Arial" panose="020B0604020202020204" pitchFamily="34" charset="0"/>
              </a:rPr>
              <a:t>…</a:t>
            </a:r>
            <a:r>
              <a:rPr lang="en-US" altLang="zh-TW"/>
              <a:t>. In general, </a:t>
            </a:r>
            <a:r>
              <a:rPr lang="en-US" altLang="zh-TW" i="1"/>
              <a:t>m</a:t>
            </a:r>
            <a:r>
              <a:rPr lang="en-US" altLang="zh-TW"/>
              <a:t>=2</a:t>
            </a:r>
            <a:r>
              <a:rPr lang="en-US" altLang="zh-TW" i="1"/>
              <a:t>a</a:t>
            </a:r>
            <a:r>
              <a:rPr lang="en-US" altLang="zh-TW"/>
              <a:t>+1, </a:t>
            </a:r>
            <a:r>
              <a:rPr lang="en-US" altLang="zh-TW" i="1"/>
              <a:t>n</a:t>
            </a:r>
            <a:r>
              <a:rPr lang="en-US" altLang="zh-TW"/>
              <a:t>=2</a:t>
            </a:r>
            <a:r>
              <a:rPr lang="en-US" altLang="zh-TW" i="1"/>
              <a:t>b</a:t>
            </a:r>
            <a:r>
              <a:rPr lang="en-US" altLang="zh-TW"/>
              <a:t>+1.</a:t>
            </a:r>
          </a:p>
        </p:txBody>
      </p:sp>
      <p:graphicFrame>
        <p:nvGraphicFramePr>
          <p:cNvPr id="56325" name="Object 10">
            <a:extLst>
              <a:ext uri="{FF2B5EF4-FFF2-40B4-BE49-F238E27FC236}">
                <a16:creationId xmlns:a16="http://schemas.microsoft.com/office/drawing/2014/main" id="{03B48692-D3DA-45D9-A0F8-EC490859A17E}"/>
              </a:ext>
            </a:extLst>
          </p:cNvPr>
          <p:cNvGraphicFramePr>
            <a:graphicFrameLocks noChangeAspect="1"/>
          </p:cNvGraphicFramePr>
          <p:nvPr>
            <p:extLst>
              <p:ext uri="{D42A27DB-BD31-4B8C-83A1-F6EECF244321}">
                <p14:modId xmlns:p14="http://schemas.microsoft.com/office/powerpoint/2010/main" val="3329170819"/>
              </p:ext>
            </p:extLst>
          </p:nvPr>
        </p:nvGraphicFramePr>
        <p:xfrm>
          <a:off x="3178175" y="444500"/>
          <a:ext cx="817563" cy="320675"/>
        </p:xfrm>
        <a:graphic>
          <a:graphicData uri="http://schemas.openxmlformats.org/presentationml/2006/ole">
            <mc:AlternateContent xmlns:mc="http://schemas.openxmlformats.org/markup-compatibility/2006">
              <mc:Choice xmlns:v="urn:schemas-microsoft-com:vml" Requires="v">
                <p:oleObj spid="_x0000_s56414" name="Equation" r:id="rId3" imgW="355446" imgH="139639" progId="Equation.DSMT4">
                  <p:embed/>
                </p:oleObj>
              </mc:Choice>
              <mc:Fallback>
                <p:oleObj name="Equation" r:id="rId3" imgW="355446" imgH="13963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175" y="444500"/>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11">
            <a:extLst>
              <a:ext uri="{FF2B5EF4-FFF2-40B4-BE49-F238E27FC236}">
                <a16:creationId xmlns:a16="http://schemas.microsoft.com/office/drawing/2014/main" id="{46B7D2D5-AAB8-443F-BA61-B9942295D6C2}"/>
              </a:ext>
            </a:extLst>
          </p:cNvPr>
          <p:cNvGraphicFramePr>
            <a:graphicFrameLocks noChangeAspect="1"/>
          </p:cNvGraphicFramePr>
          <p:nvPr>
            <p:extLst>
              <p:ext uri="{D42A27DB-BD31-4B8C-83A1-F6EECF244321}">
                <p14:modId xmlns:p14="http://schemas.microsoft.com/office/powerpoint/2010/main" val="2980236981"/>
              </p:ext>
            </p:extLst>
          </p:nvPr>
        </p:nvGraphicFramePr>
        <p:xfrm>
          <a:off x="3021013" y="847725"/>
          <a:ext cx="758825" cy="468313"/>
        </p:xfrm>
        <a:graphic>
          <a:graphicData uri="http://schemas.openxmlformats.org/presentationml/2006/ole">
            <mc:AlternateContent xmlns:mc="http://schemas.openxmlformats.org/markup-compatibility/2006">
              <mc:Choice xmlns:v="urn:schemas-microsoft-com:vml" Requires="v">
                <p:oleObj spid="_x0000_s56415" name="Equation" r:id="rId5" imgW="330057" imgH="203112" progId="Equation.DSMT4">
                  <p:embed/>
                </p:oleObj>
              </mc:Choice>
              <mc:Fallback>
                <p:oleObj name="Equation" r:id="rId5" imgW="330057" imgH="20311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013" y="847725"/>
                        <a:ext cx="7588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12">
            <a:extLst>
              <a:ext uri="{FF2B5EF4-FFF2-40B4-BE49-F238E27FC236}">
                <a16:creationId xmlns:a16="http://schemas.microsoft.com/office/drawing/2014/main" id="{3FD3C236-8719-41E9-8A93-417C85912E8B}"/>
              </a:ext>
            </a:extLst>
          </p:cNvPr>
          <p:cNvGraphicFramePr>
            <a:graphicFrameLocks noChangeAspect="1"/>
          </p:cNvGraphicFramePr>
          <p:nvPr>
            <p:extLst>
              <p:ext uri="{D42A27DB-BD31-4B8C-83A1-F6EECF244321}">
                <p14:modId xmlns:p14="http://schemas.microsoft.com/office/powerpoint/2010/main" val="3751979054"/>
              </p:ext>
            </p:extLst>
          </p:nvPr>
        </p:nvGraphicFramePr>
        <p:xfrm>
          <a:off x="3856038" y="858838"/>
          <a:ext cx="787400" cy="468312"/>
        </p:xfrm>
        <a:graphic>
          <a:graphicData uri="http://schemas.openxmlformats.org/presentationml/2006/ole">
            <mc:AlternateContent xmlns:mc="http://schemas.openxmlformats.org/markup-compatibility/2006">
              <mc:Choice xmlns:v="urn:schemas-microsoft-com:vml" Requires="v">
                <p:oleObj spid="_x0000_s56416" name="Equation" r:id="rId7" imgW="342751" imgH="203112" progId="Equation.DSMT4">
                  <p:embed/>
                </p:oleObj>
              </mc:Choice>
              <mc:Fallback>
                <p:oleObj name="Equation" r:id="rId7" imgW="342751" imgH="203112"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6038" y="858838"/>
                        <a:ext cx="7874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13">
            <a:extLst>
              <a:ext uri="{FF2B5EF4-FFF2-40B4-BE49-F238E27FC236}">
                <a16:creationId xmlns:a16="http://schemas.microsoft.com/office/drawing/2014/main" id="{55DF82DC-FD87-4469-81E2-FD3FD243FBCB}"/>
              </a:ext>
            </a:extLst>
          </p:cNvPr>
          <p:cNvGraphicFramePr>
            <a:graphicFrameLocks noChangeAspect="1"/>
          </p:cNvGraphicFramePr>
          <p:nvPr>
            <p:extLst>
              <p:ext uri="{D42A27DB-BD31-4B8C-83A1-F6EECF244321}">
                <p14:modId xmlns:p14="http://schemas.microsoft.com/office/powerpoint/2010/main" val="496104081"/>
              </p:ext>
            </p:extLst>
          </p:nvPr>
        </p:nvGraphicFramePr>
        <p:xfrm>
          <a:off x="4619625" y="873125"/>
          <a:ext cx="815975" cy="468313"/>
        </p:xfrm>
        <a:graphic>
          <a:graphicData uri="http://schemas.openxmlformats.org/presentationml/2006/ole">
            <mc:AlternateContent xmlns:mc="http://schemas.openxmlformats.org/markup-compatibility/2006">
              <mc:Choice xmlns:v="urn:schemas-microsoft-com:vml" Requires="v">
                <p:oleObj spid="_x0000_s56417" name="Equation" r:id="rId9" imgW="355292" imgH="203024" progId="Equation.DSMT4">
                  <p:embed/>
                </p:oleObj>
              </mc:Choice>
              <mc:Fallback>
                <p:oleObj name="Equation" r:id="rId9" imgW="355292" imgH="203024"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9625" y="873125"/>
                        <a:ext cx="8159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329" name="Picture 14">
            <a:extLst>
              <a:ext uri="{FF2B5EF4-FFF2-40B4-BE49-F238E27FC236}">
                <a16:creationId xmlns:a16="http://schemas.microsoft.com/office/drawing/2014/main" id="{8DBCD064-D160-46B9-BE8B-19E2985F0F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1241425"/>
            <a:ext cx="59753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a:extLst>
              <a:ext uri="{FF2B5EF4-FFF2-40B4-BE49-F238E27FC236}">
                <a16:creationId xmlns:a16="http://schemas.microsoft.com/office/drawing/2014/main" id="{3AAD0AEC-5505-418E-8F21-34EA9445EAE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5B6E7DC-BAE7-43F4-B41A-35ED0C86436B}" type="slidenum">
              <a:rPr kumimoji="0" lang="zh-TW" altLang="en-US"/>
              <a:pPr/>
              <a:t>52</a:t>
            </a:fld>
            <a:endParaRPr kumimoji="0" lang="en-US" altLang="zh-TW"/>
          </a:p>
        </p:txBody>
      </p:sp>
      <p:sp>
        <p:nvSpPr>
          <p:cNvPr id="57347" name="Rectangle 2">
            <a:extLst>
              <a:ext uri="{FF2B5EF4-FFF2-40B4-BE49-F238E27FC236}">
                <a16:creationId xmlns:a16="http://schemas.microsoft.com/office/drawing/2014/main" id="{319362D6-EA14-445B-BAA6-8BE1EBDE1544}"/>
              </a:ext>
            </a:extLst>
          </p:cNvPr>
          <p:cNvSpPr>
            <a:spLocks noGrp="1" noChangeArrowheads="1"/>
          </p:cNvSpPr>
          <p:nvPr>
            <p:ph type="title"/>
          </p:nvPr>
        </p:nvSpPr>
        <p:spPr/>
        <p:txBody>
          <a:bodyPr/>
          <a:lstStyle/>
          <a:p>
            <a:pPr eaLnBrk="1" hangingPunct="1"/>
            <a:endParaRPr lang="zh-TW" altLang="en-US"/>
          </a:p>
        </p:txBody>
      </p:sp>
      <p:sp>
        <p:nvSpPr>
          <p:cNvPr id="57348" name="Rectangle 3">
            <a:extLst>
              <a:ext uri="{FF2B5EF4-FFF2-40B4-BE49-F238E27FC236}">
                <a16:creationId xmlns:a16="http://schemas.microsoft.com/office/drawing/2014/main" id="{74F79D65-C367-4CEA-8FF7-5A7DC1B2C37C}"/>
              </a:ext>
            </a:extLst>
          </p:cNvPr>
          <p:cNvSpPr>
            <a:spLocks noGrp="1" noChangeArrowheads="1"/>
          </p:cNvSpPr>
          <p:nvPr>
            <p:ph type="body" idx="1"/>
          </p:nvPr>
        </p:nvSpPr>
        <p:spPr/>
        <p:txBody>
          <a:bodyPr/>
          <a:lstStyle/>
          <a:p>
            <a:pPr eaLnBrk="1" hangingPunct="1"/>
            <a:r>
              <a:rPr lang="en-US" altLang="zh-TW"/>
              <a:t>In general, linear filtering of an image </a:t>
            </a:r>
            <a:r>
              <a:rPr lang="en-US" altLang="zh-TW" i="1"/>
              <a:t>f</a:t>
            </a:r>
            <a:r>
              <a:rPr lang="en-US" altLang="zh-TW"/>
              <a:t> of size            with a filter mask of size          is given by the expression:</a:t>
            </a:r>
          </a:p>
          <a:p>
            <a:pPr eaLnBrk="1" hangingPunct="1"/>
            <a:endParaRPr lang="en-US" altLang="zh-TW"/>
          </a:p>
          <a:p>
            <a:pPr eaLnBrk="1" hangingPunct="1">
              <a:lnSpc>
                <a:spcPct val="30000"/>
              </a:lnSpc>
            </a:pPr>
            <a:endParaRPr lang="en-US" altLang="zh-TW"/>
          </a:p>
          <a:p>
            <a:pPr eaLnBrk="1" hangingPunct="1">
              <a:buFont typeface="Wingdings" panose="05000000000000000000" pitchFamily="2" charset="2"/>
              <a:buNone/>
            </a:pPr>
            <a:r>
              <a:rPr lang="zh-TW" altLang="en-US"/>
              <a:t>　</a:t>
            </a:r>
            <a:r>
              <a:rPr lang="en-US" altLang="zh-TW"/>
              <a:t>where </a:t>
            </a:r>
            <a:r>
              <a:rPr lang="en-US" altLang="zh-TW" i="1"/>
              <a:t>a</a:t>
            </a:r>
            <a:r>
              <a:rPr lang="en-US" altLang="zh-TW"/>
              <a:t> = (</a:t>
            </a:r>
            <a:r>
              <a:rPr lang="en-US" altLang="zh-TW" i="1"/>
              <a:t>m</a:t>
            </a:r>
            <a:r>
              <a:rPr lang="en-US" altLang="zh-TW"/>
              <a:t> - 1)/2 and </a:t>
            </a:r>
            <a:r>
              <a:rPr lang="en-US" altLang="zh-TW" i="1"/>
              <a:t>b</a:t>
            </a:r>
            <a:r>
              <a:rPr lang="en-US" altLang="zh-TW"/>
              <a:t> = (</a:t>
            </a:r>
            <a:r>
              <a:rPr lang="en-US" altLang="zh-TW" i="1"/>
              <a:t>n</a:t>
            </a:r>
            <a:r>
              <a:rPr lang="en-US" altLang="zh-TW"/>
              <a:t> - 1)/2.</a:t>
            </a:r>
          </a:p>
          <a:p>
            <a:pPr eaLnBrk="1" hangingPunct="1"/>
            <a:r>
              <a:rPr lang="en-US" altLang="zh-TW"/>
              <a:t>Simply the response, </a:t>
            </a:r>
            <a:r>
              <a:rPr lang="en-US" altLang="zh-TW" i="1"/>
              <a:t>R</a:t>
            </a:r>
            <a:r>
              <a:rPr lang="en-US" altLang="zh-TW"/>
              <a:t>, of an         mask at any point (</a:t>
            </a:r>
            <a:r>
              <a:rPr lang="en-US" altLang="zh-TW" i="1"/>
              <a:t>x</a:t>
            </a:r>
            <a:r>
              <a:rPr lang="en-US" altLang="zh-TW"/>
              <a:t>,</a:t>
            </a:r>
            <a:r>
              <a:rPr lang="en-US" altLang="zh-TW" i="1"/>
              <a:t>y</a:t>
            </a:r>
            <a:r>
              <a:rPr lang="en-US" altLang="zh-TW"/>
              <a:t>) is:</a:t>
            </a:r>
          </a:p>
          <a:p>
            <a:pPr eaLnBrk="1" hangingPunct="1"/>
            <a:endParaRPr lang="en-US" altLang="zh-TW"/>
          </a:p>
          <a:p>
            <a:pPr eaLnBrk="1" hangingPunct="1">
              <a:lnSpc>
                <a:spcPct val="20000"/>
              </a:lnSpc>
            </a:pPr>
            <a:endParaRPr lang="en-US" altLang="zh-TW"/>
          </a:p>
          <a:p>
            <a:pPr eaLnBrk="1" hangingPunct="1">
              <a:buFont typeface="Wingdings" panose="05000000000000000000" pitchFamily="2" charset="2"/>
              <a:buNone/>
            </a:pPr>
            <a:r>
              <a:rPr lang="en-US" altLang="zh-TW"/>
              <a:t>	where the </a:t>
            </a:r>
            <a:r>
              <a:rPr lang="en-US" altLang="zh-TW" i="1"/>
              <a:t>w</a:t>
            </a:r>
            <a:r>
              <a:rPr lang="en-US" altLang="zh-TW">
                <a:latin typeface="Arial" panose="020B0604020202020204" pitchFamily="34" charset="0"/>
              </a:rPr>
              <a:t>’</a:t>
            </a:r>
            <a:r>
              <a:rPr lang="en-US" altLang="zh-TW"/>
              <a:t>s are mask coefficients, the </a:t>
            </a:r>
            <a:r>
              <a:rPr lang="en-US" altLang="zh-TW" i="1"/>
              <a:t>z</a:t>
            </a:r>
            <a:r>
              <a:rPr lang="en-US" altLang="zh-TW">
                <a:latin typeface="Arial" panose="020B0604020202020204" pitchFamily="34" charset="0"/>
              </a:rPr>
              <a:t>’</a:t>
            </a:r>
            <a:r>
              <a:rPr lang="en-US" altLang="zh-TW"/>
              <a:t>s are the values of the image gray levels corresponding to those coefficients, and </a:t>
            </a:r>
            <a:r>
              <a:rPr lang="en-US" altLang="zh-TW" i="1"/>
              <a:t>mn</a:t>
            </a:r>
            <a:r>
              <a:rPr lang="en-US" altLang="zh-TW"/>
              <a:t> is the total number of coefficients in the mask.</a:t>
            </a:r>
          </a:p>
          <a:p>
            <a:pPr lvl="1" eaLnBrk="1" hangingPunct="1"/>
            <a:r>
              <a:rPr lang="en-US" altLang="zh-TW"/>
              <a:t>For example, for the     general mask shown in Fig.</a:t>
            </a:r>
            <a:r>
              <a:rPr lang="en-US" altLang="zh-TW" sz="1000"/>
              <a:t> </a:t>
            </a:r>
            <a:r>
              <a:rPr lang="en-US" altLang="zh-TW"/>
              <a:t>3.33, the response </a:t>
            </a:r>
            <a:r>
              <a:rPr lang="en-US" altLang="zh-TW" i="1"/>
              <a:t>R</a:t>
            </a:r>
            <a:r>
              <a:rPr lang="en-US" altLang="zh-TW"/>
              <a:t> at any point (</a:t>
            </a:r>
            <a:r>
              <a:rPr lang="en-US" altLang="zh-TW" i="1"/>
              <a:t>x</a:t>
            </a:r>
            <a:r>
              <a:rPr lang="en-US" altLang="zh-TW"/>
              <a:t>,</a:t>
            </a:r>
            <a:r>
              <a:rPr lang="en-US" altLang="zh-TW" i="1"/>
              <a:t>y</a:t>
            </a:r>
            <a:r>
              <a:rPr lang="en-US" altLang="zh-TW"/>
              <a:t>) in the image is given by:</a:t>
            </a:r>
          </a:p>
          <a:p>
            <a:pPr eaLnBrk="1" hangingPunct="1">
              <a:buFont typeface="Wingdings" panose="05000000000000000000" pitchFamily="2" charset="2"/>
              <a:buNone/>
            </a:pPr>
            <a:endParaRPr lang="en-US" altLang="zh-TW"/>
          </a:p>
        </p:txBody>
      </p:sp>
      <p:graphicFrame>
        <p:nvGraphicFramePr>
          <p:cNvPr id="57349" name="Object 9">
            <a:extLst>
              <a:ext uri="{FF2B5EF4-FFF2-40B4-BE49-F238E27FC236}">
                <a16:creationId xmlns:a16="http://schemas.microsoft.com/office/drawing/2014/main" id="{A82C2D93-760D-479E-B57D-32DEB944CD84}"/>
              </a:ext>
            </a:extLst>
          </p:cNvPr>
          <p:cNvGraphicFramePr>
            <a:graphicFrameLocks noChangeAspect="1"/>
          </p:cNvGraphicFramePr>
          <p:nvPr>
            <p:extLst>
              <p:ext uri="{D42A27DB-BD31-4B8C-83A1-F6EECF244321}">
                <p14:modId xmlns:p14="http://schemas.microsoft.com/office/powerpoint/2010/main" val="3925534766"/>
              </p:ext>
            </p:extLst>
          </p:nvPr>
        </p:nvGraphicFramePr>
        <p:xfrm>
          <a:off x="7218363" y="366713"/>
          <a:ext cx="1025525" cy="409575"/>
        </p:xfrm>
        <a:graphic>
          <a:graphicData uri="http://schemas.openxmlformats.org/presentationml/2006/ole">
            <mc:AlternateContent xmlns:mc="http://schemas.openxmlformats.org/markup-compatibility/2006">
              <mc:Choice xmlns:v="urn:schemas-microsoft-com:vml" Requires="v">
                <p:oleObj spid="_x0000_s57509" name="Equation" r:id="rId3" imgW="444114" imgH="177646" progId="Equation.DSMT4">
                  <p:embed/>
                </p:oleObj>
              </mc:Choice>
              <mc:Fallback>
                <p:oleObj name="Equation" r:id="rId3" imgW="444114" imgH="17764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363" y="366713"/>
                        <a:ext cx="1025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0" name="Object 10">
            <a:extLst>
              <a:ext uri="{FF2B5EF4-FFF2-40B4-BE49-F238E27FC236}">
                <a16:creationId xmlns:a16="http://schemas.microsoft.com/office/drawing/2014/main" id="{163EA665-7A5A-4AFD-B5E2-EB392E4E0CBC}"/>
              </a:ext>
            </a:extLst>
          </p:cNvPr>
          <p:cNvGraphicFramePr>
            <a:graphicFrameLocks noChangeAspect="1"/>
          </p:cNvGraphicFramePr>
          <p:nvPr>
            <p:extLst>
              <p:ext uri="{D42A27DB-BD31-4B8C-83A1-F6EECF244321}">
                <p14:modId xmlns:p14="http://schemas.microsoft.com/office/powerpoint/2010/main" val="4103963062"/>
              </p:ext>
            </p:extLst>
          </p:nvPr>
        </p:nvGraphicFramePr>
        <p:xfrm>
          <a:off x="3232150" y="896938"/>
          <a:ext cx="817563" cy="320675"/>
        </p:xfrm>
        <a:graphic>
          <a:graphicData uri="http://schemas.openxmlformats.org/presentationml/2006/ole">
            <mc:AlternateContent xmlns:mc="http://schemas.openxmlformats.org/markup-compatibility/2006">
              <mc:Choice xmlns:v="urn:schemas-microsoft-com:vml" Requires="v">
                <p:oleObj spid="_x0000_s57510" name="Equation" r:id="rId5" imgW="355446" imgH="139639" progId="Equation.DSMT4">
                  <p:embed/>
                </p:oleObj>
              </mc:Choice>
              <mc:Fallback>
                <p:oleObj name="Equation" r:id="rId5" imgW="355446" imgH="139639"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896938"/>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1" name="Group 13">
            <a:extLst>
              <a:ext uri="{FF2B5EF4-FFF2-40B4-BE49-F238E27FC236}">
                <a16:creationId xmlns:a16="http://schemas.microsoft.com/office/drawing/2014/main" id="{77646EE8-4B59-4EAB-81D0-DE7ECE96337E}"/>
              </a:ext>
            </a:extLst>
          </p:cNvPr>
          <p:cNvGrpSpPr>
            <a:grpSpLocks/>
          </p:cNvGrpSpPr>
          <p:nvPr/>
        </p:nvGrpSpPr>
        <p:grpSpPr bwMode="auto">
          <a:xfrm>
            <a:off x="1435100" y="1081088"/>
            <a:ext cx="7745413" cy="993775"/>
            <a:chOff x="904" y="1344"/>
            <a:chExt cx="4879" cy="626"/>
          </a:xfrm>
        </p:grpSpPr>
        <p:graphicFrame>
          <p:nvGraphicFramePr>
            <p:cNvPr id="57360" name="Object 11">
              <a:extLst>
                <a:ext uri="{FF2B5EF4-FFF2-40B4-BE49-F238E27FC236}">
                  <a16:creationId xmlns:a16="http://schemas.microsoft.com/office/drawing/2014/main" id="{F6120331-13F9-42F6-9A21-D1FC06B12CEA}"/>
                </a:ext>
              </a:extLst>
            </p:cNvPr>
            <p:cNvGraphicFramePr>
              <a:graphicFrameLocks noChangeAspect="1"/>
            </p:cNvGraphicFramePr>
            <p:nvPr>
              <p:extLst>
                <p:ext uri="{D42A27DB-BD31-4B8C-83A1-F6EECF244321}">
                  <p14:modId xmlns:p14="http://schemas.microsoft.com/office/powerpoint/2010/main" val="22253314"/>
                </p:ext>
              </p:extLst>
            </p:nvPr>
          </p:nvGraphicFramePr>
          <p:xfrm>
            <a:off x="904" y="1344"/>
            <a:ext cx="3428" cy="626"/>
          </p:xfrm>
          <a:graphic>
            <a:graphicData uri="http://schemas.openxmlformats.org/presentationml/2006/ole">
              <mc:AlternateContent xmlns:mc="http://schemas.openxmlformats.org/markup-compatibility/2006">
                <mc:Choice xmlns:v="urn:schemas-microsoft-com:vml" Requires="v">
                  <p:oleObj spid="_x0000_s57511" name="Equation" r:id="rId7" imgW="2362200" imgH="431800" progId="Equation.DSMT4">
                    <p:embed/>
                  </p:oleObj>
                </mc:Choice>
                <mc:Fallback>
                  <p:oleObj name="Equation" r:id="rId7" imgW="23622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 y="1344"/>
                          <a:ext cx="3428"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61" name="Rectangle 12">
              <a:extLst>
                <a:ext uri="{FF2B5EF4-FFF2-40B4-BE49-F238E27FC236}">
                  <a16:creationId xmlns:a16="http://schemas.microsoft.com/office/drawing/2014/main" id="{989CA98D-B70C-444C-8C43-B481695C1052}"/>
                </a:ext>
              </a:extLst>
            </p:cNvPr>
            <p:cNvSpPr>
              <a:spLocks noChangeArrowheads="1"/>
            </p:cNvSpPr>
            <p:nvPr/>
          </p:nvSpPr>
          <p:spPr bwMode="auto">
            <a:xfrm>
              <a:off x="4876" y="1391"/>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(3.5-1)</a:t>
              </a:r>
            </a:p>
          </p:txBody>
        </p:sp>
      </p:grpSp>
      <p:graphicFrame>
        <p:nvGraphicFramePr>
          <p:cNvPr id="57352" name="Object 14">
            <a:extLst>
              <a:ext uri="{FF2B5EF4-FFF2-40B4-BE49-F238E27FC236}">
                <a16:creationId xmlns:a16="http://schemas.microsoft.com/office/drawing/2014/main" id="{76FE1CC9-AFAC-402E-B8CF-B692ED9F3FA5}"/>
              </a:ext>
            </a:extLst>
          </p:cNvPr>
          <p:cNvGraphicFramePr>
            <a:graphicFrameLocks noChangeAspect="1"/>
          </p:cNvGraphicFramePr>
          <p:nvPr>
            <p:extLst>
              <p:ext uri="{D42A27DB-BD31-4B8C-83A1-F6EECF244321}">
                <p14:modId xmlns:p14="http://schemas.microsoft.com/office/powerpoint/2010/main" val="2316821650"/>
              </p:ext>
            </p:extLst>
          </p:nvPr>
        </p:nvGraphicFramePr>
        <p:xfrm>
          <a:off x="4546600" y="2659063"/>
          <a:ext cx="817563" cy="320675"/>
        </p:xfrm>
        <a:graphic>
          <a:graphicData uri="http://schemas.openxmlformats.org/presentationml/2006/ole">
            <mc:AlternateContent xmlns:mc="http://schemas.openxmlformats.org/markup-compatibility/2006">
              <mc:Choice xmlns:v="urn:schemas-microsoft-com:vml" Requires="v">
                <p:oleObj spid="_x0000_s57512" name="Equation" r:id="rId9" imgW="355446" imgH="139639" progId="Equation.DSMT4">
                  <p:embed/>
                </p:oleObj>
              </mc:Choice>
              <mc:Fallback>
                <p:oleObj name="Equation" r:id="rId9" imgW="355446" imgH="139639"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6600" y="2659063"/>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3" name="Group 15">
            <a:extLst>
              <a:ext uri="{FF2B5EF4-FFF2-40B4-BE49-F238E27FC236}">
                <a16:creationId xmlns:a16="http://schemas.microsoft.com/office/drawing/2014/main" id="{DCA2FB6E-C7E8-4865-8FAD-ECED5A294CF6}"/>
              </a:ext>
            </a:extLst>
          </p:cNvPr>
          <p:cNvGrpSpPr>
            <a:grpSpLocks/>
          </p:cNvGrpSpPr>
          <p:nvPr/>
        </p:nvGrpSpPr>
        <p:grpSpPr bwMode="auto">
          <a:xfrm>
            <a:off x="1395413" y="2852738"/>
            <a:ext cx="7785100" cy="993775"/>
            <a:chOff x="879" y="1216"/>
            <a:chExt cx="4904" cy="626"/>
          </a:xfrm>
        </p:grpSpPr>
        <p:graphicFrame>
          <p:nvGraphicFramePr>
            <p:cNvPr id="57358" name="Object 16">
              <a:extLst>
                <a:ext uri="{FF2B5EF4-FFF2-40B4-BE49-F238E27FC236}">
                  <a16:creationId xmlns:a16="http://schemas.microsoft.com/office/drawing/2014/main" id="{C93192FC-80DF-4728-84AF-A7113C56E813}"/>
                </a:ext>
              </a:extLst>
            </p:cNvPr>
            <p:cNvGraphicFramePr>
              <a:graphicFrameLocks noChangeAspect="1"/>
            </p:cNvGraphicFramePr>
            <p:nvPr>
              <p:extLst>
                <p:ext uri="{D42A27DB-BD31-4B8C-83A1-F6EECF244321}">
                  <p14:modId xmlns:p14="http://schemas.microsoft.com/office/powerpoint/2010/main" val="2145096695"/>
                </p:ext>
              </p:extLst>
            </p:nvPr>
          </p:nvGraphicFramePr>
          <p:xfrm>
            <a:off x="879" y="1216"/>
            <a:ext cx="3407" cy="626"/>
          </p:xfrm>
          <a:graphic>
            <a:graphicData uri="http://schemas.openxmlformats.org/presentationml/2006/ole">
              <mc:AlternateContent xmlns:mc="http://schemas.openxmlformats.org/markup-compatibility/2006">
                <mc:Choice xmlns:v="urn:schemas-microsoft-com:vml" Requires="v">
                  <p:oleObj spid="_x0000_s57513" name="Equation" r:id="rId10" imgW="2349500" imgH="431800" progId="Equation.DSMT4">
                    <p:embed/>
                  </p:oleObj>
                </mc:Choice>
                <mc:Fallback>
                  <p:oleObj name="Equation" r:id="rId10" imgW="2349500" imgH="4318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9" y="1216"/>
                          <a:ext cx="3407"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9" name="Rectangle 17">
              <a:extLst>
                <a:ext uri="{FF2B5EF4-FFF2-40B4-BE49-F238E27FC236}">
                  <a16:creationId xmlns:a16="http://schemas.microsoft.com/office/drawing/2014/main" id="{917BBF46-EFE6-4BF5-8572-D34B1C63B44D}"/>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(3.5-2)</a:t>
              </a:r>
            </a:p>
          </p:txBody>
        </p:sp>
      </p:grpSp>
      <p:graphicFrame>
        <p:nvGraphicFramePr>
          <p:cNvPr id="57354" name="Object 18">
            <a:extLst>
              <a:ext uri="{FF2B5EF4-FFF2-40B4-BE49-F238E27FC236}">
                <a16:creationId xmlns:a16="http://schemas.microsoft.com/office/drawing/2014/main" id="{F91E4CD3-E3D1-496C-AFD4-21B1949797C9}"/>
              </a:ext>
            </a:extLst>
          </p:cNvPr>
          <p:cNvGraphicFramePr>
            <a:graphicFrameLocks noChangeAspect="1"/>
          </p:cNvGraphicFramePr>
          <p:nvPr>
            <p:extLst>
              <p:ext uri="{D42A27DB-BD31-4B8C-83A1-F6EECF244321}">
                <p14:modId xmlns:p14="http://schemas.microsoft.com/office/powerpoint/2010/main" val="3668100082"/>
              </p:ext>
            </p:extLst>
          </p:nvPr>
        </p:nvGraphicFramePr>
        <p:xfrm>
          <a:off x="3470275" y="5095875"/>
          <a:ext cx="608013" cy="355600"/>
        </p:xfrm>
        <a:graphic>
          <a:graphicData uri="http://schemas.openxmlformats.org/presentationml/2006/ole">
            <mc:AlternateContent xmlns:mc="http://schemas.openxmlformats.org/markup-compatibility/2006">
              <mc:Choice xmlns:v="urn:schemas-microsoft-com:vml" Requires="v">
                <p:oleObj spid="_x0000_s57514" name="Equation" r:id="rId12" imgW="304404" imgH="177569" progId="Equation.DSMT4">
                  <p:embed/>
                </p:oleObj>
              </mc:Choice>
              <mc:Fallback>
                <p:oleObj name="Equation" r:id="rId12" imgW="304404" imgH="177569"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0275" y="5095875"/>
                        <a:ext cx="6080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5" name="Group 19">
            <a:extLst>
              <a:ext uri="{FF2B5EF4-FFF2-40B4-BE49-F238E27FC236}">
                <a16:creationId xmlns:a16="http://schemas.microsoft.com/office/drawing/2014/main" id="{FBE02140-4D4F-4E6C-9E14-CB55FEB61C09}"/>
              </a:ext>
            </a:extLst>
          </p:cNvPr>
          <p:cNvGrpSpPr>
            <a:grpSpLocks/>
          </p:cNvGrpSpPr>
          <p:nvPr/>
        </p:nvGrpSpPr>
        <p:grpSpPr bwMode="auto">
          <a:xfrm>
            <a:off x="1643063" y="5734050"/>
            <a:ext cx="7537450" cy="863600"/>
            <a:chOff x="1035" y="3158"/>
            <a:chExt cx="4748" cy="544"/>
          </a:xfrm>
        </p:grpSpPr>
        <p:graphicFrame>
          <p:nvGraphicFramePr>
            <p:cNvPr id="57356" name="Object 20">
              <a:extLst>
                <a:ext uri="{FF2B5EF4-FFF2-40B4-BE49-F238E27FC236}">
                  <a16:creationId xmlns:a16="http://schemas.microsoft.com/office/drawing/2014/main" id="{A9B171C5-C106-4CB3-8A82-9DFC2009FECB}"/>
                </a:ext>
              </a:extLst>
            </p:cNvPr>
            <p:cNvGraphicFramePr>
              <a:graphicFrameLocks noChangeAspect="1"/>
            </p:cNvGraphicFramePr>
            <p:nvPr>
              <p:extLst>
                <p:ext uri="{D42A27DB-BD31-4B8C-83A1-F6EECF244321}">
                  <p14:modId xmlns:p14="http://schemas.microsoft.com/office/powerpoint/2010/main" val="1286741779"/>
                </p:ext>
              </p:extLst>
            </p:nvPr>
          </p:nvGraphicFramePr>
          <p:xfrm>
            <a:off x="1035" y="3158"/>
            <a:ext cx="2814" cy="544"/>
          </p:xfrm>
          <a:graphic>
            <a:graphicData uri="http://schemas.openxmlformats.org/presentationml/2006/ole">
              <mc:AlternateContent xmlns:mc="http://schemas.openxmlformats.org/markup-compatibility/2006">
                <mc:Choice xmlns:v="urn:schemas-microsoft-com:vml" Requires="v">
                  <p:oleObj spid="_x0000_s57515" name="Equation" r:id="rId14" imgW="2235200" imgH="431800" progId="Equation.DSMT4">
                    <p:embed/>
                  </p:oleObj>
                </mc:Choice>
                <mc:Fallback>
                  <p:oleObj name="Equation" r:id="rId14" imgW="2235200" imgH="4318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 y="3158"/>
                          <a:ext cx="281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7" name="Rectangle 21">
              <a:extLst>
                <a:ext uri="{FF2B5EF4-FFF2-40B4-BE49-F238E27FC236}">
                  <a16:creationId xmlns:a16="http://schemas.microsoft.com/office/drawing/2014/main" id="{7E9100E0-ACBA-41F3-8B54-7807E08F1072}"/>
                </a:ext>
              </a:extLst>
            </p:cNvPr>
            <p:cNvSpPr>
              <a:spLocks noChangeArrowheads="1"/>
            </p:cNvSpPr>
            <p:nvPr/>
          </p:nvSpPr>
          <p:spPr bwMode="auto">
            <a:xfrm>
              <a:off x="4876" y="320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(3.5-3)</a:t>
              </a:r>
            </a:p>
          </p:txBody>
        </p:sp>
      </p:grpSp>
      <p:sp>
        <p:nvSpPr>
          <p:cNvPr id="25" name="文字方塊 24">
            <a:extLst>
              <a:ext uri="{FF2B5EF4-FFF2-40B4-BE49-F238E27FC236}">
                <a16:creationId xmlns:a16="http://schemas.microsoft.com/office/drawing/2014/main" id="{4FDECE5A-DFAA-4467-984C-0001F9109DFD}"/>
              </a:ext>
            </a:extLst>
          </p:cNvPr>
          <p:cNvSpPr txBox="1"/>
          <p:nvPr/>
        </p:nvSpPr>
        <p:spPr>
          <a:xfrm>
            <a:off x="6673221" y="3077517"/>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26" name="文字方塊 25">
            <a:extLst>
              <a:ext uri="{FF2B5EF4-FFF2-40B4-BE49-F238E27FC236}">
                <a16:creationId xmlns:a16="http://schemas.microsoft.com/office/drawing/2014/main" id="{27F1B0A4-C73A-4A09-A774-7586F8AE7497}"/>
              </a:ext>
            </a:extLst>
          </p:cNvPr>
          <p:cNvSpPr txBox="1"/>
          <p:nvPr/>
        </p:nvSpPr>
        <p:spPr>
          <a:xfrm>
            <a:off x="6746245" y="1305696"/>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a:extLst>
              <a:ext uri="{FF2B5EF4-FFF2-40B4-BE49-F238E27FC236}">
                <a16:creationId xmlns:a16="http://schemas.microsoft.com/office/drawing/2014/main" id="{3D271A64-8F5B-4404-AC10-96EC6555E54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7012F70-08EC-49A8-915F-5DBC18106FB5}" type="slidenum">
              <a:rPr kumimoji="0" lang="zh-TW" altLang="en-US"/>
              <a:pPr/>
              <a:t>53</a:t>
            </a:fld>
            <a:endParaRPr kumimoji="0" lang="en-US" altLang="zh-TW"/>
          </a:p>
        </p:txBody>
      </p:sp>
      <p:sp>
        <p:nvSpPr>
          <p:cNvPr id="58371" name="Rectangle 2">
            <a:extLst>
              <a:ext uri="{FF2B5EF4-FFF2-40B4-BE49-F238E27FC236}">
                <a16:creationId xmlns:a16="http://schemas.microsoft.com/office/drawing/2014/main" id="{BB98FC45-CC48-43A9-996E-6C7B41A70352}"/>
              </a:ext>
            </a:extLst>
          </p:cNvPr>
          <p:cNvSpPr>
            <a:spLocks noGrp="1" noChangeArrowheads="1"/>
          </p:cNvSpPr>
          <p:nvPr>
            <p:ph type="title"/>
          </p:nvPr>
        </p:nvSpPr>
        <p:spPr/>
        <p:txBody>
          <a:bodyPr/>
          <a:lstStyle/>
          <a:p>
            <a:pPr eaLnBrk="1" hangingPunct="1"/>
            <a:endParaRPr lang="zh-TW" altLang="en-US"/>
          </a:p>
        </p:txBody>
      </p:sp>
      <p:pic>
        <p:nvPicPr>
          <p:cNvPr id="58372" name="Picture 16">
            <a:extLst>
              <a:ext uri="{FF2B5EF4-FFF2-40B4-BE49-F238E27FC236}">
                <a16:creationId xmlns:a16="http://schemas.microsoft.com/office/drawing/2014/main" id="{8DC44707-CE1A-4444-9D4F-81A9B8DB52E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908050"/>
            <a:ext cx="7704138" cy="2803525"/>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a:extLst>
              <a:ext uri="{FF2B5EF4-FFF2-40B4-BE49-F238E27FC236}">
                <a16:creationId xmlns:a16="http://schemas.microsoft.com/office/drawing/2014/main" id="{0693EBEF-57BA-4CF5-8105-3E7558AC674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DDC27E7-5A4A-41E0-BC23-7793DD3092EF}" type="slidenum">
              <a:rPr kumimoji="0" lang="zh-TW" altLang="en-US"/>
              <a:pPr/>
              <a:t>54</a:t>
            </a:fld>
            <a:endParaRPr kumimoji="0" lang="en-US" altLang="zh-TW"/>
          </a:p>
        </p:txBody>
      </p:sp>
      <p:sp>
        <p:nvSpPr>
          <p:cNvPr id="59395" name="Rectangle 2">
            <a:extLst>
              <a:ext uri="{FF2B5EF4-FFF2-40B4-BE49-F238E27FC236}">
                <a16:creationId xmlns:a16="http://schemas.microsoft.com/office/drawing/2014/main" id="{D5A5CAD9-7526-4D1C-82EB-576976759A9D}"/>
              </a:ext>
            </a:extLst>
          </p:cNvPr>
          <p:cNvSpPr>
            <a:spLocks noGrp="1" noChangeArrowheads="1"/>
          </p:cNvSpPr>
          <p:nvPr>
            <p:ph type="title"/>
          </p:nvPr>
        </p:nvSpPr>
        <p:spPr/>
        <p:txBody>
          <a:bodyPr/>
          <a:lstStyle/>
          <a:p>
            <a:pPr eaLnBrk="1" hangingPunct="1"/>
            <a:r>
              <a:rPr lang="en-US" altLang="zh-TW"/>
              <a:t>Smoothing Spatial Filters</a:t>
            </a:r>
          </a:p>
        </p:txBody>
      </p:sp>
      <p:sp>
        <p:nvSpPr>
          <p:cNvPr id="59396" name="Rectangle 3">
            <a:extLst>
              <a:ext uri="{FF2B5EF4-FFF2-40B4-BE49-F238E27FC236}">
                <a16:creationId xmlns:a16="http://schemas.microsoft.com/office/drawing/2014/main" id="{A9C0D6BA-46E7-417F-900A-84B4C76FB5CC}"/>
              </a:ext>
            </a:extLst>
          </p:cNvPr>
          <p:cNvSpPr>
            <a:spLocks noGrp="1" noChangeArrowheads="1"/>
          </p:cNvSpPr>
          <p:nvPr>
            <p:ph type="body" idx="1"/>
          </p:nvPr>
        </p:nvSpPr>
        <p:spPr/>
        <p:txBody>
          <a:bodyPr/>
          <a:lstStyle/>
          <a:p>
            <a:pPr eaLnBrk="1" hangingPunct="1"/>
            <a:r>
              <a:rPr lang="en-US" altLang="zh-TW" dirty="0"/>
              <a:t>Smoothing filters are used for blurring and for noise reduction.</a:t>
            </a:r>
          </a:p>
          <a:p>
            <a:pPr eaLnBrk="1" hangingPunct="1"/>
            <a:r>
              <a:rPr lang="en-US" altLang="zh-TW" dirty="0"/>
              <a:t>Blurring is used in preprocessing steps.</a:t>
            </a:r>
          </a:p>
          <a:p>
            <a:pPr eaLnBrk="1" hangingPunct="1"/>
            <a:r>
              <a:rPr lang="en-US" altLang="zh-TW" dirty="0"/>
              <a:t>Noise reduction can be accomplished by blurring with a linear filter or by nonlinear filtering.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a:extLst>
              <a:ext uri="{FF2B5EF4-FFF2-40B4-BE49-F238E27FC236}">
                <a16:creationId xmlns:a16="http://schemas.microsoft.com/office/drawing/2014/main" id="{23ACF079-D9E9-4066-AAB2-5198B763A08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0C3975A-FE12-4C1D-A2AF-2AAC41D26128}" type="slidenum">
              <a:rPr kumimoji="0" lang="zh-TW" altLang="en-US"/>
              <a:pPr/>
              <a:t>55</a:t>
            </a:fld>
            <a:endParaRPr kumimoji="0" lang="en-US" altLang="zh-TW"/>
          </a:p>
        </p:txBody>
      </p:sp>
      <p:sp>
        <p:nvSpPr>
          <p:cNvPr id="60419" name="Rectangle 2">
            <a:extLst>
              <a:ext uri="{FF2B5EF4-FFF2-40B4-BE49-F238E27FC236}">
                <a16:creationId xmlns:a16="http://schemas.microsoft.com/office/drawing/2014/main" id="{A5A39035-49EA-487A-A34A-7C617B79C397}"/>
              </a:ext>
            </a:extLst>
          </p:cNvPr>
          <p:cNvSpPr>
            <a:spLocks noGrp="1" noChangeArrowheads="1"/>
          </p:cNvSpPr>
          <p:nvPr>
            <p:ph type="title"/>
          </p:nvPr>
        </p:nvSpPr>
        <p:spPr/>
        <p:txBody>
          <a:bodyPr/>
          <a:lstStyle/>
          <a:p>
            <a:pPr eaLnBrk="1" hangingPunct="1"/>
            <a:r>
              <a:rPr lang="en-US" altLang="zh-TW"/>
              <a:t>Smoothing Linear Filters</a:t>
            </a:r>
          </a:p>
        </p:txBody>
      </p:sp>
      <p:sp>
        <p:nvSpPr>
          <p:cNvPr id="60420" name="Rectangle 3">
            <a:extLst>
              <a:ext uri="{FF2B5EF4-FFF2-40B4-BE49-F238E27FC236}">
                <a16:creationId xmlns:a16="http://schemas.microsoft.com/office/drawing/2014/main" id="{19E45349-EF8D-403B-9459-6208E94A67FE}"/>
              </a:ext>
            </a:extLst>
          </p:cNvPr>
          <p:cNvSpPr>
            <a:spLocks noGrp="1" noChangeArrowheads="1"/>
          </p:cNvSpPr>
          <p:nvPr>
            <p:ph type="body" idx="1"/>
          </p:nvPr>
        </p:nvSpPr>
        <p:spPr/>
        <p:txBody>
          <a:bodyPr/>
          <a:lstStyle/>
          <a:p>
            <a:pPr eaLnBrk="1" hangingPunct="1"/>
            <a:r>
              <a:rPr lang="en-US" altLang="zh-TW"/>
              <a:t>The response of a smoothing, linear spatial filter (also called an averaging filter or a low-pass filter) is simply the average of the pixels contained in the neighborhood of the filter mask (Fig. 3.34(a)).</a:t>
            </a:r>
          </a:p>
          <a:p>
            <a:pPr eaLnBrk="1" hangingPunct="1"/>
            <a:r>
              <a:rPr lang="en-US" altLang="zh-TW"/>
              <a:t>Fig. 3.34(b) shows the weighted averaging filter, where the sum of the weighting coefficients is used to </a:t>
            </a:r>
            <a:r>
              <a:rPr lang="en-US" altLang="zh-TW">
                <a:latin typeface="Arial" panose="020B0604020202020204" pitchFamily="34" charset="0"/>
              </a:rPr>
              <a:t>“</a:t>
            </a:r>
            <a:r>
              <a:rPr lang="en-US" altLang="zh-TW"/>
              <a:t>normalize</a:t>
            </a:r>
            <a:r>
              <a:rPr lang="en-US" altLang="zh-TW">
                <a:latin typeface="Arial" panose="020B0604020202020204" pitchFamily="34" charset="0"/>
              </a:rPr>
              <a:t>”</a:t>
            </a:r>
            <a:r>
              <a:rPr lang="en-US" altLang="zh-TW"/>
              <a:t> the response.</a:t>
            </a:r>
          </a:p>
        </p:txBody>
      </p:sp>
      <p:sp>
        <p:nvSpPr>
          <p:cNvPr id="60421" name="Rectangle 4">
            <a:extLst>
              <a:ext uri="{FF2B5EF4-FFF2-40B4-BE49-F238E27FC236}">
                <a16:creationId xmlns:a16="http://schemas.microsoft.com/office/drawing/2014/main" id="{AAAB29FE-EC81-40EB-AC44-62FC6280246C}"/>
              </a:ext>
            </a:extLst>
          </p:cNvPr>
          <p:cNvSpPr>
            <a:spLocks noChangeArrowheads="1"/>
          </p:cNvSpPr>
          <p:nvPr/>
        </p:nvSpPr>
        <p:spPr bwMode="auto">
          <a:xfrm>
            <a:off x="3348038" y="4940300"/>
            <a:ext cx="15843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a:t>Fig. 3.34</a:t>
            </a:r>
          </a:p>
        </p:txBody>
      </p:sp>
      <p:grpSp>
        <p:nvGrpSpPr>
          <p:cNvPr id="60422" name="Group 5">
            <a:extLst>
              <a:ext uri="{FF2B5EF4-FFF2-40B4-BE49-F238E27FC236}">
                <a16:creationId xmlns:a16="http://schemas.microsoft.com/office/drawing/2014/main" id="{879C3938-9E3C-459E-AF56-949E12B5EC27}"/>
              </a:ext>
            </a:extLst>
          </p:cNvPr>
          <p:cNvGrpSpPr>
            <a:grpSpLocks/>
          </p:cNvGrpSpPr>
          <p:nvPr/>
        </p:nvGrpSpPr>
        <p:grpSpPr bwMode="auto">
          <a:xfrm>
            <a:off x="1763713" y="4027488"/>
            <a:ext cx="6985000" cy="2714625"/>
            <a:chOff x="1639" y="1390"/>
            <a:chExt cx="3261" cy="1438"/>
          </a:xfrm>
        </p:grpSpPr>
        <p:pic>
          <p:nvPicPr>
            <p:cNvPr id="60423" name="Picture 6">
              <a:extLst>
                <a:ext uri="{FF2B5EF4-FFF2-40B4-BE49-F238E27FC236}">
                  <a16:creationId xmlns:a16="http://schemas.microsoft.com/office/drawing/2014/main" id="{0EE02E9E-D3DC-4EC9-A89A-1257F0664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 y="1390"/>
              <a:ext cx="227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4" name="Picture 7">
              <a:extLst>
                <a:ext uri="{FF2B5EF4-FFF2-40B4-BE49-F238E27FC236}">
                  <a16:creationId xmlns:a16="http://schemas.microsoft.com/office/drawing/2014/main" id="{1A62E30C-A00C-4285-9DFA-7B8CD8F2E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 y="1398"/>
              <a:ext cx="763" cy="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a:extLst>
              <a:ext uri="{FF2B5EF4-FFF2-40B4-BE49-F238E27FC236}">
                <a16:creationId xmlns:a16="http://schemas.microsoft.com/office/drawing/2014/main" id="{94DBA133-46B4-4A3C-8340-877440F4E2C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38FDCCC-C21B-4535-891E-1EA4B7FF569F}" type="slidenum">
              <a:rPr kumimoji="0" lang="zh-TW" altLang="en-US"/>
              <a:pPr/>
              <a:t>56</a:t>
            </a:fld>
            <a:endParaRPr kumimoji="0" lang="en-US" altLang="zh-TW"/>
          </a:p>
        </p:txBody>
      </p:sp>
      <p:sp>
        <p:nvSpPr>
          <p:cNvPr id="61443" name="Rectangle 2">
            <a:extLst>
              <a:ext uri="{FF2B5EF4-FFF2-40B4-BE49-F238E27FC236}">
                <a16:creationId xmlns:a16="http://schemas.microsoft.com/office/drawing/2014/main" id="{B1C20B5F-B4BB-41E6-8486-A7C390D11604}"/>
              </a:ext>
            </a:extLst>
          </p:cNvPr>
          <p:cNvSpPr>
            <a:spLocks noGrp="1" noChangeArrowheads="1"/>
          </p:cNvSpPr>
          <p:nvPr>
            <p:ph type="title"/>
          </p:nvPr>
        </p:nvSpPr>
        <p:spPr/>
        <p:txBody>
          <a:bodyPr/>
          <a:lstStyle/>
          <a:p>
            <a:pPr eaLnBrk="1" hangingPunct="1"/>
            <a:endParaRPr lang="zh-TW" altLang="en-US"/>
          </a:p>
        </p:txBody>
      </p:sp>
      <p:sp>
        <p:nvSpPr>
          <p:cNvPr id="61444" name="Rectangle 3">
            <a:extLst>
              <a:ext uri="{FF2B5EF4-FFF2-40B4-BE49-F238E27FC236}">
                <a16:creationId xmlns:a16="http://schemas.microsoft.com/office/drawing/2014/main" id="{D55FCC16-BDF9-454E-A524-F02BEC5FD69C}"/>
              </a:ext>
            </a:extLst>
          </p:cNvPr>
          <p:cNvSpPr>
            <a:spLocks noGrp="1" noChangeArrowheads="1"/>
          </p:cNvSpPr>
          <p:nvPr>
            <p:ph type="body" idx="1"/>
          </p:nvPr>
        </p:nvSpPr>
        <p:spPr/>
        <p:txBody>
          <a:bodyPr/>
          <a:lstStyle/>
          <a:p>
            <a:pPr eaLnBrk="1" hangingPunct="1"/>
            <a:r>
              <a:rPr lang="en-US" altLang="zh-TW"/>
              <a:t>The general implementation for filtering an          image with a weighted averaging filter of size (2</a:t>
            </a:r>
            <a:r>
              <a:rPr lang="en-US" altLang="zh-TW" i="1"/>
              <a:t>a</a:t>
            </a:r>
            <a:r>
              <a:rPr lang="en-US" altLang="zh-TW"/>
              <a:t>+1) </a:t>
            </a:r>
            <a:r>
              <a:rPr lang="en-US" altLang="zh-TW">
                <a:cs typeface="Times New Roman" panose="02020603050405020304" pitchFamily="18" charset="0"/>
              </a:rPr>
              <a:t>× </a:t>
            </a:r>
            <a:r>
              <a:rPr lang="en-US" altLang="zh-TW"/>
              <a:t>(2</a:t>
            </a:r>
            <a:r>
              <a:rPr lang="en-US" altLang="zh-TW" i="1"/>
              <a:t>b</a:t>
            </a:r>
            <a:r>
              <a:rPr lang="en-US" altLang="zh-TW"/>
              <a:t>+1) is:</a:t>
            </a:r>
          </a:p>
          <a:p>
            <a:pPr eaLnBrk="1" hangingPunct="1"/>
            <a:endParaRPr lang="en-US" altLang="zh-TW"/>
          </a:p>
          <a:p>
            <a:pPr eaLnBrk="1" hangingPunct="1"/>
            <a:endParaRPr lang="en-US" altLang="zh-TW"/>
          </a:p>
          <a:p>
            <a:pPr eaLnBrk="1" hangingPunct="1"/>
            <a:endParaRPr lang="en-US" altLang="zh-TW"/>
          </a:p>
          <a:p>
            <a:pPr eaLnBrk="1" hangingPunct="1">
              <a:lnSpc>
                <a:spcPct val="35000"/>
              </a:lnSpc>
            </a:pPr>
            <a:endParaRPr lang="en-US" altLang="zh-TW"/>
          </a:p>
          <a:p>
            <a:pPr eaLnBrk="1" hangingPunct="1"/>
            <a:r>
              <a:rPr lang="en-US" altLang="zh-TW"/>
              <a:t>Fig.</a:t>
            </a:r>
            <a:r>
              <a:rPr lang="en-US" altLang="zh-TW" sz="1000"/>
              <a:t> </a:t>
            </a:r>
            <a:r>
              <a:rPr lang="en-US" altLang="zh-TW"/>
              <a:t>3.35 shows the smoothed results by using square averaging filters of sizes </a:t>
            </a:r>
            <a:r>
              <a:rPr lang="en-US" altLang="zh-TW" i="1"/>
              <a:t>n</a:t>
            </a:r>
            <a:r>
              <a:rPr lang="en-US" altLang="zh-TW"/>
              <a:t>=3, 5, 9, 15, and 35, respectively.</a:t>
            </a:r>
          </a:p>
          <a:p>
            <a:pPr eaLnBrk="1" hangingPunct="1"/>
            <a:r>
              <a:rPr lang="en-US" altLang="zh-TW"/>
              <a:t>Fig. 3.36 show the resulted images of applying averaging (b) and then thresholding (c).</a:t>
            </a:r>
          </a:p>
        </p:txBody>
      </p:sp>
      <p:graphicFrame>
        <p:nvGraphicFramePr>
          <p:cNvPr id="61445" name="Object 8">
            <a:extLst>
              <a:ext uri="{FF2B5EF4-FFF2-40B4-BE49-F238E27FC236}">
                <a16:creationId xmlns:a16="http://schemas.microsoft.com/office/drawing/2014/main" id="{43B9856B-3863-490A-A86D-79F99494ED1F}"/>
              </a:ext>
            </a:extLst>
          </p:cNvPr>
          <p:cNvGraphicFramePr>
            <a:graphicFrameLocks noChangeAspect="1"/>
          </p:cNvGraphicFramePr>
          <p:nvPr>
            <p:extLst>
              <p:ext uri="{D42A27DB-BD31-4B8C-83A1-F6EECF244321}">
                <p14:modId xmlns:p14="http://schemas.microsoft.com/office/powerpoint/2010/main" val="1390693130"/>
              </p:ext>
            </p:extLst>
          </p:nvPr>
        </p:nvGraphicFramePr>
        <p:xfrm>
          <a:off x="6931025" y="377825"/>
          <a:ext cx="1025525" cy="409575"/>
        </p:xfrm>
        <a:graphic>
          <a:graphicData uri="http://schemas.openxmlformats.org/presentationml/2006/ole">
            <mc:AlternateContent xmlns:mc="http://schemas.openxmlformats.org/markup-compatibility/2006">
              <mc:Choice xmlns:v="urn:schemas-microsoft-com:vml" Requires="v">
                <p:oleObj spid="_x0000_s61491" name="Equation" r:id="rId3" imgW="444114" imgH="177646" progId="Equation.DSMT4">
                  <p:embed/>
                </p:oleObj>
              </mc:Choice>
              <mc:Fallback>
                <p:oleObj name="Equation" r:id="rId3" imgW="444114" imgH="177646"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025" y="377825"/>
                        <a:ext cx="1025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6" name="Group 12">
            <a:extLst>
              <a:ext uri="{FF2B5EF4-FFF2-40B4-BE49-F238E27FC236}">
                <a16:creationId xmlns:a16="http://schemas.microsoft.com/office/drawing/2014/main" id="{2EF88428-F98B-4604-B42D-7C9CAB9872DF}"/>
              </a:ext>
            </a:extLst>
          </p:cNvPr>
          <p:cNvGrpSpPr>
            <a:grpSpLocks/>
          </p:cNvGrpSpPr>
          <p:nvPr/>
        </p:nvGrpSpPr>
        <p:grpSpPr bwMode="auto">
          <a:xfrm>
            <a:off x="1201738" y="1125538"/>
            <a:ext cx="7978775" cy="1925637"/>
            <a:chOff x="757" y="1389"/>
            <a:chExt cx="5026" cy="1213"/>
          </a:xfrm>
        </p:grpSpPr>
        <p:graphicFrame>
          <p:nvGraphicFramePr>
            <p:cNvPr id="61447" name="Object 10">
              <a:extLst>
                <a:ext uri="{FF2B5EF4-FFF2-40B4-BE49-F238E27FC236}">
                  <a16:creationId xmlns:a16="http://schemas.microsoft.com/office/drawing/2014/main" id="{78019F16-6A39-4B89-8C51-C2ED30B696EB}"/>
                </a:ext>
              </a:extLst>
            </p:cNvPr>
            <p:cNvGraphicFramePr>
              <a:graphicFrameLocks noChangeAspect="1"/>
            </p:cNvGraphicFramePr>
            <p:nvPr>
              <p:extLst>
                <p:ext uri="{D42A27DB-BD31-4B8C-83A1-F6EECF244321}">
                  <p14:modId xmlns:p14="http://schemas.microsoft.com/office/powerpoint/2010/main" val="1597344087"/>
                </p:ext>
              </p:extLst>
            </p:nvPr>
          </p:nvGraphicFramePr>
          <p:xfrm>
            <a:off x="757" y="1389"/>
            <a:ext cx="3512" cy="1213"/>
          </p:xfrm>
          <a:graphic>
            <a:graphicData uri="http://schemas.openxmlformats.org/presentationml/2006/ole">
              <mc:AlternateContent xmlns:mc="http://schemas.openxmlformats.org/markup-compatibility/2006">
                <mc:Choice xmlns:v="urn:schemas-microsoft-com:vml" Requires="v">
                  <p:oleObj spid="_x0000_s61492" name="Equation" r:id="rId5" imgW="2425700" imgH="838200" progId="Equation.DSMT4">
                    <p:embed/>
                  </p:oleObj>
                </mc:Choice>
                <mc:Fallback>
                  <p:oleObj name="Equation" r:id="rId5" imgW="2425700" imgH="838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 y="1389"/>
                          <a:ext cx="3512" cy="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8" name="Rectangle 11">
              <a:extLst>
                <a:ext uri="{FF2B5EF4-FFF2-40B4-BE49-F238E27FC236}">
                  <a16:creationId xmlns:a16="http://schemas.microsoft.com/office/drawing/2014/main" id="{535A5E55-A445-4DA9-96EF-28A331B76E8D}"/>
                </a:ext>
              </a:extLst>
            </p:cNvPr>
            <p:cNvSpPr>
              <a:spLocks noChangeArrowheads="1"/>
            </p:cNvSpPr>
            <p:nvPr/>
          </p:nvSpPr>
          <p:spPr bwMode="auto">
            <a:xfrm>
              <a:off x="4876" y="184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(3.6-1)</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a:extLst>
              <a:ext uri="{FF2B5EF4-FFF2-40B4-BE49-F238E27FC236}">
                <a16:creationId xmlns:a16="http://schemas.microsoft.com/office/drawing/2014/main" id="{F818F02C-8CB6-43BA-9281-CD4F604E4D8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FE4C6D-F2BB-43E6-A472-4457CF6E5CC0}" type="slidenum">
              <a:rPr kumimoji="0" lang="zh-TW" altLang="en-US"/>
              <a:pPr/>
              <a:t>57</a:t>
            </a:fld>
            <a:endParaRPr kumimoji="0" lang="en-US" altLang="zh-TW"/>
          </a:p>
        </p:txBody>
      </p:sp>
      <p:sp>
        <p:nvSpPr>
          <p:cNvPr id="62467" name="Rectangle 2">
            <a:extLst>
              <a:ext uri="{FF2B5EF4-FFF2-40B4-BE49-F238E27FC236}">
                <a16:creationId xmlns:a16="http://schemas.microsoft.com/office/drawing/2014/main" id="{4732B7B5-A08A-428E-A3D0-DC6CE46B5A47}"/>
              </a:ext>
            </a:extLst>
          </p:cNvPr>
          <p:cNvSpPr>
            <a:spLocks noGrp="1" noChangeArrowheads="1"/>
          </p:cNvSpPr>
          <p:nvPr>
            <p:ph type="title"/>
          </p:nvPr>
        </p:nvSpPr>
        <p:spPr/>
        <p:txBody>
          <a:bodyPr/>
          <a:lstStyle/>
          <a:p>
            <a:pPr eaLnBrk="1" hangingPunct="1"/>
            <a:endParaRPr lang="zh-TW" altLang="en-US"/>
          </a:p>
        </p:txBody>
      </p:sp>
      <p:pic>
        <p:nvPicPr>
          <p:cNvPr id="62468" name="Picture 4">
            <a:extLst>
              <a:ext uri="{FF2B5EF4-FFF2-40B4-BE49-F238E27FC236}">
                <a16:creationId xmlns:a16="http://schemas.microsoft.com/office/drawing/2014/main" id="{710B53DB-177D-4067-9EDC-92AC2E4D3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0"/>
            <a:ext cx="4184650" cy="623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5">
            <a:extLst>
              <a:ext uri="{FF2B5EF4-FFF2-40B4-BE49-F238E27FC236}">
                <a16:creationId xmlns:a16="http://schemas.microsoft.com/office/drawing/2014/main" id="{70831645-E69E-4B10-92B4-F373FC536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863" y="4911725"/>
            <a:ext cx="48021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a:extLst>
              <a:ext uri="{FF2B5EF4-FFF2-40B4-BE49-F238E27FC236}">
                <a16:creationId xmlns:a16="http://schemas.microsoft.com/office/drawing/2014/main" id="{A91D9CEA-2CCD-4827-8C33-BD7C2C79F4D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781BD87-378B-4079-B3AE-AE6F69F84B66}" type="slidenum">
              <a:rPr kumimoji="0" lang="zh-TW" altLang="en-US"/>
              <a:pPr/>
              <a:t>58</a:t>
            </a:fld>
            <a:endParaRPr kumimoji="0" lang="en-US" altLang="zh-TW"/>
          </a:p>
        </p:txBody>
      </p:sp>
      <p:sp>
        <p:nvSpPr>
          <p:cNvPr id="63491" name="Rectangle 2">
            <a:extLst>
              <a:ext uri="{FF2B5EF4-FFF2-40B4-BE49-F238E27FC236}">
                <a16:creationId xmlns:a16="http://schemas.microsoft.com/office/drawing/2014/main" id="{1E96F5EB-822E-4AF4-99D6-FDD5E3953674}"/>
              </a:ext>
            </a:extLst>
          </p:cNvPr>
          <p:cNvSpPr>
            <a:spLocks noGrp="1" noChangeArrowheads="1"/>
          </p:cNvSpPr>
          <p:nvPr>
            <p:ph type="title"/>
          </p:nvPr>
        </p:nvSpPr>
        <p:spPr/>
        <p:txBody>
          <a:bodyPr/>
          <a:lstStyle/>
          <a:p>
            <a:pPr eaLnBrk="1" hangingPunct="1"/>
            <a:endParaRPr lang="zh-TW" altLang="en-US"/>
          </a:p>
        </p:txBody>
      </p:sp>
      <p:pic>
        <p:nvPicPr>
          <p:cNvPr id="63492" name="Picture 4">
            <a:extLst>
              <a:ext uri="{FF2B5EF4-FFF2-40B4-BE49-F238E27FC236}">
                <a16:creationId xmlns:a16="http://schemas.microsoft.com/office/drawing/2014/main" id="{D7FFD778-9602-4A65-9A35-BE0428A88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247775"/>
            <a:ext cx="7561263"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a:extLst>
              <a:ext uri="{FF2B5EF4-FFF2-40B4-BE49-F238E27FC236}">
                <a16:creationId xmlns:a16="http://schemas.microsoft.com/office/drawing/2014/main" id="{A03FD70F-2D8E-424B-8E64-27C911A54AC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9DB7088-224C-4318-89AB-633BEEFC9DD7}" type="slidenum">
              <a:rPr kumimoji="0" lang="zh-TW" altLang="en-US"/>
              <a:pPr/>
              <a:t>59</a:t>
            </a:fld>
            <a:endParaRPr kumimoji="0" lang="en-US" altLang="zh-TW"/>
          </a:p>
        </p:txBody>
      </p:sp>
      <p:grpSp>
        <p:nvGrpSpPr>
          <p:cNvPr id="64515" name="Group 4">
            <a:extLst>
              <a:ext uri="{FF2B5EF4-FFF2-40B4-BE49-F238E27FC236}">
                <a16:creationId xmlns:a16="http://schemas.microsoft.com/office/drawing/2014/main" id="{01783C1A-FAE1-4E42-9371-EA6DF06DF301}"/>
              </a:ext>
            </a:extLst>
          </p:cNvPr>
          <p:cNvGrpSpPr>
            <a:grpSpLocks/>
          </p:cNvGrpSpPr>
          <p:nvPr/>
        </p:nvGrpSpPr>
        <p:grpSpPr bwMode="auto">
          <a:xfrm>
            <a:off x="1588" y="0"/>
            <a:ext cx="8542337" cy="965200"/>
            <a:chOff x="80" y="624"/>
            <a:chExt cx="5381" cy="663"/>
          </a:xfrm>
        </p:grpSpPr>
        <p:sp>
          <p:nvSpPr>
            <p:cNvPr id="64522" name="Rectangle 5">
              <a:extLst>
                <a:ext uri="{FF2B5EF4-FFF2-40B4-BE49-F238E27FC236}">
                  <a16:creationId xmlns:a16="http://schemas.microsoft.com/office/drawing/2014/main" id="{F06B4BB1-43A0-4667-95A7-817DE46CE48A}"/>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3" name="Rectangle 6">
              <a:extLst>
                <a:ext uri="{FF2B5EF4-FFF2-40B4-BE49-F238E27FC236}">
                  <a16:creationId xmlns:a16="http://schemas.microsoft.com/office/drawing/2014/main" id="{98999EF2-26FC-4C27-BFA3-750B072669CA}"/>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4" name="Rectangle 7">
              <a:extLst>
                <a:ext uri="{FF2B5EF4-FFF2-40B4-BE49-F238E27FC236}">
                  <a16:creationId xmlns:a16="http://schemas.microsoft.com/office/drawing/2014/main" id="{62C16F77-5DC0-47F7-BB71-C3C1EB47CB43}"/>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5" name="Rectangle 8">
              <a:extLst>
                <a:ext uri="{FF2B5EF4-FFF2-40B4-BE49-F238E27FC236}">
                  <a16:creationId xmlns:a16="http://schemas.microsoft.com/office/drawing/2014/main" id="{EC3A6A5C-8018-46AD-A96F-9BF75D7E6269}"/>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6" name="Rectangle 9">
              <a:extLst>
                <a:ext uri="{FF2B5EF4-FFF2-40B4-BE49-F238E27FC236}">
                  <a16:creationId xmlns:a16="http://schemas.microsoft.com/office/drawing/2014/main" id="{4EA9F8BE-318E-4636-A22C-776F54EA01A3}"/>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7" name="Rectangle 10">
              <a:extLst>
                <a:ext uri="{FF2B5EF4-FFF2-40B4-BE49-F238E27FC236}">
                  <a16:creationId xmlns:a16="http://schemas.microsoft.com/office/drawing/2014/main" id="{1BB36310-EF60-4D7C-BC4B-95208BBC62A3}"/>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8" name="Rectangle 11">
              <a:extLst>
                <a:ext uri="{FF2B5EF4-FFF2-40B4-BE49-F238E27FC236}">
                  <a16:creationId xmlns:a16="http://schemas.microsoft.com/office/drawing/2014/main" id="{7B1FC38C-4551-4EE1-9838-8D62201A83C4}"/>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64516" name="Rectangle 13">
            <a:extLst>
              <a:ext uri="{FF2B5EF4-FFF2-40B4-BE49-F238E27FC236}">
                <a16:creationId xmlns:a16="http://schemas.microsoft.com/office/drawing/2014/main" id="{CBEEA0A1-9ECD-4AD4-AF68-F61489CF62A6}"/>
              </a:ext>
            </a:extLst>
          </p:cNvPr>
          <p:cNvSpPr>
            <a:spLocks noGrp="1" noChangeArrowheads="1"/>
          </p:cNvSpPr>
          <p:nvPr>
            <p:ph type="body" idx="1"/>
          </p:nvPr>
        </p:nvSpPr>
        <p:spPr>
          <a:xfrm>
            <a:off x="134938" y="908050"/>
            <a:ext cx="8847137" cy="5761038"/>
          </a:xfrm>
          <a:noFill/>
        </p:spPr>
        <p:txBody>
          <a:bodyPr/>
          <a:lstStyle/>
          <a:p>
            <a:pPr eaLnBrk="1" hangingPunct="1"/>
            <a:r>
              <a:rPr lang="en-US" altLang="zh-TW"/>
              <a:t>Order-statistics filters are nonlinear filters whose response is based on ordering (ranking) the pixels contained in the subimage.</a:t>
            </a:r>
          </a:p>
          <a:p>
            <a:pPr eaLnBrk="1" hangingPunct="1"/>
            <a:r>
              <a:rPr lang="en-US" altLang="zh-TW"/>
              <a:t>The median filter, an order-statistics filter, replaces the value of a pixel by the median of the gray levels in the neighborhood of that pixel.</a:t>
            </a:r>
          </a:p>
          <a:p>
            <a:pPr eaLnBrk="1" hangingPunct="1"/>
            <a:r>
              <a:rPr lang="en-US" altLang="zh-TW"/>
              <a:t>Median filters are effective in the presence of impulse noise (also called pepper-and-salt noise).</a:t>
            </a:r>
          </a:p>
          <a:p>
            <a:pPr eaLnBrk="1" hangingPunct="1"/>
            <a:r>
              <a:rPr lang="en-US" altLang="zh-TW"/>
              <a:t>The median,   , of a set of values is such that half the values in the set are less than or equal to    and half are greater than or equal to   .</a:t>
            </a:r>
          </a:p>
          <a:p>
            <a:pPr lvl="1" eaLnBrk="1" hangingPunct="1"/>
            <a:r>
              <a:rPr lang="en-US" altLang="zh-TW"/>
              <a:t>For example, the median of {1, 3, 3, 4, 5, 6, 7} is 4.</a:t>
            </a:r>
          </a:p>
          <a:p>
            <a:pPr lvl="1" eaLnBrk="1" hangingPunct="1"/>
            <a:r>
              <a:rPr lang="en-US" altLang="zh-TW"/>
              <a:t>Usually the number </a:t>
            </a:r>
            <a:r>
              <a:rPr lang="en-US" altLang="zh-TW" i="1"/>
              <a:t>n</a:t>
            </a:r>
            <a:r>
              <a:rPr lang="en-US" altLang="zh-TW"/>
              <a:t> of values in the set is odd.</a:t>
            </a:r>
            <a:endParaRPr lang="zh-TW" altLang="en-US"/>
          </a:p>
        </p:txBody>
      </p:sp>
      <p:sp>
        <p:nvSpPr>
          <p:cNvPr id="64517" name="Rectangle 14">
            <a:extLst>
              <a:ext uri="{FF2B5EF4-FFF2-40B4-BE49-F238E27FC236}">
                <a16:creationId xmlns:a16="http://schemas.microsoft.com/office/drawing/2014/main" id="{008B810D-376C-4A20-8320-4ABBD4CF183A}"/>
              </a:ext>
            </a:extLst>
          </p:cNvPr>
          <p:cNvSpPr>
            <a:spLocks noGrp="1" noChangeArrowheads="1"/>
          </p:cNvSpPr>
          <p:nvPr>
            <p:ph type="title"/>
          </p:nvPr>
        </p:nvSpPr>
        <p:spPr/>
        <p:txBody>
          <a:bodyPr/>
          <a:lstStyle/>
          <a:p>
            <a:pPr eaLnBrk="1" hangingPunct="1"/>
            <a:endParaRPr lang="zh-TW" altLang="en-US"/>
          </a:p>
        </p:txBody>
      </p:sp>
      <p:sp>
        <p:nvSpPr>
          <p:cNvPr id="64518" name="Rectangle 15">
            <a:extLst>
              <a:ext uri="{FF2B5EF4-FFF2-40B4-BE49-F238E27FC236}">
                <a16:creationId xmlns:a16="http://schemas.microsoft.com/office/drawing/2014/main" id="{492902A8-4E7F-4968-ABB8-B3497DC38136}"/>
              </a:ext>
            </a:extLst>
          </p:cNvPr>
          <p:cNvSpPr>
            <a:spLocks noChangeArrowheads="1"/>
          </p:cNvSpPr>
          <p:nvPr/>
        </p:nvSpPr>
        <p:spPr bwMode="auto">
          <a:xfrm>
            <a:off x="1116013" y="0"/>
            <a:ext cx="779303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sz="3600">
                <a:solidFill>
                  <a:schemeClr val="tx2"/>
                </a:solidFill>
                <a:latin typeface="Times New Roman" panose="02020603050405020304" pitchFamily="18" charset="0"/>
              </a:rPr>
              <a:t>Order-Statistics Filters</a:t>
            </a:r>
          </a:p>
        </p:txBody>
      </p:sp>
      <p:graphicFrame>
        <p:nvGraphicFramePr>
          <p:cNvPr id="64519" name="Object 16">
            <a:extLst>
              <a:ext uri="{FF2B5EF4-FFF2-40B4-BE49-F238E27FC236}">
                <a16:creationId xmlns:a16="http://schemas.microsoft.com/office/drawing/2014/main" id="{C20E8034-2E81-45AE-A9BC-5B685A5F70A7}"/>
              </a:ext>
            </a:extLst>
          </p:cNvPr>
          <p:cNvGraphicFramePr>
            <a:graphicFrameLocks noChangeAspect="1"/>
          </p:cNvGraphicFramePr>
          <p:nvPr>
            <p:extLst>
              <p:ext uri="{D42A27DB-BD31-4B8C-83A1-F6EECF244321}">
                <p14:modId xmlns:p14="http://schemas.microsoft.com/office/powerpoint/2010/main" val="3675044495"/>
              </p:ext>
            </p:extLst>
          </p:nvPr>
        </p:nvGraphicFramePr>
        <p:xfrm>
          <a:off x="2263775" y="4616450"/>
          <a:ext cx="292100" cy="468313"/>
        </p:xfrm>
        <a:graphic>
          <a:graphicData uri="http://schemas.openxmlformats.org/presentationml/2006/ole">
            <mc:AlternateContent xmlns:mc="http://schemas.openxmlformats.org/markup-compatibility/2006">
              <mc:Choice xmlns:v="urn:schemas-microsoft-com:vml" Requires="v">
                <p:oleObj spid="_x0000_s64592" name="Equation" r:id="rId3" imgW="126835" imgH="202936" progId="Equation.DSMT4">
                  <p:embed/>
                </p:oleObj>
              </mc:Choice>
              <mc:Fallback>
                <p:oleObj name="Equation" r:id="rId3" imgW="126835" imgH="202936"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775" y="4616450"/>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0" name="Object 17">
            <a:extLst>
              <a:ext uri="{FF2B5EF4-FFF2-40B4-BE49-F238E27FC236}">
                <a16:creationId xmlns:a16="http://schemas.microsoft.com/office/drawing/2014/main" id="{6C285F68-2440-4106-9073-AB7C26323623}"/>
              </a:ext>
            </a:extLst>
          </p:cNvPr>
          <p:cNvGraphicFramePr>
            <a:graphicFrameLocks noChangeAspect="1"/>
          </p:cNvGraphicFramePr>
          <p:nvPr>
            <p:extLst>
              <p:ext uri="{D42A27DB-BD31-4B8C-83A1-F6EECF244321}">
                <p14:modId xmlns:p14="http://schemas.microsoft.com/office/powerpoint/2010/main" val="3845362032"/>
              </p:ext>
            </p:extLst>
          </p:nvPr>
        </p:nvGraphicFramePr>
        <p:xfrm>
          <a:off x="5205413" y="5026025"/>
          <a:ext cx="292100" cy="468313"/>
        </p:xfrm>
        <a:graphic>
          <a:graphicData uri="http://schemas.openxmlformats.org/presentationml/2006/ole">
            <mc:AlternateContent xmlns:mc="http://schemas.openxmlformats.org/markup-compatibility/2006">
              <mc:Choice xmlns:v="urn:schemas-microsoft-com:vml" Requires="v">
                <p:oleObj spid="_x0000_s64593" name="Equation" r:id="rId5" imgW="126835" imgH="202936" progId="Equation.DSMT4">
                  <p:embed/>
                </p:oleObj>
              </mc:Choice>
              <mc:Fallback>
                <p:oleObj name="Equation" r:id="rId5" imgW="126835" imgH="202936"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413" y="5026025"/>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18">
            <a:extLst>
              <a:ext uri="{FF2B5EF4-FFF2-40B4-BE49-F238E27FC236}">
                <a16:creationId xmlns:a16="http://schemas.microsoft.com/office/drawing/2014/main" id="{C2096C53-C4DF-42F2-B9F0-4F1355E9262A}"/>
              </a:ext>
            </a:extLst>
          </p:cNvPr>
          <p:cNvGraphicFramePr>
            <a:graphicFrameLocks noChangeAspect="1"/>
          </p:cNvGraphicFramePr>
          <p:nvPr>
            <p:extLst>
              <p:ext uri="{D42A27DB-BD31-4B8C-83A1-F6EECF244321}">
                <p14:modId xmlns:p14="http://schemas.microsoft.com/office/powerpoint/2010/main" val="4125065817"/>
              </p:ext>
            </p:extLst>
          </p:nvPr>
        </p:nvGraphicFramePr>
        <p:xfrm>
          <a:off x="1976438" y="5467350"/>
          <a:ext cx="292100" cy="468313"/>
        </p:xfrm>
        <a:graphic>
          <a:graphicData uri="http://schemas.openxmlformats.org/presentationml/2006/ole">
            <mc:AlternateContent xmlns:mc="http://schemas.openxmlformats.org/markup-compatibility/2006">
              <mc:Choice xmlns:v="urn:schemas-microsoft-com:vml" Requires="v">
                <p:oleObj spid="_x0000_s64594" name="Equation" r:id="rId6" imgW="126835" imgH="202936" progId="Equation.DSMT4">
                  <p:embed/>
                </p:oleObj>
              </mc:Choice>
              <mc:Fallback>
                <p:oleObj name="Equation" r:id="rId6" imgW="126835" imgH="202936"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5467350"/>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0F4AFBC7-04B8-4191-A810-8B2ECD3150B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FE123AB-C8FA-4F1F-B4E4-A61122E07C47}" type="slidenum">
              <a:rPr kumimoji="0" lang="zh-TW" altLang="en-US"/>
              <a:pPr/>
              <a:t>6</a:t>
            </a:fld>
            <a:endParaRPr kumimoji="0" lang="en-US" altLang="zh-TW"/>
          </a:p>
        </p:txBody>
      </p:sp>
      <p:sp>
        <p:nvSpPr>
          <p:cNvPr id="10243" name="Rectangle 2">
            <a:extLst>
              <a:ext uri="{FF2B5EF4-FFF2-40B4-BE49-F238E27FC236}">
                <a16:creationId xmlns:a16="http://schemas.microsoft.com/office/drawing/2014/main" id="{98B969ED-BB90-4E29-A251-2FCF97B65128}"/>
              </a:ext>
            </a:extLst>
          </p:cNvPr>
          <p:cNvSpPr>
            <a:spLocks noGrp="1" noChangeArrowheads="1"/>
          </p:cNvSpPr>
          <p:nvPr>
            <p:ph type="title"/>
          </p:nvPr>
        </p:nvSpPr>
        <p:spPr/>
        <p:txBody>
          <a:bodyPr/>
          <a:lstStyle/>
          <a:p>
            <a:pPr eaLnBrk="1" hangingPunct="1"/>
            <a:endParaRPr lang="zh-TW" altLang="en-US"/>
          </a:p>
        </p:txBody>
      </p:sp>
      <p:sp>
        <p:nvSpPr>
          <p:cNvPr id="10244" name="Rectangle 3">
            <a:extLst>
              <a:ext uri="{FF2B5EF4-FFF2-40B4-BE49-F238E27FC236}">
                <a16:creationId xmlns:a16="http://schemas.microsoft.com/office/drawing/2014/main" id="{39DEECD9-FA7E-4547-AA14-32C092FCCF01}"/>
              </a:ext>
            </a:extLst>
          </p:cNvPr>
          <p:cNvSpPr>
            <a:spLocks noGrp="1" noChangeArrowheads="1"/>
          </p:cNvSpPr>
          <p:nvPr>
            <p:ph type="body" idx="1"/>
          </p:nvPr>
        </p:nvSpPr>
        <p:spPr/>
        <p:txBody>
          <a:bodyPr/>
          <a:lstStyle/>
          <a:p>
            <a:pPr lvl="1" eaLnBrk="1" hangingPunct="1"/>
            <a:r>
              <a:rPr lang="en-US" altLang="zh-TW"/>
              <a:t>An example is shown in Fig. 3.4.</a:t>
            </a:r>
          </a:p>
          <a:p>
            <a:pPr eaLnBrk="1" hangingPunct="1"/>
            <a:endParaRPr lang="zh-TW" altLang="en-US"/>
          </a:p>
        </p:txBody>
      </p:sp>
      <p:pic>
        <p:nvPicPr>
          <p:cNvPr id="10245" name="Picture 4">
            <a:extLst>
              <a:ext uri="{FF2B5EF4-FFF2-40B4-BE49-F238E27FC236}">
                <a16:creationId xmlns:a16="http://schemas.microsoft.com/office/drawing/2014/main" id="{3B7A244A-8CD2-4039-867B-E65F049F5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5175"/>
            <a:ext cx="7607300" cy="360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a:extLst>
              <a:ext uri="{FF2B5EF4-FFF2-40B4-BE49-F238E27FC236}">
                <a16:creationId xmlns:a16="http://schemas.microsoft.com/office/drawing/2014/main" id="{B4BD3800-3177-42B5-A5BC-26D6F7E4A64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4B6B3B4-5D7B-4C21-A622-AE0AC1DCDB06}" type="slidenum">
              <a:rPr kumimoji="0" lang="zh-TW" altLang="en-US"/>
              <a:pPr/>
              <a:t>60</a:t>
            </a:fld>
            <a:endParaRPr kumimoji="0" lang="en-US" altLang="zh-TW"/>
          </a:p>
        </p:txBody>
      </p:sp>
      <p:sp>
        <p:nvSpPr>
          <p:cNvPr id="65539" name="Rectangle 2">
            <a:extLst>
              <a:ext uri="{FF2B5EF4-FFF2-40B4-BE49-F238E27FC236}">
                <a16:creationId xmlns:a16="http://schemas.microsoft.com/office/drawing/2014/main" id="{B1509544-78D3-4489-B4E7-D8606EB298B5}"/>
              </a:ext>
            </a:extLst>
          </p:cNvPr>
          <p:cNvSpPr>
            <a:spLocks noGrp="1" noChangeArrowheads="1"/>
          </p:cNvSpPr>
          <p:nvPr>
            <p:ph type="title"/>
          </p:nvPr>
        </p:nvSpPr>
        <p:spPr/>
        <p:txBody>
          <a:bodyPr/>
          <a:lstStyle/>
          <a:p>
            <a:pPr eaLnBrk="1" hangingPunct="1"/>
            <a:endParaRPr lang="zh-TW" altLang="en-US"/>
          </a:p>
        </p:txBody>
      </p:sp>
      <p:sp>
        <p:nvSpPr>
          <p:cNvPr id="65540" name="Rectangle 3">
            <a:extLst>
              <a:ext uri="{FF2B5EF4-FFF2-40B4-BE49-F238E27FC236}">
                <a16:creationId xmlns:a16="http://schemas.microsoft.com/office/drawing/2014/main" id="{09C8C694-634A-4E2C-A002-BC1A40E5B37C}"/>
              </a:ext>
            </a:extLst>
          </p:cNvPr>
          <p:cNvSpPr>
            <a:spLocks noGrp="1" noChangeArrowheads="1"/>
          </p:cNvSpPr>
          <p:nvPr>
            <p:ph type="body" idx="1"/>
          </p:nvPr>
        </p:nvSpPr>
        <p:spPr/>
        <p:txBody>
          <a:bodyPr/>
          <a:lstStyle/>
          <a:p>
            <a:pPr eaLnBrk="1" hangingPunct="1"/>
            <a:r>
              <a:rPr lang="en-US" altLang="zh-TW"/>
              <a:t>The max and min filters can be similarly defined as:</a:t>
            </a:r>
          </a:p>
          <a:p>
            <a:pPr eaLnBrk="1" hangingPunct="1">
              <a:buFont typeface="Wingdings" panose="05000000000000000000" pitchFamily="2" charset="2"/>
              <a:buNone/>
            </a:pPr>
            <a:r>
              <a:rPr lang="en-US" altLang="zh-TW"/>
              <a:t>                                             and</a:t>
            </a:r>
          </a:p>
          <a:p>
            <a:pPr eaLnBrk="1" hangingPunct="1"/>
            <a:r>
              <a:rPr lang="en-US" altLang="zh-TW"/>
              <a:t>An illustrated noise reduction example of applying a</a:t>
            </a:r>
          </a:p>
          <a:p>
            <a:pPr eaLnBrk="1" hangingPunct="1">
              <a:buFont typeface="Wingdings" panose="05000000000000000000" pitchFamily="2" charset="2"/>
              <a:buNone/>
            </a:pPr>
            <a:r>
              <a:rPr lang="zh-TW" altLang="en-US"/>
              <a:t>　</a:t>
            </a:r>
            <a:r>
              <a:rPr lang="en-US" altLang="zh-TW"/>
              <a:t>median filter is shown in Fig. 3.37.</a:t>
            </a:r>
          </a:p>
        </p:txBody>
      </p:sp>
      <p:grpSp>
        <p:nvGrpSpPr>
          <p:cNvPr id="65541" name="Group 12">
            <a:extLst>
              <a:ext uri="{FF2B5EF4-FFF2-40B4-BE49-F238E27FC236}">
                <a16:creationId xmlns:a16="http://schemas.microsoft.com/office/drawing/2014/main" id="{917B9BA7-6A49-445E-A920-0ED42AA40F69}"/>
              </a:ext>
            </a:extLst>
          </p:cNvPr>
          <p:cNvGrpSpPr>
            <a:grpSpLocks/>
          </p:cNvGrpSpPr>
          <p:nvPr/>
        </p:nvGrpSpPr>
        <p:grpSpPr bwMode="auto">
          <a:xfrm>
            <a:off x="373063" y="765175"/>
            <a:ext cx="8039100" cy="647700"/>
            <a:chOff x="249" y="2568"/>
            <a:chExt cx="5064" cy="408"/>
          </a:xfrm>
        </p:grpSpPr>
        <p:graphicFrame>
          <p:nvGraphicFramePr>
            <p:cNvPr id="65544" name="Object 10">
              <a:extLst>
                <a:ext uri="{FF2B5EF4-FFF2-40B4-BE49-F238E27FC236}">
                  <a16:creationId xmlns:a16="http://schemas.microsoft.com/office/drawing/2014/main" id="{987BCA25-EE33-402D-B6F2-43E8ED30D512}"/>
                </a:ext>
              </a:extLst>
            </p:cNvPr>
            <p:cNvGraphicFramePr>
              <a:graphicFrameLocks noChangeAspect="1"/>
            </p:cNvGraphicFramePr>
            <p:nvPr>
              <p:extLst>
                <p:ext uri="{D42A27DB-BD31-4B8C-83A1-F6EECF244321}">
                  <p14:modId xmlns:p14="http://schemas.microsoft.com/office/powerpoint/2010/main" val="2018287525"/>
                </p:ext>
              </p:extLst>
            </p:nvPr>
          </p:nvGraphicFramePr>
          <p:xfrm>
            <a:off x="249" y="2568"/>
            <a:ext cx="2306" cy="406"/>
          </p:xfrm>
          <a:graphic>
            <a:graphicData uri="http://schemas.openxmlformats.org/presentationml/2006/ole">
              <mc:AlternateContent xmlns:mc="http://schemas.openxmlformats.org/markup-compatibility/2006">
                <mc:Choice xmlns:v="urn:schemas-microsoft-com:vml" Requires="v">
                  <p:oleObj spid="_x0000_s65609" name="Equation" r:id="rId3" imgW="1587500" imgH="279400" progId="Equation.DSMT4">
                    <p:embed/>
                  </p:oleObj>
                </mc:Choice>
                <mc:Fallback>
                  <p:oleObj name="Equation" r:id="rId3" imgW="1587500" imgH="279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2568"/>
                          <a:ext cx="230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5" name="Object 11">
              <a:extLst>
                <a:ext uri="{FF2B5EF4-FFF2-40B4-BE49-F238E27FC236}">
                  <a16:creationId xmlns:a16="http://schemas.microsoft.com/office/drawing/2014/main" id="{01A016BA-B85A-432F-96C4-45ABE7F65CE0}"/>
                </a:ext>
              </a:extLst>
            </p:cNvPr>
            <p:cNvGraphicFramePr>
              <a:graphicFrameLocks noChangeAspect="1"/>
            </p:cNvGraphicFramePr>
            <p:nvPr>
              <p:extLst>
                <p:ext uri="{D42A27DB-BD31-4B8C-83A1-F6EECF244321}">
                  <p14:modId xmlns:p14="http://schemas.microsoft.com/office/powerpoint/2010/main" val="2778917914"/>
                </p:ext>
              </p:extLst>
            </p:nvPr>
          </p:nvGraphicFramePr>
          <p:xfrm>
            <a:off x="2971" y="2570"/>
            <a:ext cx="2342" cy="406"/>
          </p:xfrm>
          <a:graphic>
            <a:graphicData uri="http://schemas.openxmlformats.org/presentationml/2006/ole">
              <mc:AlternateContent xmlns:mc="http://schemas.openxmlformats.org/markup-compatibility/2006">
                <mc:Choice xmlns:v="urn:schemas-microsoft-com:vml" Requires="v">
                  <p:oleObj spid="_x0000_s65610" name="Equation" r:id="rId5" imgW="1612900" imgH="279400" progId="Equation.DSMT4">
                    <p:embed/>
                  </p:oleObj>
                </mc:Choice>
                <mc:Fallback>
                  <p:oleObj name="Equation" r:id="rId5" imgW="1612900" imgH="279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2570"/>
                          <a:ext cx="234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5542" name="Object 13">
            <a:extLst>
              <a:ext uri="{FF2B5EF4-FFF2-40B4-BE49-F238E27FC236}">
                <a16:creationId xmlns:a16="http://schemas.microsoft.com/office/drawing/2014/main" id="{C5F35358-A6CB-43C7-B5EC-AA9115413C03}"/>
              </a:ext>
            </a:extLst>
          </p:cNvPr>
          <p:cNvGraphicFramePr>
            <a:graphicFrameLocks noChangeAspect="1"/>
          </p:cNvGraphicFramePr>
          <p:nvPr>
            <p:extLst>
              <p:ext uri="{D42A27DB-BD31-4B8C-83A1-F6EECF244321}">
                <p14:modId xmlns:p14="http://schemas.microsoft.com/office/powerpoint/2010/main" val="2181246845"/>
              </p:ext>
            </p:extLst>
          </p:nvPr>
        </p:nvGraphicFramePr>
        <p:xfrm>
          <a:off x="7885113" y="1423988"/>
          <a:ext cx="700087" cy="409575"/>
        </p:xfrm>
        <a:graphic>
          <a:graphicData uri="http://schemas.openxmlformats.org/presentationml/2006/ole">
            <mc:AlternateContent xmlns:mc="http://schemas.openxmlformats.org/markup-compatibility/2006">
              <mc:Choice xmlns:v="urn:schemas-microsoft-com:vml" Requires="v">
                <p:oleObj spid="_x0000_s65611" name="Equation" r:id="rId7" imgW="304404" imgH="177569" progId="Equation.DSMT4">
                  <p:embed/>
                </p:oleObj>
              </mc:Choice>
              <mc:Fallback>
                <p:oleObj name="Equation" r:id="rId7" imgW="304404" imgH="177569"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5113" y="1423988"/>
                        <a:ext cx="70008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5543" name="Picture 15">
            <a:extLst>
              <a:ext uri="{FF2B5EF4-FFF2-40B4-BE49-F238E27FC236}">
                <a16:creationId xmlns:a16="http://schemas.microsoft.com/office/drawing/2014/main" id="{B80B9A8E-05CA-473D-8443-2E8D71C0BD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638" y="2349500"/>
            <a:ext cx="8418512"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a:extLst>
              <a:ext uri="{FF2B5EF4-FFF2-40B4-BE49-F238E27FC236}">
                <a16:creationId xmlns:a16="http://schemas.microsoft.com/office/drawing/2014/main" id="{88B920CA-CAFA-4FF1-A70C-724571990EC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723BD34-D811-44AA-AE95-8EFB3940710E}" type="slidenum">
              <a:rPr kumimoji="0" lang="zh-TW" altLang="en-US"/>
              <a:pPr/>
              <a:t>61</a:t>
            </a:fld>
            <a:endParaRPr kumimoji="0" lang="en-US" altLang="zh-TW"/>
          </a:p>
        </p:txBody>
      </p:sp>
      <p:sp>
        <p:nvSpPr>
          <p:cNvPr id="66563" name="Rectangle 2">
            <a:extLst>
              <a:ext uri="{FF2B5EF4-FFF2-40B4-BE49-F238E27FC236}">
                <a16:creationId xmlns:a16="http://schemas.microsoft.com/office/drawing/2014/main" id="{1016B52A-E54A-466A-BC02-B0FD6B76B954}"/>
              </a:ext>
            </a:extLst>
          </p:cNvPr>
          <p:cNvSpPr>
            <a:spLocks noGrp="1" noChangeArrowheads="1"/>
          </p:cNvSpPr>
          <p:nvPr>
            <p:ph type="title"/>
          </p:nvPr>
        </p:nvSpPr>
        <p:spPr/>
        <p:txBody>
          <a:bodyPr/>
          <a:lstStyle/>
          <a:p>
            <a:pPr eaLnBrk="1" hangingPunct="1"/>
            <a:r>
              <a:rPr lang="en-US" altLang="zh-TW"/>
              <a:t>Sharpening Spatial Filters</a:t>
            </a:r>
          </a:p>
        </p:txBody>
      </p:sp>
      <p:sp>
        <p:nvSpPr>
          <p:cNvPr id="66564" name="Rectangle 3">
            <a:extLst>
              <a:ext uri="{FF2B5EF4-FFF2-40B4-BE49-F238E27FC236}">
                <a16:creationId xmlns:a16="http://schemas.microsoft.com/office/drawing/2014/main" id="{5BDA4A62-23A5-4463-B304-855BA4745768}"/>
              </a:ext>
            </a:extLst>
          </p:cNvPr>
          <p:cNvSpPr>
            <a:spLocks noGrp="1" noChangeArrowheads="1"/>
          </p:cNvSpPr>
          <p:nvPr>
            <p:ph type="body" idx="1"/>
          </p:nvPr>
        </p:nvSpPr>
        <p:spPr/>
        <p:txBody>
          <a:bodyPr/>
          <a:lstStyle/>
          <a:p>
            <a:pPr eaLnBrk="1" hangingPunct="1"/>
            <a:r>
              <a:rPr lang="en-US" altLang="zh-TW"/>
              <a:t>Sharpening is to highlight fine detail in an image or to enhance detail that has been blurred.</a:t>
            </a:r>
          </a:p>
          <a:p>
            <a:pPr eaLnBrk="1" hangingPunct="1"/>
            <a:r>
              <a:rPr lang="en-US" altLang="zh-TW"/>
              <a:t>Sharpening can be accomplished by spatial differentiation.</a:t>
            </a:r>
          </a:p>
          <a:p>
            <a:pPr eaLnBrk="1" hangingPunct="1"/>
            <a:r>
              <a:rPr lang="en-US" altLang="zh-TW"/>
              <a:t>Image differentiation enhances edges and other discontinuities and de-emphasizes areas with slowly varying gray-level values.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a:extLst>
              <a:ext uri="{FF2B5EF4-FFF2-40B4-BE49-F238E27FC236}">
                <a16:creationId xmlns:a16="http://schemas.microsoft.com/office/drawing/2014/main" id="{1B312B79-26EF-4AC6-A41D-F47BD1D340E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1E482FB-FF65-4749-98AF-D81AA66FDA75}" type="slidenum">
              <a:rPr kumimoji="0" lang="zh-TW" altLang="en-US"/>
              <a:pPr/>
              <a:t>62</a:t>
            </a:fld>
            <a:endParaRPr kumimoji="0" lang="en-US" altLang="zh-TW"/>
          </a:p>
        </p:txBody>
      </p:sp>
      <p:sp>
        <p:nvSpPr>
          <p:cNvPr id="67587" name="Rectangle 2">
            <a:extLst>
              <a:ext uri="{FF2B5EF4-FFF2-40B4-BE49-F238E27FC236}">
                <a16:creationId xmlns:a16="http://schemas.microsoft.com/office/drawing/2014/main" id="{0C381D99-1158-43D1-B657-C0DBFE270D65}"/>
              </a:ext>
            </a:extLst>
          </p:cNvPr>
          <p:cNvSpPr>
            <a:spLocks noGrp="1" noChangeArrowheads="1"/>
          </p:cNvSpPr>
          <p:nvPr>
            <p:ph type="title"/>
          </p:nvPr>
        </p:nvSpPr>
        <p:spPr/>
        <p:txBody>
          <a:bodyPr/>
          <a:lstStyle/>
          <a:p>
            <a:pPr eaLnBrk="1" hangingPunct="1"/>
            <a:r>
              <a:rPr lang="en-US" altLang="zh-TW"/>
              <a:t>Foundation of Sharpening Filters</a:t>
            </a:r>
          </a:p>
        </p:txBody>
      </p:sp>
      <p:sp>
        <p:nvSpPr>
          <p:cNvPr id="67588" name="Rectangle 3">
            <a:extLst>
              <a:ext uri="{FF2B5EF4-FFF2-40B4-BE49-F238E27FC236}">
                <a16:creationId xmlns:a16="http://schemas.microsoft.com/office/drawing/2014/main" id="{02DB807B-96E7-4C94-8559-C5AFFA28A8BE}"/>
              </a:ext>
            </a:extLst>
          </p:cNvPr>
          <p:cNvSpPr>
            <a:spLocks noGrp="1" noChangeArrowheads="1"/>
          </p:cNvSpPr>
          <p:nvPr>
            <p:ph type="body" idx="1"/>
          </p:nvPr>
        </p:nvSpPr>
        <p:spPr/>
        <p:txBody>
          <a:bodyPr/>
          <a:lstStyle/>
          <a:p>
            <a:pPr eaLnBrk="1" hangingPunct="1">
              <a:lnSpc>
                <a:spcPct val="90000"/>
              </a:lnSpc>
            </a:pPr>
            <a:r>
              <a:rPr lang="en-US" altLang="zh-TW"/>
              <a:t>Sharpening filters can be based on first- and second-order derivatives.</a:t>
            </a:r>
          </a:p>
          <a:p>
            <a:pPr eaLnBrk="1" hangingPunct="1">
              <a:lnSpc>
                <a:spcPct val="90000"/>
              </a:lnSpc>
            </a:pPr>
            <a:r>
              <a:rPr lang="en-US" altLang="zh-TW"/>
              <a:t>A first derivative must be:</a:t>
            </a:r>
          </a:p>
          <a:p>
            <a:pPr eaLnBrk="1" hangingPunct="1">
              <a:lnSpc>
                <a:spcPct val="90000"/>
              </a:lnSpc>
              <a:buFont typeface="Wingdings" panose="05000000000000000000" pitchFamily="2" charset="2"/>
              <a:buNone/>
            </a:pPr>
            <a:r>
              <a:rPr lang="zh-TW" altLang="en-US"/>
              <a:t>　</a:t>
            </a:r>
            <a:r>
              <a:rPr lang="en-US" altLang="zh-TW"/>
              <a:t>(1) zero in flat segments,</a:t>
            </a:r>
          </a:p>
          <a:p>
            <a:pPr eaLnBrk="1" hangingPunct="1">
              <a:lnSpc>
                <a:spcPct val="90000"/>
              </a:lnSpc>
              <a:buFont typeface="Wingdings" panose="05000000000000000000" pitchFamily="2" charset="2"/>
              <a:buNone/>
            </a:pPr>
            <a:r>
              <a:rPr lang="zh-TW" altLang="en-US"/>
              <a:t>　</a:t>
            </a:r>
            <a:r>
              <a:rPr lang="en-US" altLang="zh-TW"/>
              <a:t>(2) nonzero at the onset of a gray-level step or ramp,</a:t>
            </a:r>
          </a:p>
          <a:p>
            <a:pPr eaLnBrk="1" hangingPunct="1">
              <a:lnSpc>
                <a:spcPct val="90000"/>
              </a:lnSpc>
              <a:buFont typeface="Wingdings" panose="05000000000000000000" pitchFamily="2" charset="2"/>
              <a:buNone/>
            </a:pPr>
            <a:r>
              <a:rPr lang="zh-TW" altLang="en-US"/>
              <a:t>　</a:t>
            </a:r>
            <a:r>
              <a:rPr lang="en-US" altLang="zh-TW"/>
              <a:t>(3) nonzero along ramps.</a:t>
            </a:r>
          </a:p>
          <a:p>
            <a:pPr eaLnBrk="1" hangingPunct="1">
              <a:lnSpc>
                <a:spcPct val="90000"/>
              </a:lnSpc>
            </a:pPr>
            <a:r>
              <a:rPr lang="en-US" altLang="zh-TW"/>
              <a:t>A second derivative must be:</a:t>
            </a:r>
          </a:p>
          <a:p>
            <a:pPr eaLnBrk="1" hangingPunct="1">
              <a:lnSpc>
                <a:spcPct val="90000"/>
              </a:lnSpc>
              <a:buFont typeface="Wingdings" panose="05000000000000000000" pitchFamily="2" charset="2"/>
              <a:buNone/>
            </a:pPr>
            <a:r>
              <a:rPr lang="zh-TW" altLang="en-US"/>
              <a:t>　</a:t>
            </a:r>
            <a:r>
              <a:rPr lang="en-US" altLang="zh-TW"/>
              <a:t>(1) zero in flat areas,</a:t>
            </a:r>
          </a:p>
          <a:p>
            <a:pPr eaLnBrk="1" hangingPunct="1">
              <a:lnSpc>
                <a:spcPct val="90000"/>
              </a:lnSpc>
              <a:buFont typeface="Wingdings" panose="05000000000000000000" pitchFamily="2" charset="2"/>
              <a:buNone/>
            </a:pPr>
            <a:r>
              <a:rPr lang="zh-TW" altLang="en-US"/>
              <a:t>　</a:t>
            </a:r>
            <a:r>
              <a:rPr lang="en-US" altLang="zh-TW"/>
              <a:t>(2) nonzero at the onset and end of a gray-level step or</a:t>
            </a:r>
          </a:p>
          <a:p>
            <a:pPr eaLnBrk="1" hangingPunct="1">
              <a:lnSpc>
                <a:spcPct val="90000"/>
              </a:lnSpc>
              <a:buFont typeface="Wingdings" panose="05000000000000000000" pitchFamily="2" charset="2"/>
              <a:buNone/>
            </a:pPr>
            <a:r>
              <a:rPr lang="en-US" altLang="zh-TW"/>
              <a:t>          ramp,</a:t>
            </a:r>
          </a:p>
          <a:p>
            <a:pPr eaLnBrk="1" hangingPunct="1">
              <a:lnSpc>
                <a:spcPct val="90000"/>
              </a:lnSpc>
              <a:buFont typeface="Wingdings" panose="05000000000000000000" pitchFamily="2" charset="2"/>
              <a:buNone/>
            </a:pPr>
            <a:r>
              <a:rPr lang="zh-TW" altLang="en-US"/>
              <a:t>　</a:t>
            </a:r>
            <a:r>
              <a:rPr lang="en-US" altLang="zh-TW"/>
              <a:t>(3) zero along ramps of constant slope.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a:extLst>
              <a:ext uri="{FF2B5EF4-FFF2-40B4-BE49-F238E27FC236}">
                <a16:creationId xmlns:a16="http://schemas.microsoft.com/office/drawing/2014/main" id="{26A790C2-10A8-4FE4-A835-22FFDCBBEBF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07058B5-0432-4CBF-86F8-0C4AC32D3A25}" type="slidenum">
              <a:rPr kumimoji="0" lang="zh-TW" altLang="en-US"/>
              <a:pPr/>
              <a:t>63</a:t>
            </a:fld>
            <a:endParaRPr kumimoji="0" lang="en-US" altLang="zh-TW"/>
          </a:p>
        </p:txBody>
      </p:sp>
      <p:sp>
        <p:nvSpPr>
          <p:cNvPr id="68611" name="Rectangle 2">
            <a:extLst>
              <a:ext uri="{FF2B5EF4-FFF2-40B4-BE49-F238E27FC236}">
                <a16:creationId xmlns:a16="http://schemas.microsoft.com/office/drawing/2014/main" id="{F5583B34-9FD8-46EB-96F8-B76CE97DEDB9}"/>
              </a:ext>
            </a:extLst>
          </p:cNvPr>
          <p:cNvSpPr>
            <a:spLocks noGrp="1" noChangeArrowheads="1"/>
          </p:cNvSpPr>
          <p:nvPr>
            <p:ph type="title"/>
          </p:nvPr>
        </p:nvSpPr>
        <p:spPr/>
        <p:txBody>
          <a:bodyPr/>
          <a:lstStyle/>
          <a:p>
            <a:pPr eaLnBrk="1" hangingPunct="1"/>
            <a:endParaRPr lang="zh-TW" altLang="en-US"/>
          </a:p>
        </p:txBody>
      </p:sp>
      <p:sp>
        <p:nvSpPr>
          <p:cNvPr id="68612" name="Rectangle 3">
            <a:extLst>
              <a:ext uri="{FF2B5EF4-FFF2-40B4-BE49-F238E27FC236}">
                <a16:creationId xmlns:a16="http://schemas.microsoft.com/office/drawing/2014/main" id="{89E21C47-C304-4A19-8072-806A871EA905}"/>
              </a:ext>
            </a:extLst>
          </p:cNvPr>
          <p:cNvSpPr>
            <a:spLocks noGrp="1" noChangeArrowheads="1"/>
          </p:cNvSpPr>
          <p:nvPr>
            <p:ph type="body" idx="1"/>
          </p:nvPr>
        </p:nvSpPr>
        <p:spPr/>
        <p:txBody>
          <a:bodyPr/>
          <a:lstStyle/>
          <a:p>
            <a:pPr eaLnBrk="1" hangingPunct="1"/>
            <a:r>
              <a:rPr lang="en-US" altLang="zh-TW"/>
              <a:t>The first-order derivative of a 1-D function </a:t>
            </a:r>
            <a:r>
              <a:rPr lang="en-US" altLang="zh-TW" i="1"/>
              <a:t>f</a:t>
            </a:r>
            <a:r>
              <a:rPr lang="en-US" altLang="zh-TW"/>
              <a:t>(</a:t>
            </a:r>
            <a:r>
              <a:rPr lang="en-US" altLang="zh-TW" i="1"/>
              <a:t>x</a:t>
            </a:r>
            <a:r>
              <a:rPr lang="en-US" altLang="zh-TW"/>
              <a:t>) is the difference:</a:t>
            </a:r>
          </a:p>
          <a:p>
            <a:pPr eaLnBrk="1" hangingPunct="1"/>
            <a:endParaRPr lang="en-US" altLang="zh-TW"/>
          </a:p>
          <a:p>
            <a:pPr eaLnBrk="1" hangingPunct="1"/>
            <a:r>
              <a:rPr lang="en-US" altLang="zh-TW"/>
              <a:t>The second-order derivative of a 1-D function </a:t>
            </a:r>
            <a:r>
              <a:rPr lang="en-US" altLang="zh-TW" i="1"/>
              <a:t>f</a:t>
            </a:r>
            <a:r>
              <a:rPr lang="en-US" altLang="zh-TW"/>
              <a:t>(</a:t>
            </a:r>
            <a:r>
              <a:rPr lang="en-US" altLang="zh-TW" i="1"/>
              <a:t>x</a:t>
            </a:r>
            <a:r>
              <a:rPr lang="en-US" altLang="zh-TW"/>
              <a:t>) is the difference:</a:t>
            </a:r>
          </a:p>
          <a:p>
            <a:pPr eaLnBrk="1" hangingPunct="1"/>
            <a:endParaRPr lang="en-US" altLang="zh-TW"/>
          </a:p>
          <a:p>
            <a:pPr eaLnBrk="1" hangingPunct="1"/>
            <a:endParaRPr lang="en-US" altLang="zh-TW"/>
          </a:p>
          <a:p>
            <a:pPr eaLnBrk="1" hangingPunct="1"/>
            <a:endParaRPr lang="en-US" altLang="zh-TW"/>
          </a:p>
          <a:p>
            <a:pPr eaLnBrk="1" hangingPunct="1"/>
            <a:r>
              <a:rPr lang="en-US" altLang="zh-TW"/>
              <a:t>A simple example is shown in Fig. 3.38.</a:t>
            </a:r>
          </a:p>
          <a:p>
            <a:pPr eaLnBrk="1" hangingPunct="1"/>
            <a:endParaRPr lang="en-US" altLang="zh-TW"/>
          </a:p>
          <a:p>
            <a:pPr eaLnBrk="1" hangingPunct="1"/>
            <a:endParaRPr lang="en-US" altLang="zh-TW"/>
          </a:p>
        </p:txBody>
      </p:sp>
      <p:graphicFrame>
        <p:nvGraphicFramePr>
          <p:cNvPr id="68613" name="Object 8">
            <a:extLst>
              <a:ext uri="{FF2B5EF4-FFF2-40B4-BE49-F238E27FC236}">
                <a16:creationId xmlns:a16="http://schemas.microsoft.com/office/drawing/2014/main" id="{13ECDF2D-6E9E-4920-9777-E486D012B3C3}"/>
              </a:ext>
            </a:extLst>
          </p:cNvPr>
          <p:cNvGraphicFramePr>
            <a:graphicFrameLocks noChangeAspect="1"/>
          </p:cNvGraphicFramePr>
          <p:nvPr>
            <p:extLst>
              <p:ext uri="{D42A27DB-BD31-4B8C-83A1-F6EECF244321}">
                <p14:modId xmlns:p14="http://schemas.microsoft.com/office/powerpoint/2010/main" val="922327211"/>
              </p:ext>
            </p:extLst>
          </p:nvPr>
        </p:nvGraphicFramePr>
        <p:xfrm>
          <a:off x="2124075" y="1012825"/>
          <a:ext cx="3146425" cy="903288"/>
        </p:xfrm>
        <a:graphic>
          <a:graphicData uri="http://schemas.openxmlformats.org/presentationml/2006/ole">
            <mc:AlternateContent xmlns:mc="http://schemas.openxmlformats.org/markup-compatibility/2006">
              <mc:Choice xmlns:v="urn:schemas-microsoft-com:vml" Requires="v">
                <p:oleObj spid="_x0000_s68657" name="Equation" r:id="rId3" imgW="1371600" imgH="393700" progId="Equation.DSMT4">
                  <p:embed/>
                </p:oleObj>
              </mc:Choice>
              <mc:Fallback>
                <p:oleObj name="Equation" r:id="rId3" imgW="1371600"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12825"/>
                        <a:ext cx="3146425"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9">
            <a:extLst>
              <a:ext uri="{FF2B5EF4-FFF2-40B4-BE49-F238E27FC236}">
                <a16:creationId xmlns:a16="http://schemas.microsoft.com/office/drawing/2014/main" id="{205AF9E1-9368-463E-B983-42870DA8285B}"/>
              </a:ext>
            </a:extLst>
          </p:cNvPr>
          <p:cNvGraphicFramePr>
            <a:graphicFrameLocks noChangeAspect="1"/>
          </p:cNvGraphicFramePr>
          <p:nvPr>
            <p:extLst>
              <p:ext uri="{D42A27DB-BD31-4B8C-83A1-F6EECF244321}">
                <p14:modId xmlns:p14="http://schemas.microsoft.com/office/powerpoint/2010/main" val="2389371726"/>
              </p:ext>
            </p:extLst>
          </p:nvPr>
        </p:nvGraphicFramePr>
        <p:xfrm>
          <a:off x="1979613" y="2609850"/>
          <a:ext cx="6408737" cy="1571625"/>
        </p:xfrm>
        <a:graphic>
          <a:graphicData uri="http://schemas.openxmlformats.org/presentationml/2006/ole">
            <mc:AlternateContent xmlns:mc="http://schemas.openxmlformats.org/markup-compatibility/2006">
              <mc:Choice xmlns:v="urn:schemas-microsoft-com:vml" Requires="v">
                <p:oleObj spid="_x0000_s68658" name="Equation" r:id="rId5" imgW="2794000" imgH="685800" progId="Equation.DSMT4">
                  <p:embed/>
                </p:oleObj>
              </mc:Choice>
              <mc:Fallback>
                <p:oleObj name="Equation" r:id="rId5" imgW="2794000" imgH="685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609850"/>
                        <a:ext cx="640873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a:extLst>
              <a:ext uri="{FF2B5EF4-FFF2-40B4-BE49-F238E27FC236}">
                <a16:creationId xmlns:a16="http://schemas.microsoft.com/office/drawing/2014/main" id="{05F9FB69-D068-4E28-A226-D6583702AF4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AEAEDE3-E59F-4FC7-9F7D-089D1064F9D4}" type="slidenum">
              <a:rPr kumimoji="0" lang="zh-TW" altLang="en-US"/>
              <a:pPr/>
              <a:t>64</a:t>
            </a:fld>
            <a:endParaRPr kumimoji="0" lang="en-US" altLang="zh-TW"/>
          </a:p>
        </p:txBody>
      </p:sp>
      <p:pic>
        <p:nvPicPr>
          <p:cNvPr id="69635" name="Picture 6">
            <a:extLst>
              <a:ext uri="{FF2B5EF4-FFF2-40B4-BE49-F238E27FC236}">
                <a16:creationId xmlns:a16="http://schemas.microsoft.com/office/drawing/2014/main" id="{F4DC4BEB-6778-46A1-9E30-A142CA4CA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22275"/>
            <a:ext cx="7559675" cy="60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3">
            <a:extLst>
              <a:ext uri="{FF2B5EF4-FFF2-40B4-BE49-F238E27FC236}">
                <a16:creationId xmlns:a16="http://schemas.microsoft.com/office/drawing/2014/main" id="{FCA85687-6258-401B-9126-9A54064879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64F16A5-8F0B-4DBD-8E3F-9EADE1626F4A}" type="slidenum">
              <a:rPr kumimoji="0" lang="zh-TW" altLang="en-US"/>
              <a:pPr/>
              <a:t>65</a:t>
            </a:fld>
            <a:endParaRPr kumimoji="0" lang="en-US" altLang="zh-TW"/>
          </a:p>
        </p:txBody>
      </p:sp>
      <p:sp>
        <p:nvSpPr>
          <p:cNvPr id="70659" name="Rectangle 2">
            <a:extLst>
              <a:ext uri="{FF2B5EF4-FFF2-40B4-BE49-F238E27FC236}">
                <a16:creationId xmlns:a16="http://schemas.microsoft.com/office/drawing/2014/main" id="{583470B7-9519-468B-AB6B-3688437D1D62}"/>
              </a:ext>
            </a:extLst>
          </p:cNvPr>
          <p:cNvSpPr>
            <a:spLocks noGrp="1" noChangeArrowheads="1"/>
          </p:cNvSpPr>
          <p:nvPr>
            <p:ph type="title"/>
          </p:nvPr>
        </p:nvSpPr>
        <p:spPr/>
        <p:txBody>
          <a:bodyPr/>
          <a:lstStyle/>
          <a:p>
            <a:pPr eaLnBrk="1" hangingPunct="1"/>
            <a:endParaRPr lang="zh-TW" altLang="en-US"/>
          </a:p>
        </p:txBody>
      </p:sp>
      <p:sp>
        <p:nvSpPr>
          <p:cNvPr id="70660" name="Rectangle 3">
            <a:extLst>
              <a:ext uri="{FF2B5EF4-FFF2-40B4-BE49-F238E27FC236}">
                <a16:creationId xmlns:a16="http://schemas.microsoft.com/office/drawing/2014/main" id="{F28952A2-8944-4C29-91EF-BA6E4A307CBA}"/>
              </a:ext>
            </a:extLst>
          </p:cNvPr>
          <p:cNvSpPr>
            <a:spLocks noGrp="1" noChangeArrowheads="1"/>
          </p:cNvSpPr>
          <p:nvPr>
            <p:ph type="body" idx="1"/>
          </p:nvPr>
        </p:nvSpPr>
        <p:spPr/>
        <p:txBody>
          <a:bodyPr/>
          <a:lstStyle/>
          <a:p>
            <a:pPr eaLnBrk="1" hangingPunct="1">
              <a:lnSpc>
                <a:spcPct val="90000"/>
              </a:lnSpc>
            </a:pPr>
            <a:r>
              <a:rPr lang="en-US" altLang="zh-TW"/>
              <a:t>(1)	The first-order derivative is nonzero along the entire 	ramp, whereas the second-order derivative is nonzero 	only at the onset and end of the ramp.</a:t>
            </a:r>
          </a:p>
          <a:p>
            <a:pPr eaLnBrk="1" hangingPunct="1">
              <a:lnSpc>
                <a:spcPct val="90000"/>
              </a:lnSpc>
              <a:buFont typeface="Wingdings" panose="05000000000000000000" pitchFamily="2" charset="2"/>
              <a:buNone/>
            </a:pPr>
            <a:r>
              <a:rPr lang="en-US" altLang="zh-TW"/>
              <a:t>	(2)	First-order derivatives produce </a:t>
            </a:r>
            <a:r>
              <a:rPr lang="en-US" altLang="zh-TW">
                <a:latin typeface="Arial" panose="020B0604020202020204" pitchFamily="34" charset="0"/>
              </a:rPr>
              <a:t>“</a:t>
            </a:r>
            <a:r>
              <a:rPr lang="en-US" altLang="zh-TW"/>
              <a:t>thick</a:t>
            </a:r>
            <a:r>
              <a:rPr lang="en-US" altLang="zh-TW">
                <a:latin typeface="Arial" panose="020B0604020202020204" pitchFamily="34" charset="0"/>
              </a:rPr>
              <a:t>”</a:t>
            </a:r>
            <a:r>
              <a:rPr lang="en-US" altLang="zh-TW"/>
              <a:t> edges and 	second-order derivatives produce much finer ones.</a:t>
            </a:r>
          </a:p>
          <a:p>
            <a:pPr eaLnBrk="1" hangingPunct="1">
              <a:lnSpc>
                <a:spcPct val="90000"/>
              </a:lnSpc>
              <a:buFont typeface="Wingdings" panose="05000000000000000000" pitchFamily="2" charset="2"/>
              <a:buNone/>
            </a:pPr>
            <a:r>
              <a:rPr lang="en-US" altLang="zh-TW"/>
              <a:t>	(3)	Second-order derivatives have a stronger response to 	fine detail, such as thin lines and isolated points, 	whereas first-order derivatives generally have a 	stronger response to a gray level step.</a:t>
            </a:r>
          </a:p>
          <a:p>
            <a:pPr eaLnBrk="1" hangingPunct="1">
              <a:lnSpc>
                <a:spcPct val="90000"/>
              </a:lnSpc>
              <a:buFont typeface="Wingdings" panose="05000000000000000000" pitchFamily="2" charset="2"/>
              <a:buNone/>
            </a:pPr>
            <a:r>
              <a:rPr lang="en-US" altLang="zh-TW"/>
              <a:t>	(4)	Second-order derivatives produce a double response at 	step changes in gray level.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a:extLst>
              <a:ext uri="{FF2B5EF4-FFF2-40B4-BE49-F238E27FC236}">
                <a16:creationId xmlns:a16="http://schemas.microsoft.com/office/drawing/2014/main" id="{A7B6AE3A-22C9-4ADE-A44F-21987D2A0BE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1B2B977-EAF8-4FBC-B98C-56605FA3D341}" type="slidenum">
              <a:rPr kumimoji="0" lang="zh-TW" altLang="en-US"/>
              <a:pPr/>
              <a:t>66</a:t>
            </a:fld>
            <a:endParaRPr kumimoji="0" lang="en-US" altLang="zh-TW"/>
          </a:p>
        </p:txBody>
      </p:sp>
      <p:grpSp>
        <p:nvGrpSpPr>
          <p:cNvPr id="71683" name="Group 2">
            <a:extLst>
              <a:ext uri="{FF2B5EF4-FFF2-40B4-BE49-F238E27FC236}">
                <a16:creationId xmlns:a16="http://schemas.microsoft.com/office/drawing/2014/main" id="{36A2EFE1-4099-497A-9D30-140E16AB2004}"/>
              </a:ext>
            </a:extLst>
          </p:cNvPr>
          <p:cNvGrpSpPr>
            <a:grpSpLocks/>
          </p:cNvGrpSpPr>
          <p:nvPr/>
        </p:nvGrpSpPr>
        <p:grpSpPr bwMode="auto">
          <a:xfrm>
            <a:off x="1588" y="0"/>
            <a:ext cx="8542337" cy="965200"/>
            <a:chOff x="80" y="624"/>
            <a:chExt cx="5381" cy="663"/>
          </a:xfrm>
        </p:grpSpPr>
        <p:sp>
          <p:nvSpPr>
            <p:cNvPr id="71699" name="Rectangle 3">
              <a:extLst>
                <a:ext uri="{FF2B5EF4-FFF2-40B4-BE49-F238E27FC236}">
                  <a16:creationId xmlns:a16="http://schemas.microsoft.com/office/drawing/2014/main" id="{4A20A7CF-B3B0-4C71-89A4-AA21DD3838C2}"/>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0" name="Rectangle 4">
              <a:extLst>
                <a:ext uri="{FF2B5EF4-FFF2-40B4-BE49-F238E27FC236}">
                  <a16:creationId xmlns:a16="http://schemas.microsoft.com/office/drawing/2014/main" id="{5157EACD-61D9-4B70-9834-08BBB45E8D55}"/>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1" name="Rectangle 5">
              <a:extLst>
                <a:ext uri="{FF2B5EF4-FFF2-40B4-BE49-F238E27FC236}">
                  <a16:creationId xmlns:a16="http://schemas.microsoft.com/office/drawing/2014/main" id="{395E8BFC-CC5B-4540-9D28-F9398FA58BD7}"/>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2" name="Rectangle 6">
              <a:extLst>
                <a:ext uri="{FF2B5EF4-FFF2-40B4-BE49-F238E27FC236}">
                  <a16:creationId xmlns:a16="http://schemas.microsoft.com/office/drawing/2014/main" id="{956ACF2C-78BC-4A93-A29E-CB93CDF0CCB3}"/>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3" name="Rectangle 7">
              <a:extLst>
                <a:ext uri="{FF2B5EF4-FFF2-40B4-BE49-F238E27FC236}">
                  <a16:creationId xmlns:a16="http://schemas.microsoft.com/office/drawing/2014/main" id="{F30F7D5D-C9D6-448C-954B-E9CA1CA7CBA2}"/>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4" name="Rectangle 8">
              <a:extLst>
                <a:ext uri="{FF2B5EF4-FFF2-40B4-BE49-F238E27FC236}">
                  <a16:creationId xmlns:a16="http://schemas.microsoft.com/office/drawing/2014/main" id="{6BE47655-B8B6-4B8F-B5E3-633715665B5F}"/>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5" name="Rectangle 9">
              <a:extLst>
                <a:ext uri="{FF2B5EF4-FFF2-40B4-BE49-F238E27FC236}">
                  <a16:creationId xmlns:a16="http://schemas.microsoft.com/office/drawing/2014/main" id="{298E22F7-2D69-4EAB-A8B1-2A06AB3A3801}"/>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71684" name="Rectangle 10">
            <a:extLst>
              <a:ext uri="{FF2B5EF4-FFF2-40B4-BE49-F238E27FC236}">
                <a16:creationId xmlns:a16="http://schemas.microsoft.com/office/drawing/2014/main" id="{2397EE9D-6030-4BE9-A8D9-C79EBC05210A}"/>
              </a:ext>
            </a:extLst>
          </p:cNvPr>
          <p:cNvSpPr>
            <a:spLocks noGrp="1" noChangeArrowheads="1"/>
          </p:cNvSpPr>
          <p:nvPr>
            <p:ph type="body" idx="1"/>
          </p:nvPr>
        </p:nvSpPr>
        <p:spPr>
          <a:xfrm>
            <a:off x="134938" y="908050"/>
            <a:ext cx="8847137" cy="5761038"/>
          </a:xfrm>
          <a:noFill/>
        </p:spPr>
        <p:txBody>
          <a:bodyPr/>
          <a:lstStyle/>
          <a:p>
            <a:pPr eaLnBrk="1" hangingPunct="1">
              <a:spcBef>
                <a:spcPct val="0"/>
              </a:spcBef>
            </a:pPr>
            <a:r>
              <a:rPr lang="en-US" altLang="zh-TW" dirty="0"/>
              <a:t>The response of a 2-D isotropic filter (or a rotation-invariant filter) is independent of the direction of the discontinuities in the image to which the filter is applied.</a:t>
            </a:r>
          </a:p>
          <a:p>
            <a:pPr eaLnBrk="1" hangingPunct="1">
              <a:spcBef>
                <a:spcPct val="10000"/>
              </a:spcBef>
            </a:pPr>
            <a:r>
              <a:rPr lang="en-US" altLang="zh-TW" dirty="0"/>
              <a:t>The simplest isotropic derivative operator is the Laplacian operator defined by:</a:t>
            </a:r>
          </a:p>
          <a:p>
            <a:pPr eaLnBrk="1" hangingPunct="1">
              <a:spcBef>
                <a:spcPct val="0"/>
              </a:spcBef>
            </a:pPr>
            <a:endParaRPr lang="en-US" altLang="zh-TW" dirty="0"/>
          </a:p>
          <a:p>
            <a:pPr eaLnBrk="1" hangingPunct="1">
              <a:spcBef>
                <a:spcPct val="10000"/>
              </a:spcBef>
              <a:buFont typeface="Wingdings" panose="05000000000000000000" pitchFamily="2" charset="2"/>
              <a:buNone/>
            </a:pPr>
            <a:r>
              <a:rPr lang="en-US" altLang="zh-TW" dirty="0"/>
              <a:t>	which is a linear operator.</a:t>
            </a:r>
          </a:p>
          <a:p>
            <a:pPr eaLnBrk="1" hangingPunct="1">
              <a:spcBef>
                <a:spcPct val="10000"/>
              </a:spcBef>
            </a:pPr>
            <a:r>
              <a:rPr lang="en-US" altLang="zh-TW" dirty="0"/>
              <a:t> </a:t>
            </a:r>
          </a:p>
          <a:p>
            <a:pPr eaLnBrk="1" hangingPunct="1">
              <a:spcBef>
                <a:spcPct val="10000"/>
              </a:spcBef>
            </a:pPr>
            <a:endParaRPr lang="zh-TW" altLang="en-US" dirty="0"/>
          </a:p>
        </p:txBody>
      </p:sp>
      <p:sp>
        <p:nvSpPr>
          <p:cNvPr id="71685" name="Rectangle 11">
            <a:extLst>
              <a:ext uri="{FF2B5EF4-FFF2-40B4-BE49-F238E27FC236}">
                <a16:creationId xmlns:a16="http://schemas.microsoft.com/office/drawing/2014/main" id="{77C3EE7A-594B-4D43-AE43-A3737E15DFB5}"/>
              </a:ext>
            </a:extLst>
          </p:cNvPr>
          <p:cNvSpPr>
            <a:spLocks noGrp="1" noChangeArrowheads="1"/>
          </p:cNvSpPr>
          <p:nvPr>
            <p:ph type="title"/>
          </p:nvPr>
        </p:nvSpPr>
        <p:spPr/>
        <p:txBody>
          <a:bodyPr/>
          <a:lstStyle/>
          <a:p>
            <a:pPr eaLnBrk="1" hangingPunct="1"/>
            <a:endParaRPr lang="zh-TW" altLang="en-US"/>
          </a:p>
        </p:txBody>
      </p:sp>
      <p:sp>
        <p:nvSpPr>
          <p:cNvPr id="71686" name="Rectangle 12">
            <a:extLst>
              <a:ext uri="{FF2B5EF4-FFF2-40B4-BE49-F238E27FC236}">
                <a16:creationId xmlns:a16="http://schemas.microsoft.com/office/drawing/2014/main" id="{E8D0BE03-DC8F-49FA-9494-C6C49933EF64}"/>
              </a:ext>
            </a:extLst>
          </p:cNvPr>
          <p:cNvSpPr>
            <a:spLocks noChangeArrowheads="1"/>
          </p:cNvSpPr>
          <p:nvPr/>
        </p:nvSpPr>
        <p:spPr bwMode="auto">
          <a:xfrm>
            <a:off x="1116013" y="0"/>
            <a:ext cx="779303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sz="3600">
                <a:solidFill>
                  <a:schemeClr val="tx2"/>
                </a:solidFill>
                <a:latin typeface="Times New Roman" panose="02020603050405020304" pitchFamily="18" charset="0"/>
              </a:rPr>
              <a:t>The Laplacian Operator</a:t>
            </a:r>
          </a:p>
        </p:txBody>
      </p:sp>
      <p:grpSp>
        <p:nvGrpSpPr>
          <p:cNvPr id="71687" name="Group 16">
            <a:extLst>
              <a:ext uri="{FF2B5EF4-FFF2-40B4-BE49-F238E27FC236}">
                <a16:creationId xmlns:a16="http://schemas.microsoft.com/office/drawing/2014/main" id="{789767FC-CAD1-4E01-9F4E-6134BB56E5E2}"/>
              </a:ext>
            </a:extLst>
          </p:cNvPr>
          <p:cNvGrpSpPr>
            <a:grpSpLocks/>
          </p:cNvGrpSpPr>
          <p:nvPr/>
        </p:nvGrpSpPr>
        <p:grpSpPr bwMode="auto">
          <a:xfrm>
            <a:off x="2859088" y="2781300"/>
            <a:ext cx="6321425" cy="1020763"/>
            <a:chOff x="1801" y="2333"/>
            <a:chExt cx="3982" cy="643"/>
          </a:xfrm>
        </p:grpSpPr>
        <p:graphicFrame>
          <p:nvGraphicFramePr>
            <p:cNvPr id="71697" name="Object 17">
              <a:extLst>
                <a:ext uri="{FF2B5EF4-FFF2-40B4-BE49-F238E27FC236}">
                  <a16:creationId xmlns:a16="http://schemas.microsoft.com/office/drawing/2014/main" id="{1CE18581-5B00-4997-A8FB-1917209AA127}"/>
                </a:ext>
              </a:extLst>
            </p:cNvPr>
            <p:cNvGraphicFramePr>
              <a:graphicFrameLocks noChangeAspect="1"/>
            </p:cNvGraphicFramePr>
            <p:nvPr>
              <p:extLst>
                <p:ext uri="{D42A27DB-BD31-4B8C-83A1-F6EECF244321}">
                  <p14:modId xmlns:p14="http://schemas.microsoft.com/office/powerpoint/2010/main" val="2242910040"/>
                </p:ext>
              </p:extLst>
            </p:nvPr>
          </p:nvGraphicFramePr>
          <p:xfrm>
            <a:off x="1801" y="2333"/>
            <a:ext cx="1728" cy="643"/>
          </p:xfrm>
          <a:graphic>
            <a:graphicData uri="http://schemas.openxmlformats.org/presentationml/2006/ole">
              <mc:AlternateContent xmlns:mc="http://schemas.openxmlformats.org/markup-compatibility/2006">
                <mc:Choice xmlns:v="urn:schemas-microsoft-com:vml" Requires="v">
                  <p:oleObj spid="_x0000_s71790" name="Equation" r:id="rId3" imgW="1193800" imgH="444500" progId="Equation.DSMT4">
                    <p:embed/>
                  </p:oleObj>
                </mc:Choice>
                <mc:Fallback>
                  <p:oleObj name="Equation" r:id="rId3" imgW="1193800" imgH="4445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 y="2333"/>
                          <a:ext cx="1728"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8" name="Rectangle 18">
              <a:extLst>
                <a:ext uri="{FF2B5EF4-FFF2-40B4-BE49-F238E27FC236}">
                  <a16:creationId xmlns:a16="http://schemas.microsoft.com/office/drawing/2014/main" id="{A97F201C-22D3-452C-ACC1-2FE28FB90400}"/>
                </a:ext>
              </a:extLst>
            </p:cNvPr>
            <p:cNvSpPr>
              <a:spLocks noChangeArrowheads="1"/>
            </p:cNvSpPr>
            <p:nvPr/>
          </p:nvSpPr>
          <p:spPr bwMode="auto">
            <a:xfrm>
              <a:off x="4876" y="2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a:t>
              </a:r>
            </a:p>
          </p:txBody>
        </p:sp>
      </p:grpSp>
      <p:grpSp>
        <p:nvGrpSpPr>
          <p:cNvPr id="71688" name="Group 19">
            <a:extLst>
              <a:ext uri="{FF2B5EF4-FFF2-40B4-BE49-F238E27FC236}">
                <a16:creationId xmlns:a16="http://schemas.microsoft.com/office/drawing/2014/main" id="{02DA2978-D8CB-4239-95C0-E5F110E6905C}"/>
              </a:ext>
            </a:extLst>
          </p:cNvPr>
          <p:cNvGrpSpPr>
            <a:grpSpLocks/>
          </p:cNvGrpSpPr>
          <p:nvPr/>
        </p:nvGrpSpPr>
        <p:grpSpPr bwMode="auto">
          <a:xfrm>
            <a:off x="1042988" y="3860800"/>
            <a:ext cx="8137525" cy="963613"/>
            <a:chOff x="657" y="1207"/>
            <a:chExt cx="5126" cy="607"/>
          </a:xfrm>
        </p:grpSpPr>
        <p:graphicFrame>
          <p:nvGraphicFramePr>
            <p:cNvPr id="71695" name="Object 20">
              <a:extLst>
                <a:ext uri="{FF2B5EF4-FFF2-40B4-BE49-F238E27FC236}">
                  <a16:creationId xmlns:a16="http://schemas.microsoft.com/office/drawing/2014/main" id="{9D250A05-3842-459C-B266-74A16FE5C636}"/>
                </a:ext>
              </a:extLst>
            </p:cNvPr>
            <p:cNvGraphicFramePr>
              <a:graphicFrameLocks noChangeAspect="1"/>
            </p:cNvGraphicFramePr>
            <p:nvPr>
              <p:extLst>
                <p:ext uri="{D42A27DB-BD31-4B8C-83A1-F6EECF244321}">
                  <p14:modId xmlns:p14="http://schemas.microsoft.com/office/powerpoint/2010/main" val="1198479429"/>
                </p:ext>
              </p:extLst>
            </p:nvPr>
          </p:nvGraphicFramePr>
          <p:xfrm>
            <a:off x="657" y="1207"/>
            <a:ext cx="3770" cy="607"/>
          </p:xfrm>
          <a:graphic>
            <a:graphicData uri="http://schemas.openxmlformats.org/presentationml/2006/ole">
              <mc:AlternateContent xmlns:mc="http://schemas.openxmlformats.org/markup-compatibility/2006">
                <mc:Choice xmlns:v="urn:schemas-microsoft-com:vml" Requires="v">
                  <p:oleObj spid="_x0000_s71791" name="Equation" r:id="rId5" imgW="2603500" imgH="419100" progId="Equation.DSMT4">
                    <p:embed/>
                  </p:oleObj>
                </mc:Choice>
                <mc:Fallback>
                  <p:oleObj name="Equation" r:id="rId5" imgW="2603500" imgH="4191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207"/>
                          <a:ext cx="3770"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6" name="Rectangle 21">
              <a:extLst>
                <a:ext uri="{FF2B5EF4-FFF2-40B4-BE49-F238E27FC236}">
                  <a16:creationId xmlns:a16="http://schemas.microsoft.com/office/drawing/2014/main" id="{C62896CA-289F-4110-B1EC-741A07F4FDA8}"/>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(3.7-2)</a:t>
              </a:r>
            </a:p>
          </p:txBody>
        </p:sp>
      </p:grpSp>
      <p:grpSp>
        <p:nvGrpSpPr>
          <p:cNvPr id="71689" name="Group 22">
            <a:extLst>
              <a:ext uri="{FF2B5EF4-FFF2-40B4-BE49-F238E27FC236}">
                <a16:creationId xmlns:a16="http://schemas.microsoft.com/office/drawing/2014/main" id="{FE67522F-CF29-47B6-BDF5-9D200D2D7BAD}"/>
              </a:ext>
            </a:extLst>
          </p:cNvPr>
          <p:cNvGrpSpPr>
            <a:grpSpLocks/>
          </p:cNvGrpSpPr>
          <p:nvPr/>
        </p:nvGrpSpPr>
        <p:grpSpPr bwMode="auto">
          <a:xfrm>
            <a:off x="1042988" y="4702175"/>
            <a:ext cx="8137525" cy="1020763"/>
            <a:chOff x="657" y="1789"/>
            <a:chExt cx="5126" cy="643"/>
          </a:xfrm>
        </p:grpSpPr>
        <p:graphicFrame>
          <p:nvGraphicFramePr>
            <p:cNvPr id="71693" name="Object 23">
              <a:extLst>
                <a:ext uri="{FF2B5EF4-FFF2-40B4-BE49-F238E27FC236}">
                  <a16:creationId xmlns:a16="http://schemas.microsoft.com/office/drawing/2014/main" id="{2E824CA2-678A-4011-8494-D5C133E09F21}"/>
                </a:ext>
              </a:extLst>
            </p:cNvPr>
            <p:cNvGraphicFramePr>
              <a:graphicFrameLocks noChangeAspect="1"/>
            </p:cNvGraphicFramePr>
            <p:nvPr>
              <p:extLst>
                <p:ext uri="{D42A27DB-BD31-4B8C-83A1-F6EECF244321}">
                  <p14:modId xmlns:p14="http://schemas.microsoft.com/office/powerpoint/2010/main" val="2477675687"/>
                </p:ext>
              </p:extLst>
            </p:nvPr>
          </p:nvGraphicFramePr>
          <p:xfrm>
            <a:off x="657" y="1789"/>
            <a:ext cx="3789" cy="643"/>
          </p:xfrm>
          <a:graphic>
            <a:graphicData uri="http://schemas.openxmlformats.org/presentationml/2006/ole">
              <mc:AlternateContent xmlns:mc="http://schemas.openxmlformats.org/markup-compatibility/2006">
                <mc:Choice xmlns:v="urn:schemas-microsoft-com:vml" Requires="v">
                  <p:oleObj spid="_x0000_s71792" name="Equation" r:id="rId7" imgW="2616200" imgH="444500" progId="Equation.DSMT4">
                    <p:embed/>
                  </p:oleObj>
                </mc:Choice>
                <mc:Fallback>
                  <p:oleObj name="Equation" r:id="rId7" imgW="2616200" imgH="4445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1789"/>
                          <a:ext cx="3789"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4" name="Rectangle 24">
              <a:extLst>
                <a:ext uri="{FF2B5EF4-FFF2-40B4-BE49-F238E27FC236}">
                  <a16:creationId xmlns:a16="http://schemas.microsoft.com/office/drawing/2014/main" id="{C7D723A9-4055-4EC4-BCE2-B958F0394F38}"/>
                </a:ext>
              </a:extLst>
            </p:cNvPr>
            <p:cNvSpPr>
              <a:spLocks noChangeArrowheads="1"/>
            </p:cNvSpPr>
            <p:nvPr/>
          </p:nvSpPr>
          <p:spPr bwMode="auto">
            <a:xfrm>
              <a:off x="4876" y="193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(3.7-3)</a:t>
              </a:r>
            </a:p>
          </p:txBody>
        </p:sp>
      </p:grpSp>
      <p:grpSp>
        <p:nvGrpSpPr>
          <p:cNvPr id="71690" name="Group 25">
            <a:extLst>
              <a:ext uri="{FF2B5EF4-FFF2-40B4-BE49-F238E27FC236}">
                <a16:creationId xmlns:a16="http://schemas.microsoft.com/office/drawing/2014/main" id="{1CAC98AA-3555-4178-8491-A91E2F49C347}"/>
              </a:ext>
            </a:extLst>
          </p:cNvPr>
          <p:cNvGrpSpPr>
            <a:grpSpLocks/>
          </p:cNvGrpSpPr>
          <p:nvPr/>
        </p:nvGrpSpPr>
        <p:grpSpPr bwMode="auto">
          <a:xfrm>
            <a:off x="395288" y="5649913"/>
            <a:ext cx="8748712" cy="1112837"/>
            <a:chOff x="249" y="2774"/>
            <a:chExt cx="5511" cy="701"/>
          </a:xfrm>
        </p:grpSpPr>
        <p:graphicFrame>
          <p:nvGraphicFramePr>
            <p:cNvPr id="71691" name="Object 26">
              <a:extLst>
                <a:ext uri="{FF2B5EF4-FFF2-40B4-BE49-F238E27FC236}">
                  <a16:creationId xmlns:a16="http://schemas.microsoft.com/office/drawing/2014/main" id="{082D381A-BC5E-41D2-AF45-6C14558C651D}"/>
                </a:ext>
              </a:extLst>
            </p:cNvPr>
            <p:cNvGraphicFramePr>
              <a:graphicFrameLocks noChangeAspect="1"/>
            </p:cNvGraphicFramePr>
            <p:nvPr>
              <p:extLst>
                <p:ext uri="{D42A27DB-BD31-4B8C-83A1-F6EECF244321}">
                  <p14:modId xmlns:p14="http://schemas.microsoft.com/office/powerpoint/2010/main" val="2060264076"/>
                </p:ext>
              </p:extLst>
            </p:nvPr>
          </p:nvGraphicFramePr>
          <p:xfrm>
            <a:off x="249" y="2774"/>
            <a:ext cx="4718" cy="701"/>
          </p:xfrm>
          <a:graphic>
            <a:graphicData uri="http://schemas.openxmlformats.org/presentationml/2006/ole">
              <mc:AlternateContent xmlns:mc="http://schemas.openxmlformats.org/markup-compatibility/2006">
                <mc:Choice xmlns:v="urn:schemas-microsoft-com:vml" Requires="v">
                  <p:oleObj spid="_x0000_s71793" name="Equation" r:id="rId9" imgW="3594100" imgH="533400" progId="Equation.DSMT4">
                    <p:embed/>
                  </p:oleObj>
                </mc:Choice>
                <mc:Fallback>
                  <p:oleObj name="Equation" r:id="rId9" imgW="3594100" imgH="5334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2774"/>
                          <a:ext cx="4718" cy="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2" name="Rectangle 27">
              <a:extLst>
                <a:ext uri="{FF2B5EF4-FFF2-40B4-BE49-F238E27FC236}">
                  <a16:creationId xmlns:a16="http://schemas.microsoft.com/office/drawing/2014/main" id="{CC70EC50-0D4B-4DC8-8D59-05D71CE18705}"/>
                </a:ext>
              </a:extLst>
            </p:cNvPr>
            <p:cNvSpPr>
              <a:spLocks noChangeArrowheads="1"/>
            </p:cNvSpPr>
            <p:nvPr/>
          </p:nvSpPr>
          <p:spPr bwMode="auto">
            <a:xfrm>
              <a:off x="4853" y="304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(3.7-4)</a:t>
              </a:r>
            </a:p>
          </p:txBody>
        </p:sp>
      </p:grpSp>
      <p:sp>
        <p:nvSpPr>
          <p:cNvPr id="30" name="文字方塊 29">
            <a:extLst>
              <a:ext uri="{FF2B5EF4-FFF2-40B4-BE49-F238E27FC236}">
                <a16:creationId xmlns:a16="http://schemas.microsoft.com/office/drawing/2014/main" id="{6EEF3F7E-4704-4F04-909C-722F99F475DA}"/>
              </a:ext>
            </a:extLst>
          </p:cNvPr>
          <p:cNvSpPr txBox="1"/>
          <p:nvPr/>
        </p:nvSpPr>
        <p:spPr>
          <a:xfrm>
            <a:off x="6897058" y="4086568"/>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31" name="文字方塊 30">
            <a:extLst>
              <a:ext uri="{FF2B5EF4-FFF2-40B4-BE49-F238E27FC236}">
                <a16:creationId xmlns:a16="http://schemas.microsoft.com/office/drawing/2014/main" id="{2E36F022-B473-4A7B-B72A-8A8EEEBF7941}"/>
              </a:ext>
            </a:extLst>
          </p:cNvPr>
          <p:cNvSpPr txBox="1"/>
          <p:nvPr/>
        </p:nvSpPr>
        <p:spPr>
          <a:xfrm>
            <a:off x="6920809" y="4946685"/>
            <a:ext cx="274434" cy="461665"/>
          </a:xfrm>
          <a:prstGeom prst="rect">
            <a:avLst/>
          </a:prstGeom>
          <a:noFill/>
        </p:spPr>
        <p:txBody>
          <a:bodyPr wrap="squar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a:extLst>
              <a:ext uri="{FF2B5EF4-FFF2-40B4-BE49-F238E27FC236}">
                <a16:creationId xmlns:a16="http://schemas.microsoft.com/office/drawing/2014/main" id="{01707E96-2DD4-4BA5-B4F3-AFB959A5392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39225A6-BBC9-4DA6-BB44-DCF85C3A601B}" type="slidenum">
              <a:rPr kumimoji="0" lang="zh-TW" altLang="en-US"/>
              <a:pPr/>
              <a:t>67</a:t>
            </a:fld>
            <a:endParaRPr kumimoji="0" lang="en-US" altLang="zh-TW"/>
          </a:p>
        </p:txBody>
      </p:sp>
      <p:sp>
        <p:nvSpPr>
          <p:cNvPr id="72707" name="Rectangle 2">
            <a:extLst>
              <a:ext uri="{FF2B5EF4-FFF2-40B4-BE49-F238E27FC236}">
                <a16:creationId xmlns:a16="http://schemas.microsoft.com/office/drawing/2014/main" id="{3ADD54AF-DB6B-4DE9-9DB4-6F11404B3BD9}"/>
              </a:ext>
            </a:extLst>
          </p:cNvPr>
          <p:cNvSpPr>
            <a:spLocks noGrp="1" noChangeArrowheads="1"/>
          </p:cNvSpPr>
          <p:nvPr>
            <p:ph type="title"/>
          </p:nvPr>
        </p:nvSpPr>
        <p:spPr/>
        <p:txBody>
          <a:bodyPr/>
          <a:lstStyle/>
          <a:p>
            <a:pPr eaLnBrk="1" hangingPunct="1"/>
            <a:endParaRPr lang="en-US" altLang="zh-TW"/>
          </a:p>
        </p:txBody>
      </p:sp>
      <p:sp>
        <p:nvSpPr>
          <p:cNvPr id="72708" name="Rectangle 3">
            <a:extLst>
              <a:ext uri="{FF2B5EF4-FFF2-40B4-BE49-F238E27FC236}">
                <a16:creationId xmlns:a16="http://schemas.microsoft.com/office/drawing/2014/main" id="{439ACFEE-E612-4A75-9119-5CA7C7F12ED7}"/>
              </a:ext>
            </a:extLst>
          </p:cNvPr>
          <p:cNvSpPr>
            <a:spLocks noGrp="1" noChangeArrowheads="1"/>
          </p:cNvSpPr>
          <p:nvPr>
            <p:ph type="body" idx="1"/>
          </p:nvPr>
        </p:nvSpPr>
        <p:spPr/>
        <p:txBody>
          <a:bodyPr/>
          <a:lstStyle/>
          <a:p>
            <a:pPr eaLnBrk="1" hangingPunct="1"/>
            <a:r>
              <a:rPr lang="en-US" altLang="zh-TW" dirty="0"/>
              <a:t>Fig.</a:t>
            </a:r>
            <a:r>
              <a:rPr lang="en-US" altLang="zh-TW" sz="1600" dirty="0"/>
              <a:t> </a:t>
            </a:r>
            <a:r>
              <a:rPr lang="en-US" altLang="zh-TW" dirty="0"/>
              <a:t>3.39(a) shows the filter mask used to implement digital Laplacian, Fig.</a:t>
            </a:r>
            <a:r>
              <a:rPr lang="en-US" altLang="zh-TW" sz="1600" dirty="0"/>
              <a:t> </a:t>
            </a:r>
            <a:r>
              <a:rPr lang="en-US" altLang="zh-TW" dirty="0"/>
              <a:t>3.39(b) shows the extended filter mask for digital Laplacian, and Fig.</a:t>
            </a:r>
            <a:r>
              <a:rPr lang="en-US" altLang="zh-TW" sz="1600" dirty="0"/>
              <a:t> </a:t>
            </a:r>
            <a:r>
              <a:rPr lang="en-US" altLang="zh-TW" dirty="0"/>
              <a:t>3.39(c) and (d) shows the two other implementations of digital Laplacian.</a:t>
            </a:r>
          </a:p>
        </p:txBody>
      </p:sp>
      <p:pic>
        <p:nvPicPr>
          <p:cNvPr id="72709" name="Picture 5">
            <a:extLst>
              <a:ext uri="{FF2B5EF4-FFF2-40B4-BE49-F238E27FC236}">
                <a16:creationId xmlns:a16="http://schemas.microsoft.com/office/drawing/2014/main" id="{D6C56F5B-486B-4E24-A0F8-8A9AAF224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741680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a:extLst>
              <a:ext uri="{FF2B5EF4-FFF2-40B4-BE49-F238E27FC236}">
                <a16:creationId xmlns:a16="http://schemas.microsoft.com/office/drawing/2014/main" id="{8A04C4B1-AD55-4EF8-94A7-88AC6ABCF9D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11E6B80-9368-4205-82DD-9297900D1FBB}" type="slidenum">
              <a:rPr kumimoji="0" lang="zh-TW" altLang="en-US"/>
              <a:pPr/>
              <a:t>68</a:t>
            </a:fld>
            <a:endParaRPr kumimoji="0" lang="en-US" altLang="zh-TW"/>
          </a:p>
        </p:txBody>
      </p:sp>
      <p:sp>
        <p:nvSpPr>
          <p:cNvPr id="73731" name="Rectangle 2">
            <a:extLst>
              <a:ext uri="{FF2B5EF4-FFF2-40B4-BE49-F238E27FC236}">
                <a16:creationId xmlns:a16="http://schemas.microsoft.com/office/drawing/2014/main" id="{4FDB1D4C-8A3F-43E0-87B9-CBC30F0CD1A3}"/>
              </a:ext>
            </a:extLst>
          </p:cNvPr>
          <p:cNvSpPr>
            <a:spLocks noGrp="1" noChangeArrowheads="1"/>
          </p:cNvSpPr>
          <p:nvPr>
            <p:ph type="title"/>
          </p:nvPr>
        </p:nvSpPr>
        <p:spPr/>
        <p:txBody>
          <a:bodyPr/>
          <a:lstStyle/>
          <a:p>
            <a:pPr eaLnBrk="1" hangingPunct="1"/>
            <a:endParaRPr lang="zh-TW" altLang="en-US"/>
          </a:p>
        </p:txBody>
      </p:sp>
      <p:sp>
        <p:nvSpPr>
          <p:cNvPr id="73732" name="Rectangle 3">
            <a:extLst>
              <a:ext uri="{FF2B5EF4-FFF2-40B4-BE49-F238E27FC236}">
                <a16:creationId xmlns:a16="http://schemas.microsoft.com/office/drawing/2014/main" id="{5B584908-D42E-4ABA-AD03-5766E2F6215A}"/>
              </a:ext>
            </a:extLst>
          </p:cNvPr>
          <p:cNvSpPr>
            <a:spLocks noGrp="1" noChangeArrowheads="1"/>
          </p:cNvSpPr>
          <p:nvPr>
            <p:ph type="body" idx="1"/>
          </p:nvPr>
        </p:nvSpPr>
        <p:spPr/>
        <p:txBody>
          <a:bodyPr/>
          <a:lstStyle/>
          <a:p>
            <a:pPr eaLnBrk="1" hangingPunct="1"/>
            <a:r>
              <a:rPr lang="en-US" altLang="zh-TW" dirty="0"/>
              <a:t>The basic way of using the Laplacian for image enhancement is:</a:t>
            </a:r>
          </a:p>
          <a:p>
            <a:pPr lvl="1" eaLnBrk="1" hangingPunct="1"/>
            <a:endParaRPr lang="en-US" altLang="zh-TW" dirty="0"/>
          </a:p>
          <a:p>
            <a:pPr lvl="1" eaLnBrk="1" hangingPunct="1"/>
            <a:endParaRPr lang="en-US" altLang="zh-TW" dirty="0"/>
          </a:p>
          <a:p>
            <a:pPr lvl="1" eaLnBrk="1" hangingPunct="1"/>
            <a:endParaRPr lang="en-US" altLang="zh-TW" dirty="0"/>
          </a:p>
          <a:p>
            <a:pPr lvl="1" eaLnBrk="1" hangingPunct="1"/>
            <a:r>
              <a:rPr lang="en-US" altLang="zh-TW" dirty="0"/>
              <a:t>If the Laplacian image superimposed on a dark, featureless background, background features can be recovered while still preserving the sharpening effect of the Laplacian operation by Eq. (3.7-5) (adding).</a:t>
            </a:r>
          </a:p>
        </p:txBody>
      </p:sp>
      <p:grpSp>
        <p:nvGrpSpPr>
          <p:cNvPr id="73733" name="Group 9">
            <a:extLst>
              <a:ext uri="{FF2B5EF4-FFF2-40B4-BE49-F238E27FC236}">
                <a16:creationId xmlns:a16="http://schemas.microsoft.com/office/drawing/2014/main" id="{D544FA6E-5BD8-4138-98D8-CEB949B44B4A}"/>
              </a:ext>
            </a:extLst>
          </p:cNvPr>
          <p:cNvGrpSpPr>
            <a:grpSpLocks/>
          </p:cNvGrpSpPr>
          <p:nvPr/>
        </p:nvGrpSpPr>
        <p:grpSpPr bwMode="auto">
          <a:xfrm>
            <a:off x="324643" y="1124744"/>
            <a:ext cx="8964613" cy="1511300"/>
            <a:chOff x="432" y="1389"/>
            <a:chExt cx="5647" cy="952"/>
          </a:xfrm>
        </p:grpSpPr>
        <p:sp>
          <p:nvSpPr>
            <p:cNvPr id="73734" name="Rectangle 5">
              <a:extLst>
                <a:ext uri="{FF2B5EF4-FFF2-40B4-BE49-F238E27FC236}">
                  <a16:creationId xmlns:a16="http://schemas.microsoft.com/office/drawing/2014/main" id="{8CB925BD-C35F-4263-8FE0-784461FCA731}"/>
                </a:ext>
              </a:extLst>
            </p:cNvPr>
            <p:cNvSpPr>
              <a:spLocks noChangeArrowheads="1"/>
            </p:cNvSpPr>
            <p:nvPr/>
          </p:nvSpPr>
          <p:spPr bwMode="auto">
            <a:xfrm>
              <a:off x="3152" y="1389"/>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negative, </a:t>
              </a:r>
            </a:p>
          </p:txBody>
        </p:sp>
        <p:sp>
          <p:nvSpPr>
            <p:cNvPr id="73735" name="Rectangle 6">
              <a:extLst>
                <a:ext uri="{FF2B5EF4-FFF2-40B4-BE49-F238E27FC236}">
                  <a16:creationId xmlns:a16="http://schemas.microsoft.com/office/drawing/2014/main" id="{BE19B748-EA92-466E-BDB3-627204CF9E98}"/>
                </a:ext>
              </a:extLst>
            </p:cNvPr>
            <p:cNvSpPr>
              <a:spLocks noChangeArrowheads="1"/>
            </p:cNvSpPr>
            <p:nvPr/>
          </p:nvSpPr>
          <p:spPr bwMode="auto">
            <a:xfrm>
              <a:off x="3152" y="1842"/>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positive.</a:t>
              </a:r>
            </a:p>
          </p:txBody>
        </p:sp>
        <p:graphicFrame>
          <p:nvGraphicFramePr>
            <p:cNvPr id="73736" name="Object 7">
              <a:extLst>
                <a:ext uri="{FF2B5EF4-FFF2-40B4-BE49-F238E27FC236}">
                  <a16:creationId xmlns:a16="http://schemas.microsoft.com/office/drawing/2014/main" id="{958DEB5C-12B1-4828-97D5-0D5CBB1276EB}"/>
                </a:ext>
              </a:extLst>
            </p:cNvPr>
            <p:cNvGraphicFramePr>
              <a:graphicFrameLocks noChangeAspect="1"/>
            </p:cNvGraphicFramePr>
            <p:nvPr>
              <p:extLst>
                <p:ext uri="{D42A27DB-BD31-4B8C-83A1-F6EECF244321}">
                  <p14:modId xmlns:p14="http://schemas.microsoft.com/office/powerpoint/2010/main" val="1056268607"/>
                </p:ext>
              </p:extLst>
            </p:nvPr>
          </p:nvGraphicFramePr>
          <p:xfrm>
            <a:off x="432" y="1500"/>
            <a:ext cx="2584" cy="705"/>
          </p:xfrm>
          <a:graphic>
            <a:graphicData uri="http://schemas.openxmlformats.org/presentationml/2006/ole">
              <mc:AlternateContent xmlns:mc="http://schemas.openxmlformats.org/markup-compatibility/2006">
                <mc:Choice xmlns:v="urn:schemas-microsoft-com:vml" Requires="v">
                  <p:oleObj spid="_x0000_s73759" name="Equation" r:id="rId3" imgW="1955800" imgH="533400" progId="Equation.DSMT4">
                    <p:embed/>
                  </p:oleObj>
                </mc:Choice>
                <mc:Fallback>
                  <p:oleObj name="Equation" r:id="rId3" imgW="1955800" imgH="533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500"/>
                          <a:ext cx="2584" cy="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7" name="Rectangle 8">
              <a:extLst>
                <a:ext uri="{FF2B5EF4-FFF2-40B4-BE49-F238E27FC236}">
                  <a16:creationId xmlns:a16="http://schemas.microsoft.com/office/drawing/2014/main" id="{3F94F818-ED8A-4B04-A268-1BA58A9685BA}"/>
                </a:ext>
              </a:extLst>
            </p:cNvPr>
            <p:cNvSpPr>
              <a:spLocks noChangeArrowheads="1"/>
            </p:cNvSpPr>
            <p:nvPr/>
          </p:nvSpPr>
          <p:spPr bwMode="auto">
            <a:xfrm>
              <a:off x="5172" y="165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dirty="0">
                  <a:latin typeface="Times New Roman" panose="02020603050405020304" pitchFamily="18" charset="0"/>
                </a:rPr>
                <a:t>(3.7-5)</a:t>
              </a:r>
            </a:p>
          </p:txBody>
        </p:sp>
      </p:grpSp>
      <p:sp>
        <p:nvSpPr>
          <p:cNvPr id="11" name="文字方塊 10">
            <a:extLst>
              <a:ext uri="{FF2B5EF4-FFF2-40B4-BE49-F238E27FC236}">
                <a16:creationId xmlns:a16="http://schemas.microsoft.com/office/drawing/2014/main" id="{B67E4C9A-1BB9-43F6-A635-31FA14FBA4E4}"/>
              </a:ext>
            </a:extLst>
          </p:cNvPr>
          <p:cNvSpPr txBox="1"/>
          <p:nvPr/>
        </p:nvSpPr>
        <p:spPr>
          <a:xfrm>
            <a:off x="4297566" y="1887215"/>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12" name="文字方塊 11">
            <a:extLst>
              <a:ext uri="{FF2B5EF4-FFF2-40B4-BE49-F238E27FC236}">
                <a16:creationId xmlns:a16="http://schemas.microsoft.com/office/drawing/2014/main" id="{A44CCF4E-F12D-41BF-B6CE-6ABCC4B9B54B}"/>
              </a:ext>
            </a:extLst>
          </p:cNvPr>
          <p:cNvSpPr txBox="1"/>
          <p:nvPr/>
        </p:nvSpPr>
        <p:spPr>
          <a:xfrm>
            <a:off x="4289526" y="1311151"/>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a:extLst>
              <a:ext uri="{FF2B5EF4-FFF2-40B4-BE49-F238E27FC236}">
                <a16:creationId xmlns:a16="http://schemas.microsoft.com/office/drawing/2014/main" id="{5EFB999B-D3A8-4721-AC63-192FDDC9378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43E33FD-0FB8-40DB-95B9-E640F54D70F4}" type="slidenum">
              <a:rPr kumimoji="0" lang="zh-TW" altLang="en-US"/>
              <a:pPr/>
              <a:t>69</a:t>
            </a:fld>
            <a:endParaRPr kumimoji="0" lang="en-US" altLang="zh-TW"/>
          </a:p>
        </p:txBody>
      </p:sp>
      <p:sp>
        <p:nvSpPr>
          <p:cNvPr id="74755" name="Rectangle 2">
            <a:extLst>
              <a:ext uri="{FF2B5EF4-FFF2-40B4-BE49-F238E27FC236}">
                <a16:creationId xmlns:a16="http://schemas.microsoft.com/office/drawing/2014/main" id="{374FC416-B5BB-404D-817E-12E47B49915C}"/>
              </a:ext>
            </a:extLst>
          </p:cNvPr>
          <p:cNvSpPr>
            <a:spLocks noGrp="1" noChangeArrowheads="1"/>
          </p:cNvSpPr>
          <p:nvPr>
            <p:ph type="title"/>
          </p:nvPr>
        </p:nvSpPr>
        <p:spPr/>
        <p:txBody>
          <a:bodyPr/>
          <a:lstStyle/>
          <a:p>
            <a:pPr eaLnBrk="1" hangingPunct="1"/>
            <a:endParaRPr lang="en-US" altLang="zh-TW"/>
          </a:p>
        </p:txBody>
      </p:sp>
      <p:sp>
        <p:nvSpPr>
          <p:cNvPr id="74756" name="Rectangle 3">
            <a:extLst>
              <a:ext uri="{FF2B5EF4-FFF2-40B4-BE49-F238E27FC236}">
                <a16:creationId xmlns:a16="http://schemas.microsoft.com/office/drawing/2014/main" id="{CD836F30-2AEF-4EF6-BC43-6966192A4CAD}"/>
              </a:ext>
            </a:extLst>
          </p:cNvPr>
          <p:cNvSpPr>
            <a:spLocks noGrp="1" noChangeArrowheads="1"/>
          </p:cNvSpPr>
          <p:nvPr>
            <p:ph type="body" idx="1"/>
          </p:nvPr>
        </p:nvSpPr>
        <p:spPr/>
        <p:txBody>
          <a:bodyPr/>
          <a:lstStyle/>
          <a:p>
            <a:pPr eaLnBrk="1" hangingPunct="1"/>
            <a:r>
              <a:rPr lang="en-US" altLang="zh-TW"/>
              <a:t>Fig.</a:t>
            </a:r>
            <a:r>
              <a:rPr lang="en-US" altLang="zh-TW" sz="1600"/>
              <a:t> </a:t>
            </a:r>
            <a:r>
              <a:rPr lang="en-US" altLang="zh-TW"/>
              <a:t>3.40 shows the original image, the Laplacian filtered image, the Laplacian image scaled for display purposes, and the image enhanced by Eq. (3.7-5).</a:t>
            </a:r>
          </a:p>
          <a:p>
            <a:pPr eaLnBrk="1" hangingPunct="1"/>
            <a:endParaRPr lang="en-US" altLang="zh-TW"/>
          </a:p>
        </p:txBody>
      </p:sp>
      <p:pic>
        <p:nvPicPr>
          <p:cNvPr id="74757" name="Picture 5">
            <a:extLst>
              <a:ext uri="{FF2B5EF4-FFF2-40B4-BE49-F238E27FC236}">
                <a16:creationId xmlns:a16="http://schemas.microsoft.com/office/drawing/2014/main" id="{A3495C65-7B0C-44D8-828C-DF4090377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628775"/>
            <a:ext cx="562927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DA7E6F43-02C6-468A-B660-632B263CED8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A5BB670-0DBE-41D2-A478-CDE2862DF071}" type="slidenum">
              <a:rPr kumimoji="0" lang="zh-TW" altLang="en-US"/>
              <a:pPr/>
              <a:t>7</a:t>
            </a:fld>
            <a:endParaRPr kumimoji="0" lang="en-US" altLang="zh-TW"/>
          </a:p>
        </p:txBody>
      </p:sp>
      <p:sp>
        <p:nvSpPr>
          <p:cNvPr id="11267" name="Rectangle 2">
            <a:extLst>
              <a:ext uri="{FF2B5EF4-FFF2-40B4-BE49-F238E27FC236}">
                <a16:creationId xmlns:a16="http://schemas.microsoft.com/office/drawing/2014/main" id="{C18673F4-8085-4BE4-B7CB-D35A06D1E90A}"/>
              </a:ext>
            </a:extLst>
          </p:cNvPr>
          <p:cNvSpPr>
            <a:spLocks noGrp="1" noChangeArrowheads="1"/>
          </p:cNvSpPr>
          <p:nvPr>
            <p:ph type="title"/>
          </p:nvPr>
        </p:nvSpPr>
        <p:spPr/>
        <p:txBody>
          <a:bodyPr/>
          <a:lstStyle/>
          <a:p>
            <a:pPr eaLnBrk="1" hangingPunct="1"/>
            <a:endParaRPr lang="en-US" altLang="zh-TW"/>
          </a:p>
        </p:txBody>
      </p:sp>
      <p:sp>
        <p:nvSpPr>
          <p:cNvPr id="11268" name="Rectangle 3">
            <a:extLst>
              <a:ext uri="{FF2B5EF4-FFF2-40B4-BE49-F238E27FC236}">
                <a16:creationId xmlns:a16="http://schemas.microsoft.com/office/drawing/2014/main" id="{C1E816EB-6173-4D6F-9723-61C038894575}"/>
              </a:ext>
            </a:extLst>
          </p:cNvPr>
          <p:cNvSpPr>
            <a:spLocks noGrp="1" noChangeArrowheads="1"/>
          </p:cNvSpPr>
          <p:nvPr>
            <p:ph type="body" idx="1"/>
          </p:nvPr>
        </p:nvSpPr>
        <p:spPr/>
        <p:txBody>
          <a:bodyPr/>
          <a:lstStyle/>
          <a:p>
            <a:pPr eaLnBrk="1" hangingPunct="1"/>
            <a:r>
              <a:rPr lang="en-US" altLang="zh-TW" dirty="0"/>
              <a:t>Log Transformations</a:t>
            </a:r>
          </a:p>
          <a:p>
            <a:pPr lvl="1" eaLnBrk="1" hangingPunct="1"/>
            <a:r>
              <a:rPr lang="en-US" altLang="zh-TW" dirty="0"/>
              <a:t>The general form of the log transformation shown in Fig. 3.3 is:</a:t>
            </a:r>
          </a:p>
          <a:p>
            <a:pPr lvl="1" eaLnBrk="1" hangingPunct="1"/>
            <a:endParaRPr lang="en-US" altLang="zh-TW" dirty="0"/>
          </a:p>
          <a:p>
            <a:pPr lvl="1" eaLnBrk="1" hangingPunct="1">
              <a:buFont typeface="Wingdings" panose="05000000000000000000" pitchFamily="2" charset="2"/>
              <a:buNone/>
            </a:pPr>
            <a:r>
              <a:rPr lang="en-US" altLang="zh-TW" dirty="0"/>
              <a:t>	where </a:t>
            </a:r>
            <a:r>
              <a:rPr lang="en-US" altLang="zh-TW" i="1" dirty="0"/>
              <a:t>c</a:t>
            </a:r>
            <a:r>
              <a:rPr lang="en-US" altLang="zh-TW" dirty="0"/>
              <a:t> is a constant and it is assumed that</a:t>
            </a:r>
          </a:p>
          <a:p>
            <a:pPr lvl="1" eaLnBrk="1" hangingPunct="1"/>
            <a:r>
              <a:rPr lang="en-US" altLang="zh-TW" dirty="0"/>
              <a:t>Fig.</a:t>
            </a:r>
            <a:r>
              <a:rPr lang="en-US" altLang="zh-TW" sz="1000" dirty="0"/>
              <a:t> </a:t>
            </a:r>
            <a:r>
              <a:rPr lang="en-US" altLang="zh-TW" dirty="0"/>
              <a:t>3.5(a) shows a Fourier spectrum and Fig.</a:t>
            </a:r>
            <a:r>
              <a:rPr lang="en-US" altLang="zh-TW" sz="1000" dirty="0"/>
              <a:t> </a:t>
            </a:r>
            <a:r>
              <a:rPr lang="en-US" altLang="zh-TW" dirty="0"/>
              <a:t>3.5(b) shows the corresponding result of applying the log transformation (Eq. (3.2-2) with </a:t>
            </a:r>
            <a:r>
              <a:rPr lang="en-US" altLang="zh-TW" i="1" dirty="0"/>
              <a:t>c</a:t>
            </a:r>
            <a:r>
              <a:rPr lang="en-US" altLang="zh-TW" dirty="0"/>
              <a:t>=1).</a:t>
            </a:r>
          </a:p>
        </p:txBody>
      </p:sp>
      <p:grpSp>
        <p:nvGrpSpPr>
          <p:cNvPr id="11269" name="Group 26">
            <a:extLst>
              <a:ext uri="{FF2B5EF4-FFF2-40B4-BE49-F238E27FC236}">
                <a16:creationId xmlns:a16="http://schemas.microsoft.com/office/drawing/2014/main" id="{CAA5EF97-8D33-4B79-8121-8F680924A20D}"/>
              </a:ext>
            </a:extLst>
          </p:cNvPr>
          <p:cNvGrpSpPr>
            <a:grpSpLocks/>
          </p:cNvGrpSpPr>
          <p:nvPr/>
        </p:nvGrpSpPr>
        <p:grpSpPr bwMode="auto">
          <a:xfrm>
            <a:off x="2616200" y="1198563"/>
            <a:ext cx="6840538" cy="574675"/>
            <a:chOff x="1989" y="1482"/>
            <a:chExt cx="3794" cy="406"/>
          </a:xfrm>
        </p:grpSpPr>
        <mc:AlternateContent xmlns:mc="http://schemas.openxmlformats.org/markup-compatibility/2006">
          <mc:Choice xmlns:a14="http://schemas.microsoft.com/office/drawing/2010/main" Requires="a14">
            <p:sp>
              <p:nvSpPr>
                <p:cNvPr id="11272" name="Object 9">
                  <a:extLst>
                    <a:ext uri="{FF2B5EF4-FFF2-40B4-BE49-F238E27FC236}">
                      <a16:creationId xmlns:a16="http://schemas.microsoft.com/office/drawing/2014/main" id="{A793B812-6BC3-4DB3-BA5F-D7C2219348B0}"/>
                    </a:ext>
                  </a:extLst>
                </p:cNvPr>
                <p:cNvSpPr txBox="1"/>
                <p:nvPr/>
              </p:nvSpPr>
              <p:spPr bwMode="auto">
                <a:xfrm>
                  <a:off x="1989" y="1525"/>
                  <a:ext cx="1299" cy="315"/>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𝑠</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𝑐</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log</m:t>
                            </m:r>
                          </m:fName>
                          <m:e>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1+</m:t>
                                </m:r>
                                <m:r>
                                  <a:rPr lang="zh-TW" altLang="en-US" sz="2400" i="1">
                                    <a:solidFill>
                                      <a:srgbClr val="000000"/>
                                    </a:solidFill>
                                    <a:latin typeface="Cambria Math" panose="02040503050406030204" pitchFamily="18" charset="0"/>
                                  </a:rPr>
                                  <m:t>𝑟</m:t>
                                </m:r>
                              </m:e>
                            </m:d>
                          </m:e>
                        </m:func>
                      </m:oMath>
                    </m:oMathPara>
                  </a14:m>
                  <a:endParaRPr lang="zh-TW" altLang="en-US" sz="2400" dirty="0"/>
                </a:p>
              </p:txBody>
            </p:sp>
          </mc:Choice>
          <mc:Fallback>
            <p:sp>
              <p:nvSpPr>
                <p:cNvPr id="11272" name="Object 9">
                  <a:extLst>
                    <a:ext uri="{FF2B5EF4-FFF2-40B4-BE49-F238E27FC236}">
                      <a16:creationId xmlns:a16="http://schemas.microsoft.com/office/drawing/2014/main" id="{A793B812-6BC3-4DB3-BA5F-D7C2219348B0}"/>
                    </a:ext>
                  </a:extLst>
                </p:cNvPr>
                <p:cNvSpPr txBox="1">
                  <a:spLocks noRot="1" noChangeAspect="1" noMove="1" noResize="1" noEditPoints="1" noAdjustHandles="1" noChangeArrowheads="1" noChangeShapeType="1" noTextEdit="1"/>
                </p:cNvSpPr>
                <p:nvPr/>
              </p:nvSpPr>
              <p:spPr bwMode="auto">
                <a:xfrm>
                  <a:off x="1989" y="1525"/>
                  <a:ext cx="1299" cy="315"/>
                </a:xfrm>
                <a:prstGeom prst="rect">
                  <a:avLst/>
                </a:prstGeom>
                <a:blipFill>
                  <a:blip r:embed="rId3"/>
                  <a:stretch>
                    <a:fillRect b="-24658"/>
                  </a:stretch>
                </a:blipFill>
                <a:ln>
                  <a:noFill/>
                </a:ln>
                <a:effectLst/>
                <a:extLst/>
              </p:spPr>
              <p:txBody>
                <a:bodyPr/>
                <a:lstStyle/>
                <a:p>
                  <a:r>
                    <a:rPr lang="zh-TW" altLang="en-US">
                      <a:noFill/>
                    </a:rPr>
                    <a:t> </a:t>
                  </a:r>
                </a:p>
              </p:txBody>
            </p:sp>
          </mc:Fallback>
        </mc:AlternateContent>
        <p:sp>
          <p:nvSpPr>
            <p:cNvPr id="11273" name="Rectangle 10">
              <a:extLst>
                <a:ext uri="{FF2B5EF4-FFF2-40B4-BE49-F238E27FC236}">
                  <a16:creationId xmlns:a16="http://schemas.microsoft.com/office/drawing/2014/main" id="{B2027041-6930-4734-8F45-1774BD571DD1}"/>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(3.2-2)</a:t>
              </a:r>
            </a:p>
          </p:txBody>
        </p:sp>
      </p:grpSp>
      <p:graphicFrame>
        <p:nvGraphicFramePr>
          <p:cNvPr id="11270" name="Object 25">
            <a:extLst>
              <a:ext uri="{FF2B5EF4-FFF2-40B4-BE49-F238E27FC236}">
                <a16:creationId xmlns:a16="http://schemas.microsoft.com/office/drawing/2014/main" id="{F850A509-2778-4FB7-B3E2-FF0A38F7D286}"/>
              </a:ext>
            </a:extLst>
          </p:cNvPr>
          <p:cNvGraphicFramePr>
            <a:graphicFrameLocks noChangeAspect="1"/>
          </p:cNvGraphicFramePr>
          <p:nvPr>
            <p:extLst>
              <p:ext uri="{D42A27DB-BD31-4B8C-83A1-F6EECF244321}">
                <p14:modId xmlns:p14="http://schemas.microsoft.com/office/powerpoint/2010/main" val="3679189270"/>
              </p:ext>
            </p:extLst>
          </p:nvPr>
        </p:nvGraphicFramePr>
        <p:xfrm>
          <a:off x="5962650" y="1738313"/>
          <a:ext cx="738188" cy="355600"/>
        </p:xfrm>
        <a:graphic>
          <a:graphicData uri="http://schemas.openxmlformats.org/presentationml/2006/ole">
            <mc:AlternateContent xmlns:mc="http://schemas.openxmlformats.org/markup-compatibility/2006">
              <mc:Choice xmlns:v="urn:schemas-microsoft-com:vml" Requires="v">
                <p:oleObj spid="_x0000_s11306" name="Equation" r:id="rId4" imgW="368140" imgH="177723" progId="Equation.DSMT4">
                  <p:embed/>
                </p:oleObj>
              </mc:Choice>
              <mc:Fallback>
                <p:oleObj name="Equation" r:id="rId4" imgW="368140" imgH="177723"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50" y="1738313"/>
                        <a:ext cx="73818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271" name="Picture 27">
            <a:extLst>
              <a:ext uri="{FF2B5EF4-FFF2-40B4-BE49-F238E27FC236}">
                <a16:creationId xmlns:a16="http://schemas.microsoft.com/office/drawing/2014/main" id="{CECB03C6-34CC-42A8-8C02-6535FC48F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60725"/>
            <a:ext cx="8280400"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a:extLst>
              <a:ext uri="{FF2B5EF4-FFF2-40B4-BE49-F238E27FC236}">
                <a16:creationId xmlns:a16="http://schemas.microsoft.com/office/drawing/2014/main" id="{782DCDA0-AFDA-4603-9258-1EEE94DE53A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AA651CD-1414-4608-B384-EEF15E6A9163}" type="slidenum">
              <a:rPr kumimoji="0" lang="zh-TW" altLang="en-US"/>
              <a:pPr/>
              <a:t>70</a:t>
            </a:fld>
            <a:endParaRPr kumimoji="0" lang="en-US" altLang="zh-TW"/>
          </a:p>
        </p:txBody>
      </p:sp>
      <p:sp>
        <p:nvSpPr>
          <p:cNvPr id="75779" name="Rectangle 2">
            <a:extLst>
              <a:ext uri="{FF2B5EF4-FFF2-40B4-BE49-F238E27FC236}">
                <a16:creationId xmlns:a16="http://schemas.microsoft.com/office/drawing/2014/main" id="{6F338D71-04F9-4B57-9E71-4C770E824F18}"/>
              </a:ext>
            </a:extLst>
          </p:cNvPr>
          <p:cNvSpPr>
            <a:spLocks noGrp="1" noChangeArrowheads="1"/>
          </p:cNvSpPr>
          <p:nvPr>
            <p:ph type="title"/>
          </p:nvPr>
        </p:nvSpPr>
        <p:spPr/>
        <p:txBody>
          <a:bodyPr/>
          <a:lstStyle/>
          <a:p>
            <a:pPr eaLnBrk="1" hangingPunct="1"/>
            <a:r>
              <a:rPr lang="en-US" altLang="zh-TW"/>
              <a:t>Composite Laplacian Implementation</a:t>
            </a:r>
          </a:p>
        </p:txBody>
      </p:sp>
      <p:sp>
        <p:nvSpPr>
          <p:cNvPr id="75780" name="Rectangle 3">
            <a:extLst>
              <a:ext uri="{FF2B5EF4-FFF2-40B4-BE49-F238E27FC236}">
                <a16:creationId xmlns:a16="http://schemas.microsoft.com/office/drawing/2014/main" id="{109A064F-FE09-4CEC-AFAF-B151863DC055}"/>
              </a:ext>
            </a:extLst>
          </p:cNvPr>
          <p:cNvSpPr>
            <a:spLocks noGrp="1" noChangeArrowheads="1"/>
          </p:cNvSpPr>
          <p:nvPr>
            <p:ph type="body" idx="1"/>
          </p:nvPr>
        </p:nvSpPr>
        <p:spPr/>
        <p:txBody>
          <a:bodyPr/>
          <a:lstStyle/>
          <a:p>
            <a:pPr eaLnBrk="1" hangingPunct="1"/>
            <a:r>
              <a:rPr lang="en-US" altLang="zh-TW" dirty="0"/>
              <a:t>Eq. (3.7-5) can be implemented by:</a:t>
            </a:r>
          </a:p>
          <a:p>
            <a:pPr eaLnBrk="1" hangingPunct="1"/>
            <a:endParaRPr lang="en-US" altLang="zh-TW" dirty="0"/>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i.e., implemented by the composite Laplacian mask shown in Fig. 3.41(a).</a:t>
            </a:r>
          </a:p>
          <a:p>
            <a:pPr eaLnBrk="1" hangingPunct="1"/>
            <a:r>
              <a:rPr lang="en-US" altLang="zh-TW" dirty="0"/>
              <a:t>If digital Laplacian is implemented by the extended mask in Fig.</a:t>
            </a:r>
            <a:r>
              <a:rPr lang="en-US" altLang="zh-TW" sz="1600" dirty="0"/>
              <a:t> </a:t>
            </a:r>
            <a:r>
              <a:rPr lang="en-US" altLang="zh-TW" dirty="0"/>
              <a:t>3.39(b), then Eq. (3.7-5) can be implemented by the composite Laplacian mask shown in Fig. 3.41(b).</a:t>
            </a:r>
          </a:p>
          <a:p>
            <a:pPr eaLnBrk="1" hangingPunct="1"/>
            <a:r>
              <a:rPr lang="en-US" altLang="zh-TW" dirty="0"/>
              <a:t>The processed images of the SEM image in Fig.</a:t>
            </a:r>
            <a:r>
              <a:rPr lang="en-US" altLang="zh-TW" sz="1600" dirty="0"/>
              <a:t> </a:t>
            </a:r>
            <a:r>
              <a:rPr lang="en-US" altLang="zh-TW" dirty="0"/>
              <a:t>3.41(c) using the two composite Laplacian masks are shown in Fig. 3.41(d) and (e).</a:t>
            </a:r>
          </a:p>
        </p:txBody>
      </p:sp>
      <p:grpSp>
        <p:nvGrpSpPr>
          <p:cNvPr id="75781" name="Group 7">
            <a:extLst>
              <a:ext uri="{FF2B5EF4-FFF2-40B4-BE49-F238E27FC236}">
                <a16:creationId xmlns:a16="http://schemas.microsoft.com/office/drawing/2014/main" id="{5F0CFDFA-9CE3-4F83-A3C0-B3796F656967}"/>
              </a:ext>
            </a:extLst>
          </p:cNvPr>
          <p:cNvGrpSpPr>
            <a:grpSpLocks/>
          </p:cNvGrpSpPr>
          <p:nvPr/>
        </p:nvGrpSpPr>
        <p:grpSpPr bwMode="auto">
          <a:xfrm>
            <a:off x="677863" y="1844675"/>
            <a:ext cx="8172450" cy="1079500"/>
            <a:chOff x="431" y="1224"/>
            <a:chExt cx="5216" cy="528"/>
          </a:xfrm>
        </p:grpSpPr>
        <p:sp>
          <p:nvSpPr>
            <p:cNvPr id="75782" name="Rectangle 4">
              <a:extLst>
                <a:ext uri="{FF2B5EF4-FFF2-40B4-BE49-F238E27FC236}">
                  <a16:creationId xmlns:a16="http://schemas.microsoft.com/office/drawing/2014/main" id="{9AC22F2D-F174-4BC1-B250-FC0B43AECD24}"/>
                </a:ext>
              </a:extLst>
            </p:cNvPr>
            <p:cNvSpPr>
              <a:spLocks noChangeArrowheads="1"/>
            </p:cNvSpPr>
            <p:nvPr/>
          </p:nvSpPr>
          <p:spPr bwMode="auto">
            <a:xfrm>
              <a:off x="5148" y="1434"/>
              <a:ext cx="49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(3.7-6)</a:t>
              </a:r>
            </a:p>
          </p:txBody>
        </p:sp>
        <p:graphicFrame>
          <p:nvGraphicFramePr>
            <p:cNvPr id="75783" name="Object 6">
              <a:extLst>
                <a:ext uri="{FF2B5EF4-FFF2-40B4-BE49-F238E27FC236}">
                  <a16:creationId xmlns:a16="http://schemas.microsoft.com/office/drawing/2014/main" id="{C6413D7E-84EF-421A-9D7F-0EA3EB394EBE}"/>
                </a:ext>
              </a:extLst>
            </p:cNvPr>
            <p:cNvGraphicFramePr>
              <a:graphicFrameLocks noChangeAspect="1"/>
            </p:cNvGraphicFramePr>
            <p:nvPr>
              <p:extLst>
                <p:ext uri="{D42A27DB-BD31-4B8C-83A1-F6EECF244321}">
                  <p14:modId xmlns:p14="http://schemas.microsoft.com/office/powerpoint/2010/main" val="1841720034"/>
                </p:ext>
              </p:extLst>
            </p:nvPr>
          </p:nvGraphicFramePr>
          <p:xfrm>
            <a:off x="431" y="1224"/>
            <a:ext cx="4779" cy="528"/>
          </p:xfrm>
          <a:graphic>
            <a:graphicData uri="http://schemas.openxmlformats.org/presentationml/2006/ole">
              <mc:AlternateContent xmlns:mc="http://schemas.openxmlformats.org/markup-compatibility/2006">
                <mc:Choice xmlns:v="urn:schemas-microsoft-com:vml" Requires="v">
                  <p:oleObj spid="_x0000_s75805" name="Equation" r:id="rId3" imgW="5054600" imgH="558800" progId="Equation.DSMT4">
                    <p:embed/>
                  </p:oleObj>
                </mc:Choice>
                <mc:Fallback>
                  <p:oleObj name="Equation" r:id="rId3" imgW="5054600" imgH="55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1224"/>
                          <a:ext cx="4779"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文字方塊 8">
            <a:extLst>
              <a:ext uri="{FF2B5EF4-FFF2-40B4-BE49-F238E27FC236}">
                <a16:creationId xmlns:a16="http://schemas.microsoft.com/office/drawing/2014/main" id="{22669979-0708-4AC7-ABCD-5D51B95B3D73}"/>
              </a:ext>
            </a:extLst>
          </p:cNvPr>
          <p:cNvSpPr txBox="1"/>
          <p:nvPr/>
        </p:nvSpPr>
        <p:spPr>
          <a:xfrm>
            <a:off x="8034815" y="1830278"/>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3">
            <a:extLst>
              <a:ext uri="{FF2B5EF4-FFF2-40B4-BE49-F238E27FC236}">
                <a16:creationId xmlns:a16="http://schemas.microsoft.com/office/drawing/2014/main" id="{5961E01A-C5E0-4096-9B68-6866313574E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DFC7478-39C3-4874-8F29-15E50560EBCC}" type="slidenum">
              <a:rPr kumimoji="0" lang="zh-TW" altLang="en-US"/>
              <a:pPr/>
              <a:t>71</a:t>
            </a:fld>
            <a:endParaRPr kumimoji="0" lang="en-US" altLang="zh-TW"/>
          </a:p>
        </p:txBody>
      </p:sp>
      <p:pic>
        <p:nvPicPr>
          <p:cNvPr id="76803" name="Picture 6">
            <a:extLst>
              <a:ext uri="{FF2B5EF4-FFF2-40B4-BE49-F238E27FC236}">
                <a16:creationId xmlns:a16="http://schemas.microsoft.com/office/drawing/2014/main" id="{CA415E32-2FF8-42C9-98EE-83B83268D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11163"/>
            <a:ext cx="6480175"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a:extLst>
              <a:ext uri="{FF2B5EF4-FFF2-40B4-BE49-F238E27FC236}">
                <a16:creationId xmlns:a16="http://schemas.microsoft.com/office/drawing/2014/main" id="{7DADE2FC-9BDF-4126-B239-3A55ECA3EDF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7E78F4A-CF93-4C46-971B-D42CEBA47DE6}" type="slidenum">
              <a:rPr kumimoji="0" lang="zh-TW" altLang="en-US"/>
              <a:pPr/>
              <a:t>72</a:t>
            </a:fld>
            <a:endParaRPr kumimoji="0" lang="en-US" altLang="zh-TW"/>
          </a:p>
        </p:txBody>
      </p:sp>
      <p:sp>
        <p:nvSpPr>
          <p:cNvPr id="77827" name="Rectangle 2">
            <a:extLst>
              <a:ext uri="{FF2B5EF4-FFF2-40B4-BE49-F238E27FC236}">
                <a16:creationId xmlns:a16="http://schemas.microsoft.com/office/drawing/2014/main" id="{C6632B58-D0D5-4E24-96F1-56C95D73A996}"/>
              </a:ext>
            </a:extLst>
          </p:cNvPr>
          <p:cNvSpPr>
            <a:spLocks noGrp="1" noChangeArrowheads="1"/>
          </p:cNvSpPr>
          <p:nvPr>
            <p:ph type="title"/>
          </p:nvPr>
        </p:nvSpPr>
        <p:spPr/>
        <p:txBody>
          <a:bodyPr/>
          <a:lstStyle/>
          <a:p>
            <a:pPr eaLnBrk="1" hangingPunct="1"/>
            <a:r>
              <a:rPr lang="en-US" altLang="zh-TW"/>
              <a:t>Unsharp Masking and High-boost Filtering</a:t>
            </a:r>
          </a:p>
        </p:txBody>
      </p:sp>
      <p:sp>
        <p:nvSpPr>
          <p:cNvPr id="77828" name="Rectangle 3">
            <a:extLst>
              <a:ext uri="{FF2B5EF4-FFF2-40B4-BE49-F238E27FC236}">
                <a16:creationId xmlns:a16="http://schemas.microsoft.com/office/drawing/2014/main" id="{4BE6C68A-736F-4700-9965-3F15ED3DE2B5}"/>
              </a:ext>
            </a:extLst>
          </p:cNvPr>
          <p:cNvSpPr>
            <a:spLocks noGrp="1" noChangeArrowheads="1"/>
          </p:cNvSpPr>
          <p:nvPr>
            <p:ph type="body" idx="1"/>
          </p:nvPr>
        </p:nvSpPr>
        <p:spPr/>
        <p:txBody>
          <a:bodyPr/>
          <a:lstStyle/>
          <a:p>
            <a:pPr eaLnBrk="1" hangingPunct="1"/>
            <a:r>
              <a:rPr lang="en-US" altLang="zh-TW" dirty="0"/>
              <a:t>Sharpening images can be implemented by subtracting a blurred version of an image from the image itself, i.e., unsharp masking, which is:</a:t>
            </a:r>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where </a:t>
            </a:r>
            <a:r>
              <a:rPr lang="en-US" altLang="zh-TW" i="1" dirty="0"/>
              <a:t>f</a:t>
            </a:r>
            <a:r>
              <a:rPr lang="en-US" altLang="zh-TW" i="1" baseline="-25000" dirty="0"/>
              <a:t>s</a:t>
            </a:r>
            <a:r>
              <a:rPr lang="en-US" altLang="zh-TW" dirty="0"/>
              <a:t>(</a:t>
            </a:r>
            <a:r>
              <a:rPr lang="en-US" altLang="zh-TW" i="1" dirty="0" err="1"/>
              <a:t>x</a:t>
            </a:r>
            <a:r>
              <a:rPr lang="en-US" altLang="zh-TW" dirty="0" err="1"/>
              <a:t>,</a:t>
            </a:r>
            <a:r>
              <a:rPr lang="en-US" altLang="zh-TW" i="1" dirty="0" err="1"/>
              <a:t>y</a:t>
            </a:r>
            <a:r>
              <a:rPr lang="en-US" altLang="zh-TW" dirty="0"/>
              <a:t>) denotes the sharpened image and          is a blurred version of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a:t>
            </a:r>
          </a:p>
          <a:p>
            <a:pPr eaLnBrk="1" hangingPunct="1"/>
            <a:r>
              <a:rPr lang="en-US" altLang="zh-TW" dirty="0"/>
              <a:t>(1) Subtract the blurred version from the original (called the mask).</a:t>
            </a:r>
          </a:p>
          <a:p>
            <a:pPr marL="0" indent="0" eaLnBrk="1" hangingPunct="1">
              <a:buNone/>
            </a:pPr>
            <a:r>
              <a:rPr lang="en-US" altLang="zh-TW" dirty="0"/>
              <a:t>    (2) Add the mask to the original.</a:t>
            </a:r>
          </a:p>
          <a:p>
            <a:pPr eaLnBrk="1" hangingPunct="1">
              <a:buFont typeface="Wingdings" panose="05000000000000000000" pitchFamily="2" charset="2"/>
              <a:buNone/>
            </a:pPr>
            <a:endParaRPr lang="en-US" altLang="zh-TW" dirty="0"/>
          </a:p>
        </p:txBody>
      </p:sp>
      <p:grpSp>
        <p:nvGrpSpPr>
          <p:cNvPr id="77829" name="Group 25">
            <a:extLst>
              <a:ext uri="{FF2B5EF4-FFF2-40B4-BE49-F238E27FC236}">
                <a16:creationId xmlns:a16="http://schemas.microsoft.com/office/drawing/2014/main" id="{7F42DE36-3990-41E7-944E-DEFFB6F0A81B}"/>
              </a:ext>
            </a:extLst>
          </p:cNvPr>
          <p:cNvGrpSpPr>
            <a:grpSpLocks/>
          </p:cNvGrpSpPr>
          <p:nvPr/>
        </p:nvGrpSpPr>
        <p:grpSpPr bwMode="auto">
          <a:xfrm>
            <a:off x="2268538" y="2636838"/>
            <a:ext cx="6875462" cy="647700"/>
            <a:chOff x="1429" y="1661"/>
            <a:chExt cx="4331" cy="408"/>
          </a:xfrm>
        </p:grpSpPr>
        <p:graphicFrame>
          <p:nvGraphicFramePr>
            <p:cNvPr id="77831" name="Object 14">
              <a:extLst>
                <a:ext uri="{FF2B5EF4-FFF2-40B4-BE49-F238E27FC236}">
                  <a16:creationId xmlns:a16="http://schemas.microsoft.com/office/drawing/2014/main" id="{0E10E41E-C254-4D1F-9BBD-724C49932CED}"/>
                </a:ext>
              </a:extLst>
            </p:cNvPr>
            <p:cNvGraphicFramePr>
              <a:graphicFrameLocks noChangeAspect="1"/>
            </p:cNvGraphicFramePr>
            <p:nvPr>
              <p:extLst>
                <p:ext uri="{D42A27DB-BD31-4B8C-83A1-F6EECF244321}">
                  <p14:modId xmlns:p14="http://schemas.microsoft.com/office/powerpoint/2010/main" val="4275098295"/>
                </p:ext>
              </p:extLst>
            </p:nvPr>
          </p:nvGraphicFramePr>
          <p:xfrm>
            <a:off x="1429" y="1702"/>
            <a:ext cx="2535" cy="367"/>
          </p:xfrm>
          <a:graphic>
            <a:graphicData uri="http://schemas.openxmlformats.org/presentationml/2006/ole">
              <mc:AlternateContent xmlns:mc="http://schemas.openxmlformats.org/markup-compatibility/2006">
                <mc:Choice xmlns:v="urn:schemas-microsoft-com:vml" Requires="v">
                  <p:oleObj spid="_x0000_s77875" name="Equation" r:id="rId3" imgW="1752600" imgH="254000" progId="Equation.DSMT4">
                    <p:embed/>
                  </p:oleObj>
                </mc:Choice>
                <mc:Fallback>
                  <p:oleObj name="Equation" r:id="rId3" imgW="1752600" imgH="2540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1702"/>
                          <a:ext cx="253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2" name="Rectangle 16">
              <a:extLst>
                <a:ext uri="{FF2B5EF4-FFF2-40B4-BE49-F238E27FC236}">
                  <a16:creationId xmlns:a16="http://schemas.microsoft.com/office/drawing/2014/main" id="{D5D83B76-565C-4033-9DAF-C497BD08809E}"/>
                </a:ext>
              </a:extLst>
            </p:cNvPr>
            <p:cNvSpPr>
              <a:spLocks noChangeArrowheads="1"/>
            </p:cNvSpPr>
            <p:nvPr/>
          </p:nvSpPr>
          <p:spPr bwMode="auto">
            <a:xfrm>
              <a:off x="4853" y="1661"/>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(3.7-7)</a:t>
              </a:r>
            </a:p>
          </p:txBody>
        </p:sp>
      </p:grpSp>
      <p:graphicFrame>
        <p:nvGraphicFramePr>
          <p:cNvPr id="77830" name="Object 17">
            <a:extLst>
              <a:ext uri="{FF2B5EF4-FFF2-40B4-BE49-F238E27FC236}">
                <a16:creationId xmlns:a16="http://schemas.microsoft.com/office/drawing/2014/main" id="{F1C4750F-C5A0-43CC-BC3F-03D2C4F406D1}"/>
              </a:ext>
            </a:extLst>
          </p:cNvPr>
          <p:cNvGraphicFramePr>
            <a:graphicFrameLocks noChangeAspect="1"/>
          </p:cNvGraphicFramePr>
          <p:nvPr>
            <p:extLst>
              <p:ext uri="{D42A27DB-BD31-4B8C-83A1-F6EECF244321}">
                <p14:modId xmlns:p14="http://schemas.microsoft.com/office/powerpoint/2010/main" val="1157748932"/>
              </p:ext>
            </p:extLst>
          </p:nvPr>
        </p:nvGraphicFramePr>
        <p:xfrm>
          <a:off x="7235825" y="3213100"/>
          <a:ext cx="1166813" cy="584200"/>
        </p:xfrm>
        <a:graphic>
          <a:graphicData uri="http://schemas.openxmlformats.org/presentationml/2006/ole">
            <mc:AlternateContent xmlns:mc="http://schemas.openxmlformats.org/markup-compatibility/2006">
              <mc:Choice xmlns:v="urn:schemas-microsoft-com:vml" Requires="v">
                <p:oleObj spid="_x0000_s77876" name="Equation" r:id="rId5" imgW="507780" imgH="253890" progId="Equation.DSMT4">
                  <p:embed/>
                </p:oleObj>
              </mc:Choice>
              <mc:Fallback>
                <p:oleObj name="Equation" r:id="rId5" imgW="507780" imgH="25389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3213100"/>
                        <a:ext cx="11668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文字方塊 10">
            <a:extLst>
              <a:ext uri="{FF2B5EF4-FFF2-40B4-BE49-F238E27FC236}">
                <a16:creationId xmlns:a16="http://schemas.microsoft.com/office/drawing/2014/main" id="{4DA18E19-E847-4DDD-9312-7FB58F14956A}"/>
              </a:ext>
            </a:extLst>
          </p:cNvPr>
          <p:cNvSpPr txBox="1"/>
          <p:nvPr/>
        </p:nvSpPr>
        <p:spPr>
          <a:xfrm>
            <a:off x="6162045" y="2701926"/>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a:extLst>
              <a:ext uri="{FF2B5EF4-FFF2-40B4-BE49-F238E27FC236}">
                <a16:creationId xmlns:a16="http://schemas.microsoft.com/office/drawing/2014/main" id="{378D02CE-DB49-4E79-BEF6-459ED732EE1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075D9E0-4A44-4E3E-9186-3F50B295F1AA}" type="slidenum">
              <a:rPr kumimoji="0" lang="zh-TW" altLang="en-US"/>
              <a:pPr/>
              <a:t>73</a:t>
            </a:fld>
            <a:endParaRPr kumimoji="0" lang="en-US" altLang="zh-TW"/>
          </a:p>
        </p:txBody>
      </p:sp>
      <p:sp>
        <p:nvSpPr>
          <p:cNvPr id="78851" name="Rectangle 2">
            <a:extLst>
              <a:ext uri="{FF2B5EF4-FFF2-40B4-BE49-F238E27FC236}">
                <a16:creationId xmlns:a16="http://schemas.microsoft.com/office/drawing/2014/main" id="{8F02974A-6E30-423F-85CA-547A20636C44}"/>
              </a:ext>
            </a:extLst>
          </p:cNvPr>
          <p:cNvSpPr>
            <a:spLocks noGrp="1" noChangeArrowheads="1"/>
          </p:cNvSpPr>
          <p:nvPr>
            <p:ph type="title"/>
          </p:nvPr>
        </p:nvSpPr>
        <p:spPr/>
        <p:txBody>
          <a:bodyPr/>
          <a:lstStyle/>
          <a:p>
            <a:pPr eaLnBrk="1" hangingPunct="1"/>
            <a:endParaRPr lang="zh-TW" altLang="en-US"/>
          </a:p>
        </p:txBody>
      </p:sp>
      <p:sp>
        <p:nvSpPr>
          <p:cNvPr id="78852" name="Rectangle 3">
            <a:extLst>
              <a:ext uri="{FF2B5EF4-FFF2-40B4-BE49-F238E27FC236}">
                <a16:creationId xmlns:a16="http://schemas.microsoft.com/office/drawing/2014/main" id="{D0AAF74C-B527-466E-A9FF-D5038DD14409}"/>
              </a:ext>
            </a:extLst>
          </p:cNvPr>
          <p:cNvSpPr>
            <a:spLocks noGrp="1" noChangeArrowheads="1"/>
          </p:cNvSpPr>
          <p:nvPr>
            <p:ph type="body" idx="1"/>
          </p:nvPr>
        </p:nvSpPr>
        <p:spPr/>
        <p:txBody>
          <a:bodyPr/>
          <a:lstStyle/>
          <a:p>
            <a:pPr eaLnBrk="1" hangingPunct="1"/>
            <a:r>
              <a:rPr lang="en-US" altLang="zh-TW" dirty="0"/>
              <a:t>A high-boost filtered image, </a:t>
            </a:r>
            <a:r>
              <a:rPr lang="en-US" altLang="zh-TW" i="1" dirty="0"/>
              <a:t>f</a:t>
            </a:r>
            <a:r>
              <a:rPr lang="en-US" altLang="zh-TW" baseline="-25000" dirty="0"/>
              <a:t>hb</a:t>
            </a:r>
            <a:r>
              <a:rPr lang="en-US" altLang="zh-TW" dirty="0"/>
              <a:t>, is defined as:</a:t>
            </a:r>
          </a:p>
          <a:p>
            <a:pPr eaLnBrk="1" hangingPunct="1"/>
            <a:endParaRPr lang="en-US" altLang="zh-TW" dirty="0"/>
          </a:p>
          <a:p>
            <a:pPr eaLnBrk="1" hangingPunct="1">
              <a:buFont typeface="Wingdings" panose="05000000000000000000" pitchFamily="2" charset="2"/>
              <a:buNone/>
            </a:pPr>
            <a:r>
              <a:rPr lang="en-US" altLang="zh-TW" dirty="0"/>
              <a:t>	where           and     is a blurred version of </a:t>
            </a:r>
            <a:r>
              <a:rPr lang="en-US" altLang="zh-TW" i="1" dirty="0"/>
              <a:t>f</a:t>
            </a:r>
            <a:r>
              <a:rPr lang="en-US" altLang="zh-TW" dirty="0"/>
              <a:t>, i.e.,</a:t>
            </a:r>
          </a:p>
          <a:p>
            <a:pPr eaLnBrk="1" hangingPunct="1">
              <a:buFont typeface="Wingdings" panose="05000000000000000000" pitchFamily="2" charset="2"/>
              <a:buNone/>
            </a:pPr>
            <a:endParaRPr lang="en-US" altLang="zh-TW" dirty="0"/>
          </a:p>
          <a:p>
            <a:pPr eaLnBrk="1" hangingPunct="1">
              <a:buFont typeface="Wingdings" panose="05000000000000000000" pitchFamily="2" charset="2"/>
              <a:buNone/>
            </a:pPr>
            <a:r>
              <a:rPr lang="en-US" altLang="zh-TW" dirty="0"/>
              <a:t>	By using Eq. (3.7-7), we obtain</a:t>
            </a:r>
          </a:p>
          <a:p>
            <a:pPr eaLnBrk="1" hangingPunct="1">
              <a:buFont typeface="Wingdings" panose="05000000000000000000" pitchFamily="2" charset="2"/>
              <a:buNone/>
            </a:pPr>
            <a:endParaRPr lang="en-US" altLang="zh-TW" dirty="0"/>
          </a:p>
          <a:p>
            <a:pPr eaLnBrk="1" hangingPunct="1">
              <a:buFont typeface="Wingdings" panose="05000000000000000000" pitchFamily="2" charset="2"/>
              <a:buNone/>
            </a:pPr>
            <a:r>
              <a:rPr lang="en-US" altLang="zh-TW" dirty="0"/>
              <a:t>   as the expression for computing a high-boost-filtered image.</a:t>
            </a:r>
          </a:p>
          <a:p>
            <a:pPr eaLnBrk="1" hangingPunct="1"/>
            <a:r>
              <a:rPr lang="en-US" altLang="zh-TW" dirty="0"/>
              <a:t>If </a:t>
            </a:r>
            <a:r>
              <a:rPr lang="en-US" altLang="zh-TW" i="1" dirty="0"/>
              <a:t>f</a:t>
            </a:r>
            <a:r>
              <a:rPr lang="en-US" altLang="zh-TW" i="1" baseline="-25000" dirty="0"/>
              <a:t>s</a:t>
            </a:r>
            <a:r>
              <a:rPr lang="en-US" altLang="zh-TW" dirty="0"/>
              <a:t>(</a:t>
            </a:r>
            <a:r>
              <a:rPr lang="en-US" altLang="zh-TW" i="1" dirty="0" err="1"/>
              <a:t>x</a:t>
            </a:r>
            <a:r>
              <a:rPr lang="en-US" altLang="zh-TW" dirty="0" err="1"/>
              <a:t>,</a:t>
            </a:r>
            <a:r>
              <a:rPr lang="en-US" altLang="zh-TW" i="1" dirty="0" err="1"/>
              <a:t>y</a:t>
            </a:r>
            <a:r>
              <a:rPr lang="en-US" altLang="zh-TW" dirty="0"/>
              <a:t>) can be obtained using Eq. (3.7-5), then</a:t>
            </a:r>
          </a:p>
          <a:p>
            <a:pPr eaLnBrk="1" hangingPunct="1"/>
            <a:endParaRPr lang="zh-TW" altLang="en-US" dirty="0"/>
          </a:p>
        </p:txBody>
      </p:sp>
      <p:grpSp>
        <p:nvGrpSpPr>
          <p:cNvPr id="78853" name="Group 4">
            <a:extLst>
              <a:ext uri="{FF2B5EF4-FFF2-40B4-BE49-F238E27FC236}">
                <a16:creationId xmlns:a16="http://schemas.microsoft.com/office/drawing/2014/main" id="{90F9DE01-5492-4418-9224-B0013FAFC389}"/>
              </a:ext>
            </a:extLst>
          </p:cNvPr>
          <p:cNvGrpSpPr>
            <a:grpSpLocks/>
          </p:cNvGrpSpPr>
          <p:nvPr/>
        </p:nvGrpSpPr>
        <p:grpSpPr bwMode="auto">
          <a:xfrm>
            <a:off x="2195513" y="744541"/>
            <a:ext cx="6948488" cy="668338"/>
            <a:chOff x="1383" y="2877"/>
            <a:chExt cx="4377" cy="421"/>
          </a:xfrm>
        </p:grpSpPr>
        <mc:AlternateContent xmlns:mc="http://schemas.openxmlformats.org/markup-compatibility/2006">
          <mc:Choice xmlns:a14="http://schemas.microsoft.com/office/drawing/2010/main" Requires="a14">
            <p:sp>
              <p:nvSpPr>
                <p:cNvPr id="78866" name="Object 5">
                  <a:extLst>
                    <a:ext uri="{FF2B5EF4-FFF2-40B4-BE49-F238E27FC236}">
                      <a16:creationId xmlns:a16="http://schemas.microsoft.com/office/drawing/2014/main" id="{EACEAC62-AB22-481C-8B40-94BD538E5A5B}"/>
                    </a:ext>
                  </a:extLst>
                </p:cNvPr>
                <p:cNvSpPr txBox="1"/>
                <p:nvPr/>
              </p:nvSpPr>
              <p:spPr bwMode="auto">
                <a:xfrm>
                  <a:off x="1383" y="2931"/>
                  <a:ext cx="2790" cy="36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a:solidFill>
                                  <a:srgbClr val="000000"/>
                                </a:solidFill>
                                <a:latin typeface="+mj-lt"/>
                              </a:rPr>
                            </m:ctrlPr>
                          </m:sSubPr>
                          <m:e>
                            <m:r>
                              <a:rPr lang="zh-TW" altLang="en-US" sz="2400" i="1">
                                <a:solidFill>
                                  <a:srgbClr val="000000"/>
                                </a:solidFill>
                                <a:latin typeface="+mj-lt"/>
                              </a:rPr>
                              <m:t>𝑓</m:t>
                            </m:r>
                          </m:e>
                          <m:sub>
                            <m:r>
                              <a:rPr lang="zh-TW" altLang="en-US" sz="2400" i="1">
                                <a:solidFill>
                                  <a:srgbClr val="000000"/>
                                </a:solidFill>
                                <a:latin typeface="+mj-lt"/>
                              </a:rPr>
                              <m:t>h𝑏</m:t>
                            </m:r>
                          </m:sub>
                        </m:sSub>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r>
                          <a:rPr lang="zh-TW" altLang="en-US" sz="2400" i="1">
                            <a:solidFill>
                              <a:srgbClr val="000000"/>
                            </a:solidFill>
                            <a:latin typeface="+mj-lt"/>
                          </a:rPr>
                          <m:t>𝐴𝑓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acc>
                          <m:accPr>
                            <m:chr m:val="̄"/>
                            <m:ctrlPr>
                              <a:rPr lang="zh-TW" altLang="en-US" sz="2400" i="1">
                                <a:solidFill>
                                  <a:srgbClr val="000000"/>
                                </a:solidFill>
                                <a:latin typeface="+mj-lt"/>
                              </a:rPr>
                            </m:ctrlPr>
                          </m:accPr>
                          <m:e>
                            <m:r>
                              <a:rPr lang="zh-TW" altLang="en-US" sz="2400" i="1">
                                <a:solidFill>
                                  <a:srgbClr val="000000"/>
                                </a:solidFill>
                                <a:latin typeface="+mj-lt"/>
                              </a:rPr>
                              <m:t>𝑓</m:t>
                            </m:r>
                          </m:e>
                        </m:acc>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oMath>
                    </m:oMathPara>
                  </a14:m>
                  <a:endParaRPr lang="zh-TW" altLang="en-US" sz="2400" dirty="0">
                    <a:latin typeface="+mj-lt"/>
                  </a:endParaRPr>
                </a:p>
              </p:txBody>
            </p:sp>
          </mc:Choice>
          <mc:Fallback>
            <p:sp>
              <p:nvSpPr>
                <p:cNvPr id="78866" name="Object 5">
                  <a:extLst>
                    <a:ext uri="{FF2B5EF4-FFF2-40B4-BE49-F238E27FC236}">
                      <a16:creationId xmlns:a16="http://schemas.microsoft.com/office/drawing/2014/main" id="{EACEAC62-AB22-481C-8B40-94BD538E5A5B}"/>
                    </a:ext>
                  </a:extLst>
                </p:cNvPr>
                <p:cNvSpPr txBox="1">
                  <a:spLocks noRot="1" noChangeAspect="1" noMove="1" noResize="1" noEditPoints="1" noAdjustHandles="1" noChangeArrowheads="1" noChangeShapeType="1" noTextEdit="1"/>
                </p:cNvSpPr>
                <p:nvPr/>
              </p:nvSpPr>
              <p:spPr bwMode="auto">
                <a:xfrm>
                  <a:off x="1383" y="2931"/>
                  <a:ext cx="2790" cy="367"/>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78867" name="Rectangle 6">
              <a:extLst>
                <a:ext uri="{FF2B5EF4-FFF2-40B4-BE49-F238E27FC236}">
                  <a16:creationId xmlns:a16="http://schemas.microsoft.com/office/drawing/2014/main" id="{EE98CFF9-F92D-47C3-8C0B-E9423B774C90}"/>
                </a:ext>
              </a:extLst>
            </p:cNvPr>
            <p:cNvSpPr>
              <a:spLocks noChangeArrowheads="1"/>
            </p:cNvSpPr>
            <p:nvPr/>
          </p:nvSpPr>
          <p:spPr bwMode="auto">
            <a:xfrm>
              <a:off x="4853" y="287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(3.7-8)</a:t>
              </a:r>
            </a:p>
          </p:txBody>
        </p:sp>
      </p:grpSp>
      <p:graphicFrame>
        <p:nvGraphicFramePr>
          <p:cNvPr id="78854" name="Object 7">
            <a:extLst>
              <a:ext uri="{FF2B5EF4-FFF2-40B4-BE49-F238E27FC236}">
                <a16:creationId xmlns:a16="http://schemas.microsoft.com/office/drawing/2014/main" id="{1194051E-6889-4159-B1C5-CE34090B498F}"/>
              </a:ext>
            </a:extLst>
          </p:cNvPr>
          <p:cNvGraphicFramePr>
            <a:graphicFrameLocks noChangeAspect="1"/>
          </p:cNvGraphicFramePr>
          <p:nvPr>
            <p:extLst>
              <p:ext uri="{D42A27DB-BD31-4B8C-83A1-F6EECF244321}">
                <p14:modId xmlns:p14="http://schemas.microsoft.com/office/powerpoint/2010/main" val="193793389"/>
              </p:ext>
            </p:extLst>
          </p:nvPr>
        </p:nvGraphicFramePr>
        <p:xfrm>
          <a:off x="1403350" y="1401763"/>
          <a:ext cx="792163" cy="381000"/>
        </p:xfrm>
        <a:graphic>
          <a:graphicData uri="http://schemas.openxmlformats.org/presentationml/2006/ole">
            <mc:AlternateContent xmlns:mc="http://schemas.openxmlformats.org/markup-compatibility/2006">
              <mc:Choice xmlns:v="urn:schemas-microsoft-com:vml" Requires="v">
                <p:oleObj spid="_x0000_s78971" name="Equation" r:id="rId4" imgW="342603" imgH="164957" progId="Equation.DSMT4">
                  <p:embed/>
                </p:oleObj>
              </mc:Choice>
              <mc:Fallback>
                <p:oleObj name="Equation" r:id="rId4" imgW="342603" imgH="16495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01763"/>
                        <a:ext cx="7921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5" name="Object 8">
            <a:extLst>
              <a:ext uri="{FF2B5EF4-FFF2-40B4-BE49-F238E27FC236}">
                <a16:creationId xmlns:a16="http://schemas.microsoft.com/office/drawing/2014/main" id="{8D076FAB-F878-4061-A0CC-9999AE00174D}"/>
              </a:ext>
            </a:extLst>
          </p:cNvPr>
          <p:cNvGraphicFramePr>
            <a:graphicFrameLocks noChangeAspect="1"/>
          </p:cNvGraphicFramePr>
          <p:nvPr>
            <p:extLst>
              <p:ext uri="{D42A27DB-BD31-4B8C-83A1-F6EECF244321}">
                <p14:modId xmlns:p14="http://schemas.microsoft.com/office/powerpoint/2010/main" val="225942315"/>
              </p:ext>
            </p:extLst>
          </p:nvPr>
        </p:nvGraphicFramePr>
        <p:xfrm>
          <a:off x="2843213" y="1352550"/>
          <a:ext cx="349250" cy="523875"/>
        </p:xfrm>
        <a:graphic>
          <a:graphicData uri="http://schemas.openxmlformats.org/presentationml/2006/ole">
            <mc:AlternateContent xmlns:mc="http://schemas.openxmlformats.org/markup-compatibility/2006">
              <mc:Choice xmlns:v="urn:schemas-microsoft-com:vml" Requires="v">
                <p:oleObj spid="_x0000_s78972" name="Equation" r:id="rId6" imgW="152334" imgH="228501" progId="Equation.DSMT4">
                  <p:embed/>
                </p:oleObj>
              </mc:Choice>
              <mc:Fallback>
                <p:oleObj name="Equation" r:id="rId6" imgW="152334" imgH="22850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1352550"/>
                        <a:ext cx="3492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8856" name="Object 10">
                <a:extLst>
                  <a:ext uri="{FF2B5EF4-FFF2-40B4-BE49-F238E27FC236}">
                    <a16:creationId xmlns:a16="http://schemas.microsoft.com/office/drawing/2014/main" id="{B9FF07A0-ED9E-4EC4-9357-B6CD2D7E32C4}"/>
                  </a:ext>
                </a:extLst>
              </p:cNvPr>
              <p:cNvSpPr txBox="1"/>
              <p:nvPr/>
            </p:nvSpPr>
            <p:spPr bwMode="auto">
              <a:xfrm>
                <a:off x="779255" y="1838325"/>
                <a:ext cx="7231012" cy="582613"/>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a:solidFill>
                                <a:srgbClr val="000000"/>
                              </a:solidFill>
                              <a:latin typeface="+mj-lt"/>
                            </a:rPr>
                          </m:ctrlPr>
                        </m:sSubPr>
                        <m:e>
                          <m:r>
                            <a:rPr lang="zh-TW" altLang="en-US" sz="2400" i="1">
                              <a:solidFill>
                                <a:srgbClr val="000000"/>
                              </a:solidFill>
                              <a:latin typeface="+mj-lt"/>
                            </a:rPr>
                            <m:t>𝑓</m:t>
                          </m:r>
                        </m:e>
                        <m:sub>
                          <m:r>
                            <a:rPr lang="zh-TW" altLang="en-US" sz="2400" i="1">
                              <a:solidFill>
                                <a:srgbClr val="000000"/>
                              </a:solidFill>
                              <a:latin typeface="+mj-lt"/>
                            </a:rPr>
                            <m:t>h𝑏</m:t>
                          </m:r>
                        </m:sub>
                      </m:sSub>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d>
                        <m:dPr>
                          <m:ctrlPr>
                            <a:rPr lang="zh-TW" altLang="en-US" sz="2400" i="1">
                              <a:solidFill>
                                <a:srgbClr val="000000"/>
                              </a:solidFill>
                              <a:latin typeface="+mj-lt"/>
                            </a:rPr>
                          </m:ctrlPr>
                        </m:dPr>
                        <m:e>
                          <m:r>
                            <a:rPr lang="zh-TW" altLang="en-US" sz="2400" i="1">
                              <a:solidFill>
                                <a:srgbClr val="000000"/>
                              </a:solidFill>
                              <a:latin typeface="+mj-lt"/>
                            </a:rPr>
                            <m:t>𝐴</m:t>
                          </m:r>
                          <m:r>
                            <a:rPr lang="zh-TW" altLang="en-US" sz="2400" i="1">
                              <a:solidFill>
                                <a:srgbClr val="000000"/>
                              </a:solidFill>
                              <a:latin typeface="+mj-lt"/>
                            </a:rPr>
                            <m:t>−1</m:t>
                          </m:r>
                        </m:e>
                      </m:d>
                      <m:r>
                        <a:rPr lang="zh-TW" altLang="en-US" sz="2400" i="1">
                          <a:solidFill>
                            <a:srgbClr val="000000"/>
                          </a:solidFill>
                          <a:latin typeface="+mj-lt"/>
                        </a:rPr>
                        <m:t>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r>
                        <a:rPr lang="zh-TW" altLang="en-US" sz="2400" i="1">
                          <a:solidFill>
                            <a:srgbClr val="000000"/>
                          </a:solidFill>
                          <a:latin typeface="+mj-lt"/>
                        </a:rPr>
                        <m:t>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acc>
                        <m:accPr>
                          <m:chr m:val="̄"/>
                          <m:ctrlPr>
                            <a:rPr lang="zh-TW" altLang="en-US" sz="2400" i="1">
                              <a:solidFill>
                                <a:srgbClr val="000000"/>
                              </a:solidFill>
                              <a:latin typeface="+mj-lt"/>
                            </a:rPr>
                          </m:ctrlPr>
                        </m:accPr>
                        <m:e>
                          <m:r>
                            <a:rPr lang="zh-TW" altLang="en-US" sz="2400" i="1">
                              <a:solidFill>
                                <a:srgbClr val="000000"/>
                              </a:solidFill>
                              <a:latin typeface="+mj-lt"/>
                            </a:rPr>
                            <m:t>𝑓</m:t>
                          </m:r>
                        </m:e>
                      </m:acc>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oMath>
                  </m:oMathPara>
                </a14:m>
                <a:endParaRPr lang="zh-TW" altLang="en-US" sz="2400" dirty="0">
                  <a:latin typeface="+mj-lt"/>
                </a:endParaRPr>
              </a:p>
            </p:txBody>
          </p:sp>
        </mc:Choice>
        <mc:Fallback>
          <p:sp>
            <p:nvSpPr>
              <p:cNvPr id="78856" name="Object 10">
                <a:extLst>
                  <a:ext uri="{FF2B5EF4-FFF2-40B4-BE49-F238E27FC236}">
                    <a16:creationId xmlns:a16="http://schemas.microsoft.com/office/drawing/2014/main" id="{B9FF07A0-ED9E-4EC4-9357-B6CD2D7E32C4}"/>
                  </a:ext>
                </a:extLst>
              </p:cNvPr>
              <p:cNvSpPr txBox="1">
                <a:spLocks noRot="1" noChangeAspect="1" noMove="1" noResize="1" noEditPoints="1" noAdjustHandles="1" noChangeArrowheads="1" noChangeShapeType="1" noTextEdit="1"/>
              </p:cNvSpPr>
              <p:nvPr/>
            </p:nvSpPr>
            <p:spPr bwMode="auto">
              <a:xfrm>
                <a:off x="779255" y="1838325"/>
                <a:ext cx="7231012" cy="582613"/>
              </a:xfrm>
              <a:prstGeom prst="rect">
                <a:avLst/>
              </a:prstGeom>
              <a:blipFill>
                <a:blip r:embed="rId8"/>
                <a:stretch>
                  <a:fillRect/>
                </a:stretch>
              </a:blipFill>
              <a:ln>
                <a:noFill/>
              </a:ln>
              <a:effectLst/>
              <a:extLst/>
            </p:spPr>
            <p:txBody>
              <a:bodyPr/>
              <a:lstStyle/>
              <a:p>
                <a:r>
                  <a:rPr lang="zh-TW" altLang="en-US">
                    <a:noFill/>
                  </a:rPr>
                  <a:t> </a:t>
                </a:r>
              </a:p>
            </p:txBody>
          </p:sp>
        </mc:Fallback>
      </mc:AlternateContent>
      <p:sp>
        <p:nvSpPr>
          <p:cNvPr id="78857" name="Rectangle 11">
            <a:extLst>
              <a:ext uri="{FF2B5EF4-FFF2-40B4-BE49-F238E27FC236}">
                <a16:creationId xmlns:a16="http://schemas.microsoft.com/office/drawing/2014/main" id="{2D606AAD-E233-4E65-B7B0-F7BA24B10DF7}"/>
              </a:ext>
            </a:extLst>
          </p:cNvPr>
          <p:cNvSpPr>
            <a:spLocks noChangeArrowheads="1"/>
          </p:cNvSpPr>
          <p:nvPr/>
        </p:nvSpPr>
        <p:spPr bwMode="auto">
          <a:xfrm>
            <a:off x="7727157" y="1752606"/>
            <a:ext cx="143986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(3.7-9)</a:t>
            </a:r>
          </a:p>
        </p:txBody>
      </p:sp>
      <p:grpSp>
        <p:nvGrpSpPr>
          <p:cNvPr id="78858" name="Group 16">
            <a:extLst>
              <a:ext uri="{FF2B5EF4-FFF2-40B4-BE49-F238E27FC236}">
                <a16:creationId xmlns:a16="http://schemas.microsoft.com/office/drawing/2014/main" id="{C0C5106C-A99E-41FF-AF93-77AE733EC390}"/>
              </a:ext>
            </a:extLst>
          </p:cNvPr>
          <p:cNvGrpSpPr>
            <a:grpSpLocks/>
          </p:cNvGrpSpPr>
          <p:nvPr/>
        </p:nvGrpSpPr>
        <p:grpSpPr bwMode="auto">
          <a:xfrm>
            <a:off x="697018" y="2784478"/>
            <a:ext cx="8377803" cy="715963"/>
            <a:chOff x="1360" y="2387"/>
            <a:chExt cx="4360" cy="451"/>
          </a:xfrm>
        </p:grpSpPr>
        <mc:AlternateContent xmlns:mc="http://schemas.openxmlformats.org/markup-compatibility/2006">
          <mc:Choice xmlns:a14="http://schemas.microsoft.com/office/drawing/2010/main" Requires="a14">
            <p:sp>
              <p:nvSpPr>
                <p:cNvPr id="78864" name="Object 12">
                  <a:extLst>
                    <a:ext uri="{FF2B5EF4-FFF2-40B4-BE49-F238E27FC236}">
                      <a16:creationId xmlns:a16="http://schemas.microsoft.com/office/drawing/2014/main" id="{5706AD21-4084-4D37-ACD8-8614F9051EAF}"/>
                    </a:ext>
                  </a:extLst>
                </p:cNvPr>
                <p:cNvSpPr txBox="1"/>
                <p:nvPr/>
              </p:nvSpPr>
              <p:spPr bwMode="auto">
                <a:xfrm>
                  <a:off x="1360" y="2471"/>
                  <a:ext cx="3614" cy="367"/>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mj-lt"/>
                              </a:rPr>
                            </m:ctrlPr>
                          </m:sSubPr>
                          <m:e>
                            <m:r>
                              <a:rPr lang="zh-TW" altLang="en-US" sz="2400" i="1">
                                <a:solidFill>
                                  <a:srgbClr val="000000"/>
                                </a:solidFill>
                                <a:latin typeface="+mj-lt"/>
                              </a:rPr>
                              <m:t>𝑓</m:t>
                            </m:r>
                          </m:e>
                          <m:sub>
                            <m:r>
                              <a:rPr lang="zh-TW" altLang="en-US" sz="2400" i="1">
                                <a:solidFill>
                                  <a:srgbClr val="000000"/>
                                </a:solidFill>
                                <a:latin typeface="+mj-lt"/>
                              </a:rPr>
                              <m:t>h𝑏</m:t>
                            </m:r>
                          </m:sub>
                        </m:sSub>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d>
                          <m:dPr>
                            <m:ctrlPr>
                              <a:rPr lang="zh-TW" altLang="en-US" sz="2400" i="1">
                                <a:solidFill>
                                  <a:srgbClr val="000000"/>
                                </a:solidFill>
                                <a:latin typeface="+mj-lt"/>
                              </a:rPr>
                            </m:ctrlPr>
                          </m:dPr>
                          <m:e>
                            <m:r>
                              <a:rPr lang="zh-TW" altLang="en-US" sz="2400" i="1">
                                <a:solidFill>
                                  <a:srgbClr val="000000"/>
                                </a:solidFill>
                                <a:latin typeface="+mj-lt"/>
                              </a:rPr>
                              <m:t>𝐴</m:t>
                            </m:r>
                            <m:r>
                              <a:rPr lang="zh-TW" altLang="en-US" sz="2400" i="1">
                                <a:solidFill>
                                  <a:srgbClr val="000000"/>
                                </a:solidFill>
                                <a:latin typeface="+mj-lt"/>
                              </a:rPr>
                              <m:t>−1</m:t>
                            </m:r>
                          </m:e>
                        </m:d>
                        <m:r>
                          <a:rPr lang="zh-TW" altLang="en-US" sz="2400" i="1">
                            <a:solidFill>
                              <a:srgbClr val="000000"/>
                            </a:solidFill>
                            <a:latin typeface="+mj-lt"/>
                          </a:rPr>
                          <m:t>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sSub>
                          <m:sSubPr>
                            <m:ctrlPr>
                              <a:rPr lang="zh-TW" altLang="en-US" sz="2400" i="1">
                                <a:solidFill>
                                  <a:srgbClr val="000000"/>
                                </a:solidFill>
                                <a:latin typeface="+mj-lt"/>
                              </a:rPr>
                            </m:ctrlPr>
                          </m:sSubPr>
                          <m:e>
                            <m:r>
                              <a:rPr lang="zh-TW" altLang="en-US" sz="2400" i="1">
                                <a:solidFill>
                                  <a:srgbClr val="000000"/>
                                </a:solidFill>
                                <a:latin typeface="+mj-lt"/>
                              </a:rPr>
                              <m:t>𝑓</m:t>
                            </m:r>
                          </m:e>
                          <m:sub>
                            <m:r>
                              <a:rPr lang="zh-TW" altLang="en-US" sz="2400" i="1">
                                <a:solidFill>
                                  <a:srgbClr val="000000"/>
                                </a:solidFill>
                                <a:latin typeface="+mj-lt"/>
                              </a:rPr>
                              <m:t>𝑠</m:t>
                            </m:r>
                          </m:sub>
                        </m:sSub>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en-US" altLang="zh-TW" sz="2400" b="0" i="1" smtClean="0">
                            <a:solidFill>
                              <a:srgbClr val="000000"/>
                            </a:solidFill>
                            <a:latin typeface="+mj-lt"/>
                          </a:rPr>
                          <m:t>,</m:t>
                        </m:r>
                      </m:oMath>
                    </m:oMathPara>
                  </a14:m>
                  <a:endParaRPr lang="zh-TW" altLang="en-US" sz="2400" dirty="0">
                    <a:latin typeface="+mj-lt"/>
                  </a:endParaRPr>
                </a:p>
              </p:txBody>
            </p:sp>
          </mc:Choice>
          <mc:Fallback>
            <p:sp>
              <p:nvSpPr>
                <p:cNvPr id="78864" name="Object 12">
                  <a:extLst>
                    <a:ext uri="{FF2B5EF4-FFF2-40B4-BE49-F238E27FC236}">
                      <a16:creationId xmlns:a16="http://schemas.microsoft.com/office/drawing/2014/main" id="{5706AD21-4084-4D37-ACD8-8614F9051EAF}"/>
                    </a:ext>
                  </a:extLst>
                </p:cNvPr>
                <p:cNvSpPr txBox="1">
                  <a:spLocks noRot="1" noChangeAspect="1" noMove="1" noResize="1" noEditPoints="1" noAdjustHandles="1" noChangeArrowheads="1" noChangeShapeType="1" noTextEdit="1"/>
                </p:cNvSpPr>
                <p:nvPr/>
              </p:nvSpPr>
              <p:spPr bwMode="auto">
                <a:xfrm>
                  <a:off x="1360" y="2471"/>
                  <a:ext cx="3614" cy="367"/>
                </a:xfrm>
                <a:prstGeom prst="rect">
                  <a:avLst/>
                </a:prstGeom>
                <a:blipFill>
                  <a:blip r:embed="rId9"/>
                  <a:stretch>
                    <a:fillRect/>
                  </a:stretch>
                </a:blipFill>
                <a:ln>
                  <a:noFill/>
                </a:ln>
                <a:effectLst/>
                <a:extLst/>
              </p:spPr>
              <p:txBody>
                <a:bodyPr/>
                <a:lstStyle/>
                <a:p>
                  <a:r>
                    <a:rPr lang="zh-TW" altLang="en-US">
                      <a:noFill/>
                    </a:rPr>
                    <a:t> </a:t>
                  </a:r>
                </a:p>
              </p:txBody>
            </p:sp>
          </mc:Fallback>
        </mc:AlternateContent>
        <p:sp>
          <p:nvSpPr>
            <p:cNvPr id="78865" name="Rectangle 13">
              <a:extLst>
                <a:ext uri="{FF2B5EF4-FFF2-40B4-BE49-F238E27FC236}">
                  <a16:creationId xmlns:a16="http://schemas.microsoft.com/office/drawing/2014/main" id="{2600476F-9947-40C7-8634-D9634E9D8A2D}"/>
                </a:ext>
              </a:extLst>
            </p:cNvPr>
            <p:cNvSpPr>
              <a:spLocks noChangeArrowheads="1"/>
            </p:cNvSpPr>
            <p:nvPr/>
          </p:nvSpPr>
          <p:spPr bwMode="auto">
            <a:xfrm>
              <a:off x="5009" y="2387"/>
              <a:ext cx="7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(3.7-10)</a:t>
              </a:r>
            </a:p>
          </p:txBody>
        </p:sp>
      </p:grpSp>
      <p:grpSp>
        <p:nvGrpSpPr>
          <p:cNvPr id="78859" name="Group 17">
            <a:extLst>
              <a:ext uri="{FF2B5EF4-FFF2-40B4-BE49-F238E27FC236}">
                <a16:creationId xmlns:a16="http://schemas.microsoft.com/office/drawing/2014/main" id="{C25E8C7E-77E2-4556-A059-3523C1C649E8}"/>
              </a:ext>
            </a:extLst>
          </p:cNvPr>
          <p:cNvGrpSpPr>
            <a:grpSpLocks/>
          </p:cNvGrpSpPr>
          <p:nvPr/>
        </p:nvGrpSpPr>
        <p:grpSpPr bwMode="auto">
          <a:xfrm>
            <a:off x="538956" y="4402022"/>
            <a:ext cx="8461375" cy="1441450"/>
            <a:chOff x="574" y="1207"/>
            <a:chExt cx="5330" cy="908"/>
          </a:xfrm>
        </p:grpSpPr>
        <p:sp>
          <p:nvSpPr>
            <p:cNvPr id="78860" name="Rectangle 18">
              <a:extLst>
                <a:ext uri="{FF2B5EF4-FFF2-40B4-BE49-F238E27FC236}">
                  <a16:creationId xmlns:a16="http://schemas.microsoft.com/office/drawing/2014/main" id="{2E360491-B0A2-4CB9-A453-CB38A0D2B326}"/>
                </a:ext>
              </a:extLst>
            </p:cNvPr>
            <p:cNvSpPr>
              <a:spLocks noChangeArrowheads="1"/>
            </p:cNvSpPr>
            <p:nvPr/>
          </p:nvSpPr>
          <p:spPr bwMode="auto">
            <a:xfrm>
              <a:off x="3061" y="1207"/>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negative, </a:t>
              </a:r>
            </a:p>
          </p:txBody>
        </p:sp>
        <p:sp>
          <p:nvSpPr>
            <p:cNvPr id="78861" name="Rectangle 19">
              <a:extLst>
                <a:ext uri="{FF2B5EF4-FFF2-40B4-BE49-F238E27FC236}">
                  <a16:creationId xmlns:a16="http://schemas.microsoft.com/office/drawing/2014/main" id="{22FB1825-E1A2-4E88-8C7D-EA301D1F8E22}"/>
                </a:ext>
              </a:extLst>
            </p:cNvPr>
            <p:cNvSpPr>
              <a:spLocks noChangeArrowheads="1"/>
            </p:cNvSpPr>
            <p:nvPr/>
          </p:nvSpPr>
          <p:spPr bwMode="auto">
            <a:xfrm>
              <a:off x="3061" y="1616"/>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a:latin typeface="Times New Roman" panose="02020603050405020304" pitchFamily="18" charset="0"/>
                </a:rPr>
                <a:t>if the center coefficient of the </a:t>
              </a:r>
            </a:p>
            <a:p>
              <a:pPr eaLnBrk="1" hangingPunct="1"/>
              <a:r>
                <a:rPr lang="en-US" altLang="zh-TW">
                  <a:latin typeface="Times New Roman" panose="02020603050405020304" pitchFamily="18" charset="0"/>
                </a:rPr>
                <a:t>Laplacian mask is positive.</a:t>
              </a:r>
            </a:p>
          </p:txBody>
        </p:sp>
        <mc:AlternateContent xmlns:mc="http://schemas.openxmlformats.org/markup-compatibility/2006">
          <mc:Choice xmlns:a14="http://schemas.microsoft.com/office/drawing/2010/main" Requires="a14">
            <p:sp>
              <p:nvSpPr>
                <p:cNvPr id="78862" name="Object 20">
                  <a:extLst>
                    <a:ext uri="{FF2B5EF4-FFF2-40B4-BE49-F238E27FC236}">
                      <a16:creationId xmlns:a16="http://schemas.microsoft.com/office/drawing/2014/main" id="{10B28F59-CA74-4AAD-AAA0-6320A85635E2}"/>
                    </a:ext>
                  </a:extLst>
                </p:cNvPr>
                <p:cNvSpPr txBox="1"/>
                <p:nvPr/>
              </p:nvSpPr>
              <p:spPr bwMode="auto">
                <a:xfrm>
                  <a:off x="574" y="1252"/>
                  <a:ext cx="2575" cy="778"/>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mj-lt"/>
                              </a:rPr>
                            </m:ctrlPr>
                          </m:sSubPr>
                          <m:e>
                            <m:r>
                              <a:rPr lang="zh-TW" altLang="en-US" sz="2400" i="1">
                                <a:solidFill>
                                  <a:srgbClr val="000000"/>
                                </a:solidFill>
                                <a:latin typeface="+mj-lt"/>
                              </a:rPr>
                              <m:t>𝑓</m:t>
                            </m:r>
                          </m:e>
                          <m:sub>
                            <m:r>
                              <a:rPr lang="zh-TW" altLang="en-US" sz="2400" i="1">
                                <a:solidFill>
                                  <a:srgbClr val="000000"/>
                                </a:solidFill>
                                <a:latin typeface="+mj-lt"/>
                              </a:rPr>
                              <m:t>h𝑏</m:t>
                            </m:r>
                          </m:sub>
                        </m:sSub>
                        <m:r>
                          <a:rPr lang="zh-TW" altLang="en-US" sz="2400" i="1">
                            <a:solidFill>
                              <a:srgbClr val="000000"/>
                            </a:solidFill>
                            <a:latin typeface="+mj-lt"/>
                          </a:rPr>
                          <m:t>=</m:t>
                        </m:r>
                        <m:d>
                          <m:dPr>
                            <m:begChr m:val="{"/>
                            <m:endChr m:val=""/>
                            <m:ctrlPr>
                              <a:rPr lang="zh-TW" altLang="en-US" sz="2400" i="1">
                                <a:solidFill>
                                  <a:srgbClr val="000000"/>
                                </a:solidFill>
                                <a:latin typeface="+mj-lt"/>
                              </a:rPr>
                            </m:ctrlPr>
                          </m:dPr>
                          <m:e>
                            <m:eqArr>
                              <m:eqArrPr>
                                <m:ctrlPr>
                                  <a:rPr lang="zh-TW" altLang="en-US" sz="2400" i="1">
                                    <a:solidFill>
                                      <a:srgbClr val="000000"/>
                                    </a:solidFill>
                                    <a:latin typeface="+mj-lt"/>
                                  </a:rPr>
                                </m:ctrlPr>
                              </m:eqArrPr>
                              <m:e>
                                <m:r>
                                  <a:rPr lang="zh-TW" altLang="en-US" sz="2400" i="1">
                                    <a:solidFill>
                                      <a:srgbClr val="000000"/>
                                    </a:solidFill>
                                    <a:latin typeface="+mj-lt"/>
                                  </a:rPr>
                                  <m:t>𝐴𝑓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sSup>
                                  <m:sSupPr>
                                    <m:ctrlPr>
                                      <a:rPr lang="zh-TW" altLang="en-US" sz="2400" i="1">
                                        <a:solidFill>
                                          <a:srgbClr val="000000"/>
                                        </a:solidFill>
                                        <a:latin typeface="+mj-lt"/>
                                      </a:rPr>
                                    </m:ctrlPr>
                                  </m:sSupPr>
                                  <m:e>
                                    <m:r>
                                      <m:rPr>
                                        <m:sty m:val="p"/>
                                      </m:rPr>
                                      <a:rPr lang="zh-TW" altLang="en-US" sz="2400" i="1">
                                        <a:solidFill>
                                          <a:srgbClr val="000000"/>
                                        </a:solidFill>
                                        <a:latin typeface="+mj-lt"/>
                                      </a:rPr>
                                      <m:t>∇</m:t>
                                    </m:r>
                                  </m:e>
                                  <m:sup>
                                    <m:r>
                                      <a:rPr lang="zh-TW" altLang="en-US" sz="2400" i="1">
                                        <a:solidFill>
                                          <a:srgbClr val="000000"/>
                                        </a:solidFill>
                                        <a:latin typeface="+mj-lt"/>
                                      </a:rPr>
                                      <m:t>2</m:t>
                                    </m:r>
                                  </m:sup>
                                </m:sSup>
                                <m:r>
                                  <a:rPr lang="zh-TW" altLang="en-US" sz="2400" i="1">
                                    <a:solidFill>
                                      <a:srgbClr val="000000"/>
                                    </a:solidFill>
                                    <a:latin typeface="+mj-lt"/>
                                  </a:rPr>
                                  <m:t>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en-US" altLang="zh-TW" sz="2400" b="0" i="1" smtClean="0">
                                    <a:solidFill>
                                      <a:srgbClr val="000000"/>
                                    </a:solidFill>
                                    <a:latin typeface="+mj-lt"/>
                                  </a:rPr>
                                  <m:t>,</m:t>
                                </m:r>
                              </m:e>
                              <m:e>
                                <m:r>
                                  <a:rPr lang="zh-TW" altLang="en-US" sz="2400" i="1">
                                    <a:solidFill>
                                      <a:srgbClr val="000000"/>
                                    </a:solidFill>
                                    <a:latin typeface="+mj-lt"/>
                                  </a:rPr>
                                  <m:t>𝐴𝑓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zh-TW" altLang="en-US" sz="2400" i="1">
                                    <a:solidFill>
                                      <a:srgbClr val="000000"/>
                                    </a:solidFill>
                                    <a:latin typeface="+mj-lt"/>
                                  </a:rPr>
                                  <m:t>+</m:t>
                                </m:r>
                                <m:sSup>
                                  <m:sSupPr>
                                    <m:ctrlPr>
                                      <a:rPr lang="zh-TW" altLang="en-US" sz="2400" i="1">
                                        <a:solidFill>
                                          <a:srgbClr val="000000"/>
                                        </a:solidFill>
                                        <a:latin typeface="+mj-lt"/>
                                      </a:rPr>
                                    </m:ctrlPr>
                                  </m:sSupPr>
                                  <m:e>
                                    <m:r>
                                      <m:rPr>
                                        <m:sty m:val="p"/>
                                      </m:rPr>
                                      <a:rPr lang="zh-TW" altLang="en-US" sz="2400" i="1">
                                        <a:solidFill>
                                          <a:srgbClr val="000000"/>
                                        </a:solidFill>
                                        <a:latin typeface="+mj-lt"/>
                                      </a:rPr>
                                      <m:t>∇</m:t>
                                    </m:r>
                                  </m:e>
                                  <m:sup>
                                    <m:r>
                                      <a:rPr lang="zh-TW" altLang="en-US" sz="2400" i="1">
                                        <a:solidFill>
                                          <a:srgbClr val="000000"/>
                                        </a:solidFill>
                                        <a:latin typeface="+mj-lt"/>
                                      </a:rPr>
                                      <m:t>2</m:t>
                                    </m:r>
                                  </m:sup>
                                </m:sSup>
                                <m:r>
                                  <a:rPr lang="zh-TW" altLang="en-US" sz="2400" i="1">
                                    <a:solidFill>
                                      <a:srgbClr val="000000"/>
                                    </a:solidFill>
                                    <a:latin typeface="+mj-lt"/>
                                  </a:rPr>
                                  <m:t>𝑓</m:t>
                                </m:r>
                                <m:d>
                                  <m:dPr>
                                    <m:ctrlPr>
                                      <a:rPr lang="zh-TW" altLang="en-US" sz="2400" i="1">
                                        <a:solidFill>
                                          <a:srgbClr val="000000"/>
                                        </a:solidFill>
                                        <a:latin typeface="+mj-lt"/>
                                      </a:rPr>
                                    </m:ctrlPr>
                                  </m:dPr>
                                  <m:e>
                                    <m:r>
                                      <a:rPr lang="zh-TW" altLang="en-US" sz="2400" i="1">
                                        <a:solidFill>
                                          <a:srgbClr val="000000"/>
                                        </a:solidFill>
                                        <a:latin typeface="+mj-lt"/>
                                      </a:rPr>
                                      <m:t>𝑥</m:t>
                                    </m:r>
                                    <m:r>
                                      <a:rPr lang="zh-TW" altLang="en-US" sz="2400" i="1">
                                        <a:solidFill>
                                          <a:srgbClr val="000000"/>
                                        </a:solidFill>
                                        <a:latin typeface="+mj-lt"/>
                                      </a:rPr>
                                      <m:t>,</m:t>
                                    </m:r>
                                    <m:r>
                                      <a:rPr lang="zh-TW" altLang="en-US" sz="2400" i="1">
                                        <a:solidFill>
                                          <a:srgbClr val="000000"/>
                                        </a:solidFill>
                                        <a:latin typeface="+mj-lt"/>
                                      </a:rPr>
                                      <m:t>𝑦</m:t>
                                    </m:r>
                                  </m:e>
                                </m:d>
                                <m:r>
                                  <a:rPr lang="en-US" altLang="zh-TW" sz="2400" b="0" i="1" smtClean="0">
                                    <a:solidFill>
                                      <a:srgbClr val="000000"/>
                                    </a:solidFill>
                                    <a:latin typeface="+mj-lt"/>
                                  </a:rPr>
                                  <m:t>,</m:t>
                                </m:r>
                              </m:e>
                            </m:eqArr>
                          </m:e>
                        </m:d>
                      </m:oMath>
                    </m:oMathPara>
                  </a14:m>
                  <a:endParaRPr lang="zh-TW" altLang="en-US" sz="2400" dirty="0">
                    <a:latin typeface="+mj-lt"/>
                  </a:endParaRPr>
                </a:p>
              </p:txBody>
            </p:sp>
          </mc:Choice>
          <mc:Fallback>
            <p:sp>
              <p:nvSpPr>
                <p:cNvPr id="78862" name="Object 20">
                  <a:extLst>
                    <a:ext uri="{FF2B5EF4-FFF2-40B4-BE49-F238E27FC236}">
                      <a16:creationId xmlns:a16="http://schemas.microsoft.com/office/drawing/2014/main" id="{10B28F59-CA74-4AAD-AAA0-6320A85635E2}"/>
                    </a:ext>
                  </a:extLst>
                </p:cNvPr>
                <p:cNvSpPr txBox="1">
                  <a:spLocks noRot="1" noChangeAspect="1" noMove="1" noResize="1" noEditPoints="1" noAdjustHandles="1" noChangeArrowheads="1" noChangeShapeType="1" noTextEdit="1"/>
                </p:cNvSpPr>
                <p:nvPr/>
              </p:nvSpPr>
              <p:spPr bwMode="auto">
                <a:xfrm>
                  <a:off x="574" y="1252"/>
                  <a:ext cx="2575" cy="778"/>
                </a:xfrm>
                <a:prstGeom prst="rect">
                  <a:avLst/>
                </a:prstGeom>
                <a:blipFill>
                  <a:blip r:embed="rId10"/>
                  <a:stretch>
                    <a:fillRect/>
                  </a:stretch>
                </a:blipFill>
                <a:ln>
                  <a:noFill/>
                </a:ln>
                <a:effectLst/>
                <a:extLst/>
              </p:spPr>
              <p:txBody>
                <a:bodyPr/>
                <a:lstStyle/>
                <a:p>
                  <a:r>
                    <a:rPr lang="zh-TW" altLang="en-US">
                      <a:noFill/>
                    </a:rPr>
                    <a:t> </a:t>
                  </a:r>
                </a:p>
              </p:txBody>
            </p:sp>
          </mc:Fallback>
        </mc:AlternateContent>
        <p:sp>
          <p:nvSpPr>
            <p:cNvPr id="78863" name="Rectangle 21">
              <a:extLst>
                <a:ext uri="{FF2B5EF4-FFF2-40B4-BE49-F238E27FC236}">
                  <a16:creationId xmlns:a16="http://schemas.microsoft.com/office/drawing/2014/main" id="{CEE36B98-A7F5-4FED-9E81-A23603E37BF1}"/>
                </a:ext>
              </a:extLst>
            </p:cNvPr>
            <p:cNvSpPr>
              <a:spLocks noChangeArrowheads="1"/>
            </p:cNvSpPr>
            <p:nvPr/>
          </p:nvSpPr>
          <p:spPr bwMode="auto">
            <a:xfrm>
              <a:off x="5138" y="1423"/>
              <a:ext cx="76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(3.7-11)</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a:extLst>
              <a:ext uri="{FF2B5EF4-FFF2-40B4-BE49-F238E27FC236}">
                <a16:creationId xmlns:a16="http://schemas.microsoft.com/office/drawing/2014/main" id="{4DB1A115-4B22-4874-9603-1DB99021FB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4791B532-686F-4778-ACB2-244A7D008D63}" type="slidenum">
              <a:rPr kumimoji="0" lang="zh-TW" altLang="en-US"/>
              <a:pPr/>
              <a:t>74</a:t>
            </a:fld>
            <a:endParaRPr kumimoji="0" lang="en-US" altLang="zh-TW"/>
          </a:p>
        </p:txBody>
      </p:sp>
      <p:sp>
        <p:nvSpPr>
          <p:cNvPr id="79875" name="Rectangle 2">
            <a:extLst>
              <a:ext uri="{FF2B5EF4-FFF2-40B4-BE49-F238E27FC236}">
                <a16:creationId xmlns:a16="http://schemas.microsoft.com/office/drawing/2014/main" id="{01C29C47-10CD-4674-AF4C-DB8FDB4E04BE}"/>
              </a:ext>
            </a:extLst>
          </p:cNvPr>
          <p:cNvSpPr>
            <a:spLocks noGrp="1" noChangeArrowheads="1"/>
          </p:cNvSpPr>
          <p:nvPr>
            <p:ph type="title"/>
          </p:nvPr>
        </p:nvSpPr>
        <p:spPr/>
        <p:txBody>
          <a:bodyPr/>
          <a:lstStyle/>
          <a:p>
            <a:pPr eaLnBrk="1" hangingPunct="1"/>
            <a:endParaRPr lang="zh-TW" altLang="en-US"/>
          </a:p>
        </p:txBody>
      </p:sp>
      <p:sp>
        <p:nvSpPr>
          <p:cNvPr id="79876" name="Rectangle 3">
            <a:extLst>
              <a:ext uri="{FF2B5EF4-FFF2-40B4-BE49-F238E27FC236}">
                <a16:creationId xmlns:a16="http://schemas.microsoft.com/office/drawing/2014/main" id="{BA635E67-BA23-4CA6-B5A3-CDAD164F023E}"/>
              </a:ext>
            </a:extLst>
          </p:cNvPr>
          <p:cNvSpPr>
            <a:spLocks noGrp="1" noChangeArrowheads="1"/>
          </p:cNvSpPr>
          <p:nvPr>
            <p:ph type="body" idx="1"/>
          </p:nvPr>
        </p:nvSpPr>
        <p:spPr/>
        <p:txBody>
          <a:bodyPr/>
          <a:lstStyle/>
          <a:p>
            <a:pPr eaLnBrk="1" hangingPunct="1"/>
            <a:r>
              <a:rPr lang="en-US" altLang="zh-TW"/>
              <a:t>High-boost filtering can be implemented with one pass using either of the two masks shown in Fig. 3.42. Note that, when </a:t>
            </a:r>
            <a:r>
              <a:rPr lang="en-US" altLang="zh-TW" i="1"/>
              <a:t>A</a:t>
            </a:r>
            <a:r>
              <a:rPr lang="en-US" altLang="zh-TW"/>
              <a:t>=1, high-boost filtering becomes </a:t>
            </a:r>
            <a:r>
              <a:rPr lang="en-US" altLang="zh-TW">
                <a:latin typeface="Arial" panose="020B0604020202020204" pitchFamily="34" charset="0"/>
              </a:rPr>
              <a:t>“</a:t>
            </a:r>
            <a:r>
              <a:rPr lang="en-US" altLang="zh-TW"/>
              <a:t>standard</a:t>
            </a:r>
            <a:r>
              <a:rPr lang="en-US" altLang="zh-TW">
                <a:latin typeface="Arial" panose="020B0604020202020204" pitchFamily="34" charset="0"/>
              </a:rPr>
              <a:t>”</a:t>
            </a:r>
            <a:r>
              <a:rPr lang="en-US" altLang="zh-TW"/>
              <a:t> Laplacian sharpening.</a:t>
            </a:r>
          </a:p>
        </p:txBody>
      </p:sp>
      <p:pic>
        <p:nvPicPr>
          <p:cNvPr id="79877" name="Picture 6">
            <a:extLst>
              <a:ext uri="{FF2B5EF4-FFF2-40B4-BE49-F238E27FC236}">
                <a16:creationId xmlns:a16="http://schemas.microsoft.com/office/drawing/2014/main" id="{DE94B686-85CB-4663-83F1-FEBA01853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2241550"/>
            <a:ext cx="7731125"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a:extLst>
              <a:ext uri="{FF2B5EF4-FFF2-40B4-BE49-F238E27FC236}">
                <a16:creationId xmlns:a16="http://schemas.microsoft.com/office/drawing/2014/main" id="{B6A99417-578B-43E1-A039-73055EA17BB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63A9559-068D-46EB-99E6-79E9E5406430}" type="slidenum">
              <a:rPr kumimoji="0" lang="zh-TW" altLang="en-US"/>
              <a:pPr/>
              <a:t>75</a:t>
            </a:fld>
            <a:endParaRPr kumimoji="0" lang="en-US" altLang="zh-TW"/>
          </a:p>
        </p:txBody>
      </p:sp>
      <p:sp>
        <p:nvSpPr>
          <p:cNvPr id="80899" name="Rectangle 2">
            <a:extLst>
              <a:ext uri="{FF2B5EF4-FFF2-40B4-BE49-F238E27FC236}">
                <a16:creationId xmlns:a16="http://schemas.microsoft.com/office/drawing/2014/main" id="{EB184F96-B6AB-4BEA-B014-97E76F26BC15}"/>
              </a:ext>
            </a:extLst>
          </p:cNvPr>
          <p:cNvSpPr>
            <a:spLocks noGrp="1" noChangeArrowheads="1"/>
          </p:cNvSpPr>
          <p:nvPr>
            <p:ph type="title"/>
          </p:nvPr>
        </p:nvSpPr>
        <p:spPr/>
        <p:txBody>
          <a:bodyPr/>
          <a:lstStyle/>
          <a:p>
            <a:pPr eaLnBrk="1" hangingPunct="1"/>
            <a:endParaRPr lang="zh-TW" altLang="en-US"/>
          </a:p>
        </p:txBody>
      </p:sp>
      <p:sp>
        <p:nvSpPr>
          <p:cNvPr id="80900" name="Rectangle 3">
            <a:extLst>
              <a:ext uri="{FF2B5EF4-FFF2-40B4-BE49-F238E27FC236}">
                <a16:creationId xmlns:a16="http://schemas.microsoft.com/office/drawing/2014/main" id="{C6787902-4A44-4DC8-8FA9-A8B00532F88E}"/>
              </a:ext>
            </a:extLst>
          </p:cNvPr>
          <p:cNvSpPr>
            <a:spLocks noGrp="1" noChangeArrowheads="1"/>
          </p:cNvSpPr>
          <p:nvPr>
            <p:ph type="body" idx="1"/>
          </p:nvPr>
        </p:nvSpPr>
        <p:spPr/>
        <p:txBody>
          <a:bodyPr/>
          <a:lstStyle/>
          <a:p>
            <a:pPr eaLnBrk="1" hangingPunct="1"/>
            <a:r>
              <a:rPr lang="en-US" altLang="zh-TW"/>
              <a:t>One application of boost filtering is when the input image is darker than desired. Fig. 3.43 shows an illustrated example applying the masks in Fig. 3.42.</a:t>
            </a:r>
          </a:p>
        </p:txBody>
      </p:sp>
      <p:pic>
        <p:nvPicPr>
          <p:cNvPr id="80901" name="Picture 5">
            <a:extLst>
              <a:ext uri="{FF2B5EF4-FFF2-40B4-BE49-F238E27FC236}">
                <a16:creationId xmlns:a16="http://schemas.microsoft.com/office/drawing/2014/main" id="{A1D78DA0-9F78-403E-8B8F-47D0BD1D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6840537"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a:extLst>
              <a:ext uri="{FF2B5EF4-FFF2-40B4-BE49-F238E27FC236}">
                <a16:creationId xmlns:a16="http://schemas.microsoft.com/office/drawing/2014/main" id="{D0855F58-423E-4733-BDC7-F977CF45051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561010C-53C0-4269-BAAE-53DF7F645BCF}" type="slidenum">
              <a:rPr kumimoji="0" lang="zh-TW" altLang="en-US"/>
              <a:pPr/>
              <a:t>76</a:t>
            </a:fld>
            <a:endParaRPr kumimoji="0" lang="en-US" altLang="zh-TW"/>
          </a:p>
        </p:txBody>
      </p:sp>
      <p:sp>
        <p:nvSpPr>
          <p:cNvPr id="81923" name="Rectangle 2">
            <a:extLst>
              <a:ext uri="{FF2B5EF4-FFF2-40B4-BE49-F238E27FC236}">
                <a16:creationId xmlns:a16="http://schemas.microsoft.com/office/drawing/2014/main" id="{98143493-4C3D-4D64-A4DC-0B570024DEA6}"/>
              </a:ext>
            </a:extLst>
          </p:cNvPr>
          <p:cNvSpPr>
            <a:spLocks noGrp="1" noChangeArrowheads="1"/>
          </p:cNvSpPr>
          <p:nvPr>
            <p:ph type="title"/>
          </p:nvPr>
        </p:nvSpPr>
        <p:spPr/>
        <p:txBody>
          <a:bodyPr/>
          <a:lstStyle/>
          <a:p>
            <a:pPr eaLnBrk="1" hangingPunct="1"/>
            <a:r>
              <a:rPr lang="en-US" altLang="zh-TW"/>
              <a:t>First Derivatives for Enhancement-The Gradient</a:t>
            </a:r>
          </a:p>
        </p:txBody>
      </p:sp>
      <p:sp>
        <p:nvSpPr>
          <p:cNvPr id="81924" name="Rectangle 3">
            <a:extLst>
              <a:ext uri="{FF2B5EF4-FFF2-40B4-BE49-F238E27FC236}">
                <a16:creationId xmlns:a16="http://schemas.microsoft.com/office/drawing/2014/main" id="{12B3E93E-2EEC-4737-A88E-C74E41FCB852}"/>
              </a:ext>
            </a:extLst>
          </p:cNvPr>
          <p:cNvSpPr>
            <a:spLocks noGrp="1" noChangeArrowheads="1"/>
          </p:cNvSpPr>
          <p:nvPr>
            <p:ph type="body" idx="1"/>
          </p:nvPr>
        </p:nvSpPr>
        <p:spPr/>
        <p:txBody>
          <a:bodyPr/>
          <a:lstStyle/>
          <a:p>
            <a:pPr eaLnBrk="1" hangingPunct="1"/>
            <a:r>
              <a:rPr lang="en-US" altLang="zh-TW" dirty="0"/>
              <a:t>For a function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 the gradient of </a:t>
            </a:r>
            <a:r>
              <a:rPr lang="en-US" altLang="zh-TW" i="1" dirty="0"/>
              <a:t>f</a:t>
            </a:r>
            <a:r>
              <a:rPr lang="en-US" altLang="zh-TW" dirty="0"/>
              <a:t> at coordinates (</a:t>
            </a:r>
            <a:r>
              <a:rPr lang="en-US" altLang="zh-TW" i="1" dirty="0" err="1"/>
              <a:t>x</a:t>
            </a:r>
            <a:r>
              <a:rPr lang="en-US" altLang="zh-TW" dirty="0" err="1"/>
              <a:t>,</a:t>
            </a:r>
            <a:r>
              <a:rPr lang="en-US" altLang="zh-TW" i="1" dirty="0" err="1"/>
              <a:t>y</a:t>
            </a:r>
            <a:r>
              <a:rPr lang="en-US" altLang="zh-TW" dirty="0"/>
              <a:t>) is defined as:</a:t>
            </a:r>
          </a:p>
          <a:p>
            <a:pPr eaLnBrk="1" hangingPunct="1"/>
            <a:endParaRPr lang="en-US" altLang="zh-TW" dirty="0"/>
          </a:p>
          <a:p>
            <a:pPr eaLnBrk="1" hangingPunct="1"/>
            <a:endParaRPr lang="en-US" altLang="zh-TW" dirty="0"/>
          </a:p>
          <a:p>
            <a:pPr eaLnBrk="1" hangingPunct="1"/>
            <a:endParaRPr lang="en-US" altLang="zh-TW" dirty="0"/>
          </a:p>
          <a:p>
            <a:pPr eaLnBrk="1" hangingPunct="1"/>
            <a:r>
              <a:rPr lang="en-US" altLang="zh-TW" dirty="0"/>
              <a:t>The magnitude of this vector is given by</a:t>
            </a:r>
          </a:p>
        </p:txBody>
      </p:sp>
      <p:grpSp>
        <p:nvGrpSpPr>
          <p:cNvPr id="81925" name="Group 16">
            <a:extLst>
              <a:ext uri="{FF2B5EF4-FFF2-40B4-BE49-F238E27FC236}">
                <a16:creationId xmlns:a16="http://schemas.microsoft.com/office/drawing/2014/main" id="{63B38D0B-0894-4B0A-911D-047C9741C29E}"/>
              </a:ext>
            </a:extLst>
          </p:cNvPr>
          <p:cNvGrpSpPr>
            <a:grpSpLocks/>
          </p:cNvGrpSpPr>
          <p:nvPr/>
        </p:nvGrpSpPr>
        <p:grpSpPr bwMode="auto">
          <a:xfrm>
            <a:off x="2228851" y="4318000"/>
            <a:ext cx="6878638" cy="2309812"/>
            <a:chOff x="1404" y="2853"/>
            <a:chExt cx="4333" cy="1455"/>
          </a:xfrm>
        </p:grpSpPr>
        <mc:AlternateContent xmlns:mc="http://schemas.openxmlformats.org/markup-compatibility/2006">
          <mc:Choice xmlns:a14="http://schemas.microsoft.com/office/drawing/2010/main" Requires="a14">
            <p:sp>
              <p:nvSpPr>
                <p:cNvPr id="81929" name="Object 11">
                  <a:extLst>
                    <a:ext uri="{FF2B5EF4-FFF2-40B4-BE49-F238E27FC236}">
                      <a16:creationId xmlns:a16="http://schemas.microsoft.com/office/drawing/2014/main" id="{41F05494-F279-480D-B687-B975497C1EEC}"/>
                    </a:ext>
                  </a:extLst>
                </p:cNvPr>
                <p:cNvSpPr txBox="1"/>
                <p:nvPr/>
              </p:nvSpPr>
              <p:spPr bwMode="auto">
                <a:xfrm>
                  <a:off x="1404" y="2853"/>
                  <a:ext cx="2951" cy="1455"/>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zh-TW" altLang="en-US" sz="2800" i="1">
                            <a:solidFill>
                              <a:srgbClr val="000000"/>
                            </a:solidFill>
                            <a:latin typeface="+mj-lt"/>
                          </a:rPr>
                          <m:t>∇</m:t>
                        </m:r>
                        <m:r>
                          <a:rPr lang="zh-TW" altLang="en-US" sz="2800" i="1">
                            <a:solidFill>
                              <a:srgbClr val="000000"/>
                            </a:solidFill>
                            <a:latin typeface="+mj-lt"/>
                          </a:rPr>
                          <m:t>𝑓</m:t>
                        </m:r>
                        <m:r>
                          <a:rPr lang="zh-TW" altLang="en-US" sz="2800" i="1">
                            <a:solidFill>
                              <a:srgbClr val="000000"/>
                            </a:solidFill>
                            <a:latin typeface="+mj-lt"/>
                          </a:rPr>
                          <m:t>=</m:t>
                        </m:r>
                        <m:r>
                          <m:rPr>
                            <m:sty m:val="p"/>
                          </m:rPr>
                          <a:rPr lang="zh-TW" altLang="en-US" sz="2800" i="1">
                            <a:solidFill>
                              <a:srgbClr val="000000"/>
                            </a:solidFill>
                            <a:latin typeface="+mj-lt"/>
                          </a:rPr>
                          <m:t>mag</m:t>
                        </m:r>
                        <m:d>
                          <m:dPr>
                            <m:ctrlPr>
                              <a:rPr lang="zh-TW" altLang="en-US" sz="2800" i="1">
                                <a:solidFill>
                                  <a:srgbClr val="000000"/>
                                </a:solidFill>
                                <a:latin typeface="+mj-lt"/>
                              </a:rPr>
                            </m:ctrlPr>
                          </m:dPr>
                          <m:e>
                            <m:r>
                              <m:rPr>
                                <m:sty m:val="p"/>
                              </m:rPr>
                              <a:rPr lang="zh-TW" altLang="en-US" sz="2800" i="1">
                                <a:solidFill>
                                  <a:srgbClr val="000000"/>
                                </a:solidFill>
                                <a:latin typeface="+mj-lt"/>
                              </a:rPr>
                              <m:t>∇f</m:t>
                            </m:r>
                          </m:e>
                        </m:d>
                        <m:r>
                          <a:rPr lang="zh-TW" altLang="en-US" sz="2800" i="1">
                            <a:solidFill>
                              <a:srgbClr val="000000"/>
                            </a:solidFill>
                            <a:latin typeface="+mj-lt"/>
                          </a:rPr>
                          <m:t>=</m:t>
                        </m:r>
                        <m:sSup>
                          <m:sSupPr>
                            <m:ctrlPr>
                              <a:rPr lang="zh-TW" altLang="en-US" sz="2800" i="1">
                                <a:solidFill>
                                  <a:srgbClr val="000000"/>
                                </a:solidFill>
                                <a:latin typeface="+mj-lt"/>
                              </a:rPr>
                            </m:ctrlPr>
                          </m:sSupPr>
                          <m:e>
                            <m:d>
                              <m:dPr>
                                <m:begChr m:val="["/>
                                <m:endChr m:val="]"/>
                                <m:ctrlPr>
                                  <a:rPr lang="zh-TW" altLang="en-US" sz="2800" i="1">
                                    <a:solidFill>
                                      <a:srgbClr val="000000"/>
                                    </a:solidFill>
                                    <a:latin typeface="+mj-lt"/>
                                  </a:rPr>
                                </m:ctrlPr>
                              </m:dPr>
                              <m:e>
                                <m:sSubSup>
                                  <m:sSubSupPr>
                                    <m:ctrlPr>
                                      <a:rPr lang="zh-TW" altLang="en-US" sz="2800" i="1">
                                        <a:solidFill>
                                          <a:srgbClr val="000000"/>
                                        </a:solidFill>
                                        <a:latin typeface="+mj-lt"/>
                                      </a:rPr>
                                    </m:ctrlPr>
                                  </m:sSubSupPr>
                                  <m:e>
                                    <m:r>
                                      <a:rPr lang="zh-TW" altLang="en-US" sz="2800" i="1">
                                        <a:solidFill>
                                          <a:srgbClr val="000000"/>
                                        </a:solidFill>
                                        <a:latin typeface="+mj-lt"/>
                                      </a:rPr>
                                      <m:t>𝐺</m:t>
                                    </m:r>
                                  </m:e>
                                  <m:sub>
                                    <m:r>
                                      <a:rPr lang="zh-TW" altLang="en-US" sz="2800" i="1">
                                        <a:solidFill>
                                          <a:srgbClr val="000000"/>
                                        </a:solidFill>
                                        <a:latin typeface="+mj-lt"/>
                                      </a:rPr>
                                      <m:t>𝑥</m:t>
                                    </m:r>
                                  </m:sub>
                                  <m:sup>
                                    <m:r>
                                      <a:rPr lang="zh-TW" altLang="en-US" sz="2800" i="1">
                                        <a:solidFill>
                                          <a:srgbClr val="000000"/>
                                        </a:solidFill>
                                        <a:latin typeface="+mj-lt"/>
                                      </a:rPr>
                                      <m:t>2</m:t>
                                    </m:r>
                                  </m:sup>
                                </m:sSubSup>
                                <m:r>
                                  <a:rPr lang="zh-TW" altLang="en-US" sz="2800" i="1">
                                    <a:solidFill>
                                      <a:srgbClr val="000000"/>
                                    </a:solidFill>
                                    <a:latin typeface="+mj-lt"/>
                                  </a:rPr>
                                  <m:t>+</m:t>
                                </m:r>
                                <m:sSubSup>
                                  <m:sSubSupPr>
                                    <m:ctrlPr>
                                      <a:rPr lang="zh-TW" altLang="en-US" sz="2800" i="1">
                                        <a:solidFill>
                                          <a:srgbClr val="000000"/>
                                        </a:solidFill>
                                        <a:latin typeface="+mj-lt"/>
                                      </a:rPr>
                                    </m:ctrlPr>
                                  </m:sSubSupPr>
                                  <m:e>
                                    <m:r>
                                      <a:rPr lang="zh-TW" altLang="en-US" sz="2800" i="1">
                                        <a:solidFill>
                                          <a:srgbClr val="000000"/>
                                        </a:solidFill>
                                        <a:latin typeface="+mj-lt"/>
                                      </a:rPr>
                                      <m:t>𝐺</m:t>
                                    </m:r>
                                  </m:e>
                                  <m:sub>
                                    <m:r>
                                      <a:rPr lang="zh-TW" altLang="en-US" sz="2800" i="1">
                                        <a:solidFill>
                                          <a:srgbClr val="000000"/>
                                        </a:solidFill>
                                        <a:latin typeface="+mj-lt"/>
                                      </a:rPr>
                                      <m:t>𝑦</m:t>
                                    </m:r>
                                  </m:sub>
                                  <m:sup>
                                    <m:r>
                                      <a:rPr lang="zh-TW" altLang="en-US" sz="2800" i="1">
                                        <a:solidFill>
                                          <a:srgbClr val="000000"/>
                                        </a:solidFill>
                                        <a:latin typeface="+mj-lt"/>
                                      </a:rPr>
                                      <m:t>2</m:t>
                                    </m:r>
                                  </m:sup>
                                </m:sSubSup>
                              </m:e>
                            </m:d>
                          </m:e>
                          <m:sup>
                            <m:f>
                              <m:fPr>
                                <m:ctrlPr>
                                  <a:rPr lang="zh-TW" altLang="en-US" sz="2800" i="1">
                                    <a:solidFill>
                                      <a:srgbClr val="000000"/>
                                    </a:solidFill>
                                    <a:latin typeface="+mj-lt"/>
                                  </a:rPr>
                                </m:ctrlPr>
                              </m:fPr>
                              <m:num>
                                <m:r>
                                  <a:rPr lang="zh-TW" altLang="en-US" sz="2800" i="1">
                                    <a:solidFill>
                                      <a:srgbClr val="000000"/>
                                    </a:solidFill>
                                    <a:latin typeface="+mj-lt"/>
                                  </a:rPr>
                                  <m:t>1</m:t>
                                </m:r>
                              </m:num>
                              <m:den>
                                <m:r>
                                  <a:rPr lang="zh-TW" altLang="en-US" sz="2800" i="1">
                                    <a:solidFill>
                                      <a:srgbClr val="000000"/>
                                    </a:solidFill>
                                    <a:latin typeface="+mj-lt"/>
                                  </a:rPr>
                                  <m:t>2</m:t>
                                </m:r>
                              </m:den>
                            </m:f>
                          </m:sup>
                        </m:sSup>
                      </m:oMath>
                      <m:oMath xmlns:m="http://schemas.openxmlformats.org/officeDocument/2006/math">
                        <m:r>
                          <a:rPr lang="zh-TW" altLang="en-US" sz="2800" i="1">
                            <a:solidFill>
                              <a:srgbClr val="000000"/>
                            </a:solidFill>
                            <a:latin typeface="+mj-lt"/>
                          </a:rPr>
                          <m:t>=</m:t>
                        </m:r>
                        <m:sSup>
                          <m:sSupPr>
                            <m:ctrlPr>
                              <a:rPr lang="zh-TW" altLang="en-US" sz="2800" i="1">
                                <a:solidFill>
                                  <a:srgbClr val="000000"/>
                                </a:solidFill>
                                <a:latin typeface="+mj-lt"/>
                              </a:rPr>
                            </m:ctrlPr>
                          </m:sSupPr>
                          <m:e>
                            <m:d>
                              <m:dPr>
                                <m:begChr m:val="["/>
                                <m:endChr m:val="]"/>
                                <m:ctrlPr>
                                  <a:rPr lang="zh-TW" altLang="en-US" sz="2800" i="1">
                                    <a:solidFill>
                                      <a:srgbClr val="000000"/>
                                    </a:solidFill>
                                    <a:latin typeface="+mj-lt"/>
                                  </a:rPr>
                                </m:ctrlPr>
                              </m:dPr>
                              <m:e>
                                <m:sSup>
                                  <m:sSupPr>
                                    <m:ctrlPr>
                                      <a:rPr lang="zh-TW" altLang="en-US" sz="2800" i="1">
                                        <a:solidFill>
                                          <a:srgbClr val="000000"/>
                                        </a:solidFill>
                                        <a:latin typeface="+mj-lt"/>
                                      </a:rPr>
                                    </m:ctrlPr>
                                  </m:sSupPr>
                                  <m:e>
                                    <m:d>
                                      <m:dPr>
                                        <m:ctrlPr>
                                          <a:rPr lang="zh-TW" altLang="en-US" sz="2800" i="1">
                                            <a:solidFill>
                                              <a:srgbClr val="000000"/>
                                            </a:solidFill>
                                            <a:latin typeface="+mj-lt"/>
                                          </a:rPr>
                                        </m:ctrlPr>
                                      </m:dPr>
                                      <m:e>
                                        <m:f>
                                          <m:fPr>
                                            <m:ctrlPr>
                                              <a:rPr lang="zh-TW" altLang="en-US" sz="2800" i="1">
                                                <a:solidFill>
                                                  <a:srgbClr val="000000"/>
                                                </a:solidFill>
                                                <a:latin typeface="+mj-lt"/>
                                              </a:rPr>
                                            </m:ctrlPr>
                                          </m:fPr>
                                          <m:num>
                                            <m:r>
                                              <a:rPr lang="zh-TW" altLang="en-US" sz="2800" i="1">
                                                <a:solidFill>
                                                  <a:srgbClr val="000000"/>
                                                </a:solidFill>
                                                <a:latin typeface="+mj-lt"/>
                                              </a:rPr>
                                              <m:t>𝜕</m:t>
                                            </m:r>
                                            <m:r>
                                              <a:rPr lang="zh-TW" altLang="en-US" sz="2800" i="1">
                                                <a:solidFill>
                                                  <a:srgbClr val="000000"/>
                                                </a:solidFill>
                                                <a:latin typeface="+mj-lt"/>
                                              </a:rPr>
                                              <m:t>𝑓</m:t>
                                            </m:r>
                                          </m:num>
                                          <m:den>
                                            <m:r>
                                              <a:rPr lang="zh-TW" altLang="en-US" sz="2800" i="1">
                                                <a:solidFill>
                                                  <a:srgbClr val="000000"/>
                                                </a:solidFill>
                                                <a:latin typeface="+mj-lt"/>
                                              </a:rPr>
                                              <m:t>𝜕</m:t>
                                            </m:r>
                                            <m:r>
                                              <a:rPr lang="zh-TW" altLang="en-US" sz="2800" i="1">
                                                <a:solidFill>
                                                  <a:srgbClr val="000000"/>
                                                </a:solidFill>
                                                <a:latin typeface="+mj-lt"/>
                                              </a:rPr>
                                              <m:t>𝑥</m:t>
                                            </m:r>
                                          </m:den>
                                        </m:f>
                                      </m:e>
                                    </m:d>
                                  </m:e>
                                  <m:sup>
                                    <m:r>
                                      <a:rPr lang="zh-TW" altLang="en-US" sz="2800" i="1">
                                        <a:solidFill>
                                          <a:srgbClr val="000000"/>
                                        </a:solidFill>
                                        <a:latin typeface="+mj-lt"/>
                                      </a:rPr>
                                      <m:t>2</m:t>
                                    </m:r>
                                  </m:sup>
                                </m:sSup>
                                <m:r>
                                  <a:rPr lang="zh-TW" altLang="en-US" sz="2800" i="1">
                                    <a:solidFill>
                                      <a:srgbClr val="000000"/>
                                    </a:solidFill>
                                    <a:latin typeface="+mj-lt"/>
                                  </a:rPr>
                                  <m:t>+</m:t>
                                </m:r>
                                <m:sSup>
                                  <m:sSupPr>
                                    <m:ctrlPr>
                                      <a:rPr lang="zh-TW" altLang="en-US" sz="2800" i="1">
                                        <a:solidFill>
                                          <a:srgbClr val="000000"/>
                                        </a:solidFill>
                                        <a:latin typeface="+mj-lt"/>
                                      </a:rPr>
                                    </m:ctrlPr>
                                  </m:sSupPr>
                                  <m:e>
                                    <m:d>
                                      <m:dPr>
                                        <m:ctrlPr>
                                          <a:rPr lang="zh-TW" altLang="en-US" sz="2800" i="1">
                                            <a:solidFill>
                                              <a:srgbClr val="000000"/>
                                            </a:solidFill>
                                            <a:latin typeface="+mj-lt"/>
                                          </a:rPr>
                                        </m:ctrlPr>
                                      </m:dPr>
                                      <m:e>
                                        <m:f>
                                          <m:fPr>
                                            <m:ctrlPr>
                                              <a:rPr lang="zh-TW" altLang="en-US" sz="2800" i="1">
                                                <a:solidFill>
                                                  <a:srgbClr val="000000"/>
                                                </a:solidFill>
                                                <a:latin typeface="+mj-lt"/>
                                              </a:rPr>
                                            </m:ctrlPr>
                                          </m:fPr>
                                          <m:num>
                                            <m:r>
                                              <a:rPr lang="zh-TW" altLang="en-US" sz="2800" i="1">
                                                <a:solidFill>
                                                  <a:srgbClr val="000000"/>
                                                </a:solidFill>
                                                <a:latin typeface="+mj-lt"/>
                                              </a:rPr>
                                              <m:t>𝜕</m:t>
                                            </m:r>
                                            <m:r>
                                              <a:rPr lang="zh-TW" altLang="en-US" sz="2800" i="1">
                                                <a:solidFill>
                                                  <a:srgbClr val="000000"/>
                                                </a:solidFill>
                                                <a:latin typeface="+mj-lt"/>
                                              </a:rPr>
                                              <m:t>𝑓</m:t>
                                            </m:r>
                                          </m:num>
                                          <m:den>
                                            <m:r>
                                              <a:rPr lang="zh-TW" altLang="en-US" sz="2800" i="1">
                                                <a:solidFill>
                                                  <a:srgbClr val="000000"/>
                                                </a:solidFill>
                                                <a:latin typeface="+mj-lt"/>
                                              </a:rPr>
                                              <m:t>𝜕</m:t>
                                            </m:r>
                                            <m:r>
                                              <a:rPr lang="zh-TW" altLang="en-US" sz="2800" i="1">
                                                <a:solidFill>
                                                  <a:srgbClr val="000000"/>
                                                </a:solidFill>
                                                <a:latin typeface="+mj-lt"/>
                                              </a:rPr>
                                              <m:t>𝑦</m:t>
                                            </m:r>
                                          </m:den>
                                        </m:f>
                                      </m:e>
                                    </m:d>
                                  </m:e>
                                  <m:sup>
                                    <m:r>
                                      <a:rPr lang="zh-TW" altLang="en-US" sz="2800" i="1">
                                        <a:solidFill>
                                          <a:srgbClr val="000000"/>
                                        </a:solidFill>
                                        <a:latin typeface="+mj-lt"/>
                                      </a:rPr>
                                      <m:t>2</m:t>
                                    </m:r>
                                  </m:sup>
                                </m:sSup>
                              </m:e>
                            </m:d>
                          </m:e>
                          <m:sup>
                            <m:f>
                              <m:fPr>
                                <m:ctrlPr>
                                  <a:rPr lang="zh-TW" altLang="en-US" sz="2800" i="1">
                                    <a:solidFill>
                                      <a:srgbClr val="000000"/>
                                    </a:solidFill>
                                    <a:latin typeface="+mj-lt"/>
                                  </a:rPr>
                                </m:ctrlPr>
                              </m:fPr>
                              <m:num>
                                <m:r>
                                  <a:rPr lang="zh-TW" altLang="en-US" sz="2800" i="1">
                                    <a:solidFill>
                                      <a:srgbClr val="000000"/>
                                    </a:solidFill>
                                    <a:latin typeface="+mj-lt"/>
                                  </a:rPr>
                                  <m:t>1</m:t>
                                </m:r>
                              </m:num>
                              <m:den>
                                <m:r>
                                  <a:rPr lang="zh-TW" altLang="en-US" sz="2800" i="1">
                                    <a:solidFill>
                                      <a:srgbClr val="000000"/>
                                    </a:solidFill>
                                    <a:latin typeface="+mj-lt"/>
                                  </a:rPr>
                                  <m:t>2</m:t>
                                </m:r>
                              </m:den>
                            </m:f>
                          </m:sup>
                        </m:sSup>
                        <m:r>
                          <a:rPr lang="zh-TW" altLang="en-US" sz="2800" i="1">
                            <a:solidFill>
                              <a:srgbClr val="000000"/>
                            </a:solidFill>
                            <a:latin typeface="+mj-lt"/>
                          </a:rPr>
                          <m:t>.</m:t>
                        </m:r>
                      </m:oMath>
                    </m:oMathPara>
                  </a14:m>
                  <a:endParaRPr lang="zh-TW" altLang="en-US" sz="2800" dirty="0">
                    <a:latin typeface="+mj-lt"/>
                  </a:endParaRPr>
                </a:p>
              </p:txBody>
            </p:sp>
          </mc:Choice>
          <mc:Fallback>
            <p:sp>
              <p:nvSpPr>
                <p:cNvPr id="81929" name="Object 11">
                  <a:extLst>
                    <a:ext uri="{FF2B5EF4-FFF2-40B4-BE49-F238E27FC236}">
                      <a16:creationId xmlns:a16="http://schemas.microsoft.com/office/drawing/2014/main" id="{41F05494-F279-480D-B687-B975497C1EEC}"/>
                    </a:ext>
                  </a:extLst>
                </p:cNvPr>
                <p:cNvSpPr txBox="1">
                  <a:spLocks noRot="1" noChangeAspect="1" noMove="1" noResize="1" noEditPoints="1" noAdjustHandles="1" noChangeArrowheads="1" noChangeShapeType="1" noTextEdit="1"/>
                </p:cNvSpPr>
                <p:nvPr/>
              </p:nvSpPr>
              <p:spPr bwMode="auto">
                <a:xfrm>
                  <a:off x="1404" y="2853"/>
                  <a:ext cx="2951" cy="1455"/>
                </a:xfrm>
                <a:prstGeom prst="rect">
                  <a:avLst/>
                </a:prstGeom>
                <a:blipFill>
                  <a:blip r:embed="rId2"/>
                  <a:stretch>
                    <a:fillRect/>
                  </a:stretch>
                </a:blipFill>
                <a:ln>
                  <a:noFill/>
                </a:ln>
                <a:effectLst/>
                <a:extLst/>
              </p:spPr>
              <p:txBody>
                <a:bodyPr/>
                <a:lstStyle/>
                <a:p>
                  <a:r>
                    <a:rPr lang="zh-TW" altLang="en-US">
                      <a:noFill/>
                    </a:rPr>
                    <a:t> </a:t>
                  </a:r>
                </a:p>
              </p:txBody>
            </p:sp>
          </mc:Fallback>
        </mc:AlternateContent>
        <p:sp>
          <p:nvSpPr>
            <p:cNvPr id="81930" name="Rectangle 12">
              <a:extLst>
                <a:ext uri="{FF2B5EF4-FFF2-40B4-BE49-F238E27FC236}">
                  <a16:creationId xmlns:a16="http://schemas.microsoft.com/office/drawing/2014/main" id="{DB7C3A9E-AE3E-416D-BD76-1C8AEA0FA1E0}"/>
                </a:ext>
              </a:extLst>
            </p:cNvPr>
            <p:cNvSpPr>
              <a:spLocks noChangeArrowheads="1"/>
            </p:cNvSpPr>
            <p:nvPr/>
          </p:nvSpPr>
          <p:spPr bwMode="auto">
            <a:xfrm>
              <a:off x="4830" y="320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(3.7-13)</a:t>
              </a:r>
            </a:p>
          </p:txBody>
        </p:sp>
      </p:grpSp>
      <p:grpSp>
        <p:nvGrpSpPr>
          <p:cNvPr id="81926" name="Group 14">
            <a:extLst>
              <a:ext uri="{FF2B5EF4-FFF2-40B4-BE49-F238E27FC236}">
                <a16:creationId xmlns:a16="http://schemas.microsoft.com/office/drawing/2014/main" id="{B0A20165-6404-4823-9EDD-19D1C1CE57B9}"/>
              </a:ext>
            </a:extLst>
          </p:cNvPr>
          <p:cNvGrpSpPr>
            <a:grpSpLocks/>
          </p:cNvGrpSpPr>
          <p:nvPr/>
        </p:nvGrpSpPr>
        <p:grpSpPr bwMode="auto">
          <a:xfrm>
            <a:off x="2624138" y="2003425"/>
            <a:ext cx="6483350" cy="1987550"/>
            <a:chOff x="1653" y="1262"/>
            <a:chExt cx="4084" cy="1252"/>
          </a:xfrm>
        </p:grpSpPr>
        <mc:AlternateContent xmlns:mc="http://schemas.openxmlformats.org/markup-compatibility/2006">
          <mc:Choice xmlns:a14="http://schemas.microsoft.com/office/drawing/2010/main" Requires="a14">
            <p:sp>
              <p:nvSpPr>
                <p:cNvPr id="81927" name="Object 10">
                  <a:extLst>
                    <a:ext uri="{FF2B5EF4-FFF2-40B4-BE49-F238E27FC236}">
                      <a16:creationId xmlns:a16="http://schemas.microsoft.com/office/drawing/2014/main" id="{99AFD2B0-E3E4-43C3-9C64-21558A10BC2E}"/>
                    </a:ext>
                  </a:extLst>
                </p:cNvPr>
                <p:cNvSpPr txBox="1"/>
                <p:nvPr/>
              </p:nvSpPr>
              <p:spPr bwMode="auto">
                <a:xfrm>
                  <a:off x="1653" y="1262"/>
                  <a:ext cx="1953" cy="1252"/>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800" i="1">
                            <a:solidFill>
                              <a:srgbClr val="000000"/>
                            </a:solidFill>
                            <a:latin typeface="+mj-lt"/>
                          </a:rPr>
                          <m:t>∇f</m:t>
                        </m:r>
                        <m:r>
                          <a:rPr lang="zh-TW" altLang="en-US" sz="2800" i="1">
                            <a:solidFill>
                              <a:srgbClr val="000000"/>
                            </a:solidFill>
                            <a:latin typeface="+mj-lt"/>
                          </a:rPr>
                          <m:t>=</m:t>
                        </m:r>
                        <m:d>
                          <m:dPr>
                            <m:begChr m:val="["/>
                            <m:endChr m:val="]"/>
                            <m:ctrlPr>
                              <a:rPr lang="zh-TW" altLang="en-US" sz="2800" i="1">
                                <a:solidFill>
                                  <a:srgbClr val="000000"/>
                                </a:solidFill>
                                <a:latin typeface="+mj-lt"/>
                              </a:rPr>
                            </m:ctrlPr>
                          </m:dPr>
                          <m:e>
                            <m:eqArr>
                              <m:eqArrPr>
                                <m:ctrlPr>
                                  <a:rPr lang="zh-TW" altLang="en-US" sz="2800" i="1">
                                    <a:solidFill>
                                      <a:srgbClr val="000000"/>
                                    </a:solidFill>
                                    <a:latin typeface="+mj-lt"/>
                                  </a:rPr>
                                </m:ctrlPr>
                              </m:eqArrPr>
                              <m:e>
                                <m:sSub>
                                  <m:sSubPr>
                                    <m:ctrlPr>
                                      <a:rPr lang="zh-TW" altLang="en-US" sz="2800" i="1">
                                        <a:solidFill>
                                          <a:srgbClr val="000000"/>
                                        </a:solidFill>
                                        <a:latin typeface="+mj-lt"/>
                                      </a:rPr>
                                    </m:ctrlPr>
                                  </m:sSubPr>
                                  <m:e>
                                    <m:r>
                                      <a:rPr lang="zh-TW" altLang="en-US" sz="2800" i="1">
                                        <a:solidFill>
                                          <a:srgbClr val="000000"/>
                                        </a:solidFill>
                                        <a:latin typeface="+mj-lt"/>
                                      </a:rPr>
                                      <m:t>𝐺</m:t>
                                    </m:r>
                                  </m:e>
                                  <m:sub>
                                    <m:r>
                                      <a:rPr lang="zh-TW" altLang="en-US" sz="2800" i="1">
                                        <a:solidFill>
                                          <a:srgbClr val="000000"/>
                                        </a:solidFill>
                                        <a:latin typeface="+mj-lt"/>
                                      </a:rPr>
                                      <m:t>𝑥</m:t>
                                    </m:r>
                                  </m:sub>
                                </m:sSub>
                              </m:e>
                              <m:e>
                                <m:sSub>
                                  <m:sSubPr>
                                    <m:ctrlPr>
                                      <a:rPr lang="zh-TW" altLang="en-US" sz="2800" i="1">
                                        <a:solidFill>
                                          <a:srgbClr val="000000"/>
                                        </a:solidFill>
                                        <a:latin typeface="+mj-lt"/>
                                      </a:rPr>
                                    </m:ctrlPr>
                                  </m:sSubPr>
                                  <m:e>
                                    <m:r>
                                      <a:rPr lang="zh-TW" altLang="en-US" sz="2800" i="1">
                                        <a:solidFill>
                                          <a:srgbClr val="000000"/>
                                        </a:solidFill>
                                        <a:latin typeface="+mj-lt"/>
                                      </a:rPr>
                                      <m:t>𝐺</m:t>
                                    </m:r>
                                  </m:e>
                                  <m:sub>
                                    <m:r>
                                      <a:rPr lang="zh-TW" altLang="en-US" sz="2800" i="1">
                                        <a:solidFill>
                                          <a:srgbClr val="000000"/>
                                        </a:solidFill>
                                        <a:latin typeface="+mj-lt"/>
                                      </a:rPr>
                                      <m:t>𝑦</m:t>
                                    </m:r>
                                  </m:sub>
                                </m:sSub>
                              </m:e>
                            </m:eqArr>
                          </m:e>
                        </m:d>
                        <m:r>
                          <a:rPr lang="zh-TW" altLang="en-US" sz="2800" i="1">
                            <a:solidFill>
                              <a:srgbClr val="000000"/>
                            </a:solidFill>
                            <a:latin typeface="+mj-lt"/>
                          </a:rPr>
                          <m:t>=</m:t>
                        </m:r>
                        <m:d>
                          <m:dPr>
                            <m:begChr m:val="["/>
                            <m:endChr m:val="]"/>
                            <m:ctrlPr>
                              <a:rPr lang="zh-TW" altLang="en-US" sz="2800" i="1">
                                <a:solidFill>
                                  <a:srgbClr val="000000"/>
                                </a:solidFill>
                                <a:latin typeface="+mj-lt"/>
                              </a:rPr>
                            </m:ctrlPr>
                          </m:dPr>
                          <m:e>
                            <m:eqArr>
                              <m:eqArrPr>
                                <m:ctrlPr>
                                  <a:rPr lang="zh-TW" altLang="en-US" sz="2800" i="1">
                                    <a:solidFill>
                                      <a:srgbClr val="000000"/>
                                    </a:solidFill>
                                    <a:latin typeface="+mj-lt"/>
                                  </a:rPr>
                                </m:ctrlPr>
                              </m:eqArrPr>
                              <m:e>
                                <m:f>
                                  <m:fPr>
                                    <m:ctrlPr>
                                      <a:rPr lang="zh-TW" altLang="en-US" sz="2800" i="1">
                                        <a:solidFill>
                                          <a:srgbClr val="000000"/>
                                        </a:solidFill>
                                        <a:latin typeface="+mj-lt"/>
                                      </a:rPr>
                                    </m:ctrlPr>
                                  </m:fPr>
                                  <m:num>
                                    <m:r>
                                      <a:rPr lang="zh-TW" altLang="en-US" sz="2800" i="1">
                                        <a:solidFill>
                                          <a:srgbClr val="000000"/>
                                        </a:solidFill>
                                        <a:latin typeface="+mj-lt"/>
                                      </a:rPr>
                                      <m:t>𝜕</m:t>
                                    </m:r>
                                    <m:r>
                                      <a:rPr lang="zh-TW" altLang="en-US" sz="2800" i="1">
                                        <a:solidFill>
                                          <a:srgbClr val="000000"/>
                                        </a:solidFill>
                                        <a:latin typeface="+mj-lt"/>
                                      </a:rPr>
                                      <m:t>𝑓</m:t>
                                    </m:r>
                                  </m:num>
                                  <m:den>
                                    <m:r>
                                      <a:rPr lang="zh-TW" altLang="en-US" sz="2800" i="1">
                                        <a:solidFill>
                                          <a:srgbClr val="000000"/>
                                        </a:solidFill>
                                        <a:latin typeface="+mj-lt"/>
                                      </a:rPr>
                                      <m:t>𝜕</m:t>
                                    </m:r>
                                    <m:r>
                                      <a:rPr lang="zh-TW" altLang="en-US" sz="2800" i="1">
                                        <a:solidFill>
                                          <a:srgbClr val="000000"/>
                                        </a:solidFill>
                                        <a:latin typeface="+mj-lt"/>
                                      </a:rPr>
                                      <m:t>𝑥</m:t>
                                    </m:r>
                                  </m:den>
                                </m:f>
                              </m:e>
                              <m:e>
                                <m:f>
                                  <m:fPr>
                                    <m:ctrlPr>
                                      <a:rPr lang="zh-TW" altLang="en-US" sz="2800" i="1">
                                        <a:solidFill>
                                          <a:srgbClr val="000000"/>
                                        </a:solidFill>
                                        <a:latin typeface="+mj-lt"/>
                                      </a:rPr>
                                    </m:ctrlPr>
                                  </m:fPr>
                                  <m:num>
                                    <m:r>
                                      <a:rPr lang="zh-TW" altLang="en-US" sz="2800" i="1">
                                        <a:solidFill>
                                          <a:srgbClr val="000000"/>
                                        </a:solidFill>
                                        <a:latin typeface="+mj-lt"/>
                                      </a:rPr>
                                      <m:t>𝜕</m:t>
                                    </m:r>
                                    <m:r>
                                      <a:rPr lang="zh-TW" altLang="en-US" sz="2800" i="1">
                                        <a:solidFill>
                                          <a:srgbClr val="000000"/>
                                        </a:solidFill>
                                        <a:latin typeface="+mj-lt"/>
                                      </a:rPr>
                                      <m:t>𝑓</m:t>
                                    </m:r>
                                  </m:num>
                                  <m:den>
                                    <m:r>
                                      <a:rPr lang="zh-TW" altLang="en-US" sz="2800" i="1">
                                        <a:solidFill>
                                          <a:srgbClr val="000000"/>
                                        </a:solidFill>
                                        <a:latin typeface="+mj-lt"/>
                                      </a:rPr>
                                      <m:t>𝜕</m:t>
                                    </m:r>
                                    <m:r>
                                      <a:rPr lang="zh-TW" altLang="en-US" sz="2800" i="1">
                                        <a:solidFill>
                                          <a:srgbClr val="000000"/>
                                        </a:solidFill>
                                        <a:latin typeface="+mj-lt"/>
                                      </a:rPr>
                                      <m:t>𝑦</m:t>
                                    </m:r>
                                  </m:den>
                                </m:f>
                              </m:e>
                            </m:eqArr>
                          </m:e>
                        </m:d>
                        <m:r>
                          <a:rPr lang="zh-TW" altLang="en-US" sz="2800" i="1">
                            <a:solidFill>
                              <a:srgbClr val="000000"/>
                            </a:solidFill>
                            <a:latin typeface="+mj-lt"/>
                          </a:rPr>
                          <m:t>.</m:t>
                        </m:r>
                      </m:oMath>
                    </m:oMathPara>
                  </a14:m>
                  <a:endParaRPr lang="zh-TW" altLang="en-US" sz="2800" dirty="0">
                    <a:latin typeface="+mj-lt"/>
                  </a:endParaRPr>
                </a:p>
              </p:txBody>
            </p:sp>
          </mc:Choice>
          <mc:Fallback>
            <p:sp>
              <p:nvSpPr>
                <p:cNvPr id="81927" name="Object 10">
                  <a:extLst>
                    <a:ext uri="{FF2B5EF4-FFF2-40B4-BE49-F238E27FC236}">
                      <a16:creationId xmlns:a16="http://schemas.microsoft.com/office/drawing/2014/main" id="{99AFD2B0-E3E4-43C3-9C64-21558A10BC2E}"/>
                    </a:ext>
                  </a:extLst>
                </p:cNvPr>
                <p:cNvSpPr txBox="1">
                  <a:spLocks noRot="1" noChangeAspect="1" noMove="1" noResize="1" noEditPoints="1" noAdjustHandles="1" noChangeArrowheads="1" noChangeShapeType="1" noTextEdit="1"/>
                </p:cNvSpPr>
                <p:nvPr/>
              </p:nvSpPr>
              <p:spPr bwMode="auto">
                <a:xfrm>
                  <a:off x="1653" y="1262"/>
                  <a:ext cx="1953" cy="1252"/>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81928" name="Rectangle 13">
              <a:extLst>
                <a:ext uri="{FF2B5EF4-FFF2-40B4-BE49-F238E27FC236}">
                  <a16:creationId xmlns:a16="http://schemas.microsoft.com/office/drawing/2014/main" id="{54FD96F0-468A-4687-B40B-2D0961CC09EE}"/>
                </a:ext>
              </a:extLst>
            </p:cNvPr>
            <p:cNvSpPr>
              <a:spLocks noChangeArrowheads="1"/>
            </p:cNvSpPr>
            <p:nvPr/>
          </p:nvSpPr>
          <p:spPr bwMode="auto">
            <a:xfrm>
              <a:off x="4830" y="161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(3.7-12)</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a:extLst>
              <a:ext uri="{FF2B5EF4-FFF2-40B4-BE49-F238E27FC236}">
                <a16:creationId xmlns:a16="http://schemas.microsoft.com/office/drawing/2014/main" id="{116E49E8-82AA-4B74-8D3C-A6F91A2BC99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46B0285-324C-438F-9065-17178F0C7CE4}" type="slidenum">
              <a:rPr kumimoji="0" lang="zh-TW" altLang="en-US"/>
              <a:pPr/>
              <a:t>77</a:t>
            </a:fld>
            <a:endParaRPr kumimoji="0" lang="en-US" altLang="zh-TW"/>
          </a:p>
        </p:txBody>
      </p:sp>
      <p:sp>
        <p:nvSpPr>
          <p:cNvPr id="82947" name="Rectangle 2">
            <a:extLst>
              <a:ext uri="{FF2B5EF4-FFF2-40B4-BE49-F238E27FC236}">
                <a16:creationId xmlns:a16="http://schemas.microsoft.com/office/drawing/2014/main" id="{22329C19-AF98-4172-BE1C-0054103C8BDE}"/>
              </a:ext>
            </a:extLst>
          </p:cNvPr>
          <p:cNvSpPr>
            <a:spLocks noGrp="1" noChangeArrowheads="1"/>
          </p:cNvSpPr>
          <p:nvPr>
            <p:ph type="title"/>
          </p:nvPr>
        </p:nvSpPr>
        <p:spPr/>
        <p:txBody>
          <a:bodyPr/>
          <a:lstStyle/>
          <a:p>
            <a:pPr eaLnBrk="1" hangingPunct="1"/>
            <a:endParaRPr lang="zh-TW" altLang="en-US"/>
          </a:p>
        </p:txBody>
      </p:sp>
      <p:sp>
        <p:nvSpPr>
          <p:cNvPr id="82948" name="Rectangle 3">
            <a:extLst>
              <a:ext uri="{FF2B5EF4-FFF2-40B4-BE49-F238E27FC236}">
                <a16:creationId xmlns:a16="http://schemas.microsoft.com/office/drawing/2014/main" id="{570111C4-9153-4CB6-98B4-1FE48DDE489F}"/>
              </a:ext>
            </a:extLst>
          </p:cNvPr>
          <p:cNvSpPr>
            <a:spLocks noGrp="1" noChangeArrowheads="1"/>
          </p:cNvSpPr>
          <p:nvPr>
            <p:ph type="body" idx="1"/>
          </p:nvPr>
        </p:nvSpPr>
        <p:spPr/>
        <p:txBody>
          <a:bodyPr/>
          <a:lstStyle/>
          <a:p>
            <a:pPr eaLnBrk="1" hangingPunct="1"/>
            <a:r>
              <a:rPr lang="en-US" altLang="zh-TW"/>
              <a:t>The two components of the gradient vector are linear operators, but the magnitude of the vector is not.</a:t>
            </a:r>
          </a:p>
          <a:p>
            <a:pPr eaLnBrk="1" hangingPunct="1"/>
            <a:r>
              <a:rPr lang="en-US" altLang="zh-TW"/>
              <a:t>The partial derivatives the gradient are not rotation invariant (isotropic), but the magnitude of the gradient vector is isotropic.</a:t>
            </a:r>
          </a:p>
          <a:p>
            <a:pPr eaLnBrk="1" hangingPunct="1"/>
            <a:r>
              <a:rPr lang="en-US" altLang="zh-TW"/>
              <a:t>An approximate of the magnitude of the gradient is:</a:t>
            </a:r>
          </a:p>
          <a:p>
            <a:pPr eaLnBrk="1" hangingPunct="1"/>
            <a:endParaRPr lang="en-US" altLang="zh-TW"/>
          </a:p>
        </p:txBody>
      </p:sp>
      <p:grpSp>
        <p:nvGrpSpPr>
          <p:cNvPr id="82949" name="Group 4">
            <a:extLst>
              <a:ext uri="{FF2B5EF4-FFF2-40B4-BE49-F238E27FC236}">
                <a16:creationId xmlns:a16="http://schemas.microsoft.com/office/drawing/2014/main" id="{4289B0BE-1704-4DEA-BB53-77187CE01B03}"/>
              </a:ext>
            </a:extLst>
          </p:cNvPr>
          <p:cNvGrpSpPr>
            <a:grpSpLocks/>
          </p:cNvGrpSpPr>
          <p:nvPr/>
        </p:nvGrpSpPr>
        <p:grpSpPr bwMode="auto">
          <a:xfrm>
            <a:off x="3413125" y="3062288"/>
            <a:ext cx="5694363" cy="654050"/>
            <a:chOff x="2150" y="1074"/>
            <a:chExt cx="3587" cy="412"/>
          </a:xfrm>
        </p:grpSpPr>
        <p:graphicFrame>
          <p:nvGraphicFramePr>
            <p:cNvPr id="82950" name="Object 5">
              <a:extLst>
                <a:ext uri="{FF2B5EF4-FFF2-40B4-BE49-F238E27FC236}">
                  <a16:creationId xmlns:a16="http://schemas.microsoft.com/office/drawing/2014/main" id="{53C9B260-E9B1-47AB-8DA5-DF57C6998EA6}"/>
                </a:ext>
              </a:extLst>
            </p:cNvPr>
            <p:cNvGraphicFramePr>
              <a:graphicFrameLocks noChangeAspect="1"/>
            </p:cNvGraphicFramePr>
            <p:nvPr>
              <p:extLst>
                <p:ext uri="{D42A27DB-BD31-4B8C-83A1-F6EECF244321}">
                  <p14:modId xmlns:p14="http://schemas.microsoft.com/office/powerpoint/2010/main" val="2951362215"/>
                </p:ext>
              </p:extLst>
            </p:nvPr>
          </p:nvGraphicFramePr>
          <p:xfrm>
            <a:off x="2150" y="1117"/>
            <a:ext cx="1308" cy="369"/>
          </p:xfrm>
          <a:graphic>
            <a:graphicData uri="http://schemas.openxmlformats.org/presentationml/2006/ole">
              <mc:AlternateContent xmlns:mc="http://schemas.openxmlformats.org/markup-compatibility/2006">
                <mc:Choice xmlns:v="urn:schemas-microsoft-com:vml" Requires="v">
                  <p:oleObj spid="_x0000_s82973" name="Equation" r:id="rId3" imgW="990170" imgH="279279" progId="Equation.DSMT4">
                    <p:embed/>
                  </p:oleObj>
                </mc:Choice>
                <mc:Fallback>
                  <p:oleObj name="Equation" r:id="rId3" imgW="990170" imgH="27927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 y="1117"/>
                          <a:ext cx="130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1" name="Rectangle 6">
              <a:extLst>
                <a:ext uri="{FF2B5EF4-FFF2-40B4-BE49-F238E27FC236}">
                  <a16:creationId xmlns:a16="http://schemas.microsoft.com/office/drawing/2014/main" id="{E8C1E847-3D1E-4348-BA5A-12AADF2CC71A}"/>
                </a:ext>
              </a:extLst>
            </p:cNvPr>
            <p:cNvSpPr>
              <a:spLocks noChangeArrowheads="1"/>
            </p:cNvSpPr>
            <p:nvPr/>
          </p:nvSpPr>
          <p:spPr bwMode="auto">
            <a:xfrm>
              <a:off x="4830" y="107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(3.7-14)</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3">
            <a:extLst>
              <a:ext uri="{FF2B5EF4-FFF2-40B4-BE49-F238E27FC236}">
                <a16:creationId xmlns:a16="http://schemas.microsoft.com/office/drawing/2014/main" id="{5A8784F5-703D-43E7-AFAC-5538D6F1F18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C245F78-E0ED-409A-B46D-30432DB7B2B4}" type="slidenum">
              <a:rPr kumimoji="0" lang="zh-TW" altLang="en-US"/>
              <a:pPr/>
              <a:t>78</a:t>
            </a:fld>
            <a:endParaRPr kumimoji="0" lang="en-US" altLang="zh-TW"/>
          </a:p>
        </p:txBody>
      </p:sp>
      <p:sp>
        <p:nvSpPr>
          <p:cNvPr id="83971" name="Rectangle 2">
            <a:extLst>
              <a:ext uri="{FF2B5EF4-FFF2-40B4-BE49-F238E27FC236}">
                <a16:creationId xmlns:a16="http://schemas.microsoft.com/office/drawing/2014/main" id="{219ADA1C-E1E0-45CD-B175-395253EC0429}"/>
              </a:ext>
            </a:extLst>
          </p:cNvPr>
          <p:cNvSpPr>
            <a:spLocks noGrp="1" noChangeArrowheads="1"/>
          </p:cNvSpPr>
          <p:nvPr>
            <p:ph type="title"/>
          </p:nvPr>
        </p:nvSpPr>
        <p:spPr/>
        <p:txBody>
          <a:bodyPr/>
          <a:lstStyle/>
          <a:p>
            <a:pPr eaLnBrk="1" hangingPunct="1"/>
            <a:endParaRPr lang="zh-TW" altLang="en-US"/>
          </a:p>
        </p:txBody>
      </p:sp>
      <p:sp>
        <p:nvSpPr>
          <p:cNvPr id="83972" name="Rectangle 3">
            <a:extLst>
              <a:ext uri="{FF2B5EF4-FFF2-40B4-BE49-F238E27FC236}">
                <a16:creationId xmlns:a16="http://schemas.microsoft.com/office/drawing/2014/main" id="{040C9908-909B-4F2B-8D55-C3E6E9A939B1}"/>
              </a:ext>
            </a:extLst>
          </p:cNvPr>
          <p:cNvSpPr>
            <a:spLocks noGrp="1" noChangeArrowheads="1"/>
          </p:cNvSpPr>
          <p:nvPr>
            <p:ph type="body" idx="1"/>
          </p:nvPr>
        </p:nvSpPr>
        <p:spPr>
          <a:xfrm>
            <a:off x="107950" y="188913"/>
            <a:ext cx="8847138" cy="6408737"/>
          </a:xfrm>
        </p:spPr>
        <p:txBody>
          <a:bodyPr/>
          <a:lstStyle/>
          <a:p>
            <a:pPr defTabSz="892175" eaLnBrk="1" hangingPunct="1">
              <a:spcBef>
                <a:spcPct val="0"/>
              </a:spcBef>
              <a:tabLst>
                <a:tab pos="363538" algn="l"/>
                <a:tab pos="981075" algn="l"/>
                <a:tab pos="1079500" algn="l"/>
                <a:tab pos="1168400" algn="l"/>
                <a:tab pos="1344613" algn="l"/>
              </a:tabLst>
            </a:pPr>
            <a:r>
              <a:rPr lang="en-US" altLang="zh-TW"/>
              <a:t>As the          region shown in Fig. 3.44(a), Roberts defined:</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and</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&lt;i&gt; 			Using Eq. (3.7-13), we have:</a:t>
            </a:r>
          </a:p>
          <a:p>
            <a:pPr defTabSz="892175" eaLnBrk="1" hangingPunct="1">
              <a:lnSpc>
                <a:spcPct val="115000"/>
              </a:lnSpc>
              <a:spcBef>
                <a:spcPct val="0"/>
              </a:spcBef>
              <a:tabLst>
                <a:tab pos="363538" algn="l"/>
                <a:tab pos="981075" algn="l"/>
                <a:tab pos="1079500" algn="l"/>
                <a:tab pos="1168400" algn="l"/>
                <a:tab pos="1344613" algn="l"/>
              </a:tabLst>
            </a:pPr>
            <a:endParaRPr lang="en-US" altLang="zh-TW"/>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&lt;ii&gt; 		Using Eq. (3.7-14), we have:</a:t>
            </a:r>
          </a:p>
          <a:p>
            <a:pPr defTabSz="892175" eaLnBrk="1" hangingPunct="1">
              <a:lnSpc>
                <a:spcPct val="85000"/>
              </a:lnSpc>
              <a:spcBef>
                <a:spcPct val="0"/>
              </a:spcBef>
              <a:tabLst>
                <a:tab pos="363538" algn="l"/>
                <a:tab pos="981075" algn="l"/>
                <a:tab pos="1079500" algn="l"/>
                <a:tab pos="1168400" algn="l"/>
                <a:tab pos="1344613" algn="l"/>
              </a:tabLst>
            </a:pPr>
            <a:endParaRPr lang="en-US" altLang="zh-TW"/>
          </a:p>
          <a:p>
            <a:pPr algn="dist"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&lt;iii&gt;		The masks shown in Fig.</a:t>
            </a:r>
            <a:r>
              <a:rPr lang="en-US" altLang="zh-TW" sz="1000"/>
              <a:t> </a:t>
            </a:r>
            <a:r>
              <a:rPr lang="en-US" altLang="zh-TW"/>
              <a:t>3.44(b) and (c) can</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implement Eq. (3.7-17), which are the Roberts cross-				gradient operators.</a:t>
            </a:r>
          </a:p>
          <a:p>
            <a:pPr defTabSz="892175" eaLnBrk="1" hangingPunct="1">
              <a:spcBef>
                <a:spcPct val="15000"/>
              </a:spcBef>
              <a:tabLst>
                <a:tab pos="363538" algn="l"/>
                <a:tab pos="981075" algn="l"/>
                <a:tab pos="1079500" algn="l"/>
                <a:tab pos="1168400" algn="l"/>
                <a:tab pos="1344613" algn="l"/>
              </a:tabLst>
            </a:pPr>
            <a:r>
              <a:rPr lang="en-US" altLang="zh-TW"/>
              <a:t>An approximate using absolute values involving a     </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region is:</a:t>
            </a:r>
          </a:p>
          <a:p>
            <a:pPr defTabSz="892175" eaLnBrk="1" hangingPunct="1">
              <a:spcBef>
                <a:spcPct val="0"/>
              </a:spcBef>
              <a:tabLst>
                <a:tab pos="363538" algn="l"/>
                <a:tab pos="981075" algn="l"/>
                <a:tab pos="1079500" algn="l"/>
                <a:tab pos="1168400" algn="l"/>
                <a:tab pos="1344613" algn="l"/>
              </a:tabLst>
            </a:pPr>
            <a:endParaRPr lang="en-US" altLang="zh-TW"/>
          </a:p>
          <a:p>
            <a:pPr defTabSz="892175" eaLnBrk="1" hangingPunct="1">
              <a:spcBef>
                <a:spcPct val="0"/>
              </a:spcBef>
              <a:tabLst>
                <a:tab pos="363538" algn="l"/>
                <a:tab pos="981075" algn="l"/>
                <a:tab pos="1079500" algn="l"/>
                <a:tab pos="1168400" algn="l"/>
                <a:tab pos="1344613" algn="l"/>
              </a:tabLst>
            </a:pPr>
            <a:endParaRPr lang="en-US" altLang="zh-TW"/>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which can be implemented by the two masks shown in Fig. 3.44(d) and (e) (called the Sobel operators).</a:t>
            </a:r>
          </a:p>
        </p:txBody>
      </p:sp>
      <p:graphicFrame>
        <p:nvGraphicFramePr>
          <p:cNvPr id="83973" name="Object 16">
            <a:extLst>
              <a:ext uri="{FF2B5EF4-FFF2-40B4-BE49-F238E27FC236}">
                <a16:creationId xmlns:a16="http://schemas.microsoft.com/office/drawing/2014/main" id="{CC959035-5711-4194-A524-2B430491310D}"/>
              </a:ext>
            </a:extLst>
          </p:cNvPr>
          <p:cNvGraphicFramePr>
            <a:graphicFrameLocks noChangeAspect="1"/>
          </p:cNvGraphicFramePr>
          <p:nvPr>
            <p:extLst>
              <p:ext uri="{D42A27DB-BD31-4B8C-83A1-F6EECF244321}">
                <p14:modId xmlns:p14="http://schemas.microsoft.com/office/powerpoint/2010/main" val="3291503869"/>
              </p:ext>
            </p:extLst>
          </p:nvPr>
        </p:nvGraphicFramePr>
        <p:xfrm>
          <a:off x="1403350" y="211138"/>
          <a:ext cx="758825" cy="468312"/>
        </p:xfrm>
        <a:graphic>
          <a:graphicData uri="http://schemas.openxmlformats.org/presentationml/2006/ole">
            <mc:AlternateContent xmlns:mc="http://schemas.openxmlformats.org/markup-compatibility/2006">
              <mc:Choice xmlns:v="urn:schemas-microsoft-com:vml" Requires="v">
                <p:oleObj spid="_x0000_s84135" name="Equation" r:id="rId3" imgW="330057" imgH="203112" progId="Equation.DSMT4">
                  <p:embed/>
                </p:oleObj>
              </mc:Choice>
              <mc:Fallback>
                <p:oleObj name="Equation" r:id="rId3" imgW="330057" imgH="203112"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11138"/>
                        <a:ext cx="75882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74" name="Group 23">
            <a:extLst>
              <a:ext uri="{FF2B5EF4-FFF2-40B4-BE49-F238E27FC236}">
                <a16:creationId xmlns:a16="http://schemas.microsoft.com/office/drawing/2014/main" id="{D84797C3-0A4F-4D25-BF00-1C8C9A0F8E61}"/>
              </a:ext>
            </a:extLst>
          </p:cNvPr>
          <p:cNvGrpSpPr>
            <a:grpSpLocks/>
          </p:cNvGrpSpPr>
          <p:nvPr/>
        </p:nvGrpSpPr>
        <p:grpSpPr bwMode="auto">
          <a:xfrm>
            <a:off x="2038350" y="492125"/>
            <a:ext cx="7069138" cy="644525"/>
            <a:chOff x="1284" y="1663"/>
            <a:chExt cx="4453" cy="406"/>
          </a:xfrm>
        </p:grpSpPr>
        <p:graphicFrame>
          <p:nvGraphicFramePr>
            <p:cNvPr id="83985" name="Object 13">
              <a:extLst>
                <a:ext uri="{FF2B5EF4-FFF2-40B4-BE49-F238E27FC236}">
                  <a16:creationId xmlns:a16="http://schemas.microsoft.com/office/drawing/2014/main" id="{C19D7335-28E8-4E6B-A291-136EB8857B54}"/>
                </a:ext>
              </a:extLst>
            </p:cNvPr>
            <p:cNvGraphicFramePr>
              <a:graphicFrameLocks noChangeAspect="1"/>
            </p:cNvGraphicFramePr>
            <p:nvPr>
              <p:extLst>
                <p:ext uri="{D42A27DB-BD31-4B8C-83A1-F6EECF244321}">
                  <p14:modId xmlns:p14="http://schemas.microsoft.com/office/powerpoint/2010/main" val="2701312025"/>
                </p:ext>
              </p:extLst>
            </p:nvPr>
          </p:nvGraphicFramePr>
          <p:xfrm>
            <a:off x="1284" y="1706"/>
            <a:ext cx="1142" cy="336"/>
          </p:xfrm>
          <a:graphic>
            <a:graphicData uri="http://schemas.openxmlformats.org/presentationml/2006/ole">
              <mc:AlternateContent xmlns:mc="http://schemas.openxmlformats.org/markup-compatibility/2006">
                <mc:Choice xmlns:v="urn:schemas-microsoft-com:vml" Requires="v">
                  <p:oleObj spid="_x0000_s84136" name="Equation" r:id="rId5" imgW="863225" imgH="253890" progId="Equation.DSMT4">
                    <p:embed/>
                  </p:oleObj>
                </mc:Choice>
                <mc:Fallback>
                  <p:oleObj name="Equation" r:id="rId5" imgW="863225" imgH="25389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 y="1706"/>
                          <a:ext cx="114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6" name="Object 14">
              <a:extLst>
                <a:ext uri="{FF2B5EF4-FFF2-40B4-BE49-F238E27FC236}">
                  <a16:creationId xmlns:a16="http://schemas.microsoft.com/office/drawing/2014/main" id="{812063B6-AC9E-429A-B3C1-57ABEBFB210B}"/>
                </a:ext>
              </a:extLst>
            </p:cNvPr>
            <p:cNvGraphicFramePr>
              <a:graphicFrameLocks noChangeAspect="1"/>
            </p:cNvGraphicFramePr>
            <p:nvPr>
              <p:extLst>
                <p:ext uri="{D42A27DB-BD31-4B8C-83A1-F6EECF244321}">
                  <p14:modId xmlns:p14="http://schemas.microsoft.com/office/powerpoint/2010/main" val="2657377070"/>
                </p:ext>
              </p:extLst>
            </p:nvPr>
          </p:nvGraphicFramePr>
          <p:xfrm>
            <a:off x="2990" y="1701"/>
            <a:ext cx="1209" cy="336"/>
          </p:xfrm>
          <a:graphic>
            <a:graphicData uri="http://schemas.openxmlformats.org/presentationml/2006/ole">
              <mc:AlternateContent xmlns:mc="http://schemas.openxmlformats.org/markup-compatibility/2006">
                <mc:Choice xmlns:v="urn:schemas-microsoft-com:vml" Requires="v">
                  <p:oleObj spid="_x0000_s84137" name="Equation" r:id="rId7" imgW="914400" imgH="254000" progId="Equation.DSMT4">
                    <p:embed/>
                  </p:oleObj>
                </mc:Choice>
                <mc:Fallback>
                  <p:oleObj name="Equation" r:id="rId7" imgW="914400" imgH="2540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0" y="1701"/>
                          <a:ext cx="120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7" name="Rectangle 18">
              <a:extLst>
                <a:ext uri="{FF2B5EF4-FFF2-40B4-BE49-F238E27FC236}">
                  <a16:creationId xmlns:a16="http://schemas.microsoft.com/office/drawing/2014/main" id="{DC707B54-D3F0-46C0-A35A-0E43F2E3DB9A}"/>
                </a:ext>
              </a:extLst>
            </p:cNvPr>
            <p:cNvSpPr>
              <a:spLocks noChangeArrowheads="1"/>
            </p:cNvSpPr>
            <p:nvPr/>
          </p:nvSpPr>
          <p:spPr bwMode="auto">
            <a:xfrm>
              <a:off x="4830" y="166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(3.7-15)</a:t>
              </a:r>
            </a:p>
          </p:txBody>
        </p:sp>
      </p:grpSp>
      <p:grpSp>
        <p:nvGrpSpPr>
          <p:cNvPr id="83975" name="Group 24">
            <a:extLst>
              <a:ext uri="{FF2B5EF4-FFF2-40B4-BE49-F238E27FC236}">
                <a16:creationId xmlns:a16="http://schemas.microsoft.com/office/drawing/2014/main" id="{1129CC23-BE20-4E24-81B4-1B4FC2E775C2}"/>
              </a:ext>
            </a:extLst>
          </p:cNvPr>
          <p:cNvGrpSpPr>
            <a:grpSpLocks/>
          </p:cNvGrpSpPr>
          <p:nvPr/>
        </p:nvGrpSpPr>
        <p:grpSpPr bwMode="auto">
          <a:xfrm>
            <a:off x="1998663" y="1339850"/>
            <a:ext cx="7108825" cy="738188"/>
            <a:chOff x="1259" y="2205"/>
            <a:chExt cx="4478" cy="465"/>
          </a:xfrm>
        </p:grpSpPr>
        <p:graphicFrame>
          <p:nvGraphicFramePr>
            <p:cNvPr id="83983" name="Object 15">
              <a:extLst>
                <a:ext uri="{FF2B5EF4-FFF2-40B4-BE49-F238E27FC236}">
                  <a16:creationId xmlns:a16="http://schemas.microsoft.com/office/drawing/2014/main" id="{6A9F349C-7DF9-4B9B-9AB6-4EA8E2BF47C4}"/>
                </a:ext>
              </a:extLst>
            </p:cNvPr>
            <p:cNvGraphicFramePr>
              <a:graphicFrameLocks noChangeAspect="1"/>
            </p:cNvGraphicFramePr>
            <p:nvPr>
              <p:extLst>
                <p:ext uri="{D42A27DB-BD31-4B8C-83A1-F6EECF244321}">
                  <p14:modId xmlns:p14="http://schemas.microsoft.com/office/powerpoint/2010/main" val="870958005"/>
                </p:ext>
              </p:extLst>
            </p:nvPr>
          </p:nvGraphicFramePr>
          <p:xfrm>
            <a:off x="1259" y="2205"/>
            <a:ext cx="2470" cy="465"/>
          </p:xfrm>
          <a:graphic>
            <a:graphicData uri="http://schemas.openxmlformats.org/presentationml/2006/ole">
              <mc:AlternateContent xmlns:mc="http://schemas.openxmlformats.org/markup-compatibility/2006">
                <mc:Choice xmlns:v="urn:schemas-microsoft-com:vml" Requires="v">
                  <p:oleObj spid="_x0000_s84138" name="Equation" r:id="rId9" imgW="1955800" imgH="368300" progId="Equation.DSMT4">
                    <p:embed/>
                  </p:oleObj>
                </mc:Choice>
                <mc:Fallback>
                  <p:oleObj name="Equation" r:id="rId9" imgW="1955800" imgH="3683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 y="2205"/>
                          <a:ext cx="247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4" name="Rectangle 19">
              <a:extLst>
                <a:ext uri="{FF2B5EF4-FFF2-40B4-BE49-F238E27FC236}">
                  <a16:creationId xmlns:a16="http://schemas.microsoft.com/office/drawing/2014/main" id="{5CED26EB-9DDD-4FFD-A5DA-16D272463D1D}"/>
                </a:ext>
              </a:extLst>
            </p:cNvPr>
            <p:cNvSpPr>
              <a:spLocks noChangeArrowheads="1"/>
            </p:cNvSpPr>
            <p:nvPr/>
          </p:nvSpPr>
          <p:spPr bwMode="auto">
            <a:xfrm>
              <a:off x="4830" y="225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spcBef>
                  <a:spcPct val="10000"/>
                </a:spcBef>
              </a:pPr>
              <a:r>
                <a:rPr lang="en-US" altLang="zh-TW" sz="2800">
                  <a:latin typeface="Times New Roman" panose="02020603050405020304" pitchFamily="18" charset="0"/>
                </a:rPr>
                <a:t>(3.7-16)</a:t>
              </a:r>
            </a:p>
          </p:txBody>
        </p:sp>
      </p:grpSp>
      <p:grpSp>
        <p:nvGrpSpPr>
          <p:cNvPr id="83976" name="Group 26">
            <a:extLst>
              <a:ext uri="{FF2B5EF4-FFF2-40B4-BE49-F238E27FC236}">
                <a16:creationId xmlns:a16="http://schemas.microsoft.com/office/drawing/2014/main" id="{EBBF3107-D81F-4393-A49C-A5356767E583}"/>
              </a:ext>
            </a:extLst>
          </p:cNvPr>
          <p:cNvGrpSpPr>
            <a:grpSpLocks/>
          </p:cNvGrpSpPr>
          <p:nvPr/>
        </p:nvGrpSpPr>
        <p:grpSpPr bwMode="auto">
          <a:xfrm>
            <a:off x="2030413" y="2124075"/>
            <a:ext cx="7077075" cy="717550"/>
            <a:chOff x="1279" y="2797"/>
            <a:chExt cx="4458" cy="452"/>
          </a:xfrm>
        </p:grpSpPr>
        <p:graphicFrame>
          <p:nvGraphicFramePr>
            <p:cNvPr id="83981" name="Object 20">
              <a:extLst>
                <a:ext uri="{FF2B5EF4-FFF2-40B4-BE49-F238E27FC236}">
                  <a16:creationId xmlns:a16="http://schemas.microsoft.com/office/drawing/2014/main" id="{CF5C77F2-1B9D-432A-918E-F3C54CA0F80E}"/>
                </a:ext>
              </a:extLst>
            </p:cNvPr>
            <p:cNvGraphicFramePr>
              <a:graphicFrameLocks noChangeAspect="1"/>
            </p:cNvGraphicFramePr>
            <p:nvPr>
              <p:extLst>
                <p:ext uri="{D42A27DB-BD31-4B8C-83A1-F6EECF244321}">
                  <p14:modId xmlns:p14="http://schemas.microsoft.com/office/powerpoint/2010/main" val="3944036846"/>
                </p:ext>
              </p:extLst>
            </p:nvPr>
          </p:nvGraphicFramePr>
          <p:xfrm>
            <a:off x="1279" y="2929"/>
            <a:ext cx="1806" cy="320"/>
          </p:xfrm>
          <a:graphic>
            <a:graphicData uri="http://schemas.openxmlformats.org/presentationml/2006/ole">
              <mc:AlternateContent xmlns:mc="http://schemas.openxmlformats.org/markup-compatibility/2006">
                <mc:Choice xmlns:v="urn:schemas-microsoft-com:vml" Requires="v">
                  <p:oleObj spid="_x0000_s84139" name="Equation" r:id="rId11" imgW="1435100" imgH="254000" progId="Equation.DSMT4">
                    <p:embed/>
                  </p:oleObj>
                </mc:Choice>
                <mc:Fallback>
                  <p:oleObj name="Equation" r:id="rId11" imgW="1435100" imgH="2540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9" y="2929"/>
                          <a:ext cx="18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2" name="Rectangle 21">
              <a:extLst>
                <a:ext uri="{FF2B5EF4-FFF2-40B4-BE49-F238E27FC236}">
                  <a16:creationId xmlns:a16="http://schemas.microsoft.com/office/drawing/2014/main" id="{342B37C5-A804-49B0-8A35-9050B506F92A}"/>
                </a:ext>
              </a:extLst>
            </p:cNvPr>
            <p:cNvSpPr>
              <a:spLocks noChangeArrowheads="1"/>
            </p:cNvSpPr>
            <p:nvPr/>
          </p:nvSpPr>
          <p:spPr bwMode="auto">
            <a:xfrm>
              <a:off x="4830" y="279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(3.7-17)</a:t>
              </a:r>
            </a:p>
          </p:txBody>
        </p:sp>
      </p:grpSp>
      <p:grpSp>
        <p:nvGrpSpPr>
          <p:cNvPr id="83977" name="Group 27">
            <a:extLst>
              <a:ext uri="{FF2B5EF4-FFF2-40B4-BE49-F238E27FC236}">
                <a16:creationId xmlns:a16="http://schemas.microsoft.com/office/drawing/2014/main" id="{F5F5F764-9930-48D3-92DA-55C600DD6076}"/>
              </a:ext>
            </a:extLst>
          </p:cNvPr>
          <p:cNvGrpSpPr>
            <a:grpSpLocks/>
          </p:cNvGrpSpPr>
          <p:nvPr/>
        </p:nvGrpSpPr>
        <p:grpSpPr bwMode="auto">
          <a:xfrm>
            <a:off x="1839913" y="4670425"/>
            <a:ext cx="7267575" cy="1281113"/>
            <a:chOff x="1159" y="1344"/>
            <a:chExt cx="4578" cy="807"/>
          </a:xfrm>
        </p:grpSpPr>
        <p:graphicFrame>
          <p:nvGraphicFramePr>
            <p:cNvPr id="83979" name="Object 28">
              <a:extLst>
                <a:ext uri="{FF2B5EF4-FFF2-40B4-BE49-F238E27FC236}">
                  <a16:creationId xmlns:a16="http://schemas.microsoft.com/office/drawing/2014/main" id="{EA3BFBC5-8DD0-483C-939F-64FB84A57EDB}"/>
                </a:ext>
              </a:extLst>
            </p:cNvPr>
            <p:cNvGraphicFramePr>
              <a:graphicFrameLocks noChangeAspect="1"/>
            </p:cNvGraphicFramePr>
            <p:nvPr>
              <p:extLst>
                <p:ext uri="{D42A27DB-BD31-4B8C-83A1-F6EECF244321}">
                  <p14:modId xmlns:p14="http://schemas.microsoft.com/office/powerpoint/2010/main" val="796796443"/>
                </p:ext>
              </p:extLst>
            </p:nvPr>
          </p:nvGraphicFramePr>
          <p:xfrm>
            <a:off x="1159" y="1344"/>
            <a:ext cx="3374" cy="807"/>
          </p:xfrm>
          <a:graphic>
            <a:graphicData uri="http://schemas.openxmlformats.org/presentationml/2006/ole">
              <mc:AlternateContent xmlns:mc="http://schemas.openxmlformats.org/markup-compatibility/2006">
                <mc:Choice xmlns:v="urn:schemas-microsoft-com:vml" Requires="v">
                  <p:oleObj spid="_x0000_s84140" name="Equation" r:id="rId13" imgW="2336800" imgH="558800" progId="Equation.DSMT4">
                    <p:embed/>
                  </p:oleObj>
                </mc:Choice>
                <mc:Fallback>
                  <p:oleObj name="Equation" r:id="rId13" imgW="2336800" imgH="5588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9" y="1344"/>
                          <a:ext cx="3374"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0" name="Rectangle 29">
              <a:extLst>
                <a:ext uri="{FF2B5EF4-FFF2-40B4-BE49-F238E27FC236}">
                  <a16:creationId xmlns:a16="http://schemas.microsoft.com/office/drawing/2014/main" id="{3E260F84-A65C-4E49-B4D6-FCF5E81C913F}"/>
                </a:ext>
              </a:extLst>
            </p:cNvPr>
            <p:cNvSpPr>
              <a:spLocks noChangeArrowheads="1"/>
            </p:cNvSpPr>
            <p:nvPr/>
          </p:nvSpPr>
          <p:spPr bwMode="auto">
            <a:xfrm>
              <a:off x="4830" y="148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(3.7-18)</a:t>
              </a:r>
            </a:p>
          </p:txBody>
        </p:sp>
      </p:grpSp>
      <p:graphicFrame>
        <p:nvGraphicFramePr>
          <p:cNvPr id="83978" name="Object 30">
            <a:extLst>
              <a:ext uri="{FF2B5EF4-FFF2-40B4-BE49-F238E27FC236}">
                <a16:creationId xmlns:a16="http://schemas.microsoft.com/office/drawing/2014/main" id="{40CED690-21AD-46C4-9594-FC8F5DB76281}"/>
              </a:ext>
            </a:extLst>
          </p:cNvPr>
          <p:cNvGraphicFramePr>
            <a:graphicFrameLocks noChangeAspect="1"/>
          </p:cNvGraphicFramePr>
          <p:nvPr>
            <p:extLst>
              <p:ext uri="{D42A27DB-BD31-4B8C-83A1-F6EECF244321}">
                <p14:modId xmlns:p14="http://schemas.microsoft.com/office/powerpoint/2010/main" val="3247909478"/>
              </p:ext>
            </p:extLst>
          </p:nvPr>
        </p:nvGraphicFramePr>
        <p:xfrm>
          <a:off x="7580313" y="4121150"/>
          <a:ext cx="701675" cy="409575"/>
        </p:xfrm>
        <a:graphic>
          <a:graphicData uri="http://schemas.openxmlformats.org/presentationml/2006/ole">
            <mc:AlternateContent xmlns:mc="http://schemas.openxmlformats.org/markup-compatibility/2006">
              <mc:Choice xmlns:v="urn:schemas-microsoft-com:vml" Requires="v">
                <p:oleObj spid="_x0000_s84141" name="Equation" r:id="rId15" imgW="304404" imgH="177569" progId="Equation.DSMT4">
                  <p:embed/>
                </p:oleObj>
              </mc:Choice>
              <mc:Fallback>
                <p:oleObj name="Equation" r:id="rId15" imgW="304404" imgH="177569" progId="Equation.DSMT4">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0313" y="4121150"/>
                        <a:ext cx="701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a:extLst>
              <a:ext uri="{FF2B5EF4-FFF2-40B4-BE49-F238E27FC236}">
                <a16:creationId xmlns:a16="http://schemas.microsoft.com/office/drawing/2014/main" id="{6CD9941A-AB38-4706-ACDC-A4D130F09D5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AC74E37-BBAB-4FCB-A080-09A0A6B60B6C}" type="slidenum">
              <a:rPr kumimoji="0" lang="zh-TW" altLang="en-US"/>
              <a:pPr/>
              <a:t>79</a:t>
            </a:fld>
            <a:endParaRPr kumimoji="0" lang="en-US" altLang="zh-TW"/>
          </a:p>
        </p:txBody>
      </p:sp>
      <p:sp>
        <p:nvSpPr>
          <p:cNvPr id="84995" name="Rectangle 2">
            <a:extLst>
              <a:ext uri="{FF2B5EF4-FFF2-40B4-BE49-F238E27FC236}">
                <a16:creationId xmlns:a16="http://schemas.microsoft.com/office/drawing/2014/main" id="{187DC94E-7AB1-4292-970A-377C62B54A17}"/>
              </a:ext>
            </a:extLst>
          </p:cNvPr>
          <p:cNvSpPr>
            <a:spLocks noGrp="1" noChangeArrowheads="1"/>
          </p:cNvSpPr>
          <p:nvPr>
            <p:ph type="title"/>
          </p:nvPr>
        </p:nvSpPr>
        <p:spPr/>
        <p:txBody>
          <a:bodyPr/>
          <a:lstStyle/>
          <a:p>
            <a:pPr eaLnBrk="1" hangingPunct="1"/>
            <a:endParaRPr lang="zh-TW" altLang="en-US"/>
          </a:p>
        </p:txBody>
      </p:sp>
      <p:pic>
        <p:nvPicPr>
          <p:cNvPr id="84996" name="Picture 13">
            <a:extLst>
              <a:ext uri="{FF2B5EF4-FFF2-40B4-BE49-F238E27FC236}">
                <a16:creationId xmlns:a16="http://schemas.microsoft.com/office/drawing/2014/main" id="{1405D98E-C276-424B-8BA9-30592796F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644525"/>
            <a:ext cx="6865937" cy="56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a:extLst>
              <a:ext uri="{FF2B5EF4-FFF2-40B4-BE49-F238E27FC236}">
                <a16:creationId xmlns:a16="http://schemas.microsoft.com/office/drawing/2014/main" id="{35F1C74A-B49E-4ECC-8EFB-07C6775F47D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8E40AF1-825E-4BF6-8BDA-EA5CA4989B2A}" type="slidenum">
              <a:rPr kumimoji="0" lang="zh-TW" altLang="en-US"/>
              <a:pPr/>
              <a:t>8</a:t>
            </a:fld>
            <a:endParaRPr kumimoji="0" lang="en-US" altLang="zh-TW"/>
          </a:p>
        </p:txBody>
      </p:sp>
      <p:sp>
        <p:nvSpPr>
          <p:cNvPr id="12291" name="Rectangle 2">
            <a:extLst>
              <a:ext uri="{FF2B5EF4-FFF2-40B4-BE49-F238E27FC236}">
                <a16:creationId xmlns:a16="http://schemas.microsoft.com/office/drawing/2014/main" id="{99730E70-0EB6-4CE4-AC7A-83EE96685DA1}"/>
              </a:ext>
            </a:extLst>
          </p:cNvPr>
          <p:cNvSpPr>
            <a:spLocks noGrp="1" noChangeArrowheads="1"/>
          </p:cNvSpPr>
          <p:nvPr>
            <p:ph type="title"/>
          </p:nvPr>
        </p:nvSpPr>
        <p:spPr/>
        <p:txBody>
          <a:bodyPr/>
          <a:lstStyle/>
          <a:p>
            <a:pPr eaLnBrk="1" hangingPunct="1"/>
            <a:endParaRPr lang="zh-TW" altLang="en-US"/>
          </a:p>
        </p:txBody>
      </p:sp>
      <p:sp>
        <p:nvSpPr>
          <p:cNvPr id="12292" name="Rectangle 3">
            <a:extLst>
              <a:ext uri="{FF2B5EF4-FFF2-40B4-BE49-F238E27FC236}">
                <a16:creationId xmlns:a16="http://schemas.microsoft.com/office/drawing/2014/main" id="{A0F16A48-6360-4B61-91F2-25C355A38CC9}"/>
              </a:ext>
            </a:extLst>
          </p:cNvPr>
          <p:cNvSpPr>
            <a:spLocks noGrp="1" noChangeArrowheads="1"/>
          </p:cNvSpPr>
          <p:nvPr>
            <p:ph type="body" idx="1"/>
          </p:nvPr>
        </p:nvSpPr>
        <p:spPr/>
        <p:txBody>
          <a:bodyPr/>
          <a:lstStyle/>
          <a:p>
            <a:pPr eaLnBrk="1" hangingPunct="1"/>
            <a:r>
              <a:rPr lang="en-US" altLang="zh-TW"/>
              <a:t>Power-Law Transformations</a:t>
            </a:r>
          </a:p>
          <a:p>
            <a:pPr lvl="1" eaLnBrk="1" hangingPunct="1"/>
            <a:r>
              <a:rPr lang="en-US" altLang="zh-TW"/>
              <a:t>As shown in Fig. 3.6, power-law transformations have the basic form:</a:t>
            </a:r>
          </a:p>
          <a:p>
            <a:pPr lvl="1" eaLnBrk="1" hangingPunct="1"/>
            <a:endParaRPr lang="en-US" altLang="zh-TW"/>
          </a:p>
          <a:p>
            <a:pPr lvl="1" eaLnBrk="1" hangingPunct="1">
              <a:buFont typeface="Wingdings" panose="05000000000000000000" pitchFamily="2" charset="2"/>
              <a:buNone/>
            </a:pPr>
            <a:r>
              <a:rPr lang="zh-TW" altLang="en-US"/>
              <a:t>　</a:t>
            </a:r>
            <a:r>
              <a:rPr lang="en-US" altLang="zh-TW"/>
              <a:t>where </a:t>
            </a:r>
            <a:r>
              <a:rPr lang="en-US" altLang="zh-TW" i="1"/>
              <a:t>c</a:t>
            </a:r>
            <a:r>
              <a:rPr lang="en-US" altLang="zh-TW"/>
              <a:t> and     are positive constants.</a:t>
            </a:r>
          </a:p>
          <a:p>
            <a:pPr lvl="1" eaLnBrk="1" hangingPunct="1"/>
            <a:r>
              <a:rPr lang="en-US" altLang="zh-TW"/>
              <a:t>If an offset is considered, Eq. (3.2-3) can be written as:</a:t>
            </a:r>
          </a:p>
          <a:p>
            <a:pPr lvl="1" eaLnBrk="1" hangingPunct="1">
              <a:spcBef>
                <a:spcPct val="55000"/>
              </a:spcBef>
              <a:buFont typeface="Wingdings" panose="05000000000000000000" pitchFamily="2" charset="2"/>
              <a:buNone/>
            </a:pPr>
            <a:r>
              <a:rPr lang="en-US" altLang="zh-TW"/>
              <a:t>                                     .</a:t>
            </a:r>
          </a:p>
        </p:txBody>
      </p:sp>
      <p:grpSp>
        <p:nvGrpSpPr>
          <p:cNvPr id="12293" name="Group 34">
            <a:extLst>
              <a:ext uri="{FF2B5EF4-FFF2-40B4-BE49-F238E27FC236}">
                <a16:creationId xmlns:a16="http://schemas.microsoft.com/office/drawing/2014/main" id="{762600CD-8EEE-41C4-81B9-3ABBEB01F634}"/>
              </a:ext>
            </a:extLst>
          </p:cNvPr>
          <p:cNvGrpSpPr>
            <a:grpSpLocks/>
          </p:cNvGrpSpPr>
          <p:nvPr/>
        </p:nvGrpSpPr>
        <p:grpSpPr bwMode="auto">
          <a:xfrm>
            <a:off x="3209925" y="1452563"/>
            <a:ext cx="6103938" cy="644525"/>
            <a:chOff x="2261" y="1482"/>
            <a:chExt cx="3522" cy="406"/>
          </a:xfrm>
        </p:grpSpPr>
        <p:sp>
          <p:nvSpPr>
            <p:cNvPr id="12297" name="Rectangle 27">
              <a:extLst>
                <a:ext uri="{FF2B5EF4-FFF2-40B4-BE49-F238E27FC236}">
                  <a16:creationId xmlns:a16="http://schemas.microsoft.com/office/drawing/2014/main" id="{71A3414F-7323-44E8-90CE-3B5A47762EAB}"/>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(3.2-3)</a:t>
              </a:r>
            </a:p>
          </p:txBody>
        </p:sp>
        <p:graphicFrame>
          <p:nvGraphicFramePr>
            <p:cNvPr id="12298" name="Object 33">
              <a:extLst>
                <a:ext uri="{FF2B5EF4-FFF2-40B4-BE49-F238E27FC236}">
                  <a16:creationId xmlns:a16="http://schemas.microsoft.com/office/drawing/2014/main" id="{E150E9FF-7EEA-4D91-B4D0-18463FC71E62}"/>
                </a:ext>
              </a:extLst>
            </p:cNvPr>
            <p:cNvGraphicFramePr>
              <a:graphicFrameLocks noChangeAspect="1"/>
            </p:cNvGraphicFramePr>
            <p:nvPr>
              <p:extLst>
                <p:ext uri="{D42A27DB-BD31-4B8C-83A1-F6EECF244321}">
                  <p14:modId xmlns:p14="http://schemas.microsoft.com/office/powerpoint/2010/main" val="2766964610"/>
                </p:ext>
              </p:extLst>
            </p:nvPr>
          </p:nvGraphicFramePr>
          <p:xfrm>
            <a:off x="2261" y="1525"/>
            <a:ext cx="664" cy="295"/>
          </p:xfrm>
          <a:graphic>
            <a:graphicData uri="http://schemas.openxmlformats.org/presentationml/2006/ole">
              <mc:AlternateContent xmlns:mc="http://schemas.openxmlformats.org/markup-compatibility/2006">
                <mc:Choice xmlns:v="urn:schemas-microsoft-com:vml" Requires="v">
                  <p:oleObj spid="_x0000_s12362" name="Equation" r:id="rId3" imgW="457002" imgH="203112" progId="Equation.DSMT4">
                    <p:embed/>
                  </p:oleObj>
                </mc:Choice>
                <mc:Fallback>
                  <p:oleObj name="Equation" r:id="rId3" imgW="457002" imgH="203112"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 y="1525"/>
                          <a:ext cx="66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4" name="Object 38">
            <a:extLst>
              <a:ext uri="{FF2B5EF4-FFF2-40B4-BE49-F238E27FC236}">
                <a16:creationId xmlns:a16="http://schemas.microsoft.com/office/drawing/2014/main" id="{428715F2-6D40-4CA3-9E6C-F98714C92BF5}"/>
              </a:ext>
            </a:extLst>
          </p:cNvPr>
          <p:cNvGraphicFramePr>
            <a:graphicFrameLocks noChangeAspect="1"/>
          </p:cNvGraphicFramePr>
          <p:nvPr>
            <p:extLst>
              <p:ext uri="{D42A27DB-BD31-4B8C-83A1-F6EECF244321}">
                <p14:modId xmlns:p14="http://schemas.microsoft.com/office/powerpoint/2010/main" val="2831776475"/>
              </p:ext>
            </p:extLst>
          </p:nvPr>
        </p:nvGraphicFramePr>
        <p:xfrm>
          <a:off x="2228850" y="2160588"/>
          <a:ext cx="230188" cy="298450"/>
        </p:xfrm>
        <a:graphic>
          <a:graphicData uri="http://schemas.openxmlformats.org/presentationml/2006/ole">
            <mc:AlternateContent xmlns:mc="http://schemas.openxmlformats.org/markup-compatibility/2006">
              <mc:Choice xmlns:v="urn:schemas-microsoft-com:vml" Requires="v">
                <p:oleObj spid="_x0000_s12363" name="Equation" r:id="rId5" imgW="126780" imgH="164814" progId="Equation.DSMT4">
                  <p:embed/>
                </p:oleObj>
              </mc:Choice>
              <mc:Fallback>
                <p:oleObj name="Equation" r:id="rId5" imgW="126780" imgH="164814"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850" y="2160588"/>
                        <a:ext cx="23018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42">
            <a:extLst>
              <a:ext uri="{FF2B5EF4-FFF2-40B4-BE49-F238E27FC236}">
                <a16:creationId xmlns:a16="http://schemas.microsoft.com/office/drawing/2014/main" id="{E23764D7-7409-44B3-BA99-48C9E2494A2D}"/>
              </a:ext>
            </a:extLst>
          </p:cNvPr>
          <p:cNvGraphicFramePr>
            <a:graphicFrameLocks noChangeAspect="1"/>
          </p:cNvGraphicFramePr>
          <p:nvPr>
            <p:extLst>
              <p:ext uri="{D42A27DB-BD31-4B8C-83A1-F6EECF244321}">
                <p14:modId xmlns:p14="http://schemas.microsoft.com/office/powerpoint/2010/main" val="921495740"/>
              </p:ext>
            </p:extLst>
          </p:nvPr>
        </p:nvGraphicFramePr>
        <p:xfrm>
          <a:off x="1403350" y="2889250"/>
          <a:ext cx="1936750" cy="644525"/>
        </p:xfrm>
        <a:graphic>
          <a:graphicData uri="http://schemas.openxmlformats.org/presentationml/2006/ole">
            <mc:AlternateContent xmlns:mc="http://schemas.openxmlformats.org/markup-compatibility/2006">
              <mc:Choice xmlns:v="urn:schemas-microsoft-com:vml" Requires="v">
                <p:oleObj spid="_x0000_s12364" name="Equation" r:id="rId7" imgW="812447" imgH="279279" progId="Equation.DSMT4">
                  <p:embed/>
                </p:oleObj>
              </mc:Choice>
              <mc:Fallback>
                <p:oleObj name="Equation" r:id="rId7" imgW="812447" imgH="279279" progId="Equation.DSMT4">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889250"/>
                        <a:ext cx="19367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6" name="Picture 43">
            <a:extLst>
              <a:ext uri="{FF2B5EF4-FFF2-40B4-BE49-F238E27FC236}">
                <a16:creationId xmlns:a16="http://schemas.microsoft.com/office/drawing/2014/main" id="{F7A66C86-B7CC-4249-BBB1-A86C053ABC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8050" y="2892425"/>
            <a:ext cx="5462588"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3">
            <a:extLst>
              <a:ext uri="{FF2B5EF4-FFF2-40B4-BE49-F238E27FC236}">
                <a16:creationId xmlns:a16="http://schemas.microsoft.com/office/drawing/2014/main" id="{CFC93CA1-8EE6-415C-9749-7B8D628643A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CEF6D82-FBA1-47BB-83EE-6E524EEF6AB7}" type="slidenum">
              <a:rPr kumimoji="0" lang="zh-TW" altLang="en-US"/>
              <a:pPr/>
              <a:t>80</a:t>
            </a:fld>
            <a:endParaRPr kumimoji="0" lang="en-US" altLang="zh-TW"/>
          </a:p>
        </p:txBody>
      </p:sp>
      <p:sp>
        <p:nvSpPr>
          <p:cNvPr id="86019" name="Rectangle 2">
            <a:extLst>
              <a:ext uri="{FF2B5EF4-FFF2-40B4-BE49-F238E27FC236}">
                <a16:creationId xmlns:a16="http://schemas.microsoft.com/office/drawing/2014/main" id="{351CCCC2-1C3E-445A-8BAC-67C770D7816E}"/>
              </a:ext>
            </a:extLst>
          </p:cNvPr>
          <p:cNvSpPr>
            <a:spLocks noGrp="1" noChangeArrowheads="1"/>
          </p:cNvSpPr>
          <p:nvPr>
            <p:ph type="title"/>
          </p:nvPr>
        </p:nvSpPr>
        <p:spPr/>
        <p:txBody>
          <a:bodyPr/>
          <a:lstStyle/>
          <a:p>
            <a:pPr eaLnBrk="1" hangingPunct="1"/>
            <a:endParaRPr lang="zh-TW" altLang="en-US"/>
          </a:p>
        </p:txBody>
      </p:sp>
      <p:sp>
        <p:nvSpPr>
          <p:cNvPr id="86020" name="Rectangle 3">
            <a:extLst>
              <a:ext uri="{FF2B5EF4-FFF2-40B4-BE49-F238E27FC236}">
                <a16:creationId xmlns:a16="http://schemas.microsoft.com/office/drawing/2014/main" id="{38FB4429-82CD-499A-8D99-C09C4EFB0DDC}"/>
              </a:ext>
            </a:extLst>
          </p:cNvPr>
          <p:cNvSpPr>
            <a:spLocks noGrp="1" noChangeArrowheads="1"/>
          </p:cNvSpPr>
          <p:nvPr>
            <p:ph type="body" idx="1"/>
          </p:nvPr>
        </p:nvSpPr>
        <p:spPr/>
        <p:txBody>
          <a:bodyPr/>
          <a:lstStyle/>
          <a:p>
            <a:pPr eaLnBrk="1" hangingPunct="1"/>
            <a:r>
              <a:rPr lang="en-US" altLang="zh-TW"/>
              <a:t>Fig. 3.45(a) shows an optical image of contact lens and Fig. 3.45(b) shows the Sobel gradient.</a:t>
            </a:r>
          </a:p>
        </p:txBody>
      </p:sp>
      <p:pic>
        <p:nvPicPr>
          <p:cNvPr id="86021" name="Picture 5">
            <a:extLst>
              <a:ext uri="{FF2B5EF4-FFF2-40B4-BE49-F238E27FC236}">
                <a16:creationId xmlns:a16="http://schemas.microsoft.com/office/drawing/2014/main" id="{048C0867-A213-4316-BAA9-F4A8E79DB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77950"/>
            <a:ext cx="7786687"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a:extLst>
              <a:ext uri="{FF2B5EF4-FFF2-40B4-BE49-F238E27FC236}">
                <a16:creationId xmlns:a16="http://schemas.microsoft.com/office/drawing/2014/main" id="{12B9615E-0678-45C8-B640-92620C64DEF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A4E7F9C-23DB-4162-870C-CAB3D5C6CADA}" type="slidenum">
              <a:rPr kumimoji="0" lang="zh-TW" altLang="en-US"/>
              <a:pPr/>
              <a:t>81</a:t>
            </a:fld>
            <a:endParaRPr kumimoji="0" lang="en-US" altLang="zh-TW"/>
          </a:p>
        </p:txBody>
      </p:sp>
      <p:sp>
        <p:nvSpPr>
          <p:cNvPr id="87043" name="Rectangle 2">
            <a:extLst>
              <a:ext uri="{FF2B5EF4-FFF2-40B4-BE49-F238E27FC236}">
                <a16:creationId xmlns:a16="http://schemas.microsoft.com/office/drawing/2014/main" id="{CE5C7DAC-B74B-40F1-8F67-E2A7F6238B36}"/>
              </a:ext>
            </a:extLst>
          </p:cNvPr>
          <p:cNvSpPr>
            <a:spLocks noGrp="1" noChangeArrowheads="1"/>
          </p:cNvSpPr>
          <p:nvPr>
            <p:ph type="title"/>
          </p:nvPr>
        </p:nvSpPr>
        <p:spPr/>
        <p:txBody>
          <a:bodyPr/>
          <a:lstStyle/>
          <a:p>
            <a:pPr eaLnBrk="1" hangingPunct="1"/>
            <a:r>
              <a:rPr lang="en-US" altLang="zh-TW"/>
              <a:t>Combining Spatial Enhancement Methods</a:t>
            </a:r>
          </a:p>
        </p:txBody>
      </p:sp>
      <p:sp>
        <p:nvSpPr>
          <p:cNvPr id="87044" name="Rectangle 3">
            <a:extLst>
              <a:ext uri="{FF2B5EF4-FFF2-40B4-BE49-F238E27FC236}">
                <a16:creationId xmlns:a16="http://schemas.microsoft.com/office/drawing/2014/main" id="{FB168EFF-546F-4828-94D6-F9593E6FE5E5}"/>
              </a:ext>
            </a:extLst>
          </p:cNvPr>
          <p:cNvSpPr>
            <a:spLocks noGrp="1" noChangeArrowheads="1"/>
          </p:cNvSpPr>
          <p:nvPr>
            <p:ph type="body" idx="1"/>
          </p:nvPr>
        </p:nvSpPr>
        <p:spPr/>
        <p:txBody>
          <a:bodyPr/>
          <a:lstStyle/>
          <a:p>
            <a:pPr eaLnBrk="1" hangingPunct="1"/>
            <a:r>
              <a:rPr lang="en-US" altLang="zh-TW" dirty="0"/>
              <a:t>The image shown in Fig. 3.46(a) is a nuclear whole body bone scan, used to detect diseases. We want to enhance the image by sharpening it and by bringing out more of the skeletal detail.</a:t>
            </a:r>
          </a:p>
          <a:p>
            <a:pPr eaLnBrk="1" hangingPunct="1"/>
            <a:r>
              <a:rPr lang="en-US" altLang="zh-TW" dirty="0"/>
              <a:t>We use digital Laplacian to highlight the fine detail, and digital gradient to enhance prominent edges. Finally, we can increase the dynamic range of the gray levels by using a gray-level transformation.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3">
            <a:extLst>
              <a:ext uri="{FF2B5EF4-FFF2-40B4-BE49-F238E27FC236}">
                <a16:creationId xmlns:a16="http://schemas.microsoft.com/office/drawing/2014/main" id="{9A93F181-D1BD-4B50-9122-61600DCA281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F7B385D-6104-4851-A8D3-20E8FE894716}" type="slidenum">
              <a:rPr kumimoji="0" lang="zh-TW" altLang="en-US"/>
              <a:pPr/>
              <a:t>82</a:t>
            </a:fld>
            <a:endParaRPr kumimoji="0" lang="en-US" altLang="zh-TW"/>
          </a:p>
        </p:txBody>
      </p:sp>
      <p:sp>
        <p:nvSpPr>
          <p:cNvPr id="88067" name="Rectangle 2">
            <a:extLst>
              <a:ext uri="{FF2B5EF4-FFF2-40B4-BE49-F238E27FC236}">
                <a16:creationId xmlns:a16="http://schemas.microsoft.com/office/drawing/2014/main" id="{3E8BC289-2877-425D-AE47-C21CB9E20AA7}"/>
              </a:ext>
            </a:extLst>
          </p:cNvPr>
          <p:cNvSpPr>
            <a:spLocks noGrp="1" noChangeArrowheads="1"/>
          </p:cNvSpPr>
          <p:nvPr>
            <p:ph type="title"/>
          </p:nvPr>
        </p:nvSpPr>
        <p:spPr/>
        <p:txBody>
          <a:bodyPr/>
          <a:lstStyle/>
          <a:p>
            <a:pPr eaLnBrk="1" hangingPunct="1"/>
            <a:endParaRPr lang="zh-TW" altLang="en-US"/>
          </a:p>
        </p:txBody>
      </p:sp>
      <p:sp>
        <p:nvSpPr>
          <p:cNvPr id="88068" name="Rectangle 3">
            <a:extLst>
              <a:ext uri="{FF2B5EF4-FFF2-40B4-BE49-F238E27FC236}">
                <a16:creationId xmlns:a16="http://schemas.microsoft.com/office/drawing/2014/main" id="{43B83438-C080-429D-9E9F-98AC328DBCB3}"/>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3.46 shows all the intermediate and final processing results.</a:t>
            </a:r>
          </a:p>
        </p:txBody>
      </p:sp>
      <p:pic>
        <p:nvPicPr>
          <p:cNvPr id="88069" name="Picture 8">
            <a:extLst>
              <a:ext uri="{FF2B5EF4-FFF2-40B4-BE49-F238E27FC236}">
                <a16:creationId xmlns:a16="http://schemas.microsoft.com/office/drawing/2014/main" id="{B908C125-89D6-4223-8B90-1BF9E057C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3309938"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0" name="Picture 9">
            <a:extLst>
              <a:ext uri="{FF2B5EF4-FFF2-40B4-BE49-F238E27FC236}">
                <a16:creationId xmlns:a16="http://schemas.microsoft.com/office/drawing/2014/main" id="{DA318130-E80A-4C8A-892F-E30B29D1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4508500"/>
            <a:ext cx="1143000"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1" name="Picture 10">
            <a:extLst>
              <a:ext uri="{FF2B5EF4-FFF2-40B4-BE49-F238E27FC236}">
                <a16:creationId xmlns:a16="http://schemas.microsoft.com/office/drawing/2014/main" id="{71D96A70-1F1F-442B-93FC-0F7856487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8" y="1268413"/>
            <a:ext cx="3294062"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2" name="Picture 11">
            <a:extLst>
              <a:ext uri="{FF2B5EF4-FFF2-40B4-BE49-F238E27FC236}">
                <a16:creationId xmlns:a16="http://schemas.microsoft.com/office/drawing/2014/main" id="{DF190BAA-2C03-4F03-9602-873AAA5A8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525" y="2781300"/>
            <a:ext cx="1158875"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a:extLst>
              <a:ext uri="{FF2B5EF4-FFF2-40B4-BE49-F238E27FC236}">
                <a16:creationId xmlns:a16="http://schemas.microsoft.com/office/drawing/2014/main" id="{DB6A6146-A97A-4B11-AD0E-847928815F5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9DD52DC-DF54-4727-A4D1-20DB135ECA15}" type="slidenum">
              <a:rPr kumimoji="0" lang="zh-TW" altLang="en-US"/>
              <a:pPr/>
              <a:t>9</a:t>
            </a:fld>
            <a:endParaRPr kumimoji="0" lang="en-US" altLang="zh-TW"/>
          </a:p>
        </p:txBody>
      </p:sp>
      <p:sp>
        <p:nvSpPr>
          <p:cNvPr id="13315" name="Rectangle 2">
            <a:extLst>
              <a:ext uri="{FF2B5EF4-FFF2-40B4-BE49-F238E27FC236}">
                <a16:creationId xmlns:a16="http://schemas.microsoft.com/office/drawing/2014/main" id="{09EC25DE-E023-4E20-BD83-D20ECD8CF9C8}"/>
              </a:ext>
            </a:extLst>
          </p:cNvPr>
          <p:cNvSpPr>
            <a:spLocks noGrp="1" noChangeArrowheads="1"/>
          </p:cNvSpPr>
          <p:nvPr>
            <p:ph type="title"/>
          </p:nvPr>
        </p:nvSpPr>
        <p:spPr/>
        <p:txBody>
          <a:bodyPr/>
          <a:lstStyle/>
          <a:p>
            <a:pPr eaLnBrk="1" hangingPunct="1"/>
            <a:endParaRPr lang="zh-TW" altLang="en-US"/>
          </a:p>
        </p:txBody>
      </p:sp>
      <p:sp>
        <p:nvSpPr>
          <p:cNvPr id="13316" name="Rectangle 3">
            <a:extLst>
              <a:ext uri="{FF2B5EF4-FFF2-40B4-BE49-F238E27FC236}">
                <a16:creationId xmlns:a16="http://schemas.microsoft.com/office/drawing/2014/main" id="{F6AEEBFB-14DF-4D57-A9AA-960B24F8E49D}"/>
              </a:ext>
            </a:extLst>
          </p:cNvPr>
          <p:cNvSpPr>
            <a:spLocks noGrp="1" noChangeArrowheads="1"/>
          </p:cNvSpPr>
          <p:nvPr>
            <p:ph type="body" idx="1"/>
          </p:nvPr>
        </p:nvSpPr>
        <p:spPr/>
        <p:txBody>
          <a:bodyPr/>
          <a:lstStyle/>
          <a:p>
            <a:pPr eaLnBrk="1" hangingPunct="1"/>
            <a:r>
              <a:rPr lang="en-US" altLang="zh-TW"/>
              <a:t>Gamma Correction</a:t>
            </a:r>
          </a:p>
          <a:p>
            <a:pPr lvl="1" eaLnBrk="1" hangingPunct="1"/>
            <a:r>
              <a:rPr lang="en-US" altLang="zh-TW"/>
              <a:t>A variety of devices used for image capture, printing, and display respond according to a power law, where the exponent in the power-law equation is referred to as gamma.</a:t>
            </a:r>
          </a:p>
          <a:p>
            <a:pPr lvl="1" eaLnBrk="1" hangingPunct="1"/>
            <a:r>
              <a:rPr lang="en-US" altLang="zh-TW"/>
              <a:t>As the illustrated example shown in Fig. 3.7, the process used to correct this power-law response phenomena is called gamma correction.</a:t>
            </a:r>
          </a:p>
        </p:txBody>
      </p:sp>
      <p:pic>
        <p:nvPicPr>
          <p:cNvPr id="13317" name="Picture 6">
            <a:extLst>
              <a:ext uri="{FF2B5EF4-FFF2-40B4-BE49-F238E27FC236}">
                <a16:creationId xmlns:a16="http://schemas.microsoft.com/office/drawing/2014/main" id="{69007152-B624-41B2-810D-C7408080D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816225"/>
            <a:ext cx="5832475"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1472</TotalTime>
  <Words>4754</Words>
  <Application>Microsoft Office PowerPoint</Application>
  <PresentationFormat>如螢幕大小 (4:3)</PresentationFormat>
  <Paragraphs>496</Paragraphs>
  <Slides>82</Slides>
  <Notes>0</Notes>
  <HiddenSlides>0</HiddenSlides>
  <MMClips>0</MMClips>
  <ScaleCrop>false</ScaleCrop>
  <HeadingPairs>
    <vt:vector size="8" baseType="variant">
      <vt:variant>
        <vt:lpstr>使用字型</vt:lpstr>
      </vt:variant>
      <vt:variant>
        <vt:i4>6</vt:i4>
      </vt:variant>
      <vt:variant>
        <vt:lpstr>佈景主題</vt:lpstr>
      </vt:variant>
      <vt:variant>
        <vt:i4>2</vt:i4>
      </vt:variant>
      <vt:variant>
        <vt:lpstr>內嵌 OLE 伺服程式</vt:lpstr>
      </vt:variant>
      <vt:variant>
        <vt:i4>2</vt:i4>
      </vt:variant>
      <vt:variant>
        <vt:lpstr>投影片標題</vt:lpstr>
      </vt:variant>
      <vt:variant>
        <vt:i4>82</vt:i4>
      </vt:variant>
    </vt:vector>
  </HeadingPairs>
  <TitlesOfParts>
    <vt:vector size="92" baseType="lpstr">
      <vt:lpstr>新細明體</vt:lpstr>
      <vt:lpstr>Arial</vt:lpstr>
      <vt:lpstr>Cambria Math</vt:lpstr>
      <vt:lpstr>Tahoma</vt:lpstr>
      <vt:lpstr>Times New Roman</vt:lpstr>
      <vt:lpstr>Wingdings</vt:lpstr>
      <vt:lpstr>Blends</vt:lpstr>
      <vt:lpstr>1_Blends</vt:lpstr>
      <vt:lpstr>Equation</vt:lpstr>
      <vt:lpstr>方程式</vt:lpstr>
      <vt:lpstr>Chapter 3   IMAGE ENHANCEMENT IN THE SPATIAL DOMAIN</vt:lpstr>
      <vt:lpstr>Background</vt:lpstr>
      <vt:lpstr>PowerPoint 簡報</vt:lpstr>
      <vt:lpstr>PowerPoint 簡報</vt:lpstr>
      <vt:lpstr>Some Basic Gray Level Transformations</vt:lpstr>
      <vt:lpstr>PowerPoint 簡報</vt:lpstr>
      <vt:lpstr>PowerPoint 簡報</vt:lpstr>
      <vt:lpstr>PowerPoint 簡報</vt:lpstr>
      <vt:lpstr>PowerPoint 簡報</vt:lpstr>
      <vt:lpstr>PowerPoint 簡報</vt:lpstr>
      <vt:lpstr>PowerPoint 簡報</vt:lpstr>
      <vt:lpstr>Piecewise-Linear Transformations</vt:lpstr>
      <vt:lpstr>PowerPoint 簡報</vt:lpstr>
      <vt:lpstr>PowerPoint 簡報</vt:lpstr>
      <vt:lpstr>PowerPoint 簡報</vt:lpstr>
      <vt:lpstr>PowerPoint 簡報</vt:lpstr>
      <vt:lpstr>PowerPoint 簡報</vt:lpstr>
      <vt:lpstr>Histogram Processing</vt:lpstr>
      <vt:lpstr>PowerPoint 簡報</vt:lpstr>
      <vt:lpstr>Histogram Equalization</vt:lpstr>
      <vt:lpstr>PowerPoint 簡報</vt:lpstr>
      <vt:lpstr>PowerPoint 簡報</vt:lpstr>
      <vt:lpstr>PowerPoint 簡報</vt:lpstr>
      <vt:lpstr>PowerPoint 簡報</vt:lpstr>
      <vt:lpstr>PowerPoint 簡報</vt:lpstr>
      <vt:lpstr>Histogram Matching (Specification)</vt:lpstr>
      <vt:lpstr>PowerPoint 簡報</vt:lpstr>
      <vt:lpstr>Implementation</vt:lpstr>
      <vt:lpstr>PowerPoint 簡報</vt:lpstr>
      <vt:lpstr>PowerPoint 簡報</vt:lpstr>
      <vt:lpstr>PowerPoint 簡報</vt:lpstr>
      <vt:lpstr>PowerPoint 簡報</vt:lpstr>
      <vt:lpstr>PowerPoint 簡報</vt:lpstr>
      <vt:lpstr>Local Enhancement</vt:lpstr>
      <vt:lpstr>Using Histogram statistics for Image Enhancement</vt:lpstr>
      <vt:lpstr>PowerPoint 簡報</vt:lpstr>
      <vt:lpstr>PowerPoint 簡報</vt:lpstr>
      <vt:lpstr>PowerPoint 簡報</vt:lpstr>
      <vt:lpstr>PowerPoint 簡報</vt:lpstr>
      <vt:lpstr>Enhancement Using Arithmetic/Logic Operations</vt:lpstr>
      <vt:lpstr>PowerPoint 簡報</vt:lpstr>
      <vt:lpstr>Image Subtraction</vt:lpstr>
      <vt:lpstr>PowerPoint 簡報</vt:lpstr>
      <vt:lpstr>PowerPoint 簡報</vt:lpstr>
      <vt:lpstr>PowerPoint 簡報</vt:lpstr>
      <vt:lpstr>Image Averaging</vt:lpstr>
      <vt:lpstr>PowerPoint 簡報</vt:lpstr>
      <vt:lpstr>PowerPoint 簡報</vt:lpstr>
      <vt:lpstr>PowerPoint 簡報</vt:lpstr>
      <vt:lpstr>Basis of Spatial Filtering</vt:lpstr>
      <vt:lpstr>PowerPoint 簡報</vt:lpstr>
      <vt:lpstr>PowerPoint 簡報</vt:lpstr>
      <vt:lpstr>PowerPoint 簡報</vt:lpstr>
      <vt:lpstr>Smoothing Spatial Filters</vt:lpstr>
      <vt:lpstr>Smoothing Linear Filters</vt:lpstr>
      <vt:lpstr>PowerPoint 簡報</vt:lpstr>
      <vt:lpstr>PowerPoint 簡報</vt:lpstr>
      <vt:lpstr>PowerPoint 簡報</vt:lpstr>
      <vt:lpstr>PowerPoint 簡報</vt:lpstr>
      <vt:lpstr>PowerPoint 簡報</vt:lpstr>
      <vt:lpstr>Sharpening Spatial Filters</vt:lpstr>
      <vt:lpstr>Foundation of Sharpening Filters</vt:lpstr>
      <vt:lpstr>PowerPoint 簡報</vt:lpstr>
      <vt:lpstr>PowerPoint 簡報</vt:lpstr>
      <vt:lpstr>PowerPoint 簡報</vt:lpstr>
      <vt:lpstr>PowerPoint 簡報</vt:lpstr>
      <vt:lpstr>PowerPoint 簡報</vt:lpstr>
      <vt:lpstr>PowerPoint 簡報</vt:lpstr>
      <vt:lpstr>PowerPoint 簡報</vt:lpstr>
      <vt:lpstr>Composite Laplacian Implementation</vt:lpstr>
      <vt:lpstr>PowerPoint 簡報</vt:lpstr>
      <vt:lpstr>Unsharp Masking and High-boost Filtering</vt:lpstr>
      <vt:lpstr>PowerPoint 簡報</vt:lpstr>
      <vt:lpstr>PowerPoint 簡報</vt:lpstr>
      <vt:lpstr>PowerPoint 簡報</vt:lpstr>
      <vt:lpstr>First Derivatives for Enhancement-The Gradient</vt:lpstr>
      <vt:lpstr>PowerPoint 簡報</vt:lpstr>
      <vt:lpstr>PowerPoint 簡報</vt:lpstr>
      <vt:lpstr>PowerPoint 簡報</vt:lpstr>
      <vt:lpstr>PowerPoint 簡報</vt:lpstr>
      <vt:lpstr>Combining Spatial Enhancement Methods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Mouse</dc:creator>
  <cp:lastModifiedBy>田鼠</cp:lastModifiedBy>
  <cp:revision>119</cp:revision>
  <dcterms:created xsi:type="dcterms:W3CDTF">1601-01-01T00:00:00Z</dcterms:created>
  <dcterms:modified xsi:type="dcterms:W3CDTF">2020-10-16T10:26:29Z</dcterms:modified>
</cp:coreProperties>
</file>