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57" r:id="rId3"/>
  </p:sldMasterIdLst>
  <p:notesMasterIdLst>
    <p:notesMasterId r:id="rId9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07" r:id="rId56"/>
    <p:sldId id="347"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Lst>
  <p:sldSz cx="9144000" cy="6858000" type="screen4x3"/>
  <p:notesSz cx="6794500" cy="9906000"/>
  <p:defaultTextStyle>
    <a:defPPr>
      <a:defRPr lang="en-US"/>
    </a:defPPr>
    <a:lvl1pPr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179A3C9-E254-4ED2-A0A6-5C7083B66B57}"/>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defTabSz="917575">
              <a:defRPr sz="1200">
                <a:latin typeface="Times New Roman" pitchFamily="18" charset="0"/>
              </a:defRPr>
            </a:lvl1pPr>
          </a:lstStyle>
          <a:p>
            <a:pPr>
              <a:defRPr/>
            </a:pPr>
            <a:endParaRPr lang="en-US" altLang="zh-TW"/>
          </a:p>
        </p:txBody>
      </p:sp>
      <p:sp>
        <p:nvSpPr>
          <p:cNvPr id="10243" name="Rectangle 3">
            <a:extLst>
              <a:ext uri="{FF2B5EF4-FFF2-40B4-BE49-F238E27FC236}">
                <a16:creationId xmlns:a16="http://schemas.microsoft.com/office/drawing/2014/main" id="{0EA5A163-A228-4EA2-8E9E-288CD488B22E}"/>
              </a:ext>
            </a:extLst>
          </p:cNvPr>
          <p:cNvSpPr>
            <a:spLocks noGrp="1" noChangeArrowheads="1"/>
          </p:cNvSpPr>
          <p:nvPr>
            <p:ph type="dt" idx="1"/>
          </p:nvPr>
        </p:nvSpPr>
        <p:spPr bwMode="auto">
          <a:xfrm>
            <a:off x="3848100" y="0"/>
            <a:ext cx="2944813" cy="496888"/>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lvl1pPr algn="r" defTabSz="917575">
              <a:defRPr sz="1200">
                <a:latin typeface="Times New Roman" pitchFamily="18" charset="0"/>
              </a:defRPr>
            </a:lvl1pPr>
          </a:lstStyle>
          <a:p>
            <a:pPr>
              <a:defRPr/>
            </a:pPr>
            <a:endParaRPr lang="en-US" altLang="zh-TW"/>
          </a:p>
        </p:txBody>
      </p:sp>
      <p:sp>
        <p:nvSpPr>
          <p:cNvPr id="97284" name="Rectangle 4">
            <a:extLst>
              <a:ext uri="{FF2B5EF4-FFF2-40B4-BE49-F238E27FC236}">
                <a16:creationId xmlns:a16="http://schemas.microsoft.com/office/drawing/2014/main" id="{CD7EF5C2-00F7-4F9D-B482-00BCDC1F9FA8}"/>
              </a:ext>
            </a:extLst>
          </p:cNvPr>
          <p:cNvSpPr>
            <a:spLocks noGrp="1" noRot="1" noChangeAspect="1" noChangeArrowheads="1" noTextEdit="1"/>
          </p:cNvSpPr>
          <p:nvPr>
            <p:ph type="sldImg" idx="2"/>
          </p:nvPr>
        </p:nvSpPr>
        <p:spPr bwMode="auto">
          <a:xfrm>
            <a:off x="922338" y="741363"/>
            <a:ext cx="4954587" cy="3716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1485CF8D-A6F7-470A-910C-45BD312005B6}"/>
              </a:ext>
            </a:extLst>
          </p:cNvPr>
          <p:cNvSpPr>
            <a:spLocks noGrp="1" noChangeArrowheads="1"/>
          </p:cNvSpPr>
          <p:nvPr>
            <p:ph type="body" sz="quarter" idx="3"/>
          </p:nvPr>
        </p:nvSpPr>
        <p:spPr bwMode="auto">
          <a:xfrm>
            <a:off x="681038" y="4706938"/>
            <a:ext cx="5432425" cy="4457700"/>
          </a:xfrm>
          <a:prstGeom prst="rect">
            <a:avLst/>
          </a:prstGeom>
          <a:noFill/>
          <a:ln w="9525">
            <a:noFill/>
            <a:miter lim="800000"/>
            <a:headEnd/>
            <a:tailEnd/>
          </a:ln>
          <a:effectLst/>
        </p:spPr>
        <p:txBody>
          <a:bodyPr vert="horz" wrap="square" lIns="91760" tIns="45880" rIns="91760" bIns="4588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4F79BB00-4C47-420F-8174-60A62FEA58E1}"/>
              </a:ext>
            </a:extLst>
          </p:cNvPr>
          <p:cNvSpPr>
            <a:spLocks noGrp="1" noChangeArrowheads="1"/>
          </p:cNvSpPr>
          <p:nvPr>
            <p:ph type="ftr" sz="quarter" idx="4"/>
          </p:nvPr>
        </p:nvSpPr>
        <p:spPr bwMode="auto">
          <a:xfrm>
            <a:off x="0" y="9407525"/>
            <a:ext cx="2944813"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defTabSz="917575">
              <a:defRPr sz="1200">
                <a:latin typeface="Times New Roman" pitchFamily="18" charset="0"/>
              </a:defRPr>
            </a:lvl1pPr>
          </a:lstStyle>
          <a:p>
            <a:pPr>
              <a:defRPr/>
            </a:pPr>
            <a:endParaRPr lang="en-US" altLang="zh-TW"/>
          </a:p>
        </p:txBody>
      </p:sp>
      <p:sp>
        <p:nvSpPr>
          <p:cNvPr id="10247" name="Rectangle 7">
            <a:extLst>
              <a:ext uri="{FF2B5EF4-FFF2-40B4-BE49-F238E27FC236}">
                <a16:creationId xmlns:a16="http://schemas.microsoft.com/office/drawing/2014/main" id="{22C80F4C-5114-4CD1-8616-623EEAE9493B}"/>
              </a:ext>
            </a:extLst>
          </p:cNvPr>
          <p:cNvSpPr>
            <a:spLocks noGrp="1" noChangeArrowheads="1"/>
          </p:cNvSpPr>
          <p:nvPr>
            <p:ph type="sldNum" sz="quarter" idx="5"/>
          </p:nvPr>
        </p:nvSpPr>
        <p:spPr bwMode="auto">
          <a:xfrm>
            <a:off x="3848100" y="9407525"/>
            <a:ext cx="2944813" cy="496888"/>
          </a:xfrm>
          <a:prstGeom prst="rect">
            <a:avLst/>
          </a:prstGeom>
          <a:noFill/>
          <a:ln w="9525">
            <a:noFill/>
            <a:miter lim="800000"/>
            <a:headEnd/>
            <a:tailEnd/>
          </a:ln>
          <a:effectLst/>
        </p:spPr>
        <p:txBody>
          <a:bodyPr vert="horz" wrap="square" lIns="91760" tIns="45880" rIns="91760" bIns="45880" numCol="1" anchor="b" anchorCtr="0" compatLnSpc="1">
            <a:prstTxWarp prst="textNoShape">
              <a:avLst/>
            </a:prstTxWarp>
          </a:bodyPr>
          <a:lstStyle>
            <a:lvl1pPr algn="r" defTabSz="917575">
              <a:defRPr sz="1200">
                <a:latin typeface="Times New Roman" panose="02020603050405020304" pitchFamily="18" charset="0"/>
              </a:defRPr>
            </a:lvl1pPr>
          </a:lstStyle>
          <a:p>
            <a:fld id="{BA38F038-AD0E-40A9-859A-DACF45D4B550}"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95A5B7B-ABA5-4D4E-AE53-3357FAF106BF}"/>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E566269A-3C19-4067-BA0B-DCD2B1E8DD33}"/>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BC3B996-CE7C-48F8-BD92-C431C0F5CBD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3" name="Rectangle 5">
                <a:extLst>
                  <a:ext uri="{FF2B5EF4-FFF2-40B4-BE49-F238E27FC236}">
                    <a16:creationId xmlns:a16="http://schemas.microsoft.com/office/drawing/2014/main" id="{2EAC6E35-371B-4EDE-8567-A55BF42C42B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grpSp>
          <p:nvGrpSpPr>
            <p:cNvPr id="6" name="Group 6">
              <a:extLst>
                <a:ext uri="{FF2B5EF4-FFF2-40B4-BE49-F238E27FC236}">
                  <a16:creationId xmlns:a16="http://schemas.microsoft.com/office/drawing/2014/main" id="{B93E132D-4F4F-4521-B26A-9505D9351236}"/>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1DCECAD-D25B-426D-AE45-B9A46B5B595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1" name="Rectangle 8">
                <a:extLst>
                  <a:ext uri="{FF2B5EF4-FFF2-40B4-BE49-F238E27FC236}">
                    <a16:creationId xmlns:a16="http://schemas.microsoft.com/office/drawing/2014/main" id="{C2187470-F3F7-48ED-8521-A2F62BAE641C}"/>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7" name="Rectangle 9">
              <a:extLst>
                <a:ext uri="{FF2B5EF4-FFF2-40B4-BE49-F238E27FC236}">
                  <a16:creationId xmlns:a16="http://schemas.microsoft.com/office/drawing/2014/main" id="{D2E240E3-B18C-4A3A-8C07-DCFE447D2C3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8" name="Rectangle 10">
              <a:extLst>
                <a:ext uri="{FF2B5EF4-FFF2-40B4-BE49-F238E27FC236}">
                  <a16:creationId xmlns:a16="http://schemas.microsoft.com/office/drawing/2014/main" id="{27D6948D-3D65-4F52-8697-D40F20609C98}"/>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9" name="Rectangle 11">
              <a:extLst>
                <a:ext uri="{FF2B5EF4-FFF2-40B4-BE49-F238E27FC236}">
                  <a16:creationId xmlns:a16="http://schemas.microsoft.com/office/drawing/2014/main" id="{DC546388-E219-40FD-B3AD-D09A3B39F2C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2663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itchFamily="2" charset="2"/>
              <a:buNone/>
              <a:defRPr/>
            </a:lvl1pPr>
          </a:lstStyle>
          <a:p>
            <a:r>
              <a:rPr lang="zh-TW" altLang="en-US"/>
              <a:t>按一下以編輯母片副標題樣式</a:t>
            </a:r>
          </a:p>
        </p:txBody>
      </p:sp>
      <p:sp>
        <p:nvSpPr>
          <p:cNvPr id="14" name="Rectangle 14">
            <a:extLst>
              <a:ext uri="{FF2B5EF4-FFF2-40B4-BE49-F238E27FC236}">
                <a16:creationId xmlns:a16="http://schemas.microsoft.com/office/drawing/2014/main" id="{66D3097C-7B87-4FCB-ADB7-92E223B8CE9A}"/>
              </a:ext>
            </a:extLst>
          </p:cNvPr>
          <p:cNvSpPr>
            <a:spLocks noGrp="1" noChangeArrowheads="1"/>
          </p:cNvSpPr>
          <p:nvPr>
            <p:ph type="sldNum" sz="quarter" idx="10"/>
          </p:nvPr>
        </p:nvSpPr>
        <p:spPr/>
        <p:txBody>
          <a:bodyPr/>
          <a:lstStyle>
            <a:lvl1pPr>
              <a:defRPr/>
            </a:lvl1pPr>
          </a:lstStyle>
          <a:p>
            <a:fld id="{97102005-C251-4C16-BB48-2BDBAF4B0B36}" type="slidenum">
              <a:rPr lang="zh-TW" altLang="en-US"/>
              <a:pPr/>
              <a:t>‹#›</a:t>
            </a:fld>
            <a:endParaRPr lang="en-US" altLang="zh-TW"/>
          </a:p>
        </p:txBody>
      </p:sp>
    </p:spTree>
    <p:extLst>
      <p:ext uri="{BB962C8B-B14F-4D97-AF65-F5344CB8AC3E}">
        <p14:creationId xmlns:p14="http://schemas.microsoft.com/office/powerpoint/2010/main" val="11474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04D9FB0-C1CA-4237-B2E8-55310EB581E7}"/>
              </a:ext>
            </a:extLst>
          </p:cNvPr>
          <p:cNvSpPr>
            <a:spLocks noGrp="1" noChangeArrowheads="1"/>
          </p:cNvSpPr>
          <p:nvPr>
            <p:ph type="sldNum" sz="quarter" idx="10"/>
          </p:nvPr>
        </p:nvSpPr>
        <p:spPr>
          <a:ln/>
        </p:spPr>
        <p:txBody>
          <a:bodyPr/>
          <a:lstStyle>
            <a:lvl1pPr>
              <a:defRPr/>
            </a:lvl1pPr>
          </a:lstStyle>
          <a:p>
            <a:fld id="{AB82D3AB-A554-4C6B-A155-2A2563A3BFCA}" type="slidenum">
              <a:rPr lang="zh-TW" altLang="en-US"/>
              <a:pPr/>
              <a:t>‹#›</a:t>
            </a:fld>
            <a:endParaRPr lang="en-US" altLang="zh-TW"/>
          </a:p>
        </p:txBody>
      </p:sp>
    </p:spTree>
    <p:extLst>
      <p:ext uri="{BB962C8B-B14F-4D97-AF65-F5344CB8AC3E}">
        <p14:creationId xmlns:p14="http://schemas.microsoft.com/office/powerpoint/2010/main" val="51983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3700" y="0"/>
            <a:ext cx="2211388" cy="65976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950" y="0"/>
            <a:ext cx="6483350" cy="65976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EE0B83FC-1208-45BF-AA18-3E649B0CDAE1}"/>
              </a:ext>
            </a:extLst>
          </p:cNvPr>
          <p:cNvSpPr>
            <a:spLocks noGrp="1" noChangeArrowheads="1"/>
          </p:cNvSpPr>
          <p:nvPr>
            <p:ph type="sldNum" sz="quarter" idx="10"/>
          </p:nvPr>
        </p:nvSpPr>
        <p:spPr>
          <a:ln/>
        </p:spPr>
        <p:txBody>
          <a:bodyPr/>
          <a:lstStyle>
            <a:lvl1pPr>
              <a:defRPr/>
            </a:lvl1pPr>
          </a:lstStyle>
          <a:p>
            <a:fld id="{A53ACAEE-44D9-4AD7-9FA8-7F9B46DBCF73}" type="slidenum">
              <a:rPr lang="zh-TW" altLang="en-US"/>
              <a:pPr/>
              <a:t>‹#›</a:t>
            </a:fld>
            <a:endParaRPr lang="en-US" altLang="zh-TW"/>
          </a:p>
        </p:txBody>
      </p:sp>
    </p:spTree>
    <p:extLst>
      <p:ext uri="{BB962C8B-B14F-4D97-AF65-F5344CB8AC3E}">
        <p14:creationId xmlns:p14="http://schemas.microsoft.com/office/powerpoint/2010/main" val="217048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75F9A06E-F054-4DF8-81D5-D51BC4524932}"/>
              </a:ext>
            </a:extLst>
          </p:cNvPr>
          <p:cNvSpPr>
            <a:spLocks noGrp="1" noChangeArrowheads="1"/>
          </p:cNvSpPr>
          <p:nvPr>
            <p:ph type="sldNum" sz="quarter" idx="10"/>
          </p:nvPr>
        </p:nvSpPr>
        <p:spPr>
          <a:ln/>
        </p:spPr>
        <p:txBody>
          <a:bodyPr/>
          <a:lstStyle>
            <a:lvl1pPr>
              <a:defRPr/>
            </a:lvl1pPr>
          </a:lstStyle>
          <a:p>
            <a:fld id="{56CABFA2-8244-422B-B8C8-8EBC37C9DFBA}" type="slidenum">
              <a:rPr lang="zh-TW" altLang="en-US"/>
              <a:pPr/>
              <a:t>‹#›</a:t>
            </a:fld>
            <a:endParaRPr lang="en-US" altLang="zh-TW"/>
          </a:p>
        </p:txBody>
      </p:sp>
    </p:spTree>
    <p:extLst>
      <p:ext uri="{BB962C8B-B14F-4D97-AF65-F5344CB8AC3E}">
        <p14:creationId xmlns:p14="http://schemas.microsoft.com/office/powerpoint/2010/main" val="32233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C87A22B8-3763-406A-8E6D-470AA1A8AB3D}"/>
              </a:ext>
            </a:extLst>
          </p:cNvPr>
          <p:cNvSpPr>
            <a:spLocks noGrp="1" noChangeArrowheads="1"/>
          </p:cNvSpPr>
          <p:nvPr>
            <p:ph type="sldNum" sz="quarter" idx="10"/>
          </p:nvPr>
        </p:nvSpPr>
        <p:spPr>
          <a:ln/>
        </p:spPr>
        <p:txBody>
          <a:bodyPr/>
          <a:lstStyle>
            <a:lvl1pPr>
              <a:defRPr/>
            </a:lvl1pPr>
          </a:lstStyle>
          <a:p>
            <a:fld id="{938FEA8D-B5E2-4988-808F-B88CEF57EF35}" type="slidenum">
              <a:rPr lang="zh-TW" altLang="en-US"/>
              <a:pPr/>
              <a:t>‹#›</a:t>
            </a:fld>
            <a:endParaRPr lang="en-US" altLang="zh-TW"/>
          </a:p>
        </p:txBody>
      </p:sp>
    </p:spTree>
    <p:extLst>
      <p:ext uri="{BB962C8B-B14F-4D97-AF65-F5344CB8AC3E}">
        <p14:creationId xmlns:p14="http://schemas.microsoft.com/office/powerpoint/2010/main" val="190093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4E3CB44F-1CA1-4662-8015-13FF3898DE8A}"/>
              </a:ext>
            </a:extLst>
          </p:cNvPr>
          <p:cNvSpPr>
            <a:spLocks noGrp="1" noChangeArrowheads="1"/>
          </p:cNvSpPr>
          <p:nvPr>
            <p:ph type="sldNum" sz="quarter" idx="10"/>
          </p:nvPr>
        </p:nvSpPr>
        <p:spPr>
          <a:ln/>
        </p:spPr>
        <p:txBody>
          <a:bodyPr/>
          <a:lstStyle>
            <a:lvl1pPr>
              <a:defRPr/>
            </a:lvl1pPr>
          </a:lstStyle>
          <a:p>
            <a:fld id="{2AD5AC4B-1213-4FDF-A159-9398B77BB857}" type="slidenum">
              <a:rPr lang="zh-TW" altLang="en-US"/>
              <a:pPr/>
              <a:t>‹#›</a:t>
            </a:fld>
            <a:endParaRPr lang="en-US" altLang="zh-TW"/>
          </a:p>
        </p:txBody>
      </p:sp>
    </p:spTree>
    <p:extLst>
      <p:ext uri="{BB962C8B-B14F-4D97-AF65-F5344CB8AC3E}">
        <p14:creationId xmlns:p14="http://schemas.microsoft.com/office/powerpoint/2010/main" val="280247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358775"/>
            <a:ext cx="4346575" cy="623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358775"/>
            <a:ext cx="4348163" cy="623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8666DFD5-2A85-4D11-B857-26348074A227}"/>
              </a:ext>
            </a:extLst>
          </p:cNvPr>
          <p:cNvSpPr>
            <a:spLocks noGrp="1" noChangeArrowheads="1"/>
          </p:cNvSpPr>
          <p:nvPr>
            <p:ph type="sldNum" sz="quarter" idx="10"/>
          </p:nvPr>
        </p:nvSpPr>
        <p:spPr>
          <a:ln/>
        </p:spPr>
        <p:txBody>
          <a:bodyPr/>
          <a:lstStyle>
            <a:lvl1pPr>
              <a:defRPr/>
            </a:lvl1pPr>
          </a:lstStyle>
          <a:p>
            <a:fld id="{4C883EBF-6BC9-4C88-B734-B7653EF2128C}" type="slidenum">
              <a:rPr lang="zh-TW" altLang="en-US"/>
              <a:pPr/>
              <a:t>‹#›</a:t>
            </a:fld>
            <a:endParaRPr lang="en-US" altLang="zh-TW"/>
          </a:p>
        </p:txBody>
      </p:sp>
    </p:spTree>
    <p:extLst>
      <p:ext uri="{BB962C8B-B14F-4D97-AF65-F5344CB8AC3E}">
        <p14:creationId xmlns:p14="http://schemas.microsoft.com/office/powerpoint/2010/main" val="161733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886DF654-D941-4011-9385-B453845C3DED}"/>
              </a:ext>
            </a:extLst>
          </p:cNvPr>
          <p:cNvSpPr>
            <a:spLocks noGrp="1" noChangeArrowheads="1"/>
          </p:cNvSpPr>
          <p:nvPr>
            <p:ph type="sldNum" sz="quarter" idx="10"/>
          </p:nvPr>
        </p:nvSpPr>
        <p:spPr>
          <a:ln/>
        </p:spPr>
        <p:txBody>
          <a:bodyPr/>
          <a:lstStyle>
            <a:lvl1pPr>
              <a:defRPr/>
            </a:lvl1pPr>
          </a:lstStyle>
          <a:p>
            <a:fld id="{19C7A041-1E19-4317-8C86-3D7B7FEBE64D}" type="slidenum">
              <a:rPr lang="zh-TW" altLang="en-US"/>
              <a:pPr/>
              <a:t>‹#›</a:t>
            </a:fld>
            <a:endParaRPr lang="en-US" altLang="zh-TW"/>
          </a:p>
        </p:txBody>
      </p:sp>
    </p:spTree>
    <p:extLst>
      <p:ext uri="{BB962C8B-B14F-4D97-AF65-F5344CB8AC3E}">
        <p14:creationId xmlns:p14="http://schemas.microsoft.com/office/powerpoint/2010/main" val="385838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CEB7C63-ECDF-4A0F-83ED-E1490B8E16A7}"/>
              </a:ext>
            </a:extLst>
          </p:cNvPr>
          <p:cNvSpPr>
            <a:spLocks noGrp="1" noChangeArrowheads="1"/>
          </p:cNvSpPr>
          <p:nvPr>
            <p:ph type="sldNum" sz="quarter" idx="10"/>
          </p:nvPr>
        </p:nvSpPr>
        <p:spPr>
          <a:ln/>
        </p:spPr>
        <p:txBody>
          <a:bodyPr/>
          <a:lstStyle>
            <a:lvl1pPr>
              <a:defRPr/>
            </a:lvl1pPr>
          </a:lstStyle>
          <a:p>
            <a:fld id="{3C312BE0-BBB2-4156-B96F-49C230FE865D}" type="slidenum">
              <a:rPr lang="zh-TW" altLang="en-US"/>
              <a:pPr/>
              <a:t>‹#›</a:t>
            </a:fld>
            <a:endParaRPr lang="en-US" altLang="zh-TW"/>
          </a:p>
        </p:txBody>
      </p:sp>
    </p:spTree>
    <p:extLst>
      <p:ext uri="{BB962C8B-B14F-4D97-AF65-F5344CB8AC3E}">
        <p14:creationId xmlns:p14="http://schemas.microsoft.com/office/powerpoint/2010/main" val="749328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260E9D7-CED6-480B-BE9C-368F049BEEFF}"/>
              </a:ext>
            </a:extLst>
          </p:cNvPr>
          <p:cNvSpPr>
            <a:spLocks noGrp="1" noChangeArrowheads="1"/>
          </p:cNvSpPr>
          <p:nvPr>
            <p:ph type="sldNum" sz="quarter" idx="10"/>
          </p:nvPr>
        </p:nvSpPr>
        <p:spPr>
          <a:ln/>
        </p:spPr>
        <p:txBody>
          <a:bodyPr/>
          <a:lstStyle>
            <a:lvl1pPr>
              <a:defRPr/>
            </a:lvl1pPr>
          </a:lstStyle>
          <a:p>
            <a:fld id="{0187D912-2E2A-4162-BA7A-503E5225DC1F}" type="slidenum">
              <a:rPr lang="zh-TW" altLang="en-US"/>
              <a:pPr/>
              <a:t>‹#›</a:t>
            </a:fld>
            <a:endParaRPr lang="en-US" altLang="zh-TW"/>
          </a:p>
        </p:txBody>
      </p:sp>
    </p:spTree>
    <p:extLst>
      <p:ext uri="{BB962C8B-B14F-4D97-AF65-F5344CB8AC3E}">
        <p14:creationId xmlns:p14="http://schemas.microsoft.com/office/powerpoint/2010/main" val="3187726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DCC8392C-39E3-4E62-BA33-0184DBFC58D7}"/>
              </a:ext>
            </a:extLst>
          </p:cNvPr>
          <p:cNvSpPr>
            <a:spLocks noGrp="1" noChangeArrowheads="1"/>
          </p:cNvSpPr>
          <p:nvPr>
            <p:ph type="sldNum" sz="quarter" idx="10"/>
          </p:nvPr>
        </p:nvSpPr>
        <p:spPr>
          <a:ln/>
        </p:spPr>
        <p:txBody>
          <a:bodyPr/>
          <a:lstStyle>
            <a:lvl1pPr>
              <a:defRPr/>
            </a:lvl1pPr>
          </a:lstStyle>
          <a:p>
            <a:fld id="{87FE607D-35B1-47BC-BB57-C82EF244F634}" type="slidenum">
              <a:rPr lang="zh-TW" altLang="en-US"/>
              <a:pPr/>
              <a:t>‹#›</a:t>
            </a:fld>
            <a:endParaRPr lang="en-US" altLang="zh-TW"/>
          </a:p>
        </p:txBody>
      </p:sp>
    </p:spTree>
    <p:extLst>
      <p:ext uri="{BB962C8B-B14F-4D97-AF65-F5344CB8AC3E}">
        <p14:creationId xmlns:p14="http://schemas.microsoft.com/office/powerpoint/2010/main" val="220629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EB46BD85-0963-47F7-9C0D-1B1666F8E9DD}"/>
              </a:ext>
            </a:extLst>
          </p:cNvPr>
          <p:cNvSpPr>
            <a:spLocks noGrp="1" noChangeArrowheads="1"/>
          </p:cNvSpPr>
          <p:nvPr>
            <p:ph type="sldNum" sz="quarter" idx="10"/>
          </p:nvPr>
        </p:nvSpPr>
        <p:spPr>
          <a:ln/>
        </p:spPr>
        <p:txBody>
          <a:bodyPr/>
          <a:lstStyle>
            <a:lvl1pPr>
              <a:defRPr/>
            </a:lvl1pPr>
          </a:lstStyle>
          <a:p>
            <a:fld id="{44EBB9BE-EDEF-4B2A-898E-1B49E4A1A01C}" type="slidenum">
              <a:rPr lang="zh-TW" altLang="en-US"/>
              <a:pPr/>
              <a:t>‹#›</a:t>
            </a:fld>
            <a:endParaRPr lang="en-US" altLang="zh-TW"/>
          </a:p>
        </p:txBody>
      </p:sp>
    </p:spTree>
    <p:extLst>
      <p:ext uri="{BB962C8B-B14F-4D97-AF65-F5344CB8AC3E}">
        <p14:creationId xmlns:p14="http://schemas.microsoft.com/office/powerpoint/2010/main" val="71039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86809BCE-12FD-4E00-9981-6C6E45A21D16}"/>
              </a:ext>
            </a:extLst>
          </p:cNvPr>
          <p:cNvSpPr>
            <a:spLocks noGrp="1" noChangeArrowheads="1"/>
          </p:cNvSpPr>
          <p:nvPr>
            <p:ph type="sldNum" sz="quarter" idx="10"/>
          </p:nvPr>
        </p:nvSpPr>
        <p:spPr>
          <a:ln/>
        </p:spPr>
        <p:txBody>
          <a:bodyPr/>
          <a:lstStyle>
            <a:lvl1pPr>
              <a:defRPr/>
            </a:lvl1pPr>
          </a:lstStyle>
          <a:p>
            <a:fld id="{4693F5FF-BD2E-4AA4-B62B-FE976DC830E8}" type="slidenum">
              <a:rPr lang="zh-TW" altLang="en-US"/>
              <a:pPr/>
              <a:t>‹#›</a:t>
            </a:fld>
            <a:endParaRPr lang="en-US" altLang="zh-TW"/>
          </a:p>
        </p:txBody>
      </p:sp>
    </p:spTree>
    <p:extLst>
      <p:ext uri="{BB962C8B-B14F-4D97-AF65-F5344CB8AC3E}">
        <p14:creationId xmlns:p14="http://schemas.microsoft.com/office/powerpoint/2010/main" val="3853958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1F0050A-1B28-4859-8FBA-0F9E4696C114}"/>
              </a:ext>
            </a:extLst>
          </p:cNvPr>
          <p:cNvSpPr>
            <a:spLocks noGrp="1" noChangeArrowheads="1"/>
          </p:cNvSpPr>
          <p:nvPr>
            <p:ph type="sldNum" sz="quarter" idx="10"/>
          </p:nvPr>
        </p:nvSpPr>
        <p:spPr>
          <a:ln/>
        </p:spPr>
        <p:txBody>
          <a:bodyPr/>
          <a:lstStyle>
            <a:lvl1pPr>
              <a:defRPr/>
            </a:lvl1pPr>
          </a:lstStyle>
          <a:p>
            <a:fld id="{D6EAB808-909C-4F55-81E9-429B1141EC72}" type="slidenum">
              <a:rPr lang="zh-TW" altLang="en-US"/>
              <a:pPr/>
              <a:t>‹#›</a:t>
            </a:fld>
            <a:endParaRPr lang="en-US" altLang="zh-TW"/>
          </a:p>
        </p:txBody>
      </p:sp>
    </p:spTree>
    <p:extLst>
      <p:ext uri="{BB962C8B-B14F-4D97-AF65-F5344CB8AC3E}">
        <p14:creationId xmlns:p14="http://schemas.microsoft.com/office/powerpoint/2010/main" val="149035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16713" y="358775"/>
            <a:ext cx="2238375" cy="6499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358775"/>
            <a:ext cx="6564313" cy="6499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37E7BDA3-8BF7-4EF3-90EB-17E32EB5A4C6}"/>
              </a:ext>
            </a:extLst>
          </p:cNvPr>
          <p:cNvSpPr>
            <a:spLocks noGrp="1" noChangeArrowheads="1"/>
          </p:cNvSpPr>
          <p:nvPr>
            <p:ph type="sldNum" sz="quarter" idx="10"/>
          </p:nvPr>
        </p:nvSpPr>
        <p:spPr>
          <a:ln/>
        </p:spPr>
        <p:txBody>
          <a:bodyPr/>
          <a:lstStyle>
            <a:lvl1pPr>
              <a:defRPr/>
            </a:lvl1pPr>
          </a:lstStyle>
          <a:p>
            <a:fld id="{F5076FD3-50CD-49FF-B0B7-467BC79DA7E9}" type="slidenum">
              <a:rPr lang="zh-TW" altLang="en-US"/>
              <a:pPr/>
              <a:t>‹#›</a:t>
            </a:fld>
            <a:endParaRPr lang="en-US" altLang="zh-TW"/>
          </a:p>
        </p:txBody>
      </p:sp>
    </p:spTree>
    <p:extLst>
      <p:ext uri="{BB962C8B-B14F-4D97-AF65-F5344CB8AC3E}">
        <p14:creationId xmlns:p14="http://schemas.microsoft.com/office/powerpoint/2010/main" val="3303157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12">
            <a:extLst>
              <a:ext uri="{FF2B5EF4-FFF2-40B4-BE49-F238E27FC236}">
                <a16:creationId xmlns:a16="http://schemas.microsoft.com/office/drawing/2014/main" id="{07F20D7E-B0E8-4EA9-A2F0-651AEA891CF1}"/>
              </a:ext>
            </a:extLst>
          </p:cNvPr>
          <p:cNvSpPr>
            <a:spLocks noGrp="1" noChangeArrowheads="1"/>
          </p:cNvSpPr>
          <p:nvPr>
            <p:ph type="sldNum" sz="quarter" idx="10"/>
          </p:nvPr>
        </p:nvSpPr>
        <p:spPr>
          <a:ln/>
        </p:spPr>
        <p:txBody>
          <a:bodyPr/>
          <a:lstStyle>
            <a:lvl1pPr>
              <a:defRPr/>
            </a:lvl1pPr>
          </a:lstStyle>
          <a:p>
            <a:fld id="{C0B3BA9F-E054-46CD-8774-D8BE35157A30}" type="slidenum">
              <a:rPr lang="zh-TW" altLang="en-US"/>
              <a:pPr/>
              <a:t>‹#›</a:t>
            </a:fld>
            <a:endParaRPr lang="en-US" altLang="zh-TW"/>
          </a:p>
        </p:txBody>
      </p:sp>
    </p:spTree>
    <p:extLst>
      <p:ext uri="{BB962C8B-B14F-4D97-AF65-F5344CB8AC3E}">
        <p14:creationId xmlns:p14="http://schemas.microsoft.com/office/powerpoint/2010/main" val="3263266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517B21B-B228-4C4A-A233-694090C91642}"/>
              </a:ext>
            </a:extLst>
          </p:cNvPr>
          <p:cNvSpPr>
            <a:spLocks noGrp="1" noChangeArrowheads="1"/>
          </p:cNvSpPr>
          <p:nvPr>
            <p:ph type="sldNum" sz="quarter" idx="10"/>
          </p:nvPr>
        </p:nvSpPr>
        <p:spPr>
          <a:ln/>
        </p:spPr>
        <p:txBody>
          <a:bodyPr/>
          <a:lstStyle>
            <a:lvl1pPr>
              <a:defRPr/>
            </a:lvl1pPr>
          </a:lstStyle>
          <a:p>
            <a:fld id="{30A4B912-25F7-46BA-AE2C-BF73D217720E}" type="slidenum">
              <a:rPr lang="zh-TW" altLang="en-US"/>
              <a:pPr/>
              <a:t>‹#›</a:t>
            </a:fld>
            <a:endParaRPr lang="en-US" altLang="zh-TW"/>
          </a:p>
        </p:txBody>
      </p:sp>
    </p:spTree>
    <p:extLst>
      <p:ext uri="{BB962C8B-B14F-4D97-AF65-F5344CB8AC3E}">
        <p14:creationId xmlns:p14="http://schemas.microsoft.com/office/powerpoint/2010/main" val="3257274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F4EC365E-B4FF-4B18-B662-87EBB46FBCB3}"/>
              </a:ext>
            </a:extLst>
          </p:cNvPr>
          <p:cNvSpPr>
            <a:spLocks noGrp="1" noChangeArrowheads="1"/>
          </p:cNvSpPr>
          <p:nvPr>
            <p:ph type="sldNum" sz="quarter" idx="10"/>
          </p:nvPr>
        </p:nvSpPr>
        <p:spPr>
          <a:ln/>
        </p:spPr>
        <p:txBody>
          <a:bodyPr/>
          <a:lstStyle>
            <a:lvl1pPr>
              <a:defRPr/>
            </a:lvl1pPr>
          </a:lstStyle>
          <a:p>
            <a:fld id="{C7C29E00-B6FA-4DFA-BB11-E2325677C595}" type="slidenum">
              <a:rPr lang="zh-TW" altLang="en-US"/>
              <a:pPr/>
              <a:t>‹#›</a:t>
            </a:fld>
            <a:endParaRPr lang="en-US" altLang="zh-TW"/>
          </a:p>
        </p:txBody>
      </p:sp>
    </p:spTree>
    <p:extLst>
      <p:ext uri="{BB962C8B-B14F-4D97-AF65-F5344CB8AC3E}">
        <p14:creationId xmlns:p14="http://schemas.microsoft.com/office/powerpoint/2010/main" val="1133893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908050"/>
            <a:ext cx="4346575"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908050"/>
            <a:ext cx="4348163" cy="568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DC7162D8-0850-40F9-8947-66729F1425C2}"/>
              </a:ext>
            </a:extLst>
          </p:cNvPr>
          <p:cNvSpPr>
            <a:spLocks noGrp="1" noChangeArrowheads="1"/>
          </p:cNvSpPr>
          <p:nvPr>
            <p:ph type="sldNum" sz="quarter" idx="10"/>
          </p:nvPr>
        </p:nvSpPr>
        <p:spPr>
          <a:ln/>
        </p:spPr>
        <p:txBody>
          <a:bodyPr/>
          <a:lstStyle>
            <a:lvl1pPr>
              <a:defRPr/>
            </a:lvl1pPr>
          </a:lstStyle>
          <a:p>
            <a:fld id="{221AC3D8-B24F-466B-A00B-04A7EC04C324}" type="slidenum">
              <a:rPr lang="zh-TW" altLang="en-US"/>
              <a:pPr/>
              <a:t>‹#›</a:t>
            </a:fld>
            <a:endParaRPr lang="en-US" altLang="zh-TW"/>
          </a:p>
        </p:txBody>
      </p:sp>
    </p:spTree>
    <p:extLst>
      <p:ext uri="{BB962C8B-B14F-4D97-AF65-F5344CB8AC3E}">
        <p14:creationId xmlns:p14="http://schemas.microsoft.com/office/powerpoint/2010/main" val="4009320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0B7FBA6F-5636-4904-B09E-9B50A39348A8}"/>
              </a:ext>
            </a:extLst>
          </p:cNvPr>
          <p:cNvSpPr>
            <a:spLocks noGrp="1" noChangeArrowheads="1"/>
          </p:cNvSpPr>
          <p:nvPr>
            <p:ph type="sldNum" sz="quarter" idx="10"/>
          </p:nvPr>
        </p:nvSpPr>
        <p:spPr>
          <a:ln/>
        </p:spPr>
        <p:txBody>
          <a:bodyPr/>
          <a:lstStyle>
            <a:lvl1pPr>
              <a:defRPr/>
            </a:lvl1pPr>
          </a:lstStyle>
          <a:p>
            <a:fld id="{71DDB7A9-212A-4070-8347-072F920B1ED8}" type="slidenum">
              <a:rPr lang="zh-TW" altLang="en-US"/>
              <a:pPr/>
              <a:t>‹#›</a:t>
            </a:fld>
            <a:endParaRPr lang="en-US" altLang="zh-TW"/>
          </a:p>
        </p:txBody>
      </p:sp>
    </p:spTree>
    <p:extLst>
      <p:ext uri="{BB962C8B-B14F-4D97-AF65-F5344CB8AC3E}">
        <p14:creationId xmlns:p14="http://schemas.microsoft.com/office/powerpoint/2010/main" val="573651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50F89EB7-B9EA-41DF-BC31-F38F53A71399}"/>
              </a:ext>
            </a:extLst>
          </p:cNvPr>
          <p:cNvSpPr>
            <a:spLocks noGrp="1" noChangeArrowheads="1"/>
          </p:cNvSpPr>
          <p:nvPr>
            <p:ph type="sldNum" sz="quarter" idx="10"/>
          </p:nvPr>
        </p:nvSpPr>
        <p:spPr>
          <a:ln/>
        </p:spPr>
        <p:txBody>
          <a:bodyPr/>
          <a:lstStyle>
            <a:lvl1pPr>
              <a:defRPr/>
            </a:lvl1pPr>
          </a:lstStyle>
          <a:p>
            <a:fld id="{A4BA9A87-5214-4876-8B01-79D8064D8588}" type="slidenum">
              <a:rPr lang="zh-TW" altLang="en-US"/>
              <a:pPr/>
              <a:t>‹#›</a:t>
            </a:fld>
            <a:endParaRPr lang="en-US" altLang="zh-TW"/>
          </a:p>
        </p:txBody>
      </p:sp>
    </p:spTree>
    <p:extLst>
      <p:ext uri="{BB962C8B-B14F-4D97-AF65-F5344CB8AC3E}">
        <p14:creationId xmlns:p14="http://schemas.microsoft.com/office/powerpoint/2010/main" val="202805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7B32989-0A79-4264-AEBB-4C2902CEC7D1}"/>
              </a:ext>
            </a:extLst>
          </p:cNvPr>
          <p:cNvSpPr>
            <a:spLocks noGrp="1" noChangeArrowheads="1"/>
          </p:cNvSpPr>
          <p:nvPr>
            <p:ph type="sldNum" sz="quarter" idx="10"/>
          </p:nvPr>
        </p:nvSpPr>
        <p:spPr>
          <a:ln/>
        </p:spPr>
        <p:txBody>
          <a:bodyPr/>
          <a:lstStyle>
            <a:lvl1pPr>
              <a:defRPr/>
            </a:lvl1pPr>
          </a:lstStyle>
          <a:p>
            <a:fld id="{D70D60AA-93ED-429C-AF9B-1B72B93B5FAF}" type="slidenum">
              <a:rPr lang="zh-TW" altLang="en-US"/>
              <a:pPr/>
              <a:t>‹#›</a:t>
            </a:fld>
            <a:endParaRPr lang="en-US" altLang="zh-TW"/>
          </a:p>
        </p:txBody>
      </p:sp>
    </p:spTree>
    <p:extLst>
      <p:ext uri="{BB962C8B-B14F-4D97-AF65-F5344CB8AC3E}">
        <p14:creationId xmlns:p14="http://schemas.microsoft.com/office/powerpoint/2010/main" val="6353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EDD2DBB9-63D3-466B-90E7-149500A3BD42}"/>
              </a:ext>
            </a:extLst>
          </p:cNvPr>
          <p:cNvSpPr>
            <a:spLocks noGrp="1" noChangeArrowheads="1"/>
          </p:cNvSpPr>
          <p:nvPr>
            <p:ph type="sldNum" sz="quarter" idx="10"/>
          </p:nvPr>
        </p:nvSpPr>
        <p:spPr>
          <a:ln/>
        </p:spPr>
        <p:txBody>
          <a:bodyPr/>
          <a:lstStyle>
            <a:lvl1pPr>
              <a:defRPr/>
            </a:lvl1pPr>
          </a:lstStyle>
          <a:p>
            <a:fld id="{77D92611-3927-4370-9BE9-757D25D8982D}" type="slidenum">
              <a:rPr lang="zh-TW" altLang="en-US"/>
              <a:pPr/>
              <a:t>‹#›</a:t>
            </a:fld>
            <a:endParaRPr lang="en-US" altLang="zh-TW"/>
          </a:p>
        </p:txBody>
      </p:sp>
    </p:spTree>
    <p:extLst>
      <p:ext uri="{BB962C8B-B14F-4D97-AF65-F5344CB8AC3E}">
        <p14:creationId xmlns:p14="http://schemas.microsoft.com/office/powerpoint/2010/main" val="43588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3CA54902-393D-4E1E-9BFA-9DFABF576B13}"/>
              </a:ext>
            </a:extLst>
          </p:cNvPr>
          <p:cNvSpPr>
            <a:spLocks noGrp="1" noChangeArrowheads="1"/>
          </p:cNvSpPr>
          <p:nvPr>
            <p:ph type="sldNum" sz="quarter" idx="10"/>
          </p:nvPr>
        </p:nvSpPr>
        <p:spPr>
          <a:ln/>
        </p:spPr>
        <p:txBody>
          <a:bodyPr/>
          <a:lstStyle>
            <a:lvl1pPr>
              <a:defRPr/>
            </a:lvl1pPr>
          </a:lstStyle>
          <a:p>
            <a:fld id="{F73DD060-887C-4A91-807D-B7739D8CF21D}" type="slidenum">
              <a:rPr lang="zh-TW" altLang="en-US"/>
              <a:pPr/>
              <a:t>‹#›</a:t>
            </a:fld>
            <a:endParaRPr lang="en-US" altLang="zh-TW"/>
          </a:p>
        </p:txBody>
      </p:sp>
    </p:spTree>
    <p:extLst>
      <p:ext uri="{BB962C8B-B14F-4D97-AF65-F5344CB8AC3E}">
        <p14:creationId xmlns:p14="http://schemas.microsoft.com/office/powerpoint/2010/main" val="505111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96C362E1-BD3E-4B89-B00D-C3573BBE9CC7}"/>
              </a:ext>
            </a:extLst>
          </p:cNvPr>
          <p:cNvSpPr>
            <a:spLocks noGrp="1" noChangeArrowheads="1"/>
          </p:cNvSpPr>
          <p:nvPr>
            <p:ph type="sldNum" sz="quarter" idx="10"/>
          </p:nvPr>
        </p:nvSpPr>
        <p:spPr>
          <a:ln/>
        </p:spPr>
        <p:txBody>
          <a:bodyPr/>
          <a:lstStyle>
            <a:lvl1pPr>
              <a:defRPr/>
            </a:lvl1pPr>
          </a:lstStyle>
          <a:p>
            <a:fld id="{75E3911B-2ECF-44D1-9E64-F4F7D106D6B6}" type="slidenum">
              <a:rPr lang="zh-TW" altLang="en-US"/>
              <a:pPr/>
              <a:t>‹#›</a:t>
            </a:fld>
            <a:endParaRPr lang="en-US" altLang="zh-TW"/>
          </a:p>
        </p:txBody>
      </p:sp>
    </p:spTree>
    <p:extLst>
      <p:ext uri="{BB962C8B-B14F-4D97-AF65-F5344CB8AC3E}">
        <p14:creationId xmlns:p14="http://schemas.microsoft.com/office/powerpoint/2010/main" val="29385657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5F4835B3-D589-4A16-BF57-B432A1A11FB1}"/>
              </a:ext>
            </a:extLst>
          </p:cNvPr>
          <p:cNvSpPr>
            <a:spLocks noGrp="1" noChangeArrowheads="1"/>
          </p:cNvSpPr>
          <p:nvPr>
            <p:ph type="sldNum" sz="quarter" idx="10"/>
          </p:nvPr>
        </p:nvSpPr>
        <p:spPr>
          <a:ln/>
        </p:spPr>
        <p:txBody>
          <a:bodyPr/>
          <a:lstStyle>
            <a:lvl1pPr>
              <a:defRPr/>
            </a:lvl1pPr>
          </a:lstStyle>
          <a:p>
            <a:fld id="{D7FA1D9C-E948-437F-AD5A-E7752579E8E2}" type="slidenum">
              <a:rPr lang="zh-TW" altLang="en-US"/>
              <a:pPr/>
              <a:t>‹#›</a:t>
            </a:fld>
            <a:endParaRPr lang="en-US" altLang="zh-TW"/>
          </a:p>
        </p:txBody>
      </p:sp>
    </p:spTree>
    <p:extLst>
      <p:ext uri="{BB962C8B-B14F-4D97-AF65-F5344CB8AC3E}">
        <p14:creationId xmlns:p14="http://schemas.microsoft.com/office/powerpoint/2010/main" val="2299552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3700" y="-7938"/>
            <a:ext cx="2211388" cy="66055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950" y="-7938"/>
            <a:ext cx="6483350" cy="66055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0AF1AF29-BDB7-418A-8C68-EB210257200F}"/>
              </a:ext>
            </a:extLst>
          </p:cNvPr>
          <p:cNvSpPr>
            <a:spLocks noGrp="1" noChangeArrowheads="1"/>
          </p:cNvSpPr>
          <p:nvPr>
            <p:ph type="sldNum" sz="quarter" idx="10"/>
          </p:nvPr>
        </p:nvSpPr>
        <p:spPr>
          <a:ln/>
        </p:spPr>
        <p:txBody>
          <a:bodyPr/>
          <a:lstStyle>
            <a:lvl1pPr>
              <a:defRPr/>
            </a:lvl1pPr>
          </a:lstStyle>
          <a:p>
            <a:fld id="{4AB493A7-D1FB-4485-9232-14419FF64133}" type="slidenum">
              <a:rPr lang="zh-TW" altLang="en-US"/>
              <a:pPr/>
              <a:t>‹#›</a:t>
            </a:fld>
            <a:endParaRPr lang="en-US" altLang="zh-TW"/>
          </a:p>
        </p:txBody>
      </p:sp>
    </p:spTree>
    <p:extLst>
      <p:ext uri="{BB962C8B-B14F-4D97-AF65-F5344CB8AC3E}">
        <p14:creationId xmlns:p14="http://schemas.microsoft.com/office/powerpoint/2010/main" val="168853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950" y="1384300"/>
            <a:ext cx="4346575"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06925" y="1384300"/>
            <a:ext cx="4348163"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C1C21EDF-8DB2-4223-AB37-AFFE477D4AF8}"/>
              </a:ext>
            </a:extLst>
          </p:cNvPr>
          <p:cNvSpPr>
            <a:spLocks noGrp="1" noChangeArrowheads="1"/>
          </p:cNvSpPr>
          <p:nvPr>
            <p:ph type="sldNum" sz="quarter" idx="10"/>
          </p:nvPr>
        </p:nvSpPr>
        <p:spPr>
          <a:ln/>
        </p:spPr>
        <p:txBody>
          <a:bodyPr/>
          <a:lstStyle>
            <a:lvl1pPr>
              <a:defRPr/>
            </a:lvl1pPr>
          </a:lstStyle>
          <a:p>
            <a:fld id="{316B1C7B-8924-49AF-8EAE-381463FAD577}" type="slidenum">
              <a:rPr lang="zh-TW" altLang="en-US"/>
              <a:pPr/>
              <a:t>‹#›</a:t>
            </a:fld>
            <a:endParaRPr lang="en-US" altLang="zh-TW"/>
          </a:p>
        </p:txBody>
      </p:sp>
    </p:spTree>
    <p:extLst>
      <p:ext uri="{BB962C8B-B14F-4D97-AF65-F5344CB8AC3E}">
        <p14:creationId xmlns:p14="http://schemas.microsoft.com/office/powerpoint/2010/main" val="360259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229F2A7F-43DC-4442-BF02-93C004B8D172}"/>
              </a:ext>
            </a:extLst>
          </p:cNvPr>
          <p:cNvSpPr>
            <a:spLocks noGrp="1" noChangeArrowheads="1"/>
          </p:cNvSpPr>
          <p:nvPr>
            <p:ph type="sldNum" sz="quarter" idx="10"/>
          </p:nvPr>
        </p:nvSpPr>
        <p:spPr>
          <a:ln/>
        </p:spPr>
        <p:txBody>
          <a:bodyPr/>
          <a:lstStyle>
            <a:lvl1pPr>
              <a:defRPr/>
            </a:lvl1pPr>
          </a:lstStyle>
          <a:p>
            <a:fld id="{A0038506-B237-4C0A-BCB7-C3C547F03622}" type="slidenum">
              <a:rPr lang="zh-TW" altLang="en-US"/>
              <a:pPr/>
              <a:t>‹#›</a:t>
            </a:fld>
            <a:endParaRPr lang="en-US" altLang="zh-TW"/>
          </a:p>
        </p:txBody>
      </p:sp>
    </p:spTree>
    <p:extLst>
      <p:ext uri="{BB962C8B-B14F-4D97-AF65-F5344CB8AC3E}">
        <p14:creationId xmlns:p14="http://schemas.microsoft.com/office/powerpoint/2010/main" val="235981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840B9287-F336-4EAB-82B8-D0F5C2A27C14}"/>
              </a:ext>
            </a:extLst>
          </p:cNvPr>
          <p:cNvSpPr>
            <a:spLocks noGrp="1" noChangeArrowheads="1"/>
          </p:cNvSpPr>
          <p:nvPr>
            <p:ph type="sldNum" sz="quarter" idx="10"/>
          </p:nvPr>
        </p:nvSpPr>
        <p:spPr>
          <a:ln/>
        </p:spPr>
        <p:txBody>
          <a:bodyPr/>
          <a:lstStyle>
            <a:lvl1pPr>
              <a:defRPr/>
            </a:lvl1pPr>
          </a:lstStyle>
          <a:p>
            <a:fld id="{820F4AAB-258B-4CA7-A864-2487B652D19A}" type="slidenum">
              <a:rPr lang="zh-TW" altLang="en-US"/>
              <a:pPr/>
              <a:t>‹#›</a:t>
            </a:fld>
            <a:endParaRPr lang="en-US" altLang="zh-TW"/>
          </a:p>
        </p:txBody>
      </p:sp>
    </p:spTree>
    <p:extLst>
      <p:ext uri="{BB962C8B-B14F-4D97-AF65-F5344CB8AC3E}">
        <p14:creationId xmlns:p14="http://schemas.microsoft.com/office/powerpoint/2010/main" val="358049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AC654B8-C5A0-48FF-A57F-2B06F386BC75}"/>
              </a:ext>
            </a:extLst>
          </p:cNvPr>
          <p:cNvSpPr>
            <a:spLocks noGrp="1" noChangeArrowheads="1"/>
          </p:cNvSpPr>
          <p:nvPr>
            <p:ph type="sldNum" sz="quarter" idx="10"/>
          </p:nvPr>
        </p:nvSpPr>
        <p:spPr>
          <a:ln/>
        </p:spPr>
        <p:txBody>
          <a:bodyPr/>
          <a:lstStyle>
            <a:lvl1pPr>
              <a:defRPr/>
            </a:lvl1pPr>
          </a:lstStyle>
          <a:p>
            <a:fld id="{9D0F3A32-3C16-4AC1-85A9-387E04625D32}" type="slidenum">
              <a:rPr lang="zh-TW" altLang="en-US"/>
              <a:pPr/>
              <a:t>‹#›</a:t>
            </a:fld>
            <a:endParaRPr lang="en-US" altLang="zh-TW"/>
          </a:p>
        </p:txBody>
      </p:sp>
    </p:spTree>
    <p:extLst>
      <p:ext uri="{BB962C8B-B14F-4D97-AF65-F5344CB8AC3E}">
        <p14:creationId xmlns:p14="http://schemas.microsoft.com/office/powerpoint/2010/main" val="5030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7228CE13-7226-45F1-8635-048C3C87E5BA}"/>
              </a:ext>
            </a:extLst>
          </p:cNvPr>
          <p:cNvSpPr>
            <a:spLocks noGrp="1" noChangeArrowheads="1"/>
          </p:cNvSpPr>
          <p:nvPr>
            <p:ph type="sldNum" sz="quarter" idx="10"/>
          </p:nvPr>
        </p:nvSpPr>
        <p:spPr>
          <a:ln/>
        </p:spPr>
        <p:txBody>
          <a:bodyPr/>
          <a:lstStyle>
            <a:lvl1pPr>
              <a:defRPr/>
            </a:lvl1pPr>
          </a:lstStyle>
          <a:p>
            <a:fld id="{D53F956C-6BE3-4B21-8957-D4FEF8800512}" type="slidenum">
              <a:rPr lang="zh-TW" altLang="en-US"/>
              <a:pPr/>
              <a:t>‹#›</a:t>
            </a:fld>
            <a:endParaRPr lang="en-US" altLang="zh-TW"/>
          </a:p>
        </p:txBody>
      </p:sp>
    </p:spTree>
    <p:extLst>
      <p:ext uri="{BB962C8B-B14F-4D97-AF65-F5344CB8AC3E}">
        <p14:creationId xmlns:p14="http://schemas.microsoft.com/office/powerpoint/2010/main" val="249825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D7187066-2C8F-4A50-9FF7-3A6873AB1DC4}"/>
              </a:ext>
            </a:extLst>
          </p:cNvPr>
          <p:cNvSpPr>
            <a:spLocks noGrp="1" noChangeArrowheads="1"/>
          </p:cNvSpPr>
          <p:nvPr>
            <p:ph type="sldNum" sz="quarter" idx="10"/>
          </p:nvPr>
        </p:nvSpPr>
        <p:spPr>
          <a:ln/>
        </p:spPr>
        <p:txBody>
          <a:bodyPr/>
          <a:lstStyle>
            <a:lvl1pPr>
              <a:defRPr/>
            </a:lvl1pPr>
          </a:lstStyle>
          <a:p>
            <a:fld id="{B866B7EA-845A-436D-80A0-C976AC779B6E}" type="slidenum">
              <a:rPr lang="zh-TW" altLang="en-US"/>
              <a:pPr/>
              <a:t>‹#›</a:t>
            </a:fld>
            <a:endParaRPr lang="en-US" altLang="zh-TW"/>
          </a:p>
        </p:txBody>
      </p:sp>
    </p:spTree>
    <p:extLst>
      <p:ext uri="{BB962C8B-B14F-4D97-AF65-F5344CB8AC3E}">
        <p14:creationId xmlns:p14="http://schemas.microsoft.com/office/powerpoint/2010/main" val="13305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E6DE33A-8C0B-4B21-8293-DA83AFF7A127}"/>
              </a:ext>
            </a:extLst>
          </p:cNvPr>
          <p:cNvGrpSpPr>
            <a:grpSpLocks/>
          </p:cNvGrpSpPr>
          <p:nvPr userDrawn="1"/>
        </p:nvGrpSpPr>
        <p:grpSpPr bwMode="auto">
          <a:xfrm>
            <a:off x="4763" y="481013"/>
            <a:ext cx="8542337" cy="965200"/>
            <a:chOff x="80" y="624"/>
            <a:chExt cx="5381" cy="663"/>
          </a:xfrm>
        </p:grpSpPr>
        <p:sp>
          <p:nvSpPr>
            <p:cNvPr id="1030" name="Rectangle 3">
              <a:extLst>
                <a:ext uri="{FF2B5EF4-FFF2-40B4-BE49-F238E27FC236}">
                  <a16:creationId xmlns:a16="http://schemas.microsoft.com/office/drawing/2014/main" id="{7EEBD8FD-3F58-4BDA-8C45-6ED5C3F87359}"/>
                </a:ext>
              </a:extLst>
            </p:cNvPr>
            <p:cNvSpPr>
              <a:spLocks noChangeArrowheads="1"/>
            </p:cNvSpPr>
            <p:nvPr/>
          </p:nvSpPr>
          <p:spPr bwMode="ltGray">
            <a:xfrm>
              <a:off x="263" y="692"/>
              <a:ext cx="276" cy="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1" name="Rectangle 4">
              <a:extLst>
                <a:ext uri="{FF2B5EF4-FFF2-40B4-BE49-F238E27FC236}">
                  <a16:creationId xmlns:a16="http://schemas.microsoft.com/office/drawing/2014/main" id="{24B2D5E2-DFD4-413B-9BB5-116244EADB6A}"/>
                </a:ext>
              </a:extLst>
            </p:cNvPr>
            <p:cNvSpPr>
              <a:spLocks noChangeArrowheads="1"/>
            </p:cNvSpPr>
            <p:nvPr/>
          </p:nvSpPr>
          <p:spPr bwMode="ltGray">
            <a:xfrm>
              <a:off x="504" y="692"/>
              <a:ext cx="207" cy="3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2" name="Rectangle 5">
              <a:extLst>
                <a:ext uri="{FF2B5EF4-FFF2-40B4-BE49-F238E27FC236}">
                  <a16:creationId xmlns:a16="http://schemas.microsoft.com/office/drawing/2014/main" id="{08D43EF1-033B-4425-A85D-D3E4875203AD}"/>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3" name="Rectangle 6">
              <a:extLst>
                <a:ext uri="{FF2B5EF4-FFF2-40B4-BE49-F238E27FC236}">
                  <a16:creationId xmlns:a16="http://schemas.microsoft.com/office/drawing/2014/main" id="{7BC871B0-DB40-4593-9CE4-6364E93F845D}"/>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4" name="Rectangle 7">
              <a:extLst>
                <a:ext uri="{FF2B5EF4-FFF2-40B4-BE49-F238E27FC236}">
                  <a16:creationId xmlns:a16="http://schemas.microsoft.com/office/drawing/2014/main" id="{74FAEDD3-F19D-4BBA-BA3B-5CFA978ABA6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5" name="Rectangle 8">
              <a:extLst>
                <a:ext uri="{FF2B5EF4-FFF2-40B4-BE49-F238E27FC236}">
                  <a16:creationId xmlns:a16="http://schemas.microsoft.com/office/drawing/2014/main" id="{9423F046-F632-4607-BEFE-0FC1A5D561DC}"/>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6" name="Rectangle 9">
              <a:extLst>
                <a:ext uri="{FF2B5EF4-FFF2-40B4-BE49-F238E27FC236}">
                  <a16:creationId xmlns:a16="http://schemas.microsoft.com/office/drawing/2014/main" id="{E569EE94-9710-40B8-91C2-1416E4F2639C}"/>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027" name="Rectangle 10">
            <a:extLst>
              <a:ext uri="{FF2B5EF4-FFF2-40B4-BE49-F238E27FC236}">
                <a16:creationId xmlns:a16="http://schemas.microsoft.com/office/drawing/2014/main" id="{9FBABBF1-A71E-4638-9D5B-38ADF0D68CA6}"/>
              </a:ext>
            </a:extLst>
          </p:cNvPr>
          <p:cNvSpPr>
            <a:spLocks noGrp="1" noChangeArrowheads="1"/>
          </p:cNvSpPr>
          <p:nvPr>
            <p:ph type="title"/>
          </p:nvPr>
        </p:nvSpPr>
        <p:spPr bwMode="auto">
          <a:xfrm>
            <a:off x="1116013" y="0"/>
            <a:ext cx="779303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11">
            <a:extLst>
              <a:ext uri="{FF2B5EF4-FFF2-40B4-BE49-F238E27FC236}">
                <a16:creationId xmlns:a16="http://schemas.microsoft.com/office/drawing/2014/main" id="{E06FD181-8968-4957-A6DE-844EE51E07A7}"/>
              </a:ext>
            </a:extLst>
          </p:cNvPr>
          <p:cNvSpPr>
            <a:spLocks noGrp="1" noChangeArrowheads="1"/>
          </p:cNvSpPr>
          <p:nvPr>
            <p:ph type="body" idx="1"/>
          </p:nvPr>
        </p:nvSpPr>
        <p:spPr bwMode="auto">
          <a:xfrm>
            <a:off x="107950" y="1384300"/>
            <a:ext cx="8847138"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12" name="Rectangle 12">
            <a:extLst>
              <a:ext uri="{FF2B5EF4-FFF2-40B4-BE49-F238E27FC236}">
                <a16:creationId xmlns:a16="http://schemas.microsoft.com/office/drawing/2014/main" id="{BE9C83E9-E57F-46DA-A04F-5646F495D3AA}"/>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4090E468-3296-465E-8D4F-2370F4DDB08D}"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25"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36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36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36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3600">
          <a:solidFill>
            <a:schemeClr val="tx2"/>
          </a:solidFill>
          <a:latin typeface="Times New Roman" pitchFamily="18" charset="0"/>
          <a:ea typeface="新細明體"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764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336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908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480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7C41C1C-A811-48E3-9E66-00B3DB5CD4E1}"/>
              </a:ext>
            </a:extLst>
          </p:cNvPr>
          <p:cNvSpPr>
            <a:spLocks noGrp="1" noChangeArrowheads="1"/>
          </p:cNvSpPr>
          <p:nvPr>
            <p:ph type="title"/>
          </p:nvPr>
        </p:nvSpPr>
        <p:spPr bwMode="auto">
          <a:xfrm>
            <a:off x="0" y="6748463"/>
            <a:ext cx="87313"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a16="http://schemas.microsoft.com/office/drawing/2014/main" id="{DAE5AD9B-32F1-4433-B59A-660CB8F6EA3F}"/>
              </a:ext>
            </a:extLst>
          </p:cNvPr>
          <p:cNvSpPr>
            <a:spLocks noGrp="1" noChangeArrowheads="1"/>
          </p:cNvSpPr>
          <p:nvPr>
            <p:ph type="body" idx="1"/>
          </p:nvPr>
        </p:nvSpPr>
        <p:spPr bwMode="auto">
          <a:xfrm>
            <a:off x="107950" y="358775"/>
            <a:ext cx="8847138"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652" name="Rectangle 4">
            <a:extLst>
              <a:ext uri="{FF2B5EF4-FFF2-40B4-BE49-F238E27FC236}">
                <a16:creationId xmlns:a16="http://schemas.microsoft.com/office/drawing/2014/main" id="{AB470091-6FAD-4956-85FE-05468EF734D9}"/>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7C1B2DC5-19AF-4B6D-8A79-3D987486AC4E}"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0" fontAlgn="base" hangingPunct="0">
        <a:spcBef>
          <a:spcPct val="0"/>
        </a:spcBef>
        <a:spcAft>
          <a:spcPct val="0"/>
        </a:spcAft>
        <a:defRPr kumimoji="1" sz="800">
          <a:solidFill>
            <a:schemeClr val="tx2"/>
          </a:solidFill>
          <a:latin typeface="+mj-lt"/>
          <a:ea typeface="+mj-ea"/>
          <a:cs typeface="+mj-cs"/>
        </a:defRPr>
      </a:lvl1pPr>
      <a:lvl2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8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8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8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8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800">
          <a:solidFill>
            <a:schemeClr val="tx2"/>
          </a:solidFill>
          <a:latin typeface="Times New Roman" pitchFamily="18" charset="0"/>
          <a:ea typeface="新細明體" pitchFamily="18" charset="-120"/>
        </a:defRPr>
      </a:lvl9pPr>
    </p:titleStyle>
    <p:bodyStyle>
      <a:lvl1pPr marL="277813" indent="-27781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28650" indent="-34925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810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462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065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637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209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781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353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39DE6A23-195F-4CCE-87D0-B9E4FB731E0F}"/>
              </a:ext>
            </a:extLst>
          </p:cNvPr>
          <p:cNvGrpSpPr>
            <a:grpSpLocks/>
          </p:cNvGrpSpPr>
          <p:nvPr userDrawn="1"/>
        </p:nvGrpSpPr>
        <p:grpSpPr bwMode="auto">
          <a:xfrm>
            <a:off x="4763" y="0"/>
            <a:ext cx="8542337" cy="965200"/>
            <a:chOff x="80" y="624"/>
            <a:chExt cx="5381" cy="663"/>
          </a:xfrm>
        </p:grpSpPr>
        <p:sp>
          <p:nvSpPr>
            <p:cNvPr id="3078" name="Rectangle 3">
              <a:extLst>
                <a:ext uri="{FF2B5EF4-FFF2-40B4-BE49-F238E27FC236}">
                  <a16:creationId xmlns:a16="http://schemas.microsoft.com/office/drawing/2014/main" id="{9A7B3944-8B22-4A0F-A949-465DD484F4DF}"/>
                </a:ext>
              </a:extLst>
            </p:cNvPr>
            <p:cNvSpPr>
              <a:spLocks noChangeArrowheads="1"/>
            </p:cNvSpPr>
            <p:nvPr/>
          </p:nvSpPr>
          <p:spPr bwMode="ltGray">
            <a:xfrm>
              <a:off x="263" y="692"/>
              <a:ext cx="276" cy="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79" name="Rectangle 4">
              <a:extLst>
                <a:ext uri="{FF2B5EF4-FFF2-40B4-BE49-F238E27FC236}">
                  <a16:creationId xmlns:a16="http://schemas.microsoft.com/office/drawing/2014/main" id="{6F26AC7C-14F5-43C4-A432-61F8B010E45D}"/>
                </a:ext>
              </a:extLst>
            </p:cNvPr>
            <p:cNvSpPr>
              <a:spLocks noChangeArrowheads="1"/>
            </p:cNvSpPr>
            <p:nvPr/>
          </p:nvSpPr>
          <p:spPr bwMode="ltGray">
            <a:xfrm>
              <a:off x="504" y="692"/>
              <a:ext cx="207" cy="3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0" name="Rectangle 5">
              <a:extLst>
                <a:ext uri="{FF2B5EF4-FFF2-40B4-BE49-F238E27FC236}">
                  <a16:creationId xmlns:a16="http://schemas.microsoft.com/office/drawing/2014/main" id="{287227E1-58AC-4C2B-9A05-E48DEF4E9AAF}"/>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1" name="Rectangle 6">
              <a:extLst>
                <a:ext uri="{FF2B5EF4-FFF2-40B4-BE49-F238E27FC236}">
                  <a16:creationId xmlns:a16="http://schemas.microsoft.com/office/drawing/2014/main" id="{3A501EEE-5D20-4601-ABFC-305224145FF1}"/>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2" name="Rectangle 7">
              <a:extLst>
                <a:ext uri="{FF2B5EF4-FFF2-40B4-BE49-F238E27FC236}">
                  <a16:creationId xmlns:a16="http://schemas.microsoft.com/office/drawing/2014/main" id="{D8E560AC-EFBB-4600-8CF6-5072A5682BB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3" name="Rectangle 8">
              <a:extLst>
                <a:ext uri="{FF2B5EF4-FFF2-40B4-BE49-F238E27FC236}">
                  <a16:creationId xmlns:a16="http://schemas.microsoft.com/office/drawing/2014/main" id="{2A692F36-E685-451E-A29B-D028688C5D12}"/>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3084" name="Rectangle 9">
              <a:extLst>
                <a:ext uri="{FF2B5EF4-FFF2-40B4-BE49-F238E27FC236}">
                  <a16:creationId xmlns:a16="http://schemas.microsoft.com/office/drawing/2014/main" id="{F8D4EBA4-BACA-4BFC-8AC2-76AFF9D294A6}"/>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3075" name="Rectangle 10">
            <a:extLst>
              <a:ext uri="{FF2B5EF4-FFF2-40B4-BE49-F238E27FC236}">
                <a16:creationId xmlns:a16="http://schemas.microsoft.com/office/drawing/2014/main" id="{532F21FC-166D-472D-AA4F-876E5585EF4D}"/>
              </a:ext>
            </a:extLst>
          </p:cNvPr>
          <p:cNvSpPr>
            <a:spLocks noGrp="1" noChangeArrowheads="1"/>
          </p:cNvSpPr>
          <p:nvPr>
            <p:ph type="title"/>
          </p:nvPr>
        </p:nvSpPr>
        <p:spPr bwMode="auto">
          <a:xfrm>
            <a:off x="1116013" y="-7938"/>
            <a:ext cx="779303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3076" name="Rectangle 11">
            <a:extLst>
              <a:ext uri="{FF2B5EF4-FFF2-40B4-BE49-F238E27FC236}">
                <a16:creationId xmlns:a16="http://schemas.microsoft.com/office/drawing/2014/main" id="{AD1196B3-1F24-48A8-8004-58EE2AEA385B}"/>
              </a:ext>
            </a:extLst>
          </p:cNvPr>
          <p:cNvSpPr>
            <a:spLocks noGrp="1" noChangeArrowheads="1"/>
          </p:cNvSpPr>
          <p:nvPr>
            <p:ph type="body" idx="1"/>
          </p:nvPr>
        </p:nvSpPr>
        <p:spPr bwMode="auto">
          <a:xfrm>
            <a:off x="107950" y="908050"/>
            <a:ext cx="8847138"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3196" name="Rectangle 12">
            <a:extLst>
              <a:ext uri="{FF2B5EF4-FFF2-40B4-BE49-F238E27FC236}">
                <a16:creationId xmlns:a16="http://schemas.microsoft.com/office/drawing/2014/main" id="{0FC4C725-3970-4745-81EA-60C2416929CF}"/>
              </a:ext>
            </a:extLst>
          </p:cNvPr>
          <p:cNvSpPr>
            <a:spLocks noGrp="1" noChangeArrowheads="1"/>
          </p:cNvSpPr>
          <p:nvPr>
            <p:ph type="sldNum" sz="quarter" idx="4"/>
          </p:nvPr>
        </p:nvSpPr>
        <p:spPr bwMode="auto">
          <a:xfrm>
            <a:off x="7524750" y="6597650"/>
            <a:ext cx="16192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5EE602EA-22FC-4A5A-A3E5-11E4D7C0FA77}"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2pPr>
      <a:lvl3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3pPr>
      <a:lvl4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4pPr>
      <a:lvl5pPr algn="l" rtl="0" eaLnBrk="0" fontAlgn="base" hangingPunct="0">
        <a:spcBef>
          <a:spcPct val="0"/>
        </a:spcBef>
        <a:spcAft>
          <a:spcPct val="0"/>
        </a:spcAft>
        <a:defRPr kumimoji="1" sz="3600">
          <a:solidFill>
            <a:schemeClr val="tx2"/>
          </a:solidFill>
          <a:latin typeface="Times New Roman" pitchFamily="18" charset="0"/>
          <a:ea typeface="新細明體" pitchFamily="18" charset="-120"/>
        </a:defRPr>
      </a:lvl5pPr>
      <a:lvl6pPr marL="457200" algn="l" rtl="0" fontAlgn="base">
        <a:spcBef>
          <a:spcPct val="0"/>
        </a:spcBef>
        <a:spcAft>
          <a:spcPct val="0"/>
        </a:spcAft>
        <a:defRPr kumimoji="1" sz="3600">
          <a:solidFill>
            <a:schemeClr val="tx2"/>
          </a:solidFill>
          <a:latin typeface="Times New Roman" pitchFamily="18" charset="0"/>
          <a:ea typeface="新細明體" pitchFamily="18" charset="-120"/>
        </a:defRPr>
      </a:lvl6pPr>
      <a:lvl7pPr marL="914400" algn="l" rtl="0" fontAlgn="base">
        <a:spcBef>
          <a:spcPct val="0"/>
        </a:spcBef>
        <a:spcAft>
          <a:spcPct val="0"/>
        </a:spcAft>
        <a:defRPr kumimoji="1" sz="3600">
          <a:solidFill>
            <a:schemeClr val="tx2"/>
          </a:solidFill>
          <a:latin typeface="Times New Roman" pitchFamily="18" charset="0"/>
          <a:ea typeface="新細明體" pitchFamily="18" charset="-120"/>
        </a:defRPr>
      </a:lvl7pPr>
      <a:lvl8pPr marL="1371600" algn="l" rtl="0" fontAlgn="base">
        <a:spcBef>
          <a:spcPct val="0"/>
        </a:spcBef>
        <a:spcAft>
          <a:spcPct val="0"/>
        </a:spcAft>
        <a:defRPr kumimoji="1" sz="3600">
          <a:solidFill>
            <a:schemeClr val="tx2"/>
          </a:solidFill>
          <a:latin typeface="Times New Roman" pitchFamily="18" charset="0"/>
          <a:ea typeface="新細明體" pitchFamily="18" charset="-120"/>
        </a:defRPr>
      </a:lvl8pPr>
      <a:lvl9pPr marL="1828800" algn="l" rtl="0" fontAlgn="base">
        <a:spcBef>
          <a:spcPct val="0"/>
        </a:spcBef>
        <a:spcAft>
          <a:spcPct val="0"/>
        </a:spcAft>
        <a:defRPr kumimoji="1" sz="3600">
          <a:solidFill>
            <a:schemeClr val="tx2"/>
          </a:solidFill>
          <a:latin typeface="Times New Roman" pitchFamily="18" charset="0"/>
          <a:ea typeface="新細明體"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a:solidFill>
            <a:schemeClr val="tx1"/>
          </a:solidFill>
          <a:latin typeface="+mn-lt"/>
          <a:ea typeface="+mn-ea"/>
        </a:defRPr>
      </a:lvl5pPr>
      <a:lvl6pPr marL="21764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6pPr>
      <a:lvl7pPr marL="26336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7pPr>
      <a:lvl8pPr marL="30908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8pPr>
      <a:lvl9pPr marL="3548063" indent="-358775" algn="just" rtl="0" fontAlgn="base">
        <a:spcBef>
          <a:spcPct val="20000"/>
        </a:spcBef>
        <a:spcAft>
          <a:spcPct val="0"/>
        </a:spcAft>
        <a:buClr>
          <a:schemeClr val="accent1"/>
        </a:buClr>
        <a:buSzPct val="50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7.png"/><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5" Type="http://schemas.openxmlformats.org/officeDocument/2006/relationships/oleObject" Target="../embeddings/oleObject35.bin"/><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61.png"/><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40.bin"/><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2.png"/><Relationship Id="rId5" Type="http://schemas.openxmlformats.org/officeDocument/2006/relationships/image" Target="../media/image70.wmf"/><Relationship Id="rId4" Type="http://schemas.openxmlformats.org/officeDocument/2006/relationships/oleObject" Target="../embeddings/oleObject41.bin"/></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8.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0.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oleObject" Target="../embeddings/oleObject43.bin"/><Relationship Id="rId7"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44.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88.wmf"/><Relationship Id="rId5" Type="http://schemas.openxmlformats.org/officeDocument/2006/relationships/oleObject" Target="../embeddings/oleObject46.bin"/><Relationship Id="rId4" Type="http://schemas.openxmlformats.org/officeDocument/2006/relationships/image" Target="../media/image87.wmf"/></Relationships>
</file>

<file path=ppt/slides/_rels/slide5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91.wmf"/></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13.xml"/><Relationship Id="rId6" Type="http://schemas.openxmlformats.org/officeDocument/2006/relationships/image" Target="../media/image96.png"/><Relationship Id="rId5" Type="http://schemas.openxmlformats.org/officeDocument/2006/relationships/image" Target="../media/image103.png"/><Relationship Id="rId4" Type="http://schemas.openxmlformats.org/officeDocument/2006/relationships/image" Target="../media/image126.png"/></Relationships>
</file>

<file path=ppt/slides/_rels/slide6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13.xml"/><Relationship Id="rId4" Type="http://schemas.openxmlformats.org/officeDocument/2006/relationships/image" Target="../media/image132.png"/></Relationships>
</file>

<file path=ppt/slides/_rels/slide6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109.png"/><Relationship Id="rId7" Type="http://schemas.openxmlformats.org/officeDocument/2006/relationships/image" Target="../media/image107.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50.bin"/><Relationship Id="rId11" Type="http://schemas.openxmlformats.org/officeDocument/2006/relationships/oleObject" Target="../embeddings/oleObject53.bin"/><Relationship Id="rId5" Type="http://schemas.openxmlformats.org/officeDocument/2006/relationships/image" Target="../media/image106.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108.wmf"/></Relationships>
</file>

<file path=ppt/slides/_rels/slide68.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57.bin"/></Relationships>
</file>

<file path=ppt/slides/_rels/slide6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13.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13.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7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13.xml"/><Relationship Id="rId5" Type="http://schemas.openxmlformats.org/officeDocument/2006/relationships/image" Target="../media/image154.png"/><Relationship Id="rId4" Type="http://schemas.openxmlformats.org/officeDocument/2006/relationships/image" Target="../media/image123.png"/></Relationships>
</file>

<file path=ppt/slides/_rels/slide7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121.png"/><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119.wmf"/><Relationship Id="rId5" Type="http://schemas.openxmlformats.org/officeDocument/2006/relationships/oleObject" Target="../embeddings/oleObject60.bin"/><Relationship Id="rId4" Type="http://schemas.openxmlformats.org/officeDocument/2006/relationships/image" Target="../media/image118.wmf"/></Relationships>
</file>

<file path=ppt/slides/_rels/slide73.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3.wmf"/><Relationship Id="rId5" Type="http://schemas.openxmlformats.org/officeDocument/2006/relationships/oleObject" Target="../embeddings/oleObject62.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64.bin"/></Relationships>
</file>

<file path=ppt/slides/_rels/slide74.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30.wmf"/><Relationship Id="rId5" Type="http://schemas.openxmlformats.org/officeDocument/2006/relationships/oleObject" Target="../embeddings/oleObject66.bin"/><Relationship Id="rId4" Type="http://schemas.openxmlformats.org/officeDocument/2006/relationships/image" Target="../media/image129.wmf"/></Relationships>
</file>

<file path=ppt/slides/_rels/slide7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0.png"/><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8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3.xml"/><Relationship Id="rId5" Type="http://schemas.openxmlformats.org/officeDocument/2006/relationships/image" Target="../media/image137.png"/><Relationship Id="rId4" Type="http://schemas.openxmlformats.org/officeDocument/2006/relationships/image" Target="../media/image136.png"/></Relationships>
</file>

<file path=ppt/slides/_rels/slide81.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39.wmf"/><Relationship Id="rId5" Type="http://schemas.openxmlformats.org/officeDocument/2006/relationships/oleObject" Target="../embeddings/oleObject68.bin"/><Relationship Id="rId4" Type="http://schemas.openxmlformats.org/officeDocument/2006/relationships/image" Target="../media/image138.wmf"/></Relationships>
</file>

<file path=ppt/slides/_rels/slide82.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83.png"/><Relationship Id="rId2" Type="http://schemas.openxmlformats.org/officeDocument/2006/relationships/image" Target="../media/image178.png"/><Relationship Id="rId1" Type="http://schemas.openxmlformats.org/officeDocument/2006/relationships/slideLayout" Target="../slideLayouts/slideLayout13.xml"/><Relationship Id="rId6" Type="http://schemas.openxmlformats.org/officeDocument/2006/relationships/image" Target="../media/image182.png"/><Relationship Id="rId5" Type="http://schemas.openxmlformats.org/officeDocument/2006/relationships/image" Target="../media/image156.png"/><Relationship Id="rId4" Type="http://schemas.openxmlformats.org/officeDocument/2006/relationships/image" Target="../media/image155.png"/></Relationships>
</file>

<file path=ppt/slides/_rels/slide8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43.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59.png"/><Relationship Id="rId7" Type="http://schemas.openxmlformats.org/officeDocument/2006/relationships/image" Target="../media/image162.png"/><Relationship Id="rId2" Type="http://schemas.openxmlformats.org/officeDocument/2006/relationships/image" Target="../media/image158.png"/><Relationship Id="rId1" Type="http://schemas.openxmlformats.org/officeDocument/2006/relationships/slideLayout" Target="../slideLayouts/slideLayout13.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7.png"/></Relationships>
</file>

<file path=ppt/slides/_rels/slide87.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image" Target="../media/image197.png"/><Relationship Id="rId5" Type="http://schemas.openxmlformats.org/officeDocument/2006/relationships/image" Target="../media/image196.png"/><Relationship Id="rId4" Type="http://schemas.openxmlformats.org/officeDocument/2006/relationships/image" Target="../media/image195.png"/></Relationships>
</file>

<file path=ppt/slides/_rels/slide88.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205.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02.png"/></Relationships>
</file>

<file path=ppt/slides/_rels/slide89.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211.png"/><Relationship Id="rId2" Type="http://schemas.openxmlformats.org/officeDocument/2006/relationships/image" Target="../media/image206.png"/><Relationship Id="rId1" Type="http://schemas.openxmlformats.org/officeDocument/2006/relationships/slideLayout" Target="../slideLayouts/slideLayout13.xml"/><Relationship Id="rId6" Type="http://schemas.openxmlformats.org/officeDocument/2006/relationships/image" Target="../media/image210.png"/><Relationship Id="rId5" Type="http://schemas.openxmlformats.org/officeDocument/2006/relationships/image" Target="../media/image209.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9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163.wmf"/><Relationship Id="rId4" Type="http://schemas.openxmlformats.org/officeDocument/2006/relationships/oleObject" Target="../embeddings/oleObject7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38162170-6091-42CD-AD17-7BF72343183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94E9928-26AD-4555-BBCA-A26C05E44C20}" type="slidenum">
              <a:rPr kumimoji="0" lang="zh-TW" altLang="en-US"/>
              <a:pPr eaLnBrk="1" hangingPunct="1"/>
              <a:t>1</a:t>
            </a:fld>
            <a:endParaRPr kumimoji="0" lang="en-US" altLang="zh-TW"/>
          </a:p>
        </p:txBody>
      </p:sp>
      <p:sp>
        <p:nvSpPr>
          <p:cNvPr id="5123" name="Rectangle 2">
            <a:extLst>
              <a:ext uri="{FF2B5EF4-FFF2-40B4-BE49-F238E27FC236}">
                <a16:creationId xmlns:a16="http://schemas.microsoft.com/office/drawing/2014/main" id="{7E60C02F-9D7B-420D-BB69-3B9342152508}"/>
              </a:ext>
            </a:extLst>
          </p:cNvPr>
          <p:cNvSpPr>
            <a:spLocks noGrp="1" noChangeArrowheads="1"/>
          </p:cNvSpPr>
          <p:nvPr>
            <p:ph type="ctrTitle"/>
          </p:nvPr>
        </p:nvSpPr>
        <p:spPr>
          <a:xfrm>
            <a:off x="827088" y="1676400"/>
            <a:ext cx="8137525" cy="1462088"/>
          </a:xfrm>
        </p:spPr>
        <p:txBody>
          <a:bodyPr/>
          <a:lstStyle/>
          <a:p>
            <a:pPr eaLnBrk="1" hangingPunct="1"/>
            <a:r>
              <a:rPr lang="en-US" altLang="zh-TW"/>
              <a:t>Chapter 4 IMAGE ENHANCEMENT IN 		 THE FREQUENCY DOMAIN</a:t>
            </a:r>
            <a:endParaRPr lang="zh-TW" altLang="en-US"/>
          </a:p>
        </p:txBody>
      </p:sp>
      <p:sp>
        <p:nvSpPr>
          <p:cNvPr id="5124" name="Rectangle 3">
            <a:extLst>
              <a:ext uri="{FF2B5EF4-FFF2-40B4-BE49-F238E27FC236}">
                <a16:creationId xmlns:a16="http://schemas.microsoft.com/office/drawing/2014/main" id="{5CEC07E0-8AAA-4D08-9D5D-E5667084041D}"/>
              </a:ext>
            </a:extLst>
          </p:cNvPr>
          <p:cNvSpPr>
            <a:spLocks noGrp="1" noChangeArrowheads="1"/>
          </p:cNvSpPr>
          <p:nvPr>
            <p:ph type="subTitle" idx="1"/>
          </p:nvPr>
        </p:nvSpPr>
        <p:spPr>
          <a:xfrm>
            <a:off x="1187450" y="3886200"/>
            <a:ext cx="6408738" cy="1752600"/>
          </a:xfrm>
        </p:spPr>
        <p:txBody>
          <a:bodyPr/>
          <a:lstStyle/>
          <a:p>
            <a:pPr eaLnBrk="1" hangingPunct="1"/>
            <a:r>
              <a:rPr lang="en-US" altLang="zh-TW"/>
              <a:t>Enhance: To make greater &lt;as in value, desirability, or attractiveness&gt;.</a:t>
            </a:r>
          </a:p>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a:extLst>
              <a:ext uri="{FF2B5EF4-FFF2-40B4-BE49-F238E27FC236}">
                <a16:creationId xmlns:a16="http://schemas.microsoft.com/office/drawing/2014/main" id="{11E07D91-06E2-4282-9154-4249882A71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025A674-FB9C-46D6-A4B0-8DE46335A03C}" type="slidenum">
              <a:rPr kumimoji="0" lang="zh-TW" altLang="en-US"/>
              <a:pPr eaLnBrk="1" hangingPunct="1"/>
              <a:t>10</a:t>
            </a:fld>
            <a:endParaRPr kumimoji="0" lang="en-US" altLang="zh-TW"/>
          </a:p>
        </p:txBody>
      </p:sp>
      <p:sp>
        <p:nvSpPr>
          <p:cNvPr id="14339" name="Rectangle 2">
            <a:extLst>
              <a:ext uri="{FF2B5EF4-FFF2-40B4-BE49-F238E27FC236}">
                <a16:creationId xmlns:a16="http://schemas.microsoft.com/office/drawing/2014/main" id="{8F507047-EC04-4F3B-9792-B9D1555685FE}"/>
              </a:ext>
            </a:extLst>
          </p:cNvPr>
          <p:cNvSpPr>
            <a:spLocks noGrp="1" noChangeArrowheads="1"/>
          </p:cNvSpPr>
          <p:nvPr>
            <p:ph type="title"/>
          </p:nvPr>
        </p:nvSpPr>
        <p:spPr/>
        <p:txBody>
          <a:bodyPr/>
          <a:lstStyle/>
          <a:p>
            <a:pPr eaLnBrk="1" hangingPunct="1"/>
            <a:endParaRPr lang="zh-TW" altLang="en-US"/>
          </a:p>
        </p:txBody>
      </p:sp>
      <p:sp>
        <p:nvSpPr>
          <p:cNvPr id="14340" name="Rectangle 3">
            <a:extLst>
              <a:ext uri="{FF2B5EF4-FFF2-40B4-BE49-F238E27FC236}">
                <a16:creationId xmlns:a16="http://schemas.microsoft.com/office/drawing/2014/main" id="{A3286A14-B4B8-4CFE-AE31-45942807F82F}"/>
              </a:ext>
            </a:extLst>
          </p:cNvPr>
          <p:cNvSpPr>
            <a:spLocks noGrp="1" noChangeArrowheads="1"/>
          </p:cNvSpPr>
          <p:nvPr>
            <p:ph type="body" idx="1"/>
          </p:nvPr>
        </p:nvSpPr>
        <p:spPr>
          <a:xfrm>
            <a:off x="107950" y="115888"/>
            <a:ext cx="8847138" cy="6481762"/>
          </a:xfrm>
        </p:spPr>
        <p:txBody>
          <a:bodyPr/>
          <a:lstStyle/>
          <a:p>
            <a:pPr eaLnBrk="1" hangingPunct="1">
              <a:lnSpc>
                <a:spcPct val="90000"/>
              </a:lnSpc>
            </a:pPr>
            <a:r>
              <a:rPr lang="en-US" altLang="zh-TW" dirty="0"/>
              <a:t>The Fourier spectrum, phase angle, and power spectrum are defined, respectively, as:</a:t>
            </a:r>
          </a:p>
          <a:p>
            <a:pPr eaLnBrk="1" hangingPunct="1">
              <a:spcBef>
                <a:spcPct val="10000"/>
              </a:spcBef>
              <a:buFont typeface="Wingdings" panose="05000000000000000000" pitchFamily="2" charset="2"/>
              <a:buNone/>
            </a:pPr>
            <a:r>
              <a:rPr lang="zh-TW" altLang="en-US" dirty="0"/>
              <a:t>									     </a:t>
            </a:r>
            <a:r>
              <a:rPr lang="en-US" altLang="zh-TW" dirty="0"/>
              <a:t>(4.2-18)</a:t>
            </a:r>
          </a:p>
          <a:p>
            <a:pPr eaLnBrk="1" hangingPunct="1">
              <a:spcBef>
                <a:spcPct val="55000"/>
              </a:spcBef>
              <a:buFont typeface="Wingdings" panose="05000000000000000000" pitchFamily="2" charset="2"/>
              <a:buNone/>
            </a:pPr>
            <a:r>
              <a:rPr lang="en-US" altLang="zh-TW" dirty="0"/>
              <a:t>	 </a:t>
            </a:r>
            <a:r>
              <a:rPr lang="zh-TW" altLang="en-US" dirty="0"/>
              <a:t>				    				     </a:t>
            </a:r>
            <a:r>
              <a:rPr lang="en-US" altLang="zh-TW" dirty="0"/>
              <a:t>(4.2-19)</a:t>
            </a:r>
          </a:p>
          <a:p>
            <a:pPr eaLnBrk="1" hangingPunct="1">
              <a:spcBef>
                <a:spcPct val="50000"/>
              </a:spcBef>
              <a:buFont typeface="Wingdings" panose="05000000000000000000" pitchFamily="2" charset="2"/>
              <a:buNone/>
            </a:pPr>
            <a:r>
              <a:rPr lang="en-US" altLang="zh-TW" dirty="0"/>
              <a:t> 					 				     (4.2-20)</a:t>
            </a:r>
            <a:endParaRPr lang="zh-TW" altLang="en-US" dirty="0"/>
          </a:p>
          <a:p>
            <a:pPr eaLnBrk="1" hangingPunct="1">
              <a:spcBef>
                <a:spcPct val="0"/>
              </a:spcBef>
              <a:buFont typeface="Wingdings" panose="05000000000000000000" pitchFamily="2" charset="2"/>
              <a:buNone/>
            </a:pPr>
            <a:r>
              <a:rPr lang="zh-TW" altLang="en-US" dirty="0"/>
              <a:t>	</a:t>
            </a:r>
            <a:r>
              <a:rPr lang="en-US" altLang="zh-TW" dirty="0"/>
              <a:t>where </a:t>
            </a:r>
            <a:r>
              <a:rPr lang="en-US" altLang="zh-TW" i="1" dirty="0"/>
              <a:t>R</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I</a:t>
            </a:r>
            <a:r>
              <a:rPr lang="en-US" altLang="zh-TW" dirty="0"/>
              <a:t>(</a:t>
            </a:r>
            <a:r>
              <a:rPr lang="en-US" altLang="zh-TW" i="1" dirty="0"/>
              <a:t>u</a:t>
            </a:r>
            <a:r>
              <a:rPr lang="en-US" altLang="zh-TW" dirty="0"/>
              <a:t>,</a:t>
            </a:r>
            <a:r>
              <a:rPr lang="en-US" altLang="zh-TW" i="1" dirty="0"/>
              <a:t> v</a:t>
            </a:r>
            <a:r>
              <a:rPr lang="en-US" altLang="zh-TW" dirty="0"/>
              <a:t>) are the real and imaginary parts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respectively.</a:t>
            </a:r>
            <a:endParaRPr lang="zh-TW" altLang="en-US" dirty="0"/>
          </a:p>
          <a:p>
            <a:pPr eaLnBrk="1" hangingPunct="1"/>
            <a:r>
              <a:rPr lang="en-US" altLang="zh-TW" dirty="0"/>
              <a:t>Due to the properties of exponentials, it is not difficult to show that:</a:t>
            </a:r>
          </a:p>
          <a:p>
            <a:pPr eaLnBrk="1" hangingPunct="1">
              <a:spcBef>
                <a:spcPct val="0"/>
              </a:spcBef>
              <a:buFont typeface="Wingdings" panose="05000000000000000000" pitchFamily="2" charset="2"/>
              <a:buNone/>
            </a:pPr>
            <a:r>
              <a:rPr lang="zh-TW" altLang="en-US" dirty="0"/>
              <a:t>									     </a:t>
            </a:r>
            <a:r>
              <a:rPr lang="en-US" altLang="zh-TW" dirty="0"/>
              <a:t>(4.2-21)</a:t>
            </a:r>
          </a:p>
          <a:p>
            <a:pPr eaLnBrk="1" hangingPunct="1">
              <a:buFont typeface="Wingdings" panose="05000000000000000000" pitchFamily="2" charset="2"/>
              <a:buNone/>
            </a:pPr>
            <a:r>
              <a:rPr lang="zh-TW" altLang="en-US" dirty="0"/>
              <a:t>	</a:t>
            </a:r>
            <a:r>
              <a:rPr lang="en-US" altLang="zh-TW" dirty="0"/>
              <a:t>where       denotes the Fourier transform of the argument.</a:t>
            </a:r>
            <a:endParaRPr lang="zh-TW" altLang="en-US" dirty="0"/>
          </a:p>
          <a:p>
            <a:pPr lvl="1" eaLnBrk="1" hangingPunct="1"/>
            <a:r>
              <a:rPr lang="en-US" altLang="zh-TW" dirty="0"/>
              <a:t>Multiplying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by (-1)</a:t>
            </a:r>
            <a:r>
              <a:rPr lang="en-US" altLang="zh-TW" i="1" baseline="30000" dirty="0" err="1"/>
              <a:t>x</a:t>
            </a:r>
            <a:r>
              <a:rPr lang="en-US" altLang="zh-TW" baseline="30000" dirty="0" err="1"/>
              <a:t>+</a:t>
            </a:r>
            <a:r>
              <a:rPr lang="en-US" altLang="zh-TW" i="1" baseline="30000" dirty="0" err="1"/>
              <a:t>y</a:t>
            </a:r>
            <a:r>
              <a:rPr lang="en-US" altLang="zh-TW" dirty="0"/>
              <a:t> shifts the origin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from (0, 0) to frequency coordinates (</a:t>
            </a:r>
            <a:r>
              <a:rPr lang="en-US" altLang="zh-TW" i="1" dirty="0"/>
              <a:t>M</a:t>
            </a:r>
            <a:r>
              <a:rPr lang="en-US" altLang="zh-TW" dirty="0"/>
              <a:t>/2,</a:t>
            </a:r>
            <a:r>
              <a:rPr lang="en-US" altLang="zh-TW" i="1" dirty="0"/>
              <a:t> N</a:t>
            </a:r>
            <a:r>
              <a:rPr lang="en-US" altLang="zh-TW" dirty="0"/>
              <a:t>/2), which is the center of the </a:t>
            </a:r>
            <a:r>
              <a:rPr lang="en-US" altLang="zh-TW" i="1" dirty="0"/>
              <a:t>M</a:t>
            </a:r>
            <a:r>
              <a:rPr lang="en-US" altLang="zh-TW" dirty="0"/>
              <a:t>×</a:t>
            </a:r>
            <a:r>
              <a:rPr lang="en-US" altLang="zh-TW" i="1" dirty="0"/>
              <a:t>N</a:t>
            </a:r>
            <a:r>
              <a:rPr lang="en-US" altLang="zh-TW" dirty="0"/>
              <a:t> area occupied by the 2-D DFT.</a:t>
            </a:r>
          </a:p>
        </p:txBody>
      </p:sp>
      <p:graphicFrame>
        <p:nvGraphicFramePr>
          <p:cNvPr id="14341" name="Object 4">
            <a:extLst>
              <a:ext uri="{FF2B5EF4-FFF2-40B4-BE49-F238E27FC236}">
                <a16:creationId xmlns:a16="http://schemas.microsoft.com/office/drawing/2014/main" id="{449B756F-B82C-494E-BD8D-A2F56FF9695E}"/>
              </a:ext>
            </a:extLst>
          </p:cNvPr>
          <p:cNvGraphicFramePr>
            <a:graphicFrameLocks noChangeAspect="1"/>
          </p:cNvGraphicFramePr>
          <p:nvPr/>
        </p:nvGraphicFramePr>
        <p:xfrm>
          <a:off x="806450" y="908050"/>
          <a:ext cx="3836988" cy="503238"/>
        </p:xfrm>
        <a:graphic>
          <a:graphicData uri="http://schemas.openxmlformats.org/presentationml/2006/ole">
            <mc:AlternateContent xmlns:mc="http://schemas.openxmlformats.org/markup-compatibility/2006">
              <mc:Choice xmlns:v="urn:schemas-microsoft-com:vml" Requires="v">
                <p:oleObj spid="_x0000_s14706" name="方程式" r:id="rId3" imgW="1943100" imgH="254000" progId="Equation.3">
                  <p:embed/>
                </p:oleObj>
              </mc:Choice>
              <mc:Fallback>
                <p:oleObj name="方程式" r:id="rId3" imgW="1943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908050"/>
                        <a:ext cx="38369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a:extLst>
              <a:ext uri="{FF2B5EF4-FFF2-40B4-BE49-F238E27FC236}">
                <a16:creationId xmlns:a16="http://schemas.microsoft.com/office/drawing/2014/main" id="{E5FF8C30-30D1-45D0-9A90-F65739232993}"/>
              </a:ext>
            </a:extLst>
          </p:cNvPr>
          <p:cNvGraphicFramePr>
            <a:graphicFrameLocks noChangeAspect="1"/>
          </p:cNvGraphicFramePr>
          <p:nvPr/>
        </p:nvGraphicFramePr>
        <p:xfrm>
          <a:off x="771525" y="1341438"/>
          <a:ext cx="2647950" cy="863600"/>
        </p:xfrm>
        <a:graphic>
          <a:graphicData uri="http://schemas.openxmlformats.org/presentationml/2006/ole">
            <mc:AlternateContent xmlns:mc="http://schemas.openxmlformats.org/markup-compatibility/2006">
              <mc:Choice xmlns:v="urn:schemas-microsoft-com:vml" Requires="v">
                <p:oleObj spid="_x0000_s14707" name="方程式" r:id="rId5" imgW="1460500" imgH="457200" progId="Equation.3">
                  <p:embed/>
                </p:oleObj>
              </mc:Choice>
              <mc:Fallback>
                <p:oleObj name="方程式" r:id="rId5" imgW="1460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1341438"/>
                        <a:ext cx="26479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6">
            <a:extLst>
              <a:ext uri="{FF2B5EF4-FFF2-40B4-BE49-F238E27FC236}">
                <a16:creationId xmlns:a16="http://schemas.microsoft.com/office/drawing/2014/main" id="{03AD6D62-C7B0-4CD9-9F4B-DE0ABB7629C0}"/>
              </a:ext>
            </a:extLst>
          </p:cNvPr>
          <p:cNvGraphicFramePr>
            <a:graphicFrameLocks noChangeAspect="1"/>
          </p:cNvGraphicFramePr>
          <p:nvPr/>
        </p:nvGraphicFramePr>
        <p:xfrm>
          <a:off x="755650" y="2133600"/>
          <a:ext cx="4724400" cy="576263"/>
        </p:xfrm>
        <a:graphic>
          <a:graphicData uri="http://schemas.openxmlformats.org/presentationml/2006/ole">
            <mc:AlternateContent xmlns:mc="http://schemas.openxmlformats.org/markup-compatibility/2006">
              <mc:Choice xmlns:v="urn:schemas-microsoft-com:vml" Requires="v">
                <p:oleObj spid="_x0000_s14708" name="方程式" r:id="rId7" imgW="2362200" imgH="279400" progId="Equation.3">
                  <p:embed/>
                </p:oleObj>
              </mc:Choice>
              <mc:Fallback>
                <p:oleObj name="方程式" r:id="rId7" imgW="2362200" imgH="279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133600"/>
                        <a:ext cx="47244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7">
            <a:extLst>
              <a:ext uri="{FF2B5EF4-FFF2-40B4-BE49-F238E27FC236}">
                <a16:creationId xmlns:a16="http://schemas.microsoft.com/office/drawing/2014/main" id="{C1E82551-362E-4289-AE98-E8B80798DCD3}"/>
              </a:ext>
            </a:extLst>
          </p:cNvPr>
          <p:cNvGraphicFramePr>
            <a:graphicFrameLocks noChangeAspect="1"/>
          </p:cNvGraphicFramePr>
          <p:nvPr/>
        </p:nvGraphicFramePr>
        <p:xfrm>
          <a:off x="720725" y="4437063"/>
          <a:ext cx="5651500" cy="504825"/>
        </p:xfrm>
        <a:graphic>
          <a:graphicData uri="http://schemas.openxmlformats.org/presentationml/2006/ole">
            <mc:AlternateContent xmlns:mc="http://schemas.openxmlformats.org/markup-compatibility/2006">
              <mc:Choice xmlns:v="urn:schemas-microsoft-com:vml" Requires="v">
                <p:oleObj spid="_x0000_s14709" name="方程式" r:id="rId9" imgW="2565400" imgH="228600" progId="Equation.3">
                  <p:embed/>
                </p:oleObj>
              </mc:Choice>
              <mc:Fallback>
                <p:oleObj name="方程式" r:id="rId9" imgW="25654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437063"/>
                        <a:ext cx="56515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8">
            <a:extLst>
              <a:ext uri="{FF2B5EF4-FFF2-40B4-BE49-F238E27FC236}">
                <a16:creationId xmlns:a16="http://schemas.microsoft.com/office/drawing/2014/main" id="{65FAA93F-BB96-421F-93EC-94B11A54DA7B}"/>
              </a:ext>
            </a:extLst>
          </p:cNvPr>
          <p:cNvGraphicFramePr>
            <a:graphicFrameLocks noChangeAspect="1"/>
          </p:cNvGraphicFramePr>
          <p:nvPr/>
        </p:nvGraphicFramePr>
        <p:xfrm>
          <a:off x="1246188" y="4964113"/>
          <a:ext cx="577850" cy="477837"/>
        </p:xfrm>
        <a:graphic>
          <a:graphicData uri="http://schemas.openxmlformats.org/presentationml/2006/ole">
            <mc:AlternateContent xmlns:mc="http://schemas.openxmlformats.org/markup-compatibility/2006">
              <mc:Choice xmlns:v="urn:schemas-microsoft-com:vml" Requires="v">
                <p:oleObj spid="_x0000_s14710" name="方程式" r:id="rId11" imgW="253780" imgH="215713" progId="Equation.3">
                  <p:embed/>
                </p:oleObj>
              </mc:Choice>
              <mc:Fallback>
                <p:oleObj name="方程式" r:id="rId11" imgW="253780" imgH="21571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188" y="4964113"/>
                        <a:ext cx="5778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文字方塊 10">
            <a:extLst>
              <a:ext uri="{FF2B5EF4-FFF2-40B4-BE49-F238E27FC236}">
                <a16:creationId xmlns:a16="http://schemas.microsoft.com/office/drawing/2014/main" id="{4DA18E19-E847-4DDD-9312-7FB58F14956A}"/>
              </a:ext>
            </a:extLst>
          </p:cNvPr>
          <p:cNvSpPr txBox="1"/>
          <p:nvPr/>
        </p:nvSpPr>
        <p:spPr>
          <a:xfrm>
            <a:off x="4512633" y="84526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1" name="文字方塊 10">
            <a:extLst>
              <a:ext uri="{FF2B5EF4-FFF2-40B4-BE49-F238E27FC236}">
                <a16:creationId xmlns:a16="http://schemas.microsoft.com/office/drawing/2014/main" id="{4DA18E19-E847-4DDD-9312-7FB58F14956A}"/>
              </a:ext>
            </a:extLst>
          </p:cNvPr>
          <p:cNvSpPr txBox="1"/>
          <p:nvPr/>
        </p:nvSpPr>
        <p:spPr>
          <a:xfrm>
            <a:off x="3302278" y="146878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2" name="文字方塊 10">
            <a:extLst>
              <a:ext uri="{FF2B5EF4-FFF2-40B4-BE49-F238E27FC236}">
                <a16:creationId xmlns:a16="http://schemas.microsoft.com/office/drawing/2014/main" id="{4DA18E19-E847-4DDD-9312-7FB58F14956A}"/>
              </a:ext>
            </a:extLst>
          </p:cNvPr>
          <p:cNvSpPr txBox="1"/>
          <p:nvPr/>
        </p:nvSpPr>
        <p:spPr>
          <a:xfrm>
            <a:off x="5364088" y="213285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3" name="文字方塊 10">
            <a:extLst>
              <a:ext uri="{FF2B5EF4-FFF2-40B4-BE49-F238E27FC236}">
                <a16:creationId xmlns:a16="http://schemas.microsoft.com/office/drawing/2014/main" id="{4DA18E19-E847-4DDD-9312-7FB58F14956A}"/>
              </a:ext>
            </a:extLst>
          </p:cNvPr>
          <p:cNvSpPr txBox="1"/>
          <p:nvPr/>
        </p:nvSpPr>
        <p:spPr>
          <a:xfrm>
            <a:off x="6228184" y="440749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98288C90-DCB1-4BAF-8EFC-13DF911957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88556B5-BCAD-47F0-A14D-2EC7B039214F}" type="slidenum">
              <a:rPr kumimoji="0" lang="zh-TW" altLang="en-US"/>
              <a:pPr eaLnBrk="1" hangingPunct="1"/>
              <a:t>11</a:t>
            </a:fld>
            <a:endParaRPr kumimoji="0" lang="en-US" altLang="zh-TW"/>
          </a:p>
        </p:txBody>
      </p:sp>
      <p:sp>
        <p:nvSpPr>
          <p:cNvPr id="15363" name="Rectangle 2">
            <a:extLst>
              <a:ext uri="{FF2B5EF4-FFF2-40B4-BE49-F238E27FC236}">
                <a16:creationId xmlns:a16="http://schemas.microsoft.com/office/drawing/2014/main" id="{17BE05D7-9938-4E35-BC53-3A7BC625D7CC}"/>
              </a:ext>
            </a:extLst>
          </p:cNvPr>
          <p:cNvSpPr>
            <a:spLocks noGrp="1" noChangeArrowheads="1"/>
          </p:cNvSpPr>
          <p:nvPr>
            <p:ph type="title"/>
          </p:nvPr>
        </p:nvSpPr>
        <p:spPr/>
        <p:txBody>
          <a:bodyPr/>
          <a:lstStyle/>
          <a:p>
            <a:pPr eaLnBrk="1" hangingPunct="1"/>
            <a:endParaRPr lang="zh-TW" altLang="en-US"/>
          </a:p>
        </p:txBody>
      </p:sp>
      <p:sp>
        <p:nvSpPr>
          <p:cNvPr id="15364" name="Rectangle 3">
            <a:extLst>
              <a:ext uri="{FF2B5EF4-FFF2-40B4-BE49-F238E27FC236}">
                <a16:creationId xmlns:a16="http://schemas.microsoft.com/office/drawing/2014/main" id="{A1122D9B-9287-4A7F-AFDF-50F3583ECBB8}"/>
              </a:ext>
            </a:extLst>
          </p:cNvPr>
          <p:cNvSpPr>
            <a:spLocks noGrp="1" noChangeArrowheads="1"/>
          </p:cNvSpPr>
          <p:nvPr>
            <p:ph type="body" idx="1"/>
          </p:nvPr>
        </p:nvSpPr>
        <p:spPr/>
        <p:txBody>
          <a:bodyPr/>
          <a:lstStyle/>
          <a:p>
            <a:pPr eaLnBrk="1" hangingPunct="1"/>
            <a:r>
              <a:rPr lang="en-US" altLang="zh-TW" dirty="0"/>
              <a:t>The value of the transform at (</a:t>
            </a:r>
            <a:r>
              <a:rPr lang="en-US" altLang="zh-TW" i="1" dirty="0"/>
              <a:t>u, v</a:t>
            </a:r>
            <a:r>
              <a:rPr lang="en-US" altLang="zh-TW" dirty="0"/>
              <a:t>) = (0, 0) is, from Eq. (4.2-16),</a:t>
            </a:r>
          </a:p>
          <a:p>
            <a:pPr eaLnBrk="1" hangingPunct="1">
              <a:buFont typeface="Wingdings" panose="05000000000000000000" pitchFamily="2" charset="2"/>
              <a:buNone/>
            </a:pPr>
            <a:r>
              <a:rPr lang="en-US" altLang="zh-TW" dirty="0"/>
              <a:t>									     (4.2-22)</a:t>
            </a:r>
          </a:p>
          <a:p>
            <a:pPr eaLnBrk="1" hangingPunct="1">
              <a:buFont typeface="Wingdings" panose="05000000000000000000" pitchFamily="2" charset="2"/>
              <a:buNone/>
            </a:pPr>
            <a:r>
              <a:rPr lang="en-US" altLang="zh-TW" dirty="0"/>
              <a:t>	which is the average of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or the dc (direct current) component of the spectrum.</a:t>
            </a:r>
          </a:p>
          <a:p>
            <a:pPr eaLnBrk="1" hangingPunct="1"/>
            <a:r>
              <a:rPr lang="en-US" altLang="zh-TW" dirty="0"/>
              <a:t>If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is real, its Fourier transform is conjugate symmetric, i.e.,</a:t>
            </a:r>
          </a:p>
          <a:p>
            <a:pPr eaLnBrk="1" hangingPunct="1">
              <a:spcBef>
                <a:spcPct val="0"/>
              </a:spcBef>
              <a:buFont typeface="Wingdings" panose="05000000000000000000" pitchFamily="2" charset="2"/>
              <a:buNone/>
            </a:pPr>
            <a:r>
              <a:rPr lang="en-US" altLang="zh-TW" dirty="0"/>
              <a:t>					  				     (4.2-23)</a:t>
            </a:r>
          </a:p>
          <a:p>
            <a:pPr eaLnBrk="1" hangingPunct="1">
              <a:buFont typeface="Wingdings" panose="05000000000000000000" pitchFamily="2" charset="2"/>
              <a:buNone/>
            </a:pPr>
            <a:r>
              <a:rPr lang="en-US" altLang="zh-TW" dirty="0"/>
              <a:t>	where </a:t>
            </a:r>
            <a:r>
              <a:rPr lang="en-US" altLang="zh-TW" dirty="0">
                <a:latin typeface="Arial" panose="020B0604020202020204" pitchFamily="34" charset="0"/>
              </a:rPr>
              <a:t>“</a:t>
            </a:r>
            <a:r>
              <a:rPr lang="en-US" altLang="zh-TW" dirty="0"/>
              <a:t>*</a:t>
            </a:r>
            <a:r>
              <a:rPr lang="en-US" altLang="zh-TW" dirty="0">
                <a:latin typeface="Arial" panose="020B0604020202020204" pitchFamily="34" charset="0"/>
              </a:rPr>
              <a:t>”</a:t>
            </a:r>
            <a:r>
              <a:rPr lang="en-US" altLang="zh-TW" dirty="0"/>
              <a:t> indicates the standard conjugate operation on a complex number. And</a:t>
            </a:r>
          </a:p>
          <a:p>
            <a:pPr algn="r" eaLnBrk="1" hangingPunct="1">
              <a:spcBef>
                <a:spcPct val="0"/>
              </a:spcBef>
              <a:buFont typeface="Wingdings" panose="05000000000000000000" pitchFamily="2" charset="2"/>
              <a:buNone/>
            </a:pPr>
            <a:r>
              <a:rPr lang="en-US" altLang="zh-TW" dirty="0"/>
              <a:t>				         				     (4.2-24)</a:t>
            </a:r>
          </a:p>
          <a:p>
            <a:pPr eaLnBrk="1" hangingPunct="1">
              <a:buFont typeface="Wingdings" panose="05000000000000000000" pitchFamily="2" charset="2"/>
              <a:buNone/>
            </a:pPr>
            <a:r>
              <a:rPr lang="en-US" altLang="zh-TW" dirty="0"/>
              <a:t>	i.e., the spectrum of the Fourier transform is symmetric.</a:t>
            </a:r>
          </a:p>
        </p:txBody>
      </p:sp>
      <p:graphicFrame>
        <p:nvGraphicFramePr>
          <p:cNvPr id="15365" name="Object 4">
            <a:extLst>
              <a:ext uri="{FF2B5EF4-FFF2-40B4-BE49-F238E27FC236}">
                <a16:creationId xmlns:a16="http://schemas.microsoft.com/office/drawing/2014/main" id="{1DA86703-3C18-4100-89EE-4BB7F6009A80}"/>
              </a:ext>
            </a:extLst>
          </p:cNvPr>
          <p:cNvGraphicFramePr>
            <a:graphicFrameLocks noChangeAspect="1"/>
          </p:cNvGraphicFramePr>
          <p:nvPr/>
        </p:nvGraphicFramePr>
        <p:xfrm>
          <a:off x="665163" y="1000125"/>
          <a:ext cx="3906837" cy="960438"/>
        </p:xfrm>
        <a:graphic>
          <a:graphicData uri="http://schemas.openxmlformats.org/presentationml/2006/ole">
            <mc:AlternateContent xmlns:mc="http://schemas.openxmlformats.org/markup-compatibility/2006">
              <mc:Choice xmlns:v="urn:schemas-microsoft-com:vml" Requires="v">
                <p:oleObj spid="_x0000_s15584" name="方程式" r:id="rId3" imgW="1739900" imgH="444500" progId="Equation.3">
                  <p:embed/>
                </p:oleObj>
              </mc:Choice>
              <mc:Fallback>
                <p:oleObj name="方程式" r:id="rId3" imgW="1739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1000125"/>
                        <a:ext cx="3906837"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a:extLst>
              <a:ext uri="{FF2B5EF4-FFF2-40B4-BE49-F238E27FC236}">
                <a16:creationId xmlns:a16="http://schemas.microsoft.com/office/drawing/2014/main" id="{83AC925C-120F-43B5-BCF5-BD1FCFA7579A}"/>
              </a:ext>
            </a:extLst>
          </p:cNvPr>
          <p:cNvGraphicFramePr>
            <a:graphicFrameLocks noChangeAspect="1"/>
          </p:cNvGraphicFramePr>
          <p:nvPr/>
        </p:nvGraphicFramePr>
        <p:xfrm>
          <a:off x="744538" y="3644900"/>
          <a:ext cx="2879725" cy="431800"/>
        </p:xfrm>
        <a:graphic>
          <a:graphicData uri="http://schemas.openxmlformats.org/presentationml/2006/ole">
            <mc:AlternateContent xmlns:mc="http://schemas.openxmlformats.org/markup-compatibility/2006">
              <mc:Choice xmlns:v="urn:schemas-microsoft-com:vml" Requires="v">
                <p:oleObj spid="_x0000_s15585" name="方程式" r:id="rId5" imgW="1307532" imgH="203112" progId="Equation.3">
                  <p:embed/>
                </p:oleObj>
              </mc:Choice>
              <mc:Fallback>
                <p:oleObj name="方程式" r:id="rId5" imgW="1307532"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538" y="3644900"/>
                        <a:ext cx="28797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a:extLst>
              <a:ext uri="{FF2B5EF4-FFF2-40B4-BE49-F238E27FC236}">
                <a16:creationId xmlns:a16="http://schemas.microsoft.com/office/drawing/2014/main" id="{636F0B28-F480-404C-89A3-6457F995CF06}"/>
              </a:ext>
            </a:extLst>
          </p:cNvPr>
          <p:cNvGraphicFramePr>
            <a:graphicFrameLocks noChangeAspect="1"/>
          </p:cNvGraphicFramePr>
          <p:nvPr>
            <p:extLst>
              <p:ext uri="{D42A27DB-BD31-4B8C-83A1-F6EECF244321}">
                <p14:modId xmlns:p14="http://schemas.microsoft.com/office/powerpoint/2010/main" val="759664757"/>
              </p:ext>
            </p:extLst>
          </p:nvPr>
        </p:nvGraphicFramePr>
        <p:xfrm>
          <a:off x="708635" y="4971736"/>
          <a:ext cx="3036888" cy="531813"/>
        </p:xfrm>
        <a:graphic>
          <a:graphicData uri="http://schemas.openxmlformats.org/presentationml/2006/ole">
            <mc:AlternateContent xmlns:mc="http://schemas.openxmlformats.org/markup-compatibility/2006">
              <mc:Choice xmlns:v="urn:schemas-microsoft-com:vml" Requires="v">
                <p:oleObj spid="_x0000_s15586" name="方程式" r:id="rId7" imgW="1333500" imgH="254000" progId="Equation.3">
                  <p:embed/>
                </p:oleObj>
              </mc:Choice>
              <mc:Fallback>
                <p:oleObj name="方程式" r:id="rId7" imgW="1333500" imgH="254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35" y="4971736"/>
                        <a:ext cx="30368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方塊 10">
            <a:extLst>
              <a:ext uri="{FF2B5EF4-FFF2-40B4-BE49-F238E27FC236}">
                <a16:creationId xmlns:a16="http://schemas.microsoft.com/office/drawing/2014/main" id="{4DA18E19-E847-4DDD-9312-7FB58F14956A}"/>
              </a:ext>
            </a:extLst>
          </p:cNvPr>
          <p:cNvSpPr txBox="1"/>
          <p:nvPr/>
        </p:nvSpPr>
        <p:spPr>
          <a:xfrm>
            <a:off x="3493458" y="356112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a:extLst>
              <a:ext uri="{FF2B5EF4-FFF2-40B4-BE49-F238E27FC236}">
                <a16:creationId xmlns:a16="http://schemas.microsoft.com/office/drawing/2014/main" id="{F0D005D2-BABF-44F2-9610-6E816A4A1E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AFBEDC3-DB35-42DF-A02B-147E2D7896E9}" type="slidenum">
              <a:rPr kumimoji="0" lang="zh-TW" altLang="en-US"/>
              <a:pPr eaLnBrk="1" hangingPunct="1"/>
              <a:t>12</a:t>
            </a:fld>
            <a:endParaRPr kumimoji="0" lang="en-US" altLang="zh-TW"/>
          </a:p>
        </p:txBody>
      </p:sp>
      <p:sp>
        <p:nvSpPr>
          <p:cNvPr id="16387" name="Rectangle 2">
            <a:extLst>
              <a:ext uri="{FF2B5EF4-FFF2-40B4-BE49-F238E27FC236}">
                <a16:creationId xmlns:a16="http://schemas.microsoft.com/office/drawing/2014/main" id="{EF04A421-6511-41F3-8C91-FE557FD67519}"/>
              </a:ext>
            </a:extLst>
          </p:cNvPr>
          <p:cNvSpPr>
            <a:spLocks noGrp="1" noChangeArrowheads="1"/>
          </p:cNvSpPr>
          <p:nvPr>
            <p:ph type="title"/>
          </p:nvPr>
        </p:nvSpPr>
        <p:spPr/>
        <p:txBody>
          <a:bodyPr/>
          <a:lstStyle/>
          <a:p>
            <a:pPr eaLnBrk="1" hangingPunct="1"/>
            <a:endParaRPr lang="zh-TW" altLang="en-US"/>
          </a:p>
        </p:txBody>
      </p:sp>
      <p:sp>
        <p:nvSpPr>
          <p:cNvPr id="16388" name="Rectangle 3">
            <a:extLst>
              <a:ext uri="{FF2B5EF4-FFF2-40B4-BE49-F238E27FC236}">
                <a16:creationId xmlns:a16="http://schemas.microsoft.com/office/drawing/2014/main" id="{A2D2E4F0-9CFB-4497-9EA8-77BA56B5BEC7}"/>
              </a:ext>
            </a:extLst>
          </p:cNvPr>
          <p:cNvSpPr>
            <a:spLocks noGrp="1" noChangeArrowheads="1"/>
          </p:cNvSpPr>
          <p:nvPr>
            <p:ph type="body" idx="1"/>
          </p:nvPr>
        </p:nvSpPr>
        <p:spPr>
          <a:xfrm>
            <a:off x="107950" y="981075"/>
            <a:ext cx="8847138" cy="5616575"/>
          </a:xfrm>
        </p:spPr>
        <p:txBody>
          <a:bodyPr/>
          <a:lstStyle/>
          <a:p>
            <a:pPr eaLnBrk="1" hangingPunct="1"/>
            <a:r>
              <a:rPr lang="en-US" altLang="zh-TW" dirty="0"/>
              <a:t>In the 1-D case, we have the following relationships between samples in the spatial and frequency domains:</a:t>
            </a:r>
          </a:p>
          <a:p>
            <a:pPr eaLnBrk="1" hangingPunct="1">
              <a:spcBef>
                <a:spcPct val="30000"/>
              </a:spcBef>
              <a:buFont typeface="Wingdings" panose="05000000000000000000" pitchFamily="2" charset="2"/>
              <a:buNone/>
            </a:pPr>
            <a:r>
              <a:rPr lang="zh-TW" altLang="en-US" dirty="0"/>
              <a:t>									     									</a:t>
            </a:r>
          </a:p>
          <a:p>
            <a:pPr eaLnBrk="1" hangingPunct="1"/>
            <a:endParaRPr lang="zh-TW" altLang="en-US" dirty="0"/>
          </a:p>
        </p:txBody>
      </p:sp>
      <mc:AlternateContent xmlns:mc="http://schemas.openxmlformats.org/markup-compatibility/2006" xmlns:a14="http://schemas.microsoft.com/office/drawing/2010/main">
        <mc:Choice Requires="a14">
          <p:sp>
            <p:nvSpPr>
              <p:cNvPr id="16389" name="Object 4">
                <a:extLst>
                  <a:ext uri="{FF2B5EF4-FFF2-40B4-BE49-F238E27FC236}">
                    <a16:creationId xmlns:a16="http://schemas.microsoft.com/office/drawing/2014/main" id="{EFBCB872-5B9B-429B-9D94-887517B79545}"/>
                  </a:ext>
                </a:extLst>
              </p:cNvPr>
              <p:cNvSpPr txBox="1"/>
              <p:nvPr/>
            </p:nvSpPr>
            <p:spPr bwMode="auto">
              <a:xfrm>
                <a:off x="2482850" y="1797050"/>
                <a:ext cx="2017142" cy="79216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400" i="1" smtClean="0">
                          <a:solidFill>
                            <a:srgbClr val="000000"/>
                          </a:solidFill>
                          <a:latin typeface="Cambria Math" panose="02040503050406030204" pitchFamily="18" charset="0"/>
                        </a:rPr>
                        <m:t>Δ</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m:t>
                          </m:r>
                          <m:r>
                            <m:rPr>
                              <m:sty m:val="p"/>
                            </m:rPr>
                            <a:rPr lang="zh-TW" altLang="en-US" sz="2400" i="1">
                              <a:solidFill>
                                <a:srgbClr val="000000"/>
                              </a:solidFill>
                              <a:latin typeface="Cambria Math" panose="02040503050406030204" pitchFamily="18" charset="0"/>
                            </a:rPr>
                            <m:t>Δ</m:t>
                          </m:r>
                          <m:r>
                            <a:rPr lang="zh-TW" altLang="en-US" sz="2400" i="1">
                              <a:solidFill>
                                <a:srgbClr val="000000"/>
                              </a:solidFill>
                              <a:latin typeface="Cambria Math" panose="02040503050406030204" pitchFamily="18" charset="0"/>
                            </a:rPr>
                            <m:t>𝑥</m:t>
                          </m:r>
                        </m:den>
                      </m:f>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16389" name="Object 4">
                <a:extLst>
                  <a:ext uri="{FF2B5EF4-FFF2-40B4-BE49-F238E27FC236}">
                    <a16:creationId xmlns:a16="http://schemas.microsoft.com/office/drawing/2014/main" id="{EFBCB872-5B9B-429B-9D94-887517B79545}"/>
                  </a:ext>
                </a:extLst>
              </p:cNvPr>
              <p:cNvSpPr txBox="1">
                <a:spLocks noRot="1" noChangeAspect="1" noMove="1" noResize="1" noEditPoints="1" noAdjustHandles="1" noChangeArrowheads="1" noChangeShapeType="1" noTextEdit="1"/>
              </p:cNvSpPr>
              <p:nvPr/>
            </p:nvSpPr>
            <p:spPr bwMode="auto">
              <a:xfrm>
                <a:off x="2482850" y="1797050"/>
                <a:ext cx="2017142" cy="792163"/>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390" name="Object 5">
                <a:extLst>
                  <a:ext uri="{FF2B5EF4-FFF2-40B4-BE49-F238E27FC236}">
                    <a16:creationId xmlns:a16="http://schemas.microsoft.com/office/drawing/2014/main" id="{52978055-5936-4CEA-A54F-78E3B2630242}"/>
                  </a:ext>
                </a:extLst>
              </p:cNvPr>
              <p:cNvSpPr txBox="1"/>
              <p:nvPr/>
            </p:nvSpPr>
            <p:spPr bwMode="auto">
              <a:xfrm>
                <a:off x="2410047" y="2589213"/>
                <a:ext cx="2162748" cy="8397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400" i="1" smtClean="0">
                          <a:solidFill>
                            <a:srgbClr val="000000"/>
                          </a:solidFill>
                          <a:latin typeface="Cambria Math" panose="02040503050406030204" pitchFamily="18" charset="0"/>
                        </a:rPr>
                        <m:t>Δ</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𝑁</m:t>
                          </m:r>
                          <m:r>
                            <m:rPr>
                              <m:sty m:val="p"/>
                            </m:rPr>
                            <a:rPr lang="zh-TW" altLang="en-US" sz="2400" i="1">
                              <a:solidFill>
                                <a:srgbClr val="000000"/>
                              </a:solidFill>
                              <a:latin typeface="Cambria Math" panose="02040503050406030204" pitchFamily="18" charset="0"/>
                            </a:rPr>
                            <m:t>Δ</m:t>
                          </m:r>
                          <m:r>
                            <a:rPr lang="zh-TW" altLang="en-US" sz="2400" i="1">
                              <a:solidFill>
                                <a:srgbClr val="000000"/>
                              </a:solidFill>
                              <a:latin typeface="Cambria Math" panose="02040503050406030204" pitchFamily="18" charset="0"/>
                            </a:rPr>
                            <m:t>𝑦</m:t>
                          </m:r>
                        </m:den>
                      </m:f>
                      <m:r>
                        <a:rPr lang="en-US" altLang="zh-TW"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16390" name="Object 5">
                <a:extLst>
                  <a:ext uri="{FF2B5EF4-FFF2-40B4-BE49-F238E27FC236}">
                    <a16:creationId xmlns:a16="http://schemas.microsoft.com/office/drawing/2014/main" id="{52978055-5936-4CEA-A54F-78E3B2630242}"/>
                  </a:ext>
                </a:extLst>
              </p:cNvPr>
              <p:cNvSpPr txBox="1">
                <a:spLocks noRot="1" noChangeAspect="1" noMove="1" noResize="1" noEditPoints="1" noAdjustHandles="1" noChangeArrowheads="1" noChangeShapeType="1" noTextEdit="1"/>
              </p:cNvSpPr>
              <p:nvPr/>
            </p:nvSpPr>
            <p:spPr bwMode="auto">
              <a:xfrm>
                <a:off x="2410047" y="2589213"/>
                <a:ext cx="2162748" cy="839788"/>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393344D4-6E8E-4C12-8973-22A7563DD06C}"/>
              </a:ext>
            </a:extLst>
          </p:cNvPr>
          <p:cNvSpPr txBox="1"/>
          <p:nvPr/>
        </p:nvSpPr>
        <p:spPr>
          <a:xfrm>
            <a:off x="7708883" y="2747497"/>
            <a:ext cx="1403648" cy="523220"/>
          </a:xfrm>
          <a:prstGeom prst="rect">
            <a:avLst/>
          </a:prstGeom>
          <a:noFill/>
        </p:spPr>
        <p:txBody>
          <a:bodyPr wrap="square" rtlCol="0">
            <a:spAutoFit/>
          </a:bodyPr>
          <a:lstStyle/>
          <a:p>
            <a:r>
              <a:rPr lang="en-US" altLang="zh-TW" sz="2800" dirty="0">
                <a:latin typeface="+mj-lt"/>
              </a:rPr>
              <a:t>(4.2-26)</a:t>
            </a:r>
          </a:p>
        </p:txBody>
      </p:sp>
      <p:sp>
        <p:nvSpPr>
          <p:cNvPr id="14" name="文字方塊 13">
            <a:extLst>
              <a:ext uri="{FF2B5EF4-FFF2-40B4-BE49-F238E27FC236}">
                <a16:creationId xmlns:a16="http://schemas.microsoft.com/office/drawing/2014/main" id="{3D06E369-B483-445C-B498-23172113486B}"/>
              </a:ext>
            </a:extLst>
          </p:cNvPr>
          <p:cNvSpPr txBox="1"/>
          <p:nvPr/>
        </p:nvSpPr>
        <p:spPr>
          <a:xfrm>
            <a:off x="7708883" y="1988840"/>
            <a:ext cx="1403648" cy="523220"/>
          </a:xfrm>
          <a:prstGeom prst="rect">
            <a:avLst/>
          </a:prstGeom>
          <a:noFill/>
        </p:spPr>
        <p:txBody>
          <a:bodyPr wrap="square" rtlCol="0">
            <a:spAutoFit/>
          </a:bodyPr>
          <a:lstStyle/>
          <a:p>
            <a:r>
              <a:rPr lang="en-US" altLang="zh-TW" sz="2800" dirty="0">
                <a:latin typeface="+mj-lt"/>
              </a:rPr>
              <a:t>(4.2-25)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8700B284-D0FD-435D-A0CC-4ED8C20819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3A13967-2CEE-422D-A175-22123A3A5AAE}" type="slidenum">
              <a:rPr kumimoji="0" lang="zh-TW" altLang="en-US"/>
              <a:pPr eaLnBrk="1" hangingPunct="1"/>
              <a:t>13</a:t>
            </a:fld>
            <a:endParaRPr kumimoji="0" lang="en-US" altLang="zh-TW"/>
          </a:p>
        </p:txBody>
      </p:sp>
      <p:sp>
        <p:nvSpPr>
          <p:cNvPr id="17411" name="Rectangle 2">
            <a:extLst>
              <a:ext uri="{FF2B5EF4-FFF2-40B4-BE49-F238E27FC236}">
                <a16:creationId xmlns:a16="http://schemas.microsoft.com/office/drawing/2014/main" id="{9858FC19-9565-4168-BD00-036B7F2074C8}"/>
              </a:ext>
            </a:extLst>
          </p:cNvPr>
          <p:cNvSpPr>
            <a:spLocks noGrp="1" noChangeArrowheads="1"/>
          </p:cNvSpPr>
          <p:nvPr>
            <p:ph type="title"/>
          </p:nvPr>
        </p:nvSpPr>
        <p:spPr/>
        <p:txBody>
          <a:bodyPr/>
          <a:lstStyle/>
          <a:p>
            <a:pPr eaLnBrk="1" hangingPunct="1"/>
            <a:endParaRPr lang="zh-TW" altLang="en-US"/>
          </a:p>
        </p:txBody>
      </p:sp>
      <p:sp>
        <p:nvSpPr>
          <p:cNvPr id="17412" name="Rectangle 5">
            <a:extLst>
              <a:ext uri="{FF2B5EF4-FFF2-40B4-BE49-F238E27FC236}">
                <a16:creationId xmlns:a16="http://schemas.microsoft.com/office/drawing/2014/main" id="{5FA4EDAB-4FF0-4B75-B8CC-4D39857E9782}"/>
              </a:ext>
            </a:extLst>
          </p:cNvPr>
          <p:cNvSpPr>
            <a:spLocks noGrp="1" noChangeArrowheads="1"/>
          </p:cNvSpPr>
          <p:nvPr>
            <p:ph type="body" idx="1"/>
          </p:nvPr>
        </p:nvSpPr>
        <p:spPr>
          <a:xfrm>
            <a:off x="107950" y="358775"/>
            <a:ext cx="8856663" cy="6238875"/>
          </a:xfrm>
        </p:spPr>
        <p:txBody>
          <a:bodyPr/>
          <a:lstStyle/>
          <a:p>
            <a:pPr eaLnBrk="1" hangingPunct="1"/>
            <a:r>
              <a:rPr lang="en-US" altLang="zh-TW"/>
              <a:t>Fig. 4.3(a) shows a white rectangle of size 20</a:t>
            </a:r>
            <a:r>
              <a:rPr lang="en-US" altLang="zh-TW" sz="100"/>
              <a:t> </a:t>
            </a:r>
            <a:r>
              <a:rPr lang="en-US" altLang="zh-TW"/>
              <a:t>×</a:t>
            </a:r>
            <a:r>
              <a:rPr lang="en-US" altLang="zh-TW" sz="100"/>
              <a:t> </a:t>
            </a:r>
            <a:r>
              <a:rPr lang="en-US" altLang="zh-TW"/>
              <a:t>40 superimposed on a background of size 512 × 512. Centered Fourier spectrum (multiplied by (-1)</a:t>
            </a:r>
            <a:r>
              <a:rPr lang="en-US" altLang="zh-TW" i="1" baseline="30000"/>
              <a:t>x</a:t>
            </a:r>
            <a:r>
              <a:rPr lang="en-US" altLang="zh-TW" baseline="30000"/>
              <a:t>+</a:t>
            </a:r>
            <a:r>
              <a:rPr lang="en-US" altLang="zh-TW" i="1" baseline="30000"/>
              <a:t>y</a:t>
            </a:r>
            <a:r>
              <a:rPr lang="en-US" altLang="zh-TW"/>
              <a:t>) after application of the log transformation (Eq. (3.2-2)) is shown in Fig. 4.3(b).</a:t>
            </a:r>
            <a:endParaRPr lang="zh-TW" altLang="en-US"/>
          </a:p>
        </p:txBody>
      </p:sp>
      <p:pic>
        <p:nvPicPr>
          <p:cNvPr id="17413" name="Picture 6">
            <a:extLst>
              <a:ext uri="{FF2B5EF4-FFF2-40B4-BE49-F238E27FC236}">
                <a16:creationId xmlns:a16="http://schemas.microsoft.com/office/drawing/2014/main" id="{7A039BF0-5192-47A0-857C-B7F81858D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068513"/>
            <a:ext cx="856456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C4A036D3-5662-474D-8798-67C5E44C60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BE1B655-BDCE-41F8-8F5C-A1041AECEA92}" type="slidenum">
              <a:rPr kumimoji="0" lang="zh-TW" altLang="en-US"/>
              <a:pPr eaLnBrk="1" hangingPunct="1"/>
              <a:t>14</a:t>
            </a:fld>
            <a:endParaRPr kumimoji="0" lang="en-US" altLang="zh-TW"/>
          </a:p>
        </p:txBody>
      </p:sp>
      <p:grpSp>
        <p:nvGrpSpPr>
          <p:cNvPr id="18435" name="Group 4">
            <a:extLst>
              <a:ext uri="{FF2B5EF4-FFF2-40B4-BE49-F238E27FC236}">
                <a16:creationId xmlns:a16="http://schemas.microsoft.com/office/drawing/2014/main" id="{D4AD5063-A8E9-4B5B-BB73-80914A6DE549}"/>
              </a:ext>
            </a:extLst>
          </p:cNvPr>
          <p:cNvGrpSpPr>
            <a:grpSpLocks/>
          </p:cNvGrpSpPr>
          <p:nvPr/>
        </p:nvGrpSpPr>
        <p:grpSpPr bwMode="auto">
          <a:xfrm>
            <a:off x="1588" y="3175"/>
            <a:ext cx="8542337" cy="965200"/>
            <a:chOff x="80" y="624"/>
            <a:chExt cx="5381" cy="663"/>
          </a:xfrm>
        </p:grpSpPr>
        <p:sp>
          <p:nvSpPr>
            <p:cNvPr id="18439" name="Rectangle 5">
              <a:extLst>
                <a:ext uri="{FF2B5EF4-FFF2-40B4-BE49-F238E27FC236}">
                  <a16:creationId xmlns:a16="http://schemas.microsoft.com/office/drawing/2014/main" id="{63DE8A01-5DC2-4AD6-A2D0-7F64DA97394B}"/>
                </a:ext>
              </a:extLst>
            </p:cNvPr>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0" name="Rectangle 6">
              <a:extLst>
                <a:ext uri="{FF2B5EF4-FFF2-40B4-BE49-F238E27FC236}">
                  <a16:creationId xmlns:a16="http://schemas.microsoft.com/office/drawing/2014/main" id="{ABF2B1CF-E36F-4E46-A61B-DFFAE6465BD4}"/>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1" name="Rectangle 7">
              <a:extLst>
                <a:ext uri="{FF2B5EF4-FFF2-40B4-BE49-F238E27FC236}">
                  <a16:creationId xmlns:a16="http://schemas.microsoft.com/office/drawing/2014/main" id="{81495D6A-3EEC-466E-8F01-9DB9FDA13D0C}"/>
                </a:ext>
              </a:extLst>
            </p:cNvPr>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2" name="Rectangle 8">
              <a:extLst>
                <a:ext uri="{FF2B5EF4-FFF2-40B4-BE49-F238E27FC236}">
                  <a16:creationId xmlns:a16="http://schemas.microsoft.com/office/drawing/2014/main" id="{C7820D74-ADF5-4AA7-BBCF-12DB92354EB3}"/>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3" name="Rectangle 9">
              <a:extLst>
                <a:ext uri="{FF2B5EF4-FFF2-40B4-BE49-F238E27FC236}">
                  <a16:creationId xmlns:a16="http://schemas.microsoft.com/office/drawing/2014/main" id="{DE4B123C-6C0E-4EEC-88F1-A378568F2495}"/>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4" name="Rectangle 10">
              <a:extLst>
                <a:ext uri="{FF2B5EF4-FFF2-40B4-BE49-F238E27FC236}">
                  <a16:creationId xmlns:a16="http://schemas.microsoft.com/office/drawing/2014/main" id="{E4288CEF-9FDD-4ED4-A12E-FC1E2FFAD76E}"/>
                </a:ext>
              </a:extLst>
            </p:cNvPr>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8445" name="Rectangle 11">
              <a:extLst>
                <a:ext uri="{FF2B5EF4-FFF2-40B4-BE49-F238E27FC236}">
                  <a16:creationId xmlns:a16="http://schemas.microsoft.com/office/drawing/2014/main" id="{5554BADC-6793-4CE9-953F-97DEA0FD6BCC}"/>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8436" name="Rectangle 12">
            <a:extLst>
              <a:ext uri="{FF2B5EF4-FFF2-40B4-BE49-F238E27FC236}">
                <a16:creationId xmlns:a16="http://schemas.microsoft.com/office/drawing/2014/main" id="{95B8337F-0A1D-4DF6-8112-E566522EC582}"/>
              </a:ext>
            </a:extLst>
          </p:cNvPr>
          <p:cNvSpPr>
            <a:spLocks noGrp="1" noChangeArrowheads="1"/>
          </p:cNvSpPr>
          <p:nvPr>
            <p:ph type="title"/>
          </p:nvPr>
        </p:nvSpPr>
        <p:spPr>
          <a:xfrm>
            <a:off x="1112838" y="0"/>
            <a:ext cx="7793037" cy="768350"/>
          </a:xfrm>
          <a:noFill/>
        </p:spPr>
        <p:txBody>
          <a:bodyPr/>
          <a:lstStyle/>
          <a:p>
            <a:pPr eaLnBrk="1" hangingPunct="1"/>
            <a:r>
              <a:rPr lang="en-US" altLang="zh-TW"/>
              <a:t>Filtering in the Frequency Domain</a:t>
            </a:r>
            <a:endParaRPr lang="zh-TW" altLang="en-US"/>
          </a:p>
        </p:txBody>
      </p:sp>
      <p:sp>
        <p:nvSpPr>
          <p:cNvPr id="18437" name="Rectangle 13">
            <a:extLst>
              <a:ext uri="{FF2B5EF4-FFF2-40B4-BE49-F238E27FC236}">
                <a16:creationId xmlns:a16="http://schemas.microsoft.com/office/drawing/2014/main" id="{72E9425D-780F-4246-970A-90B536470C67}"/>
              </a:ext>
            </a:extLst>
          </p:cNvPr>
          <p:cNvSpPr>
            <a:spLocks noGrp="1" noChangeArrowheads="1"/>
          </p:cNvSpPr>
          <p:nvPr>
            <p:ph type="body" idx="1"/>
          </p:nvPr>
        </p:nvSpPr>
        <p:spPr>
          <a:xfrm>
            <a:off x="104775" y="925513"/>
            <a:ext cx="8847138" cy="5213350"/>
          </a:xfrm>
          <a:noFill/>
        </p:spPr>
        <p:txBody>
          <a:bodyPr/>
          <a:lstStyle/>
          <a:p>
            <a:pPr eaLnBrk="1" hangingPunct="1"/>
            <a:r>
              <a:rPr lang="en-US" altLang="zh-TW"/>
              <a:t>Fig. 4.4(a) shows an SEM image of a damaged IC and Fig. 4.4(b) shows the corresponding Fourier spectrum.</a:t>
            </a:r>
            <a:endParaRPr lang="zh-TW" altLang="en-US"/>
          </a:p>
          <a:p>
            <a:pPr eaLnBrk="1" hangingPunct="1"/>
            <a:endParaRPr lang="zh-TW" altLang="en-US"/>
          </a:p>
        </p:txBody>
      </p:sp>
      <p:pic>
        <p:nvPicPr>
          <p:cNvPr id="18438" name="Picture 14">
            <a:extLst>
              <a:ext uri="{FF2B5EF4-FFF2-40B4-BE49-F238E27FC236}">
                <a16:creationId xmlns:a16="http://schemas.microsoft.com/office/drawing/2014/main" id="{4D619266-D4C3-4277-B51A-8D3F86D80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63713"/>
            <a:ext cx="5545138"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a:extLst>
              <a:ext uri="{FF2B5EF4-FFF2-40B4-BE49-F238E27FC236}">
                <a16:creationId xmlns:a16="http://schemas.microsoft.com/office/drawing/2014/main" id="{35CF5CAD-8830-4606-A49E-AD7EA21F9E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4BD77DB-9744-47A4-93B2-460468F7D2B9}" type="slidenum">
              <a:rPr kumimoji="0" lang="zh-TW" altLang="en-US"/>
              <a:pPr eaLnBrk="1" hangingPunct="1"/>
              <a:t>15</a:t>
            </a:fld>
            <a:endParaRPr kumimoji="0" lang="en-US" altLang="zh-TW"/>
          </a:p>
        </p:txBody>
      </p:sp>
      <p:sp>
        <p:nvSpPr>
          <p:cNvPr id="19459" name="Rectangle 2">
            <a:extLst>
              <a:ext uri="{FF2B5EF4-FFF2-40B4-BE49-F238E27FC236}">
                <a16:creationId xmlns:a16="http://schemas.microsoft.com/office/drawing/2014/main" id="{2549005F-85CC-419F-A4F6-C11B2A784FE6}"/>
              </a:ext>
            </a:extLst>
          </p:cNvPr>
          <p:cNvSpPr>
            <a:spLocks noGrp="1" noChangeArrowheads="1"/>
          </p:cNvSpPr>
          <p:nvPr>
            <p:ph type="title"/>
          </p:nvPr>
        </p:nvSpPr>
        <p:spPr/>
        <p:txBody>
          <a:bodyPr/>
          <a:lstStyle/>
          <a:p>
            <a:pPr eaLnBrk="1" hangingPunct="1"/>
            <a:endParaRPr lang="zh-TW" altLang="en-US"/>
          </a:p>
        </p:txBody>
      </p:sp>
      <p:sp>
        <p:nvSpPr>
          <p:cNvPr id="19460" name="Rectangle 3">
            <a:extLst>
              <a:ext uri="{FF2B5EF4-FFF2-40B4-BE49-F238E27FC236}">
                <a16:creationId xmlns:a16="http://schemas.microsoft.com/office/drawing/2014/main" id="{3C460281-C8FA-4A97-83FD-F9A3D2FC56A2}"/>
              </a:ext>
            </a:extLst>
          </p:cNvPr>
          <p:cNvSpPr>
            <a:spLocks noGrp="1" noChangeArrowheads="1"/>
          </p:cNvSpPr>
          <p:nvPr>
            <p:ph type="body" idx="1"/>
          </p:nvPr>
        </p:nvSpPr>
        <p:spPr>
          <a:xfrm>
            <a:off x="107950" y="620713"/>
            <a:ext cx="8847138" cy="5976937"/>
          </a:xfrm>
        </p:spPr>
        <p:txBody>
          <a:bodyPr/>
          <a:lstStyle/>
          <a:p>
            <a:pPr defTabSz="723900" eaLnBrk="1" hangingPunct="1"/>
            <a:r>
              <a:rPr lang="en-US" altLang="zh-TW"/>
              <a:t>Basics of filtering in the frequency domain</a:t>
            </a:r>
          </a:p>
          <a:p>
            <a:pPr defTabSz="723900" eaLnBrk="1" hangingPunct="1">
              <a:buFont typeface="Wingdings" panose="05000000000000000000" pitchFamily="2" charset="2"/>
              <a:buNone/>
            </a:pPr>
            <a:r>
              <a:rPr lang="zh-TW" altLang="en-US"/>
              <a:t>	</a:t>
            </a:r>
            <a:r>
              <a:rPr lang="en-US" altLang="zh-TW"/>
              <a:t>1.	Multiply the input image by (-1)</a:t>
            </a:r>
            <a:r>
              <a:rPr lang="en-US" altLang="zh-TW" i="1" baseline="30000"/>
              <a:t>x</a:t>
            </a:r>
            <a:r>
              <a:rPr lang="en-US" altLang="zh-TW" baseline="30000"/>
              <a:t>+</a:t>
            </a:r>
            <a:r>
              <a:rPr lang="en-US" altLang="zh-TW" i="1" baseline="30000"/>
              <a:t>y</a:t>
            </a:r>
            <a:r>
              <a:rPr lang="en-US" altLang="zh-TW"/>
              <a:t> to center the 	transform, as indicated in Eq. (4.2-21).</a:t>
            </a:r>
          </a:p>
          <a:p>
            <a:pPr defTabSz="723900" eaLnBrk="1" hangingPunct="1">
              <a:buFont typeface="Wingdings" panose="05000000000000000000" pitchFamily="2" charset="2"/>
              <a:buNone/>
            </a:pPr>
            <a:r>
              <a:rPr lang="zh-TW" altLang="en-US"/>
              <a:t>	</a:t>
            </a:r>
            <a:r>
              <a:rPr lang="en-US" altLang="zh-TW"/>
              <a:t>2.	Compute </a:t>
            </a:r>
            <a:r>
              <a:rPr lang="en-US" altLang="zh-TW" i="1"/>
              <a:t>F</a:t>
            </a:r>
            <a:r>
              <a:rPr lang="en-US" altLang="zh-TW"/>
              <a:t>(</a:t>
            </a:r>
            <a:r>
              <a:rPr lang="en-US" altLang="zh-TW" i="1"/>
              <a:t>u</a:t>
            </a:r>
            <a:r>
              <a:rPr lang="en-US" altLang="zh-TW"/>
              <a:t>,</a:t>
            </a:r>
            <a:r>
              <a:rPr lang="en-US" altLang="zh-TW" i="1"/>
              <a:t> v</a:t>
            </a:r>
            <a:r>
              <a:rPr lang="en-US" altLang="zh-TW"/>
              <a:t>), the DFT of the image from (1).</a:t>
            </a:r>
          </a:p>
          <a:p>
            <a:pPr defTabSz="723900" eaLnBrk="1" hangingPunct="1">
              <a:buFont typeface="Wingdings" panose="05000000000000000000" pitchFamily="2" charset="2"/>
              <a:buNone/>
            </a:pPr>
            <a:r>
              <a:rPr lang="en-US" altLang="zh-TW"/>
              <a:t>	3.	Multiply </a:t>
            </a:r>
            <a:r>
              <a:rPr lang="en-US" altLang="zh-TW" i="1"/>
              <a:t>F</a:t>
            </a:r>
            <a:r>
              <a:rPr lang="en-US" altLang="zh-TW"/>
              <a:t>(</a:t>
            </a:r>
            <a:r>
              <a:rPr lang="en-US" altLang="zh-TW" i="1"/>
              <a:t>u</a:t>
            </a:r>
            <a:r>
              <a:rPr lang="en-US" altLang="zh-TW"/>
              <a:t>,</a:t>
            </a:r>
            <a:r>
              <a:rPr lang="en-US" altLang="zh-TW" i="1"/>
              <a:t> v</a:t>
            </a:r>
            <a:r>
              <a:rPr lang="en-US" altLang="zh-TW"/>
              <a:t>) by a </a:t>
            </a:r>
            <a:r>
              <a:rPr lang="en-US" altLang="zh-TW" i="1"/>
              <a:t>filter</a:t>
            </a:r>
            <a:r>
              <a:rPr lang="en-US" altLang="zh-TW"/>
              <a:t> function </a:t>
            </a:r>
            <a:r>
              <a:rPr lang="en-US" altLang="zh-TW" i="1"/>
              <a:t>H</a:t>
            </a:r>
            <a:r>
              <a:rPr lang="en-US" altLang="zh-TW"/>
              <a:t>(</a:t>
            </a:r>
            <a:r>
              <a:rPr lang="en-US" altLang="zh-TW" i="1"/>
              <a:t>u</a:t>
            </a:r>
            <a:r>
              <a:rPr lang="en-US" altLang="zh-TW"/>
              <a:t>,</a:t>
            </a:r>
            <a:r>
              <a:rPr lang="en-US" altLang="zh-TW" i="1"/>
              <a:t> v</a:t>
            </a:r>
            <a:r>
              <a:rPr lang="en-US" altLang="zh-TW"/>
              <a:t>).</a:t>
            </a:r>
          </a:p>
          <a:p>
            <a:pPr defTabSz="723900" eaLnBrk="1" hangingPunct="1">
              <a:buFont typeface="Wingdings" panose="05000000000000000000" pitchFamily="2" charset="2"/>
              <a:buNone/>
            </a:pPr>
            <a:r>
              <a:rPr lang="en-US" altLang="zh-TW"/>
              <a:t>	4.	Compute the inverse DFT of the result in (3).</a:t>
            </a:r>
          </a:p>
          <a:p>
            <a:pPr defTabSz="723900" eaLnBrk="1" hangingPunct="1">
              <a:buFont typeface="Wingdings" panose="05000000000000000000" pitchFamily="2" charset="2"/>
              <a:buNone/>
            </a:pPr>
            <a:r>
              <a:rPr lang="en-US" altLang="zh-TW"/>
              <a:t>	5.	Obtain the real part of the result in (4).</a:t>
            </a:r>
          </a:p>
          <a:p>
            <a:pPr defTabSz="723900" eaLnBrk="1" hangingPunct="1">
              <a:buFont typeface="Wingdings" panose="05000000000000000000" pitchFamily="2" charset="2"/>
              <a:buNone/>
            </a:pPr>
            <a:r>
              <a:rPr lang="en-US" altLang="zh-TW"/>
              <a:t>	6.	Multiply the result in (5) by (-1)</a:t>
            </a:r>
            <a:r>
              <a:rPr lang="en-US" altLang="zh-TW" i="1" baseline="30000"/>
              <a:t>x</a:t>
            </a:r>
            <a:r>
              <a:rPr lang="en-US" altLang="zh-TW" baseline="30000"/>
              <a:t>+</a:t>
            </a:r>
            <a:r>
              <a:rPr lang="en-US" altLang="zh-TW" i="1" baseline="30000"/>
              <a:t>y</a:t>
            </a:r>
            <a:r>
              <a:rPr lang="en-US" altLang="zh-TW"/>
              <a:t>.</a:t>
            </a:r>
          </a:p>
          <a:p>
            <a:pPr defTabSz="723900" eaLnBrk="1" hangingPunct="1"/>
            <a:r>
              <a:rPr lang="en-US" altLang="zh-TW" i="1"/>
              <a:t>H</a:t>
            </a:r>
            <a:r>
              <a:rPr lang="en-US" altLang="zh-TW"/>
              <a:t>(</a:t>
            </a:r>
            <a:r>
              <a:rPr lang="en-US" altLang="zh-TW" i="1"/>
              <a:t>u</a:t>
            </a:r>
            <a:r>
              <a:rPr lang="en-US" altLang="zh-TW"/>
              <a:t>,</a:t>
            </a:r>
            <a:r>
              <a:rPr lang="en-US" altLang="zh-TW" i="1"/>
              <a:t> v</a:t>
            </a:r>
            <a:r>
              <a:rPr lang="en-US" altLang="zh-TW"/>
              <a:t>) is called a </a:t>
            </a:r>
            <a:r>
              <a:rPr lang="en-US" altLang="zh-TW" i="1"/>
              <a:t>filter</a:t>
            </a:r>
            <a:r>
              <a:rPr lang="en-US" altLang="zh-TW"/>
              <a:t> (or </a:t>
            </a:r>
            <a:r>
              <a:rPr lang="en-US" altLang="zh-TW" i="1"/>
              <a:t>filter transfer function</a:t>
            </a:r>
            <a:r>
              <a:rPr lang="en-US" altLang="zh-TW"/>
              <a:t>) because it suppresses certain frequencies in the transform while leaving others unchanged.</a:t>
            </a:r>
          </a:p>
          <a:p>
            <a:pPr defTabSz="723900" eaLnBrk="1" hangingPunct="1"/>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a:extLst>
              <a:ext uri="{FF2B5EF4-FFF2-40B4-BE49-F238E27FC236}">
                <a16:creationId xmlns:a16="http://schemas.microsoft.com/office/drawing/2014/main" id="{CD8CEFF2-8CB9-4A31-8B58-DE4C518175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D61E0CB-FA13-41A0-9FC6-9AFFF42ABAE4}" type="slidenum">
              <a:rPr kumimoji="0" lang="zh-TW" altLang="en-US"/>
              <a:pPr eaLnBrk="1" hangingPunct="1"/>
              <a:t>16</a:t>
            </a:fld>
            <a:endParaRPr kumimoji="0" lang="en-US" altLang="zh-TW"/>
          </a:p>
        </p:txBody>
      </p:sp>
      <p:sp>
        <p:nvSpPr>
          <p:cNvPr id="20483" name="Rectangle 2">
            <a:extLst>
              <a:ext uri="{FF2B5EF4-FFF2-40B4-BE49-F238E27FC236}">
                <a16:creationId xmlns:a16="http://schemas.microsoft.com/office/drawing/2014/main" id="{2976310A-B7CD-495F-8841-5E3E3734D985}"/>
              </a:ext>
            </a:extLst>
          </p:cNvPr>
          <p:cNvSpPr>
            <a:spLocks noGrp="1" noChangeArrowheads="1"/>
          </p:cNvSpPr>
          <p:nvPr>
            <p:ph type="title"/>
          </p:nvPr>
        </p:nvSpPr>
        <p:spPr/>
        <p:txBody>
          <a:bodyPr/>
          <a:lstStyle/>
          <a:p>
            <a:pPr eaLnBrk="1" hangingPunct="1"/>
            <a:endParaRPr lang="zh-TW" altLang="en-US"/>
          </a:p>
        </p:txBody>
      </p:sp>
      <p:sp>
        <p:nvSpPr>
          <p:cNvPr id="20484" name="Rectangle 3">
            <a:extLst>
              <a:ext uri="{FF2B5EF4-FFF2-40B4-BE49-F238E27FC236}">
                <a16:creationId xmlns:a16="http://schemas.microsoft.com/office/drawing/2014/main" id="{82CA68B7-799E-4124-A8A4-D31872E60BAF}"/>
              </a:ext>
            </a:extLst>
          </p:cNvPr>
          <p:cNvSpPr>
            <a:spLocks noGrp="1" noChangeArrowheads="1"/>
          </p:cNvSpPr>
          <p:nvPr>
            <p:ph type="body" idx="1"/>
          </p:nvPr>
        </p:nvSpPr>
        <p:spPr>
          <a:xfrm>
            <a:off x="107950" y="908050"/>
            <a:ext cx="8847138" cy="5689600"/>
          </a:xfrm>
        </p:spPr>
        <p:txBody>
          <a:bodyPr/>
          <a:lstStyle/>
          <a:p>
            <a:pPr eaLnBrk="1" hangingPunct="1"/>
            <a:r>
              <a:rPr lang="en-US" altLang="zh-TW" dirty="0"/>
              <a:t>If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represent the input image in Step 1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 its Fourier transform, the Fourier transform of the output image is given by:</a:t>
            </a:r>
          </a:p>
          <a:p>
            <a:pPr eaLnBrk="1" hangingPunct="1">
              <a:buFont typeface="Wingdings" panose="05000000000000000000" pitchFamily="2" charset="2"/>
              <a:buNone/>
            </a:pPr>
            <a:r>
              <a:rPr lang="zh-TW" altLang="en-US" dirty="0"/>
              <a:t>									     </a:t>
            </a:r>
            <a:r>
              <a:rPr lang="en-US" altLang="zh-TW" dirty="0"/>
              <a:t>(4.2-27)</a:t>
            </a:r>
          </a:p>
          <a:p>
            <a:pPr eaLnBrk="1" hangingPunct="1">
              <a:buFont typeface="Wingdings" panose="05000000000000000000" pitchFamily="2" charset="2"/>
              <a:buNone/>
            </a:pPr>
            <a:r>
              <a:rPr lang="en-US" altLang="zh-TW" dirty="0"/>
              <a:t>	The filtered image is obtained simply by taking the inverse Fourier transform of </a:t>
            </a:r>
            <a:r>
              <a:rPr lang="en-US" altLang="zh-TW" i="1" dirty="0"/>
              <a:t>G</a:t>
            </a:r>
            <a:r>
              <a:rPr lang="en-US" altLang="zh-TW" dirty="0"/>
              <a:t>(</a:t>
            </a:r>
            <a:r>
              <a:rPr lang="en-US" altLang="zh-TW" i="1" dirty="0"/>
              <a:t>u</a:t>
            </a:r>
            <a:r>
              <a:rPr lang="en-US" altLang="zh-TW" dirty="0"/>
              <a:t>,</a:t>
            </a:r>
            <a:r>
              <a:rPr lang="en-US" altLang="zh-TW" i="1" dirty="0"/>
              <a:t> v</a:t>
            </a:r>
            <a:r>
              <a:rPr lang="en-US" altLang="zh-TW" dirty="0"/>
              <a:t>):</a:t>
            </a:r>
          </a:p>
          <a:p>
            <a:pPr eaLnBrk="1" hangingPunct="1">
              <a:buFont typeface="Wingdings" panose="05000000000000000000" pitchFamily="2" charset="2"/>
              <a:buNone/>
            </a:pPr>
            <a:r>
              <a:rPr lang="en-US" altLang="zh-TW" dirty="0"/>
              <a:t>		Filtered Image =   					     (4.2-28)</a:t>
            </a:r>
          </a:p>
          <a:p>
            <a:pPr eaLnBrk="1" hangingPunct="1"/>
            <a:r>
              <a:rPr lang="en-US" altLang="zh-TW" dirty="0"/>
              <a:t>The filtering procedure is summarized in Fig. 4.5.</a:t>
            </a:r>
          </a:p>
          <a:p>
            <a:pPr eaLnBrk="1" hangingPunct="1">
              <a:buFont typeface="Wingdings" panose="05000000000000000000" pitchFamily="2" charset="2"/>
              <a:buNone/>
            </a:pPr>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20485" name="Object 4">
                <a:extLst>
                  <a:ext uri="{FF2B5EF4-FFF2-40B4-BE49-F238E27FC236}">
                    <a16:creationId xmlns:a16="http://schemas.microsoft.com/office/drawing/2014/main" id="{F6E73727-56BA-49B3-8295-8D39BFE9C8CF}"/>
                  </a:ext>
                </a:extLst>
              </p:cNvPr>
              <p:cNvSpPr txBox="1"/>
              <p:nvPr/>
            </p:nvSpPr>
            <p:spPr bwMode="auto">
              <a:xfrm>
                <a:off x="899592" y="2204864"/>
                <a:ext cx="4173538" cy="4968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𝐺</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20485" name="Object 4">
                <a:extLst>
                  <a:ext uri="{FF2B5EF4-FFF2-40B4-BE49-F238E27FC236}">
                    <a16:creationId xmlns:a16="http://schemas.microsoft.com/office/drawing/2014/main" id="{F6E73727-56BA-49B3-8295-8D39BFE9C8CF}"/>
                  </a:ext>
                </a:extLst>
              </p:cNvPr>
              <p:cNvSpPr txBox="1">
                <a:spLocks noRot="1" noChangeAspect="1" noMove="1" noResize="1" noEditPoints="1" noAdjustHandles="1" noChangeArrowheads="1" noChangeShapeType="1" noTextEdit="1"/>
              </p:cNvSpPr>
              <p:nvPr/>
            </p:nvSpPr>
            <p:spPr bwMode="auto">
              <a:xfrm>
                <a:off x="899592" y="2204864"/>
                <a:ext cx="4173538" cy="496887"/>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486" name="Object 5">
                <a:extLst>
                  <a:ext uri="{FF2B5EF4-FFF2-40B4-BE49-F238E27FC236}">
                    <a16:creationId xmlns:a16="http://schemas.microsoft.com/office/drawing/2014/main" id="{76EDAE3C-779C-4B78-8279-494F31978166}"/>
                  </a:ext>
                </a:extLst>
              </p:cNvPr>
              <p:cNvSpPr txBox="1"/>
              <p:nvPr/>
            </p:nvSpPr>
            <p:spPr bwMode="auto">
              <a:xfrm>
                <a:off x="3455987" y="3655782"/>
                <a:ext cx="2232025" cy="5048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𝐺</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20486" name="Object 5">
                <a:extLst>
                  <a:ext uri="{FF2B5EF4-FFF2-40B4-BE49-F238E27FC236}">
                    <a16:creationId xmlns:a16="http://schemas.microsoft.com/office/drawing/2014/main" id="{76EDAE3C-779C-4B78-8279-494F31978166}"/>
                  </a:ext>
                </a:extLst>
              </p:cNvPr>
              <p:cNvSpPr txBox="1">
                <a:spLocks noRot="1" noChangeAspect="1" noMove="1" noResize="1" noEditPoints="1" noAdjustHandles="1" noChangeArrowheads="1" noChangeShapeType="1" noTextEdit="1"/>
              </p:cNvSpPr>
              <p:nvPr/>
            </p:nvSpPr>
            <p:spPr bwMode="auto">
              <a:xfrm>
                <a:off x="3455987" y="3655782"/>
                <a:ext cx="2232025" cy="504825"/>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a:extLst>
              <a:ext uri="{FF2B5EF4-FFF2-40B4-BE49-F238E27FC236}">
                <a16:creationId xmlns:a16="http://schemas.microsoft.com/office/drawing/2014/main" id="{384E2013-CBB7-4409-A62E-B9E8A5512B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FDB26E7-D128-49F9-8CA4-F1B064AB8CB2}" type="slidenum">
              <a:rPr kumimoji="0" lang="zh-TW" altLang="en-US"/>
              <a:pPr eaLnBrk="1" hangingPunct="1"/>
              <a:t>17</a:t>
            </a:fld>
            <a:endParaRPr kumimoji="0" lang="en-US" altLang="zh-TW"/>
          </a:p>
        </p:txBody>
      </p:sp>
      <p:sp>
        <p:nvSpPr>
          <p:cNvPr id="21507" name="Rectangle 2">
            <a:extLst>
              <a:ext uri="{FF2B5EF4-FFF2-40B4-BE49-F238E27FC236}">
                <a16:creationId xmlns:a16="http://schemas.microsoft.com/office/drawing/2014/main" id="{5CF3D06E-B082-4B59-A259-2796ECABFC7B}"/>
              </a:ext>
            </a:extLst>
          </p:cNvPr>
          <p:cNvSpPr>
            <a:spLocks noGrp="1" noChangeArrowheads="1"/>
          </p:cNvSpPr>
          <p:nvPr>
            <p:ph type="title"/>
          </p:nvPr>
        </p:nvSpPr>
        <p:spPr/>
        <p:txBody>
          <a:bodyPr/>
          <a:lstStyle/>
          <a:p>
            <a:pPr eaLnBrk="1" hangingPunct="1"/>
            <a:endParaRPr lang="zh-TW" altLang="en-US"/>
          </a:p>
        </p:txBody>
      </p:sp>
      <p:pic>
        <p:nvPicPr>
          <p:cNvPr id="21508" name="Picture 4">
            <a:extLst>
              <a:ext uri="{FF2B5EF4-FFF2-40B4-BE49-F238E27FC236}">
                <a16:creationId xmlns:a16="http://schemas.microsoft.com/office/drawing/2014/main" id="{7BD423EC-D6D3-4452-B210-EADE3829595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9388" y="908050"/>
            <a:ext cx="8496300" cy="467360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a:extLst>
              <a:ext uri="{FF2B5EF4-FFF2-40B4-BE49-F238E27FC236}">
                <a16:creationId xmlns:a16="http://schemas.microsoft.com/office/drawing/2014/main" id="{29932F54-FA02-46CB-9885-BC0531B7D6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E7F2F75-A3C5-4A2F-8262-1DF8ACDC7471}" type="slidenum">
              <a:rPr kumimoji="0" lang="zh-TW" altLang="en-US"/>
              <a:pPr eaLnBrk="1" hangingPunct="1"/>
              <a:t>18</a:t>
            </a:fld>
            <a:endParaRPr kumimoji="0" lang="en-US" altLang="zh-TW"/>
          </a:p>
        </p:txBody>
      </p:sp>
      <p:sp>
        <p:nvSpPr>
          <p:cNvPr id="22531" name="Rectangle 2">
            <a:extLst>
              <a:ext uri="{FF2B5EF4-FFF2-40B4-BE49-F238E27FC236}">
                <a16:creationId xmlns:a16="http://schemas.microsoft.com/office/drawing/2014/main" id="{3C88A25D-753A-4BB8-9644-953BACC80F7C}"/>
              </a:ext>
            </a:extLst>
          </p:cNvPr>
          <p:cNvSpPr>
            <a:spLocks noGrp="1" noChangeArrowheads="1"/>
          </p:cNvSpPr>
          <p:nvPr>
            <p:ph type="title"/>
          </p:nvPr>
        </p:nvSpPr>
        <p:spPr/>
        <p:txBody>
          <a:bodyPr/>
          <a:lstStyle/>
          <a:p>
            <a:pPr eaLnBrk="1" hangingPunct="1"/>
            <a:r>
              <a:rPr lang="en-US" altLang="zh-TW"/>
              <a:t>Some Basic Filters and Their Properties</a:t>
            </a:r>
            <a:endParaRPr lang="zh-TW" altLang="en-US"/>
          </a:p>
        </p:txBody>
      </p:sp>
      <p:sp>
        <p:nvSpPr>
          <p:cNvPr id="22532" name="Rectangle 3">
            <a:extLst>
              <a:ext uri="{FF2B5EF4-FFF2-40B4-BE49-F238E27FC236}">
                <a16:creationId xmlns:a16="http://schemas.microsoft.com/office/drawing/2014/main" id="{D0180D21-11B2-4816-8158-7BA885009A9A}"/>
              </a:ext>
            </a:extLst>
          </p:cNvPr>
          <p:cNvSpPr>
            <a:spLocks noGrp="1" noChangeArrowheads="1"/>
          </p:cNvSpPr>
          <p:nvPr>
            <p:ph type="body" idx="1"/>
          </p:nvPr>
        </p:nvSpPr>
        <p:spPr/>
        <p:txBody>
          <a:bodyPr/>
          <a:lstStyle/>
          <a:p>
            <a:pPr eaLnBrk="1" hangingPunct="1"/>
            <a:r>
              <a:rPr lang="en-US" altLang="zh-TW" dirty="0"/>
              <a:t>To force the average value of an image to zero, we can multiply all values of </a:t>
            </a:r>
            <a:r>
              <a:rPr lang="en-US" altLang="zh-TW" i="1" dirty="0"/>
              <a:t>F</a:t>
            </a:r>
            <a:r>
              <a:rPr lang="en-US" altLang="zh-TW" dirty="0"/>
              <a:t>(</a:t>
            </a:r>
            <a:r>
              <a:rPr lang="en-US" altLang="zh-TW" i="1" dirty="0"/>
              <a:t>u</a:t>
            </a:r>
            <a:r>
              <a:rPr lang="en-US" altLang="zh-TW" dirty="0"/>
              <a:t>,</a:t>
            </a:r>
            <a:r>
              <a:rPr lang="en-US" altLang="zh-TW" i="1" dirty="0"/>
              <a:t> v</a:t>
            </a:r>
            <a:r>
              <a:rPr lang="en-US" altLang="zh-TW" dirty="0"/>
              <a:t>) by the filter function:</a:t>
            </a:r>
          </a:p>
          <a:p>
            <a:pPr eaLnBrk="1" hangingPunct="1">
              <a:buFont typeface="Wingdings" panose="05000000000000000000" pitchFamily="2" charset="2"/>
              <a:buNone/>
            </a:pPr>
            <a:r>
              <a:rPr lang="zh-TW" altLang="en-US" dirty="0"/>
              <a:t>							   		     </a:t>
            </a:r>
            <a:r>
              <a:rPr lang="en-US" altLang="zh-TW" dirty="0"/>
              <a:t>(4.2-29)</a:t>
            </a:r>
          </a:p>
          <a:p>
            <a:pPr lvl="1" eaLnBrk="1" hangingPunct="1">
              <a:spcBef>
                <a:spcPct val="45000"/>
              </a:spcBef>
            </a:pPr>
            <a:r>
              <a:rPr lang="en-US" altLang="zh-TW" dirty="0"/>
              <a:t>This type of filter is called a notch filter because it is a constant function with a hole (notch) at the origin.</a:t>
            </a:r>
          </a:p>
          <a:p>
            <a:pPr lvl="1" eaLnBrk="1" hangingPunct="1"/>
            <a:r>
              <a:rPr lang="en-US" altLang="zh-TW" dirty="0"/>
              <a:t>The result of processing the image in Fig. 4.4(a) with this notch filter (set </a:t>
            </a:r>
            <a:r>
              <a:rPr lang="en-US" altLang="zh-TW" i="1" dirty="0"/>
              <a:t>H</a:t>
            </a:r>
            <a:r>
              <a:rPr lang="en-US" altLang="zh-TW" dirty="0"/>
              <a:t>(0,0) = 0) is shown in Fig. 4.6.</a:t>
            </a:r>
            <a:endParaRPr lang="zh-TW" altLang="en-US" dirty="0"/>
          </a:p>
        </p:txBody>
      </p:sp>
      <p:graphicFrame>
        <p:nvGraphicFramePr>
          <p:cNvPr id="22533" name="Object 4">
            <a:extLst>
              <a:ext uri="{FF2B5EF4-FFF2-40B4-BE49-F238E27FC236}">
                <a16:creationId xmlns:a16="http://schemas.microsoft.com/office/drawing/2014/main" id="{643F5CD3-055E-45BC-A43E-6838B55D83A0}"/>
              </a:ext>
            </a:extLst>
          </p:cNvPr>
          <p:cNvGraphicFramePr>
            <a:graphicFrameLocks noChangeAspect="1"/>
          </p:cNvGraphicFramePr>
          <p:nvPr/>
        </p:nvGraphicFramePr>
        <p:xfrm>
          <a:off x="738188" y="2225675"/>
          <a:ext cx="3794125" cy="709613"/>
        </p:xfrm>
        <a:graphic>
          <a:graphicData uri="http://schemas.openxmlformats.org/presentationml/2006/ole">
            <mc:AlternateContent xmlns:mc="http://schemas.openxmlformats.org/markup-compatibility/2006">
              <mc:Choice xmlns:v="urn:schemas-microsoft-com:vml" Requires="v">
                <p:oleObj spid="_x0000_s22607" name="方程式" r:id="rId3" imgW="2336800" imgH="381000" progId="Equation.3">
                  <p:embed/>
                </p:oleObj>
              </mc:Choice>
              <mc:Fallback>
                <p:oleObj name="方程式" r:id="rId3" imgW="23368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2225675"/>
                        <a:ext cx="3794125"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4" name="Picture 5">
            <a:extLst>
              <a:ext uri="{FF2B5EF4-FFF2-40B4-BE49-F238E27FC236}">
                <a16:creationId xmlns:a16="http://schemas.microsoft.com/office/drawing/2014/main" id="{2CB005BF-68E9-4FE8-BEF4-19F783613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4437063"/>
            <a:ext cx="518001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10">
            <a:extLst>
              <a:ext uri="{FF2B5EF4-FFF2-40B4-BE49-F238E27FC236}">
                <a16:creationId xmlns:a16="http://schemas.microsoft.com/office/drawing/2014/main" id="{4DA18E19-E847-4DDD-9312-7FB58F14956A}"/>
              </a:ext>
            </a:extLst>
          </p:cNvPr>
          <p:cNvSpPr txBox="1"/>
          <p:nvPr/>
        </p:nvSpPr>
        <p:spPr>
          <a:xfrm>
            <a:off x="1907704" y="213960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4DA18E19-E847-4DDD-9312-7FB58F14956A}"/>
              </a:ext>
            </a:extLst>
          </p:cNvPr>
          <p:cNvSpPr txBox="1"/>
          <p:nvPr/>
        </p:nvSpPr>
        <p:spPr>
          <a:xfrm>
            <a:off x="1862118" y="244901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4DA18E19-E847-4DDD-9312-7FB58F14956A}"/>
              </a:ext>
            </a:extLst>
          </p:cNvPr>
          <p:cNvSpPr txBox="1"/>
          <p:nvPr/>
        </p:nvSpPr>
        <p:spPr>
          <a:xfrm>
            <a:off x="4382398" y="2175247"/>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a:extLst>
              <a:ext uri="{FF2B5EF4-FFF2-40B4-BE49-F238E27FC236}">
                <a16:creationId xmlns:a16="http://schemas.microsoft.com/office/drawing/2014/main" id="{F3AFFEA2-8193-4AEB-9327-5D52B08176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55090B3-1025-446B-BF62-AF4DCDF6FF4D}" type="slidenum">
              <a:rPr kumimoji="0" lang="zh-TW" altLang="en-US"/>
              <a:pPr eaLnBrk="1" hangingPunct="1"/>
              <a:t>19</a:t>
            </a:fld>
            <a:endParaRPr kumimoji="0" lang="en-US" altLang="zh-TW"/>
          </a:p>
        </p:txBody>
      </p:sp>
      <p:sp>
        <p:nvSpPr>
          <p:cNvPr id="23555" name="Rectangle 2">
            <a:extLst>
              <a:ext uri="{FF2B5EF4-FFF2-40B4-BE49-F238E27FC236}">
                <a16:creationId xmlns:a16="http://schemas.microsoft.com/office/drawing/2014/main" id="{A33E5FC2-BD72-495B-A0FE-9074C956E987}"/>
              </a:ext>
            </a:extLst>
          </p:cNvPr>
          <p:cNvSpPr>
            <a:spLocks noGrp="1" noChangeArrowheads="1"/>
          </p:cNvSpPr>
          <p:nvPr>
            <p:ph type="title"/>
          </p:nvPr>
        </p:nvSpPr>
        <p:spPr/>
        <p:txBody>
          <a:bodyPr/>
          <a:lstStyle/>
          <a:p>
            <a:pPr eaLnBrk="1" hangingPunct="1"/>
            <a:endParaRPr lang="zh-TW" altLang="en-US"/>
          </a:p>
        </p:txBody>
      </p:sp>
      <p:sp>
        <p:nvSpPr>
          <p:cNvPr id="23556" name="Rectangle 3">
            <a:extLst>
              <a:ext uri="{FF2B5EF4-FFF2-40B4-BE49-F238E27FC236}">
                <a16:creationId xmlns:a16="http://schemas.microsoft.com/office/drawing/2014/main" id="{0902E841-2D3A-4C8D-929E-81FFEA704226}"/>
              </a:ext>
            </a:extLst>
          </p:cNvPr>
          <p:cNvSpPr>
            <a:spLocks noGrp="1" noChangeArrowheads="1"/>
          </p:cNvSpPr>
          <p:nvPr>
            <p:ph type="body" idx="1"/>
          </p:nvPr>
        </p:nvSpPr>
        <p:spPr>
          <a:xfrm>
            <a:off x="107950" y="620713"/>
            <a:ext cx="8847138" cy="5976937"/>
          </a:xfrm>
        </p:spPr>
        <p:txBody>
          <a:bodyPr/>
          <a:lstStyle/>
          <a:p>
            <a:pPr eaLnBrk="1" hangingPunct="1"/>
            <a:r>
              <a:rPr lang="en-US" altLang="zh-TW"/>
              <a:t>In the Fourier transform domain, low frequencies are responsible for the general gray-level appearance of an image over smooth areas, while high frequencies are responsible for detail, such as edges and noise.</a:t>
            </a:r>
          </a:p>
          <a:p>
            <a:pPr eaLnBrk="1" hangingPunct="1"/>
            <a:r>
              <a:rPr lang="en-US" altLang="zh-TW"/>
              <a:t>A lowpass filter attenuates high frequencies while </a:t>
            </a:r>
            <a:r>
              <a:rPr lang="en-US" altLang="zh-TW">
                <a:latin typeface="Arial" panose="020B0604020202020204" pitchFamily="34" charset="0"/>
              </a:rPr>
              <a:t>“</a:t>
            </a:r>
            <a:r>
              <a:rPr lang="en-US" altLang="zh-TW"/>
              <a:t>passing</a:t>
            </a:r>
            <a:r>
              <a:rPr lang="en-US" altLang="zh-TW">
                <a:latin typeface="Arial" panose="020B0604020202020204" pitchFamily="34" charset="0"/>
              </a:rPr>
              <a:t>”</a:t>
            </a:r>
            <a:r>
              <a:rPr lang="en-US" altLang="zh-TW"/>
              <a:t> low frequencies.</a:t>
            </a:r>
          </a:p>
          <a:p>
            <a:pPr lvl="1" eaLnBrk="1" hangingPunct="1"/>
            <a:r>
              <a:rPr lang="en-US" altLang="zh-TW"/>
              <a:t>A highpass filter, a bandpass filter, and a band reject filter can be similarly defined.</a:t>
            </a:r>
          </a:p>
          <a:p>
            <a:pPr eaLnBrk="1" hangingPunct="1"/>
            <a:r>
              <a:rPr lang="en-US" altLang="zh-TW"/>
              <a:t>Fig. 4.7(a) and (c) shows the 2-D lowpass and highpass filters, while Fig. 4.7(b) and (c) shows the results of processing the image in Fig. 4.4(a) with the 2-D filters, respectively.</a:t>
            </a:r>
          </a:p>
          <a:p>
            <a:pPr eaLnBrk="1" hangingPunct="1"/>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a:extLst>
              <a:ext uri="{FF2B5EF4-FFF2-40B4-BE49-F238E27FC236}">
                <a16:creationId xmlns:a16="http://schemas.microsoft.com/office/drawing/2014/main" id="{D48BE860-F34C-458C-AA2C-25F35BDEDB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F954C4F-043E-4B76-8E79-026880E076AB}" type="slidenum">
              <a:rPr kumimoji="0" lang="zh-TW" altLang="en-US"/>
              <a:pPr eaLnBrk="1" hangingPunct="1"/>
              <a:t>2</a:t>
            </a:fld>
            <a:endParaRPr kumimoji="0" lang="en-US" altLang="zh-TW"/>
          </a:p>
        </p:txBody>
      </p:sp>
      <p:sp>
        <p:nvSpPr>
          <p:cNvPr id="6147" name="Rectangle 2">
            <a:extLst>
              <a:ext uri="{FF2B5EF4-FFF2-40B4-BE49-F238E27FC236}">
                <a16:creationId xmlns:a16="http://schemas.microsoft.com/office/drawing/2014/main" id="{D9663DD1-6501-4488-BF30-96F375F1501F}"/>
              </a:ext>
            </a:extLst>
          </p:cNvPr>
          <p:cNvSpPr>
            <a:spLocks noGrp="1" noChangeArrowheads="1"/>
          </p:cNvSpPr>
          <p:nvPr>
            <p:ph type="title"/>
          </p:nvPr>
        </p:nvSpPr>
        <p:spPr/>
        <p:txBody>
          <a:bodyPr/>
          <a:lstStyle/>
          <a:p>
            <a:pPr eaLnBrk="1" hangingPunct="1"/>
            <a:r>
              <a:rPr lang="en-US" altLang="zh-TW"/>
              <a:t>Background</a:t>
            </a:r>
            <a:endParaRPr lang="zh-TW" altLang="en-US"/>
          </a:p>
        </p:txBody>
      </p:sp>
      <p:sp>
        <p:nvSpPr>
          <p:cNvPr id="6148" name="Rectangle 3">
            <a:extLst>
              <a:ext uri="{FF2B5EF4-FFF2-40B4-BE49-F238E27FC236}">
                <a16:creationId xmlns:a16="http://schemas.microsoft.com/office/drawing/2014/main" id="{6B70E620-16FC-4C2F-AF78-3AF52291E7EA}"/>
              </a:ext>
            </a:extLst>
          </p:cNvPr>
          <p:cNvSpPr>
            <a:spLocks noGrp="1" noChangeArrowheads="1"/>
          </p:cNvSpPr>
          <p:nvPr>
            <p:ph type="body" idx="1"/>
          </p:nvPr>
        </p:nvSpPr>
        <p:spPr/>
        <p:txBody>
          <a:bodyPr/>
          <a:lstStyle/>
          <a:p>
            <a:pPr eaLnBrk="1" hangingPunct="1"/>
            <a:r>
              <a:rPr lang="en-US" altLang="zh-TW"/>
              <a:t>Any periodic function can be expressed as the sum of sines and/or cosines of different frequencies, each multiplied by a different coefficient (Fourier series).</a:t>
            </a:r>
          </a:p>
          <a:p>
            <a:pPr eaLnBrk="1" hangingPunct="1"/>
            <a:r>
              <a:rPr lang="en-US" altLang="zh-TW"/>
              <a:t>As an illustrated example shown in Fig. 4.1, the function at the bottom is the sum of the four functions above it.</a:t>
            </a:r>
          </a:p>
          <a:p>
            <a:pPr eaLnBrk="1" hangingPunct="1"/>
            <a:r>
              <a:rPr lang="en-US" altLang="zh-TW"/>
              <a:t>Even functions that are not periodic can be expressed as the integral of sines and/or cosines multiplied by a weight function (Fourier transform).</a:t>
            </a:r>
          </a:p>
          <a:p>
            <a:pPr eaLnBrk="1" hangingPunct="1"/>
            <a:r>
              <a:rPr lang="en-US" altLang="zh-TW"/>
              <a:t>We deal only with functions (images) of finite duration, so the Fourier transform is the tool in which we are interested.</a:t>
            </a:r>
          </a:p>
          <a:p>
            <a:pPr eaLnBrk="1" hangingPunct="1">
              <a:buFont typeface="Wingdings" panose="05000000000000000000" pitchFamily="2" charset="2"/>
              <a:buNone/>
            </a:pPr>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a:extLst>
              <a:ext uri="{FF2B5EF4-FFF2-40B4-BE49-F238E27FC236}">
                <a16:creationId xmlns:a16="http://schemas.microsoft.com/office/drawing/2014/main" id="{F007ACE4-D227-4727-9F99-0C5669301B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B0420F2-B3A0-4C1D-8BA1-8E0772D905AB}" type="slidenum">
              <a:rPr kumimoji="0" lang="zh-TW" altLang="en-US"/>
              <a:pPr eaLnBrk="1" hangingPunct="1"/>
              <a:t>20</a:t>
            </a:fld>
            <a:endParaRPr kumimoji="0" lang="en-US" altLang="zh-TW"/>
          </a:p>
        </p:txBody>
      </p:sp>
      <p:sp>
        <p:nvSpPr>
          <p:cNvPr id="24579" name="Rectangle 2">
            <a:extLst>
              <a:ext uri="{FF2B5EF4-FFF2-40B4-BE49-F238E27FC236}">
                <a16:creationId xmlns:a16="http://schemas.microsoft.com/office/drawing/2014/main" id="{747940A2-0635-4310-ACE6-DF0B79706FBA}"/>
              </a:ext>
            </a:extLst>
          </p:cNvPr>
          <p:cNvSpPr>
            <a:spLocks noGrp="1" noChangeArrowheads="1"/>
          </p:cNvSpPr>
          <p:nvPr>
            <p:ph type="title"/>
          </p:nvPr>
        </p:nvSpPr>
        <p:spPr/>
        <p:txBody>
          <a:bodyPr/>
          <a:lstStyle/>
          <a:p>
            <a:pPr eaLnBrk="1" hangingPunct="1"/>
            <a:endParaRPr lang="zh-TW" altLang="en-US"/>
          </a:p>
        </p:txBody>
      </p:sp>
      <p:pic>
        <p:nvPicPr>
          <p:cNvPr id="24580" name="Picture 4">
            <a:extLst>
              <a:ext uri="{FF2B5EF4-FFF2-40B4-BE49-F238E27FC236}">
                <a16:creationId xmlns:a16="http://schemas.microsoft.com/office/drawing/2014/main" id="{9213DEDF-D149-46CF-97C8-DDD9C47E842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87450" y="269875"/>
            <a:ext cx="6769100" cy="6338888"/>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a:extLst>
              <a:ext uri="{FF2B5EF4-FFF2-40B4-BE49-F238E27FC236}">
                <a16:creationId xmlns:a16="http://schemas.microsoft.com/office/drawing/2014/main" id="{6FD129E3-7788-463B-B535-8EFD6E455E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8ACD5FE-A3B7-483B-9BEE-87C858D04A35}" type="slidenum">
              <a:rPr kumimoji="0" lang="zh-TW" altLang="en-US"/>
              <a:pPr eaLnBrk="1" hangingPunct="1"/>
              <a:t>21</a:t>
            </a:fld>
            <a:endParaRPr kumimoji="0" lang="en-US" altLang="zh-TW"/>
          </a:p>
        </p:txBody>
      </p:sp>
      <p:sp>
        <p:nvSpPr>
          <p:cNvPr id="25603" name="Rectangle 2">
            <a:extLst>
              <a:ext uri="{FF2B5EF4-FFF2-40B4-BE49-F238E27FC236}">
                <a16:creationId xmlns:a16="http://schemas.microsoft.com/office/drawing/2014/main" id="{954AD35B-901A-4F06-A3C0-EE2ABB1B347C}"/>
              </a:ext>
            </a:extLst>
          </p:cNvPr>
          <p:cNvSpPr>
            <a:spLocks noGrp="1" noChangeArrowheads="1"/>
          </p:cNvSpPr>
          <p:nvPr>
            <p:ph type="title"/>
          </p:nvPr>
        </p:nvSpPr>
        <p:spPr/>
        <p:txBody>
          <a:bodyPr/>
          <a:lstStyle/>
          <a:p>
            <a:pPr eaLnBrk="1" hangingPunct="1"/>
            <a:endParaRPr lang="zh-TW" altLang="en-US"/>
          </a:p>
        </p:txBody>
      </p:sp>
      <p:sp>
        <p:nvSpPr>
          <p:cNvPr id="25604" name="Rectangle 3">
            <a:extLst>
              <a:ext uri="{FF2B5EF4-FFF2-40B4-BE49-F238E27FC236}">
                <a16:creationId xmlns:a16="http://schemas.microsoft.com/office/drawing/2014/main" id="{3AA638AE-4D7A-427E-93AA-5F1C62717628}"/>
              </a:ext>
            </a:extLst>
          </p:cNvPr>
          <p:cNvSpPr>
            <a:spLocks noGrp="1" noChangeArrowheads="1"/>
          </p:cNvSpPr>
          <p:nvPr>
            <p:ph type="body" idx="1"/>
          </p:nvPr>
        </p:nvSpPr>
        <p:spPr/>
        <p:txBody>
          <a:bodyPr/>
          <a:lstStyle/>
          <a:p>
            <a:pPr eaLnBrk="1" hangingPunct="1"/>
            <a:r>
              <a:rPr lang="en-US" altLang="zh-TW" dirty="0"/>
              <a:t>Fig. 4.8 shows the result by using the filter in Fig. 4.7(c) with some modifications (offsets).</a:t>
            </a:r>
          </a:p>
          <a:p>
            <a:pPr eaLnBrk="1" hangingPunct="1"/>
            <a:endParaRPr lang="zh-TW" altLang="en-US" dirty="0"/>
          </a:p>
        </p:txBody>
      </p:sp>
      <p:pic>
        <p:nvPicPr>
          <p:cNvPr id="25605" name="Picture 4">
            <a:extLst>
              <a:ext uri="{FF2B5EF4-FFF2-40B4-BE49-F238E27FC236}">
                <a16:creationId xmlns:a16="http://schemas.microsoft.com/office/drawing/2014/main" id="{67E0454B-747E-4C8A-8986-0D115D9E0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6929438"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a:extLst>
              <a:ext uri="{FF2B5EF4-FFF2-40B4-BE49-F238E27FC236}">
                <a16:creationId xmlns:a16="http://schemas.microsoft.com/office/drawing/2014/main" id="{7B91EC08-033C-4873-AF53-49E60B1709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5542652-8649-4EA7-985D-AB57BE9EDADE}" type="slidenum">
              <a:rPr kumimoji="0" lang="zh-TW" altLang="en-US"/>
              <a:pPr eaLnBrk="1" hangingPunct="1"/>
              <a:t>22</a:t>
            </a:fld>
            <a:endParaRPr kumimoji="0" lang="en-US" altLang="zh-TW"/>
          </a:p>
        </p:txBody>
      </p:sp>
      <p:sp>
        <p:nvSpPr>
          <p:cNvPr id="26627" name="Rectangle 2">
            <a:extLst>
              <a:ext uri="{FF2B5EF4-FFF2-40B4-BE49-F238E27FC236}">
                <a16:creationId xmlns:a16="http://schemas.microsoft.com/office/drawing/2014/main" id="{A424D18B-2F7B-46A9-A220-840C6194621B}"/>
              </a:ext>
            </a:extLst>
          </p:cNvPr>
          <p:cNvSpPr>
            <a:spLocks noGrp="1" noChangeArrowheads="1"/>
          </p:cNvSpPr>
          <p:nvPr>
            <p:ph type="title"/>
          </p:nvPr>
        </p:nvSpPr>
        <p:spPr/>
        <p:txBody>
          <a:bodyPr/>
          <a:lstStyle/>
          <a:p>
            <a:pPr eaLnBrk="1" hangingPunct="1"/>
            <a:r>
              <a:rPr lang="en-US" altLang="zh-TW"/>
              <a:t>Correspondence Between Filtering in the Spatial and Frequency Domains</a:t>
            </a:r>
            <a:endParaRPr lang="zh-TW" altLang="en-US"/>
          </a:p>
        </p:txBody>
      </p:sp>
      <p:sp>
        <p:nvSpPr>
          <p:cNvPr id="26628" name="Rectangle 3">
            <a:extLst>
              <a:ext uri="{FF2B5EF4-FFF2-40B4-BE49-F238E27FC236}">
                <a16:creationId xmlns:a16="http://schemas.microsoft.com/office/drawing/2014/main" id="{CD42A96E-1A22-4F52-BD9B-2C6472A590D3}"/>
              </a:ext>
            </a:extLst>
          </p:cNvPr>
          <p:cNvSpPr>
            <a:spLocks noGrp="1" noChangeArrowheads="1"/>
          </p:cNvSpPr>
          <p:nvPr>
            <p:ph type="body" idx="1"/>
          </p:nvPr>
        </p:nvSpPr>
        <p:spPr/>
        <p:txBody>
          <a:bodyPr/>
          <a:lstStyle/>
          <a:p>
            <a:pPr defTabSz="804863" eaLnBrk="1" hangingPunct="1">
              <a:spcBef>
                <a:spcPct val="5000"/>
              </a:spcBef>
            </a:pPr>
            <a:r>
              <a:rPr lang="en-US" altLang="zh-TW" dirty="0"/>
              <a:t>The convolution theorem:</a:t>
            </a:r>
          </a:p>
          <a:p>
            <a:pPr defTabSz="804863" eaLnBrk="1" hangingPunct="1">
              <a:spcBef>
                <a:spcPct val="5000"/>
              </a:spcBef>
              <a:buFont typeface="Wingdings" panose="05000000000000000000" pitchFamily="2" charset="2"/>
              <a:buNone/>
            </a:pPr>
            <a:r>
              <a:rPr lang="zh-TW" altLang="en-US" dirty="0"/>
              <a:t>	</a:t>
            </a:r>
            <a:r>
              <a:rPr lang="en-US" altLang="zh-TW" dirty="0"/>
              <a:t>The discrete convolution of two functions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a:t>
            </a:r>
            <a:r>
              <a:rPr lang="en-US" altLang="zh-TW" dirty="0"/>
              <a:t>×</a:t>
            </a:r>
            <a:r>
              <a:rPr lang="en-US" altLang="zh-TW" i="1" dirty="0"/>
              <a:t>N</a:t>
            </a:r>
            <a:r>
              <a:rPr lang="en-US" altLang="zh-TW" dirty="0"/>
              <a:t> is denoted by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is defined by:</a:t>
            </a:r>
          </a:p>
          <a:p>
            <a:pPr defTabSz="804863" eaLnBrk="1" hangingPunct="1">
              <a:lnSpc>
                <a:spcPct val="65000"/>
              </a:lnSpc>
              <a:spcBef>
                <a:spcPct val="100000"/>
              </a:spcBef>
              <a:spcAft>
                <a:spcPct val="40000"/>
              </a:spcAft>
              <a:buFont typeface="Wingdings" panose="05000000000000000000" pitchFamily="2" charset="2"/>
              <a:buNone/>
            </a:pPr>
            <a:r>
              <a:rPr lang="zh-TW" altLang="en-US" dirty="0"/>
              <a:t>									     	      </a:t>
            </a:r>
            <a:r>
              <a:rPr lang="en-US" altLang="zh-TW" dirty="0"/>
              <a:t>(4.2-30)</a:t>
            </a:r>
          </a:p>
          <a:p>
            <a:pPr defTabSz="804863" eaLnBrk="1" hangingPunct="1"/>
            <a:r>
              <a:rPr lang="en-US" altLang="zh-TW" dirty="0"/>
              <a:t>Three steps to implement</a:t>
            </a:r>
          </a:p>
          <a:p>
            <a:pPr defTabSz="804863" eaLnBrk="1" hangingPunct="1">
              <a:buFont typeface="Wingdings" panose="05000000000000000000" pitchFamily="2" charset="2"/>
              <a:buNone/>
            </a:pPr>
            <a:r>
              <a:rPr lang="zh-TW" altLang="en-US" dirty="0"/>
              <a:t>	</a:t>
            </a:r>
            <a:r>
              <a:rPr lang="en-US" altLang="zh-TW" dirty="0"/>
              <a:t>(1)	flipping one function about the origin;</a:t>
            </a:r>
          </a:p>
          <a:p>
            <a:pPr defTabSz="804863" eaLnBrk="1" hangingPunct="1">
              <a:buFont typeface="Wingdings" panose="05000000000000000000" pitchFamily="2" charset="2"/>
              <a:buNone/>
            </a:pPr>
            <a:r>
              <a:rPr lang="zh-TW" altLang="en-US" dirty="0"/>
              <a:t>	</a:t>
            </a:r>
            <a:r>
              <a:rPr lang="en-US" altLang="zh-TW" dirty="0"/>
              <a:t>(2)	shifting that function with respect to the other by 	changing the values of (</a:t>
            </a:r>
            <a:r>
              <a:rPr lang="en-US" altLang="zh-TW" i="1" dirty="0"/>
              <a:t>x</a:t>
            </a:r>
            <a:r>
              <a:rPr lang="en-US" altLang="zh-TW" dirty="0"/>
              <a:t>, </a:t>
            </a:r>
            <a:r>
              <a:rPr lang="en-US" altLang="zh-TW" i="1" dirty="0"/>
              <a:t>y</a:t>
            </a:r>
            <a:r>
              <a:rPr lang="en-US" altLang="zh-TW" dirty="0"/>
              <a:t>);</a:t>
            </a:r>
            <a:endParaRPr lang="zh-TW" altLang="en-US" dirty="0"/>
          </a:p>
          <a:p>
            <a:pPr defTabSz="804863" eaLnBrk="1" hangingPunct="1">
              <a:buFont typeface="Wingdings" panose="05000000000000000000" pitchFamily="2" charset="2"/>
              <a:buNone/>
            </a:pPr>
            <a:r>
              <a:rPr lang="zh-TW" altLang="en-US" dirty="0"/>
              <a:t>	</a:t>
            </a:r>
            <a:r>
              <a:rPr lang="en-US" altLang="zh-TW" dirty="0"/>
              <a:t>(3)	computing a sum of products over all values of </a:t>
            </a:r>
            <a:r>
              <a:rPr lang="en-US" altLang="zh-TW" i="1" dirty="0"/>
              <a:t>m</a:t>
            </a:r>
            <a:r>
              <a:rPr lang="en-US" altLang="zh-TW" dirty="0"/>
              <a:t> and </a:t>
            </a:r>
            <a:r>
              <a:rPr lang="en-US" altLang="zh-TW" i="1" dirty="0"/>
              <a:t>n</a:t>
            </a:r>
            <a:r>
              <a:rPr lang="en-US" altLang="zh-TW" dirty="0"/>
              <a:t>, 	for </a:t>
            </a:r>
            <a:r>
              <a:rPr lang="en-US" altLang="zh-TW" i="1" dirty="0"/>
              <a:t>each</a:t>
            </a:r>
            <a:r>
              <a:rPr lang="en-US" altLang="zh-TW" dirty="0"/>
              <a:t> displacement (</a:t>
            </a:r>
            <a:r>
              <a:rPr lang="en-US" altLang="zh-TW" i="1" dirty="0"/>
              <a:t>x</a:t>
            </a:r>
            <a:r>
              <a:rPr lang="en-US" altLang="zh-TW" dirty="0"/>
              <a:t>, </a:t>
            </a:r>
            <a:r>
              <a:rPr lang="en-US" altLang="zh-TW" i="1" dirty="0"/>
              <a:t>y</a:t>
            </a:r>
            <a:r>
              <a:rPr lang="en-US" altLang="zh-TW" dirty="0"/>
              <a:t>).</a:t>
            </a:r>
            <a:endParaRPr lang="zh-TW" altLang="en-US" dirty="0"/>
          </a:p>
        </p:txBody>
      </p:sp>
      <mc:AlternateContent xmlns:mc="http://schemas.openxmlformats.org/markup-compatibility/2006" xmlns:a14="http://schemas.microsoft.com/office/drawing/2010/main">
        <mc:Choice Requires="a14">
          <p:sp>
            <p:nvSpPr>
              <p:cNvPr id="26629" name="Object 4">
                <a:extLst>
                  <a:ext uri="{FF2B5EF4-FFF2-40B4-BE49-F238E27FC236}">
                    <a16:creationId xmlns:a16="http://schemas.microsoft.com/office/drawing/2014/main" id="{87F79503-B220-4E87-8015-4D2F9D89A6F4}"/>
                  </a:ext>
                </a:extLst>
              </p:cNvPr>
              <p:cNvSpPr txBox="1"/>
              <p:nvPr/>
            </p:nvSpPr>
            <p:spPr bwMode="auto">
              <a:xfrm>
                <a:off x="323528" y="2636912"/>
                <a:ext cx="7445201" cy="106203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𝑀𝑁</m:t>
                          </m:r>
                        </m:den>
                      </m:f>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−1</m:t>
                          </m:r>
                        </m:sup>
                        <m:e>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𝑁</m:t>
                              </m:r>
                              <m:r>
                                <a:rPr lang="zh-TW" altLang="en-US" sz="2400" i="1">
                                  <a:solidFill>
                                    <a:srgbClr val="000000"/>
                                  </a:solidFill>
                                  <a:latin typeface="Cambria Math" panose="02040503050406030204" pitchFamily="18" charset="0"/>
                                </a:rPr>
                                <m:t>−1</m:t>
                              </m:r>
                            </m:sup>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𝑚</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m:t>
                              </m:r>
                            </m:e>
                          </m:nary>
                        </m:e>
                      </m:nary>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26629" name="Object 4">
                <a:extLst>
                  <a:ext uri="{FF2B5EF4-FFF2-40B4-BE49-F238E27FC236}">
                    <a16:creationId xmlns:a16="http://schemas.microsoft.com/office/drawing/2014/main" id="{87F79503-B220-4E87-8015-4D2F9D89A6F4}"/>
                  </a:ext>
                </a:extLst>
              </p:cNvPr>
              <p:cNvSpPr txBox="1">
                <a:spLocks noRot="1" noChangeAspect="1" noMove="1" noResize="1" noEditPoints="1" noAdjustHandles="1" noChangeArrowheads="1" noChangeShapeType="1" noTextEdit="1"/>
              </p:cNvSpPr>
              <p:nvPr/>
            </p:nvSpPr>
            <p:spPr bwMode="auto">
              <a:xfrm>
                <a:off x="323528" y="2636912"/>
                <a:ext cx="7445201" cy="1062037"/>
              </a:xfrm>
              <a:prstGeom prst="rect">
                <a:avLst/>
              </a:prstGeom>
              <a:blipFill>
                <a:blip r:embed="rId2"/>
                <a:stretch>
                  <a:fillRect b="-1149"/>
                </a:stretch>
              </a:blipFill>
              <a:ln>
                <a:noFill/>
              </a:ln>
              <a:effectLst/>
              <a:extLst/>
            </p:spPr>
            <p:txBody>
              <a:bodyPr/>
              <a:lstStyle/>
              <a:p>
                <a:r>
                  <a:rPr lang="zh-TW"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a:extLst>
              <a:ext uri="{FF2B5EF4-FFF2-40B4-BE49-F238E27FC236}">
                <a16:creationId xmlns:a16="http://schemas.microsoft.com/office/drawing/2014/main" id="{A87868EF-E93E-4EF1-9040-1D0FB78148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1359F46-A90E-4E4E-A020-E1F880C61975}" type="slidenum">
              <a:rPr kumimoji="0" lang="zh-TW" altLang="en-US"/>
              <a:pPr eaLnBrk="1" hangingPunct="1"/>
              <a:t>23</a:t>
            </a:fld>
            <a:endParaRPr kumimoji="0" lang="en-US" altLang="zh-TW"/>
          </a:p>
        </p:txBody>
      </p:sp>
      <p:sp>
        <p:nvSpPr>
          <p:cNvPr id="27651" name="Rectangle 2">
            <a:extLst>
              <a:ext uri="{FF2B5EF4-FFF2-40B4-BE49-F238E27FC236}">
                <a16:creationId xmlns:a16="http://schemas.microsoft.com/office/drawing/2014/main" id="{D2C51D1B-6B52-48F3-8323-1D7A36CAD668}"/>
              </a:ext>
            </a:extLst>
          </p:cNvPr>
          <p:cNvSpPr>
            <a:spLocks noGrp="1" noChangeArrowheads="1"/>
          </p:cNvSpPr>
          <p:nvPr>
            <p:ph type="title"/>
          </p:nvPr>
        </p:nvSpPr>
        <p:spPr/>
        <p:txBody>
          <a:bodyPr/>
          <a:lstStyle/>
          <a:p>
            <a:pPr eaLnBrk="1" hangingPunct="1"/>
            <a:endParaRPr lang="zh-TW" altLang="en-US"/>
          </a:p>
        </p:txBody>
      </p:sp>
      <p:sp>
        <p:nvSpPr>
          <p:cNvPr id="27652" name="Rectangle 3">
            <a:extLst>
              <a:ext uri="{FF2B5EF4-FFF2-40B4-BE49-F238E27FC236}">
                <a16:creationId xmlns:a16="http://schemas.microsoft.com/office/drawing/2014/main" id="{B6C923C8-EAAE-4CDF-B305-DF27EE07EDA9}"/>
              </a:ext>
            </a:extLst>
          </p:cNvPr>
          <p:cNvSpPr>
            <a:spLocks noGrp="1" noChangeArrowheads="1"/>
          </p:cNvSpPr>
          <p:nvPr>
            <p:ph type="body" idx="1"/>
          </p:nvPr>
        </p:nvSpPr>
        <p:spPr>
          <a:xfrm>
            <a:off x="107950" y="188913"/>
            <a:ext cx="8847138" cy="6408737"/>
          </a:xfrm>
        </p:spPr>
        <p:txBody>
          <a:bodyPr/>
          <a:lstStyle/>
          <a:p>
            <a:pPr eaLnBrk="1" hangingPunct="1">
              <a:lnSpc>
                <a:spcPct val="90000"/>
              </a:lnSpc>
              <a:spcBef>
                <a:spcPct val="0"/>
              </a:spcBef>
            </a:pPr>
            <a:r>
              <a:rPr lang="en-US" altLang="zh-TW" dirty="0"/>
              <a:t>Let </a:t>
            </a:r>
            <a:r>
              <a:rPr lang="en-US" altLang="zh-TW" i="1" dirty="0"/>
              <a:t>F</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H</a:t>
            </a:r>
            <a:r>
              <a:rPr lang="en-US" altLang="zh-TW" dirty="0"/>
              <a:t>(</a:t>
            </a:r>
            <a:r>
              <a:rPr lang="en-US" altLang="zh-TW" i="1" dirty="0"/>
              <a:t>u</a:t>
            </a:r>
            <a:r>
              <a:rPr lang="en-US" altLang="zh-TW" dirty="0"/>
              <a:t>,</a:t>
            </a:r>
            <a:r>
              <a:rPr lang="en-US" altLang="zh-TW" i="1" dirty="0"/>
              <a:t> v</a:t>
            </a:r>
            <a:r>
              <a:rPr lang="en-US" altLang="zh-TW" dirty="0"/>
              <a:t>) denote the Fourier transforms of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respectively. Then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r>
              <a:rPr lang="en-US" altLang="zh-TW" i="1" dirty="0"/>
              <a:t>H</a:t>
            </a:r>
            <a:r>
              <a:rPr lang="en-US" altLang="zh-TW" dirty="0"/>
              <a:t>(</a:t>
            </a:r>
            <a:r>
              <a:rPr lang="en-US" altLang="zh-TW" i="1" dirty="0"/>
              <a:t>u</a:t>
            </a:r>
            <a:r>
              <a:rPr lang="en-US" altLang="zh-TW" dirty="0"/>
              <a:t>,</a:t>
            </a:r>
            <a:r>
              <a:rPr lang="en-US" altLang="zh-TW" i="1" dirty="0"/>
              <a:t> v</a:t>
            </a:r>
            <a:r>
              <a:rPr lang="en-US" altLang="zh-TW" dirty="0"/>
              <a:t>) constitute a Fourier transform pair, i.e.,</a:t>
            </a:r>
          </a:p>
          <a:p>
            <a:pPr eaLnBrk="1" hangingPunct="1">
              <a:lnSpc>
                <a:spcPct val="85000"/>
              </a:lnSpc>
              <a:spcBef>
                <a:spcPct val="0"/>
              </a:spcBef>
              <a:buFont typeface="Wingdings" panose="05000000000000000000" pitchFamily="2" charset="2"/>
              <a:buNone/>
            </a:pPr>
            <a:r>
              <a:rPr lang="zh-TW" altLang="en-US" dirty="0"/>
              <a:t>									     </a:t>
            </a:r>
            <a:r>
              <a:rPr lang="en-US" altLang="zh-TW" dirty="0"/>
              <a:t>(4.2-31)</a:t>
            </a:r>
          </a:p>
          <a:p>
            <a:pPr eaLnBrk="1" hangingPunct="1">
              <a:lnSpc>
                <a:spcPct val="95000"/>
              </a:lnSpc>
              <a:spcBef>
                <a:spcPct val="0"/>
              </a:spcBef>
              <a:buFont typeface="Wingdings" panose="05000000000000000000" pitchFamily="2" charset="2"/>
              <a:buNone/>
            </a:pPr>
            <a:r>
              <a:rPr lang="zh-TW" altLang="en-US" dirty="0"/>
              <a:t>	</a:t>
            </a:r>
            <a:r>
              <a:rPr lang="en-US" altLang="zh-TW" dirty="0"/>
              <a:t>Similarly,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r>
              <a:rPr lang="en-US" altLang="zh-TW" i="1" dirty="0"/>
              <a:t>H</a:t>
            </a:r>
            <a:r>
              <a:rPr lang="en-US" altLang="zh-TW" dirty="0"/>
              <a:t>(</a:t>
            </a:r>
            <a:r>
              <a:rPr lang="en-US" altLang="zh-TW" i="1" dirty="0"/>
              <a:t>u</a:t>
            </a:r>
            <a:r>
              <a:rPr lang="en-US" altLang="zh-TW" dirty="0"/>
              <a:t>,</a:t>
            </a:r>
            <a:r>
              <a:rPr lang="en-US" altLang="zh-TW" i="1" dirty="0"/>
              <a:t> v</a:t>
            </a:r>
            <a:r>
              <a:rPr lang="en-US" altLang="zh-TW" dirty="0"/>
              <a:t>)</a:t>
            </a:r>
            <a:r>
              <a:rPr lang="en-US" altLang="zh-TW" i="1" dirty="0"/>
              <a:t> </a:t>
            </a:r>
            <a:r>
              <a:rPr lang="en-US" altLang="zh-TW" dirty="0"/>
              <a:t>also constitute a Fourier transform pair, i.e.,</a:t>
            </a:r>
          </a:p>
          <a:p>
            <a:pPr eaLnBrk="1" hangingPunct="1">
              <a:lnSpc>
                <a:spcPct val="85000"/>
              </a:lnSpc>
              <a:spcBef>
                <a:spcPct val="0"/>
              </a:spcBef>
              <a:buFont typeface="Wingdings" panose="05000000000000000000" pitchFamily="2" charset="2"/>
              <a:buNone/>
            </a:pPr>
            <a:r>
              <a:rPr lang="zh-TW" altLang="en-US" dirty="0"/>
              <a:t>						     			     </a:t>
            </a:r>
            <a:r>
              <a:rPr lang="en-US" altLang="zh-TW" dirty="0"/>
              <a:t>(4.2-32)</a:t>
            </a:r>
          </a:p>
          <a:p>
            <a:pPr eaLnBrk="1" hangingPunct="1"/>
            <a:r>
              <a:rPr lang="en-US" altLang="zh-TW" dirty="0"/>
              <a:t>An </a:t>
            </a:r>
            <a:r>
              <a:rPr lang="en-US" altLang="zh-TW" i="1" dirty="0"/>
              <a:t>impulse function </a:t>
            </a:r>
            <a:r>
              <a:rPr lang="en-US" altLang="zh-TW" dirty="0"/>
              <a:t>of </a:t>
            </a:r>
            <a:r>
              <a:rPr lang="en-US" altLang="zh-TW" i="1" dirty="0"/>
              <a:t>strength</a:t>
            </a:r>
            <a:r>
              <a:rPr lang="en-US" altLang="zh-TW" dirty="0"/>
              <a:t> </a:t>
            </a:r>
            <a:r>
              <a:rPr lang="en-US" altLang="zh-TW" i="1" dirty="0"/>
              <a:t>A</a:t>
            </a:r>
            <a:r>
              <a:rPr lang="en-US" altLang="zh-TW" dirty="0"/>
              <a:t>, located at coordinates (</a:t>
            </a:r>
            <a:r>
              <a:rPr lang="en-US" altLang="zh-TW" i="1" dirty="0"/>
              <a:t>x</a:t>
            </a:r>
            <a:r>
              <a:rPr lang="en-US" altLang="zh-TW" baseline="-25000" dirty="0"/>
              <a:t>0</a:t>
            </a:r>
            <a:r>
              <a:rPr lang="en-US" altLang="zh-TW" dirty="0"/>
              <a:t>, </a:t>
            </a:r>
            <a:r>
              <a:rPr lang="en-US" altLang="zh-TW" i="1" dirty="0"/>
              <a:t>y</a:t>
            </a:r>
            <a:r>
              <a:rPr lang="en-US" altLang="zh-TW" baseline="-25000" dirty="0"/>
              <a:t>0</a:t>
            </a:r>
            <a:r>
              <a:rPr lang="en-US" altLang="zh-TW" dirty="0"/>
              <a:t>), is </a:t>
            </a:r>
            <a:r>
              <a:rPr lang="en-US" altLang="zh-TW" dirty="0" err="1"/>
              <a:t>deonted</a:t>
            </a:r>
            <a:r>
              <a:rPr lang="en-US" altLang="zh-TW" dirty="0"/>
              <a:t> by                        and is </a:t>
            </a:r>
            <a:r>
              <a:rPr lang="en-US" altLang="zh-TW" i="1" dirty="0"/>
              <a:t>defined</a:t>
            </a:r>
            <a:r>
              <a:rPr lang="en-US" altLang="zh-TW" dirty="0"/>
              <a:t> by:</a:t>
            </a:r>
          </a:p>
          <a:p>
            <a:pPr eaLnBrk="1" hangingPunct="1">
              <a:buFont typeface="Wingdings" panose="05000000000000000000" pitchFamily="2" charset="2"/>
              <a:buNone/>
            </a:pPr>
            <a:r>
              <a:rPr lang="zh-TW" altLang="en-US" dirty="0"/>
              <a:t>									     </a:t>
            </a:r>
            <a:r>
              <a:rPr lang="en-US" altLang="zh-TW" dirty="0"/>
              <a:t>(4.2-33)</a:t>
            </a:r>
          </a:p>
          <a:p>
            <a:pPr eaLnBrk="1" hangingPunct="1">
              <a:lnSpc>
                <a:spcPct val="80000"/>
              </a:lnSpc>
              <a:spcBef>
                <a:spcPct val="75000"/>
              </a:spcBef>
              <a:buFont typeface="Wingdings" panose="05000000000000000000" pitchFamily="2" charset="2"/>
              <a:buNone/>
            </a:pPr>
            <a:r>
              <a:rPr lang="en-US" altLang="zh-TW" dirty="0"/>
              <a:t>	That is, the summation of a function </a:t>
            </a:r>
            <a:r>
              <a:rPr lang="en-US" altLang="zh-TW" i="1" dirty="0"/>
              <a:t>s</a:t>
            </a:r>
            <a:r>
              <a:rPr lang="en-US" altLang="zh-TW" dirty="0"/>
              <a:t>(</a:t>
            </a:r>
            <a:r>
              <a:rPr lang="en-US" altLang="zh-TW" i="1" dirty="0"/>
              <a:t>x</a:t>
            </a:r>
            <a:r>
              <a:rPr lang="en-US" altLang="zh-TW" dirty="0"/>
              <a:t>, </a:t>
            </a:r>
            <a:r>
              <a:rPr lang="en-US" altLang="zh-TW" i="1" dirty="0"/>
              <a:t>y</a:t>
            </a:r>
            <a:r>
              <a:rPr lang="en-US" altLang="zh-TW" dirty="0"/>
              <a:t>) multiplied by an impulse is simply the value of the function at the location of the impulse, multiplied by the strength of the impulse.</a:t>
            </a:r>
            <a:endParaRPr lang="zh-TW" altLang="en-US" dirty="0"/>
          </a:p>
        </p:txBody>
      </p:sp>
      <p:graphicFrame>
        <p:nvGraphicFramePr>
          <p:cNvPr id="27653" name="Object 4">
            <a:extLst>
              <a:ext uri="{FF2B5EF4-FFF2-40B4-BE49-F238E27FC236}">
                <a16:creationId xmlns:a16="http://schemas.microsoft.com/office/drawing/2014/main" id="{AB762E63-8762-4BA5-B6D7-453A91AAED9D}"/>
              </a:ext>
            </a:extLst>
          </p:cNvPr>
          <p:cNvGraphicFramePr>
            <a:graphicFrameLocks noChangeAspect="1"/>
          </p:cNvGraphicFramePr>
          <p:nvPr/>
        </p:nvGraphicFramePr>
        <p:xfrm>
          <a:off x="720725" y="1330325"/>
          <a:ext cx="4032250" cy="431800"/>
        </p:xfrm>
        <a:graphic>
          <a:graphicData uri="http://schemas.openxmlformats.org/presentationml/2006/ole">
            <mc:AlternateContent xmlns:mc="http://schemas.openxmlformats.org/markup-compatibility/2006">
              <mc:Choice xmlns:v="urn:schemas-microsoft-com:vml" Requires="v">
                <p:oleObj spid="_x0000_s27945" name="方程式" r:id="rId3" imgW="2133600" imgH="203200" progId="Equation.3">
                  <p:embed/>
                </p:oleObj>
              </mc:Choice>
              <mc:Fallback>
                <p:oleObj name="方程式" r:id="rId3" imgW="21336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 y="1330325"/>
                        <a:ext cx="40322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a:extLst>
              <a:ext uri="{FF2B5EF4-FFF2-40B4-BE49-F238E27FC236}">
                <a16:creationId xmlns:a16="http://schemas.microsoft.com/office/drawing/2014/main" id="{24BA9B1D-17D0-4997-9428-18073EFA94EC}"/>
              </a:ext>
            </a:extLst>
          </p:cNvPr>
          <p:cNvGraphicFramePr>
            <a:graphicFrameLocks noChangeAspect="1"/>
          </p:cNvGraphicFramePr>
          <p:nvPr/>
        </p:nvGraphicFramePr>
        <p:xfrm>
          <a:off x="719138" y="2525713"/>
          <a:ext cx="4178300" cy="431800"/>
        </p:xfrm>
        <a:graphic>
          <a:graphicData uri="http://schemas.openxmlformats.org/presentationml/2006/ole">
            <mc:AlternateContent xmlns:mc="http://schemas.openxmlformats.org/markup-compatibility/2006">
              <mc:Choice xmlns:v="urn:schemas-microsoft-com:vml" Requires="v">
                <p:oleObj spid="_x0000_s27946" name="方程式" r:id="rId5" imgW="2133600" imgH="203200" progId="Equation.3">
                  <p:embed/>
                </p:oleObj>
              </mc:Choice>
              <mc:Fallback>
                <p:oleObj name="方程式" r:id="rId5" imgW="21336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2525713"/>
                        <a:ext cx="417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6">
            <a:extLst>
              <a:ext uri="{FF2B5EF4-FFF2-40B4-BE49-F238E27FC236}">
                <a16:creationId xmlns:a16="http://schemas.microsoft.com/office/drawing/2014/main" id="{02A834D4-AE8B-4074-BF2C-5900BA9C1557}"/>
              </a:ext>
            </a:extLst>
          </p:cNvPr>
          <p:cNvGraphicFramePr>
            <a:graphicFrameLocks noChangeAspect="1"/>
          </p:cNvGraphicFramePr>
          <p:nvPr/>
        </p:nvGraphicFramePr>
        <p:xfrm>
          <a:off x="3451225" y="3430588"/>
          <a:ext cx="2032000" cy="457200"/>
        </p:xfrm>
        <a:graphic>
          <a:graphicData uri="http://schemas.openxmlformats.org/presentationml/2006/ole">
            <mc:AlternateContent xmlns:mc="http://schemas.openxmlformats.org/markup-compatibility/2006">
              <mc:Choice xmlns:v="urn:schemas-microsoft-com:vml" Requires="v">
                <p:oleObj spid="_x0000_s27947" name="方程式" r:id="rId7" imgW="1130300" imgH="228600" progId="Equation.3">
                  <p:embed/>
                </p:oleObj>
              </mc:Choice>
              <mc:Fallback>
                <p:oleObj name="方程式" r:id="rId7" imgW="11303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1225" y="3430588"/>
                        <a:ext cx="203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7">
            <a:extLst>
              <a:ext uri="{FF2B5EF4-FFF2-40B4-BE49-F238E27FC236}">
                <a16:creationId xmlns:a16="http://schemas.microsoft.com/office/drawing/2014/main" id="{D5A1C67E-A497-4863-9FD3-BC873DD10767}"/>
              </a:ext>
            </a:extLst>
          </p:cNvPr>
          <p:cNvGraphicFramePr>
            <a:graphicFrameLocks noChangeAspect="1"/>
          </p:cNvGraphicFramePr>
          <p:nvPr/>
        </p:nvGraphicFramePr>
        <p:xfrm>
          <a:off x="1258888" y="3744913"/>
          <a:ext cx="5688012" cy="901700"/>
        </p:xfrm>
        <a:graphic>
          <a:graphicData uri="http://schemas.openxmlformats.org/presentationml/2006/ole">
            <mc:AlternateContent xmlns:mc="http://schemas.openxmlformats.org/markup-compatibility/2006">
              <mc:Choice xmlns:v="urn:schemas-microsoft-com:vml" Requires="v">
                <p:oleObj spid="_x0000_s27948" name="方程式" r:id="rId9" imgW="2667000" imgH="444500" progId="Equation.3">
                  <p:embed/>
                </p:oleObj>
              </mc:Choice>
              <mc:Fallback>
                <p:oleObj name="方程式" r:id="rId9" imgW="2667000"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744913"/>
                        <a:ext cx="5688012"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4DA18E19-E847-4DDD-9312-7FB58F14956A}"/>
              </a:ext>
            </a:extLst>
          </p:cNvPr>
          <p:cNvSpPr txBox="1"/>
          <p:nvPr/>
        </p:nvSpPr>
        <p:spPr>
          <a:xfrm>
            <a:off x="6766922" y="3887788"/>
            <a:ext cx="274434" cy="52322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800" dirty="0">
                <a:latin typeface="+mj-lt"/>
              </a:rPr>
              <a:t>.</a:t>
            </a:r>
            <a:endParaRPr lang="zh-TW" altLang="en-US" sz="28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a:extLst>
              <a:ext uri="{FF2B5EF4-FFF2-40B4-BE49-F238E27FC236}">
                <a16:creationId xmlns:a16="http://schemas.microsoft.com/office/drawing/2014/main" id="{8E0E736D-4E81-4B69-81C9-AD4E29B71A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C3A401A-2B89-4EE5-BB06-6E09B93DDE67}" type="slidenum">
              <a:rPr kumimoji="0" lang="zh-TW" altLang="en-US"/>
              <a:pPr eaLnBrk="1" hangingPunct="1"/>
              <a:t>24</a:t>
            </a:fld>
            <a:endParaRPr kumimoji="0" lang="en-US" altLang="zh-TW"/>
          </a:p>
        </p:txBody>
      </p:sp>
      <p:sp>
        <p:nvSpPr>
          <p:cNvPr id="28675" name="Rectangle 2">
            <a:extLst>
              <a:ext uri="{FF2B5EF4-FFF2-40B4-BE49-F238E27FC236}">
                <a16:creationId xmlns:a16="http://schemas.microsoft.com/office/drawing/2014/main" id="{9647A512-0918-4C41-A1F7-07C00AFBE866}"/>
              </a:ext>
            </a:extLst>
          </p:cNvPr>
          <p:cNvSpPr>
            <a:spLocks noGrp="1" noChangeArrowheads="1"/>
          </p:cNvSpPr>
          <p:nvPr>
            <p:ph type="title"/>
          </p:nvPr>
        </p:nvSpPr>
        <p:spPr/>
        <p:txBody>
          <a:bodyPr/>
          <a:lstStyle/>
          <a:p>
            <a:pPr eaLnBrk="1" hangingPunct="1"/>
            <a:endParaRPr lang="zh-TW" altLang="en-US"/>
          </a:p>
        </p:txBody>
      </p:sp>
      <p:sp>
        <p:nvSpPr>
          <p:cNvPr id="28676" name="Rectangle 3">
            <a:extLst>
              <a:ext uri="{FF2B5EF4-FFF2-40B4-BE49-F238E27FC236}">
                <a16:creationId xmlns:a16="http://schemas.microsoft.com/office/drawing/2014/main" id="{096AB67C-EEB8-4A04-885F-0A70DCA17A96}"/>
              </a:ext>
            </a:extLst>
          </p:cNvPr>
          <p:cNvSpPr>
            <a:spLocks noGrp="1" noChangeArrowheads="1"/>
          </p:cNvSpPr>
          <p:nvPr>
            <p:ph type="body" idx="1"/>
          </p:nvPr>
        </p:nvSpPr>
        <p:spPr/>
        <p:txBody>
          <a:bodyPr/>
          <a:lstStyle/>
          <a:p>
            <a:pPr eaLnBrk="1" hangingPunct="1"/>
            <a:r>
              <a:rPr lang="en-US" altLang="zh-TW" dirty="0"/>
              <a:t>Convolution of a function with an impulse </a:t>
            </a:r>
            <a:r>
              <a:rPr lang="en-US" altLang="zh-TW" dirty="0">
                <a:latin typeface="Arial" panose="020B0604020202020204" pitchFamily="34" charset="0"/>
              </a:rPr>
              <a:t>“</a:t>
            </a:r>
            <a:r>
              <a:rPr lang="en-US" altLang="zh-TW" dirty="0"/>
              <a:t>copies</a:t>
            </a:r>
            <a:r>
              <a:rPr lang="en-US" altLang="zh-TW" dirty="0">
                <a:latin typeface="Arial" panose="020B0604020202020204" pitchFamily="34" charset="0"/>
              </a:rPr>
              <a:t>”</a:t>
            </a:r>
            <a:r>
              <a:rPr lang="en-US" altLang="zh-TW" dirty="0"/>
              <a:t> the value of that function at the location of the impulse.</a:t>
            </a:r>
          </a:p>
          <a:p>
            <a:pPr eaLnBrk="1" hangingPunct="1"/>
            <a:r>
              <a:rPr lang="zh-TW" altLang="en-US" dirty="0"/>
              <a:t>								     </a:t>
            </a:r>
            <a:r>
              <a:rPr lang="en-US" altLang="zh-TW" dirty="0"/>
              <a:t>(4.2-34)</a:t>
            </a:r>
          </a:p>
          <a:p>
            <a:pPr eaLnBrk="1" hangingPunct="1">
              <a:spcBef>
                <a:spcPct val="95000"/>
              </a:spcBef>
              <a:spcAft>
                <a:spcPct val="70000"/>
              </a:spcAft>
              <a:buFont typeface="Wingdings" panose="05000000000000000000" pitchFamily="2" charset="2"/>
              <a:buNone/>
            </a:pPr>
            <a:r>
              <a:rPr lang="zh-TW" altLang="en-US" dirty="0"/>
              <a:t>									     </a:t>
            </a:r>
            <a:r>
              <a:rPr lang="en-US" altLang="zh-TW" dirty="0"/>
              <a:t>(4.2-35)</a:t>
            </a:r>
          </a:p>
          <a:p>
            <a:pPr eaLnBrk="1" hangingPunct="1">
              <a:spcBef>
                <a:spcPct val="125000"/>
              </a:spcBef>
              <a:spcAft>
                <a:spcPct val="45000"/>
              </a:spcAft>
              <a:buFont typeface="Wingdings" panose="05000000000000000000" pitchFamily="2" charset="2"/>
              <a:buNone/>
            </a:pPr>
            <a:r>
              <a:rPr lang="zh-TW" altLang="en-US" dirty="0"/>
              <a:t>									     </a:t>
            </a:r>
            <a:r>
              <a:rPr lang="en-US" altLang="zh-TW" dirty="0"/>
              <a:t>(4.2-36)</a:t>
            </a:r>
          </a:p>
          <a:p>
            <a:pPr eaLnBrk="1" hangingPunct="1">
              <a:spcBef>
                <a:spcPct val="80000"/>
              </a:spcBef>
            </a:pPr>
            <a:r>
              <a:rPr lang="en-US" altLang="zh-TW" dirty="0"/>
              <a:t>Combining </a:t>
            </a:r>
            <a:r>
              <a:rPr lang="en-US" altLang="zh-TW" dirty="0" err="1"/>
              <a:t>Eqs</a:t>
            </a:r>
            <a:r>
              <a:rPr lang="en-US" altLang="zh-TW" dirty="0"/>
              <a:t>. (4.2-35) and (4.2-36) with Eq. (4.2-31), we have:</a:t>
            </a:r>
          </a:p>
          <a:p>
            <a:pPr eaLnBrk="1" hangingPunct="1">
              <a:lnSpc>
                <a:spcPct val="70000"/>
              </a:lnSpc>
              <a:spcBef>
                <a:spcPct val="0"/>
              </a:spcBef>
            </a:pPr>
            <a:endParaRPr lang="en-US" altLang="zh-TW" dirty="0"/>
          </a:p>
          <a:p>
            <a:pPr eaLnBrk="1" hangingPunct="1">
              <a:buFont typeface="Wingdings" panose="05000000000000000000" pitchFamily="2" charset="2"/>
              <a:buNone/>
            </a:pPr>
            <a:r>
              <a:rPr lang="en-US" altLang="zh-TW" dirty="0"/>
              <a:t>									     (4.2-37)</a:t>
            </a:r>
          </a:p>
        </p:txBody>
      </p:sp>
      <mc:AlternateContent xmlns:mc="http://schemas.openxmlformats.org/markup-compatibility/2006" xmlns:a14="http://schemas.microsoft.com/office/drawing/2010/main">
        <mc:Choice Requires="a14">
          <p:sp>
            <p:nvSpPr>
              <p:cNvPr id="28677" name="Object 4">
                <a:extLst>
                  <a:ext uri="{FF2B5EF4-FFF2-40B4-BE49-F238E27FC236}">
                    <a16:creationId xmlns:a16="http://schemas.microsoft.com/office/drawing/2014/main" id="{8ED22BE4-F8EF-4465-8D69-ABD9B7959EBB}"/>
                  </a:ext>
                </a:extLst>
              </p:cNvPr>
              <p:cNvSpPr txBox="1"/>
              <p:nvPr/>
            </p:nvSpPr>
            <p:spPr bwMode="auto">
              <a:xfrm>
                <a:off x="498236" y="1150718"/>
                <a:ext cx="4846638" cy="8905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(0,0)</m:t>
                              </m:r>
                            </m:e>
                          </m:nary>
                        </m:e>
                      </m:nary>
                    </m:oMath>
                  </m:oMathPara>
                </a14:m>
                <a:endParaRPr lang="zh-TW" altLang="en-US" sz="2000" dirty="0"/>
              </a:p>
            </p:txBody>
          </p:sp>
        </mc:Choice>
        <mc:Fallback xmlns="">
          <p:sp>
            <p:nvSpPr>
              <p:cNvPr id="28677" name="Object 4">
                <a:extLst>
                  <a:ext uri="{FF2B5EF4-FFF2-40B4-BE49-F238E27FC236}">
                    <a16:creationId xmlns:a16="http://schemas.microsoft.com/office/drawing/2014/main" id="{8ED22BE4-F8EF-4465-8D69-ABD9B7959EBB}"/>
                  </a:ext>
                </a:extLst>
              </p:cNvPr>
              <p:cNvSpPr txBox="1">
                <a:spLocks noRot="1" noChangeAspect="1" noMove="1" noResize="1" noEditPoints="1" noAdjustHandles="1" noChangeArrowheads="1" noChangeShapeType="1" noTextEdit="1"/>
              </p:cNvSpPr>
              <p:nvPr/>
            </p:nvSpPr>
            <p:spPr bwMode="auto">
              <a:xfrm>
                <a:off x="498236" y="1150718"/>
                <a:ext cx="4846638" cy="890587"/>
              </a:xfrm>
              <a:prstGeom prst="rect">
                <a:avLst/>
              </a:prstGeom>
              <a:blipFill>
                <a:blip r:embed="rId2"/>
                <a:stretch>
                  <a:fillRect b="-479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78" name="Object 5">
                <a:extLst>
                  <a:ext uri="{FF2B5EF4-FFF2-40B4-BE49-F238E27FC236}">
                    <a16:creationId xmlns:a16="http://schemas.microsoft.com/office/drawing/2014/main" id="{CF70616B-3155-4B31-B286-A9A30DF05EBC}"/>
                  </a:ext>
                </a:extLst>
              </p:cNvPr>
              <p:cNvSpPr txBox="1"/>
              <p:nvPr/>
            </p:nvSpPr>
            <p:spPr bwMode="auto">
              <a:xfrm>
                <a:off x="1061029" y="1904032"/>
                <a:ext cx="6169818" cy="8890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a:solidFill>
                            <a:srgbClr val="000000"/>
                          </a:solidFill>
                          <a:latin typeface="Cambria Math" panose="02040503050406030204" pitchFamily="18" charset="0"/>
                        </a:rPr>
                        <m:t>𝐹</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m:t>
                                  </m:r>
                                </m:sup>
                              </m:sSup>
                            </m:e>
                          </m:nary>
                        </m:e>
                      </m:nary>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oMath>
                  </m:oMathPara>
                </a14:m>
                <a:endParaRPr lang="zh-TW" altLang="en-US" sz="2000" dirty="0"/>
              </a:p>
            </p:txBody>
          </p:sp>
        </mc:Choice>
        <mc:Fallback xmlns="">
          <p:sp>
            <p:nvSpPr>
              <p:cNvPr id="28678" name="Object 5">
                <a:extLst>
                  <a:ext uri="{FF2B5EF4-FFF2-40B4-BE49-F238E27FC236}">
                    <a16:creationId xmlns:a16="http://schemas.microsoft.com/office/drawing/2014/main" id="{CF70616B-3155-4B31-B286-A9A30DF05EBC}"/>
                  </a:ext>
                </a:extLst>
              </p:cNvPr>
              <p:cNvSpPr txBox="1">
                <a:spLocks noRot="1" noChangeAspect="1" noMove="1" noResize="1" noEditPoints="1" noAdjustHandles="1" noChangeArrowheads="1" noChangeShapeType="1" noTextEdit="1"/>
              </p:cNvSpPr>
              <p:nvPr/>
            </p:nvSpPr>
            <p:spPr bwMode="auto">
              <a:xfrm>
                <a:off x="1061029" y="1904032"/>
                <a:ext cx="6169818" cy="889000"/>
              </a:xfrm>
              <a:prstGeom prst="rect">
                <a:avLst/>
              </a:prstGeom>
              <a:blipFill>
                <a:blip r:embed="rId3"/>
                <a:stretch>
                  <a:fillRect b="-479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79" name="Object 6">
                <a:extLst>
                  <a:ext uri="{FF2B5EF4-FFF2-40B4-BE49-F238E27FC236}">
                    <a16:creationId xmlns:a16="http://schemas.microsoft.com/office/drawing/2014/main" id="{FE26BA21-EFB0-464D-AAC3-1CA0FA974C22}"/>
                  </a:ext>
                </a:extLst>
              </p:cNvPr>
              <p:cNvSpPr txBox="1"/>
              <p:nvPr/>
            </p:nvSpPr>
            <p:spPr bwMode="auto">
              <a:xfrm>
                <a:off x="1060698" y="2793032"/>
                <a:ext cx="6319614" cy="165735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𝛿</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h</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r>
                        <a:rPr lang="zh-TW" altLang="en-US" sz="2000" i="1" smtClean="0">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𝛿</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h</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m:t>
                              </m:r>
                            </m:e>
                          </m:nary>
                        </m:e>
                      </m:nary>
                    </m:oMath>
                    <m:oMath xmlns:m="http://schemas.openxmlformats.org/officeDocument/2006/math">
                      <m:r>
                        <a:rPr lang="zh-TW" altLang="en-US" sz="2000" i="1">
                          <a:solidFill>
                            <a:srgbClr val="000000"/>
                          </a:solidFill>
                          <a:latin typeface="Cambria Math" panose="02040503050406030204" pitchFamily="18" charset="0"/>
                        </a:rPr>
                        <m:t>      </m:t>
                      </m:r>
                      <m:r>
                        <a:rPr lang="en-US" altLang="zh-TW" sz="2000" b="0" i="1" smtClean="0">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r>
                        <a:rPr lang="zh-TW" altLang="en-US" sz="2000" i="1">
                          <a:solidFill>
                            <a:srgbClr val="000000"/>
                          </a:solidFill>
                          <a:latin typeface="Cambria Math" panose="02040503050406030204" pitchFamily="18" charset="0"/>
                        </a:rPr>
                        <m:t>h</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oMath>
                  </m:oMathPara>
                </a14:m>
                <a:endParaRPr lang="zh-TW" altLang="en-US" sz="2000" dirty="0"/>
              </a:p>
            </p:txBody>
          </p:sp>
        </mc:Choice>
        <mc:Fallback xmlns="">
          <p:sp>
            <p:nvSpPr>
              <p:cNvPr id="28679" name="Object 6">
                <a:extLst>
                  <a:ext uri="{FF2B5EF4-FFF2-40B4-BE49-F238E27FC236}">
                    <a16:creationId xmlns:a16="http://schemas.microsoft.com/office/drawing/2014/main" id="{FE26BA21-EFB0-464D-AAC3-1CA0FA974C22}"/>
                  </a:ext>
                </a:extLst>
              </p:cNvPr>
              <p:cNvSpPr txBox="1">
                <a:spLocks noRot="1" noChangeAspect="1" noMove="1" noResize="1" noEditPoints="1" noAdjustHandles="1" noChangeArrowheads="1" noChangeShapeType="1" noTextEdit="1"/>
              </p:cNvSpPr>
              <p:nvPr/>
            </p:nvSpPr>
            <p:spPr bwMode="auto">
              <a:xfrm>
                <a:off x="1060698" y="2793032"/>
                <a:ext cx="6319614" cy="1657350"/>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80" name="Object 8">
                <a:extLst>
                  <a:ext uri="{FF2B5EF4-FFF2-40B4-BE49-F238E27FC236}">
                    <a16:creationId xmlns:a16="http://schemas.microsoft.com/office/drawing/2014/main" id="{CDBAA64A-47D7-4215-A81D-7E8379372AC1}"/>
                  </a:ext>
                </a:extLst>
              </p:cNvPr>
              <p:cNvSpPr txBox="1"/>
              <p:nvPr/>
            </p:nvSpPr>
            <p:spPr bwMode="auto">
              <a:xfrm>
                <a:off x="1115616" y="5157439"/>
                <a:ext cx="6120680" cy="10842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𝑓</m:t>
                      </m:r>
                      <m:d>
                        <m:dPr>
                          <m:ctrlPr>
                            <a:rPr lang="zh-TW" altLang="en-US" sz="2800" i="1" smtClean="0">
                              <a:solidFill>
                                <a:srgbClr val="000000"/>
                              </a:solidFill>
                              <a:latin typeface="Cambria Math" panose="02040503050406030204" pitchFamily="18" charset="0"/>
                            </a:rPr>
                          </m:ctrlPr>
                        </m:dPr>
                        <m:e>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e>
                      </m:d>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h</m:t>
                      </m:r>
                      <m:d>
                        <m:dPr>
                          <m:ctrlPr>
                            <a:rPr lang="zh-TW" altLang="en-US" sz="2800" i="1" smtClean="0">
                              <a:solidFill>
                                <a:srgbClr val="000000"/>
                              </a:solidFill>
                              <a:latin typeface="Cambria Math" panose="02040503050406030204" pitchFamily="18" charset="0"/>
                            </a:rPr>
                          </m:ctrlPr>
                        </m:dPr>
                        <m:e>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𝛿</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ℑ</m:t>
                      </m:r>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𝛿</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e>
                      </m:d>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　</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28680" name="Object 8">
                <a:extLst>
                  <a:ext uri="{FF2B5EF4-FFF2-40B4-BE49-F238E27FC236}">
                    <a16:creationId xmlns:a16="http://schemas.microsoft.com/office/drawing/2014/main" id="{CDBAA64A-47D7-4215-A81D-7E8379372AC1}"/>
                  </a:ext>
                </a:extLst>
              </p:cNvPr>
              <p:cNvSpPr txBox="1">
                <a:spLocks noRot="1" noChangeAspect="1" noMove="1" noResize="1" noEditPoints="1" noAdjustHandles="1" noChangeArrowheads="1" noChangeShapeType="1" noTextEdit="1"/>
              </p:cNvSpPr>
              <p:nvPr/>
            </p:nvSpPr>
            <p:spPr bwMode="auto">
              <a:xfrm>
                <a:off x="1115616" y="5157439"/>
                <a:ext cx="6120680" cy="1084262"/>
              </a:xfrm>
              <a:prstGeom prst="rect">
                <a:avLst/>
              </a:prstGeom>
              <a:blipFill>
                <a:blip r:embed="rId5"/>
                <a:stretch>
                  <a:fillRect b="-26404"/>
                </a:stretch>
              </a:blipFill>
              <a:ln>
                <a:noFill/>
              </a:ln>
              <a:effectLst/>
              <a:extLst/>
            </p:spPr>
            <p:txBody>
              <a:bodyPr/>
              <a:lstStyle/>
              <a:p>
                <a:r>
                  <a:rPr lang="zh-TW"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1C50CA7F-605D-4160-8CA1-5A42BF2B70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969FBC3-BDA4-4F67-85C7-3A1D29CB1BFB}" type="slidenum">
              <a:rPr kumimoji="0" lang="zh-TW" altLang="en-US"/>
              <a:pPr eaLnBrk="1" hangingPunct="1"/>
              <a:t>25</a:t>
            </a:fld>
            <a:endParaRPr kumimoji="0" lang="en-US" altLang="zh-TW"/>
          </a:p>
        </p:txBody>
      </p:sp>
      <p:sp>
        <p:nvSpPr>
          <p:cNvPr id="29699" name="Rectangle 2">
            <a:extLst>
              <a:ext uri="{FF2B5EF4-FFF2-40B4-BE49-F238E27FC236}">
                <a16:creationId xmlns:a16="http://schemas.microsoft.com/office/drawing/2014/main" id="{7E2BC388-85B0-4137-82EB-CD8A5433CA19}"/>
              </a:ext>
            </a:extLst>
          </p:cNvPr>
          <p:cNvSpPr>
            <a:spLocks noGrp="1" noChangeArrowheads="1"/>
          </p:cNvSpPr>
          <p:nvPr>
            <p:ph type="title"/>
          </p:nvPr>
        </p:nvSpPr>
        <p:spPr/>
        <p:txBody>
          <a:bodyPr/>
          <a:lstStyle/>
          <a:p>
            <a:pPr eaLnBrk="1" hangingPunct="1"/>
            <a:r>
              <a:rPr lang="en-US" altLang="zh-TW"/>
              <a:t>Gaussian Filters</a:t>
            </a:r>
            <a:endParaRPr lang="zh-TW" altLang="en-US"/>
          </a:p>
        </p:txBody>
      </p:sp>
      <p:sp>
        <p:nvSpPr>
          <p:cNvPr id="29700" name="Rectangle 3">
            <a:extLst>
              <a:ext uri="{FF2B5EF4-FFF2-40B4-BE49-F238E27FC236}">
                <a16:creationId xmlns:a16="http://schemas.microsoft.com/office/drawing/2014/main" id="{9CCABD77-871F-433A-BC2B-D665A5D6A5FD}"/>
              </a:ext>
            </a:extLst>
          </p:cNvPr>
          <p:cNvSpPr>
            <a:spLocks noGrp="1" noChangeArrowheads="1"/>
          </p:cNvSpPr>
          <p:nvPr>
            <p:ph type="body" idx="1"/>
          </p:nvPr>
        </p:nvSpPr>
        <p:spPr/>
        <p:txBody>
          <a:bodyPr/>
          <a:lstStyle/>
          <a:p>
            <a:pPr eaLnBrk="1" hangingPunct="1">
              <a:lnSpc>
                <a:spcPct val="90000"/>
              </a:lnSpc>
              <a:spcBef>
                <a:spcPct val="5000"/>
              </a:spcBef>
            </a:pPr>
            <a:r>
              <a:rPr lang="en-US" altLang="zh-TW" dirty="0"/>
              <a:t>Let </a:t>
            </a:r>
            <a:r>
              <a:rPr lang="en-US" altLang="zh-TW" i="1" dirty="0"/>
              <a:t>H</a:t>
            </a:r>
            <a:r>
              <a:rPr lang="en-US" altLang="zh-TW" dirty="0"/>
              <a:t>(</a:t>
            </a:r>
            <a:r>
              <a:rPr lang="en-US" altLang="zh-TW" i="1" dirty="0"/>
              <a:t>u</a:t>
            </a:r>
            <a:r>
              <a:rPr lang="en-US" altLang="zh-TW" dirty="0"/>
              <a:t>) and </a:t>
            </a:r>
            <a:r>
              <a:rPr lang="en-US" altLang="zh-TW" i="1" dirty="0"/>
              <a:t>h</a:t>
            </a:r>
            <a:r>
              <a:rPr lang="en-US" altLang="zh-TW" dirty="0"/>
              <a:t>(</a:t>
            </a:r>
            <a:r>
              <a:rPr lang="en-US" altLang="zh-TW" i="1" dirty="0"/>
              <a:t>x</a:t>
            </a:r>
            <a:r>
              <a:rPr lang="en-US" altLang="zh-TW" dirty="0"/>
              <a:t>) denote the Gaussian filter function in the frequency and spatial domains. Then</a:t>
            </a:r>
          </a:p>
          <a:p>
            <a:pPr eaLnBrk="1" hangingPunct="1">
              <a:lnSpc>
                <a:spcPct val="90000"/>
              </a:lnSpc>
              <a:spcBef>
                <a:spcPct val="5000"/>
              </a:spcBef>
              <a:buFont typeface="Wingdings" panose="05000000000000000000" pitchFamily="2" charset="2"/>
              <a:buNone/>
            </a:pPr>
            <a:r>
              <a:rPr lang="zh-TW" altLang="en-US" dirty="0"/>
              <a:t>									     </a:t>
            </a:r>
            <a:r>
              <a:rPr lang="en-US" altLang="zh-TW" dirty="0"/>
              <a:t>(4.2-38)</a:t>
            </a:r>
          </a:p>
          <a:p>
            <a:pPr eaLnBrk="1" hangingPunct="1">
              <a:lnSpc>
                <a:spcPct val="90000"/>
              </a:lnSpc>
              <a:spcBef>
                <a:spcPct val="5000"/>
              </a:spcBef>
              <a:buFont typeface="Wingdings" panose="05000000000000000000" pitchFamily="2" charset="2"/>
              <a:buNone/>
            </a:pPr>
            <a:r>
              <a:rPr lang="zh-TW" altLang="en-US" dirty="0"/>
              <a:t>									     </a:t>
            </a:r>
            <a:r>
              <a:rPr lang="en-US" altLang="zh-TW" dirty="0"/>
              <a:t>(4.2-39)</a:t>
            </a:r>
          </a:p>
          <a:p>
            <a:pPr eaLnBrk="1" hangingPunct="1">
              <a:lnSpc>
                <a:spcPct val="90000"/>
              </a:lnSpc>
              <a:spcBef>
                <a:spcPct val="5000"/>
              </a:spcBef>
              <a:buFont typeface="Wingdings" panose="05000000000000000000" pitchFamily="2" charset="2"/>
              <a:buNone/>
            </a:pPr>
            <a:r>
              <a:rPr lang="zh-TW" altLang="en-US" dirty="0"/>
              <a:t>	</a:t>
            </a:r>
            <a:r>
              <a:rPr lang="en-US" altLang="zh-TW" dirty="0"/>
              <a:t>where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is the standard deviation of the Gaussian curve.</a:t>
            </a:r>
            <a:endParaRPr lang="zh-TW" altLang="en-US" dirty="0"/>
          </a:p>
          <a:p>
            <a:pPr eaLnBrk="1" hangingPunct="1">
              <a:lnSpc>
                <a:spcPct val="90000"/>
              </a:lnSpc>
              <a:spcBef>
                <a:spcPct val="5000"/>
              </a:spcBef>
            </a:pPr>
            <a:r>
              <a:rPr lang="en-US" altLang="zh-TW" dirty="0"/>
              <a:t>Two important characteristics:</a:t>
            </a:r>
          </a:p>
          <a:p>
            <a:pPr eaLnBrk="1" hangingPunct="1">
              <a:lnSpc>
                <a:spcPct val="90000"/>
              </a:lnSpc>
              <a:spcBef>
                <a:spcPct val="5000"/>
              </a:spcBef>
              <a:buFont typeface="Wingdings" panose="05000000000000000000" pitchFamily="2" charset="2"/>
              <a:buNone/>
            </a:pPr>
            <a:r>
              <a:rPr lang="zh-TW" altLang="en-US" dirty="0"/>
              <a:t>	 </a:t>
            </a:r>
            <a:r>
              <a:rPr lang="en-US" altLang="zh-TW" dirty="0"/>
              <a:t>(1)	They constitute a Fourier transform pair, both 	components of which are Gaussian and real.</a:t>
            </a:r>
          </a:p>
          <a:p>
            <a:pPr eaLnBrk="1" hangingPunct="1">
              <a:lnSpc>
                <a:spcPct val="90000"/>
              </a:lnSpc>
              <a:spcBef>
                <a:spcPct val="5000"/>
              </a:spcBef>
              <a:buFont typeface="Wingdings" panose="05000000000000000000" pitchFamily="2" charset="2"/>
              <a:buNone/>
            </a:pPr>
            <a:r>
              <a:rPr lang="zh-TW" altLang="en-US" dirty="0"/>
              <a:t>	 </a:t>
            </a:r>
            <a:r>
              <a:rPr lang="en-US" altLang="zh-TW" dirty="0"/>
              <a:t>(2)	These functions behave reciprocally with respect to one 	another. When </a:t>
            </a:r>
            <a:r>
              <a:rPr lang="en-US" altLang="zh-TW" i="1" dirty="0"/>
              <a:t>H</a:t>
            </a:r>
            <a:r>
              <a:rPr lang="en-US" altLang="zh-TW" dirty="0"/>
              <a:t>(</a:t>
            </a:r>
            <a:r>
              <a:rPr lang="en-US" altLang="zh-TW" i="1" dirty="0"/>
              <a:t>u</a:t>
            </a:r>
            <a:r>
              <a:rPr lang="en-US" altLang="zh-TW" dirty="0"/>
              <a:t>) has a broad profile (large value 	of </a:t>
            </a:r>
            <a:r>
              <a:rPr lang="el-GR" altLang="zh-TW" dirty="0">
                <a:cs typeface="Times New Roman" panose="02020603050405020304" pitchFamily="18" charset="0"/>
              </a:rPr>
              <a:t>σ</a:t>
            </a:r>
            <a:r>
              <a:rPr lang="en-US" altLang="zh-TW" dirty="0"/>
              <a:t>), </a:t>
            </a:r>
            <a:r>
              <a:rPr lang="en-US" altLang="zh-TW" i="1" dirty="0"/>
              <a:t>h</a:t>
            </a:r>
            <a:r>
              <a:rPr lang="en-US" altLang="zh-TW" dirty="0"/>
              <a:t>(</a:t>
            </a:r>
            <a:r>
              <a:rPr lang="en-US" altLang="zh-TW" i="1" dirty="0"/>
              <a:t>x</a:t>
            </a:r>
            <a:r>
              <a:rPr lang="en-US" altLang="zh-TW" dirty="0"/>
              <a:t>) has a narrow profile, and vice versa. 	When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approaches infinity, </a:t>
            </a:r>
            <a:r>
              <a:rPr lang="en-US" altLang="zh-TW" i="1" dirty="0"/>
              <a:t>H</a:t>
            </a:r>
            <a:r>
              <a:rPr lang="en-US" altLang="zh-TW" dirty="0"/>
              <a:t>(</a:t>
            </a:r>
            <a:r>
              <a:rPr lang="en-US" altLang="zh-TW" i="1" dirty="0"/>
              <a:t>u</a:t>
            </a:r>
            <a:r>
              <a:rPr lang="en-US" altLang="zh-TW" dirty="0"/>
              <a:t>) tends toward a 	constant function and </a:t>
            </a:r>
            <a:r>
              <a:rPr lang="en-US" altLang="zh-TW" i="1" dirty="0"/>
              <a:t>h</a:t>
            </a:r>
            <a:r>
              <a:rPr lang="en-US" altLang="zh-TW" dirty="0"/>
              <a:t>(</a:t>
            </a:r>
            <a:r>
              <a:rPr lang="en-US" altLang="zh-TW" i="1" dirty="0"/>
              <a:t>x</a:t>
            </a:r>
            <a:r>
              <a:rPr lang="en-US" altLang="zh-TW" dirty="0"/>
              <a:t>) tends toward an impulse.</a:t>
            </a:r>
            <a:endParaRPr lang="zh-TW" altLang="en-US" dirty="0"/>
          </a:p>
        </p:txBody>
      </p:sp>
      <p:graphicFrame>
        <p:nvGraphicFramePr>
          <p:cNvPr id="29701" name="Object 4">
            <a:extLst>
              <a:ext uri="{FF2B5EF4-FFF2-40B4-BE49-F238E27FC236}">
                <a16:creationId xmlns:a16="http://schemas.microsoft.com/office/drawing/2014/main" id="{E15CA6BF-C121-4195-98F2-B0D7C50967F3}"/>
              </a:ext>
            </a:extLst>
          </p:cNvPr>
          <p:cNvGraphicFramePr>
            <a:graphicFrameLocks noChangeAspect="1"/>
          </p:cNvGraphicFramePr>
          <p:nvPr/>
        </p:nvGraphicFramePr>
        <p:xfrm>
          <a:off x="755650" y="2060575"/>
          <a:ext cx="2160588" cy="576263"/>
        </p:xfrm>
        <a:graphic>
          <a:graphicData uri="http://schemas.openxmlformats.org/presentationml/2006/ole">
            <mc:AlternateContent xmlns:mc="http://schemas.openxmlformats.org/markup-compatibility/2006">
              <mc:Choice xmlns:v="urn:schemas-microsoft-com:vml" Requires="v">
                <p:oleObj spid="_x0000_s29847" name="方程式" r:id="rId3" imgW="1054100" imgH="254000" progId="Equation.3">
                  <p:embed/>
                </p:oleObj>
              </mc:Choice>
              <mc:Fallback>
                <p:oleObj name="方程式" r:id="rId3" imgW="1054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0575"/>
                        <a:ext cx="216058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5">
            <a:extLst>
              <a:ext uri="{FF2B5EF4-FFF2-40B4-BE49-F238E27FC236}">
                <a16:creationId xmlns:a16="http://schemas.microsoft.com/office/drawing/2014/main" id="{81DB95DA-2BAE-4E75-8BA8-2198C3784D36}"/>
              </a:ext>
            </a:extLst>
          </p:cNvPr>
          <p:cNvGraphicFramePr>
            <a:graphicFrameLocks noChangeAspect="1"/>
          </p:cNvGraphicFramePr>
          <p:nvPr/>
        </p:nvGraphicFramePr>
        <p:xfrm>
          <a:off x="757238" y="2565400"/>
          <a:ext cx="3238500" cy="573088"/>
        </p:xfrm>
        <a:graphic>
          <a:graphicData uri="http://schemas.openxmlformats.org/presentationml/2006/ole">
            <mc:AlternateContent xmlns:mc="http://schemas.openxmlformats.org/markup-compatibility/2006">
              <mc:Choice xmlns:v="urn:schemas-microsoft-com:vml" Requires="v">
                <p:oleObj spid="_x0000_s29848" name="方程式" r:id="rId5" imgW="1435100" imgH="254000" progId="Equation.3">
                  <p:embed/>
                </p:oleObj>
              </mc:Choice>
              <mc:Fallback>
                <p:oleObj name="方程式" r:id="rId5" imgW="14351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2565400"/>
                        <a:ext cx="32385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4DA18E19-E847-4DDD-9312-7FB58F14956A}"/>
              </a:ext>
            </a:extLst>
          </p:cNvPr>
          <p:cNvSpPr txBox="1"/>
          <p:nvPr/>
        </p:nvSpPr>
        <p:spPr>
          <a:xfrm>
            <a:off x="2798222" y="210323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a:extLst>
              <a:ext uri="{FF2B5EF4-FFF2-40B4-BE49-F238E27FC236}">
                <a16:creationId xmlns:a16="http://schemas.microsoft.com/office/drawing/2014/main" id="{CF09BD22-433D-4CEA-AEDE-7A48B0B2ED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EF69BB5-65B1-4262-B631-4EFD5533CC8B}" type="slidenum">
              <a:rPr kumimoji="0" lang="zh-TW" altLang="en-US"/>
              <a:pPr eaLnBrk="1" hangingPunct="1"/>
              <a:t>26</a:t>
            </a:fld>
            <a:endParaRPr kumimoji="0" lang="en-US" altLang="zh-TW"/>
          </a:p>
        </p:txBody>
      </p:sp>
      <p:sp>
        <p:nvSpPr>
          <p:cNvPr id="30723" name="Rectangle 2">
            <a:extLst>
              <a:ext uri="{FF2B5EF4-FFF2-40B4-BE49-F238E27FC236}">
                <a16:creationId xmlns:a16="http://schemas.microsoft.com/office/drawing/2014/main" id="{1FDD54D6-EB31-4DE3-BE3F-C360D04BEBC5}"/>
              </a:ext>
            </a:extLst>
          </p:cNvPr>
          <p:cNvSpPr>
            <a:spLocks noGrp="1" noChangeArrowheads="1"/>
          </p:cNvSpPr>
          <p:nvPr>
            <p:ph type="title"/>
          </p:nvPr>
        </p:nvSpPr>
        <p:spPr/>
        <p:txBody>
          <a:bodyPr/>
          <a:lstStyle/>
          <a:p>
            <a:pPr eaLnBrk="1" hangingPunct="1"/>
            <a:endParaRPr lang="zh-TW" altLang="en-US"/>
          </a:p>
        </p:txBody>
      </p:sp>
      <p:sp>
        <p:nvSpPr>
          <p:cNvPr id="30724" name="Rectangle 3">
            <a:extLst>
              <a:ext uri="{FF2B5EF4-FFF2-40B4-BE49-F238E27FC236}">
                <a16:creationId xmlns:a16="http://schemas.microsoft.com/office/drawing/2014/main" id="{E7310821-38A4-4DFB-84C4-62CA06373C0D}"/>
              </a:ext>
            </a:extLst>
          </p:cNvPr>
          <p:cNvSpPr>
            <a:spLocks noGrp="1" noChangeArrowheads="1"/>
          </p:cNvSpPr>
          <p:nvPr>
            <p:ph type="body" idx="1"/>
          </p:nvPr>
        </p:nvSpPr>
        <p:spPr/>
        <p:txBody>
          <a:bodyPr/>
          <a:lstStyle/>
          <a:p>
            <a:pPr eaLnBrk="1" hangingPunct="1"/>
            <a:r>
              <a:rPr lang="en-US" altLang="zh-TW"/>
              <a:t>Fig. 4.9(a) and (b) shows two Gaussian filter functions in the frequency domain and Fig. 4.9(c) and (d) shows the corresponding Gaussian filter functions in the spatial domain.</a:t>
            </a:r>
            <a:endParaRPr lang="zh-TW" altLang="en-US"/>
          </a:p>
        </p:txBody>
      </p:sp>
      <p:pic>
        <p:nvPicPr>
          <p:cNvPr id="30725" name="Picture 4">
            <a:extLst>
              <a:ext uri="{FF2B5EF4-FFF2-40B4-BE49-F238E27FC236}">
                <a16:creationId xmlns:a16="http://schemas.microsoft.com/office/drawing/2014/main" id="{8447B9E1-2EA5-451B-87B5-5064E762F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00213"/>
            <a:ext cx="72913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a:extLst>
              <a:ext uri="{FF2B5EF4-FFF2-40B4-BE49-F238E27FC236}">
                <a16:creationId xmlns:a16="http://schemas.microsoft.com/office/drawing/2014/main" id="{3CD413CF-6740-4014-B2B1-0C7C2C42EB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AC7759B-3DAB-4838-80B4-D331E04397C2}" type="slidenum">
              <a:rPr kumimoji="0" lang="zh-TW" altLang="en-US"/>
              <a:pPr eaLnBrk="1" hangingPunct="1"/>
              <a:t>27</a:t>
            </a:fld>
            <a:endParaRPr kumimoji="0" lang="en-US" altLang="zh-TW"/>
          </a:p>
        </p:txBody>
      </p:sp>
      <p:sp>
        <p:nvSpPr>
          <p:cNvPr id="31747" name="Rectangle 2">
            <a:extLst>
              <a:ext uri="{FF2B5EF4-FFF2-40B4-BE49-F238E27FC236}">
                <a16:creationId xmlns:a16="http://schemas.microsoft.com/office/drawing/2014/main" id="{1F05C4FF-F0B2-470C-8E47-A7A73B49C437}"/>
              </a:ext>
            </a:extLst>
          </p:cNvPr>
          <p:cNvSpPr>
            <a:spLocks noGrp="1" noChangeArrowheads="1"/>
          </p:cNvSpPr>
          <p:nvPr>
            <p:ph type="title"/>
          </p:nvPr>
        </p:nvSpPr>
        <p:spPr/>
        <p:txBody>
          <a:bodyPr/>
          <a:lstStyle/>
          <a:p>
            <a:pPr eaLnBrk="1" hangingPunct="1"/>
            <a:r>
              <a:rPr lang="en-US" altLang="zh-TW"/>
              <a:t>`1</a:t>
            </a:r>
          </a:p>
        </p:txBody>
      </p:sp>
      <p:sp>
        <p:nvSpPr>
          <p:cNvPr id="31748" name="Rectangle 3">
            <a:extLst>
              <a:ext uri="{FF2B5EF4-FFF2-40B4-BE49-F238E27FC236}">
                <a16:creationId xmlns:a16="http://schemas.microsoft.com/office/drawing/2014/main" id="{20FF800C-17F1-45F1-93EC-4E73061E8CF0}"/>
              </a:ext>
            </a:extLst>
          </p:cNvPr>
          <p:cNvSpPr>
            <a:spLocks noGrp="1" noChangeArrowheads="1"/>
          </p:cNvSpPr>
          <p:nvPr>
            <p:ph type="body" idx="1"/>
          </p:nvPr>
        </p:nvSpPr>
        <p:spPr>
          <a:xfrm>
            <a:off x="107950" y="765175"/>
            <a:ext cx="8847138" cy="5832475"/>
          </a:xfrm>
        </p:spPr>
        <p:txBody>
          <a:bodyPr/>
          <a:lstStyle/>
          <a:p>
            <a:pPr eaLnBrk="1" hangingPunct="1"/>
            <a:r>
              <a:rPr lang="en-US" altLang="zh-TW" dirty="0"/>
              <a:t>We can construct a </a:t>
            </a:r>
            <a:r>
              <a:rPr lang="en-US" altLang="zh-TW" dirty="0" err="1"/>
              <a:t>highpass</a:t>
            </a:r>
            <a:r>
              <a:rPr lang="en-US" altLang="zh-TW" dirty="0"/>
              <a:t> filter as a difference of Gaussians (Fig. 4.9(b)):</a:t>
            </a:r>
          </a:p>
          <a:p>
            <a:pPr eaLnBrk="1" hangingPunct="1">
              <a:buFont typeface="Wingdings" panose="05000000000000000000" pitchFamily="2" charset="2"/>
              <a:buNone/>
            </a:pPr>
            <a:r>
              <a:rPr lang="zh-TW" altLang="en-US" dirty="0"/>
              <a:t>									     </a:t>
            </a:r>
            <a:r>
              <a:rPr lang="en-US" altLang="zh-TW" dirty="0"/>
              <a:t>(4.2-40)</a:t>
            </a:r>
          </a:p>
          <a:p>
            <a:pPr eaLnBrk="1" hangingPunct="1">
              <a:buFont typeface="Wingdings" panose="05000000000000000000" pitchFamily="2" charset="2"/>
              <a:buNone/>
            </a:pPr>
            <a:r>
              <a:rPr lang="zh-TW" altLang="en-US" dirty="0"/>
              <a:t>	</a:t>
            </a:r>
            <a:r>
              <a:rPr lang="en-US" altLang="zh-TW" dirty="0"/>
              <a:t>with </a:t>
            </a:r>
            <a:r>
              <a:rPr lang="en-US" altLang="zh-TW" i="1" dirty="0"/>
              <a:t>A</a:t>
            </a:r>
            <a:r>
              <a:rPr lang="en-US" altLang="zh-TW" dirty="0"/>
              <a:t> </a:t>
            </a:r>
            <a:r>
              <a:rPr lang="en-US" altLang="zh-TW" dirty="0">
                <a:cs typeface="Times New Roman" panose="02020603050405020304" pitchFamily="18" charset="0"/>
              </a:rPr>
              <a:t>≥</a:t>
            </a:r>
            <a:r>
              <a:rPr lang="en-US" altLang="zh-TW" dirty="0"/>
              <a:t> </a:t>
            </a:r>
            <a:r>
              <a:rPr lang="en-US" altLang="zh-TW" i="1" dirty="0"/>
              <a:t>B</a:t>
            </a:r>
            <a:r>
              <a:rPr lang="en-US" altLang="zh-TW" dirty="0"/>
              <a:t> and          . The corresponding filter in the spatial domain is (Fig. 4.9(d)):</a:t>
            </a:r>
          </a:p>
          <a:p>
            <a:pPr eaLnBrk="1" hangingPunct="1">
              <a:buFont typeface="Wingdings" panose="05000000000000000000" pitchFamily="2" charset="2"/>
              <a:buNone/>
            </a:pPr>
            <a:r>
              <a:rPr lang="zh-TW" altLang="en-US" dirty="0"/>
              <a:t>									     </a:t>
            </a:r>
            <a:r>
              <a:rPr lang="en-US" altLang="zh-TW" dirty="0"/>
              <a:t>(4.2-41)</a:t>
            </a:r>
          </a:p>
          <a:p>
            <a:pPr eaLnBrk="1" hangingPunct="1"/>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31749" name="Object 4">
                <a:extLst>
                  <a:ext uri="{FF2B5EF4-FFF2-40B4-BE49-F238E27FC236}">
                    <a16:creationId xmlns:a16="http://schemas.microsoft.com/office/drawing/2014/main" id="{7404F2EB-2CC8-4196-A57D-FA97E3C881D7}"/>
                  </a:ext>
                </a:extLst>
              </p:cNvPr>
              <p:cNvSpPr txBox="1"/>
              <p:nvPr/>
            </p:nvSpPr>
            <p:spPr bwMode="auto">
              <a:xfrm>
                <a:off x="646154" y="1597025"/>
                <a:ext cx="5041901" cy="6191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𝐴</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𝑢</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up>
                              <m:r>
                                <a:rPr lang="zh-TW" altLang="en-US" sz="2800" i="1">
                                  <a:solidFill>
                                    <a:srgbClr val="000000"/>
                                  </a:solidFill>
                                  <a:latin typeface="Cambria Math" panose="02040503050406030204" pitchFamily="18" charset="0"/>
                                </a:rPr>
                                <m:t>2</m:t>
                              </m:r>
                            </m:sup>
                          </m:sSubSup>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𝐵</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𝑢</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up>
                              <m:r>
                                <a:rPr lang="zh-TW" altLang="en-US" sz="2800" i="1">
                                  <a:solidFill>
                                    <a:srgbClr val="000000"/>
                                  </a:solidFill>
                                  <a:latin typeface="Cambria Math" panose="02040503050406030204" pitchFamily="18" charset="0"/>
                                </a:rPr>
                                <m:t>2</m:t>
                              </m:r>
                            </m:sup>
                          </m:sSubSup>
                        </m:sup>
                      </m:sSup>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1749" name="Object 4">
                <a:extLst>
                  <a:ext uri="{FF2B5EF4-FFF2-40B4-BE49-F238E27FC236}">
                    <a16:creationId xmlns:a16="http://schemas.microsoft.com/office/drawing/2014/main" id="{7404F2EB-2CC8-4196-A57D-FA97E3C881D7}"/>
                  </a:ext>
                </a:extLst>
              </p:cNvPr>
              <p:cNvSpPr txBox="1">
                <a:spLocks noRot="1" noChangeAspect="1" noMove="1" noResize="1" noEditPoints="1" noAdjustHandles="1" noChangeArrowheads="1" noChangeShapeType="1" noTextEdit="1"/>
              </p:cNvSpPr>
              <p:nvPr/>
            </p:nvSpPr>
            <p:spPr bwMode="auto">
              <a:xfrm>
                <a:off x="646154" y="1597025"/>
                <a:ext cx="5041901" cy="619125"/>
              </a:xfrm>
              <a:prstGeom prst="rect">
                <a:avLst/>
              </a:prstGeom>
              <a:blipFill>
                <a:blip r:embed="rId3"/>
                <a:stretch>
                  <a:fillRect/>
                </a:stretch>
              </a:blipFill>
              <a:ln>
                <a:noFill/>
              </a:ln>
              <a:effectLst/>
              <a:extLst/>
            </p:spPr>
            <p:txBody>
              <a:bodyPr/>
              <a:lstStyle/>
              <a:p>
                <a:r>
                  <a:rPr lang="zh-TW" altLang="en-US">
                    <a:noFill/>
                  </a:rPr>
                  <a:t> </a:t>
                </a:r>
              </a:p>
            </p:txBody>
          </p:sp>
        </mc:Fallback>
      </mc:AlternateContent>
      <p:graphicFrame>
        <p:nvGraphicFramePr>
          <p:cNvPr id="31750" name="Object 5">
            <a:extLst>
              <a:ext uri="{FF2B5EF4-FFF2-40B4-BE49-F238E27FC236}">
                <a16:creationId xmlns:a16="http://schemas.microsoft.com/office/drawing/2014/main" id="{A1F4BA43-8845-42D6-96F4-FA5A9ED076FD}"/>
              </a:ext>
            </a:extLst>
          </p:cNvPr>
          <p:cNvGraphicFramePr>
            <a:graphicFrameLocks noChangeAspect="1"/>
          </p:cNvGraphicFramePr>
          <p:nvPr/>
        </p:nvGraphicFramePr>
        <p:xfrm>
          <a:off x="2527300" y="2216150"/>
          <a:ext cx="941388" cy="477838"/>
        </p:xfrm>
        <a:graphic>
          <a:graphicData uri="http://schemas.openxmlformats.org/presentationml/2006/ole">
            <mc:AlternateContent xmlns:mc="http://schemas.openxmlformats.org/markup-compatibility/2006">
              <mc:Choice xmlns:v="urn:schemas-microsoft-com:vml" Requires="v">
                <p:oleObj spid="_x0000_s31892" name="方程式" r:id="rId4" imgW="494870" imgH="215713" progId="Equation.3">
                  <p:embed/>
                </p:oleObj>
              </mc:Choice>
              <mc:Fallback>
                <p:oleObj name="方程式" r:id="rId4" imgW="494870"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7300" y="2216150"/>
                        <a:ext cx="9413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751" name="Object 6">
                <a:extLst>
                  <a:ext uri="{FF2B5EF4-FFF2-40B4-BE49-F238E27FC236}">
                    <a16:creationId xmlns:a16="http://schemas.microsoft.com/office/drawing/2014/main" id="{E4DCF8D5-E472-4148-A70A-38DED5713E5D}"/>
                  </a:ext>
                </a:extLst>
              </p:cNvPr>
              <p:cNvSpPr txBox="1"/>
              <p:nvPr/>
            </p:nvSpPr>
            <p:spPr bwMode="auto">
              <a:xfrm>
                <a:off x="323528" y="3056731"/>
                <a:ext cx="7318771" cy="74453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h</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ad>
                        <m:radPr>
                          <m:degHide m:val="on"/>
                          <m:ctrlPr>
                            <a:rPr lang="zh-TW" altLang="en-US" sz="2800" i="1">
                              <a:solidFill>
                                <a:srgbClr val="000000"/>
                              </a:solidFill>
                              <a:latin typeface="Cambria Math" panose="02040503050406030204" pitchFamily="18" charset="0"/>
                            </a:rPr>
                          </m:ctrlPr>
                        </m:radPr>
                        <m:deg/>
                        <m:e>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𝜋</m:t>
                          </m:r>
                        </m:e>
                      </m:ra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Sub>
                      <m:r>
                        <a:rPr lang="zh-TW" altLang="en-US" sz="2800" i="1">
                          <a:solidFill>
                            <a:srgbClr val="000000"/>
                          </a:solidFill>
                          <a:latin typeface="Cambria Math" panose="02040503050406030204" pitchFamily="18" charset="0"/>
                        </a:rPr>
                        <m:t>𝐴</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𝜋</m:t>
                              </m:r>
                            </m:e>
                            <m:sup>
                              <m:r>
                                <a:rPr lang="zh-TW" altLang="en-US" sz="2800" i="1">
                                  <a:solidFill>
                                    <a:srgbClr val="000000"/>
                                  </a:solidFill>
                                  <a:latin typeface="Cambria Math" panose="02040503050406030204" pitchFamily="18" charset="0"/>
                                </a:rPr>
                                <m:t>2</m:t>
                              </m:r>
                            </m:sup>
                          </m:sSup>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1</m:t>
                              </m:r>
                            </m:sub>
                            <m:sup>
                              <m:r>
                                <a:rPr lang="zh-TW" altLang="en-US" sz="2800" i="1">
                                  <a:solidFill>
                                    <a:srgbClr val="000000"/>
                                  </a:solidFill>
                                  <a:latin typeface="Cambria Math" panose="02040503050406030204" pitchFamily="18" charset="0"/>
                                </a:rPr>
                                <m:t>2</m:t>
                              </m:r>
                            </m:sup>
                          </m:sSub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𝑥</m:t>
                              </m:r>
                            </m:e>
                            <m:sup>
                              <m:r>
                                <a:rPr lang="zh-TW" altLang="en-US" sz="2800" i="1">
                                  <a:solidFill>
                                    <a:srgbClr val="000000"/>
                                  </a:solidFill>
                                  <a:latin typeface="Cambria Math" panose="02040503050406030204" pitchFamily="18" charset="0"/>
                                </a:rPr>
                                <m:t>2</m:t>
                              </m:r>
                            </m:sup>
                          </m:sSup>
                        </m:sup>
                      </m:sSup>
                      <m:r>
                        <a:rPr lang="zh-TW" altLang="en-US" sz="2800" i="1">
                          <a:solidFill>
                            <a:srgbClr val="000000"/>
                          </a:solidFill>
                          <a:latin typeface="Cambria Math" panose="02040503050406030204" pitchFamily="18" charset="0"/>
                        </a:rPr>
                        <m:t>−</m:t>
                      </m:r>
                      <m:rad>
                        <m:radPr>
                          <m:degHide m:val="on"/>
                          <m:ctrlPr>
                            <a:rPr lang="zh-TW" altLang="en-US" sz="2800" i="1">
                              <a:solidFill>
                                <a:srgbClr val="000000"/>
                              </a:solidFill>
                              <a:latin typeface="Cambria Math" panose="02040503050406030204" pitchFamily="18" charset="0"/>
                            </a:rPr>
                          </m:ctrlPr>
                        </m:radPr>
                        <m:deg/>
                        <m:e>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𝜋</m:t>
                          </m:r>
                        </m:e>
                      </m:ra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Sub>
                      <m:r>
                        <a:rPr lang="zh-TW" altLang="en-US" sz="2800" i="1">
                          <a:solidFill>
                            <a:srgbClr val="000000"/>
                          </a:solidFill>
                          <a:latin typeface="Cambria Math" panose="02040503050406030204" pitchFamily="18" charset="0"/>
                        </a:rPr>
                        <m:t>𝐵</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𝜋</m:t>
                              </m:r>
                            </m:e>
                            <m:sup>
                              <m:r>
                                <a:rPr lang="zh-TW" altLang="en-US" sz="2800" i="1">
                                  <a:solidFill>
                                    <a:srgbClr val="000000"/>
                                  </a:solidFill>
                                  <a:latin typeface="Cambria Math" panose="02040503050406030204" pitchFamily="18" charset="0"/>
                                </a:rPr>
                                <m:t>2</m:t>
                              </m:r>
                            </m:sup>
                          </m:sSup>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𝜎</m:t>
                              </m:r>
                            </m:e>
                            <m:sub>
                              <m:r>
                                <a:rPr lang="zh-TW" altLang="en-US" sz="2800" i="1">
                                  <a:solidFill>
                                    <a:srgbClr val="000000"/>
                                  </a:solidFill>
                                  <a:latin typeface="Cambria Math" panose="02040503050406030204" pitchFamily="18" charset="0"/>
                                </a:rPr>
                                <m:t>2</m:t>
                              </m:r>
                            </m:sub>
                            <m:sup>
                              <m:r>
                                <a:rPr lang="zh-TW" altLang="en-US" sz="2800" i="1">
                                  <a:solidFill>
                                    <a:srgbClr val="000000"/>
                                  </a:solidFill>
                                  <a:latin typeface="Cambria Math" panose="02040503050406030204" pitchFamily="18" charset="0"/>
                                </a:rPr>
                                <m:t>2</m:t>
                              </m:r>
                            </m:sup>
                          </m:sSub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𝑥</m:t>
                              </m:r>
                            </m:e>
                            <m:sup>
                              <m:r>
                                <a:rPr lang="zh-TW" altLang="en-US" sz="2800" i="1">
                                  <a:solidFill>
                                    <a:srgbClr val="000000"/>
                                  </a:solidFill>
                                  <a:latin typeface="Cambria Math" panose="02040503050406030204" pitchFamily="18" charset="0"/>
                                </a:rPr>
                                <m:t>2</m:t>
                              </m:r>
                            </m:sup>
                          </m:sSup>
                        </m:sup>
                      </m:sSup>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1751" name="Object 6">
                <a:extLst>
                  <a:ext uri="{FF2B5EF4-FFF2-40B4-BE49-F238E27FC236}">
                    <a16:creationId xmlns:a16="http://schemas.microsoft.com/office/drawing/2014/main" id="{E4DCF8D5-E472-4148-A70A-38DED5713E5D}"/>
                  </a:ext>
                </a:extLst>
              </p:cNvPr>
              <p:cNvSpPr txBox="1">
                <a:spLocks noRot="1" noChangeAspect="1" noMove="1" noResize="1" noEditPoints="1" noAdjustHandles="1" noChangeArrowheads="1" noChangeShapeType="1" noTextEdit="1"/>
              </p:cNvSpPr>
              <p:nvPr/>
            </p:nvSpPr>
            <p:spPr bwMode="auto">
              <a:xfrm>
                <a:off x="323528" y="3056731"/>
                <a:ext cx="7318771" cy="744537"/>
              </a:xfrm>
              <a:prstGeom prst="rect">
                <a:avLst/>
              </a:prstGeom>
              <a:blipFill>
                <a:blip r:embed="rId6"/>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a:extLst>
              <a:ext uri="{FF2B5EF4-FFF2-40B4-BE49-F238E27FC236}">
                <a16:creationId xmlns:a16="http://schemas.microsoft.com/office/drawing/2014/main" id="{1D4FBF57-DEDF-4FE4-8EE4-C161204B28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D3BFDEA-06D6-4540-ABC8-804B73C1A7A8}" type="slidenum">
              <a:rPr kumimoji="0" lang="zh-TW" altLang="en-US"/>
              <a:pPr eaLnBrk="1" hangingPunct="1"/>
              <a:t>28</a:t>
            </a:fld>
            <a:endParaRPr kumimoji="0" lang="en-US" altLang="zh-TW"/>
          </a:p>
        </p:txBody>
      </p:sp>
      <p:sp>
        <p:nvSpPr>
          <p:cNvPr id="32771" name="Rectangle 2">
            <a:extLst>
              <a:ext uri="{FF2B5EF4-FFF2-40B4-BE49-F238E27FC236}">
                <a16:creationId xmlns:a16="http://schemas.microsoft.com/office/drawing/2014/main" id="{6AB5A1A1-AA63-4DA7-AB78-06D585CB5CAE}"/>
              </a:ext>
            </a:extLst>
          </p:cNvPr>
          <p:cNvSpPr>
            <a:spLocks noGrp="1" noChangeArrowheads="1"/>
          </p:cNvSpPr>
          <p:nvPr>
            <p:ph type="title"/>
          </p:nvPr>
        </p:nvSpPr>
        <p:spPr/>
        <p:txBody>
          <a:bodyPr/>
          <a:lstStyle/>
          <a:p>
            <a:pPr eaLnBrk="1" hangingPunct="1"/>
            <a:r>
              <a:rPr lang="en-US" altLang="zh-TW"/>
              <a:t>Smoothing Frequency-Domain Filters</a:t>
            </a:r>
            <a:endParaRPr lang="zh-TW" altLang="en-US"/>
          </a:p>
        </p:txBody>
      </p:sp>
      <mc:AlternateContent xmlns:mc="http://schemas.openxmlformats.org/markup-compatibility/2006" xmlns:a14="http://schemas.microsoft.com/office/drawing/2010/main">
        <mc:Choice Requires="a14">
          <p:sp>
            <p:nvSpPr>
              <p:cNvPr id="32772" name="Rectangle 3">
                <a:extLst>
                  <a:ext uri="{FF2B5EF4-FFF2-40B4-BE49-F238E27FC236}">
                    <a16:creationId xmlns:a16="http://schemas.microsoft.com/office/drawing/2014/main" id="{7DE7E83A-841F-4B46-BB84-AE090092B6C9}"/>
                  </a:ext>
                </a:extLst>
              </p:cNvPr>
              <p:cNvSpPr>
                <a:spLocks noGrp="1" noChangeArrowheads="1"/>
              </p:cNvSpPr>
              <p:nvPr>
                <p:ph type="body" idx="1"/>
              </p:nvPr>
            </p:nvSpPr>
            <p:spPr/>
            <p:txBody>
              <a:bodyPr/>
              <a:lstStyle/>
              <a:p>
                <a:pPr eaLnBrk="1" hangingPunct="1"/>
                <a:r>
                  <a:rPr lang="en-US" altLang="zh-TW" dirty="0"/>
                  <a:t>The basic model for filtering in the frequency domain is given by:</a:t>
                </a:r>
              </a:p>
              <a:p>
                <a:pPr eaLnBrk="1" hangingPunct="1">
                  <a:buFont typeface="Wingdings" panose="05000000000000000000" pitchFamily="2" charset="2"/>
                  <a:buNone/>
                </a:pPr>
                <a:r>
                  <a:rPr lang="en-US" altLang="zh-TW" dirty="0"/>
                  <a:t>									       (4.3-1)</a:t>
                </a:r>
              </a:p>
              <a:p>
                <a:pPr eaLnBrk="1" hangingPunct="1">
                  <a:lnSpc>
                    <a:spcPct val="90000"/>
                  </a:lnSpc>
                  <a:buFont typeface="Wingdings" panose="05000000000000000000" pitchFamily="2" charset="2"/>
                  <a:buNone/>
                </a:pPr>
                <a:r>
                  <a:rPr lang="en-US" altLang="zh-TW" dirty="0"/>
                  <a:t>	where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a:t>
                </a:r>
                <a:r>
                  <a:rPr lang="en-US" altLang="zh-TW" i="1" dirty="0"/>
                  <a:t> </a:t>
                </a:r>
                <a14:m>
                  <m:oMath xmlns:m="http://schemas.openxmlformats.org/officeDocument/2006/math">
                    <m:r>
                      <a:rPr lang="en-US" altLang="zh-TW" i="1" dirty="0" smtClean="0">
                        <a:latin typeface="Cambria Math" panose="02040503050406030204" pitchFamily="18" charset="0"/>
                      </a:rPr>
                      <m:t>𝐺</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a:t>
                </a:r>
                <a:r>
                  <a:rPr lang="en-US" altLang="zh-TW" i="1" dirty="0"/>
                  <a:t> </a:t>
                </a:r>
                <a:r>
                  <a:rPr lang="en-US" altLang="zh-TW" dirty="0"/>
                  <a:t>and </a:t>
                </a:r>
                <a14:m>
                  <m:oMath xmlns:m="http://schemas.openxmlformats.org/officeDocument/2006/math">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denote the input and output (processed) images, and the 2-D filter function in the frequency domain, respectively.</a:t>
                </a:r>
              </a:p>
              <a:p>
                <a:pPr eaLnBrk="1" hangingPunct="1">
                  <a:lnSpc>
                    <a:spcPct val="95000"/>
                  </a:lnSpc>
                  <a:spcBef>
                    <a:spcPct val="5000"/>
                  </a:spcBef>
                </a:pPr>
                <a:r>
                  <a:rPr lang="en-US" altLang="zh-TW" dirty="0"/>
                  <a:t>We consider three types of lowpass filters:</a:t>
                </a:r>
              </a:p>
              <a:p>
                <a:pPr eaLnBrk="1" hangingPunct="1">
                  <a:lnSpc>
                    <a:spcPct val="95000"/>
                  </a:lnSpc>
                  <a:spcBef>
                    <a:spcPct val="5000"/>
                  </a:spcBef>
                  <a:buFont typeface="Wingdings" panose="05000000000000000000" pitchFamily="2" charset="2"/>
                  <a:buNone/>
                </a:pPr>
                <a:r>
                  <a:rPr lang="en-US" altLang="zh-TW" dirty="0"/>
                  <a:t>	(1) Ideal</a:t>
                </a:r>
              </a:p>
              <a:p>
                <a:pPr eaLnBrk="1" hangingPunct="1">
                  <a:lnSpc>
                    <a:spcPct val="95000"/>
                  </a:lnSpc>
                  <a:spcBef>
                    <a:spcPct val="5000"/>
                  </a:spcBef>
                  <a:buFont typeface="Wingdings" panose="05000000000000000000" pitchFamily="2" charset="2"/>
                  <a:buNone/>
                </a:pPr>
                <a:r>
                  <a:rPr lang="en-US" altLang="zh-TW" dirty="0"/>
                  <a:t>	(2) Butterworth</a:t>
                </a:r>
              </a:p>
              <a:p>
                <a:pPr eaLnBrk="1" hangingPunct="1">
                  <a:lnSpc>
                    <a:spcPct val="95000"/>
                  </a:lnSpc>
                  <a:spcBef>
                    <a:spcPct val="5000"/>
                  </a:spcBef>
                  <a:buFont typeface="Wingdings" panose="05000000000000000000" pitchFamily="2" charset="2"/>
                  <a:buNone/>
                </a:pPr>
                <a:r>
                  <a:rPr lang="en-US" altLang="zh-TW" dirty="0"/>
                  <a:t>	(3) Gaussian</a:t>
                </a:r>
              </a:p>
              <a:p>
                <a:pPr eaLnBrk="1" hangingPunct="1">
                  <a:lnSpc>
                    <a:spcPct val="95000"/>
                  </a:lnSpc>
                  <a:spcBef>
                    <a:spcPct val="5000"/>
                  </a:spcBef>
                  <a:buFont typeface="Wingdings" panose="05000000000000000000" pitchFamily="2" charset="2"/>
                  <a:buNone/>
                </a:pPr>
                <a:r>
                  <a:rPr lang="en-US" altLang="zh-TW" dirty="0"/>
                  <a:t>	These three filters cover the range from very sharp (ideal) to very smooth (Gaussian) filter functions.</a:t>
                </a:r>
                <a:endParaRPr lang="zh-TW" altLang="en-US" dirty="0"/>
              </a:p>
            </p:txBody>
          </p:sp>
        </mc:Choice>
        <mc:Fallback xmlns="">
          <p:sp>
            <p:nvSpPr>
              <p:cNvPr id="32772" name="Rectangle 3">
                <a:extLst>
                  <a:ext uri="{FF2B5EF4-FFF2-40B4-BE49-F238E27FC236}">
                    <a16:creationId xmlns:a16="http://schemas.microsoft.com/office/drawing/2014/main" id="{7DE7E83A-841F-4B46-BB84-AE090092B6C9}"/>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b="-2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773" name="Object 4">
                <a:extLst>
                  <a:ext uri="{FF2B5EF4-FFF2-40B4-BE49-F238E27FC236}">
                    <a16:creationId xmlns:a16="http://schemas.microsoft.com/office/drawing/2014/main" id="{6C2B2D82-C8DB-49B7-AA42-D61AB9DFAB23}"/>
                  </a:ext>
                </a:extLst>
              </p:cNvPr>
              <p:cNvSpPr txBox="1"/>
              <p:nvPr/>
            </p:nvSpPr>
            <p:spPr bwMode="auto">
              <a:xfrm>
                <a:off x="1475656" y="2276872"/>
                <a:ext cx="4176762" cy="5175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𝐺</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𝐹</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32773" name="Object 4">
                <a:extLst>
                  <a:ext uri="{FF2B5EF4-FFF2-40B4-BE49-F238E27FC236}">
                    <a16:creationId xmlns:a16="http://schemas.microsoft.com/office/drawing/2014/main" id="{6C2B2D82-C8DB-49B7-AA42-D61AB9DFAB23}"/>
                  </a:ext>
                </a:extLst>
              </p:cNvPr>
              <p:cNvSpPr txBox="1">
                <a:spLocks noRot="1" noChangeAspect="1" noMove="1" noResize="1" noEditPoints="1" noAdjustHandles="1" noChangeArrowheads="1" noChangeShapeType="1" noTextEdit="1"/>
              </p:cNvSpPr>
              <p:nvPr/>
            </p:nvSpPr>
            <p:spPr bwMode="auto">
              <a:xfrm>
                <a:off x="1475656" y="2276872"/>
                <a:ext cx="4176762" cy="517525"/>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a:extLst>
              <a:ext uri="{FF2B5EF4-FFF2-40B4-BE49-F238E27FC236}">
                <a16:creationId xmlns:a16="http://schemas.microsoft.com/office/drawing/2014/main" id="{C1C54413-A9D4-4D14-B359-9E54516211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0EC8737-20E4-4491-9D6B-8A3B517072B5}" type="slidenum">
              <a:rPr kumimoji="0" lang="zh-TW" altLang="en-US"/>
              <a:pPr eaLnBrk="1" hangingPunct="1"/>
              <a:t>29</a:t>
            </a:fld>
            <a:endParaRPr kumimoji="0" lang="en-US" altLang="zh-TW"/>
          </a:p>
        </p:txBody>
      </p:sp>
      <p:sp>
        <p:nvSpPr>
          <p:cNvPr id="33795" name="Rectangle 2">
            <a:extLst>
              <a:ext uri="{FF2B5EF4-FFF2-40B4-BE49-F238E27FC236}">
                <a16:creationId xmlns:a16="http://schemas.microsoft.com/office/drawing/2014/main" id="{3E8A0ABF-39C2-4A6D-8970-016BC2ADE5BE}"/>
              </a:ext>
            </a:extLst>
          </p:cNvPr>
          <p:cNvSpPr>
            <a:spLocks noGrp="1" noChangeArrowheads="1"/>
          </p:cNvSpPr>
          <p:nvPr>
            <p:ph type="title"/>
          </p:nvPr>
        </p:nvSpPr>
        <p:spPr/>
        <p:txBody>
          <a:bodyPr/>
          <a:lstStyle/>
          <a:p>
            <a:pPr eaLnBrk="1" hangingPunct="1"/>
            <a:r>
              <a:rPr lang="en-US" altLang="zh-TW"/>
              <a:t>Ideal Lowpass Filters</a:t>
            </a:r>
            <a:endParaRPr lang="zh-TW" altLang="en-US"/>
          </a:p>
        </p:txBody>
      </p:sp>
      <p:sp>
        <p:nvSpPr>
          <p:cNvPr id="33796" name="Rectangle 3">
            <a:extLst>
              <a:ext uri="{FF2B5EF4-FFF2-40B4-BE49-F238E27FC236}">
                <a16:creationId xmlns:a16="http://schemas.microsoft.com/office/drawing/2014/main" id="{B7A48203-6663-4D61-AB94-869116C058E4}"/>
              </a:ext>
            </a:extLst>
          </p:cNvPr>
          <p:cNvSpPr>
            <a:spLocks noGrp="1" noChangeArrowheads="1"/>
          </p:cNvSpPr>
          <p:nvPr>
            <p:ph type="body" idx="1"/>
          </p:nvPr>
        </p:nvSpPr>
        <p:spPr/>
        <p:txBody>
          <a:bodyPr/>
          <a:lstStyle/>
          <a:p>
            <a:pPr eaLnBrk="1" hangingPunct="1"/>
            <a:r>
              <a:rPr lang="en-US" altLang="zh-TW" dirty="0"/>
              <a:t>A 2-D ideal lowpass filter (ILPF) has the transfer function:</a:t>
            </a:r>
          </a:p>
          <a:p>
            <a:pPr eaLnBrk="1" hangingPunct="1">
              <a:spcBef>
                <a:spcPct val="70000"/>
              </a:spcBef>
              <a:buFont typeface="Wingdings" panose="05000000000000000000" pitchFamily="2" charset="2"/>
              <a:buNone/>
            </a:pPr>
            <a:r>
              <a:rPr lang="zh-TW" altLang="en-US" dirty="0"/>
              <a:t>									       </a:t>
            </a:r>
            <a:r>
              <a:rPr lang="en-US" altLang="zh-TW" dirty="0"/>
              <a:t>(4.3-2)</a:t>
            </a:r>
          </a:p>
          <a:p>
            <a:pPr eaLnBrk="1" hangingPunct="1">
              <a:spcBef>
                <a:spcPct val="50000"/>
              </a:spcBef>
              <a:buFont typeface="Wingdings" panose="05000000000000000000" pitchFamily="2" charset="2"/>
              <a:buNone/>
            </a:pPr>
            <a:r>
              <a:rPr lang="en-US" altLang="zh-TW" dirty="0"/>
              <a:t>	where </a:t>
            </a:r>
            <a:r>
              <a:rPr lang="en-US" altLang="zh-TW" i="1" dirty="0"/>
              <a:t>D</a:t>
            </a:r>
            <a:r>
              <a:rPr lang="en-US" altLang="zh-TW" baseline="-25000" dirty="0"/>
              <a:t>0</a:t>
            </a:r>
            <a:r>
              <a:rPr lang="en-US" altLang="zh-TW" dirty="0"/>
              <a:t> is a specified nonnegative quantity, and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the distance from point (</a:t>
            </a:r>
            <a:r>
              <a:rPr lang="en-US" altLang="zh-TW" i="1" dirty="0"/>
              <a:t>u</a:t>
            </a:r>
            <a:r>
              <a:rPr lang="en-US" altLang="zh-TW" dirty="0"/>
              <a:t>,</a:t>
            </a:r>
            <a:r>
              <a:rPr lang="en-US" altLang="zh-TW" i="1" dirty="0"/>
              <a:t> v</a:t>
            </a:r>
            <a:r>
              <a:rPr lang="en-US" altLang="zh-TW" dirty="0"/>
              <a:t>) to the center of the frequency rectangle.</a:t>
            </a:r>
          </a:p>
          <a:p>
            <a:pPr lvl="1" eaLnBrk="1" hangingPunct="1"/>
            <a:r>
              <a:rPr lang="en-US" altLang="zh-TW" dirty="0"/>
              <a:t>If the image is of size </a:t>
            </a:r>
            <a:r>
              <a:rPr lang="en-US" altLang="zh-TW" i="1" dirty="0"/>
              <a:t>M</a:t>
            </a:r>
            <a:r>
              <a:rPr lang="en-US" altLang="zh-TW" dirty="0"/>
              <a:t>×</a:t>
            </a:r>
            <a:r>
              <a:rPr lang="en-US" altLang="zh-TW" i="1" dirty="0"/>
              <a:t>N</a:t>
            </a:r>
            <a:r>
              <a:rPr lang="en-US" altLang="zh-TW" dirty="0"/>
              <a:t>, the center of the frequency rectangle is at (</a:t>
            </a:r>
            <a:r>
              <a:rPr lang="en-US" altLang="zh-TW" i="1" dirty="0"/>
              <a:t>u</a:t>
            </a:r>
            <a:r>
              <a:rPr lang="en-US" altLang="zh-TW" dirty="0"/>
              <a:t>,</a:t>
            </a:r>
            <a:r>
              <a:rPr lang="en-US" altLang="zh-TW" i="1" dirty="0"/>
              <a:t> v</a:t>
            </a:r>
            <a:r>
              <a:rPr lang="en-US" altLang="zh-TW" dirty="0"/>
              <a:t>) = (</a:t>
            </a:r>
            <a:r>
              <a:rPr lang="en-US" altLang="zh-TW" i="1" dirty="0"/>
              <a:t>M</a:t>
            </a:r>
            <a:r>
              <a:rPr lang="en-US" altLang="zh-TW" dirty="0"/>
              <a:t>/2,</a:t>
            </a:r>
            <a:r>
              <a:rPr lang="en-US" altLang="zh-TW" i="1" dirty="0"/>
              <a:t> N</a:t>
            </a:r>
            <a:r>
              <a:rPr lang="en-US" altLang="zh-TW" dirty="0"/>
              <a:t>/2). The distance from any point (</a:t>
            </a:r>
            <a:r>
              <a:rPr lang="en-US" altLang="zh-TW" i="1" dirty="0"/>
              <a:t>u</a:t>
            </a:r>
            <a:r>
              <a:rPr lang="en-US" altLang="zh-TW" dirty="0"/>
              <a:t>,</a:t>
            </a:r>
            <a:r>
              <a:rPr lang="en-US" altLang="zh-TW" i="1" dirty="0"/>
              <a:t> v</a:t>
            </a:r>
            <a:r>
              <a:rPr lang="en-US" altLang="zh-TW" dirty="0"/>
              <a:t>) to the center (origin) of the Fourier transform is:</a:t>
            </a:r>
          </a:p>
          <a:p>
            <a:pPr lvl="1" eaLnBrk="1" hangingPunct="1">
              <a:spcBef>
                <a:spcPct val="40000"/>
              </a:spcBef>
              <a:buFont typeface="Wingdings" panose="05000000000000000000" pitchFamily="2" charset="2"/>
              <a:buNone/>
            </a:pPr>
            <a:r>
              <a:rPr lang="en-US" altLang="zh-TW" dirty="0"/>
              <a:t>									          (4.3-3)</a:t>
            </a:r>
          </a:p>
          <a:p>
            <a:pPr eaLnBrk="1" hangingPunct="1"/>
            <a:endParaRPr lang="zh-TW" altLang="en-US" dirty="0"/>
          </a:p>
        </p:txBody>
      </p:sp>
      <mc:AlternateContent xmlns:mc="http://schemas.openxmlformats.org/markup-compatibility/2006" xmlns:a14="http://schemas.microsoft.com/office/drawing/2010/main">
        <mc:Choice Requires="a14">
          <p:sp>
            <p:nvSpPr>
              <p:cNvPr id="33797" name="Object 4">
                <a:extLst>
                  <a:ext uri="{FF2B5EF4-FFF2-40B4-BE49-F238E27FC236}">
                    <a16:creationId xmlns:a16="http://schemas.microsoft.com/office/drawing/2014/main" id="{587E12B0-B89E-4E4A-80F2-4A3EBF755241}"/>
                  </a:ext>
                </a:extLst>
              </p:cNvPr>
              <p:cNvSpPr txBox="1"/>
              <p:nvPr/>
            </p:nvSpPr>
            <p:spPr bwMode="auto">
              <a:xfrm>
                <a:off x="1043608" y="1700808"/>
                <a:ext cx="5170488" cy="9429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𝐻</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d>
                        <m:dPr>
                          <m:begChr m:val="{"/>
                          <m:endChr m:val=""/>
                          <m:ctrlPr>
                            <a:rPr lang="zh-TW" altLang="en-US" sz="2400" i="1">
                              <a:solidFill>
                                <a:srgbClr val="000000"/>
                              </a:solidFill>
                              <a:latin typeface="Cambria Math" panose="02040503050406030204" pitchFamily="18" charset="0"/>
                            </a:rPr>
                          </m:ctrlPr>
                        </m:dPr>
                        <m:e>
                          <m:eqArr>
                            <m:eqArrPr>
                              <m:ctrlPr>
                                <a:rPr lang="zh-TW" altLang="en-US" sz="2400" i="1">
                                  <a:solidFill>
                                    <a:srgbClr val="000000"/>
                                  </a:solidFill>
                                  <a:latin typeface="Cambria Math" panose="02040503050406030204" pitchFamily="18" charset="0"/>
                                </a:rPr>
                              </m:ctrlPr>
                            </m:eqArrPr>
                            <m:e>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m:rPr>
                                  <m:nor/>
                                </m:rPr>
                                <a:rPr lang="zh-TW" altLang="en-US" sz="2400" i="0">
                                  <a:solidFill>
                                    <a:srgbClr val="000000"/>
                                  </a:solidFill>
                                  <a:latin typeface="Cambria Math" panose="02040503050406030204" pitchFamily="18" charset="0"/>
                                </a:rPr>
                                <m:t>if</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𝐷</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en-US" altLang="zh-TW" sz="2400" b="0" i="1" smtClean="0">
                                  <a:solidFill>
                                    <a:srgbClr val="000000"/>
                                  </a:solidFill>
                                  <a:latin typeface="Cambria Math" panose="02040503050406030204" pitchFamily="18" charset="0"/>
                                </a:rPr>
                                <m:t>,</m:t>
                              </m:r>
                            </m:e>
                            <m:e>
                              <m:r>
                                <a:rPr lang="zh-TW" altLang="en-US" sz="2400" i="1">
                                  <a:solidFill>
                                    <a:srgbClr val="000000"/>
                                  </a:solidFill>
                                  <a:latin typeface="Cambria Math" panose="02040503050406030204" pitchFamily="18" charset="0"/>
                                </a:rPr>
                                <m:t>0</m:t>
                              </m:r>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m:rPr>
                                  <m:nor/>
                                </m:rPr>
                                <a:rPr lang="zh-TW" altLang="en-US" sz="2400" i="0">
                                  <a:solidFill>
                                    <a:srgbClr val="000000"/>
                                  </a:solidFill>
                                  <a:latin typeface="Cambria Math" panose="02040503050406030204" pitchFamily="18" charset="0"/>
                                </a:rPr>
                                <m:t>if</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𝐷</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&gt;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en-US" altLang="zh-TW" sz="2400" b="0" i="1" smtClean="0">
                                  <a:solidFill>
                                    <a:srgbClr val="000000"/>
                                  </a:solidFill>
                                  <a:latin typeface="Cambria Math" panose="02040503050406030204" pitchFamily="18" charset="0"/>
                                </a:rPr>
                                <m:t>,</m:t>
                              </m:r>
                            </m:e>
                          </m:eqArr>
                        </m:e>
                      </m:d>
                    </m:oMath>
                  </m:oMathPara>
                </a14:m>
                <a:endParaRPr lang="zh-TW" altLang="en-US" sz="2400" dirty="0"/>
              </a:p>
            </p:txBody>
          </p:sp>
        </mc:Choice>
        <mc:Fallback xmlns="">
          <p:sp>
            <p:nvSpPr>
              <p:cNvPr id="33797" name="Object 4">
                <a:extLst>
                  <a:ext uri="{FF2B5EF4-FFF2-40B4-BE49-F238E27FC236}">
                    <a16:creationId xmlns:a16="http://schemas.microsoft.com/office/drawing/2014/main" id="{587E12B0-B89E-4E4A-80F2-4A3EBF755241}"/>
                  </a:ext>
                </a:extLst>
              </p:cNvPr>
              <p:cNvSpPr txBox="1">
                <a:spLocks noRot="1" noChangeAspect="1" noMove="1" noResize="1" noEditPoints="1" noAdjustHandles="1" noChangeArrowheads="1" noChangeShapeType="1" noTextEdit="1"/>
              </p:cNvSpPr>
              <p:nvPr/>
            </p:nvSpPr>
            <p:spPr bwMode="auto">
              <a:xfrm>
                <a:off x="1043608" y="1700808"/>
                <a:ext cx="5170488" cy="942975"/>
              </a:xfrm>
              <a:prstGeom prst="rect">
                <a:avLst/>
              </a:prstGeom>
              <a:blipFill>
                <a:blip r:embed="rId2"/>
                <a:stretch>
                  <a:fillRect b="-2838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798" name="Object 5">
                <a:extLst>
                  <a:ext uri="{FF2B5EF4-FFF2-40B4-BE49-F238E27FC236}">
                    <a16:creationId xmlns:a16="http://schemas.microsoft.com/office/drawing/2014/main" id="{9EE879AA-67B6-462A-828B-B66DBF8EE798}"/>
                  </a:ext>
                </a:extLst>
              </p:cNvPr>
              <p:cNvSpPr txBox="1"/>
              <p:nvPr/>
            </p:nvSpPr>
            <p:spPr bwMode="auto">
              <a:xfrm>
                <a:off x="683568" y="5301208"/>
                <a:ext cx="6448325" cy="48736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𝐷</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/2</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𝑁</m:t>
                      </m:r>
                      <m:r>
                        <a:rPr lang="zh-TW" altLang="en-US" sz="2400" i="1">
                          <a:solidFill>
                            <a:srgbClr val="000000"/>
                          </a:solidFill>
                          <a:latin typeface="Cambria Math" panose="02040503050406030204" pitchFamily="18" charset="0"/>
                        </a:rPr>
                        <m:t>/2</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1/2</m:t>
                          </m:r>
                        </m:sup>
                      </m:sSup>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33798" name="Object 5">
                <a:extLst>
                  <a:ext uri="{FF2B5EF4-FFF2-40B4-BE49-F238E27FC236}">
                    <a16:creationId xmlns:a16="http://schemas.microsoft.com/office/drawing/2014/main" id="{9EE879AA-67B6-462A-828B-B66DBF8EE798}"/>
                  </a:ext>
                </a:extLst>
              </p:cNvPr>
              <p:cNvSpPr txBox="1">
                <a:spLocks noRot="1" noChangeAspect="1" noMove="1" noResize="1" noEditPoints="1" noAdjustHandles="1" noChangeArrowheads="1" noChangeShapeType="1" noTextEdit="1"/>
              </p:cNvSpPr>
              <p:nvPr/>
            </p:nvSpPr>
            <p:spPr bwMode="auto">
              <a:xfrm>
                <a:off x="683568" y="5301208"/>
                <a:ext cx="6448325" cy="487363"/>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a:extLst>
              <a:ext uri="{FF2B5EF4-FFF2-40B4-BE49-F238E27FC236}">
                <a16:creationId xmlns:a16="http://schemas.microsoft.com/office/drawing/2014/main" id="{8C5A8753-0DE5-4A56-BE40-B5885DD7D3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B3A812B-3C0A-4769-9503-EFA3DDC272CA}" type="slidenum">
              <a:rPr kumimoji="0" lang="zh-TW" altLang="en-US"/>
              <a:pPr eaLnBrk="1" hangingPunct="1"/>
              <a:t>3</a:t>
            </a:fld>
            <a:endParaRPr kumimoji="0" lang="en-US" altLang="zh-TW"/>
          </a:p>
        </p:txBody>
      </p:sp>
      <p:sp>
        <p:nvSpPr>
          <p:cNvPr id="7171" name="Rectangle 2">
            <a:extLst>
              <a:ext uri="{FF2B5EF4-FFF2-40B4-BE49-F238E27FC236}">
                <a16:creationId xmlns:a16="http://schemas.microsoft.com/office/drawing/2014/main" id="{F5D541B6-CD04-448C-B8FF-6EB9B3AB7DB1}"/>
              </a:ext>
            </a:extLst>
          </p:cNvPr>
          <p:cNvSpPr>
            <a:spLocks noGrp="1" noChangeArrowheads="1"/>
          </p:cNvSpPr>
          <p:nvPr>
            <p:ph type="title"/>
          </p:nvPr>
        </p:nvSpPr>
        <p:spPr/>
        <p:txBody>
          <a:bodyPr/>
          <a:lstStyle/>
          <a:p>
            <a:pPr eaLnBrk="1" hangingPunct="1"/>
            <a:endParaRPr lang="zh-TW" altLang="en-US"/>
          </a:p>
        </p:txBody>
      </p:sp>
      <p:pic>
        <p:nvPicPr>
          <p:cNvPr id="7172" name="Picture 4">
            <a:extLst>
              <a:ext uri="{FF2B5EF4-FFF2-40B4-BE49-F238E27FC236}">
                <a16:creationId xmlns:a16="http://schemas.microsoft.com/office/drawing/2014/main" id="{3A60DE6A-7666-4D19-89ED-58BE2C2A87E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68463" y="188913"/>
            <a:ext cx="5746750" cy="6553200"/>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a:extLst>
              <a:ext uri="{FF2B5EF4-FFF2-40B4-BE49-F238E27FC236}">
                <a16:creationId xmlns:a16="http://schemas.microsoft.com/office/drawing/2014/main" id="{3EB3B5E4-3A64-43B9-A7BD-6CA7A856EC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7EF0C9-455A-4400-8BB9-0379BFC477A9}" type="slidenum">
              <a:rPr kumimoji="0" lang="zh-TW" altLang="en-US"/>
              <a:pPr eaLnBrk="1" hangingPunct="1"/>
              <a:t>30</a:t>
            </a:fld>
            <a:endParaRPr kumimoji="0" lang="en-US" altLang="zh-TW"/>
          </a:p>
        </p:txBody>
      </p:sp>
      <p:sp>
        <p:nvSpPr>
          <p:cNvPr id="34819" name="Rectangle 2">
            <a:extLst>
              <a:ext uri="{FF2B5EF4-FFF2-40B4-BE49-F238E27FC236}">
                <a16:creationId xmlns:a16="http://schemas.microsoft.com/office/drawing/2014/main" id="{0EE414C2-D2EA-437F-AB5A-CC029CD6F98D}"/>
              </a:ext>
            </a:extLst>
          </p:cNvPr>
          <p:cNvSpPr>
            <a:spLocks noGrp="1" noChangeArrowheads="1"/>
          </p:cNvSpPr>
          <p:nvPr>
            <p:ph type="title"/>
          </p:nvPr>
        </p:nvSpPr>
        <p:spPr/>
        <p:txBody>
          <a:bodyPr/>
          <a:lstStyle/>
          <a:p>
            <a:pPr eaLnBrk="1" hangingPunct="1"/>
            <a:endParaRPr lang="zh-TW" altLang="en-US"/>
          </a:p>
        </p:txBody>
      </p:sp>
      <p:sp>
        <p:nvSpPr>
          <p:cNvPr id="34820" name="Rectangle 3">
            <a:extLst>
              <a:ext uri="{FF2B5EF4-FFF2-40B4-BE49-F238E27FC236}">
                <a16:creationId xmlns:a16="http://schemas.microsoft.com/office/drawing/2014/main" id="{EF0788E2-A835-4463-839E-E01B08CDE7BA}"/>
              </a:ext>
            </a:extLst>
          </p:cNvPr>
          <p:cNvSpPr>
            <a:spLocks noGrp="1" noChangeArrowheads="1"/>
          </p:cNvSpPr>
          <p:nvPr>
            <p:ph type="body" idx="1"/>
          </p:nvPr>
        </p:nvSpPr>
        <p:spPr/>
        <p:txBody>
          <a:bodyPr/>
          <a:lstStyle/>
          <a:p>
            <a:pPr eaLnBrk="1" hangingPunct="1"/>
            <a:r>
              <a:rPr lang="en-US" altLang="zh-TW"/>
              <a:t>Fig. 4.10(a) shows a 3-D perspective plot of </a:t>
            </a:r>
            <a:r>
              <a:rPr lang="en-US" altLang="zh-TW" i="1"/>
              <a:t>H</a:t>
            </a:r>
            <a:r>
              <a:rPr lang="en-US" altLang="zh-TW"/>
              <a:t>(</a:t>
            </a:r>
            <a:r>
              <a:rPr lang="en-US" altLang="zh-TW" i="1"/>
              <a:t>u</a:t>
            </a:r>
            <a:r>
              <a:rPr lang="en-US" altLang="zh-TW"/>
              <a:t>,</a:t>
            </a:r>
            <a:r>
              <a:rPr lang="en-US" altLang="zh-TW" i="1"/>
              <a:t> v</a:t>
            </a:r>
            <a:r>
              <a:rPr lang="en-US" altLang="zh-TW"/>
              <a:t>), Fig. 4.10(b) shows </a:t>
            </a:r>
            <a:r>
              <a:rPr lang="en-US" altLang="zh-TW" i="1"/>
              <a:t>H</a:t>
            </a:r>
            <a:r>
              <a:rPr lang="en-US" altLang="zh-TW"/>
              <a:t>(</a:t>
            </a:r>
            <a:r>
              <a:rPr lang="en-US" altLang="zh-TW" i="1"/>
              <a:t>u</a:t>
            </a:r>
            <a:r>
              <a:rPr lang="en-US" altLang="zh-TW"/>
              <a:t>,</a:t>
            </a:r>
            <a:r>
              <a:rPr lang="en-US" altLang="zh-TW" i="1"/>
              <a:t> v</a:t>
            </a:r>
            <a:r>
              <a:rPr lang="en-US" altLang="zh-TW"/>
              <a:t>) displayed as an image, and Fig. 4.10(c) shows filter radial cross section.</a:t>
            </a:r>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r>
              <a:rPr lang="en-US" altLang="zh-TW"/>
              <a:t>For an ideal lowpass filter cross section, the point of transition between </a:t>
            </a:r>
            <a:r>
              <a:rPr lang="en-US" altLang="zh-TW" i="1"/>
              <a:t>H</a:t>
            </a:r>
            <a:r>
              <a:rPr lang="en-US" altLang="zh-TW"/>
              <a:t>(</a:t>
            </a:r>
            <a:r>
              <a:rPr lang="en-US" altLang="zh-TW" i="1"/>
              <a:t>u</a:t>
            </a:r>
            <a:r>
              <a:rPr lang="en-US" altLang="zh-TW"/>
              <a:t>,</a:t>
            </a:r>
            <a:r>
              <a:rPr lang="en-US" altLang="zh-TW" i="1"/>
              <a:t> v</a:t>
            </a:r>
            <a:r>
              <a:rPr lang="en-US" altLang="zh-TW"/>
              <a:t>) = 1 and </a:t>
            </a:r>
            <a:r>
              <a:rPr lang="en-US" altLang="zh-TW" i="1"/>
              <a:t>H</a:t>
            </a:r>
            <a:r>
              <a:rPr lang="en-US" altLang="zh-TW"/>
              <a:t>(</a:t>
            </a:r>
            <a:r>
              <a:rPr lang="en-US" altLang="zh-TW" i="1"/>
              <a:t>u</a:t>
            </a:r>
            <a:r>
              <a:rPr lang="en-US" altLang="zh-TW"/>
              <a:t>,</a:t>
            </a:r>
            <a:r>
              <a:rPr lang="en-US" altLang="zh-TW" i="1"/>
              <a:t> v</a:t>
            </a:r>
            <a:r>
              <a:rPr lang="en-US" altLang="zh-TW"/>
              <a:t>) = 0 is called the </a:t>
            </a:r>
            <a:r>
              <a:rPr lang="en-US" altLang="zh-TW" i="1"/>
              <a:t>cutoff  frequency.</a:t>
            </a:r>
            <a:endParaRPr lang="zh-TW" altLang="en-US"/>
          </a:p>
        </p:txBody>
      </p:sp>
      <p:pic>
        <p:nvPicPr>
          <p:cNvPr id="34821" name="Picture 4">
            <a:extLst>
              <a:ext uri="{FF2B5EF4-FFF2-40B4-BE49-F238E27FC236}">
                <a16:creationId xmlns:a16="http://schemas.microsoft.com/office/drawing/2014/main" id="{AA1B62AF-6BE3-4EB7-9610-47CC9739D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744663"/>
            <a:ext cx="8280400"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a:extLst>
              <a:ext uri="{FF2B5EF4-FFF2-40B4-BE49-F238E27FC236}">
                <a16:creationId xmlns:a16="http://schemas.microsoft.com/office/drawing/2014/main" id="{798414E8-C055-42D0-A21A-2028A4D1AD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7B9365-062E-4E4D-840F-56B787381B7A}" type="slidenum">
              <a:rPr kumimoji="0" lang="zh-TW" altLang="en-US"/>
              <a:pPr eaLnBrk="1" hangingPunct="1"/>
              <a:t>31</a:t>
            </a:fld>
            <a:endParaRPr kumimoji="0" lang="en-US" altLang="zh-TW"/>
          </a:p>
        </p:txBody>
      </p:sp>
      <p:sp>
        <p:nvSpPr>
          <p:cNvPr id="35843" name="Rectangle 2">
            <a:extLst>
              <a:ext uri="{FF2B5EF4-FFF2-40B4-BE49-F238E27FC236}">
                <a16:creationId xmlns:a16="http://schemas.microsoft.com/office/drawing/2014/main" id="{34D3C7DC-CA07-448D-9B02-88BFC60C728A}"/>
              </a:ext>
            </a:extLst>
          </p:cNvPr>
          <p:cNvSpPr>
            <a:spLocks noGrp="1" noChangeArrowheads="1"/>
          </p:cNvSpPr>
          <p:nvPr>
            <p:ph type="title"/>
          </p:nvPr>
        </p:nvSpPr>
        <p:spPr/>
        <p:txBody>
          <a:bodyPr/>
          <a:lstStyle/>
          <a:p>
            <a:pPr eaLnBrk="1" hangingPunct="1"/>
            <a:endParaRPr lang="zh-TW" altLang="en-US"/>
          </a:p>
        </p:txBody>
      </p:sp>
      <p:sp>
        <p:nvSpPr>
          <p:cNvPr id="35844" name="Rectangle 3">
            <a:extLst>
              <a:ext uri="{FF2B5EF4-FFF2-40B4-BE49-F238E27FC236}">
                <a16:creationId xmlns:a16="http://schemas.microsoft.com/office/drawing/2014/main" id="{E8456B3C-F0FE-4840-865E-588CD63C6A0C}"/>
              </a:ext>
            </a:extLst>
          </p:cNvPr>
          <p:cNvSpPr>
            <a:spLocks noGrp="1" noChangeArrowheads="1"/>
          </p:cNvSpPr>
          <p:nvPr>
            <p:ph type="body" idx="1"/>
          </p:nvPr>
        </p:nvSpPr>
        <p:spPr>
          <a:xfrm>
            <a:off x="107950" y="188913"/>
            <a:ext cx="8847138" cy="6480175"/>
          </a:xfrm>
        </p:spPr>
        <p:txBody>
          <a:bodyPr/>
          <a:lstStyle/>
          <a:p>
            <a:pPr eaLnBrk="1" hangingPunct="1">
              <a:lnSpc>
                <a:spcPct val="90000"/>
              </a:lnSpc>
              <a:spcBef>
                <a:spcPct val="0"/>
              </a:spcBef>
            </a:pPr>
            <a:r>
              <a:rPr lang="en-US" altLang="zh-TW" dirty="0"/>
              <a:t>Ideal lowpass filters are not physically realizable with electronic </a:t>
            </a:r>
            <a:r>
              <a:rPr lang="en-US" altLang="zh-TW" dirty="0" err="1"/>
              <a:t>componets</a:t>
            </a:r>
            <a:r>
              <a:rPr lang="en-US" altLang="zh-TW" dirty="0"/>
              <a:t>.</a:t>
            </a:r>
          </a:p>
          <a:p>
            <a:pPr eaLnBrk="1" hangingPunct="1">
              <a:lnSpc>
                <a:spcPct val="90000"/>
              </a:lnSpc>
              <a:spcBef>
                <a:spcPct val="10000"/>
              </a:spcBef>
            </a:pPr>
            <a:r>
              <a:rPr lang="en-US" altLang="zh-TW" dirty="0"/>
              <a:t>One way to establish a set of standard cutoff frequency loci is to compute circles that enclose specified amounts of total image power </a:t>
            </a:r>
            <a:r>
              <a:rPr lang="en-US" altLang="zh-TW" i="1" dirty="0"/>
              <a:t>P</a:t>
            </a:r>
            <a:r>
              <a:rPr lang="en-US" altLang="zh-TW" i="1" baseline="-25000" dirty="0"/>
              <a:t>T</a:t>
            </a:r>
            <a:r>
              <a:rPr lang="en-US" altLang="zh-TW" dirty="0"/>
              <a:t>. This quantity is obtained by summing the components of the power spectrum at each point (</a:t>
            </a:r>
            <a:r>
              <a:rPr lang="en-US" altLang="zh-TW" i="1" dirty="0"/>
              <a:t>u, v</a:t>
            </a:r>
            <a:r>
              <a:rPr lang="en-US" altLang="zh-TW" dirty="0"/>
              <a:t>), 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t>
            </a:r>
            <a:r>
              <a:rPr lang="en-US" altLang="zh-TW" i="1" dirty="0"/>
              <a:t>v</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a:t>
            </a:r>
          </a:p>
          <a:p>
            <a:pPr eaLnBrk="1" hangingPunct="1">
              <a:lnSpc>
                <a:spcPct val="110000"/>
              </a:lnSpc>
              <a:spcBef>
                <a:spcPct val="25000"/>
              </a:spcBef>
              <a:buFont typeface="Wingdings" panose="05000000000000000000" pitchFamily="2" charset="2"/>
              <a:buNone/>
            </a:pPr>
            <a:r>
              <a:rPr lang="zh-TW" altLang="en-US" dirty="0"/>
              <a:t>									       </a:t>
            </a:r>
            <a:r>
              <a:rPr lang="en-US" altLang="zh-TW" dirty="0"/>
              <a:t>(4.3-4)</a:t>
            </a:r>
          </a:p>
          <a:p>
            <a:pPr eaLnBrk="1" hangingPunct="1">
              <a:lnSpc>
                <a:spcPct val="90000"/>
              </a:lnSpc>
              <a:buFont typeface="Wingdings" panose="05000000000000000000" pitchFamily="2" charset="2"/>
              <a:buNone/>
            </a:pPr>
            <a:r>
              <a:rPr lang="zh-TW" altLang="en-US" dirty="0"/>
              <a:t>	</a:t>
            </a:r>
            <a:r>
              <a:rPr lang="en-US" altLang="zh-TW" dirty="0"/>
              <a:t>where </a:t>
            </a:r>
            <a:r>
              <a:rPr lang="en-US" altLang="zh-TW" i="1" dirty="0"/>
              <a:t>P</a:t>
            </a:r>
            <a:r>
              <a:rPr lang="en-US" altLang="zh-TW" dirty="0"/>
              <a:t>(</a:t>
            </a:r>
            <a:r>
              <a:rPr lang="en-US" altLang="zh-TW" i="1" dirty="0"/>
              <a:t>u</a:t>
            </a:r>
            <a:r>
              <a:rPr lang="en-US" altLang="zh-TW" dirty="0"/>
              <a:t>,</a:t>
            </a:r>
            <a:r>
              <a:rPr lang="en-US" altLang="zh-TW" i="1" dirty="0"/>
              <a:t> v</a:t>
            </a:r>
            <a:r>
              <a:rPr lang="en-US" altLang="zh-TW" dirty="0"/>
              <a:t>) is given in Eq. (4.2-20).</a:t>
            </a:r>
            <a:endParaRPr lang="zh-TW" altLang="en-US" dirty="0"/>
          </a:p>
          <a:p>
            <a:pPr eaLnBrk="1" hangingPunct="1">
              <a:lnSpc>
                <a:spcPct val="90000"/>
              </a:lnSpc>
              <a:spcBef>
                <a:spcPct val="10000"/>
              </a:spcBef>
            </a:pPr>
            <a:r>
              <a:rPr lang="en-US" altLang="zh-TW" dirty="0"/>
              <a:t>If the transform has been centered, a circle of radius </a:t>
            </a:r>
            <a:r>
              <a:rPr lang="en-US" altLang="zh-TW" i="1" dirty="0"/>
              <a:t>r</a:t>
            </a:r>
            <a:r>
              <a:rPr lang="en-US" altLang="zh-TW" dirty="0"/>
              <a:t> with origin at the center of the frequency rectangle encloses α percent of the power, where</a:t>
            </a:r>
          </a:p>
          <a:p>
            <a:pPr eaLnBrk="1" hangingPunct="1">
              <a:lnSpc>
                <a:spcPct val="110000"/>
              </a:lnSpc>
              <a:buFont typeface="Wingdings" panose="05000000000000000000" pitchFamily="2" charset="2"/>
              <a:buNone/>
            </a:pPr>
            <a:r>
              <a:rPr lang="zh-TW" altLang="en-US" dirty="0"/>
              <a:t>									       </a:t>
            </a:r>
            <a:r>
              <a:rPr lang="en-US" altLang="zh-TW" dirty="0"/>
              <a:t>(4.3-5)</a:t>
            </a:r>
          </a:p>
          <a:p>
            <a:pPr eaLnBrk="1" hangingPunct="1">
              <a:lnSpc>
                <a:spcPct val="90000"/>
              </a:lnSpc>
              <a:buFont typeface="Wingdings" panose="05000000000000000000" pitchFamily="2" charset="2"/>
              <a:buNone/>
            </a:pPr>
            <a:r>
              <a:rPr lang="zh-TW" altLang="en-US" dirty="0"/>
              <a:t>	</a:t>
            </a:r>
            <a:r>
              <a:rPr lang="en-US" altLang="zh-TW" dirty="0"/>
              <a:t>and the summation is taken over the values of (</a:t>
            </a:r>
            <a:r>
              <a:rPr lang="en-US" altLang="zh-TW" i="1" dirty="0"/>
              <a:t>u, v</a:t>
            </a:r>
            <a:r>
              <a:rPr lang="en-US" altLang="zh-TW" dirty="0"/>
              <a:t>) that lie inside the circle or on its boundary.</a:t>
            </a:r>
            <a:endParaRPr lang="zh-TW" altLang="en-US" dirty="0"/>
          </a:p>
        </p:txBody>
      </p:sp>
      <mc:AlternateContent xmlns:mc="http://schemas.openxmlformats.org/markup-compatibility/2006" xmlns:a14="http://schemas.microsoft.com/office/drawing/2010/main">
        <mc:Choice Requires="a14">
          <p:sp>
            <p:nvSpPr>
              <p:cNvPr id="35845" name="Object 4">
                <a:extLst>
                  <a:ext uri="{FF2B5EF4-FFF2-40B4-BE49-F238E27FC236}">
                    <a16:creationId xmlns:a16="http://schemas.microsoft.com/office/drawing/2014/main" id="{E70C1DC0-6E83-4EAD-97AD-7A4476BD3B74}"/>
                  </a:ext>
                </a:extLst>
              </p:cNvPr>
              <p:cNvSpPr txBox="1"/>
              <p:nvPr/>
            </p:nvSpPr>
            <p:spPr bwMode="auto">
              <a:xfrm>
                <a:off x="1318776" y="2795984"/>
                <a:ext cx="2447925" cy="8636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𝑃</m:t>
                          </m:r>
                        </m:e>
                        <m:sub>
                          <m:r>
                            <a:rPr lang="zh-TW" altLang="en-US" i="1">
                              <a:solidFill>
                                <a:srgbClr val="000000"/>
                              </a:solidFill>
                              <a:latin typeface="Cambria Math" panose="02040503050406030204" pitchFamily="18" charset="0"/>
                            </a:rPr>
                            <m:t>𝑇</m:t>
                          </m:r>
                        </m:sub>
                      </m:sSub>
                      <m:r>
                        <a:rPr lang="zh-TW" altLang="en-US" i="1">
                          <a:solidFill>
                            <a:srgbClr val="000000"/>
                          </a:solidFill>
                          <a:latin typeface="Cambria Math" panose="02040503050406030204" pitchFamily="18" charset="0"/>
                        </a:rPr>
                        <m:t>=</m:t>
                      </m:r>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𝑀</m:t>
                          </m:r>
                          <m:r>
                            <a:rPr lang="zh-TW" altLang="en-US" i="1">
                              <a:solidFill>
                                <a:srgbClr val="000000"/>
                              </a:solidFill>
                              <a:latin typeface="Cambria Math" panose="02040503050406030204" pitchFamily="18" charset="0"/>
                            </a:rPr>
                            <m:t>−1</m:t>
                          </m:r>
                        </m:sup>
                        <m:e>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𝑁</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𝑃</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m:t>
                              </m:r>
                            </m:e>
                          </m:nary>
                          <m:r>
                            <a:rPr lang="en-US" altLang="zh-TW" b="0" i="1" smtClean="0">
                              <a:solidFill>
                                <a:srgbClr val="000000"/>
                              </a:solidFill>
                              <a:latin typeface="Cambria Math" panose="02040503050406030204" pitchFamily="18" charset="0"/>
                            </a:rPr>
                            <m:t>,</m:t>
                          </m:r>
                        </m:e>
                      </m:nary>
                    </m:oMath>
                  </m:oMathPara>
                </a14:m>
                <a:endParaRPr lang="zh-TW" altLang="en-US" dirty="0"/>
              </a:p>
            </p:txBody>
          </p:sp>
        </mc:Choice>
        <mc:Fallback xmlns="">
          <p:sp>
            <p:nvSpPr>
              <p:cNvPr id="35845" name="Object 4">
                <a:extLst>
                  <a:ext uri="{FF2B5EF4-FFF2-40B4-BE49-F238E27FC236}">
                    <a16:creationId xmlns:a16="http://schemas.microsoft.com/office/drawing/2014/main" id="{E70C1DC0-6E83-4EAD-97AD-7A4476BD3B74}"/>
                  </a:ext>
                </a:extLst>
              </p:cNvPr>
              <p:cNvSpPr txBox="1">
                <a:spLocks noRot="1" noChangeAspect="1" noMove="1" noResize="1" noEditPoints="1" noAdjustHandles="1" noChangeArrowheads="1" noChangeShapeType="1" noTextEdit="1"/>
              </p:cNvSpPr>
              <p:nvPr/>
            </p:nvSpPr>
            <p:spPr bwMode="auto">
              <a:xfrm>
                <a:off x="1318776" y="2795984"/>
                <a:ext cx="2447925" cy="863600"/>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846" name="Object 5">
                <a:extLst>
                  <a:ext uri="{FF2B5EF4-FFF2-40B4-BE49-F238E27FC236}">
                    <a16:creationId xmlns:a16="http://schemas.microsoft.com/office/drawing/2014/main" id="{A22834EF-3CD8-45A7-B513-5F30A703C027}"/>
                  </a:ext>
                </a:extLst>
              </p:cNvPr>
              <p:cNvSpPr txBox="1"/>
              <p:nvPr/>
            </p:nvSpPr>
            <p:spPr bwMode="auto">
              <a:xfrm>
                <a:off x="1763688" y="5013176"/>
                <a:ext cx="3384376" cy="7921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𝛼</m:t>
                      </m:r>
                      <m:r>
                        <a:rPr lang="zh-TW" altLang="en-US" sz="2000" i="1" smtClean="0">
                          <a:solidFill>
                            <a:srgbClr val="000000"/>
                          </a:solidFill>
                          <a:latin typeface="Cambria Math" panose="02040503050406030204" pitchFamily="18" charset="0"/>
                        </a:rPr>
                        <m:t>=100</m:t>
                      </m:r>
                      <m:d>
                        <m:dPr>
                          <m:begChr m:val="["/>
                          <m:endChr m:val="]"/>
                          <m:ctrlPr>
                            <a:rPr lang="zh-TW" altLang="en-US" sz="2000" i="1">
                              <a:solidFill>
                                <a:srgbClr val="000000"/>
                              </a:solidFill>
                              <a:latin typeface="Cambria Math" panose="02040503050406030204" pitchFamily="18" charset="0"/>
                            </a:rPr>
                          </m:ctrlPr>
                        </m:dPr>
                        <m:e>
                          <m:nary>
                            <m:naryPr>
                              <m:chr m:val="∑"/>
                              <m:supHide m:val="on"/>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𝑢</m:t>
                              </m:r>
                            </m:sub>
                            <m:sup/>
                            <m:e>
                              <m:nary>
                                <m:naryPr>
                                  <m:chr m:val="∑"/>
                                  <m:supHide m:val="on"/>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𝑣</m:t>
                                  </m:r>
                                </m:sub>
                                <m:sup/>
                                <m:e>
                                  <m:r>
                                    <a:rPr lang="zh-TW" altLang="en-US" sz="2000" i="1">
                                      <a:solidFill>
                                        <a:srgbClr val="000000"/>
                                      </a:solidFill>
                                      <a:latin typeface="Cambria Math" panose="02040503050406030204" pitchFamily="18" charset="0"/>
                                    </a:rPr>
                                    <m:t>𝑃</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𝑃</m:t>
                                      </m:r>
                                    </m:e>
                                    <m:sub>
                                      <m:r>
                                        <a:rPr lang="zh-TW" altLang="en-US" sz="2000" i="1">
                                          <a:solidFill>
                                            <a:srgbClr val="000000"/>
                                          </a:solidFill>
                                          <a:latin typeface="Cambria Math" panose="02040503050406030204" pitchFamily="18" charset="0"/>
                                        </a:rPr>
                                        <m:t>𝑇</m:t>
                                      </m:r>
                                    </m:sub>
                                  </m:sSub>
                                </m:e>
                              </m:nary>
                            </m:e>
                          </m:nary>
                        </m:e>
                      </m:d>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35846" name="Object 5">
                <a:extLst>
                  <a:ext uri="{FF2B5EF4-FFF2-40B4-BE49-F238E27FC236}">
                    <a16:creationId xmlns:a16="http://schemas.microsoft.com/office/drawing/2014/main" id="{A22834EF-3CD8-45A7-B513-5F30A703C027}"/>
                  </a:ext>
                </a:extLst>
              </p:cNvPr>
              <p:cNvSpPr txBox="1">
                <a:spLocks noRot="1" noChangeAspect="1" noMove="1" noResize="1" noEditPoints="1" noAdjustHandles="1" noChangeArrowheads="1" noChangeShapeType="1" noTextEdit="1"/>
              </p:cNvSpPr>
              <p:nvPr/>
            </p:nvSpPr>
            <p:spPr bwMode="auto">
              <a:xfrm>
                <a:off x="1763688" y="5013176"/>
                <a:ext cx="3384376" cy="792162"/>
              </a:xfrm>
              <a:prstGeom prst="rect">
                <a:avLst/>
              </a:prstGeom>
              <a:blipFill>
                <a:blip r:embed="rId3"/>
                <a:stretch>
                  <a:fillRect b="-8462"/>
                </a:stretch>
              </a:blipFill>
              <a:ln>
                <a:noFill/>
              </a:ln>
              <a:effectLst/>
              <a:extLst/>
            </p:spPr>
            <p:txBody>
              <a:bodyPr/>
              <a:lstStyle/>
              <a:p>
                <a:r>
                  <a:rPr lang="zh-TW"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a:extLst>
              <a:ext uri="{FF2B5EF4-FFF2-40B4-BE49-F238E27FC236}">
                <a16:creationId xmlns:a16="http://schemas.microsoft.com/office/drawing/2014/main" id="{AC92F5B0-EA8A-4DF1-9AD9-0710FA1889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F4ECB6A-10F2-4AEB-8212-6076D6252462}" type="slidenum">
              <a:rPr kumimoji="0" lang="zh-TW" altLang="en-US"/>
              <a:pPr eaLnBrk="1" hangingPunct="1"/>
              <a:t>32</a:t>
            </a:fld>
            <a:endParaRPr kumimoji="0" lang="en-US" altLang="zh-TW"/>
          </a:p>
        </p:txBody>
      </p:sp>
      <p:sp>
        <p:nvSpPr>
          <p:cNvPr id="36867" name="Rectangle 2">
            <a:extLst>
              <a:ext uri="{FF2B5EF4-FFF2-40B4-BE49-F238E27FC236}">
                <a16:creationId xmlns:a16="http://schemas.microsoft.com/office/drawing/2014/main" id="{C81B1EFC-079F-4466-8E32-C445DC3ECFA2}"/>
              </a:ext>
            </a:extLst>
          </p:cNvPr>
          <p:cNvSpPr>
            <a:spLocks noGrp="1" noChangeArrowheads="1"/>
          </p:cNvSpPr>
          <p:nvPr>
            <p:ph type="title"/>
          </p:nvPr>
        </p:nvSpPr>
        <p:spPr/>
        <p:txBody>
          <a:bodyPr/>
          <a:lstStyle/>
          <a:p>
            <a:pPr eaLnBrk="1" hangingPunct="1"/>
            <a:endParaRPr lang="zh-TW" altLang="en-US"/>
          </a:p>
        </p:txBody>
      </p:sp>
      <p:sp>
        <p:nvSpPr>
          <p:cNvPr id="36868" name="Rectangle 3">
            <a:extLst>
              <a:ext uri="{FF2B5EF4-FFF2-40B4-BE49-F238E27FC236}">
                <a16:creationId xmlns:a16="http://schemas.microsoft.com/office/drawing/2014/main" id="{8D91D1E5-9824-4A82-8C39-6D5CE8619076}"/>
              </a:ext>
            </a:extLst>
          </p:cNvPr>
          <p:cNvSpPr>
            <a:spLocks noGrp="1" noChangeArrowheads="1"/>
          </p:cNvSpPr>
          <p:nvPr>
            <p:ph type="body" idx="1"/>
          </p:nvPr>
        </p:nvSpPr>
        <p:spPr>
          <a:xfrm>
            <a:off x="107950" y="358775"/>
            <a:ext cx="8847138" cy="6383338"/>
          </a:xfrm>
        </p:spPr>
        <p:txBody>
          <a:bodyPr/>
          <a:lstStyle/>
          <a:p>
            <a:pPr eaLnBrk="1" hangingPunct="1"/>
            <a:r>
              <a:rPr lang="en-US" altLang="zh-TW"/>
              <a:t>Fig. 4.11(a) shows the test pattern and Fig. 4.11(b) shows its Fourier spectrum.</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lnSpc>
                <a:spcPct val="60000"/>
              </a:lnSpc>
            </a:pPr>
            <a:endParaRPr lang="en-US" altLang="zh-TW"/>
          </a:p>
          <a:p>
            <a:pPr eaLnBrk="1" hangingPunct="1"/>
            <a:r>
              <a:rPr lang="en-US" altLang="zh-TW"/>
              <a:t>Fig. 4.12 shows the results of applying ideal lowpass filters with cutoff frequencies at the radii shown in Fig. 4.11(b).</a:t>
            </a:r>
            <a:endParaRPr lang="zh-TW" altLang="en-US"/>
          </a:p>
        </p:txBody>
      </p:sp>
      <p:pic>
        <p:nvPicPr>
          <p:cNvPr id="36869" name="Picture 4">
            <a:extLst>
              <a:ext uri="{FF2B5EF4-FFF2-40B4-BE49-F238E27FC236}">
                <a16:creationId xmlns:a16="http://schemas.microsoft.com/office/drawing/2014/main" id="{8F1CB874-AA81-4DD1-902A-E26A23593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46188"/>
            <a:ext cx="676910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a:extLst>
              <a:ext uri="{FF2B5EF4-FFF2-40B4-BE49-F238E27FC236}">
                <a16:creationId xmlns:a16="http://schemas.microsoft.com/office/drawing/2014/main" id="{6926736B-7D36-4ED8-832A-2F98D688B6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0D534A0-4169-4426-B80D-DFE924BB494F}" type="slidenum">
              <a:rPr kumimoji="0" lang="zh-TW" altLang="en-US"/>
              <a:pPr eaLnBrk="1" hangingPunct="1"/>
              <a:t>33</a:t>
            </a:fld>
            <a:endParaRPr kumimoji="0" lang="en-US" altLang="zh-TW"/>
          </a:p>
        </p:txBody>
      </p:sp>
      <p:sp>
        <p:nvSpPr>
          <p:cNvPr id="37891" name="Rectangle 2">
            <a:extLst>
              <a:ext uri="{FF2B5EF4-FFF2-40B4-BE49-F238E27FC236}">
                <a16:creationId xmlns:a16="http://schemas.microsoft.com/office/drawing/2014/main" id="{1194BFAB-A9FF-43B0-876C-B9AFC0B7D4B8}"/>
              </a:ext>
            </a:extLst>
          </p:cNvPr>
          <p:cNvSpPr>
            <a:spLocks noGrp="1" noChangeArrowheads="1"/>
          </p:cNvSpPr>
          <p:nvPr>
            <p:ph type="title"/>
          </p:nvPr>
        </p:nvSpPr>
        <p:spPr/>
        <p:txBody>
          <a:bodyPr/>
          <a:lstStyle/>
          <a:p>
            <a:pPr eaLnBrk="1" hangingPunct="1"/>
            <a:endParaRPr lang="zh-TW" altLang="en-US"/>
          </a:p>
        </p:txBody>
      </p:sp>
      <p:grpSp>
        <p:nvGrpSpPr>
          <p:cNvPr id="37892" name="Group 7">
            <a:extLst>
              <a:ext uri="{FF2B5EF4-FFF2-40B4-BE49-F238E27FC236}">
                <a16:creationId xmlns:a16="http://schemas.microsoft.com/office/drawing/2014/main" id="{65F81444-173F-4465-852F-EF360B720F5E}"/>
              </a:ext>
            </a:extLst>
          </p:cNvPr>
          <p:cNvGrpSpPr>
            <a:grpSpLocks/>
          </p:cNvGrpSpPr>
          <p:nvPr/>
        </p:nvGrpSpPr>
        <p:grpSpPr bwMode="auto">
          <a:xfrm>
            <a:off x="1768475" y="100013"/>
            <a:ext cx="5905500" cy="6680200"/>
            <a:chOff x="1286" y="997"/>
            <a:chExt cx="3368" cy="3330"/>
          </a:xfrm>
        </p:grpSpPr>
        <p:pic>
          <p:nvPicPr>
            <p:cNvPr id="37893" name="Picture 8">
              <a:extLst>
                <a:ext uri="{FF2B5EF4-FFF2-40B4-BE49-F238E27FC236}">
                  <a16:creationId xmlns:a16="http://schemas.microsoft.com/office/drawing/2014/main" id="{97689A0D-99F4-47E8-8F40-1BCC271C8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 y="997"/>
              <a:ext cx="1985"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0F7B9CFD-8537-4FF9-8013-FC4641778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 y="3989"/>
              <a:ext cx="33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a:extLst>
              <a:ext uri="{FF2B5EF4-FFF2-40B4-BE49-F238E27FC236}">
                <a16:creationId xmlns:a16="http://schemas.microsoft.com/office/drawing/2014/main" id="{D8BB8DCD-BDA2-4081-87BF-5A44AAA0AA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AE03773-BB35-4DFC-89AD-BD7A5289B169}" type="slidenum">
              <a:rPr kumimoji="0" lang="zh-TW" altLang="en-US"/>
              <a:pPr eaLnBrk="1" hangingPunct="1"/>
              <a:t>34</a:t>
            </a:fld>
            <a:endParaRPr kumimoji="0" lang="en-US" altLang="zh-TW"/>
          </a:p>
        </p:txBody>
      </p:sp>
      <p:sp>
        <p:nvSpPr>
          <p:cNvPr id="38915" name="Rectangle 2">
            <a:extLst>
              <a:ext uri="{FF2B5EF4-FFF2-40B4-BE49-F238E27FC236}">
                <a16:creationId xmlns:a16="http://schemas.microsoft.com/office/drawing/2014/main" id="{9C836506-7109-419C-9EA7-5926DD6FD6C2}"/>
              </a:ext>
            </a:extLst>
          </p:cNvPr>
          <p:cNvSpPr>
            <a:spLocks noGrp="1" noChangeArrowheads="1"/>
          </p:cNvSpPr>
          <p:nvPr>
            <p:ph type="title"/>
          </p:nvPr>
        </p:nvSpPr>
        <p:spPr/>
        <p:txBody>
          <a:bodyPr/>
          <a:lstStyle/>
          <a:p>
            <a:pPr eaLnBrk="1" hangingPunct="1"/>
            <a:endParaRPr lang="zh-TW" altLang="en-US"/>
          </a:p>
        </p:txBody>
      </p:sp>
      <p:sp>
        <p:nvSpPr>
          <p:cNvPr id="38916" name="Rectangle 3">
            <a:extLst>
              <a:ext uri="{FF2B5EF4-FFF2-40B4-BE49-F238E27FC236}">
                <a16:creationId xmlns:a16="http://schemas.microsoft.com/office/drawing/2014/main" id="{C6480F4E-9093-4DC4-B89B-95B4745D1F67}"/>
              </a:ext>
            </a:extLst>
          </p:cNvPr>
          <p:cNvSpPr>
            <a:spLocks noGrp="1" noChangeArrowheads="1"/>
          </p:cNvSpPr>
          <p:nvPr>
            <p:ph type="body" idx="1"/>
          </p:nvPr>
        </p:nvSpPr>
        <p:spPr/>
        <p:txBody>
          <a:bodyPr/>
          <a:lstStyle/>
          <a:p>
            <a:pPr eaLnBrk="1" hangingPunct="1"/>
            <a:r>
              <a:rPr lang="en-US" altLang="zh-TW"/>
              <a:t>The original image, the blurred image, and the filter function are denoted by </a:t>
            </a:r>
            <a:r>
              <a:rPr lang="en-US" altLang="zh-TW" i="1"/>
              <a:t>f</a:t>
            </a:r>
            <a:r>
              <a:rPr lang="en-US" altLang="zh-TW"/>
              <a:t>(</a:t>
            </a:r>
            <a:r>
              <a:rPr lang="en-US" altLang="zh-TW" i="1"/>
              <a:t>x</a:t>
            </a:r>
            <a:r>
              <a:rPr lang="en-US" altLang="zh-TW"/>
              <a:t>,</a:t>
            </a:r>
            <a:r>
              <a:rPr lang="en-US" altLang="zh-TW" i="1"/>
              <a:t> y</a:t>
            </a:r>
            <a:r>
              <a:rPr lang="en-US" altLang="zh-TW"/>
              <a:t>) or </a:t>
            </a:r>
            <a:r>
              <a:rPr lang="en-US" altLang="zh-TW" i="1"/>
              <a:t>F</a:t>
            </a:r>
            <a:r>
              <a:rPr lang="en-US" altLang="zh-TW"/>
              <a:t>(</a:t>
            </a:r>
            <a:r>
              <a:rPr lang="en-US" altLang="zh-TW" i="1"/>
              <a:t>u</a:t>
            </a:r>
            <a:r>
              <a:rPr lang="en-US" altLang="zh-TW"/>
              <a:t>,</a:t>
            </a:r>
            <a:r>
              <a:rPr lang="en-US" altLang="zh-TW" i="1"/>
              <a:t> v</a:t>
            </a:r>
            <a:r>
              <a:rPr lang="en-US" altLang="zh-TW"/>
              <a:t>), </a:t>
            </a:r>
            <a:r>
              <a:rPr lang="en-US" altLang="zh-TW" i="1"/>
              <a:t>g</a:t>
            </a:r>
            <a:r>
              <a:rPr lang="en-US" altLang="zh-TW"/>
              <a:t>(</a:t>
            </a:r>
            <a:r>
              <a:rPr lang="en-US" altLang="zh-TW" i="1"/>
              <a:t>x</a:t>
            </a:r>
            <a:r>
              <a:rPr lang="en-US" altLang="zh-TW"/>
              <a:t>,</a:t>
            </a:r>
            <a:r>
              <a:rPr lang="en-US" altLang="zh-TW" i="1"/>
              <a:t> y</a:t>
            </a:r>
            <a:r>
              <a:rPr lang="en-US" altLang="zh-TW"/>
              <a:t>) or </a:t>
            </a:r>
            <a:r>
              <a:rPr lang="en-US" altLang="zh-TW" i="1"/>
              <a:t>G</a:t>
            </a:r>
            <a:r>
              <a:rPr lang="en-US" altLang="zh-TW"/>
              <a:t>(</a:t>
            </a:r>
            <a:r>
              <a:rPr lang="en-US" altLang="zh-TW" i="1"/>
              <a:t>u</a:t>
            </a:r>
            <a:r>
              <a:rPr lang="en-US" altLang="zh-TW"/>
              <a:t>,</a:t>
            </a:r>
            <a:r>
              <a:rPr lang="en-US" altLang="zh-TW" i="1"/>
              <a:t> v</a:t>
            </a:r>
            <a:r>
              <a:rPr lang="en-US" altLang="zh-TW"/>
              <a:t>), and </a:t>
            </a:r>
            <a:r>
              <a:rPr lang="en-US" altLang="zh-TW" i="1"/>
              <a:t>h</a:t>
            </a:r>
            <a:r>
              <a:rPr lang="en-US" altLang="zh-TW"/>
              <a:t>(</a:t>
            </a:r>
            <a:r>
              <a:rPr lang="en-US" altLang="zh-TW" i="1"/>
              <a:t>x</a:t>
            </a:r>
            <a:r>
              <a:rPr lang="en-US" altLang="zh-TW"/>
              <a:t>,</a:t>
            </a:r>
            <a:r>
              <a:rPr lang="en-US" altLang="zh-TW" i="1"/>
              <a:t> y</a:t>
            </a:r>
            <a:r>
              <a:rPr lang="en-US" altLang="zh-TW"/>
              <a:t>) or </a:t>
            </a:r>
            <a:r>
              <a:rPr lang="en-US" altLang="zh-TW" i="1"/>
              <a:t>H</a:t>
            </a:r>
            <a:r>
              <a:rPr lang="en-US" altLang="zh-TW"/>
              <a:t>(</a:t>
            </a:r>
            <a:r>
              <a:rPr lang="en-US" altLang="zh-TW" i="1"/>
              <a:t>u</a:t>
            </a:r>
            <a:r>
              <a:rPr lang="en-US" altLang="zh-TW"/>
              <a:t>,</a:t>
            </a:r>
            <a:r>
              <a:rPr lang="en-US" altLang="zh-TW" i="1"/>
              <a:t> v</a:t>
            </a:r>
            <a:r>
              <a:rPr lang="en-US" altLang="zh-TW"/>
              <a:t>), respectively. Then</a:t>
            </a:r>
          </a:p>
          <a:p>
            <a:pPr eaLnBrk="1" hangingPunct="1">
              <a:spcBef>
                <a:spcPct val="100000"/>
              </a:spcBef>
              <a:buFont typeface="Wingdings" panose="05000000000000000000" pitchFamily="2" charset="2"/>
              <a:buNone/>
            </a:pPr>
            <a:r>
              <a:rPr lang="zh-TW" altLang="en-US"/>
              <a:t>	</a:t>
            </a:r>
          </a:p>
          <a:p>
            <a:pPr lvl="1" eaLnBrk="1" hangingPunct="1"/>
            <a:r>
              <a:rPr lang="en-US" altLang="zh-TW"/>
              <a:t>The spatial filter function </a:t>
            </a:r>
            <a:r>
              <a:rPr lang="en-US" altLang="zh-TW" i="1"/>
              <a:t>h</a:t>
            </a:r>
            <a:r>
              <a:rPr lang="en-US" altLang="zh-TW"/>
              <a:t>(</a:t>
            </a:r>
            <a:r>
              <a:rPr lang="en-US" altLang="zh-TW" i="1"/>
              <a:t>x</a:t>
            </a:r>
            <a:r>
              <a:rPr lang="en-US" altLang="zh-TW"/>
              <a:t>,</a:t>
            </a:r>
            <a:r>
              <a:rPr lang="en-US" altLang="zh-TW" i="1"/>
              <a:t> y</a:t>
            </a:r>
            <a:r>
              <a:rPr lang="en-US" altLang="zh-TW"/>
              <a:t>) can be obtained by:</a:t>
            </a:r>
          </a:p>
          <a:p>
            <a:pPr lvl="1" eaLnBrk="1" hangingPunct="1">
              <a:buFont typeface="Wingdings" panose="05000000000000000000" pitchFamily="2" charset="2"/>
              <a:buNone/>
            </a:pPr>
            <a:r>
              <a:rPr lang="en-US" altLang="zh-TW"/>
              <a:t>	(1) </a:t>
            </a:r>
            <a:r>
              <a:rPr lang="en-US" altLang="zh-TW" i="1"/>
              <a:t>H</a:t>
            </a:r>
            <a:r>
              <a:rPr lang="en-US" altLang="zh-TW"/>
              <a:t>(</a:t>
            </a:r>
            <a:r>
              <a:rPr lang="en-US" altLang="zh-TW" i="1"/>
              <a:t>u</a:t>
            </a:r>
            <a:r>
              <a:rPr lang="en-US" altLang="zh-TW"/>
              <a:t>,</a:t>
            </a:r>
            <a:r>
              <a:rPr lang="en-US" altLang="zh-TW" i="1"/>
              <a:t> v</a:t>
            </a:r>
            <a:r>
              <a:rPr lang="en-US" altLang="zh-TW"/>
              <a:t>) was multiplied by (-1)</a:t>
            </a:r>
            <a:r>
              <a:rPr lang="en-US" altLang="zh-TW" i="1" baseline="30000"/>
              <a:t>u</a:t>
            </a:r>
            <a:r>
              <a:rPr lang="en-US" altLang="zh-TW" baseline="30000"/>
              <a:t>+</a:t>
            </a:r>
            <a:r>
              <a:rPr lang="en-US" altLang="zh-TW" i="1" baseline="30000"/>
              <a:t>v</a:t>
            </a:r>
            <a:r>
              <a:rPr lang="en-US" altLang="zh-TW"/>
              <a:t> for centering;</a:t>
            </a:r>
          </a:p>
          <a:p>
            <a:pPr lvl="1" eaLnBrk="1" hangingPunct="1">
              <a:buFont typeface="Wingdings" panose="05000000000000000000" pitchFamily="2" charset="2"/>
              <a:buNone/>
            </a:pPr>
            <a:r>
              <a:rPr lang="en-US" altLang="zh-TW"/>
              <a:t>	(2) this was followed by the inverse DFT;</a:t>
            </a:r>
          </a:p>
          <a:p>
            <a:pPr lvl="1" eaLnBrk="1" hangingPunct="1">
              <a:buFont typeface="Wingdings" panose="05000000000000000000" pitchFamily="2" charset="2"/>
              <a:buNone/>
            </a:pPr>
            <a:r>
              <a:rPr lang="en-US" altLang="zh-TW"/>
              <a:t>	(3) the real part of the inverse DFT was multiplied by (-1)</a:t>
            </a:r>
            <a:r>
              <a:rPr lang="en-US" altLang="zh-TW" i="1" baseline="30000"/>
              <a:t>x</a:t>
            </a:r>
            <a:r>
              <a:rPr lang="en-US" altLang="zh-TW" baseline="30000"/>
              <a:t>+</a:t>
            </a:r>
            <a:r>
              <a:rPr lang="en-US" altLang="zh-TW" i="1" baseline="30000"/>
              <a:t>y</a:t>
            </a:r>
            <a:r>
              <a:rPr lang="en-US" altLang="zh-TW" i="1"/>
              <a:t>.</a:t>
            </a:r>
          </a:p>
          <a:p>
            <a:pPr lvl="1" eaLnBrk="1" hangingPunct="1"/>
            <a:r>
              <a:rPr lang="en-US" altLang="zh-TW"/>
              <a:t>Fig. 4.13(b) shows the result of this process.</a:t>
            </a:r>
          </a:p>
          <a:p>
            <a:pPr lvl="1" eaLnBrk="1" hangingPunct="1"/>
            <a:r>
              <a:rPr lang="en-US" altLang="zh-TW"/>
              <a:t>If </a:t>
            </a:r>
            <a:r>
              <a:rPr lang="en-US" altLang="zh-TW" i="1"/>
              <a:t>f</a:t>
            </a:r>
            <a:r>
              <a:rPr lang="en-US" altLang="zh-TW"/>
              <a:t>(</a:t>
            </a:r>
            <a:r>
              <a:rPr lang="en-US" altLang="zh-TW" i="1"/>
              <a:t>x</a:t>
            </a:r>
            <a:r>
              <a:rPr lang="en-US" altLang="zh-TW"/>
              <a:t>,</a:t>
            </a:r>
            <a:r>
              <a:rPr lang="en-US" altLang="zh-TW" i="1"/>
              <a:t> y</a:t>
            </a:r>
            <a:r>
              <a:rPr lang="en-US" altLang="zh-TW"/>
              <a:t>) is a simple image composed of 5 bright pixels on a black background (Fig. 4.13(c)). The result of this operation is shown in Fig. 4.13(d).</a:t>
            </a:r>
            <a:endParaRPr lang="zh-TW" altLang="en-US"/>
          </a:p>
        </p:txBody>
      </p:sp>
      <p:graphicFrame>
        <p:nvGraphicFramePr>
          <p:cNvPr id="38917" name="Object 4">
            <a:extLst>
              <a:ext uri="{FF2B5EF4-FFF2-40B4-BE49-F238E27FC236}">
                <a16:creationId xmlns:a16="http://schemas.microsoft.com/office/drawing/2014/main" id="{ACB6AF69-460F-4248-AB7E-4EA5331F77EE}"/>
              </a:ext>
            </a:extLst>
          </p:cNvPr>
          <p:cNvGraphicFramePr>
            <a:graphicFrameLocks noChangeAspect="1"/>
          </p:cNvGraphicFramePr>
          <p:nvPr/>
        </p:nvGraphicFramePr>
        <p:xfrm>
          <a:off x="801688" y="1627188"/>
          <a:ext cx="3175000" cy="442912"/>
        </p:xfrm>
        <a:graphic>
          <a:graphicData uri="http://schemas.openxmlformats.org/presentationml/2006/ole">
            <mc:AlternateContent xmlns:mc="http://schemas.openxmlformats.org/markup-compatibility/2006">
              <mc:Choice xmlns:v="urn:schemas-microsoft-com:vml" Requires="v">
                <p:oleObj spid="_x0000_s39063" name="方程式" r:id="rId3" imgW="1524000" imgH="203200" progId="Equation.3">
                  <p:embed/>
                </p:oleObj>
              </mc:Choice>
              <mc:Fallback>
                <p:oleObj name="方程式" r:id="rId3" imgW="15240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1627188"/>
                        <a:ext cx="3175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5">
            <a:extLst>
              <a:ext uri="{FF2B5EF4-FFF2-40B4-BE49-F238E27FC236}">
                <a16:creationId xmlns:a16="http://schemas.microsoft.com/office/drawing/2014/main" id="{4584AFDA-00EC-4357-8F0F-85D3CE492046}"/>
              </a:ext>
            </a:extLst>
          </p:cNvPr>
          <p:cNvGraphicFramePr>
            <a:graphicFrameLocks noChangeAspect="1"/>
          </p:cNvGraphicFramePr>
          <p:nvPr/>
        </p:nvGraphicFramePr>
        <p:xfrm>
          <a:off x="795338" y="2093913"/>
          <a:ext cx="3344862" cy="449262"/>
        </p:xfrm>
        <a:graphic>
          <a:graphicData uri="http://schemas.openxmlformats.org/presentationml/2006/ole">
            <mc:AlternateContent xmlns:mc="http://schemas.openxmlformats.org/markup-compatibility/2006">
              <mc:Choice xmlns:v="urn:schemas-microsoft-com:vml" Requires="v">
                <p:oleObj spid="_x0000_s39064" name="方程式" r:id="rId5" imgW="1600200" imgH="203200" progId="Equation.3">
                  <p:embed/>
                </p:oleObj>
              </mc:Choice>
              <mc:Fallback>
                <p:oleObj name="方程式" r:id="rId5" imgW="16002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2093913"/>
                        <a:ext cx="3344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a:extLst>
              <a:ext uri="{FF2B5EF4-FFF2-40B4-BE49-F238E27FC236}">
                <a16:creationId xmlns:a16="http://schemas.microsoft.com/office/drawing/2014/main" id="{757AD64A-0532-45F9-A799-E52ECE2A70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7F40885-A16E-4437-9C83-8769D6D89F9B}" type="slidenum">
              <a:rPr kumimoji="0" lang="zh-TW" altLang="en-US"/>
              <a:pPr eaLnBrk="1" hangingPunct="1"/>
              <a:t>35</a:t>
            </a:fld>
            <a:endParaRPr kumimoji="0" lang="en-US" altLang="zh-TW"/>
          </a:p>
        </p:txBody>
      </p:sp>
      <p:sp>
        <p:nvSpPr>
          <p:cNvPr id="39939" name="Rectangle 2">
            <a:extLst>
              <a:ext uri="{FF2B5EF4-FFF2-40B4-BE49-F238E27FC236}">
                <a16:creationId xmlns:a16="http://schemas.microsoft.com/office/drawing/2014/main" id="{133BE23A-184B-4E7C-B8C1-FDA784E23799}"/>
              </a:ext>
            </a:extLst>
          </p:cNvPr>
          <p:cNvSpPr>
            <a:spLocks noGrp="1" noChangeArrowheads="1"/>
          </p:cNvSpPr>
          <p:nvPr>
            <p:ph type="title"/>
          </p:nvPr>
        </p:nvSpPr>
        <p:spPr/>
        <p:txBody>
          <a:bodyPr/>
          <a:lstStyle/>
          <a:p>
            <a:pPr eaLnBrk="1" hangingPunct="1"/>
            <a:endParaRPr lang="zh-TW" altLang="en-US"/>
          </a:p>
        </p:txBody>
      </p:sp>
      <p:pic>
        <p:nvPicPr>
          <p:cNvPr id="39940" name="Picture 4">
            <a:extLst>
              <a:ext uri="{FF2B5EF4-FFF2-40B4-BE49-F238E27FC236}">
                <a16:creationId xmlns:a16="http://schemas.microsoft.com/office/drawing/2014/main" id="{42E5F985-FE8A-4AEC-A4ED-A37D3CB4A6A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82813" y="260350"/>
            <a:ext cx="4675187" cy="6408738"/>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a:extLst>
              <a:ext uri="{FF2B5EF4-FFF2-40B4-BE49-F238E27FC236}">
                <a16:creationId xmlns:a16="http://schemas.microsoft.com/office/drawing/2014/main" id="{31533D1A-40D2-47C2-BED2-C2B745D9D0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85471A0-F38B-4652-A782-C03C296D15C0}" type="slidenum">
              <a:rPr kumimoji="0" lang="zh-TW" altLang="en-US"/>
              <a:pPr eaLnBrk="1" hangingPunct="1"/>
              <a:t>36</a:t>
            </a:fld>
            <a:endParaRPr kumimoji="0" lang="en-US" altLang="zh-TW"/>
          </a:p>
        </p:txBody>
      </p:sp>
      <p:sp>
        <p:nvSpPr>
          <p:cNvPr id="40963" name="Rectangle 2">
            <a:extLst>
              <a:ext uri="{FF2B5EF4-FFF2-40B4-BE49-F238E27FC236}">
                <a16:creationId xmlns:a16="http://schemas.microsoft.com/office/drawing/2014/main" id="{EB8AD349-E19B-444C-83CE-AA469207A36C}"/>
              </a:ext>
            </a:extLst>
          </p:cNvPr>
          <p:cNvSpPr>
            <a:spLocks noGrp="1" noChangeArrowheads="1"/>
          </p:cNvSpPr>
          <p:nvPr>
            <p:ph type="title"/>
          </p:nvPr>
        </p:nvSpPr>
        <p:spPr/>
        <p:txBody>
          <a:bodyPr/>
          <a:lstStyle/>
          <a:p>
            <a:pPr eaLnBrk="1" hangingPunct="1"/>
            <a:r>
              <a:rPr lang="en-US" altLang="zh-TW"/>
              <a:t>Butterworth Lowpass Filters</a:t>
            </a:r>
            <a:endParaRPr lang="zh-TW" altLang="en-US"/>
          </a:p>
        </p:txBody>
      </p:sp>
      <p:sp>
        <p:nvSpPr>
          <p:cNvPr id="40964" name="Rectangle 3">
            <a:extLst>
              <a:ext uri="{FF2B5EF4-FFF2-40B4-BE49-F238E27FC236}">
                <a16:creationId xmlns:a16="http://schemas.microsoft.com/office/drawing/2014/main" id="{75194333-F660-4106-A805-7FECCB34CF31}"/>
              </a:ext>
            </a:extLst>
          </p:cNvPr>
          <p:cNvSpPr>
            <a:spLocks noGrp="1" noChangeArrowheads="1"/>
          </p:cNvSpPr>
          <p:nvPr>
            <p:ph type="body" idx="1"/>
          </p:nvPr>
        </p:nvSpPr>
        <p:spPr/>
        <p:txBody>
          <a:bodyPr/>
          <a:lstStyle/>
          <a:p>
            <a:pPr eaLnBrk="1" hangingPunct="1"/>
            <a:r>
              <a:rPr lang="en-US" altLang="zh-TW" dirty="0"/>
              <a:t>The transfer function of a Butterworth lowpass filter (BLPF) of order </a:t>
            </a:r>
            <a:r>
              <a:rPr lang="en-US" altLang="zh-TW" i="1" dirty="0"/>
              <a:t>n</a:t>
            </a:r>
            <a:r>
              <a:rPr lang="en-US" altLang="zh-TW" dirty="0"/>
              <a:t>, and with cutoff frequency at a distance </a:t>
            </a:r>
            <a:r>
              <a:rPr lang="en-US" altLang="zh-TW" i="1" dirty="0"/>
              <a:t>D</a:t>
            </a:r>
            <a:r>
              <a:rPr lang="en-US" altLang="zh-TW" baseline="-25000" dirty="0"/>
              <a:t>0</a:t>
            </a:r>
            <a:r>
              <a:rPr lang="en-US" altLang="zh-TW" dirty="0"/>
              <a:t> from the origin, is defined as</a:t>
            </a:r>
          </a:p>
          <a:p>
            <a:pPr eaLnBrk="1" hangingPunct="1">
              <a:buFont typeface="Wingdings" panose="05000000000000000000" pitchFamily="2" charset="2"/>
              <a:buNone/>
            </a:pPr>
            <a:r>
              <a:rPr lang="zh-TW" altLang="en-US" dirty="0"/>
              <a:t>									       </a:t>
            </a:r>
            <a:r>
              <a:rPr lang="en-US" altLang="zh-TW" dirty="0"/>
              <a:t>(4.3-6)</a:t>
            </a:r>
          </a:p>
          <a:p>
            <a:pPr eaLnBrk="1" hangingPunct="1">
              <a:buFont typeface="Wingdings" panose="05000000000000000000" pitchFamily="2" charset="2"/>
              <a:buNone/>
            </a:pPr>
            <a:r>
              <a:rPr lang="zh-TW" altLang="en-US" dirty="0"/>
              <a:t>	</a:t>
            </a:r>
            <a:r>
              <a:rPr lang="en-US" altLang="zh-TW" dirty="0"/>
              <a:t>where </a:t>
            </a:r>
          </a:p>
          <a:p>
            <a:pPr eaLnBrk="1" hangingPunct="1">
              <a:buFont typeface="Wingdings" panose="05000000000000000000" pitchFamily="2" charset="2"/>
              <a:buNone/>
            </a:pPr>
            <a:r>
              <a:rPr lang="en-US" altLang="zh-TW" dirty="0"/>
              <a:t>									       (4.3-3)</a:t>
            </a:r>
          </a:p>
          <a:p>
            <a:pPr lvl="1" eaLnBrk="1" hangingPunct="1"/>
            <a:r>
              <a:rPr lang="en-US" altLang="zh-TW" dirty="0"/>
              <a:t>A perspective plot, image display, and radial cross sections of the BLPF function are shown in Fig. 4.14.</a:t>
            </a:r>
          </a:p>
          <a:p>
            <a:pPr lvl="1" eaLnBrk="1" hangingPunct="1"/>
            <a:r>
              <a:rPr lang="en-US" altLang="zh-TW" dirty="0"/>
              <a:t>Note that </a:t>
            </a:r>
            <a:r>
              <a:rPr lang="en-US" altLang="zh-TW" i="1" dirty="0"/>
              <a:t>H</a:t>
            </a:r>
            <a:r>
              <a:rPr lang="en-US" altLang="zh-TW" dirty="0"/>
              <a:t>(</a:t>
            </a:r>
            <a:r>
              <a:rPr lang="en-US" altLang="zh-TW" i="1" dirty="0"/>
              <a:t>u</a:t>
            </a:r>
            <a:r>
              <a:rPr lang="en-US" altLang="zh-TW" dirty="0"/>
              <a:t>,</a:t>
            </a:r>
            <a:r>
              <a:rPr lang="en-US" altLang="zh-TW" i="1" dirty="0"/>
              <a:t> v</a:t>
            </a:r>
            <a:r>
              <a:rPr lang="en-US" altLang="zh-TW" dirty="0"/>
              <a:t>) = 0.5 when </a:t>
            </a:r>
            <a:r>
              <a:rPr lang="en-US" altLang="zh-TW" i="1" dirty="0"/>
              <a:t>D</a:t>
            </a:r>
            <a:r>
              <a:rPr lang="en-US" altLang="zh-TW" dirty="0"/>
              <a:t>(</a:t>
            </a:r>
            <a:r>
              <a:rPr lang="en-US" altLang="zh-TW" i="1" dirty="0"/>
              <a:t>u</a:t>
            </a:r>
            <a:r>
              <a:rPr lang="en-US" altLang="zh-TW" dirty="0"/>
              <a:t>,</a:t>
            </a:r>
            <a:r>
              <a:rPr lang="en-US" altLang="zh-TW" i="1" dirty="0"/>
              <a:t> v</a:t>
            </a:r>
            <a:r>
              <a:rPr lang="en-US" altLang="zh-TW" dirty="0"/>
              <a:t>) = </a:t>
            </a:r>
            <a:r>
              <a:rPr lang="en-US" altLang="zh-TW" i="1" dirty="0"/>
              <a:t>D</a:t>
            </a:r>
            <a:r>
              <a:rPr lang="en-US" altLang="zh-TW" baseline="-25000" dirty="0"/>
              <a:t>0</a:t>
            </a:r>
            <a:r>
              <a:rPr lang="en-US" altLang="zh-TW" dirty="0"/>
              <a:t>.</a:t>
            </a:r>
            <a:endParaRPr lang="zh-TW" altLang="en-US" dirty="0"/>
          </a:p>
        </p:txBody>
      </p:sp>
      <p:graphicFrame>
        <p:nvGraphicFramePr>
          <p:cNvPr id="40965" name="Object 4">
            <a:extLst>
              <a:ext uri="{FF2B5EF4-FFF2-40B4-BE49-F238E27FC236}">
                <a16:creationId xmlns:a16="http://schemas.microsoft.com/office/drawing/2014/main" id="{CC5B5BB2-FD46-4DB5-B5A9-FF8B302CABD0}"/>
              </a:ext>
            </a:extLst>
          </p:cNvPr>
          <p:cNvGraphicFramePr>
            <a:graphicFrameLocks noChangeAspect="1"/>
          </p:cNvGraphicFramePr>
          <p:nvPr/>
        </p:nvGraphicFramePr>
        <p:xfrm>
          <a:off x="1187450" y="2565400"/>
          <a:ext cx="3384550" cy="935038"/>
        </p:xfrm>
        <a:graphic>
          <a:graphicData uri="http://schemas.openxmlformats.org/presentationml/2006/ole">
            <mc:AlternateContent xmlns:mc="http://schemas.openxmlformats.org/markup-compatibility/2006">
              <mc:Choice xmlns:v="urn:schemas-microsoft-com:vml" Requires="v">
                <p:oleObj spid="_x0000_s41111" name="方程式" r:id="rId3" imgW="1739900" imgH="444500" progId="Equation.3">
                  <p:embed/>
                </p:oleObj>
              </mc:Choice>
              <mc:Fallback>
                <p:oleObj name="方程式" r:id="rId3" imgW="1739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565400"/>
                        <a:ext cx="33845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5">
            <a:extLst>
              <a:ext uri="{FF2B5EF4-FFF2-40B4-BE49-F238E27FC236}">
                <a16:creationId xmlns:a16="http://schemas.microsoft.com/office/drawing/2014/main" id="{5A999AA6-5D70-4E77-A09C-78066CCCEEE1}"/>
              </a:ext>
            </a:extLst>
          </p:cNvPr>
          <p:cNvGraphicFramePr>
            <a:graphicFrameLocks noChangeAspect="1"/>
          </p:cNvGraphicFramePr>
          <p:nvPr/>
        </p:nvGraphicFramePr>
        <p:xfrm>
          <a:off x="1092200" y="3644900"/>
          <a:ext cx="5159375" cy="576263"/>
        </p:xfrm>
        <a:graphic>
          <a:graphicData uri="http://schemas.openxmlformats.org/presentationml/2006/ole">
            <mc:AlternateContent xmlns:mc="http://schemas.openxmlformats.org/markup-compatibility/2006">
              <mc:Choice xmlns:v="urn:schemas-microsoft-com:vml" Requires="v">
                <p:oleObj spid="_x0000_s41112" name="方程式" r:id="rId5" imgW="2413000" imgH="266700" progId="Equation.3">
                  <p:embed/>
                </p:oleObj>
              </mc:Choice>
              <mc:Fallback>
                <p:oleObj name="方程式" r:id="rId5" imgW="2413000" imgH="266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3644900"/>
                        <a:ext cx="51593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4DA18E19-E847-4DDD-9312-7FB58F14956A}"/>
              </a:ext>
            </a:extLst>
          </p:cNvPr>
          <p:cNvSpPr txBox="1"/>
          <p:nvPr/>
        </p:nvSpPr>
        <p:spPr>
          <a:xfrm>
            <a:off x="4427984" y="270892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a:extLst>
              <a:ext uri="{FF2B5EF4-FFF2-40B4-BE49-F238E27FC236}">
                <a16:creationId xmlns:a16="http://schemas.microsoft.com/office/drawing/2014/main" id="{B7705EE0-D075-4CDE-B94B-BA990B834D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309305C-6327-4A09-A4EC-B6C6CB3DCC61}" type="slidenum">
              <a:rPr kumimoji="0" lang="zh-TW" altLang="en-US"/>
              <a:pPr eaLnBrk="1" hangingPunct="1"/>
              <a:t>37</a:t>
            </a:fld>
            <a:endParaRPr kumimoji="0" lang="en-US" altLang="zh-TW"/>
          </a:p>
        </p:txBody>
      </p:sp>
      <p:sp>
        <p:nvSpPr>
          <p:cNvPr id="41987" name="Rectangle 2">
            <a:extLst>
              <a:ext uri="{FF2B5EF4-FFF2-40B4-BE49-F238E27FC236}">
                <a16:creationId xmlns:a16="http://schemas.microsoft.com/office/drawing/2014/main" id="{93EAF05C-F683-4411-B282-112875900A71}"/>
              </a:ext>
            </a:extLst>
          </p:cNvPr>
          <p:cNvSpPr>
            <a:spLocks noGrp="1" noChangeArrowheads="1"/>
          </p:cNvSpPr>
          <p:nvPr>
            <p:ph type="title"/>
          </p:nvPr>
        </p:nvSpPr>
        <p:spPr/>
        <p:txBody>
          <a:bodyPr/>
          <a:lstStyle/>
          <a:p>
            <a:pPr eaLnBrk="1" hangingPunct="1"/>
            <a:endParaRPr lang="zh-TW" altLang="en-US"/>
          </a:p>
        </p:txBody>
      </p:sp>
      <p:pic>
        <p:nvPicPr>
          <p:cNvPr id="41988" name="Picture 4">
            <a:extLst>
              <a:ext uri="{FF2B5EF4-FFF2-40B4-BE49-F238E27FC236}">
                <a16:creationId xmlns:a16="http://schemas.microsoft.com/office/drawing/2014/main" id="{EAA43B40-AF1C-4BD5-A124-C1623F56A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1590675"/>
            <a:ext cx="8351838"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a:extLst>
              <a:ext uri="{FF2B5EF4-FFF2-40B4-BE49-F238E27FC236}">
                <a16:creationId xmlns:a16="http://schemas.microsoft.com/office/drawing/2014/main" id="{AC747575-5144-4DBF-8B87-09B8A79046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7545AAC-D29E-4549-A923-1660EC1E7EBA}" type="slidenum">
              <a:rPr kumimoji="0" lang="zh-TW" altLang="en-US"/>
              <a:pPr eaLnBrk="1" hangingPunct="1"/>
              <a:t>38</a:t>
            </a:fld>
            <a:endParaRPr kumimoji="0" lang="en-US" altLang="zh-TW"/>
          </a:p>
        </p:txBody>
      </p:sp>
      <p:sp>
        <p:nvSpPr>
          <p:cNvPr id="43011" name="Rectangle 2">
            <a:extLst>
              <a:ext uri="{FF2B5EF4-FFF2-40B4-BE49-F238E27FC236}">
                <a16:creationId xmlns:a16="http://schemas.microsoft.com/office/drawing/2014/main" id="{DEAF087A-6929-4EC0-86AA-26A83808A5CA}"/>
              </a:ext>
            </a:extLst>
          </p:cNvPr>
          <p:cNvSpPr>
            <a:spLocks noGrp="1" noChangeArrowheads="1"/>
          </p:cNvSpPr>
          <p:nvPr>
            <p:ph type="title"/>
          </p:nvPr>
        </p:nvSpPr>
        <p:spPr/>
        <p:txBody>
          <a:bodyPr/>
          <a:lstStyle/>
          <a:p>
            <a:pPr eaLnBrk="1" hangingPunct="1"/>
            <a:endParaRPr lang="zh-TW" altLang="en-US"/>
          </a:p>
        </p:txBody>
      </p:sp>
      <p:sp>
        <p:nvSpPr>
          <p:cNvPr id="43012" name="Rectangle 3">
            <a:extLst>
              <a:ext uri="{FF2B5EF4-FFF2-40B4-BE49-F238E27FC236}">
                <a16:creationId xmlns:a16="http://schemas.microsoft.com/office/drawing/2014/main" id="{C841AEE7-F80B-4AC0-8D2E-2CC5035199BA}"/>
              </a:ext>
            </a:extLst>
          </p:cNvPr>
          <p:cNvSpPr>
            <a:spLocks noGrp="1" noChangeArrowheads="1"/>
          </p:cNvSpPr>
          <p:nvPr>
            <p:ph type="body" idx="1"/>
          </p:nvPr>
        </p:nvSpPr>
        <p:spPr>
          <a:xfrm>
            <a:off x="107950" y="358775"/>
            <a:ext cx="4103688" cy="6238875"/>
          </a:xfrm>
        </p:spPr>
        <p:txBody>
          <a:bodyPr/>
          <a:lstStyle/>
          <a:p>
            <a:pPr eaLnBrk="1" hangingPunct="1"/>
            <a:r>
              <a:rPr lang="en-US" altLang="zh-TW" dirty="0"/>
              <a:t>Fig. 4.15 shows the results of applying the BLPF of Eq. (4.3-6) to Fig. 4.15(a) with </a:t>
            </a:r>
            <a:r>
              <a:rPr lang="en-US" altLang="zh-TW" i="1" dirty="0"/>
              <a:t>n</a:t>
            </a:r>
            <a:r>
              <a:rPr lang="en-US" altLang="zh-TW" dirty="0"/>
              <a:t> = 2 and </a:t>
            </a:r>
            <a:r>
              <a:rPr lang="en-US" altLang="zh-TW" i="1" dirty="0"/>
              <a:t>D</a:t>
            </a:r>
            <a:r>
              <a:rPr lang="en-US" altLang="zh-TW" baseline="-25000" dirty="0"/>
              <a:t>0</a:t>
            </a:r>
            <a:r>
              <a:rPr lang="en-US" altLang="zh-TW" dirty="0"/>
              <a:t> equal to the five radii shown in Fig. 4.11(b).</a:t>
            </a:r>
            <a:endParaRPr lang="zh-TW" altLang="en-US" dirty="0"/>
          </a:p>
        </p:txBody>
      </p:sp>
      <p:pic>
        <p:nvPicPr>
          <p:cNvPr id="43013" name="Picture 4">
            <a:extLst>
              <a:ext uri="{FF2B5EF4-FFF2-40B4-BE49-F238E27FC236}">
                <a16:creationId xmlns:a16="http://schemas.microsoft.com/office/drawing/2014/main" id="{96C7373C-0C5B-499B-9BF2-68B4B0CF5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313" y="177800"/>
            <a:ext cx="4576762"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a:extLst>
              <a:ext uri="{FF2B5EF4-FFF2-40B4-BE49-F238E27FC236}">
                <a16:creationId xmlns:a16="http://schemas.microsoft.com/office/drawing/2014/main" id="{343C9D6F-8EB4-4738-B621-A70825468F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866E89C-61CE-4006-A588-6A60AE28E201}" type="slidenum">
              <a:rPr kumimoji="0" lang="zh-TW" altLang="en-US"/>
              <a:pPr eaLnBrk="1" hangingPunct="1"/>
              <a:t>39</a:t>
            </a:fld>
            <a:endParaRPr kumimoji="0" lang="en-US" altLang="zh-TW"/>
          </a:p>
        </p:txBody>
      </p:sp>
      <p:sp>
        <p:nvSpPr>
          <p:cNvPr id="44035" name="Rectangle 2">
            <a:extLst>
              <a:ext uri="{FF2B5EF4-FFF2-40B4-BE49-F238E27FC236}">
                <a16:creationId xmlns:a16="http://schemas.microsoft.com/office/drawing/2014/main" id="{DD87C516-FC6F-426F-83A4-21201F7688DC}"/>
              </a:ext>
            </a:extLst>
          </p:cNvPr>
          <p:cNvSpPr>
            <a:spLocks noGrp="1" noChangeArrowheads="1"/>
          </p:cNvSpPr>
          <p:nvPr>
            <p:ph type="title"/>
          </p:nvPr>
        </p:nvSpPr>
        <p:spPr/>
        <p:txBody>
          <a:bodyPr/>
          <a:lstStyle/>
          <a:p>
            <a:pPr eaLnBrk="1" hangingPunct="1"/>
            <a:endParaRPr lang="zh-TW" altLang="en-US"/>
          </a:p>
        </p:txBody>
      </p:sp>
      <p:sp>
        <p:nvSpPr>
          <p:cNvPr id="44036" name="Rectangle 3">
            <a:extLst>
              <a:ext uri="{FF2B5EF4-FFF2-40B4-BE49-F238E27FC236}">
                <a16:creationId xmlns:a16="http://schemas.microsoft.com/office/drawing/2014/main" id="{177C7324-FE91-4E5A-B347-9C35F44CDAD7}"/>
              </a:ext>
            </a:extLst>
          </p:cNvPr>
          <p:cNvSpPr>
            <a:spLocks noGrp="1" noChangeArrowheads="1"/>
          </p:cNvSpPr>
          <p:nvPr>
            <p:ph type="body" idx="1"/>
          </p:nvPr>
        </p:nvSpPr>
        <p:spPr/>
        <p:txBody>
          <a:bodyPr/>
          <a:lstStyle/>
          <a:p>
            <a:pPr eaLnBrk="1" hangingPunct="1"/>
            <a:r>
              <a:rPr lang="en-US" altLang="zh-TW"/>
              <a:t>A Butterworth filter of order 1 has no ringing. Ringing generally is imperceptible in filters of order 2, but become a significant factor in filters of higher order.</a:t>
            </a:r>
          </a:p>
          <a:p>
            <a:pPr lvl="1" eaLnBrk="1" hangingPunct="1"/>
            <a:r>
              <a:rPr lang="en-US" altLang="zh-TW"/>
              <a:t>Fig. 4.16 shows a comparison between the spatial representations of BLPFs of various orders.</a:t>
            </a:r>
          </a:p>
          <a:p>
            <a:pPr lvl="1" eaLnBrk="1" hangingPunct="1"/>
            <a:r>
              <a:rPr lang="en-US" altLang="zh-TW"/>
              <a:t>BLPFs of order 2 are a good compromise between effective lowpass filtering and acceptable ringing characteristics.</a:t>
            </a:r>
            <a:endParaRPr lang="zh-TW" altLang="en-US"/>
          </a:p>
          <a:p>
            <a:pPr eaLnBrk="1" hangingPunct="1"/>
            <a:endParaRPr lang="zh-TW" altLang="en-US"/>
          </a:p>
          <a:p>
            <a:pPr eaLnBrk="1" hangingPunct="1"/>
            <a:endParaRPr lang="zh-TW" altLang="en-US"/>
          </a:p>
          <a:p>
            <a:pPr eaLnBrk="1" hangingPunct="1"/>
            <a:endParaRPr lang="zh-TW" altLang="en-US"/>
          </a:p>
        </p:txBody>
      </p:sp>
      <p:pic>
        <p:nvPicPr>
          <p:cNvPr id="44037" name="Picture 4">
            <a:extLst>
              <a:ext uri="{FF2B5EF4-FFF2-40B4-BE49-F238E27FC236}">
                <a16:creationId xmlns:a16="http://schemas.microsoft.com/office/drawing/2014/main" id="{576AFF8E-8041-4522-A2F6-BE129E92F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3286125"/>
            <a:ext cx="58324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a:extLst>
              <a:ext uri="{FF2B5EF4-FFF2-40B4-BE49-F238E27FC236}">
                <a16:creationId xmlns:a16="http://schemas.microsoft.com/office/drawing/2014/main" id="{40B2531B-C1DB-44D1-928B-296E563259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E053375E-DFC7-44B8-9B3B-0F3FA4C89C7A}" type="slidenum">
              <a:rPr kumimoji="0" lang="zh-TW" altLang="en-US"/>
              <a:pPr eaLnBrk="1" hangingPunct="1"/>
              <a:t>4</a:t>
            </a:fld>
            <a:endParaRPr kumimoji="0" lang="en-US" altLang="zh-TW"/>
          </a:p>
        </p:txBody>
      </p:sp>
      <p:sp>
        <p:nvSpPr>
          <p:cNvPr id="8195" name="Rectangle 2">
            <a:extLst>
              <a:ext uri="{FF2B5EF4-FFF2-40B4-BE49-F238E27FC236}">
                <a16:creationId xmlns:a16="http://schemas.microsoft.com/office/drawing/2014/main" id="{3977B797-A922-4733-A697-F43B891A38A3}"/>
              </a:ext>
            </a:extLst>
          </p:cNvPr>
          <p:cNvSpPr>
            <a:spLocks noGrp="1" noChangeArrowheads="1"/>
          </p:cNvSpPr>
          <p:nvPr>
            <p:ph type="title"/>
          </p:nvPr>
        </p:nvSpPr>
        <p:spPr/>
        <p:txBody>
          <a:bodyPr/>
          <a:lstStyle/>
          <a:p>
            <a:pPr eaLnBrk="1" hangingPunct="1"/>
            <a:r>
              <a:rPr lang="en-US" altLang="zh-TW"/>
              <a:t>1-D Fourier Transform and Its Inverse</a:t>
            </a:r>
            <a:endParaRPr lang="zh-TW" altLang="en-US"/>
          </a:p>
        </p:txBody>
      </p:sp>
      <p:sp>
        <p:nvSpPr>
          <p:cNvPr id="8196" name="Rectangle 3">
            <a:extLst>
              <a:ext uri="{FF2B5EF4-FFF2-40B4-BE49-F238E27FC236}">
                <a16:creationId xmlns:a16="http://schemas.microsoft.com/office/drawing/2014/main" id="{379AA110-5A09-452A-86E2-4520665C6649}"/>
              </a:ext>
            </a:extLst>
          </p:cNvPr>
          <p:cNvSpPr>
            <a:spLocks noGrp="1" noChangeArrowheads="1"/>
          </p:cNvSpPr>
          <p:nvPr>
            <p:ph type="body" idx="1"/>
          </p:nvPr>
        </p:nvSpPr>
        <p:spPr/>
        <p:txBody>
          <a:bodyPr/>
          <a:lstStyle/>
          <a:p>
            <a:pPr eaLnBrk="1" hangingPunct="1"/>
            <a:r>
              <a:rPr lang="en-US" altLang="zh-TW" dirty="0"/>
              <a:t>The Fourier transform, </a:t>
            </a:r>
            <a:r>
              <a:rPr lang="en-US" altLang="zh-TW" i="1" dirty="0"/>
              <a:t>F</a:t>
            </a:r>
            <a:r>
              <a:rPr lang="en-US" altLang="zh-TW" dirty="0"/>
              <a:t>(</a:t>
            </a:r>
            <a:r>
              <a:rPr lang="en-US" altLang="zh-TW" i="1" dirty="0"/>
              <a:t>u</a:t>
            </a:r>
            <a:r>
              <a:rPr lang="en-US" altLang="zh-TW" dirty="0"/>
              <a:t>), of a single variable, continuous function, </a:t>
            </a:r>
            <a:r>
              <a:rPr lang="en-US" altLang="zh-TW" i="1" dirty="0"/>
              <a:t>f</a:t>
            </a:r>
            <a:r>
              <a:rPr lang="en-US" altLang="zh-TW" dirty="0"/>
              <a:t>(</a:t>
            </a:r>
            <a:r>
              <a:rPr lang="en-US" altLang="zh-TW" i="1" dirty="0"/>
              <a:t>x</a:t>
            </a:r>
            <a:r>
              <a:rPr lang="en-US" altLang="zh-TW" dirty="0"/>
              <a:t>), is defined by:</a:t>
            </a:r>
          </a:p>
          <a:p>
            <a:pPr eaLnBrk="1" hangingPunct="1">
              <a:buFont typeface="Wingdings" panose="05000000000000000000" pitchFamily="2" charset="2"/>
              <a:buNone/>
            </a:pPr>
            <a:r>
              <a:rPr lang="zh-TW" altLang="en-US" dirty="0"/>
              <a:t>                                                                                         </a:t>
            </a:r>
            <a:r>
              <a:rPr lang="en-US" altLang="zh-TW" dirty="0"/>
              <a:t>(4.2-1)    </a:t>
            </a:r>
          </a:p>
          <a:p>
            <a:pPr eaLnBrk="1" hangingPunct="1">
              <a:buFont typeface="Wingdings" panose="05000000000000000000" pitchFamily="2" charset="2"/>
              <a:buNone/>
            </a:pPr>
            <a:r>
              <a:rPr lang="zh-TW" altLang="en-US" dirty="0"/>
              <a:t>	</a:t>
            </a:r>
            <a:r>
              <a:rPr lang="en-US" altLang="zh-TW" dirty="0"/>
              <a:t>where           . Conversely, given </a:t>
            </a:r>
            <a:r>
              <a:rPr lang="en-US" altLang="zh-TW" i="1" dirty="0"/>
              <a:t>F</a:t>
            </a:r>
            <a:r>
              <a:rPr lang="en-US" altLang="zh-TW" dirty="0"/>
              <a:t>(</a:t>
            </a:r>
            <a:r>
              <a:rPr lang="en-US" altLang="zh-TW" i="1" dirty="0"/>
              <a:t>u</a:t>
            </a:r>
            <a:r>
              <a:rPr lang="en-US" altLang="zh-TW" dirty="0"/>
              <a:t>), we can obtain </a:t>
            </a:r>
            <a:r>
              <a:rPr lang="en-US" altLang="zh-TW" i="1" dirty="0"/>
              <a:t>f</a:t>
            </a:r>
            <a:r>
              <a:rPr lang="en-US" altLang="zh-TW" dirty="0"/>
              <a:t>(</a:t>
            </a:r>
            <a:r>
              <a:rPr lang="en-US" altLang="zh-TW" i="1" dirty="0"/>
              <a:t>x</a:t>
            </a:r>
            <a:r>
              <a:rPr lang="en-US" altLang="zh-TW" dirty="0"/>
              <a:t>) by means of the </a:t>
            </a:r>
            <a:r>
              <a:rPr lang="en-US" altLang="zh-TW" i="1" dirty="0"/>
              <a:t>inverse </a:t>
            </a:r>
            <a:r>
              <a:rPr lang="en-US" altLang="zh-TW" dirty="0"/>
              <a:t>Fourier transform:</a:t>
            </a:r>
          </a:p>
          <a:p>
            <a:pPr eaLnBrk="1" hangingPunct="1">
              <a:buFont typeface="Wingdings" panose="05000000000000000000" pitchFamily="2" charset="2"/>
              <a:buNone/>
            </a:pPr>
            <a:r>
              <a:rPr lang="zh-TW" altLang="en-US" dirty="0"/>
              <a:t>                                                                                         </a:t>
            </a:r>
            <a:r>
              <a:rPr lang="en-US" altLang="zh-TW" dirty="0"/>
              <a:t>(4.2-2)</a:t>
            </a:r>
          </a:p>
          <a:p>
            <a:pPr eaLnBrk="1" hangingPunct="1"/>
            <a:r>
              <a:rPr lang="en-US" altLang="zh-TW" dirty="0"/>
              <a:t>The Fourier transform pair can be easily extended to two variables, </a:t>
            </a:r>
            <a:r>
              <a:rPr lang="en-US" altLang="zh-TW" i="1" dirty="0"/>
              <a:t>u</a:t>
            </a:r>
            <a:r>
              <a:rPr lang="en-US" altLang="zh-TW" dirty="0"/>
              <a:t> and </a:t>
            </a:r>
            <a:r>
              <a:rPr lang="en-US" altLang="zh-TW" i="1" dirty="0"/>
              <a:t>v</a:t>
            </a:r>
            <a:r>
              <a:rPr lang="en-US" altLang="zh-TW" dirty="0"/>
              <a:t>:</a:t>
            </a:r>
          </a:p>
          <a:p>
            <a:pPr eaLnBrk="1" hangingPunct="1">
              <a:buFont typeface="Wingdings" panose="05000000000000000000" pitchFamily="2" charset="2"/>
              <a:buNone/>
            </a:pPr>
            <a:r>
              <a:rPr lang="zh-TW" altLang="en-US" dirty="0"/>
              <a:t>									       </a:t>
            </a:r>
            <a:r>
              <a:rPr lang="en-US" altLang="zh-TW" dirty="0"/>
              <a:t>(4.2-3)</a:t>
            </a:r>
          </a:p>
          <a:p>
            <a:pPr eaLnBrk="1" hangingPunct="1">
              <a:spcBef>
                <a:spcPct val="40000"/>
              </a:spcBef>
              <a:buFont typeface="Wingdings" panose="05000000000000000000" pitchFamily="2" charset="2"/>
              <a:buNone/>
            </a:pPr>
            <a:r>
              <a:rPr lang="en-US" altLang="zh-TW" dirty="0"/>
              <a:t>									       (4.2-4)</a:t>
            </a:r>
          </a:p>
        </p:txBody>
      </p:sp>
      <mc:AlternateContent xmlns:mc="http://schemas.openxmlformats.org/markup-compatibility/2006" xmlns:a14="http://schemas.microsoft.com/office/drawing/2010/main">
        <mc:Choice Requires="a14">
          <p:sp>
            <p:nvSpPr>
              <p:cNvPr id="8197" name="Object 4">
                <a:extLst>
                  <a:ext uri="{FF2B5EF4-FFF2-40B4-BE49-F238E27FC236}">
                    <a16:creationId xmlns:a16="http://schemas.microsoft.com/office/drawing/2014/main" id="{2FDFAA5A-28D7-48E2-B820-B3F663EB9FA8}"/>
                  </a:ext>
                </a:extLst>
              </p:cNvPr>
              <p:cNvSpPr txBox="1"/>
              <p:nvPr/>
            </p:nvSpPr>
            <p:spPr bwMode="auto">
              <a:xfrm>
                <a:off x="1692274" y="2182813"/>
                <a:ext cx="4607917" cy="7207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𝑢𝑥</m:t>
                              </m:r>
                            </m:sup>
                          </m:sSup>
                          <m:r>
                            <a:rPr lang="zh-TW" altLang="en-US" sz="2000" i="1">
                              <a:solidFill>
                                <a:srgbClr val="000000"/>
                              </a:solidFill>
                              <a:latin typeface="Cambria Math" panose="02040503050406030204" pitchFamily="18" charset="0"/>
                            </a:rPr>
                            <m:t>𝑑𝑥</m:t>
                          </m:r>
                        </m:e>
                      </m:nary>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8197" name="Object 4">
                <a:extLst>
                  <a:ext uri="{FF2B5EF4-FFF2-40B4-BE49-F238E27FC236}">
                    <a16:creationId xmlns:a16="http://schemas.microsoft.com/office/drawing/2014/main" id="{2FDFAA5A-28D7-48E2-B820-B3F663EB9FA8}"/>
                  </a:ext>
                </a:extLst>
              </p:cNvPr>
              <p:cNvSpPr txBox="1">
                <a:spLocks noRot="1" noChangeAspect="1" noMove="1" noResize="1" noEditPoints="1" noAdjustHandles="1" noChangeArrowheads="1" noChangeShapeType="1" noTextEdit="1"/>
              </p:cNvSpPr>
              <p:nvPr/>
            </p:nvSpPr>
            <p:spPr bwMode="auto">
              <a:xfrm>
                <a:off x="1692274" y="2182813"/>
                <a:ext cx="4607917" cy="720725"/>
              </a:xfrm>
              <a:prstGeom prst="rect">
                <a:avLst/>
              </a:prstGeom>
              <a:blipFill>
                <a:blip r:embed="rId3"/>
                <a:stretch>
                  <a:fillRect/>
                </a:stretch>
              </a:blipFill>
              <a:ln>
                <a:noFill/>
              </a:ln>
              <a:effectLst/>
              <a:extLst/>
            </p:spPr>
            <p:txBody>
              <a:bodyPr/>
              <a:lstStyle/>
              <a:p>
                <a:r>
                  <a:rPr lang="zh-TW" altLang="en-US">
                    <a:noFill/>
                  </a:rPr>
                  <a:t> </a:t>
                </a:r>
              </a:p>
            </p:txBody>
          </p:sp>
        </mc:Fallback>
      </mc:AlternateContent>
      <p:graphicFrame>
        <p:nvGraphicFramePr>
          <p:cNvPr id="8198" name="Object 5">
            <a:extLst>
              <a:ext uri="{FF2B5EF4-FFF2-40B4-BE49-F238E27FC236}">
                <a16:creationId xmlns:a16="http://schemas.microsoft.com/office/drawing/2014/main" id="{F494CDB1-0C8F-42D5-8821-1FE4C867DB78}"/>
              </a:ext>
            </a:extLst>
          </p:cNvPr>
          <p:cNvGraphicFramePr>
            <a:graphicFrameLocks noChangeAspect="1"/>
          </p:cNvGraphicFramePr>
          <p:nvPr/>
        </p:nvGraphicFramePr>
        <p:xfrm>
          <a:off x="1292225" y="2803525"/>
          <a:ext cx="1041400" cy="503238"/>
        </p:xfrm>
        <a:graphic>
          <a:graphicData uri="http://schemas.openxmlformats.org/presentationml/2006/ole">
            <mc:AlternateContent xmlns:mc="http://schemas.openxmlformats.org/markup-compatibility/2006">
              <mc:Choice xmlns:v="urn:schemas-microsoft-com:vml" Requires="v">
                <p:oleObj spid="_x0000_s8362" name="方程式" r:id="rId4" imgW="545863" imgH="241195" progId="Equation.3">
                  <p:embed/>
                </p:oleObj>
              </mc:Choice>
              <mc:Fallback>
                <p:oleObj name="方程式" r:id="rId4" imgW="545863"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2803525"/>
                        <a:ext cx="1041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199" name="Object 6">
                <a:extLst>
                  <a:ext uri="{FF2B5EF4-FFF2-40B4-BE49-F238E27FC236}">
                    <a16:creationId xmlns:a16="http://schemas.microsoft.com/office/drawing/2014/main" id="{3A2A40E3-5DCB-4181-BD6C-554C3E018FD4}"/>
                  </a:ext>
                </a:extLst>
              </p:cNvPr>
              <p:cNvSpPr txBox="1"/>
              <p:nvPr/>
            </p:nvSpPr>
            <p:spPr bwMode="auto">
              <a:xfrm>
                <a:off x="1979712" y="3606800"/>
                <a:ext cx="3756025" cy="71913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r>
                                <a:rPr lang="zh-TW" altLang="en-US" sz="2000" i="1">
                                  <a:solidFill>
                                    <a:srgbClr val="000000"/>
                                  </a:solidFill>
                                  <a:latin typeface="Cambria Math" panose="02040503050406030204" pitchFamily="18" charset="0"/>
                                </a:rPr>
                                <m:t>𝑢𝑥</m:t>
                              </m:r>
                            </m:sup>
                          </m:sSup>
                          <m:r>
                            <a:rPr lang="zh-TW" altLang="en-US" sz="2000" i="1">
                              <a:solidFill>
                                <a:srgbClr val="000000"/>
                              </a:solidFill>
                              <a:latin typeface="Cambria Math" panose="02040503050406030204" pitchFamily="18" charset="0"/>
                            </a:rPr>
                            <m:t>𝑑𝑢</m:t>
                          </m:r>
                        </m:e>
                      </m:nary>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8199" name="Object 6">
                <a:extLst>
                  <a:ext uri="{FF2B5EF4-FFF2-40B4-BE49-F238E27FC236}">
                    <a16:creationId xmlns:a16="http://schemas.microsoft.com/office/drawing/2014/main" id="{3A2A40E3-5DCB-4181-BD6C-554C3E018FD4}"/>
                  </a:ext>
                </a:extLst>
              </p:cNvPr>
              <p:cNvSpPr txBox="1">
                <a:spLocks noRot="1" noChangeAspect="1" noMove="1" noResize="1" noEditPoints="1" noAdjustHandles="1" noChangeArrowheads="1" noChangeShapeType="1" noTextEdit="1"/>
              </p:cNvSpPr>
              <p:nvPr/>
            </p:nvSpPr>
            <p:spPr bwMode="auto">
              <a:xfrm>
                <a:off x="1979712" y="3606800"/>
                <a:ext cx="3756025" cy="719138"/>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00" name="Object 7">
                <a:extLst>
                  <a:ext uri="{FF2B5EF4-FFF2-40B4-BE49-F238E27FC236}">
                    <a16:creationId xmlns:a16="http://schemas.microsoft.com/office/drawing/2014/main" id="{DB6B5801-5B40-43CC-87FB-7983AE086809}"/>
                  </a:ext>
                </a:extLst>
              </p:cNvPr>
              <p:cNvSpPr txBox="1"/>
              <p:nvPr/>
            </p:nvSpPr>
            <p:spPr bwMode="auto">
              <a:xfrm>
                <a:off x="1692275" y="5085184"/>
                <a:ext cx="5738813" cy="7207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e>
                                  </m:d>
                                </m:sup>
                              </m:sSup>
                              <m:r>
                                <a:rPr lang="zh-TW" altLang="en-US" sz="2000" i="1">
                                  <a:solidFill>
                                    <a:srgbClr val="000000"/>
                                  </a:solidFill>
                                  <a:latin typeface="Cambria Math" panose="02040503050406030204" pitchFamily="18" charset="0"/>
                                </a:rPr>
                                <m:t>𝑑𝑥𝑑𝑦</m:t>
                              </m:r>
                            </m:e>
                          </m:nary>
                        </m:e>
                      </m:nary>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oMath>
                  </m:oMathPara>
                </a14:m>
                <a:endParaRPr lang="zh-TW" altLang="en-US" sz="2000" dirty="0">
                  <a:latin typeface="+mj-lt"/>
                </a:endParaRPr>
              </a:p>
            </p:txBody>
          </p:sp>
        </mc:Choice>
        <mc:Fallback xmlns="">
          <p:sp>
            <p:nvSpPr>
              <p:cNvPr id="8200" name="Object 7">
                <a:extLst>
                  <a:ext uri="{FF2B5EF4-FFF2-40B4-BE49-F238E27FC236}">
                    <a16:creationId xmlns:a16="http://schemas.microsoft.com/office/drawing/2014/main" id="{DB6B5801-5B40-43CC-87FB-7983AE086809}"/>
                  </a:ext>
                </a:extLst>
              </p:cNvPr>
              <p:cNvSpPr txBox="1">
                <a:spLocks noRot="1" noChangeAspect="1" noMove="1" noResize="1" noEditPoints="1" noAdjustHandles="1" noChangeArrowheads="1" noChangeShapeType="1" noTextEdit="1"/>
              </p:cNvSpPr>
              <p:nvPr/>
            </p:nvSpPr>
            <p:spPr bwMode="auto">
              <a:xfrm>
                <a:off x="1692275" y="5085184"/>
                <a:ext cx="5738813" cy="720725"/>
              </a:xfrm>
              <a:prstGeom prst="rect">
                <a:avLst/>
              </a:prstGeom>
              <a:blipFill>
                <a:blip r:embed="rId7"/>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01" name="Object 8">
                <a:extLst>
                  <a:ext uri="{FF2B5EF4-FFF2-40B4-BE49-F238E27FC236}">
                    <a16:creationId xmlns:a16="http://schemas.microsoft.com/office/drawing/2014/main" id="{12421B41-293E-45B0-843F-2A7EA570271A}"/>
                  </a:ext>
                </a:extLst>
              </p:cNvPr>
              <p:cNvSpPr txBox="1"/>
              <p:nvPr/>
            </p:nvSpPr>
            <p:spPr bwMode="auto">
              <a:xfrm>
                <a:off x="1651000" y="5722938"/>
                <a:ext cx="5761038" cy="71755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e>
                      </m:d>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m:t>
                              </m:r>
                            </m:sub>
                            <m:sup>
                              <m:r>
                                <a:rPr lang="zh-TW" altLang="en-US" sz="2000" i="1">
                                  <a:solidFill>
                                    <a:srgbClr val="000000"/>
                                  </a:solidFill>
                                  <a:latin typeface="Cambria Math" panose="02040503050406030204" pitchFamily="18" charset="0"/>
                                </a:rPr>
                                <m:t>∞</m:t>
                              </m:r>
                            </m:sup>
                            <m:e>
                              <m:r>
                                <a:rPr lang="zh-TW" altLang="en-US" sz="2000" i="1">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e>
                              </m:d>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𝑒</m:t>
                                  </m:r>
                                </m:e>
                                <m:sup>
                                  <m:r>
                                    <a:rPr lang="zh-TW" altLang="en-US" sz="2000" i="1">
                                      <a:solidFill>
                                        <a:srgbClr val="000000"/>
                                      </a:solidFill>
                                      <a:latin typeface="Cambria Math" panose="02040503050406030204" pitchFamily="18" charset="0"/>
                                    </a:rPr>
                                    <m:t>𝑗</m:t>
                                  </m:r>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𝜋</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𝑣𝑦</m:t>
                                      </m:r>
                                    </m:e>
                                  </m:d>
                                </m:sup>
                              </m:sSup>
                              <m:r>
                                <a:rPr lang="zh-TW" altLang="en-US" sz="2000" i="1">
                                  <a:solidFill>
                                    <a:srgbClr val="000000"/>
                                  </a:solidFill>
                                  <a:latin typeface="Cambria Math" panose="02040503050406030204" pitchFamily="18" charset="0"/>
                                </a:rPr>
                                <m:t>𝑑𝑢𝑑𝑣</m:t>
                              </m:r>
                            </m:e>
                          </m:nary>
                        </m:e>
                      </m:nary>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oMath>
                  </m:oMathPara>
                </a14:m>
                <a:endParaRPr lang="zh-TW" altLang="en-US" sz="2000" dirty="0">
                  <a:latin typeface="+mj-lt"/>
                </a:endParaRPr>
              </a:p>
            </p:txBody>
          </p:sp>
        </mc:Choice>
        <mc:Fallback xmlns="">
          <p:sp>
            <p:nvSpPr>
              <p:cNvPr id="8201" name="Object 8">
                <a:extLst>
                  <a:ext uri="{FF2B5EF4-FFF2-40B4-BE49-F238E27FC236}">
                    <a16:creationId xmlns:a16="http://schemas.microsoft.com/office/drawing/2014/main" id="{12421B41-293E-45B0-843F-2A7EA570271A}"/>
                  </a:ext>
                </a:extLst>
              </p:cNvPr>
              <p:cNvSpPr txBox="1">
                <a:spLocks noRot="1" noChangeAspect="1" noMove="1" noResize="1" noEditPoints="1" noAdjustHandles="1" noChangeArrowheads="1" noChangeShapeType="1" noTextEdit="1"/>
              </p:cNvSpPr>
              <p:nvPr/>
            </p:nvSpPr>
            <p:spPr bwMode="auto">
              <a:xfrm>
                <a:off x="1651000" y="5722938"/>
                <a:ext cx="5761038" cy="717550"/>
              </a:xfrm>
              <a:prstGeom prst="rect">
                <a:avLst/>
              </a:prstGeom>
              <a:blipFill>
                <a:blip r:embed="rId8"/>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a:extLst>
              <a:ext uri="{FF2B5EF4-FFF2-40B4-BE49-F238E27FC236}">
                <a16:creationId xmlns:a16="http://schemas.microsoft.com/office/drawing/2014/main" id="{7DFCBF47-B369-4598-B2FF-BD90922920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6BD3277-8D44-447C-8CDE-5E3BF810EDF2}" type="slidenum">
              <a:rPr kumimoji="0" lang="zh-TW" altLang="en-US"/>
              <a:pPr eaLnBrk="1" hangingPunct="1"/>
              <a:t>40</a:t>
            </a:fld>
            <a:endParaRPr kumimoji="0" lang="en-US" altLang="zh-TW"/>
          </a:p>
        </p:txBody>
      </p:sp>
      <p:sp>
        <p:nvSpPr>
          <p:cNvPr id="45059" name="Rectangle 2">
            <a:extLst>
              <a:ext uri="{FF2B5EF4-FFF2-40B4-BE49-F238E27FC236}">
                <a16:creationId xmlns:a16="http://schemas.microsoft.com/office/drawing/2014/main" id="{43332F75-3E38-4F57-97C5-337A03D751FD}"/>
              </a:ext>
            </a:extLst>
          </p:cNvPr>
          <p:cNvSpPr>
            <a:spLocks noGrp="1" noChangeArrowheads="1"/>
          </p:cNvSpPr>
          <p:nvPr>
            <p:ph type="title"/>
          </p:nvPr>
        </p:nvSpPr>
        <p:spPr/>
        <p:txBody>
          <a:bodyPr/>
          <a:lstStyle/>
          <a:p>
            <a:pPr eaLnBrk="1" hangingPunct="1"/>
            <a:r>
              <a:rPr lang="en-US" altLang="zh-TW"/>
              <a:t>Gaussian Lowpass Filters</a:t>
            </a:r>
            <a:endParaRPr lang="zh-TW" altLang="en-US"/>
          </a:p>
        </p:txBody>
      </p:sp>
      <p:sp>
        <p:nvSpPr>
          <p:cNvPr id="45060" name="Rectangle 3">
            <a:extLst>
              <a:ext uri="{FF2B5EF4-FFF2-40B4-BE49-F238E27FC236}">
                <a16:creationId xmlns:a16="http://schemas.microsoft.com/office/drawing/2014/main" id="{B85B1C8B-9A93-4D2E-9405-1434302FAF46}"/>
              </a:ext>
            </a:extLst>
          </p:cNvPr>
          <p:cNvSpPr>
            <a:spLocks noGrp="1" noChangeArrowheads="1"/>
          </p:cNvSpPr>
          <p:nvPr>
            <p:ph type="body" idx="1"/>
          </p:nvPr>
        </p:nvSpPr>
        <p:spPr/>
        <p:txBody>
          <a:bodyPr/>
          <a:lstStyle/>
          <a:p>
            <a:pPr eaLnBrk="1" hangingPunct="1"/>
            <a:r>
              <a:rPr lang="en-US" altLang="zh-TW" dirty="0"/>
              <a:t>Gaussian lowpass filters in 2-D are:</a:t>
            </a:r>
          </a:p>
          <a:p>
            <a:pPr eaLnBrk="1" hangingPunct="1">
              <a:buFont typeface="Wingdings" panose="05000000000000000000" pitchFamily="2" charset="2"/>
              <a:buNone/>
            </a:pPr>
            <a:r>
              <a:rPr lang="zh-TW" altLang="en-US" dirty="0"/>
              <a:t>									       </a:t>
            </a:r>
            <a:r>
              <a:rPr lang="en-US" altLang="zh-TW" dirty="0"/>
              <a:t>(4.3-7)</a:t>
            </a:r>
          </a:p>
          <a:p>
            <a:pPr eaLnBrk="1" hangingPunct="1">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 </a:t>
            </a:r>
            <a:r>
              <a:rPr lang="en-US" altLang="zh-TW" i="1" dirty="0"/>
              <a:t>v</a:t>
            </a:r>
            <a:r>
              <a:rPr lang="en-US" altLang="zh-TW" dirty="0"/>
              <a:t>) is the distance from the origin of the Fourier transform, i.e.,</a:t>
            </a:r>
          </a:p>
          <a:p>
            <a:pPr eaLnBrk="1" hangingPunct="1">
              <a:buFont typeface="Wingdings" panose="05000000000000000000" pitchFamily="2" charset="2"/>
              <a:buNone/>
            </a:pPr>
            <a:r>
              <a:rPr lang="zh-TW" altLang="en-US" dirty="0"/>
              <a:t>									       </a:t>
            </a:r>
            <a:r>
              <a:rPr lang="en-US" altLang="zh-TW" dirty="0"/>
              <a:t>(4.3-3)</a:t>
            </a:r>
          </a:p>
          <a:p>
            <a:pPr eaLnBrk="1" hangingPunct="1">
              <a:buFont typeface="Wingdings" panose="05000000000000000000" pitchFamily="2" charset="2"/>
              <a:buNone/>
            </a:pPr>
            <a:r>
              <a:rPr lang="en-US" altLang="zh-TW" dirty="0"/>
              <a:t>	</a:t>
            </a:r>
            <a:r>
              <a:rPr lang="el-GR" altLang="zh-TW" dirty="0">
                <a:cs typeface="Times New Roman" panose="02020603050405020304" pitchFamily="18" charset="0"/>
              </a:rPr>
              <a:t>σ</a:t>
            </a:r>
            <a:r>
              <a:rPr lang="en-US" altLang="zh-TW" dirty="0">
                <a:cs typeface="Times New Roman" panose="02020603050405020304" pitchFamily="18" charset="0"/>
              </a:rPr>
              <a:t> </a:t>
            </a:r>
            <a:r>
              <a:rPr lang="en-US" altLang="zh-TW" dirty="0"/>
              <a:t>is a measure of the spread of the Gaussian curve.</a:t>
            </a:r>
          </a:p>
          <a:p>
            <a:pPr eaLnBrk="1" hangingPunct="1"/>
            <a:r>
              <a:rPr lang="en-US" altLang="zh-TW" dirty="0"/>
              <a:t>If </a:t>
            </a:r>
            <a:r>
              <a:rPr lang="el-GR" altLang="zh-TW" dirty="0">
                <a:cs typeface="Times New Roman" panose="02020603050405020304" pitchFamily="18" charset="0"/>
              </a:rPr>
              <a:t>σ</a:t>
            </a:r>
            <a:r>
              <a:rPr lang="en-US" altLang="zh-TW" dirty="0"/>
              <a:t> is </a:t>
            </a:r>
            <a:r>
              <a:rPr lang="en-US" altLang="zh-TW" i="1" dirty="0"/>
              <a:t>D</a:t>
            </a:r>
            <a:r>
              <a:rPr lang="en-US" altLang="zh-TW" baseline="-25000" dirty="0"/>
              <a:t>0</a:t>
            </a:r>
            <a:r>
              <a:rPr lang="en-US" altLang="zh-TW" dirty="0"/>
              <a:t>, we have:</a:t>
            </a:r>
          </a:p>
          <a:p>
            <a:pPr eaLnBrk="1" hangingPunct="1">
              <a:buFont typeface="Wingdings" panose="05000000000000000000" pitchFamily="2" charset="2"/>
              <a:buNone/>
            </a:pPr>
            <a:r>
              <a:rPr lang="zh-TW" altLang="en-US" dirty="0"/>
              <a:t>									       </a:t>
            </a:r>
            <a:r>
              <a:rPr lang="en-US" altLang="zh-TW" dirty="0"/>
              <a:t>(4.3-8)</a:t>
            </a:r>
          </a:p>
          <a:p>
            <a:pPr eaLnBrk="1" hangingPunct="1">
              <a:buFont typeface="Wingdings" panose="05000000000000000000" pitchFamily="2" charset="2"/>
              <a:buNone/>
            </a:pPr>
            <a:r>
              <a:rPr lang="zh-TW" altLang="en-US" dirty="0"/>
              <a:t>	</a:t>
            </a:r>
            <a:r>
              <a:rPr lang="en-US" altLang="zh-TW" dirty="0"/>
              <a:t>where </a:t>
            </a:r>
            <a:r>
              <a:rPr lang="en-US" altLang="zh-TW" i="1" dirty="0"/>
              <a:t>D</a:t>
            </a:r>
            <a:r>
              <a:rPr lang="en-US" altLang="zh-TW" i="1" baseline="-25000" dirty="0"/>
              <a:t>0</a:t>
            </a:r>
            <a:r>
              <a:rPr lang="en-US" altLang="zh-TW" dirty="0"/>
              <a:t> is the cutoff frequency. When </a:t>
            </a:r>
            <a:r>
              <a:rPr lang="en-US" altLang="zh-TW" i="1" dirty="0"/>
              <a:t>D</a:t>
            </a:r>
            <a:r>
              <a:rPr lang="en-US" altLang="zh-TW" dirty="0"/>
              <a:t>(</a:t>
            </a:r>
            <a:r>
              <a:rPr lang="en-US" altLang="zh-TW" i="1" dirty="0"/>
              <a:t>u</a:t>
            </a:r>
            <a:r>
              <a:rPr lang="en-US" altLang="zh-TW" dirty="0"/>
              <a:t>,</a:t>
            </a:r>
            <a:r>
              <a:rPr lang="en-US" altLang="zh-TW" i="1" dirty="0"/>
              <a:t> v</a:t>
            </a:r>
            <a:r>
              <a:rPr lang="en-US" altLang="zh-TW" dirty="0"/>
              <a:t>) = </a:t>
            </a:r>
            <a:r>
              <a:rPr lang="en-US" altLang="zh-TW" i="1" dirty="0"/>
              <a:t>D</a:t>
            </a:r>
            <a:r>
              <a:rPr lang="en-US" altLang="zh-TW" i="1" baseline="-25000" dirty="0"/>
              <a:t>0</a:t>
            </a:r>
            <a:r>
              <a:rPr lang="en-US" altLang="zh-TW" dirty="0"/>
              <a:t>, the filter is down to 0.607 of its maximum value.</a:t>
            </a:r>
            <a:endParaRPr lang="zh-TW" altLang="en-US" dirty="0"/>
          </a:p>
        </p:txBody>
      </p:sp>
      <mc:AlternateContent xmlns:mc="http://schemas.openxmlformats.org/markup-compatibility/2006" xmlns:a14="http://schemas.microsoft.com/office/drawing/2010/main">
        <mc:Choice Requires="a14">
          <p:sp>
            <p:nvSpPr>
              <p:cNvPr id="45061" name="Object 4">
                <a:extLst>
                  <a:ext uri="{FF2B5EF4-FFF2-40B4-BE49-F238E27FC236}">
                    <a16:creationId xmlns:a16="http://schemas.microsoft.com/office/drawing/2014/main" id="{F7A975A7-297E-4473-9078-34165CAD19FE}"/>
                  </a:ext>
                </a:extLst>
              </p:cNvPr>
              <p:cNvSpPr txBox="1"/>
              <p:nvPr/>
            </p:nvSpPr>
            <p:spPr bwMode="auto">
              <a:xfrm>
                <a:off x="785813" y="1814897"/>
                <a:ext cx="3981623" cy="590550"/>
              </a:xfrm>
              <a:prstGeom prst="rect">
                <a:avLst/>
              </a:prstGeom>
              <a:noFill/>
              <a:ln>
                <a:noFill/>
              </a:ln>
              <a:effectLst/>
              <a:extLst/>
            </p:spPr>
            <p:txBody>
              <a:bodyPr>
                <a:noAutofit/>
              </a:bodyPr>
              <a:lstStyle/>
              <a:p>
                <a14:m>
                  <m:oMath xmlns:m="http://schemas.openxmlformats.org/officeDocument/2006/math">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𝐷</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)/2</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𝜎</m:t>
                            </m:r>
                          </m:e>
                          <m:sup>
                            <m:r>
                              <a:rPr lang="zh-TW" altLang="en-US" sz="2800" i="1">
                                <a:solidFill>
                                  <a:srgbClr val="000000"/>
                                </a:solidFill>
                                <a:latin typeface="Cambria Math" panose="02040503050406030204" pitchFamily="18" charset="0"/>
                              </a:rPr>
                              <m:t>2</m:t>
                            </m:r>
                          </m:sup>
                        </m:sSup>
                      </m:sup>
                    </m:sSup>
                  </m:oMath>
                </a14:m>
                <a:r>
                  <a:rPr lang="en-US" altLang="zh-TW" sz="2800" dirty="0">
                    <a:latin typeface="+mj-lt"/>
                  </a:rPr>
                  <a:t>,</a:t>
                </a:r>
                <a:endParaRPr lang="zh-TW" altLang="en-US" sz="2800" dirty="0">
                  <a:latin typeface="+mj-lt"/>
                </a:endParaRPr>
              </a:p>
            </p:txBody>
          </p:sp>
        </mc:Choice>
        <mc:Fallback xmlns="">
          <p:sp>
            <p:nvSpPr>
              <p:cNvPr id="45061" name="Object 4">
                <a:extLst>
                  <a:ext uri="{FF2B5EF4-FFF2-40B4-BE49-F238E27FC236}">
                    <a16:creationId xmlns:a16="http://schemas.microsoft.com/office/drawing/2014/main" id="{F7A975A7-297E-4473-9078-34165CAD19FE}"/>
                  </a:ext>
                </a:extLst>
              </p:cNvPr>
              <p:cNvSpPr txBox="1">
                <a:spLocks noRot="1" noChangeAspect="1" noMove="1" noResize="1" noEditPoints="1" noAdjustHandles="1" noChangeArrowheads="1" noChangeShapeType="1" noTextEdit="1"/>
              </p:cNvSpPr>
              <p:nvPr/>
            </p:nvSpPr>
            <p:spPr bwMode="auto">
              <a:xfrm>
                <a:off x="785813" y="1814897"/>
                <a:ext cx="3981623" cy="590550"/>
              </a:xfrm>
              <a:prstGeom prst="rect">
                <a:avLst/>
              </a:prstGeom>
              <a:blipFill>
                <a:blip r:embed="rId3"/>
                <a:stretch>
                  <a:fillRect t="-1031" b="-26804"/>
                </a:stretch>
              </a:blipFill>
              <a:ln>
                <a:noFill/>
              </a:ln>
              <a:effectLst/>
              <a:extLst/>
            </p:spPr>
            <p:txBody>
              <a:bodyPr/>
              <a:lstStyle/>
              <a:p>
                <a:r>
                  <a:rPr lang="zh-TW" altLang="en-US">
                    <a:noFill/>
                  </a:rPr>
                  <a:t> </a:t>
                </a:r>
              </a:p>
            </p:txBody>
          </p:sp>
        </mc:Fallback>
      </mc:AlternateContent>
      <p:graphicFrame>
        <p:nvGraphicFramePr>
          <p:cNvPr id="45062" name="Object 5">
            <a:extLst>
              <a:ext uri="{FF2B5EF4-FFF2-40B4-BE49-F238E27FC236}">
                <a16:creationId xmlns:a16="http://schemas.microsoft.com/office/drawing/2014/main" id="{A4554F55-88F3-4512-92E3-F3593B3F5C08}"/>
              </a:ext>
            </a:extLst>
          </p:cNvPr>
          <p:cNvGraphicFramePr>
            <a:graphicFrameLocks noChangeAspect="1"/>
          </p:cNvGraphicFramePr>
          <p:nvPr/>
        </p:nvGraphicFramePr>
        <p:xfrm>
          <a:off x="785813" y="3284538"/>
          <a:ext cx="5487987" cy="576262"/>
        </p:xfrm>
        <a:graphic>
          <a:graphicData uri="http://schemas.openxmlformats.org/presentationml/2006/ole">
            <mc:AlternateContent xmlns:mc="http://schemas.openxmlformats.org/markup-compatibility/2006">
              <mc:Choice xmlns:v="urn:schemas-microsoft-com:vml" Requires="v">
                <p:oleObj spid="_x0000_s45166" name="方程式" r:id="rId4" imgW="2425700" imgH="266700" progId="Equation.3">
                  <p:embed/>
                </p:oleObj>
              </mc:Choice>
              <mc:Fallback>
                <p:oleObj name="方程式" r:id="rId4" imgW="2425700" imgH="266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284538"/>
                        <a:ext cx="54879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5063" name="Object 6">
                <a:extLst>
                  <a:ext uri="{FF2B5EF4-FFF2-40B4-BE49-F238E27FC236}">
                    <a16:creationId xmlns:a16="http://schemas.microsoft.com/office/drawing/2014/main" id="{35197C9F-A3FC-4957-8E97-D0BD79914283}"/>
                  </a:ext>
                </a:extLst>
              </p:cNvPr>
              <p:cNvSpPr txBox="1"/>
              <p:nvPr/>
            </p:nvSpPr>
            <p:spPr bwMode="auto">
              <a:xfrm>
                <a:off x="785812" y="4762008"/>
                <a:ext cx="3981623" cy="579438"/>
              </a:xfrm>
              <a:prstGeom prst="rect">
                <a:avLst/>
              </a:prstGeom>
              <a:noFill/>
              <a:ln>
                <a:noFill/>
              </a:ln>
              <a:effectLst/>
              <a:extLst/>
            </p:spPr>
            <p:txBody>
              <a:bodyPr>
                <a:noAutofit/>
              </a:bodyPr>
              <a:lstStyle/>
              <a:p>
                <a14:m>
                  <m:oMath xmlns:m="http://schemas.openxmlformats.org/officeDocument/2006/math">
                    <m:r>
                      <a:rPr lang="zh-TW" altLang="en-US" sz="2800" i="1" smtClean="0">
                        <a:solidFill>
                          <a:srgbClr val="000000"/>
                        </a:solidFill>
                        <a:latin typeface="Cambria Math" panose="02040503050406030204" pitchFamily="18" charset="0"/>
                      </a:rPr>
                      <m:t>𝐻</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𝑢</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𝑣</m:t>
                    </m:r>
                    <m:r>
                      <a:rPr lang="zh-TW" altLang="en-US" sz="2800" i="1" smtClean="0">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𝐷</m:t>
                            </m:r>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)/2</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𝐷</m:t>
                            </m:r>
                          </m:e>
                          <m:sub>
                            <m:r>
                              <a:rPr lang="zh-TW" altLang="en-US" sz="2800" i="1">
                                <a:solidFill>
                                  <a:srgbClr val="000000"/>
                                </a:solidFill>
                                <a:latin typeface="Cambria Math" panose="02040503050406030204" pitchFamily="18" charset="0"/>
                              </a:rPr>
                              <m:t>0</m:t>
                            </m:r>
                          </m:sub>
                          <m:sup>
                            <m:r>
                              <a:rPr lang="zh-TW" altLang="en-US" sz="2800" i="1">
                                <a:solidFill>
                                  <a:srgbClr val="000000"/>
                                </a:solidFill>
                                <a:latin typeface="Cambria Math" panose="02040503050406030204" pitchFamily="18" charset="0"/>
                              </a:rPr>
                              <m:t>2</m:t>
                            </m:r>
                          </m:sup>
                        </m:sSubSup>
                      </m:sup>
                    </m:sSup>
                  </m:oMath>
                </a14:m>
                <a:r>
                  <a:rPr lang="en-US" altLang="zh-TW" sz="2800" dirty="0">
                    <a:latin typeface="+mj-lt"/>
                  </a:rPr>
                  <a:t>,</a:t>
                </a:r>
                <a:endParaRPr lang="zh-TW" altLang="en-US" sz="2800" dirty="0">
                  <a:latin typeface="+mj-lt"/>
                </a:endParaRPr>
              </a:p>
            </p:txBody>
          </p:sp>
        </mc:Choice>
        <mc:Fallback xmlns="">
          <p:sp>
            <p:nvSpPr>
              <p:cNvPr id="45063" name="Object 6">
                <a:extLst>
                  <a:ext uri="{FF2B5EF4-FFF2-40B4-BE49-F238E27FC236}">
                    <a16:creationId xmlns:a16="http://schemas.microsoft.com/office/drawing/2014/main" id="{35197C9F-A3FC-4957-8E97-D0BD79914283}"/>
                  </a:ext>
                </a:extLst>
              </p:cNvPr>
              <p:cNvSpPr txBox="1">
                <a:spLocks noRot="1" noChangeAspect="1" noMove="1" noResize="1" noEditPoints="1" noAdjustHandles="1" noChangeArrowheads="1" noChangeShapeType="1" noTextEdit="1"/>
              </p:cNvSpPr>
              <p:nvPr/>
            </p:nvSpPr>
            <p:spPr bwMode="auto">
              <a:xfrm>
                <a:off x="785812" y="4762008"/>
                <a:ext cx="3981623" cy="579438"/>
              </a:xfrm>
              <a:prstGeom prst="rect">
                <a:avLst/>
              </a:prstGeom>
              <a:blipFill>
                <a:blip r:embed="rId6"/>
                <a:stretch>
                  <a:fillRect b="-31579"/>
                </a:stretch>
              </a:blipFill>
              <a:ln>
                <a:noFill/>
              </a:ln>
              <a:effectLst/>
              <a:extLst/>
            </p:spPr>
            <p:txBody>
              <a:bodyPr/>
              <a:lstStyle/>
              <a:p>
                <a:r>
                  <a:rPr lang="zh-TW"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a:extLst>
              <a:ext uri="{FF2B5EF4-FFF2-40B4-BE49-F238E27FC236}">
                <a16:creationId xmlns:a16="http://schemas.microsoft.com/office/drawing/2014/main" id="{78BB696F-38E6-4FC7-8038-FDA6A82D82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3DE0198-0817-4923-8D83-8E8DBE936FBB}" type="slidenum">
              <a:rPr kumimoji="0" lang="zh-TW" altLang="en-US"/>
              <a:pPr eaLnBrk="1" hangingPunct="1"/>
              <a:t>41</a:t>
            </a:fld>
            <a:endParaRPr kumimoji="0" lang="en-US" altLang="zh-TW"/>
          </a:p>
        </p:txBody>
      </p:sp>
      <p:sp>
        <p:nvSpPr>
          <p:cNvPr id="46083" name="Rectangle 2">
            <a:extLst>
              <a:ext uri="{FF2B5EF4-FFF2-40B4-BE49-F238E27FC236}">
                <a16:creationId xmlns:a16="http://schemas.microsoft.com/office/drawing/2014/main" id="{87BF94E6-861D-424A-9856-F7C8B7A68B3D}"/>
              </a:ext>
            </a:extLst>
          </p:cNvPr>
          <p:cNvSpPr>
            <a:spLocks noGrp="1" noChangeArrowheads="1"/>
          </p:cNvSpPr>
          <p:nvPr>
            <p:ph type="title"/>
          </p:nvPr>
        </p:nvSpPr>
        <p:spPr/>
        <p:txBody>
          <a:bodyPr/>
          <a:lstStyle/>
          <a:p>
            <a:pPr eaLnBrk="1" hangingPunct="1"/>
            <a:endParaRPr lang="zh-TW" altLang="en-US"/>
          </a:p>
        </p:txBody>
      </p:sp>
      <p:sp>
        <p:nvSpPr>
          <p:cNvPr id="46084" name="Rectangle 3">
            <a:extLst>
              <a:ext uri="{FF2B5EF4-FFF2-40B4-BE49-F238E27FC236}">
                <a16:creationId xmlns:a16="http://schemas.microsoft.com/office/drawing/2014/main" id="{CB614EAD-1573-4661-97BA-56F0ED60395D}"/>
              </a:ext>
            </a:extLst>
          </p:cNvPr>
          <p:cNvSpPr>
            <a:spLocks noGrp="1" noChangeArrowheads="1"/>
          </p:cNvSpPr>
          <p:nvPr>
            <p:ph type="body" idx="1"/>
          </p:nvPr>
        </p:nvSpPr>
        <p:spPr>
          <a:xfrm>
            <a:off x="107950" y="981075"/>
            <a:ext cx="8847138" cy="5616575"/>
          </a:xfrm>
        </p:spPr>
        <p:txBody>
          <a:bodyPr/>
          <a:lstStyle/>
          <a:p>
            <a:pPr eaLnBrk="1" hangingPunct="1"/>
            <a:r>
              <a:rPr lang="en-US" altLang="zh-TW"/>
              <a:t>A perspective plot, image display, and radial cross sections of a GLPF function are shown in Fig. 4.17.</a:t>
            </a:r>
          </a:p>
          <a:p>
            <a:pPr eaLnBrk="1" hangingPunct="1"/>
            <a:endParaRPr lang="zh-TW" altLang="en-US"/>
          </a:p>
        </p:txBody>
      </p:sp>
      <p:pic>
        <p:nvPicPr>
          <p:cNvPr id="46085" name="Picture 4">
            <a:extLst>
              <a:ext uri="{FF2B5EF4-FFF2-40B4-BE49-F238E27FC236}">
                <a16:creationId xmlns:a16="http://schemas.microsoft.com/office/drawing/2014/main" id="{C783E5DB-7577-4170-90B4-67271170D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2128838"/>
            <a:ext cx="7980362"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3">
            <a:extLst>
              <a:ext uri="{FF2B5EF4-FFF2-40B4-BE49-F238E27FC236}">
                <a16:creationId xmlns:a16="http://schemas.microsoft.com/office/drawing/2014/main" id="{5E526380-B2AD-4F42-949C-558148F038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D7BC4136-E36B-4CA6-B871-826F5DBD54F4}" type="slidenum">
              <a:rPr kumimoji="0" lang="zh-TW" altLang="en-US"/>
              <a:pPr eaLnBrk="1" hangingPunct="1"/>
              <a:t>42</a:t>
            </a:fld>
            <a:endParaRPr kumimoji="0" lang="en-US" altLang="zh-TW"/>
          </a:p>
        </p:txBody>
      </p:sp>
      <p:sp>
        <p:nvSpPr>
          <p:cNvPr id="47107" name="Rectangle 2">
            <a:extLst>
              <a:ext uri="{FF2B5EF4-FFF2-40B4-BE49-F238E27FC236}">
                <a16:creationId xmlns:a16="http://schemas.microsoft.com/office/drawing/2014/main" id="{AB4EEDC0-EAF7-4F78-9ACC-08B16FF42A17}"/>
              </a:ext>
            </a:extLst>
          </p:cNvPr>
          <p:cNvSpPr>
            <a:spLocks noGrp="1" noChangeArrowheads="1"/>
          </p:cNvSpPr>
          <p:nvPr>
            <p:ph type="title"/>
          </p:nvPr>
        </p:nvSpPr>
        <p:spPr/>
        <p:txBody>
          <a:bodyPr/>
          <a:lstStyle/>
          <a:p>
            <a:pPr eaLnBrk="1" hangingPunct="1"/>
            <a:endParaRPr lang="zh-TW" altLang="en-US"/>
          </a:p>
        </p:txBody>
      </p:sp>
      <p:sp>
        <p:nvSpPr>
          <p:cNvPr id="47108" name="Rectangle 3">
            <a:extLst>
              <a:ext uri="{FF2B5EF4-FFF2-40B4-BE49-F238E27FC236}">
                <a16:creationId xmlns:a16="http://schemas.microsoft.com/office/drawing/2014/main" id="{B9F91CED-B06F-40C1-9161-0BA76A9F6FBB}"/>
              </a:ext>
            </a:extLst>
          </p:cNvPr>
          <p:cNvSpPr>
            <a:spLocks noGrp="1" noChangeArrowheads="1"/>
          </p:cNvSpPr>
          <p:nvPr>
            <p:ph type="body" idx="1"/>
          </p:nvPr>
        </p:nvSpPr>
        <p:spPr>
          <a:xfrm>
            <a:off x="107950" y="358775"/>
            <a:ext cx="4103688" cy="6238875"/>
          </a:xfrm>
        </p:spPr>
        <p:txBody>
          <a:bodyPr/>
          <a:lstStyle/>
          <a:p>
            <a:pPr eaLnBrk="1" hangingPunct="1"/>
            <a:r>
              <a:rPr lang="en-US" altLang="zh-TW"/>
              <a:t>Fig. 4.18 shows the results of applying the GLPF of Eq. (4.3-8) to Fig. 4.18(a) with </a:t>
            </a:r>
            <a:r>
              <a:rPr lang="en-US" altLang="zh-TW" i="1"/>
              <a:t>D</a:t>
            </a:r>
            <a:r>
              <a:rPr lang="en-US" altLang="zh-TW" baseline="-25000"/>
              <a:t>0</a:t>
            </a:r>
            <a:r>
              <a:rPr lang="en-US" altLang="zh-TW"/>
              <a:t> being equal to the five radii shown in Fig. 4.11(b).</a:t>
            </a:r>
          </a:p>
          <a:p>
            <a:pPr eaLnBrk="1" hangingPunct="1"/>
            <a:endParaRPr lang="zh-TW" altLang="en-US"/>
          </a:p>
        </p:txBody>
      </p:sp>
      <p:pic>
        <p:nvPicPr>
          <p:cNvPr id="47109" name="Picture 4">
            <a:extLst>
              <a:ext uri="{FF2B5EF4-FFF2-40B4-BE49-F238E27FC236}">
                <a16:creationId xmlns:a16="http://schemas.microsoft.com/office/drawing/2014/main" id="{01D1C17F-F968-46A4-AADA-F4D36BE38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88" y="188913"/>
            <a:ext cx="44783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a:extLst>
              <a:ext uri="{FF2B5EF4-FFF2-40B4-BE49-F238E27FC236}">
                <a16:creationId xmlns:a16="http://schemas.microsoft.com/office/drawing/2014/main" id="{8790EEC5-EA59-4E13-A63F-3FBC810AF3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C2379EF-95F5-4BAC-817C-08C887ADE1B9}" type="slidenum">
              <a:rPr kumimoji="0" lang="zh-TW" altLang="en-US"/>
              <a:pPr eaLnBrk="1" hangingPunct="1"/>
              <a:t>43</a:t>
            </a:fld>
            <a:endParaRPr kumimoji="0" lang="en-US" altLang="zh-TW"/>
          </a:p>
        </p:txBody>
      </p:sp>
      <p:sp>
        <p:nvSpPr>
          <p:cNvPr id="48131" name="Rectangle 2">
            <a:extLst>
              <a:ext uri="{FF2B5EF4-FFF2-40B4-BE49-F238E27FC236}">
                <a16:creationId xmlns:a16="http://schemas.microsoft.com/office/drawing/2014/main" id="{1A03D023-736B-409C-995E-C1FB7BE0A171}"/>
              </a:ext>
            </a:extLst>
          </p:cNvPr>
          <p:cNvSpPr>
            <a:spLocks noGrp="1" noChangeArrowheads="1"/>
          </p:cNvSpPr>
          <p:nvPr>
            <p:ph type="title"/>
          </p:nvPr>
        </p:nvSpPr>
        <p:spPr/>
        <p:txBody>
          <a:bodyPr/>
          <a:lstStyle/>
          <a:p>
            <a:pPr eaLnBrk="1" hangingPunct="1"/>
            <a:r>
              <a:rPr lang="en-US" altLang="zh-TW"/>
              <a:t>Additional Lowpass Filtering Examples</a:t>
            </a:r>
            <a:endParaRPr lang="zh-TW" altLang="en-US"/>
          </a:p>
        </p:txBody>
      </p:sp>
      <p:sp>
        <p:nvSpPr>
          <p:cNvPr id="48132" name="Rectangle 3">
            <a:extLst>
              <a:ext uri="{FF2B5EF4-FFF2-40B4-BE49-F238E27FC236}">
                <a16:creationId xmlns:a16="http://schemas.microsoft.com/office/drawing/2014/main" id="{3F2E359F-1422-4282-9028-59E832C867D3}"/>
              </a:ext>
            </a:extLst>
          </p:cNvPr>
          <p:cNvSpPr>
            <a:spLocks noGrp="1" noChangeArrowheads="1"/>
          </p:cNvSpPr>
          <p:nvPr>
            <p:ph type="body" idx="1"/>
          </p:nvPr>
        </p:nvSpPr>
        <p:spPr/>
        <p:txBody>
          <a:bodyPr/>
          <a:lstStyle/>
          <a:p>
            <a:pPr eaLnBrk="1" hangingPunct="1"/>
            <a:r>
              <a:rPr lang="en-US" altLang="zh-TW"/>
              <a:t>Fig. 4.19(a) shows a sample of text of poor resolution and Fig. 4.19(b) shows the corresponding processed image by using a Gaussian lowpass filter with </a:t>
            </a:r>
            <a:r>
              <a:rPr lang="en-US" altLang="zh-TW" i="1"/>
              <a:t>D</a:t>
            </a:r>
            <a:r>
              <a:rPr lang="en-US" altLang="zh-TW" baseline="-25000"/>
              <a:t>0</a:t>
            </a:r>
            <a:r>
              <a:rPr lang="en-US" altLang="zh-TW"/>
              <a:t> = 80.</a:t>
            </a:r>
          </a:p>
          <a:p>
            <a:pPr eaLnBrk="1" hangingPunct="1"/>
            <a:endParaRPr lang="zh-TW" altLang="en-US"/>
          </a:p>
        </p:txBody>
      </p:sp>
      <p:pic>
        <p:nvPicPr>
          <p:cNvPr id="48133" name="Picture 4">
            <a:extLst>
              <a:ext uri="{FF2B5EF4-FFF2-40B4-BE49-F238E27FC236}">
                <a16:creationId xmlns:a16="http://schemas.microsoft.com/office/drawing/2014/main" id="{1B7EE052-657C-46E0-BB90-C428CBEBA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708275"/>
            <a:ext cx="84963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a:extLst>
              <a:ext uri="{FF2B5EF4-FFF2-40B4-BE49-F238E27FC236}">
                <a16:creationId xmlns:a16="http://schemas.microsoft.com/office/drawing/2014/main" id="{E3C4F7B2-5B84-4CA9-8D51-143C7C2044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645AD8B-5C90-43F6-9C9F-591BEFD6BB69}" type="slidenum">
              <a:rPr kumimoji="0" lang="zh-TW" altLang="en-US"/>
              <a:pPr eaLnBrk="1" hangingPunct="1"/>
              <a:t>44</a:t>
            </a:fld>
            <a:endParaRPr kumimoji="0" lang="en-US" altLang="zh-TW"/>
          </a:p>
        </p:txBody>
      </p:sp>
      <p:sp>
        <p:nvSpPr>
          <p:cNvPr id="49155" name="Rectangle 2">
            <a:extLst>
              <a:ext uri="{FF2B5EF4-FFF2-40B4-BE49-F238E27FC236}">
                <a16:creationId xmlns:a16="http://schemas.microsoft.com/office/drawing/2014/main" id="{9EB9AD34-D3C8-44B2-9819-93CF23767F28}"/>
              </a:ext>
            </a:extLst>
          </p:cNvPr>
          <p:cNvSpPr>
            <a:spLocks noGrp="1" noChangeArrowheads="1"/>
          </p:cNvSpPr>
          <p:nvPr>
            <p:ph type="title"/>
          </p:nvPr>
        </p:nvSpPr>
        <p:spPr/>
        <p:txBody>
          <a:bodyPr/>
          <a:lstStyle/>
          <a:p>
            <a:pPr eaLnBrk="1" hangingPunct="1"/>
            <a:endParaRPr lang="zh-TW" altLang="en-US"/>
          </a:p>
        </p:txBody>
      </p:sp>
      <p:sp>
        <p:nvSpPr>
          <p:cNvPr id="49156" name="Rectangle 3">
            <a:extLst>
              <a:ext uri="{FF2B5EF4-FFF2-40B4-BE49-F238E27FC236}">
                <a16:creationId xmlns:a16="http://schemas.microsoft.com/office/drawing/2014/main" id="{C33B0DB8-B42D-4BE5-960E-CB777523D276}"/>
              </a:ext>
            </a:extLst>
          </p:cNvPr>
          <p:cNvSpPr>
            <a:spLocks noGrp="1" noChangeArrowheads="1"/>
          </p:cNvSpPr>
          <p:nvPr>
            <p:ph type="body" idx="1"/>
          </p:nvPr>
        </p:nvSpPr>
        <p:spPr/>
        <p:txBody>
          <a:bodyPr/>
          <a:lstStyle/>
          <a:p>
            <a:pPr eaLnBrk="1" hangingPunct="1"/>
            <a:r>
              <a:rPr lang="en-US" altLang="zh-TW"/>
              <a:t>Fig. 4.20 shows an application of lowpass filtering to produce a smoother, soft-looking result from a sharp original.</a:t>
            </a:r>
          </a:p>
          <a:p>
            <a:pPr eaLnBrk="1" hangingPunct="1"/>
            <a:endParaRPr lang="zh-TW" altLang="en-US"/>
          </a:p>
        </p:txBody>
      </p:sp>
      <p:pic>
        <p:nvPicPr>
          <p:cNvPr id="49157" name="Picture 4">
            <a:extLst>
              <a:ext uri="{FF2B5EF4-FFF2-40B4-BE49-F238E27FC236}">
                <a16:creationId xmlns:a16="http://schemas.microsoft.com/office/drawing/2014/main" id="{045A4CBC-5422-4047-9F6A-B19E7CEC9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67691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a:extLst>
              <a:ext uri="{FF2B5EF4-FFF2-40B4-BE49-F238E27FC236}">
                <a16:creationId xmlns:a16="http://schemas.microsoft.com/office/drawing/2014/main" id="{5A8189D2-5D9E-4D46-BB90-61CC9F8DB8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17D1EE5-7035-459C-A7C4-8215BBEDC69E}" type="slidenum">
              <a:rPr kumimoji="0" lang="zh-TW" altLang="en-US"/>
              <a:pPr eaLnBrk="1" hangingPunct="1"/>
              <a:t>45</a:t>
            </a:fld>
            <a:endParaRPr kumimoji="0" lang="en-US" altLang="zh-TW"/>
          </a:p>
        </p:txBody>
      </p:sp>
      <p:sp>
        <p:nvSpPr>
          <p:cNvPr id="50179" name="Rectangle 2">
            <a:extLst>
              <a:ext uri="{FF2B5EF4-FFF2-40B4-BE49-F238E27FC236}">
                <a16:creationId xmlns:a16="http://schemas.microsoft.com/office/drawing/2014/main" id="{A611D1EA-921B-4497-81AF-BF5D252A1B92}"/>
              </a:ext>
            </a:extLst>
          </p:cNvPr>
          <p:cNvSpPr>
            <a:spLocks noGrp="1" noChangeArrowheads="1"/>
          </p:cNvSpPr>
          <p:nvPr>
            <p:ph type="title"/>
          </p:nvPr>
        </p:nvSpPr>
        <p:spPr/>
        <p:txBody>
          <a:bodyPr/>
          <a:lstStyle/>
          <a:p>
            <a:pPr eaLnBrk="1" hangingPunct="1"/>
            <a:endParaRPr lang="zh-TW" altLang="en-US"/>
          </a:p>
        </p:txBody>
      </p:sp>
      <p:sp>
        <p:nvSpPr>
          <p:cNvPr id="50180" name="Rectangle 3">
            <a:extLst>
              <a:ext uri="{FF2B5EF4-FFF2-40B4-BE49-F238E27FC236}">
                <a16:creationId xmlns:a16="http://schemas.microsoft.com/office/drawing/2014/main" id="{7BC6148F-AA86-4AC6-BB07-8B95E33C2FFA}"/>
              </a:ext>
            </a:extLst>
          </p:cNvPr>
          <p:cNvSpPr>
            <a:spLocks noGrp="1" noChangeArrowheads="1"/>
          </p:cNvSpPr>
          <p:nvPr>
            <p:ph type="body" idx="1"/>
          </p:nvPr>
        </p:nvSpPr>
        <p:spPr/>
        <p:txBody>
          <a:bodyPr/>
          <a:lstStyle/>
          <a:p>
            <a:pPr eaLnBrk="1" hangingPunct="1"/>
            <a:r>
              <a:rPr lang="en-US" altLang="zh-TW"/>
              <a:t>Fig. 4.21 shows two applications of lowpass filtering on the same image, but with totally different objectives.</a:t>
            </a:r>
          </a:p>
          <a:p>
            <a:pPr lvl="1" eaLnBrk="1" hangingPunct="1"/>
            <a:r>
              <a:rPr lang="en-US" altLang="zh-TW"/>
              <a:t>Fig. 4.21(b) shows the result of reducing pronounced scan lines, whereas Fig. 4.21(c) shows the result of blurring out as much detail as possible, leaving large features recognizable.</a:t>
            </a:r>
            <a:endParaRPr lang="zh-TW" altLang="en-US"/>
          </a:p>
        </p:txBody>
      </p:sp>
      <p:pic>
        <p:nvPicPr>
          <p:cNvPr id="50181" name="Picture 4">
            <a:extLst>
              <a:ext uri="{FF2B5EF4-FFF2-40B4-BE49-F238E27FC236}">
                <a16:creationId xmlns:a16="http://schemas.microsoft.com/office/drawing/2014/main" id="{3EDE4866-3323-4E62-8B5E-F98C487F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420938"/>
            <a:ext cx="8280400"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a:extLst>
              <a:ext uri="{FF2B5EF4-FFF2-40B4-BE49-F238E27FC236}">
                <a16:creationId xmlns:a16="http://schemas.microsoft.com/office/drawing/2014/main" id="{85F62748-8D78-49AC-A69C-B4F1BCC9BC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C7CC72B-2ADF-4043-833C-5B117CB7A9E1}" type="slidenum">
              <a:rPr kumimoji="0" lang="zh-TW" altLang="en-US"/>
              <a:pPr eaLnBrk="1" hangingPunct="1"/>
              <a:t>46</a:t>
            </a:fld>
            <a:endParaRPr kumimoji="0" lang="en-US" altLang="zh-TW"/>
          </a:p>
        </p:txBody>
      </p:sp>
      <p:sp>
        <p:nvSpPr>
          <p:cNvPr id="51203" name="Rectangle 2">
            <a:extLst>
              <a:ext uri="{FF2B5EF4-FFF2-40B4-BE49-F238E27FC236}">
                <a16:creationId xmlns:a16="http://schemas.microsoft.com/office/drawing/2014/main" id="{91525679-99F6-43C4-936A-51C8F1C54C85}"/>
              </a:ext>
            </a:extLst>
          </p:cNvPr>
          <p:cNvSpPr>
            <a:spLocks noGrp="1" noChangeArrowheads="1"/>
          </p:cNvSpPr>
          <p:nvPr>
            <p:ph type="title"/>
          </p:nvPr>
        </p:nvSpPr>
        <p:spPr/>
        <p:txBody>
          <a:bodyPr/>
          <a:lstStyle/>
          <a:p>
            <a:pPr eaLnBrk="1" hangingPunct="1"/>
            <a:r>
              <a:rPr lang="en-US" altLang="zh-TW"/>
              <a:t>Frequency Domain Sharpening Filters</a:t>
            </a:r>
            <a:endParaRPr lang="zh-TW" altLang="en-US"/>
          </a:p>
        </p:txBody>
      </p:sp>
      <mc:AlternateContent xmlns:mc="http://schemas.openxmlformats.org/markup-compatibility/2006" xmlns:a14="http://schemas.microsoft.com/office/drawing/2010/main">
        <mc:Choice Requires="a14">
          <p:sp>
            <p:nvSpPr>
              <p:cNvPr id="51204" name="Rectangle 3">
                <a:extLst>
                  <a:ext uri="{FF2B5EF4-FFF2-40B4-BE49-F238E27FC236}">
                    <a16:creationId xmlns:a16="http://schemas.microsoft.com/office/drawing/2014/main" id="{B0AFF01E-1229-4F8F-B522-1A3DCA005C0A}"/>
                  </a:ext>
                </a:extLst>
              </p:cNvPr>
              <p:cNvSpPr>
                <a:spLocks noGrp="1" noChangeArrowheads="1"/>
              </p:cNvSpPr>
              <p:nvPr>
                <p:ph type="body" idx="1"/>
              </p:nvPr>
            </p:nvSpPr>
            <p:spPr/>
            <p:txBody>
              <a:bodyPr/>
              <a:lstStyle/>
              <a:p>
                <a:pPr eaLnBrk="1" hangingPunct="1"/>
                <a:r>
                  <a:rPr lang="en-US" altLang="zh-TW" dirty="0"/>
                  <a:t>Image sharpening can be realized by a </a:t>
                </a:r>
                <a:r>
                  <a:rPr lang="en-US" altLang="zh-TW" dirty="0" err="1"/>
                  <a:t>highpass</a:t>
                </a:r>
                <a:r>
                  <a:rPr lang="en-US" altLang="zh-TW" dirty="0"/>
                  <a:t> filtering process, which attenuates the low-frequency components without disturbing high-frequency information.</a:t>
                </a:r>
              </a:p>
              <a:p>
                <a:pPr eaLnBrk="1" hangingPunct="1"/>
                <a:r>
                  <a:rPr lang="en-US" altLang="zh-TW" dirty="0"/>
                  <a:t>The transfer function of the </a:t>
                </a:r>
                <a:r>
                  <a:rPr lang="en-US" altLang="zh-TW" dirty="0" err="1"/>
                  <a:t>highpass</a:t>
                </a:r>
                <a:r>
                  <a:rPr lang="en-US" altLang="zh-TW" dirty="0"/>
                  <a:t> filters can be:</a:t>
                </a:r>
              </a:p>
              <a:p>
                <a:pPr eaLnBrk="1" hangingPunct="1">
                  <a:buFont typeface="Wingdings" panose="05000000000000000000" pitchFamily="2" charset="2"/>
                  <a:buNone/>
                </a:pPr>
                <a:r>
                  <a:rPr lang="zh-TW" altLang="en-US" dirty="0"/>
                  <a:t>									       </a:t>
                </a:r>
                <a:r>
                  <a:rPr lang="en-US" altLang="zh-TW" dirty="0"/>
                  <a:t>(4.4-1)</a:t>
                </a:r>
              </a:p>
              <a:p>
                <a:pPr eaLnBrk="1" hangingPunct="1">
                  <a:buFont typeface="Wingdings" panose="05000000000000000000" pitchFamily="2" charset="2"/>
                  <a:buNone/>
                </a:pPr>
                <a:r>
                  <a:rPr lang="en-US" altLang="zh-TW" dirty="0"/>
                  <a:t>	where </a:t>
                </a:r>
                <a14:m>
                  <m:oMath xmlns:m="http://schemas.openxmlformats.org/officeDocument/2006/math">
                    <m:r>
                      <a:rPr lang="en-US" altLang="zh-TW" i="1" dirty="0" smtClean="0">
                        <a:latin typeface="Cambria Math" panose="02040503050406030204" pitchFamily="18" charset="0"/>
                      </a:rPr>
                      <m:t>𝐻</m:t>
                    </m:r>
                    <m:r>
                      <a:rPr lang="en-US" altLang="zh-TW" i="1" baseline="-25000" dirty="0" err="1" smtClean="0">
                        <a:latin typeface="Cambria Math" panose="02040503050406030204" pitchFamily="18" charset="0"/>
                      </a:rPr>
                      <m:t>𝑙𝑝</m:t>
                    </m:r>
                  </m:oMath>
                </a14:m>
                <a:r>
                  <a:rPr lang="en-US" altLang="zh-TW" dirty="0">
                    <a:latin typeface="+mj-lt"/>
                  </a:rPr>
                  <a:t>(</a:t>
                </a:r>
                <a:r>
                  <a:rPr lang="en-US" altLang="zh-TW" i="1" dirty="0">
                    <a:latin typeface="+mj-lt"/>
                  </a:rPr>
                  <a:t>u</a:t>
                </a:r>
                <a:r>
                  <a:rPr lang="en-US" altLang="zh-TW" dirty="0">
                    <a:latin typeface="+mj-lt"/>
                  </a:rPr>
                  <a:t>,</a:t>
                </a:r>
                <a:r>
                  <a:rPr lang="en-US" altLang="zh-TW" i="1" dirty="0">
                    <a:latin typeface="+mj-lt"/>
                  </a:rPr>
                  <a:t> v</a:t>
                </a:r>
                <a:r>
                  <a:rPr lang="en-US" altLang="zh-TW" dirty="0">
                    <a:latin typeface="+mj-lt"/>
                  </a:rPr>
                  <a:t>)</a:t>
                </a:r>
                <a:r>
                  <a:rPr lang="en-US" altLang="zh-TW" i="1" dirty="0">
                    <a:latin typeface="+mj-lt"/>
                  </a:rPr>
                  <a:t> </a:t>
                </a:r>
                <a:r>
                  <a:rPr lang="en-US" altLang="zh-TW" dirty="0"/>
                  <a:t>is the transfer function of the corresponding lowpass filter</a:t>
                </a:r>
                <a:r>
                  <a:rPr lang="en-US" altLang="zh-TW" i="1" dirty="0"/>
                  <a:t>.</a:t>
                </a:r>
                <a:endParaRPr lang="en-US" altLang="zh-TW" dirty="0"/>
              </a:p>
              <a:p>
                <a:pPr eaLnBrk="1" hangingPunct="1"/>
                <a:r>
                  <a:rPr lang="en-US" altLang="zh-TW" dirty="0"/>
                  <a:t>Fig 4.22 shows typical 3-D plots, image representations, and cross sections for the </a:t>
                </a:r>
                <a:r>
                  <a:rPr lang="en-US" altLang="zh-TW" dirty="0" err="1"/>
                  <a:t>highpass</a:t>
                </a:r>
                <a:r>
                  <a:rPr lang="en-US" altLang="zh-TW" dirty="0"/>
                  <a:t> filters.</a:t>
                </a:r>
              </a:p>
              <a:p>
                <a:pPr eaLnBrk="1" hangingPunct="1"/>
                <a:endParaRPr lang="en-US" altLang="zh-TW" dirty="0"/>
              </a:p>
            </p:txBody>
          </p:sp>
        </mc:Choice>
        <mc:Fallback xmlns="">
          <p:sp>
            <p:nvSpPr>
              <p:cNvPr id="51204" name="Rectangle 3">
                <a:extLst>
                  <a:ext uri="{FF2B5EF4-FFF2-40B4-BE49-F238E27FC236}">
                    <a16:creationId xmlns:a16="http://schemas.microsoft.com/office/drawing/2014/main" id="{B0AFF01E-1229-4F8F-B522-1A3DCA005C0A}"/>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205" name="Object 4">
                <a:extLst>
                  <a:ext uri="{FF2B5EF4-FFF2-40B4-BE49-F238E27FC236}">
                    <a16:creationId xmlns:a16="http://schemas.microsoft.com/office/drawing/2014/main" id="{AFF1BD03-F6BF-40A2-84E8-48FE8C6073B4}"/>
                  </a:ext>
                </a:extLst>
              </p:cNvPr>
              <p:cNvSpPr txBox="1"/>
              <p:nvPr/>
            </p:nvSpPr>
            <p:spPr bwMode="auto">
              <a:xfrm>
                <a:off x="827584" y="3212976"/>
                <a:ext cx="4464868" cy="57626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solidFill>
                                <a:srgbClr val="000000"/>
                              </a:solidFill>
                              <a:latin typeface="Cambria Math" panose="02040503050406030204" pitchFamily="18" charset="0"/>
                            </a:rPr>
                          </m:ctrlPr>
                        </m:sSubPr>
                        <m:e>
                          <m:r>
                            <a:rPr lang="en-US" altLang="zh-TW" sz="2800" b="0" i="1" smtClean="0">
                              <a:solidFill>
                                <a:srgbClr val="000000"/>
                              </a:solidFill>
                              <a:latin typeface="Cambria Math" panose="02040503050406030204" pitchFamily="18" charset="0"/>
                            </a:rPr>
                            <m:t>𝐻</m:t>
                          </m:r>
                        </m:e>
                        <m:sub>
                          <m:r>
                            <a:rPr lang="en-US" altLang="zh-TW" sz="2800" b="0" i="1" smtClean="0">
                              <a:solidFill>
                                <a:srgbClr val="000000"/>
                              </a:solidFill>
                              <a:latin typeface="Cambria Math" panose="02040503050406030204" pitchFamily="18" charset="0"/>
                            </a:rPr>
                            <m:t>h𝑝</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=1−</m:t>
                      </m:r>
                      <m:sSub>
                        <m:sSubPr>
                          <m:ctrlPr>
                            <a:rPr lang="en-US" altLang="zh-TW" sz="2800" i="1" smtClean="0">
                              <a:solidFill>
                                <a:srgbClr val="000000"/>
                              </a:solidFill>
                              <a:latin typeface="Cambria Math" panose="02040503050406030204" pitchFamily="18" charset="0"/>
                            </a:rPr>
                          </m:ctrlPr>
                        </m:sSubPr>
                        <m:e>
                          <m:r>
                            <a:rPr lang="en-US" altLang="zh-TW" sz="2800" b="0" i="1" smtClean="0">
                              <a:solidFill>
                                <a:srgbClr val="000000"/>
                              </a:solidFill>
                              <a:latin typeface="Cambria Math" panose="02040503050406030204" pitchFamily="18" charset="0"/>
                            </a:rPr>
                            <m:t>𝐻</m:t>
                          </m:r>
                        </m:e>
                        <m:sub>
                          <m:r>
                            <a:rPr lang="en-US" altLang="zh-TW" sz="2800" b="0" i="1" smtClean="0">
                              <a:solidFill>
                                <a:srgbClr val="000000"/>
                              </a:solidFill>
                              <a:latin typeface="Cambria Math" panose="02040503050406030204" pitchFamily="18" charset="0"/>
                            </a:rPr>
                            <m:t>𝑙𝑝</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51205" name="Object 4">
                <a:extLst>
                  <a:ext uri="{FF2B5EF4-FFF2-40B4-BE49-F238E27FC236}">
                    <a16:creationId xmlns:a16="http://schemas.microsoft.com/office/drawing/2014/main" id="{AFF1BD03-F6BF-40A2-84E8-48FE8C6073B4}"/>
                  </a:ext>
                </a:extLst>
              </p:cNvPr>
              <p:cNvSpPr txBox="1">
                <a:spLocks noRot="1" noChangeAspect="1" noMove="1" noResize="1" noEditPoints="1" noAdjustHandles="1" noChangeArrowheads="1" noChangeShapeType="1" noTextEdit="1"/>
              </p:cNvSpPr>
              <p:nvPr/>
            </p:nvSpPr>
            <p:spPr bwMode="auto">
              <a:xfrm>
                <a:off x="827584" y="3212976"/>
                <a:ext cx="4464868" cy="576263"/>
              </a:xfrm>
              <a:prstGeom prst="rect">
                <a:avLst/>
              </a:prstGeom>
              <a:blipFill>
                <a:blip r:embed="rId3"/>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a:extLst>
              <a:ext uri="{FF2B5EF4-FFF2-40B4-BE49-F238E27FC236}">
                <a16:creationId xmlns:a16="http://schemas.microsoft.com/office/drawing/2014/main" id="{01308FAF-D292-4396-9163-4BD1FA620F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E682BB1-B211-4C2C-8283-69CD512296AD}" type="slidenum">
              <a:rPr kumimoji="0" lang="zh-TW" altLang="en-US"/>
              <a:pPr eaLnBrk="1" hangingPunct="1"/>
              <a:t>47</a:t>
            </a:fld>
            <a:endParaRPr kumimoji="0" lang="en-US" altLang="zh-TW"/>
          </a:p>
        </p:txBody>
      </p:sp>
      <p:sp>
        <p:nvSpPr>
          <p:cNvPr id="52227" name="Rectangle 2">
            <a:extLst>
              <a:ext uri="{FF2B5EF4-FFF2-40B4-BE49-F238E27FC236}">
                <a16:creationId xmlns:a16="http://schemas.microsoft.com/office/drawing/2014/main" id="{C5D400E3-71BA-4D3D-82D6-96DF37EECA6F}"/>
              </a:ext>
            </a:extLst>
          </p:cNvPr>
          <p:cNvSpPr>
            <a:spLocks noGrp="1" noChangeArrowheads="1"/>
          </p:cNvSpPr>
          <p:nvPr>
            <p:ph type="title"/>
          </p:nvPr>
        </p:nvSpPr>
        <p:spPr/>
        <p:txBody>
          <a:bodyPr/>
          <a:lstStyle/>
          <a:p>
            <a:pPr eaLnBrk="1" hangingPunct="1"/>
            <a:endParaRPr lang="zh-TW" altLang="en-US"/>
          </a:p>
        </p:txBody>
      </p:sp>
      <p:pic>
        <p:nvPicPr>
          <p:cNvPr id="52228" name="Picture 4">
            <a:extLst>
              <a:ext uri="{FF2B5EF4-FFF2-40B4-BE49-F238E27FC236}">
                <a16:creationId xmlns:a16="http://schemas.microsoft.com/office/drawing/2014/main" id="{C290A9A3-42DC-4E21-9EBC-683D9F2DA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44463"/>
            <a:ext cx="6113462"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a:extLst>
              <a:ext uri="{FF2B5EF4-FFF2-40B4-BE49-F238E27FC236}">
                <a16:creationId xmlns:a16="http://schemas.microsoft.com/office/drawing/2014/main" id="{1C0CBF9D-EF14-467B-9166-987478434B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FBDBDB7-9613-4E85-92B4-907AB2F891C5}" type="slidenum">
              <a:rPr kumimoji="0" lang="zh-TW" altLang="en-US"/>
              <a:pPr eaLnBrk="1" hangingPunct="1"/>
              <a:t>48</a:t>
            </a:fld>
            <a:endParaRPr kumimoji="0" lang="en-US" altLang="zh-TW"/>
          </a:p>
        </p:txBody>
      </p:sp>
      <p:sp>
        <p:nvSpPr>
          <p:cNvPr id="53251" name="Rectangle 2">
            <a:extLst>
              <a:ext uri="{FF2B5EF4-FFF2-40B4-BE49-F238E27FC236}">
                <a16:creationId xmlns:a16="http://schemas.microsoft.com/office/drawing/2014/main" id="{CCC81AC2-7691-48E1-9D16-3B8C40758B63}"/>
              </a:ext>
            </a:extLst>
          </p:cNvPr>
          <p:cNvSpPr>
            <a:spLocks noGrp="1" noChangeArrowheads="1"/>
          </p:cNvSpPr>
          <p:nvPr>
            <p:ph type="title"/>
          </p:nvPr>
        </p:nvSpPr>
        <p:spPr/>
        <p:txBody>
          <a:bodyPr/>
          <a:lstStyle/>
          <a:p>
            <a:pPr eaLnBrk="1" hangingPunct="1"/>
            <a:endParaRPr lang="zh-TW" altLang="en-US"/>
          </a:p>
        </p:txBody>
      </p:sp>
      <p:sp>
        <p:nvSpPr>
          <p:cNvPr id="53252" name="Rectangle 3">
            <a:extLst>
              <a:ext uri="{FF2B5EF4-FFF2-40B4-BE49-F238E27FC236}">
                <a16:creationId xmlns:a16="http://schemas.microsoft.com/office/drawing/2014/main" id="{69755664-C82B-47DC-8D92-9791A4F39223}"/>
              </a:ext>
            </a:extLst>
          </p:cNvPr>
          <p:cNvSpPr>
            <a:spLocks noGrp="1" noChangeArrowheads="1"/>
          </p:cNvSpPr>
          <p:nvPr>
            <p:ph type="body" idx="1"/>
          </p:nvPr>
        </p:nvSpPr>
        <p:spPr/>
        <p:txBody>
          <a:bodyPr/>
          <a:lstStyle/>
          <a:p>
            <a:pPr eaLnBrk="1" hangingPunct="1"/>
            <a:r>
              <a:rPr lang="en-US" altLang="zh-TW"/>
              <a:t>Fig. 4.23 illustrates what the highpass filters look like in the spatial domain.</a:t>
            </a:r>
            <a:endParaRPr lang="zh-TW" altLang="en-US"/>
          </a:p>
        </p:txBody>
      </p:sp>
      <p:pic>
        <p:nvPicPr>
          <p:cNvPr id="53253" name="Picture 4">
            <a:extLst>
              <a:ext uri="{FF2B5EF4-FFF2-40B4-BE49-F238E27FC236}">
                <a16:creationId xmlns:a16="http://schemas.microsoft.com/office/drawing/2014/main" id="{2470638B-19A8-4BD8-96ED-6624AB99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756126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a:extLst>
              <a:ext uri="{FF2B5EF4-FFF2-40B4-BE49-F238E27FC236}">
                <a16:creationId xmlns:a16="http://schemas.microsoft.com/office/drawing/2014/main" id="{048F396C-FB3A-4C1B-95AC-7E66D8EA76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3C5AC38-A113-426A-9F74-B82FFC19A48F}" type="slidenum">
              <a:rPr kumimoji="0" lang="zh-TW" altLang="en-US"/>
              <a:pPr eaLnBrk="1" hangingPunct="1"/>
              <a:t>49</a:t>
            </a:fld>
            <a:endParaRPr kumimoji="0" lang="en-US" altLang="zh-TW"/>
          </a:p>
        </p:txBody>
      </p:sp>
      <p:sp>
        <p:nvSpPr>
          <p:cNvPr id="54275" name="Rectangle 2">
            <a:extLst>
              <a:ext uri="{FF2B5EF4-FFF2-40B4-BE49-F238E27FC236}">
                <a16:creationId xmlns:a16="http://schemas.microsoft.com/office/drawing/2014/main" id="{C0008222-1182-4E15-9C9A-10106B4CED7E}"/>
              </a:ext>
            </a:extLst>
          </p:cNvPr>
          <p:cNvSpPr>
            <a:spLocks noGrp="1" noChangeArrowheads="1"/>
          </p:cNvSpPr>
          <p:nvPr>
            <p:ph type="title"/>
          </p:nvPr>
        </p:nvSpPr>
        <p:spPr/>
        <p:txBody>
          <a:bodyPr/>
          <a:lstStyle/>
          <a:p>
            <a:pPr eaLnBrk="1" hangingPunct="1"/>
            <a:r>
              <a:rPr lang="en-US" altLang="zh-TW"/>
              <a:t>Ideal Highpass Filters</a:t>
            </a:r>
            <a:endParaRPr lang="zh-TW" altLang="en-US"/>
          </a:p>
        </p:txBody>
      </p:sp>
      <p:sp>
        <p:nvSpPr>
          <p:cNvPr id="54276" name="Rectangle 3">
            <a:extLst>
              <a:ext uri="{FF2B5EF4-FFF2-40B4-BE49-F238E27FC236}">
                <a16:creationId xmlns:a16="http://schemas.microsoft.com/office/drawing/2014/main" id="{3F312C39-1B8C-4674-AFDC-670AAB31A7AA}"/>
              </a:ext>
            </a:extLst>
          </p:cNvPr>
          <p:cNvSpPr>
            <a:spLocks noGrp="1" noChangeArrowheads="1"/>
          </p:cNvSpPr>
          <p:nvPr>
            <p:ph type="body" idx="1"/>
          </p:nvPr>
        </p:nvSpPr>
        <p:spPr/>
        <p:txBody>
          <a:bodyPr/>
          <a:lstStyle/>
          <a:p>
            <a:pPr eaLnBrk="1" hangingPunct="1"/>
            <a:r>
              <a:rPr lang="en-US" altLang="zh-TW" dirty="0"/>
              <a:t>A 2-D ideal </a:t>
            </a:r>
            <a:r>
              <a:rPr lang="en-US" altLang="zh-TW" dirty="0" err="1"/>
              <a:t>highpass</a:t>
            </a:r>
            <a:r>
              <a:rPr lang="en-US" altLang="zh-TW" dirty="0"/>
              <a:t> filter (IHPF) is defined as:</a:t>
            </a:r>
          </a:p>
          <a:p>
            <a:pPr eaLnBrk="1" hangingPunct="1">
              <a:spcBef>
                <a:spcPct val="50000"/>
              </a:spcBef>
              <a:buFont typeface="Wingdings" panose="05000000000000000000" pitchFamily="2" charset="2"/>
              <a:buNone/>
            </a:pPr>
            <a:r>
              <a:rPr lang="zh-TW" altLang="en-US" dirty="0"/>
              <a:t>									       </a:t>
            </a:r>
            <a:r>
              <a:rPr lang="en-US" altLang="zh-TW" dirty="0"/>
              <a:t>(4.4-2)</a:t>
            </a:r>
          </a:p>
          <a:p>
            <a:pPr eaLnBrk="1" hangingPunct="1">
              <a:spcBef>
                <a:spcPct val="35000"/>
              </a:spcBef>
              <a:buFont typeface="Wingdings" panose="05000000000000000000" pitchFamily="2" charset="2"/>
              <a:buNone/>
            </a:pPr>
            <a:r>
              <a:rPr lang="zh-TW" altLang="en-US" dirty="0"/>
              <a:t>	</a:t>
            </a:r>
            <a:r>
              <a:rPr lang="en-US" altLang="zh-TW" dirty="0"/>
              <a:t>where </a:t>
            </a:r>
            <a:r>
              <a:rPr lang="en-US" altLang="zh-TW" i="1" dirty="0"/>
              <a:t>D</a:t>
            </a:r>
            <a:r>
              <a:rPr lang="en-US" altLang="zh-TW" i="1" baseline="-25000" dirty="0"/>
              <a:t>0</a:t>
            </a:r>
            <a:r>
              <a:rPr lang="en-US" altLang="zh-TW" dirty="0"/>
              <a:t> is the cutoff distance measured from the origin of the frequency rectangle, and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r>
              <a:rPr lang="en-US" altLang="zh-TW" dirty="0"/>
              <a:t>Ideal </a:t>
            </a:r>
            <a:r>
              <a:rPr lang="en-US" altLang="zh-TW" dirty="0" err="1"/>
              <a:t>highpass</a:t>
            </a:r>
            <a:r>
              <a:rPr lang="en-US" altLang="zh-TW" dirty="0"/>
              <a:t> filters are not physically realizable with electronic components.</a:t>
            </a:r>
            <a:endParaRPr lang="zh-TW" altLang="en-US" dirty="0"/>
          </a:p>
        </p:txBody>
      </p:sp>
      <p:graphicFrame>
        <p:nvGraphicFramePr>
          <p:cNvPr id="54277" name="Object 4">
            <a:extLst>
              <a:ext uri="{FF2B5EF4-FFF2-40B4-BE49-F238E27FC236}">
                <a16:creationId xmlns:a16="http://schemas.microsoft.com/office/drawing/2014/main" id="{4543C9A9-F7FF-4439-87E7-D37C48E3E4FF}"/>
              </a:ext>
            </a:extLst>
          </p:cNvPr>
          <p:cNvGraphicFramePr>
            <a:graphicFrameLocks noChangeAspect="1"/>
          </p:cNvGraphicFramePr>
          <p:nvPr/>
        </p:nvGraphicFramePr>
        <p:xfrm>
          <a:off x="684213" y="1846263"/>
          <a:ext cx="4005262" cy="787400"/>
        </p:xfrm>
        <a:graphic>
          <a:graphicData uri="http://schemas.openxmlformats.org/presentationml/2006/ole">
            <mc:AlternateContent xmlns:mc="http://schemas.openxmlformats.org/markup-compatibility/2006">
              <mc:Choice xmlns:v="urn:schemas-microsoft-com:vml" Requires="v">
                <p:oleObj spid="_x0000_s54350" name="方程式" r:id="rId3" imgW="1930400" imgH="406400" progId="Equation.3">
                  <p:embed/>
                </p:oleObj>
              </mc:Choice>
              <mc:Fallback>
                <p:oleObj name="方程式" r:id="rId3" imgW="1930400" imgH="40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6263"/>
                        <a:ext cx="40052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字方塊 10">
            <a:extLst>
              <a:ext uri="{FF2B5EF4-FFF2-40B4-BE49-F238E27FC236}">
                <a16:creationId xmlns:a16="http://schemas.microsoft.com/office/drawing/2014/main" id="{9CD1772B-994A-4939-A5F9-20D4175A789F}"/>
              </a:ext>
            </a:extLst>
          </p:cNvPr>
          <p:cNvSpPr txBox="1"/>
          <p:nvPr/>
        </p:nvSpPr>
        <p:spPr>
          <a:xfrm>
            <a:off x="2172079" y="180153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7" name="文字方塊 10">
            <a:extLst>
              <a:ext uri="{FF2B5EF4-FFF2-40B4-BE49-F238E27FC236}">
                <a16:creationId xmlns:a16="http://schemas.microsoft.com/office/drawing/2014/main" id="{F138C686-279D-4573-9BC2-3219844B4204}"/>
              </a:ext>
            </a:extLst>
          </p:cNvPr>
          <p:cNvSpPr txBox="1"/>
          <p:nvPr/>
        </p:nvSpPr>
        <p:spPr>
          <a:xfrm>
            <a:off x="2123728" y="211638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A07025BC-2189-4B16-9C8A-33DFBF466121}"/>
              </a:ext>
            </a:extLst>
          </p:cNvPr>
          <p:cNvSpPr txBox="1"/>
          <p:nvPr/>
        </p:nvSpPr>
        <p:spPr>
          <a:xfrm>
            <a:off x="4526414" y="180153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729977E1-1863-4832-A06F-1C1A4EB42A02}"/>
              </a:ext>
            </a:extLst>
          </p:cNvPr>
          <p:cNvSpPr txBox="1"/>
          <p:nvPr/>
        </p:nvSpPr>
        <p:spPr>
          <a:xfrm>
            <a:off x="4526414" y="211401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a:extLst>
              <a:ext uri="{FF2B5EF4-FFF2-40B4-BE49-F238E27FC236}">
                <a16:creationId xmlns:a16="http://schemas.microsoft.com/office/drawing/2014/main" id="{840EFBA2-2B56-4905-88EB-3E7127293F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89CD652-05C8-4C0B-8BB6-9D73B505F8D0}" type="slidenum">
              <a:rPr kumimoji="0" lang="zh-TW" altLang="en-US"/>
              <a:pPr eaLnBrk="1" hangingPunct="1"/>
              <a:t>5</a:t>
            </a:fld>
            <a:endParaRPr kumimoji="0" lang="en-US" altLang="zh-TW"/>
          </a:p>
        </p:txBody>
      </p:sp>
      <p:sp>
        <p:nvSpPr>
          <p:cNvPr id="9219" name="Rectangle 2">
            <a:extLst>
              <a:ext uri="{FF2B5EF4-FFF2-40B4-BE49-F238E27FC236}">
                <a16:creationId xmlns:a16="http://schemas.microsoft.com/office/drawing/2014/main" id="{563CFCAD-D484-4861-A9E4-44FF019E13AD}"/>
              </a:ext>
            </a:extLst>
          </p:cNvPr>
          <p:cNvSpPr>
            <a:spLocks noGrp="1" noChangeArrowheads="1"/>
          </p:cNvSpPr>
          <p:nvPr>
            <p:ph type="title"/>
          </p:nvPr>
        </p:nvSpPr>
        <p:spPr/>
        <p:txBody>
          <a:bodyPr/>
          <a:lstStyle/>
          <a:p>
            <a:pPr eaLnBrk="1" hangingPunct="1"/>
            <a:endParaRPr lang="zh-TW" altLang="en-US"/>
          </a:p>
        </p:txBody>
      </p:sp>
      <p:sp>
        <p:nvSpPr>
          <p:cNvPr id="9220" name="Rectangle 3">
            <a:extLst>
              <a:ext uri="{FF2B5EF4-FFF2-40B4-BE49-F238E27FC236}">
                <a16:creationId xmlns:a16="http://schemas.microsoft.com/office/drawing/2014/main" id="{97113488-4804-4969-828D-AC7ABC04D127}"/>
              </a:ext>
            </a:extLst>
          </p:cNvPr>
          <p:cNvSpPr>
            <a:spLocks noGrp="1" noChangeArrowheads="1"/>
          </p:cNvSpPr>
          <p:nvPr>
            <p:ph type="body" idx="1"/>
          </p:nvPr>
        </p:nvSpPr>
        <p:spPr>
          <a:xfrm>
            <a:off x="107950" y="188913"/>
            <a:ext cx="8847138" cy="6669087"/>
          </a:xfrm>
        </p:spPr>
        <p:txBody>
          <a:bodyPr/>
          <a:lstStyle/>
          <a:p>
            <a:pPr eaLnBrk="1" hangingPunct="1">
              <a:lnSpc>
                <a:spcPct val="95000"/>
              </a:lnSpc>
              <a:spcBef>
                <a:spcPct val="0"/>
              </a:spcBef>
            </a:pPr>
            <a:r>
              <a:rPr lang="en-US" altLang="zh-TW" dirty="0"/>
              <a:t>The Fourier transform of a discrete function of one variable (1-D DFT), </a:t>
            </a:r>
            <a:r>
              <a:rPr lang="en-US" altLang="zh-TW" i="1" dirty="0"/>
              <a:t>f</a:t>
            </a:r>
            <a:r>
              <a:rPr lang="en-US" altLang="zh-TW" dirty="0"/>
              <a:t>(</a:t>
            </a:r>
            <a:r>
              <a:rPr lang="en-US" altLang="zh-TW" i="1" dirty="0"/>
              <a:t>x</a:t>
            </a:r>
            <a:r>
              <a:rPr lang="en-US" altLang="zh-TW" dirty="0"/>
              <a:t>), </a:t>
            </a:r>
            <a:r>
              <a:rPr lang="en-US" altLang="zh-TW" i="1" dirty="0"/>
              <a:t>x </a:t>
            </a:r>
            <a:r>
              <a:rPr lang="en-US" altLang="zh-TW" dirty="0"/>
              <a:t>= 0, 1, 2, ..., </a:t>
            </a:r>
            <a:r>
              <a:rPr lang="en-US" altLang="zh-TW" i="1" dirty="0"/>
              <a:t>M</a:t>
            </a:r>
            <a:r>
              <a:rPr lang="en-US" altLang="zh-TW" dirty="0"/>
              <a:t> </a:t>
            </a:r>
            <a:r>
              <a:rPr lang="en-US" altLang="zh-TW" dirty="0">
                <a:latin typeface="Arial" panose="020B0604020202020204" pitchFamily="34" charset="0"/>
              </a:rPr>
              <a:t>–</a:t>
            </a:r>
            <a:r>
              <a:rPr lang="en-US" altLang="zh-TW" dirty="0"/>
              <a:t> 1, is given by:</a:t>
            </a:r>
          </a:p>
          <a:p>
            <a:pPr eaLnBrk="1" hangingPunct="1">
              <a:lnSpc>
                <a:spcPct val="160000"/>
              </a:lnSpc>
              <a:spcBef>
                <a:spcPct val="0"/>
              </a:spcBef>
              <a:spcAft>
                <a:spcPct val="20000"/>
              </a:spcAft>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(4.2-5)</a:t>
            </a:r>
          </a:p>
          <a:p>
            <a:pPr eaLnBrk="1" hangingPunct="1">
              <a:lnSpc>
                <a:spcPct val="90000"/>
              </a:lnSpc>
              <a:buFont typeface="Wingdings" panose="05000000000000000000" pitchFamily="2" charset="2"/>
              <a:buNone/>
            </a:pPr>
            <a:r>
              <a:rPr lang="zh-TW" altLang="en-US" dirty="0"/>
              <a:t>	</a:t>
            </a:r>
            <a:r>
              <a:rPr lang="en-US" altLang="zh-TW" dirty="0"/>
              <a:t>Similarly, given </a:t>
            </a:r>
            <a:r>
              <a:rPr lang="en-US" altLang="zh-TW" i="1" dirty="0"/>
              <a:t>F</a:t>
            </a:r>
            <a:r>
              <a:rPr lang="en-US" altLang="zh-TW" dirty="0"/>
              <a:t>(</a:t>
            </a:r>
            <a:r>
              <a:rPr lang="en-US" altLang="zh-TW" i="1" dirty="0"/>
              <a:t>u</a:t>
            </a:r>
            <a:r>
              <a:rPr lang="en-US" altLang="zh-TW" dirty="0"/>
              <a:t>), we can obtain the original function using the inverse DFT:</a:t>
            </a:r>
          </a:p>
          <a:p>
            <a:pPr eaLnBrk="1" hangingPunct="1">
              <a:spcAft>
                <a:spcPct val="20000"/>
              </a:spcAft>
              <a:buFont typeface="Wingdings" panose="05000000000000000000" pitchFamily="2" charset="2"/>
              <a:buNone/>
            </a:pPr>
            <a:r>
              <a:rPr lang="zh-TW" altLang="en-US" dirty="0"/>
              <a:t>				                 </a:t>
            </a:r>
            <a:r>
              <a:rPr lang="en-US" altLang="zh-TW" dirty="0"/>
              <a:t>for </a:t>
            </a:r>
            <a:r>
              <a:rPr lang="en-US" altLang="zh-TW" i="1" dirty="0"/>
              <a:t>x</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(4.2-6)</a:t>
            </a:r>
            <a:endParaRPr lang="zh-TW" altLang="en-US" dirty="0"/>
          </a:p>
          <a:p>
            <a:pPr eaLnBrk="1" hangingPunct="1">
              <a:lnSpc>
                <a:spcPct val="90000"/>
              </a:lnSpc>
            </a:pPr>
            <a:r>
              <a:rPr lang="en-US" altLang="zh-TW" dirty="0"/>
              <a:t>It takes approximately </a:t>
            </a:r>
            <a:r>
              <a:rPr lang="en-US" altLang="zh-TW" i="1" dirty="0"/>
              <a:t>M</a:t>
            </a:r>
            <a:r>
              <a:rPr lang="en-US" altLang="zh-TW" baseline="30000" dirty="0"/>
              <a:t>2</a:t>
            </a:r>
            <a:r>
              <a:rPr lang="en-US" altLang="zh-TW" dirty="0"/>
              <a:t> summations and multiplications to compute the discrete Fourier transform (DFT).</a:t>
            </a:r>
          </a:p>
          <a:p>
            <a:pPr eaLnBrk="1" hangingPunct="1">
              <a:lnSpc>
                <a:spcPct val="90000"/>
              </a:lnSpc>
              <a:spcBef>
                <a:spcPct val="10000"/>
              </a:spcBef>
            </a:pPr>
            <a:r>
              <a:rPr lang="en-US" altLang="zh-TW" dirty="0"/>
              <a:t>From Euler</a:t>
            </a:r>
            <a:r>
              <a:rPr lang="en-US" altLang="zh-TW" dirty="0">
                <a:latin typeface="Arial" panose="020B0604020202020204" pitchFamily="34" charset="0"/>
              </a:rPr>
              <a:t>’</a:t>
            </a:r>
            <a:r>
              <a:rPr lang="en-US" altLang="zh-TW" dirty="0"/>
              <a:t>s formula: </a:t>
            </a:r>
            <a:r>
              <a:rPr lang="zh-TW" altLang="en-US" dirty="0"/>
              <a:t>					       </a:t>
            </a:r>
            <a:r>
              <a:rPr lang="en-US" altLang="zh-TW" dirty="0"/>
              <a:t>(4.2-7)</a:t>
            </a:r>
          </a:p>
          <a:p>
            <a:pPr eaLnBrk="1" hangingPunct="1">
              <a:lnSpc>
                <a:spcPct val="90000"/>
              </a:lnSpc>
              <a:spcBef>
                <a:spcPct val="10000"/>
              </a:spcBef>
              <a:buFont typeface="Wingdings" panose="05000000000000000000" pitchFamily="2" charset="2"/>
              <a:buNone/>
            </a:pPr>
            <a:r>
              <a:rPr lang="zh-TW" altLang="en-US" dirty="0"/>
              <a:t>	</a:t>
            </a:r>
            <a:r>
              <a:rPr lang="en-US" altLang="zh-TW" dirty="0"/>
              <a:t>using the fact that                         </a:t>
            </a:r>
            <a:r>
              <a:rPr lang="en-US" altLang="zh-TW" sz="1400" dirty="0"/>
              <a:t>  </a:t>
            </a:r>
            <a:r>
              <a:rPr lang="en-US" altLang="zh-TW" dirty="0"/>
              <a:t>, we have:</a:t>
            </a:r>
          </a:p>
          <a:p>
            <a:pPr eaLnBrk="1" hangingPunct="1">
              <a:lnSpc>
                <a:spcPct val="90000"/>
              </a:lnSpc>
              <a:spcAft>
                <a:spcPct val="35000"/>
              </a:spcAft>
              <a:buFont typeface="Wingdings" panose="05000000000000000000" pitchFamily="2" charset="2"/>
              <a:buNone/>
            </a:pPr>
            <a:r>
              <a:rPr lang="zh-TW" altLang="en-US" dirty="0"/>
              <a:t>									       </a:t>
            </a:r>
            <a:br>
              <a:rPr lang="en-US" altLang="zh-TW" dirty="0"/>
            </a:br>
            <a:r>
              <a:rPr lang="en-US" altLang="zh-TW" dirty="0"/>
              <a:t>								</a:t>
            </a:r>
          </a:p>
          <a:p>
            <a:pPr eaLnBrk="1" hangingPunct="1">
              <a:lnSpc>
                <a:spcPct val="90000"/>
              </a:lnSpc>
              <a:spcBef>
                <a:spcPct val="10000"/>
              </a:spcBef>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a:t>
            </a:r>
            <a:endParaRPr lang="zh-TW" altLang="en-US" dirty="0"/>
          </a:p>
        </p:txBody>
      </p:sp>
      <p:graphicFrame>
        <p:nvGraphicFramePr>
          <p:cNvPr id="9221" name="Object 4">
            <a:extLst>
              <a:ext uri="{FF2B5EF4-FFF2-40B4-BE49-F238E27FC236}">
                <a16:creationId xmlns:a16="http://schemas.microsoft.com/office/drawing/2014/main" id="{A1FA4EEF-8A15-4BFB-9571-5F9A7E72D832}"/>
              </a:ext>
            </a:extLst>
          </p:cNvPr>
          <p:cNvGraphicFramePr>
            <a:graphicFrameLocks noChangeAspect="1"/>
          </p:cNvGraphicFramePr>
          <p:nvPr/>
        </p:nvGraphicFramePr>
        <p:xfrm>
          <a:off x="633413" y="947738"/>
          <a:ext cx="3673475" cy="1008062"/>
        </p:xfrm>
        <a:graphic>
          <a:graphicData uri="http://schemas.openxmlformats.org/presentationml/2006/ole">
            <mc:AlternateContent xmlns:mc="http://schemas.openxmlformats.org/markup-compatibility/2006">
              <mc:Choice xmlns:v="urn:schemas-microsoft-com:vml" Requires="v">
                <p:oleObj spid="_x0000_s9537" name="方程式" r:id="rId3" imgW="1688367" imgH="431613" progId="Equation.3">
                  <p:embed/>
                </p:oleObj>
              </mc:Choice>
              <mc:Fallback>
                <p:oleObj name="方程式" r:id="rId3" imgW="1688367"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947738"/>
                        <a:ext cx="36734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5">
            <a:extLst>
              <a:ext uri="{FF2B5EF4-FFF2-40B4-BE49-F238E27FC236}">
                <a16:creationId xmlns:a16="http://schemas.microsoft.com/office/drawing/2014/main" id="{B3BCBF5C-DECD-4D6B-99A1-57B4F475B829}"/>
              </a:ext>
            </a:extLst>
          </p:cNvPr>
          <p:cNvGraphicFramePr>
            <a:graphicFrameLocks noChangeAspect="1"/>
          </p:cNvGraphicFramePr>
          <p:nvPr/>
        </p:nvGraphicFramePr>
        <p:xfrm>
          <a:off x="661988" y="2587625"/>
          <a:ext cx="3240087" cy="863600"/>
        </p:xfrm>
        <a:graphic>
          <a:graphicData uri="http://schemas.openxmlformats.org/presentationml/2006/ole">
            <mc:AlternateContent xmlns:mc="http://schemas.openxmlformats.org/markup-compatibility/2006">
              <mc:Choice xmlns:v="urn:schemas-microsoft-com:vml" Requires="v">
                <p:oleObj spid="_x0000_s9538" name="方程式" r:id="rId5" imgW="1435100" imgH="431800" progId="Equation.3">
                  <p:embed/>
                </p:oleObj>
              </mc:Choice>
              <mc:Fallback>
                <p:oleObj name="方程式" r:id="rId5" imgW="14351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2587625"/>
                        <a:ext cx="32400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6">
            <a:extLst>
              <a:ext uri="{FF2B5EF4-FFF2-40B4-BE49-F238E27FC236}">
                <a16:creationId xmlns:a16="http://schemas.microsoft.com/office/drawing/2014/main" id="{E4CA7A4A-2ECF-4307-9F39-E8D39ED83D8B}"/>
              </a:ext>
            </a:extLst>
          </p:cNvPr>
          <p:cNvGraphicFramePr>
            <a:graphicFrameLocks noChangeAspect="1"/>
          </p:cNvGraphicFramePr>
          <p:nvPr>
            <p:extLst>
              <p:ext uri="{D42A27DB-BD31-4B8C-83A1-F6EECF244321}">
                <p14:modId xmlns:p14="http://schemas.microsoft.com/office/powerpoint/2010/main" val="3403312210"/>
              </p:ext>
            </p:extLst>
          </p:nvPr>
        </p:nvGraphicFramePr>
        <p:xfrm>
          <a:off x="3563888" y="4044949"/>
          <a:ext cx="2663825" cy="504825"/>
        </p:xfrm>
        <a:graphic>
          <a:graphicData uri="http://schemas.openxmlformats.org/presentationml/2006/ole">
            <mc:AlternateContent xmlns:mc="http://schemas.openxmlformats.org/markup-compatibility/2006">
              <mc:Choice xmlns:v="urn:schemas-microsoft-com:vml" Requires="v">
                <p:oleObj spid="_x0000_s9539" name="方程式" r:id="rId7" imgW="1219200" imgH="228600" progId="Equation.3">
                  <p:embed/>
                </p:oleObj>
              </mc:Choice>
              <mc:Fallback>
                <p:oleObj name="方程式" r:id="rId7" imgW="1219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4044949"/>
                        <a:ext cx="26638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4" name="Object 7">
                <a:extLst>
                  <a:ext uri="{FF2B5EF4-FFF2-40B4-BE49-F238E27FC236}">
                    <a16:creationId xmlns:a16="http://schemas.microsoft.com/office/drawing/2014/main" id="{7841FBB4-86F7-4641-8637-81B09F4DFDA0}"/>
                  </a:ext>
                </a:extLst>
              </p:cNvPr>
              <p:cNvSpPr txBox="1"/>
              <p:nvPr/>
            </p:nvSpPr>
            <p:spPr bwMode="auto">
              <a:xfrm>
                <a:off x="755576" y="4894261"/>
                <a:ext cx="6912768" cy="8096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𝐹</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𝑀</m:t>
                          </m:r>
                        </m:den>
                      </m:f>
                      <m:nary>
                        <m:naryPr>
                          <m:chr m:val="∑"/>
                          <m:ctrlPr>
                            <a:rPr lang="zh-TW" altLang="en-US" sz="2400" i="1">
                              <a:solidFill>
                                <a:srgbClr val="000000"/>
                              </a:solidFill>
                              <a:latin typeface="Cambria Math" panose="02040503050406030204" pitchFamily="18" charset="0"/>
                            </a:rPr>
                          </m:ctrlPr>
                        </m:naryPr>
                        <m:sub>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−1</m:t>
                          </m:r>
                        </m:sup>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2</m:t>
                                  </m:r>
                                </m:e>
                              </m:func>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𝑢𝑥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𝑗</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2</m:t>
                                  </m:r>
                                </m:e>
                              </m:func>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𝑢𝑥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e>
                          </m:d>
                        </m:e>
                      </m:nary>
                      <m:r>
                        <m:rPr>
                          <m:nor/>
                        </m:rPr>
                        <a:rPr lang="en-US" altLang="zh-TW" sz="2400" dirty="0">
                          <a:latin typeface="+mj-lt"/>
                        </a:rPr>
                        <m:t>,</m:t>
                      </m:r>
                    </m:oMath>
                  </m:oMathPara>
                </a14:m>
                <a:endParaRPr lang="zh-TW" altLang="en-US" sz="2800" dirty="0">
                  <a:latin typeface="+mj-lt"/>
                </a:endParaRPr>
              </a:p>
            </p:txBody>
          </p:sp>
        </mc:Choice>
        <mc:Fallback xmlns="">
          <p:sp>
            <p:nvSpPr>
              <p:cNvPr id="9224" name="Object 7">
                <a:extLst>
                  <a:ext uri="{FF2B5EF4-FFF2-40B4-BE49-F238E27FC236}">
                    <a16:creationId xmlns:a16="http://schemas.microsoft.com/office/drawing/2014/main" id="{7841FBB4-86F7-4641-8637-81B09F4DFDA0}"/>
                  </a:ext>
                </a:extLst>
              </p:cNvPr>
              <p:cNvSpPr txBox="1">
                <a:spLocks noRot="1" noChangeAspect="1" noMove="1" noResize="1" noEditPoints="1" noAdjustHandles="1" noChangeArrowheads="1" noChangeShapeType="1" noTextEdit="1"/>
              </p:cNvSpPr>
              <p:nvPr/>
            </p:nvSpPr>
            <p:spPr bwMode="auto">
              <a:xfrm>
                <a:off x="755576" y="4894261"/>
                <a:ext cx="6912768" cy="809625"/>
              </a:xfrm>
              <a:prstGeom prst="rect">
                <a:avLst/>
              </a:prstGeom>
              <a:blipFill>
                <a:blip r:embed="rId9"/>
                <a:stretch>
                  <a:fillRect b="-33083"/>
                </a:stretch>
              </a:blipFill>
              <a:ln>
                <a:noFill/>
              </a:ln>
              <a:effectLst/>
              <a:extLst/>
            </p:spPr>
            <p:txBody>
              <a:bodyPr/>
              <a:lstStyle/>
              <a:p>
                <a:r>
                  <a:rPr lang="zh-TW" altLang="en-US">
                    <a:noFill/>
                  </a:rPr>
                  <a:t> </a:t>
                </a:r>
              </a:p>
            </p:txBody>
          </p:sp>
        </mc:Fallback>
      </mc:AlternateContent>
      <p:graphicFrame>
        <p:nvGraphicFramePr>
          <p:cNvPr id="9225" name="Object 8">
            <a:extLst>
              <a:ext uri="{FF2B5EF4-FFF2-40B4-BE49-F238E27FC236}">
                <a16:creationId xmlns:a16="http://schemas.microsoft.com/office/drawing/2014/main" id="{0EC775A4-A366-41FF-B860-8F6457697B88}"/>
              </a:ext>
            </a:extLst>
          </p:cNvPr>
          <p:cNvGraphicFramePr>
            <a:graphicFrameLocks noChangeAspect="1"/>
          </p:cNvGraphicFramePr>
          <p:nvPr>
            <p:extLst>
              <p:ext uri="{D42A27DB-BD31-4B8C-83A1-F6EECF244321}">
                <p14:modId xmlns:p14="http://schemas.microsoft.com/office/powerpoint/2010/main" val="462483169"/>
              </p:ext>
            </p:extLst>
          </p:nvPr>
        </p:nvGraphicFramePr>
        <p:xfrm>
          <a:off x="2987030" y="4509120"/>
          <a:ext cx="2305050" cy="473075"/>
        </p:xfrm>
        <a:graphic>
          <a:graphicData uri="http://schemas.openxmlformats.org/presentationml/2006/ole">
            <mc:AlternateContent xmlns:mc="http://schemas.openxmlformats.org/markup-compatibility/2006">
              <mc:Choice xmlns:v="urn:schemas-microsoft-com:vml" Requires="v">
                <p:oleObj spid="_x0000_s9540" name="方程式" r:id="rId10" imgW="1079032" imgH="203112" progId="Equation.3">
                  <p:embed/>
                </p:oleObj>
              </mc:Choice>
              <mc:Fallback>
                <p:oleObj name="方程式" r:id="rId10" imgW="1079032" imgH="20311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030" y="4509120"/>
                        <a:ext cx="23050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文字方塊 10">
            <a:extLst>
              <a:ext uri="{FF2B5EF4-FFF2-40B4-BE49-F238E27FC236}">
                <a16:creationId xmlns:a16="http://schemas.microsoft.com/office/drawing/2014/main" id="{4DA18E19-E847-4DDD-9312-7FB58F14956A}"/>
              </a:ext>
            </a:extLst>
          </p:cNvPr>
          <p:cNvSpPr txBox="1"/>
          <p:nvPr/>
        </p:nvSpPr>
        <p:spPr>
          <a:xfrm>
            <a:off x="6060559" y="40214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4" name="文字方塊 3">
            <a:extLst>
              <a:ext uri="{FF2B5EF4-FFF2-40B4-BE49-F238E27FC236}">
                <a16:creationId xmlns:a16="http://schemas.microsoft.com/office/drawing/2014/main" id="{A58D1E28-EB15-4546-9A7F-73C9FB9F6E49}"/>
              </a:ext>
            </a:extLst>
          </p:cNvPr>
          <p:cNvSpPr txBox="1"/>
          <p:nvPr/>
        </p:nvSpPr>
        <p:spPr>
          <a:xfrm>
            <a:off x="7875825" y="5180666"/>
            <a:ext cx="1173719" cy="523220"/>
          </a:xfrm>
          <a:prstGeom prst="rect">
            <a:avLst/>
          </a:prstGeom>
          <a:noFill/>
        </p:spPr>
        <p:txBody>
          <a:bodyPr wrap="none" rtlCol="0">
            <a:spAutoFit/>
          </a:bodyPr>
          <a:lstStyle/>
          <a:p>
            <a:r>
              <a:rPr lang="en-US" altLang="zh-TW" sz="2800" dirty="0">
                <a:latin typeface="+mj-lt"/>
              </a:rPr>
              <a:t>(4.2-8)</a:t>
            </a:r>
            <a:endParaRPr lang="zh-TW" altLang="en-US" sz="2800" dirty="0">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a:extLst>
              <a:ext uri="{FF2B5EF4-FFF2-40B4-BE49-F238E27FC236}">
                <a16:creationId xmlns:a16="http://schemas.microsoft.com/office/drawing/2014/main" id="{C88E5DC2-E082-4322-877D-6596E4FDF4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0155BB7-2852-4C5C-85C5-F187F35E9A8F}" type="slidenum">
              <a:rPr kumimoji="0" lang="zh-TW" altLang="en-US"/>
              <a:pPr eaLnBrk="1" hangingPunct="1"/>
              <a:t>50</a:t>
            </a:fld>
            <a:endParaRPr kumimoji="0" lang="en-US" altLang="zh-TW"/>
          </a:p>
        </p:txBody>
      </p:sp>
      <p:sp>
        <p:nvSpPr>
          <p:cNvPr id="55299" name="Rectangle 2">
            <a:extLst>
              <a:ext uri="{FF2B5EF4-FFF2-40B4-BE49-F238E27FC236}">
                <a16:creationId xmlns:a16="http://schemas.microsoft.com/office/drawing/2014/main" id="{6C607B4E-776E-4091-B06E-611E68B84A36}"/>
              </a:ext>
            </a:extLst>
          </p:cNvPr>
          <p:cNvSpPr>
            <a:spLocks noGrp="1" noChangeArrowheads="1"/>
          </p:cNvSpPr>
          <p:nvPr>
            <p:ph type="title"/>
          </p:nvPr>
        </p:nvSpPr>
        <p:spPr/>
        <p:txBody>
          <a:bodyPr/>
          <a:lstStyle/>
          <a:p>
            <a:pPr eaLnBrk="1" hangingPunct="1"/>
            <a:endParaRPr lang="zh-TW" altLang="en-US"/>
          </a:p>
        </p:txBody>
      </p:sp>
      <p:sp>
        <p:nvSpPr>
          <p:cNvPr id="55300" name="Rectangle 3">
            <a:extLst>
              <a:ext uri="{FF2B5EF4-FFF2-40B4-BE49-F238E27FC236}">
                <a16:creationId xmlns:a16="http://schemas.microsoft.com/office/drawing/2014/main" id="{CF9B25AA-D13E-45B6-8942-C37FD8FF3540}"/>
              </a:ext>
            </a:extLst>
          </p:cNvPr>
          <p:cNvSpPr>
            <a:spLocks noGrp="1" noChangeArrowheads="1"/>
          </p:cNvSpPr>
          <p:nvPr>
            <p:ph type="body" idx="1"/>
          </p:nvPr>
        </p:nvSpPr>
        <p:spPr/>
        <p:txBody>
          <a:bodyPr/>
          <a:lstStyle/>
          <a:p>
            <a:pPr eaLnBrk="1" hangingPunct="1"/>
            <a:r>
              <a:rPr lang="en-US" altLang="zh-TW"/>
              <a:t>Fig. 4.24 shows the results of applying ideal highpass filters with </a:t>
            </a:r>
            <a:r>
              <a:rPr lang="en-US" altLang="zh-TW" i="1"/>
              <a:t>D</a:t>
            </a:r>
            <a:r>
              <a:rPr lang="en-US" altLang="zh-TW" i="1" baseline="-25000"/>
              <a:t>0</a:t>
            </a:r>
            <a:r>
              <a:rPr lang="en-US" altLang="zh-TW" i="1"/>
              <a:t> = </a:t>
            </a:r>
            <a:r>
              <a:rPr lang="en-US" altLang="zh-TW"/>
              <a:t>15, 30, and 80, respectively. The ringing effect is evident in Fig. 4.24(a) and (b).</a:t>
            </a:r>
            <a:endParaRPr lang="zh-TW" altLang="en-US"/>
          </a:p>
          <a:p>
            <a:pPr eaLnBrk="1" hangingPunct="1">
              <a:buFont typeface="Wingdings" panose="05000000000000000000" pitchFamily="2" charset="2"/>
              <a:buNone/>
            </a:pPr>
            <a:endParaRPr lang="zh-TW" altLang="en-US"/>
          </a:p>
        </p:txBody>
      </p:sp>
      <p:pic>
        <p:nvPicPr>
          <p:cNvPr id="55301" name="Picture 4">
            <a:extLst>
              <a:ext uri="{FF2B5EF4-FFF2-40B4-BE49-F238E27FC236}">
                <a16:creationId xmlns:a16="http://schemas.microsoft.com/office/drawing/2014/main" id="{32B6273B-82F9-4A51-992D-A9BA10B27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713788"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a:extLst>
              <a:ext uri="{FF2B5EF4-FFF2-40B4-BE49-F238E27FC236}">
                <a16:creationId xmlns:a16="http://schemas.microsoft.com/office/drawing/2014/main" id="{5D85FFB6-3935-4A61-B8DC-295773ADA8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6CF9351-5325-4CE8-BDAC-D6D13F1BA469}" type="slidenum">
              <a:rPr kumimoji="0" lang="zh-TW" altLang="en-US"/>
              <a:pPr eaLnBrk="1" hangingPunct="1"/>
              <a:t>51</a:t>
            </a:fld>
            <a:endParaRPr kumimoji="0" lang="en-US" altLang="zh-TW"/>
          </a:p>
        </p:txBody>
      </p:sp>
      <p:sp>
        <p:nvSpPr>
          <p:cNvPr id="56323" name="Rectangle 2">
            <a:extLst>
              <a:ext uri="{FF2B5EF4-FFF2-40B4-BE49-F238E27FC236}">
                <a16:creationId xmlns:a16="http://schemas.microsoft.com/office/drawing/2014/main" id="{A460A85D-3C5B-4898-AB83-F668A76693EF}"/>
              </a:ext>
            </a:extLst>
          </p:cNvPr>
          <p:cNvSpPr>
            <a:spLocks noGrp="1" noChangeArrowheads="1"/>
          </p:cNvSpPr>
          <p:nvPr>
            <p:ph type="title"/>
          </p:nvPr>
        </p:nvSpPr>
        <p:spPr/>
        <p:txBody>
          <a:bodyPr/>
          <a:lstStyle/>
          <a:p>
            <a:pPr eaLnBrk="1" hangingPunct="1"/>
            <a:r>
              <a:rPr lang="en-US" altLang="zh-TW"/>
              <a:t>Butterworth Highpass Filters (BHPF)</a:t>
            </a:r>
            <a:endParaRPr lang="zh-TW" altLang="en-US"/>
          </a:p>
        </p:txBody>
      </p:sp>
      <p:sp>
        <p:nvSpPr>
          <p:cNvPr id="56324" name="Rectangle 3">
            <a:extLst>
              <a:ext uri="{FF2B5EF4-FFF2-40B4-BE49-F238E27FC236}">
                <a16:creationId xmlns:a16="http://schemas.microsoft.com/office/drawing/2014/main" id="{947B095F-E3A4-499B-B950-14979C7151B5}"/>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The transfer function of the Butterworth </a:t>
            </a:r>
            <a:r>
              <a:rPr lang="en-US" altLang="zh-TW" dirty="0" err="1"/>
              <a:t>highpass</a:t>
            </a:r>
            <a:r>
              <a:rPr lang="en-US" altLang="zh-TW" dirty="0"/>
              <a:t> filter (BHPF) of order </a:t>
            </a:r>
            <a:r>
              <a:rPr lang="en-US" altLang="zh-TW" i="1" dirty="0"/>
              <a:t>n</a:t>
            </a:r>
            <a:r>
              <a:rPr lang="en-US" altLang="zh-TW" dirty="0"/>
              <a:t> and with cutoff frequency locus at a distance </a:t>
            </a:r>
            <a:r>
              <a:rPr lang="en-US" altLang="zh-TW" i="1" dirty="0"/>
              <a:t>D</a:t>
            </a:r>
            <a:r>
              <a:rPr lang="en-US" altLang="zh-TW" i="1" baseline="-25000" dirty="0"/>
              <a:t>0</a:t>
            </a:r>
            <a:r>
              <a:rPr lang="en-US" altLang="zh-TW" i="1" dirty="0"/>
              <a:t> </a:t>
            </a:r>
            <a:r>
              <a:rPr lang="en-US" altLang="zh-TW" dirty="0"/>
              <a:t>from the origin is given by:</a:t>
            </a:r>
          </a:p>
          <a:p>
            <a:pPr algn="r" eaLnBrk="1" hangingPunct="1">
              <a:spcBef>
                <a:spcPct val="40000"/>
              </a:spcBef>
              <a:spcAft>
                <a:spcPct val="15000"/>
              </a:spcAft>
              <a:buFont typeface="Wingdings" panose="05000000000000000000" pitchFamily="2" charset="2"/>
              <a:buNone/>
            </a:pPr>
            <a:r>
              <a:rPr lang="zh-TW" altLang="en-US" dirty="0"/>
              <a:t>								</a:t>
            </a:r>
            <a:r>
              <a:rPr lang="en-US" altLang="zh-TW" dirty="0"/>
              <a:t>(4.4-3)</a:t>
            </a:r>
          </a:p>
          <a:p>
            <a:pPr eaLnBrk="1" hangingPunct="1">
              <a:lnSpc>
                <a:spcPct val="85000"/>
              </a:lnSpc>
              <a:spcBef>
                <a:spcPct val="10000"/>
              </a:spcBef>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lnSpc>
                <a:spcPct val="85000"/>
              </a:lnSpc>
              <a:spcBef>
                <a:spcPct val="10000"/>
              </a:spcBef>
            </a:pPr>
            <a:r>
              <a:rPr lang="en-US" altLang="zh-TW" dirty="0"/>
              <a:t>The performance of a BHPF of order 2 and with </a:t>
            </a:r>
            <a:r>
              <a:rPr lang="en-US" altLang="zh-TW" i="1" dirty="0"/>
              <a:t>D</a:t>
            </a:r>
            <a:r>
              <a:rPr lang="en-US" altLang="zh-TW" i="1" baseline="-25000" dirty="0"/>
              <a:t>0</a:t>
            </a:r>
            <a:r>
              <a:rPr lang="en-US" altLang="zh-TW" dirty="0"/>
              <a:t> set to the same values as in Fig. 4.24 is shown in Fig. 4.25.</a:t>
            </a:r>
          </a:p>
          <a:p>
            <a:pPr eaLnBrk="1" hangingPunct="1"/>
            <a:endParaRPr lang="zh-TW" altLang="en-US" dirty="0"/>
          </a:p>
        </p:txBody>
      </p:sp>
      <mc:AlternateContent xmlns:mc="http://schemas.openxmlformats.org/markup-compatibility/2006" xmlns:a14="http://schemas.microsoft.com/office/drawing/2010/main">
        <mc:Choice Requires="a14">
          <p:sp>
            <p:nvSpPr>
              <p:cNvPr id="56325" name="Object 4">
                <a:extLst>
                  <a:ext uri="{FF2B5EF4-FFF2-40B4-BE49-F238E27FC236}">
                    <a16:creationId xmlns:a16="http://schemas.microsoft.com/office/drawing/2014/main" id="{518E10F4-2242-4F8B-B9D0-9E1B6BC41AE8}"/>
                  </a:ext>
                </a:extLst>
              </p:cNvPr>
              <p:cNvSpPr txBox="1"/>
              <p:nvPr/>
            </p:nvSpPr>
            <p:spPr bwMode="auto">
              <a:xfrm>
                <a:off x="1259632" y="1916832"/>
                <a:ext cx="4248472" cy="698574"/>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𝐻</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𝑢</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𝑣</m:t>
                      </m:r>
                      <m:r>
                        <a:rPr lang="zh-TW" altLang="en-US" sz="2400" i="1" smtClean="0">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1+</m:t>
                          </m:r>
                          <m:sSup>
                            <m:sSupPr>
                              <m:ctrlPr>
                                <a:rPr lang="zh-TW" altLang="en-US" sz="2400" i="1">
                                  <a:solidFill>
                                    <a:srgbClr val="000000"/>
                                  </a:solidFill>
                                  <a:latin typeface="Cambria Math" panose="02040503050406030204" pitchFamily="18" charset="0"/>
                                </a:rPr>
                              </m:ctrlPr>
                            </m:sSupPr>
                            <m:e>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𝐷</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e>
                              </m:d>
                            </m:e>
                            <m:sup>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𝑛</m:t>
                              </m:r>
                            </m:sup>
                          </m:sSup>
                        </m:den>
                      </m:f>
                      <m:r>
                        <m:rPr>
                          <m:nor/>
                        </m:rPr>
                        <a:rPr lang="en-US" altLang="zh-TW" sz="2400" dirty="0">
                          <a:latin typeface="+mj-lt"/>
                        </a:rPr>
                        <m:t>,</m:t>
                      </m:r>
                    </m:oMath>
                  </m:oMathPara>
                </a14:m>
                <a:endParaRPr lang="zh-TW" altLang="en-US" sz="2400" dirty="0">
                  <a:latin typeface="+mj-lt"/>
                </a:endParaRPr>
              </a:p>
            </p:txBody>
          </p:sp>
        </mc:Choice>
        <mc:Fallback xmlns="">
          <p:sp>
            <p:nvSpPr>
              <p:cNvPr id="56325" name="Object 4">
                <a:extLst>
                  <a:ext uri="{FF2B5EF4-FFF2-40B4-BE49-F238E27FC236}">
                    <a16:creationId xmlns:a16="http://schemas.microsoft.com/office/drawing/2014/main" id="{518E10F4-2242-4F8B-B9D0-9E1B6BC41AE8}"/>
                  </a:ext>
                </a:extLst>
              </p:cNvPr>
              <p:cNvSpPr txBox="1">
                <a:spLocks noRot="1" noChangeAspect="1" noMove="1" noResize="1" noEditPoints="1" noAdjustHandles="1" noChangeArrowheads="1" noChangeShapeType="1" noTextEdit="1"/>
              </p:cNvSpPr>
              <p:nvPr/>
            </p:nvSpPr>
            <p:spPr bwMode="auto">
              <a:xfrm>
                <a:off x="1259632" y="1916832"/>
                <a:ext cx="4248472" cy="698574"/>
              </a:xfrm>
              <a:prstGeom prst="rect">
                <a:avLst/>
              </a:prstGeom>
              <a:blipFill>
                <a:blip r:embed="rId2"/>
                <a:stretch>
                  <a:fillRect b="-13913"/>
                </a:stretch>
              </a:blipFill>
              <a:ln>
                <a:noFill/>
              </a:ln>
              <a:effectLst/>
              <a:extLst/>
            </p:spPr>
            <p:txBody>
              <a:bodyPr/>
              <a:lstStyle/>
              <a:p>
                <a:r>
                  <a:rPr lang="zh-TW" altLang="en-US">
                    <a:noFill/>
                  </a:rPr>
                  <a:t> </a:t>
                </a:r>
              </a:p>
            </p:txBody>
          </p:sp>
        </mc:Fallback>
      </mc:AlternateContent>
      <p:pic>
        <p:nvPicPr>
          <p:cNvPr id="56326" name="Picture 5">
            <a:extLst>
              <a:ext uri="{FF2B5EF4-FFF2-40B4-BE49-F238E27FC236}">
                <a16:creationId xmlns:a16="http://schemas.microsoft.com/office/drawing/2014/main" id="{3AFD0CC4-1C52-4729-B2F8-F64098E99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870325"/>
            <a:ext cx="6624637"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a:extLst>
              <a:ext uri="{FF2B5EF4-FFF2-40B4-BE49-F238E27FC236}">
                <a16:creationId xmlns:a16="http://schemas.microsoft.com/office/drawing/2014/main" id="{09D384EB-60CE-4151-BF41-8D7E79C57A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EF0EA94-09EA-440F-982B-FE0A6AE21CC1}" type="slidenum">
              <a:rPr kumimoji="0" lang="zh-TW" altLang="en-US"/>
              <a:pPr eaLnBrk="1" hangingPunct="1"/>
              <a:t>52</a:t>
            </a:fld>
            <a:endParaRPr kumimoji="0" lang="en-US" altLang="zh-TW"/>
          </a:p>
        </p:txBody>
      </p:sp>
      <p:sp>
        <p:nvSpPr>
          <p:cNvPr id="57347" name="Rectangle 2">
            <a:extLst>
              <a:ext uri="{FF2B5EF4-FFF2-40B4-BE49-F238E27FC236}">
                <a16:creationId xmlns:a16="http://schemas.microsoft.com/office/drawing/2014/main" id="{37002037-4DC8-4893-9A54-BDA2F971B6A5}"/>
              </a:ext>
            </a:extLst>
          </p:cNvPr>
          <p:cNvSpPr>
            <a:spLocks noGrp="1" noChangeArrowheads="1"/>
          </p:cNvSpPr>
          <p:nvPr>
            <p:ph type="title"/>
          </p:nvPr>
        </p:nvSpPr>
        <p:spPr/>
        <p:txBody>
          <a:bodyPr/>
          <a:lstStyle/>
          <a:p>
            <a:pPr eaLnBrk="1" hangingPunct="1"/>
            <a:r>
              <a:rPr lang="en-US" altLang="zh-TW"/>
              <a:t>Gaussian Highpass Filters (GHPF)</a:t>
            </a:r>
            <a:endParaRPr lang="zh-TW" altLang="en-US"/>
          </a:p>
        </p:txBody>
      </p:sp>
      <p:sp>
        <p:nvSpPr>
          <p:cNvPr id="57348" name="Rectangle 3">
            <a:extLst>
              <a:ext uri="{FF2B5EF4-FFF2-40B4-BE49-F238E27FC236}">
                <a16:creationId xmlns:a16="http://schemas.microsoft.com/office/drawing/2014/main" id="{48BD101C-E96D-4F9F-9129-AC031EBEBDC8}"/>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The transfer function of the Gaussian </a:t>
            </a:r>
            <a:r>
              <a:rPr lang="en-US" altLang="zh-TW" dirty="0" err="1"/>
              <a:t>highpass</a:t>
            </a:r>
            <a:r>
              <a:rPr lang="en-US" altLang="zh-TW" dirty="0"/>
              <a:t> filter (GHPF) with cutoff frequency locus at a distance </a:t>
            </a:r>
            <a:r>
              <a:rPr lang="en-US" altLang="zh-TW" i="1" dirty="0"/>
              <a:t>D</a:t>
            </a:r>
            <a:r>
              <a:rPr lang="en-US" altLang="zh-TW" i="1" baseline="-25000" dirty="0"/>
              <a:t>0</a:t>
            </a:r>
            <a:r>
              <a:rPr lang="en-US" altLang="zh-TW" dirty="0"/>
              <a:t> from the origin is given by:</a:t>
            </a:r>
          </a:p>
          <a:p>
            <a:pPr eaLnBrk="1" hangingPunct="1">
              <a:lnSpc>
                <a:spcPct val="85000"/>
              </a:lnSpc>
              <a:spcBef>
                <a:spcPct val="10000"/>
              </a:spcBef>
              <a:buFont typeface="Wingdings" panose="05000000000000000000" pitchFamily="2" charset="2"/>
              <a:buNone/>
            </a:pPr>
            <a:r>
              <a:rPr lang="zh-TW" altLang="en-US" dirty="0"/>
              <a:t>									       </a:t>
            </a:r>
            <a:r>
              <a:rPr lang="en-US" altLang="zh-TW" dirty="0"/>
              <a:t>(4.4-4)</a:t>
            </a:r>
          </a:p>
          <a:p>
            <a:pPr eaLnBrk="1" hangingPunct="1">
              <a:lnSpc>
                <a:spcPct val="85000"/>
              </a:lnSpc>
              <a:spcBef>
                <a:spcPct val="10000"/>
              </a:spcBef>
              <a:buFont typeface="Wingdings" panose="05000000000000000000" pitchFamily="2" charset="2"/>
              <a:buNone/>
            </a:pPr>
            <a:r>
              <a:rPr lang="zh-TW" altLang="en-US" dirty="0"/>
              <a:t>	</a:t>
            </a:r>
            <a:r>
              <a:rPr lang="en-US" altLang="zh-TW" dirty="0"/>
              <a:t>where </a:t>
            </a:r>
            <a:r>
              <a:rPr lang="en-US" altLang="zh-TW" i="1" dirty="0"/>
              <a:t>D</a:t>
            </a:r>
            <a:r>
              <a:rPr lang="en-US" altLang="zh-TW" dirty="0"/>
              <a:t>(</a:t>
            </a:r>
            <a:r>
              <a:rPr lang="en-US" altLang="zh-TW" i="1" dirty="0"/>
              <a:t>u</a:t>
            </a:r>
            <a:r>
              <a:rPr lang="en-US" altLang="zh-TW" dirty="0"/>
              <a:t>,</a:t>
            </a:r>
            <a:r>
              <a:rPr lang="en-US" altLang="zh-TW" i="1" dirty="0"/>
              <a:t> v</a:t>
            </a:r>
            <a:r>
              <a:rPr lang="en-US" altLang="zh-TW" dirty="0"/>
              <a:t>) is given in Eq. (4.3-3).</a:t>
            </a:r>
            <a:endParaRPr lang="zh-TW" altLang="en-US" dirty="0"/>
          </a:p>
          <a:p>
            <a:pPr eaLnBrk="1" hangingPunct="1">
              <a:lnSpc>
                <a:spcPct val="85000"/>
              </a:lnSpc>
              <a:spcBef>
                <a:spcPct val="10000"/>
              </a:spcBef>
            </a:pPr>
            <a:r>
              <a:rPr lang="en-US" altLang="zh-TW" dirty="0"/>
              <a:t>Fig. 4.26 shows the comparable results using GHPFs of order 2 and with </a:t>
            </a:r>
            <a:r>
              <a:rPr lang="en-US" altLang="zh-TW" i="1" dirty="0"/>
              <a:t>D</a:t>
            </a:r>
            <a:r>
              <a:rPr lang="en-US" altLang="zh-TW" i="1" baseline="-25000" dirty="0"/>
              <a:t>0</a:t>
            </a:r>
            <a:r>
              <a:rPr lang="en-US" altLang="zh-TW" dirty="0"/>
              <a:t> = 15, 30, and 80, respectively.</a:t>
            </a:r>
            <a:endParaRPr lang="zh-TW" altLang="en-US" dirty="0"/>
          </a:p>
        </p:txBody>
      </p:sp>
      <p:pic>
        <p:nvPicPr>
          <p:cNvPr id="57349" name="Picture 4">
            <a:extLst>
              <a:ext uri="{FF2B5EF4-FFF2-40B4-BE49-F238E27FC236}">
                <a16:creationId xmlns:a16="http://schemas.microsoft.com/office/drawing/2014/main" id="{52C4B85C-8A4E-4B82-AF91-3A2C43517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635375"/>
            <a:ext cx="7056437"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7350" name="Object 5">
                <a:extLst>
                  <a:ext uri="{FF2B5EF4-FFF2-40B4-BE49-F238E27FC236}">
                    <a16:creationId xmlns:a16="http://schemas.microsoft.com/office/drawing/2014/main" id="{D088E7F6-DFFB-4713-8ABD-FF17D5021325}"/>
                  </a:ext>
                </a:extLst>
              </p:cNvPr>
              <p:cNvSpPr txBox="1"/>
              <p:nvPr/>
            </p:nvSpPr>
            <p:spPr bwMode="auto">
              <a:xfrm>
                <a:off x="2268538" y="1916113"/>
                <a:ext cx="3815630" cy="612775"/>
              </a:xfrm>
              <a:prstGeom prst="rect">
                <a:avLst/>
              </a:prstGeom>
              <a:noFill/>
              <a:ln>
                <a:noFill/>
              </a:ln>
              <a:effectLst/>
              <a:extLst/>
            </p:spPr>
            <p:txBody>
              <a:bodyPr>
                <a:noAutofit/>
              </a:bodyPr>
              <a:lstStyle/>
              <a:p>
                <a14:m>
                  <m:oMath xmlns:m="http://schemas.openxmlformats.org/officeDocument/2006/math">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)=1−</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𝑒</m:t>
                        </m:r>
                      </m:e>
                      <m: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𝐷</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)/2</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𝐷</m:t>
                            </m:r>
                          </m:e>
                          <m:sub>
                            <m:r>
                              <a:rPr lang="zh-TW" altLang="en-US" sz="2400" i="1">
                                <a:solidFill>
                                  <a:srgbClr val="000000"/>
                                </a:solidFill>
                                <a:latin typeface="Cambria Math" panose="02040503050406030204" pitchFamily="18" charset="0"/>
                              </a:rPr>
                              <m:t>0</m:t>
                            </m:r>
                          </m:sub>
                          <m:sup>
                            <m:r>
                              <a:rPr lang="zh-TW" altLang="en-US" sz="2400" i="1">
                                <a:solidFill>
                                  <a:srgbClr val="000000"/>
                                </a:solidFill>
                                <a:latin typeface="Cambria Math" panose="02040503050406030204" pitchFamily="18" charset="0"/>
                              </a:rPr>
                              <m:t>2</m:t>
                            </m:r>
                          </m:sup>
                        </m:sSubSup>
                      </m:sup>
                    </m:sSup>
                  </m:oMath>
                </a14:m>
                <a:r>
                  <a:rPr lang="en-US" altLang="zh-TW" sz="2400" dirty="0">
                    <a:latin typeface="+mj-lt"/>
                  </a:rPr>
                  <a:t>,</a:t>
                </a:r>
                <a:endParaRPr lang="zh-TW" altLang="en-US" sz="2400" dirty="0">
                  <a:latin typeface="+mj-lt"/>
                </a:endParaRPr>
              </a:p>
            </p:txBody>
          </p:sp>
        </mc:Choice>
        <mc:Fallback xmlns="">
          <p:sp>
            <p:nvSpPr>
              <p:cNvPr id="57350" name="Object 5">
                <a:extLst>
                  <a:ext uri="{FF2B5EF4-FFF2-40B4-BE49-F238E27FC236}">
                    <a16:creationId xmlns:a16="http://schemas.microsoft.com/office/drawing/2014/main" id="{D088E7F6-DFFB-4713-8ABD-FF17D5021325}"/>
                  </a:ext>
                </a:extLst>
              </p:cNvPr>
              <p:cNvSpPr txBox="1">
                <a:spLocks noRot="1" noChangeAspect="1" noMove="1" noResize="1" noEditPoints="1" noAdjustHandles="1" noChangeArrowheads="1" noChangeShapeType="1" noTextEdit="1"/>
              </p:cNvSpPr>
              <p:nvPr/>
            </p:nvSpPr>
            <p:spPr bwMode="auto">
              <a:xfrm>
                <a:off x="2268538" y="1916113"/>
                <a:ext cx="3815630" cy="612775"/>
              </a:xfrm>
              <a:prstGeom prst="rect">
                <a:avLst/>
              </a:prstGeom>
              <a:blipFill>
                <a:blip r:embed="rId3"/>
                <a:stretch>
                  <a:fillRect r="-958" b="-9901"/>
                </a:stretch>
              </a:blipFill>
              <a:ln>
                <a:noFill/>
              </a:ln>
              <a:effectLst/>
              <a:extLst/>
            </p:spPr>
            <p:txBody>
              <a:bodyPr/>
              <a:lstStyle/>
              <a:p>
                <a:r>
                  <a:rPr lang="zh-TW"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a:extLst>
              <a:ext uri="{FF2B5EF4-FFF2-40B4-BE49-F238E27FC236}">
                <a16:creationId xmlns:a16="http://schemas.microsoft.com/office/drawing/2014/main" id="{18E097A8-CBCC-40E4-849E-4AF1073C06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D468DFE-7E5F-45E0-AF88-853C2F94DE4B}" type="slidenum">
              <a:rPr kumimoji="0" lang="zh-TW" altLang="en-US"/>
              <a:pPr eaLnBrk="1" hangingPunct="1"/>
              <a:t>53</a:t>
            </a:fld>
            <a:endParaRPr kumimoji="0" lang="en-US" altLang="zh-TW"/>
          </a:p>
        </p:txBody>
      </p:sp>
      <p:sp>
        <p:nvSpPr>
          <p:cNvPr id="58371" name="Rectangle 2">
            <a:extLst>
              <a:ext uri="{FF2B5EF4-FFF2-40B4-BE49-F238E27FC236}">
                <a16:creationId xmlns:a16="http://schemas.microsoft.com/office/drawing/2014/main" id="{F02E7C34-B374-4E88-AB2B-77CF562CB6AC}"/>
              </a:ext>
            </a:extLst>
          </p:cNvPr>
          <p:cNvSpPr>
            <a:spLocks noGrp="1" noChangeArrowheads="1"/>
          </p:cNvSpPr>
          <p:nvPr>
            <p:ph type="title"/>
          </p:nvPr>
        </p:nvSpPr>
        <p:spPr/>
        <p:txBody>
          <a:bodyPr/>
          <a:lstStyle/>
          <a:p>
            <a:pPr eaLnBrk="1" hangingPunct="1"/>
            <a:r>
              <a:rPr lang="en-US" altLang="zh-TW"/>
              <a:t>The Laplacian in the Frequency Domain</a:t>
            </a:r>
            <a:endParaRPr lang="zh-TW" altLang="en-US"/>
          </a:p>
        </p:txBody>
      </p:sp>
      <p:sp>
        <p:nvSpPr>
          <p:cNvPr id="58372" name="Rectangle 3">
            <a:extLst>
              <a:ext uri="{FF2B5EF4-FFF2-40B4-BE49-F238E27FC236}">
                <a16:creationId xmlns:a16="http://schemas.microsoft.com/office/drawing/2014/main" id="{4A3BACB3-706B-4A58-8280-35A30B95FC50}"/>
              </a:ext>
            </a:extLst>
          </p:cNvPr>
          <p:cNvSpPr>
            <a:spLocks noGrp="1" noChangeArrowheads="1"/>
          </p:cNvSpPr>
          <p:nvPr>
            <p:ph type="body" idx="1"/>
          </p:nvPr>
        </p:nvSpPr>
        <p:spPr/>
        <p:txBody>
          <a:bodyPr/>
          <a:lstStyle/>
          <a:p>
            <a:pPr eaLnBrk="1" hangingPunct="1"/>
            <a:r>
              <a:rPr lang="en-US" altLang="zh-TW" dirty="0"/>
              <a:t>Because</a:t>
            </a:r>
          </a:p>
          <a:p>
            <a:pPr eaLnBrk="1" hangingPunct="1">
              <a:spcBef>
                <a:spcPct val="50000"/>
              </a:spcBef>
              <a:buFont typeface="Wingdings" panose="05000000000000000000" pitchFamily="2" charset="2"/>
              <a:buNone/>
            </a:pPr>
            <a:r>
              <a:rPr lang="zh-TW" altLang="en-US" dirty="0"/>
              <a:t>									       </a:t>
            </a:r>
            <a:r>
              <a:rPr lang="en-US" altLang="zh-TW" dirty="0"/>
              <a:t>(4.4-5)</a:t>
            </a:r>
          </a:p>
          <a:p>
            <a:pPr eaLnBrk="1" hangingPunct="1">
              <a:spcBef>
                <a:spcPct val="200000"/>
              </a:spcBef>
              <a:spcAft>
                <a:spcPct val="50000"/>
              </a:spcAft>
              <a:buFont typeface="Wingdings" panose="05000000000000000000" pitchFamily="2" charset="2"/>
              <a:buNone/>
            </a:pPr>
            <a:r>
              <a:rPr lang="en-US" altLang="zh-TW" dirty="0"/>
              <a:t> </a:t>
            </a:r>
            <a:r>
              <a:rPr lang="zh-TW" altLang="en-US" dirty="0"/>
              <a:t>									       </a:t>
            </a:r>
            <a:r>
              <a:rPr lang="en-US" altLang="zh-TW" dirty="0"/>
              <a:t>(4.4-6)</a:t>
            </a:r>
          </a:p>
          <a:p>
            <a:pPr eaLnBrk="1" hangingPunct="1"/>
            <a:r>
              <a:rPr lang="en-US" altLang="zh-TW" dirty="0"/>
              <a:t>The Laplacian of </a:t>
            </a:r>
            <a:r>
              <a:rPr lang="en-US" altLang="zh-TW" i="1" dirty="0"/>
              <a:t>f</a:t>
            </a:r>
            <a:r>
              <a:rPr lang="en-US" altLang="zh-TW" dirty="0"/>
              <a:t>(</a:t>
            </a:r>
            <a:r>
              <a:rPr lang="en-US" altLang="zh-TW" i="1" dirty="0"/>
              <a:t>x</a:t>
            </a:r>
            <a:r>
              <a:rPr lang="en-US" altLang="zh-TW" dirty="0"/>
              <a:t>, </a:t>
            </a:r>
            <a:r>
              <a:rPr lang="en-US" altLang="zh-TW" i="1" dirty="0"/>
              <a:t>y</a:t>
            </a:r>
            <a:r>
              <a:rPr lang="en-US" altLang="zh-TW" dirty="0"/>
              <a:t>) has the result:</a:t>
            </a:r>
          </a:p>
          <a:p>
            <a:pPr eaLnBrk="1" hangingPunct="1">
              <a:buFont typeface="Wingdings" panose="05000000000000000000" pitchFamily="2" charset="2"/>
              <a:buNone/>
            </a:pPr>
            <a:r>
              <a:rPr lang="zh-TW" altLang="en-US" dirty="0"/>
              <a:t>									       </a:t>
            </a:r>
            <a:r>
              <a:rPr lang="en-US" altLang="zh-TW" dirty="0"/>
              <a:t>(4.4-7)</a:t>
            </a:r>
          </a:p>
          <a:p>
            <a:pPr eaLnBrk="1" hangingPunct="1">
              <a:buFont typeface="Wingdings" panose="05000000000000000000" pitchFamily="2" charset="2"/>
              <a:buNone/>
            </a:pPr>
            <a:r>
              <a:rPr lang="zh-TW" altLang="en-US" dirty="0"/>
              <a:t>	</a:t>
            </a:r>
            <a:r>
              <a:rPr lang="en-US" altLang="zh-TW" dirty="0"/>
              <a:t>i.e., the Laplacian can be implemented in the frequency domain by using the filter:</a:t>
            </a:r>
            <a:endParaRPr lang="zh-TW" altLang="en-US" dirty="0"/>
          </a:p>
          <a:p>
            <a:pPr eaLnBrk="1" hangingPunct="1">
              <a:buFont typeface="Wingdings" panose="05000000000000000000" pitchFamily="2" charset="2"/>
              <a:buNone/>
            </a:pPr>
            <a:r>
              <a:rPr lang="zh-TW" altLang="en-US" dirty="0"/>
              <a:t>									       </a:t>
            </a:r>
            <a:r>
              <a:rPr lang="en-US" altLang="zh-TW" dirty="0"/>
              <a:t>(4.4-8)</a:t>
            </a:r>
          </a:p>
        </p:txBody>
      </p:sp>
      <p:graphicFrame>
        <p:nvGraphicFramePr>
          <p:cNvPr id="58373" name="Object 7">
            <a:extLst>
              <a:ext uri="{FF2B5EF4-FFF2-40B4-BE49-F238E27FC236}">
                <a16:creationId xmlns:a16="http://schemas.microsoft.com/office/drawing/2014/main" id="{D5C9EB27-3E84-4D72-B9F9-0C377CA0571E}"/>
              </a:ext>
            </a:extLst>
          </p:cNvPr>
          <p:cNvGraphicFramePr>
            <a:graphicFrameLocks noChangeAspect="1"/>
          </p:cNvGraphicFramePr>
          <p:nvPr>
            <p:extLst>
              <p:ext uri="{D42A27DB-BD31-4B8C-83A1-F6EECF244321}">
                <p14:modId xmlns:p14="http://schemas.microsoft.com/office/powerpoint/2010/main" val="3523390464"/>
              </p:ext>
            </p:extLst>
          </p:nvPr>
        </p:nvGraphicFramePr>
        <p:xfrm>
          <a:off x="755650" y="1700213"/>
          <a:ext cx="3803650" cy="1008062"/>
        </p:xfrm>
        <a:graphic>
          <a:graphicData uri="http://schemas.openxmlformats.org/presentationml/2006/ole">
            <mc:AlternateContent xmlns:mc="http://schemas.openxmlformats.org/markup-compatibility/2006">
              <mc:Choice xmlns:v="urn:schemas-microsoft-com:vml" Requires="v">
                <p:oleObj spid="_x0000_s58609" name="方程式" r:id="rId3" imgW="1726451" imgH="482391" progId="Equation.3">
                  <p:embed/>
                </p:oleObj>
              </mc:Choice>
              <mc:Fallback>
                <p:oleObj name="方程式" r:id="rId3" imgW="1726451" imgH="48239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380365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8">
            <a:extLst>
              <a:ext uri="{FF2B5EF4-FFF2-40B4-BE49-F238E27FC236}">
                <a16:creationId xmlns:a16="http://schemas.microsoft.com/office/drawing/2014/main" id="{E8141100-4FAB-4F75-AE96-1850DCFC5985}"/>
              </a:ext>
            </a:extLst>
          </p:cNvPr>
          <p:cNvGraphicFramePr>
            <a:graphicFrameLocks noChangeAspect="1"/>
          </p:cNvGraphicFramePr>
          <p:nvPr>
            <p:extLst>
              <p:ext uri="{D42A27DB-BD31-4B8C-83A1-F6EECF244321}">
                <p14:modId xmlns:p14="http://schemas.microsoft.com/office/powerpoint/2010/main" val="3400840407"/>
              </p:ext>
            </p:extLst>
          </p:nvPr>
        </p:nvGraphicFramePr>
        <p:xfrm>
          <a:off x="447675" y="2659063"/>
          <a:ext cx="7469188" cy="1490662"/>
        </p:xfrm>
        <a:graphic>
          <a:graphicData uri="http://schemas.openxmlformats.org/presentationml/2006/ole">
            <mc:AlternateContent xmlns:mc="http://schemas.openxmlformats.org/markup-compatibility/2006">
              <mc:Choice xmlns:v="urn:schemas-microsoft-com:vml" Requires="v">
                <p:oleObj spid="_x0000_s58610" name="方程式" r:id="rId5" imgW="3708400" imgH="711200" progId="Equation.3">
                  <p:embed/>
                </p:oleObj>
              </mc:Choice>
              <mc:Fallback>
                <p:oleObj name="方程式" r:id="rId5" imgW="3708400" imgH="71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 y="2659063"/>
                        <a:ext cx="7469188" cy="149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8375" name="Object 9">
                <a:extLst>
                  <a:ext uri="{FF2B5EF4-FFF2-40B4-BE49-F238E27FC236}">
                    <a16:creationId xmlns:a16="http://schemas.microsoft.com/office/drawing/2014/main" id="{ED543F4C-43AF-4852-BD69-1F9BF0BF0A2E}"/>
                  </a:ext>
                </a:extLst>
              </p:cNvPr>
              <p:cNvSpPr txBox="1"/>
              <p:nvPr/>
            </p:nvSpPr>
            <p:spPr bwMode="auto">
              <a:xfrm>
                <a:off x="493713" y="4568825"/>
                <a:ext cx="5230415" cy="4206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p>
                            <m:sSupPr>
                              <m:ctrlPr>
                                <a:rPr lang="zh-TW" altLang="en-US" sz="2400" i="1">
                                  <a:solidFill>
                                    <a:srgbClr val="000000"/>
                                  </a:solidFill>
                                  <a:latin typeface="Cambria Math" panose="02040503050406030204" pitchFamily="18" charset="0"/>
                                </a:rPr>
                              </m:ctrlPr>
                            </m:sSupPr>
                            <m:e>
                              <m:r>
                                <m:rPr>
                                  <m:sty m:val="p"/>
                                </m:rP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=−4</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𝜋</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𝑢</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𝑣</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58375" name="Object 9">
                <a:extLst>
                  <a:ext uri="{FF2B5EF4-FFF2-40B4-BE49-F238E27FC236}">
                    <a16:creationId xmlns:a16="http://schemas.microsoft.com/office/drawing/2014/main" id="{ED543F4C-43AF-4852-BD69-1F9BF0BF0A2E}"/>
                  </a:ext>
                </a:extLst>
              </p:cNvPr>
              <p:cNvSpPr txBox="1">
                <a:spLocks noRot="1" noChangeAspect="1" noMove="1" noResize="1" noEditPoints="1" noAdjustHandles="1" noChangeArrowheads="1" noChangeShapeType="1" noTextEdit="1"/>
              </p:cNvSpPr>
              <p:nvPr/>
            </p:nvSpPr>
            <p:spPr bwMode="auto">
              <a:xfrm>
                <a:off x="493713" y="4568825"/>
                <a:ext cx="5230415" cy="420688"/>
              </a:xfrm>
              <a:prstGeom prst="rect">
                <a:avLst/>
              </a:prstGeom>
              <a:blipFill>
                <a:blip r:embed="rId7"/>
                <a:stretch>
                  <a:fillRect l="-117"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376" name="Object 10">
                <a:extLst>
                  <a:ext uri="{FF2B5EF4-FFF2-40B4-BE49-F238E27FC236}">
                    <a16:creationId xmlns:a16="http://schemas.microsoft.com/office/drawing/2014/main" id="{5EC81715-E65C-419F-BF22-7ECA690C708D}"/>
                  </a:ext>
                </a:extLst>
              </p:cNvPr>
              <p:cNvSpPr txBox="1"/>
              <p:nvPr/>
            </p:nvSpPr>
            <p:spPr bwMode="auto">
              <a:xfrm>
                <a:off x="500063" y="5972175"/>
                <a:ext cx="3752850" cy="503238"/>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)=−4</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𝜋</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𝑢</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𝑣</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58376" name="Object 10">
                <a:extLst>
                  <a:ext uri="{FF2B5EF4-FFF2-40B4-BE49-F238E27FC236}">
                    <a16:creationId xmlns:a16="http://schemas.microsoft.com/office/drawing/2014/main" id="{5EC81715-E65C-419F-BF22-7ECA690C708D}"/>
                  </a:ext>
                </a:extLst>
              </p:cNvPr>
              <p:cNvSpPr txBox="1">
                <a:spLocks noRot="1" noChangeAspect="1" noMove="1" noResize="1" noEditPoints="1" noAdjustHandles="1" noChangeArrowheads="1" noChangeShapeType="1" noTextEdit="1"/>
              </p:cNvSpPr>
              <p:nvPr/>
            </p:nvSpPr>
            <p:spPr bwMode="auto">
              <a:xfrm>
                <a:off x="500063" y="5972175"/>
                <a:ext cx="3752850" cy="503238"/>
              </a:xfrm>
              <a:prstGeom prst="rect">
                <a:avLst/>
              </a:prstGeom>
              <a:blipFill>
                <a:blip r:embed="rId8"/>
                <a:stretch>
                  <a:fillRect b="-10976"/>
                </a:stretch>
              </a:blipFill>
              <a:ln>
                <a:noFill/>
              </a:ln>
              <a:effectLst/>
              <a:extLst/>
            </p:spPr>
            <p:txBody>
              <a:bodyPr/>
              <a:lstStyle/>
              <a:p>
                <a:r>
                  <a:rPr lang="zh-TW"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a:extLst>
              <a:ext uri="{FF2B5EF4-FFF2-40B4-BE49-F238E27FC236}">
                <a16:creationId xmlns:a16="http://schemas.microsoft.com/office/drawing/2014/main" id="{C560E8AA-24DB-4F53-808D-050C4F8C51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D9E6356-79AB-4236-8AA3-44861BA7AE72}" type="slidenum">
              <a:rPr kumimoji="0" lang="zh-TW" altLang="en-US"/>
              <a:pPr eaLnBrk="1" hangingPunct="1"/>
              <a:t>54</a:t>
            </a:fld>
            <a:endParaRPr kumimoji="0" lang="en-US" altLang="zh-TW"/>
          </a:p>
        </p:txBody>
      </p:sp>
      <p:sp>
        <p:nvSpPr>
          <p:cNvPr id="59395" name="Rectangle 2">
            <a:extLst>
              <a:ext uri="{FF2B5EF4-FFF2-40B4-BE49-F238E27FC236}">
                <a16:creationId xmlns:a16="http://schemas.microsoft.com/office/drawing/2014/main" id="{36768998-5489-4713-9FBD-8BC466BEFBBE}"/>
              </a:ext>
            </a:extLst>
          </p:cNvPr>
          <p:cNvSpPr>
            <a:spLocks noGrp="1" noChangeArrowheads="1"/>
          </p:cNvSpPr>
          <p:nvPr>
            <p:ph type="title"/>
          </p:nvPr>
        </p:nvSpPr>
        <p:spPr/>
        <p:txBody>
          <a:bodyPr/>
          <a:lstStyle/>
          <a:p>
            <a:pPr eaLnBrk="1" hangingPunct="1"/>
            <a:endParaRPr lang="zh-TW" altLang="en-US"/>
          </a:p>
        </p:txBody>
      </p:sp>
      <p:sp>
        <p:nvSpPr>
          <p:cNvPr id="59396" name="Rectangle 3">
            <a:extLst>
              <a:ext uri="{FF2B5EF4-FFF2-40B4-BE49-F238E27FC236}">
                <a16:creationId xmlns:a16="http://schemas.microsoft.com/office/drawing/2014/main" id="{D9509316-9A8D-49E6-8DA6-9817FA40F855}"/>
              </a:ext>
            </a:extLst>
          </p:cNvPr>
          <p:cNvSpPr>
            <a:spLocks noGrp="1" noChangeArrowheads="1"/>
          </p:cNvSpPr>
          <p:nvPr>
            <p:ph type="body" idx="1"/>
          </p:nvPr>
        </p:nvSpPr>
        <p:spPr/>
        <p:txBody>
          <a:bodyPr/>
          <a:lstStyle/>
          <a:p>
            <a:pPr eaLnBrk="1" hangingPunct="1">
              <a:lnSpc>
                <a:spcPct val="85000"/>
              </a:lnSpc>
              <a:spcBef>
                <a:spcPct val="10000"/>
              </a:spcBef>
            </a:pPr>
            <a:r>
              <a:rPr lang="en-US" altLang="zh-TW" dirty="0"/>
              <a:t>As before, the center of the filter function should be shifted:</a:t>
            </a:r>
          </a:p>
          <a:p>
            <a:pPr eaLnBrk="1" hangingPunct="1">
              <a:lnSpc>
                <a:spcPct val="85000"/>
              </a:lnSpc>
              <a:spcBef>
                <a:spcPct val="10000"/>
              </a:spcBef>
              <a:buFont typeface="Wingdings" panose="05000000000000000000" pitchFamily="2" charset="2"/>
              <a:buNone/>
            </a:pPr>
            <a:r>
              <a:rPr lang="zh-TW" altLang="en-US" dirty="0"/>
              <a:t>									       </a:t>
            </a:r>
            <a:r>
              <a:rPr lang="en-US" altLang="zh-TW" dirty="0"/>
              <a:t>(4.4-9)</a:t>
            </a:r>
          </a:p>
          <a:p>
            <a:pPr eaLnBrk="1" hangingPunct="1">
              <a:lnSpc>
                <a:spcPct val="85000"/>
              </a:lnSpc>
              <a:spcBef>
                <a:spcPct val="10000"/>
              </a:spcBef>
              <a:buFont typeface="Wingdings" panose="05000000000000000000" pitchFamily="2" charset="2"/>
              <a:buNone/>
            </a:pPr>
            <a:r>
              <a:rPr lang="zh-TW" altLang="en-US" dirty="0"/>
              <a:t>	</a:t>
            </a:r>
            <a:r>
              <a:rPr lang="en-US" altLang="zh-TW" dirty="0"/>
              <a:t>The Laplacian-filtered image in the spatial domain is obtained by computing the inverse Fourier transform of </a:t>
            </a:r>
            <a:r>
              <a:rPr lang="en-US" altLang="zh-TW" i="1" dirty="0"/>
              <a:t>H</a:t>
            </a:r>
            <a:r>
              <a:rPr lang="en-US" altLang="zh-TW" dirty="0"/>
              <a:t>(</a:t>
            </a:r>
            <a:r>
              <a:rPr lang="en-US" altLang="zh-TW" i="1" dirty="0"/>
              <a:t>u</a:t>
            </a:r>
            <a:r>
              <a:rPr lang="en-US" altLang="zh-TW" dirty="0"/>
              <a:t>,</a:t>
            </a:r>
            <a:r>
              <a:rPr lang="en-US" altLang="zh-TW" i="1" dirty="0"/>
              <a:t> v</a:t>
            </a:r>
            <a:r>
              <a:rPr lang="en-US" altLang="zh-TW" dirty="0"/>
              <a:t>)</a:t>
            </a:r>
            <a:r>
              <a:rPr lang="en-US" altLang="zh-TW" i="1" dirty="0"/>
              <a:t>F</a:t>
            </a:r>
            <a:r>
              <a:rPr lang="en-US" altLang="zh-TW" dirty="0"/>
              <a:t>(</a:t>
            </a:r>
            <a:r>
              <a:rPr lang="en-US" altLang="zh-TW" i="1" dirty="0"/>
              <a:t>u</a:t>
            </a:r>
            <a:r>
              <a:rPr lang="en-US" altLang="zh-TW" dirty="0"/>
              <a:t>,</a:t>
            </a:r>
            <a:r>
              <a:rPr lang="en-US" altLang="zh-TW" i="1" dirty="0"/>
              <a:t> v</a:t>
            </a:r>
            <a:r>
              <a:rPr lang="en-US" altLang="zh-TW" dirty="0"/>
              <a:t>):</a:t>
            </a:r>
            <a:endParaRPr lang="zh-TW" altLang="en-US" dirty="0"/>
          </a:p>
          <a:p>
            <a:pPr eaLnBrk="1" hangingPunct="1">
              <a:lnSpc>
                <a:spcPct val="85000"/>
              </a:lnSpc>
              <a:spcBef>
                <a:spcPct val="10000"/>
              </a:spcBef>
              <a:buFont typeface="Wingdings" panose="05000000000000000000" pitchFamily="2" charset="2"/>
              <a:buNone/>
            </a:pPr>
            <a:r>
              <a:rPr lang="zh-TW" altLang="en-US" dirty="0"/>
              <a:t>									     </a:t>
            </a:r>
            <a:r>
              <a:rPr lang="en-US" altLang="zh-TW" dirty="0"/>
              <a:t>(4.4-10)</a:t>
            </a:r>
          </a:p>
          <a:p>
            <a:pPr eaLnBrk="1" hangingPunct="1">
              <a:lnSpc>
                <a:spcPct val="85000"/>
              </a:lnSpc>
              <a:spcBef>
                <a:spcPct val="10000"/>
              </a:spcBef>
            </a:pPr>
            <a:r>
              <a:rPr lang="en-US" altLang="zh-TW" dirty="0"/>
              <a:t>We express this dual relationship in the familiar Fourier-transform-pair notation:</a:t>
            </a:r>
          </a:p>
          <a:p>
            <a:pPr eaLnBrk="1" hangingPunct="1">
              <a:lnSpc>
                <a:spcPct val="85000"/>
              </a:lnSpc>
              <a:spcBef>
                <a:spcPct val="10000"/>
              </a:spcBef>
              <a:buFont typeface="Wingdings" panose="05000000000000000000" pitchFamily="2" charset="2"/>
              <a:buNone/>
            </a:pPr>
            <a:r>
              <a:rPr lang="zh-TW" altLang="en-US" dirty="0"/>
              <a:t>									     </a:t>
            </a:r>
            <a:r>
              <a:rPr lang="en-US" altLang="zh-TW" dirty="0"/>
              <a:t>(4.4-11)</a:t>
            </a:r>
          </a:p>
          <a:p>
            <a:pPr eaLnBrk="1" hangingPunct="1">
              <a:lnSpc>
                <a:spcPct val="85000"/>
              </a:lnSpc>
              <a:spcBef>
                <a:spcPct val="30000"/>
              </a:spcBef>
            </a:pPr>
            <a:r>
              <a:rPr lang="en-US" altLang="zh-TW" dirty="0"/>
              <a:t>Fig. 4.27(a) and (b) shows the 3-D plot of the Laplacian in the frequency domain and its image representation. Fig. 4.27(c)~(e) shows the Laplacian in the spatial domain, the zoomed section of the origin of (c), and the gray-level profile through the center of (d). Fig. 4.27(f) shows the Laplacian mask used.</a:t>
            </a:r>
            <a:endParaRPr lang="zh-TW" altLang="en-US" dirty="0"/>
          </a:p>
        </p:txBody>
      </p:sp>
      <p:graphicFrame>
        <p:nvGraphicFramePr>
          <p:cNvPr id="59397" name="Object 4">
            <a:extLst>
              <a:ext uri="{FF2B5EF4-FFF2-40B4-BE49-F238E27FC236}">
                <a16:creationId xmlns:a16="http://schemas.microsoft.com/office/drawing/2014/main" id="{46C18F0C-9665-4C6B-8E74-DE732D30AB68}"/>
              </a:ext>
            </a:extLst>
          </p:cNvPr>
          <p:cNvGraphicFramePr>
            <a:graphicFrameLocks noChangeAspect="1"/>
          </p:cNvGraphicFramePr>
          <p:nvPr>
            <p:extLst>
              <p:ext uri="{D42A27DB-BD31-4B8C-83A1-F6EECF244321}">
                <p14:modId xmlns:p14="http://schemas.microsoft.com/office/powerpoint/2010/main" val="3960533695"/>
              </p:ext>
            </p:extLst>
          </p:nvPr>
        </p:nvGraphicFramePr>
        <p:xfrm>
          <a:off x="776288" y="692696"/>
          <a:ext cx="4516437" cy="452437"/>
        </p:xfrm>
        <a:graphic>
          <a:graphicData uri="http://schemas.openxmlformats.org/presentationml/2006/ole">
            <mc:AlternateContent xmlns:mc="http://schemas.openxmlformats.org/markup-compatibility/2006">
              <mc:Choice xmlns:v="urn:schemas-microsoft-com:vml" Requires="v">
                <p:oleObj spid="_x0000_s59616" name="方程式" r:id="rId3" imgW="2527300" imgH="228600" progId="Equation.3">
                  <p:embed/>
                </p:oleObj>
              </mc:Choice>
              <mc:Fallback>
                <p:oleObj name="方程式" r:id="rId3" imgW="2527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692696"/>
                        <a:ext cx="45164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5">
            <a:extLst>
              <a:ext uri="{FF2B5EF4-FFF2-40B4-BE49-F238E27FC236}">
                <a16:creationId xmlns:a16="http://schemas.microsoft.com/office/drawing/2014/main" id="{71B6BDC5-11AE-446C-8F6E-50AA1E9B9AF2}"/>
              </a:ext>
            </a:extLst>
          </p:cNvPr>
          <p:cNvGraphicFramePr>
            <a:graphicFrameLocks noChangeAspect="1"/>
          </p:cNvGraphicFramePr>
          <p:nvPr>
            <p:extLst>
              <p:ext uri="{D42A27DB-BD31-4B8C-83A1-F6EECF244321}">
                <p14:modId xmlns:p14="http://schemas.microsoft.com/office/powerpoint/2010/main" val="1878235670"/>
              </p:ext>
            </p:extLst>
          </p:nvPr>
        </p:nvGraphicFramePr>
        <p:xfrm>
          <a:off x="768350" y="2276872"/>
          <a:ext cx="5775325" cy="407988"/>
        </p:xfrm>
        <a:graphic>
          <a:graphicData uri="http://schemas.openxmlformats.org/presentationml/2006/ole">
            <mc:AlternateContent xmlns:mc="http://schemas.openxmlformats.org/markup-compatibility/2006">
              <mc:Choice xmlns:v="urn:schemas-microsoft-com:vml" Requires="v">
                <p:oleObj spid="_x0000_s59617" name="方程式" r:id="rId5" imgW="3492500" imgH="228600" progId="Equation.3">
                  <p:embed/>
                </p:oleObj>
              </mc:Choice>
              <mc:Fallback>
                <p:oleObj name="方程式" r:id="rId5" imgW="34925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2276872"/>
                        <a:ext cx="577532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6">
            <a:extLst>
              <a:ext uri="{FF2B5EF4-FFF2-40B4-BE49-F238E27FC236}">
                <a16:creationId xmlns:a16="http://schemas.microsoft.com/office/drawing/2014/main" id="{CAC17A9B-A347-4F42-8086-C291B31626BC}"/>
              </a:ext>
            </a:extLst>
          </p:cNvPr>
          <p:cNvGraphicFramePr>
            <a:graphicFrameLocks noChangeAspect="1"/>
          </p:cNvGraphicFramePr>
          <p:nvPr>
            <p:extLst>
              <p:ext uri="{D42A27DB-BD31-4B8C-83A1-F6EECF244321}">
                <p14:modId xmlns:p14="http://schemas.microsoft.com/office/powerpoint/2010/main" val="3400533551"/>
              </p:ext>
            </p:extLst>
          </p:nvPr>
        </p:nvGraphicFramePr>
        <p:xfrm>
          <a:off x="811213" y="3429000"/>
          <a:ext cx="5649912" cy="454025"/>
        </p:xfrm>
        <a:graphic>
          <a:graphicData uri="http://schemas.openxmlformats.org/presentationml/2006/ole">
            <mc:AlternateContent xmlns:mc="http://schemas.openxmlformats.org/markup-compatibility/2006">
              <mc:Choice xmlns:v="urn:schemas-microsoft-com:vml" Requires="v">
                <p:oleObj spid="_x0000_s59618" name="方程式" r:id="rId7" imgW="3238500" imgH="228600" progId="Equation.3">
                  <p:embed/>
                </p:oleObj>
              </mc:Choice>
              <mc:Fallback>
                <p:oleObj name="方程式" r:id="rId7" imgW="32385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213" y="3429000"/>
                        <a:ext cx="56499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a:extLst>
              <a:ext uri="{FF2B5EF4-FFF2-40B4-BE49-F238E27FC236}">
                <a16:creationId xmlns:a16="http://schemas.microsoft.com/office/drawing/2014/main" id="{ADDDB1B9-CE84-43F5-BC1E-D935CB7049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EBE6F3D-09AB-4688-A3D5-3336659270FB}" type="slidenum">
              <a:rPr kumimoji="0" lang="zh-TW" altLang="en-US"/>
              <a:pPr eaLnBrk="1" hangingPunct="1"/>
              <a:t>55</a:t>
            </a:fld>
            <a:endParaRPr kumimoji="0" lang="en-US" altLang="zh-TW"/>
          </a:p>
        </p:txBody>
      </p:sp>
      <p:sp>
        <p:nvSpPr>
          <p:cNvPr id="60419" name="Rectangle 2">
            <a:extLst>
              <a:ext uri="{FF2B5EF4-FFF2-40B4-BE49-F238E27FC236}">
                <a16:creationId xmlns:a16="http://schemas.microsoft.com/office/drawing/2014/main" id="{76764CDB-48E0-42BE-AC57-49C6BEE002E5}"/>
              </a:ext>
            </a:extLst>
          </p:cNvPr>
          <p:cNvSpPr>
            <a:spLocks noGrp="1" noChangeArrowheads="1"/>
          </p:cNvSpPr>
          <p:nvPr>
            <p:ph type="title"/>
          </p:nvPr>
        </p:nvSpPr>
        <p:spPr/>
        <p:txBody>
          <a:bodyPr/>
          <a:lstStyle/>
          <a:p>
            <a:pPr eaLnBrk="1" hangingPunct="1"/>
            <a:endParaRPr lang="zh-TW" altLang="en-US"/>
          </a:p>
        </p:txBody>
      </p:sp>
      <p:pic>
        <p:nvPicPr>
          <p:cNvPr id="60420" name="Picture 4">
            <a:extLst>
              <a:ext uri="{FF2B5EF4-FFF2-40B4-BE49-F238E27FC236}">
                <a16:creationId xmlns:a16="http://schemas.microsoft.com/office/drawing/2014/main" id="{6CED7E75-1890-4753-A8C7-7DDE646AA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15888"/>
            <a:ext cx="6221412" cy="656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a:extLst>
              <a:ext uri="{FF2B5EF4-FFF2-40B4-BE49-F238E27FC236}">
                <a16:creationId xmlns:a16="http://schemas.microsoft.com/office/drawing/2014/main" id="{46C10DB9-542C-4A34-81E9-C846F4819A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E571634-BFD9-4F0C-A00A-4EDEE7A30F73}" type="slidenum">
              <a:rPr kumimoji="0" lang="zh-TW" altLang="en-US"/>
              <a:pPr eaLnBrk="1" hangingPunct="1"/>
              <a:t>56</a:t>
            </a:fld>
            <a:endParaRPr kumimoji="0" lang="en-US" altLang="zh-TW"/>
          </a:p>
        </p:txBody>
      </p:sp>
      <p:sp>
        <p:nvSpPr>
          <p:cNvPr id="61443" name="Rectangle 2">
            <a:extLst>
              <a:ext uri="{FF2B5EF4-FFF2-40B4-BE49-F238E27FC236}">
                <a16:creationId xmlns:a16="http://schemas.microsoft.com/office/drawing/2014/main" id="{E4BAF295-CF45-40D4-9CC7-3D3FA369240A}"/>
              </a:ext>
            </a:extLst>
          </p:cNvPr>
          <p:cNvSpPr>
            <a:spLocks noGrp="1" noChangeArrowheads="1"/>
          </p:cNvSpPr>
          <p:nvPr>
            <p:ph type="title"/>
          </p:nvPr>
        </p:nvSpPr>
        <p:spPr/>
        <p:txBody>
          <a:bodyPr/>
          <a:lstStyle/>
          <a:p>
            <a:pPr eaLnBrk="1" hangingPunct="1"/>
            <a:endParaRPr lang="zh-TW" altLang="en-US"/>
          </a:p>
        </p:txBody>
      </p:sp>
      <p:sp>
        <p:nvSpPr>
          <p:cNvPr id="61444" name="Rectangle 3">
            <a:extLst>
              <a:ext uri="{FF2B5EF4-FFF2-40B4-BE49-F238E27FC236}">
                <a16:creationId xmlns:a16="http://schemas.microsoft.com/office/drawing/2014/main" id="{7677917D-85EB-4D0F-9A6D-BAE0E867F5FE}"/>
              </a:ext>
            </a:extLst>
          </p:cNvPr>
          <p:cNvSpPr>
            <a:spLocks noGrp="1" noChangeArrowheads="1"/>
          </p:cNvSpPr>
          <p:nvPr>
            <p:ph type="body" idx="1"/>
          </p:nvPr>
        </p:nvSpPr>
        <p:spPr/>
        <p:txBody>
          <a:bodyPr/>
          <a:lstStyle/>
          <a:p>
            <a:pPr eaLnBrk="1" hangingPunct="1"/>
            <a:r>
              <a:rPr lang="en-US" altLang="zh-TW" dirty="0"/>
              <a:t>We can form an enhanced image </a:t>
            </a:r>
            <a:r>
              <a:rPr lang="en-US" altLang="zh-TW" i="1" dirty="0"/>
              <a:t>g</a:t>
            </a:r>
            <a:r>
              <a:rPr lang="en-US" altLang="zh-TW" dirty="0"/>
              <a:t>(</a:t>
            </a:r>
            <a:r>
              <a:rPr lang="en-US" altLang="zh-TW" i="1" dirty="0"/>
              <a:t>x</a:t>
            </a:r>
            <a:r>
              <a:rPr lang="en-US" altLang="zh-TW" dirty="0"/>
              <a:t>,</a:t>
            </a:r>
            <a:r>
              <a:rPr lang="en-US" altLang="zh-TW" i="1" dirty="0"/>
              <a:t> y</a:t>
            </a:r>
            <a:r>
              <a:rPr lang="en-US" altLang="zh-TW" dirty="0"/>
              <a:t>) by subtracting the Laplacian from the original image:</a:t>
            </a:r>
          </a:p>
          <a:p>
            <a:pPr eaLnBrk="1" hangingPunct="1">
              <a:buFont typeface="Wingdings" panose="05000000000000000000" pitchFamily="2" charset="2"/>
              <a:buNone/>
            </a:pPr>
            <a:r>
              <a:rPr lang="zh-TW" altLang="en-US" dirty="0"/>
              <a:t>									     </a:t>
            </a:r>
            <a:r>
              <a:rPr lang="en-US" altLang="zh-TW" dirty="0"/>
              <a:t>(4.4-12)</a:t>
            </a:r>
          </a:p>
          <a:p>
            <a:pPr eaLnBrk="1" hangingPunct="1">
              <a:buFont typeface="Wingdings" panose="05000000000000000000" pitchFamily="2" charset="2"/>
              <a:buNone/>
            </a:pPr>
            <a:r>
              <a:rPr lang="zh-TW" altLang="en-US" dirty="0"/>
              <a:t>	</a:t>
            </a:r>
            <a:r>
              <a:rPr lang="en-US" altLang="zh-TW" dirty="0"/>
              <a:t>which can be performed by one filter:</a:t>
            </a:r>
            <a:endParaRPr lang="zh-TW" altLang="en-US" dirty="0"/>
          </a:p>
          <a:p>
            <a:pPr eaLnBrk="1" hangingPunct="1">
              <a:buFont typeface="Wingdings" panose="05000000000000000000" pitchFamily="2" charset="2"/>
              <a:buNone/>
            </a:pPr>
            <a:r>
              <a:rPr lang="zh-TW" altLang="en-US" dirty="0"/>
              <a:t>			</a:t>
            </a:r>
          </a:p>
          <a:p>
            <a:pPr eaLnBrk="1" hangingPunct="1">
              <a:buFont typeface="Wingdings" panose="05000000000000000000" pitchFamily="2" charset="2"/>
              <a:buNone/>
            </a:pPr>
            <a:r>
              <a:rPr lang="zh-TW" altLang="en-US" dirty="0"/>
              <a:t>	</a:t>
            </a:r>
            <a:r>
              <a:rPr lang="en-US" altLang="zh-TW" dirty="0">
                <a:sym typeface="Wingdings" panose="05000000000000000000" pitchFamily="2" charset="2"/>
              </a:rPr>
              <a:t>	</a:t>
            </a:r>
            <a:r>
              <a:rPr lang="en-US" altLang="zh-TW" dirty="0"/>
              <a:t>The enhanced image can be obtained with a single 	inverse transform operation:</a:t>
            </a:r>
          </a:p>
          <a:p>
            <a:pPr eaLnBrk="1" hangingPunct="1">
              <a:buFont typeface="Wingdings" panose="05000000000000000000" pitchFamily="2" charset="2"/>
              <a:buNone/>
            </a:pPr>
            <a:r>
              <a:rPr lang="en-US" altLang="zh-TW" dirty="0"/>
              <a:t>									     (4.4-13)</a:t>
            </a:r>
          </a:p>
          <a:p>
            <a:pPr eaLnBrk="1" hangingPunct="1">
              <a:spcBef>
                <a:spcPct val="35000"/>
              </a:spcBef>
            </a:pPr>
            <a:r>
              <a:rPr lang="en-US" altLang="zh-TW" dirty="0"/>
              <a:t>Fig. 4.28(b) shows the result of filtering the image in Fig. 4.28(a) in the frequency domain using Eq. (4.4-10). Fig. 4.28(c) shows the level-shifted image (0~255). Fig. 4.28(d) shows the enhanced result obtained using Eq. (4.4-12).</a:t>
            </a:r>
          </a:p>
        </p:txBody>
      </p:sp>
      <p:graphicFrame>
        <p:nvGraphicFramePr>
          <p:cNvPr id="61445" name="Object 4">
            <a:extLst>
              <a:ext uri="{FF2B5EF4-FFF2-40B4-BE49-F238E27FC236}">
                <a16:creationId xmlns:a16="http://schemas.microsoft.com/office/drawing/2014/main" id="{276FE3B5-5372-403A-9E4C-3BC2ABC17F1A}"/>
              </a:ext>
            </a:extLst>
          </p:cNvPr>
          <p:cNvGraphicFramePr>
            <a:graphicFrameLocks noChangeAspect="1"/>
          </p:cNvGraphicFramePr>
          <p:nvPr/>
        </p:nvGraphicFramePr>
        <p:xfrm>
          <a:off x="1076325" y="1249363"/>
          <a:ext cx="3351213" cy="469900"/>
        </p:xfrm>
        <a:graphic>
          <a:graphicData uri="http://schemas.openxmlformats.org/presentationml/2006/ole">
            <mc:AlternateContent xmlns:mc="http://schemas.openxmlformats.org/markup-compatibility/2006">
              <mc:Choice xmlns:v="urn:schemas-microsoft-com:vml" Requires="v">
                <p:oleObj spid="_x0000_s61524" name="方程式" r:id="rId3" imgW="1828800" imgH="228600" progId="Equation.3">
                  <p:embed/>
                </p:oleObj>
              </mc:Choice>
              <mc:Fallback>
                <p:oleObj name="方程式" r:id="rId3" imgW="1828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249363"/>
                        <a:ext cx="33512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1446" name="Object 5">
                <a:extLst>
                  <a:ext uri="{FF2B5EF4-FFF2-40B4-BE49-F238E27FC236}">
                    <a16:creationId xmlns:a16="http://schemas.microsoft.com/office/drawing/2014/main" id="{A0EB3719-EA22-4EB7-969B-10AE9059F4E0}"/>
                  </a:ext>
                </a:extLst>
              </p:cNvPr>
              <p:cNvSpPr txBox="1"/>
              <p:nvPr/>
            </p:nvSpPr>
            <p:spPr bwMode="auto">
              <a:xfrm>
                <a:off x="827584" y="2234406"/>
                <a:ext cx="5859463" cy="3587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𝐻</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𝑢</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𝑣</m:t>
                      </m:r>
                      <m:r>
                        <a:rPr lang="zh-TW" altLang="en-US" sz="2000" i="1" smtClean="0">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1+</m:t>
                          </m:r>
                          <m:sSup>
                            <m:sSupPr>
                              <m:ctrlPr>
                                <a:rPr lang="en-US" altLang="zh-TW" sz="2000" b="0" i="1" smtClean="0">
                                  <a:solidFill>
                                    <a:srgbClr val="000000"/>
                                  </a:solidFill>
                                  <a:latin typeface="Cambria Math" panose="02040503050406030204" pitchFamily="18" charset="0"/>
                                </a:rPr>
                              </m:ctrlPr>
                            </m:sSupPr>
                            <m:e>
                              <m:r>
                                <a:rPr lang="en-US" altLang="zh-TW" sz="2000" i="1">
                                  <a:solidFill>
                                    <a:srgbClr val="000000"/>
                                  </a:solidFill>
                                  <a:latin typeface="Cambria Math" panose="02040503050406030204" pitchFamily="18" charset="0"/>
                                </a:rPr>
                                <m:t>4</m:t>
                              </m:r>
                              <m:r>
                                <a:rPr lang="zh-TW" altLang="en-US" sz="2000" i="1">
                                  <a:solidFill>
                                    <a:srgbClr val="000000"/>
                                  </a:solidFill>
                                  <a:latin typeface="Cambria Math" panose="02040503050406030204" pitchFamily="18" charset="0"/>
                                </a:rPr>
                                <m:t>𝜋</m:t>
                              </m:r>
                            </m:e>
                            <m:sup>
                              <m:r>
                                <a:rPr lang="en-US" altLang="zh-TW" sz="2000" b="0" i="1" smtClean="0">
                                  <a:solidFill>
                                    <a:srgbClr val="000000"/>
                                  </a:solidFill>
                                  <a:latin typeface="Cambria Math" panose="02040503050406030204" pitchFamily="18" charset="0"/>
                                </a:rPr>
                                <m:t>2</m:t>
                              </m:r>
                            </m:sup>
                          </m:sSup>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f>
                                <m:fPr>
                                  <m:type m:val="lin"/>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𝑀</m:t>
                                  </m:r>
                                </m:num>
                                <m:den>
                                  <m:r>
                                    <a:rPr lang="zh-TW" altLang="en-US" sz="2000" i="1">
                                      <a:solidFill>
                                        <a:srgbClr val="000000"/>
                                      </a:solidFill>
                                      <a:latin typeface="Cambria Math" panose="02040503050406030204" pitchFamily="18" charset="0"/>
                                    </a:rPr>
                                    <m:t>2</m:t>
                                  </m:r>
                                </m:den>
                              </m:f>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f>
                                <m:fPr>
                                  <m:type m:val="lin"/>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𝑁</m:t>
                                  </m:r>
                                </m:num>
                                <m:den>
                                  <m:r>
                                    <a:rPr lang="zh-TW" altLang="en-US" sz="2000" i="1">
                                      <a:solidFill>
                                        <a:srgbClr val="000000"/>
                                      </a:solidFill>
                                      <a:latin typeface="Cambria Math" panose="02040503050406030204" pitchFamily="18" charset="0"/>
                                    </a:rPr>
                                    <m:t>2</m:t>
                                  </m:r>
                                </m:den>
                              </m:f>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e>
                          </m:d>
                        </m:e>
                      </m:d>
                      <m:r>
                        <a:rPr lang="zh-TW" altLang="en-US" sz="2000" i="0">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61446" name="Object 5">
                <a:extLst>
                  <a:ext uri="{FF2B5EF4-FFF2-40B4-BE49-F238E27FC236}">
                    <a16:creationId xmlns:a16="http://schemas.microsoft.com/office/drawing/2014/main" id="{A0EB3719-EA22-4EB7-969B-10AE9059F4E0}"/>
                  </a:ext>
                </a:extLst>
              </p:cNvPr>
              <p:cNvSpPr txBox="1">
                <a:spLocks noRot="1" noChangeAspect="1" noMove="1" noResize="1" noEditPoints="1" noAdjustHandles="1" noChangeArrowheads="1" noChangeShapeType="1" noTextEdit="1"/>
              </p:cNvSpPr>
              <p:nvPr/>
            </p:nvSpPr>
            <p:spPr bwMode="auto">
              <a:xfrm>
                <a:off x="827584" y="2234406"/>
                <a:ext cx="5859463" cy="358775"/>
              </a:xfrm>
              <a:prstGeom prst="rect">
                <a:avLst/>
              </a:prstGeom>
              <a:blipFill>
                <a:blip r:embed="rId5"/>
                <a:stretch>
                  <a:fillRect b="-39655"/>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447" name="Object 6">
                <a:extLst>
                  <a:ext uri="{FF2B5EF4-FFF2-40B4-BE49-F238E27FC236}">
                    <a16:creationId xmlns:a16="http://schemas.microsoft.com/office/drawing/2014/main" id="{6A505C99-C2AD-416A-93B6-DA0F271D01A9}"/>
                  </a:ext>
                </a:extLst>
              </p:cNvPr>
              <p:cNvSpPr txBox="1"/>
              <p:nvPr/>
            </p:nvSpPr>
            <p:spPr bwMode="auto">
              <a:xfrm>
                <a:off x="539552" y="3789040"/>
                <a:ext cx="7646739" cy="4222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a:solidFill>
                            <a:srgbClr val="000000"/>
                          </a:solidFill>
                          <a:latin typeface="Cambria Math" panose="02040503050406030204" pitchFamily="18" charset="0"/>
                        </a:rPr>
                        <m:t>𝑔</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ℑ</m:t>
                          </m:r>
                        </m:e>
                        <m:sup>
                          <m:r>
                            <a:rPr lang="zh-TW" altLang="en-US" sz="2000" i="1">
                              <a:solidFill>
                                <a:srgbClr val="000000"/>
                              </a:solidFill>
                              <a:latin typeface="Cambria Math" panose="02040503050406030204" pitchFamily="18" charset="0"/>
                            </a:rPr>
                            <m:t>−1</m:t>
                          </m:r>
                        </m:sup>
                      </m:sSup>
                      <m:d>
                        <m:dPr>
                          <m:begChr m:val="{"/>
                          <m:endChr m:val="}"/>
                          <m:ctrlPr>
                            <a:rPr lang="zh-TW" altLang="en-US" sz="2000" i="1">
                              <a:solidFill>
                                <a:srgbClr val="000000"/>
                              </a:solidFill>
                              <a:latin typeface="Cambria Math" panose="02040503050406030204" pitchFamily="18" charset="0"/>
                            </a:rPr>
                          </m:ctrlPr>
                        </m:dPr>
                        <m:e>
                          <m:d>
                            <m:dPr>
                              <m:begChr m:val="["/>
                              <m:endChr m:val="]"/>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1+</m:t>
                              </m:r>
                              <m:sSup>
                                <m:sSupPr>
                                  <m:ctrlPr>
                                    <a:rPr lang="en-US" altLang="zh-TW" sz="2000" i="1">
                                      <a:solidFill>
                                        <a:srgbClr val="000000"/>
                                      </a:solidFill>
                                      <a:latin typeface="Cambria Math" panose="02040503050406030204" pitchFamily="18" charset="0"/>
                                    </a:rPr>
                                  </m:ctrlPr>
                                </m:sSupPr>
                                <m:e>
                                  <m:r>
                                    <a:rPr lang="en-US" altLang="zh-TW" sz="2000" i="1">
                                      <a:solidFill>
                                        <a:srgbClr val="000000"/>
                                      </a:solidFill>
                                      <a:latin typeface="Cambria Math" panose="02040503050406030204" pitchFamily="18" charset="0"/>
                                    </a:rPr>
                                    <m:t>4</m:t>
                                  </m:r>
                                  <m:r>
                                    <a:rPr lang="zh-TW" altLang="en-US" sz="2000" i="1">
                                      <a:solidFill>
                                        <a:srgbClr val="000000"/>
                                      </a:solidFill>
                                      <a:latin typeface="Cambria Math" panose="02040503050406030204" pitchFamily="18" charset="0"/>
                                    </a:rPr>
                                    <m:t>𝜋</m:t>
                                  </m:r>
                                </m:e>
                                <m:sup>
                                  <m:r>
                                    <a:rPr lang="en-US" altLang="zh-TW" sz="2000" i="1">
                                      <a:solidFill>
                                        <a:srgbClr val="000000"/>
                                      </a:solidFill>
                                      <a:latin typeface="Cambria Math" panose="02040503050406030204" pitchFamily="18" charset="0"/>
                                    </a:rPr>
                                    <m:t>2</m:t>
                                  </m:r>
                                </m:sup>
                              </m:sSup>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/2</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/2</m:t>
                                  </m:r>
                                  <m:sSup>
                                    <m:sSupPr>
                                      <m:ctrlPr>
                                        <a:rPr lang="zh-TW" altLang="en-US" sz="2000" i="1">
                                          <a:solidFill>
                                            <a:srgbClr val="000000"/>
                                          </a:solidFill>
                                          <a:latin typeface="Cambria Math" panose="02040503050406030204" pitchFamily="18" charset="0"/>
                                        </a:rPr>
                                      </m:ctrlPr>
                                    </m:sSupPr>
                                    <m:e>
                                      <m:r>
                                        <a:rPr lang="zh-TW" altLang="en-US" sz="2000" i="1">
                                          <a:solidFill>
                                            <a:srgbClr val="000000"/>
                                          </a:solidFill>
                                          <a:latin typeface="Cambria Math" panose="02040503050406030204" pitchFamily="18" charset="0"/>
                                        </a:rPr>
                                        <m:t>)</m:t>
                                      </m:r>
                                    </m:e>
                                    <m:sup>
                                      <m:r>
                                        <a:rPr lang="zh-TW" altLang="en-US" sz="2000" i="1">
                                          <a:solidFill>
                                            <a:srgbClr val="000000"/>
                                          </a:solidFill>
                                          <a:latin typeface="Cambria Math" panose="02040503050406030204" pitchFamily="18" charset="0"/>
                                        </a:rPr>
                                        <m:t>2</m:t>
                                      </m:r>
                                    </m:sup>
                                  </m:sSup>
                                </m:e>
                              </m:d>
                            </m:e>
                          </m:d>
                          <m:r>
                            <a:rPr lang="zh-TW" altLang="en-US" sz="2000" i="1">
                              <a:solidFill>
                                <a:srgbClr val="000000"/>
                              </a:solidFill>
                              <a:latin typeface="Cambria Math" panose="02040503050406030204" pitchFamily="18" charset="0"/>
                            </a:rPr>
                            <m:t>𝐹</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𝑢</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𝑣</m:t>
                          </m:r>
                          <m:r>
                            <a:rPr lang="zh-TW" altLang="en-US" sz="2000" i="1">
                              <a:solidFill>
                                <a:srgbClr val="000000"/>
                              </a:solidFill>
                              <a:latin typeface="Cambria Math" panose="02040503050406030204" pitchFamily="18" charset="0"/>
                            </a:rPr>
                            <m:t>)</m:t>
                          </m:r>
                        </m:e>
                      </m:d>
                    </m:oMath>
                  </m:oMathPara>
                </a14:m>
                <a:endParaRPr lang="zh-TW" altLang="en-US" sz="2000" dirty="0"/>
              </a:p>
            </p:txBody>
          </p:sp>
        </mc:Choice>
        <mc:Fallback xmlns="">
          <p:sp>
            <p:nvSpPr>
              <p:cNvPr id="61447" name="Object 6">
                <a:extLst>
                  <a:ext uri="{FF2B5EF4-FFF2-40B4-BE49-F238E27FC236}">
                    <a16:creationId xmlns:a16="http://schemas.microsoft.com/office/drawing/2014/main" id="{6A505C99-C2AD-416A-93B6-DA0F271D01A9}"/>
                  </a:ext>
                </a:extLst>
              </p:cNvPr>
              <p:cNvSpPr txBox="1">
                <a:spLocks noRot="1" noChangeAspect="1" noMove="1" noResize="1" noEditPoints="1" noAdjustHandles="1" noChangeArrowheads="1" noChangeShapeType="1" noTextEdit="1"/>
              </p:cNvSpPr>
              <p:nvPr/>
            </p:nvSpPr>
            <p:spPr bwMode="auto">
              <a:xfrm>
                <a:off x="539552" y="3789040"/>
                <a:ext cx="7646739" cy="422275"/>
              </a:xfrm>
              <a:prstGeom prst="rect">
                <a:avLst/>
              </a:prstGeom>
              <a:blipFill>
                <a:blip r:embed="rId6"/>
                <a:stretch>
                  <a:fillRect b="-11594"/>
                </a:stretch>
              </a:blipFill>
              <a:ln>
                <a:noFill/>
              </a:ln>
              <a:effectLst/>
            </p:spPr>
            <p:txBody>
              <a:bodyPr/>
              <a:lstStyle/>
              <a:p>
                <a:r>
                  <a:rPr lang="zh-TW"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a:extLst>
              <a:ext uri="{FF2B5EF4-FFF2-40B4-BE49-F238E27FC236}">
                <a16:creationId xmlns:a16="http://schemas.microsoft.com/office/drawing/2014/main" id="{4382F091-89B1-4997-AF10-4702424EA8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D13BEF8-647E-4218-9AC7-2E5CECDF7EDB}" type="slidenum">
              <a:rPr kumimoji="0" lang="zh-TW" altLang="en-US"/>
              <a:pPr eaLnBrk="1" hangingPunct="1"/>
              <a:t>57</a:t>
            </a:fld>
            <a:endParaRPr kumimoji="0" lang="en-US" altLang="zh-TW"/>
          </a:p>
        </p:txBody>
      </p:sp>
      <p:sp>
        <p:nvSpPr>
          <p:cNvPr id="62467" name="Rectangle 2">
            <a:extLst>
              <a:ext uri="{FF2B5EF4-FFF2-40B4-BE49-F238E27FC236}">
                <a16:creationId xmlns:a16="http://schemas.microsoft.com/office/drawing/2014/main" id="{522FC413-5548-4847-AC3F-46C4013FCCBA}"/>
              </a:ext>
            </a:extLst>
          </p:cNvPr>
          <p:cNvSpPr>
            <a:spLocks noGrp="1" noChangeArrowheads="1"/>
          </p:cNvSpPr>
          <p:nvPr>
            <p:ph type="title"/>
          </p:nvPr>
        </p:nvSpPr>
        <p:spPr/>
        <p:txBody>
          <a:bodyPr/>
          <a:lstStyle/>
          <a:p>
            <a:pPr eaLnBrk="1" hangingPunct="1"/>
            <a:endParaRPr lang="zh-TW" altLang="en-US"/>
          </a:p>
        </p:txBody>
      </p:sp>
      <p:pic>
        <p:nvPicPr>
          <p:cNvPr id="62468" name="Picture 4">
            <a:extLst>
              <a:ext uri="{FF2B5EF4-FFF2-40B4-BE49-F238E27FC236}">
                <a16:creationId xmlns:a16="http://schemas.microsoft.com/office/drawing/2014/main" id="{29BA1C9E-8F43-4529-8E65-A0D286BE6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7813"/>
            <a:ext cx="6840537" cy="62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a:extLst>
              <a:ext uri="{FF2B5EF4-FFF2-40B4-BE49-F238E27FC236}">
                <a16:creationId xmlns:a16="http://schemas.microsoft.com/office/drawing/2014/main" id="{E83930AF-CB48-4FA7-81F3-38AB5A89AE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DF7828B-4006-4F51-9259-3987D6E6D862}" type="slidenum">
              <a:rPr kumimoji="0" lang="zh-TW" altLang="en-US"/>
              <a:pPr eaLnBrk="1" hangingPunct="1"/>
              <a:t>58</a:t>
            </a:fld>
            <a:endParaRPr kumimoji="0" lang="en-US" altLang="zh-TW"/>
          </a:p>
        </p:txBody>
      </p:sp>
      <p:sp>
        <p:nvSpPr>
          <p:cNvPr id="63491" name="Rectangle 2">
            <a:extLst>
              <a:ext uri="{FF2B5EF4-FFF2-40B4-BE49-F238E27FC236}">
                <a16:creationId xmlns:a16="http://schemas.microsoft.com/office/drawing/2014/main" id="{A53B2F13-413D-4D32-ACCD-123C39FBA5C2}"/>
              </a:ext>
            </a:extLst>
          </p:cNvPr>
          <p:cNvSpPr>
            <a:spLocks noGrp="1" noChangeArrowheads="1"/>
          </p:cNvSpPr>
          <p:nvPr>
            <p:ph type="title"/>
          </p:nvPr>
        </p:nvSpPr>
        <p:spPr/>
        <p:txBody>
          <a:bodyPr/>
          <a:lstStyle/>
          <a:p>
            <a:pPr eaLnBrk="1" hangingPunct="1"/>
            <a:r>
              <a:rPr lang="en-US" altLang="zh-TW"/>
              <a:t>Unsharp Masking, High-Boost Filtering, and High-Frequency Emphasis Filtering</a:t>
            </a:r>
            <a:endParaRPr lang="zh-TW" altLang="en-US"/>
          </a:p>
        </p:txBody>
      </p:sp>
      <mc:AlternateContent xmlns:mc="http://schemas.openxmlformats.org/markup-compatibility/2006" xmlns:a14="http://schemas.microsoft.com/office/drawing/2010/main">
        <mc:Choice Requires="a14">
          <p:sp>
            <p:nvSpPr>
              <p:cNvPr id="63492" name="Rectangle 3">
                <a:extLst>
                  <a:ext uri="{FF2B5EF4-FFF2-40B4-BE49-F238E27FC236}">
                    <a16:creationId xmlns:a16="http://schemas.microsoft.com/office/drawing/2014/main" id="{0B98BA4D-32FA-4A9B-878A-C45B77E115FB}"/>
                  </a:ext>
                </a:extLst>
              </p:cNvPr>
              <p:cNvSpPr>
                <a:spLocks noGrp="1" noChangeArrowheads="1"/>
              </p:cNvSpPr>
              <p:nvPr>
                <p:ph type="body" idx="1"/>
              </p:nvPr>
            </p:nvSpPr>
            <p:spPr/>
            <p:txBody>
              <a:bodyPr/>
              <a:lstStyle/>
              <a:p>
                <a:pPr eaLnBrk="1" hangingPunct="1"/>
                <a:r>
                  <a:rPr lang="en-US" altLang="zh-TW" dirty="0"/>
                  <a:t>Unsharp masking consists of generating a sharp image by subtracting from an image a blurred version of itself, i.e.,</a:t>
                </a:r>
              </a:p>
              <a:p>
                <a:pPr eaLnBrk="1" hangingPunct="1">
                  <a:lnSpc>
                    <a:spcPct val="80000"/>
                  </a:lnSpc>
                  <a:spcBef>
                    <a:spcPct val="5000"/>
                  </a:spcBef>
                  <a:buFont typeface="Wingdings" panose="05000000000000000000" pitchFamily="2" charset="2"/>
                  <a:buNone/>
                </a:pPr>
                <a:r>
                  <a:rPr lang="zh-TW" altLang="en-US" dirty="0"/>
                  <a:t>									     </a:t>
                </a:r>
                <a:r>
                  <a:rPr lang="en-US" altLang="zh-TW" dirty="0"/>
                  <a:t>(4.4-14)</a:t>
                </a:r>
              </a:p>
              <a:p>
                <a:pPr eaLnBrk="1" hangingPunct="1"/>
                <a:r>
                  <a:rPr lang="en-US" altLang="zh-TW" dirty="0"/>
                  <a:t>High-boost filtering generalizes this by multiplying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by a constant </a:t>
                </a:r>
                <a:r>
                  <a:rPr lang="en-US" altLang="zh-TW" i="1" dirty="0"/>
                  <a:t>A</a:t>
                </a:r>
                <a:r>
                  <a:rPr lang="en-US" altLang="zh-TW" dirty="0"/>
                  <a:t> </a:t>
                </a:r>
                <a:r>
                  <a:rPr lang="en-US" altLang="zh-TW" dirty="0">
                    <a:cs typeface="Times New Roman" panose="02020603050405020304" pitchFamily="18" charset="0"/>
                  </a:rPr>
                  <a:t>≥ 1:</a:t>
                </a:r>
              </a:p>
              <a:p>
                <a:pPr eaLnBrk="1" hangingPunct="1">
                  <a:lnSpc>
                    <a:spcPct val="90000"/>
                  </a:lnSpc>
                  <a:spcBef>
                    <a:spcPct val="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(4.4-15)</a:t>
                </a:r>
              </a:p>
              <a:p>
                <a:pPr eaLnBrk="1" hangingPunct="1">
                  <a:lnSpc>
                    <a:spcPct val="70000"/>
                  </a:lnSpc>
                  <a:spcBef>
                    <a:spcPct val="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(4.4-16)</a:t>
                </a:r>
              </a:p>
              <a:p>
                <a:pPr eaLnBrk="1" hangingPunct="1">
                  <a:lnSpc>
                    <a:spcPct val="80000"/>
                  </a:lnSpc>
                  <a:spcBef>
                    <a:spcPct val="10000"/>
                  </a:spcBef>
                  <a:buFont typeface="Wingdings" panose="05000000000000000000" pitchFamily="2" charset="2"/>
                  <a:buNone/>
                </a:pPr>
                <a:r>
                  <a:rPr lang="zh-TW" altLang="en-US" dirty="0">
                    <a:cs typeface="Times New Roman" panose="02020603050405020304" pitchFamily="18" charset="0"/>
                  </a:rPr>
                  <a:t>									     </a:t>
                </a:r>
                <a:r>
                  <a:rPr lang="en-US" altLang="zh-TW" dirty="0">
                    <a:cs typeface="Times New Roman" panose="02020603050405020304" pitchFamily="18" charset="0"/>
                  </a:rPr>
                  <a:t>(4.4-17)</a:t>
                </a:r>
              </a:p>
              <a:p>
                <a:pPr eaLnBrk="1" hangingPunct="1"/>
                <a:r>
                  <a:rPr lang="en-US" altLang="zh-TW" dirty="0"/>
                  <a:t>From Eq. (4.4-14),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b="0" i="1" smtClean="0">
                            <a:latin typeface="Cambria Math" panose="02040503050406030204" pitchFamily="18" charset="0"/>
                          </a:rPr>
                          <m:t>h𝑝</m:t>
                        </m:r>
                      </m:sub>
                    </m:sSub>
                  </m:oMath>
                </a14:m>
                <a:r>
                  <a:rPr lang="en-US" altLang="zh-TW" dirty="0"/>
                  <a:t>(</a:t>
                </a:r>
                <a:r>
                  <a:rPr lang="en-US" altLang="zh-TW" i="1" dirty="0"/>
                  <a:t>u</a:t>
                </a:r>
                <a:r>
                  <a:rPr lang="en-US" altLang="zh-TW" dirty="0"/>
                  <a:t>,</a:t>
                </a:r>
                <a:r>
                  <a:rPr lang="en-US" altLang="zh-TW" i="1" dirty="0"/>
                  <a:t> v</a:t>
                </a:r>
                <a:r>
                  <a:rPr lang="en-US" altLang="zh-TW" dirty="0"/>
                  <a:t>) = </a:t>
                </a:r>
                <a:r>
                  <a:rPr lang="en-US" altLang="zh-TW" i="1" dirty="0"/>
                  <a:t>F</a:t>
                </a:r>
                <a:r>
                  <a:rPr lang="en-US" altLang="zh-TW" dirty="0"/>
                  <a:t>(</a:t>
                </a:r>
                <a:r>
                  <a:rPr lang="en-US" altLang="zh-TW" i="1" dirty="0"/>
                  <a:t>u</a:t>
                </a:r>
                <a:r>
                  <a:rPr lang="en-US" altLang="zh-TW" dirty="0"/>
                  <a:t>,</a:t>
                </a:r>
                <a:r>
                  <a:rPr lang="en-US" altLang="zh-TW" i="1" dirty="0"/>
                  <a:t> v</a:t>
                </a:r>
                <a:r>
                  <a:rPr lang="en-US" altLang="zh-TW" dirty="0"/>
                  <a:t>) </a:t>
                </a:r>
                <a:r>
                  <a:rPr lang="en-US" altLang="zh-TW" dirty="0">
                    <a:latin typeface="Arial" panose="020B0604020202020204" pitchFamily="34" charset="0"/>
                  </a:rPr>
                  <a:t>–</a:t>
                </a:r>
                <a:r>
                  <a:rPr lang="en-US" altLang="zh-TW" dirty="0"/>
                  <a: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b="0" i="1" smtClean="0">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 But,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𝐹</m:t>
                        </m:r>
                      </m:e>
                      <m:sub>
                        <m:r>
                          <a:rPr lang="en-US" altLang="zh-TW" i="1">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 =</a:t>
                </a:r>
                <a14:m>
                  <m:oMath xmlns:m="http://schemas.openxmlformats.org/officeDocument/2006/math">
                    <m:r>
                      <a:rPr lang="en-US" altLang="zh-TW" b="0" i="0"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𝐻</m:t>
                        </m:r>
                      </m:e>
                      <m:sub>
                        <m:r>
                          <a:rPr lang="en-US" altLang="zh-TW" i="1">
                            <a:latin typeface="Cambria Math" panose="02040503050406030204" pitchFamily="18" charset="0"/>
                          </a:rPr>
                          <m:t>𝑙𝑝</m:t>
                        </m:r>
                      </m:sub>
                    </m:sSub>
                  </m:oMath>
                </a14:m>
                <a:r>
                  <a:rPr lang="en-US" altLang="zh-TW" dirty="0"/>
                  <a:t>(</a:t>
                </a:r>
                <a:r>
                  <a:rPr lang="en-US" altLang="zh-TW" i="1" dirty="0"/>
                  <a:t>u</a:t>
                </a:r>
                <a:r>
                  <a:rPr lang="en-US" altLang="zh-TW" dirty="0"/>
                  <a:t>,</a:t>
                </a:r>
                <a:r>
                  <a:rPr lang="en-US" altLang="zh-TW" i="1" dirty="0"/>
                  <a:t> v</a:t>
                </a:r>
                <a:r>
                  <a:rPr lang="en-US" altLang="zh-TW" dirty="0"/>
                  <a:t>)</a:t>
                </a:r>
                <a:r>
                  <a:rPr lang="en-US" altLang="zh-TW" i="1" dirty="0"/>
                  <a:t>F</a:t>
                </a:r>
                <a:r>
                  <a:rPr lang="en-US" altLang="zh-TW" dirty="0"/>
                  <a:t>(</a:t>
                </a:r>
                <a:r>
                  <a:rPr lang="en-US" altLang="zh-TW" i="1" dirty="0"/>
                  <a:t>u</a:t>
                </a:r>
                <a:r>
                  <a:rPr lang="en-US" altLang="zh-TW" dirty="0"/>
                  <a:t>,</a:t>
                </a:r>
                <a:r>
                  <a:rPr lang="en-US" altLang="zh-TW" i="1" dirty="0"/>
                  <a:t> v</a:t>
                </a:r>
                <a:r>
                  <a:rPr lang="en-US" altLang="zh-TW" dirty="0"/>
                  <a:t>), where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𝑙𝑝</m:t>
                        </m:r>
                      </m:sub>
                    </m:sSub>
                  </m:oMath>
                </a14:m>
                <a:r>
                  <a:rPr lang="en-US" altLang="zh-TW" dirty="0"/>
                  <a:t> is the transfer function of a lowpass filter. Therefore,</a:t>
                </a:r>
              </a:p>
              <a:p>
                <a:pPr eaLnBrk="1" hangingPunct="1">
                  <a:buFont typeface="Wingdings" panose="05000000000000000000" pitchFamily="2" charset="2"/>
                  <a:buNone/>
                </a:pPr>
                <a:r>
                  <a:rPr lang="zh-TW" altLang="en-US" dirty="0"/>
                  <a:t>									     </a:t>
                </a:r>
                <a:r>
                  <a:rPr lang="en-US" altLang="zh-TW" dirty="0"/>
                  <a:t>(4.4-18)</a:t>
                </a:r>
              </a:p>
            </p:txBody>
          </p:sp>
        </mc:Choice>
        <mc:Fallback xmlns="">
          <p:sp>
            <p:nvSpPr>
              <p:cNvPr id="63492" name="Rectangle 3">
                <a:extLst>
                  <a:ext uri="{FF2B5EF4-FFF2-40B4-BE49-F238E27FC236}">
                    <a16:creationId xmlns:a16="http://schemas.microsoft.com/office/drawing/2014/main" id="{0B98BA4D-32FA-4A9B-878A-C45B77E115FB}"/>
                  </a:ext>
                </a:extLst>
              </p:cNvPr>
              <p:cNvSpPr>
                <a:spLocks noGrp="1" noRot="1" noChangeAspect="1" noMove="1" noResize="1" noEditPoints="1" noAdjustHandles="1" noChangeArrowheads="1" noChangeShapeType="1" noTextEdit="1"/>
              </p:cNvSpPr>
              <p:nvPr>
                <p:ph type="body" idx="1"/>
              </p:nvPr>
            </p:nvSpPr>
            <p:spPr>
              <a:blipFill>
                <a:blip r:embed="rId2"/>
                <a:stretch>
                  <a:fillRect l="-1378" t="-2105" r="-2412" b="-35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3" name="Object 4">
                <a:extLst>
                  <a:ext uri="{FF2B5EF4-FFF2-40B4-BE49-F238E27FC236}">
                    <a16:creationId xmlns:a16="http://schemas.microsoft.com/office/drawing/2014/main" id="{F720EFB7-842A-418E-8A1A-F8A98F8BB8EC}"/>
                  </a:ext>
                </a:extLst>
              </p:cNvPr>
              <p:cNvSpPr txBox="1"/>
              <p:nvPr/>
            </p:nvSpPr>
            <p:spPr bwMode="auto">
              <a:xfrm>
                <a:off x="727074" y="2216150"/>
                <a:ext cx="4276973"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3" name="Object 4">
                <a:extLst>
                  <a:ext uri="{FF2B5EF4-FFF2-40B4-BE49-F238E27FC236}">
                    <a16:creationId xmlns:a16="http://schemas.microsoft.com/office/drawing/2014/main" id="{F720EFB7-842A-418E-8A1A-F8A98F8BB8EC}"/>
                  </a:ext>
                </a:extLst>
              </p:cNvPr>
              <p:cNvSpPr txBox="1">
                <a:spLocks noRot="1" noChangeAspect="1" noMove="1" noResize="1" noEditPoints="1" noAdjustHandles="1" noChangeArrowheads="1" noChangeShapeType="1" noTextEdit="1"/>
              </p:cNvSpPr>
              <p:nvPr/>
            </p:nvSpPr>
            <p:spPr bwMode="auto">
              <a:xfrm>
                <a:off x="727074" y="2216150"/>
                <a:ext cx="4276973" cy="504825"/>
              </a:xfrm>
              <a:prstGeom prst="rect">
                <a:avLst/>
              </a:prstGeom>
              <a:blipFill>
                <a:blip r:embed="rId3"/>
                <a:stretch>
                  <a:fillRect b="-9756"/>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4" name="Object 5">
                <a:extLst>
                  <a:ext uri="{FF2B5EF4-FFF2-40B4-BE49-F238E27FC236}">
                    <a16:creationId xmlns:a16="http://schemas.microsoft.com/office/drawing/2014/main" id="{AB071774-A2CE-4722-8FDA-009BD1FEC670}"/>
                  </a:ext>
                </a:extLst>
              </p:cNvPr>
              <p:cNvSpPr txBox="1"/>
              <p:nvPr/>
            </p:nvSpPr>
            <p:spPr bwMode="auto">
              <a:xfrm>
                <a:off x="654050" y="3429000"/>
                <a:ext cx="4524375" cy="5746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h𝑏</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𝐴𝑓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4" name="Object 5">
                <a:extLst>
                  <a:ext uri="{FF2B5EF4-FFF2-40B4-BE49-F238E27FC236}">
                    <a16:creationId xmlns:a16="http://schemas.microsoft.com/office/drawing/2014/main" id="{AB071774-A2CE-4722-8FDA-009BD1FEC670}"/>
                  </a:ext>
                </a:extLst>
              </p:cNvPr>
              <p:cNvSpPr txBox="1">
                <a:spLocks noRot="1" noChangeAspect="1" noMove="1" noResize="1" noEditPoints="1" noAdjustHandles="1" noChangeArrowheads="1" noChangeShapeType="1" noTextEdit="1"/>
              </p:cNvSpPr>
              <p:nvPr/>
            </p:nvSpPr>
            <p:spPr bwMode="auto">
              <a:xfrm>
                <a:off x="654050" y="3429000"/>
                <a:ext cx="4524375" cy="574675"/>
              </a:xfrm>
              <a:prstGeom prst="rect">
                <a:avLst/>
              </a:prstGeom>
              <a:blipFill>
                <a:blip r:embed="rId4"/>
                <a:stretch>
                  <a:fillRect/>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5" name="Object 6">
                <a:extLst>
                  <a:ext uri="{FF2B5EF4-FFF2-40B4-BE49-F238E27FC236}">
                    <a16:creationId xmlns:a16="http://schemas.microsoft.com/office/drawing/2014/main" id="{1D2E9275-06FE-41B7-BAD2-0D79C295CEAB}"/>
                  </a:ext>
                </a:extLst>
              </p:cNvPr>
              <p:cNvSpPr txBox="1"/>
              <p:nvPr/>
            </p:nvSpPr>
            <p:spPr bwMode="auto">
              <a:xfrm>
                <a:off x="1994372" y="3835664"/>
                <a:ext cx="5200352" cy="57626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𝐴</m:t>
                      </m:r>
                      <m:r>
                        <a:rPr lang="zh-TW" altLang="en-US" sz="2400" i="1" smtClean="0">
                          <a:solidFill>
                            <a:srgbClr val="000000"/>
                          </a:solidFill>
                          <a:latin typeface="Cambria Math" panose="02040503050406030204" pitchFamily="18" charset="0"/>
                        </a:rPr>
                        <m:t>−1)</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𝑙𝑝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5" name="Object 6">
                <a:extLst>
                  <a:ext uri="{FF2B5EF4-FFF2-40B4-BE49-F238E27FC236}">
                    <a16:creationId xmlns:a16="http://schemas.microsoft.com/office/drawing/2014/main" id="{1D2E9275-06FE-41B7-BAD2-0D79C295CEAB}"/>
                  </a:ext>
                </a:extLst>
              </p:cNvPr>
              <p:cNvSpPr txBox="1">
                <a:spLocks noRot="1" noChangeAspect="1" noMove="1" noResize="1" noEditPoints="1" noAdjustHandles="1" noChangeArrowheads="1" noChangeShapeType="1" noTextEdit="1"/>
              </p:cNvSpPr>
              <p:nvPr/>
            </p:nvSpPr>
            <p:spPr bwMode="auto">
              <a:xfrm>
                <a:off x="1994372" y="3835664"/>
                <a:ext cx="5200352" cy="576262"/>
              </a:xfrm>
              <a:prstGeom prst="rect">
                <a:avLst/>
              </a:prstGeom>
              <a:blipFill>
                <a:blip r:embed="rId5"/>
                <a:stretch>
                  <a:fillRect r="-234"/>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6" name="Object 7">
                <a:extLst>
                  <a:ext uri="{FF2B5EF4-FFF2-40B4-BE49-F238E27FC236}">
                    <a16:creationId xmlns:a16="http://schemas.microsoft.com/office/drawing/2014/main" id="{53553A36-C967-4985-AF26-566D9FD46A57}"/>
                  </a:ext>
                </a:extLst>
              </p:cNvPr>
              <p:cNvSpPr txBox="1"/>
              <p:nvPr/>
            </p:nvSpPr>
            <p:spPr bwMode="auto">
              <a:xfrm>
                <a:off x="1952889" y="4224336"/>
                <a:ext cx="4173537" cy="5762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𝐴</m:t>
                      </m:r>
                      <m:r>
                        <a:rPr lang="zh-TW" altLang="en-US" sz="2400" i="1" smtClean="0">
                          <a:solidFill>
                            <a:srgbClr val="000000"/>
                          </a:solidFill>
                          <a:latin typeface="Cambria Math" panose="02040503050406030204" pitchFamily="18" charset="0"/>
                        </a:rPr>
                        <m:t>−1)</m:t>
                      </m:r>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b>
                        <m:sSubPr>
                          <m:ctrlPr>
                            <a:rPr lang="en-US" altLang="zh-TW" sz="2400" i="1" smtClean="0">
                              <a:solidFill>
                                <a:srgbClr val="000000"/>
                              </a:solidFill>
                              <a:latin typeface="Cambria Math" panose="02040503050406030204" pitchFamily="18" charset="0"/>
                            </a:rPr>
                          </m:ctrlPr>
                        </m:sSubPr>
                        <m:e>
                          <m:r>
                            <a:rPr lang="en-US" altLang="zh-TW" sz="2400" b="0" i="1" smtClean="0">
                              <a:solidFill>
                                <a:srgbClr val="000000"/>
                              </a:solidFill>
                              <a:latin typeface="Cambria Math" panose="02040503050406030204" pitchFamily="18" charset="0"/>
                            </a:rPr>
                            <m:t>𝑓</m:t>
                          </m:r>
                        </m:e>
                        <m:sub>
                          <m:r>
                            <a:rPr lang="en-US" altLang="zh-TW" sz="2400" b="0" i="1" smtClean="0">
                              <a:solidFill>
                                <a:srgbClr val="000000"/>
                              </a:solidFill>
                              <a:latin typeface="Cambria Math" panose="02040503050406030204" pitchFamily="18" charset="0"/>
                            </a:rPr>
                            <m:t>h𝑝</m:t>
                          </m:r>
                        </m:sub>
                      </m:sSub>
                      <m:r>
                        <a:rPr lang="zh-TW" altLang="en-US" sz="240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6" name="Object 7">
                <a:extLst>
                  <a:ext uri="{FF2B5EF4-FFF2-40B4-BE49-F238E27FC236}">
                    <a16:creationId xmlns:a16="http://schemas.microsoft.com/office/drawing/2014/main" id="{53553A36-C967-4985-AF26-566D9FD46A57}"/>
                  </a:ext>
                </a:extLst>
              </p:cNvPr>
              <p:cNvSpPr txBox="1">
                <a:spLocks noRot="1" noChangeAspect="1" noMove="1" noResize="1" noEditPoints="1" noAdjustHandles="1" noChangeArrowheads="1" noChangeShapeType="1" noTextEdit="1"/>
              </p:cNvSpPr>
              <p:nvPr/>
            </p:nvSpPr>
            <p:spPr bwMode="auto">
              <a:xfrm>
                <a:off x="1952889" y="4224336"/>
                <a:ext cx="4173537" cy="576263"/>
              </a:xfrm>
              <a:prstGeom prst="rect">
                <a:avLst/>
              </a:prstGeom>
              <a:blipFill>
                <a:blip r:embed="rId6"/>
                <a:stretch>
                  <a:fillRect/>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497" name="Object 8">
                <a:extLst>
                  <a:ext uri="{FF2B5EF4-FFF2-40B4-BE49-F238E27FC236}">
                    <a16:creationId xmlns:a16="http://schemas.microsoft.com/office/drawing/2014/main" id="{948E5A99-C2BC-4D8E-A9EF-925E4C1AC6DB}"/>
                  </a:ext>
                </a:extLst>
              </p:cNvPr>
              <p:cNvSpPr txBox="1"/>
              <p:nvPr/>
            </p:nvSpPr>
            <p:spPr bwMode="auto">
              <a:xfrm>
                <a:off x="728663" y="6081713"/>
                <a:ext cx="3699321" cy="5048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i="1">
                              <a:latin typeface="Cambria Math" panose="02040503050406030204" pitchFamily="18" charset="0"/>
                            </a:rPr>
                            <m:t>𝑙𝑝</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3497" name="Object 8">
                <a:extLst>
                  <a:ext uri="{FF2B5EF4-FFF2-40B4-BE49-F238E27FC236}">
                    <a16:creationId xmlns:a16="http://schemas.microsoft.com/office/drawing/2014/main" id="{948E5A99-C2BC-4D8E-A9EF-925E4C1AC6DB}"/>
                  </a:ext>
                </a:extLst>
              </p:cNvPr>
              <p:cNvSpPr txBox="1">
                <a:spLocks noRot="1" noChangeAspect="1" noMove="1" noResize="1" noEditPoints="1" noAdjustHandles="1" noChangeArrowheads="1" noChangeShapeType="1" noTextEdit="1"/>
              </p:cNvSpPr>
              <p:nvPr/>
            </p:nvSpPr>
            <p:spPr bwMode="auto">
              <a:xfrm>
                <a:off x="728663" y="6081713"/>
                <a:ext cx="3699321" cy="504825"/>
              </a:xfrm>
              <a:prstGeom prst="rect">
                <a:avLst/>
              </a:prstGeom>
              <a:blipFill>
                <a:blip r:embed="rId7"/>
                <a:stretch>
                  <a:fillRect b="-9756"/>
                </a:stretch>
              </a:blipFill>
              <a:ln>
                <a:noFill/>
              </a:ln>
              <a:effectLst/>
            </p:spPr>
            <p:txBody>
              <a:bodyPr/>
              <a:lstStyle/>
              <a:p>
                <a:r>
                  <a:rPr lang="zh-TW"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a:extLst>
              <a:ext uri="{FF2B5EF4-FFF2-40B4-BE49-F238E27FC236}">
                <a16:creationId xmlns:a16="http://schemas.microsoft.com/office/drawing/2014/main" id="{A5C1CF60-C5D1-4336-BB42-1BAA9FE6D1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443ABAE-472C-4FEC-B70A-D2D085F6EFAB}" type="slidenum">
              <a:rPr kumimoji="0" lang="zh-TW" altLang="en-US"/>
              <a:pPr eaLnBrk="1" hangingPunct="1"/>
              <a:t>59</a:t>
            </a:fld>
            <a:endParaRPr kumimoji="0" lang="en-US" altLang="zh-TW"/>
          </a:p>
        </p:txBody>
      </p:sp>
      <p:sp>
        <p:nvSpPr>
          <p:cNvPr id="64515" name="Rectangle 2">
            <a:extLst>
              <a:ext uri="{FF2B5EF4-FFF2-40B4-BE49-F238E27FC236}">
                <a16:creationId xmlns:a16="http://schemas.microsoft.com/office/drawing/2014/main" id="{365F0AB8-4B6D-49DF-BE0B-6FB152E98BC2}"/>
              </a:ext>
            </a:extLst>
          </p:cNvPr>
          <p:cNvSpPr>
            <a:spLocks noGrp="1" noChangeArrowheads="1"/>
          </p:cNvSpPr>
          <p:nvPr>
            <p:ph type="title"/>
          </p:nvPr>
        </p:nvSpPr>
        <p:spPr/>
        <p:txBody>
          <a:bodyPr/>
          <a:lstStyle/>
          <a:p>
            <a:pPr eaLnBrk="1" hangingPunct="1"/>
            <a:endParaRPr lang="zh-TW" altLang="en-US"/>
          </a:p>
        </p:txBody>
      </p:sp>
      <p:sp>
        <p:nvSpPr>
          <p:cNvPr id="64516" name="Rectangle 3">
            <a:extLst>
              <a:ext uri="{FF2B5EF4-FFF2-40B4-BE49-F238E27FC236}">
                <a16:creationId xmlns:a16="http://schemas.microsoft.com/office/drawing/2014/main" id="{F2BC8007-067F-4710-9197-FC4CC3E0137A}"/>
              </a:ext>
            </a:extLst>
          </p:cNvPr>
          <p:cNvSpPr>
            <a:spLocks noGrp="1" noChangeArrowheads="1"/>
          </p:cNvSpPr>
          <p:nvPr>
            <p:ph type="body" idx="1"/>
          </p:nvPr>
        </p:nvSpPr>
        <p:spPr/>
        <p:txBody>
          <a:bodyPr/>
          <a:lstStyle/>
          <a:p>
            <a:pPr eaLnBrk="1" hangingPunct="1"/>
            <a:r>
              <a:rPr lang="en-US" altLang="zh-TW" dirty="0"/>
              <a:t>Similarly, high-boost filtering is:</a:t>
            </a:r>
          </a:p>
          <a:p>
            <a:pPr eaLnBrk="1" hangingPunct="1">
              <a:buFont typeface="Wingdings" panose="05000000000000000000" pitchFamily="2" charset="2"/>
              <a:buNone/>
            </a:pPr>
            <a:r>
              <a:rPr lang="zh-TW" altLang="en-US" dirty="0"/>
              <a:t>									     </a:t>
            </a:r>
            <a:r>
              <a:rPr lang="en-US" altLang="zh-TW" dirty="0"/>
              <a:t>(4.4-19)</a:t>
            </a:r>
          </a:p>
          <a:p>
            <a:pPr eaLnBrk="1" hangingPunct="1">
              <a:buFont typeface="Wingdings" panose="05000000000000000000" pitchFamily="2" charset="2"/>
              <a:buNone/>
            </a:pPr>
            <a:r>
              <a:rPr lang="zh-TW" altLang="en-US" dirty="0"/>
              <a:t>	</a:t>
            </a:r>
            <a:r>
              <a:rPr lang="en-US" altLang="zh-TW" dirty="0"/>
              <a:t>with </a:t>
            </a:r>
            <a:r>
              <a:rPr lang="en-US" altLang="zh-TW" i="1" dirty="0"/>
              <a:t>A</a:t>
            </a:r>
            <a:r>
              <a:rPr lang="en-US" altLang="zh-TW" dirty="0"/>
              <a:t> </a:t>
            </a:r>
            <a:r>
              <a:rPr lang="en-US" altLang="zh-TW" dirty="0">
                <a:cs typeface="Times New Roman" panose="02020603050405020304" pitchFamily="18" charset="0"/>
              </a:rPr>
              <a:t>≥ 1.</a:t>
            </a:r>
            <a:endParaRPr lang="en-US" altLang="zh-TW" dirty="0"/>
          </a:p>
          <a:p>
            <a:pPr eaLnBrk="1" hangingPunct="1"/>
            <a:r>
              <a:rPr lang="en-US" altLang="zh-TW" dirty="0"/>
              <a:t>Fig. 4.29(a), (b), (c), and (d) shows the input image, the </a:t>
            </a:r>
            <a:r>
              <a:rPr lang="en-US" altLang="zh-TW" dirty="0" err="1"/>
              <a:t>highpass</a:t>
            </a:r>
            <a:r>
              <a:rPr lang="en-US" altLang="zh-TW" dirty="0"/>
              <a:t>-filtered image, and the two high-boost-filtered images using Eq. (4.4-17) with </a:t>
            </a:r>
            <a:r>
              <a:rPr lang="en-US" altLang="zh-TW" i="1" dirty="0"/>
              <a:t>A</a:t>
            </a:r>
            <a:r>
              <a:rPr lang="en-US" altLang="zh-TW" dirty="0"/>
              <a:t> = 2 and </a:t>
            </a:r>
            <a:r>
              <a:rPr lang="en-US" altLang="zh-TW" i="1" dirty="0"/>
              <a:t>A</a:t>
            </a:r>
            <a:r>
              <a:rPr lang="en-US" altLang="zh-TW" dirty="0"/>
              <a:t> = 2.7, respectively.</a:t>
            </a:r>
          </a:p>
          <a:p>
            <a:pPr eaLnBrk="1" hangingPunct="1"/>
            <a:r>
              <a:rPr lang="en-US" altLang="zh-TW" dirty="0"/>
              <a:t>High-frequency emphasis has a filter transfer function given by:</a:t>
            </a:r>
          </a:p>
          <a:p>
            <a:pPr eaLnBrk="1" hangingPunct="1">
              <a:buFont typeface="Wingdings" panose="05000000000000000000" pitchFamily="2" charset="2"/>
              <a:buNone/>
            </a:pPr>
            <a:r>
              <a:rPr lang="zh-TW" altLang="en-US" dirty="0"/>
              <a:t>									     </a:t>
            </a:r>
            <a:r>
              <a:rPr lang="en-US" altLang="zh-TW" dirty="0"/>
              <a:t>(4.4-20)</a:t>
            </a:r>
          </a:p>
          <a:p>
            <a:pPr eaLnBrk="1" hangingPunct="1">
              <a:buFont typeface="Wingdings" panose="05000000000000000000" pitchFamily="2" charset="2"/>
              <a:buNone/>
            </a:pPr>
            <a:r>
              <a:rPr lang="zh-TW" altLang="en-US" dirty="0"/>
              <a:t>	</a:t>
            </a:r>
            <a:r>
              <a:rPr lang="en-US" altLang="zh-TW" dirty="0"/>
              <a:t>where </a:t>
            </a:r>
            <a:r>
              <a:rPr lang="en-US" altLang="zh-TW" i="1" dirty="0"/>
              <a:t>a</a:t>
            </a:r>
            <a:r>
              <a:rPr lang="en-US" altLang="zh-TW" dirty="0"/>
              <a:t> </a:t>
            </a:r>
            <a:r>
              <a:rPr lang="en-US" altLang="zh-TW" dirty="0">
                <a:cs typeface="Times New Roman" panose="02020603050405020304" pitchFamily="18" charset="0"/>
              </a:rPr>
              <a:t>≥ 1 and </a:t>
            </a:r>
            <a:r>
              <a:rPr lang="en-US" altLang="zh-TW" i="1" dirty="0">
                <a:cs typeface="Times New Roman" panose="02020603050405020304" pitchFamily="18" charset="0"/>
              </a:rPr>
              <a:t>b</a:t>
            </a:r>
            <a:r>
              <a:rPr lang="en-US" altLang="zh-TW" dirty="0">
                <a:cs typeface="Times New Roman" panose="02020603050405020304" pitchFamily="18" charset="0"/>
              </a:rPr>
              <a:t> &gt; </a:t>
            </a:r>
            <a:r>
              <a:rPr lang="en-US" altLang="zh-TW" i="1" dirty="0">
                <a:cs typeface="Times New Roman" panose="02020603050405020304" pitchFamily="18" charset="0"/>
              </a:rPr>
              <a:t>a</a:t>
            </a:r>
            <a:r>
              <a:rPr lang="en-US" altLang="zh-TW" dirty="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4517" name="Object 4">
                <a:extLst>
                  <a:ext uri="{FF2B5EF4-FFF2-40B4-BE49-F238E27FC236}">
                    <a16:creationId xmlns:a16="http://schemas.microsoft.com/office/drawing/2014/main" id="{936B3D6E-803C-4132-A988-A8E39915DD59}"/>
                  </a:ext>
                </a:extLst>
              </p:cNvPr>
              <p:cNvSpPr txBox="1"/>
              <p:nvPr/>
            </p:nvSpPr>
            <p:spPr bwMode="auto">
              <a:xfrm>
                <a:off x="684213" y="882650"/>
                <a:ext cx="4679875" cy="503238"/>
              </a:xfrm>
              <a:prstGeom prst="rect">
                <a:avLst/>
              </a:prstGeom>
              <a:noFill/>
              <a:ln>
                <a:noFill/>
              </a:ln>
              <a:effectLst/>
            </p:spPr>
            <p:txBody>
              <a:bodyPr>
                <a:no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h𝑏</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𝐴</m:t>
                        </m:r>
                        <m:r>
                          <a:rPr lang="zh-TW" altLang="en-US" sz="2400" i="1">
                            <a:solidFill>
                              <a:srgbClr val="000000"/>
                            </a:solidFill>
                            <a:latin typeface="Cambria Math" panose="02040503050406030204" pitchFamily="18" charset="0"/>
                          </a:rPr>
                          <m:t>−1</m:t>
                        </m:r>
                      </m:e>
                    </m:d>
                    <m:r>
                      <a:rPr lang="zh-TW" altLang="en-US" sz="2400" i="1">
                        <a:solidFill>
                          <a:srgbClr val="000000"/>
                        </a:solidFill>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oMath>
                </a14:m>
                <a:r>
                  <a:rPr lang="en-US" altLang="zh-TW" sz="2400" dirty="0">
                    <a:latin typeface="+mj-lt"/>
                  </a:rPr>
                  <a:t>,</a:t>
                </a:r>
                <a:endParaRPr lang="zh-TW" altLang="en-US" sz="2400" dirty="0">
                  <a:latin typeface="+mj-lt"/>
                </a:endParaRPr>
              </a:p>
            </p:txBody>
          </p:sp>
        </mc:Choice>
        <mc:Fallback xmlns="">
          <p:sp>
            <p:nvSpPr>
              <p:cNvPr id="64517" name="Object 4">
                <a:extLst>
                  <a:ext uri="{FF2B5EF4-FFF2-40B4-BE49-F238E27FC236}">
                    <a16:creationId xmlns:a16="http://schemas.microsoft.com/office/drawing/2014/main" id="{936B3D6E-803C-4132-A988-A8E39915DD59}"/>
                  </a:ext>
                </a:extLst>
              </p:cNvPr>
              <p:cNvSpPr txBox="1">
                <a:spLocks noRot="1" noChangeAspect="1" noMove="1" noResize="1" noEditPoints="1" noAdjustHandles="1" noChangeArrowheads="1" noChangeShapeType="1" noTextEdit="1"/>
              </p:cNvSpPr>
              <p:nvPr/>
            </p:nvSpPr>
            <p:spPr bwMode="auto">
              <a:xfrm>
                <a:off x="684213" y="882650"/>
                <a:ext cx="4679875" cy="503238"/>
              </a:xfrm>
              <a:prstGeom prst="rect">
                <a:avLst/>
              </a:prstGeom>
              <a:blipFill>
                <a:blip r:embed="rId2"/>
                <a:stretch>
                  <a:fillRect l="-260" t="-9756" b="-19512"/>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518" name="Object 5">
                <a:extLst>
                  <a:ext uri="{FF2B5EF4-FFF2-40B4-BE49-F238E27FC236}">
                    <a16:creationId xmlns:a16="http://schemas.microsoft.com/office/drawing/2014/main" id="{3742805A-3CA2-45AD-8CB6-3A997C910E5F}"/>
                  </a:ext>
                </a:extLst>
              </p:cNvPr>
              <p:cNvSpPr txBox="1"/>
              <p:nvPr/>
            </p:nvSpPr>
            <p:spPr bwMode="auto">
              <a:xfrm>
                <a:off x="684212" y="4648200"/>
                <a:ext cx="4031804" cy="503238"/>
              </a:xfrm>
              <a:prstGeom prst="rect">
                <a:avLst/>
              </a:prstGeom>
              <a:noFill/>
              <a:ln>
                <a:noFill/>
              </a:ln>
              <a:effectLst/>
            </p:spPr>
            <p:txBody>
              <a:bodyPr>
                <a:no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h𝑓𝑒</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𝐻</m:t>
                        </m:r>
                      </m:e>
                      <m:sub>
                        <m:r>
                          <a:rPr lang="en-US" altLang="zh-TW" sz="2400" b="0" i="1" smtClean="0">
                            <a:latin typeface="Cambria Math" panose="02040503050406030204" pitchFamily="18" charset="0"/>
                          </a:rPr>
                          <m:t>h</m:t>
                        </m:r>
                        <m:r>
                          <a:rPr lang="en-US" altLang="zh-TW" sz="2400" i="1">
                            <a:latin typeface="Cambria Math" panose="02040503050406030204" pitchFamily="18" charset="0"/>
                          </a:rPr>
                          <m:t>𝑝</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oMath>
                </a14:m>
                <a:r>
                  <a:rPr lang="en-US" altLang="zh-TW" sz="2400" dirty="0">
                    <a:latin typeface="+mj-lt"/>
                  </a:rPr>
                  <a:t>,</a:t>
                </a:r>
                <a:endParaRPr lang="zh-TW" altLang="en-US" sz="2400" dirty="0">
                  <a:latin typeface="+mj-lt"/>
                </a:endParaRPr>
              </a:p>
            </p:txBody>
          </p:sp>
        </mc:Choice>
        <mc:Fallback xmlns="">
          <p:sp>
            <p:nvSpPr>
              <p:cNvPr id="64518" name="Object 5">
                <a:extLst>
                  <a:ext uri="{FF2B5EF4-FFF2-40B4-BE49-F238E27FC236}">
                    <a16:creationId xmlns:a16="http://schemas.microsoft.com/office/drawing/2014/main" id="{3742805A-3CA2-45AD-8CB6-3A997C910E5F}"/>
                  </a:ext>
                </a:extLst>
              </p:cNvPr>
              <p:cNvSpPr txBox="1">
                <a:spLocks noRot="1" noChangeAspect="1" noMove="1" noResize="1" noEditPoints="1" noAdjustHandles="1" noChangeArrowheads="1" noChangeShapeType="1" noTextEdit="1"/>
              </p:cNvSpPr>
              <p:nvPr/>
            </p:nvSpPr>
            <p:spPr bwMode="auto">
              <a:xfrm>
                <a:off x="684212" y="4648200"/>
                <a:ext cx="4031804" cy="503238"/>
              </a:xfrm>
              <a:prstGeom prst="rect">
                <a:avLst/>
              </a:prstGeom>
              <a:blipFill>
                <a:blip r:embed="rId3"/>
                <a:stretch>
                  <a:fillRect l="-302" t="-9756" b="-18293"/>
                </a:stretch>
              </a:blipFill>
              <a:ln>
                <a:noFill/>
              </a:ln>
              <a:effectLst/>
            </p:spPr>
            <p:txBody>
              <a:bodyPr/>
              <a:lstStyle/>
              <a:p>
                <a:r>
                  <a:rPr lang="zh-TW"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DCD1AA3B-CE90-4177-8CEF-DEBB8890B6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F480813-7101-440A-967B-FB31CA8EC77E}" type="slidenum">
              <a:rPr kumimoji="0" lang="zh-TW" altLang="en-US"/>
              <a:pPr eaLnBrk="1" hangingPunct="1"/>
              <a:t>6</a:t>
            </a:fld>
            <a:endParaRPr kumimoji="0" lang="en-US" altLang="zh-TW"/>
          </a:p>
        </p:txBody>
      </p:sp>
      <p:sp>
        <p:nvSpPr>
          <p:cNvPr id="10243" name="Rectangle 2">
            <a:extLst>
              <a:ext uri="{FF2B5EF4-FFF2-40B4-BE49-F238E27FC236}">
                <a16:creationId xmlns:a16="http://schemas.microsoft.com/office/drawing/2014/main" id="{179DFDB2-FFA1-4805-BCB0-A703B5B088C9}"/>
              </a:ext>
            </a:extLst>
          </p:cNvPr>
          <p:cNvSpPr>
            <a:spLocks noGrp="1" noChangeArrowheads="1"/>
          </p:cNvSpPr>
          <p:nvPr>
            <p:ph type="title"/>
          </p:nvPr>
        </p:nvSpPr>
        <p:spPr/>
        <p:txBody>
          <a:bodyPr/>
          <a:lstStyle/>
          <a:p>
            <a:pPr eaLnBrk="1" hangingPunct="1"/>
            <a:endParaRPr lang="zh-TW" altLang="en-US"/>
          </a:p>
        </p:txBody>
      </p:sp>
      <p:sp>
        <p:nvSpPr>
          <p:cNvPr id="10244" name="Rectangle 3">
            <a:extLst>
              <a:ext uri="{FF2B5EF4-FFF2-40B4-BE49-F238E27FC236}">
                <a16:creationId xmlns:a16="http://schemas.microsoft.com/office/drawing/2014/main" id="{2C0D71C9-DD07-498C-BDC7-073B2D129BB6}"/>
              </a:ext>
            </a:extLst>
          </p:cNvPr>
          <p:cNvSpPr>
            <a:spLocks noGrp="1" noChangeArrowheads="1"/>
          </p:cNvSpPr>
          <p:nvPr>
            <p:ph type="body" idx="1"/>
          </p:nvPr>
        </p:nvSpPr>
        <p:spPr/>
        <p:txBody>
          <a:bodyPr/>
          <a:lstStyle/>
          <a:p>
            <a:pPr eaLnBrk="1" hangingPunct="1"/>
            <a:r>
              <a:rPr lang="en-US" altLang="zh-TW" dirty="0"/>
              <a:t>The domain (values of </a:t>
            </a:r>
            <a:r>
              <a:rPr lang="en-US" altLang="zh-TW" i="1" dirty="0"/>
              <a:t>u</a:t>
            </a:r>
            <a:r>
              <a:rPr lang="en-US" altLang="zh-TW" dirty="0"/>
              <a:t>) over which the values of </a:t>
            </a:r>
            <a:r>
              <a:rPr lang="en-US" altLang="zh-TW" i="1" dirty="0"/>
              <a:t>F</a:t>
            </a:r>
            <a:r>
              <a:rPr lang="en-US" altLang="zh-TW" dirty="0"/>
              <a:t>(</a:t>
            </a:r>
            <a:r>
              <a:rPr lang="en-US" altLang="zh-TW" i="1" dirty="0"/>
              <a:t>u</a:t>
            </a:r>
            <a:r>
              <a:rPr lang="en-US" altLang="zh-TW" dirty="0"/>
              <a:t>) range is called the frequency domain. Each of the </a:t>
            </a:r>
            <a:r>
              <a:rPr lang="en-US" altLang="zh-TW" i="1" dirty="0"/>
              <a:t>M</a:t>
            </a:r>
            <a:r>
              <a:rPr lang="en-US" altLang="zh-TW" dirty="0"/>
              <a:t> terms of </a:t>
            </a:r>
            <a:r>
              <a:rPr lang="en-US" altLang="zh-TW" i="1" dirty="0"/>
              <a:t>F</a:t>
            </a:r>
            <a:r>
              <a:rPr lang="en-US" altLang="zh-TW" dirty="0"/>
              <a:t>(</a:t>
            </a:r>
            <a:r>
              <a:rPr lang="en-US" altLang="zh-TW" i="1" dirty="0"/>
              <a:t>u</a:t>
            </a:r>
            <a:r>
              <a:rPr lang="en-US" altLang="zh-TW" dirty="0"/>
              <a:t>) is called a frequency component of the transform.</a:t>
            </a:r>
          </a:p>
          <a:p>
            <a:pPr eaLnBrk="1" hangingPunct="1"/>
            <a:r>
              <a:rPr lang="en-US" altLang="zh-TW" dirty="0"/>
              <a:t>To express </a:t>
            </a:r>
            <a:r>
              <a:rPr lang="en-US" altLang="zh-TW" i="1" dirty="0"/>
              <a:t>F</a:t>
            </a:r>
            <a:r>
              <a:rPr lang="en-US" altLang="zh-TW" dirty="0"/>
              <a:t>(</a:t>
            </a:r>
            <a:r>
              <a:rPr lang="en-US" altLang="zh-TW" i="1" dirty="0"/>
              <a:t>u</a:t>
            </a:r>
            <a:r>
              <a:rPr lang="en-US" altLang="zh-TW" dirty="0"/>
              <a:t>) in polar coordinates:</a:t>
            </a:r>
          </a:p>
          <a:p>
            <a:pPr eaLnBrk="1" hangingPunct="1">
              <a:buFont typeface="Wingdings" panose="05000000000000000000" pitchFamily="2" charset="2"/>
              <a:buNone/>
            </a:pPr>
            <a:r>
              <a:rPr lang="zh-TW" altLang="en-US" dirty="0"/>
              <a:t>									       </a:t>
            </a:r>
            <a:r>
              <a:rPr lang="en-US" altLang="zh-TW" dirty="0"/>
              <a:t>(4.2-9)</a:t>
            </a:r>
          </a:p>
          <a:p>
            <a:pPr eaLnBrk="1" hangingPunct="1">
              <a:buFont typeface="Wingdings" panose="05000000000000000000" pitchFamily="2" charset="2"/>
              <a:buNone/>
            </a:pPr>
            <a:r>
              <a:rPr lang="zh-TW" altLang="en-US" dirty="0"/>
              <a:t>	</a:t>
            </a:r>
            <a:r>
              <a:rPr lang="en-US" altLang="zh-TW" dirty="0"/>
              <a:t>where</a:t>
            </a:r>
          </a:p>
          <a:p>
            <a:pPr eaLnBrk="1" hangingPunct="1">
              <a:buFont typeface="Wingdings" panose="05000000000000000000" pitchFamily="2" charset="2"/>
              <a:buNone/>
            </a:pPr>
            <a:r>
              <a:rPr lang="en-US" altLang="zh-TW" dirty="0"/>
              <a:t>									     (4.2-10)</a:t>
            </a:r>
          </a:p>
          <a:p>
            <a:pPr eaLnBrk="1" hangingPunct="1">
              <a:buFont typeface="Wingdings" panose="05000000000000000000" pitchFamily="2" charset="2"/>
              <a:buNone/>
            </a:pPr>
            <a:r>
              <a:rPr lang="zh-TW" altLang="en-US" dirty="0"/>
              <a:t>	</a:t>
            </a:r>
            <a:r>
              <a:rPr lang="en-US" altLang="zh-TW" dirty="0"/>
              <a:t>is called the </a:t>
            </a:r>
            <a:r>
              <a:rPr lang="en-US" altLang="zh-TW" i="1" dirty="0"/>
              <a:t>magnitude</a:t>
            </a:r>
            <a:r>
              <a:rPr lang="en-US" altLang="zh-TW" dirty="0"/>
              <a:t> or </a:t>
            </a:r>
            <a:r>
              <a:rPr lang="en-US" altLang="zh-TW" i="1" dirty="0"/>
              <a:t>spectrum</a:t>
            </a:r>
            <a:r>
              <a:rPr lang="en-US" altLang="zh-TW" dirty="0"/>
              <a:t> of the Fourier transform, and</a:t>
            </a:r>
          </a:p>
          <a:p>
            <a:pPr eaLnBrk="1" hangingPunct="1">
              <a:buFont typeface="Wingdings" panose="05000000000000000000" pitchFamily="2" charset="2"/>
              <a:buNone/>
            </a:pPr>
            <a:r>
              <a:rPr lang="zh-TW" altLang="en-US" dirty="0"/>
              <a:t>									     </a:t>
            </a:r>
            <a:r>
              <a:rPr lang="en-US" altLang="zh-TW" dirty="0"/>
              <a:t>(4.2-11)</a:t>
            </a:r>
          </a:p>
          <a:p>
            <a:pPr eaLnBrk="1" hangingPunct="1">
              <a:buFont typeface="Wingdings" panose="05000000000000000000" pitchFamily="2" charset="2"/>
              <a:buNone/>
            </a:pPr>
            <a:r>
              <a:rPr lang="zh-TW" altLang="en-US" dirty="0"/>
              <a:t>	</a:t>
            </a:r>
            <a:r>
              <a:rPr lang="en-US" altLang="zh-TW" dirty="0"/>
              <a:t>is called the </a:t>
            </a:r>
            <a:r>
              <a:rPr lang="en-US" altLang="zh-TW" i="1" dirty="0"/>
              <a:t>phase angle</a:t>
            </a:r>
            <a:r>
              <a:rPr lang="en-US" altLang="zh-TW" dirty="0"/>
              <a:t> or </a:t>
            </a:r>
            <a:r>
              <a:rPr lang="en-US" altLang="zh-TW" i="1" dirty="0"/>
              <a:t>phase spectrum</a:t>
            </a:r>
            <a:r>
              <a:rPr lang="en-US" altLang="zh-TW" dirty="0"/>
              <a:t> of the transform.</a:t>
            </a:r>
            <a:endParaRPr lang="zh-TW" altLang="en-US" dirty="0"/>
          </a:p>
          <a:p>
            <a:pPr lvl="1" eaLnBrk="1" hangingPunct="1"/>
            <a:r>
              <a:rPr lang="en-US" altLang="zh-TW" dirty="0"/>
              <a:t>In </a:t>
            </a:r>
            <a:r>
              <a:rPr lang="en-US" altLang="zh-TW" dirty="0" err="1"/>
              <a:t>Eqs</a:t>
            </a:r>
            <a:r>
              <a:rPr lang="en-US" altLang="zh-TW" dirty="0"/>
              <a:t>. (4.2-10) and (4.2-11), </a:t>
            </a:r>
            <a:r>
              <a:rPr lang="en-US" altLang="zh-TW" i="1" dirty="0"/>
              <a:t>R</a:t>
            </a:r>
            <a:r>
              <a:rPr lang="en-US" altLang="zh-TW" dirty="0"/>
              <a:t>(</a:t>
            </a:r>
            <a:r>
              <a:rPr lang="en-US" altLang="zh-TW" i="1" dirty="0"/>
              <a:t>u</a:t>
            </a:r>
            <a:r>
              <a:rPr lang="en-US" altLang="zh-TW" dirty="0"/>
              <a:t>) and </a:t>
            </a:r>
            <a:r>
              <a:rPr lang="en-US" altLang="zh-TW" i="1" dirty="0"/>
              <a:t>I</a:t>
            </a:r>
            <a:r>
              <a:rPr lang="en-US" altLang="zh-TW" dirty="0"/>
              <a:t>(</a:t>
            </a:r>
            <a:r>
              <a:rPr lang="en-US" altLang="zh-TW" i="1" dirty="0"/>
              <a:t>u</a:t>
            </a:r>
            <a:r>
              <a:rPr lang="en-US" altLang="zh-TW" dirty="0"/>
              <a:t>) are the real and imaginary parts of </a:t>
            </a:r>
            <a:r>
              <a:rPr lang="en-US" altLang="zh-TW" i="1" dirty="0"/>
              <a:t>F</a:t>
            </a:r>
            <a:r>
              <a:rPr lang="en-US" altLang="zh-TW" dirty="0"/>
              <a:t>(</a:t>
            </a:r>
            <a:r>
              <a:rPr lang="en-US" altLang="zh-TW" i="1" dirty="0"/>
              <a:t>u</a:t>
            </a:r>
            <a:r>
              <a:rPr lang="en-US" altLang="zh-TW" dirty="0"/>
              <a:t>), respectively.</a:t>
            </a:r>
            <a:endParaRPr lang="zh-TW" altLang="en-US" dirty="0"/>
          </a:p>
        </p:txBody>
      </p:sp>
      <p:graphicFrame>
        <p:nvGraphicFramePr>
          <p:cNvPr id="10245" name="Object 7">
            <a:extLst>
              <a:ext uri="{FF2B5EF4-FFF2-40B4-BE49-F238E27FC236}">
                <a16:creationId xmlns:a16="http://schemas.microsoft.com/office/drawing/2014/main" id="{C3058FEA-E98E-43FB-B8A0-0D28C839EB5C}"/>
              </a:ext>
            </a:extLst>
          </p:cNvPr>
          <p:cNvGraphicFramePr>
            <a:graphicFrameLocks noChangeAspect="1"/>
          </p:cNvGraphicFramePr>
          <p:nvPr/>
        </p:nvGraphicFramePr>
        <p:xfrm>
          <a:off x="827088" y="2227263"/>
          <a:ext cx="2808287" cy="503237"/>
        </p:xfrm>
        <a:graphic>
          <a:graphicData uri="http://schemas.openxmlformats.org/presentationml/2006/ole">
            <mc:AlternateContent xmlns:mc="http://schemas.openxmlformats.org/markup-compatibility/2006">
              <mc:Choice xmlns:v="urn:schemas-microsoft-com:vml" Requires="v">
                <p:oleObj spid="_x0000_s10464" name="方程式" r:id="rId3" imgW="1193800" imgH="254000" progId="Equation.3">
                  <p:embed/>
                </p:oleObj>
              </mc:Choice>
              <mc:Fallback>
                <p:oleObj name="方程式" r:id="rId3" imgW="11938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27263"/>
                        <a:ext cx="28082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DFFFFED3-83B1-4F72-9475-C69DC1653210}"/>
              </a:ext>
            </a:extLst>
          </p:cNvPr>
          <p:cNvGraphicFramePr>
            <a:graphicFrameLocks noChangeAspect="1"/>
          </p:cNvGraphicFramePr>
          <p:nvPr/>
        </p:nvGraphicFramePr>
        <p:xfrm>
          <a:off x="782638" y="3240088"/>
          <a:ext cx="3573462" cy="504825"/>
        </p:xfrm>
        <a:graphic>
          <a:graphicData uri="http://schemas.openxmlformats.org/presentationml/2006/ole">
            <mc:AlternateContent xmlns:mc="http://schemas.openxmlformats.org/markup-compatibility/2006">
              <mc:Choice xmlns:v="urn:schemas-microsoft-com:vml" Requires="v">
                <p:oleObj spid="_x0000_s10465" name="方程式" r:id="rId5" imgW="1574800" imgH="254000" progId="Equation.3">
                  <p:embed/>
                </p:oleObj>
              </mc:Choice>
              <mc:Fallback>
                <p:oleObj name="方程式" r:id="rId5" imgW="1574800" imgH="2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638" y="3240088"/>
                        <a:ext cx="35734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9">
            <a:extLst>
              <a:ext uri="{FF2B5EF4-FFF2-40B4-BE49-F238E27FC236}">
                <a16:creationId xmlns:a16="http://schemas.microsoft.com/office/drawing/2014/main" id="{88CC5592-E6E6-48F2-B88E-61FED6ABB4C8}"/>
              </a:ext>
            </a:extLst>
          </p:cNvPr>
          <p:cNvGraphicFramePr>
            <a:graphicFrameLocks noChangeAspect="1"/>
          </p:cNvGraphicFramePr>
          <p:nvPr/>
        </p:nvGraphicFramePr>
        <p:xfrm>
          <a:off x="827088" y="4565650"/>
          <a:ext cx="2016125" cy="792163"/>
        </p:xfrm>
        <a:graphic>
          <a:graphicData uri="http://schemas.openxmlformats.org/presentationml/2006/ole">
            <mc:AlternateContent xmlns:mc="http://schemas.openxmlformats.org/markup-compatibility/2006">
              <mc:Choice xmlns:v="urn:schemas-microsoft-com:vml" Requires="v">
                <p:oleObj spid="_x0000_s10466" name="方程式" r:id="rId7" imgW="1219200" imgH="457200" progId="Equation.3">
                  <p:embed/>
                </p:oleObj>
              </mc:Choice>
              <mc:Fallback>
                <p:oleObj name="方程式" r:id="rId7" imgW="121920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565650"/>
                        <a:ext cx="201612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方塊 10">
            <a:extLst>
              <a:ext uri="{FF2B5EF4-FFF2-40B4-BE49-F238E27FC236}">
                <a16:creationId xmlns:a16="http://schemas.microsoft.com/office/drawing/2014/main" id="{4DA18E19-E847-4DDD-9312-7FB58F14956A}"/>
              </a:ext>
            </a:extLst>
          </p:cNvPr>
          <p:cNvSpPr txBox="1"/>
          <p:nvPr/>
        </p:nvSpPr>
        <p:spPr>
          <a:xfrm>
            <a:off x="3468221" y="2188518"/>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4DA18E19-E847-4DDD-9312-7FB58F14956A}"/>
              </a:ext>
            </a:extLst>
          </p:cNvPr>
          <p:cNvSpPr txBox="1"/>
          <p:nvPr/>
        </p:nvSpPr>
        <p:spPr>
          <a:xfrm>
            <a:off x="4188946" y="318259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4DA18E19-E847-4DDD-9312-7FB58F14956A}"/>
              </a:ext>
            </a:extLst>
          </p:cNvPr>
          <p:cNvSpPr txBox="1"/>
          <p:nvPr/>
        </p:nvSpPr>
        <p:spPr>
          <a:xfrm>
            <a:off x="2712408" y="46531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a:extLst>
              <a:ext uri="{FF2B5EF4-FFF2-40B4-BE49-F238E27FC236}">
                <a16:creationId xmlns:a16="http://schemas.microsoft.com/office/drawing/2014/main" id="{16902031-8F1F-4298-AE7C-12211330B3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16F6734-566E-4959-B1B7-A5B322AA56FE}" type="slidenum">
              <a:rPr kumimoji="0" lang="zh-TW" altLang="en-US"/>
              <a:pPr eaLnBrk="1" hangingPunct="1"/>
              <a:t>60</a:t>
            </a:fld>
            <a:endParaRPr kumimoji="0" lang="en-US" altLang="zh-TW"/>
          </a:p>
        </p:txBody>
      </p:sp>
      <p:sp>
        <p:nvSpPr>
          <p:cNvPr id="65539" name="Rectangle 2">
            <a:extLst>
              <a:ext uri="{FF2B5EF4-FFF2-40B4-BE49-F238E27FC236}">
                <a16:creationId xmlns:a16="http://schemas.microsoft.com/office/drawing/2014/main" id="{91F17324-D45D-4567-96B5-7B9508B28348}"/>
              </a:ext>
            </a:extLst>
          </p:cNvPr>
          <p:cNvSpPr>
            <a:spLocks noGrp="1" noChangeArrowheads="1"/>
          </p:cNvSpPr>
          <p:nvPr>
            <p:ph type="title"/>
          </p:nvPr>
        </p:nvSpPr>
        <p:spPr/>
        <p:txBody>
          <a:bodyPr/>
          <a:lstStyle/>
          <a:p>
            <a:pPr eaLnBrk="1" hangingPunct="1"/>
            <a:endParaRPr lang="zh-TW" altLang="en-US"/>
          </a:p>
        </p:txBody>
      </p:sp>
      <p:pic>
        <p:nvPicPr>
          <p:cNvPr id="65540" name="Picture 5">
            <a:extLst>
              <a:ext uri="{FF2B5EF4-FFF2-40B4-BE49-F238E27FC236}">
                <a16:creationId xmlns:a16="http://schemas.microsoft.com/office/drawing/2014/main" id="{2C3F01CC-9BEA-4C7B-B5C6-69D2BEFEB69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1188" y="333375"/>
            <a:ext cx="8086725" cy="5989638"/>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a:extLst>
              <a:ext uri="{FF2B5EF4-FFF2-40B4-BE49-F238E27FC236}">
                <a16:creationId xmlns:a16="http://schemas.microsoft.com/office/drawing/2014/main" id="{8F9ADC81-15DB-419F-ADDB-40B5288B99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123214B2-C55A-4BD5-832F-32DB2239259E}" type="slidenum">
              <a:rPr kumimoji="0" lang="zh-TW" altLang="en-US"/>
              <a:pPr eaLnBrk="1" hangingPunct="1"/>
              <a:t>61</a:t>
            </a:fld>
            <a:endParaRPr kumimoji="0" lang="en-US" altLang="zh-TW"/>
          </a:p>
        </p:txBody>
      </p:sp>
      <p:sp>
        <p:nvSpPr>
          <p:cNvPr id="66563" name="Rectangle 2">
            <a:extLst>
              <a:ext uri="{FF2B5EF4-FFF2-40B4-BE49-F238E27FC236}">
                <a16:creationId xmlns:a16="http://schemas.microsoft.com/office/drawing/2014/main" id="{1E72BA36-5745-47B9-9F42-024E3F80BD7D}"/>
              </a:ext>
            </a:extLst>
          </p:cNvPr>
          <p:cNvSpPr>
            <a:spLocks noGrp="1" noChangeArrowheads="1"/>
          </p:cNvSpPr>
          <p:nvPr>
            <p:ph type="title"/>
          </p:nvPr>
        </p:nvSpPr>
        <p:spPr/>
        <p:txBody>
          <a:bodyPr/>
          <a:lstStyle/>
          <a:p>
            <a:pPr eaLnBrk="1" hangingPunct="1"/>
            <a:endParaRPr lang="zh-TW" altLang="en-US"/>
          </a:p>
        </p:txBody>
      </p:sp>
      <p:sp>
        <p:nvSpPr>
          <p:cNvPr id="66564" name="Rectangle 3">
            <a:extLst>
              <a:ext uri="{FF2B5EF4-FFF2-40B4-BE49-F238E27FC236}">
                <a16:creationId xmlns:a16="http://schemas.microsoft.com/office/drawing/2014/main" id="{7037B08A-09D6-4011-8ABF-667EC8F2CA96}"/>
              </a:ext>
            </a:extLst>
          </p:cNvPr>
          <p:cNvSpPr>
            <a:spLocks noGrp="1" noChangeArrowheads="1"/>
          </p:cNvSpPr>
          <p:nvPr>
            <p:ph type="body" idx="1"/>
          </p:nvPr>
        </p:nvSpPr>
        <p:spPr/>
        <p:txBody>
          <a:bodyPr/>
          <a:lstStyle/>
          <a:p>
            <a:pPr eaLnBrk="1" hangingPunct="1"/>
            <a:r>
              <a:rPr lang="en-US" altLang="zh-TW"/>
              <a:t>Fig. 4.30(a) shows a chest X-ray image with a narrow range of gray levels. Fig. 4.30(b) shows the highpass filtering result using a Butterworth filter of order 2 and </a:t>
            </a:r>
            <a:r>
              <a:rPr lang="en-US" altLang="zh-TW" i="1"/>
              <a:t>D</a:t>
            </a:r>
            <a:r>
              <a:rPr lang="en-US" altLang="zh-TW" i="1" baseline="-25000"/>
              <a:t>0</a:t>
            </a:r>
            <a:r>
              <a:rPr lang="en-US" altLang="zh-TW"/>
              <a:t> = 5% of the image vertical dimension. Fig. 4.30(c) and (d) shows the result of high-frequency emphasis filtering and its histogram-equalized image result.</a:t>
            </a:r>
          </a:p>
          <a:p>
            <a:pPr eaLnBrk="1" hangingPunct="1"/>
            <a:endParaRPr lang="zh-TW" altLang="en-US"/>
          </a:p>
        </p:txBody>
      </p:sp>
      <p:pic>
        <p:nvPicPr>
          <p:cNvPr id="66565" name="Picture 4">
            <a:extLst>
              <a:ext uri="{FF2B5EF4-FFF2-40B4-BE49-F238E27FC236}">
                <a16:creationId xmlns:a16="http://schemas.microsoft.com/office/drawing/2014/main" id="{0D880BA8-FFBF-4A1E-8757-14B67C070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2936875"/>
            <a:ext cx="67691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a:extLst>
              <a:ext uri="{FF2B5EF4-FFF2-40B4-BE49-F238E27FC236}">
                <a16:creationId xmlns:a16="http://schemas.microsoft.com/office/drawing/2014/main" id="{03A74091-C8EC-4170-AE9C-5CD6355FA9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57235AC-D485-4C4B-9011-F6C5886A091F}" type="slidenum">
              <a:rPr kumimoji="0" lang="zh-TW" altLang="en-US"/>
              <a:pPr eaLnBrk="1" hangingPunct="1"/>
              <a:t>62</a:t>
            </a:fld>
            <a:endParaRPr kumimoji="0" lang="en-US" altLang="zh-TW"/>
          </a:p>
        </p:txBody>
      </p:sp>
      <p:sp>
        <p:nvSpPr>
          <p:cNvPr id="67587" name="Rectangle 2">
            <a:extLst>
              <a:ext uri="{FF2B5EF4-FFF2-40B4-BE49-F238E27FC236}">
                <a16:creationId xmlns:a16="http://schemas.microsoft.com/office/drawing/2014/main" id="{E987085E-B5F8-4131-A37F-FCB7C02D7B6A}"/>
              </a:ext>
            </a:extLst>
          </p:cNvPr>
          <p:cNvSpPr>
            <a:spLocks noGrp="1" noChangeArrowheads="1"/>
          </p:cNvSpPr>
          <p:nvPr>
            <p:ph type="title"/>
          </p:nvPr>
        </p:nvSpPr>
        <p:spPr/>
        <p:txBody>
          <a:bodyPr/>
          <a:lstStyle/>
          <a:p>
            <a:pPr eaLnBrk="1" hangingPunct="1"/>
            <a:r>
              <a:rPr lang="en-US" altLang="zh-TW"/>
              <a:t>Homomorphic Filtering</a:t>
            </a:r>
            <a:endParaRPr lang="zh-TW" altLang="en-US"/>
          </a:p>
        </p:txBody>
      </p:sp>
      <p:sp>
        <p:nvSpPr>
          <p:cNvPr id="67588" name="Rectangle 3">
            <a:extLst>
              <a:ext uri="{FF2B5EF4-FFF2-40B4-BE49-F238E27FC236}">
                <a16:creationId xmlns:a16="http://schemas.microsoft.com/office/drawing/2014/main" id="{31DAEFD1-846C-4B76-9687-1F5A51D7929A}"/>
              </a:ext>
            </a:extLst>
          </p:cNvPr>
          <p:cNvSpPr>
            <a:spLocks noGrp="1" noChangeArrowheads="1"/>
          </p:cNvSpPr>
          <p:nvPr>
            <p:ph type="body" idx="1"/>
          </p:nvPr>
        </p:nvSpPr>
        <p:spPr>
          <a:xfrm>
            <a:off x="107950" y="1384300"/>
            <a:ext cx="8847138" cy="5357813"/>
          </a:xfrm>
        </p:spPr>
        <p:txBody>
          <a:bodyPr/>
          <a:lstStyle/>
          <a:p>
            <a:pPr eaLnBrk="1" hangingPunct="1">
              <a:lnSpc>
                <a:spcPct val="85000"/>
              </a:lnSpc>
              <a:spcBef>
                <a:spcPct val="0"/>
              </a:spcBef>
            </a:pPr>
            <a:r>
              <a:rPr lang="en-US" altLang="zh-TW" dirty="0"/>
              <a:t>An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can be expressed as the product of illumination and reflectance components:</a:t>
            </a:r>
          </a:p>
          <a:p>
            <a:pPr eaLnBrk="1" hangingPunct="1">
              <a:lnSpc>
                <a:spcPct val="85000"/>
              </a:lnSpc>
              <a:spcBef>
                <a:spcPct val="0"/>
              </a:spcBef>
              <a:buFont typeface="Wingdings" panose="05000000000000000000" pitchFamily="2" charset="2"/>
              <a:buNone/>
            </a:pPr>
            <a:r>
              <a:rPr lang="zh-TW" altLang="en-US" dirty="0"/>
              <a:t>									       </a:t>
            </a:r>
            <a:r>
              <a:rPr lang="en-US" altLang="zh-TW" dirty="0"/>
              <a:t>(4.5-1)</a:t>
            </a:r>
          </a:p>
          <a:p>
            <a:pPr eaLnBrk="1" hangingPunct="1">
              <a:lnSpc>
                <a:spcPct val="85000"/>
              </a:lnSpc>
              <a:spcBef>
                <a:spcPct val="0"/>
              </a:spcBef>
              <a:buFont typeface="Wingdings" panose="05000000000000000000" pitchFamily="2" charset="2"/>
              <a:buNone/>
            </a:pPr>
            <a:r>
              <a:rPr lang="zh-TW" altLang="en-US" dirty="0"/>
              <a:t>	</a:t>
            </a:r>
            <a:r>
              <a:rPr lang="en-US" altLang="zh-TW" dirty="0"/>
              <a:t>However,  </a:t>
            </a:r>
            <a:endParaRPr lang="zh-TW" altLang="en-US" dirty="0"/>
          </a:p>
          <a:p>
            <a:pPr eaLnBrk="1" hangingPunct="1">
              <a:lnSpc>
                <a:spcPct val="85000"/>
              </a:lnSpc>
              <a:spcBef>
                <a:spcPct val="30000"/>
              </a:spcBef>
            </a:pPr>
            <a:r>
              <a:rPr lang="en-US" altLang="zh-TW" dirty="0"/>
              <a:t>Suppose we define:</a:t>
            </a:r>
          </a:p>
          <a:p>
            <a:pPr eaLnBrk="1" hangingPunct="1">
              <a:lnSpc>
                <a:spcPct val="85000"/>
              </a:lnSpc>
              <a:spcBef>
                <a:spcPct val="50000"/>
              </a:spcBef>
              <a:buFont typeface="Wingdings" panose="05000000000000000000" pitchFamily="2" charset="2"/>
              <a:buNone/>
            </a:pPr>
            <a:r>
              <a:rPr lang="zh-TW" altLang="en-US" dirty="0"/>
              <a:t>									       </a:t>
            </a:r>
            <a:r>
              <a:rPr lang="en-US" altLang="zh-TW" dirty="0"/>
              <a:t>(4.5-2)</a:t>
            </a:r>
          </a:p>
          <a:p>
            <a:pPr eaLnBrk="1" hangingPunct="1">
              <a:lnSpc>
                <a:spcPct val="85000"/>
              </a:lnSpc>
              <a:spcBef>
                <a:spcPct val="30000"/>
              </a:spcBef>
              <a:buFont typeface="Wingdings" panose="05000000000000000000" pitchFamily="2" charset="2"/>
              <a:buNone/>
            </a:pPr>
            <a:r>
              <a:rPr lang="en-US" altLang="zh-TW" dirty="0"/>
              <a:t>	then</a:t>
            </a:r>
          </a:p>
          <a:p>
            <a:pPr eaLnBrk="1" hangingPunct="1">
              <a:lnSpc>
                <a:spcPct val="85000"/>
              </a:lnSpc>
              <a:spcBef>
                <a:spcPct val="50000"/>
              </a:spcBef>
              <a:buFont typeface="Wingdings" panose="05000000000000000000" pitchFamily="2" charset="2"/>
              <a:buNone/>
            </a:pPr>
            <a:r>
              <a:rPr lang="zh-TW" altLang="en-US" dirty="0"/>
              <a:t>									       </a:t>
            </a:r>
            <a:r>
              <a:rPr lang="en-US" altLang="zh-TW" dirty="0"/>
              <a:t>(4.5-3)</a:t>
            </a:r>
          </a:p>
          <a:p>
            <a:pPr eaLnBrk="1" hangingPunct="1">
              <a:lnSpc>
                <a:spcPct val="85000"/>
              </a:lnSpc>
              <a:spcBef>
                <a:spcPct val="45000"/>
              </a:spcBef>
              <a:buFont typeface="Wingdings" panose="05000000000000000000" pitchFamily="2" charset="2"/>
              <a:buNone/>
            </a:pPr>
            <a:r>
              <a:rPr lang="zh-TW" altLang="en-US" dirty="0"/>
              <a:t>	</a:t>
            </a:r>
            <a:r>
              <a:rPr lang="en-US" altLang="zh-TW" dirty="0"/>
              <a:t>or</a:t>
            </a:r>
          </a:p>
          <a:p>
            <a:pPr eaLnBrk="1" hangingPunct="1">
              <a:lnSpc>
                <a:spcPct val="85000"/>
              </a:lnSpc>
              <a:spcBef>
                <a:spcPct val="0"/>
              </a:spcBef>
              <a:buFont typeface="Wingdings" panose="05000000000000000000" pitchFamily="2" charset="2"/>
              <a:buNone/>
            </a:pPr>
            <a:r>
              <a:rPr lang="en-US" altLang="zh-TW" dirty="0"/>
              <a:t>									       (4.5-4)</a:t>
            </a:r>
          </a:p>
          <a:p>
            <a:pPr algn="dist" eaLnBrk="1" hangingPunct="1">
              <a:lnSpc>
                <a:spcPct val="85000"/>
              </a:lnSpc>
              <a:spcBef>
                <a:spcPct val="0"/>
              </a:spcBef>
              <a:buFont typeface="Wingdings" panose="05000000000000000000" pitchFamily="2" charset="2"/>
              <a:buNone/>
            </a:pPr>
            <a:r>
              <a:rPr lang="en-US" altLang="zh-TW" dirty="0"/>
              <a:t>	where </a:t>
            </a:r>
            <a:r>
              <a:rPr lang="en-US" altLang="zh-TW" i="1" dirty="0"/>
              <a:t>F</a:t>
            </a:r>
            <a:r>
              <a:rPr lang="en-US" altLang="zh-TW" i="1" baseline="-25000" dirty="0"/>
              <a:t>i</a:t>
            </a:r>
            <a:r>
              <a:rPr lang="en-US" altLang="zh-TW" dirty="0"/>
              <a:t>(</a:t>
            </a:r>
            <a:r>
              <a:rPr lang="en-US" altLang="zh-TW" i="1" dirty="0"/>
              <a:t>u</a:t>
            </a:r>
            <a:r>
              <a:rPr lang="en-US" altLang="zh-TW" dirty="0"/>
              <a:t>,</a:t>
            </a:r>
            <a:r>
              <a:rPr lang="en-US" altLang="zh-TW" i="1" dirty="0"/>
              <a:t> v</a:t>
            </a:r>
            <a:r>
              <a:rPr lang="en-US" altLang="zh-TW" dirty="0"/>
              <a:t>) and </a:t>
            </a:r>
            <a:r>
              <a:rPr lang="en-US" altLang="zh-TW" i="1" dirty="0"/>
              <a:t>F</a:t>
            </a:r>
            <a:r>
              <a:rPr lang="en-US" altLang="zh-TW" i="1" baseline="-25000" dirty="0"/>
              <a:t>r</a:t>
            </a:r>
            <a:r>
              <a:rPr lang="en-US" altLang="zh-TW" dirty="0"/>
              <a:t>(</a:t>
            </a:r>
            <a:r>
              <a:rPr lang="en-US" altLang="zh-TW" i="1" dirty="0"/>
              <a:t>u</a:t>
            </a:r>
            <a:r>
              <a:rPr lang="en-US" altLang="zh-TW" dirty="0"/>
              <a:t>,</a:t>
            </a:r>
            <a:r>
              <a:rPr lang="en-US" altLang="zh-TW" i="1" dirty="0"/>
              <a:t> v</a:t>
            </a:r>
            <a:r>
              <a:rPr lang="en-US" altLang="zh-TW" dirty="0"/>
              <a:t>) are the </a:t>
            </a:r>
            <a:r>
              <a:rPr lang="en-US" altLang="zh-TW" dirty="0" err="1"/>
              <a:t>Foruier</a:t>
            </a:r>
            <a:r>
              <a:rPr lang="en-US" altLang="zh-TW" dirty="0"/>
              <a:t> transforms of</a:t>
            </a:r>
          </a:p>
          <a:p>
            <a:pPr eaLnBrk="1" hangingPunct="1">
              <a:lnSpc>
                <a:spcPct val="85000"/>
              </a:lnSpc>
              <a:spcBef>
                <a:spcPct val="0"/>
              </a:spcBef>
              <a:buFont typeface="Wingdings" panose="05000000000000000000" pitchFamily="2" charset="2"/>
              <a:buNone/>
            </a:pPr>
            <a:r>
              <a:rPr lang="en-US" altLang="zh-TW" dirty="0"/>
              <a:t>	ln </a:t>
            </a:r>
            <a:r>
              <a:rPr lang="en-US" altLang="zh-TW" i="1" dirty="0" err="1"/>
              <a:t>i</a:t>
            </a:r>
            <a:r>
              <a:rPr lang="en-US" altLang="zh-TW" dirty="0"/>
              <a:t>(</a:t>
            </a:r>
            <a:r>
              <a:rPr lang="en-US" altLang="zh-TW" i="1" dirty="0"/>
              <a:t>x</a:t>
            </a:r>
            <a:r>
              <a:rPr lang="en-US" altLang="zh-TW" dirty="0"/>
              <a:t>,</a:t>
            </a:r>
            <a:r>
              <a:rPr lang="en-US" altLang="zh-TW" i="1" dirty="0"/>
              <a:t> y</a:t>
            </a:r>
            <a:r>
              <a:rPr lang="en-US" altLang="zh-TW" dirty="0"/>
              <a:t>) and ln </a:t>
            </a:r>
            <a:r>
              <a:rPr lang="en-US" altLang="zh-TW" i="1" dirty="0"/>
              <a:t>r</a:t>
            </a:r>
            <a:r>
              <a:rPr lang="en-US" altLang="zh-TW" dirty="0"/>
              <a:t>(</a:t>
            </a:r>
            <a:r>
              <a:rPr lang="en-US" altLang="zh-TW" i="1" dirty="0"/>
              <a:t>x</a:t>
            </a:r>
            <a:r>
              <a:rPr lang="en-US" altLang="zh-TW" dirty="0"/>
              <a:t>,</a:t>
            </a:r>
            <a:r>
              <a:rPr lang="en-US" altLang="zh-TW" i="1" dirty="0"/>
              <a:t> y</a:t>
            </a:r>
            <a:r>
              <a:rPr lang="en-US" altLang="zh-TW" dirty="0"/>
              <a:t>),</a:t>
            </a:r>
            <a:r>
              <a:rPr lang="en-US" altLang="zh-TW" i="1" dirty="0"/>
              <a:t> </a:t>
            </a:r>
            <a:r>
              <a:rPr lang="en-US" altLang="zh-TW" dirty="0"/>
              <a:t>respectively</a:t>
            </a:r>
            <a:r>
              <a:rPr lang="en-US" altLang="zh-TW" i="1" dirty="0"/>
              <a:t>.</a:t>
            </a:r>
          </a:p>
        </p:txBody>
      </p:sp>
      <mc:AlternateContent xmlns:mc="http://schemas.openxmlformats.org/markup-compatibility/2006" xmlns:a14="http://schemas.microsoft.com/office/drawing/2010/main">
        <mc:Choice Requires="a14">
          <p:sp>
            <p:nvSpPr>
              <p:cNvPr id="67589" name="Object 4">
                <a:extLst>
                  <a:ext uri="{FF2B5EF4-FFF2-40B4-BE49-F238E27FC236}">
                    <a16:creationId xmlns:a16="http://schemas.microsoft.com/office/drawing/2014/main" id="{8BB035FE-FE64-440D-B4BF-A9372723F354}"/>
                  </a:ext>
                </a:extLst>
              </p:cNvPr>
              <p:cNvSpPr txBox="1"/>
              <p:nvPr/>
            </p:nvSpPr>
            <p:spPr bwMode="auto">
              <a:xfrm>
                <a:off x="1378745" y="2043779"/>
                <a:ext cx="3282503" cy="3603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𝑖</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7589" name="Object 4">
                <a:extLst>
                  <a:ext uri="{FF2B5EF4-FFF2-40B4-BE49-F238E27FC236}">
                    <a16:creationId xmlns:a16="http://schemas.microsoft.com/office/drawing/2014/main" id="{8BB035FE-FE64-440D-B4BF-A9372723F354}"/>
                  </a:ext>
                </a:extLst>
              </p:cNvPr>
              <p:cNvSpPr txBox="1">
                <a:spLocks noRot="1" noChangeAspect="1" noMove="1" noResize="1" noEditPoints="1" noAdjustHandles="1" noChangeArrowheads="1" noChangeShapeType="1" noTextEdit="1"/>
              </p:cNvSpPr>
              <p:nvPr/>
            </p:nvSpPr>
            <p:spPr bwMode="auto">
              <a:xfrm>
                <a:off x="1378745" y="2043779"/>
                <a:ext cx="3282503" cy="360362"/>
              </a:xfrm>
              <a:prstGeom prst="rect">
                <a:avLst/>
              </a:prstGeom>
              <a:blipFill>
                <a:blip r:embed="rId2"/>
                <a:stretch>
                  <a:fillRect l="-557" b="-542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0" name="Object 5">
                <a:extLst>
                  <a:ext uri="{FF2B5EF4-FFF2-40B4-BE49-F238E27FC236}">
                    <a16:creationId xmlns:a16="http://schemas.microsoft.com/office/drawing/2014/main" id="{5B1051C8-D217-4935-BD84-85B5730B8A53}"/>
                  </a:ext>
                </a:extLst>
              </p:cNvPr>
              <p:cNvSpPr txBox="1"/>
              <p:nvPr/>
            </p:nvSpPr>
            <p:spPr bwMode="auto">
              <a:xfrm>
                <a:off x="1835696" y="2450970"/>
                <a:ext cx="4654649" cy="3603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𝑖</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67590" name="Object 5">
                <a:extLst>
                  <a:ext uri="{FF2B5EF4-FFF2-40B4-BE49-F238E27FC236}">
                    <a16:creationId xmlns:a16="http://schemas.microsoft.com/office/drawing/2014/main" id="{5B1051C8-D217-4935-BD84-85B5730B8A53}"/>
                  </a:ext>
                </a:extLst>
              </p:cNvPr>
              <p:cNvSpPr txBox="1">
                <a:spLocks noRot="1" noChangeAspect="1" noMove="1" noResize="1" noEditPoints="1" noAdjustHandles="1" noChangeArrowheads="1" noChangeShapeType="1" noTextEdit="1"/>
              </p:cNvSpPr>
              <p:nvPr/>
            </p:nvSpPr>
            <p:spPr bwMode="auto">
              <a:xfrm>
                <a:off x="1835696" y="2450970"/>
                <a:ext cx="4654649" cy="360362"/>
              </a:xfrm>
              <a:prstGeom prst="rect">
                <a:avLst/>
              </a:prstGeom>
              <a:blipFill>
                <a:blip r:embed="rId3"/>
                <a:stretch>
                  <a:fillRect b="-542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1" name="Object 6">
                <a:extLst>
                  <a:ext uri="{FF2B5EF4-FFF2-40B4-BE49-F238E27FC236}">
                    <a16:creationId xmlns:a16="http://schemas.microsoft.com/office/drawing/2014/main" id="{F58C62A3-7645-4818-B5A9-4E1D758D9683}"/>
                  </a:ext>
                </a:extLst>
              </p:cNvPr>
              <p:cNvSpPr txBox="1"/>
              <p:nvPr/>
            </p:nvSpPr>
            <p:spPr bwMode="auto">
              <a:xfrm>
                <a:off x="1547813" y="3336397"/>
                <a:ext cx="4320331" cy="8636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𝑧</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m:rPr>
                          <m:aln/>
                        </m:rP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𝑓</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oMath>
                    <m:oMath xmlns:m="http://schemas.openxmlformats.org/officeDocument/2006/math">
                      <m:r>
                        <a:rPr lang="zh-TW" altLang="en-US" sz="2400" i="1">
                          <a:solidFill>
                            <a:srgbClr val="000000"/>
                          </a:solidFill>
                          <a:latin typeface="Cambria Math" panose="02040503050406030204" pitchFamily="18" charset="0"/>
                        </a:rPr>
                        <m:t>　　　</m:t>
                      </m:r>
                      <m:r>
                        <m:rPr>
                          <m:aln/>
                        </m:rP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𝑖</m:t>
                          </m:r>
                        </m:e>
                      </m:fun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𝑟</m:t>
                          </m:r>
                        </m:e>
                      </m:fun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1" name="Object 6">
                <a:extLst>
                  <a:ext uri="{FF2B5EF4-FFF2-40B4-BE49-F238E27FC236}">
                    <a16:creationId xmlns:a16="http://schemas.microsoft.com/office/drawing/2014/main" id="{F58C62A3-7645-4818-B5A9-4E1D758D9683}"/>
                  </a:ext>
                </a:extLst>
              </p:cNvPr>
              <p:cNvSpPr txBox="1">
                <a:spLocks noRot="1" noChangeAspect="1" noMove="1" noResize="1" noEditPoints="1" noAdjustHandles="1" noChangeArrowheads="1" noChangeShapeType="1" noTextEdit="1"/>
              </p:cNvSpPr>
              <p:nvPr/>
            </p:nvSpPr>
            <p:spPr bwMode="auto">
              <a:xfrm>
                <a:off x="1547813" y="3336397"/>
                <a:ext cx="4320331" cy="863600"/>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2" name="Object 7">
                <a:extLst>
                  <a:ext uri="{FF2B5EF4-FFF2-40B4-BE49-F238E27FC236}">
                    <a16:creationId xmlns:a16="http://schemas.microsoft.com/office/drawing/2014/main" id="{64CEA837-7940-4D6E-855C-593580280CE6}"/>
                  </a:ext>
                </a:extLst>
              </p:cNvPr>
              <p:cNvSpPr txBox="1"/>
              <p:nvPr/>
            </p:nvSpPr>
            <p:spPr bwMode="auto">
              <a:xfrm>
                <a:off x="1433513" y="4375151"/>
                <a:ext cx="5843612" cy="7921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𝑧</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𝑓</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oMath>
                    <m:oMath xmlns:m="http://schemas.openxmlformats.org/officeDocument/2006/math">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𝑖</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ln</m:t>
                              </m:r>
                            </m:fName>
                            <m:e>
                              <m:r>
                                <a:rPr lang="zh-TW" altLang="en-US" sz="2400" i="1">
                                  <a:solidFill>
                                    <a:srgbClr val="000000"/>
                                  </a:solidFill>
                                  <a:latin typeface="Cambria Math" panose="02040503050406030204" pitchFamily="18" charset="0"/>
                                </a:rPr>
                                <m:t>𝑟</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2" name="Object 7">
                <a:extLst>
                  <a:ext uri="{FF2B5EF4-FFF2-40B4-BE49-F238E27FC236}">
                    <a16:creationId xmlns:a16="http://schemas.microsoft.com/office/drawing/2014/main" id="{64CEA837-7940-4D6E-855C-593580280CE6}"/>
                  </a:ext>
                </a:extLst>
              </p:cNvPr>
              <p:cNvSpPr txBox="1">
                <a:spLocks noRot="1" noChangeAspect="1" noMove="1" noResize="1" noEditPoints="1" noAdjustHandles="1" noChangeArrowheads="1" noChangeShapeType="1" noTextEdit="1"/>
              </p:cNvSpPr>
              <p:nvPr/>
            </p:nvSpPr>
            <p:spPr bwMode="auto">
              <a:xfrm>
                <a:off x="1433513" y="4375151"/>
                <a:ext cx="5843612" cy="792162"/>
              </a:xfrm>
              <a:prstGeom prst="rect">
                <a:avLst/>
              </a:prstGeom>
              <a:blipFill>
                <a:blip r:embed="rId5"/>
                <a:stretch>
                  <a:fillRect b="-1538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593" name="Object 8">
                <a:extLst>
                  <a:ext uri="{FF2B5EF4-FFF2-40B4-BE49-F238E27FC236}">
                    <a16:creationId xmlns:a16="http://schemas.microsoft.com/office/drawing/2014/main" id="{4D9CCDAB-B23E-469C-BBAA-CBF0D32D995B}"/>
                  </a:ext>
                </a:extLst>
              </p:cNvPr>
              <p:cNvSpPr txBox="1"/>
              <p:nvPr/>
            </p:nvSpPr>
            <p:spPr bwMode="auto">
              <a:xfrm>
                <a:off x="1547812" y="5432823"/>
                <a:ext cx="3888283" cy="42386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𝛧</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𝑖</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𝑟</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67593" name="Object 8">
                <a:extLst>
                  <a:ext uri="{FF2B5EF4-FFF2-40B4-BE49-F238E27FC236}">
                    <a16:creationId xmlns:a16="http://schemas.microsoft.com/office/drawing/2014/main" id="{4D9CCDAB-B23E-469C-BBAA-CBF0D32D995B}"/>
                  </a:ext>
                </a:extLst>
              </p:cNvPr>
              <p:cNvSpPr txBox="1">
                <a:spLocks noRot="1" noChangeAspect="1" noMove="1" noResize="1" noEditPoints="1" noAdjustHandles="1" noChangeArrowheads="1" noChangeShapeType="1" noTextEdit="1"/>
              </p:cNvSpPr>
              <p:nvPr/>
            </p:nvSpPr>
            <p:spPr bwMode="auto">
              <a:xfrm>
                <a:off x="1547812" y="5432823"/>
                <a:ext cx="3888283" cy="423863"/>
              </a:xfrm>
              <a:prstGeom prst="rect">
                <a:avLst/>
              </a:prstGeom>
              <a:blipFill>
                <a:blip r:embed="rId6"/>
                <a:stretch>
                  <a:fillRect r="-313" b="-28571"/>
                </a:stretch>
              </a:blipFill>
              <a:ln>
                <a:noFill/>
              </a:ln>
              <a:effectLst/>
              <a:extLst/>
            </p:spPr>
            <p:txBody>
              <a:bodyPr/>
              <a:lstStyle/>
              <a:p>
                <a:r>
                  <a:rPr lang="zh-TW" altLang="en-US">
                    <a:noFill/>
                  </a:rPr>
                  <a:t> </a:t>
                </a:r>
              </a:p>
            </p:txBody>
          </p:sp>
        </mc:Fallback>
      </mc:AlternateContent>
      <p:sp>
        <p:nvSpPr>
          <p:cNvPr id="14" name="文字方塊 10">
            <a:extLst>
              <a:ext uri="{FF2B5EF4-FFF2-40B4-BE49-F238E27FC236}">
                <a16:creationId xmlns:a16="http://schemas.microsoft.com/office/drawing/2014/main" id="{29F8E12C-97F1-44A3-8D11-A2530A771153}"/>
              </a:ext>
            </a:extLst>
          </p:cNvPr>
          <p:cNvSpPr txBox="1"/>
          <p:nvPr/>
        </p:nvSpPr>
        <p:spPr>
          <a:xfrm>
            <a:off x="5187310" y="5444700"/>
            <a:ext cx="248786"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000" dirty="0">
                <a:latin typeface="+mj-lt"/>
              </a:rPr>
              <a:t>,</a:t>
            </a:r>
            <a:endParaRPr lang="zh-TW" altLang="en-US" sz="2400" dirty="0">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a:extLst>
              <a:ext uri="{FF2B5EF4-FFF2-40B4-BE49-F238E27FC236}">
                <a16:creationId xmlns:a16="http://schemas.microsoft.com/office/drawing/2014/main" id="{0450B0B3-1BA5-4625-B9C1-AF55B127E8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F08DAE3-DC0D-4E57-883F-D6165728560B}" type="slidenum">
              <a:rPr kumimoji="0" lang="zh-TW" altLang="en-US"/>
              <a:pPr eaLnBrk="1" hangingPunct="1"/>
              <a:t>63</a:t>
            </a:fld>
            <a:endParaRPr kumimoji="0" lang="en-US" altLang="zh-TW"/>
          </a:p>
        </p:txBody>
      </p:sp>
      <p:sp>
        <p:nvSpPr>
          <p:cNvPr id="68611" name="Rectangle 2">
            <a:extLst>
              <a:ext uri="{FF2B5EF4-FFF2-40B4-BE49-F238E27FC236}">
                <a16:creationId xmlns:a16="http://schemas.microsoft.com/office/drawing/2014/main" id="{44DE0BF3-F25C-4B09-BF60-9E69AF6A36AC}"/>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68612" name="Rectangle 3">
                <a:extLst>
                  <a:ext uri="{FF2B5EF4-FFF2-40B4-BE49-F238E27FC236}">
                    <a16:creationId xmlns:a16="http://schemas.microsoft.com/office/drawing/2014/main" id="{F9014913-8F92-4ACA-A6E2-24B49CB7287F}"/>
                  </a:ext>
                </a:extLst>
              </p:cNvPr>
              <p:cNvSpPr>
                <a:spLocks noGrp="1" noChangeArrowheads="1"/>
              </p:cNvSpPr>
              <p:nvPr>
                <p:ph type="body" idx="1"/>
              </p:nvPr>
            </p:nvSpPr>
            <p:spPr/>
            <p:txBody>
              <a:bodyPr/>
              <a:lstStyle/>
              <a:p>
                <a:pPr eaLnBrk="1" hangingPunct="1"/>
                <a:r>
                  <a:rPr lang="en-US" altLang="zh-TW" dirty="0"/>
                  <a:t>If we process </a:t>
                </a:r>
                <a14:m>
                  <m:oMath xmlns:m="http://schemas.openxmlformats.org/officeDocument/2006/math">
                    <m:r>
                      <a:rPr lang="en-US" altLang="zh-TW" i="1" dirty="0" smtClean="0">
                        <a:latin typeface="Cambria Math" panose="02040503050406030204" pitchFamily="18" charset="0"/>
                      </a:rPr>
                      <m:t>𝑍</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 </m:t>
                    </m:r>
                  </m:oMath>
                </a14:m>
                <a:r>
                  <a:rPr lang="en-US" altLang="zh-TW" dirty="0"/>
                  <a:t>by means of a filter function </a:t>
                </a:r>
                <a14:m>
                  <m:oMath xmlns:m="http://schemas.openxmlformats.org/officeDocument/2006/math">
                    <m:r>
                      <a:rPr lang="en-US" altLang="zh-TW" i="1" dirty="0" smtClean="0">
                        <a:latin typeface="Cambria Math" panose="02040503050406030204" pitchFamily="18" charset="0"/>
                      </a:rPr>
                      <m:t>𝐻</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then</a:t>
                </a:r>
              </a:p>
              <a:p>
                <a:pPr eaLnBrk="1" hangingPunct="1">
                  <a:spcBef>
                    <a:spcPct val="30000"/>
                  </a:spcBef>
                  <a:spcAft>
                    <a:spcPct val="35000"/>
                  </a:spcAft>
                  <a:buFont typeface="Wingdings" panose="05000000000000000000" pitchFamily="2" charset="2"/>
                  <a:buNone/>
                </a:pPr>
                <a:r>
                  <a:rPr lang="zh-TW" altLang="en-US" dirty="0"/>
                  <a:t>								    	       </a:t>
                </a:r>
                <a:r>
                  <a:rPr lang="en-US" altLang="zh-TW" dirty="0"/>
                  <a:t>(4.5-5)</a:t>
                </a:r>
              </a:p>
              <a:p>
                <a:pPr eaLnBrk="1" hangingPunct="1">
                  <a:buFont typeface="Wingdings" panose="05000000000000000000" pitchFamily="2" charset="2"/>
                  <a:buNone/>
                </a:pPr>
                <a:r>
                  <a:rPr lang="zh-TW" altLang="en-US" dirty="0"/>
                  <a:t>	</a:t>
                </a:r>
                <a:r>
                  <a:rPr lang="en-US" altLang="zh-TW" dirty="0"/>
                  <a:t>where </a:t>
                </a:r>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m:t>
                    </m:r>
                    <m:r>
                      <a:rPr lang="en-US" altLang="zh-TW" i="1" dirty="0" err="1">
                        <a:latin typeface="Cambria Math" panose="02040503050406030204" pitchFamily="18" charset="0"/>
                      </a:rPr>
                      <m:t>𝑢</m:t>
                    </m:r>
                    <m:r>
                      <a:rPr lang="en-US" altLang="zh-TW" i="1" dirty="0" err="1" smtClean="0">
                        <a:latin typeface="Cambria Math" panose="02040503050406030204" pitchFamily="18" charset="0"/>
                      </a:rPr>
                      <m:t>,</m:t>
                    </m:r>
                    <m:r>
                      <a:rPr lang="en-US" altLang="zh-TW" i="1" dirty="0" err="1" smtClean="0">
                        <a:latin typeface="Cambria Math" panose="02040503050406030204" pitchFamily="18" charset="0"/>
                      </a:rPr>
                      <m:t>𝑣</m:t>
                    </m:r>
                    <m:r>
                      <a:rPr lang="en-US" altLang="zh-TW" i="1" dirty="0">
                        <a:latin typeface="Cambria Math" panose="02040503050406030204" pitchFamily="18" charset="0"/>
                      </a:rPr>
                      <m:t>)</m:t>
                    </m:r>
                  </m:oMath>
                </a14:m>
                <a:r>
                  <a:rPr lang="en-US" altLang="zh-TW" dirty="0"/>
                  <a:t> is the Fourier transform of the result. In the spatial domain,</a:t>
                </a:r>
                <a:endParaRPr lang="zh-TW" altLang="en-US" dirty="0"/>
              </a:p>
              <a:p>
                <a:pPr eaLnBrk="1" hangingPunct="1">
                  <a:spcBef>
                    <a:spcPct val="35000"/>
                  </a:spcBef>
                  <a:spcAft>
                    <a:spcPct val="25000"/>
                  </a:spcAft>
                  <a:buFont typeface="Wingdings" panose="05000000000000000000" pitchFamily="2" charset="2"/>
                  <a:buNone/>
                </a:pPr>
                <a:r>
                  <a:rPr lang="zh-TW" altLang="en-US" dirty="0"/>
                  <a:t>									       </a:t>
                </a:r>
                <a:r>
                  <a:rPr lang="en-US" altLang="zh-TW" dirty="0"/>
                  <a:t>(4.5-6)</a:t>
                </a:r>
              </a:p>
              <a:p>
                <a:pPr eaLnBrk="1" hangingPunct="1"/>
                <a:r>
                  <a:rPr lang="en-US" altLang="zh-TW" dirty="0"/>
                  <a:t>By letting</a:t>
                </a:r>
              </a:p>
              <a:p>
                <a:pPr eaLnBrk="1" hangingPunct="1">
                  <a:buFont typeface="Wingdings" panose="05000000000000000000" pitchFamily="2" charset="2"/>
                  <a:buNone/>
                </a:pPr>
                <a:r>
                  <a:rPr lang="zh-TW" altLang="en-US" dirty="0"/>
                  <a:t>									       </a:t>
                </a:r>
                <a:r>
                  <a:rPr lang="en-US" altLang="zh-TW" dirty="0"/>
                  <a:t>(4.5-7)</a:t>
                </a:r>
              </a:p>
              <a:p>
                <a:pPr eaLnBrk="1" hangingPunct="1">
                  <a:buFont typeface="Wingdings" panose="05000000000000000000" pitchFamily="2" charset="2"/>
                  <a:buNone/>
                </a:pPr>
                <a:r>
                  <a:rPr lang="zh-TW" altLang="en-US" dirty="0"/>
                  <a:t>									      </a:t>
                </a:r>
                <a:r>
                  <a:rPr lang="en-US" altLang="zh-TW" dirty="0"/>
                  <a:t>(4.5-8)</a:t>
                </a:r>
              </a:p>
              <a:p>
                <a:pPr eaLnBrk="1" hangingPunct="1">
                  <a:buFont typeface="Wingdings" panose="05000000000000000000" pitchFamily="2" charset="2"/>
                  <a:buNone/>
                </a:pPr>
                <a:r>
                  <a:rPr lang="zh-TW" altLang="en-US" dirty="0"/>
                  <a:t>	</a:t>
                </a:r>
                <a:r>
                  <a:rPr lang="en-US" altLang="zh-TW" dirty="0"/>
                  <a:t>Eq. (4.5-6) can be expressed in the form</a:t>
                </a:r>
              </a:p>
              <a:p>
                <a:pPr eaLnBrk="1" hangingPunct="1">
                  <a:buFont typeface="Wingdings" panose="05000000000000000000" pitchFamily="2" charset="2"/>
                  <a:buNone/>
                </a:pPr>
                <a:r>
                  <a:rPr lang="zh-TW" altLang="en-US" dirty="0"/>
                  <a:t>									      </a:t>
                </a:r>
                <a:r>
                  <a:rPr lang="en-US" altLang="zh-TW" dirty="0"/>
                  <a:t>(4.5-9)</a:t>
                </a:r>
              </a:p>
            </p:txBody>
          </p:sp>
        </mc:Choice>
        <mc:Fallback xmlns="">
          <p:sp>
            <p:nvSpPr>
              <p:cNvPr id="68612" name="Rectangle 3">
                <a:extLst>
                  <a:ext uri="{FF2B5EF4-FFF2-40B4-BE49-F238E27FC236}">
                    <a16:creationId xmlns:a16="http://schemas.microsoft.com/office/drawing/2014/main" id="{F9014913-8F92-4ACA-A6E2-24B49CB7287F}"/>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3" name="Object 4">
                <a:extLst>
                  <a:ext uri="{FF2B5EF4-FFF2-40B4-BE49-F238E27FC236}">
                    <a16:creationId xmlns:a16="http://schemas.microsoft.com/office/drawing/2014/main" id="{D78E03CC-1E45-45F9-A689-DF48282F1FCB}"/>
                  </a:ext>
                </a:extLst>
              </p:cNvPr>
              <p:cNvSpPr txBox="1"/>
              <p:nvPr/>
            </p:nvSpPr>
            <p:spPr bwMode="auto">
              <a:xfrm>
                <a:off x="539552" y="1080418"/>
                <a:ext cx="7200354" cy="8651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𝑆</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𝑢</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𝑣</m:t>
                      </m:r>
                      <m:r>
                        <a:rPr lang="zh-TW" altLang="en-US" sz="2800" i="1" smtClean="0">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𝑍</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68613" name="Object 4">
                <a:extLst>
                  <a:ext uri="{FF2B5EF4-FFF2-40B4-BE49-F238E27FC236}">
                    <a16:creationId xmlns:a16="http://schemas.microsoft.com/office/drawing/2014/main" id="{D78E03CC-1E45-45F9-A689-DF48282F1FCB}"/>
                  </a:ext>
                </a:extLst>
              </p:cNvPr>
              <p:cNvSpPr txBox="1">
                <a:spLocks noRot="1" noChangeAspect="1" noMove="1" noResize="1" noEditPoints="1" noAdjustHandles="1" noChangeArrowheads="1" noChangeShapeType="1" noTextEdit="1"/>
              </p:cNvSpPr>
              <p:nvPr/>
            </p:nvSpPr>
            <p:spPr bwMode="auto">
              <a:xfrm>
                <a:off x="539552" y="1080418"/>
                <a:ext cx="7200354" cy="865188"/>
              </a:xfrm>
              <a:prstGeom prst="rect">
                <a:avLst/>
              </a:prstGeom>
              <a:blipFill>
                <a:blip r:embed="rId3"/>
                <a:stretch>
                  <a:fillRect b="-9859"/>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4" name="Object 5">
                <a:extLst>
                  <a:ext uri="{FF2B5EF4-FFF2-40B4-BE49-F238E27FC236}">
                    <a16:creationId xmlns:a16="http://schemas.microsoft.com/office/drawing/2014/main" id="{F427155B-04A0-4341-9B23-2A6473FD5D5D}"/>
                  </a:ext>
                </a:extLst>
              </p:cNvPr>
              <p:cNvSpPr txBox="1"/>
              <p:nvPr/>
            </p:nvSpPr>
            <p:spPr bwMode="auto">
              <a:xfrm>
                <a:off x="583201" y="2729971"/>
                <a:ext cx="7361221" cy="7889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𝑆</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r>
                            <a:rPr lang="zh-TW" altLang="en-US" sz="2800" i="1">
                              <a:solidFill>
                                <a:srgbClr val="000000"/>
                              </a:solidFill>
                              <a:latin typeface="Cambria Math" panose="02040503050406030204" pitchFamily="18" charset="0"/>
                            </a:rPr>
                            <m:t>)</m:t>
                          </m:r>
                        </m:e>
                      </m:d>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68614" name="Object 5">
                <a:extLst>
                  <a:ext uri="{FF2B5EF4-FFF2-40B4-BE49-F238E27FC236}">
                    <a16:creationId xmlns:a16="http://schemas.microsoft.com/office/drawing/2014/main" id="{F427155B-04A0-4341-9B23-2A6473FD5D5D}"/>
                  </a:ext>
                </a:extLst>
              </p:cNvPr>
              <p:cNvSpPr txBox="1">
                <a:spLocks noRot="1" noChangeAspect="1" noMove="1" noResize="1" noEditPoints="1" noAdjustHandles="1" noChangeArrowheads="1" noChangeShapeType="1" noTextEdit="1"/>
              </p:cNvSpPr>
              <p:nvPr/>
            </p:nvSpPr>
            <p:spPr bwMode="auto">
              <a:xfrm>
                <a:off x="583201" y="2729971"/>
                <a:ext cx="7361221" cy="788987"/>
              </a:xfrm>
              <a:prstGeom prst="rect">
                <a:avLst/>
              </a:prstGeom>
              <a:blipFill>
                <a:blip r:embed="rId4"/>
                <a:stretch>
                  <a:fillRect b="-21705"/>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5" name="Object 6">
                <a:extLst>
                  <a:ext uri="{FF2B5EF4-FFF2-40B4-BE49-F238E27FC236}">
                    <a16:creationId xmlns:a16="http://schemas.microsoft.com/office/drawing/2014/main" id="{B287FA83-B488-4024-867B-3AEEE8FBD264}"/>
                  </a:ext>
                </a:extLst>
              </p:cNvPr>
              <p:cNvSpPr txBox="1"/>
              <p:nvPr/>
            </p:nvSpPr>
            <p:spPr bwMode="auto">
              <a:xfrm>
                <a:off x="1475656" y="4091781"/>
                <a:ext cx="4952975" cy="5429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𝑖</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0"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68615" name="Object 6">
                <a:extLst>
                  <a:ext uri="{FF2B5EF4-FFF2-40B4-BE49-F238E27FC236}">
                    <a16:creationId xmlns:a16="http://schemas.microsoft.com/office/drawing/2014/main" id="{B287FA83-B488-4024-867B-3AEEE8FBD264}"/>
                  </a:ext>
                </a:extLst>
              </p:cNvPr>
              <p:cNvSpPr txBox="1">
                <a:spLocks noRot="1" noChangeAspect="1" noMove="1" noResize="1" noEditPoints="1" noAdjustHandles="1" noChangeArrowheads="1" noChangeShapeType="1" noTextEdit="1"/>
              </p:cNvSpPr>
              <p:nvPr/>
            </p:nvSpPr>
            <p:spPr bwMode="auto">
              <a:xfrm>
                <a:off x="1475656" y="4091781"/>
                <a:ext cx="4952975" cy="542925"/>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8616" name="Object 7">
                <a:extLst>
                  <a:ext uri="{FF2B5EF4-FFF2-40B4-BE49-F238E27FC236}">
                    <a16:creationId xmlns:a16="http://schemas.microsoft.com/office/drawing/2014/main" id="{EF7DAB29-D004-4383-A3D0-304CDC949FD9}"/>
                  </a:ext>
                </a:extLst>
              </p:cNvPr>
              <p:cNvSpPr txBox="1"/>
              <p:nvPr/>
            </p:nvSpPr>
            <p:spPr bwMode="auto">
              <a:xfrm>
                <a:off x="1322388" y="4571735"/>
                <a:ext cx="5285457" cy="5603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p>
                        <m:sSupPr>
                          <m:ctrlPr>
                            <a:rPr lang="zh-TW" altLang="en-US" sz="2800" i="1" smtClean="0">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ℑ</m:t>
                          </m:r>
                        </m:e>
                        <m:sup>
                          <m:r>
                            <a:rPr lang="zh-TW" altLang="en-US" sz="2800" i="1">
                              <a:solidFill>
                                <a:srgbClr val="000000"/>
                              </a:solidFill>
                              <a:latin typeface="Cambria Math" panose="02040503050406030204" pitchFamily="18" charset="0"/>
                            </a:rPr>
                            <m:t>−1</m:t>
                          </m:r>
                        </m:sup>
                      </m:sSup>
                      <m:d>
                        <m:dPr>
                          <m:begChr m:val="{"/>
                          <m:endChr m:val="}"/>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𝐻</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𝐹</m:t>
                              </m:r>
                            </m:e>
                            <m:sub>
                              <m:r>
                                <a:rPr lang="zh-TW" altLang="en-US" sz="2800" i="1">
                                  <a:solidFill>
                                    <a:srgbClr val="000000"/>
                                  </a:solidFill>
                                  <a:latin typeface="Cambria Math" panose="02040503050406030204" pitchFamily="18" charset="0"/>
                                </a:rPr>
                                <m:t>𝑟</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𝑣</m:t>
                              </m:r>
                            </m:e>
                          </m:d>
                        </m:e>
                      </m:d>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p:sp>
            <p:nvSpPr>
              <p:cNvPr id="68616" name="Object 7">
                <a:extLst>
                  <a:ext uri="{FF2B5EF4-FFF2-40B4-BE49-F238E27FC236}">
                    <a16:creationId xmlns:a16="http://schemas.microsoft.com/office/drawing/2014/main" id="{EF7DAB29-D004-4383-A3D0-304CDC949FD9}"/>
                  </a:ext>
                </a:extLst>
              </p:cNvPr>
              <p:cNvSpPr txBox="1">
                <a:spLocks noRot="1" noChangeAspect="1" noMove="1" noResize="1" noEditPoints="1" noAdjustHandles="1" noChangeArrowheads="1" noChangeShapeType="1" noTextEdit="1"/>
              </p:cNvSpPr>
              <p:nvPr/>
            </p:nvSpPr>
            <p:spPr bwMode="auto">
              <a:xfrm>
                <a:off x="1322388" y="4571735"/>
                <a:ext cx="5285457" cy="560388"/>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617" name="Object 8">
                <a:extLst>
                  <a:ext uri="{FF2B5EF4-FFF2-40B4-BE49-F238E27FC236}">
                    <a16:creationId xmlns:a16="http://schemas.microsoft.com/office/drawing/2014/main" id="{28FC84A0-26EB-4D52-88D8-10699DEAC3B6}"/>
                  </a:ext>
                </a:extLst>
              </p:cNvPr>
              <p:cNvSpPr txBox="1"/>
              <p:nvPr/>
            </p:nvSpPr>
            <p:spPr bwMode="auto">
              <a:xfrm>
                <a:off x="1322388" y="5654675"/>
                <a:ext cx="4761780" cy="44926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oMath>
                  </m:oMathPara>
                </a14:m>
                <a:endParaRPr lang="zh-TW" altLang="en-US" sz="2800" dirty="0"/>
              </a:p>
            </p:txBody>
          </p:sp>
        </mc:Choice>
        <mc:Fallback xmlns="">
          <p:sp>
            <p:nvSpPr>
              <p:cNvPr id="68617" name="Object 8">
                <a:extLst>
                  <a:ext uri="{FF2B5EF4-FFF2-40B4-BE49-F238E27FC236}">
                    <a16:creationId xmlns:a16="http://schemas.microsoft.com/office/drawing/2014/main" id="{28FC84A0-26EB-4D52-88D8-10699DEAC3B6}"/>
                  </a:ext>
                </a:extLst>
              </p:cNvPr>
              <p:cNvSpPr txBox="1">
                <a:spLocks noRot="1" noChangeAspect="1" noMove="1" noResize="1" noEditPoints="1" noAdjustHandles="1" noChangeArrowheads="1" noChangeShapeType="1" noTextEdit="1"/>
              </p:cNvSpPr>
              <p:nvPr/>
            </p:nvSpPr>
            <p:spPr bwMode="auto">
              <a:xfrm>
                <a:off x="1322388" y="5654675"/>
                <a:ext cx="4761780" cy="449263"/>
              </a:xfrm>
              <a:prstGeom prst="rect">
                <a:avLst/>
              </a:prstGeom>
              <a:blipFill>
                <a:blip r:embed="rId7"/>
                <a:stretch>
                  <a:fillRect b="-5479"/>
                </a:stretch>
              </a:blipFill>
              <a:ln>
                <a:noFill/>
              </a:ln>
              <a:effectLst/>
              <a:extLst/>
            </p:spPr>
            <p:txBody>
              <a:bodyPr/>
              <a:lstStyle/>
              <a:p>
                <a:r>
                  <a:rPr lang="zh-TW"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a:extLst>
              <a:ext uri="{FF2B5EF4-FFF2-40B4-BE49-F238E27FC236}">
                <a16:creationId xmlns:a16="http://schemas.microsoft.com/office/drawing/2014/main" id="{8968B667-93E2-4260-87D9-5990638D22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B90AE29-6138-496D-887B-B5BE22D4AD49}" type="slidenum">
              <a:rPr kumimoji="0" lang="zh-TW" altLang="en-US"/>
              <a:pPr eaLnBrk="1" hangingPunct="1"/>
              <a:t>64</a:t>
            </a:fld>
            <a:endParaRPr kumimoji="0" lang="en-US" altLang="zh-TW"/>
          </a:p>
        </p:txBody>
      </p:sp>
      <p:sp>
        <p:nvSpPr>
          <p:cNvPr id="69635" name="Rectangle 2">
            <a:extLst>
              <a:ext uri="{FF2B5EF4-FFF2-40B4-BE49-F238E27FC236}">
                <a16:creationId xmlns:a16="http://schemas.microsoft.com/office/drawing/2014/main" id="{ED387238-BC8A-4D4F-9631-42DDC9FF1CB9}"/>
              </a:ext>
            </a:extLst>
          </p:cNvPr>
          <p:cNvSpPr>
            <a:spLocks noGrp="1" noChangeArrowheads="1"/>
          </p:cNvSpPr>
          <p:nvPr>
            <p:ph type="title"/>
          </p:nvPr>
        </p:nvSpPr>
        <p:spPr/>
        <p:txBody>
          <a:bodyPr/>
          <a:lstStyle/>
          <a:p>
            <a:pPr eaLnBrk="1" hangingPunct="1"/>
            <a:endParaRPr lang="zh-TW" altLang="en-US"/>
          </a:p>
        </p:txBody>
      </p:sp>
      <p:sp>
        <p:nvSpPr>
          <p:cNvPr id="69636" name="Rectangle 3">
            <a:extLst>
              <a:ext uri="{FF2B5EF4-FFF2-40B4-BE49-F238E27FC236}">
                <a16:creationId xmlns:a16="http://schemas.microsoft.com/office/drawing/2014/main" id="{272A0710-C44F-4738-8032-67DD59F38204}"/>
              </a:ext>
            </a:extLst>
          </p:cNvPr>
          <p:cNvSpPr>
            <a:spLocks noGrp="1" noChangeArrowheads="1"/>
          </p:cNvSpPr>
          <p:nvPr>
            <p:ph type="body" idx="1"/>
          </p:nvPr>
        </p:nvSpPr>
        <p:spPr/>
        <p:txBody>
          <a:bodyPr/>
          <a:lstStyle/>
          <a:p>
            <a:pPr eaLnBrk="1" hangingPunct="1"/>
            <a:r>
              <a:rPr lang="en-US" altLang="zh-TW" dirty="0"/>
              <a:t>As </a:t>
            </a:r>
            <a:r>
              <a:rPr lang="en-US" altLang="zh-TW" i="1" dirty="0"/>
              <a:t>z</a:t>
            </a:r>
            <a:r>
              <a:rPr lang="en-US" altLang="zh-TW" dirty="0"/>
              <a:t>(</a:t>
            </a:r>
            <a:r>
              <a:rPr lang="en-US" altLang="zh-TW" i="1" dirty="0"/>
              <a:t>x</a:t>
            </a:r>
            <a:r>
              <a:rPr lang="en-US" altLang="zh-TW" dirty="0"/>
              <a:t>,</a:t>
            </a:r>
            <a:r>
              <a:rPr lang="en-US" altLang="zh-TW" i="1" dirty="0"/>
              <a:t> y</a:t>
            </a:r>
            <a:r>
              <a:rPr lang="en-US" altLang="zh-TW" dirty="0"/>
              <a:t>) was formed by taking the logarithm of the original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the inverse (exponential) operation yields the desired enhanced image, denoted by </a:t>
            </a:r>
            <a:r>
              <a:rPr lang="en-US" altLang="zh-TW" i="1" dirty="0"/>
              <a:t>g</a:t>
            </a:r>
            <a:r>
              <a:rPr lang="en-US" altLang="zh-TW" dirty="0"/>
              <a:t>(</a:t>
            </a:r>
            <a:r>
              <a:rPr lang="en-US" altLang="zh-TW" i="1" dirty="0"/>
              <a:t>x</a:t>
            </a:r>
            <a:r>
              <a:rPr lang="en-US" altLang="zh-TW" dirty="0"/>
              <a:t>,</a:t>
            </a:r>
            <a:r>
              <a:rPr lang="en-US" altLang="zh-TW" i="1" dirty="0"/>
              <a:t> y</a:t>
            </a:r>
            <a:r>
              <a:rPr lang="en-US" altLang="zh-TW" dirty="0"/>
              <a:t>), i.e.,</a:t>
            </a:r>
          </a:p>
          <a:p>
            <a:pPr eaLnBrk="1" hangingPunct="1">
              <a:spcBef>
                <a:spcPct val="125000"/>
              </a:spcBef>
              <a:spcAft>
                <a:spcPct val="60000"/>
              </a:spcAft>
              <a:buFont typeface="Wingdings" panose="05000000000000000000" pitchFamily="2" charset="2"/>
              <a:buNone/>
            </a:pPr>
            <a:r>
              <a:rPr lang="zh-TW" altLang="en-US" dirty="0"/>
              <a:t>									     </a:t>
            </a:r>
            <a:r>
              <a:rPr lang="en-US" altLang="zh-TW" dirty="0"/>
              <a:t>(4.5-10)</a:t>
            </a:r>
          </a:p>
          <a:p>
            <a:pPr eaLnBrk="1" hangingPunct="1">
              <a:spcBef>
                <a:spcPct val="40000"/>
              </a:spcBef>
              <a:buFont typeface="Wingdings" panose="05000000000000000000" pitchFamily="2" charset="2"/>
              <a:buNone/>
            </a:pPr>
            <a:r>
              <a:rPr lang="zh-TW" altLang="en-US" dirty="0"/>
              <a:t>	</a:t>
            </a:r>
            <a:r>
              <a:rPr lang="en-US" altLang="zh-TW" dirty="0"/>
              <a:t>where</a:t>
            </a:r>
          </a:p>
          <a:p>
            <a:pPr eaLnBrk="1" hangingPunct="1">
              <a:buFont typeface="Wingdings" panose="05000000000000000000" pitchFamily="2" charset="2"/>
              <a:buNone/>
            </a:pPr>
            <a:r>
              <a:rPr lang="zh-TW" altLang="en-US" dirty="0"/>
              <a:t>									     </a:t>
            </a:r>
            <a:r>
              <a:rPr lang="en-US" altLang="zh-TW" dirty="0"/>
              <a:t>(4.5-11)</a:t>
            </a:r>
          </a:p>
          <a:p>
            <a:pPr eaLnBrk="1" hangingPunct="1">
              <a:buFont typeface="Wingdings" panose="05000000000000000000" pitchFamily="2" charset="2"/>
              <a:buNone/>
            </a:pPr>
            <a:r>
              <a:rPr lang="zh-TW" altLang="en-US" dirty="0"/>
              <a:t>									     </a:t>
            </a:r>
            <a:r>
              <a:rPr lang="en-US" altLang="zh-TW" dirty="0"/>
              <a:t>(4.5-12)</a:t>
            </a:r>
          </a:p>
          <a:p>
            <a:pPr eaLnBrk="1" hangingPunct="1">
              <a:buFont typeface="Wingdings" panose="05000000000000000000" pitchFamily="2" charset="2"/>
              <a:buNone/>
            </a:pPr>
            <a:r>
              <a:rPr lang="zh-TW" altLang="en-US" dirty="0"/>
              <a:t>	</a:t>
            </a:r>
            <a:r>
              <a:rPr lang="en-US" altLang="zh-TW" dirty="0"/>
              <a:t>are the illumination and reflectance components of the output image.</a:t>
            </a:r>
            <a:endParaRPr lang="zh-TW" altLang="en-US" dirty="0"/>
          </a:p>
        </p:txBody>
      </p:sp>
      <mc:AlternateContent xmlns:mc="http://schemas.openxmlformats.org/markup-compatibility/2006" xmlns:a14="http://schemas.microsoft.com/office/drawing/2010/main">
        <mc:Choice Requires="a14">
          <p:sp>
            <p:nvSpPr>
              <p:cNvPr id="69637" name="Object 4">
                <a:extLst>
                  <a:ext uri="{FF2B5EF4-FFF2-40B4-BE49-F238E27FC236}">
                    <a16:creationId xmlns:a16="http://schemas.microsoft.com/office/drawing/2014/main" id="{A774D660-B24F-4E43-9DD1-5D99E86918F6}"/>
                  </a:ext>
                </a:extLst>
              </p:cNvPr>
              <p:cNvSpPr txBox="1"/>
              <p:nvPr/>
            </p:nvSpPr>
            <p:spPr bwMode="auto">
              <a:xfrm>
                <a:off x="1547813" y="1557338"/>
                <a:ext cx="4608512" cy="1541462"/>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𝑔</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𝑥</m:t>
                      </m:r>
                      <m:r>
                        <a:rPr lang="zh-TW" altLang="en-US" sz="2800" i="1" smtClean="0">
                          <a:solidFill>
                            <a:srgbClr val="000000"/>
                          </a:solidFill>
                          <a:latin typeface="Cambria Math" panose="02040503050406030204" pitchFamily="18" charset="0"/>
                        </a:rPr>
                        <m:t>,</m:t>
                      </m:r>
                      <m:r>
                        <a:rPr lang="zh-TW" altLang="en-US" sz="2800" i="1" smtClean="0">
                          <a:solidFill>
                            <a:srgbClr val="000000"/>
                          </a:solidFill>
                          <a:latin typeface="Cambria Math" panose="02040503050406030204" pitchFamily="18" charset="0"/>
                        </a:rPr>
                        <m:t>𝑦</m:t>
                      </m:r>
                      <m:r>
                        <a:rPr lang="zh-TW" altLang="en-US" sz="2800" i="1" smtClean="0">
                          <a:solidFill>
                            <a:srgbClr val="000000"/>
                          </a:solidFill>
                          <a:latin typeface="Cambria Math" panose="02040503050406030204" pitchFamily="18" charset="0"/>
                        </a:rPr>
                        <m:t>)</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r>
                            <a:rPr lang="zh-TW" altLang="en-US" sz="2800" i="1">
                              <a:solidFill>
                                <a:srgbClr val="000000"/>
                              </a:solidFill>
                              <a:latin typeface="Cambria Math" panose="02040503050406030204" pitchFamily="18" charset="0"/>
                            </a:rPr>
                            <m:t>)</m:t>
                          </m:r>
                        </m:sup>
                      </m:sSup>
                    </m:oMath>
                    <m:oMath xmlns:m="http://schemas.openxmlformats.org/officeDocument/2006/math">
                      <m:r>
                        <a:rPr lang="zh-TW" altLang="en-US" sz="2800" i="1">
                          <a:solidFill>
                            <a:srgbClr val="000000"/>
                          </a:solidFill>
                          <a:latin typeface="Cambria Math" panose="02040503050406030204" pitchFamily="18" charset="0"/>
                        </a:rPr>
                        <m:t>　　　　</m:t>
                      </m:r>
                      <m:r>
                        <m:rPr>
                          <m:aln/>
                        </m:rPr>
                        <a:rPr lang="zh-TW" altLang="en-US" sz="2800" i="1">
                          <a:solidFill>
                            <a:srgbClr val="000000"/>
                          </a:solidFill>
                          <a:latin typeface="Cambria Math" panose="02040503050406030204" pitchFamily="18" charset="0"/>
                        </a:rPr>
                        <m:t>=</m:t>
                      </m:r>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𝑖</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𝑟</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7" name="Object 4">
                <a:extLst>
                  <a:ext uri="{FF2B5EF4-FFF2-40B4-BE49-F238E27FC236}">
                    <a16:creationId xmlns:a16="http://schemas.microsoft.com/office/drawing/2014/main" id="{A774D660-B24F-4E43-9DD1-5D99E86918F6}"/>
                  </a:ext>
                </a:extLst>
              </p:cNvPr>
              <p:cNvSpPr txBox="1">
                <a:spLocks noRot="1" noChangeAspect="1" noMove="1" noResize="1" noEditPoints="1" noAdjustHandles="1" noChangeArrowheads="1" noChangeShapeType="1" noTextEdit="1"/>
              </p:cNvSpPr>
              <p:nvPr/>
            </p:nvSpPr>
            <p:spPr bwMode="auto">
              <a:xfrm>
                <a:off x="1547813" y="1557338"/>
                <a:ext cx="4608512" cy="1541462"/>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638" name="Object 5">
                <a:extLst>
                  <a:ext uri="{FF2B5EF4-FFF2-40B4-BE49-F238E27FC236}">
                    <a16:creationId xmlns:a16="http://schemas.microsoft.com/office/drawing/2014/main" id="{D76EC324-09BC-43CB-813E-4451C86DE46E}"/>
                  </a:ext>
                </a:extLst>
              </p:cNvPr>
              <p:cNvSpPr txBox="1"/>
              <p:nvPr/>
            </p:nvSpPr>
            <p:spPr bwMode="auto">
              <a:xfrm>
                <a:off x="1711325" y="3429000"/>
                <a:ext cx="3494088" cy="64770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800" i="1" smtClean="0">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𝑖</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𝑖</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up>
                      </m:s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8" name="Object 5">
                <a:extLst>
                  <a:ext uri="{FF2B5EF4-FFF2-40B4-BE49-F238E27FC236}">
                    <a16:creationId xmlns:a16="http://schemas.microsoft.com/office/drawing/2014/main" id="{D76EC324-09BC-43CB-813E-4451C86DE46E}"/>
                  </a:ext>
                </a:extLst>
              </p:cNvPr>
              <p:cNvSpPr txBox="1">
                <a:spLocks noRot="1" noChangeAspect="1" noMove="1" noResize="1" noEditPoints="1" noAdjustHandles="1" noChangeArrowheads="1" noChangeShapeType="1" noTextEdit="1"/>
              </p:cNvSpPr>
              <p:nvPr/>
            </p:nvSpPr>
            <p:spPr bwMode="auto">
              <a:xfrm>
                <a:off x="1711325" y="3429000"/>
                <a:ext cx="3494088" cy="647700"/>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639" name="Object 6">
                <a:extLst>
                  <a:ext uri="{FF2B5EF4-FFF2-40B4-BE49-F238E27FC236}">
                    <a16:creationId xmlns:a16="http://schemas.microsoft.com/office/drawing/2014/main" id="{2B2CDE5E-3F0C-4786-9631-0F6A394BE973}"/>
                  </a:ext>
                </a:extLst>
              </p:cNvPr>
              <p:cNvSpPr txBox="1"/>
              <p:nvPr/>
            </p:nvSpPr>
            <p:spPr bwMode="auto">
              <a:xfrm>
                <a:off x="1689100" y="4005263"/>
                <a:ext cx="3530600" cy="64770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800" i="1" smtClean="0">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𝑟</m:t>
                          </m:r>
                        </m:e>
                        <m:sub>
                          <m:r>
                            <a:rPr lang="zh-TW" altLang="en-US" sz="2800" i="1">
                              <a:solidFill>
                                <a:srgbClr val="000000"/>
                              </a:solidFill>
                              <a:latin typeface="Cambria Math" panose="02040503050406030204" pitchFamily="18" charset="0"/>
                            </a:rPr>
                            <m:t>0</m:t>
                          </m:r>
                        </m:sub>
                      </m:sSub>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𝑒</m:t>
                          </m:r>
                        </m:e>
                        <m:sup>
                          <m:sSup>
                            <m:sSupPr>
                              <m:ctrlPr>
                                <a:rPr lang="zh-TW" altLang="en-US" sz="2800" i="1">
                                  <a:solidFill>
                                    <a:srgbClr val="000000"/>
                                  </a:solidFill>
                                  <a:latin typeface="Cambria Math" panose="02040503050406030204" pitchFamily="18" charset="0"/>
                                </a:rPr>
                              </m:ctrlPr>
                            </m:sSupPr>
                            <m:e>
                              <m:r>
                                <a:rPr lang="zh-TW" altLang="en-US" sz="2800" i="1">
                                  <a:solidFill>
                                    <a:srgbClr val="000000"/>
                                  </a:solidFill>
                                  <a:latin typeface="Cambria Math" panose="02040503050406030204" pitchFamily="18" charset="0"/>
                                </a:rPr>
                                <m:t>𝑟</m:t>
                              </m:r>
                            </m:e>
                            <m:sup>
                              <m:r>
                                <a:rPr lang="zh-TW" altLang="en-US" sz="2800" i="1">
                                  <a:solidFill>
                                    <a:srgbClr val="000000"/>
                                  </a:solidFill>
                                  <a:latin typeface="Cambria Math" panose="02040503050406030204" pitchFamily="18" charset="0"/>
                                </a:rPr>
                                <m:t>′</m:t>
                              </m:r>
                            </m:sup>
                          </m:sSup>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e>
                          </m:d>
                        </m:sup>
                      </m:s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69639" name="Object 6">
                <a:extLst>
                  <a:ext uri="{FF2B5EF4-FFF2-40B4-BE49-F238E27FC236}">
                    <a16:creationId xmlns:a16="http://schemas.microsoft.com/office/drawing/2014/main" id="{2B2CDE5E-3F0C-4786-9631-0F6A394BE973}"/>
                  </a:ext>
                </a:extLst>
              </p:cNvPr>
              <p:cNvSpPr txBox="1">
                <a:spLocks noRot="1" noChangeAspect="1" noMove="1" noResize="1" noEditPoints="1" noAdjustHandles="1" noChangeArrowheads="1" noChangeShapeType="1" noTextEdit="1"/>
              </p:cNvSpPr>
              <p:nvPr/>
            </p:nvSpPr>
            <p:spPr bwMode="auto">
              <a:xfrm>
                <a:off x="1689100" y="4005263"/>
                <a:ext cx="3530600" cy="647700"/>
              </a:xfrm>
              <a:prstGeom prst="rect">
                <a:avLst/>
              </a:prstGeom>
              <a:blipFill>
                <a:blip r:embed="rId4"/>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3">
            <a:extLst>
              <a:ext uri="{FF2B5EF4-FFF2-40B4-BE49-F238E27FC236}">
                <a16:creationId xmlns:a16="http://schemas.microsoft.com/office/drawing/2014/main" id="{054C0B21-A879-4C89-B22C-F95F55BFB6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73610CA-8C15-44DB-BAC9-6550AEDDB435}" type="slidenum">
              <a:rPr kumimoji="0" lang="zh-TW" altLang="en-US"/>
              <a:pPr eaLnBrk="1" hangingPunct="1"/>
              <a:t>65</a:t>
            </a:fld>
            <a:endParaRPr kumimoji="0" lang="en-US" altLang="zh-TW"/>
          </a:p>
        </p:txBody>
      </p:sp>
      <p:sp>
        <p:nvSpPr>
          <p:cNvPr id="70659" name="Rectangle 2">
            <a:extLst>
              <a:ext uri="{FF2B5EF4-FFF2-40B4-BE49-F238E27FC236}">
                <a16:creationId xmlns:a16="http://schemas.microsoft.com/office/drawing/2014/main" id="{982459A7-6D93-45D9-A0F0-5657B8167B28}"/>
              </a:ext>
            </a:extLst>
          </p:cNvPr>
          <p:cNvSpPr>
            <a:spLocks noGrp="1" noChangeArrowheads="1"/>
          </p:cNvSpPr>
          <p:nvPr>
            <p:ph type="title"/>
          </p:nvPr>
        </p:nvSpPr>
        <p:spPr/>
        <p:txBody>
          <a:bodyPr/>
          <a:lstStyle/>
          <a:p>
            <a:pPr eaLnBrk="1" hangingPunct="1"/>
            <a:endParaRPr lang="zh-TW" altLang="en-US"/>
          </a:p>
        </p:txBody>
      </p:sp>
      <p:sp>
        <p:nvSpPr>
          <p:cNvPr id="70660" name="Rectangle 3">
            <a:extLst>
              <a:ext uri="{FF2B5EF4-FFF2-40B4-BE49-F238E27FC236}">
                <a16:creationId xmlns:a16="http://schemas.microsoft.com/office/drawing/2014/main" id="{4F65E27C-CC5A-46D4-9013-0B80745F66B7}"/>
              </a:ext>
            </a:extLst>
          </p:cNvPr>
          <p:cNvSpPr>
            <a:spLocks noGrp="1" noChangeArrowheads="1"/>
          </p:cNvSpPr>
          <p:nvPr>
            <p:ph type="body" idx="1"/>
          </p:nvPr>
        </p:nvSpPr>
        <p:spPr/>
        <p:txBody>
          <a:bodyPr/>
          <a:lstStyle/>
          <a:p>
            <a:pPr eaLnBrk="1" hangingPunct="1"/>
            <a:r>
              <a:rPr lang="en-US" altLang="zh-TW"/>
              <a:t>The enhancement approach using the foregoing concepts is summarized in Fig. 4.31, which is known as homomorphic systems.</a:t>
            </a:r>
          </a:p>
          <a:p>
            <a:pPr eaLnBrk="1" hangingPunct="1"/>
            <a:endParaRPr lang="zh-TW" altLang="en-US"/>
          </a:p>
          <a:p>
            <a:pPr eaLnBrk="1" hangingPunct="1"/>
            <a:endParaRPr lang="zh-TW" altLang="en-US"/>
          </a:p>
          <a:p>
            <a:pPr eaLnBrk="1" hangingPunct="1"/>
            <a:endParaRPr lang="zh-TW" altLang="en-US"/>
          </a:p>
          <a:p>
            <a:pPr eaLnBrk="1" hangingPunct="1"/>
            <a:r>
              <a:rPr lang="en-US" altLang="zh-TW"/>
              <a:t>The illumination component of an image generally is characterized by slow spatial variations, while the reflectance component tends to vary abruptly, particularly at the junctions of dissimilar objects.</a:t>
            </a:r>
          </a:p>
          <a:p>
            <a:pPr lvl="1" eaLnBrk="1" hangingPunct="1"/>
            <a:r>
              <a:rPr lang="en-US" altLang="zh-TW"/>
              <a:t>The homomorphic filter function </a:t>
            </a:r>
            <a:r>
              <a:rPr lang="en-US" altLang="zh-TW" i="1"/>
              <a:t>H</a:t>
            </a:r>
            <a:r>
              <a:rPr lang="en-US" altLang="zh-TW"/>
              <a:t>(</a:t>
            </a:r>
            <a:r>
              <a:rPr lang="en-US" altLang="zh-TW" i="1"/>
              <a:t>u</a:t>
            </a:r>
            <a:r>
              <a:rPr lang="en-US" altLang="zh-TW"/>
              <a:t>,</a:t>
            </a:r>
            <a:r>
              <a:rPr lang="en-US" altLang="zh-TW" i="1"/>
              <a:t> v</a:t>
            </a:r>
            <a:r>
              <a:rPr lang="en-US" altLang="zh-TW"/>
              <a:t>) can operate on the illumination and reflectance components seperately (as shown in Eq. (4.5-5)).</a:t>
            </a:r>
            <a:endParaRPr lang="zh-TW" altLang="en-US"/>
          </a:p>
        </p:txBody>
      </p:sp>
      <p:pic>
        <p:nvPicPr>
          <p:cNvPr id="70661" name="Picture 4">
            <a:extLst>
              <a:ext uri="{FF2B5EF4-FFF2-40B4-BE49-F238E27FC236}">
                <a16:creationId xmlns:a16="http://schemas.microsoft.com/office/drawing/2014/main" id="{BB3CF596-AE40-4AC2-8A6E-D830C8B5E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51013"/>
            <a:ext cx="84963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a:extLst>
              <a:ext uri="{FF2B5EF4-FFF2-40B4-BE49-F238E27FC236}">
                <a16:creationId xmlns:a16="http://schemas.microsoft.com/office/drawing/2014/main" id="{36F1F26D-4489-4D74-8DED-7ED3F884AB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C251D78-4256-4650-8831-2CF592295BA3}" type="slidenum">
              <a:rPr kumimoji="0" lang="zh-TW" altLang="en-US"/>
              <a:pPr eaLnBrk="1" hangingPunct="1"/>
              <a:t>66</a:t>
            </a:fld>
            <a:endParaRPr kumimoji="0" lang="en-US" altLang="zh-TW"/>
          </a:p>
        </p:txBody>
      </p:sp>
      <p:sp>
        <p:nvSpPr>
          <p:cNvPr id="71683" name="Rectangle 2">
            <a:extLst>
              <a:ext uri="{FF2B5EF4-FFF2-40B4-BE49-F238E27FC236}">
                <a16:creationId xmlns:a16="http://schemas.microsoft.com/office/drawing/2014/main" id="{48FF8CBD-B73D-442C-A2F0-5C295680500B}"/>
              </a:ext>
            </a:extLst>
          </p:cNvPr>
          <p:cNvSpPr>
            <a:spLocks noGrp="1" noChangeArrowheads="1"/>
          </p:cNvSpPr>
          <p:nvPr>
            <p:ph type="title"/>
          </p:nvPr>
        </p:nvSpPr>
        <p:spPr/>
        <p:txBody>
          <a:bodyPr/>
          <a:lstStyle/>
          <a:p>
            <a:pPr eaLnBrk="1" hangingPunct="1"/>
            <a:endParaRPr lang="zh-TW" altLang="en-US"/>
          </a:p>
        </p:txBody>
      </p:sp>
      <p:sp>
        <p:nvSpPr>
          <p:cNvPr id="71684" name="Rectangle 3">
            <a:extLst>
              <a:ext uri="{FF2B5EF4-FFF2-40B4-BE49-F238E27FC236}">
                <a16:creationId xmlns:a16="http://schemas.microsoft.com/office/drawing/2014/main" id="{DCE91D22-7EB1-4EB4-A8C3-02F1A5000526}"/>
              </a:ext>
            </a:extLst>
          </p:cNvPr>
          <p:cNvSpPr>
            <a:spLocks noGrp="1" noChangeArrowheads="1"/>
          </p:cNvSpPr>
          <p:nvPr>
            <p:ph type="body" idx="1"/>
          </p:nvPr>
        </p:nvSpPr>
        <p:spPr/>
        <p:txBody>
          <a:bodyPr/>
          <a:lstStyle/>
          <a:p>
            <a:pPr eaLnBrk="1" hangingPunct="1"/>
            <a:r>
              <a:rPr lang="en-US" altLang="zh-TW"/>
              <a:t>Fig. 4.32 shows a cross section of a homomorphic filter, where </a:t>
            </a:r>
            <a:r>
              <a:rPr lang="en-US" altLang="zh-TW" i="1"/>
              <a:t>r</a:t>
            </a:r>
            <a:r>
              <a:rPr lang="en-US" altLang="zh-TW" i="1" baseline="-25000"/>
              <a:t>L</a:t>
            </a:r>
            <a:r>
              <a:rPr lang="en-US" altLang="zh-TW"/>
              <a:t> &lt; 1 and </a:t>
            </a:r>
            <a:r>
              <a:rPr lang="en-US" altLang="zh-TW" i="1"/>
              <a:t>r</a:t>
            </a:r>
            <a:r>
              <a:rPr lang="en-US" altLang="zh-TW" i="1" baseline="-25000"/>
              <a:t>H</a:t>
            </a:r>
            <a:r>
              <a:rPr lang="en-US" altLang="zh-TW"/>
              <a:t> &gt; 1. The net result is simultaneous dynamic range compression and contrast enhancement.</a:t>
            </a:r>
            <a:endParaRPr lang="zh-TW" altLang="en-US"/>
          </a:p>
        </p:txBody>
      </p:sp>
      <p:pic>
        <p:nvPicPr>
          <p:cNvPr id="71685" name="Picture 4">
            <a:extLst>
              <a:ext uri="{FF2B5EF4-FFF2-40B4-BE49-F238E27FC236}">
                <a16:creationId xmlns:a16="http://schemas.microsoft.com/office/drawing/2014/main" id="{05F562B9-8E62-44B6-9639-CE14755BA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00213"/>
            <a:ext cx="85693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a:extLst>
              <a:ext uri="{FF2B5EF4-FFF2-40B4-BE49-F238E27FC236}">
                <a16:creationId xmlns:a16="http://schemas.microsoft.com/office/drawing/2014/main" id="{9D9B8110-2C0B-40DB-B2D5-4F3F9EF2F0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93B5979-37DC-4EF1-B58A-887D442348D5}" type="slidenum">
              <a:rPr kumimoji="0" lang="zh-TW" altLang="en-US"/>
              <a:pPr eaLnBrk="1" hangingPunct="1"/>
              <a:t>67</a:t>
            </a:fld>
            <a:endParaRPr kumimoji="0" lang="en-US" altLang="zh-TW"/>
          </a:p>
        </p:txBody>
      </p:sp>
      <p:sp>
        <p:nvSpPr>
          <p:cNvPr id="72707" name="Rectangle 2">
            <a:extLst>
              <a:ext uri="{FF2B5EF4-FFF2-40B4-BE49-F238E27FC236}">
                <a16:creationId xmlns:a16="http://schemas.microsoft.com/office/drawing/2014/main" id="{BE171A9E-695E-41BD-B68E-E9909D769E9E}"/>
              </a:ext>
            </a:extLst>
          </p:cNvPr>
          <p:cNvSpPr>
            <a:spLocks noGrp="1" noChangeArrowheads="1"/>
          </p:cNvSpPr>
          <p:nvPr>
            <p:ph type="title"/>
          </p:nvPr>
        </p:nvSpPr>
        <p:spPr/>
        <p:txBody>
          <a:bodyPr/>
          <a:lstStyle/>
          <a:p>
            <a:pPr eaLnBrk="1" hangingPunct="1"/>
            <a:endParaRPr lang="zh-TW" altLang="en-US"/>
          </a:p>
        </p:txBody>
      </p:sp>
      <p:sp>
        <p:nvSpPr>
          <p:cNvPr id="72708" name="Rectangle 3">
            <a:extLst>
              <a:ext uri="{FF2B5EF4-FFF2-40B4-BE49-F238E27FC236}">
                <a16:creationId xmlns:a16="http://schemas.microsoft.com/office/drawing/2014/main" id="{6A2BA193-F586-431B-B225-1F815009D9D0}"/>
              </a:ext>
            </a:extLst>
          </p:cNvPr>
          <p:cNvSpPr>
            <a:spLocks noGrp="1" noChangeArrowheads="1"/>
          </p:cNvSpPr>
          <p:nvPr>
            <p:ph type="body" idx="1"/>
          </p:nvPr>
        </p:nvSpPr>
        <p:spPr>
          <a:xfrm>
            <a:off x="107950" y="115888"/>
            <a:ext cx="8847138" cy="6481762"/>
          </a:xfrm>
        </p:spPr>
        <p:txBody>
          <a:bodyPr/>
          <a:lstStyle/>
          <a:p>
            <a:pPr eaLnBrk="1" hangingPunct="1">
              <a:lnSpc>
                <a:spcPct val="90000"/>
              </a:lnSpc>
            </a:pPr>
            <a:r>
              <a:rPr lang="en-US" altLang="zh-TW" dirty="0"/>
              <a:t>The curve shape in Fig. 4.32 can be approximated by a modified form of the Gaussian </a:t>
            </a:r>
            <a:r>
              <a:rPr lang="en-US" altLang="zh-TW" dirty="0" err="1"/>
              <a:t>highpass</a:t>
            </a:r>
            <a:r>
              <a:rPr lang="en-US" altLang="zh-TW" dirty="0"/>
              <a:t> filter:</a:t>
            </a:r>
          </a:p>
          <a:p>
            <a:pPr eaLnBrk="1" hangingPunct="1">
              <a:lnSpc>
                <a:spcPct val="90000"/>
              </a:lnSpc>
              <a:buFont typeface="Wingdings" panose="05000000000000000000" pitchFamily="2" charset="2"/>
              <a:buNone/>
            </a:pPr>
            <a:r>
              <a:rPr lang="zh-TW" altLang="en-US" dirty="0"/>
              <a:t>									     </a:t>
            </a:r>
            <a:r>
              <a:rPr lang="en-US" altLang="zh-TW" dirty="0"/>
              <a:t>(4.5-13)</a:t>
            </a:r>
          </a:p>
          <a:p>
            <a:pPr eaLnBrk="1" hangingPunct="1">
              <a:lnSpc>
                <a:spcPct val="90000"/>
              </a:lnSpc>
              <a:buFont typeface="Wingdings" panose="05000000000000000000" pitchFamily="2" charset="2"/>
              <a:buNone/>
            </a:pPr>
            <a:r>
              <a:rPr lang="zh-TW" altLang="en-US" dirty="0"/>
              <a:t>	</a:t>
            </a:r>
            <a:r>
              <a:rPr lang="en-US" altLang="zh-TW" dirty="0"/>
              <a:t>where </a:t>
            </a:r>
            <a:r>
              <a:rPr lang="en-US" altLang="zh-TW" i="1" dirty="0"/>
              <a:t>D</a:t>
            </a:r>
            <a:r>
              <a:rPr lang="en-US" altLang="zh-TW" i="1" baseline="30000" dirty="0"/>
              <a:t>2</a:t>
            </a:r>
            <a:r>
              <a:rPr lang="en-US" altLang="zh-TW" i="1" dirty="0"/>
              <a:t>(u, v)</a:t>
            </a:r>
            <a:r>
              <a:rPr lang="en-US" altLang="zh-TW" dirty="0"/>
              <a:t> is given in Eq. (4.3-3) and the constant </a:t>
            </a:r>
            <a:r>
              <a:rPr lang="en-US" altLang="zh-TW" i="1" dirty="0"/>
              <a:t>c</a:t>
            </a:r>
            <a:r>
              <a:rPr lang="en-US" altLang="zh-TW" dirty="0"/>
              <a:t> is used to control the sharpness of the slope of the filter function as it transitions between     and    </a:t>
            </a:r>
            <a:r>
              <a:rPr lang="en-US" altLang="zh-TW" sz="1600" dirty="0"/>
              <a:t> </a:t>
            </a:r>
            <a:r>
              <a:rPr lang="en-US" altLang="zh-TW" dirty="0"/>
              <a:t>.</a:t>
            </a:r>
            <a:endParaRPr lang="zh-TW" altLang="en-US" dirty="0"/>
          </a:p>
          <a:p>
            <a:pPr eaLnBrk="1" hangingPunct="1">
              <a:lnSpc>
                <a:spcPct val="90000"/>
              </a:lnSpc>
            </a:pPr>
            <a:r>
              <a:rPr lang="en-US" altLang="zh-TW" dirty="0"/>
              <a:t>Fig. 4.33 shows the results of applying the homomorphic filtering function in Fig. 4.32 with     = 0.5 and      = 2.0.</a:t>
            </a:r>
            <a:endParaRPr lang="zh-TW" altLang="en-US" dirty="0"/>
          </a:p>
        </p:txBody>
      </p:sp>
      <p:pic>
        <p:nvPicPr>
          <p:cNvPr id="72709" name="Picture 4">
            <a:extLst>
              <a:ext uri="{FF2B5EF4-FFF2-40B4-BE49-F238E27FC236}">
                <a16:creationId xmlns:a16="http://schemas.microsoft.com/office/drawing/2014/main" id="{677E4E4D-35E5-4732-8E0A-8D570CBB6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457575"/>
            <a:ext cx="772953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10" name="Object 5">
            <a:extLst>
              <a:ext uri="{FF2B5EF4-FFF2-40B4-BE49-F238E27FC236}">
                <a16:creationId xmlns:a16="http://schemas.microsoft.com/office/drawing/2014/main" id="{1DECE202-E07F-4BAB-8935-00C197DCE4FB}"/>
              </a:ext>
            </a:extLst>
          </p:cNvPr>
          <p:cNvGraphicFramePr>
            <a:graphicFrameLocks noChangeAspect="1"/>
          </p:cNvGraphicFramePr>
          <p:nvPr/>
        </p:nvGraphicFramePr>
        <p:xfrm>
          <a:off x="684213" y="836613"/>
          <a:ext cx="5183187" cy="549275"/>
        </p:xfrm>
        <a:graphic>
          <a:graphicData uri="http://schemas.openxmlformats.org/presentationml/2006/ole">
            <mc:AlternateContent xmlns:mc="http://schemas.openxmlformats.org/markup-compatibility/2006">
              <mc:Choice xmlns:v="urn:schemas-microsoft-com:vml" Requires="v">
                <p:oleObj spid="_x0000_s73075" name="方程式" r:id="rId4" imgW="2489200" imgH="254000" progId="Equation.3">
                  <p:embed/>
                </p:oleObj>
              </mc:Choice>
              <mc:Fallback>
                <p:oleObj name="方程式" r:id="rId4" imgW="24892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836613"/>
                        <a:ext cx="51831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6">
            <a:extLst>
              <a:ext uri="{FF2B5EF4-FFF2-40B4-BE49-F238E27FC236}">
                <a16:creationId xmlns:a16="http://schemas.microsoft.com/office/drawing/2014/main" id="{D944B269-7DD4-4B5E-8764-56C3FBE3D9D1}"/>
              </a:ext>
            </a:extLst>
          </p:cNvPr>
          <p:cNvGraphicFramePr>
            <a:graphicFrameLocks noChangeAspect="1"/>
          </p:cNvGraphicFramePr>
          <p:nvPr/>
        </p:nvGraphicFramePr>
        <p:xfrm>
          <a:off x="5148263" y="2114550"/>
          <a:ext cx="325437" cy="574675"/>
        </p:xfrm>
        <a:graphic>
          <a:graphicData uri="http://schemas.openxmlformats.org/presentationml/2006/ole">
            <mc:AlternateContent xmlns:mc="http://schemas.openxmlformats.org/markup-compatibility/2006">
              <mc:Choice xmlns:v="urn:schemas-microsoft-com:vml" Requires="v">
                <p:oleObj spid="_x0000_s73076" name="方程式" r:id="rId6" imgW="177646" imgH="241091" progId="Equation.3">
                  <p:embed/>
                </p:oleObj>
              </mc:Choice>
              <mc:Fallback>
                <p:oleObj name="方程式" r:id="rId6" imgW="177646" imgH="24109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2114550"/>
                        <a:ext cx="325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7">
            <a:extLst>
              <a:ext uri="{FF2B5EF4-FFF2-40B4-BE49-F238E27FC236}">
                <a16:creationId xmlns:a16="http://schemas.microsoft.com/office/drawing/2014/main" id="{C05700E0-E02B-483D-974D-F7103731A2D0}"/>
              </a:ext>
            </a:extLst>
          </p:cNvPr>
          <p:cNvGraphicFramePr>
            <a:graphicFrameLocks noChangeAspect="1"/>
          </p:cNvGraphicFramePr>
          <p:nvPr>
            <p:extLst>
              <p:ext uri="{D42A27DB-BD31-4B8C-83A1-F6EECF244321}">
                <p14:modId xmlns:p14="http://schemas.microsoft.com/office/powerpoint/2010/main" val="1216347838"/>
              </p:ext>
            </p:extLst>
          </p:nvPr>
        </p:nvGraphicFramePr>
        <p:xfrm>
          <a:off x="6084168" y="2133600"/>
          <a:ext cx="381000" cy="574675"/>
        </p:xfrm>
        <a:graphic>
          <a:graphicData uri="http://schemas.openxmlformats.org/presentationml/2006/ole">
            <mc:AlternateContent xmlns:mc="http://schemas.openxmlformats.org/markup-compatibility/2006">
              <mc:Choice xmlns:v="urn:schemas-microsoft-com:vml" Requires="v">
                <p:oleObj spid="_x0000_s73077" name="方程式" r:id="rId8" imgW="203112" imgH="241195" progId="Equation.3">
                  <p:embed/>
                </p:oleObj>
              </mc:Choice>
              <mc:Fallback>
                <p:oleObj name="方程式" r:id="rId8" imgW="203112" imgH="24119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168" y="2133600"/>
                        <a:ext cx="381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3" name="Object 8">
            <a:extLst>
              <a:ext uri="{FF2B5EF4-FFF2-40B4-BE49-F238E27FC236}">
                <a16:creationId xmlns:a16="http://schemas.microsoft.com/office/drawing/2014/main" id="{5D1748DE-9F00-40A3-95EB-BFAA38C49DE1}"/>
              </a:ext>
            </a:extLst>
          </p:cNvPr>
          <p:cNvGraphicFramePr>
            <a:graphicFrameLocks noChangeAspect="1"/>
          </p:cNvGraphicFramePr>
          <p:nvPr/>
        </p:nvGraphicFramePr>
        <p:xfrm>
          <a:off x="5345113" y="2960688"/>
          <a:ext cx="325437" cy="574675"/>
        </p:xfrm>
        <a:graphic>
          <a:graphicData uri="http://schemas.openxmlformats.org/presentationml/2006/ole">
            <mc:AlternateContent xmlns:mc="http://schemas.openxmlformats.org/markup-compatibility/2006">
              <mc:Choice xmlns:v="urn:schemas-microsoft-com:vml" Requires="v">
                <p:oleObj spid="_x0000_s73078" name="方程式" r:id="rId10" imgW="177646" imgH="241091" progId="Equation.3">
                  <p:embed/>
                </p:oleObj>
              </mc:Choice>
              <mc:Fallback>
                <p:oleObj name="方程式" r:id="rId10" imgW="177646" imgH="24109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5113" y="2960688"/>
                        <a:ext cx="3254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4" name="Object 9">
            <a:extLst>
              <a:ext uri="{FF2B5EF4-FFF2-40B4-BE49-F238E27FC236}">
                <a16:creationId xmlns:a16="http://schemas.microsoft.com/office/drawing/2014/main" id="{519C1C92-C956-4ECD-97AB-5781E430986B}"/>
              </a:ext>
            </a:extLst>
          </p:cNvPr>
          <p:cNvGraphicFramePr>
            <a:graphicFrameLocks noChangeAspect="1"/>
          </p:cNvGraphicFramePr>
          <p:nvPr/>
        </p:nvGraphicFramePr>
        <p:xfrm>
          <a:off x="7146925" y="2959100"/>
          <a:ext cx="381000" cy="574675"/>
        </p:xfrm>
        <a:graphic>
          <a:graphicData uri="http://schemas.openxmlformats.org/presentationml/2006/ole">
            <mc:AlternateContent xmlns:mc="http://schemas.openxmlformats.org/markup-compatibility/2006">
              <mc:Choice xmlns:v="urn:schemas-microsoft-com:vml" Requires="v">
                <p:oleObj spid="_x0000_s73079" name="方程式" r:id="rId11" imgW="203112" imgH="241195" progId="Equation.3">
                  <p:embed/>
                </p:oleObj>
              </mc:Choice>
              <mc:Fallback>
                <p:oleObj name="方程式" r:id="rId11" imgW="203112"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6925" y="2959100"/>
                        <a:ext cx="381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文字方塊 10">
            <a:extLst>
              <a:ext uri="{FF2B5EF4-FFF2-40B4-BE49-F238E27FC236}">
                <a16:creationId xmlns:a16="http://schemas.microsoft.com/office/drawing/2014/main" id="{FA5C7D5E-4B0F-4E1E-9E8C-7D85065921A8}"/>
              </a:ext>
            </a:extLst>
          </p:cNvPr>
          <p:cNvSpPr txBox="1"/>
          <p:nvPr/>
        </p:nvSpPr>
        <p:spPr>
          <a:xfrm>
            <a:off x="5736595" y="880417"/>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a:extLst>
              <a:ext uri="{FF2B5EF4-FFF2-40B4-BE49-F238E27FC236}">
                <a16:creationId xmlns:a16="http://schemas.microsoft.com/office/drawing/2014/main" id="{526EFFA1-D0C0-480A-A2F4-22486757115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9EEDC69-912F-41CD-A8BE-CC44B8F0B3CA}" type="slidenum">
              <a:rPr kumimoji="0" lang="zh-TW" altLang="en-US"/>
              <a:pPr eaLnBrk="1" hangingPunct="1"/>
              <a:t>68</a:t>
            </a:fld>
            <a:endParaRPr kumimoji="0" lang="en-US" altLang="zh-TW"/>
          </a:p>
        </p:txBody>
      </p:sp>
      <p:sp>
        <p:nvSpPr>
          <p:cNvPr id="73731" name="Rectangle 2">
            <a:extLst>
              <a:ext uri="{FF2B5EF4-FFF2-40B4-BE49-F238E27FC236}">
                <a16:creationId xmlns:a16="http://schemas.microsoft.com/office/drawing/2014/main" id="{AE8DF899-D3B7-409C-8017-C1CD898D59C9}"/>
              </a:ext>
            </a:extLst>
          </p:cNvPr>
          <p:cNvSpPr>
            <a:spLocks noGrp="1" noChangeArrowheads="1"/>
          </p:cNvSpPr>
          <p:nvPr>
            <p:ph type="title"/>
          </p:nvPr>
        </p:nvSpPr>
        <p:spPr/>
        <p:txBody>
          <a:bodyPr/>
          <a:lstStyle/>
          <a:p>
            <a:pPr eaLnBrk="1" hangingPunct="1"/>
            <a:r>
              <a:rPr lang="en-US" altLang="zh-TW"/>
              <a:t>Some Additional Properties of 2-D Fourier Transform</a:t>
            </a:r>
            <a:endParaRPr lang="zh-TW" altLang="en-US"/>
          </a:p>
        </p:txBody>
      </p:sp>
      <p:sp>
        <p:nvSpPr>
          <p:cNvPr id="73732" name="Rectangle 3">
            <a:extLst>
              <a:ext uri="{FF2B5EF4-FFF2-40B4-BE49-F238E27FC236}">
                <a16:creationId xmlns:a16="http://schemas.microsoft.com/office/drawing/2014/main" id="{C95B2729-FAAD-4A4B-AAD5-35E1D8905769}"/>
              </a:ext>
            </a:extLst>
          </p:cNvPr>
          <p:cNvSpPr>
            <a:spLocks noGrp="1" noChangeArrowheads="1"/>
          </p:cNvSpPr>
          <p:nvPr>
            <p:ph type="body" idx="1"/>
          </p:nvPr>
        </p:nvSpPr>
        <p:spPr/>
        <p:txBody>
          <a:bodyPr/>
          <a:lstStyle/>
          <a:p>
            <a:pPr eaLnBrk="1" hangingPunct="1"/>
            <a:r>
              <a:rPr lang="en-US" altLang="zh-TW"/>
              <a:t>Translation</a:t>
            </a:r>
          </a:p>
          <a:p>
            <a:pPr lvl="1" eaLnBrk="1" hangingPunct="1"/>
            <a:r>
              <a:rPr lang="en-US" altLang="zh-TW"/>
              <a:t>The Fourier transform pair has the following translation properties:</a:t>
            </a:r>
          </a:p>
          <a:p>
            <a:pPr lvl="1" eaLnBrk="1" hangingPunct="1">
              <a:buFont typeface="Wingdings" panose="05000000000000000000" pitchFamily="2" charset="2"/>
              <a:buNone/>
            </a:pPr>
            <a:r>
              <a:rPr lang="zh-TW" altLang="en-US"/>
              <a:t>						 			          </a:t>
            </a:r>
            <a:r>
              <a:rPr lang="en-US" altLang="zh-TW"/>
              <a:t>(4.6-1)</a:t>
            </a:r>
          </a:p>
          <a:p>
            <a:pPr lvl="1" eaLnBrk="1" hangingPunct="1">
              <a:buFont typeface="Wingdings" panose="05000000000000000000" pitchFamily="2" charset="2"/>
              <a:buNone/>
            </a:pPr>
            <a:r>
              <a:rPr lang="zh-TW" altLang="en-US"/>
              <a:t>									          </a:t>
            </a:r>
            <a:r>
              <a:rPr lang="en-US" altLang="zh-TW"/>
              <a:t>(4.6-2)</a:t>
            </a:r>
          </a:p>
          <a:p>
            <a:pPr lvl="1" eaLnBrk="1" hangingPunct="1"/>
            <a:r>
              <a:rPr lang="en-US" altLang="zh-TW"/>
              <a:t>When </a:t>
            </a:r>
            <a:r>
              <a:rPr lang="en-US" altLang="zh-TW" i="1"/>
              <a:t>u</a:t>
            </a:r>
            <a:r>
              <a:rPr lang="en-US" altLang="zh-TW" i="1" baseline="-25000"/>
              <a:t>0</a:t>
            </a:r>
            <a:r>
              <a:rPr lang="en-US" altLang="zh-TW"/>
              <a:t> = </a:t>
            </a:r>
            <a:r>
              <a:rPr lang="en-US" altLang="zh-TW" i="1"/>
              <a:t>M/2</a:t>
            </a:r>
            <a:r>
              <a:rPr lang="en-US" altLang="zh-TW"/>
              <a:t> and </a:t>
            </a:r>
            <a:r>
              <a:rPr lang="en-US" altLang="zh-TW" i="1"/>
              <a:t>v</a:t>
            </a:r>
            <a:r>
              <a:rPr lang="en-US" altLang="zh-TW" i="1" baseline="-25000"/>
              <a:t>0</a:t>
            </a:r>
            <a:r>
              <a:rPr lang="en-US" altLang="zh-TW"/>
              <a:t> = </a:t>
            </a:r>
            <a:r>
              <a:rPr lang="en-US" altLang="zh-TW" i="1"/>
              <a:t>N/2</a:t>
            </a:r>
            <a:r>
              <a:rPr lang="en-US" altLang="zh-TW"/>
              <a:t>, it follows that</a:t>
            </a:r>
          </a:p>
          <a:p>
            <a:pPr lvl="1" eaLnBrk="1" hangingPunct="1"/>
            <a:endParaRPr lang="zh-TW" altLang="en-US"/>
          </a:p>
          <a:p>
            <a:pPr lvl="1" eaLnBrk="1" hangingPunct="1">
              <a:buFont typeface="Wingdings" panose="05000000000000000000" pitchFamily="2" charset="2"/>
              <a:buNone/>
            </a:pPr>
            <a:r>
              <a:rPr lang="zh-TW" altLang="en-US"/>
              <a:t>	</a:t>
            </a:r>
            <a:r>
              <a:rPr lang="en-US" altLang="zh-TW">
                <a:sym typeface="Wingdings" panose="05000000000000000000" pitchFamily="2" charset="2"/>
              </a:rPr>
              <a:t> </a:t>
            </a:r>
            <a:r>
              <a:rPr lang="en-US" altLang="zh-TW"/>
              <a:t>Eq. (4.6-1) becomes</a:t>
            </a:r>
          </a:p>
          <a:p>
            <a:pPr lvl="1" eaLnBrk="1" hangingPunct="1">
              <a:buFont typeface="Wingdings" panose="05000000000000000000" pitchFamily="2" charset="2"/>
              <a:buNone/>
            </a:pPr>
            <a:r>
              <a:rPr lang="zh-TW" altLang="en-US"/>
              <a:t>									          </a:t>
            </a:r>
            <a:r>
              <a:rPr lang="en-US" altLang="zh-TW"/>
              <a:t>(4.6-3)</a:t>
            </a:r>
          </a:p>
          <a:p>
            <a:pPr lvl="1" eaLnBrk="1" hangingPunct="1">
              <a:buFont typeface="Wingdings" panose="05000000000000000000" pitchFamily="2" charset="2"/>
              <a:buNone/>
            </a:pPr>
            <a:r>
              <a:rPr lang="en-US" altLang="zh-TW"/>
              <a:t>	Similarly,</a:t>
            </a:r>
          </a:p>
          <a:p>
            <a:pPr lvl="1" eaLnBrk="1" hangingPunct="1">
              <a:buFont typeface="Wingdings" panose="05000000000000000000" pitchFamily="2" charset="2"/>
              <a:buNone/>
            </a:pPr>
            <a:r>
              <a:rPr lang="zh-TW" altLang="en-US"/>
              <a:t>									          </a:t>
            </a:r>
            <a:r>
              <a:rPr lang="en-US" altLang="zh-TW"/>
              <a:t>(4.6-4)</a:t>
            </a:r>
          </a:p>
        </p:txBody>
      </p:sp>
      <p:graphicFrame>
        <p:nvGraphicFramePr>
          <p:cNvPr id="73733" name="Object 4">
            <a:extLst>
              <a:ext uri="{FF2B5EF4-FFF2-40B4-BE49-F238E27FC236}">
                <a16:creationId xmlns:a16="http://schemas.microsoft.com/office/drawing/2014/main" id="{F17A5F49-1ED8-4ECD-940F-835A70B1FF22}"/>
              </a:ext>
            </a:extLst>
          </p:cNvPr>
          <p:cNvGraphicFramePr>
            <a:graphicFrameLocks noChangeAspect="1"/>
          </p:cNvGraphicFramePr>
          <p:nvPr/>
        </p:nvGraphicFramePr>
        <p:xfrm>
          <a:off x="1357313" y="2251075"/>
          <a:ext cx="5907087" cy="542925"/>
        </p:xfrm>
        <a:graphic>
          <a:graphicData uri="http://schemas.openxmlformats.org/presentationml/2006/ole">
            <mc:AlternateContent xmlns:mc="http://schemas.openxmlformats.org/markup-compatibility/2006">
              <mc:Choice xmlns:v="urn:schemas-microsoft-com:vml" Requires="v">
                <p:oleObj spid="_x0000_s74098" name="方程式" r:id="rId3" imgW="2565400" imgH="241300" progId="Equation.3">
                  <p:embed/>
                </p:oleObj>
              </mc:Choice>
              <mc:Fallback>
                <p:oleObj name="方程式" r:id="rId3" imgW="25654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2251075"/>
                        <a:ext cx="59070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5">
            <a:extLst>
              <a:ext uri="{FF2B5EF4-FFF2-40B4-BE49-F238E27FC236}">
                <a16:creationId xmlns:a16="http://schemas.microsoft.com/office/drawing/2014/main" id="{8421788F-9992-45C3-96AF-BE75F44D0DD6}"/>
              </a:ext>
            </a:extLst>
          </p:cNvPr>
          <p:cNvGraphicFramePr>
            <a:graphicFrameLocks noChangeAspect="1"/>
          </p:cNvGraphicFramePr>
          <p:nvPr/>
        </p:nvGraphicFramePr>
        <p:xfrm>
          <a:off x="1273175" y="2682875"/>
          <a:ext cx="5916613" cy="557213"/>
        </p:xfrm>
        <a:graphic>
          <a:graphicData uri="http://schemas.openxmlformats.org/presentationml/2006/ole">
            <mc:AlternateContent xmlns:mc="http://schemas.openxmlformats.org/markup-compatibility/2006">
              <mc:Choice xmlns:v="urn:schemas-microsoft-com:vml" Requires="v">
                <p:oleObj spid="_x0000_s74099" name="方程式" r:id="rId5" imgW="2654300" imgH="266700" progId="Equation.3">
                  <p:embed/>
                </p:oleObj>
              </mc:Choice>
              <mc:Fallback>
                <p:oleObj name="方程式" r:id="rId5" imgW="2654300" imgH="266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175" y="2682875"/>
                        <a:ext cx="5916613"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6">
            <a:extLst>
              <a:ext uri="{FF2B5EF4-FFF2-40B4-BE49-F238E27FC236}">
                <a16:creationId xmlns:a16="http://schemas.microsoft.com/office/drawing/2014/main" id="{53CDE761-BF68-4761-BA4E-956FA0F4B2AB}"/>
              </a:ext>
            </a:extLst>
          </p:cNvPr>
          <p:cNvGraphicFramePr>
            <a:graphicFrameLocks noChangeAspect="1"/>
          </p:cNvGraphicFramePr>
          <p:nvPr/>
        </p:nvGraphicFramePr>
        <p:xfrm>
          <a:off x="1331913" y="3675063"/>
          <a:ext cx="5553075" cy="474662"/>
        </p:xfrm>
        <a:graphic>
          <a:graphicData uri="http://schemas.openxmlformats.org/presentationml/2006/ole">
            <mc:AlternateContent xmlns:mc="http://schemas.openxmlformats.org/markup-compatibility/2006">
              <mc:Choice xmlns:v="urn:schemas-microsoft-com:vml" Requires="v">
                <p:oleObj spid="_x0000_s74100" name="Microsoft 方程式編輯器 3.0" r:id="rId7" imgW="2133600" imgH="228600" progId="Equation.3">
                  <p:embed/>
                </p:oleObj>
              </mc:Choice>
              <mc:Fallback>
                <p:oleObj name="Microsoft 方程式編輯器 3.0" r:id="rId7" imgW="21336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675063"/>
                        <a:ext cx="555307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7">
            <a:extLst>
              <a:ext uri="{FF2B5EF4-FFF2-40B4-BE49-F238E27FC236}">
                <a16:creationId xmlns:a16="http://schemas.microsoft.com/office/drawing/2014/main" id="{6459D43B-95ED-44A9-AF77-295854847875}"/>
              </a:ext>
            </a:extLst>
          </p:cNvPr>
          <p:cNvGraphicFramePr>
            <a:graphicFrameLocks noChangeAspect="1"/>
          </p:cNvGraphicFramePr>
          <p:nvPr/>
        </p:nvGraphicFramePr>
        <p:xfrm>
          <a:off x="1377950" y="4462463"/>
          <a:ext cx="4875213" cy="503237"/>
        </p:xfrm>
        <a:graphic>
          <a:graphicData uri="http://schemas.openxmlformats.org/presentationml/2006/ole">
            <mc:AlternateContent xmlns:mc="http://schemas.openxmlformats.org/markup-compatibility/2006">
              <mc:Choice xmlns:v="urn:schemas-microsoft-com:vml" Requires="v">
                <p:oleObj spid="_x0000_s74101" name="方程式" r:id="rId9" imgW="2476500" imgH="228600" progId="Equation.3">
                  <p:embed/>
                </p:oleObj>
              </mc:Choice>
              <mc:Fallback>
                <p:oleObj name="方程式" r:id="rId9" imgW="24765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4462463"/>
                        <a:ext cx="4875213"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8">
            <a:extLst>
              <a:ext uri="{FF2B5EF4-FFF2-40B4-BE49-F238E27FC236}">
                <a16:creationId xmlns:a16="http://schemas.microsoft.com/office/drawing/2014/main" id="{0E89DD7E-4D07-4DBA-B2B8-E2F8FB349F4C}"/>
              </a:ext>
            </a:extLst>
          </p:cNvPr>
          <p:cNvGraphicFramePr>
            <a:graphicFrameLocks noChangeAspect="1"/>
          </p:cNvGraphicFramePr>
          <p:nvPr/>
        </p:nvGraphicFramePr>
        <p:xfrm>
          <a:off x="1365250" y="5300663"/>
          <a:ext cx="5191125" cy="504825"/>
        </p:xfrm>
        <a:graphic>
          <a:graphicData uri="http://schemas.openxmlformats.org/presentationml/2006/ole">
            <mc:AlternateContent xmlns:mc="http://schemas.openxmlformats.org/markup-compatibility/2006">
              <mc:Choice xmlns:v="urn:schemas-microsoft-com:vml" Requires="v">
                <p:oleObj spid="_x0000_s74102" name="方程式" r:id="rId11" imgW="2540000" imgH="228600" progId="Equation.3">
                  <p:embed/>
                </p:oleObj>
              </mc:Choice>
              <mc:Fallback>
                <p:oleObj name="方程式" r:id="rId11" imgW="25400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5250" y="5300663"/>
                        <a:ext cx="51911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a:extLst>
              <a:ext uri="{FF2B5EF4-FFF2-40B4-BE49-F238E27FC236}">
                <a16:creationId xmlns:a16="http://schemas.microsoft.com/office/drawing/2014/main" id="{6D7573D4-E758-421F-A834-38C2387709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ED88429-D24D-48D6-BDAE-46DC92812DE4}" type="slidenum">
              <a:rPr kumimoji="0" lang="zh-TW" altLang="en-US"/>
              <a:pPr eaLnBrk="1" hangingPunct="1"/>
              <a:t>69</a:t>
            </a:fld>
            <a:endParaRPr kumimoji="0" lang="en-US" altLang="zh-TW"/>
          </a:p>
        </p:txBody>
      </p:sp>
      <p:sp>
        <p:nvSpPr>
          <p:cNvPr id="74755" name="Rectangle 2">
            <a:extLst>
              <a:ext uri="{FF2B5EF4-FFF2-40B4-BE49-F238E27FC236}">
                <a16:creationId xmlns:a16="http://schemas.microsoft.com/office/drawing/2014/main" id="{E2C00BDD-6666-4460-8AA7-0ED0E5244BE9}"/>
              </a:ext>
            </a:extLst>
          </p:cNvPr>
          <p:cNvSpPr>
            <a:spLocks noGrp="1" noChangeArrowheads="1"/>
          </p:cNvSpPr>
          <p:nvPr>
            <p:ph type="title"/>
          </p:nvPr>
        </p:nvSpPr>
        <p:spPr/>
        <p:txBody>
          <a:bodyPr/>
          <a:lstStyle/>
          <a:p>
            <a:pPr eaLnBrk="1" hangingPunct="1"/>
            <a:endParaRPr lang="zh-TW" altLang="en-US" sz="700"/>
          </a:p>
        </p:txBody>
      </p:sp>
      <mc:AlternateContent xmlns:mc="http://schemas.openxmlformats.org/markup-compatibility/2006" xmlns:a14="http://schemas.microsoft.com/office/drawing/2010/main">
        <mc:Choice Requires="a14">
          <p:sp>
            <p:nvSpPr>
              <p:cNvPr id="74756" name="Rectangle 3">
                <a:extLst>
                  <a:ext uri="{FF2B5EF4-FFF2-40B4-BE49-F238E27FC236}">
                    <a16:creationId xmlns:a16="http://schemas.microsoft.com/office/drawing/2014/main" id="{BCDB805D-62D4-4FE0-A9D6-F1B7450EDFEB}"/>
                  </a:ext>
                </a:extLst>
              </p:cNvPr>
              <p:cNvSpPr>
                <a:spLocks noGrp="1" noChangeArrowheads="1"/>
              </p:cNvSpPr>
              <p:nvPr>
                <p:ph type="body" idx="1"/>
              </p:nvPr>
            </p:nvSpPr>
            <p:spPr/>
            <p:txBody>
              <a:bodyPr/>
              <a:lstStyle/>
              <a:p>
                <a:pPr eaLnBrk="1" hangingPunct="1"/>
                <a:r>
                  <a:rPr lang="en-US" altLang="zh-TW" dirty="0"/>
                  <a:t>Distributivity and Scaling</a:t>
                </a:r>
              </a:p>
              <a:p>
                <a:pPr lvl="1" eaLnBrk="1" hangingPunct="1"/>
                <a:r>
                  <a:rPr lang="en-US" altLang="zh-TW" dirty="0"/>
                  <a:t>By definition:</a:t>
                </a:r>
              </a:p>
              <a:p>
                <a:pPr lvl="1" eaLnBrk="1" hangingPunct="1">
                  <a:buFont typeface="Wingdings" panose="05000000000000000000" pitchFamily="2" charset="2"/>
                  <a:buNone/>
                </a:pPr>
                <a:r>
                  <a:rPr lang="zh-TW" altLang="en-US" dirty="0"/>
                  <a:t>									          </a:t>
                </a:r>
                <a:r>
                  <a:rPr lang="en-US" altLang="zh-TW" dirty="0"/>
                  <a:t>(4.6-5)</a:t>
                </a:r>
              </a:p>
              <a:p>
                <a:pPr lvl="1" eaLnBrk="1" hangingPunct="1">
                  <a:buFont typeface="Wingdings" panose="05000000000000000000" pitchFamily="2" charset="2"/>
                  <a:buNone/>
                </a:pPr>
                <a:r>
                  <a:rPr lang="en-US" altLang="zh-TW" dirty="0"/>
                  <a:t>	In general:</a:t>
                </a:r>
              </a:p>
              <a:p>
                <a:pPr lvl="1" eaLnBrk="1" hangingPunct="1">
                  <a:buFont typeface="Wingdings" panose="05000000000000000000" pitchFamily="2" charset="2"/>
                  <a:buNone/>
                </a:pPr>
                <a:r>
                  <a:rPr lang="zh-TW" altLang="en-US" dirty="0"/>
                  <a:t>									          </a:t>
                </a:r>
                <a:r>
                  <a:rPr lang="en-US" altLang="zh-TW" dirty="0"/>
                  <a:t>(4.6-6)</a:t>
                </a:r>
              </a:p>
              <a:p>
                <a:pPr lvl="1" eaLnBrk="1" hangingPunct="1"/>
                <a:r>
                  <a:rPr lang="en-US" altLang="zh-TW" dirty="0"/>
                  <a:t>For two scalars </a:t>
                </a:r>
                <a14:m>
                  <m:oMath xmlns:m="http://schemas.openxmlformats.org/officeDocument/2006/math">
                    <m:r>
                      <a:rPr lang="en-US" altLang="zh-TW" i="1" dirty="0" smtClean="0">
                        <a:latin typeface="Cambria Math" panose="02040503050406030204" pitchFamily="18" charset="0"/>
                      </a:rPr>
                      <m:t>𝑎</m:t>
                    </m:r>
                  </m:oMath>
                </a14:m>
                <a:r>
                  <a:rPr lang="en-US" altLang="zh-TW" dirty="0"/>
                  <a:t> and </a:t>
                </a:r>
                <a14:m>
                  <m:oMath xmlns:m="http://schemas.openxmlformats.org/officeDocument/2006/math">
                    <m:r>
                      <a:rPr lang="en-US" altLang="zh-TW" i="1" dirty="0" smtClean="0">
                        <a:latin typeface="Cambria Math" panose="02040503050406030204" pitchFamily="18" charset="0"/>
                      </a:rPr>
                      <m:t>𝑏</m:t>
                    </m:r>
                  </m:oMath>
                </a14:m>
                <a:r>
                  <a:rPr lang="en-US" altLang="zh-TW" dirty="0"/>
                  <a:t>:</a:t>
                </a:r>
              </a:p>
              <a:p>
                <a:pPr lvl="1" eaLnBrk="1" hangingPunct="1">
                  <a:buFont typeface="Wingdings" panose="05000000000000000000" pitchFamily="2" charset="2"/>
                  <a:buNone/>
                </a:pPr>
                <a:r>
                  <a:rPr lang="zh-TW" altLang="en-US" dirty="0"/>
                  <a:t>									          </a:t>
                </a:r>
                <a:r>
                  <a:rPr lang="en-US" altLang="zh-TW" dirty="0"/>
                  <a:t>(4.6-7)</a:t>
                </a:r>
              </a:p>
              <a:p>
                <a:pPr lvl="1" eaLnBrk="1" hangingPunct="1">
                  <a:buFont typeface="Wingdings" panose="05000000000000000000" pitchFamily="2" charset="2"/>
                  <a:buNone/>
                </a:pPr>
                <a:r>
                  <a:rPr lang="en-US" altLang="zh-TW" dirty="0"/>
                  <a:t>									          (4.6-8)</a:t>
                </a:r>
              </a:p>
              <a:p>
                <a:pPr eaLnBrk="1" hangingPunct="1"/>
                <a:r>
                  <a:rPr lang="en-US" altLang="zh-TW" dirty="0"/>
                  <a:t>Rotation</a:t>
                </a:r>
              </a:p>
              <a:p>
                <a:pPr lvl="1" eaLnBrk="1" hangingPunct="1"/>
                <a:r>
                  <a:rPr lang="en-US" altLang="zh-TW" dirty="0"/>
                  <a:t>If we introduce the polar coordinates:</a:t>
                </a:r>
              </a:p>
              <a:p>
                <a:pPr lvl="1" eaLnBrk="1" hangingPunct="1"/>
                <a:endParaRPr lang="en-US" altLang="zh-TW" dirty="0"/>
              </a:p>
              <a:p>
                <a:pPr lvl="1" eaLnBrk="1" hangingPunct="1">
                  <a:buFont typeface="Wingdings" panose="05000000000000000000" pitchFamily="2" charset="2"/>
                  <a:buNone/>
                </a:pPr>
                <a:r>
                  <a:rPr lang="en-US" altLang="zh-TW" i="1" dirty="0"/>
                  <a:t>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a14:m>
                <a:r>
                  <a:rPr lang="en-US" altLang="zh-TW" dirty="0"/>
                  <a:t> become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err="1">
                        <a:latin typeface="Cambria Math" panose="02040503050406030204" pitchFamily="18" charset="0"/>
                      </a:rPr>
                      <m:t>𝑟</m:t>
                    </m:r>
                    <m:r>
                      <a:rPr lang="en-US" altLang="zh-TW" i="1" dirty="0" err="1">
                        <a:latin typeface="Cambria Math" panose="02040503050406030204" pitchFamily="18" charset="0"/>
                      </a:rPr>
                      <m:t>,</m:t>
                    </m:r>
                    <m:r>
                      <a:rPr lang="en-US" altLang="zh-TW" i="1" dirty="0" err="1">
                        <a:latin typeface="Cambria Math" panose="02040503050406030204" pitchFamily="18" charset="0"/>
                      </a:rPr>
                      <m:t>𝜃</m:t>
                    </m:r>
                    <m:r>
                      <a:rPr lang="en-US" altLang="zh-TW" i="1" dirty="0">
                        <a:latin typeface="Cambria Math" panose="02040503050406030204" pitchFamily="18" charset="0"/>
                      </a:rPr>
                      <m:t>)</m:t>
                    </m:r>
                  </m:oMath>
                </a14:m>
                <a:r>
                  <a:rPr lang="en-US" altLang="zh-TW" dirty="0"/>
                  <a:t> and </a:t>
                </a:r>
                <a14:m>
                  <m:oMath xmlns:m="http://schemas.openxmlformats.org/officeDocument/2006/math">
                    <m:r>
                      <a:rPr lang="en-US" altLang="zh-TW" i="1" dirty="0" smtClean="0">
                        <a:latin typeface="Cambria Math" panose="02040503050406030204" pitchFamily="18" charset="0"/>
                      </a:rPr>
                      <m:t>𝐹</m:t>
                    </m:r>
                    <m:r>
                      <a:rPr lang="en-US" altLang="zh-TW" i="1" dirty="0" smtClean="0">
                        <a:latin typeface="Cambria Math" panose="02040503050406030204" pitchFamily="18" charset="0"/>
                      </a:rPr>
                      <m:t>(</m:t>
                    </m:r>
                    <m:r>
                      <a:rPr lang="en-US" altLang="zh-TW" i="1" dirty="0" err="1">
                        <a:latin typeface="Cambria Math" panose="02040503050406030204" pitchFamily="18" charset="0"/>
                      </a:rPr>
                      <m:t>𝜔</m:t>
                    </m:r>
                    <m:r>
                      <a:rPr lang="en-US" altLang="zh-TW" i="1" dirty="0" err="1">
                        <a:latin typeface="Cambria Math" panose="02040503050406030204" pitchFamily="18" charset="0"/>
                      </a:rPr>
                      <m:t>,</m:t>
                    </m:r>
                    <m:r>
                      <a:rPr lang="en-US" altLang="zh-TW" i="1" dirty="0" err="1">
                        <a:latin typeface="Cambria Math" panose="02040503050406030204" pitchFamily="18" charset="0"/>
                      </a:rPr>
                      <m:t>𝜑</m:t>
                    </m:r>
                    <m:r>
                      <a:rPr lang="en-US" altLang="zh-TW" i="1" dirty="0">
                        <a:latin typeface="Cambria Math" panose="02040503050406030204" pitchFamily="18" charset="0"/>
                      </a:rPr>
                      <m:t>)</m:t>
                    </m:r>
                  </m:oMath>
                </a14:m>
                <a:r>
                  <a:rPr lang="en-US" altLang="zh-TW" dirty="0"/>
                  <a:t>, respectively, and</a:t>
                </a:r>
              </a:p>
              <a:p>
                <a:pPr lvl="1" eaLnBrk="1" hangingPunct="1">
                  <a:buFont typeface="Wingdings" panose="05000000000000000000" pitchFamily="2" charset="2"/>
                  <a:buNone/>
                </a:pPr>
                <a:r>
                  <a:rPr lang="en-US" altLang="zh-TW" dirty="0"/>
                  <a:t>									          (4.6-9)</a:t>
                </a:r>
              </a:p>
            </p:txBody>
          </p:sp>
        </mc:Choice>
        <mc:Fallback xmlns="">
          <p:sp>
            <p:nvSpPr>
              <p:cNvPr id="74756" name="Rectangle 3">
                <a:extLst>
                  <a:ext uri="{FF2B5EF4-FFF2-40B4-BE49-F238E27FC236}">
                    <a16:creationId xmlns:a16="http://schemas.microsoft.com/office/drawing/2014/main" id="{BCDB805D-62D4-4FE0-A9D6-F1B7450EDFEB}"/>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0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7" name="Object 4">
                <a:extLst>
                  <a:ext uri="{FF2B5EF4-FFF2-40B4-BE49-F238E27FC236}">
                    <a16:creationId xmlns:a16="http://schemas.microsoft.com/office/drawing/2014/main" id="{28012F1F-7341-44AD-852D-B8815F3E395F}"/>
                  </a:ext>
                </a:extLst>
              </p:cNvPr>
              <p:cNvSpPr txBox="1"/>
              <p:nvPr/>
            </p:nvSpPr>
            <p:spPr bwMode="auto">
              <a:xfrm>
                <a:off x="605630" y="2082329"/>
                <a:ext cx="7059613" cy="46513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7" name="Object 4">
                <a:extLst>
                  <a:ext uri="{FF2B5EF4-FFF2-40B4-BE49-F238E27FC236}">
                    <a16:creationId xmlns:a16="http://schemas.microsoft.com/office/drawing/2014/main" id="{28012F1F-7341-44AD-852D-B8815F3E395F}"/>
                  </a:ext>
                </a:extLst>
              </p:cNvPr>
              <p:cNvSpPr txBox="1">
                <a:spLocks noRot="1" noChangeAspect="1" noMove="1" noResize="1" noEditPoints="1" noAdjustHandles="1" noChangeArrowheads="1" noChangeShapeType="1" noTextEdit="1"/>
              </p:cNvSpPr>
              <p:nvPr/>
            </p:nvSpPr>
            <p:spPr bwMode="auto">
              <a:xfrm>
                <a:off x="605630" y="2082329"/>
                <a:ext cx="7059613" cy="465138"/>
              </a:xfrm>
              <a:prstGeom prst="rect">
                <a:avLst/>
              </a:prstGeom>
              <a:blipFill>
                <a:blip r:embed="rId3"/>
                <a:stretch>
                  <a:fillRect b="-19737"/>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8" name="Object 5">
                <a:extLst>
                  <a:ext uri="{FF2B5EF4-FFF2-40B4-BE49-F238E27FC236}">
                    <a16:creationId xmlns:a16="http://schemas.microsoft.com/office/drawing/2014/main" id="{90140621-F5CB-4042-BD96-801937C77EA5}"/>
                  </a:ext>
                </a:extLst>
              </p:cNvPr>
              <p:cNvSpPr txBox="1"/>
              <p:nvPr/>
            </p:nvSpPr>
            <p:spPr bwMode="auto">
              <a:xfrm>
                <a:off x="402022" y="1216348"/>
                <a:ext cx="7717656" cy="4572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1</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ℑ</m:t>
                      </m:r>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2</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8" name="Object 5">
                <a:extLst>
                  <a:ext uri="{FF2B5EF4-FFF2-40B4-BE49-F238E27FC236}">
                    <a16:creationId xmlns:a16="http://schemas.microsoft.com/office/drawing/2014/main" id="{90140621-F5CB-4042-BD96-801937C77EA5}"/>
                  </a:ext>
                </a:extLst>
              </p:cNvPr>
              <p:cNvSpPr txBox="1">
                <a:spLocks noRot="1" noChangeAspect="1" noMove="1" noResize="1" noEditPoints="1" noAdjustHandles="1" noChangeArrowheads="1" noChangeShapeType="1" noTextEdit="1"/>
              </p:cNvSpPr>
              <p:nvPr/>
            </p:nvSpPr>
            <p:spPr bwMode="auto">
              <a:xfrm>
                <a:off x="402022" y="1216348"/>
                <a:ext cx="7717656" cy="457200"/>
              </a:xfrm>
              <a:prstGeom prst="rect">
                <a:avLst/>
              </a:prstGeom>
              <a:blipFill>
                <a:blip r:embed="rId4"/>
                <a:stretch>
                  <a:fillRect b="-21333"/>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59" name="Object 6">
                <a:extLst>
                  <a:ext uri="{FF2B5EF4-FFF2-40B4-BE49-F238E27FC236}">
                    <a16:creationId xmlns:a16="http://schemas.microsoft.com/office/drawing/2014/main" id="{BEC759C6-BCE8-4E09-A896-C43ADB83BCAA}"/>
                  </a:ext>
                </a:extLst>
              </p:cNvPr>
              <p:cNvSpPr txBox="1"/>
              <p:nvPr/>
            </p:nvSpPr>
            <p:spPr bwMode="auto">
              <a:xfrm>
                <a:off x="1397546" y="3005461"/>
                <a:ext cx="3167509" cy="4206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59" name="Object 6">
                <a:extLst>
                  <a:ext uri="{FF2B5EF4-FFF2-40B4-BE49-F238E27FC236}">
                    <a16:creationId xmlns:a16="http://schemas.microsoft.com/office/drawing/2014/main" id="{BEC759C6-BCE8-4E09-A896-C43ADB83BCAA}"/>
                  </a:ext>
                </a:extLst>
              </p:cNvPr>
              <p:cNvSpPr txBox="1">
                <a:spLocks noRot="1" noChangeAspect="1" noMove="1" noResize="1" noEditPoints="1" noAdjustHandles="1" noChangeArrowheads="1" noChangeShapeType="1" noTextEdit="1"/>
              </p:cNvSpPr>
              <p:nvPr/>
            </p:nvSpPr>
            <p:spPr bwMode="auto">
              <a:xfrm>
                <a:off x="1397546" y="3005461"/>
                <a:ext cx="3167509" cy="420688"/>
              </a:xfrm>
              <a:prstGeom prst="rect">
                <a:avLst/>
              </a:prstGeom>
              <a:blipFill>
                <a:blip r:embed="rId5"/>
                <a:stretch>
                  <a:fillRect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0" name="Object 7">
                <a:extLst>
                  <a:ext uri="{FF2B5EF4-FFF2-40B4-BE49-F238E27FC236}">
                    <a16:creationId xmlns:a16="http://schemas.microsoft.com/office/drawing/2014/main" id="{BD1F7260-19EA-4E81-8459-4FB96C316F8B}"/>
                  </a:ext>
                </a:extLst>
              </p:cNvPr>
              <p:cNvSpPr txBox="1"/>
              <p:nvPr/>
            </p:nvSpPr>
            <p:spPr bwMode="auto">
              <a:xfrm>
                <a:off x="1218890" y="3277158"/>
                <a:ext cx="4382120" cy="8636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𝑏𝑦</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𝑎𝑏</m:t>
                              </m:r>
                            </m:e>
                          </m:d>
                        </m:den>
                      </m:f>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𝑎</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𝑏</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74760" name="Object 7">
                <a:extLst>
                  <a:ext uri="{FF2B5EF4-FFF2-40B4-BE49-F238E27FC236}">
                    <a16:creationId xmlns:a16="http://schemas.microsoft.com/office/drawing/2014/main" id="{BD1F7260-19EA-4E81-8459-4FB96C316F8B}"/>
                  </a:ext>
                </a:extLst>
              </p:cNvPr>
              <p:cNvSpPr txBox="1">
                <a:spLocks noRot="1" noChangeAspect="1" noMove="1" noResize="1" noEditPoints="1" noAdjustHandles="1" noChangeArrowheads="1" noChangeShapeType="1" noTextEdit="1"/>
              </p:cNvSpPr>
              <p:nvPr/>
            </p:nvSpPr>
            <p:spPr bwMode="auto">
              <a:xfrm>
                <a:off x="1218890" y="3277158"/>
                <a:ext cx="4382120" cy="863600"/>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1" name="Object 8">
                <a:extLst>
                  <a:ext uri="{FF2B5EF4-FFF2-40B4-BE49-F238E27FC236}">
                    <a16:creationId xmlns:a16="http://schemas.microsoft.com/office/drawing/2014/main" id="{93B85A32-2639-43E4-8BDA-CCDC67798165}"/>
                  </a:ext>
                </a:extLst>
              </p:cNvPr>
              <p:cNvSpPr txBox="1"/>
              <p:nvPr/>
            </p:nvSpPr>
            <p:spPr bwMode="auto">
              <a:xfrm>
                <a:off x="1177925" y="4852988"/>
                <a:ext cx="7059613" cy="4206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𝜃</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𝑟</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𝜃</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𝜔</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cos</m:t>
                          </m:r>
                        </m:fName>
                        <m:e>
                          <m:r>
                            <a:rPr lang="zh-TW" altLang="en-US" sz="2400" i="1">
                              <a:solidFill>
                                <a:srgbClr val="000000"/>
                              </a:solidFill>
                              <a:latin typeface="Cambria Math" panose="02040503050406030204" pitchFamily="18" charset="0"/>
                            </a:rPr>
                            <m:t>𝜙</m:t>
                          </m:r>
                        </m:e>
                      </m:func>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𝜔</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sin</m:t>
                          </m:r>
                        </m:fName>
                        <m:e>
                          <m:r>
                            <a:rPr lang="zh-TW" altLang="en-US" sz="2400" i="1">
                              <a:solidFill>
                                <a:srgbClr val="000000"/>
                              </a:solidFill>
                              <a:latin typeface="Cambria Math" panose="02040503050406030204" pitchFamily="18" charset="0"/>
                            </a:rPr>
                            <m:t>𝜙</m:t>
                          </m:r>
                        </m:e>
                      </m:func>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74761" name="Object 8">
                <a:extLst>
                  <a:ext uri="{FF2B5EF4-FFF2-40B4-BE49-F238E27FC236}">
                    <a16:creationId xmlns:a16="http://schemas.microsoft.com/office/drawing/2014/main" id="{93B85A32-2639-43E4-8BDA-CCDC67798165}"/>
                  </a:ext>
                </a:extLst>
              </p:cNvPr>
              <p:cNvSpPr txBox="1">
                <a:spLocks noRot="1" noChangeAspect="1" noMove="1" noResize="1" noEditPoints="1" noAdjustHandles="1" noChangeArrowheads="1" noChangeShapeType="1" noTextEdit="1"/>
              </p:cNvSpPr>
              <p:nvPr/>
            </p:nvSpPr>
            <p:spPr bwMode="auto">
              <a:xfrm>
                <a:off x="1177925" y="4852988"/>
                <a:ext cx="7059613" cy="420687"/>
              </a:xfrm>
              <a:prstGeom prst="rect">
                <a:avLst/>
              </a:prstGeom>
              <a:blipFill>
                <a:blip r:embed="rId7"/>
                <a:stretch>
                  <a:fillRect b="-3188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762" name="Object 9">
                <a:extLst>
                  <a:ext uri="{FF2B5EF4-FFF2-40B4-BE49-F238E27FC236}">
                    <a16:creationId xmlns:a16="http://schemas.microsoft.com/office/drawing/2014/main" id="{4C120010-4D45-4262-BAF4-76F2B2F8609E}"/>
                  </a:ext>
                </a:extLst>
              </p:cNvPr>
              <p:cNvSpPr txBox="1"/>
              <p:nvPr/>
            </p:nvSpPr>
            <p:spPr bwMode="auto">
              <a:xfrm>
                <a:off x="1504950" y="5761038"/>
                <a:ext cx="4096060" cy="40481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𝑟</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𝜃</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𝜃</m:t>
                              </m:r>
                            </m:e>
                            <m:sub>
                              <m:r>
                                <a:rPr lang="zh-TW" altLang="en-US" sz="2400" i="1">
                                  <a:solidFill>
                                    <a:srgbClr val="000000"/>
                                  </a:solidFill>
                                  <a:latin typeface="Cambria Math" panose="02040503050406030204" pitchFamily="18" charset="0"/>
                                </a:rPr>
                                <m:t>0</m:t>
                              </m:r>
                            </m:sub>
                          </m:sSub>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𝜔</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𝜙</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𝜃</m:t>
                              </m:r>
                            </m:e>
                            <m:sub>
                              <m:r>
                                <a:rPr lang="zh-TW" altLang="en-US" sz="2400" i="1">
                                  <a:solidFill>
                                    <a:srgbClr val="000000"/>
                                  </a:solidFill>
                                  <a:latin typeface="Cambria Math" panose="02040503050406030204" pitchFamily="18" charset="0"/>
                                </a:rPr>
                                <m:t>0</m:t>
                              </m:r>
                            </m:sub>
                          </m:sSub>
                        </m:e>
                      </m:d>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74762" name="Object 9">
                <a:extLst>
                  <a:ext uri="{FF2B5EF4-FFF2-40B4-BE49-F238E27FC236}">
                    <a16:creationId xmlns:a16="http://schemas.microsoft.com/office/drawing/2014/main" id="{4C120010-4D45-4262-BAF4-76F2B2F8609E}"/>
                  </a:ext>
                </a:extLst>
              </p:cNvPr>
              <p:cNvSpPr txBox="1">
                <a:spLocks noRot="1" noChangeAspect="1" noMove="1" noResize="1" noEditPoints="1" noAdjustHandles="1" noChangeArrowheads="1" noChangeShapeType="1" noTextEdit="1"/>
              </p:cNvSpPr>
              <p:nvPr/>
            </p:nvSpPr>
            <p:spPr bwMode="auto">
              <a:xfrm>
                <a:off x="1504950" y="5761038"/>
                <a:ext cx="4096060" cy="404812"/>
              </a:xfrm>
              <a:prstGeom prst="rect">
                <a:avLst/>
              </a:prstGeom>
              <a:blipFill>
                <a:blip r:embed="rId8"/>
                <a:stretch>
                  <a:fillRect b="-37879"/>
                </a:stretch>
              </a:blipFill>
              <a:ln>
                <a:noFill/>
              </a:ln>
              <a:effectLst/>
              <a:extLst/>
            </p:spPr>
            <p:txBody>
              <a:bodyPr/>
              <a:lstStyle/>
              <a:p>
                <a:r>
                  <a:rPr lang="zh-TW"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4986CF50-9051-43B0-B19F-2C9E0E8F35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5839197-E07D-4F74-AA64-4C879652AE15}" type="slidenum">
              <a:rPr kumimoji="0" lang="zh-TW" altLang="en-US"/>
              <a:pPr eaLnBrk="1" hangingPunct="1"/>
              <a:t>7</a:t>
            </a:fld>
            <a:endParaRPr kumimoji="0" lang="en-US" altLang="zh-TW"/>
          </a:p>
        </p:txBody>
      </p:sp>
      <p:sp>
        <p:nvSpPr>
          <p:cNvPr id="11267" name="Rectangle 2">
            <a:extLst>
              <a:ext uri="{FF2B5EF4-FFF2-40B4-BE49-F238E27FC236}">
                <a16:creationId xmlns:a16="http://schemas.microsoft.com/office/drawing/2014/main" id="{BDCD5703-ADA4-422C-B28C-0B3F3936D53E}"/>
              </a:ext>
            </a:extLst>
          </p:cNvPr>
          <p:cNvSpPr>
            <a:spLocks noGrp="1" noChangeArrowheads="1"/>
          </p:cNvSpPr>
          <p:nvPr>
            <p:ph type="title"/>
          </p:nvPr>
        </p:nvSpPr>
        <p:spPr/>
        <p:txBody>
          <a:bodyPr/>
          <a:lstStyle/>
          <a:p>
            <a:pPr eaLnBrk="1" hangingPunct="1"/>
            <a:endParaRPr lang="zh-TW" altLang="en-US"/>
          </a:p>
        </p:txBody>
      </p:sp>
      <p:sp>
        <p:nvSpPr>
          <p:cNvPr id="11268" name="Rectangle 3">
            <a:extLst>
              <a:ext uri="{FF2B5EF4-FFF2-40B4-BE49-F238E27FC236}">
                <a16:creationId xmlns:a16="http://schemas.microsoft.com/office/drawing/2014/main" id="{1F76EC5C-A2F9-4FEE-BE00-043B422EA48C}"/>
              </a:ext>
            </a:extLst>
          </p:cNvPr>
          <p:cNvSpPr>
            <a:spLocks noGrp="1" noChangeArrowheads="1"/>
          </p:cNvSpPr>
          <p:nvPr>
            <p:ph type="body" idx="1"/>
          </p:nvPr>
        </p:nvSpPr>
        <p:spPr>
          <a:xfrm>
            <a:off x="107950" y="358775"/>
            <a:ext cx="8847138" cy="6499225"/>
          </a:xfrm>
        </p:spPr>
        <p:txBody>
          <a:bodyPr/>
          <a:lstStyle/>
          <a:p>
            <a:pPr eaLnBrk="1" hangingPunct="1"/>
            <a:r>
              <a:rPr lang="en-US" altLang="zh-TW" dirty="0"/>
              <a:t>The </a:t>
            </a:r>
            <a:r>
              <a:rPr lang="en-US" altLang="zh-TW" i="1" dirty="0"/>
              <a:t>power spectrum</a:t>
            </a:r>
            <a:r>
              <a:rPr lang="en-US" altLang="zh-TW" dirty="0"/>
              <a:t> (or the </a:t>
            </a:r>
            <a:r>
              <a:rPr lang="en-US" altLang="zh-TW" i="1" dirty="0"/>
              <a:t>power density</a:t>
            </a:r>
            <a:r>
              <a:rPr lang="en-US" altLang="zh-TW" dirty="0"/>
              <a:t>) is defined as the square of the Fourier spectrum:</a:t>
            </a:r>
            <a:endParaRPr lang="zh-TW" altLang="en-US" dirty="0"/>
          </a:p>
          <a:p>
            <a:pPr eaLnBrk="1" hangingPunct="1">
              <a:buFont typeface="Wingdings" panose="05000000000000000000" pitchFamily="2" charset="2"/>
              <a:buNone/>
            </a:pPr>
            <a:r>
              <a:rPr lang="zh-TW" altLang="en-US" dirty="0"/>
              <a:t>   									     </a:t>
            </a:r>
            <a:r>
              <a:rPr lang="en-US" altLang="zh-TW" dirty="0"/>
              <a:t>(4.2-12)</a:t>
            </a:r>
          </a:p>
          <a:p>
            <a:pPr eaLnBrk="1" hangingPunct="1"/>
            <a:r>
              <a:rPr lang="en-US" altLang="zh-TW" dirty="0"/>
              <a:t>Fig. 4.2(a) and (c) shows two discrete functions of </a:t>
            </a:r>
            <a:r>
              <a:rPr lang="en-US" altLang="zh-TW" i="1" dirty="0"/>
              <a:t>M</a:t>
            </a:r>
            <a:r>
              <a:rPr lang="en-US" altLang="zh-TW" dirty="0"/>
              <a:t> points and Fig. 4.2(b) and (d) shows the corresponding Fourier spectra, respectively.</a:t>
            </a:r>
          </a:p>
          <a:p>
            <a:pPr eaLnBrk="1" hangingPunct="1"/>
            <a:r>
              <a:rPr lang="en-US" altLang="zh-TW" dirty="0"/>
              <a:t>If the sampled interval is </a:t>
            </a:r>
          </a:p>
          <a:p>
            <a:pPr algn="l" eaLnBrk="1" hangingPunct="1">
              <a:buFont typeface="Wingdings" panose="05000000000000000000" pitchFamily="2" charset="2"/>
              <a:buNone/>
            </a:pPr>
            <a:r>
              <a:rPr lang="zh-TW" altLang="en-US" dirty="0"/>
              <a:t>			              </a:t>
            </a:r>
            <a:r>
              <a:rPr lang="en-US" altLang="zh-TW" dirty="0"/>
              <a:t>represent </a:t>
            </a:r>
            <a:r>
              <a:rPr lang="en-US" altLang="zh-TW" i="1" dirty="0"/>
              <a:t>M</a:t>
            </a:r>
            <a:r>
              <a:rPr lang="en-US" altLang="zh-TW" dirty="0"/>
              <a:t> sampled values. Thus,</a:t>
            </a:r>
          </a:p>
          <a:p>
            <a:pPr eaLnBrk="1" hangingPunct="1">
              <a:buFont typeface="Wingdings" panose="05000000000000000000" pitchFamily="2" charset="2"/>
              <a:buNone/>
            </a:pPr>
            <a:r>
              <a:rPr lang="zh-TW" altLang="en-US" dirty="0"/>
              <a:t>									     </a:t>
            </a:r>
            <a:r>
              <a:rPr lang="en-US" altLang="zh-TW" dirty="0"/>
              <a:t>(4.2-13)</a:t>
            </a:r>
          </a:p>
          <a:p>
            <a:pPr eaLnBrk="1" hangingPunct="1"/>
            <a:r>
              <a:rPr lang="en-US" altLang="zh-TW" dirty="0"/>
              <a:t>Similarly, the sequence for the values of </a:t>
            </a:r>
            <a:r>
              <a:rPr lang="en-US" altLang="zh-TW" i="1" dirty="0"/>
              <a:t>u</a:t>
            </a:r>
            <a:r>
              <a:rPr lang="en-US" altLang="zh-TW" dirty="0"/>
              <a:t> is </a:t>
            </a:r>
          </a:p>
          <a:p>
            <a:pPr eaLnBrk="1" hangingPunct="1">
              <a:buFont typeface="Wingdings" panose="05000000000000000000" pitchFamily="2" charset="2"/>
              <a:buNone/>
            </a:pPr>
            <a:r>
              <a:rPr lang="zh-TW" altLang="en-US" dirty="0"/>
              <a:t>		 	</a:t>
            </a:r>
            <a:r>
              <a:rPr lang="en-US" altLang="zh-TW" dirty="0"/>
              <a:t>. Thus,</a:t>
            </a:r>
          </a:p>
          <a:p>
            <a:pPr eaLnBrk="1" hangingPunct="1">
              <a:buFont typeface="Wingdings" panose="05000000000000000000" pitchFamily="2" charset="2"/>
              <a:buNone/>
            </a:pPr>
            <a:r>
              <a:rPr lang="zh-TW" altLang="en-US" dirty="0"/>
              <a:t>									     </a:t>
            </a:r>
            <a:r>
              <a:rPr lang="en-US" altLang="zh-TW" dirty="0"/>
              <a:t>(4.2-14)</a:t>
            </a:r>
          </a:p>
          <a:p>
            <a:pPr eaLnBrk="1" hangingPunct="1">
              <a:buFont typeface="Wingdings" panose="05000000000000000000" pitchFamily="2" charset="2"/>
              <a:buNone/>
            </a:pPr>
            <a:r>
              <a:rPr lang="en-US" altLang="zh-TW" dirty="0"/>
              <a:t>	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a:t>
            </a:r>
          </a:p>
        </p:txBody>
      </p:sp>
      <p:graphicFrame>
        <p:nvGraphicFramePr>
          <p:cNvPr id="11269" name="Object 4">
            <a:extLst>
              <a:ext uri="{FF2B5EF4-FFF2-40B4-BE49-F238E27FC236}">
                <a16:creationId xmlns:a16="http://schemas.microsoft.com/office/drawing/2014/main" id="{95B5F713-0B14-412B-ADC7-20DFE3987137}"/>
              </a:ext>
            </a:extLst>
          </p:cNvPr>
          <p:cNvGraphicFramePr>
            <a:graphicFrameLocks noChangeAspect="1"/>
          </p:cNvGraphicFramePr>
          <p:nvPr/>
        </p:nvGraphicFramePr>
        <p:xfrm>
          <a:off x="2498725" y="1235075"/>
          <a:ext cx="3586163" cy="609600"/>
        </p:xfrm>
        <a:graphic>
          <a:graphicData uri="http://schemas.openxmlformats.org/presentationml/2006/ole">
            <mc:AlternateContent xmlns:mc="http://schemas.openxmlformats.org/markup-compatibility/2006">
              <mc:Choice xmlns:v="urn:schemas-microsoft-com:vml" Requires="v">
                <p:oleObj spid="_x0000_s11780" name="方程式" r:id="rId3" imgW="1866900" imgH="279400" progId="Equation.3">
                  <p:embed/>
                </p:oleObj>
              </mc:Choice>
              <mc:Fallback>
                <p:oleObj name="方程式" r:id="rId3" imgW="18669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725" y="1235075"/>
                        <a:ext cx="35861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7">
            <a:extLst>
              <a:ext uri="{FF2B5EF4-FFF2-40B4-BE49-F238E27FC236}">
                <a16:creationId xmlns:a16="http://schemas.microsoft.com/office/drawing/2014/main" id="{50AB81D1-6ADA-40F5-AEA2-E696B4555D11}"/>
              </a:ext>
            </a:extLst>
          </p:cNvPr>
          <p:cNvGraphicFramePr>
            <a:graphicFrameLocks noChangeAspect="1"/>
          </p:cNvGraphicFramePr>
          <p:nvPr/>
        </p:nvGraphicFramePr>
        <p:xfrm>
          <a:off x="4046538" y="3224213"/>
          <a:ext cx="4629150" cy="457200"/>
        </p:xfrm>
        <a:graphic>
          <a:graphicData uri="http://schemas.openxmlformats.org/presentationml/2006/ole">
            <mc:AlternateContent xmlns:mc="http://schemas.openxmlformats.org/markup-compatibility/2006">
              <mc:Choice xmlns:v="urn:schemas-microsoft-com:vml" Requires="v">
                <p:oleObj spid="_x0000_s11781" name="方程式" r:id="rId5" imgW="2298700" imgH="228600" progId="Equation.3">
                  <p:embed/>
                </p:oleObj>
              </mc:Choice>
              <mc:Fallback>
                <p:oleObj name="方程式" r:id="rId5" imgW="22987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538" y="3224213"/>
                        <a:ext cx="4629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8">
            <a:extLst>
              <a:ext uri="{FF2B5EF4-FFF2-40B4-BE49-F238E27FC236}">
                <a16:creationId xmlns:a16="http://schemas.microsoft.com/office/drawing/2014/main" id="{454FBDB6-A818-4E3C-85CD-EC494791D2F8}"/>
              </a:ext>
            </a:extLst>
          </p:cNvPr>
          <p:cNvGraphicFramePr>
            <a:graphicFrameLocks noChangeAspect="1"/>
          </p:cNvGraphicFramePr>
          <p:nvPr/>
        </p:nvGraphicFramePr>
        <p:xfrm>
          <a:off x="549275" y="3727450"/>
          <a:ext cx="2644775" cy="457200"/>
        </p:xfrm>
        <a:graphic>
          <a:graphicData uri="http://schemas.openxmlformats.org/presentationml/2006/ole">
            <mc:AlternateContent xmlns:mc="http://schemas.openxmlformats.org/markup-compatibility/2006">
              <mc:Choice xmlns:v="urn:schemas-microsoft-com:vml" Requires="v">
                <p:oleObj spid="_x0000_s11782" name="方程式" r:id="rId7" imgW="1308100" imgH="228600" progId="Equation.3">
                  <p:embed/>
                </p:oleObj>
              </mc:Choice>
              <mc:Fallback>
                <p:oleObj name="方程式" r:id="rId7" imgW="1308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75" y="3727450"/>
                        <a:ext cx="264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9">
            <a:extLst>
              <a:ext uri="{FF2B5EF4-FFF2-40B4-BE49-F238E27FC236}">
                <a16:creationId xmlns:a16="http://schemas.microsoft.com/office/drawing/2014/main" id="{C8C61241-87A8-44EF-8F2B-C71039E3ACC7}"/>
              </a:ext>
            </a:extLst>
          </p:cNvPr>
          <p:cNvGraphicFramePr>
            <a:graphicFrameLocks noChangeAspect="1"/>
          </p:cNvGraphicFramePr>
          <p:nvPr/>
        </p:nvGraphicFramePr>
        <p:xfrm>
          <a:off x="2462213" y="4117975"/>
          <a:ext cx="2541587" cy="550863"/>
        </p:xfrm>
        <a:graphic>
          <a:graphicData uri="http://schemas.openxmlformats.org/presentationml/2006/ole">
            <mc:AlternateContent xmlns:mc="http://schemas.openxmlformats.org/markup-compatibility/2006">
              <mc:Choice xmlns:v="urn:schemas-microsoft-com:vml" Requires="v">
                <p:oleObj spid="_x0000_s11783" name="方程式" r:id="rId9" imgW="1002865" imgH="253890" progId="Equation.3">
                  <p:embed/>
                </p:oleObj>
              </mc:Choice>
              <mc:Fallback>
                <p:oleObj name="方程式" r:id="rId9" imgW="1002865" imgH="25389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2213" y="4117975"/>
                        <a:ext cx="254158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10">
            <a:extLst>
              <a:ext uri="{FF2B5EF4-FFF2-40B4-BE49-F238E27FC236}">
                <a16:creationId xmlns:a16="http://schemas.microsoft.com/office/drawing/2014/main" id="{4FA9D363-817F-48A0-8783-58B36E13F05B}"/>
              </a:ext>
            </a:extLst>
          </p:cNvPr>
          <p:cNvGraphicFramePr>
            <a:graphicFrameLocks noChangeAspect="1"/>
          </p:cNvGraphicFramePr>
          <p:nvPr/>
        </p:nvGraphicFramePr>
        <p:xfrm>
          <a:off x="390525" y="5202238"/>
          <a:ext cx="1655763" cy="504825"/>
        </p:xfrm>
        <a:graphic>
          <a:graphicData uri="http://schemas.openxmlformats.org/presentationml/2006/ole">
            <mc:AlternateContent xmlns:mc="http://schemas.openxmlformats.org/markup-compatibility/2006">
              <mc:Choice xmlns:v="urn:schemas-microsoft-com:vml" Requires="v">
                <p:oleObj spid="_x0000_s11784" name="方程式" r:id="rId11" imgW="634449" imgH="215713" progId="Equation.3">
                  <p:embed/>
                </p:oleObj>
              </mc:Choice>
              <mc:Fallback>
                <p:oleObj name="方程式" r:id="rId11" imgW="634449" imgH="215713"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525" y="5202238"/>
                        <a:ext cx="16557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1">
            <a:extLst>
              <a:ext uri="{FF2B5EF4-FFF2-40B4-BE49-F238E27FC236}">
                <a16:creationId xmlns:a16="http://schemas.microsoft.com/office/drawing/2014/main" id="{DD5C6983-490F-46F2-A771-40C2DFFF31BD}"/>
              </a:ext>
            </a:extLst>
          </p:cNvPr>
          <p:cNvGraphicFramePr>
            <a:graphicFrameLocks noChangeAspect="1"/>
          </p:cNvGraphicFramePr>
          <p:nvPr/>
        </p:nvGraphicFramePr>
        <p:xfrm>
          <a:off x="6711950" y="4724400"/>
          <a:ext cx="2192338" cy="514350"/>
        </p:xfrm>
        <a:graphic>
          <a:graphicData uri="http://schemas.openxmlformats.org/presentationml/2006/ole">
            <mc:AlternateContent xmlns:mc="http://schemas.openxmlformats.org/markup-compatibility/2006">
              <mc:Choice xmlns:v="urn:schemas-microsoft-com:vml" Requires="v">
                <p:oleObj spid="_x0000_s11785" name="方程式" r:id="rId13" imgW="837836" imgH="203112" progId="Equation.3">
                  <p:embed/>
                </p:oleObj>
              </mc:Choice>
              <mc:Fallback>
                <p:oleObj name="方程式" r:id="rId13" imgW="837836" imgH="20311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1950" y="4724400"/>
                        <a:ext cx="219233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2">
            <a:extLst>
              <a:ext uri="{FF2B5EF4-FFF2-40B4-BE49-F238E27FC236}">
                <a16:creationId xmlns:a16="http://schemas.microsoft.com/office/drawing/2014/main" id="{A9AA79E4-ED38-4D2D-AB97-3A7D6336CA43}"/>
              </a:ext>
            </a:extLst>
          </p:cNvPr>
          <p:cNvGraphicFramePr>
            <a:graphicFrameLocks noChangeAspect="1"/>
          </p:cNvGraphicFramePr>
          <p:nvPr/>
        </p:nvGraphicFramePr>
        <p:xfrm>
          <a:off x="2471738" y="5516563"/>
          <a:ext cx="2171700" cy="674687"/>
        </p:xfrm>
        <a:graphic>
          <a:graphicData uri="http://schemas.openxmlformats.org/presentationml/2006/ole">
            <mc:AlternateContent xmlns:mc="http://schemas.openxmlformats.org/markup-compatibility/2006">
              <mc:Choice xmlns:v="urn:schemas-microsoft-com:vml" Requires="v">
                <p:oleObj spid="_x0000_s11786" name="方程式" r:id="rId15" imgW="939392" imgH="304668" progId="Equation.3">
                  <p:embed/>
                </p:oleObj>
              </mc:Choice>
              <mc:Fallback>
                <p:oleObj name="方程式" r:id="rId15" imgW="939392" imgH="304668"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1738" y="5516563"/>
                        <a:ext cx="2171700"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文字方塊 10">
            <a:extLst>
              <a:ext uri="{FF2B5EF4-FFF2-40B4-BE49-F238E27FC236}">
                <a16:creationId xmlns:a16="http://schemas.microsoft.com/office/drawing/2014/main" id="{4DA18E19-E847-4DDD-9312-7FB58F14956A}"/>
              </a:ext>
            </a:extLst>
          </p:cNvPr>
          <p:cNvSpPr txBox="1"/>
          <p:nvPr/>
        </p:nvSpPr>
        <p:spPr>
          <a:xfrm>
            <a:off x="5974720" y="126876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3" name="文字方塊 10">
            <a:extLst>
              <a:ext uri="{FF2B5EF4-FFF2-40B4-BE49-F238E27FC236}">
                <a16:creationId xmlns:a16="http://schemas.microsoft.com/office/drawing/2014/main" id="{4DA18E19-E847-4DDD-9312-7FB58F14956A}"/>
              </a:ext>
            </a:extLst>
          </p:cNvPr>
          <p:cNvSpPr txBox="1"/>
          <p:nvPr/>
        </p:nvSpPr>
        <p:spPr>
          <a:xfrm>
            <a:off x="4814446" y="416257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4" name="文字方塊 10">
            <a:extLst>
              <a:ext uri="{FF2B5EF4-FFF2-40B4-BE49-F238E27FC236}">
                <a16:creationId xmlns:a16="http://schemas.microsoft.com/office/drawing/2014/main" id="{4DA18E19-E847-4DDD-9312-7FB58F14956A}"/>
              </a:ext>
            </a:extLst>
          </p:cNvPr>
          <p:cNvSpPr txBox="1"/>
          <p:nvPr/>
        </p:nvSpPr>
        <p:spPr>
          <a:xfrm>
            <a:off x="4475957" y="563163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a:extLst>
              <a:ext uri="{FF2B5EF4-FFF2-40B4-BE49-F238E27FC236}">
                <a16:creationId xmlns:a16="http://schemas.microsoft.com/office/drawing/2014/main" id="{CAD26709-1BAA-4B59-8507-169A232219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CFC67223-ECF1-46D3-85AB-B598E841BD98}" type="slidenum">
              <a:rPr kumimoji="0" lang="zh-TW" altLang="en-US"/>
              <a:pPr eaLnBrk="1" hangingPunct="1"/>
              <a:t>70</a:t>
            </a:fld>
            <a:endParaRPr kumimoji="0" lang="en-US" altLang="zh-TW"/>
          </a:p>
        </p:txBody>
      </p:sp>
      <p:sp>
        <p:nvSpPr>
          <p:cNvPr id="75779" name="Rectangle 2">
            <a:extLst>
              <a:ext uri="{FF2B5EF4-FFF2-40B4-BE49-F238E27FC236}">
                <a16:creationId xmlns:a16="http://schemas.microsoft.com/office/drawing/2014/main" id="{ED4BB932-F8C7-4450-A5F6-E4E451F8B881}"/>
              </a:ext>
            </a:extLst>
          </p:cNvPr>
          <p:cNvSpPr>
            <a:spLocks noGrp="1" noChangeArrowheads="1"/>
          </p:cNvSpPr>
          <p:nvPr>
            <p:ph type="title"/>
          </p:nvPr>
        </p:nvSpPr>
        <p:spPr/>
        <p:txBody>
          <a:bodyPr/>
          <a:lstStyle/>
          <a:p>
            <a:pPr eaLnBrk="1" hangingPunct="1"/>
            <a:endParaRPr lang="zh-TW" altLang="en-US"/>
          </a:p>
        </p:txBody>
      </p:sp>
      <p:sp>
        <p:nvSpPr>
          <p:cNvPr id="75780" name="Rectangle 3">
            <a:extLst>
              <a:ext uri="{FF2B5EF4-FFF2-40B4-BE49-F238E27FC236}">
                <a16:creationId xmlns:a16="http://schemas.microsoft.com/office/drawing/2014/main" id="{3148CE3A-0A6B-4A58-A4FA-98F7007D6FAF}"/>
              </a:ext>
            </a:extLst>
          </p:cNvPr>
          <p:cNvSpPr>
            <a:spLocks noGrp="1" noChangeArrowheads="1"/>
          </p:cNvSpPr>
          <p:nvPr>
            <p:ph type="body" idx="1"/>
          </p:nvPr>
        </p:nvSpPr>
        <p:spPr/>
        <p:txBody>
          <a:bodyPr/>
          <a:lstStyle/>
          <a:p>
            <a:pPr eaLnBrk="1" hangingPunct="1"/>
            <a:r>
              <a:rPr lang="en-US" altLang="zh-TW" dirty="0"/>
              <a:t>Periodicity and conjugate symmetry</a:t>
            </a:r>
          </a:p>
          <a:p>
            <a:pPr lvl="1" eaLnBrk="1" hangingPunct="1"/>
            <a:r>
              <a:rPr lang="en-US" altLang="zh-TW" dirty="0"/>
              <a:t>The discrete </a:t>
            </a:r>
            <a:r>
              <a:rPr lang="en-US" altLang="zh-TW" dirty="0" err="1"/>
              <a:t>Foruier</a:t>
            </a:r>
            <a:r>
              <a:rPr lang="en-US" altLang="zh-TW" dirty="0"/>
              <a:t> transform has the following periodicity properties:</a:t>
            </a:r>
          </a:p>
          <a:p>
            <a:pPr lvl="1" eaLnBrk="1" hangingPunct="1">
              <a:buFont typeface="Wingdings" panose="05000000000000000000" pitchFamily="2" charset="2"/>
              <a:buNone/>
            </a:pPr>
            <a:r>
              <a:rPr lang="en-US" altLang="zh-TW" dirty="0"/>
              <a:t>									        (4.6-10)</a:t>
            </a:r>
          </a:p>
          <a:p>
            <a:pPr lvl="1" eaLnBrk="1" hangingPunct="1">
              <a:buFont typeface="Wingdings" panose="05000000000000000000" pitchFamily="2" charset="2"/>
              <a:buNone/>
            </a:pPr>
            <a:r>
              <a:rPr lang="en-US" altLang="zh-TW" dirty="0"/>
              <a:t>	The inverse transform also is periodic:</a:t>
            </a:r>
          </a:p>
          <a:p>
            <a:pPr lvl="1" eaLnBrk="1" hangingPunct="1">
              <a:buFont typeface="Wingdings" panose="05000000000000000000" pitchFamily="2" charset="2"/>
              <a:buNone/>
            </a:pPr>
            <a:r>
              <a:rPr lang="en-US" altLang="zh-TW" dirty="0"/>
              <a:t>									        (4.6-11)</a:t>
            </a:r>
          </a:p>
          <a:p>
            <a:pPr lvl="1" eaLnBrk="1" hangingPunct="1"/>
            <a:r>
              <a:rPr lang="en-US" altLang="zh-TW" dirty="0"/>
              <a:t>The conjugate symmetry:</a:t>
            </a:r>
          </a:p>
          <a:p>
            <a:pPr lvl="1" eaLnBrk="1" hangingPunct="1">
              <a:buFont typeface="Wingdings" panose="05000000000000000000" pitchFamily="2" charset="2"/>
              <a:buNone/>
            </a:pPr>
            <a:r>
              <a:rPr lang="en-US" altLang="zh-TW" dirty="0"/>
              <a:t>									        (4.6-12)</a:t>
            </a:r>
          </a:p>
          <a:p>
            <a:pPr lvl="1" eaLnBrk="1" hangingPunct="1">
              <a:buFont typeface="Wingdings" panose="05000000000000000000" pitchFamily="2" charset="2"/>
              <a:buNone/>
            </a:pPr>
            <a:r>
              <a:rPr lang="en-US" altLang="zh-TW" dirty="0"/>
              <a:t>	The spectrum is symmetric about the origin:</a:t>
            </a:r>
          </a:p>
          <a:p>
            <a:pPr lvl="1" algn="r" eaLnBrk="1" hangingPunct="1">
              <a:buFont typeface="Wingdings" panose="05000000000000000000" pitchFamily="2" charset="2"/>
              <a:buNone/>
            </a:pPr>
            <a:r>
              <a:rPr lang="zh-TW" altLang="en-US" dirty="0"/>
              <a:t>						</a:t>
            </a:r>
            <a:r>
              <a:rPr lang="en-US" altLang="zh-TW" dirty="0"/>
              <a:t>(4.6-13)</a:t>
            </a:r>
          </a:p>
          <a:p>
            <a:pPr lvl="1" eaLnBrk="1" hangingPunct="1"/>
            <a:endParaRPr lang="zh-TW" altLang="en-US" dirty="0"/>
          </a:p>
          <a:p>
            <a:pPr eaLnBrk="1" hangingPunct="1"/>
            <a:endParaRPr lang="zh-TW" altLang="en-US" dirty="0"/>
          </a:p>
        </p:txBody>
      </p:sp>
      <mc:AlternateContent xmlns:mc="http://schemas.openxmlformats.org/markup-compatibility/2006" xmlns:a14="http://schemas.microsoft.com/office/drawing/2010/main">
        <mc:Choice Requires="a14">
          <p:sp>
            <p:nvSpPr>
              <p:cNvPr id="75781" name="Object 4">
                <a:extLst>
                  <a:ext uri="{FF2B5EF4-FFF2-40B4-BE49-F238E27FC236}">
                    <a16:creationId xmlns:a16="http://schemas.microsoft.com/office/drawing/2014/main" id="{6827F954-FD88-47C6-8948-2208BA6D2DB6}"/>
                  </a:ext>
                </a:extLst>
              </p:cNvPr>
              <p:cNvSpPr txBox="1"/>
              <p:nvPr/>
            </p:nvSpPr>
            <p:spPr bwMode="auto">
              <a:xfrm>
                <a:off x="395536" y="1628775"/>
                <a:ext cx="7587555" cy="4318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oMath>
                  </m:oMathPara>
                </a14:m>
                <a:endParaRPr lang="zh-TW" altLang="en-US" sz="2200" dirty="0"/>
              </a:p>
            </p:txBody>
          </p:sp>
        </mc:Choice>
        <mc:Fallback xmlns="">
          <p:sp>
            <p:nvSpPr>
              <p:cNvPr id="75781" name="Object 4">
                <a:extLst>
                  <a:ext uri="{FF2B5EF4-FFF2-40B4-BE49-F238E27FC236}">
                    <a16:creationId xmlns:a16="http://schemas.microsoft.com/office/drawing/2014/main" id="{6827F954-FD88-47C6-8948-2208BA6D2DB6}"/>
                  </a:ext>
                </a:extLst>
              </p:cNvPr>
              <p:cNvSpPr txBox="1">
                <a:spLocks noRot="1" noChangeAspect="1" noMove="1" noResize="1" noEditPoints="1" noAdjustHandles="1" noChangeArrowheads="1" noChangeShapeType="1" noTextEdit="1"/>
              </p:cNvSpPr>
              <p:nvPr/>
            </p:nvSpPr>
            <p:spPr bwMode="auto">
              <a:xfrm>
                <a:off x="395536" y="1628775"/>
                <a:ext cx="7587555" cy="431800"/>
              </a:xfrm>
              <a:prstGeom prst="rect">
                <a:avLst/>
              </a:prstGeom>
              <a:blipFill>
                <a:blip r:embed="rId2"/>
                <a:stretch>
                  <a:fillRect b="-18310"/>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2" name="Object 5">
                <a:extLst>
                  <a:ext uri="{FF2B5EF4-FFF2-40B4-BE49-F238E27FC236}">
                    <a16:creationId xmlns:a16="http://schemas.microsoft.com/office/drawing/2014/main" id="{C4DCC4B6-C738-43A1-B2B3-84A86524D982}"/>
                  </a:ext>
                </a:extLst>
              </p:cNvPr>
              <p:cNvSpPr txBox="1"/>
              <p:nvPr/>
            </p:nvSpPr>
            <p:spPr bwMode="auto">
              <a:xfrm>
                <a:off x="323528" y="2513012"/>
                <a:ext cx="7587555" cy="4476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𝑓</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𝑥</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𝑀</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𝑦</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𝑁</m:t>
                      </m:r>
                      <m:r>
                        <a:rPr lang="zh-TW" altLang="en-US" sz="2200" i="1">
                          <a:solidFill>
                            <a:srgbClr val="000000"/>
                          </a:solidFill>
                          <a:latin typeface="Cambria Math" panose="02040503050406030204" pitchFamily="18" charset="0"/>
                        </a:rPr>
                        <m:t>).</m:t>
                      </m:r>
                    </m:oMath>
                  </m:oMathPara>
                </a14:m>
                <a:endParaRPr lang="zh-TW" altLang="en-US" sz="2200" dirty="0"/>
              </a:p>
            </p:txBody>
          </p:sp>
        </mc:Choice>
        <mc:Fallback xmlns="">
          <p:sp>
            <p:nvSpPr>
              <p:cNvPr id="75782" name="Object 5">
                <a:extLst>
                  <a:ext uri="{FF2B5EF4-FFF2-40B4-BE49-F238E27FC236}">
                    <a16:creationId xmlns:a16="http://schemas.microsoft.com/office/drawing/2014/main" id="{C4DCC4B6-C738-43A1-B2B3-84A86524D982}"/>
                  </a:ext>
                </a:extLst>
              </p:cNvPr>
              <p:cNvSpPr txBox="1">
                <a:spLocks noRot="1" noChangeAspect="1" noMove="1" noResize="1" noEditPoints="1" noAdjustHandles="1" noChangeArrowheads="1" noChangeShapeType="1" noTextEdit="1"/>
              </p:cNvSpPr>
              <p:nvPr/>
            </p:nvSpPr>
            <p:spPr bwMode="auto">
              <a:xfrm>
                <a:off x="323528" y="2513012"/>
                <a:ext cx="7587555" cy="447675"/>
              </a:xfrm>
              <a:prstGeom prst="rect">
                <a:avLst/>
              </a:prstGeom>
              <a:blipFill>
                <a:blip r:embed="rId3"/>
                <a:stretch>
                  <a:fillRect b="-13514"/>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3" name="Object 6">
                <a:extLst>
                  <a:ext uri="{FF2B5EF4-FFF2-40B4-BE49-F238E27FC236}">
                    <a16:creationId xmlns:a16="http://schemas.microsoft.com/office/drawing/2014/main" id="{A2833C2B-BB92-48E1-A1AE-9DE0E0891338}"/>
                  </a:ext>
                </a:extLst>
              </p:cNvPr>
              <p:cNvSpPr txBox="1"/>
              <p:nvPr/>
            </p:nvSpPr>
            <p:spPr bwMode="auto">
              <a:xfrm>
                <a:off x="1042988" y="3357032"/>
                <a:ext cx="3745036" cy="5048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200" i="1" smtClean="0">
                          <a:solidFill>
                            <a:srgbClr val="000000"/>
                          </a:solidFill>
                          <a:latin typeface="Cambria Math" panose="02040503050406030204" pitchFamily="18" charset="0"/>
                        </a:rPr>
                        <m:t>𝐹</m:t>
                      </m:r>
                      <m:d>
                        <m:dPr>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e>
                      </m:d>
                      <m:r>
                        <a:rPr lang="zh-TW" altLang="en-US" sz="2200" i="1">
                          <a:solidFill>
                            <a:srgbClr val="000000"/>
                          </a:solidFill>
                          <a:latin typeface="Cambria Math" panose="02040503050406030204" pitchFamily="18" charset="0"/>
                        </a:rPr>
                        <m:t>=</m:t>
                      </m:r>
                      <m:sSup>
                        <m:sSupPr>
                          <m:ctrlPr>
                            <a:rPr lang="en-US" altLang="zh-TW" sz="2200" i="1" smtClean="0">
                              <a:solidFill>
                                <a:srgbClr val="000000"/>
                              </a:solidFill>
                              <a:latin typeface="Cambria Math" panose="02040503050406030204" pitchFamily="18" charset="0"/>
                            </a:rPr>
                          </m:ctrlPr>
                        </m:sSupPr>
                        <m:e>
                          <m:r>
                            <a:rPr lang="en-US" altLang="zh-TW" sz="2200" b="0" i="1" smtClean="0">
                              <a:solidFill>
                                <a:srgbClr val="000000"/>
                              </a:solidFill>
                              <a:latin typeface="Cambria Math" panose="02040503050406030204" pitchFamily="18" charset="0"/>
                            </a:rPr>
                            <m:t>𝐹</m:t>
                          </m:r>
                        </m:e>
                        <m:sup>
                          <m:r>
                            <a:rPr lang="en-US" altLang="zh-TW" sz="2200" b="0" i="1" smtClean="0">
                              <a:solidFill>
                                <a:srgbClr val="000000"/>
                              </a:solidFill>
                              <a:latin typeface="Cambria Math" panose="02040503050406030204" pitchFamily="18" charset="0"/>
                            </a:rPr>
                            <m:t>∗</m:t>
                          </m:r>
                        </m:sup>
                      </m:sSup>
                      <m:d>
                        <m:dPr>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e>
                      </m:d>
                      <m:r>
                        <a:rPr lang="en-US" altLang="zh-TW" sz="2200" b="0" i="1" smtClean="0">
                          <a:solidFill>
                            <a:srgbClr val="000000"/>
                          </a:solidFill>
                          <a:latin typeface="Cambria Math" panose="02040503050406030204" pitchFamily="18" charset="0"/>
                        </a:rPr>
                        <m:t>.</m:t>
                      </m:r>
                    </m:oMath>
                  </m:oMathPara>
                </a14:m>
                <a:endParaRPr lang="zh-TW" altLang="en-US" sz="2200" dirty="0"/>
              </a:p>
            </p:txBody>
          </p:sp>
        </mc:Choice>
        <mc:Fallback xmlns="">
          <p:sp>
            <p:nvSpPr>
              <p:cNvPr id="75783" name="Object 6">
                <a:extLst>
                  <a:ext uri="{FF2B5EF4-FFF2-40B4-BE49-F238E27FC236}">
                    <a16:creationId xmlns:a16="http://schemas.microsoft.com/office/drawing/2014/main" id="{A2833C2B-BB92-48E1-A1AE-9DE0E0891338}"/>
                  </a:ext>
                </a:extLst>
              </p:cNvPr>
              <p:cNvSpPr txBox="1">
                <a:spLocks noRot="1" noChangeAspect="1" noMove="1" noResize="1" noEditPoints="1" noAdjustHandles="1" noChangeArrowheads="1" noChangeShapeType="1" noTextEdit="1"/>
              </p:cNvSpPr>
              <p:nvPr/>
            </p:nvSpPr>
            <p:spPr bwMode="auto">
              <a:xfrm>
                <a:off x="1042988" y="3357032"/>
                <a:ext cx="3745036" cy="504825"/>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784" name="Object 7">
                <a:extLst>
                  <a:ext uri="{FF2B5EF4-FFF2-40B4-BE49-F238E27FC236}">
                    <a16:creationId xmlns:a16="http://schemas.microsoft.com/office/drawing/2014/main" id="{1E27173E-4BF8-4CC1-B5C1-86EE18BEDFB9}"/>
                  </a:ext>
                </a:extLst>
              </p:cNvPr>
              <p:cNvSpPr txBox="1"/>
              <p:nvPr/>
            </p:nvSpPr>
            <p:spPr bwMode="auto">
              <a:xfrm>
                <a:off x="853443" y="4214812"/>
                <a:ext cx="4124126" cy="6016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200" i="1" smtClean="0">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e>
                      </m:d>
                      <m:r>
                        <a:rPr lang="zh-TW" altLang="en-US" sz="2200" i="1">
                          <a:solidFill>
                            <a:srgbClr val="000000"/>
                          </a:solidFill>
                          <a:latin typeface="Cambria Math" panose="02040503050406030204" pitchFamily="18" charset="0"/>
                        </a:rPr>
                        <m:t>=</m:t>
                      </m:r>
                      <m:d>
                        <m:dPr>
                          <m:begChr m:val="|"/>
                          <m:endChr m:val="|"/>
                          <m:ctrlPr>
                            <a:rPr lang="zh-TW" altLang="en-US" sz="2200" i="1">
                              <a:solidFill>
                                <a:srgbClr val="000000"/>
                              </a:solidFill>
                              <a:latin typeface="Cambria Math" panose="02040503050406030204" pitchFamily="18" charset="0"/>
                            </a:rPr>
                          </m:ctrlPr>
                        </m:dPr>
                        <m:e>
                          <m:r>
                            <a:rPr lang="zh-TW" altLang="en-US" sz="2200" i="1">
                              <a:solidFill>
                                <a:srgbClr val="000000"/>
                              </a:solidFill>
                              <a:latin typeface="Cambria Math" panose="02040503050406030204" pitchFamily="18" charset="0"/>
                            </a:rPr>
                            <m:t>𝐹</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𝑢</m:t>
                          </m:r>
                          <m:r>
                            <a:rPr lang="zh-TW" altLang="en-US" sz="2200" i="1">
                              <a:solidFill>
                                <a:srgbClr val="000000"/>
                              </a:solidFill>
                              <a:latin typeface="Cambria Math" panose="02040503050406030204" pitchFamily="18" charset="0"/>
                            </a:rPr>
                            <m:t>,−</m:t>
                          </m:r>
                          <m:r>
                            <a:rPr lang="zh-TW" altLang="en-US" sz="2200" i="1">
                              <a:solidFill>
                                <a:srgbClr val="000000"/>
                              </a:solidFill>
                              <a:latin typeface="Cambria Math" panose="02040503050406030204" pitchFamily="18" charset="0"/>
                            </a:rPr>
                            <m:t>𝑣</m:t>
                          </m:r>
                          <m:r>
                            <a:rPr lang="zh-TW" altLang="en-US" sz="2200" i="1">
                              <a:solidFill>
                                <a:srgbClr val="000000"/>
                              </a:solidFill>
                              <a:latin typeface="Cambria Math" panose="02040503050406030204" pitchFamily="18" charset="0"/>
                            </a:rPr>
                            <m:t>)</m:t>
                          </m:r>
                        </m:e>
                      </m:d>
                      <m:r>
                        <a:rPr lang="en-US" altLang="zh-TW" sz="2200" b="0" i="1" smtClean="0">
                          <a:solidFill>
                            <a:srgbClr val="000000"/>
                          </a:solidFill>
                          <a:latin typeface="Cambria Math" panose="02040503050406030204" pitchFamily="18" charset="0"/>
                        </a:rPr>
                        <m:t>.</m:t>
                      </m:r>
                    </m:oMath>
                  </m:oMathPara>
                </a14:m>
                <a:endParaRPr lang="zh-TW" altLang="en-US" sz="2200" dirty="0"/>
              </a:p>
            </p:txBody>
          </p:sp>
        </mc:Choice>
        <mc:Fallback xmlns="">
          <p:sp>
            <p:nvSpPr>
              <p:cNvPr id="75784" name="Object 7">
                <a:extLst>
                  <a:ext uri="{FF2B5EF4-FFF2-40B4-BE49-F238E27FC236}">
                    <a16:creationId xmlns:a16="http://schemas.microsoft.com/office/drawing/2014/main" id="{1E27173E-4BF8-4CC1-B5C1-86EE18BEDFB9}"/>
                  </a:ext>
                </a:extLst>
              </p:cNvPr>
              <p:cNvSpPr txBox="1">
                <a:spLocks noRot="1" noChangeAspect="1" noMove="1" noResize="1" noEditPoints="1" noAdjustHandles="1" noChangeArrowheads="1" noChangeShapeType="1" noTextEdit="1"/>
              </p:cNvSpPr>
              <p:nvPr/>
            </p:nvSpPr>
            <p:spPr bwMode="auto">
              <a:xfrm>
                <a:off x="853443" y="4214812"/>
                <a:ext cx="4124126" cy="601662"/>
              </a:xfrm>
              <a:prstGeom prst="rect">
                <a:avLst/>
              </a:prstGeom>
              <a:blipFill>
                <a:blip r:embed="rId5"/>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3">
            <a:extLst>
              <a:ext uri="{FF2B5EF4-FFF2-40B4-BE49-F238E27FC236}">
                <a16:creationId xmlns:a16="http://schemas.microsoft.com/office/drawing/2014/main" id="{31102298-53A3-4287-AA22-F498A97212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6AD532C-360B-4B1A-AD39-D4A281ED7603}" type="slidenum">
              <a:rPr kumimoji="0" lang="zh-TW" altLang="en-US"/>
              <a:pPr eaLnBrk="1" hangingPunct="1"/>
              <a:t>71</a:t>
            </a:fld>
            <a:endParaRPr kumimoji="0" lang="en-US" altLang="zh-TW"/>
          </a:p>
        </p:txBody>
      </p:sp>
      <p:sp>
        <p:nvSpPr>
          <p:cNvPr id="76803" name="Rectangle 2">
            <a:extLst>
              <a:ext uri="{FF2B5EF4-FFF2-40B4-BE49-F238E27FC236}">
                <a16:creationId xmlns:a16="http://schemas.microsoft.com/office/drawing/2014/main" id="{E804E2D5-D3A9-4313-8F48-526710EB38D5}"/>
              </a:ext>
            </a:extLst>
          </p:cNvPr>
          <p:cNvSpPr>
            <a:spLocks noGrp="1" noChangeArrowheads="1"/>
          </p:cNvSpPr>
          <p:nvPr>
            <p:ph type="title"/>
          </p:nvPr>
        </p:nvSpPr>
        <p:spPr/>
        <p:txBody>
          <a:bodyPr/>
          <a:lstStyle/>
          <a:p>
            <a:pPr eaLnBrk="1" hangingPunct="1"/>
            <a:endParaRPr lang="zh-TW" altLang="en-US"/>
          </a:p>
        </p:txBody>
      </p:sp>
      <p:sp>
        <p:nvSpPr>
          <p:cNvPr id="76804" name="Rectangle 3">
            <a:extLst>
              <a:ext uri="{FF2B5EF4-FFF2-40B4-BE49-F238E27FC236}">
                <a16:creationId xmlns:a16="http://schemas.microsoft.com/office/drawing/2014/main" id="{D67A834F-3BC4-4CFE-8ADD-EFCFEE10D910}"/>
              </a:ext>
            </a:extLst>
          </p:cNvPr>
          <p:cNvSpPr>
            <a:spLocks noGrp="1" noChangeArrowheads="1"/>
          </p:cNvSpPr>
          <p:nvPr>
            <p:ph type="body" idx="1"/>
          </p:nvPr>
        </p:nvSpPr>
        <p:spPr/>
        <p:txBody>
          <a:bodyPr/>
          <a:lstStyle/>
          <a:p>
            <a:pPr lvl="1" eaLnBrk="1" hangingPunct="1"/>
            <a:r>
              <a:rPr lang="en-US" altLang="zh-TW"/>
              <a:t>The importance of the periodicity property is illustrated in Fig. 4.34.</a:t>
            </a:r>
            <a:endParaRPr lang="zh-TW" altLang="en-US"/>
          </a:p>
        </p:txBody>
      </p:sp>
      <p:pic>
        <p:nvPicPr>
          <p:cNvPr id="76805" name="Picture 4">
            <a:extLst>
              <a:ext uri="{FF2B5EF4-FFF2-40B4-BE49-F238E27FC236}">
                <a16:creationId xmlns:a16="http://schemas.microsoft.com/office/drawing/2014/main" id="{BF8C09E7-8B51-4822-984E-BD51CB1F1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38238"/>
            <a:ext cx="8755063"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a:extLst>
              <a:ext uri="{FF2B5EF4-FFF2-40B4-BE49-F238E27FC236}">
                <a16:creationId xmlns:a16="http://schemas.microsoft.com/office/drawing/2014/main" id="{9154FA8F-7CE9-4F59-92AC-44F3250AA3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0A22275-9242-4559-8852-CA040792C443}" type="slidenum">
              <a:rPr kumimoji="0" lang="zh-TW" altLang="en-US"/>
              <a:pPr eaLnBrk="1" hangingPunct="1"/>
              <a:t>72</a:t>
            </a:fld>
            <a:endParaRPr kumimoji="0" lang="en-US" altLang="zh-TW"/>
          </a:p>
        </p:txBody>
      </p:sp>
      <p:sp>
        <p:nvSpPr>
          <p:cNvPr id="77827" name="Rectangle 2">
            <a:extLst>
              <a:ext uri="{FF2B5EF4-FFF2-40B4-BE49-F238E27FC236}">
                <a16:creationId xmlns:a16="http://schemas.microsoft.com/office/drawing/2014/main" id="{BEF1C55B-1CA3-4FDD-A0DD-3B2645F69DB3}"/>
              </a:ext>
            </a:extLst>
          </p:cNvPr>
          <p:cNvSpPr>
            <a:spLocks noGrp="1" noChangeArrowheads="1"/>
          </p:cNvSpPr>
          <p:nvPr>
            <p:ph type="title"/>
          </p:nvPr>
        </p:nvSpPr>
        <p:spPr/>
        <p:txBody>
          <a:bodyPr/>
          <a:lstStyle/>
          <a:p>
            <a:pPr eaLnBrk="1" hangingPunct="1"/>
            <a:endParaRPr lang="zh-TW" altLang="en-US"/>
          </a:p>
        </p:txBody>
      </p:sp>
      <p:sp>
        <p:nvSpPr>
          <p:cNvPr id="77828" name="Rectangle 3">
            <a:extLst>
              <a:ext uri="{FF2B5EF4-FFF2-40B4-BE49-F238E27FC236}">
                <a16:creationId xmlns:a16="http://schemas.microsoft.com/office/drawing/2014/main" id="{B0F9D05D-01D9-4661-8796-A08F95DE4F0F}"/>
              </a:ext>
            </a:extLst>
          </p:cNvPr>
          <p:cNvSpPr>
            <a:spLocks noGrp="1" noChangeArrowheads="1"/>
          </p:cNvSpPr>
          <p:nvPr>
            <p:ph type="body" idx="1"/>
          </p:nvPr>
        </p:nvSpPr>
        <p:spPr/>
        <p:txBody>
          <a:bodyPr/>
          <a:lstStyle/>
          <a:p>
            <a:pPr eaLnBrk="1" hangingPunct="1"/>
            <a:r>
              <a:rPr lang="en-US" altLang="zh-TW" dirty="0"/>
              <a:t>Separability</a:t>
            </a:r>
          </a:p>
          <a:p>
            <a:pPr lvl="1" eaLnBrk="1" hangingPunct="1"/>
            <a:r>
              <a:rPr lang="en-US" altLang="zh-TW" dirty="0"/>
              <a:t>The discrete Fourier transform in Eq. (4.2-16) can be expressed in the separable form:</a:t>
            </a:r>
          </a:p>
          <a:p>
            <a:pPr lvl="1" algn="r" eaLnBrk="1" hangingPunct="1">
              <a:spcBef>
                <a:spcPct val="140000"/>
              </a:spcBef>
              <a:spcAft>
                <a:spcPct val="70000"/>
              </a:spcAft>
              <a:buFont typeface="Wingdings" panose="05000000000000000000" pitchFamily="2" charset="2"/>
              <a:buNone/>
            </a:pPr>
            <a:r>
              <a:rPr lang="en-US" altLang="zh-TW" dirty="0"/>
              <a:t>						(4.6-14)</a:t>
            </a:r>
          </a:p>
          <a:p>
            <a:pPr lvl="1" eaLnBrk="1" hangingPunct="1">
              <a:spcBef>
                <a:spcPct val="75000"/>
              </a:spcBef>
              <a:buFont typeface="Wingdings" panose="05000000000000000000" pitchFamily="2" charset="2"/>
              <a:buNone/>
            </a:pPr>
            <a:r>
              <a:rPr lang="en-US" altLang="zh-TW" dirty="0"/>
              <a:t>	where</a:t>
            </a:r>
          </a:p>
          <a:p>
            <a:pPr lvl="1" algn="r" eaLnBrk="1" hangingPunct="1">
              <a:buFont typeface="Wingdings" panose="05000000000000000000" pitchFamily="2" charset="2"/>
              <a:buNone/>
            </a:pPr>
            <a:r>
              <a:rPr lang="en-US" altLang="zh-TW" dirty="0"/>
              <a:t>						(4.6-15)</a:t>
            </a:r>
          </a:p>
          <a:p>
            <a:pPr lvl="1" eaLnBrk="1" hangingPunct="1">
              <a:spcBef>
                <a:spcPct val="40000"/>
              </a:spcBef>
            </a:pPr>
            <a:r>
              <a:rPr lang="en-US" altLang="zh-TW" dirty="0"/>
              <a:t>The computation procedure of the 2-D Fourier transform is shown in Fig. 4.35.</a:t>
            </a:r>
          </a:p>
          <a:p>
            <a:pPr lvl="1" eaLnBrk="1" hangingPunct="1"/>
            <a:endParaRPr lang="en-US" altLang="zh-TW" dirty="0"/>
          </a:p>
          <a:p>
            <a:pPr eaLnBrk="1" hangingPunct="1"/>
            <a:endParaRPr lang="zh-TW" altLang="en-US" dirty="0"/>
          </a:p>
        </p:txBody>
      </p:sp>
      <p:graphicFrame>
        <p:nvGraphicFramePr>
          <p:cNvPr id="77829" name="Object 4">
            <a:extLst>
              <a:ext uri="{FF2B5EF4-FFF2-40B4-BE49-F238E27FC236}">
                <a16:creationId xmlns:a16="http://schemas.microsoft.com/office/drawing/2014/main" id="{CAE45078-1FC9-44B9-A42F-44069ACFD0E2}"/>
              </a:ext>
            </a:extLst>
          </p:cNvPr>
          <p:cNvGraphicFramePr>
            <a:graphicFrameLocks noChangeAspect="1"/>
          </p:cNvGraphicFramePr>
          <p:nvPr/>
        </p:nvGraphicFramePr>
        <p:xfrm>
          <a:off x="1104900" y="1549400"/>
          <a:ext cx="6203950" cy="1582738"/>
        </p:xfrm>
        <a:graphic>
          <a:graphicData uri="http://schemas.openxmlformats.org/presentationml/2006/ole">
            <mc:AlternateContent xmlns:mc="http://schemas.openxmlformats.org/markup-compatibility/2006">
              <mc:Choice xmlns:v="urn:schemas-microsoft-com:vml" Requires="v">
                <p:oleObj spid="_x0000_s77976" name="方程式" r:id="rId3" imgW="2870200" imgH="889000" progId="Equation.3">
                  <p:embed/>
                </p:oleObj>
              </mc:Choice>
              <mc:Fallback>
                <p:oleObj name="方程式" r:id="rId3" imgW="28702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549400"/>
                        <a:ext cx="620395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5">
            <a:extLst>
              <a:ext uri="{FF2B5EF4-FFF2-40B4-BE49-F238E27FC236}">
                <a16:creationId xmlns:a16="http://schemas.microsoft.com/office/drawing/2014/main" id="{99A46729-D634-4151-8516-3B76559CB3CC}"/>
              </a:ext>
            </a:extLst>
          </p:cNvPr>
          <p:cNvGraphicFramePr>
            <a:graphicFrameLocks noChangeAspect="1"/>
          </p:cNvGraphicFramePr>
          <p:nvPr/>
        </p:nvGraphicFramePr>
        <p:xfrm>
          <a:off x="1258888" y="3284538"/>
          <a:ext cx="3744912" cy="792162"/>
        </p:xfrm>
        <a:graphic>
          <a:graphicData uri="http://schemas.openxmlformats.org/presentationml/2006/ole">
            <mc:AlternateContent xmlns:mc="http://schemas.openxmlformats.org/markup-compatibility/2006">
              <mc:Choice xmlns:v="urn:schemas-microsoft-com:vml" Requires="v">
                <p:oleObj spid="_x0000_s77977" name="方程式" r:id="rId5" imgW="1930400" imgH="444500" progId="Equation.3">
                  <p:embed/>
                </p:oleObj>
              </mc:Choice>
              <mc:Fallback>
                <p:oleObj name="方程式" r:id="rId5" imgW="19304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284538"/>
                        <a:ext cx="3744912"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7831" name="Picture 6">
            <a:extLst>
              <a:ext uri="{FF2B5EF4-FFF2-40B4-BE49-F238E27FC236}">
                <a16:creationId xmlns:a16="http://schemas.microsoft.com/office/drawing/2014/main" id="{AD34FD6E-FB4F-4477-B0B2-F9697843AF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475" y="4675188"/>
            <a:ext cx="87122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10">
            <a:extLst>
              <a:ext uri="{FF2B5EF4-FFF2-40B4-BE49-F238E27FC236}">
                <a16:creationId xmlns:a16="http://schemas.microsoft.com/office/drawing/2014/main" id="{C02C7A54-EF89-4D76-8850-A33D4CB032F0}"/>
              </a:ext>
            </a:extLst>
          </p:cNvPr>
          <p:cNvSpPr txBox="1"/>
          <p:nvPr/>
        </p:nvSpPr>
        <p:spPr>
          <a:xfrm>
            <a:off x="5174486" y="2524834"/>
            <a:ext cx="248786"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000" dirty="0">
                <a:latin typeface="+mj-lt"/>
              </a:rPr>
              <a:t>,</a:t>
            </a:r>
            <a:endParaRPr lang="zh-TW" altLang="en-US" sz="24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a:extLst>
              <a:ext uri="{FF2B5EF4-FFF2-40B4-BE49-F238E27FC236}">
                <a16:creationId xmlns:a16="http://schemas.microsoft.com/office/drawing/2014/main" id="{57896677-9675-4C7A-A078-FF93AF363D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CB66EC4-A177-4BA7-BB2A-C919AE6DFA1F}" type="slidenum">
              <a:rPr kumimoji="0" lang="zh-TW" altLang="en-US"/>
              <a:pPr eaLnBrk="1" hangingPunct="1"/>
              <a:t>73</a:t>
            </a:fld>
            <a:endParaRPr kumimoji="0" lang="en-US" altLang="zh-TW"/>
          </a:p>
        </p:txBody>
      </p:sp>
      <p:sp>
        <p:nvSpPr>
          <p:cNvPr id="78851" name="Rectangle 2">
            <a:extLst>
              <a:ext uri="{FF2B5EF4-FFF2-40B4-BE49-F238E27FC236}">
                <a16:creationId xmlns:a16="http://schemas.microsoft.com/office/drawing/2014/main" id="{470A4636-4FCB-4CE2-B9F0-61A1A3840DB1}"/>
              </a:ext>
            </a:extLst>
          </p:cNvPr>
          <p:cNvSpPr>
            <a:spLocks noGrp="1" noChangeArrowheads="1"/>
          </p:cNvSpPr>
          <p:nvPr>
            <p:ph type="title"/>
          </p:nvPr>
        </p:nvSpPr>
        <p:spPr/>
        <p:txBody>
          <a:bodyPr/>
          <a:lstStyle/>
          <a:p>
            <a:pPr eaLnBrk="1" hangingPunct="1"/>
            <a:r>
              <a:rPr lang="en-US" altLang="zh-TW"/>
              <a:t>Computing Inverse Fourier Transform Using Forward Transform Algorithm</a:t>
            </a:r>
            <a:endParaRPr lang="zh-TW" altLang="en-US"/>
          </a:p>
        </p:txBody>
      </p:sp>
      <p:sp>
        <p:nvSpPr>
          <p:cNvPr id="78852" name="Rectangle 3">
            <a:extLst>
              <a:ext uri="{FF2B5EF4-FFF2-40B4-BE49-F238E27FC236}">
                <a16:creationId xmlns:a16="http://schemas.microsoft.com/office/drawing/2014/main" id="{B6AFF4D9-0FE5-430B-8C99-92AD0BB9C4D2}"/>
              </a:ext>
            </a:extLst>
          </p:cNvPr>
          <p:cNvSpPr>
            <a:spLocks noGrp="1" noChangeArrowheads="1"/>
          </p:cNvSpPr>
          <p:nvPr>
            <p:ph type="body" idx="1"/>
          </p:nvPr>
        </p:nvSpPr>
        <p:spPr/>
        <p:txBody>
          <a:bodyPr/>
          <a:lstStyle/>
          <a:p>
            <a:pPr eaLnBrk="1" hangingPunct="1"/>
            <a:r>
              <a:rPr lang="en-US" altLang="zh-TW" dirty="0"/>
              <a:t>For the 1-D Fourier transform pair:</a:t>
            </a:r>
          </a:p>
          <a:p>
            <a:pPr algn="r" eaLnBrk="1" hangingPunct="1">
              <a:lnSpc>
                <a:spcPct val="110000"/>
              </a:lnSpc>
              <a:buFont typeface="Wingdings" panose="05000000000000000000" pitchFamily="2" charset="2"/>
              <a:buNone/>
            </a:pPr>
            <a:r>
              <a:rPr lang="zh-TW" altLang="en-US" dirty="0"/>
              <a:t>						</a:t>
            </a:r>
            <a:r>
              <a:rPr lang="en-US" altLang="zh-TW" dirty="0"/>
              <a:t>(4.6-16)</a:t>
            </a:r>
          </a:p>
          <a:p>
            <a:pPr eaLnBrk="1" hangingPunct="1">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a:t>
            </a:r>
            <a:endParaRPr lang="zh-TW" altLang="en-US" dirty="0"/>
          </a:p>
          <a:p>
            <a:pPr algn="r" eaLnBrk="1" hangingPunct="1">
              <a:lnSpc>
                <a:spcPct val="120000"/>
              </a:lnSpc>
              <a:buFont typeface="Wingdings" panose="05000000000000000000" pitchFamily="2" charset="2"/>
              <a:buNone/>
            </a:pPr>
            <a:r>
              <a:rPr lang="zh-TW" altLang="en-US" dirty="0"/>
              <a:t>						</a:t>
            </a:r>
            <a:r>
              <a:rPr lang="en-US" altLang="zh-TW" dirty="0"/>
              <a:t>(4.6-17)</a:t>
            </a:r>
          </a:p>
          <a:p>
            <a:pPr eaLnBrk="1" hangingPunct="1">
              <a:buFont typeface="Wingdings" panose="05000000000000000000" pitchFamily="2" charset="2"/>
              <a:buNone/>
            </a:pPr>
            <a:r>
              <a:rPr lang="zh-TW" altLang="en-US" dirty="0"/>
              <a:t>	</a:t>
            </a:r>
            <a:r>
              <a:rPr lang="en-US" altLang="zh-TW" dirty="0"/>
              <a:t>for </a:t>
            </a:r>
            <a:r>
              <a:rPr lang="en-US" altLang="zh-TW" i="1" dirty="0"/>
              <a:t>x</a:t>
            </a:r>
            <a:r>
              <a:rPr lang="en-US" altLang="zh-TW" dirty="0"/>
              <a:t> = 0, 1, 2, </a:t>
            </a:r>
            <a:r>
              <a:rPr lang="en-US" altLang="zh-TW" dirty="0">
                <a:latin typeface="Arial" panose="020B0604020202020204" pitchFamily="34" charset="0"/>
              </a:rPr>
              <a:t>…</a:t>
            </a:r>
            <a:r>
              <a:rPr lang="en-US" altLang="zh-TW" dirty="0"/>
              <a:t>,</a:t>
            </a:r>
            <a:r>
              <a:rPr lang="en-US" altLang="zh-TW" i="1" dirty="0"/>
              <a:t> M</a:t>
            </a:r>
            <a:r>
              <a:rPr lang="en-US" altLang="zh-TW" dirty="0"/>
              <a:t> </a:t>
            </a:r>
            <a:r>
              <a:rPr lang="en-US" altLang="zh-TW" dirty="0">
                <a:latin typeface="Arial" panose="020B0604020202020204" pitchFamily="34" charset="0"/>
              </a:rPr>
              <a:t>–</a:t>
            </a:r>
            <a:r>
              <a:rPr lang="en-US" altLang="zh-TW" dirty="0"/>
              <a:t> 1. Taking the complex conjugate of Eq. (4.6-17) and dividing both sides by </a:t>
            </a:r>
            <a:r>
              <a:rPr lang="en-US" altLang="zh-TW" i="1" dirty="0"/>
              <a:t>M</a:t>
            </a:r>
            <a:r>
              <a:rPr lang="en-US" altLang="zh-TW" dirty="0"/>
              <a:t> yields:</a:t>
            </a:r>
          </a:p>
          <a:p>
            <a:pPr algn="r" eaLnBrk="1" hangingPunct="1">
              <a:buFont typeface="Wingdings" panose="05000000000000000000" pitchFamily="2" charset="2"/>
              <a:buNone/>
            </a:pPr>
            <a:r>
              <a:rPr lang="zh-TW" altLang="en-US" dirty="0"/>
              <a:t>						</a:t>
            </a:r>
            <a:r>
              <a:rPr lang="en-US" altLang="zh-TW" dirty="0"/>
              <a:t>(4.6-18)</a:t>
            </a:r>
          </a:p>
          <a:p>
            <a:pPr lvl="1" eaLnBrk="1" hangingPunct="1">
              <a:spcBef>
                <a:spcPct val="35000"/>
              </a:spcBef>
            </a:pPr>
            <a:r>
              <a:rPr lang="en-US" altLang="zh-TW" dirty="0"/>
              <a:t>Similarly,</a:t>
            </a:r>
          </a:p>
          <a:p>
            <a:pPr lvl="1" algn="r" eaLnBrk="1" hangingPunct="1">
              <a:buFont typeface="Wingdings" panose="05000000000000000000" pitchFamily="2" charset="2"/>
              <a:buNone/>
            </a:pPr>
            <a:r>
              <a:rPr lang="en-US" altLang="zh-TW" dirty="0"/>
              <a:t>						(4.6-19)</a:t>
            </a:r>
          </a:p>
          <a:p>
            <a:pPr lvl="1" eaLnBrk="1" hangingPunct="1">
              <a:spcBef>
                <a:spcPct val="75000"/>
              </a:spcBef>
              <a:buFont typeface="Wingdings" panose="05000000000000000000" pitchFamily="2" charset="2"/>
              <a:buNone/>
            </a:pPr>
            <a:r>
              <a:rPr lang="en-US" altLang="zh-TW" dirty="0"/>
              <a:t>	which is in the form of a 2-D forward Fourier transform.</a:t>
            </a:r>
            <a:endParaRPr lang="zh-TW" altLang="en-US" dirty="0"/>
          </a:p>
        </p:txBody>
      </p:sp>
      <p:graphicFrame>
        <p:nvGraphicFramePr>
          <p:cNvPr id="78853" name="Object 4">
            <a:extLst>
              <a:ext uri="{FF2B5EF4-FFF2-40B4-BE49-F238E27FC236}">
                <a16:creationId xmlns:a16="http://schemas.microsoft.com/office/drawing/2014/main" id="{2D0ED5E0-39FF-4FC3-AD0B-BAE9C02DF8E8}"/>
              </a:ext>
            </a:extLst>
          </p:cNvPr>
          <p:cNvGraphicFramePr>
            <a:graphicFrameLocks noChangeAspect="1"/>
          </p:cNvGraphicFramePr>
          <p:nvPr/>
        </p:nvGraphicFramePr>
        <p:xfrm>
          <a:off x="900113" y="1727200"/>
          <a:ext cx="3671887" cy="863600"/>
        </p:xfrm>
        <a:graphic>
          <a:graphicData uri="http://schemas.openxmlformats.org/presentationml/2006/ole">
            <mc:AlternateContent xmlns:mc="http://schemas.openxmlformats.org/markup-compatibility/2006">
              <mc:Choice xmlns:v="urn:schemas-microsoft-com:vml" Requires="v">
                <p:oleObj spid="_x0000_s79145" name="方程式" r:id="rId3" imgW="1701800" imgH="431800" progId="Equation.3">
                  <p:embed/>
                </p:oleObj>
              </mc:Choice>
              <mc:Fallback>
                <p:oleObj name="方程式" r:id="rId3" imgW="1701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27200"/>
                        <a:ext cx="36718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5">
            <a:extLst>
              <a:ext uri="{FF2B5EF4-FFF2-40B4-BE49-F238E27FC236}">
                <a16:creationId xmlns:a16="http://schemas.microsoft.com/office/drawing/2014/main" id="{9E592DDB-F1CF-4163-8939-D7F67B1626A6}"/>
              </a:ext>
            </a:extLst>
          </p:cNvPr>
          <p:cNvGraphicFramePr>
            <a:graphicFrameLocks noChangeAspect="1"/>
          </p:cNvGraphicFramePr>
          <p:nvPr/>
        </p:nvGraphicFramePr>
        <p:xfrm>
          <a:off x="971550" y="2784475"/>
          <a:ext cx="3384550" cy="935038"/>
        </p:xfrm>
        <a:graphic>
          <a:graphicData uri="http://schemas.openxmlformats.org/presentationml/2006/ole">
            <mc:AlternateContent xmlns:mc="http://schemas.openxmlformats.org/markup-compatibility/2006">
              <mc:Choice xmlns:v="urn:schemas-microsoft-com:vml" Requires="v">
                <p:oleObj spid="_x0000_s79146" name="方程式" r:id="rId5" imgW="1447800" imgH="431800" progId="Equation.3">
                  <p:embed/>
                </p:oleObj>
              </mc:Choice>
              <mc:Fallback>
                <p:oleObj name="方程式" r:id="rId5" imgW="14478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784475"/>
                        <a:ext cx="33845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6">
            <a:extLst>
              <a:ext uri="{FF2B5EF4-FFF2-40B4-BE49-F238E27FC236}">
                <a16:creationId xmlns:a16="http://schemas.microsoft.com/office/drawing/2014/main" id="{70371079-4D85-4EE3-A6FB-E72CBEFAF071}"/>
              </a:ext>
            </a:extLst>
          </p:cNvPr>
          <p:cNvGraphicFramePr>
            <a:graphicFrameLocks noChangeAspect="1"/>
          </p:cNvGraphicFramePr>
          <p:nvPr/>
        </p:nvGraphicFramePr>
        <p:xfrm>
          <a:off x="1089025" y="4305300"/>
          <a:ext cx="4735513" cy="865188"/>
        </p:xfrm>
        <a:graphic>
          <a:graphicData uri="http://schemas.openxmlformats.org/presentationml/2006/ole">
            <mc:AlternateContent xmlns:mc="http://schemas.openxmlformats.org/markup-compatibility/2006">
              <mc:Choice xmlns:v="urn:schemas-microsoft-com:vml" Requires="v">
                <p:oleObj spid="_x0000_s79147" name="方程式" r:id="rId7" imgW="2133600" imgH="431800" progId="Equation.3">
                  <p:embed/>
                </p:oleObj>
              </mc:Choice>
              <mc:Fallback>
                <p:oleObj name="方程式" r:id="rId7" imgW="21336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025" y="4305300"/>
                        <a:ext cx="4735513"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7">
            <a:extLst>
              <a:ext uri="{FF2B5EF4-FFF2-40B4-BE49-F238E27FC236}">
                <a16:creationId xmlns:a16="http://schemas.microsoft.com/office/drawing/2014/main" id="{2433DF61-9B51-4FBB-9B19-E102464EA948}"/>
              </a:ext>
            </a:extLst>
          </p:cNvPr>
          <p:cNvGraphicFramePr>
            <a:graphicFrameLocks noChangeAspect="1"/>
          </p:cNvGraphicFramePr>
          <p:nvPr/>
        </p:nvGraphicFramePr>
        <p:xfrm>
          <a:off x="1031875" y="5300663"/>
          <a:ext cx="6170613" cy="863600"/>
        </p:xfrm>
        <a:graphic>
          <a:graphicData uri="http://schemas.openxmlformats.org/presentationml/2006/ole">
            <mc:AlternateContent xmlns:mc="http://schemas.openxmlformats.org/markup-compatibility/2006">
              <mc:Choice xmlns:v="urn:schemas-microsoft-com:vml" Requires="v">
                <p:oleObj spid="_x0000_s79148" name="方程式" r:id="rId9" imgW="3124200" imgH="431800" progId="Equation.3">
                  <p:embed/>
                </p:oleObj>
              </mc:Choice>
              <mc:Fallback>
                <p:oleObj name="方程式" r:id="rId9" imgW="3124200" imgH="431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75" y="5300663"/>
                        <a:ext cx="61706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FE83FCC2-A690-44F4-B898-8A1027FEA53C}"/>
              </a:ext>
            </a:extLst>
          </p:cNvPr>
          <p:cNvSpPr txBox="1"/>
          <p:nvPr/>
        </p:nvSpPr>
        <p:spPr>
          <a:xfrm>
            <a:off x="4356100" y="187925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9CDA1A6C-699C-440C-9145-2C607DDD23EF}"/>
              </a:ext>
            </a:extLst>
          </p:cNvPr>
          <p:cNvSpPr txBox="1"/>
          <p:nvPr/>
        </p:nvSpPr>
        <p:spPr>
          <a:xfrm>
            <a:off x="4117181" y="2967335"/>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a:extLst>
              <a:ext uri="{FF2B5EF4-FFF2-40B4-BE49-F238E27FC236}">
                <a16:creationId xmlns:a16="http://schemas.microsoft.com/office/drawing/2014/main" id="{C50EB3D4-4173-443A-B39E-FD5E71E1D3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2BAB605-3D56-45BA-9174-F122F237BA2B}" type="slidenum">
              <a:rPr kumimoji="0" lang="zh-TW" altLang="en-US"/>
              <a:pPr eaLnBrk="1" hangingPunct="1"/>
              <a:t>74</a:t>
            </a:fld>
            <a:endParaRPr kumimoji="0" lang="en-US" altLang="zh-TW"/>
          </a:p>
        </p:txBody>
      </p:sp>
      <p:sp>
        <p:nvSpPr>
          <p:cNvPr id="79875" name="Rectangle 2">
            <a:extLst>
              <a:ext uri="{FF2B5EF4-FFF2-40B4-BE49-F238E27FC236}">
                <a16:creationId xmlns:a16="http://schemas.microsoft.com/office/drawing/2014/main" id="{35BE1E2C-9534-48E4-8C69-F7281C42131D}"/>
              </a:ext>
            </a:extLst>
          </p:cNvPr>
          <p:cNvSpPr>
            <a:spLocks noGrp="1" noChangeArrowheads="1"/>
          </p:cNvSpPr>
          <p:nvPr>
            <p:ph type="title"/>
          </p:nvPr>
        </p:nvSpPr>
        <p:spPr/>
        <p:txBody>
          <a:bodyPr/>
          <a:lstStyle/>
          <a:p>
            <a:pPr eaLnBrk="1" hangingPunct="1"/>
            <a:r>
              <a:rPr lang="en-US" altLang="zh-TW"/>
              <a:t>Padding for Periodicity</a:t>
            </a:r>
            <a:endParaRPr lang="zh-TW" altLang="en-US"/>
          </a:p>
        </p:txBody>
      </p:sp>
      <p:sp>
        <p:nvSpPr>
          <p:cNvPr id="79876" name="Rectangle 3">
            <a:extLst>
              <a:ext uri="{FF2B5EF4-FFF2-40B4-BE49-F238E27FC236}">
                <a16:creationId xmlns:a16="http://schemas.microsoft.com/office/drawing/2014/main" id="{330170BE-2A79-412B-8018-DD24C5C898C1}"/>
              </a:ext>
            </a:extLst>
          </p:cNvPr>
          <p:cNvSpPr>
            <a:spLocks noGrp="1" noChangeArrowheads="1"/>
          </p:cNvSpPr>
          <p:nvPr>
            <p:ph type="body" idx="1"/>
          </p:nvPr>
        </p:nvSpPr>
        <p:spPr/>
        <p:txBody>
          <a:bodyPr/>
          <a:lstStyle/>
          <a:p>
            <a:pPr eaLnBrk="1" hangingPunct="1"/>
            <a:r>
              <a:rPr lang="en-US" altLang="zh-TW" dirty="0"/>
              <a:t>Figure 4.36 illustrates the significance of periodicity. The left column of this figure shows convolution computed using the 1-D version of Eq. (4.2-30):</a:t>
            </a:r>
          </a:p>
          <a:p>
            <a:pPr algn="r" eaLnBrk="1" hangingPunct="1">
              <a:spcBef>
                <a:spcPct val="120000"/>
              </a:spcBef>
              <a:buFont typeface="Wingdings" panose="05000000000000000000" pitchFamily="2" charset="2"/>
              <a:buNone/>
            </a:pPr>
            <a:r>
              <a:rPr lang="zh-TW" altLang="en-US" dirty="0"/>
              <a:t>						</a:t>
            </a:r>
            <a:r>
              <a:rPr lang="en-US" altLang="zh-TW" dirty="0"/>
              <a:t>(4.6-20)</a:t>
            </a:r>
          </a:p>
          <a:p>
            <a:pPr eaLnBrk="1" hangingPunct="1">
              <a:spcBef>
                <a:spcPct val="100000"/>
              </a:spcBef>
            </a:pPr>
            <a:r>
              <a:rPr lang="en-US" altLang="zh-TW" dirty="0"/>
              <a:t>The right column of Fig. 4.36 shows the same function extending infinitely in both directions. It can be found that the segment from 100 through 400 is correct, while the segment from 0 through 100 is not correct.</a:t>
            </a:r>
          </a:p>
          <a:p>
            <a:pPr eaLnBrk="1" hangingPunct="1"/>
            <a:endParaRPr lang="zh-TW" altLang="en-US" dirty="0"/>
          </a:p>
        </p:txBody>
      </p:sp>
      <mc:AlternateContent xmlns:mc="http://schemas.openxmlformats.org/markup-compatibility/2006" xmlns:a14="http://schemas.microsoft.com/office/drawing/2010/main">
        <mc:Choice Requires="a14">
          <p:sp>
            <p:nvSpPr>
              <p:cNvPr id="79877" name="Object 4">
                <a:extLst>
                  <a:ext uri="{FF2B5EF4-FFF2-40B4-BE49-F238E27FC236}">
                    <a16:creationId xmlns:a16="http://schemas.microsoft.com/office/drawing/2014/main" id="{6AE0A1A3-DA20-4747-B423-A6AB3B13B6F8}"/>
                  </a:ext>
                </a:extLst>
              </p:cNvPr>
              <p:cNvSpPr txBox="1"/>
              <p:nvPr/>
            </p:nvSpPr>
            <p:spPr bwMode="auto">
              <a:xfrm>
                <a:off x="1116013" y="2692068"/>
                <a:ext cx="5833392" cy="90011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00"/>
                          </a:solidFill>
                          <a:latin typeface="Cambria Math" panose="02040503050406030204" pitchFamily="18" charset="0"/>
                        </a:rPr>
                        <m:t>𝑓</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e>
                      </m:d>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e>
                      </m:d>
                      <m:r>
                        <a:rPr lang="zh-TW" altLang="en-US" sz="2800" i="1">
                          <a:solidFill>
                            <a:srgbClr val="000000"/>
                          </a:solidFill>
                          <a:latin typeface="Cambria Math" panose="02040503050406030204" pitchFamily="18" charset="0"/>
                        </a:rPr>
                        <m:t>=</m:t>
                      </m:r>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1</m:t>
                          </m:r>
                        </m:num>
                        <m:den>
                          <m:r>
                            <a:rPr lang="zh-TW" altLang="en-US" sz="2800" i="1">
                              <a:solidFill>
                                <a:srgbClr val="000000"/>
                              </a:solidFill>
                              <a:latin typeface="Cambria Math" panose="02040503050406030204" pitchFamily="18" charset="0"/>
                            </a:rPr>
                            <m:t>𝑀</m:t>
                          </m:r>
                        </m:den>
                      </m:f>
                      <m:nary>
                        <m:naryPr>
                          <m:chr m:val="∑"/>
                          <m:ctrlPr>
                            <a:rPr lang="zh-TW" altLang="en-US" sz="2800" i="1">
                              <a:solidFill>
                                <a:srgbClr val="000000"/>
                              </a:solidFill>
                              <a:latin typeface="Cambria Math" panose="02040503050406030204" pitchFamily="18" charset="0"/>
                            </a:rPr>
                          </m:ctrlPr>
                        </m:naryPr>
                        <m:sub>
                          <m:r>
                            <a:rPr lang="zh-TW" altLang="en-US" sz="2800" i="1">
                              <a:solidFill>
                                <a:srgbClr val="000000"/>
                              </a:solidFill>
                              <a:latin typeface="Cambria Math" panose="02040503050406030204" pitchFamily="18" charset="0"/>
                            </a:rPr>
                            <m:t>𝑚</m:t>
                          </m:r>
                          <m:r>
                            <a:rPr lang="zh-TW" altLang="en-US" sz="2800" i="1">
                              <a:solidFill>
                                <a:srgbClr val="000000"/>
                              </a:solidFill>
                              <a:latin typeface="Cambria Math" panose="02040503050406030204" pitchFamily="18" charset="0"/>
                            </a:rPr>
                            <m:t>=0</m:t>
                          </m:r>
                        </m:sub>
                        <m:sup>
                          <m:r>
                            <a:rPr lang="zh-TW" altLang="en-US" sz="2800" i="1">
                              <a:solidFill>
                                <a:srgbClr val="000000"/>
                              </a:solidFill>
                              <a:latin typeface="Cambria Math" panose="02040503050406030204" pitchFamily="18" charset="0"/>
                            </a:rPr>
                            <m:t>𝑀</m:t>
                          </m:r>
                          <m:r>
                            <a:rPr lang="zh-TW" altLang="en-US" sz="2800" i="1">
                              <a:solidFill>
                                <a:srgbClr val="000000"/>
                              </a:solidFill>
                              <a:latin typeface="Cambria Math" panose="02040503050406030204" pitchFamily="18" charset="0"/>
                            </a:rPr>
                            <m:t>−1</m:t>
                          </m:r>
                        </m:sup>
                        <m:e>
                          <m:r>
                            <a:rPr lang="zh-TW" altLang="en-US" sz="2800" i="1">
                              <a:solidFill>
                                <a:srgbClr val="000000"/>
                              </a:solidFill>
                              <a:latin typeface="Cambria Math" panose="02040503050406030204" pitchFamily="18" charset="0"/>
                            </a:rPr>
                            <m:t>𝑓</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𝑚</m:t>
                              </m:r>
                            </m:e>
                          </m:d>
                          <m:r>
                            <a:rPr lang="zh-TW" altLang="en-US" sz="2800" i="1">
                              <a:solidFill>
                                <a:srgbClr val="000000"/>
                              </a:solidFill>
                              <a:latin typeface="Cambria Math" panose="02040503050406030204" pitchFamily="18" charset="0"/>
                            </a:rPr>
                            <m:t>h</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𝑥</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𝑚</m:t>
                              </m:r>
                            </m:e>
                          </m:d>
                        </m:e>
                      </m:nary>
                      <m:r>
                        <a:rPr lang="en-US" altLang="zh-TW" sz="2800" b="0" i="1" smtClean="0">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79877" name="Object 4">
                <a:extLst>
                  <a:ext uri="{FF2B5EF4-FFF2-40B4-BE49-F238E27FC236}">
                    <a16:creationId xmlns:a16="http://schemas.microsoft.com/office/drawing/2014/main" id="{6AE0A1A3-DA20-4747-B423-A6AB3B13B6F8}"/>
                  </a:ext>
                </a:extLst>
              </p:cNvPr>
              <p:cNvSpPr txBox="1">
                <a:spLocks noRot="1" noChangeAspect="1" noMove="1" noResize="1" noEditPoints="1" noAdjustHandles="1" noChangeArrowheads="1" noChangeShapeType="1" noTextEdit="1"/>
              </p:cNvSpPr>
              <p:nvPr/>
            </p:nvSpPr>
            <p:spPr bwMode="auto">
              <a:xfrm>
                <a:off x="1116013" y="2692068"/>
                <a:ext cx="5833392" cy="900112"/>
              </a:xfrm>
              <a:prstGeom prst="rect">
                <a:avLst/>
              </a:prstGeom>
              <a:blipFill>
                <a:blip r:embed="rId2"/>
                <a:stretch>
                  <a:fillRect b="-40136"/>
                </a:stretch>
              </a:blipFill>
              <a:ln>
                <a:noFill/>
              </a:ln>
              <a:effectLst/>
              <a:extLst/>
            </p:spPr>
            <p:txBody>
              <a:bodyPr/>
              <a:lstStyle/>
              <a:p>
                <a:r>
                  <a:rPr lang="zh-TW" alt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a:extLst>
              <a:ext uri="{FF2B5EF4-FFF2-40B4-BE49-F238E27FC236}">
                <a16:creationId xmlns:a16="http://schemas.microsoft.com/office/drawing/2014/main" id="{DBB23176-9C29-409F-9C1F-FA7A5961EC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C3DDD25-40BC-4E97-8603-7D59F32DF0EB}" type="slidenum">
              <a:rPr kumimoji="0" lang="zh-TW" altLang="en-US"/>
              <a:pPr eaLnBrk="1" hangingPunct="1"/>
              <a:t>75</a:t>
            </a:fld>
            <a:endParaRPr kumimoji="0" lang="en-US" altLang="zh-TW"/>
          </a:p>
        </p:txBody>
      </p:sp>
      <p:sp>
        <p:nvSpPr>
          <p:cNvPr id="80899" name="Rectangle 2">
            <a:extLst>
              <a:ext uri="{FF2B5EF4-FFF2-40B4-BE49-F238E27FC236}">
                <a16:creationId xmlns:a16="http://schemas.microsoft.com/office/drawing/2014/main" id="{FB09E6FC-C651-4231-A3AB-6F6411C825C4}"/>
              </a:ext>
            </a:extLst>
          </p:cNvPr>
          <p:cNvSpPr>
            <a:spLocks noGrp="1" noChangeArrowheads="1"/>
          </p:cNvSpPr>
          <p:nvPr>
            <p:ph type="title"/>
          </p:nvPr>
        </p:nvSpPr>
        <p:spPr/>
        <p:txBody>
          <a:bodyPr/>
          <a:lstStyle/>
          <a:p>
            <a:pPr eaLnBrk="1" hangingPunct="1"/>
            <a:endParaRPr lang="zh-TW" altLang="en-US" sz="700"/>
          </a:p>
        </p:txBody>
      </p:sp>
      <p:pic>
        <p:nvPicPr>
          <p:cNvPr id="80900" name="Picture 4">
            <a:extLst>
              <a:ext uri="{FF2B5EF4-FFF2-40B4-BE49-F238E27FC236}">
                <a16:creationId xmlns:a16="http://schemas.microsoft.com/office/drawing/2014/main" id="{94EC2657-52D8-4860-9886-0D9FB60AF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5413"/>
            <a:ext cx="7272338" cy="6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a:extLst>
              <a:ext uri="{FF2B5EF4-FFF2-40B4-BE49-F238E27FC236}">
                <a16:creationId xmlns:a16="http://schemas.microsoft.com/office/drawing/2014/main" id="{19F95285-5088-4B7B-AD7B-CB2CE27209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849DB2E-26B6-4637-80A9-00622B8E6B27}" type="slidenum">
              <a:rPr kumimoji="0" lang="zh-TW" altLang="en-US"/>
              <a:pPr eaLnBrk="1" hangingPunct="1"/>
              <a:t>76</a:t>
            </a:fld>
            <a:endParaRPr kumimoji="0" lang="en-US" altLang="zh-TW"/>
          </a:p>
        </p:txBody>
      </p:sp>
      <p:sp>
        <p:nvSpPr>
          <p:cNvPr id="81923" name="Rectangle 2">
            <a:extLst>
              <a:ext uri="{FF2B5EF4-FFF2-40B4-BE49-F238E27FC236}">
                <a16:creationId xmlns:a16="http://schemas.microsoft.com/office/drawing/2014/main" id="{E2C4F770-95F2-4349-B7D6-91445B7B99CE}"/>
              </a:ext>
            </a:extLst>
          </p:cNvPr>
          <p:cNvSpPr>
            <a:spLocks noGrp="1" noChangeArrowheads="1"/>
          </p:cNvSpPr>
          <p:nvPr>
            <p:ph type="title"/>
          </p:nvPr>
        </p:nvSpPr>
        <p:spPr/>
        <p:txBody>
          <a:bodyPr/>
          <a:lstStyle/>
          <a:p>
            <a:pPr eaLnBrk="1" hangingPunct="1"/>
            <a:endParaRPr lang="zh-TW" altLang="en-US"/>
          </a:p>
        </p:txBody>
      </p:sp>
      <p:sp>
        <p:nvSpPr>
          <p:cNvPr id="81924" name="Rectangle 3">
            <a:extLst>
              <a:ext uri="{FF2B5EF4-FFF2-40B4-BE49-F238E27FC236}">
                <a16:creationId xmlns:a16="http://schemas.microsoft.com/office/drawing/2014/main" id="{8BBB61FF-261F-493D-8E41-9CB18708F353}"/>
              </a:ext>
            </a:extLst>
          </p:cNvPr>
          <p:cNvSpPr>
            <a:spLocks noGrp="1" noChangeArrowheads="1"/>
          </p:cNvSpPr>
          <p:nvPr>
            <p:ph type="body" idx="1"/>
          </p:nvPr>
        </p:nvSpPr>
        <p:spPr/>
        <p:txBody>
          <a:bodyPr/>
          <a:lstStyle/>
          <a:p>
            <a:pPr eaLnBrk="1" hangingPunct="1"/>
            <a:r>
              <a:rPr lang="en-US" altLang="zh-TW" dirty="0"/>
              <a:t>If </a:t>
            </a:r>
            <a:r>
              <a:rPr lang="en-US" altLang="zh-TW" i="1" dirty="0"/>
              <a:t>f</a:t>
            </a:r>
            <a:r>
              <a:rPr lang="en-US" altLang="zh-TW" dirty="0"/>
              <a:t> and </a:t>
            </a:r>
            <a:r>
              <a:rPr lang="en-US" altLang="zh-TW" i="1" dirty="0"/>
              <a:t>h</a:t>
            </a:r>
            <a:r>
              <a:rPr lang="en-US" altLang="zh-TW" dirty="0"/>
              <a:t> consist of </a:t>
            </a:r>
            <a:r>
              <a:rPr lang="en-US" altLang="zh-TW" i="1" dirty="0"/>
              <a:t>A</a:t>
            </a:r>
            <a:r>
              <a:rPr lang="en-US" altLang="zh-TW" dirty="0"/>
              <a:t> and </a:t>
            </a:r>
            <a:r>
              <a:rPr lang="en-US" altLang="zh-TW" i="1" dirty="0"/>
              <a:t>B</a:t>
            </a:r>
            <a:r>
              <a:rPr lang="en-US" altLang="zh-TW" dirty="0"/>
              <a:t> points, respectively, we append zeros to both functions so that they have identical periods </a:t>
            </a:r>
            <a:r>
              <a:rPr lang="en-US" altLang="zh-TW" i="1" dirty="0"/>
              <a:t>P</a:t>
            </a:r>
            <a:r>
              <a:rPr lang="en-US" altLang="zh-TW" dirty="0"/>
              <a:t> (where </a:t>
            </a:r>
            <a:r>
              <a:rPr lang="en-US" altLang="zh-TW" i="1" dirty="0"/>
              <a:t>P</a:t>
            </a:r>
            <a:r>
              <a:rPr lang="en-US" altLang="zh-TW" dirty="0"/>
              <a:t> </a:t>
            </a:r>
            <a:r>
              <a:rPr lang="en-US" altLang="zh-TW" dirty="0">
                <a:cs typeface="Times New Roman" panose="02020603050405020304" pitchFamily="18" charset="0"/>
              </a:rPr>
              <a:t>≥</a:t>
            </a:r>
            <a:r>
              <a:rPr lang="en-US" altLang="zh-TW" dirty="0"/>
              <a:t> </a:t>
            </a:r>
            <a:r>
              <a:rPr lang="en-US" altLang="zh-TW" i="1" dirty="0"/>
              <a:t>A</a:t>
            </a:r>
            <a:r>
              <a:rPr lang="en-US" altLang="zh-TW" dirty="0"/>
              <a:t> + </a:t>
            </a:r>
            <a:r>
              <a:rPr lang="en-US" altLang="zh-TW" i="1" dirty="0"/>
              <a:t>B</a:t>
            </a:r>
            <a:r>
              <a:rPr lang="en-US" altLang="zh-TW" dirty="0"/>
              <a:t> </a:t>
            </a:r>
            <a:r>
              <a:rPr lang="en-US" altLang="zh-TW" dirty="0">
                <a:latin typeface="Arial" panose="020B0604020202020204" pitchFamily="34" charset="0"/>
              </a:rPr>
              <a:t>–</a:t>
            </a:r>
            <a:r>
              <a:rPr lang="en-US" altLang="zh-TW" dirty="0"/>
              <a:t> 1), i.e.,</a:t>
            </a:r>
          </a:p>
          <a:p>
            <a:pPr algn="r" eaLnBrk="1" hangingPunct="1">
              <a:spcBef>
                <a:spcPct val="40000"/>
              </a:spcBef>
              <a:spcAft>
                <a:spcPct val="30000"/>
              </a:spcAft>
              <a:buFont typeface="Wingdings" panose="05000000000000000000" pitchFamily="2" charset="2"/>
              <a:buNone/>
            </a:pPr>
            <a:r>
              <a:rPr lang="zh-TW" altLang="en-US" dirty="0"/>
              <a:t>				</a:t>
            </a:r>
            <a:r>
              <a:rPr lang="en-US" altLang="zh-TW" dirty="0"/>
              <a:t>(4.6-21)</a:t>
            </a:r>
          </a:p>
          <a:p>
            <a:pPr algn="r" eaLnBrk="1" hangingPunct="1">
              <a:spcBef>
                <a:spcPct val="80000"/>
              </a:spcBef>
              <a:buFont typeface="Wingdings" panose="05000000000000000000" pitchFamily="2" charset="2"/>
              <a:buNone/>
            </a:pPr>
            <a:r>
              <a:rPr lang="zh-TW" altLang="en-US" dirty="0"/>
              <a:t>				</a:t>
            </a:r>
            <a:r>
              <a:rPr lang="en-US" altLang="zh-TW" dirty="0"/>
              <a:t>(4.6-22)</a:t>
            </a:r>
          </a:p>
          <a:p>
            <a:pPr eaLnBrk="1" hangingPunct="1">
              <a:spcBef>
                <a:spcPct val="70000"/>
              </a:spcBef>
            </a:pPr>
            <a:r>
              <a:rPr lang="en-US" altLang="zh-TW" dirty="0"/>
              <a:t>The results obtained after extending the functions in Fig. 4.36 are shown in Fig. 4.37.</a:t>
            </a:r>
          </a:p>
          <a:p>
            <a:pPr eaLnBrk="1" hangingPunct="1"/>
            <a:endParaRPr lang="zh-TW" altLang="en-US" dirty="0"/>
          </a:p>
        </p:txBody>
      </p:sp>
      <mc:AlternateContent xmlns:mc="http://schemas.openxmlformats.org/markup-compatibility/2006" xmlns:a14="http://schemas.microsoft.com/office/drawing/2010/main">
        <mc:Choice Requires="a14">
          <p:sp>
            <p:nvSpPr>
              <p:cNvPr id="81925" name="Object 4">
                <a:extLst>
                  <a:ext uri="{FF2B5EF4-FFF2-40B4-BE49-F238E27FC236}">
                    <a16:creationId xmlns:a16="http://schemas.microsoft.com/office/drawing/2014/main" id="{2D0FFDD0-1111-492F-A7D4-0243C46B3C63}"/>
                  </a:ext>
                </a:extLst>
              </p:cNvPr>
              <p:cNvSpPr txBox="1"/>
              <p:nvPr/>
            </p:nvSpPr>
            <p:spPr bwMode="auto">
              <a:xfrm>
                <a:off x="1100137" y="1495368"/>
                <a:ext cx="4814888" cy="7794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𝑓</m:t>
                          </m:r>
                        </m:e>
                        <m:sub>
                          <m:r>
                            <a:rPr lang="zh-TW" altLang="en-US" sz="2000" i="1">
                              <a:solidFill>
                                <a:srgbClr val="000000"/>
                              </a:solidFill>
                              <a:latin typeface="Cambria Math" panose="02040503050406030204" pitchFamily="18" charset="0"/>
                            </a:rPr>
                            <m:t>𝑒</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eqArr>
                            <m:eqArrPr>
                              <m:ctrlPr>
                                <a:rPr lang="zh-TW" altLang="en-US" sz="2000" i="1">
                                  <a:solidFill>
                                    <a:srgbClr val="000000"/>
                                  </a:solidFill>
                                  <a:latin typeface="Cambria Math" panose="02040503050406030204" pitchFamily="18" charset="0"/>
                                </a:rPr>
                              </m:ctrlPr>
                            </m:eqArrPr>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 0≤</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𝐴</m:t>
                              </m:r>
                              <m:r>
                                <a:rPr lang="zh-TW" altLang="en-US" sz="2000" i="1">
                                  <a:solidFill>
                                    <a:srgbClr val="000000"/>
                                  </a:solidFill>
                                  <a:latin typeface="Cambria Math" panose="02040503050406030204" pitchFamily="18" charset="0"/>
                                </a:rPr>
                                <m:t>−1,</m:t>
                              </m:r>
                            </m:e>
                            <m:e>
                              <m:r>
                                <a:rPr lang="zh-TW" altLang="en-US" sz="2000" i="1">
                                  <a:solidFill>
                                    <a:srgbClr val="000000"/>
                                  </a:solidFill>
                                  <a:latin typeface="Cambria Math" panose="02040503050406030204" pitchFamily="18" charset="0"/>
                                </a:rPr>
                                <m:t>0</m:t>
                              </m:r>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𝐴</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𝑃</m:t>
                              </m:r>
                              <m:r>
                                <a:rPr lang="en-US" altLang="zh-TW" sz="2000" b="0" i="1" smtClean="0">
                                  <a:solidFill>
                                    <a:srgbClr val="000000"/>
                                  </a:solidFill>
                                  <a:latin typeface="Cambria Math" panose="02040503050406030204" pitchFamily="18" charset="0"/>
                                </a:rPr>
                                <m:t>,</m:t>
                              </m:r>
                            </m:e>
                          </m:eqArr>
                        </m:e>
                      </m:d>
                    </m:oMath>
                  </m:oMathPara>
                </a14:m>
                <a:endParaRPr lang="zh-TW" altLang="en-US" sz="2000" dirty="0"/>
              </a:p>
            </p:txBody>
          </p:sp>
        </mc:Choice>
        <mc:Fallback xmlns="">
          <p:sp>
            <p:nvSpPr>
              <p:cNvPr id="81925" name="Object 4">
                <a:extLst>
                  <a:ext uri="{FF2B5EF4-FFF2-40B4-BE49-F238E27FC236}">
                    <a16:creationId xmlns:a16="http://schemas.microsoft.com/office/drawing/2014/main" id="{2D0FFDD0-1111-492F-A7D4-0243C46B3C63}"/>
                  </a:ext>
                </a:extLst>
              </p:cNvPr>
              <p:cNvSpPr txBox="1">
                <a:spLocks noRot="1" noChangeAspect="1" noMove="1" noResize="1" noEditPoints="1" noAdjustHandles="1" noChangeArrowheads="1" noChangeShapeType="1" noTextEdit="1"/>
              </p:cNvSpPr>
              <p:nvPr/>
            </p:nvSpPr>
            <p:spPr bwMode="auto">
              <a:xfrm>
                <a:off x="1100137" y="1495368"/>
                <a:ext cx="4814888" cy="779462"/>
              </a:xfrm>
              <a:prstGeom prst="rect">
                <a:avLst/>
              </a:prstGeom>
              <a:blipFill>
                <a:blip r:embed="rId2"/>
                <a:stretch>
                  <a:fillRect b="-31250"/>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926" name="Object 5">
                <a:extLst>
                  <a:ext uri="{FF2B5EF4-FFF2-40B4-BE49-F238E27FC236}">
                    <a16:creationId xmlns:a16="http://schemas.microsoft.com/office/drawing/2014/main" id="{C26FCAE3-D848-4902-8785-99BE57EDF371}"/>
                  </a:ext>
                </a:extLst>
              </p:cNvPr>
              <p:cNvSpPr txBox="1"/>
              <p:nvPr/>
            </p:nvSpPr>
            <p:spPr bwMode="auto">
              <a:xfrm>
                <a:off x="1058862" y="2477062"/>
                <a:ext cx="4897437" cy="9683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h</m:t>
                          </m:r>
                        </m:e>
                        <m:sub>
                          <m:r>
                            <a:rPr lang="zh-TW" altLang="en-US" sz="2000" i="1">
                              <a:solidFill>
                                <a:srgbClr val="000000"/>
                              </a:solidFill>
                              <a:latin typeface="Cambria Math" panose="02040503050406030204" pitchFamily="18" charset="0"/>
                            </a:rPr>
                            <m:t>𝑒</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d>
                        <m:dPr>
                          <m:begChr m:val="{"/>
                          <m:endChr m:val=""/>
                          <m:ctrlPr>
                            <a:rPr lang="zh-TW" altLang="en-US" sz="2000" i="1">
                              <a:solidFill>
                                <a:srgbClr val="000000"/>
                              </a:solidFill>
                              <a:latin typeface="Cambria Math" panose="02040503050406030204" pitchFamily="18" charset="0"/>
                            </a:rPr>
                          </m:ctrlPr>
                        </m:dPr>
                        <m:e>
                          <m:eqArr>
                            <m:eqArrPr>
                              <m:ctrlPr>
                                <a:rPr lang="zh-TW" altLang="en-US" sz="2000" i="1">
                                  <a:solidFill>
                                    <a:srgbClr val="000000"/>
                                  </a:solidFill>
                                  <a:latin typeface="Cambria Math" panose="02040503050406030204" pitchFamily="18" charset="0"/>
                                </a:rPr>
                              </m:ctrlPr>
                            </m:eqArrPr>
                            <m:e>
                              <m:r>
                                <a:rPr lang="zh-TW" altLang="en-US" sz="2000" i="1">
                                  <a:solidFill>
                                    <a:srgbClr val="000000"/>
                                  </a:solidFill>
                                  <a:latin typeface="Cambria Math" panose="02040503050406030204" pitchFamily="18" charset="0"/>
                                </a:rPr>
                                <m:t>h</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 0≤</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𝐵</m:t>
                              </m:r>
                              <m:r>
                                <a:rPr lang="zh-TW" altLang="en-US" sz="2000" i="1">
                                  <a:solidFill>
                                    <a:srgbClr val="000000"/>
                                  </a:solidFill>
                                  <a:latin typeface="Cambria Math" panose="02040503050406030204" pitchFamily="18" charset="0"/>
                                </a:rPr>
                                <m:t>−1,</m:t>
                              </m:r>
                            </m:e>
                            <m:e>
                              <m:r>
                                <a:rPr lang="zh-TW" altLang="en-US" sz="2000" i="1">
                                  <a:solidFill>
                                    <a:srgbClr val="000000"/>
                                  </a:solidFill>
                                  <a:latin typeface="Cambria Math" panose="02040503050406030204" pitchFamily="18" charset="0"/>
                                </a:rPr>
                                <m:t>0</m:t>
                              </m:r>
                              <m:r>
                                <a:rPr lang="en-US" altLang="zh-TW" sz="2000" b="0" i="1" smtClean="0">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       </m:t>
                              </m:r>
                              <m:r>
                                <a:rPr lang="en-US" altLang="zh-TW" sz="2000" b="0" i="1" smtClean="0">
                                  <a:solidFill>
                                    <a:srgbClr val="000000"/>
                                  </a:solidFill>
                                  <a:latin typeface="Cambria Math" panose="02040503050406030204" pitchFamily="18" charset="0"/>
                                </a:rPr>
                                <m:t> </m:t>
                              </m:r>
                              <m:r>
                                <a:rPr lang="zh-TW" altLang="en-US" sz="2000" i="1">
                                  <a:solidFill>
                                    <a:srgbClr val="000000"/>
                                  </a:solidFill>
                                  <a:latin typeface="Cambria Math" panose="02040503050406030204" pitchFamily="18" charset="0"/>
                                </a:rPr>
                                <m:t>𝐵</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𝑃</m:t>
                              </m:r>
                              <m:r>
                                <a:rPr lang="zh-TW" altLang="en-US" sz="2000" i="1">
                                  <a:solidFill>
                                    <a:srgbClr val="000000"/>
                                  </a:solidFill>
                                  <a:latin typeface="Cambria Math" panose="02040503050406030204" pitchFamily="18" charset="0"/>
                                </a:rPr>
                                <m:t>.</m:t>
                              </m:r>
                            </m:e>
                          </m:eqArr>
                        </m:e>
                      </m:d>
                    </m:oMath>
                  </m:oMathPara>
                </a14:m>
                <a:endParaRPr lang="zh-TW" altLang="en-US" sz="2000" dirty="0"/>
              </a:p>
            </p:txBody>
          </p:sp>
        </mc:Choice>
        <mc:Fallback xmlns="">
          <p:sp>
            <p:nvSpPr>
              <p:cNvPr id="81926" name="Object 5">
                <a:extLst>
                  <a:ext uri="{FF2B5EF4-FFF2-40B4-BE49-F238E27FC236}">
                    <a16:creationId xmlns:a16="http://schemas.microsoft.com/office/drawing/2014/main" id="{C26FCAE3-D848-4902-8785-99BE57EDF371}"/>
                  </a:ext>
                </a:extLst>
              </p:cNvPr>
              <p:cNvSpPr txBox="1">
                <a:spLocks noRot="1" noChangeAspect="1" noMove="1" noResize="1" noEditPoints="1" noAdjustHandles="1" noChangeArrowheads="1" noChangeShapeType="1" noTextEdit="1"/>
              </p:cNvSpPr>
              <p:nvPr/>
            </p:nvSpPr>
            <p:spPr bwMode="auto">
              <a:xfrm>
                <a:off x="1058862" y="2477062"/>
                <a:ext cx="4897437" cy="968375"/>
              </a:xfrm>
              <a:prstGeom prst="rect">
                <a:avLst/>
              </a:prstGeom>
              <a:blipFill>
                <a:blip r:embed="rId3"/>
                <a:stretch>
                  <a:fillRect b="-5660"/>
                </a:stretch>
              </a:blipFill>
              <a:ln>
                <a:noFill/>
              </a:ln>
              <a:effectLst/>
              <a:extLst/>
            </p:spPr>
            <p:txBody>
              <a:bodyPr/>
              <a:lstStyle/>
              <a:p>
                <a:r>
                  <a:rPr lang="zh-TW"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a:extLst>
              <a:ext uri="{FF2B5EF4-FFF2-40B4-BE49-F238E27FC236}">
                <a16:creationId xmlns:a16="http://schemas.microsoft.com/office/drawing/2014/main" id="{8A2249A6-A64C-497F-98BA-FDFC2E0B17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3CA6E7DA-5665-405B-AA9A-BAEA41358AFD}" type="slidenum">
              <a:rPr kumimoji="0" lang="zh-TW" altLang="en-US"/>
              <a:pPr eaLnBrk="1" hangingPunct="1"/>
              <a:t>77</a:t>
            </a:fld>
            <a:endParaRPr kumimoji="0" lang="en-US" altLang="zh-TW"/>
          </a:p>
        </p:txBody>
      </p:sp>
      <p:sp>
        <p:nvSpPr>
          <p:cNvPr id="82947" name="Rectangle 2">
            <a:extLst>
              <a:ext uri="{FF2B5EF4-FFF2-40B4-BE49-F238E27FC236}">
                <a16:creationId xmlns:a16="http://schemas.microsoft.com/office/drawing/2014/main" id="{11131C20-C3B8-47F5-B7DD-CAFCBE9D261B}"/>
              </a:ext>
            </a:extLst>
          </p:cNvPr>
          <p:cNvSpPr>
            <a:spLocks noGrp="1" noChangeArrowheads="1"/>
          </p:cNvSpPr>
          <p:nvPr>
            <p:ph type="title"/>
          </p:nvPr>
        </p:nvSpPr>
        <p:spPr/>
        <p:txBody>
          <a:bodyPr/>
          <a:lstStyle/>
          <a:p>
            <a:pPr eaLnBrk="1" hangingPunct="1"/>
            <a:endParaRPr lang="zh-TW" altLang="en-US"/>
          </a:p>
        </p:txBody>
      </p:sp>
      <p:pic>
        <p:nvPicPr>
          <p:cNvPr id="82948" name="Picture 4">
            <a:extLst>
              <a:ext uri="{FF2B5EF4-FFF2-40B4-BE49-F238E27FC236}">
                <a16:creationId xmlns:a16="http://schemas.microsoft.com/office/drawing/2014/main" id="{417C8DAA-6645-48E6-A23B-1AC40AC179D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16013" y="188913"/>
            <a:ext cx="5732462" cy="6480175"/>
          </a:xfr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3">
            <a:extLst>
              <a:ext uri="{FF2B5EF4-FFF2-40B4-BE49-F238E27FC236}">
                <a16:creationId xmlns:a16="http://schemas.microsoft.com/office/drawing/2014/main" id="{B6E5DEFD-A6BD-4D5B-9DFF-B5509ABC6D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032D9CB-DE2C-4099-8905-82227880CB2C}" type="slidenum">
              <a:rPr kumimoji="0" lang="zh-TW" altLang="en-US"/>
              <a:pPr eaLnBrk="1" hangingPunct="1"/>
              <a:t>78</a:t>
            </a:fld>
            <a:endParaRPr kumimoji="0" lang="en-US" altLang="zh-TW"/>
          </a:p>
        </p:txBody>
      </p:sp>
      <p:sp>
        <p:nvSpPr>
          <p:cNvPr id="83971" name="Rectangle 2">
            <a:extLst>
              <a:ext uri="{FF2B5EF4-FFF2-40B4-BE49-F238E27FC236}">
                <a16:creationId xmlns:a16="http://schemas.microsoft.com/office/drawing/2014/main" id="{0A694EDA-AE60-4A3B-BEE2-3C8F6CDB1F88}"/>
              </a:ext>
            </a:extLst>
          </p:cNvPr>
          <p:cNvSpPr>
            <a:spLocks noGrp="1" noChangeArrowheads="1"/>
          </p:cNvSpPr>
          <p:nvPr>
            <p:ph type="title"/>
          </p:nvPr>
        </p:nvSpPr>
        <p:spPr/>
        <p:txBody>
          <a:bodyPr/>
          <a:lstStyle/>
          <a:p>
            <a:pPr eaLnBrk="1" hangingPunct="1"/>
            <a:endParaRPr lang="zh-TW" altLang="en-US"/>
          </a:p>
        </p:txBody>
      </p:sp>
      <p:sp>
        <p:nvSpPr>
          <p:cNvPr id="83972" name="Rectangle 3">
            <a:extLst>
              <a:ext uri="{FF2B5EF4-FFF2-40B4-BE49-F238E27FC236}">
                <a16:creationId xmlns:a16="http://schemas.microsoft.com/office/drawing/2014/main" id="{2AD8146E-CB54-446C-AE3B-9F7A774A1C9E}"/>
              </a:ext>
            </a:extLst>
          </p:cNvPr>
          <p:cNvSpPr>
            <a:spLocks noGrp="1" noChangeArrowheads="1"/>
          </p:cNvSpPr>
          <p:nvPr>
            <p:ph type="body" idx="1"/>
          </p:nvPr>
        </p:nvSpPr>
        <p:spPr/>
        <p:txBody>
          <a:bodyPr/>
          <a:lstStyle/>
          <a:p>
            <a:pPr eaLnBrk="1" hangingPunct="1"/>
            <a:r>
              <a:rPr lang="en-US" altLang="zh-TW" dirty="0"/>
              <a:t>If we have two images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A</a:t>
            </a:r>
            <a:r>
              <a:rPr lang="en-US" altLang="zh-TW" dirty="0"/>
              <a:t>×</a:t>
            </a:r>
            <a:r>
              <a:rPr lang="en-US" altLang="zh-TW" i="1" dirty="0"/>
              <a:t>B</a:t>
            </a:r>
            <a:r>
              <a:rPr lang="en-US" altLang="zh-TW" dirty="0"/>
              <a:t> and </a:t>
            </a:r>
            <a:r>
              <a:rPr lang="en-US" altLang="zh-TW" i="1" dirty="0"/>
              <a:t>C</a:t>
            </a:r>
            <a:r>
              <a:rPr lang="en-US" altLang="zh-TW" dirty="0"/>
              <a:t>×</a:t>
            </a:r>
            <a:r>
              <a:rPr lang="en-US" altLang="zh-TW" i="1" dirty="0"/>
              <a:t>D</a:t>
            </a:r>
            <a:r>
              <a:rPr lang="en-US" altLang="zh-TW" dirty="0"/>
              <a:t>, respectively. Wraparound error in 2-D convolution is avoided if we choose</a:t>
            </a:r>
          </a:p>
          <a:p>
            <a:pPr eaLnBrk="1" hangingPunct="1">
              <a:buFont typeface="Wingdings" panose="05000000000000000000" pitchFamily="2" charset="2"/>
              <a:buNone/>
            </a:pPr>
            <a:r>
              <a:rPr lang="zh-TW" altLang="en-US" dirty="0"/>
              <a:t>		</a:t>
            </a:r>
            <a:r>
              <a:rPr lang="en-US" altLang="zh-TW" i="1" dirty="0"/>
              <a:t>P</a:t>
            </a:r>
            <a:r>
              <a:rPr lang="en-US" altLang="zh-TW" dirty="0"/>
              <a:t> </a:t>
            </a:r>
            <a:r>
              <a:rPr lang="en-US" altLang="zh-TW" dirty="0">
                <a:cs typeface="Times New Roman" panose="02020603050405020304" pitchFamily="18" charset="0"/>
              </a:rPr>
              <a:t>≥ </a:t>
            </a:r>
            <a:r>
              <a:rPr lang="en-US" altLang="zh-TW" i="1" dirty="0">
                <a:cs typeface="Times New Roman" panose="02020603050405020304" pitchFamily="18" charset="0"/>
              </a:rPr>
              <a:t>A</a:t>
            </a:r>
            <a:r>
              <a:rPr lang="en-US" altLang="zh-TW" dirty="0">
                <a:cs typeface="Times New Roman" panose="02020603050405020304" pitchFamily="18" charset="0"/>
              </a:rPr>
              <a:t>+</a:t>
            </a:r>
            <a:r>
              <a:rPr lang="en-US" altLang="zh-TW" i="1" dirty="0">
                <a:cs typeface="Times New Roman" panose="02020603050405020304" pitchFamily="18" charset="0"/>
              </a:rPr>
              <a:t>C</a:t>
            </a:r>
            <a:r>
              <a:rPr lang="en-US" altLang="zh-TW" dirty="0">
                <a:cs typeface="Times New Roman" panose="02020603050405020304" pitchFamily="18" charset="0"/>
              </a:rPr>
              <a:t>-1						     </a:t>
            </a:r>
            <a:r>
              <a:rPr lang="en-US" altLang="zh-TW" dirty="0"/>
              <a:t>(4.6-23)</a:t>
            </a:r>
          </a:p>
          <a:p>
            <a:pPr eaLnBrk="1" hangingPunct="1">
              <a:buFont typeface="Wingdings" panose="05000000000000000000" pitchFamily="2" charset="2"/>
              <a:buNone/>
            </a:pPr>
            <a:r>
              <a:rPr lang="zh-TW" altLang="en-US" dirty="0"/>
              <a:t>		</a:t>
            </a:r>
            <a:r>
              <a:rPr lang="en-US" altLang="zh-TW" i="1" dirty="0"/>
              <a:t>Q</a:t>
            </a:r>
            <a:r>
              <a:rPr lang="en-US" altLang="zh-TW" dirty="0"/>
              <a:t> </a:t>
            </a:r>
            <a:r>
              <a:rPr lang="en-US" altLang="zh-TW" dirty="0">
                <a:cs typeface="Times New Roman" panose="02020603050405020304" pitchFamily="18" charset="0"/>
              </a:rPr>
              <a:t>≥ </a:t>
            </a:r>
            <a:r>
              <a:rPr lang="en-US" altLang="zh-TW" i="1" dirty="0">
                <a:cs typeface="Times New Roman" panose="02020603050405020304" pitchFamily="18" charset="0"/>
              </a:rPr>
              <a:t>B</a:t>
            </a:r>
            <a:r>
              <a:rPr lang="en-US" altLang="zh-TW" dirty="0">
                <a:cs typeface="Times New Roman" panose="02020603050405020304" pitchFamily="18" charset="0"/>
              </a:rPr>
              <a:t>+</a:t>
            </a:r>
            <a:r>
              <a:rPr lang="en-US" altLang="zh-TW" i="1" dirty="0">
                <a:cs typeface="Times New Roman" panose="02020603050405020304" pitchFamily="18" charset="0"/>
              </a:rPr>
              <a:t>D</a:t>
            </a:r>
            <a:r>
              <a:rPr lang="en-US" altLang="zh-TW" dirty="0">
                <a:cs typeface="Times New Roman" panose="02020603050405020304" pitchFamily="18" charset="0"/>
              </a:rPr>
              <a:t>-1.						     </a:t>
            </a:r>
            <a:r>
              <a:rPr lang="en-US" altLang="zh-TW" dirty="0"/>
              <a:t>(4.6-24)</a:t>
            </a:r>
          </a:p>
          <a:p>
            <a:pPr eaLnBrk="1" hangingPunct="1">
              <a:buFont typeface="Wingdings" panose="05000000000000000000" pitchFamily="2" charset="2"/>
              <a:buNone/>
            </a:pPr>
            <a:r>
              <a:rPr lang="zh-TW" altLang="en-US" dirty="0"/>
              <a:t>	</a:t>
            </a:r>
            <a:r>
              <a:rPr lang="en-US" altLang="zh-TW" dirty="0"/>
              <a:t>The periodic sequences are formed by extending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as follows:</a:t>
            </a:r>
            <a:endParaRPr lang="zh-TW" altLang="en-US" dirty="0"/>
          </a:p>
          <a:p>
            <a:pPr algn="r" eaLnBrk="1" hangingPunct="1">
              <a:spcBef>
                <a:spcPct val="35000"/>
              </a:spcBef>
              <a:buFont typeface="Wingdings" panose="05000000000000000000" pitchFamily="2" charset="2"/>
              <a:buNone/>
            </a:pPr>
            <a:r>
              <a:rPr lang="zh-TW" altLang="en-US" dirty="0"/>
              <a:t>			</a:t>
            </a:r>
            <a:r>
              <a:rPr lang="en-US" altLang="zh-TW" dirty="0"/>
              <a:t>(4.6-25)</a:t>
            </a:r>
          </a:p>
          <a:p>
            <a:pPr algn="r" eaLnBrk="1" hangingPunct="1">
              <a:spcBef>
                <a:spcPct val="100000"/>
              </a:spcBef>
              <a:buFont typeface="Wingdings" panose="05000000000000000000" pitchFamily="2" charset="2"/>
              <a:buNone/>
            </a:pPr>
            <a:r>
              <a:rPr lang="zh-TW" altLang="en-US" dirty="0"/>
              <a:t>			</a:t>
            </a:r>
            <a:r>
              <a:rPr lang="en-US" altLang="zh-TW" dirty="0"/>
              <a:t>(4.6-26)</a:t>
            </a:r>
          </a:p>
          <a:p>
            <a:pPr eaLnBrk="1" hangingPunct="1">
              <a:spcBef>
                <a:spcPct val="65000"/>
              </a:spcBef>
              <a:buFont typeface="Wingdings" panose="05000000000000000000" pitchFamily="2" charset="2"/>
              <a:buNone/>
            </a:pPr>
            <a:r>
              <a:rPr lang="zh-TW" altLang="en-US" dirty="0"/>
              <a:t>	</a:t>
            </a:r>
            <a:r>
              <a:rPr lang="en-US" altLang="zh-TW" dirty="0"/>
              <a:t>as illustrated in Fig. 4.38.</a:t>
            </a:r>
            <a:endParaRPr lang="zh-TW" altLang="en-US" dirty="0"/>
          </a:p>
        </p:txBody>
      </p:sp>
      <p:graphicFrame>
        <p:nvGraphicFramePr>
          <p:cNvPr id="83973" name="Object 4">
            <a:extLst>
              <a:ext uri="{FF2B5EF4-FFF2-40B4-BE49-F238E27FC236}">
                <a16:creationId xmlns:a16="http://schemas.microsoft.com/office/drawing/2014/main" id="{395BC5FB-4DDC-4EAB-90BA-B147A7BA4DFA}"/>
              </a:ext>
            </a:extLst>
          </p:cNvPr>
          <p:cNvGraphicFramePr>
            <a:graphicFrameLocks noChangeAspect="1"/>
          </p:cNvGraphicFramePr>
          <p:nvPr/>
        </p:nvGraphicFramePr>
        <p:xfrm>
          <a:off x="971550" y="3538538"/>
          <a:ext cx="5594350" cy="869950"/>
        </p:xfrm>
        <a:graphic>
          <a:graphicData uri="http://schemas.openxmlformats.org/presentationml/2006/ole">
            <mc:AlternateContent xmlns:mc="http://schemas.openxmlformats.org/markup-compatibility/2006">
              <mc:Choice xmlns:v="urn:schemas-microsoft-com:vml" Requires="v">
                <p:oleObj spid="_x0000_s84119" name="方程式" r:id="rId3" imgW="3124200" imgH="457200" progId="Equation.3">
                  <p:embed/>
                </p:oleObj>
              </mc:Choice>
              <mc:Fallback>
                <p:oleObj name="方程式" r:id="rId3" imgW="3124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38538"/>
                        <a:ext cx="559435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5">
            <a:extLst>
              <a:ext uri="{FF2B5EF4-FFF2-40B4-BE49-F238E27FC236}">
                <a16:creationId xmlns:a16="http://schemas.microsoft.com/office/drawing/2014/main" id="{9ADCE74B-257F-4503-B0D6-24DDD8A41802}"/>
              </a:ext>
            </a:extLst>
          </p:cNvPr>
          <p:cNvGraphicFramePr>
            <a:graphicFrameLocks noChangeAspect="1"/>
          </p:cNvGraphicFramePr>
          <p:nvPr/>
        </p:nvGraphicFramePr>
        <p:xfrm>
          <a:off x="958850" y="4440238"/>
          <a:ext cx="5788025" cy="935037"/>
        </p:xfrm>
        <a:graphic>
          <a:graphicData uri="http://schemas.openxmlformats.org/presentationml/2006/ole">
            <mc:AlternateContent xmlns:mc="http://schemas.openxmlformats.org/markup-compatibility/2006">
              <mc:Choice xmlns:v="urn:schemas-microsoft-com:vml" Requires="v">
                <p:oleObj spid="_x0000_s84120" name="方程式" r:id="rId5" imgW="3111500" imgH="457200" progId="Equation.3">
                  <p:embed/>
                </p:oleObj>
              </mc:Choice>
              <mc:Fallback>
                <p:oleObj name="方程式" r:id="rId5" imgW="3111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850" y="4440238"/>
                        <a:ext cx="57880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字方塊 10">
            <a:extLst>
              <a:ext uri="{FF2B5EF4-FFF2-40B4-BE49-F238E27FC236}">
                <a16:creationId xmlns:a16="http://schemas.microsoft.com/office/drawing/2014/main" id="{DD5D8388-9A9F-4EDA-8888-08FCB92E7CD3}"/>
              </a:ext>
            </a:extLst>
          </p:cNvPr>
          <p:cNvSpPr txBox="1"/>
          <p:nvPr/>
        </p:nvSpPr>
        <p:spPr>
          <a:xfrm>
            <a:off x="2483768" y="171782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8" name="文字方塊 10">
            <a:extLst>
              <a:ext uri="{FF2B5EF4-FFF2-40B4-BE49-F238E27FC236}">
                <a16:creationId xmlns:a16="http://schemas.microsoft.com/office/drawing/2014/main" id="{EDC9F0C8-D9E3-4E19-8932-F7C90B3376F5}"/>
              </a:ext>
            </a:extLst>
          </p:cNvPr>
          <p:cNvSpPr txBox="1"/>
          <p:nvPr/>
        </p:nvSpPr>
        <p:spPr>
          <a:xfrm>
            <a:off x="2942238" y="3501008"/>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2E7C9DD8-8F26-41A6-9B4D-90A6DF16AB47}"/>
              </a:ext>
            </a:extLst>
          </p:cNvPr>
          <p:cNvSpPr txBox="1"/>
          <p:nvPr/>
        </p:nvSpPr>
        <p:spPr>
          <a:xfrm>
            <a:off x="2319179" y="3920844"/>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999D60DE-F428-441F-AA69-642196D08B88}"/>
              </a:ext>
            </a:extLst>
          </p:cNvPr>
          <p:cNvSpPr txBox="1"/>
          <p:nvPr/>
        </p:nvSpPr>
        <p:spPr>
          <a:xfrm>
            <a:off x="2942238" y="4437112"/>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1" name="文字方塊 10">
            <a:extLst>
              <a:ext uri="{FF2B5EF4-FFF2-40B4-BE49-F238E27FC236}">
                <a16:creationId xmlns:a16="http://schemas.microsoft.com/office/drawing/2014/main" id="{7709B813-CAC0-4438-97E0-D1DC11BCA9B5}"/>
              </a:ext>
            </a:extLst>
          </p:cNvPr>
          <p:cNvSpPr txBox="1"/>
          <p:nvPr/>
        </p:nvSpPr>
        <p:spPr>
          <a:xfrm>
            <a:off x="2339752" y="4869160"/>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a:extLst>
              <a:ext uri="{FF2B5EF4-FFF2-40B4-BE49-F238E27FC236}">
                <a16:creationId xmlns:a16="http://schemas.microsoft.com/office/drawing/2014/main" id="{9D6CFC4C-B298-47FF-8FCC-00A5A2F0A0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241604A4-3D3A-4069-ADCB-78579941475F}" type="slidenum">
              <a:rPr kumimoji="0" lang="zh-TW" altLang="en-US"/>
              <a:pPr eaLnBrk="1" hangingPunct="1"/>
              <a:t>79</a:t>
            </a:fld>
            <a:endParaRPr kumimoji="0" lang="en-US" altLang="zh-TW"/>
          </a:p>
        </p:txBody>
      </p:sp>
      <p:sp>
        <p:nvSpPr>
          <p:cNvPr id="84995" name="Rectangle 2">
            <a:extLst>
              <a:ext uri="{FF2B5EF4-FFF2-40B4-BE49-F238E27FC236}">
                <a16:creationId xmlns:a16="http://schemas.microsoft.com/office/drawing/2014/main" id="{F6467EC2-27CB-4B1E-862C-D2351A8D834D}"/>
              </a:ext>
            </a:extLst>
          </p:cNvPr>
          <p:cNvSpPr>
            <a:spLocks noGrp="1" noChangeArrowheads="1"/>
          </p:cNvSpPr>
          <p:nvPr>
            <p:ph type="title"/>
          </p:nvPr>
        </p:nvSpPr>
        <p:spPr/>
        <p:txBody>
          <a:bodyPr/>
          <a:lstStyle/>
          <a:p>
            <a:pPr eaLnBrk="1" hangingPunct="1"/>
            <a:endParaRPr lang="zh-TW" altLang="en-US"/>
          </a:p>
        </p:txBody>
      </p:sp>
      <p:pic>
        <p:nvPicPr>
          <p:cNvPr id="84996" name="Picture 4">
            <a:extLst>
              <a:ext uri="{FF2B5EF4-FFF2-40B4-BE49-F238E27FC236}">
                <a16:creationId xmlns:a16="http://schemas.microsoft.com/office/drawing/2014/main" id="{2423D665-EF6A-4F80-A65C-7F90D84BDE1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50800"/>
            <a:ext cx="7632700" cy="6594475"/>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a:extLst>
              <a:ext uri="{FF2B5EF4-FFF2-40B4-BE49-F238E27FC236}">
                <a16:creationId xmlns:a16="http://schemas.microsoft.com/office/drawing/2014/main" id="{2ADD2AE7-795E-4EB0-8697-453DB86274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371E2B6-AB12-4920-9595-F4961A33A956}" type="slidenum">
              <a:rPr kumimoji="0" lang="zh-TW" altLang="en-US"/>
              <a:pPr eaLnBrk="1" hangingPunct="1"/>
              <a:t>8</a:t>
            </a:fld>
            <a:endParaRPr kumimoji="0" lang="en-US" altLang="zh-TW"/>
          </a:p>
        </p:txBody>
      </p:sp>
      <p:sp>
        <p:nvSpPr>
          <p:cNvPr id="12291" name="Rectangle 2">
            <a:extLst>
              <a:ext uri="{FF2B5EF4-FFF2-40B4-BE49-F238E27FC236}">
                <a16:creationId xmlns:a16="http://schemas.microsoft.com/office/drawing/2014/main" id="{F4FAC3F7-63A1-4756-87B0-6377575904F9}"/>
              </a:ext>
            </a:extLst>
          </p:cNvPr>
          <p:cNvSpPr>
            <a:spLocks noGrp="1" noChangeArrowheads="1"/>
          </p:cNvSpPr>
          <p:nvPr>
            <p:ph type="title"/>
          </p:nvPr>
        </p:nvSpPr>
        <p:spPr/>
        <p:txBody>
          <a:bodyPr/>
          <a:lstStyle/>
          <a:p>
            <a:pPr eaLnBrk="1" hangingPunct="1"/>
            <a:endParaRPr lang="zh-TW" altLang="en-US"/>
          </a:p>
        </p:txBody>
      </p:sp>
      <p:sp>
        <p:nvSpPr>
          <p:cNvPr id="12292" name="Rectangle 6">
            <a:extLst>
              <a:ext uri="{FF2B5EF4-FFF2-40B4-BE49-F238E27FC236}">
                <a16:creationId xmlns:a16="http://schemas.microsoft.com/office/drawing/2014/main" id="{6B13D9DE-7DEF-4549-9EAD-BDA6E616414A}"/>
              </a:ext>
            </a:extLst>
          </p:cNvPr>
          <p:cNvSpPr>
            <a:spLocks noGrp="1" noChangeArrowheads="1"/>
          </p:cNvSpPr>
          <p:nvPr>
            <p:ph type="body" idx="1"/>
          </p:nvPr>
        </p:nvSpPr>
        <p:spPr/>
        <p:txBody>
          <a:bodyPr/>
          <a:lstStyle/>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endParaRPr lang="zh-TW" altLang="en-US"/>
          </a:p>
          <a:p>
            <a:pPr eaLnBrk="1" hangingPunct="1"/>
            <a:r>
              <a:rPr lang="zh-TW" altLang="en-US"/>
              <a:t> </a:t>
            </a:r>
            <a:r>
              <a:rPr lang="en-US" altLang="zh-TW"/>
              <a:t>     and      are inversely related by:</a:t>
            </a:r>
          </a:p>
          <a:p>
            <a:pPr eaLnBrk="1" hangingPunct="1">
              <a:buFont typeface="Wingdings" panose="05000000000000000000" pitchFamily="2" charset="2"/>
              <a:buNone/>
            </a:pPr>
            <a:r>
              <a:rPr lang="en-US" altLang="zh-TW"/>
              <a:t>                                                                                       (4.2-15)</a:t>
            </a:r>
          </a:p>
        </p:txBody>
      </p:sp>
      <p:pic>
        <p:nvPicPr>
          <p:cNvPr id="12293" name="Picture 7">
            <a:extLst>
              <a:ext uri="{FF2B5EF4-FFF2-40B4-BE49-F238E27FC236}">
                <a16:creationId xmlns:a16="http://schemas.microsoft.com/office/drawing/2014/main" id="{9E544BD1-1BF8-4EB3-9833-F93D636F3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7650"/>
            <a:ext cx="7705725"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4" name="Object 8">
            <a:extLst>
              <a:ext uri="{FF2B5EF4-FFF2-40B4-BE49-F238E27FC236}">
                <a16:creationId xmlns:a16="http://schemas.microsoft.com/office/drawing/2014/main" id="{31453A18-02E6-4B54-AEF8-33E0CF36D41B}"/>
              </a:ext>
            </a:extLst>
          </p:cNvPr>
          <p:cNvGraphicFramePr>
            <a:graphicFrameLocks noChangeAspect="1"/>
          </p:cNvGraphicFramePr>
          <p:nvPr/>
        </p:nvGraphicFramePr>
        <p:xfrm>
          <a:off x="357188" y="5521325"/>
          <a:ext cx="542925" cy="411163"/>
        </p:xfrm>
        <a:graphic>
          <a:graphicData uri="http://schemas.openxmlformats.org/presentationml/2006/ole">
            <mc:AlternateContent xmlns:mc="http://schemas.openxmlformats.org/markup-compatibility/2006">
              <mc:Choice xmlns:v="urn:schemas-microsoft-com:vml" Requires="v">
                <p:oleObj spid="_x0000_s12513" name="方程式" r:id="rId4" imgW="215619" imgH="177569" progId="Equation.3">
                  <p:embed/>
                </p:oleObj>
              </mc:Choice>
              <mc:Fallback>
                <p:oleObj name="方程式" r:id="rId4" imgW="215619" imgH="17756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5521325"/>
                        <a:ext cx="5429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9">
            <a:extLst>
              <a:ext uri="{FF2B5EF4-FFF2-40B4-BE49-F238E27FC236}">
                <a16:creationId xmlns:a16="http://schemas.microsoft.com/office/drawing/2014/main" id="{D29757CC-BACB-4370-B8A9-A2B590F0CD61}"/>
              </a:ext>
            </a:extLst>
          </p:cNvPr>
          <p:cNvGraphicFramePr>
            <a:graphicFrameLocks noChangeAspect="1"/>
          </p:cNvGraphicFramePr>
          <p:nvPr/>
        </p:nvGraphicFramePr>
        <p:xfrm>
          <a:off x="1447800" y="5511800"/>
          <a:ext cx="542925" cy="415925"/>
        </p:xfrm>
        <a:graphic>
          <a:graphicData uri="http://schemas.openxmlformats.org/presentationml/2006/ole">
            <mc:AlternateContent xmlns:mc="http://schemas.openxmlformats.org/markup-compatibility/2006">
              <mc:Choice xmlns:v="urn:schemas-microsoft-com:vml" Requires="v">
                <p:oleObj spid="_x0000_s12514" name="方程式" r:id="rId6" imgW="228402" imgH="177646" progId="Equation.3">
                  <p:embed/>
                </p:oleObj>
              </mc:Choice>
              <mc:Fallback>
                <p:oleObj name="方程式" r:id="rId6" imgW="228402" imgH="17764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511800"/>
                        <a:ext cx="5429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0">
            <a:extLst>
              <a:ext uri="{FF2B5EF4-FFF2-40B4-BE49-F238E27FC236}">
                <a16:creationId xmlns:a16="http://schemas.microsoft.com/office/drawing/2014/main" id="{F3E6774E-F496-4E07-A863-AB99B471E353}"/>
              </a:ext>
            </a:extLst>
          </p:cNvPr>
          <p:cNvGraphicFramePr>
            <a:graphicFrameLocks noChangeAspect="1"/>
          </p:cNvGraphicFramePr>
          <p:nvPr/>
        </p:nvGraphicFramePr>
        <p:xfrm>
          <a:off x="1392238" y="5797550"/>
          <a:ext cx="1922462" cy="938213"/>
        </p:xfrm>
        <a:graphic>
          <a:graphicData uri="http://schemas.openxmlformats.org/presentationml/2006/ole">
            <mc:AlternateContent xmlns:mc="http://schemas.openxmlformats.org/markup-compatibility/2006">
              <mc:Choice xmlns:v="urn:schemas-microsoft-com:vml" Requires="v">
                <p:oleObj spid="_x0000_s12515" name="方程式" r:id="rId8" imgW="698197" imgH="393529" progId="Equation.3">
                  <p:embed/>
                </p:oleObj>
              </mc:Choice>
              <mc:Fallback>
                <p:oleObj name="方程式" r:id="rId8" imgW="698197" imgH="393529"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238" y="5797550"/>
                        <a:ext cx="192246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字方塊 10">
            <a:extLst>
              <a:ext uri="{FF2B5EF4-FFF2-40B4-BE49-F238E27FC236}">
                <a16:creationId xmlns:a16="http://schemas.microsoft.com/office/drawing/2014/main" id="{4DA18E19-E847-4DDD-9312-7FB58F14956A}"/>
              </a:ext>
            </a:extLst>
          </p:cNvPr>
          <p:cNvSpPr txBox="1"/>
          <p:nvPr/>
        </p:nvSpPr>
        <p:spPr>
          <a:xfrm>
            <a:off x="3183895" y="5991671"/>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3">
            <a:extLst>
              <a:ext uri="{FF2B5EF4-FFF2-40B4-BE49-F238E27FC236}">
                <a16:creationId xmlns:a16="http://schemas.microsoft.com/office/drawing/2014/main" id="{8CA8D18F-E6C5-42A5-8DCC-9F02ACA3E4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08B2460F-2FA5-470F-9ABA-14EEE25F5F9C}" type="slidenum">
              <a:rPr kumimoji="0" lang="zh-TW" altLang="en-US"/>
              <a:pPr eaLnBrk="1" hangingPunct="1"/>
              <a:t>80</a:t>
            </a:fld>
            <a:endParaRPr kumimoji="0" lang="en-US" altLang="zh-TW"/>
          </a:p>
        </p:txBody>
      </p:sp>
      <p:sp>
        <p:nvSpPr>
          <p:cNvPr id="86019" name="Rectangle 2">
            <a:extLst>
              <a:ext uri="{FF2B5EF4-FFF2-40B4-BE49-F238E27FC236}">
                <a16:creationId xmlns:a16="http://schemas.microsoft.com/office/drawing/2014/main" id="{127C3D63-6FC7-438B-8F72-4509A198734B}"/>
              </a:ext>
            </a:extLst>
          </p:cNvPr>
          <p:cNvSpPr>
            <a:spLocks noGrp="1" noChangeArrowheads="1"/>
          </p:cNvSpPr>
          <p:nvPr>
            <p:ph type="title"/>
          </p:nvPr>
        </p:nvSpPr>
        <p:spPr/>
        <p:txBody>
          <a:bodyPr/>
          <a:lstStyle/>
          <a:p>
            <a:pPr eaLnBrk="1" hangingPunct="1"/>
            <a:endParaRPr lang="zh-TW" altLang="en-US"/>
          </a:p>
        </p:txBody>
      </p:sp>
      <p:sp>
        <p:nvSpPr>
          <p:cNvPr id="86020" name="Rectangle 3">
            <a:extLst>
              <a:ext uri="{FF2B5EF4-FFF2-40B4-BE49-F238E27FC236}">
                <a16:creationId xmlns:a16="http://schemas.microsoft.com/office/drawing/2014/main" id="{8F35F7FA-8950-4325-8D3C-6A7A56956B26}"/>
              </a:ext>
            </a:extLst>
          </p:cNvPr>
          <p:cNvSpPr>
            <a:spLocks noGrp="1" noChangeArrowheads="1"/>
          </p:cNvSpPr>
          <p:nvPr>
            <p:ph type="body" idx="1"/>
          </p:nvPr>
        </p:nvSpPr>
        <p:spPr>
          <a:xfrm>
            <a:off x="107950" y="188913"/>
            <a:ext cx="8847138" cy="6408737"/>
          </a:xfrm>
        </p:spPr>
        <p:txBody>
          <a:bodyPr/>
          <a:lstStyle/>
          <a:p>
            <a:pPr eaLnBrk="1" hangingPunct="1"/>
            <a:r>
              <a:rPr lang="en-US" altLang="zh-TW"/>
              <a:t>Fig. 4.39 shows the padded spatial representation (only the real part is shown) of the ideal lowpass filter used to generate Fig. 4.12(c), whereas Fig. 4.40 shows the result of filtering with padded functions.</a:t>
            </a:r>
            <a:endParaRPr lang="zh-TW" altLang="en-US"/>
          </a:p>
        </p:txBody>
      </p:sp>
      <p:grpSp>
        <p:nvGrpSpPr>
          <p:cNvPr id="86021" name="Group 4">
            <a:extLst>
              <a:ext uri="{FF2B5EF4-FFF2-40B4-BE49-F238E27FC236}">
                <a16:creationId xmlns:a16="http://schemas.microsoft.com/office/drawing/2014/main" id="{D2C75FAA-0338-4567-BEFB-EDCE07758004}"/>
              </a:ext>
            </a:extLst>
          </p:cNvPr>
          <p:cNvGrpSpPr>
            <a:grpSpLocks/>
          </p:cNvGrpSpPr>
          <p:nvPr/>
        </p:nvGrpSpPr>
        <p:grpSpPr bwMode="auto">
          <a:xfrm>
            <a:off x="120650" y="1931988"/>
            <a:ext cx="9004300" cy="4670425"/>
            <a:chOff x="76" y="1144"/>
            <a:chExt cx="5672" cy="2942"/>
          </a:xfrm>
        </p:grpSpPr>
        <p:pic>
          <p:nvPicPr>
            <p:cNvPr id="86022" name="Picture 5">
              <a:extLst>
                <a:ext uri="{FF2B5EF4-FFF2-40B4-BE49-F238E27FC236}">
                  <a16:creationId xmlns:a16="http://schemas.microsoft.com/office/drawing/2014/main" id="{4FD1088D-BB4B-403A-85EA-5144A694D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 y="2110"/>
              <a:ext cx="1694" cy="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a:extLst>
                <a:ext uri="{FF2B5EF4-FFF2-40B4-BE49-F238E27FC236}">
                  <a16:creationId xmlns:a16="http://schemas.microsoft.com/office/drawing/2014/main" id="{837E9576-DDA7-4579-8A7A-5CEF4FEE2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 y="3817"/>
              <a:ext cx="318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7">
              <a:extLst>
                <a:ext uri="{FF2B5EF4-FFF2-40B4-BE49-F238E27FC236}">
                  <a16:creationId xmlns:a16="http://schemas.microsoft.com/office/drawing/2014/main" id="{BF50FFB6-74DA-48F6-BDD0-0093570F6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 y="1144"/>
              <a:ext cx="1618"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Picture 8">
              <a:extLst>
                <a:ext uri="{FF2B5EF4-FFF2-40B4-BE49-F238E27FC236}">
                  <a16:creationId xmlns:a16="http://schemas.microsoft.com/office/drawing/2014/main" id="{5624D8FE-09BD-42A5-BF36-97D512D97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 y="2814"/>
              <a:ext cx="317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a:extLst>
              <a:ext uri="{FF2B5EF4-FFF2-40B4-BE49-F238E27FC236}">
                <a16:creationId xmlns:a16="http://schemas.microsoft.com/office/drawing/2014/main" id="{985E3607-9BB8-415F-8C42-56A918BC50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3F8361B-132B-42CE-BE32-0EA79D6969EA}" type="slidenum">
              <a:rPr kumimoji="0" lang="zh-TW" altLang="en-US"/>
              <a:pPr eaLnBrk="1" hangingPunct="1"/>
              <a:t>81</a:t>
            </a:fld>
            <a:endParaRPr kumimoji="0" lang="en-US" altLang="zh-TW"/>
          </a:p>
        </p:txBody>
      </p:sp>
      <p:sp>
        <p:nvSpPr>
          <p:cNvPr id="87043" name="Rectangle 2">
            <a:extLst>
              <a:ext uri="{FF2B5EF4-FFF2-40B4-BE49-F238E27FC236}">
                <a16:creationId xmlns:a16="http://schemas.microsoft.com/office/drawing/2014/main" id="{550AD5C8-D840-484E-B523-DCBF3548C899}"/>
              </a:ext>
            </a:extLst>
          </p:cNvPr>
          <p:cNvSpPr>
            <a:spLocks noGrp="1" noChangeArrowheads="1"/>
          </p:cNvSpPr>
          <p:nvPr>
            <p:ph type="title"/>
          </p:nvPr>
        </p:nvSpPr>
        <p:spPr/>
        <p:txBody>
          <a:bodyPr/>
          <a:lstStyle/>
          <a:p>
            <a:pPr eaLnBrk="1" hangingPunct="1"/>
            <a:r>
              <a:rPr lang="en-US" altLang="zh-TW"/>
              <a:t>Convolution and Correlation Theorems</a:t>
            </a:r>
          </a:p>
        </p:txBody>
      </p:sp>
      <p:sp>
        <p:nvSpPr>
          <p:cNvPr id="87044" name="Rectangle 3">
            <a:extLst>
              <a:ext uri="{FF2B5EF4-FFF2-40B4-BE49-F238E27FC236}">
                <a16:creationId xmlns:a16="http://schemas.microsoft.com/office/drawing/2014/main" id="{A0B6F639-6BE0-47AA-B64A-7C5594E525A2}"/>
              </a:ext>
            </a:extLst>
          </p:cNvPr>
          <p:cNvSpPr>
            <a:spLocks noGrp="1" noChangeArrowheads="1"/>
          </p:cNvSpPr>
          <p:nvPr>
            <p:ph type="body" idx="1"/>
          </p:nvPr>
        </p:nvSpPr>
        <p:spPr/>
        <p:txBody>
          <a:bodyPr/>
          <a:lstStyle/>
          <a:p>
            <a:pPr eaLnBrk="1" hangingPunct="1"/>
            <a:r>
              <a:rPr lang="en-US" altLang="zh-TW" dirty="0"/>
              <a:t>The discrete convolution of two functions </a:t>
            </a:r>
            <a:r>
              <a:rPr lang="en-US" altLang="zh-TW" i="1" dirty="0"/>
              <a:t>f</a:t>
            </a:r>
            <a:r>
              <a:rPr lang="en-US" altLang="zh-TW" dirty="0"/>
              <a:t>(</a:t>
            </a:r>
            <a:r>
              <a:rPr lang="en-US" altLang="zh-TW" i="1" dirty="0"/>
              <a:t>x</a:t>
            </a:r>
            <a:r>
              <a:rPr lang="en-US" altLang="zh-TW" dirty="0"/>
              <a:t>,</a:t>
            </a:r>
            <a:r>
              <a:rPr lang="en-US" altLang="zh-TW" i="1" dirty="0"/>
              <a:t> y</a:t>
            </a:r>
            <a:r>
              <a:rPr lang="en-US" altLang="zh-TW" dirty="0"/>
              <a:t>) and </a:t>
            </a:r>
            <a:r>
              <a:rPr lang="en-US" altLang="zh-TW" i="1" dirty="0"/>
              <a:t>h</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M×N</a:t>
            </a:r>
            <a:r>
              <a:rPr lang="en-US" altLang="zh-TW" dirty="0"/>
              <a:t> denoted by </a:t>
            </a:r>
            <a:r>
              <a:rPr lang="en-US" altLang="zh-TW" i="1" dirty="0"/>
              <a:t>f</a:t>
            </a:r>
            <a:r>
              <a:rPr lang="en-US" altLang="zh-TW" dirty="0"/>
              <a:t>(</a:t>
            </a:r>
            <a:r>
              <a:rPr lang="en-US" altLang="zh-TW" i="1" dirty="0"/>
              <a:t>x</a:t>
            </a:r>
            <a:r>
              <a:rPr lang="en-US" altLang="zh-TW" dirty="0"/>
              <a:t>,</a:t>
            </a:r>
            <a:r>
              <a:rPr lang="en-US" altLang="zh-TW" i="1" dirty="0"/>
              <a:t> y</a:t>
            </a:r>
            <a:r>
              <a:rPr lang="en-US" altLang="zh-TW" dirty="0"/>
              <a:t>)</a:t>
            </a:r>
            <a:r>
              <a:rPr lang="en-US" altLang="zh-TW" i="1" dirty="0"/>
              <a:t>*h</a:t>
            </a:r>
            <a:r>
              <a:rPr lang="en-US" altLang="zh-TW" dirty="0"/>
              <a:t>(</a:t>
            </a:r>
            <a:r>
              <a:rPr lang="en-US" altLang="zh-TW" i="1" dirty="0"/>
              <a:t>x</a:t>
            </a:r>
            <a:r>
              <a:rPr lang="en-US" altLang="zh-TW" dirty="0"/>
              <a:t>,</a:t>
            </a:r>
            <a:r>
              <a:rPr lang="en-US" altLang="zh-TW" i="1" dirty="0"/>
              <a:t> y</a:t>
            </a:r>
            <a:r>
              <a:rPr lang="en-US" altLang="zh-TW" dirty="0"/>
              <a:t>), is given by:</a:t>
            </a:r>
          </a:p>
          <a:p>
            <a:pPr algn="r" eaLnBrk="1" hangingPunct="1">
              <a:lnSpc>
                <a:spcPct val="140000"/>
              </a:lnSpc>
              <a:buFont typeface="Wingdings" panose="05000000000000000000" pitchFamily="2" charset="2"/>
              <a:buNone/>
            </a:pPr>
            <a:r>
              <a:rPr lang="en-US" altLang="zh-TW" dirty="0"/>
              <a:t>				(4.6-27)</a:t>
            </a:r>
          </a:p>
          <a:p>
            <a:pPr algn="r" eaLnBrk="1" hangingPunct="1">
              <a:lnSpc>
                <a:spcPct val="160000"/>
              </a:lnSpc>
              <a:buFont typeface="Wingdings" panose="05000000000000000000" pitchFamily="2" charset="2"/>
              <a:buNone/>
            </a:pPr>
            <a:r>
              <a:rPr lang="zh-TW" altLang="en-US" dirty="0"/>
              <a:t>			</a:t>
            </a:r>
            <a:r>
              <a:rPr lang="en-US" altLang="zh-TW" dirty="0"/>
              <a:t>(4.6-28)</a:t>
            </a:r>
          </a:p>
          <a:p>
            <a:pPr algn="r" eaLnBrk="1" hangingPunct="1">
              <a:buFont typeface="Wingdings" panose="05000000000000000000" pitchFamily="2" charset="2"/>
              <a:buNone/>
            </a:pPr>
            <a:r>
              <a:rPr lang="zh-TW" altLang="en-US" dirty="0"/>
              <a:t>			</a:t>
            </a:r>
            <a:r>
              <a:rPr lang="en-US" altLang="zh-TW" dirty="0"/>
              <a:t>(4.6-29)</a:t>
            </a:r>
          </a:p>
          <a:p>
            <a:pPr eaLnBrk="1" hangingPunct="1"/>
            <a:endParaRPr lang="zh-TW" altLang="en-US" dirty="0"/>
          </a:p>
        </p:txBody>
      </p:sp>
      <p:graphicFrame>
        <p:nvGraphicFramePr>
          <p:cNvPr id="87045" name="Object 4">
            <a:extLst>
              <a:ext uri="{FF2B5EF4-FFF2-40B4-BE49-F238E27FC236}">
                <a16:creationId xmlns:a16="http://schemas.microsoft.com/office/drawing/2014/main" id="{9E46641A-4EB9-4EC3-AA00-80C3981E444F}"/>
              </a:ext>
            </a:extLst>
          </p:cNvPr>
          <p:cNvGraphicFramePr>
            <a:graphicFrameLocks noChangeAspect="1"/>
          </p:cNvGraphicFramePr>
          <p:nvPr/>
        </p:nvGraphicFramePr>
        <p:xfrm>
          <a:off x="900113" y="2205038"/>
          <a:ext cx="6696075" cy="1008062"/>
        </p:xfrm>
        <a:graphic>
          <a:graphicData uri="http://schemas.openxmlformats.org/presentationml/2006/ole">
            <mc:AlternateContent xmlns:mc="http://schemas.openxmlformats.org/markup-compatibility/2006">
              <mc:Choice xmlns:v="urn:schemas-microsoft-com:vml" Requires="v">
                <p:oleObj spid="_x0000_s87264" name="方程式" r:id="rId3" imgW="3136900" imgH="431800" progId="Equation.3">
                  <p:embed/>
                </p:oleObj>
              </mc:Choice>
              <mc:Fallback>
                <p:oleObj name="方程式" r:id="rId3" imgW="3136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66960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
            <a:extLst>
              <a:ext uri="{FF2B5EF4-FFF2-40B4-BE49-F238E27FC236}">
                <a16:creationId xmlns:a16="http://schemas.microsoft.com/office/drawing/2014/main" id="{18289B41-F9FC-4C32-BE5C-A066941EBDDC}"/>
              </a:ext>
            </a:extLst>
          </p:cNvPr>
          <p:cNvGraphicFramePr>
            <a:graphicFrameLocks noChangeAspect="1"/>
          </p:cNvGraphicFramePr>
          <p:nvPr/>
        </p:nvGraphicFramePr>
        <p:xfrm>
          <a:off x="900113" y="3213100"/>
          <a:ext cx="4483100" cy="503238"/>
        </p:xfrm>
        <a:graphic>
          <a:graphicData uri="http://schemas.openxmlformats.org/presentationml/2006/ole">
            <mc:AlternateContent xmlns:mc="http://schemas.openxmlformats.org/markup-compatibility/2006">
              <mc:Choice xmlns:v="urn:schemas-microsoft-com:vml" Requires="v">
                <p:oleObj spid="_x0000_s87265" name="方程式" r:id="rId5" imgW="2095500" imgH="203200" progId="Equation.3">
                  <p:embed/>
                </p:oleObj>
              </mc:Choice>
              <mc:Fallback>
                <p:oleObj name="方程式" r:id="rId5" imgW="20955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213100"/>
                        <a:ext cx="44831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6">
            <a:extLst>
              <a:ext uri="{FF2B5EF4-FFF2-40B4-BE49-F238E27FC236}">
                <a16:creationId xmlns:a16="http://schemas.microsoft.com/office/drawing/2014/main" id="{B66E69C0-B60E-4633-9A9C-5B1CC95E0B11}"/>
              </a:ext>
            </a:extLst>
          </p:cNvPr>
          <p:cNvGraphicFramePr>
            <a:graphicFrameLocks noChangeAspect="1"/>
          </p:cNvGraphicFramePr>
          <p:nvPr/>
        </p:nvGraphicFramePr>
        <p:xfrm>
          <a:off x="889000" y="3786188"/>
          <a:ext cx="4556125" cy="487362"/>
        </p:xfrm>
        <a:graphic>
          <a:graphicData uri="http://schemas.openxmlformats.org/presentationml/2006/ole">
            <mc:AlternateContent xmlns:mc="http://schemas.openxmlformats.org/markup-compatibility/2006">
              <mc:Choice xmlns:v="urn:schemas-microsoft-com:vml" Requires="v">
                <p:oleObj spid="_x0000_s87266" name="方程式" r:id="rId7" imgW="2095500" imgH="203200" progId="Equation.3">
                  <p:embed/>
                </p:oleObj>
              </mc:Choice>
              <mc:Fallback>
                <p:oleObj name="方程式" r:id="rId7" imgW="20955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0" y="3786188"/>
                        <a:ext cx="455612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方塊 10">
            <a:extLst>
              <a:ext uri="{FF2B5EF4-FFF2-40B4-BE49-F238E27FC236}">
                <a16:creationId xmlns:a16="http://schemas.microsoft.com/office/drawing/2014/main" id="{0E7EA075-041E-41FB-8361-D4F7113B57A8}"/>
              </a:ext>
            </a:extLst>
          </p:cNvPr>
          <p:cNvSpPr txBox="1"/>
          <p:nvPr/>
        </p:nvSpPr>
        <p:spPr>
          <a:xfrm>
            <a:off x="7465383" y="2478236"/>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9" name="文字方塊 10">
            <a:extLst>
              <a:ext uri="{FF2B5EF4-FFF2-40B4-BE49-F238E27FC236}">
                <a16:creationId xmlns:a16="http://schemas.microsoft.com/office/drawing/2014/main" id="{D9FC42F2-C5F4-4040-A3C0-C6865BD6BB3A}"/>
              </a:ext>
            </a:extLst>
          </p:cNvPr>
          <p:cNvSpPr txBox="1"/>
          <p:nvPr/>
        </p:nvSpPr>
        <p:spPr>
          <a:xfrm>
            <a:off x="5252408" y="3231123"/>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
        <p:nvSpPr>
          <p:cNvPr id="10" name="文字方塊 10">
            <a:extLst>
              <a:ext uri="{FF2B5EF4-FFF2-40B4-BE49-F238E27FC236}">
                <a16:creationId xmlns:a16="http://schemas.microsoft.com/office/drawing/2014/main" id="{F3D2F36E-0AD4-4137-8EBD-FEADF9E4D0E2}"/>
              </a:ext>
            </a:extLst>
          </p:cNvPr>
          <p:cNvSpPr txBox="1"/>
          <p:nvPr/>
        </p:nvSpPr>
        <p:spPr>
          <a:xfrm>
            <a:off x="5314320" y="3771369"/>
            <a:ext cx="26161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a:lstStyle>
          <a:p>
            <a:r>
              <a:rPr lang="en-US" altLang="zh-TW" sz="2400" dirty="0">
                <a:latin typeface="+mj-lt"/>
              </a:rPr>
              <a:t>.</a:t>
            </a:r>
            <a:endParaRPr lang="zh-TW" altLang="en-US" sz="2800" dirty="0">
              <a:latin typeface="+mj-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3">
            <a:extLst>
              <a:ext uri="{FF2B5EF4-FFF2-40B4-BE49-F238E27FC236}">
                <a16:creationId xmlns:a16="http://schemas.microsoft.com/office/drawing/2014/main" id="{00D9F99F-E09A-40CC-BF93-20956C9AC14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0BC6C9E-97E4-445A-82AF-53C7BEDABEB8}" type="slidenum">
              <a:rPr kumimoji="0" lang="zh-TW" altLang="en-US"/>
              <a:pPr eaLnBrk="1" hangingPunct="1"/>
              <a:t>82</a:t>
            </a:fld>
            <a:endParaRPr kumimoji="0" lang="en-US" altLang="zh-TW"/>
          </a:p>
        </p:txBody>
      </p:sp>
      <p:sp>
        <p:nvSpPr>
          <p:cNvPr id="88067" name="Rectangle 2">
            <a:extLst>
              <a:ext uri="{FF2B5EF4-FFF2-40B4-BE49-F238E27FC236}">
                <a16:creationId xmlns:a16="http://schemas.microsoft.com/office/drawing/2014/main" id="{5D366930-2D87-4A17-B69D-B41153E5F232}"/>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88068" name="Rectangle 3">
                <a:extLst>
                  <a:ext uri="{FF2B5EF4-FFF2-40B4-BE49-F238E27FC236}">
                    <a16:creationId xmlns:a16="http://schemas.microsoft.com/office/drawing/2014/main" id="{BD5FECBB-C075-4F02-BA0F-8C687FD47206}"/>
                  </a:ext>
                </a:extLst>
              </p:cNvPr>
              <p:cNvSpPr>
                <a:spLocks noGrp="1" noChangeArrowheads="1"/>
              </p:cNvSpPr>
              <p:nvPr>
                <p:ph type="body" idx="1"/>
              </p:nvPr>
            </p:nvSpPr>
            <p:spPr/>
            <p:txBody>
              <a:bodyPr/>
              <a:lstStyle/>
              <a:p>
                <a:pPr eaLnBrk="1" hangingPunct="1">
                  <a:lnSpc>
                    <a:spcPct val="90000"/>
                  </a:lnSpc>
                </a:pPr>
                <a:r>
                  <a:rPr lang="en-US" altLang="zh-TW" dirty="0"/>
                  <a:t>The correlation of two functions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defined as:</a:t>
                </a:r>
              </a:p>
              <a:p>
                <a:pPr algn="r" eaLnBrk="1" hangingPunct="1">
                  <a:lnSpc>
                    <a:spcPct val="90000"/>
                  </a:lnSpc>
                  <a:buFont typeface="Wingdings" panose="05000000000000000000" pitchFamily="2" charset="2"/>
                  <a:buNone/>
                </a:pPr>
                <a:r>
                  <a:rPr lang="zh-TW" altLang="en-US" dirty="0"/>
                  <a:t>		</a:t>
                </a:r>
                <a:r>
                  <a:rPr lang="en-US" altLang="zh-TW" dirty="0"/>
                  <a:t>(4.6-30)</a:t>
                </a:r>
              </a:p>
              <a:p>
                <a:pPr eaLnBrk="1" hangingPunct="1">
                  <a:lnSpc>
                    <a:spcPct val="90000"/>
                  </a:lnSpc>
                  <a:buFont typeface="Wingdings" panose="05000000000000000000" pitchFamily="2" charset="2"/>
                  <a:buNone/>
                </a:pPr>
                <a:r>
                  <a:rPr lang="zh-TW" altLang="en-US" dirty="0"/>
                  <a:t>	</a:t>
                </a:r>
                <a:r>
                  <a:rPr lang="en-US" altLang="zh-TW" dirty="0"/>
                  <a:t>where </a:t>
                </a:r>
                <a14:m>
                  <m:oMath xmlns:m="http://schemas.openxmlformats.org/officeDocument/2006/math">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rPr>
                          <m:t>𝑓</m:t>
                        </m:r>
                      </m:e>
                      <m:sup>
                        <m:r>
                          <a:rPr lang="en-US" altLang="zh-TW" b="0" i="1" dirty="0" smtClean="0">
                            <a:latin typeface="Cambria Math" panose="02040503050406030204" pitchFamily="18" charset="0"/>
                          </a:rPr>
                          <m:t>∗</m:t>
                        </m:r>
                      </m:sup>
                    </m:sSup>
                  </m:oMath>
                </a14:m>
                <a:r>
                  <a:rPr lang="en-US" altLang="zh-TW" dirty="0"/>
                  <a:t> denotes the complex conjugate of </a:t>
                </a:r>
                <a14:m>
                  <m:oMath xmlns:m="http://schemas.openxmlformats.org/officeDocument/2006/math">
                    <m:r>
                      <a:rPr lang="en-US" altLang="zh-TW" i="1" dirty="0" smtClean="0">
                        <a:latin typeface="Cambria Math" panose="02040503050406030204" pitchFamily="18" charset="0"/>
                      </a:rPr>
                      <m:t>𝑓</m:t>
                    </m:r>
                  </m:oMath>
                </a14:m>
                <a:r>
                  <a:rPr lang="en-US" altLang="zh-TW" dirty="0"/>
                  <a:t>.</a:t>
                </a:r>
                <a:endParaRPr lang="zh-TW" altLang="en-US" dirty="0"/>
              </a:p>
              <a:p>
                <a:pPr algn="r" eaLnBrk="1" hangingPunct="1">
                  <a:lnSpc>
                    <a:spcPct val="90000"/>
                  </a:lnSpc>
                  <a:buFont typeface="Wingdings" panose="05000000000000000000" pitchFamily="2" charset="2"/>
                  <a:buNone/>
                </a:pPr>
                <a:r>
                  <a:rPr lang="zh-TW" altLang="en-US" dirty="0"/>
                  <a:t>		</a:t>
                </a:r>
                <a:r>
                  <a:rPr lang="en-US" altLang="zh-TW" dirty="0"/>
                  <a:t>(4.6-31)</a:t>
                </a:r>
              </a:p>
              <a:p>
                <a:pPr algn="r" eaLnBrk="1" hangingPunct="1">
                  <a:lnSpc>
                    <a:spcPct val="90000"/>
                  </a:lnSpc>
                  <a:buFont typeface="Wingdings" panose="05000000000000000000" pitchFamily="2" charset="2"/>
                  <a:buNone/>
                </a:pPr>
                <a:r>
                  <a:rPr lang="zh-TW" altLang="en-US" dirty="0"/>
                  <a:t>		</a:t>
                </a:r>
                <a:r>
                  <a:rPr lang="en-US" altLang="zh-TW" dirty="0"/>
                  <a:t>(4.6-32)</a:t>
                </a:r>
              </a:p>
              <a:p>
                <a:pPr lvl="1" eaLnBrk="1" hangingPunct="1">
                  <a:lnSpc>
                    <a:spcPct val="90000"/>
                  </a:lnSpc>
                </a:pPr>
                <a:r>
                  <a:rPr lang="en-US" altLang="zh-TW" dirty="0"/>
                  <a:t>The principal use of correlation is for template matching, where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a large image containing regions or objects of interest 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is the region or object.</a:t>
                </a:r>
              </a:p>
              <a:p>
                <a:pPr lvl="1" eaLnBrk="1" hangingPunct="1">
                  <a:lnSpc>
                    <a:spcPct val="90000"/>
                  </a:lnSpc>
                </a:pPr>
                <a:r>
                  <a:rPr lang="en-US" altLang="zh-TW" dirty="0"/>
                  <a:t>If there is a match, the correlation of </a:t>
                </a:r>
                <a14:m>
                  <m:oMath xmlns:m="http://schemas.openxmlformats.org/officeDocument/2006/math">
                    <m:r>
                      <a:rPr lang="en-US" altLang="zh-TW" i="1" dirty="0" smtClean="0">
                        <a:latin typeface="Cambria Math" panose="02040503050406030204" pitchFamily="18" charset="0"/>
                      </a:rPr>
                      <m:t>𝑓</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will be maximum at the location where </a:t>
                </a:r>
                <a:r>
                  <a:rPr lang="en-US" altLang="zh-TW" i="1" dirty="0"/>
                  <a:t>h</a:t>
                </a:r>
                <a:r>
                  <a:rPr lang="en-US" altLang="zh-TW" dirty="0"/>
                  <a:t> finds a corresponding region or object in </a:t>
                </a:r>
                <a14:m>
                  <m:oMath xmlns:m="http://schemas.openxmlformats.org/officeDocument/2006/math">
                    <m:r>
                      <a:rPr lang="en-US" altLang="zh-TW" i="1" dirty="0" smtClean="0">
                        <a:latin typeface="Cambria Math" panose="02040503050406030204" pitchFamily="18" charset="0"/>
                      </a:rPr>
                      <m:t>𝑓</m:t>
                    </m:r>
                  </m:oMath>
                </a14:m>
                <a:r>
                  <a:rPr lang="en-US" altLang="zh-TW" dirty="0"/>
                  <a:t>.</a:t>
                </a:r>
              </a:p>
              <a:p>
                <a:pPr eaLnBrk="1" hangingPunct="1">
                  <a:lnSpc>
                    <a:spcPct val="90000"/>
                  </a:lnSpc>
                </a:pPr>
                <a:r>
                  <a:rPr lang="en-US" altLang="zh-TW" dirty="0"/>
                  <a:t>The autocorrelation theorem:</a:t>
                </a:r>
              </a:p>
              <a:p>
                <a:pPr algn="r" eaLnBrk="1" hangingPunct="1">
                  <a:lnSpc>
                    <a:spcPct val="90000"/>
                  </a:lnSpc>
                  <a:buFont typeface="Wingdings" panose="05000000000000000000" pitchFamily="2" charset="2"/>
                  <a:buNone/>
                </a:pPr>
                <a:r>
                  <a:rPr lang="zh-TW" altLang="en-US" dirty="0"/>
                  <a:t>			</a:t>
                </a:r>
                <a:r>
                  <a:rPr lang="en-US" altLang="zh-TW" dirty="0"/>
                  <a:t>(4.6-33)</a:t>
                </a:r>
              </a:p>
              <a:p>
                <a:pPr algn="r" eaLnBrk="1" hangingPunct="1">
                  <a:lnSpc>
                    <a:spcPct val="90000"/>
                  </a:lnSpc>
                  <a:buFont typeface="Wingdings" panose="05000000000000000000" pitchFamily="2" charset="2"/>
                  <a:buNone/>
                </a:pPr>
                <a:r>
                  <a:rPr lang="zh-TW" altLang="en-US" dirty="0"/>
                  <a:t>			</a:t>
                </a:r>
                <a:r>
                  <a:rPr lang="en-US" altLang="zh-TW" dirty="0"/>
                  <a:t>(4.6-34)</a:t>
                </a:r>
                <a:endParaRPr lang="zh-TW" altLang="en-US" dirty="0"/>
              </a:p>
            </p:txBody>
          </p:sp>
        </mc:Choice>
        <mc:Fallback xmlns="">
          <p:sp>
            <p:nvSpPr>
              <p:cNvPr id="88068" name="Rectangle 3">
                <a:extLst>
                  <a:ext uri="{FF2B5EF4-FFF2-40B4-BE49-F238E27FC236}">
                    <a16:creationId xmlns:a16="http://schemas.microsoft.com/office/drawing/2014/main" id="{BD5FECBB-C075-4F02-BA0F-8C687FD47206}"/>
                  </a:ext>
                </a:extLst>
              </p:cNvPr>
              <p:cNvSpPr>
                <a:spLocks noGrp="1" noRot="1" noChangeAspect="1" noMove="1" noResize="1" noEditPoints="1" noAdjustHandles="1" noChangeArrowheads="1" noChangeShapeType="1" noTextEdit="1"/>
              </p:cNvSpPr>
              <p:nvPr>
                <p:ph type="body" idx="1"/>
              </p:nvPr>
            </p:nvSpPr>
            <p:spPr>
              <a:blipFill>
                <a:blip r:embed="rId2"/>
                <a:stretch>
                  <a:fillRect l="-1378" t="-2444" r="-2412" b="-2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69" name="Object 4">
                <a:extLst>
                  <a:ext uri="{FF2B5EF4-FFF2-40B4-BE49-F238E27FC236}">
                    <a16:creationId xmlns:a16="http://schemas.microsoft.com/office/drawing/2014/main" id="{EA0257EC-A6DD-49B0-9E77-E6F7FF23520E}"/>
                  </a:ext>
                </a:extLst>
              </p:cNvPr>
              <p:cNvSpPr txBox="1"/>
              <p:nvPr/>
            </p:nvSpPr>
            <p:spPr bwMode="auto">
              <a:xfrm>
                <a:off x="395536" y="853282"/>
                <a:ext cx="6985000" cy="8651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𝑓</m:t>
                      </m:r>
                      <m:d>
                        <m:dPr>
                          <m:ctrlPr>
                            <a:rPr lang="zh-TW" altLang="en-US" sz="2000" i="1" smtClean="0">
                              <a:solidFill>
                                <a:srgbClr val="000000"/>
                              </a:solidFill>
                              <a:latin typeface="Cambria Math" panose="02040503050406030204" pitchFamily="18" charset="0"/>
                            </a:rPr>
                          </m:ctrlPr>
                        </m:dPr>
                        <m:e>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e>
                      </m:d>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h</m:t>
                      </m:r>
                      <m:d>
                        <m:dPr>
                          <m:ctrlPr>
                            <a:rPr lang="zh-TW" altLang="en-US" sz="2000" i="1" smtClean="0">
                              <a:solidFill>
                                <a:srgbClr val="000000"/>
                              </a:solidFill>
                              <a:latin typeface="Cambria Math" panose="02040503050406030204" pitchFamily="18" charset="0"/>
                            </a:rPr>
                          </m:ctrlPr>
                        </m:dPr>
                        <m:e>
                          <m:r>
                            <a:rPr lang="zh-TW" altLang="en-US" sz="2000" i="1" smtClean="0">
                              <a:solidFill>
                                <a:srgbClr val="000000"/>
                              </a:solidFill>
                              <a:latin typeface="Cambria Math" panose="02040503050406030204" pitchFamily="18" charset="0"/>
                            </a:rPr>
                            <m:t>𝑥</m:t>
                          </m:r>
                          <m:r>
                            <a:rPr lang="zh-TW" altLang="en-US" sz="2000" i="1" smtClean="0">
                              <a:solidFill>
                                <a:srgbClr val="000000"/>
                              </a:solidFill>
                              <a:latin typeface="Cambria Math" panose="02040503050406030204" pitchFamily="18" charset="0"/>
                            </a:rPr>
                            <m:t>,</m:t>
                          </m:r>
                          <m:r>
                            <a:rPr lang="zh-TW" altLang="en-US" sz="2000" i="1" smtClean="0">
                              <a:solidFill>
                                <a:srgbClr val="000000"/>
                              </a:solidFill>
                              <a:latin typeface="Cambria Math" panose="02040503050406030204" pitchFamily="18" charset="0"/>
                            </a:rPr>
                            <m:t>𝑦</m:t>
                          </m:r>
                        </m:e>
                      </m:d>
                      <m:r>
                        <a:rPr lang="zh-TW" altLang="en-US" sz="2000" i="1" smtClean="0">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𝑀𝑁</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𝑛</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𝑁</m:t>
                              </m:r>
                              <m:r>
                                <a:rPr lang="zh-TW" altLang="en-US" sz="2000" i="1">
                                  <a:solidFill>
                                    <a:srgbClr val="000000"/>
                                  </a:solidFill>
                                  <a:latin typeface="Cambria Math" panose="02040503050406030204" pitchFamily="18" charset="0"/>
                                </a:rPr>
                                <m:t>−1</m:t>
                              </m:r>
                            </m:sup>
                            <m:e>
                              <m:sSup>
                                <m:sSupPr>
                                  <m:ctrlPr>
                                    <a:rPr lang="en-US" altLang="zh-TW" sz="2000" i="1" smtClean="0">
                                      <a:solidFill>
                                        <a:srgbClr val="000000"/>
                                      </a:solidFill>
                                      <a:latin typeface="Cambria Math" panose="02040503050406030204" pitchFamily="18" charset="0"/>
                                    </a:rPr>
                                  </m:ctrlPr>
                                </m:sSupPr>
                                <m:e>
                                  <m:r>
                                    <a:rPr lang="en-US" altLang="zh-TW" sz="2000" b="0" i="1" smtClean="0">
                                      <a:solidFill>
                                        <a:srgbClr val="000000"/>
                                      </a:solidFill>
                                      <a:latin typeface="Cambria Math" panose="02040503050406030204" pitchFamily="18" charset="0"/>
                                    </a:rPr>
                                    <m:t>𝑓</m:t>
                                  </m:r>
                                </m:e>
                                <m:sup>
                                  <m:r>
                                    <a:rPr lang="en-US" altLang="zh-TW" sz="2000" b="0" i="1" smtClean="0">
                                      <a:solidFill>
                                        <a:srgbClr val="000000"/>
                                      </a:solidFill>
                                      <a:latin typeface="Cambria Math" panose="02040503050406030204" pitchFamily="18" charset="0"/>
                                    </a:rPr>
                                    <m:t>∗</m:t>
                                  </m:r>
                                </m:sup>
                              </m:sSup>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e>
                              </m:d>
                              <m:r>
                                <a:rPr lang="zh-TW" altLang="en-US" sz="2000" i="1">
                                  <a:solidFill>
                                    <a:srgbClr val="000000"/>
                                  </a:solidFill>
                                  <a:latin typeface="Cambria Math" panose="02040503050406030204" pitchFamily="18" charset="0"/>
                                </a:rPr>
                                <m:t>h</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𝑚</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𝑦</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𝑛</m:t>
                                  </m:r>
                                </m:e>
                              </m:d>
                            </m:e>
                          </m:nary>
                        </m:e>
                      </m:nary>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88069" name="Object 4">
                <a:extLst>
                  <a:ext uri="{FF2B5EF4-FFF2-40B4-BE49-F238E27FC236}">
                    <a16:creationId xmlns:a16="http://schemas.microsoft.com/office/drawing/2014/main" id="{EA0257EC-A6DD-49B0-9E77-E6F7FF23520E}"/>
                  </a:ext>
                </a:extLst>
              </p:cNvPr>
              <p:cNvSpPr txBox="1">
                <a:spLocks noRot="1" noChangeAspect="1" noMove="1" noResize="1" noEditPoints="1" noAdjustHandles="1" noChangeArrowheads="1" noChangeShapeType="1" noTextEdit="1"/>
              </p:cNvSpPr>
              <p:nvPr/>
            </p:nvSpPr>
            <p:spPr bwMode="auto">
              <a:xfrm>
                <a:off x="395536" y="853282"/>
                <a:ext cx="6985000" cy="865187"/>
              </a:xfrm>
              <a:prstGeom prst="rect">
                <a:avLst/>
              </a:prstGeom>
              <a:blipFill>
                <a:blip r:embed="rId3"/>
                <a:stretch>
                  <a:fillRect b="-3521"/>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0" name="Object 5">
                <a:extLst>
                  <a:ext uri="{FF2B5EF4-FFF2-40B4-BE49-F238E27FC236}">
                    <a16:creationId xmlns:a16="http://schemas.microsoft.com/office/drawing/2014/main" id="{3CB33F81-0726-43B1-A1D1-1C8AF7C111A4}"/>
                  </a:ext>
                </a:extLst>
              </p:cNvPr>
              <p:cNvSpPr txBox="1"/>
              <p:nvPr/>
            </p:nvSpPr>
            <p:spPr bwMode="auto">
              <a:xfrm>
                <a:off x="563563" y="2132856"/>
                <a:ext cx="5640387" cy="44291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h</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𝑥</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𝑦</m:t>
                      </m:r>
                      <m:r>
                        <a:rPr lang="zh-TW" altLang="en-US" sz="2400" i="1" smtClean="0">
                          <a:solidFill>
                            <a:srgbClr val="000000"/>
                          </a:solidFill>
                          <a:latin typeface="Cambria Math" panose="02040503050406030204" pitchFamily="18" charset="0"/>
                        </a:rPr>
                        <m:t>)⇔</m:t>
                      </m:r>
                      <m:sSup>
                        <m:sSupPr>
                          <m:ctrlPr>
                            <a:rPr lang="en-US" altLang="zh-TW" sz="2400" i="1" smtClean="0">
                              <a:solidFill>
                                <a:srgbClr val="000000"/>
                              </a:solidFill>
                              <a:latin typeface="Cambria Math" panose="02040503050406030204" pitchFamily="18" charset="0"/>
                            </a:rPr>
                          </m:ctrlPr>
                        </m:sSupPr>
                        <m:e>
                          <m:r>
                            <a:rPr lang="en-US" altLang="zh-TW" sz="2400" b="0" i="1" smtClean="0">
                              <a:solidFill>
                                <a:srgbClr val="000000"/>
                              </a:solidFill>
                              <a:latin typeface="Cambria Math" panose="02040503050406030204" pitchFamily="18" charset="0"/>
                            </a:rPr>
                            <m:t>𝐹</m:t>
                          </m:r>
                        </m:e>
                        <m:sup>
                          <m:r>
                            <a:rPr lang="en-US" altLang="zh-TW" sz="2400" b="0" i="1" smtClean="0">
                              <a:solidFill>
                                <a:srgbClr val="000000"/>
                              </a:solidFill>
                              <a:latin typeface="Cambria Math" panose="02040503050406030204" pitchFamily="18" charset="0"/>
                            </a:rPr>
                            <m:t>∗</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0" name="Object 5">
                <a:extLst>
                  <a:ext uri="{FF2B5EF4-FFF2-40B4-BE49-F238E27FC236}">
                    <a16:creationId xmlns:a16="http://schemas.microsoft.com/office/drawing/2014/main" id="{3CB33F81-0726-43B1-A1D1-1C8AF7C111A4}"/>
                  </a:ext>
                </a:extLst>
              </p:cNvPr>
              <p:cNvSpPr txBox="1">
                <a:spLocks noRot="1" noChangeAspect="1" noMove="1" noResize="1" noEditPoints="1" noAdjustHandles="1" noChangeArrowheads="1" noChangeShapeType="1" noTextEdit="1"/>
              </p:cNvSpPr>
              <p:nvPr/>
            </p:nvSpPr>
            <p:spPr bwMode="auto">
              <a:xfrm>
                <a:off x="563563" y="2132856"/>
                <a:ext cx="5640387" cy="442913"/>
              </a:xfrm>
              <a:prstGeom prst="rect">
                <a:avLst/>
              </a:prstGeom>
              <a:blipFill>
                <a:blip r:embed="rId4"/>
                <a:stretch>
                  <a:fillRect b="-24658"/>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1" name="Object 6">
                <a:extLst>
                  <a:ext uri="{FF2B5EF4-FFF2-40B4-BE49-F238E27FC236}">
                    <a16:creationId xmlns:a16="http://schemas.microsoft.com/office/drawing/2014/main" id="{6EF36637-5B8E-4381-AB0A-E46AD760266D}"/>
                  </a:ext>
                </a:extLst>
              </p:cNvPr>
              <p:cNvSpPr txBox="1"/>
              <p:nvPr/>
            </p:nvSpPr>
            <p:spPr bwMode="auto">
              <a:xfrm>
                <a:off x="574675" y="2604344"/>
                <a:ext cx="5640388" cy="4540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000000"/>
                              </a:solidFill>
                              <a:latin typeface="Cambria Math" panose="02040503050406030204" pitchFamily="18" charset="0"/>
                            </a:rPr>
                          </m:ctrlPr>
                        </m:sSupPr>
                        <m:e>
                          <m:r>
                            <a:rPr lang="en-US" altLang="zh-TW" sz="2400" b="0" i="1" smtClean="0">
                              <a:solidFill>
                                <a:srgbClr val="000000"/>
                              </a:solidFill>
                              <a:latin typeface="Cambria Math" panose="02040503050406030204" pitchFamily="18" charset="0"/>
                            </a:rPr>
                            <m:t>𝑓</m:t>
                          </m:r>
                        </m:e>
                        <m:sup>
                          <m:r>
                            <a:rPr lang="en-US" altLang="zh-TW" sz="2400" b="0" i="1" smtClean="0">
                              <a:solidFill>
                                <a:srgbClr val="000000"/>
                              </a:solidFill>
                              <a:latin typeface="Cambria Math" panose="02040503050406030204" pitchFamily="18" charset="0"/>
                            </a:rPr>
                            <m:t>∗</m:t>
                          </m:r>
                        </m:sup>
                      </m:s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h</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𝐻</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1" name="Object 6">
                <a:extLst>
                  <a:ext uri="{FF2B5EF4-FFF2-40B4-BE49-F238E27FC236}">
                    <a16:creationId xmlns:a16="http://schemas.microsoft.com/office/drawing/2014/main" id="{6EF36637-5B8E-4381-AB0A-E46AD760266D}"/>
                  </a:ext>
                </a:extLst>
              </p:cNvPr>
              <p:cNvSpPr txBox="1">
                <a:spLocks noRot="1" noChangeAspect="1" noMove="1" noResize="1" noEditPoints="1" noAdjustHandles="1" noChangeArrowheads="1" noChangeShapeType="1" noTextEdit="1"/>
              </p:cNvSpPr>
              <p:nvPr/>
            </p:nvSpPr>
            <p:spPr bwMode="auto">
              <a:xfrm>
                <a:off x="574675" y="2604344"/>
                <a:ext cx="5640388" cy="454025"/>
              </a:xfrm>
              <a:prstGeom prst="rect">
                <a:avLst/>
              </a:prstGeom>
              <a:blipFill>
                <a:blip r:embed="rId5"/>
                <a:stretch>
                  <a:fillRect b="-21333"/>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2" name="Object 7">
                <a:extLst>
                  <a:ext uri="{FF2B5EF4-FFF2-40B4-BE49-F238E27FC236}">
                    <a16:creationId xmlns:a16="http://schemas.microsoft.com/office/drawing/2014/main" id="{C9DC9734-1C3C-4D32-9300-FE59C26B3CE1}"/>
                  </a:ext>
                </a:extLst>
              </p:cNvPr>
              <p:cNvSpPr txBox="1"/>
              <p:nvPr/>
            </p:nvSpPr>
            <p:spPr bwMode="auto">
              <a:xfrm>
                <a:off x="626268" y="5663843"/>
                <a:ext cx="4213349" cy="5984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𝐹</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e>
                              </m:d>
                            </m:e>
                          </m:d>
                        </m:e>
                        <m:sup>
                          <m:r>
                            <a:rPr lang="zh-TW" altLang="en-US" sz="2400" i="1">
                              <a:solidFill>
                                <a:srgbClr val="000000"/>
                              </a:solidFill>
                              <a:latin typeface="Cambria Math" panose="02040503050406030204" pitchFamily="18" charset="0"/>
                            </a:rPr>
                            <m:t>2</m:t>
                          </m:r>
                        </m:sup>
                      </m:sSup>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88072" name="Object 7">
                <a:extLst>
                  <a:ext uri="{FF2B5EF4-FFF2-40B4-BE49-F238E27FC236}">
                    <a16:creationId xmlns:a16="http://schemas.microsoft.com/office/drawing/2014/main" id="{C9DC9734-1C3C-4D32-9300-FE59C26B3CE1}"/>
                  </a:ext>
                </a:extLst>
              </p:cNvPr>
              <p:cNvSpPr txBox="1">
                <a:spLocks noRot="1" noChangeAspect="1" noMove="1" noResize="1" noEditPoints="1" noAdjustHandles="1" noChangeArrowheads="1" noChangeShapeType="1" noTextEdit="1"/>
              </p:cNvSpPr>
              <p:nvPr/>
            </p:nvSpPr>
            <p:spPr bwMode="auto">
              <a:xfrm>
                <a:off x="626268" y="5663843"/>
                <a:ext cx="4213349" cy="598487"/>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073" name="Object 8">
                <a:extLst>
                  <a:ext uri="{FF2B5EF4-FFF2-40B4-BE49-F238E27FC236}">
                    <a16:creationId xmlns:a16="http://schemas.microsoft.com/office/drawing/2014/main" id="{47E2CA50-38FA-4AB0-941D-F82EE1DD87F5}"/>
                  </a:ext>
                </a:extLst>
              </p:cNvPr>
              <p:cNvSpPr txBox="1"/>
              <p:nvPr/>
            </p:nvSpPr>
            <p:spPr bwMode="auto">
              <a:xfrm>
                <a:off x="677863" y="6165676"/>
                <a:ext cx="4110161" cy="6477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𝑓</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𝑣</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88073" name="Object 8">
                <a:extLst>
                  <a:ext uri="{FF2B5EF4-FFF2-40B4-BE49-F238E27FC236}">
                    <a16:creationId xmlns:a16="http://schemas.microsoft.com/office/drawing/2014/main" id="{47E2CA50-38FA-4AB0-941D-F82EE1DD87F5}"/>
                  </a:ext>
                </a:extLst>
              </p:cNvPr>
              <p:cNvSpPr txBox="1">
                <a:spLocks noRot="1" noChangeAspect="1" noMove="1" noResize="1" noEditPoints="1" noAdjustHandles="1" noChangeArrowheads="1" noChangeShapeType="1" noTextEdit="1"/>
              </p:cNvSpPr>
              <p:nvPr/>
            </p:nvSpPr>
            <p:spPr bwMode="auto">
              <a:xfrm>
                <a:off x="677863" y="6165676"/>
                <a:ext cx="4110161" cy="647700"/>
              </a:xfrm>
              <a:prstGeom prst="rect">
                <a:avLst/>
              </a:prstGeom>
              <a:blipFill>
                <a:blip r:embed="rId7"/>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編號版面配置區 3">
            <a:extLst>
              <a:ext uri="{FF2B5EF4-FFF2-40B4-BE49-F238E27FC236}">
                <a16:creationId xmlns:a16="http://schemas.microsoft.com/office/drawing/2014/main" id="{92587FED-AEBC-46EE-9EC9-AB979AE3B3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B111671B-5F21-4610-BDA5-ABD5EA4D4BB0}" type="slidenum">
              <a:rPr kumimoji="0" lang="zh-TW" altLang="en-US"/>
              <a:pPr eaLnBrk="1" hangingPunct="1"/>
              <a:t>83</a:t>
            </a:fld>
            <a:endParaRPr kumimoji="0" lang="en-US" altLang="zh-TW"/>
          </a:p>
        </p:txBody>
      </p:sp>
      <p:sp>
        <p:nvSpPr>
          <p:cNvPr id="89091" name="Rectangle 2">
            <a:extLst>
              <a:ext uri="{FF2B5EF4-FFF2-40B4-BE49-F238E27FC236}">
                <a16:creationId xmlns:a16="http://schemas.microsoft.com/office/drawing/2014/main" id="{3FB8D4C4-517F-48AF-9B63-3D0A3EA6AF4D}"/>
              </a:ext>
            </a:extLst>
          </p:cNvPr>
          <p:cNvSpPr>
            <a:spLocks noGrp="1" noChangeArrowheads="1"/>
          </p:cNvSpPr>
          <p:nvPr>
            <p:ph type="title"/>
          </p:nvPr>
        </p:nvSpPr>
        <p:spPr/>
        <p:txBody>
          <a:bodyPr/>
          <a:lstStyle/>
          <a:p>
            <a:pPr eaLnBrk="1" hangingPunct="1"/>
            <a:endParaRPr lang="zh-TW" altLang="en-US"/>
          </a:p>
        </p:txBody>
      </p:sp>
      <p:sp>
        <p:nvSpPr>
          <p:cNvPr id="89092" name="Rectangle 3">
            <a:extLst>
              <a:ext uri="{FF2B5EF4-FFF2-40B4-BE49-F238E27FC236}">
                <a16:creationId xmlns:a16="http://schemas.microsoft.com/office/drawing/2014/main" id="{828BFB1B-A151-4810-A5DD-337927E3FAE9}"/>
              </a:ext>
            </a:extLst>
          </p:cNvPr>
          <p:cNvSpPr>
            <a:spLocks noGrp="1" noChangeArrowheads="1"/>
          </p:cNvSpPr>
          <p:nvPr>
            <p:ph type="body" idx="1"/>
          </p:nvPr>
        </p:nvSpPr>
        <p:spPr/>
        <p:txBody>
          <a:bodyPr/>
          <a:lstStyle/>
          <a:p>
            <a:pPr eaLnBrk="1" hangingPunct="1"/>
            <a:r>
              <a:rPr lang="en-US" altLang="zh-TW"/>
              <a:t>Fig. 4.41 shows a simple illustration of image padding and correlation.</a:t>
            </a:r>
            <a:endParaRPr lang="zh-TW" altLang="en-US"/>
          </a:p>
        </p:txBody>
      </p:sp>
      <p:pic>
        <p:nvPicPr>
          <p:cNvPr id="89093" name="Picture 4">
            <a:extLst>
              <a:ext uri="{FF2B5EF4-FFF2-40B4-BE49-F238E27FC236}">
                <a16:creationId xmlns:a16="http://schemas.microsoft.com/office/drawing/2014/main" id="{27DFBB37-E579-4832-AE80-A8A65CAB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836613"/>
            <a:ext cx="509905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編號版面配置區 3">
            <a:extLst>
              <a:ext uri="{FF2B5EF4-FFF2-40B4-BE49-F238E27FC236}">
                <a16:creationId xmlns:a16="http://schemas.microsoft.com/office/drawing/2014/main" id="{0987AFBE-B57B-4D83-A286-077885120F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69056A81-0730-4CBA-8FF9-620513347E3A}" type="slidenum">
              <a:rPr kumimoji="0" lang="zh-TW" altLang="en-US"/>
              <a:pPr eaLnBrk="1" hangingPunct="1"/>
              <a:t>84</a:t>
            </a:fld>
            <a:endParaRPr kumimoji="0" lang="en-US" altLang="zh-TW"/>
          </a:p>
        </p:txBody>
      </p:sp>
      <p:sp>
        <p:nvSpPr>
          <p:cNvPr id="90115" name="Rectangle 2">
            <a:extLst>
              <a:ext uri="{FF2B5EF4-FFF2-40B4-BE49-F238E27FC236}">
                <a16:creationId xmlns:a16="http://schemas.microsoft.com/office/drawing/2014/main" id="{0B07FD68-3E91-42AE-8BDB-14074984FB2B}"/>
              </a:ext>
            </a:extLst>
          </p:cNvPr>
          <p:cNvSpPr>
            <a:spLocks noGrp="1" noChangeArrowheads="1"/>
          </p:cNvSpPr>
          <p:nvPr>
            <p:ph type="title"/>
          </p:nvPr>
        </p:nvSpPr>
        <p:spPr/>
        <p:txBody>
          <a:bodyPr/>
          <a:lstStyle/>
          <a:p>
            <a:pPr eaLnBrk="1" hangingPunct="1"/>
            <a:r>
              <a:rPr lang="en-US" altLang="zh-TW"/>
              <a:t>Properties of 2-D Fourier Transform</a:t>
            </a:r>
            <a:endParaRPr lang="zh-TW" altLang="en-US"/>
          </a:p>
        </p:txBody>
      </p:sp>
      <p:sp>
        <p:nvSpPr>
          <p:cNvPr id="90116" name="Rectangle 3">
            <a:extLst>
              <a:ext uri="{FF2B5EF4-FFF2-40B4-BE49-F238E27FC236}">
                <a16:creationId xmlns:a16="http://schemas.microsoft.com/office/drawing/2014/main" id="{559B2F2F-9959-4966-8FAA-81527B560918}"/>
              </a:ext>
            </a:extLst>
          </p:cNvPr>
          <p:cNvSpPr>
            <a:spLocks noGrp="1" noChangeArrowheads="1"/>
          </p:cNvSpPr>
          <p:nvPr>
            <p:ph type="body" idx="1"/>
          </p:nvPr>
        </p:nvSpPr>
        <p:spPr/>
        <p:txBody>
          <a:bodyPr/>
          <a:lstStyle/>
          <a:p>
            <a:pPr eaLnBrk="1" hangingPunct="1"/>
            <a:r>
              <a:rPr lang="en-US" altLang="zh-TW"/>
              <a:t>All the properties of the Fourier transform are summaried in Table 4.1</a:t>
            </a:r>
            <a:endParaRPr lang="zh-TW" altLang="en-US"/>
          </a:p>
        </p:txBody>
      </p:sp>
      <p:pic>
        <p:nvPicPr>
          <p:cNvPr id="90117" name="Picture 5">
            <a:extLst>
              <a:ext uri="{FF2B5EF4-FFF2-40B4-BE49-F238E27FC236}">
                <a16:creationId xmlns:a16="http://schemas.microsoft.com/office/drawing/2014/main" id="{C583995A-2D45-46F7-BD57-0053DCF9C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868488"/>
            <a:ext cx="669607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編號版面配置區 3">
            <a:extLst>
              <a:ext uri="{FF2B5EF4-FFF2-40B4-BE49-F238E27FC236}">
                <a16:creationId xmlns:a16="http://schemas.microsoft.com/office/drawing/2014/main" id="{A3B16284-9F63-4BC9-96E3-406BB9549D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F53DF50E-A650-4289-99C9-0BCD86960201}" type="slidenum">
              <a:rPr kumimoji="0" lang="zh-TW" altLang="en-US"/>
              <a:pPr eaLnBrk="1" hangingPunct="1"/>
              <a:t>85</a:t>
            </a:fld>
            <a:endParaRPr kumimoji="0" lang="en-US" altLang="zh-TW"/>
          </a:p>
        </p:txBody>
      </p:sp>
      <p:sp>
        <p:nvSpPr>
          <p:cNvPr id="91139" name="Rectangle 2">
            <a:extLst>
              <a:ext uri="{FF2B5EF4-FFF2-40B4-BE49-F238E27FC236}">
                <a16:creationId xmlns:a16="http://schemas.microsoft.com/office/drawing/2014/main" id="{5C61A547-0CA1-4E7A-88DF-0BC00865FABE}"/>
              </a:ext>
            </a:extLst>
          </p:cNvPr>
          <p:cNvSpPr>
            <a:spLocks noGrp="1" noChangeArrowheads="1"/>
          </p:cNvSpPr>
          <p:nvPr>
            <p:ph type="title"/>
          </p:nvPr>
        </p:nvSpPr>
        <p:spPr/>
        <p:txBody>
          <a:bodyPr/>
          <a:lstStyle/>
          <a:p>
            <a:pPr eaLnBrk="1" hangingPunct="1"/>
            <a:endParaRPr lang="zh-TW" altLang="en-US"/>
          </a:p>
        </p:txBody>
      </p:sp>
      <p:pic>
        <p:nvPicPr>
          <p:cNvPr id="91140" name="Picture 4">
            <a:extLst>
              <a:ext uri="{FF2B5EF4-FFF2-40B4-BE49-F238E27FC236}">
                <a16:creationId xmlns:a16="http://schemas.microsoft.com/office/drawing/2014/main" id="{D556108D-5717-49BB-A24C-08F841FFA8E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82700" y="1169988"/>
            <a:ext cx="5594350" cy="4564062"/>
          </a:xfrm>
          <a:noFill/>
        </p:spPr>
      </p:pic>
      <p:pic>
        <p:nvPicPr>
          <p:cNvPr id="91141" name="Picture 5">
            <a:extLst>
              <a:ext uri="{FF2B5EF4-FFF2-40B4-BE49-F238E27FC236}">
                <a16:creationId xmlns:a16="http://schemas.microsoft.com/office/drawing/2014/main" id="{AFC56AE4-6DCD-4EDA-842B-C0775B47D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513" y="1212850"/>
            <a:ext cx="863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編號版面配置區 3">
            <a:extLst>
              <a:ext uri="{FF2B5EF4-FFF2-40B4-BE49-F238E27FC236}">
                <a16:creationId xmlns:a16="http://schemas.microsoft.com/office/drawing/2014/main" id="{74642EC9-0C8C-4CA4-964A-9CA0321DAF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865F17D0-C447-4603-B514-A7F4C3D0CB60}" type="slidenum">
              <a:rPr kumimoji="0" lang="zh-TW" altLang="en-US"/>
              <a:pPr eaLnBrk="1" hangingPunct="1"/>
              <a:t>86</a:t>
            </a:fld>
            <a:endParaRPr kumimoji="0" lang="en-US" altLang="zh-TW"/>
          </a:p>
        </p:txBody>
      </p:sp>
      <p:sp>
        <p:nvSpPr>
          <p:cNvPr id="92163" name="Rectangle 2">
            <a:extLst>
              <a:ext uri="{FF2B5EF4-FFF2-40B4-BE49-F238E27FC236}">
                <a16:creationId xmlns:a16="http://schemas.microsoft.com/office/drawing/2014/main" id="{CF22E060-FA5B-4D49-B9F3-267AA5E1DF0A}"/>
              </a:ext>
            </a:extLst>
          </p:cNvPr>
          <p:cNvSpPr>
            <a:spLocks noGrp="1" noChangeArrowheads="1"/>
          </p:cNvSpPr>
          <p:nvPr>
            <p:ph type="title"/>
          </p:nvPr>
        </p:nvSpPr>
        <p:spPr/>
        <p:txBody>
          <a:bodyPr/>
          <a:lstStyle/>
          <a:p>
            <a:pPr eaLnBrk="1" hangingPunct="1"/>
            <a:endParaRPr lang="zh-TW" altLang="en-US"/>
          </a:p>
        </p:txBody>
      </p:sp>
      <p:pic>
        <p:nvPicPr>
          <p:cNvPr id="92164" name="Picture 4">
            <a:extLst>
              <a:ext uri="{FF2B5EF4-FFF2-40B4-BE49-F238E27FC236}">
                <a16:creationId xmlns:a16="http://schemas.microsoft.com/office/drawing/2014/main" id="{2E660C2C-ECEF-4543-8DDC-FA6CFE09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52400"/>
            <a:ext cx="56642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a:extLst>
              <a:ext uri="{FF2B5EF4-FFF2-40B4-BE49-F238E27FC236}">
                <a16:creationId xmlns:a16="http://schemas.microsoft.com/office/drawing/2014/main" id="{5E96F539-DA35-4375-9DE1-CD14FB4C8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3771900"/>
            <a:ext cx="5703887"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6">
            <a:extLst>
              <a:ext uri="{FF2B5EF4-FFF2-40B4-BE49-F238E27FC236}">
                <a16:creationId xmlns:a16="http://schemas.microsoft.com/office/drawing/2014/main" id="{6476E792-FBBE-42B4-9A6A-E48820201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260350"/>
            <a:ext cx="10080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8">
            <a:extLst>
              <a:ext uri="{FF2B5EF4-FFF2-40B4-BE49-F238E27FC236}">
                <a16:creationId xmlns:a16="http://schemas.microsoft.com/office/drawing/2014/main" id="{50071288-FD4F-4E8B-95A0-A04038902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013" y="4292600"/>
            <a:ext cx="1296987"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9">
            <a:extLst>
              <a:ext uri="{FF2B5EF4-FFF2-40B4-BE49-F238E27FC236}">
                <a16:creationId xmlns:a16="http://schemas.microsoft.com/office/drawing/2014/main" id="{E7A4960A-622F-451C-89AE-DDA8FAA7B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025" y="5281613"/>
            <a:ext cx="28098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10">
            <a:extLst>
              <a:ext uri="{FF2B5EF4-FFF2-40B4-BE49-F238E27FC236}">
                <a16:creationId xmlns:a16="http://schemas.microsoft.com/office/drawing/2014/main" id="{3F92A80C-29E4-4324-BA2A-8658B8F8CE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5943600"/>
            <a:ext cx="288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編號版面配置區 3">
            <a:extLst>
              <a:ext uri="{FF2B5EF4-FFF2-40B4-BE49-F238E27FC236}">
                <a16:creationId xmlns:a16="http://schemas.microsoft.com/office/drawing/2014/main" id="{0A70549F-6EA7-4024-8E44-1B439DDC63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A6E69783-FA6D-4B52-A9E6-C5D9800A8ECD}" type="slidenum">
              <a:rPr kumimoji="0" lang="zh-TW" altLang="en-US"/>
              <a:pPr eaLnBrk="1" hangingPunct="1"/>
              <a:t>87</a:t>
            </a:fld>
            <a:endParaRPr kumimoji="0" lang="en-US" altLang="zh-TW"/>
          </a:p>
        </p:txBody>
      </p:sp>
      <p:sp>
        <p:nvSpPr>
          <p:cNvPr id="93187" name="Rectangle 2">
            <a:extLst>
              <a:ext uri="{FF2B5EF4-FFF2-40B4-BE49-F238E27FC236}">
                <a16:creationId xmlns:a16="http://schemas.microsoft.com/office/drawing/2014/main" id="{51DB18B8-49E1-47A2-A0D0-5F462E6F5BC8}"/>
              </a:ext>
            </a:extLst>
          </p:cNvPr>
          <p:cNvSpPr>
            <a:spLocks noGrp="1" noChangeArrowheads="1"/>
          </p:cNvSpPr>
          <p:nvPr>
            <p:ph type="title"/>
          </p:nvPr>
        </p:nvSpPr>
        <p:spPr/>
        <p:txBody>
          <a:bodyPr/>
          <a:lstStyle/>
          <a:p>
            <a:pPr eaLnBrk="1" hangingPunct="1"/>
            <a:r>
              <a:rPr lang="en-US" altLang="zh-TW"/>
              <a:t>The Fast Fourier Transform (FFT)</a:t>
            </a:r>
            <a:endParaRPr lang="zh-TW" altLang="en-US"/>
          </a:p>
        </p:txBody>
      </p:sp>
      <mc:AlternateContent xmlns:mc="http://schemas.openxmlformats.org/markup-compatibility/2006" xmlns:a14="http://schemas.microsoft.com/office/drawing/2010/main">
        <mc:Choice Requires="a14">
          <p:sp>
            <p:nvSpPr>
              <p:cNvPr id="93188" name="Rectangle 3">
                <a:extLst>
                  <a:ext uri="{FF2B5EF4-FFF2-40B4-BE49-F238E27FC236}">
                    <a16:creationId xmlns:a16="http://schemas.microsoft.com/office/drawing/2014/main" id="{0E04B5EA-8C19-40B9-882E-0A419409D4FF}"/>
                  </a:ext>
                </a:extLst>
              </p:cNvPr>
              <p:cNvSpPr>
                <a:spLocks noGrp="1" noChangeArrowheads="1"/>
              </p:cNvSpPr>
              <p:nvPr>
                <p:ph type="body" idx="1"/>
              </p:nvPr>
            </p:nvSpPr>
            <p:spPr/>
            <p:txBody>
              <a:bodyPr/>
              <a:lstStyle/>
              <a:p>
                <a:pPr eaLnBrk="1" hangingPunct="1">
                  <a:lnSpc>
                    <a:spcPct val="80000"/>
                  </a:lnSpc>
                  <a:spcBef>
                    <a:spcPct val="10000"/>
                  </a:spcBef>
                </a:pPr>
                <a:r>
                  <a:rPr lang="en-US" altLang="zh-TW" dirty="0"/>
                  <a:t>The FFT algorithm here is based on the so-called successive doubling method.</a:t>
                </a:r>
              </a:p>
              <a:p>
                <a:pPr eaLnBrk="1" hangingPunct="1">
                  <a:lnSpc>
                    <a:spcPct val="80000"/>
                  </a:lnSpc>
                  <a:spcBef>
                    <a:spcPct val="30000"/>
                  </a:spcBef>
                </a:pPr>
                <a:r>
                  <a:rPr lang="zh-TW" altLang="en-US" dirty="0"/>
                  <a:t> 								     </a:t>
                </a:r>
                <a:r>
                  <a:rPr lang="en-US" altLang="zh-TW" dirty="0"/>
                  <a:t>(4.6-35)</a:t>
                </a:r>
              </a:p>
              <a:p>
                <a:pPr eaLnBrk="1" hangingPunct="1">
                  <a:lnSpc>
                    <a:spcPct val="80000"/>
                  </a:lnSpc>
                  <a:spcBef>
                    <a:spcPct val="10000"/>
                  </a:spcBef>
                  <a:buFont typeface="Wingdings" panose="05000000000000000000" pitchFamily="2" charset="2"/>
                  <a:buNone/>
                </a:pPr>
                <a:r>
                  <a:rPr lang="en-US" altLang="zh-TW" dirty="0"/>
                  <a:t>	where</a:t>
                </a:r>
              </a:p>
              <a:p>
                <a:pPr algn="r" eaLnBrk="1" hangingPunct="1">
                  <a:lnSpc>
                    <a:spcPct val="80000"/>
                  </a:lnSpc>
                  <a:spcBef>
                    <a:spcPct val="10000"/>
                  </a:spcBef>
                  <a:buFont typeface="Wingdings" panose="05000000000000000000" pitchFamily="2" charset="2"/>
                  <a:buNone/>
                </a:pPr>
                <a:r>
                  <a:rPr lang="en-US" altLang="zh-TW" dirty="0"/>
                  <a:t>		(4.6-36)</a:t>
                </a:r>
              </a:p>
              <a:p>
                <a:pPr algn="r" eaLnBrk="1" hangingPunct="1">
                  <a:lnSpc>
                    <a:spcPct val="80000"/>
                  </a:lnSpc>
                  <a:spcBef>
                    <a:spcPct val="10000"/>
                  </a:spcBef>
                  <a:buFont typeface="Wingdings" panose="05000000000000000000" pitchFamily="2" charset="2"/>
                  <a:buNone/>
                </a:pPr>
                <a:r>
                  <a:rPr lang="en-US" altLang="zh-TW" dirty="0"/>
                  <a:t>		(4.6-37)</a:t>
                </a:r>
              </a:p>
              <a:p>
                <a:pPr eaLnBrk="1" hangingPunct="1">
                  <a:lnSpc>
                    <a:spcPct val="80000"/>
                  </a:lnSpc>
                  <a:spcBef>
                    <a:spcPct val="10000"/>
                  </a:spcBef>
                  <a:buFont typeface="Wingdings" panose="05000000000000000000" pitchFamily="2" charset="2"/>
                  <a:buNone/>
                </a:pPr>
                <a:r>
                  <a:rPr lang="en-US" altLang="zh-TW" dirty="0"/>
                  <a:t>	with </a:t>
                </a:r>
                <a14:m>
                  <m:oMath xmlns:m="http://schemas.openxmlformats.org/officeDocument/2006/math">
                    <m:r>
                      <a:rPr lang="en-US" altLang="zh-TW" i="1" dirty="0" smtClean="0">
                        <a:latin typeface="Cambria Math" panose="02040503050406030204" pitchFamily="18" charset="0"/>
                      </a:rPr>
                      <m:t>𝑛</m:t>
                    </m:r>
                  </m:oMath>
                </a14:m>
                <a:r>
                  <a:rPr lang="en-US" altLang="zh-TW" dirty="0"/>
                  <a:t> and </a:t>
                </a:r>
                <a14:m>
                  <m:oMath xmlns:m="http://schemas.openxmlformats.org/officeDocument/2006/math">
                    <m:r>
                      <a:rPr lang="en-US" altLang="zh-TW" i="1" dirty="0" smtClean="0">
                        <a:latin typeface="Cambria Math" panose="02040503050406030204" pitchFamily="18" charset="0"/>
                      </a:rPr>
                      <m:t>𝐾</m:t>
                    </m:r>
                  </m:oMath>
                </a14:m>
                <a:r>
                  <a:rPr lang="en-US" altLang="zh-TW" dirty="0"/>
                  <a:t> being positive integers.</a:t>
                </a:r>
              </a:p>
              <a:p>
                <a:pPr eaLnBrk="1" hangingPunct="1">
                  <a:lnSpc>
                    <a:spcPct val="80000"/>
                  </a:lnSpc>
                  <a:spcBef>
                    <a:spcPct val="10000"/>
                  </a:spcBef>
                </a:pPr>
                <a:r>
                  <a:rPr lang="en-US" altLang="zh-TW" dirty="0"/>
                  <a:t> 	</a:t>
                </a:r>
              </a:p>
              <a:p>
                <a:pPr algn="r" eaLnBrk="1" hangingPunct="1">
                  <a:lnSpc>
                    <a:spcPct val="80000"/>
                  </a:lnSpc>
                  <a:spcBef>
                    <a:spcPct val="10000"/>
                  </a:spcBef>
                  <a:buFont typeface="Wingdings" panose="05000000000000000000" pitchFamily="2" charset="2"/>
                  <a:buNone/>
                </a:pPr>
                <a:r>
                  <a:rPr lang="en-US" altLang="zh-TW" dirty="0"/>
                  <a:t>			(4.6-39)</a:t>
                </a:r>
              </a:p>
              <a:p>
                <a:pPr eaLnBrk="1" hangingPunct="1">
                  <a:lnSpc>
                    <a:spcPct val="80000"/>
                  </a:lnSpc>
                  <a:spcBef>
                    <a:spcPct val="150000"/>
                  </a:spcBef>
                  <a:buFont typeface="Wingdings" panose="05000000000000000000" pitchFamily="2" charset="2"/>
                  <a:buNone/>
                </a:pPr>
                <a:r>
                  <a:rPr lang="en-US" altLang="zh-TW" dirty="0"/>
                  <a:t>	 Based on the fact that                   we have:</a:t>
                </a:r>
              </a:p>
              <a:p>
                <a:pPr algn="r" eaLnBrk="1" hangingPunct="1">
                  <a:lnSpc>
                    <a:spcPct val="80000"/>
                  </a:lnSpc>
                  <a:spcBef>
                    <a:spcPct val="45000"/>
                  </a:spcBef>
                  <a:buFont typeface="Wingdings" panose="05000000000000000000" pitchFamily="2" charset="2"/>
                  <a:buNone/>
                </a:pPr>
                <a:r>
                  <a:rPr lang="en-US" altLang="zh-TW" dirty="0"/>
                  <a:t>		(4.6-40)</a:t>
                </a:r>
              </a:p>
            </p:txBody>
          </p:sp>
        </mc:Choice>
        <mc:Fallback xmlns="">
          <p:sp>
            <p:nvSpPr>
              <p:cNvPr id="93188" name="Rectangle 3">
                <a:extLst>
                  <a:ext uri="{FF2B5EF4-FFF2-40B4-BE49-F238E27FC236}">
                    <a16:creationId xmlns:a16="http://schemas.microsoft.com/office/drawing/2014/main" id="{0E04B5EA-8C19-40B9-882E-0A419409D4FF}"/>
                  </a:ext>
                </a:extLst>
              </p:cNvPr>
              <p:cNvSpPr>
                <a:spLocks noGrp="1" noRot="1" noChangeAspect="1" noMove="1" noResize="1" noEditPoints="1" noAdjustHandles="1" noChangeArrowheads="1" noChangeShapeType="1" noTextEdit="1"/>
              </p:cNvSpPr>
              <p:nvPr>
                <p:ph type="body" idx="1"/>
              </p:nvPr>
            </p:nvSpPr>
            <p:spPr>
              <a:blipFill>
                <a:blip r:embed="rId2"/>
                <a:stretch>
                  <a:fillRect l="-1378" t="-3743"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89" name="Object 4">
                <a:extLst>
                  <a:ext uri="{FF2B5EF4-FFF2-40B4-BE49-F238E27FC236}">
                    <a16:creationId xmlns:a16="http://schemas.microsoft.com/office/drawing/2014/main" id="{C9797AF2-CB32-432A-9ADB-B016DD5922F3}"/>
                  </a:ext>
                </a:extLst>
              </p:cNvPr>
              <p:cNvSpPr txBox="1"/>
              <p:nvPr/>
            </p:nvSpPr>
            <p:spPr bwMode="auto">
              <a:xfrm>
                <a:off x="688975" y="1922463"/>
                <a:ext cx="3455988" cy="963612"/>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000000"/>
                          </a:solidFill>
                          <a:latin typeface="Cambria Math" panose="02040503050406030204" pitchFamily="18" charset="0"/>
                        </a:rPr>
                        <m:t>𝐹</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𝑢</m:t>
                          </m:r>
                        </m:e>
                      </m:d>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1</m:t>
                          </m:r>
                        </m:num>
                        <m:den>
                          <m:r>
                            <a:rPr lang="zh-TW" altLang="en-US" sz="2000" i="1">
                              <a:solidFill>
                                <a:srgbClr val="000000"/>
                              </a:solidFill>
                              <a:latin typeface="Cambria Math" panose="02040503050406030204" pitchFamily="18" charset="0"/>
                            </a:rPr>
                            <m:t>𝑀</m:t>
                          </m:r>
                        </m:den>
                      </m:f>
                      <m:nary>
                        <m:naryPr>
                          <m:chr m:val="∑"/>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𝑥</m:t>
                          </m:r>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𝑀</m:t>
                          </m:r>
                          <m:r>
                            <a:rPr lang="zh-TW" altLang="en-US" sz="2000" i="1">
                              <a:solidFill>
                                <a:srgbClr val="000000"/>
                              </a:solidFill>
                              <a:latin typeface="Cambria Math" panose="02040503050406030204" pitchFamily="18" charset="0"/>
                            </a:rPr>
                            <m:t>−1</m:t>
                          </m:r>
                        </m:sup>
                        <m:e>
                          <m:r>
                            <a:rPr lang="zh-TW" altLang="en-US" sz="2000" i="1">
                              <a:solidFill>
                                <a:srgbClr val="000000"/>
                              </a:solidFill>
                              <a:latin typeface="Cambria Math" panose="02040503050406030204" pitchFamily="18" charset="0"/>
                            </a:rPr>
                            <m:t>𝑓</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𝑥</m:t>
                              </m:r>
                            </m:e>
                          </m:d>
                          <m:sSubSup>
                            <m:sSubSupPr>
                              <m:ctrlPr>
                                <a:rPr lang="zh-TW" altLang="en-US" sz="2000" i="1">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𝑀</m:t>
                              </m:r>
                            </m:sub>
                            <m:sup>
                              <m:r>
                                <a:rPr lang="zh-TW" altLang="en-US" sz="2000" i="1">
                                  <a:solidFill>
                                    <a:srgbClr val="000000"/>
                                  </a:solidFill>
                                  <a:latin typeface="Cambria Math" panose="02040503050406030204" pitchFamily="18" charset="0"/>
                                </a:rPr>
                                <m:t>𝑢𝑥</m:t>
                              </m:r>
                            </m:sup>
                          </m:sSubSup>
                        </m:e>
                      </m:nary>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93189" name="Object 4">
                <a:extLst>
                  <a:ext uri="{FF2B5EF4-FFF2-40B4-BE49-F238E27FC236}">
                    <a16:creationId xmlns:a16="http://schemas.microsoft.com/office/drawing/2014/main" id="{C9797AF2-CB32-432A-9ADB-B016DD5922F3}"/>
                  </a:ext>
                </a:extLst>
              </p:cNvPr>
              <p:cNvSpPr txBox="1">
                <a:spLocks noRot="1" noChangeAspect="1" noMove="1" noResize="1" noEditPoints="1" noAdjustHandles="1" noChangeArrowheads="1" noChangeShapeType="1" noTextEdit="1"/>
              </p:cNvSpPr>
              <p:nvPr/>
            </p:nvSpPr>
            <p:spPr bwMode="auto">
              <a:xfrm>
                <a:off x="688975" y="1922463"/>
                <a:ext cx="3455988" cy="963612"/>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0" name="Object 5">
                <a:extLst>
                  <a:ext uri="{FF2B5EF4-FFF2-40B4-BE49-F238E27FC236}">
                    <a16:creationId xmlns:a16="http://schemas.microsoft.com/office/drawing/2014/main" id="{06872276-F33B-4FFF-8EF3-645E531FD3B2}"/>
                  </a:ext>
                </a:extLst>
              </p:cNvPr>
              <p:cNvSpPr txBox="1"/>
              <p:nvPr/>
            </p:nvSpPr>
            <p:spPr bwMode="auto">
              <a:xfrm>
                <a:off x="738188" y="2901950"/>
                <a:ext cx="2233612" cy="504825"/>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𝑀</m:t>
                          </m:r>
                        </m:sub>
                      </m:sSub>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𝑒</m:t>
                          </m:r>
                        </m:e>
                        <m:sup>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𝑗</m:t>
                          </m:r>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𝜋</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sup>
                      </m:sSup>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3190" name="Object 5">
                <a:extLst>
                  <a:ext uri="{FF2B5EF4-FFF2-40B4-BE49-F238E27FC236}">
                    <a16:creationId xmlns:a16="http://schemas.microsoft.com/office/drawing/2014/main" id="{06872276-F33B-4FFF-8EF3-645E531FD3B2}"/>
                  </a:ext>
                </a:extLst>
              </p:cNvPr>
              <p:cNvSpPr txBox="1">
                <a:spLocks noRot="1" noChangeAspect="1" noMove="1" noResize="1" noEditPoints="1" noAdjustHandles="1" noChangeArrowheads="1" noChangeShapeType="1" noTextEdit="1"/>
              </p:cNvSpPr>
              <p:nvPr/>
            </p:nvSpPr>
            <p:spPr bwMode="auto">
              <a:xfrm>
                <a:off x="738188" y="2901950"/>
                <a:ext cx="2233612" cy="504825"/>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1" name="Object 6">
                <a:extLst>
                  <a:ext uri="{FF2B5EF4-FFF2-40B4-BE49-F238E27FC236}">
                    <a16:creationId xmlns:a16="http://schemas.microsoft.com/office/drawing/2014/main" id="{6AC02D2B-2BF8-4F33-87B0-945EC46E772F}"/>
                  </a:ext>
                </a:extLst>
              </p:cNvPr>
              <p:cNvSpPr txBox="1"/>
              <p:nvPr/>
            </p:nvSpPr>
            <p:spPr bwMode="auto">
              <a:xfrm>
                <a:off x="696913" y="3275013"/>
                <a:ext cx="2152650" cy="44291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𝑀</m:t>
                      </m:r>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sup>
                      </m:sSup>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3191" name="Object 6">
                <a:extLst>
                  <a:ext uri="{FF2B5EF4-FFF2-40B4-BE49-F238E27FC236}">
                    <a16:creationId xmlns:a16="http://schemas.microsoft.com/office/drawing/2014/main" id="{6AC02D2B-2BF8-4F33-87B0-945EC46E772F}"/>
                  </a:ext>
                </a:extLst>
              </p:cNvPr>
              <p:cNvSpPr txBox="1">
                <a:spLocks noRot="1" noChangeAspect="1" noMove="1" noResize="1" noEditPoints="1" noAdjustHandles="1" noChangeArrowheads="1" noChangeShapeType="1" noTextEdit="1"/>
              </p:cNvSpPr>
              <p:nvPr/>
            </p:nvSpPr>
            <p:spPr bwMode="auto">
              <a:xfrm>
                <a:off x="696913" y="3275013"/>
                <a:ext cx="2152650" cy="442912"/>
              </a:xfrm>
              <a:prstGeom prst="rect">
                <a:avLst/>
              </a:prstGeom>
              <a:blipFill>
                <a:blip r:embed="rId5"/>
                <a:stretch>
                  <a:fillRect b="-1370"/>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2" name="Object 7">
                <a:extLst>
                  <a:ext uri="{FF2B5EF4-FFF2-40B4-BE49-F238E27FC236}">
                    <a16:creationId xmlns:a16="http://schemas.microsoft.com/office/drawing/2014/main" id="{9F98B989-5575-4B74-B8C7-C8C1EF868CC5}"/>
                  </a:ext>
                </a:extLst>
              </p:cNvPr>
              <p:cNvSpPr txBox="1"/>
              <p:nvPr/>
            </p:nvSpPr>
            <p:spPr bwMode="auto">
              <a:xfrm>
                <a:off x="3635896" y="5410201"/>
                <a:ext cx="1656184" cy="38735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zh-TW" altLang="en-US" sz="2000" i="1" smtClean="0">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𝐾</m:t>
                          </m:r>
                        </m:sub>
                        <m:sup>
                          <m:r>
                            <a:rPr lang="zh-TW" altLang="en-US" sz="2000" i="1">
                              <a:solidFill>
                                <a:srgbClr val="000000"/>
                              </a:solidFill>
                              <a:latin typeface="Cambria Math" panose="02040503050406030204" pitchFamily="18" charset="0"/>
                            </a:rPr>
                            <m:t>2</m:t>
                          </m:r>
                          <m:r>
                            <a:rPr lang="zh-TW" altLang="en-US" sz="2000" i="1">
                              <a:solidFill>
                                <a:srgbClr val="000000"/>
                              </a:solidFill>
                              <a:latin typeface="Cambria Math" panose="02040503050406030204" pitchFamily="18" charset="0"/>
                            </a:rPr>
                            <m:t>𝑢𝑘</m:t>
                          </m:r>
                        </m:sup>
                      </m:sSubSup>
                      <m:r>
                        <a:rPr lang="zh-TW" altLang="en-US" sz="2000" i="1">
                          <a:solidFill>
                            <a:srgbClr val="000000"/>
                          </a:solidFill>
                          <a:latin typeface="Cambria Math" panose="02040503050406030204" pitchFamily="18" charset="0"/>
                        </a:rPr>
                        <m:t>=</m:t>
                      </m:r>
                      <m:sSubSup>
                        <m:sSubSupPr>
                          <m:ctrlPr>
                            <a:rPr lang="zh-TW" altLang="en-US" sz="2000" i="1">
                              <a:solidFill>
                                <a:srgbClr val="000000"/>
                              </a:solidFill>
                              <a:latin typeface="Cambria Math" panose="02040503050406030204" pitchFamily="18" charset="0"/>
                            </a:rPr>
                          </m:ctrlPr>
                        </m:sSubSupPr>
                        <m:e>
                          <m:r>
                            <a:rPr lang="zh-TW" altLang="en-US" sz="2000" i="1">
                              <a:solidFill>
                                <a:srgbClr val="000000"/>
                              </a:solidFill>
                              <a:latin typeface="Cambria Math" panose="02040503050406030204" pitchFamily="18" charset="0"/>
                            </a:rPr>
                            <m:t>𝑊</m:t>
                          </m:r>
                        </m:e>
                        <m:sub>
                          <m:r>
                            <a:rPr lang="zh-TW" altLang="en-US" sz="2000" i="1">
                              <a:solidFill>
                                <a:srgbClr val="000000"/>
                              </a:solidFill>
                              <a:latin typeface="Cambria Math" panose="02040503050406030204" pitchFamily="18" charset="0"/>
                            </a:rPr>
                            <m:t>𝐾</m:t>
                          </m:r>
                        </m:sub>
                        <m:sup>
                          <m:r>
                            <a:rPr lang="zh-TW" altLang="en-US" sz="2000" i="1">
                              <a:solidFill>
                                <a:srgbClr val="000000"/>
                              </a:solidFill>
                              <a:latin typeface="Cambria Math" panose="02040503050406030204" pitchFamily="18" charset="0"/>
                            </a:rPr>
                            <m:t>𝑢𝑥</m:t>
                          </m:r>
                        </m:sup>
                      </m:sSubSup>
                      <m:r>
                        <a:rPr lang="en-US" altLang="zh-TW" sz="2000" b="0" i="1" smtClean="0">
                          <a:solidFill>
                            <a:srgbClr val="000000"/>
                          </a:solidFill>
                          <a:latin typeface="Cambria Math" panose="02040503050406030204" pitchFamily="18" charset="0"/>
                        </a:rPr>
                        <m:t>,</m:t>
                      </m:r>
                    </m:oMath>
                  </m:oMathPara>
                </a14:m>
                <a:endParaRPr lang="zh-TW" altLang="en-US" sz="2000" dirty="0">
                  <a:latin typeface="+mj-lt"/>
                </a:endParaRPr>
              </a:p>
            </p:txBody>
          </p:sp>
        </mc:Choice>
        <mc:Fallback xmlns="">
          <p:sp>
            <p:nvSpPr>
              <p:cNvPr id="93192" name="Object 7">
                <a:extLst>
                  <a:ext uri="{FF2B5EF4-FFF2-40B4-BE49-F238E27FC236}">
                    <a16:creationId xmlns:a16="http://schemas.microsoft.com/office/drawing/2014/main" id="{9F98B989-5575-4B74-B8C7-C8C1EF868CC5}"/>
                  </a:ext>
                </a:extLst>
              </p:cNvPr>
              <p:cNvSpPr txBox="1">
                <a:spLocks noRot="1" noChangeAspect="1" noMove="1" noResize="1" noEditPoints="1" noAdjustHandles="1" noChangeArrowheads="1" noChangeShapeType="1" noTextEdit="1"/>
              </p:cNvSpPr>
              <p:nvPr/>
            </p:nvSpPr>
            <p:spPr bwMode="auto">
              <a:xfrm>
                <a:off x="3635896" y="5410201"/>
                <a:ext cx="1656184" cy="387350"/>
              </a:xfrm>
              <a:prstGeom prst="rect">
                <a:avLst/>
              </a:prstGeom>
              <a:blipFill>
                <a:blip r:embed="rId6"/>
                <a:stretch>
                  <a:fillRect b="-15873"/>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3" name="Object 8">
                <a:extLst>
                  <a:ext uri="{FF2B5EF4-FFF2-40B4-BE49-F238E27FC236}">
                    <a16:creationId xmlns:a16="http://schemas.microsoft.com/office/drawing/2014/main" id="{1D5631AA-49F2-4C18-9149-4B03760130A6}"/>
                  </a:ext>
                </a:extLst>
              </p:cNvPr>
              <p:cNvSpPr txBox="1"/>
              <p:nvPr/>
            </p:nvSpPr>
            <p:spPr bwMode="auto">
              <a:xfrm>
                <a:off x="700088" y="5761038"/>
                <a:ext cx="7134225" cy="869950"/>
              </a:xfrm>
              <a:prstGeom prst="rect">
                <a:avLst/>
              </a:prstGeom>
              <a:noFill/>
              <a:ln>
                <a:noFill/>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TW" altLang="en-US" i="1">
                          <a:solidFill>
                            <a:srgbClr val="000000"/>
                          </a:solidFill>
                          <a:latin typeface="Cambria Math" panose="02040503050406030204" pitchFamily="18" charset="0"/>
                        </a:rPr>
                        <m:t>𝐹</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den>
                      </m:f>
                      <m:d>
                        <m:dPr>
                          <m:begChr m:val="["/>
                          <m:endChr m:val="]"/>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sup>
                                  </m:sSubSup>
                                </m:e>
                              </m:nary>
                            </m:e>
                          </m:nary>
                        </m:e>
                      </m:d>
                      <m:r>
                        <a:rPr lang="zh-TW" altLang="en-US" i="1">
                          <a:solidFill>
                            <a:srgbClr val="000000"/>
                          </a:solidFill>
                          <a:latin typeface="Cambria Math" panose="02040503050406030204" pitchFamily="18" charset="0"/>
                        </a:rPr>
                        <m:t>.</m:t>
                      </m:r>
                    </m:oMath>
                  </m:oMathPara>
                </a14:m>
                <a:endParaRPr lang="zh-TW" altLang="en-US"/>
              </a:p>
            </p:txBody>
          </p:sp>
        </mc:Choice>
        <mc:Fallback xmlns="">
          <p:sp>
            <p:nvSpPr>
              <p:cNvPr id="93193" name="Object 8">
                <a:extLst>
                  <a:ext uri="{FF2B5EF4-FFF2-40B4-BE49-F238E27FC236}">
                    <a16:creationId xmlns:a16="http://schemas.microsoft.com/office/drawing/2014/main" id="{1D5631AA-49F2-4C18-9149-4B03760130A6}"/>
                  </a:ext>
                </a:extLst>
              </p:cNvPr>
              <p:cNvSpPr txBox="1">
                <a:spLocks noRot="1" noChangeAspect="1" noMove="1" noResize="1" noEditPoints="1" noAdjustHandles="1" noChangeArrowheads="1" noChangeShapeType="1" noTextEdit="1"/>
              </p:cNvSpPr>
              <p:nvPr/>
            </p:nvSpPr>
            <p:spPr bwMode="auto">
              <a:xfrm>
                <a:off x="700088" y="5761038"/>
                <a:ext cx="7134225" cy="869950"/>
              </a:xfrm>
              <a:prstGeom prst="rect">
                <a:avLst/>
              </a:prstGeom>
              <a:blipFill>
                <a:blip r:embed="rId7"/>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194" name="Object 9">
                <a:extLst>
                  <a:ext uri="{FF2B5EF4-FFF2-40B4-BE49-F238E27FC236}">
                    <a16:creationId xmlns:a16="http://schemas.microsoft.com/office/drawing/2014/main" id="{8D6F99EC-B2AC-45E9-9D84-FB0ECBF3ACEF}"/>
                  </a:ext>
                </a:extLst>
              </p:cNvPr>
              <p:cNvSpPr txBox="1"/>
              <p:nvPr/>
            </p:nvSpPr>
            <p:spPr bwMode="auto">
              <a:xfrm>
                <a:off x="587375" y="3976688"/>
                <a:ext cx="6456363" cy="1584325"/>
              </a:xfrm>
              <a:prstGeom prst="rect">
                <a:avLst/>
              </a:prstGeom>
              <a:noFill/>
              <a:ln>
                <a:noFill/>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TW" altLang="en-US" i="1">
                          <a:solidFill>
                            <a:srgbClr val="000000"/>
                          </a:solidFill>
                          <a:latin typeface="Cambria Math" panose="02040503050406030204" pitchFamily="18" charset="0"/>
                        </a:rPr>
                        <m:t>𝐹</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r>
                        <m:rPr>
                          <m:aln/>
                        </m:rP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oMath>
                    <m:oMath xmlns:m="http://schemas.openxmlformats.org/officeDocument/2006/math">
                      <m:r>
                        <a:rPr lang="zh-TW" altLang="en-US" i="1">
                          <a:solidFill>
                            <a:srgbClr val="000000"/>
                          </a:solidFill>
                          <a:latin typeface="Cambria Math" panose="02040503050406030204" pitchFamily="18" charset="0"/>
                        </a:rPr>
                        <m:t>　　　</m:t>
                      </m:r>
                      <m:r>
                        <m:rPr>
                          <m:aln/>
                        </m:rP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2</m:t>
                          </m:r>
                        </m:den>
                      </m:f>
                      <m:d>
                        <m:dPr>
                          <m:begChr m:val="["/>
                          <m:endChr m:val="]"/>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m:t>
                                  </m:r>
                                </m:sup>
                              </m:sSub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sup>
                                  </m:sSubSup>
                                </m:e>
                              </m:nary>
                            </m:e>
                          </m:nary>
                        </m:e>
                      </m:d>
                      <m:r>
                        <a:rPr lang="zh-TW" altLang="en-US" i="1">
                          <a:solidFill>
                            <a:srgbClr val="000000"/>
                          </a:solidFill>
                          <a:latin typeface="Cambria Math" panose="02040503050406030204" pitchFamily="18" charset="0"/>
                        </a:rPr>
                        <m:t>.</m:t>
                      </m:r>
                    </m:oMath>
                  </m:oMathPara>
                </a14:m>
                <a:endParaRPr lang="zh-TW" altLang="en-US"/>
              </a:p>
            </p:txBody>
          </p:sp>
        </mc:Choice>
        <mc:Fallback xmlns="">
          <p:sp>
            <p:nvSpPr>
              <p:cNvPr id="93194" name="Object 9">
                <a:extLst>
                  <a:ext uri="{FF2B5EF4-FFF2-40B4-BE49-F238E27FC236}">
                    <a16:creationId xmlns:a16="http://schemas.microsoft.com/office/drawing/2014/main" id="{8D6F99EC-B2AC-45E9-9D84-FB0ECBF3ACEF}"/>
                  </a:ext>
                </a:extLst>
              </p:cNvPr>
              <p:cNvSpPr txBox="1">
                <a:spLocks noRot="1" noChangeAspect="1" noMove="1" noResize="1" noEditPoints="1" noAdjustHandles="1" noChangeArrowheads="1" noChangeShapeType="1" noTextEdit="1"/>
              </p:cNvSpPr>
              <p:nvPr/>
            </p:nvSpPr>
            <p:spPr bwMode="auto">
              <a:xfrm>
                <a:off x="587375" y="3976688"/>
                <a:ext cx="6456363" cy="1584325"/>
              </a:xfrm>
              <a:prstGeom prst="rect">
                <a:avLst/>
              </a:prstGeom>
              <a:blipFill>
                <a:blip r:embed="rId8"/>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編號版面配置區 3">
            <a:extLst>
              <a:ext uri="{FF2B5EF4-FFF2-40B4-BE49-F238E27FC236}">
                <a16:creationId xmlns:a16="http://schemas.microsoft.com/office/drawing/2014/main" id="{746D790C-931B-4E1C-85FC-3447FC4C05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9D39B767-373C-4E30-941F-DB4BCA59FC0A}" type="slidenum">
              <a:rPr kumimoji="0" lang="zh-TW" altLang="en-US"/>
              <a:pPr eaLnBrk="1" hangingPunct="1"/>
              <a:t>88</a:t>
            </a:fld>
            <a:endParaRPr kumimoji="0" lang="en-US" altLang="zh-TW"/>
          </a:p>
        </p:txBody>
      </p:sp>
      <p:sp>
        <p:nvSpPr>
          <p:cNvPr id="94211" name="Rectangle 2">
            <a:extLst>
              <a:ext uri="{FF2B5EF4-FFF2-40B4-BE49-F238E27FC236}">
                <a16:creationId xmlns:a16="http://schemas.microsoft.com/office/drawing/2014/main" id="{6A2794A0-2F88-4923-833B-FBE9DEE242EE}"/>
              </a:ext>
            </a:extLst>
          </p:cNvPr>
          <p:cNvSpPr>
            <a:spLocks noGrp="1" noChangeArrowheads="1"/>
          </p:cNvSpPr>
          <p:nvPr>
            <p:ph type="title"/>
          </p:nvPr>
        </p:nvSpPr>
        <p:spPr/>
        <p:txBody>
          <a:bodyPr/>
          <a:lstStyle/>
          <a:p>
            <a:pPr eaLnBrk="1" hangingPunct="1"/>
            <a:endParaRPr lang="zh-TW" altLang="en-US"/>
          </a:p>
        </p:txBody>
      </p:sp>
      <p:sp>
        <p:nvSpPr>
          <p:cNvPr id="94212" name="Rectangle 3">
            <a:extLst>
              <a:ext uri="{FF2B5EF4-FFF2-40B4-BE49-F238E27FC236}">
                <a16:creationId xmlns:a16="http://schemas.microsoft.com/office/drawing/2014/main" id="{AB40BCA8-9815-4C36-995B-4DF92B63ACE2}"/>
              </a:ext>
            </a:extLst>
          </p:cNvPr>
          <p:cNvSpPr>
            <a:spLocks noGrp="1" noChangeArrowheads="1"/>
          </p:cNvSpPr>
          <p:nvPr>
            <p:ph type="body" idx="1"/>
          </p:nvPr>
        </p:nvSpPr>
        <p:spPr/>
        <p:txBody>
          <a:bodyPr/>
          <a:lstStyle/>
          <a:p>
            <a:pPr eaLnBrk="1" hangingPunct="1"/>
            <a:r>
              <a:rPr lang="en-US" altLang="zh-TW" dirty="0"/>
              <a:t>Defining</a:t>
            </a:r>
          </a:p>
          <a:p>
            <a:pPr algn="r" eaLnBrk="1" hangingPunct="1">
              <a:lnSpc>
                <a:spcPct val="75000"/>
              </a:lnSpc>
              <a:spcBef>
                <a:spcPct val="5000"/>
              </a:spcBef>
              <a:buFont typeface="Wingdings" panose="05000000000000000000" pitchFamily="2" charset="2"/>
              <a:buNone/>
            </a:pPr>
            <a:r>
              <a:rPr lang="zh-TW" altLang="en-US" dirty="0"/>
              <a:t>	</a:t>
            </a:r>
            <a:r>
              <a:rPr lang="en-US" altLang="zh-TW" dirty="0"/>
              <a:t>(4.6-41)</a:t>
            </a:r>
          </a:p>
          <a:p>
            <a:pPr algn="r" eaLnBrk="1" hangingPunct="1">
              <a:spcBef>
                <a:spcPct val="100000"/>
              </a:spcBef>
              <a:buFont typeface="Wingdings" panose="05000000000000000000" pitchFamily="2" charset="2"/>
              <a:buNone/>
            </a:pPr>
            <a:r>
              <a:rPr lang="zh-TW" altLang="en-US" dirty="0"/>
              <a:t>	</a:t>
            </a:r>
            <a:r>
              <a:rPr lang="en-US" altLang="zh-TW" dirty="0"/>
              <a:t>(4.6-42)</a:t>
            </a:r>
          </a:p>
          <a:p>
            <a:pPr eaLnBrk="1" hangingPunct="1">
              <a:buFont typeface="Wingdings" panose="05000000000000000000" pitchFamily="2" charset="2"/>
              <a:buNone/>
            </a:pPr>
            <a:r>
              <a:rPr lang="zh-TW" altLang="en-US" dirty="0"/>
              <a:t>	</a:t>
            </a:r>
            <a:r>
              <a:rPr lang="en-US" altLang="zh-TW" dirty="0"/>
              <a:t>for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K</a:t>
            </a:r>
            <a:r>
              <a:rPr lang="en-US" altLang="zh-TW" dirty="0"/>
              <a:t> - 1, we have:</a:t>
            </a:r>
            <a:endParaRPr lang="zh-TW" altLang="en-US" dirty="0"/>
          </a:p>
          <a:p>
            <a:pPr algn="r" eaLnBrk="1" hangingPunct="1">
              <a:buFont typeface="Wingdings" panose="05000000000000000000" pitchFamily="2" charset="2"/>
              <a:buNone/>
            </a:pPr>
            <a:r>
              <a:rPr lang="zh-TW" altLang="en-US" dirty="0"/>
              <a:t>	</a:t>
            </a:r>
            <a:r>
              <a:rPr lang="en-US" altLang="zh-TW" dirty="0"/>
              <a:t>(4.6-43)</a:t>
            </a:r>
          </a:p>
          <a:p>
            <a:pPr eaLnBrk="1" hangingPunct="1"/>
            <a:r>
              <a:rPr lang="en-US" altLang="zh-TW" dirty="0"/>
              <a:t>Because                        and                              we have:</a:t>
            </a:r>
            <a:endParaRPr lang="zh-TW" altLang="en-US" dirty="0"/>
          </a:p>
          <a:p>
            <a:pPr algn="r" eaLnBrk="1" hangingPunct="1">
              <a:buFont typeface="Wingdings" panose="05000000000000000000" pitchFamily="2" charset="2"/>
              <a:buNone/>
            </a:pPr>
            <a:r>
              <a:rPr lang="zh-TW" altLang="en-US" dirty="0"/>
              <a:t>	</a:t>
            </a:r>
            <a:r>
              <a:rPr lang="en-US" altLang="zh-TW" dirty="0"/>
              <a:t>(4.6-44)</a:t>
            </a:r>
          </a:p>
          <a:p>
            <a:pPr eaLnBrk="1" hangingPunct="1">
              <a:buFont typeface="Wingdings" panose="05000000000000000000" pitchFamily="2" charset="2"/>
              <a:buNone/>
            </a:pPr>
            <a:r>
              <a:rPr lang="en-US" altLang="zh-TW" dirty="0"/>
              <a:t>	</a:t>
            </a:r>
            <a:r>
              <a:rPr lang="en-US" altLang="zh-TW" dirty="0">
                <a:sym typeface="Wingdings" panose="05000000000000000000" pitchFamily="2" charset="2"/>
              </a:rPr>
              <a:t>	</a:t>
            </a:r>
            <a:r>
              <a:rPr lang="en-US" altLang="zh-TW" dirty="0"/>
              <a:t>An </a:t>
            </a:r>
            <a:r>
              <a:rPr lang="en-US" altLang="zh-TW" i="1" dirty="0"/>
              <a:t>M</a:t>
            </a:r>
            <a:r>
              <a:rPr lang="en-US" altLang="zh-TW" dirty="0"/>
              <a:t>-point transform can be computed by dividing 	the original  expression into two parts (</a:t>
            </a:r>
            <a:r>
              <a:rPr lang="en-US" altLang="zh-TW" dirty="0" err="1"/>
              <a:t>Eqs</a:t>
            </a:r>
            <a:r>
              <a:rPr lang="en-US" altLang="zh-TW" dirty="0"/>
              <a:t>. (4.6-43) 	and (4.6-44)).</a:t>
            </a:r>
          </a:p>
          <a:p>
            <a:pPr eaLnBrk="1" hangingPunct="1">
              <a:buFont typeface="Wingdings" panose="05000000000000000000" pitchFamily="2" charset="2"/>
              <a:buNone/>
            </a:pPr>
            <a:r>
              <a:rPr lang="en-US" altLang="zh-TW" dirty="0"/>
              <a:t>	</a:t>
            </a:r>
            <a:r>
              <a:rPr lang="en-US" altLang="zh-TW" dirty="0">
                <a:sym typeface="Wingdings" panose="05000000000000000000" pitchFamily="2" charset="2"/>
              </a:rPr>
              <a:t>	</a:t>
            </a:r>
            <a:r>
              <a:rPr lang="en-US" altLang="zh-TW" dirty="0"/>
              <a:t>The above procedure can be performed in a recursive 	fashion.</a:t>
            </a:r>
            <a:endParaRPr lang="en-US" altLang="zh-TW"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94213" name="Object 4">
                <a:extLst>
                  <a:ext uri="{FF2B5EF4-FFF2-40B4-BE49-F238E27FC236}">
                    <a16:creationId xmlns:a16="http://schemas.microsoft.com/office/drawing/2014/main" id="{CB0E03C4-5920-456A-B8F9-DF031781E4A4}"/>
                  </a:ext>
                </a:extLst>
              </p:cNvPr>
              <p:cNvSpPr txBox="1"/>
              <p:nvPr/>
            </p:nvSpPr>
            <p:spPr bwMode="auto">
              <a:xfrm>
                <a:off x="1475656" y="496094"/>
                <a:ext cx="3673475" cy="83502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𝐹</m:t>
                          </m:r>
                        </m:e>
                        <m:sub>
                          <m:r>
                            <a:rPr lang="zh-TW" altLang="en-US" i="1">
                              <a:solidFill>
                                <a:srgbClr val="000000"/>
                              </a:solidFill>
                              <a:latin typeface="Cambria Math" panose="02040503050406030204" pitchFamily="18" charset="0"/>
                            </a:rPr>
                            <m:t>𝑒𝑣𝑒𝑛</m:t>
                          </m:r>
                        </m:sub>
                      </m:sSub>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𝑢</m:t>
                          </m:r>
                        </m:e>
                      </m:d>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e>
                          </m:d>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r>
                        <a:rPr lang="en-US" altLang="zh-TW" b="0" i="1" smtClean="0">
                          <a:solidFill>
                            <a:srgbClr val="000000"/>
                          </a:solidFill>
                          <a:latin typeface="Cambria Math" panose="02040503050406030204" pitchFamily="18" charset="0"/>
                        </a:rPr>
                        <m:t>,</m:t>
                      </m:r>
                    </m:oMath>
                  </m:oMathPara>
                </a14:m>
                <a:endParaRPr lang="zh-TW" altLang="en-US" dirty="0"/>
              </a:p>
            </p:txBody>
          </p:sp>
        </mc:Choice>
        <mc:Fallback xmlns="">
          <p:sp>
            <p:nvSpPr>
              <p:cNvPr id="94213" name="Object 4">
                <a:extLst>
                  <a:ext uri="{FF2B5EF4-FFF2-40B4-BE49-F238E27FC236}">
                    <a16:creationId xmlns:a16="http://schemas.microsoft.com/office/drawing/2014/main" id="{CB0E03C4-5920-456A-B8F9-DF031781E4A4}"/>
                  </a:ext>
                </a:extLst>
              </p:cNvPr>
              <p:cNvSpPr txBox="1">
                <a:spLocks noRot="1" noChangeAspect="1" noMove="1" noResize="1" noEditPoints="1" noAdjustHandles="1" noChangeArrowheads="1" noChangeShapeType="1" noTextEdit="1"/>
              </p:cNvSpPr>
              <p:nvPr/>
            </p:nvSpPr>
            <p:spPr bwMode="auto">
              <a:xfrm>
                <a:off x="1475656" y="496094"/>
                <a:ext cx="3673475" cy="835025"/>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4" name="Object 5">
                <a:extLst>
                  <a:ext uri="{FF2B5EF4-FFF2-40B4-BE49-F238E27FC236}">
                    <a16:creationId xmlns:a16="http://schemas.microsoft.com/office/drawing/2014/main" id="{CBE7925C-D984-4DBA-AA1F-7EFE1013A810}"/>
                  </a:ext>
                </a:extLst>
              </p:cNvPr>
              <p:cNvSpPr txBox="1"/>
              <p:nvPr/>
            </p:nvSpPr>
            <p:spPr bwMode="auto">
              <a:xfrm>
                <a:off x="1187624" y="1291432"/>
                <a:ext cx="4608239" cy="86360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𝐹</m:t>
                          </m:r>
                        </m:e>
                        <m:sub>
                          <m:r>
                            <a:rPr lang="zh-TW" altLang="en-US" i="1">
                              <a:solidFill>
                                <a:srgbClr val="000000"/>
                              </a:solidFill>
                              <a:latin typeface="Cambria Math" panose="02040503050406030204" pitchFamily="18" charset="0"/>
                            </a:rPr>
                            <m:t>𝑜𝑑𝑑</m:t>
                          </m:r>
                        </m:sub>
                      </m:sSub>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𝑢</m:t>
                          </m:r>
                        </m:e>
                      </m:d>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𝐾</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𝐾</m:t>
                          </m:r>
                          <m:r>
                            <a:rPr lang="zh-TW" altLang="en-US" i="1">
                              <a:solidFill>
                                <a:srgbClr val="000000"/>
                              </a:solidFill>
                              <a:latin typeface="Cambria Math" panose="02040503050406030204" pitchFamily="18" charset="0"/>
                            </a:rPr>
                            <m:t>−1</m:t>
                          </m:r>
                        </m:sup>
                        <m:e>
                          <m:r>
                            <a:rPr lang="zh-TW" altLang="en-US" i="1">
                              <a:solidFill>
                                <a:srgbClr val="000000"/>
                              </a:solidFill>
                              <a:latin typeface="Cambria Math" panose="02040503050406030204" pitchFamily="18" charset="0"/>
                            </a:rPr>
                            <m:t>𝑓</m:t>
                          </m:r>
                          <m:d>
                            <m:dPr>
                              <m:ctrlPr>
                                <a:rPr lang="zh-TW" altLang="en-US" i="1">
                                  <a:solidFill>
                                    <a:srgbClr val="000000"/>
                                  </a:solidFill>
                                  <a:latin typeface="Cambria Math" panose="02040503050406030204" pitchFamily="18" charset="0"/>
                                </a:rPr>
                              </m:ctrlPr>
                            </m:dPr>
                            <m:e>
                              <m:r>
                                <a:rPr lang="zh-TW" altLang="en-US" i="1">
                                  <a:solidFill>
                                    <a:srgbClr val="000000"/>
                                  </a:solidFill>
                                  <a:latin typeface="Cambria Math" panose="02040503050406030204" pitchFamily="18" charset="0"/>
                                </a:rPr>
                                <m:t>2</m:t>
                              </m:r>
                              <m:r>
                                <a:rPr lang="zh-TW" altLang="en-US" i="1">
                                  <a:solidFill>
                                    <a:srgbClr val="000000"/>
                                  </a:solidFill>
                                  <a:latin typeface="Cambria Math" panose="02040503050406030204" pitchFamily="18" charset="0"/>
                                </a:rPr>
                                <m:t>𝑥</m:t>
                              </m:r>
                              <m:r>
                                <a:rPr lang="zh-TW" altLang="en-US" i="1">
                                  <a:solidFill>
                                    <a:srgbClr val="000000"/>
                                  </a:solidFill>
                                  <a:latin typeface="Cambria Math" panose="02040503050406030204" pitchFamily="18" charset="0"/>
                                </a:rPr>
                                <m:t>+1</m:t>
                              </m:r>
                            </m:e>
                          </m:d>
                          <m:sSubSup>
                            <m:sSubSupPr>
                              <m:ctrlPr>
                                <a:rPr lang="zh-TW" altLang="en-US" i="1">
                                  <a:solidFill>
                                    <a:srgbClr val="000000"/>
                                  </a:solidFill>
                                  <a:latin typeface="Cambria Math" panose="02040503050406030204" pitchFamily="18" charset="0"/>
                                </a:rPr>
                              </m:ctrlPr>
                            </m:sSubSupPr>
                            <m:e>
                              <m:r>
                                <a:rPr lang="zh-TW" altLang="en-US" i="1">
                                  <a:solidFill>
                                    <a:srgbClr val="000000"/>
                                  </a:solidFill>
                                  <a:latin typeface="Cambria Math" panose="02040503050406030204" pitchFamily="18" charset="0"/>
                                </a:rPr>
                                <m:t>𝑊</m:t>
                              </m:r>
                            </m:e>
                            <m:sub>
                              <m:r>
                                <a:rPr lang="zh-TW" altLang="en-US" i="1">
                                  <a:solidFill>
                                    <a:srgbClr val="000000"/>
                                  </a:solidFill>
                                  <a:latin typeface="Cambria Math" panose="02040503050406030204" pitchFamily="18" charset="0"/>
                                </a:rPr>
                                <m:t>𝐾</m:t>
                              </m:r>
                            </m:sub>
                            <m:sup>
                              <m:r>
                                <a:rPr lang="zh-TW" altLang="en-US" i="1">
                                  <a:solidFill>
                                    <a:srgbClr val="000000"/>
                                  </a:solidFill>
                                  <a:latin typeface="Cambria Math" panose="02040503050406030204" pitchFamily="18" charset="0"/>
                                </a:rPr>
                                <m:t>𝑢𝑥</m:t>
                              </m:r>
                            </m:sup>
                          </m:sSubSup>
                        </m:e>
                      </m:nary>
                      <m:r>
                        <a:rPr lang="en-US" altLang="zh-TW" b="0" i="1" smtClean="0">
                          <a:solidFill>
                            <a:srgbClr val="000000"/>
                          </a:solidFill>
                          <a:latin typeface="Cambria Math" panose="02040503050406030204" pitchFamily="18" charset="0"/>
                        </a:rPr>
                        <m:t>,</m:t>
                      </m:r>
                    </m:oMath>
                  </m:oMathPara>
                </a14:m>
                <a:endParaRPr lang="zh-TW" altLang="en-US" dirty="0"/>
              </a:p>
            </p:txBody>
          </p:sp>
        </mc:Choice>
        <mc:Fallback xmlns="">
          <p:sp>
            <p:nvSpPr>
              <p:cNvPr id="94214" name="Object 5">
                <a:extLst>
                  <a:ext uri="{FF2B5EF4-FFF2-40B4-BE49-F238E27FC236}">
                    <a16:creationId xmlns:a16="http://schemas.microsoft.com/office/drawing/2014/main" id="{CBE7925C-D984-4DBA-AA1F-7EFE1013A810}"/>
                  </a:ext>
                </a:extLst>
              </p:cNvPr>
              <p:cNvSpPr txBox="1">
                <a:spLocks noRot="1" noChangeAspect="1" noMove="1" noResize="1" noEditPoints="1" noAdjustHandles="1" noChangeArrowheads="1" noChangeShapeType="1" noTextEdit="1"/>
              </p:cNvSpPr>
              <p:nvPr/>
            </p:nvSpPr>
            <p:spPr bwMode="auto">
              <a:xfrm>
                <a:off x="1187624" y="1291432"/>
                <a:ext cx="4608239" cy="863600"/>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5" name="Object 6">
                <a:extLst>
                  <a:ext uri="{FF2B5EF4-FFF2-40B4-BE49-F238E27FC236}">
                    <a16:creationId xmlns:a16="http://schemas.microsoft.com/office/drawing/2014/main" id="{A8061D64-C2B9-4660-826F-76ABF73B2E9F}"/>
                  </a:ext>
                </a:extLst>
              </p:cNvPr>
              <p:cNvSpPr txBox="1"/>
              <p:nvPr/>
            </p:nvSpPr>
            <p:spPr bwMode="auto">
              <a:xfrm>
                <a:off x="1282700" y="2364185"/>
                <a:ext cx="4871888" cy="7921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𝑒𝑣𝑒𝑛</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𝑜𝑑𝑑</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sub>
                            <m:sup>
                              <m:r>
                                <a:rPr lang="zh-TW" altLang="en-US" sz="2400" i="1">
                                  <a:solidFill>
                                    <a:srgbClr val="000000"/>
                                  </a:solidFill>
                                  <a:latin typeface="Cambria Math" panose="02040503050406030204" pitchFamily="18" charset="0"/>
                                </a:rPr>
                                <m:t>𝑢</m:t>
                              </m:r>
                            </m:sup>
                          </m:sSubSup>
                        </m:e>
                      </m:d>
                      <m:r>
                        <a:rPr lang="zh-TW" altLang="en-US" sz="2400" i="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94215" name="Object 6">
                <a:extLst>
                  <a:ext uri="{FF2B5EF4-FFF2-40B4-BE49-F238E27FC236}">
                    <a16:creationId xmlns:a16="http://schemas.microsoft.com/office/drawing/2014/main" id="{A8061D64-C2B9-4660-826F-76ABF73B2E9F}"/>
                  </a:ext>
                </a:extLst>
              </p:cNvPr>
              <p:cNvSpPr txBox="1">
                <a:spLocks noRot="1" noChangeAspect="1" noMove="1" noResize="1" noEditPoints="1" noAdjustHandles="1" noChangeArrowheads="1" noChangeShapeType="1" noTextEdit="1"/>
              </p:cNvSpPr>
              <p:nvPr/>
            </p:nvSpPr>
            <p:spPr bwMode="auto">
              <a:xfrm>
                <a:off x="1282700" y="2364185"/>
                <a:ext cx="4871888" cy="792162"/>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6" name="Object 7">
                <a:extLst>
                  <a:ext uri="{FF2B5EF4-FFF2-40B4-BE49-F238E27FC236}">
                    <a16:creationId xmlns:a16="http://schemas.microsoft.com/office/drawing/2014/main" id="{9FE1D07E-FD3C-46D2-B9B1-61190129B877}"/>
                  </a:ext>
                </a:extLst>
              </p:cNvPr>
              <p:cNvSpPr txBox="1"/>
              <p:nvPr/>
            </p:nvSpPr>
            <p:spPr bwMode="auto">
              <a:xfrm>
                <a:off x="1563555" y="3032324"/>
                <a:ext cx="2188294" cy="522288"/>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𝑀</m:t>
                          </m:r>
                        </m:sup>
                      </m:sSubSup>
                      <m:r>
                        <a:rPr lang="zh-TW" altLang="en-US" sz="2800" i="1">
                          <a:solidFill>
                            <a:srgbClr val="000000"/>
                          </a:solidFill>
                          <a:latin typeface="Cambria Math" panose="02040503050406030204" pitchFamily="18" charset="0"/>
                        </a:rPr>
                        <m:t>=</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sup>
                      </m:sSubSup>
                    </m:oMath>
                  </m:oMathPara>
                </a14:m>
                <a:endParaRPr lang="zh-TW" altLang="en-US" sz="2800" dirty="0"/>
              </a:p>
            </p:txBody>
          </p:sp>
        </mc:Choice>
        <mc:Fallback xmlns="">
          <p:sp>
            <p:nvSpPr>
              <p:cNvPr id="94216" name="Object 7">
                <a:extLst>
                  <a:ext uri="{FF2B5EF4-FFF2-40B4-BE49-F238E27FC236}">
                    <a16:creationId xmlns:a16="http://schemas.microsoft.com/office/drawing/2014/main" id="{9FE1D07E-FD3C-46D2-B9B1-61190129B877}"/>
                  </a:ext>
                </a:extLst>
              </p:cNvPr>
              <p:cNvSpPr txBox="1">
                <a:spLocks noRot="1" noChangeAspect="1" noMove="1" noResize="1" noEditPoints="1" noAdjustHandles="1" noChangeArrowheads="1" noChangeShapeType="1" noTextEdit="1"/>
              </p:cNvSpPr>
              <p:nvPr/>
            </p:nvSpPr>
            <p:spPr bwMode="auto">
              <a:xfrm>
                <a:off x="1563555" y="3032324"/>
                <a:ext cx="2188294" cy="522288"/>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7" name="Object 8">
                <a:extLst>
                  <a:ext uri="{FF2B5EF4-FFF2-40B4-BE49-F238E27FC236}">
                    <a16:creationId xmlns:a16="http://schemas.microsoft.com/office/drawing/2014/main" id="{47610367-E1CB-4C85-A79F-B9719B4C4905}"/>
                  </a:ext>
                </a:extLst>
              </p:cNvPr>
              <p:cNvSpPr txBox="1"/>
              <p:nvPr/>
            </p:nvSpPr>
            <p:spPr bwMode="auto">
              <a:xfrm>
                <a:off x="4233292" y="3033581"/>
                <a:ext cx="2665412" cy="55245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TW" altLang="en-US" sz="2800" i="1" smtClean="0">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𝑀</m:t>
                          </m:r>
                        </m:sup>
                      </m:sSubSup>
                      <m:r>
                        <a:rPr lang="zh-TW" altLang="en-US" sz="2800" i="1">
                          <a:solidFill>
                            <a:srgbClr val="000000"/>
                          </a:solidFill>
                          <a:latin typeface="Cambria Math" panose="02040503050406030204" pitchFamily="18" charset="0"/>
                        </a:rPr>
                        <m:t>=−</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𝑊</m:t>
                          </m:r>
                        </m:e>
                        <m:sub>
                          <m:r>
                            <a:rPr lang="zh-TW" altLang="en-US" sz="2800" i="1">
                              <a:solidFill>
                                <a:srgbClr val="000000"/>
                              </a:solidFill>
                              <a:latin typeface="Cambria Math" panose="02040503050406030204" pitchFamily="18" charset="0"/>
                            </a:rPr>
                            <m:t>2</m:t>
                          </m:r>
                          <m:r>
                            <a:rPr lang="zh-TW" altLang="en-US" sz="2800" i="1">
                              <a:solidFill>
                                <a:srgbClr val="000000"/>
                              </a:solidFill>
                              <a:latin typeface="Cambria Math" panose="02040503050406030204" pitchFamily="18" charset="0"/>
                            </a:rPr>
                            <m:t>𝑀</m:t>
                          </m:r>
                        </m:sub>
                        <m:sup>
                          <m:r>
                            <a:rPr lang="zh-TW" altLang="en-US" sz="2800" i="1">
                              <a:solidFill>
                                <a:srgbClr val="000000"/>
                              </a:solidFill>
                              <a:latin typeface="Cambria Math" panose="02040503050406030204" pitchFamily="18" charset="0"/>
                            </a:rPr>
                            <m:t>𝑢</m:t>
                          </m:r>
                        </m:sup>
                      </m:sSubSup>
                      <m:r>
                        <a:rPr lang="en-US" altLang="zh-TW" sz="2800" b="0" i="1" smtClean="0">
                          <a:solidFill>
                            <a:srgbClr val="000000"/>
                          </a:solidFill>
                          <a:latin typeface="Cambria Math" panose="02040503050406030204" pitchFamily="18" charset="0"/>
                        </a:rPr>
                        <m:t>,</m:t>
                      </m:r>
                    </m:oMath>
                  </m:oMathPara>
                </a14:m>
                <a:endParaRPr lang="zh-TW" altLang="en-US" sz="2800" dirty="0"/>
              </a:p>
            </p:txBody>
          </p:sp>
        </mc:Choice>
        <mc:Fallback xmlns="">
          <p:sp>
            <p:nvSpPr>
              <p:cNvPr id="94217" name="Object 8">
                <a:extLst>
                  <a:ext uri="{FF2B5EF4-FFF2-40B4-BE49-F238E27FC236}">
                    <a16:creationId xmlns:a16="http://schemas.microsoft.com/office/drawing/2014/main" id="{47610367-E1CB-4C85-A79F-B9719B4C4905}"/>
                  </a:ext>
                </a:extLst>
              </p:cNvPr>
              <p:cNvSpPr txBox="1">
                <a:spLocks noRot="1" noChangeAspect="1" noMove="1" noResize="1" noEditPoints="1" noAdjustHandles="1" noChangeArrowheads="1" noChangeShapeType="1" noTextEdit="1"/>
              </p:cNvSpPr>
              <p:nvPr/>
            </p:nvSpPr>
            <p:spPr bwMode="auto">
              <a:xfrm>
                <a:off x="4233292" y="3033581"/>
                <a:ext cx="2665412" cy="552450"/>
              </a:xfrm>
              <a:prstGeom prst="rect">
                <a:avLst/>
              </a:prstGeom>
              <a:blipFill>
                <a:blip r:embed="rId6"/>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218" name="Object 9">
                <a:extLst>
                  <a:ext uri="{FF2B5EF4-FFF2-40B4-BE49-F238E27FC236}">
                    <a16:creationId xmlns:a16="http://schemas.microsoft.com/office/drawing/2014/main" id="{81587BA0-01D9-45F5-91B7-5C0AC1C787BC}"/>
                  </a:ext>
                </a:extLst>
              </p:cNvPr>
              <p:cNvSpPr txBox="1"/>
              <p:nvPr/>
            </p:nvSpPr>
            <p:spPr bwMode="auto">
              <a:xfrm>
                <a:off x="1282700" y="3430588"/>
                <a:ext cx="5521548" cy="7905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𝐹</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𝐾</m:t>
                      </m:r>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d>
                        <m:dPr>
                          <m:begChr m:val="["/>
                          <m:endChr m:val="]"/>
                          <m:ctrlPr>
                            <a:rPr lang="zh-TW" altLang="en-US" sz="2400" i="1">
                              <a:solidFill>
                                <a:srgbClr val="000000"/>
                              </a:solidFill>
                              <a:latin typeface="Cambria Math" panose="02040503050406030204" pitchFamily="18" charset="0"/>
                            </a:rPr>
                          </m:ctrlPr>
                        </m:dPr>
                        <m:e>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𝑒𝑣𝑒𝑛</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𝐹</m:t>
                              </m:r>
                            </m:e>
                            <m:sub>
                              <m:r>
                                <a:rPr lang="zh-TW" altLang="en-US" sz="2400" i="1">
                                  <a:solidFill>
                                    <a:srgbClr val="000000"/>
                                  </a:solidFill>
                                  <a:latin typeface="Cambria Math" panose="02040503050406030204" pitchFamily="18" charset="0"/>
                                </a:rPr>
                                <m:t>𝑜𝑑𝑑</m:t>
                              </m:r>
                            </m:sub>
                          </m:sSub>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𝑢</m:t>
                          </m:r>
                          <m:r>
                            <a:rPr lang="zh-TW" altLang="en-US" sz="2400" i="1">
                              <a:solidFill>
                                <a:srgbClr val="000000"/>
                              </a:solidFill>
                              <a:latin typeface="Cambria Math" panose="02040503050406030204" pitchFamily="18" charset="0"/>
                            </a:rPr>
                            <m:t>)</m:t>
                          </m:r>
                          <m:sSubSup>
                            <m:sSubSupPr>
                              <m:ctrlPr>
                                <a:rPr lang="zh-TW" altLang="en-US" sz="2400" i="1">
                                  <a:solidFill>
                                    <a:srgbClr val="000000"/>
                                  </a:solidFill>
                                  <a:latin typeface="Cambria Math" panose="02040503050406030204" pitchFamily="18" charset="0"/>
                                </a:rPr>
                              </m:ctrlPr>
                            </m:sSubSupPr>
                            <m:e>
                              <m:r>
                                <a:rPr lang="zh-TW" altLang="en-US" sz="2400" i="1">
                                  <a:solidFill>
                                    <a:srgbClr val="000000"/>
                                  </a:solidFill>
                                  <a:latin typeface="Cambria Math" panose="02040503050406030204" pitchFamily="18" charset="0"/>
                                </a:rPr>
                                <m:t>𝑊</m:t>
                              </m:r>
                            </m:e>
                            <m:sub>
                              <m:r>
                                <a:rPr lang="zh-TW" altLang="en-US" sz="2400" i="1">
                                  <a:solidFill>
                                    <a:srgbClr val="000000"/>
                                  </a:solidFill>
                                  <a:latin typeface="Cambria Math" panose="02040503050406030204" pitchFamily="18" charset="0"/>
                                </a:rPr>
                                <m:t>2</m:t>
                              </m:r>
                              <m:r>
                                <a:rPr lang="zh-TW" altLang="en-US" sz="2400" i="1">
                                  <a:solidFill>
                                    <a:srgbClr val="000000"/>
                                  </a:solidFill>
                                  <a:latin typeface="Cambria Math" panose="02040503050406030204" pitchFamily="18" charset="0"/>
                                </a:rPr>
                                <m:t>𝐾</m:t>
                              </m:r>
                            </m:sub>
                            <m:sup>
                              <m:r>
                                <a:rPr lang="zh-TW" altLang="en-US" sz="2400" i="1">
                                  <a:solidFill>
                                    <a:srgbClr val="000000"/>
                                  </a:solidFill>
                                  <a:latin typeface="Cambria Math" panose="02040503050406030204" pitchFamily="18" charset="0"/>
                                </a:rPr>
                                <m:t>𝑢</m:t>
                              </m:r>
                            </m:sup>
                          </m:sSubSup>
                        </m:e>
                      </m:d>
                      <m:r>
                        <a:rPr lang="zh-TW" altLang="en-US" sz="2400" i="0">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m:t>
                      </m:r>
                    </m:oMath>
                  </m:oMathPara>
                </a14:m>
                <a:endParaRPr lang="zh-TW" altLang="en-US" sz="2400" dirty="0"/>
              </a:p>
            </p:txBody>
          </p:sp>
        </mc:Choice>
        <mc:Fallback xmlns="">
          <p:sp>
            <p:nvSpPr>
              <p:cNvPr id="94218" name="Object 9">
                <a:extLst>
                  <a:ext uri="{FF2B5EF4-FFF2-40B4-BE49-F238E27FC236}">
                    <a16:creationId xmlns:a16="http://schemas.microsoft.com/office/drawing/2014/main" id="{81587BA0-01D9-45F5-91B7-5C0AC1C787BC}"/>
                  </a:ext>
                </a:extLst>
              </p:cNvPr>
              <p:cNvSpPr txBox="1">
                <a:spLocks noRot="1" noChangeAspect="1" noMove="1" noResize="1" noEditPoints="1" noAdjustHandles="1" noChangeArrowheads="1" noChangeShapeType="1" noTextEdit="1"/>
              </p:cNvSpPr>
              <p:nvPr/>
            </p:nvSpPr>
            <p:spPr bwMode="auto">
              <a:xfrm>
                <a:off x="1282700" y="3430588"/>
                <a:ext cx="5521548" cy="790575"/>
              </a:xfrm>
              <a:prstGeom prst="rect">
                <a:avLst/>
              </a:prstGeom>
              <a:blipFill>
                <a:blip r:embed="rId7"/>
                <a:stretch>
                  <a:fillRect/>
                </a:stretch>
              </a:blipFill>
              <a:ln>
                <a:noFill/>
              </a:ln>
              <a:effectLst/>
              <a:extLst/>
            </p:spPr>
            <p:txBody>
              <a:bodyPr/>
              <a:lstStyle/>
              <a:p>
                <a:r>
                  <a:rPr lang="zh-TW"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編號版面配置區 3">
            <a:extLst>
              <a:ext uri="{FF2B5EF4-FFF2-40B4-BE49-F238E27FC236}">
                <a16:creationId xmlns:a16="http://schemas.microsoft.com/office/drawing/2014/main" id="{4614869F-42FE-4B44-A19F-0654400F57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4946019B-2D6B-4894-9792-2FD0DAF0E8B1}" type="slidenum">
              <a:rPr kumimoji="0" lang="zh-TW" altLang="en-US"/>
              <a:pPr eaLnBrk="1" hangingPunct="1"/>
              <a:t>89</a:t>
            </a:fld>
            <a:endParaRPr kumimoji="0" lang="en-US" altLang="zh-TW"/>
          </a:p>
        </p:txBody>
      </p:sp>
      <p:sp>
        <p:nvSpPr>
          <p:cNvPr id="95235" name="Rectangle 2">
            <a:extLst>
              <a:ext uri="{FF2B5EF4-FFF2-40B4-BE49-F238E27FC236}">
                <a16:creationId xmlns:a16="http://schemas.microsoft.com/office/drawing/2014/main" id="{6967248C-0C43-4580-B041-AEF12238B1AB}"/>
              </a:ext>
            </a:extLst>
          </p:cNvPr>
          <p:cNvSpPr>
            <a:spLocks noGrp="1" noChangeArrowheads="1"/>
          </p:cNvSpPr>
          <p:nvPr>
            <p:ph type="title"/>
          </p:nvPr>
        </p:nvSpPr>
        <p:spPr/>
        <p:txBody>
          <a:bodyPr/>
          <a:lstStyle/>
          <a:p>
            <a:pPr eaLnBrk="1" hangingPunct="1"/>
            <a:endParaRPr lang="zh-TW" altLang="en-US"/>
          </a:p>
        </p:txBody>
      </p:sp>
      <mc:AlternateContent xmlns:mc="http://schemas.openxmlformats.org/markup-compatibility/2006" xmlns:a14="http://schemas.microsoft.com/office/drawing/2010/main">
        <mc:Choice Requires="a14">
          <p:sp>
            <p:nvSpPr>
              <p:cNvPr id="95236" name="Rectangle 3">
                <a:extLst>
                  <a:ext uri="{FF2B5EF4-FFF2-40B4-BE49-F238E27FC236}">
                    <a16:creationId xmlns:a16="http://schemas.microsoft.com/office/drawing/2014/main" id="{36214A27-D29E-4E7B-8AED-D3E245C5DDC6}"/>
                  </a:ext>
                </a:extLst>
              </p:cNvPr>
              <p:cNvSpPr>
                <a:spLocks noGrp="1" noChangeArrowheads="1"/>
              </p:cNvSpPr>
              <p:nvPr>
                <p:ph type="body" idx="1"/>
              </p:nvPr>
            </p:nvSpPr>
            <p:spPr/>
            <p:txBody>
              <a:bodyPr/>
              <a:lstStyle/>
              <a:p>
                <a:pPr eaLnBrk="1" hangingPunct="1"/>
                <a:r>
                  <a:rPr lang="en-US" altLang="zh-TW" dirty="0"/>
                  <a:t>The number of multiplications and additions required to implement the FFT:</a:t>
                </a:r>
              </a:p>
              <a:p>
                <a:pPr algn="r" eaLnBrk="1" hangingPunct="1">
                  <a:buFont typeface="Wingdings" panose="05000000000000000000" pitchFamily="2" charset="2"/>
                  <a:buNone/>
                </a:pPr>
                <a:r>
                  <a:rPr lang="zh-TW" altLang="en-US" dirty="0"/>
                  <a:t>	</a:t>
                </a:r>
                <a:r>
                  <a:rPr lang="en-US" altLang="zh-TW" dirty="0"/>
                  <a:t>(4.6-45)</a:t>
                </a:r>
              </a:p>
              <a:p>
                <a:pPr algn="r" eaLnBrk="1" hangingPunct="1">
                  <a:buFont typeface="Wingdings" panose="05000000000000000000" pitchFamily="2" charset="2"/>
                  <a:buNone/>
                </a:pPr>
                <a:r>
                  <a:rPr lang="zh-TW" altLang="en-US" dirty="0"/>
                  <a:t>	</a:t>
                </a:r>
                <a:r>
                  <a:rPr lang="en-US" altLang="zh-TW" dirty="0"/>
                  <a:t>(4.6-46)</a:t>
                </a:r>
              </a:p>
              <a:p>
                <a:pPr eaLnBrk="1" hangingPunct="1">
                  <a:buFont typeface="Wingdings" panose="05000000000000000000" pitchFamily="2" charset="2"/>
                  <a:buNone/>
                </a:pPr>
                <a:r>
                  <a:rPr lang="zh-TW" altLang="en-US" dirty="0"/>
                  <a:t>	</a:t>
                </a:r>
                <a:r>
                  <a:rPr lang="en-US" altLang="zh-TW" dirty="0"/>
                  <a:t>where </a:t>
                </a:r>
                <a14:m>
                  <m:oMath xmlns:m="http://schemas.openxmlformats.org/officeDocument/2006/math">
                    <m:r>
                      <a:rPr lang="en-US" altLang="zh-TW" i="1" dirty="0" smtClean="0">
                        <a:latin typeface="Cambria Math" panose="02040503050406030204" pitchFamily="18" charset="0"/>
                      </a:rPr>
                      <m:t>𝑚</m:t>
                    </m:r>
                    <m:r>
                      <a:rPr lang="en-US" altLang="zh-TW" i="1" dirty="0" smtClean="0">
                        <a:latin typeface="Cambria Math" panose="02040503050406030204" pitchFamily="18" charset="0"/>
                      </a:rPr>
                      <m:t>(0)=0</m:t>
                    </m:r>
                  </m:oMath>
                </a14:m>
                <a:r>
                  <a:rPr lang="en-US" altLang="zh-TW" dirty="0"/>
                  <a:t> and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(0)=0</m:t>
                    </m:r>
                  </m:oMath>
                </a14:m>
                <a:r>
                  <a:rPr lang="en-US" altLang="zh-TW" dirty="0"/>
                  <a:t>.</a:t>
                </a:r>
                <a:endParaRPr lang="zh-TW" altLang="en-US" dirty="0"/>
              </a:p>
              <a:p>
                <a:pPr eaLnBrk="1" hangingPunct="1">
                  <a:buFont typeface="Wingdings" panose="05000000000000000000" pitchFamily="2" charset="2"/>
                  <a:buNone/>
                </a:pPr>
                <a:r>
                  <a:rPr lang="zh-TW" altLang="en-US" dirty="0"/>
                  <a:t>	</a:t>
                </a:r>
                <a:r>
                  <a:rPr lang="en-US" altLang="zh-TW" dirty="0">
                    <a:sym typeface="Wingdings" panose="05000000000000000000" pitchFamily="2" charset="2"/>
                  </a:rPr>
                  <a:t> </a:t>
                </a:r>
                <a:r>
                  <a:rPr lang="en-US" altLang="zh-TW" dirty="0"/>
                  <a:t>It can be shown that</a:t>
                </a:r>
              </a:p>
              <a:p>
                <a:pPr algn="r" eaLnBrk="1" hangingPunct="1">
                  <a:buFont typeface="Wingdings" panose="05000000000000000000" pitchFamily="2" charset="2"/>
                  <a:buNone/>
                </a:pPr>
                <a:r>
                  <a:rPr lang="zh-TW" altLang="en-US" dirty="0"/>
                  <a:t>	</a:t>
                </a:r>
                <a:r>
                  <a:rPr lang="en-US" altLang="zh-TW" dirty="0"/>
                  <a:t>(4.6-47)</a:t>
                </a:r>
              </a:p>
              <a:p>
                <a:pPr algn="r" eaLnBrk="1" hangingPunct="1">
                  <a:buFont typeface="Wingdings" panose="05000000000000000000" pitchFamily="2" charset="2"/>
                  <a:buNone/>
                </a:pPr>
                <a:r>
                  <a:rPr lang="zh-TW" altLang="en-US" dirty="0"/>
                  <a:t>	</a:t>
                </a:r>
                <a:r>
                  <a:rPr lang="en-US" altLang="zh-TW" dirty="0"/>
                  <a:t>(4.6-48)</a:t>
                </a:r>
              </a:p>
              <a:p>
                <a:pPr eaLnBrk="1" hangingPunct="1"/>
                <a:r>
                  <a:rPr lang="en-US" altLang="zh-TW" dirty="0"/>
                  <a:t>The computational advantage of the FFT over a direct implementation of the 1-D DFT is defined as:</a:t>
                </a:r>
                <a:endParaRPr lang="zh-TW" altLang="en-US" dirty="0"/>
              </a:p>
              <a:p>
                <a:pPr algn="r" eaLnBrk="1" hangingPunct="1">
                  <a:lnSpc>
                    <a:spcPct val="250000"/>
                  </a:lnSpc>
                  <a:buFont typeface="Wingdings" panose="05000000000000000000" pitchFamily="2" charset="2"/>
                  <a:buNone/>
                </a:pPr>
                <a:r>
                  <a:rPr lang="zh-TW" altLang="en-US" dirty="0"/>
                  <a:t>	</a:t>
                </a:r>
                <a:r>
                  <a:rPr lang="en-US" altLang="zh-TW" dirty="0"/>
                  <a:t>(4.6-49)</a:t>
                </a:r>
              </a:p>
            </p:txBody>
          </p:sp>
        </mc:Choice>
        <mc:Fallback xmlns="">
          <p:sp>
            <p:nvSpPr>
              <p:cNvPr id="95236" name="Rectangle 3">
                <a:extLst>
                  <a:ext uri="{FF2B5EF4-FFF2-40B4-BE49-F238E27FC236}">
                    <a16:creationId xmlns:a16="http://schemas.microsoft.com/office/drawing/2014/main" id="{36214A27-D29E-4E7B-8AED-D3E245C5DDC6}"/>
                  </a:ext>
                </a:extLst>
              </p:cNvPr>
              <p:cNvSpPr>
                <a:spLocks noGrp="1" noRot="1" noChangeAspect="1" noMove="1" noResize="1" noEditPoints="1" noAdjustHandles="1" noChangeArrowheads="1" noChangeShapeType="1" noTextEdit="1"/>
              </p:cNvSpPr>
              <p:nvPr>
                <p:ph type="body" idx="1"/>
              </p:nvPr>
            </p:nvSpPr>
            <p:spPr>
              <a:blipFill>
                <a:blip r:embed="rId2"/>
                <a:stretch>
                  <a:fillRect l="-1378" t="-1760" r="-24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7" name="Object 4">
                <a:extLst>
                  <a:ext uri="{FF2B5EF4-FFF2-40B4-BE49-F238E27FC236}">
                    <a16:creationId xmlns:a16="http://schemas.microsoft.com/office/drawing/2014/main" id="{294A974E-8A78-4264-873C-1309907DBFD2}"/>
                  </a:ext>
                </a:extLst>
              </p:cNvPr>
              <p:cNvSpPr txBox="1"/>
              <p:nvPr/>
            </p:nvSpPr>
            <p:spPr bwMode="auto">
              <a:xfrm>
                <a:off x="925513" y="1228725"/>
                <a:ext cx="5470500" cy="57467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𝑚</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e>
                      </m:d>
                      <m:r>
                        <a:rPr lang="zh-TW" altLang="en-US" sz="2400" i="1" smtClean="0">
                          <a:solidFill>
                            <a:srgbClr val="000000"/>
                          </a:solidFill>
                          <a:latin typeface="Cambria Math" panose="02040503050406030204" pitchFamily="18" charset="0"/>
                        </a:rPr>
                        <m:t>=2</m:t>
                      </m:r>
                      <m:r>
                        <a:rPr lang="zh-TW" altLang="en-US" sz="2400" i="1" smtClean="0">
                          <a:solidFill>
                            <a:srgbClr val="000000"/>
                          </a:solidFill>
                          <a:latin typeface="Cambria Math" panose="02040503050406030204" pitchFamily="18" charset="0"/>
                        </a:rPr>
                        <m:t>𝑚</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r>
                            <a:rPr lang="zh-TW" altLang="en-US" sz="2400" i="1" smtClean="0">
                              <a:solidFill>
                                <a:srgbClr val="000000"/>
                              </a:solidFill>
                              <a:latin typeface="Cambria Math" panose="02040503050406030204" pitchFamily="18" charset="0"/>
                            </a:rPr>
                            <m:t>−1</m:t>
                          </m:r>
                        </m:e>
                      </m:d>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sup>
                      </m:sSup>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7" name="Object 4">
                <a:extLst>
                  <a:ext uri="{FF2B5EF4-FFF2-40B4-BE49-F238E27FC236}">
                    <a16:creationId xmlns:a16="http://schemas.microsoft.com/office/drawing/2014/main" id="{294A974E-8A78-4264-873C-1309907DBFD2}"/>
                  </a:ext>
                </a:extLst>
              </p:cNvPr>
              <p:cNvSpPr txBox="1">
                <a:spLocks noRot="1" noChangeAspect="1" noMove="1" noResize="1" noEditPoints="1" noAdjustHandles="1" noChangeArrowheads="1" noChangeShapeType="1" noTextEdit="1"/>
              </p:cNvSpPr>
              <p:nvPr/>
            </p:nvSpPr>
            <p:spPr bwMode="auto">
              <a:xfrm>
                <a:off x="925513" y="1228725"/>
                <a:ext cx="5470500" cy="574675"/>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8" name="Object 5">
                <a:extLst>
                  <a:ext uri="{FF2B5EF4-FFF2-40B4-BE49-F238E27FC236}">
                    <a16:creationId xmlns:a16="http://schemas.microsoft.com/office/drawing/2014/main" id="{A10C0391-E982-4CFB-93B0-1FBB79E44F77}"/>
                  </a:ext>
                </a:extLst>
              </p:cNvPr>
              <p:cNvSpPr txBox="1"/>
              <p:nvPr/>
            </p:nvSpPr>
            <p:spPr bwMode="auto">
              <a:xfrm>
                <a:off x="925513" y="1776413"/>
                <a:ext cx="4757737" cy="576262"/>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e>
                      </m:d>
                      <m:r>
                        <a:rPr lang="zh-TW" altLang="en-US" sz="2400" i="1" smtClean="0">
                          <a:solidFill>
                            <a:srgbClr val="000000"/>
                          </a:solidFill>
                          <a:latin typeface="Cambria Math" panose="02040503050406030204" pitchFamily="18" charset="0"/>
                        </a:rPr>
                        <m:t>=2</m:t>
                      </m:r>
                      <m:r>
                        <a:rPr lang="zh-TW" altLang="en-US" sz="2400" i="1" smtClean="0">
                          <a:solidFill>
                            <a:srgbClr val="000000"/>
                          </a:solidFill>
                          <a:latin typeface="Cambria Math" panose="02040503050406030204" pitchFamily="18" charset="0"/>
                        </a:rPr>
                        <m:t>𝑎</m:t>
                      </m:r>
                      <m:d>
                        <m:dPr>
                          <m:ctrlPr>
                            <a:rPr lang="zh-TW" altLang="en-US" sz="2400" i="1" smtClean="0">
                              <a:solidFill>
                                <a:srgbClr val="000000"/>
                              </a:solidFill>
                              <a:latin typeface="Cambria Math" panose="02040503050406030204" pitchFamily="18" charset="0"/>
                            </a:rPr>
                          </m:ctrlPr>
                        </m:dPr>
                        <m:e>
                          <m:r>
                            <a:rPr lang="zh-TW" altLang="en-US" sz="2400" i="1" smtClean="0">
                              <a:solidFill>
                                <a:srgbClr val="000000"/>
                              </a:solidFill>
                              <a:latin typeface="Cambria Math" panose="02040503050406030204" pitchFamily="18" charset="0"/>
                            </a:rPr>
                            <m:t>𝑛</m:t>
                          </m:r>
                          <m:r>
                            <a:rPr lang="zh-TW" altLang="en-US" sz="2400" i="1" smtClean="0">
                              <a:solidFill>
                                <a:srgbClr val="000000"/>
                              </a:solidFill>
                              <a:latin typeface="Cambria Math" panose="02040503050406030204" pitchFamily="18" charset="0"/>
                            </a:rPr>
                            <m:t>−1</m:t>
                          </m:r>
                        </m:e>
                      </m:d>
                      <m:r>
                        <a:rPr lang="zh-TW" altLang="en-US" sz="2400" i="1" smtClean="0">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2</m:t>
                          </m:r>
                        </m:e>
                        <m:sup>
                          <m:r>
                            <a:rPr lang="zh-TW" altLang="en-US" sz="2400" i="1">
                              <a:solidFill>
                                <a:srgbClr val="000000"/>
                              </a:solidFill>
                              <a:latin typeface="Cambria Math" panose="02040503050406030204" pitchFamily="18" charset="0"/>
                            </a:rPr>
                            <m:t>𝑛</m:t>
                          </m:r>
                        </m:sup>
                      </m:sSup>
                      <m:r>
                        <a:rPr lang="en-US" altLang="zh-TW" sz="2400" b="0" i="1" smtClean="0">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　</m:t>
                      </m:r>
                      <m:r>
                        <a:rPr lang="zh-TW" altLang="en-US" sz="2400" i="1">
                          <a:solidFill>
                            <a:srgbClr val="000000"/>
                          </a:solidFill>
                          <a:latin typeface="Cambria Math" panose="02040503050406030204" pitchFamily="18" charset="0"/>
                        </a:rPr>
                        <m:t> </m:t>
                      </m:r>
                      <m:r>
                        <a:rPr lang="en-US" altLang="zh-TW" sz="2400" b="0" i="1" smtClean="0">
                          <a:solidFill>
                            <a:srgbClr val="000000"/>
                          </a:solidFill>
                          <a:latin typeface="Cambria Math" panose="02040503050406030204" pitchFamily="18" charset="0"/>
                        </a:rPr>
                        <m:t>𝑛</m:t>
                      </m:r>
                      <m:r>
                        <a:rPr lang="zh-TW" altLang="en-US" sz="2400" i="1">
                          <a:solidFill>
                            <a:srgbClr val="000000"/>
                          </a:solidFill>
                          <a:latin typeface="Cambria Math" panose="02040503050406030204" pitchFamily="18" charset="0"/>
                        </a:rPr>
                        <m:t>≥1</m:t>
                      </m:r>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8" name="Object 5">
                <a:extLst>
                  <a:ext uri="{FF2B5EF4-FFF2-40B4-BE49-F238E27FC236}">
                    <a16:creationId xmlns:a16="http://schemas.microsoft.com/office/drawing/2014/main" id="{A10C0391-E982-4CFB-93B0-1FBB79E44F77}"/>
                  </a:ext>
                </a:extLst>
              </p:cNvPr>
              <p:cNvSpPr txBox="1">
                <a:spLocks noRot="1" noChangeAspect="1" noMove="1" noResize="1" noEditPoints="1" noAdjustHandles="1" noChangeArrowheads="1" noChangeShapeType="1" noTextEdit="1"/>
              </p:cNvSpPr>
              <p:nvPr/>
            </p:nvSpPr>
            <p:spPr bwMode="auto">
              <a:xfrm>
                <a:off x="925513" y="1776413"/>
                <a:ext cx="4757737" cy="576262"/>
              </a:xfrm>
              <a:prstGeom prst="rect">
                <a:avLst/>
              </a:prstGeom>
              <a:blipFill>
                <a:blip r:embed="rId4"/>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39" name="Object 6">
                <a:extLst>
                  <a:ext uri="{FF2B5EF4-FFF2-40B4-BE49-F238E27FC236}">
                    <a16:creationId xmlns:a16="http://schemas.microsoft.com/office/drawing/2014/main" id="{DB83215A-AC26-4B5A-AA05-1CE0C9600098}"/>
                  </a:ext>
                </a:extLst>
              </p:cNvPr>
              <p:cNvSpPr txBox="1"/>
              <p:nvPr/>
            </p:nvSpPr>
            <p:spPr bwMode="auto">
              <a:xfrm>
                <a:off x="844550" y="3141663"/>
                <a:ext cx="2863354" cy="79216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𝑚</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𝑛</m:t>
                          </m:r>
                        </m:e>
                      </m:d>
                      <m: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1</m:t>
                          </m:r>
                        </m:num>
                        <m:den>
                          <m:r>
                            <a:rPr lang="zh-TW" altLang="en-US" sz="2400" i="1">
                              <a:solidFill>
                                <a:srgbClr val="000000"/>
                              </a:solidFill>
                              <a:latin typeface="Cambria Math" panose="02040503050406030204" pitchFamily="18" charset="0"/>
                            </a:rPr>
                            <m:t>2</m:t>
                          </m:r>
                        </m:den>
                      </m:f>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39" name="Object 6">
                <a:extLst>
                  <a:ext uri="{FF2B5EF4-FFF2-40B4-BE49-F238E27FC236}">
                    <a16:creationId xmlns:a16="http://schemas.microsoft.com/office/drawing/2014/main" id="{DB83215A-AC26-4B5A-AA05-1CE0C9600098}"/>
                  </a:ext>
                </a:extLst>
              </p:cNvPr>
              <p:cNvSpPr txBox="1">
                <a:spLocks noRot="1" noChangeAspect="1" noMove="1" noResize="1" noEditPoints="1" noAdjustHandles="1" noChangeArrowheads="1" noChangeShapeType="1" noTextEdit="1"/>
              </p:cNvSpPr>
              <p:nvPr/>
            </p:nvSpPr>
            <p:spPr bwMode="auto">
              <a:xfrm>
                <a:off x="844550" y="3141663"/>
                <a:ext cx="2863354" cy="792162"/>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40" name="Object 7">
                <a:extLst>
                  <a:ext uri="{FF2B5EF4-FFF2-40B4-BE49-F238E27FC236}">
                    <a16:creationId xmlns:a16="http://schemas.microsoft.com/office/drawing/2014/main" id="{CD825BF1-D0B0-4859-A87A-05570E2F222F}"/>
                  </a:ext>
                </a:extLst>
              </p:cNvPr>
              <p:cNvSpPr txBox="1"/>
              <p:nvPr/>
            </p:nvSpPr>
            <p:spPr bwMode="auto">
              <a:xfrm>
                <a:off x="849313" y="3887788"/>
                <a:ext cx="2570559" cy="4333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𝑎</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𝑛</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40" name="Object 7">
                <a:extLst>
                  <a:ext uri="{FF2B5EF4-FFF2-40B4-BE49-F238E27FC236}">
                    <a16:creationId xmlns:a16="http://schemas.microsoft.com/office/drawing/2014/main" id="{CD825BF1-D0B0-4859-A87A-05570E2F222F}"/>
                  </a:ext>
                </a:extLst>
              </p:cNvPr>
              <p:cNvSpPr txBox="1">
                <a:spLocks noRot="1" noChangeAspect="1" noMove="1" noResize="1" noEditPoints="1" noAdjustHandles="1" noChangeArrowheads="1" noChangeShapeType="1" noTextEdit="1"/>
              </p:cNvSpPr>
              <p:nvPr/>
            </p:nvSpPr>
            <p:spPr bwMode="auto">
              <a:xfrm>
                <a:off x="849313" y="3887788"/>
                <a:ext cx="2570559" cy="433387"/>
              </a:xfrm>
              <a:prstGeom prst="rect">
                <a:avLst/>
              </a:prstGeom>
              <a:blipFill>
                <a:blip r:embed="rId6"/>
                <a:stretch>
                  <a:fillRect b="-28169"/>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241" name="Object 8">
                <a:extLst>
                  <a:ext uri="{FF2B5EF4-FFF2-40B4-BE49-F238E27FC236}">
                    <a16:creationId xmlns:a16="http://schemas.microsoft.com/office/drawing/2014/main" id="{339BAC47-6252-4219-949C-FC288598C673}"/>
                  </a:ext>
                </a:extLst>
              </p:cNvPr>
              <p:cNvSpPr txBox="1"/>
              <p:nvPr/>
            </p:nvSpPr>
            <p:spPr bwMode="auto">
              <a:xfrm>
                <a:off x="850900" y="5160963"/>
                <a:ext cx="2929012" cy="152558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00"/>
                          </a:solidFill>
                          <a:latin typeface="Cambria Math" panose="02040503050406030204" pitchFamily="18" charset="0"/>
                        </a:rPr>
                        <m:t>𝐶</m:t>
                      </m:r>
                      <m:r>
                        <a:rPr lang="zh-TW" altLang="en-US" sz="2400" i="1" smtClean="0">
                          <a:solidFill>
                            <a:srgbClr val="000000"/>
                          </a:solidFill>
                          <a:latin typeface="Cambria Math" panose="02040503050406030204" pitchFamily="18" charset="0"/>
                        </a:rPr>
                        <m:t>(</m:t>
                      </m:r>
                      <m:r>
                        <a:rPr lang="zh-TW" altLang="en-US" sz="2400" i="1" smtClean="0">
                          <a:solidFill>
                            <a:srgbClr val="000000"/>
                          </a:solidFill>
                          <a:latin typeface="Cambria Math" panose="02040503050406030204" pitchFamily="18" charset="0"/>
                        </a:rPr>
                        <m:t>𝑀</m:t>
                      </m:r>
                      <m:r>
                        <a:rPr lang="zh-TW" altLang="en-US" sz="2400" i="1" smtClean="0">
                          <a:solidFill>
                            <a:srgbClr val="000000"/>
                          </a:solidFill>
                          <a:latin typeface="Cambria Math" panose="02040503050406030204" pitchFamily="18" charset="0"/>
                        </a:rPr>
                        <m:t>)</m:t>
                      </m:r>
                      <m:r>
                        <m:rPr>
                          <m:aln/>
                        </m:rP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sSup>
                            <m:sSupPr>
                              <m:ctrlPr>
                                <a:rPr lang="zh-TW" altLang="en-US" sz="2400" i="1">
                                  <a:solidFill>
                                    <a:srgbClr val="000000"/>
                                  </a:solidFill>
                                  <a:latin typeface="Cambria Math" panose="02040503050406030204" pitchFamily="18" charset="0"/>
                                </a:rPr>
                              </m:ctrlPr>
                            </m:sSupPr>
                            <m:e>
                              <m:r>
                                <a:rPr lang="zh-TW" altLang="en-US" sz="2400" i="1">
                                  <a:solidFill>
                                    <a:srgbClr val="000000"/>
                                  </a:solidFill>
                                  <a:latin typeface="Cambria Math" panose="02040503050406030204" pitchFamily="18" charset="0"/>
                                </a:rPr>
                                <m:t>𝑀</m:t>
                              </m:r>
                            </m:e>
                            <m:sup>
                              <m:r>
                                <a:rPr lang="zh-TW" altLang="en-US" sz="2400" i="1">
                                  <a:solidFill>
                                    <a:srgbClr val="000000"/>
                                  </a:solidFill>
                                  <a:latin typeface="Cambria Math" panose="02040503050406030204" pitchFamily="18" charset="0"/>
                                </a:rPr>
                                <m:t>2</m:t>
                              </m:r>
                            </m:sup>
                          </m:sSup>
                        </m:num>
                        <m:den>
                          <m:r>
                            <a:rPr lang="zh-TW" altLang="en-US" sz="2400" i="1">
                              <a:solidFill>
                                <a:srgbClr val="000000"/>
                              </a:solidFill>
                              <a:latin typeface="Cambria Math" panose="02040503050406030204" pitchFamily="18" charset="0"/>
                            </a:rPr>
                            <m:t>𝑀</m:t>
                          </m:r>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den>
                      </m:f>
                    </m:oMath>
                    <m:oMath xmlns:m="http://schemas.openxmlformats.org/officeDocument/2006/math">
                      <m:r>
                        <a:rPr lang="zh-TW" altLang="en-US" sz="2400" i="1">
                          <a:solidFill>
                            <a:srgbClr val="000000"/>
                          </a:solidFill>
                          <a:latin typeface="Cambria Math" panose="02040503050406030204" pitchFamily="18" charset="0"/>
                        </a:rPr>
                        <m:t>　　　</m:t>
                      </m:r>
                      <m:r>
                        <m:rPr>
                          <m:aln/>
                        </m:rPr>
                        <a:rPr lang="zh-TW" altLang="en-US" sz="2400" i="1">
                          <a:solidFill>
                            <a:srgbClr val="000000"/>
                          </a:solidFill>
                          <a:latin typeface="Cambria Math" panose="02040503050406030204" pitchFamily="18" charset="0"/>
                        </a:rPr>
                        <m:t>=</m:t>
                      </m:r>
                      <m:f>
                        <m:fPr>
                          <m:ctrlPr>
                            <a:rPr lang="zh-TW" altLang="en-US" sz="2400" i="1">
                              <a:solidFill>
                                <a:srgbClr val="000000"/>
                              </a:solidFill>
                              <a:latin typeface="Cambria Math" panose="02040503050406030204" pitchFamily="18" charset="0"/>
                            </a:rPr>
                          </m:ctrlPr>
                        </m:fPr>
                        <m:num>
                          <m:r>
                            <a:rPr lang="zh-TW" altLang="en-US" sz="2400" i="1">
                              <a:solidFill>
                                <a:srgbClr val="000000"/>
                              </a:solidFill>
                              <a:latin typeface="Cambria Math" panose="02040503050406030204" pitchFamily="18" charset="0"/>
                            </a:rPr>
                            <m:t>𝑀</m:t>
                          </m:r>
                        </m:num>
                        <m:den>
                          <m:func>
                            <m:funcPr>
                              <m:ctrlPr>
                                <a:rPr lang="zh-TW" altLang="en-US" sz="2400" i="1">
                                  <a:solidFill>
                                    <a:srgbClr val="000000"/>
                                  </a:solidFill>
                                  <a:latin typeface="Cambria Math" panose="02040503050406030204" pitchFamily="18" charset="0"/>
                                </a:rPr>
                              </m:ctrlPr>
                            </m:funcPr>
                            <m:fName>
                              <m:sSub>
                                <m:sSubPr>
                                  <m:ctrlPr>
                                    <a:rPr lang="zh-TW" altLang="en-US" sz="2400" i="1">
                                      <a:solidFill>
                                        <a:srgbClr val="000000"/>
                                      </a:solidFill>
                                      <a:latin typeface="Cambria Math" panose="02040503050406030204" pitchFamily="18" charset="0"/>
                                    </a:rPr>
                                  </m:ctrlPr>
                                </m:sSubPr>
                                <m:e>
                                  <m:r>
                                    <m:rPr>
                                      <m:sty m:val="p"/>
                                    </m:rPr>
                                    <a:rPr lang="zh-TW" altLang="en-US" sz="2400" i="0">
                                      <a:solidFill>
                                        <a:srgbClr val="000000"/>
                                      </a:solidFill>
                                      <a:latin typeface="Cambria Math" panose="02040503050406030204" pitchFamily="18" charset="0"/>
                                    </a:rPr>
                                    <m:t>log</m:t>
                                  </m:r>
                                </m:e>
                                <m:sub>
                                  <m:r>
                                    <a:rPr lang="zh-TW" altLang="en-US" sz="2400" i="1">
                                      <a:solidFill>
                                        <a:srgbClr val="000000"/>
                                      </a:solidFill>
                                      <a:latin typeface="Cambria Math" panose="02040503050406030204" pitchFamily="18" charset="0"/>
                                    </a:rPr>
                                    <m:t>2</m:t>
                                  </m:r>
                                </m:sub>
                              </m:sSub>
                            </m:fName>
                            <m:e>
                              <m:r>
                                <a:rPr lang="zh-TW" altLang="en-US" sz="2400" i="1">
                                  <a:solidFill>
                                    <a:srgbClr val="000000"/>
                                  </a:solidFill>
                                  <a:latin typeface="Cambria Math" panose="02040503050406030204" pitchFamily="18" charset="0"/>
                                </a:rPr>
                                <m:t>𝑀</m:t>
                              </m:r>
                            </m:e>
                          </m:func>
                        </m:den>
                      </m:f>
                      <m:r>
                        <a:rPr lang="en-US" altLang="zh-TW" sz="2400" b="0" i="1" smtClean="0">
                          <a:solidFill>
                            <a:srgbClr val="000000"/>
                          </a:solidFill>
                          <a:latin typeface="Cambria Math" panose="02040503050406030204" pitchFamily="18" charset="0"/>
                        </a:rPr>
                        <m:t>.</m:t>
                      </m:r>
                    </m:oMath>
                  </m:oMathPara>
                </a14:m>
                <a:endParaRPr lang="zh-TW" altLang="en-US" sz="2400" dirty="0"/>
              </a:p>
            </p:txBody>
          </p:sp>
        </mc:Choice>
        <mc:Fallback xmlns="">
          <p:sp>
            <p:nvSpPr>
              <p:cNvPr id="95241" name="Object 8">
                <a:extLst>
                  <a:ext uri="{FF2B5EF4-FFF2-40B4-BE49-F238E27FC236}">
                    <a16:creationId xmlns:a16="http://schemas.microsoft.com/office/drawing/2014/main" id="{339BAC47-6252-4219-949C-FC288598C673}"/>
                  </a:ext>
                </a:extLst>
              </p:cNvPr>
              <p:cNvSpPr txBox="1">
                <a:spLocks noRot="1" noChangeAspect="1" noMove="1" noResize="1" noEditPoints="1" noAdjustHandles="1" noChangeArrowheads="1" noChangeShapeType="1" noTextEdit="1"/>
              </p:cNvSpPr>
              <p:nvPr/>
            </p:nvSpPr>
            <p:spPr bwMode="auto">
              <a:xfrm>
                <a:off x="850900" y="5160963"/>
                <a:ext cx="2929012" cy="1525587"/>
              </a:xfrm>
              <a:prstGeom prst="rect">
                <a:avLst/>
              </a:prstGeom>
              <a:blipFill>
                <a:blip r:embed="rId7"/>
                <a:stretch>
                  <a:fillRect b="-4400"/>
                </a:stretch>
              </a:blipFill>
              <a:ln>
                <a:noFill/>
              </a:ln>
              <a:effectLst/>
              <a:extLst/>
            </p:spPr>
            <p:txBody>
              <a:bodyPr/>
              <a:lstStyle/>
              <a:p>
                <a:r>
                  <a:rPr lang="zh-TW"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a:extLst>
              <a:ext uri="{FF2B5EF4-FFF2-40B4-BE49-F238E27FC236}">
                <a16:creationId xmlns:a16="http://schemas.microsoft.com/office/drawing/2014/main" id="{37FA6A94-DCDE-4B46-8C09-C526DDEC47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548177C2-74B3-4D36-898C-11D6C1833FCC}" type="slidenum">
              <a:rPr kumimoji="0" lang="zh-TW" altLang="en-US"/>
              <a:pPr eaLnBrk="1" hangingPunct="1"/>
              <a:t>9</a:t>
            </a:fld>
            <a:endParaRPr kumimoji="0" lang="en-US" altLang="zh-TW"/>
          </a:p>
        </p:txBody>
      </p:sp>
      <p:sp>
        <p:nvSpPr>
          <p:cNvPr id="13315" name="Rectangle 2">
            <a:extLst>
              <a:ext uri="{FF2B5EF4-FFF2-40B4-BE49-F238E27FC236}">
                <a16:creationId xmlns:a16="http://schemas.microsoft.com/office/drawing/2014/main" id="{803E6C22-7E63-4B63-B352-C690E29D48E8}"/>
              </a:ext>
            </a:extLst>
          </p:cNvPr>
          <p:cNvSpPr>
            <a:spLocks noGrp="1" noChangeArrowheads="1"/>
          </p:cNvSpPr>
          <p:nvPr>
            <p:ph type="title"/>
          </p:nvPr>
        </p:nvSpPr>
        <p:spPr/>
        <p:txBody>
          <a:bodyPr/>
          <a:lstStyle/>
          <a:p>
            <a:pPr eaLnBrk="1" hangingPunct="1"/>
            <a:r>
              <a:rPr lang="en-US" altLang="zh-TW"/>
              <a:t>2-D DFT and Its Inverse</a:t>
            </a:r>
            <a:endParaRPr lang="zh-TW" altLang="en-US"/>
          </a:p>
        </p:txBody>
      </p:sp>
      <p:sp>
        <p:nvSpPr>
          <p:cNvPr id="13316" name="Rectangle 3">
            <a:extLst>
              <a:ext uri="{FF2B5EF4-FFF2-40B4-BE49-F238E27FC236}">
                <a16:creationId xmlns:a16="http://schemas.microsoft.com/office/drawing/2014/main" id="{46361532-1F2C-473F-896D-C6E87EF3B789}"/>
              </a:ext>
            </a:extLst>
          </p:cNvPr>
          <p:cNvSpPr>
            <a:spLocks noGrp="1" noChangeArrowheads="1"/>
          </p:cNvSpPr>
          <p:nvPr>
            <p:ph type="body" idx="1"/>
          </p:nvPr>
        </p:nvSpPr>
        <p:spPr>
          <a:xfrm>
            <a:off x="107950" y="1384300"/>
            <a:ext cx="8847138" cy="5473700"/>
          </a:xfrm>
        </p:spPr>
        <p:txBody>
          <a:bodyPr/>
          <a:lstStyle/>
          <a:p>
            <a:pPr eaLnBrk="1" hangingPunct="1"/>
            <a:r>
              <a:rPr lang="en-US" altLang="zh-TW" dirty="0"/>
              <a:t>The discrete Fourier transform of a function (image) </a:t>
            </a:r>
            <a:r>
              <a:rPr lang="en-US" altLang="zh-TW" i="1" dirty="0"/>
              <a:t>f</a:t>
            </a:r>
            <a:r>
              <a:rPr lang="en-US" altLang="zh-TW" dirty="0"/>
              <a:t>(</a:t>
            </a:r>
            <a:r>
              <a:rPr lang="en-US" altLang="zh-TW" i="1" dirty="0"/>
              <a:t>x</a:t>
            </a:r>
            <a:r>
              <a:rPr lang="en-US" altLang="zh-TW" dirty="0"/>
              <a:t>,</a:t>
            </a:r>
            <a:r>
              <a:rPr lang="en-US" altLang="zh-TW" i="1" dirty="0"/>
              <a:t> y</a:t>
            </a:r>
            <a:r>
              <a:rPr lang="en-US" altLang="zh-TW" dirty="0"/>
              <a:t>) of size </a:t>
            </a:r>
            <a:r>
              <a:rPr lang="en-US" altLang="zh-TW" i="1" dirty="0"/>
              <a:t>M</a:t>
            </a:r>
            <a:r>
              <a:rPr lang="en-US" altLang="zh-TW" dirty="0"/>
              <a:t>×</a:t>
            </a:r>
            <a:r>
              <a:rPr lang="en-US" altLang="zh-TW" i="1" dirty="0"/>
              <a:t>N</a:t>
            </a:r>
            <a:r>
              <a:rPr lang="en-US" altLang="zh-TW" dirty="0"/>
              <a:t> is given by:</a:t>
            </a:r>
          </a:p>
          <a:p>
            <a:pPr eaLnBrk="1" hangingPunct="1">
              <a:spcBef>
                <a:spcPct val="35000"/>
              </a:spcBef>
              <a:spcAft>
                <a:spcPct val="15000"/>
              </a:spcAft>
              <a:buFont typeface="Wingdings" panose="05000000000000000000" pitchFamily="2" charset="2"/>
              <a:buNone/>
            </a:pPr>
            <a:r>
              <a:rPr lang="zh-TW" altLang="en-US" dirty="0"/>
              <a:t>									     </a:t>
            </a:r>
            <a:r>
              <a:rPr lang="en-US" altLang="zh-TW" dirty="0"/>
              <a:t>(4.2-16)</a:t>
            </a:r>
          </a:p>
          <a:p>
            <a:pPr eaLnBrk="1" hangingPunct="1">
              <a:buFont typeface="Wingdings" panose="05000000000000000000" pitchFamily="2" charset="2"/>
              <a:buNone/>
            </a:pPr>
            <a:r>
              <a:rPr lang="en-US" altLang="zh-TW" dirty="0"/>
              <a:t>	where </a:t>
            </a:r>
            <a:r>
              <a:rPr lang="en-US" altLang="zh-TW" i="1" dirty="0"/>
              <a:t>u</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also for </a:t>
            </a:r>
            <a:r>
              <a:rPr lang="en-US" altLang="zh-TW" i="1" dirty="0"/>
              <a:t>v</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 </a:t>
            </a:r>
          </a:p>
          <a:p>
            <a:pPr eaLnBrk="1" hangingPunct="1"/>
            <a:r>
              <a:rPr lang="en-US" altLang="zh-TW" dirty="0"/>
              <a:t>Similarly, given </a:t>
            </a:r>
            <a:r>
              <a:rPr lang="en-US" altLang="zh-TW" i="1" dirty="0"/>
              <a:t>F</a:t>
            </a:r>
            <a:r>
              <a:rPr lang="en-US" altLang="zh-TW" dirty="0"/>
              <a:t>(</a:t>
            </a:r>
            <a:r>
              <a:rPr lang="en-US" altLang="zh-TW" i="1" dirty="0"/>
              <a:t>u</a:t>
            </a:r>
            <a:r>
              <a:rPr lang="en-US" altLang="zh-TW" dirty="0"/>
              <a:t>,</a:t>
            </a:r>
            <a:r>
              <a:rPr lang="en-US" altLang="zh-TW" i="1" dirty="0"/>
              <a:t> v</a:t>
            </a:r>
            <a:r>
              <a:rPr lang="en-US" altLang="zh-TW" dirty="0"/>
              <a:t>), we obtain </a:t>
            </a:r>
            <a:r>
              <a:rPr lang="en-US" altLang="zh-TW" i="1" dirty="0"/>
              <a:t>f</a:t>
            </a:r>
            <a:r>
              <a:rPr lang="en-US" altLang="zh-TW" dirty="0"/>
              <a:t>(</a:t>
            </a:r>
            <a:r>
              <a:rPr lang="en-US" altLang="zh-TW" i="1" dirty="0"/>
              <a:t>x</a:t>
            </a:r>
            <a:r>
              <a:rPr lang="en-US" altLang="zh-TW" dirty="0"/>
              <a:t>,</a:t>
            </a:r>
            <a:r>
              <a:rPr lang="en-US" altLang="zh-TW" i="1" dirty="0"/>
              <a:t> y</a:t>
            </a:r>
            <a:r>
              <a:rPr lang="en-US" altLang="zh-TW" dirty="0"/>
              <a:t>) via the </a:t>
            </a:r>
            <a:r>
              <a:rPr lang="en-US" altLang="zh-TW" i="1" dirty="0"/>
              <a:t>inverse</a:t>
            </a:r>
            <a:r>
              <a:rPr lang="en-US" altLang="zh-TW" dirty="0"/>
              <a:t> Fourier transform, given by:</a:t>
            </a:r>
          </a:p>
          <a:p>
            <a:pPr eaLnBrk="1" hangingPunct="1">
              <a:spcBef>
                <a:spcPct val="35000"/>
              </a:spcBef>
              <a:spcAft>
                <a:spcPct val="15000"/>
              </a:spcAft>
              <a:buFont typeface="Wingdings" panose="05000000000000000000" pitchFamily="2" charset="2"/>
              <a:buNone/>
            </a:pPr>
            <a:r>
              <a:rPr lang="en-US" altLang="zh-TW" dirty="0"/>
              <a:t>									     (4.2-17)</a:t>
            </a:r>
          </a:p>
          <a:p>
            <a:pPr eaLnBrk="1" hangingPunct="1">
              <a:buFont typeface="Wingdings" panose="05000000000000000000" pitchFamily="2" charset="2"/>
              <a:buNone/>
            </a:pPr>
            <a:r>
              <a:rPr lang="en-US" altLang="zh-TW" dirty="0"/>
              <a:t>	for </a:t>
            </a:r>
            <a:r>
              <a:rPr lang="en-US" altLang="zh-TW" i="1" dirty="0"/>
              <a:t>x</a:t>
            </a:r>
            <a:r>
              <a:rPr lang="en-US" altLang="zh-TW" dirty="0"/>
              <a:t> = 0, 1, 2, </a:t>
            </a:r>
            <a:r>
              <a:rPr lang="en-US" altLang="zh-TW" dirty="0">
                <a:latin typeface="Arial" panose="020B0604020202020204" pitchFamily="34" charset="0"/>
              </a:rPr>
              <a:t>…</a:t>
            </a:r>
            <a:r>
              <a:rPr lang="en-US" altLang="zh-TW" dirty="0"/>
              <a:t>, </a:t>
            </a:r>
            <a:r>
              <a:rPr lang="en-US" altLang="zh-TW" i="1" dirty="0"/>
              <a:t>M</a:t>
            </a:r>
            <a:r>
              <a:rPr lang="en-US" altLang="zh-TW" dirty="0"/>
              <a:t> </a:t>
            </a:r>
            <a:r>
              <a:rPr lang="en-US" altLang="zh-TW" dirty="0">
                <a:latin typeface="Arial" panose="020B0604020202020204" pitchFamily="34" charset="0"/>
              </a:rPr>
              <a:t>–</a:t>
            </a:r>
            <a:r>
              <a:rPr lang="en-US" altLang="zh-TW" dirty="0"/>
              <a:t> 1 and </a:t>
            </a:r>
            <a:r>
              <a:rPr lang="en-US" altLang="zh-TW" i="1" dirty="0"/>
              <a:t>y</a:t>
            </a:r>
            <a:r>
              <a:rPr lang="en-US" altLang="zh-TW" dirty="0"/>
              <a:t> = 0, 1, 2, </a:t>
            </a:r>
            <a:r>
              <a:rPr lang="en-US" altLang="zh-TW" dirty="0">
                <a:latin typeface="Arial" panose="020B0604020202020204" pitchFamily="34" charset="0"/>
              </a:rPr>
              <a:t>…</a:t>
            </a:r>
            <a:r>
              <a:rPr lang="en-US" altLang="zh-TW" dirty="0"/>
              <a:t>, </a:t>
            </a:r>
            <a:r>
              <a:rPr lang="en-US" altLang="zh-TW" i="1" dirty="0"/>
              <a:t>N</a:t>
            </a:r>
            <a:r>
              <a:rPr lang="en-US" altLang="zh-TW" dirty="0"/>
              <a:t> </a:t>
            </a:r>
            <a:r>
              <a:rPr lang="en-US" altLang="zh-TW" dirty="0">
                <a:latin typeface="Arial" panose="020B0604020202020204" pitchFamily="34" charset="0"/>
              </a:rPr>
              <a:t>–</a:t>
            </a:r>
            <a:r>
              <a:rPr lang="en-US" altLang="zh-TW" dirty="0"/>
              <a:t> 1.</a:t>
            </a:r>
          </a:p>
          <a:p>
            <a:pPr lvl="1" eaLnBrk="1" hangingPunct="1"/>
            <a:r>
              <a:rPr lang="en-US" altLang="zh-TW" i="1" dirty="0"/>
              <a:t>u</a:t>
            </a:r>
            <a:r>
              <a:rPr lang="en-US" altLang="zh-TW" dirty="0"/>
              <a:t> and </a:t>
            </a:r>
            <a:r>
              <a:rPr lang="en-US" altLang="zh-TW" i="1" dirty="0"/>
              <a:t>v</a:t>
            </a:r>
            <a:r>
              <a:rPr lang="en-US" altLang="zh-TW" dirty="0"/>
              <a:t> are the transform or frequency variables, whereas </a:t>
            </a:r>
            <a:r>
              <a:rPr lang="en-US" altLang="zh-TW" i="1" dirty="0"/>
              <a:t>x</a:t>
            </a:r>
            <a:r>
              <a:rPr lang="en-US" altLang="zh-TW" dirty="0"/>
              <a:t> and </a:t>
            </a:r>
            <a:r>
              <a:rPr lang="en-US" altLang="zh-TW" i="1" dirty="0"/>
              <a:t>y</a:t>
            </a:r>
            <a:r>
              <a:rPr lang="en-US" altLang="zh-TW" dirty="0"/>
              <a:t> are the spatial or image variables.</a:t>
            </a:r>
            <a:endParaRPr lang="zh-TW" altLang="en-US" dirty="0"/>
          </a:p>
        </p:txBody>
      </p:sp>
      <p:graphicFrame>
        <p:nvGraphicFramePr>
          <p:cNvPr id="13317" name="Object 4">
            <a:extLst>
              <a:ext uri="{FF2B5EF4-FFF2-40B4-BE49-F238E27FC236}">
                <a16:creationId xmlns:a16="http://schemas.microsoft.com/office/drawing/2014/main" id="{1DB007DB-9A5B-49A5-91B8-51960061624B}"/>
              </a:ext>
            </a:extLst>
          </p:cNvPr>
          <p:cNvGraphicFramePr>
            <a:graphicFrameLocks noChangeAspect="1"/>
          </p:cNvGraphicFramePr>
          <p:nvPr/>
        </p:nvGraphicFramePr>
        <p:xfrm>
          <a:off x="736600" y="2171700"/>
          <a:ext cx="6427788" cy="936625"/>
        </p:xfrm>
        <a:graphic>
          <a:graphicData uri="http://schemas.openxmlformats.org/presentationml/2006/ole">
            <mc:AlternateContent xmlns:mc="http://schemas.openxmlformats.org/markup-compatibility/2006">
              <mc:Choice xmlns:v="urn:schemas-microsoft-com:vml" Requires="v">
                <p:oleObj spid="_x0000_s13463" name="方程式" r:id="rId3" imgW="2628900" imgH="444500" progId="Equation.3">
                  <p:embed/>
                </p:oleObj>
              </mc:Choice>
              <mc:Fallback>
                <p:oleObj name="方程式" r:id="rId3" imgW="26289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2171700"/>
                        <a:ext cx="642778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5">
            <a:extLst>
              <a:ext uri="{FF2B5EF4-FFF2-40B4-BE49-F238E27FC236}">
                <a16:creationId xmlns:a16="http://schemas.microsoft.com/office/drawing/2014/main" id="{3C34E45D-A322-4544-9614-635EFFC7ACB0}"/>
              </a:ext>
            </a:extLst>
          </p:cNvPr>
          <p:cNvGraphicFramePr>
            <a:graphicFrameLocks noChangeAspect="1"/>
          </p:cNvGraphicFramePr>
          <p:nvPr/>
        </p:nvGraphicFramePr>
        <p:xfrm>
          <a:off x="722313" y="4686300"/>
          <a:ext cx="4857750" cy="903288"/>
        </p:xfrm>
        <a:graphic>
          <a:graphicData uri="http://schemas.openxmlformats.org/presentationml/2006/ole">
            <mc:AlternateContent xmlns:mc="http://schemas.openxmlformats.org/markup-compatibility/2006">
              <mc:Choice xmlns:v="urn:schemas-microsoft-com:vml" Requires="v">
                <p:oleObj spid="_x0000_s13464" name="方程式" r:id="rId5" imgW="2286000" imgH="431800" progId="Equation.3">
                  <p:embed/>
                </p:oleObj>
              </mc:Choice>
              <mc:Fallback>
                <p:oleObj name="方程式" r:id="rId5" imgW="2286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13" y="4686300"/>
                        <a:ext cx="48577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編號版面配置區 3">
            <a:extLst>
              <a:ext uri="{FF2B5EF4-FFF2-40B4-BE49-F238E27FC236}">
                <a16:creationId xmlns:a16="http://schemas.microsoft.com/office/drawing/2014/main" id="{20CFB9F9-6EB0-4A8F-9F3A-6B0BD8BC3E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fld id="{7573450E-FB15-417D-9F9B-F4713565D7AF}" type="slidenum">
              <a:rPr kumimoji="0" lang="zh-TW" altLang="en-US"/>
              <a:pPr eaLnBrk="1" hangingPunct="1"/>
              <a:t>90</a:t>
            </a:fld>
            <a:endParaRPr kumimoji="0" lang="en-US" altLang="zh-TW"/>
          </a:p>
        </p:txBody>
      </p:sp>
      <p:sp>
        <p:nvSpPr>
          <p:cNvPr id="96259" name="Rectangle 2">
            <a:extLst>
              <a:ext uri="{FF2B5EF4-FFF2-40B4-BE49-F238E27FC236}">
                <a16:creationId xmlns:a16="http://schemas.microsoft.com/office/drawing/2014/main" id="{0F2FE0EC-65B2-4678-AFC4-AD5AB6593E95}"/>
              </a:ext>
            </a:extLst>
          </p:cNvPr>
          <p:cNvSpPr>
            <a:spLocks noGrp="1" noChangeArrowheads="1"/>
          </p:cNvSpPr>
          <p:nvPr>
            <p:ph type="title"/>
          </p:nvPr>
        </p:nvSpPr>
        <p:spPr/>
        <p:txBody>
          <a:bodyPr/>
          <a:lstStyle/>
          <a:p>
            <a:pPr eaLnBrk="1" hangingPunct="1"/>
            <a:endParaRPr lang="zh-TW" altLang="en-US"/>
          </a:p>
        </p:txBody>
      </p:sp>
      <p:sp>
        <p:nvSpPr>
          <p:cNvPr id="96260" name="Rectangle 3">
            <a:extLst>
              <a:ext uri="{FF2B5EF4-FFF2-40B4-BE49-F238E27FC236}">
                <a16:creationId xmlns:a16="http://schemas.microsoft.com/office/drawing/2014/main" id="{901AD459-7E39-459A-AFC6-2EF7514EAB48}"/>
              </a:ext>
            </a:extLst>
          </p:cNvPr>
          <p:cNvSpPr>
            <a:spLocks noGrp="1" noChangeArrowheads="1"/>
          </p:cNvSpPr>
          <p:nvPr>
            <p:ph type="body" idx="1"/>
          </p:nvPr>
        </p:nvSpPr>
        <p:spPr/>
        <p:txBody>
          <a:bodyPr/>
          <a:lstStyle/>
          <a:p>
            <a:pPr eaLnBrk="1" hangingPunct="1"/>
            <a:r>
              <a:rPr lang="en-US" altLang="zh-TW"/>
              <a:t>If </a:t>
            </a:r>
            <a:r>
              <a:rPr lang="en-US" altLang="zh-TW" i="1"/>
              <a:t>M</a:t>
            </a:r>
            <a:r>
              <a:rPr lang="en-US" altLang="zh-TW"/>
              <a:t> = 2</a:t>
            </a:r>
            <a:r>
              <a:rPr lang="en-US" altLang="zh-TW" baseline="30000"/>
              <a:t>n</a:t>
            </a:r>
            <a:r>
              <a:rPr lang="en-US" altLang="zh-TW"/>
              <a:t>, then</a:t>
            </a:r>
          </a:p>
          <a:p>
            <a:pPr algn="r" eaLnBrk="1" hangingPunct="1">
              <a:spcBef>
                <a:spcPct val="35000"/>
              </a:spcBef>
              <a:spcAft>
                <a:spcPct val="15000"/>
              </a:spcAft>
              <a:buFont typeface="Wingdings" panose="05000000000000000000" pitchFamily="2" charset="2"/>
              <a:buNone/>
            </a:pPr>
            <a:r>
              <a:rPr lang="zh-TW" altLang="en-US"/>
              <a:t>	</a:t>
            </a:r>
            <a:r>
              <a:rPr lang="en-US" altLang="zh-TW"/>
              <a:t>(4.6-50)</a:t>
            </a:r>
          </a:p>
          <a:p>
            <a:pPr eaLnBrk="1" hangingPunct="1">
              <a:buFont typeface="Wingdings" panose="05000000000000000000" pitchFamily="2" charset="2"/>
              <a:buNone/>
            </a:pPr>
            <a:r>
              <a:rPr lang="zh-TW" altLang="en-US"/>
              <a:t>	</a:t>
            </a:r>
            <a:r>
              <a:rPr lang="en-US" altLang="zh-TW"/>
              <a:t>A plot of this function is shown in Fig. 4.42.</a:t>
            </a:r>
            <a:endParaRPr lang="zh-TW" altLang="en-US"/>
          </a:p>
        </p:txBody>
      </p:sp>
      <p:pic>
        <p:nvPicPr>
          <p:cNvPr id="96261" name="Picture 4">
            <a:extLst>
              <a:ext uri="{FF2B5EF4-FFF2-40B4-BE49-F238E27FC236}">
                <a16:creationId xmlns:a16="http://schemas.microsoft.com/office/drawing/2014/main" id="{B024966F-BD0F-4A05-B975-049B580A1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51088"/>
            <a:ext cx="859155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2" name="Object 5">
            <a:extLst>
              <a:ext uri="{FF2B5EF4-FFF2-40B4-BE49-F238E27FC236}">
                <a16:creationId xmlns:a16="http://schemas.microsoft.com/office/drawing/2014/main" id="{DCA6BE46-84E5-43B4-B597-64E6B97DED98}"/>
              </a:ext>
            </a:extLst>
          </p:cNvPr>
          <p:cNvGraphicFramePr>
            <a:graphicFrameLocks noChangeAspect="1"/>
          </p:cNvGraphicFramePr>
          <p:nvPr/>
        </p:nvGraphicFramePr>
        <p:xfrm>
          <a:off x="642938" y="627063"/>
          <a:ext cx="1522412" cy="1008062"/>
        </p:xfrm>
        <a:graphic>
          <a:graphicData uri="http://schemas.openxmlformats.org/presentationml/2006/ole">
            <mc:AlternateContent xmlns:mc="http://schemas.openxmlformats.org/markup-compatibility/2006">
              <mc:Choice xmlns:v="urn:schemas-microsoft-com:vml" Requires="v">
                <p:oleObj spid="_x0000_s96335" name="方程式" r:id="rId4" imgW="698500" imgH="419100" progId="Equation.3">
                  <p:embed/>
                </p:oleObj>
              </mc:Choice>
              <mc:Fallback>
                <p:oleObj name="方程式" r:id="rId4" imgW="6985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627063"/>
                        <a:ext cx="152241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TotalTime>
  <Words>8046</Words>
  <Application>Microsoft Office PowerPoint</Application>
  <PresentationFormat>如螢幕大小 (4:3)</PresentationFormat>
  <Paragraphs>652</Paragraphs>
  <Slides>90</Slides>
  <Notes>0</Notes>
  <HiddenSlides>0</HiddenSlides>
  <MMClips>0</MMClips>
  <ScaleCrop>false</ScaleCrop>
  <HeadingPairs>
    <vt:vector size="8" baseType="variant">
      <vt:variant>
        <vt:lpstr>使用字型</vt:lpstr>
      </vt:variant>
      <vt:variant>
        <vt:i4>6</vt:i4>
      </vt:variant>
      <vt:variant>
        <vt:lpstr>佈景主題</vt:lpstr>
      </vt:variant>
      <vt:variant>
        <vt:i4>3</vt:i4>
      </vt:variant>
      <vt:variant>
        <vt:lpstr>內嵌 OLE 伺服程式</vt:lpstr>
      </vt:variant>
      <vt:variant>
        <vt:i4>2</vt:i4>
      </vt:variant>
      <vt:variant>
        <vt:lpstr>投影片標題</vt:lpstr>
      </vt:variant>
      <vt:variant>
        <vt:i4>90</vt:i4>
      </vt:variant>
    </vt:vector>
  </HeadingPairs>
  <TitlesOfParts>
    <vt:vector size="101" baseType="lpstr">
      <vt:lpstr>新細明體</vt:lpstr>
      <vt:lpstr>Arial</vt:lpstr>
      <vt:lpstr>Cambria Math</vt:lpstr>
      <vt:lpstr>Tahoma</vt:lpstr>
      <vt:lpstr>Times New Roman</vt:lpstr>
      <vt:lpstr>Wingdings</vt:lpstr>
      <vt:lpstr>Blends</vt:lpstr>
      <vt:lpstr>1_Blends</vt:lpstr>
      <vt:lpstr>2_Blends</vt:lpstr>
      <vt:lpstr>方程式</vt:lpstr>
      <vt:lpstr>Microsoft 方程式編輯器 3.0</vt:lpstr>
      <vt:lpstr>Chapter 4 IMAGE ENHANCEMENT IN    THE FREQUENCY DOMAIN</vt:lpstr>
      <vt:lpstr>Background</vt:lpstr>
      <vt:lpstr>PowerPoint 簡報</vt:lpstr>
      <vt:lpstr>1-D Fourier Transform and Its Inverse</vt:lpstr>
      <vt:lpstr>PowerPoint 簡報</vt:lpstr>
      <vt:lpstr>PowerPoint 簡報</vt:lpstr>
      <vt:lpstr>PowerPoint 簡報</vt:lpstr>
      <vt:lpstr>PowerPoint 簡報</vt:lpstr>
      <vt:lpstr>2-D DFT and Its Inverse</vt:lpstr>
      <vt:lpstr>PowerPoint 簡報</vt:lpstr>
      <vt:lpstr>PowerPoint 簡報</vt:lpstr>
      <vt:lpstr>PowerPoint 簡報</vt:lpstr>
      <vt:lpstr>PowerPoint 簡報</vt:lpstr>
      <vt:lpstr>Filtering in the Frequency Domain</vt:lpstr>
      <vt:lpstr>PowerPoint 簡報</vt:lpstr>
      <vt:lpstr>PowerPoint 簡報</vt:lpstr>
      <vt:lpstr>PowerPoint 簡報</vt:lpstr>
      <vt:lpstr>Some Basic Filters and Their Properties</vt:lpstr>
      <vt:lpstr>PowerPoint 簡報</vt:lpstr>
      <vt:lpstr>PowerPoint 簡報</vt:lpstr>
      <vt:lpstr>PowerPoint 簡報</vt:lpstr>
      <vt:lpstr>Correspondence Between Filtering in the Spatial and Frequency Domains</vt:lpstr>
      <vt:lpstr>PowerPoint 簡報</vt:lpstr>
      <vt:lpstr>PowerPoint 簡報</vt:lpstr>
      <vt:lpstr>Gaussian Filters</vt:lpstr>
      <vt:lpstr>PowerPoint 簡報</vt:lpstr>
      <vt:lpstr>`1</vt:lpstr>
      <vt:lpstr>Smoothing Frequency-Domain Filters</vt:lpstr>
      <vt:lpstr>Ideal Lowpass Filters</vt:lpstr>
      <vt:lpstr>PowerPoint 簡報</vt:lpstr>
      <vt:lpstr>PowerPoint 簡報</vt:lpstr>
      <vt:lpstr>PowerPoint 簡報</vt:lpstr>
      <vt:lpstr>PowerPoint 簡報</vt:lpstr>
      <vt:lpstr>PowerPoint 簡報</vt:lpstr>
      <vt:lpstr>PowerPoint 簡報</vt:lpstr>
      <vt:lpstr>Butterworth Lowpass Filters</vt:lpstr>
      <vt:lpstr>PowerPoint 簡報</vt:lpstr>
      <vt:lpstr>PowerPoint 簡報</vt:lpstr>
      <vt:lpstr>PowerPoint 簡報</vt:lpstr>
      <vt:lpstr>Gaussian Lowpass Filters</vt:lpstr>
      <vt:lpstr>PowerPoint 簡報</vt:lpstr>
      <vt:lpstr>PowerPoint 簡報</vt:lpstr>
      <vt:lpstr>Additional Lowpass Filtering Examples</vt:lpstr>
      <vt:lpstr>PowerPoint 簡報</vt:lpstr>
      <vt:lpstr>PowerPoint 簡報</vt:lpstr>
      <vt:lpstr>Frequency Domain Sharpening Filters</vt:lpstr>
      <vt:lpstr>PowerPoint 簡報</vt:lpstr>
      <vt:lpstr>PowerPoint 簡報</vt:lpstr>
      <vt:lpstr>Ideal Highpass Filters</vt:lpstr>
      <vt:lpstr>PowerPoint 簡報</vt:lpstr>
      <vt:lpstr>Butterworth Highpass Filters (BHPF)</vt:lpstr>
      <vt:lpstr>Gaussian Highpass Filters (GHPF)</vt:lpstr>
      <vt:lpstr>The Laplacian in the Frequency Domain</vt:lpstr>
      <vt:lpstr>PowerPoint 簡報</vt:lpstr>
      <vt:lpstr>PowerPoint 簡報</vt:lpstr>
      <vt:lpstr>PowerPoint 簡報</vt:lpstr>
      <vt:lpstr>PowerPoint 簡報</vt:lpstr>
      <vt:lpstr>Unsharp Masking, High-Boost Filtering, and High-Frequency Emphasis Filtering</vt:lpstr>
      <vt:lpstr>PowerPoint 簡報</vt:lpstr>
      <vt:lpstr>PowerPoint 簡報</vt:lpstr>
      <vt:lpstr>PowerPoint 簡報</vt:lpstr>
      <vt:lpstr>Homomorphic Filtering</vt:lpstr>
      <vt:lpstr>PowerPoint 簡報</vt:lpstr>
      <vt:lpstr>PowerPoint 簡報</vt:lpstr>
      <vt:lpstr>PowerPoint 簡報</vt:lpstr>
      <vt:lpstr>PowerPoint 簡報</vt:lpstr>
      <vt:lpstr>PowerPoint 簡報</vt:lpstr>
      <vt:lpstr>Some Additional Properties of 2-D Fourier Transform</vt:lpstr>
      <vt:lpstr>PowerPoint 簡報</vt:lpstr>
      <vt:lpstr>PowerPoint 簡報</vt:lpstr>
      <vt:lpstr>PowerPoint 簡報</vt:lpstr>
      <vt:lpstr>PowerPoint 簡報</vt:lpstr>
      <vt:lpstr>Computing Inverse Fourier Transform Using Forward Transform Algorithm</vt:lpstr>
      <vt:lpstr>Padding for Periodicity</vt:lpstr>
      <vt:lpstr>PowerPoint 簡報</vt:lpstr>
      <vt:lpstr>PowerPoint 簡報</vt:lpstr>
      <vt:lpstr>PowerPoint 簡報</vt:lpstr>
      <vt:lpstr>PowerPoint 簡報</vt:lpstr>
      <vt:lpstr>PowerPoint 簡報</vt:lpstr>
      <vt:lpstr>PowerPoint 簡報</vt:lpstr>
      <vt:lpstr>Convolution and Correlation Theorems</vt:lpstr>
      <vt:lpstr>PowerPoint 簡報</vt:lpstr>
      <vt:lpstr>PowerPoint 簡報</vt:lpstr>
      <vt:lpstr>Properties of 2-D Fourier Transform</vt:lpstr>
      <vt:lpstr>PowerPoint 簡報</vt:lpstr>
      <vt:lpstr>PowerPoint 簡報</vt:lpstr>
      <vt:lpstr>The Fast Fourier Transform (FFT)</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Mouse</dc:creator>
  <cp:lastModifiedBy>田鼠</cp:lastModifiedBy>
  <cp:revision>248</cp:revision>
  <dcterms:created xsi:type="dcterms:W3CDTF">1601-01-01T00:00:00Z</dcterms:created>
  <dcterms:modified xsi:type="dcterms:W3CDTF">2020-10-22T07:54:39Z</dcterms:modified>
</cp:coreProperties>
</file>