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661" r:id="rId2"/>
    <p:sldId id="637" r:id="rId3"/>
    <p:sldId id="662" r:id="rId4"/>
    <p:sldId id="663" r:id="rId5"/>
    <p:sldId id="664" r:id="rId6"/>
    <p:sldId id="665" r:id="rId7"/>
    <p:sldId id="666" r:id="rId8"/>
    <p:sldId id="667" r:id="rId9"/>
    <p:sldId id="668" r:id="rId10"/>
    <p:sldId id="669" r:id="rId11"/>
    <p:sldId id="670" r:id="rId12"/>
    <p:sldId id="671" r:id="rId13"/>
    <p:sldId id="673" r:id="rId14"/>
    <p:sldId id="674" r:id="rId15"/>
    <p:sldId id="675" r:id="rId16"/>
    <p:sldId id="689" r:id="rId17"/>
    <p:sldId id="692" r:id="rId18"/>
    <p:sldId id="684" r:id="rId19"/>
    <p:sldId id="685" r:id="rId20"/>
    <p:sldId id="686" r:id="rId21"/>
    <p:sldId id="687" r:id="rId22"/>
    <p:sldId id="690" r:id="rId23"/>
    <p:sldId id="676" r:id="rId24"/>
    <p:sldId id="677" r:id="rId25"/>
    <p:sldId id="678" r:id="rId26"/>
    <p:sldId id="679" r:id="rId27"/>
    <p:sldId id="680" r:id="rId28"/>
    <p:sldId id="681" r:id="rId29"/>
  </p:sldIdLst>
  <p:sldSz cx="9144000" cy="6858000" type="screen4x3"/>
  <p:notesSz cx="6794500" cy="9931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4" cy="498295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4" cy="498295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fld id="{A2AA17B4-0327-49B9-8026-9575574C470F}" type="datetimeFigureOut">
              <a:rPr lang="zh-TW" altLang="en-US" smtClean="0"/>
              <a:t>2024/3/12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8" tIns="45784" rIns="91568" bIns="4578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1" y="4779487"/>
            <a:ext cx="5435600" cy="3910489"/>
          </a:xfrm>
          <a:prstGeom prst="rect">
            <a:avLst/>
          </a:prstGeom>
        </p:spPr>
        <p:txBody>
          <a:bodyPr vert="horz" lIns="91568" tIns="45784" rIns="91568" bIns="45784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3108"/>
            <a:ext cx="2944284" cy="498294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8644" y="9433108"/>
            <a:ext cx="2944284" cy="498294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fld id="{57AB2E5C-14D6-4A72-97A1-66775ED8AC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61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投影片影像版面配置區 1">
            <a:extLst>
              <a:ext uri="{FF2B5EF4-FFF2-40B4-BE49-F238E27FC236}">
                <a16:creationId xmlns:a16="http://schemas.microsoft.com/office/drawing/2014/main" id="{83C66E3D-2D1E-48EF-BE53-6786E50128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5123" name="備忘稿版面配置區 2">
            <a:extLst>
              <a:ext uri="{FF2B5EF4-FFF2-40B4-BE49-F238E27FC236}">
                <a16:creationId xmlns:a16="http://schemas.microsoft.com/office/drawing/2014/main" id="{452CD014-A232-4CD7-B13E-F8A49498F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124" name="投影片編號版面配置區 3">
            <a:extLst>
              <a:ext uri="{FF2B5EF4-FFF2-40B4-BE49-F238E27FC236}">
                <a16:creationId xmlns:a16="http://schemas.microsoft.com/office/drawing/2014/main" id="{A929040E-823A-4723-AECA-73F8560C4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D8686C0-8F57-4D50-9C65-BD3D7538ABF7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影像版面配置區 1">
            <a:extLst>
              <a:ext uri="{FF2B5EF4-FFF2-40B4-BE49-F238E27FC236}">
                <a16:creationId xmlns:a16="http://schemas.microsoft.com/office/drawing/2014/main" id="{8AB7D0C3-5FAC-4BCD-A77F-3C6EE88DE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23555" name="備忘稿版面配置區 2">
            <a:extLst>
              <a:ext uri="{FF2B5EF4-FFF2-40B4-BE49-F238E27FC236}">
                <a16:creationId xmlns:a16="http://schemas.microsoft.com/office/drawing/2014/main" id="{B0AF3331-A711-45F0-A09C-46FB54D92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3556" name="投影片編號版面配置區 3">
            <a:extLst>
              <a:ext uri="{FF2B5EF4-FFF2-40B4-BE49-F238E27FC236}">
                <a16:creationId xmlns:a16="http://schemas.microsoft.com/office/drawing/2014/main" id="{A31FFBDA-125B-4ADE-8CDE-A837E2CF94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E92369F-5455-46B6-B985-18257130F603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影像版面配置區 1">
            <a:extLst>
              <a:ext uri="{FF2B5EF4-FFF2-40B4-BE49-F238E27FC236}">
                <a16:creationId xmlns:a16="http://schemas.microsoft.com/office/drawing/2014/main" id="{836E23A0-863D-4F1D-9018-F9005DE266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25603" name="備忘稿版面配置區 2">
            <a:extLst>
              <a:ext uri="{FF2B5EF4-FFF2-40B4-BE49-F238E27FC236}">
                <a16:creationId xmlns:a16="http://schemas.microsoft.com/office/drawing/2014/main" id="{1CA97C39-E686-4256-8335-7851F88BB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4" name="投影片編號版面配置區 3">
            <a:extLst>
              <a:ext uri="{FF2B5EF4-FFF2-40B4-BE49-F238E27FC236}">
                <a16:creationId xmlns:a16="http://schemas.microsoft.com/office/drawing/2014/main" id="{14CB5080-CC49-4886-A893-8B4B639A37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43406FC-9517-4FE8-9EC5-31E344F55017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影像版面配置區 1">
            <a:extLst>
              <a:ext uri="{FF2B5EF4-FFF2-40B4-BE49-F238E27FC236}">
                <a16:creationId xmlns:a16="http://schemas.microsoft.com/office/drawing/2014/main" id="{7F23E675-832E-42B7-8584-6DC1CBDDF4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27651" name="備忘稿版面配置區 2">
            <a:extLst>
              <a:ext uri="{FF2B5EF4-FFF2-40B4-BE49-F238E27FC236}">
                <a16:creationId xmlns:a16="http://schemas.microsoft.com/office/drawing/2014/main" id="{0E9785E3-3706-46E2-A74F-B03202B40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652" name="投影片編號版面配置區 3">
            <a:extLst>
              <a:ext uri="{FF2B5EF4-FFF2-40B4-BE49-F238E27FC236}">
                <a16:creationId xmlns:a16="http://schemas.microsoft.com/office/drawing/2014/main" id="{218B1B94-F42F-4D6E-BA3C-86E29B08C9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F5A9805-95E9-47EF-B68C-53BE9AC4926E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影像版面配置區 1">
            <a:extLst>
              <a:ext uri="{FF2B5EF4-FFF2-40B4-BE49-F238E27FC236}">
                <a16:creationId xmlns:a16="http://schemas.microsoft.com/office/drawing/2014/main" id="{110D90B7-C3D0-452E-9F6F-43EC52A22D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31747" name="備忘稿版面配置區 2">
            <a:extLst>
              <a:ext uri="{FF2B5EF4-FFF2-40B4-BE49-F238E27FC236}">
                <a16:creationId xmlns:a16="http://schemas.microsoft.com/office/drawing/2014/main" id="{68DED6C3-5F69-476E-BA2B-FBFACEE35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748" name="投影片編號版面配置區 3">
            <a:extLst>
              <a:ext uri="{FF2B5EF4-FFF2-40B4-BE49-F238E27FC236}">
                <a16:creationId xmlns:a16="http://schemas.microsoft.com/office/drawing/2014/main" id="{55650478-ABCB-4AF7-A2E3-DA08E7FF2D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3059DBA-73D8-4C1E-919D-9A471EF8D0E0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影像版面配置區 1">
            <a:extLst>
              <a:ext uri="{FF2B5EF4-FFF2-40B4-BE49-F238E27FC236}">
                <a16:creationId xmlns:a16="http://schemas.microsoft.com/office/drawing/2014/main" id="{27118E9A-8A5C-4665-BA6F-D6A8C739D5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33795" name="備忘稿版面配置區 2">
            <a:extLst>
              <a:ext uri="{FF2B5EF4-FFF2-40B4-BE49-F238E27FC236}">
                <a16:creationId xmlns:a16="http://schemas.microsoft.com/office/drawing/2014/main" id="{F54290D7-97E2-4F8F-AD76-0AA96797B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796" name="投影片編號版面配置區 3">
            <a:extLst>
              <a:ext uri="{FF2B5EF4-FFF2-40B4-BE49-F238E27FC236}">
                <a16:creationId xmlns:a16="http://schemas.microsoft.com/office/drawing/2014/main" id="{90B3FA32-F2B6-4206-A67C-49542A09CC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8617C0BA-31A2-431B-B7D6-E69E2EE663C7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影像版面配置區 1">
            <a:extLst>
              <a:ext uri="{FF2B5EF4-FFF2-40B4-BE49-F238E27FC236}">
                <a16:creationId xmlns:a16="http://schemas.microsoft.com/office/drawing/2014/main" id="{3B4B1DBA-9B80-44C3-A3F8-A310C77D54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35843" name="備忘稿版面配置區 2">
            <a:extLst>
              <a:ext uri="{FF2B5EF4-FFF2-40B4-BE49-F238E27FC236}">
                <a16:creationId xmlns:a16="http://schemas.microsoft.com/office/drawing/2014/main" id="{8FA2AF52-F400-44B1-B475-C365FD914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5844" name="投影片編號版面配置區 3">
            <a:extLst>
              <a:ext uri="{FF2B5EF4-FFF2-40B4-BE49-F238E27FC236}">
                <a16:creationId xmlns:a16="http://schemas.microsoft.com/office/drawing/2014/main" id="{BAC5119F-FB7D-4AD0-A606-EC7CD45816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F0B0AED-48B6-4737-A358-9437DBD2465E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影像版面配置區 1">
            <a:extLst>
              <a:ext uri="{FF2B5EF4-FFF2-40B4-BE49-F238E27FC236}">
                <a16:creationId xmlns:a16="http://schemas.microsoft.com/office/drawing/2014/main" id="{12134599-77E4-43D3-A189-F76AA8A69E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37891" name="備忘稿版面配置區 2">
            <a:extLst>
              <a:ext uri="{FF2B5EF4-FFF2-40B4-BE49-F238E27FC236}">
                <a16:creationId xmlns:a16="http://schemas.microsoft.com/office/drawing/2014/main" id="{6C25A9AB-A99E-42E3-B379-84890AFDE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892" name="投影片編號版面配置區 3">
            <a:extLst>
              <a:ext uri="{FF2B5EF4-FFF2-40B4-BE49-F238E27FC236}">
                <a16:creationId xmlns:a16="http://schemas.microsoft.com/office/drawing/2014/main" id="{A5AB8E7B-FACC-46F3-AFFE-FD9B342F7A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0B1BFF3-1948-407C-A18C-628705AD3EBE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影像版面配置區 1">
            <a:extLst>
              <a:ext uri="{FF2B5EF4-FFF2-40B4-BE49-F238E27FC236}">
                <a16:creationId xmlns:a16="http://schemas.microsoft.com/office/drawing/2014/main" id="{7F07EB73-DF87-4E4E-8343-059ADC3768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39939" name="備忘稿版面配置區 2">
            <a:extLst>
              <a:ext uri="{FF2B5EF4-FFF2-40B4-BE49-F238E27FC236}">
                <a16:creationId xmlns:a16="http://schemas.microsoft.com/office/drawing/2014/main" id="{423BFD81-CDA8-4DE6-95C4-26B77C2F3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940" name="投影片編號版面配置區 3">
            <a:extLst>
              <a:ext uri="{FF2B5EF4-FFF2-40B4-BE49-F238E27FC236}">
                <a16:creationId xmlns:a16="http://schemas.microsoft.com/office/drawing/2014/main" id="{C754572A-D7CF-4D99-B286-90228D2DB0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651AE689-7D93-4929-8740-794C45BFD4CA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影像版面配置區 1">
            <a:extLst>
              <a:ext uri="{FF2B5EF4-FFF2-40B4-BE49-F238E27FC236}">
                <a16:creationId xmlns:a16="http://schemas.microsoft.com/office/drawing/2014/main" id="{11EC9721-A902-4840-81C2-63CD8F56FA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41987" name="備忘稿版面配置區 2">
            <a:extLst>
              <a:ext uri="{FF2B5EF4-FFF2-40B4-BE49-F238E27FC236}">
                <a16:creationId xmlns:a16="http://schemas.microsoft.com/office/drawing/2014/main" id="{4399B302-7A87-4DCB-88DD-860C61795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88" name="投影片編號版面配置區 3">
            <a:extLst>
              <a:ext uri="{FF2B5EF4-FFF2-40B4-BE49-F238E27FC236}">
                <a16:creationId xmlns:a16="http://schemas.microsoft.com/office/drawing/2014/main" id="{D8165F83-EC92-41D4-90FD-9ADAAF6872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9439E6C-4DFA-4EB8-BABB-2D06450F4EDE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影像版面配置區 1">
            <a:extLst>
              <a:ext uri="{FF2B5EF4-FFF2-40B4-BE49-F238E27FC236}">
                <a16:creationId xmlns:a16="http://schemas.microsoft.com/office/drawing/2014/main" id="{7FA81811-E722-4572-ADDB-555AEFF84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44035" name="備忘稿版面配置區 2">
            <a:extLst>
              <a:ext uri="{FF2B5EF4-FFF2-40B4-BE49-F238E27FC236}">
                <a16:creationId xmlns:a16="http://schemas.microsoft.com/office/drawing/2014/main" id="{CAF3E5EF-F24B-4397-AC1B-C4D27058D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4036" name="投影片編號版面配置區 3">
            <a:extLst>
              <a:ext uri="{FF2B5EF4-FFF2-40B4-BE49-F238E27FC236}">
                <a16:creationId xmlns:a16="http://schemas.microsoft.com/office/drawing/2014/main" id="{DC26C9BA-4D30-4BEA-88EA-1FDD6FF0C5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84C3DDF-A0BC-4BD5-834F-D36B26A6C615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影像版面配置區 1">
            <a:extLst>
              <a:ext uri="{FF2B5EF4-FFF2-40B4-BE49-F238E27FC236}">
                <a16:creationId xmlns:a16="http://schemas.microsoft.com/office/drawing/2014/main" id="{4E653FF1-FB99-46CF-8CFC-DDE39ECCED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7171" name="備忘稿版面配置區 2">
            <a:extLst>
              <a:ext uri="{FF2B5EF4-FFF2-40B4-BE49-F238E27FC236}">
                <a16:creationId xmlns:a16="http://schemas.microsoft.com/office/drawing/2014/main" id="{086B6D42-2FC2-4C17-BE9D-844850E11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172" name="投影片編號版面配置區 3">
            <a:extLst>
              <a:ext uri="{FF2B5EF4-FFF2-40B4-BE49-F238E27FC236}">
                <a16:creationId xmlns:a16="http://schemas.microsoft.com/office/drawing/2014/main" id="{22C448D2-AF77-43E2-95D6-BDC5EEECF6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38D90C9-70FD-4267-87FF-A6551A673D03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影像版面配置區 1">
            <a:extLst>
              <a:ext uri="{FF2B5EF4-FFF2-40B4-BE49-F238E27FC236}">
                <a16:creationId xmlns:a16="http://schemas.microsoft.com/office/drawing/2014/main" id="{317755BB-B6AC-4FF7-89AD-A11477CEB2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46083" name="備忘稿版面配置區 2">
            <a:extLst>
              <a:ext uri="{FF2B5EF4-FFF2-40B4-BE49-F238E27FC236}">
                <a16:creationId xmlns:a16="http://schemas.microsoft.com/office/drawing/2014/main" id="{DFC9B74B-D2DA-4450-9AF7-E4095CA88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6084" name="投影片編號版面配置區 3">
            <a:extLst>
              <a:ext uri="{FF2B5EF4-FFF2-40B4-BE49-F238E27FC236}">
                <a16:creationId xmlns:a16="http://schemas.microsoft.com/office/drawing/2014/main" id="{8762C168-14A5-4A93-B512-87AEF58437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DA7BFB9-A6DE-4284-B8FD-99A62FBBF89A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投影片影像版面配置區 1">
            <a:extLst>
              <a:ext uri="{FF2B5EF4-FFF2-40B4-BE49-F238E27FC236}">
                <a16:creationId xmlns:a16="http://schemas.microsoft.com/office/drawing/2014/main" id="{7E972F08-9219-43F4-A7CD-B4BED595A7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48131" name="備忘稿版面配置區 2">
            <a:extLst>
              <a:ext uri="{FF2B5EF4-FFF2-40B4-BE49-F238E27FC236}">
                <a16:creationId xmlns:a16="http://schemas.microsoft.com/office/drawing/2014/main" id="{0F29F747-D492-49AF-A217-2BF61216C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8132" name="投影片編號版面配置區 3">
            <a:extLst>
              <a:ext uri="{FF2B5EF4-FFF2-40B4-BE49-F238E27FC236}">
                <a16:creationId xmlns:a16="http://schemas.microsoft.com/office/drawing/2014/main" id="{E1EF9369-C583-4818-A079-24B897E12B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F149EE2-4C48-4062-AEB3-1C19A77C53D1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投影片影像版面配置區 1">
            <a:extLst>
              <a:ext uri="{FF2B5EF4-FFF2-40B4-BE49-F238E27FC236}">
                <a16:creationId xmlns:a16="http://schemas.microsoft.com/office/drawing/2014/main" id="{2E78979C-FBC6-4864-81E3-8EA052D870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50179" name="備忘稿版面配置區 2">
            <a:extLst>
              <a:ext uri="{FF2B5EF4-FFF2-40B4-BE49-F238E27FC236}">
                <a16:creationId xmlns:a16="http://schemas.microsoft.com/office/drawing/2014/main" id="{AFB94C23-CBC7-4668-A30C-CDB59804B1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0180" name="投影片編號版面配置區 3">
            <a:extLst>
              <a:ext uri="{FF2B5EF4-FFF2-40B4-BE49-F238E27FC236}">
                <a16:creationId xmlns:a16="http://schemas.microsoft.com/office/drawing/2014/main" id="{17F06CA5-4F4B-43A5-9AED-3F58A743D3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3FD1E24A-A38F-4015-B324-BEDB2828C77C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投影片影像版面配置區 1">
            <a:extLst>
              <a:ext uri="{FF2B5EF4-FFF2-40B4-BE49-F238E27FC236}">
                <a16:creationId xmlns:a16="http://schemas.microsoft.com/office/drawing/2014/main" id="{DD5C84AD-207B-4A6E-BB6C-172FC0E4A0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52227" name="備忘稿版面配置區 2">
            <a:extLst>
              <a:ext uri="{FF2B5EF4-FFF2-40B4-BE49-F238E27FC236}">
                <a16:creationId xmlns:a16="http://schemas.microsoft.com/office/drawing/2014/main" id="{4A5611AB-7747-46CB-9C58-BD5A9FE53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2228" name="投影片編號版面配置區 3">
            <a:extLst>
              <a:ext uri="{FF2B5EF4-FFF2-40B4-BE49-F238E27FC236}">
                <a16:creationId xmlns:a16="http://schemas.microsoft.com/office/drawing/2014/main" id="{35AE309B-D7D3-45E9-B927-9447A019E2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127D2F1-B9D0-4556-BB57-CAB4EF5FE813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投影片影像版面配置區 1">
            <a:extLst>
              <a:ext uri="{FF2B5EF4-FFF2-40B4-BE49-F238E27FC236}">
                <a16:creationId xmlns:a16="http://schemas.microsoft.com/office/drawing/2014/main" id="{05B719D0-E99C-4EED-AAF5-5A5A0C704F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54275" name="備忘稿版面配置區 2">
            <a:extLst>
              <a:ext uri="{FF2B5EF4-FFF2-40B4-BE49-F238E27FC236}">
                <a16:creationId xmlns:a16="http://schemas.microsoft.com/office/drawing/2014/main" id="{3D431E07-09D8-4093-96FE-0FE351AF5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4276" name="投影片編號版面配置區 3">
            <a:extLst>
              <a:ext uri="{FF2B5EF4-FFF2-40B4-BE49-F238E27FC236}">
                <a16:creationId xmlns:a16="http://schemas.microsoft.com/office/drawing/2014/main" id="{A8A0D49A-0CAB-4987-96EB-D912E6C5DD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4584CA1-66FA-471F-AB99-72509246D3A8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投影片影像版面配置區 1">
            <a:extLst>
              <a:ext uri="{FF2B5EF4-FFF2-40B4-BE49-F238E27FC236}">
                <a16:creationId xmlns:a16="http://schemas.microsoft.com/office/drawing/2014/main" id="{5476FEE2-4AA1-4DE1-BEC1-E004DC9C02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56323" name="備忘稿版面配置區 2">
            <a:extLst>
              <a:ext uri="{FF2B5EF4-FFF2-40B4-BE49-F238E27FC236}">
                <a16:creationId xmlns:a16="http://schemas.microsoft.com/office/drawing/2014/main" id="{7636AE88-B02C-4D97-B7DC-1E84659F4A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6324" name="投影片編號版面配置區 3">
            <a:extLst>
              <a:ext uri="{FF2B5EF4-FFF2-40B4-BE49-F238E27FC236}">
                <a16:creationId xmlns:a16="http://schemas.microsoft.com/office/drawing/2014/main" id="{8E2CCD41-4DA9-4BAA-95A2-8B1C6AABF7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4AE56AB9-5740-48D3-8CDE-CEBE113F6A84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投影片影像版面配置區 1">
            <a:extLst>
              <a:ext uri="{FF2B5EF4-FFF2-40B4-BE49-F238E27FC236}">
                <a16:creationId xmlns:a16="http://schemas.microsoft.com/office/drawing/2014/main" id="{3FE80184-8999-4159-B093-BA0E9F5DB8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58371" name="備忘稿版面配置區 2">
            <a:extLst>
              <a:ext uri="{FF2B5EF4-FFF2-40B4-BE49-F238E27FC236}">
                <a16:creationId xmlns:a16="http://schemas.microsoft.com/office/drawing/2014/main" id="{4156529E-63FF-41A1-9C4A-03EC77744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8372" name="投影片編號版面配置區 3">
            <a:extLst>
              <a:ext uri="{FF2B5EF4-FFF2-40B4-BE49-F238E27FC236}">
                <a16:creationId xmlns:a16="http://schemas.microsoft.com/office/drawing/2014/main" id="{3C18B6FC-E56B-4F2F-8FA5-0CB008BD96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98D985F2-E995-48C3-A5FF-F8F215C0914E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投影片影像版面配置區 1">
            <a:extLst>
              <a:ext uri="{FF2B5EF4-FFF2-40B4-BE49-F238E27FC236}">
                <a16:creationId xmlns:a16="http://schemas.microsoft.com/office/drawing/2014/main" id="{27721ADE-56E9-4BF9-ADD0-DBCA00D0E4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60419" name="備忘稿版面配置區 2">
            <a:extLst>
              <a:ext uri="{FF2B5EF4-FFF2-40B4-BE49-F238E27FC236}">
                <a16:creationId xmlns:a16="http://schemas.microsoft.com/office/drawing/2014/main" id="{1BFD1B5E-4C87-4855-AB71-3DF82D6B8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420" name="投影片編號版面配置區 3">
            <a:extLst>
              <a:ext uri="{FF2B5EF4-FFF2-40B4-BE49-F238E27FC236}">
                <a16:creationId xmlns:a16="http://schemas.microsoft.com/office/drawing/2014/main" id="{B204170C-DE3F-4B7E-9F89-1DE46CE505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661EDD8-EBD9-45D7-948E-CD351F39F875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投影片影像版面配置區 1">
            <a:extLst>
              <a:ext uri="{FF2B5EF4-FFF2-40B4-BE49-F238E27FC236}">
                <a16:creationId xmlns:a16="http://schemas.microsoft.com/office/drawing/2014/main" id="{7B4A023C-9715-474F-8425-9A25758296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62467" name="備忘稿版面配置區 2">
            <a:extLst>
              <a:ext uri="{FF2B5EF4-FFF2-40B4-BE49-F238E27FC236}">
                <a16:creationId xmlns:a16="http://schemas.microsoft.com/office/drawing/2014/main" id="{1090F265-8F22-43AB-A3D0-D9400E8C0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2468" name="投影片編號版面配置區 3">
            <a:extLst>
              <a:ext uri="{FF2B5EF4-FFF2-40B4-BE49-F238E27FC236}">
                <a16:creationId xmlns:a16="http://schemas.microsoft.com/office/drawing/2014/main" id="{5863C5A5-0E6B-428E-B59C-A751BA1550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AB5F15BC-7820-42D3-A22A-791C23972CCA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投影片影像版面配置區 1">
            <a:extLst>
              <a:ext uri="{FF2B5EF4-FFF2-40B4-BE49-F238E27FC236}">
                <a16:creationId xmlns:a16="http://schemas.microsoft.com/office/drawing/2014/main" id="{76A7AB46-8E4B-4731-BB32-B4B9330069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9219" name="備忘稿版面配置區 2">
            <a:extLst>
              <a:ext uri="{FF2B5EF4-FFF2-40B4-BE49-F238E27FC236}">
                <a16:creationId xmlns:a16="http://schemas.microsoft.com/office/drawing/2014/main" id="{DA079EA3-31A0-49F3-B812-C01676B0B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220" name="投影片編號版面配置區 3">
            <a:extLst>
              <a:ext uri="{FF2B5EF4-FFF2-40B4-BE49-F238E27FC236}">
                <a16:creationId xmlns:a16="http://schemas.microsoft.com/office/drawing/2014/main" id="{1547D82A-37D5-419B-9B0B-A8EAFE9733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E69DCFFB-E393-4E30-B26F-1A708F82D0B5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投影片影像版面配置區 1">
            <a:extLst>
              <a:ext uri="{FF2B5EF4-FFF2-40B4-BE49-F238E27FC236}">
                <a16:creationId xmlns:a16="http://schemas.microsoft.com/office/drawing/2014/main" id="{6CDF7FC2-D988-4767-82E2-B11650EDDE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11267" name="備忘稿版面配置區 2">
            <a:extLst>
              <a:ext uri="{FF2B5EF4-FFF2-40B4-BE49-F238E27FC236}">
                <a16:creationId xmlns:a16="http://schemas.microsoft.com/office/drawing/2014/main" id="{8E665570-EEF4-4801-9368-1789D9E3F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1268" name="投影片編號版面配置區 3">
            <a:extLst>
              <a:ext uri="{FF2B5EF4-FFF2-40B4-BE49-F238E27FC236}">
                <a16:creationId xmlns:a16="http://schemas.microsoft.com/office/drawing/2014/main" id="{A97A005C-46ED-44D3-A243-BBDE610829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150CFFAD-1278-454D-8B27-8D2A9DE271C1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影像版面配置區 1">
            <a:extLst>
              <a:ext uri="{FF2B5EF4-FFF2-40B4-BE49-F238E27FC236}">
                <a16:creationId xmlns:a16="http://schemas.microsoft.com/office/drawing/2014/main" id="{8AD168D9-AF60-43A6-84CF-A612BF8A32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13315" name="備忘稿版面配置區 2">
            <a:extLst>
              <a:ext uri="{FF2B5EF4-FFF2-40B4-BE49-F238E27FC236}">
                <a16:creationId xmlns:a16="http://schemas.microsoft.com/office/drawing/2014/main" id="{B2237CD6-1898-4653-9672-C684B2A7CB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316" name="投影片編號版面配置區 3">
            <a:extLst>
              <a:ext uri="{FF2B5EF4-FFF2-40B4-BE49-F238E27FC236}">
                <a16:creationId xmlns:a16="http://schemas.microsoft.com/office/drawing/2014/main" id="{C1ADCB5C-0158-4C99-B738-3CA03B79E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7F414427-6B35-4962-B4FB-8771B3A7ED73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影像版面配置區 1">
            <a:extLst>
              <a:ext uri="{FF2B5EF4-FFF2-40B4-BE49-F238E27FC236}">
                <a16:creationId xmlns:a16="http://schemas.microsoft.com/office/drawing/2014/main" id="{10C4C5F8-6514-4496-9628-3A5360F3DB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15363" name="備忘稿版面配置區 2">
            <a:extLst>
              <a:ext uri="{FF2B5EF4-FFF2-40B4-BE49-F238E27FC236}">
                <a16:creationId xmlns:a16="http://schemas.microsoft.com/office/drawing/2014/main" id="{85668B59-04A1-40F1-B6DB-F0022F9E6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64" name="投影片編號版面配置區 3">
            <a:extLst>
              <a:ext uri="{FF2B5EF4-FFF2-40B4-BE49-F238E27FC236}">
                <a16:creationId xmlns:a16="http://schemas.microsoft.com/office/drawing/2014/main" id="{6A9CE858-EF97-4310-A1D0-C7715BC771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E2E2B25-B58D-4409-81B4-AB668534EEA6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影像版面配置區 1">
            <a:extLst>
              <a:ext uri="{FF2B5EF4-FFF2-40B4-BE49-F238E27FC236}">
                <a16:creationId xmlns:a16="http://schemas.microsoft.com/office/drawing/2014/main" id="{B0545CB9-1726-4DC8-8FEC-00C85D7539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17411" name="備忘稿版面配置區 2">
            <a:extLst>
              <a:ext uri="{FF2B5EF4-FFF2-40B4-BE49-F238E27FC236}">
                <a16:creationId xmlns:a16="http://schemas.microsoft.com/office/drawing/2014/main" id="{5C340D8A-F4A1-448A-A1EB-5D02838D9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7412" name="投影片編號版面配置區 3">
            <a:extLst>
              <a:ext uri="{FF2B5EF4-FFF2-40B4-BE49-F238E27FC236}">
                <a16:creationId xmlns:a16="http://schemas.microsoft.com/office/drawing/2014/main" id="{5232D23C-F5C5-4453-B8D4-F0B94F8229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5A0B5A91-6249-43F2-A081-9F1649B90D9E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投影片影像版面配置區 1">
            <a:extLst>
              <a:ext uri="{FF2B5EF4-FFF2-40B4-BE49-F238E27FC236}">
                <a16:creationId xmlns:a16="http://schemas.microsoft.com/office/drawing/2014/main" id="{DF6D94C3-C7BB-4D50-B988-974C746D6D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19459" name="備忘稿版面配置區 2">
            <a:extLst>
              <a:ext uri="{FF2B5EF4-FFF2-40B4-BE49-F238E27FC236}">
                <a16:creationId xmlns:a16="http://schemas.microsoft.com/office/drawing/2014/main" id="{1A69D093-23B6-4633-A8C6-7A428EBED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9460" name="投影片編號版面配置區 3">
            <a:extLst>
              <a:ext uri="{FF2B5EF4-FFF2-40B4-BE49-F238E27FC236}">
                <a16:creationId xmlns:a16="http://schemas.microsoft.com/office/drawing/2014/main" id="{89F44CC0-89AC-4F7A-9754-4DEBBBD7F7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C4F0966D-DD0E-4AB5-B3E9-412D181E6F7C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影像版面配置區 1">
            <a:extLst>
              <a:ext uri="{FF2B5EF4-FFF2-40B4-BE49-F238E27FC236}">
                <a16:creationId xmlns:a16="http://schemas.microsoft.com/office/drawing/2014/main" id="{1B0B25CB-A602-4306-ACB5-30BCEBF58C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21507" name="備忘稿版面配置區 2">
            <a:extLst>
              <a:ext uri="{FF2B5EF4-FFF2-40B4-BE49-F238E27FC236}">
                <a16:creationId xmlns:a16="http://schemas.microsoft.com/office/drawing/2014/main" id="{0B1FCAF2-9C4D-4B90-A10D-E27137F3B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72F90D8F-86BC-484D-B696-4FC82A2947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3990" indent="-28615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460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244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60280" indent="-228920" defTabSz="97291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8120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596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3380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91641" indent="-228920" defTabSz="97291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800F8D3-46B5-4E4E-A716-D46A5E6BAA01}" type="slidenum">
              <a:rPr lang="zh-TW" altLang="en-US" sz="1100" i="1">
                <a:solidFill>
                  <a:srgbClr val="000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zh-TW" sz="1100" i="1">
              <a:solidFill>
                <a:srgbClr val="000000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2B3355-DB1C-4CFE-A471-FE76F1DC70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631CD93-68AA-4638-8E94-F5036C56A2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8873138-8FC9-4038-B4F1-C8937203CF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0938A-3087-4C4F-A8B5-AA405D63C6A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397744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F6CDF4E-7C0C-4CD9-B583-782D6EC7DF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77D437F-5EB0-478A-AD3A-70B8439BB1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33C1FDC-CD1A-431E-9EB1-EEC141BF7D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30201-1202-42C0-83ED-6B731D2F944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31548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6239" y="285750"/>
            <a:ext cx="2162175" cy="58181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39714" y="285750"/>
            <a:ext cx="6334125" cy="58181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BE05AD-A105-4A36-81D5-3E5D926852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856057B-66F1-4144-996A-27CCE6EEC2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3D39D4-AD36-4113-B253-7EDC2981B1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0CA41-A26E-4690-B804-A0499D4B64C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562880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239713" y="285752"/>
            <a:ext cx="8648700" cy="5381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33401" y="1371602"/>
            <a:ext cx="4014788" cy="22891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00589" y="1371602"/>
            <a:ext cx="4014787" cy="22891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33401" y="3813177"/>
            <a:ext cx="4014788" cy="22907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00589" y="3813177"/>
            <a:ext cx="4014787" cy="22907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AA2EC77-29E9-4B07-97BA-B0219B9D26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26F8C5E-EE45-4958-B152-6124F94E60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CBB2B33-F491-46AE-AB3D-116AB63E48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FDD89-082F-411A-9831-86CDA60AC6C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097019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239713" y="285750"/>
            <a:ext cx="8648700" cy="5818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0691CA-406C-4622-B319-62C60B41AB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CC70AE-2DAC-4484-ABE8-5A0DFF448F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FDD0E6-D297-4D3F-B56C-6575358BEE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2BC46-4F2E-4BD6-9373-96E76FE497F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26645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2E9798E-F60F-488E-A5F1-550F6B48E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271F75A-A3C9-4787-9F2D-0E4848CA7C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80A0266-03B5-45D7-B7D9-0129D95991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F5F25D-971D-4E84-B171-270467A80EC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704779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8A10D13-B506-480A-85E7-EC05408FF6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89730AA-070B-4791-9F0C-9018BE528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84A5A8F-66C0-455F-B344-846D20DA49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5452C-1F34-43D6-BD27-48AD087A57C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48419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3401" y="1371600"/>
            <a:ext cx="4014788" cy="4732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00589" y="1371600"/>
            <a:ext cx="4014787" cy="4732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FAAB54-D3FF-4A42-A513-4BAA6D1115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DB14394-30BE-4B72-B7B9-A3E7155D8D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50B65B0-D7D7-4EF2-9461-53D961806D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DD25C-C55C-4369-9927-F6DAB1CCBE8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740990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E6A295C-1AFE-4FF1-A077-9A077443F9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0F36F4F-2BE7-467D-9AD1-4B56C71550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56850C6-ECDE-4EBA-8437-C9CACCA87D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8527-09B1-4DFE-B3D3-24F8312A051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425227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1E5EE7-AA90-4463-AF5F-1E88B26E00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BF42B6-0A4A-4964-99B3-1CF10DBCE0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1FD195-05D6-4CA2-AC41-07E2336CE5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28ADC-9BDF-4CBA-986B-39ED13D3FD2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6556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3AAD087-DA8C-4DCE-864E-CB0857C8B0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68D54AB-3ADC-4F4C-AC18-06A073DFA8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C1D7E5-48C5-41F7-A2D6-5EBB7D10D6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FD273-8E78-485C-AA4F-C7A095A290E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09916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62B86C4-43FC-45B5-970B-ED2C545B6C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F1786B-3BCC-45CF-B065-C67FDB9E42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55CC2F7-4F1F-412D-A0C5-EFF2A14B63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84C49-1858-46F1-887D-C0660568CB2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40383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4D8720-FCE0-448F-B564-7AFD17498A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9680673-B8B5-438D-9A5C-12B722E16B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907091-1A94-4FEF-AB8E-66059CCAF2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235B7-766A-4984-B0CC-D99D71734BA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828966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gradFill rotWithShape="0">
          <a:gsLst>
            <a:gs pos="0">
              <a:schemeClr val="bg1"/>
            </a:gs>
            <a:gs pos="100000">
              <a:srgbClr val="0900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9679DF2-9FF9-4C36-B4EB-46CDDAC789F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blackWhite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0EF8619-4709-497C-A342-4EDF92A81A6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blackWhite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5339286-8357-4D29-AF77-3D23895EBF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White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ABF1030E-2D3F-40AE-91E9-DBA82E5C63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FA5AB175-B07C-4C24-94A5-489AA2796FD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rgbClr val="5AF4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C02050F-5823-489F-A1F5-87F4E2FC70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White">
          <a:xfrm>
            <a:off x="533401" y="1371600"/>
            <a:ext cx="8181975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Body Text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17E8E849-61A5-457A-BDBC-8144073AD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White">
          <a:xfrm>
            <a:off x="239713" y="285752"/>
            <a:ext cx="864870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HELV.NEU 96 BLK. ITAL., SIZE 30, ALL CAPS</a:t>
            </a:r>
          </a:p>
        </p:txBody>
      </p:sp>
    </p:spTree>
    <p:extLst>
      <p:ext uri="{BB962C8B-B14F-4D97-AF65-F5344CB8AC3E}">
        <p14:creationId xmlns:p14="http://schemas.microsoft.com/office/powerpoint/2010/main" val="62826432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93750" indent="-3492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366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4795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8224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796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368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1940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12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3BD32885-52ED-4BB1-9851-6B69D8DA7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4000">
                <a:latin typeface="Helvetica" panose="020B0604020202020204" pitchFamily="34" charset="0"/>
                <a:ea typeface="新細明體" panose="02020500000000000000" pitchFamily="18" charset="-120"/>
              </a:rPr>
              <a:t>Chapter 3. </a:t>
            </a:r>
            <a:br>
              <a:rPr lang="en-US" altLang="zh-TW" sz="4000">
                <a:latin typeface="Helvetica" panose="020B0604020202020204" pitchFamily="34" charset="0"/>
                <a:ea typeface="新細明體" panose="02020500000000000000" pitchFamily="18" charset="-120"/>
              </a:rPr>
            </a:br>
            <a:r>
              <a:rPr lang="en-US" altLang="zh-TW" sz="4000">
                <a:latin typeface="Helvetica" panose="020B0604020202020204" pitchFamily="34" charset="0"/>
                <a:ea typeface="新細明體" panose="02020500000000000000" pitchFamily="18" charset="-120"/>
              </a:rPr>
              <a:t>Lossless Compression</a:t>
            </a:r>
            <a:endParaRPr lang="zh-TW" altLang="en-US" sz="4000">
              <a:ea typeface="新細明體" panose="02020500000000000000" pitchFamily="18" charset="-120"/>
            </a:endParaRPr>
          </a:p>
        </p:txBody>
      </p:sp>
      <p:sp>
        <p:nvSpPr>
          <p:cNvPr id="4099" name="投影片編號版面配置區 5">
            <a:extLst>
              <a:ext uri="{FF2B5EF4-FFF2-40B4-BE49-F238E27FC236}">
                <a16:creationId xmlns:a16="http://schemas.microsoft.com/office/drawing/2014/main" id="{E5D6BB13-BE54-40EB-A617-C06A39F8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95AAFC9-B241-4F5D-B232-F9B32DA74309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>
            <a:extLst>
              <a:ext uri="{FF2B5EF4-FFF2-40B4-BE49-F238E27FC236}">
                <a16:creationId xmlns:a16="http://schemas.microsoft.com/office/drawing/2014/main" id="{A57D3BE8-E6D1-4B58-B130-A65A9F5E1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866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Constrained Length Huffman Coding (1/5)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pic>
        <p:nvPicPr>
          <p:cNvPr id="22531" name="Picture 4" descr="unc2">
            <a:extLst>
              <a:ext uri="{FF2B5EF4-FFF2-40B4-BE49-F238E27FC236}">
                <a16:creationId xmlns:a16="http://schemas.microsoft.com/office/drawing/2014/main" id="{555F5573-C7FB-4126-BD55-BD538BABB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06600"/>
            <a:ext cx="6908800" cy="448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0917" name="Rectangle 5">
            <a:extLst>
              <a:ext uri="{FF2B5EF4-FFF2-40B4-BE49-F238E27FC236}">
                <a16:creationId xmlns:a16="http://schemas.microsoft.com/office/drawing/2014/main" id="{4F6A7008-AE5D-43CA-B7F1-E4659E9A4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92202"/>
            <a:ext cx="388170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Shortened Huffman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0918" name="Rectangle 6">
                <a:extLst>
                  <a:ext uri="{FF2B5EF4-FFF2-40B4-BE49-F238E27FC236}">
                    <a16:creationId xmlns:a16="http://schemas.microsoft.com/office/drawing/2014/main" id="{75065F9E-97B8-4A5B-8B2F-00E2D9BCF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1" y="1549402"/>
                <a:ext cx="6161495" cy="4623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 sz="24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新細明體" pitchFamily="18" charset="-120"/>
                  </a:rPr>
                  <a:t>Combine symbols with probabilities &lt;= </a:t>
                </a:r>
                <a14:m>
                  <m:oMath xmlns:m="http://schemas.openxmlformats.org/officeDocument/2006/math">
                    <m:r>
                      <a:rPr lang="en-US" altLang="zh-TW" sz="240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新細明體" pitchFamily="18" charset="-120"/>
                      </a:rPr>
                      <m:t>1/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新細明體" pitchFamily="18" charset="-120"/>
                          </a:rPr>
                        </m:ctrlPr>
                      </m:sSupPr>
                      <m:e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2</m:t>
                        </m:r>
                      </m:e>
                      <m:sup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新細明體" pitchFamily="18" charset="-120"/>
                          </a:rPr>
                          <m:t>𝐿</m:t>
                        </m:r>
                      </m:sup>
                    </m:sSup>
                  </m:oMath>
                </a14:m>
                <a:endParaRPr lang="en-US" altLang="zh-TW" sz="24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新細明體" pitchFamily="18" charset="-120"/>
                </a:endParaRPr>
              </a:p>
            </p:txBody>
          </p:sp>
        </mc:Choice>
        <mc:Fallback xmlns="">
          <p:sp>
            <p:nvSpPr>
              <p:cNvPr id="550918" name="Rectangle 6">
                <a:extLst>
                  <a:ext uri="{FF2B5EF4-FFF2-40B4-BE49-F238E27FC236}">
                    <a16:creationId xmlns:a16="http://schemas.microsoft.com/office/drawing/2014/main" id="{75065F9E-97B8-4A5B-8B2F-00E2D9BCF7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1" y="1549402"/>
                <a:ext cx="6161495" cy="462307"/>
              </a:xfrm>
              <a:prstGeom prst="rect">
                <a:avLst/>
              </a:prstGeom>
              <a:blipFill>
                <a:blip r:embed="rId4"/>
                <a:stretch>
                  <a:fillRect l="-1583" t="-10526" b="-3684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0920" name="Text Box 8">
            <a:extLst>
              <a:ext uri="{FF2B5EF4-FFF2-40B4-BE49-F238E27FC236}">
                <a16:creationId xmlns:a16="http://schemas.microsoft.com/office/drawing/2014/main" id="{A54E9951-AF7C-4F66-9BC0-84DE65F0B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7" y="2157413"/>
            <a:ext cx="1255713" cy="4000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e.g., L=7</a:t>
            </a:r>
          </a:p>
        </p:txBody>
      </p:sp>
      <p:sp>
        <p:nvSpPr>
          <p:cNvPr id="22536" name="投影片編號版面配置區 9">
            <a:extLst>
              <a:ext uri="{FF2B5EF4-FFF2-40B4-BE49-F238E27FC236}">
                <a16:creationId xmlns:a16="http://schemas.microsoft.com/office/drawing/2014/main" id="{F2614DD6-8B24-47BB-95B5-6B17E056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4F22EDF-CADE-486C-8FF9-01DEE2131740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>
            <a:extLst>
              <a:ext uri="{FF2B5EF4-FFF2-40B4-BE49-F238E27FC236}">
                <a16:creationId xmlns:a16="http://schemas.microsoft.com/office/drawing/2014/main" id="{BBEA6F46-BC44-4E59-B42C-4B626FBB5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866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Constrained Length Huffman Coding (2/5)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pic>
        <p:nvPicPr>
          <p:cNvPr id="24579" name="Picture 8" descr="con2">
            <a:extLst>
              <a:ext uri="{FF2B5EF4-FFF2-40B4-BE49-F238E27FC236}">
                <a16:creationId xmlns:a16="http://schemas.microsoft.com/office/drawing/2014/main" id="{3EBE635D-0B4F-48F3-B6DE-9844EAA81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2" y="1625600"/>
            <a:ext cx="5133975" cy="462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9">
            <a:extLst>
              <a:ext uri="{FF2B5EF4-FFF2-40B4-BE49-F238E27FC236}">
                <a16:creationId xmlns:a16="http://schemas.microsoft.com/office/drawing/2014/main" id="{2A6DB2B5-30D2-424D-A4AC-9C48F87AFE3C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876800" y="4064002"/>
            <a:ext cx="533400" cy="20097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1946" name="Rectangle 10">
            <a:extLst>
              <a:ext uri="{FF2B5EF4-FFF2-40B4-BE49-F238E27FC236}">
                <a16:creationId xmlns:a16="http://schemas.microsoft.com/office/drawing/2014/main" id="{4CEE5CED-1E62-408E-A7A6-5AFAB62B2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8" y="1209677"/>
            <a:ext cx="3881704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Shortened Huffman code</a:t>
            </a:r>
          </a:p>
        </p:txBody>
      </p:sp>
      <p:sp>
        <p:nvSpPr>
          <p:cNvPr id="24582" name="AutoShape 11">
            <a:extLst>
              <a:ext uri="{FF2B5EF4-FFF2-40B4-BE49-F238E27FC236}">
                <a16:creationId xmlns:a16="http://schemas.microsoft.com/office/drawing/2014/main" id="{22CEBA48-9132-4B44-9E3D-DE7EE6A35B04}"/>
              </a:ext>
            </a:extLst>
          </p:cNvPr>
          <p:cNvSpPr>
            <a:spLocks/>
          </p:cNvSpPr>
          <p:nvPr/>
        </p:nvSpPr>
        <p:spPr bwMode="auto">
          <a:xfrm>
            <a:off x="4267200" y="4140200"/>
            <a:ext cx="304800" cy="1905000"/>
          </a:xfrm>
          <a:prstGeom prst="rightBrace">
            <a:avLst>
              <a:gd name="adj1" fmla="val 5208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1948" name="Text Box 12">
            <a:extLst>
              <a:ext uri="{FF2B5EF4-FFF2-40B4-BE49-F238E27FC236}">
                <a16:creationId xmlns:a16="http://schemas.microsoft.com/office/drawing/2014/main" id="{8A5D3F9E-DD24-4BEA-9049-6D7DBC419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2" y="6197602"/>
            <a:ext cx="3973513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escape-code + fixed-length code</a:t>
            </a:r>
          </a:p>
        </p:txBody>
      </p:sp>
      <p:sp>
        <p:nvSpPr>
          <p:cNvPr id="24584" name="Freeform 13">
            <a:extLst>
              <a:ext uri="{FF2B5EF4-FFF2-40B4-BE49-F238E27FC236}">
                <a16:creationId xmlns:a16="http://schemas.microsoft.com/office/drawing/2014/main" id="{DB50159D-CCD4-465E-8DB2-506F3CF705FC}"/>
              </a:ext>
            </a:extLst>
          </p:cNvPr>
          <p:cNvSpPr>
            <a:spLocks/>
          </p:cNvSpPr>
          <p:nvPr/>
        </p:nvSpPr>
        <p:spPr bwMode="auto">
          <a:xfrm>
            <a:off x="5791200" y="5054600"/>
            <a:ext cx="838200" cy="990600"/>
          </a:xfrm>
          <a:custGeom>
            <a:avLst/>
            <a:gdLst>
              <a:gd name="T0" fmla="*/ 0 w 528"/>
              <a:gd name="T1" fmla="*/ 0 h 624"/>
              <a:gd name="T2" fmla="*/ 967740000 w 528"/>
              <a:gd name="T3" fmla="*/ 362902500 h 624"/>
              <a:gd name="T4" fmla="*/ 604837500 w 528"/>
              <a:gd name="T5" fmla="*/ 967740000 h 624"/>
              <a:gd name="T6" fmla="*/ 1209675000 w 528"/>
              <a:gd name="T7" fmla="*/ 1088707500 h 624"/>
              <a:gd name="T8" fmla="*/ 1330642500 w 528"/>
              <a:gd name="T9" fmla="*/ 1572577500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624"/>
              <a:gd name="T17" fmla="*/ 528 w 528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624">
                <a:moveTo>
                  <a:pt x="0" y="0"/>
                </a:moveTo>
                <a:cubicBezTo>
                  <a:pt x="172" y="40"/>
                  <a:pt x="344" y="80"/>
                  <a:pt x="384" y="144"/>
                </a:cubicBezTo>
                <a:cubicBezTo>
                  <a:pt x="424" y="208"/>
                  <a:pt x="224" y="336"/>
                  <a:pt x="240" y="384"/>
                </a:cubicBezTo>
                <a:cubicBezTo>
                  <a:pt x="256" y="432"/>
                  <a:pt x="432" y="392"/>
                  <a:pt x="480" y="432"/>
                </a:cubicBezTo>
                <a:cubicBezTo>
                  <a:pt x="528" y="472"/>
                  <a:pt x="520" y="584"/>
                  <a:pt x="528" y="62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Rectangle 14">
            <a:extLst>
              <a:ext uri="{FF2B5EF4-FFF2-40B4-BE49-F238E27FC236}">
                <a16:creationId xmlns:a16="http://schemas.microsoft.com/office/drawing/2014/main" id="{121D8B72-4C52-46B5-97AE-7B1B3914F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987800"/>
            <a:ext cx="152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24586" name="Freeform 15">
            <a:extLst>
              <a:ext uri="{FF2B5EF4-FFF2-40B4-BE49-F238E27FC236}">
                <a16:creationId xmlns:a16="http://schemas.microsoft.com/office/drawing/2014/main" id="{47BD18FB-88EA-42C4-B340-763078C95EA2}"/>
              </a:ext>
            </a:extLst>
          </p:cNvPr>
          <p:cNvSpPr>
            <a:spLocks/>
          </p:cNvSpPr>
          <p:nvPr/>
        </p:nvSpPr>
        <p:spPr bwMode="auto">
          <a:xfrm>
            <a:off x="4572000" y="5588000"/>
            <a:ext cx="177800" cy="609600"/>
          </a:xfrm>
          <a:custGeom>
            <a:avLst/>
            <a:gdLst>
              <a:gd name="T0" fmla="*/ 0 w 112"/>
              <a:gd name="T1" fmla="*/ 0 h 384"/>
              <a:gd name="T2" fmla="*/ 241935000 w 112"/>
              <a:gd name="T3" fmla="*/ 120967500 h 384"/>
              <a:gd name="T4" fmla="*/ 0 w 112"/>
              <a:gd name="T5" fmla="*/ 362902500 h 384"/>
              <a:gd name="T6" fmla="*/ 241935000 w 112"/>
              <a:gd name="T7" fmla="*/ 604837500 h 384"/>
              <a:gd name="T8" fmla="*/ 241935000 w 112"/>
              <a:gd name="T9" fmla="*/ 967740000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2"/>
              <a:gd name="T16" fmla="*/ 0 h 384"/>
              <a:gd name="T17" fmla="*/ 112 w 112"/>
              <a:gd name="T18" fmla="*/ 384 h 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2" h="384">
                <a:moveTo>
                  <a:pt x="0" y="0"/>
                </a:moveTo>
                <a:cubicBezTo>
                  <a:pt x="48" y="12"/>
                  <a:pt x="96" y="24"/>
                  <a:pt x="96" y="48"/>
                </a:cubicBezTo>
                <a:cubicBezTo>
                  <a:pt x="96" y="72"/>
                  <a:pt x="0" y="112"/>
                  <a:pt x="0" y="144"/>
                </a:cubicBezTo>
                <a:cubicBezTo>
                  <a:pt x="0" y="176"/>
                  <a:pt x="80" y="200"/>
                  <a:pt x="96" y="240"/>
                </a:cubicBezTo>
                <a:cubicBezTo>
                  <a:pt x="112" y="280"/>
                  <a:pt x="96" y="360"/>
                  <a:pt x="96" y="38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1952" name="Rectangle 16">
            <a:extLst>
              <a:ext uri="{FF2B5EF4-FFF2-40B4-BE49-F238E27FC236}">
                <a16:creationId xmlns:a16="http://schemas.microsoft.com/office/drawing/2014/main" id="{1C0E1860-5ECA-42DA-84F5-30421281F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064000"/>
            <a:ext cx="457200" cy="2057400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51953" name="Text Box 17">
            <a:extLst>
              <a:ext uri="{FF2B5EF4-FFF2-40B4-BE49-F238E27FC236}">
                <a16:creationId xmlns:a16="http://schemas.microsoft.com/office/drawing/2014/main" id="{CA29D3D1-BC37-49CB-9B59-01EF70C80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2" y="4064002"/>
            <a:ext cx="296863" cy="2047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7</a:t>
            </a:r>
          </a:p>
        </p:txBody>
      </p:sp>
      <p:sp>
        <p:nvSpPr>
          <p:cNvPr id="24589" name="Rectangle 18">
            <a:extLst>
              <a:ext uri="{FF2B5EF4-FFF2-40B4-BE49-F238E27FC236}">
                <a16:creationId xmlns:a16="http://schemas.microsoft.com/office/drawing/2014/main" id="{514ABF28-1407-40D7-A154-98DABB892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064000"/>
            <a:ext cx="457200" cy="2057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24590" name="投影片編號版面配置區 15">
            <a:extLst>
              <a:ext uri="{FF2B5EF4-FFF2-40B4-BE49-F238E27FC236}">
                <a16:creationId xmlns:a16="http://schemas.microsoft.com/office/drawing/2014/main" id="{64419E2D-77B6-4FCC-9195-A85A67419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E4940A1-AB7A-4F7E-8508-04C134F1F288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>
            <a:extLst>
              <a:ext uri="{FF2B5EF4-FFF2-40B4-BE49-F238E27FC236}">
                <a16:creationId xmlns:a16="http://schemas.microsoft.com/office/drawing/2014/main" id="{0F93977E-A621-4BD8-9AFB-2EF42035B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866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Constrained Length Huffman Coding (3/5)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52974" name="Rectangle 14">
            <a:extLst>
              <a:ext uri="{FF2B5EF4-FFF2-40B4-BE49-F238E27FC236}">
                <a16:creationId xmlns:a16="http://schemas.microsoft.com/office/drawing/2014/main" id="{4F285E62-4B22-4BC2-91E0-F1BDD1E1F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2" y="1346202"/>
            <a:ext cx="2586285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Ad-Hoc method</a:t>
            </a:r>
          </a:p>
        </p:txBody>
      </p:sp>
      <p:sp>
        <p:nvSpPr>
          <p:cNvPr id="552975" name="Rectangle 15">
            <a:extLst>
              <a:ext uri="{FF2B5EF4-FFF2-40B4-BE49-F238E27FC236}">
                <a16:creationId xmlns:a16="http://schemas.microsoft.com/office/drawing/2014/main" id="{AD9FB093-96B2-4647-A083-C4A0ECEB2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90" y="2035175"/>
            <a:ext cx="7997825" cy="3343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57200" indent="-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Sort symbols so that </a:t>
            </a:r>
            <a:r>
              <a:rPr lang="en-US" altLang="zh-TW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</a:t>
            </a:r>
            <a:r>
              <a:rPr lang="en-US" altLang="zh-TW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1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  <a:sym typeface="Symbol" pitchFamily="18" charset="2"/>
              </a:rPr>
              <a:t>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</a:t>
            </a:r>
            <a:r>
              <a:rPr lang="en-US" altLang="zh-TW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2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  <a:sym typeface="Symbol" pitchFamily="18" charset="2"/>
              </a:rPr>
              <a:t>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… 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  <a:sym typeface="Symbol" pitchFamily="18" charset="2"/>
              </a:rPr>
              <a:t>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</a:t>
            </a:r>
            <a:r>
              <a:rPr lang="en-US" altLang="zh-TW" sz="2400" i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N</a:t>
            </a:r>
            <a:endParaRPr lang="en-US" altLang="zh-TW" sz="2400" baseline="-25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  <a:p>
            <a:pPr marL="457200" indent="-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For max. codeword length </a:t>
            </a:r>
            <a:r>
              <a:rPr lang="en-US" altLang="zh-TW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L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, define </a:t>
            </a:r>
            <a:r>
              <a:rPr lang="en-US" altLang="zh-TW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T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=2</a:t>
            </a:r>
            <a:r>
              <a:rPr lang="en-US" altLang="zh-TW" sz="2400" baseline="30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-</a:t>
            </a:r>
            <a:r>
              <a:rPr lang="en-US" altLang="zh-TW" sz="2400" i="1" baseline="30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L</a:t>
            </a:r>
          </a:p>
          <a:p>
            <a:pPr marL="457200" indent="-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For </a:t>
            </a:r>
            <a:r>
              <a:rPr lang="en-US" altLang="zh-TW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</a:t>
            </a:r>
            <a:r>
              <a:rPr lang="en-US" altLang="zh-TW" sz="2400" i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n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&lt;</a:t>
            </a:r>
            <a:r>
              <a:rPr lang="en-US" altLang="zh-TW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T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, set </a:t>
            </a:r>
            <a:r>
              <a:rPr lang="en-US" altLang="zh-TW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</a:t>
            </a:r>
            <a:r>
              <a:rPr lang="en-US" altLang="zh-TW" sz="2400" i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n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=</a:t>
            </a:r>
            <a:r>
              <a:rPr lang="en-US" altLang="zh-TW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T</a:t>
            </a:r>
          </a:p>
          <a:p>
            <a:pPr marL="457200" indent="-4572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Design the codebook using the modified unconstrained Huffman coding method codewords according to the lengths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26629" name="投影片編號版面配置區 6">
            <a:extLst>
              <a:ext uri="{FF2B5EF4-FFF2-40B4-BE49-F238E27FC236}">
                <a16:creationId xmlns:a16="http://schemas.microsoft.com/office/drawing/2014/main" id="{9B1CE02A-2B2B-48BE-86D5-E8457A6C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7D2E87B-956C-413F-847F-41685BFFB0F5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1212FD24-0564-4E18-84B7-5985C2CB6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866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Constrained Length Huffman Coding (5/5)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pic>
        <p:nvPicPr>
          <p:cNvPr id="30723" name="Picture 6" descr="con3">
            <a:extLst>
              <a:ext uri="{FF2B5EF4-FFF2-40B4-BE49-F238E27FC236}">
                <a16:creationId xmlns:a16="http://schemas.microsoft.com/office/drawing/2014/main" id="{60605BCB-29FD-4843-B73E-B3846C465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301750"/>
            <a:ext cx="6381750" cy="535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投影片編號版面配置區 5">
            <a:extLst>
              <a:ext uri="{FF2B5EF4-FFF2-40B4-BE49-F238E27FC236}">
                <a16:creationId xmlns:a16="http://schemas.microsoft.com/office/drawing/2014/main" id="{2BB46CEF-08B1-4714-8FEC-9FA00AC0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F17A4D2-F330-4015-82F9-38EFF8C1350F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>
            <a:extLst>
              <a:ext uri="{FF2B5EF4-FFF2-40B4-BE49-F238E27FC236}">
                <a16:creationId xmlns:a16="http://schemas.microsoft.com/office/drawing/2014/main" id="{315F2957-4622-4243-9A46-5F04302F5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4146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Run-Length Coding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56036" name="Rectangle 4">
            <a:extLst>
              <a:ext uri="{FF2B5EF4-FFF2-40B4-BE49-F238E27FC236}">
                <a16:creationId xmlns:a16="http://schemas.microsoft.com/office/drawing/2014/main" id="{5F179A2B-A07C-46CD-A56B-943BEEBC5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1622425"/>
            <a:ext cx="8386762" cy="22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Input sequence:</a:t>
            </a:r>
          </a:p>
          <a:p>
            <a:pPr eaLnBrk="0" fontAlgn="base" hangingPunct="0">
              <a:spcBef>
                <a:spcPct val="1000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 0,0,-3,5,1,0,-2,0,0,0,0,2,-4,3,-2,0,0,0,1,0,0,-2</a:t>
            </a:r>
          </a:p>
          <a:p>
            <a:pPr eaLnBrk="0" fontAlgn="base" hangingPunct="0">
              <a:spcBef>
                <a:spcPct val="10000"/>
              </a:spcBef>
              <a:spcAft>
                <a:spcPct val="0"/>
              </a:spcAft>
              <a:defRPr/>
            </a:pPr>
            <a:endParaRPr lang="en-US" altLang="zh-TW" sz="2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Run-length sequence:</a:t>
            </a:r>
          </a:p>
          <a:p>
            <a:pPr eaLnBrk="0" fontAlgn="base" hangingPunct="0">
              <a:spcBef>
                <a:spcPct val="1000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(2,-3)(0,5)(0,1)(1,-2)(4,2)(0,-4)(0,3)(0,-2)(3,1)(2,-2)</a:t>
            </a:r>
          </a:p>
        </p:txBody>
      </p:sp>
      <p:sp>
        <p:nvSpPr>
          <p:cNvPr id="556037" name="Rectangle 5">
            <a:extLst>
              <a:ext uri="{FF2B5EF4-FFF2-40B4-BE49-F238E27FC236}">
                <a16:creationId xmlns:a16="http://schemas.microsoft.com/office/drawing/2014/main" id="{8D5FECD9-D1B7-4016-8F50-B019EF4B5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40" y="4905377"/>
            <a:ext cx="5838137" cy="831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Reduce the number of samples to code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Implementation is simple</a:t>
            </a:r>
          </a:p>
        </p:txBody>
      </p:sp>
      <p:sp>
        <p:nvSpPr>
          <p:cNvPr id="32773" name="投影片編號版面配置區 6">
            <a:extLst>
              <a:ext uri="{FF2B5EF4-FFF2-40B4-BE49-F238E27FC236}">
                <a16:creationId xmlns:a16="http://schemas.microsoft.com/office/drawing/2014/main" id="{78A34C49-E92C-4B71-AA48-A485771A7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7E66117-CFD1-44BE-84A1-09B35BB5BDC5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>
            <a:extLst>
              <a:ext uri="{FF2B5EF4-FFF2-40B4-BE49-F238E27FC236}">
                <a16:creationId xmlns:a16="http://schemas.microsoft.com/office/drawing/2014/main" id="{36EF4E18-F335-4712-B823-C65D2C2A6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379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Arithmetic Coding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pic>
        <p:nvPicPr>
          <p:cNvPr id="34819" name="Picture 5" descr="ari">
            <a:extLst>
              <a:ext uri="{FF2B5EF4-FFF2-40B4-BE49-F238E27FC236}">
                <a16:creationId xmlns:a16="http://schemas.microsoft.com/office/drawing/2014/main" id="{A08FF452-C4C2-43EA-93A2-DB72AED6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54102"/>
            <a:ext cx="6172200" cy="52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7062" name="Text Box 6">
            <a:extLst>
              <a:ext uri="{FF2B5EF4-FFF2-40B4-BE49-F238E27FC236}">
                <a16:creationId xmlns:a16="http://schemas.microsoft.com/office/drawing/2014/main" id="{FA608A80-C263-478C-A967-34CBE156F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01902"/>
            <a:ext cx="2514600" cy="31400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S</a:t>
            </a:r>
            <a:r>
              <a:rPr lang="en-US" altLang="zh-TW" sz="20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i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   p</a:t>
            </a:r>
            <a:r>
              <a:rPr lang="en-US" altLang="zh-TW" sz="20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i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    sub-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             interval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k   0.05  [0.00, 0.05)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l    0.2    [0.05, 0.25)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u   0.1    [0.25, 0.35)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w  0.05  [0.35, 0.4)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e   0.3    [0.4, 0.7)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r    0.2    [0.7, 0.9)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?   0.1    [0.9, 1.0)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  <a:ea typeface="新細明體" pitchFamily="18" charset="-120"/>
            </a:endParaRPr>
          </a:p>
        </p:txBody>
      </p:sp>
      <p:sp>
        <p:nvSpPr>
          <p:cNvPr id="557063" name="Text Box 7">
            <a:extLst>
              <a:ext uri="{FF2B5EF4-FFF2-40B4-BE49-F238E27FC236}">
                <a16:creationId xmlns:a16="http://schemas.microsoft.com/office/drawing/2014/main" id="{F14268F6-27C0-4C5E-802F-682F46CBC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2" y="1511302"/>
            <a:ext cx="677863" cy="43592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1.0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0.9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0.7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0.4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0.35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0.25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0.05</a:t>
            </a:r>
          </a:p>
        </p:txBody>
      </p:sp>
      <p:sp>
        <p:nvSpPr>
          <p:cNvPr id="557064" name="Text Box 8">
            <a:extLst>
              <a:ext uri="{FF2B5EF4-FFF2-40B4-BE49-F238E27FC236}">
                <a16:creationId xmlns:a16="http://schemas.microsoft.com/office/drawing/2014/main" id="{4C39C706-2346-40D1-B6AC-7985B9A24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6296027"/>
            <a:ext cx="533400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e.g., 0.0713348389 = 0.0001001001000011</a:t>
            </a:r>
          </a:p>
        </p:txBody>
      </p:sp>
      <p:sp>
        <p:nvSpPr>
          <p:cNvPr id="557065" name="Text Box 9">
            <a:extLst>
              <a:ext uri="{FF2B5EF4-FFF2-40B4-BE49-F238E27FC236}">
                <a16:creationId xmlns:a16="http://schemas.microsoft.com/office/drawing/2014/main" id="{BD3B789E-121C-4D16-A168-0D819C82E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3100" y="1371600"/>
            <a:ext cx="922338" cy="304800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</a:rPr>
              <a:t>0.071336</a:t>
            </a:r>
            <a:endParaRPr lang="zh-TW" altLang="en-US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  <a:ea typeface="新細明體" pitchFamily="18" charset="-120"/>
            </a:endParaRPr>
          </a:p>
        </p:txBody>
      </p:sp>
      <p:sp>
        <p:nvSpPr>
          <p:cNvPr id="557066" name="Text Box 10">
            <a:extLst>
              <a:ext uri="{FF2B5EF4-FFF2-40B4-BE49-F238E27FC236}">
                <a16:creationId xmlns:a16="http://schemas.microsoft.com/office/drawing/2014/main" id="{1B5573BB-CDC4-4ED6-8523-BB46048AB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930900"/>
            <a:ext cx="922338" cy="304800"/>
          </a:xfrm>
          <a:prstGeom prst="rect">
            <a:avLst/>
          </a:prstGeom>
          <a:solidFill>
            <a:schemeClr val="tx1"/>
          </a:solidFill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elvetica" pitchFamily="34" charset="0"/>
                <a:ea typeface="新細明體" pitchFamily="18" charset="-120"/>
              </a:rPr>
              <a:t>0.071312</a:t>
            </a:r>
            <a:endParaRPr lang="zh-TW" altLang="en-US" sz="2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Helvetica" pitchFamily="34" charset="0"/>
              <a:ea typeface="新細明體" pitchFamily="18" charset="-120"/>
            </a:endParaRPr>
          </a:p>
        </p:txBody>
      </p:sp>
      <p:sp>
        <p:nvSpPr>
          <p:cNvPr id="34825" name="投影片編號版面配置區 10">
            <a:extLst>
              <a:ext uri="{FF2B5EF4-FFF2-40B4-BE49-F238E27FC236}">
                <a16:creationId xmlns:a16="http://schemas.microsoft.com/office/drawing/2014/main" id="{24E1010B-B1CD-4DC3-A9D5-9B26661F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3EE2C05-96D6-4B0E-96DF-4473600622FB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>
            <a:extLst>
              <a:ext uri="{FF2B5EF4-FFF2-40B4-BE49-F238E27FC236}">
                <a16:creationId xmlns:a16="http://schemas.microsoft.com/office/drawing/2014/main" id="{663F5EAF-614B-4C0F-B0AA-3FAFD97BD06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290513" y="269875"/>
            <a:ext cx="615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Why Arithmetic Coding? (1/2)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graphicFrame>
        <p:nvGraphicFramePr>
          <p:cNvPr id="571547" name="Group 155">
            <a:extLst>
              <a:ext uri="{FF2B5EF4-FFF2-40B4-BE49-F238E27FC236}">
                <a16:creationId xmlns:a16="http://schemas.microsoft.com/office/drawing/2014/main" id="{18FA97E5-8396-46D7-9B72-C909141F3695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084265" y="4478339"/>
          <a:ext cx="3724275" cy="2071688"/>
        </p:xfrm>
        <a:graphic>
          <a:graphicData uri="http://schemas.openxmlformats.org/drawingml/2006/table">
            <a:tbl>
              <a:tblPr/>
              <a:tblGrid>
                <a:gridCol w="1306512">
                  <a:extLst>
                    <a:ext uri="{9D8B030D-6E8A-4147-A177-3AD203B41FA5}">
                      <a16:colId xmlns:a16="http://schemas.microsoft.com/office/drawing/2014/main" val="3813213355"/>
                    </a:ext>
                  </a:extLst>
                </a:gridCol>
                <a:gridCol w="1176338">
                  <a:extLst>
                    <a:ext uri="{9D8B030D-6E8A-4147-A177-3AD203B41FA5}">
                      <a16:colId xmlns:a16="http://schemas.microsoft.com/office/drawing/2014/main" val="3437697627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410899901"/>
                    </a:ext>
                  </a:extLst>
                </a:gridCol>
              </a:tblGrid>
              <a:tr h="5222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Symbols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Codeword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428731"/>
                  </a:ext>
                </a:extLst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9801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590872"/>
                  </a:ext>
                </a:extLst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695946"/>
                  </a:ext>
                </a:extLst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509564"/>
                  </a:ext>
                </a:extLst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145757"/>
                  </a:ext>
                </a:extLst>
              </a:tr>
            </a:tbl>
          </a:graphicData>
        </a:graphic>
      </p:graphicFrame>
      <p:graphicFrame>
        <p:nvGraphicFramePr>
          <p:cNvPr id="571551" name="Group 159">
            <a:extLst>
              <a:ext uri="{FF2B5EF4-FFF2-40B4-BE49-F238E27FC236}">
                <a16:creationId xmlns:a16="http://schemas.microsoft.com/office/drawing/2014/main" id="{74199775-514A-4F0F-A61F-FDA5756D00E5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1187452" y="2227264"/>
          <a:ext cx="3344863" cy="1506538"/>
        </p:xfrm>
        <a:graphic>
          <a:graphicData uri="http://schemas.openxmlformats.org/drawingml/2006/table">
            <a:tbl>
              <a:tblPr/>
              <a:tblGrid>
                <a:gridCol w="1112838">
                  <a:extLst>
                    <a:ext uri="{9D8B030D-6E8A-4147-A177-3AD203B41FA5}">
                      <a16:colId xmlns:a16="http://schemas.microsoft.com/office/drawing/2014/main" val="3125934740"/>
                    </a:ext>
                  </a:extLst>
                </a:gridCol>
                <a:gridCol w="887412">
                  <a:extLst>
                    <a:ext uri="{9D8B030D-6E8A-4147-A177-3AD203B41FA5}">
                      <a16:colId xmlns:a16="http://schemas.microsoft.com/office/drawing/2014/main" val="2133540433"/>
                    </a:ext>
                  </a:extLst>
                </a:gridCol>
                <a:gridCol w="1344613">
                  <a:extLst>
                    <a:ext uri="{9D8B030D-6E8A-4147-A177-3AD203B41FA5}">
                      <a16:colId xmlns:a16="http://schemas.microsoft.com/office/drawing/2014/main" val="2825350950"/>
                    </a:ext>
                  </a:extLst>
                </a:gridCol>
              </a:tblGrid>
              <a:tr h="61753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Symbol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Codeword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537369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234178"/>
                  </a:ext>
                </a:extLst>
              </a:tr>
              <a:tr h="4445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265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911" name="Object 152">
                <a:extLst>
                  <a:ext uri="{FF2B5EF4-FFF2-40B4-BE49-F238E27FC236}">
                    <a16:creationId xmlns:a16="http://schemas.microsoft.com/office/drawing/2014/main" id="{14D6F4BF-DF27-42CE-964F-989D007603DE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blackGray">
              <a:xfrm>
                <a:off x="5548314" y="2319338"/>
                <a:ext cx="2541587" cy="863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zh-TW" altLang="en-US" sz="18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=0.08</m:t>
                    </m:r>
                    <m:r>
                      <m:rPr>
                        <m:nor/>
                      </m:rPr>
                      <a:rPr lang="zh-TW" alt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TW" altLang="en-US" sz="1800">
                        <a:latin typeface="Cambria Math" panose="02040503050406030204" pitchFamily="18" charset="0"/>
                      </a:rPr>
                      <m:t>bits</m:t>
                    </m:r>
                    <m:r>
                      <m:rPr>
                        <m:nor/>
                      </m:rPr>
                      <a:rPr lang="zh-TW" altLang="en-US" sz="180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zh-TW" altLang="en-US" sz="1800">
                        <a:latin typeface="Cambria Math" panose="02040503050406030204" pitchFamily="18" charset="0"/>
                      </a:rPr>
                      <m:t>symbol</m:t>
                    </m:r>
                  </m:oMath>
                </a14:m>
                <a:r>
                  <a:rPr lang="en-US" altLang="zh-TW" sz="1800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TW" altLang="en-US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TW" altLang="en-US" sz="18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bar>
                    <m:r>
                      <a:rPr lang="zh-TW" altLang="en-US" sz="1800" i="1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nor/>
                      </m:rPr>
                      <a:rPr lang="zh-TW" altLang="en-US" sz="1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TW" altLang="en-US" sz="1800">
                        <a:latin typeface="Cambria Math" panose="02040503050406030204" pitchFamily="18" charset="0"/>
                      </a:rPr>
                      <m:t>bits</m:t>
                    </m:r>
                    <m:r>
                      <m:rPr>
                        <m:nor/>
                      </m:rPr>
                      <a:rPr lang="zh-TW" altLang="en-US" sz="180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zh-TW" altLang="en-US" sz="1800">
                        <a:latin typeface="Cambria Math" panose="02040503050406030204" pitchFamily="18" charset="0"/>
                      </a:rPr>
                      <m:t>symbol</m:t>
                    </m:r>
                  </m:oMath>
                </a14:m>
                <a:r>
                  <a:rPr lang="zh-TW" altLang="en-US" sz="1800" dirty="0"/>
                  <a:t>    </a:t>
                </a:r>
              </a:p>
            </p:txBody>
          </p:sp>
        </mc:Choice>
        <mc:Fallback xmlns="">
          <p:sp>
            <p:nvSpPr>
              <p:cNvPr id="36911" name="Object 152">
                <a:extLst>
                  <a:ext uri="{FF2B5EF4-FFF2-40B4-BE49-F238E27FC236}">
                    <a16:creationId xmlns:a16="http://schemas.microsoft.com/office/drawing/2014/main" id="{14D6F4BF-DF27-42CE-964F-989D007603D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blackGray">
              <a:xfrm>
                <a:off x="5548314" y="2319338"/>
                <a:ext cx="2541587" cy="863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12" name="Text Box 145">
            <a:extLst>
              <a:ext uri="{FF2B5EF4-FFF2-40B4-BE49-F238E27FC236}">
                <a16:creationId xmlns:a16="http://schemas.microsoft.com/office/drawing/2014/main" id="{1A6EA7D9-AB93-4592-96F9-48344B3386B9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722313" y="3856040"/>
            <a:ext cx="5135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Assign one codeword for every </a:t>
            </a:r>
            <a:r>
              <a:rPr lang="en-US" altLang="zh-TW" i="1">
                <a:solidFill>
                  <a:srgbClr val="FFFFFF"/>
                </a:solidFill>
                <a:ea typeface="新細明體" panose="02020500000000000000" pitchFamily="18" charset="-120"/>
              </a:rPr>
              <a:t>two</a:t>
            </a: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 symbols</a:t>
            </a:r>
          </a:p>
        </p:txBody>
      </p:sp>
      <p:sp>
        <p:nvSpPr>
          <p:cNvPr id="36913" name="Text Box 146">
            <a:extLst>
              <a:ext uri="{FF2B5EF4-FFF2-40B4-BE49-F238E27FC236}">
                <a16:creationId xmlns:a16="http://schemas.microsoft.com/office/drawing/2014/main" id="{E0D60ECB-2D80-43AB-9C64-AFC6DE2F5657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660402" y="1676402"/>
            <a:ext cx="447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Assign one codeword for each symbol</a:t>
            </a:r>
          </a:p>
        </p:txBody>
      </p:sp>
      <p:sp>
        <p:nvSpPr>
          <p:cNvPr id="36914" name="Text Box 147">
            <a:extLst>
              <a:ext uri="{FF2B5EF4-FFF2-40B4-BE49-F238E27FC236}">
                <a16:creationId xmlns:a16="http://schemas.microsoft.com/office/drawing/2014/main" id="{D1D8CAB9-43EA-41E7-A9A7-9DDF0D8E91FC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342902" y="1152525"/>
            <a:ext cx="797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sz="2400">
                <a:solidFill>
                  <a:srgbClr val="FFFFFF"/>
                </a:solidFill>
                <a:ea typeface="新細明體" panose="02020500000000000000" pitchFamily="18" charset="-120"/>
              </a:rPr>
              <a:t> For a source alphabet </a:t>
            </a:r>
            <a:r>
              <a:rPr lang="en-US" altLang="zh-TW" sz="2400" i="1">
                <a:solidFill>
                  <a:srgbClr val="FFFFFF"/>
                </a:solidFill>
                <a:ea typeface="新細明體" panose="02020500000000000000" pitchFamily="18" charset="-120"/>
              </a:rPr>
              <a:t>S</a:t>
            </a:r>
            <a:r>
              <a:rPr lang="en-US" altLang="zh-TW" sz="2400">
                <a:solidFill>
                  <a:srgbClr val="FFFFFF"/>
                </a:solidFill>
                <a:ea typeface="新細明體" panose="02020500000000000000" pitchFamily="18" charset="-120"/>
              </a:rPr>
              <a:t> with highly skewed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915" name="Object 160">
                <a:extLst>
                  <a:ext uri="{FF2B5EF4-FFF2-40B4-BE49-F238E27FC236}">
                    <a16:creationId xmlns:a16="http://schemas.microsoft.com/office/drawing/2014/main" id="{26AA10AE-C9D1-40DB-8258-380206B930E9}"/>
                  </a:ext>
                </a:extLst>
              </p:cNvPr>
              <p:cNvSpPr txBox="1">
                <a:spLocks noGrp="1"/>
              </p:cNvSpPr>
              <p:nvPr>
                <p:ph sz="quarter" idx="4"/>
              </p:nvPr>
            </p:nvSpPr>
            <p:spPr bwMode="blackGray">
              <a:xfrm>
                <a:off x="5785229" y="4675187"/>
                <a:ext cx="3187700" cy="12747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zh-TW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zh-TW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bar>
                      </m:e>
                      <m:sup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=1.0299</m:t>
                    </m:r>
                    <m:r>
                      <m:rPr>
                        <m:nor/>
                      </m:rPr>
                      <a:rPr lang="zh-TW" alt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TW" alt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bits</m:t>
                    </m:r>
                    <m:r>
                      <m:rPr>
                        <m:nor/>
                      </m:rPr>
                      <a:rPr lang="zh-TW" alt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zh-TW" alt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block</m:t>
                    </m:r>
                  </m:oMath>
                </a14:m>
                <a:r>
                  <a:rPr lang="en-US" altLang="zh-TW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ba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TW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zh-TW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bar>
                          </m:e>
                          <m:sup>
                            <m:r>
                              <a:rPr lang="zh-TW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num>
                      <m:den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=0.51495</m:t>
                    </m:r>
                    <m:r>
                      <m:rPr>
                        <m:nor/>
                      </m:rPr>
                      <a:rPr lang="zh-TW" alt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TW" alt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bits</m:t>
                    </m:r>
                    <m:r>
                      <m:rPr>
                        <m:nor/>
                      </m:rPr>
                      <a:rPr lang="zh-TW" alt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zh-TW" altLang="en-US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symbol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6915" name="Object 160">
                <a:extLst>
                  <a:ext uri="{FF2B5EF4-FFF2-40B4-BE49-F238E27FC236}">
                    <a16:creationId xmlns:a16="http://schemas.microsoft.com/office/drawing/2014/main" id="{26AA10AE-C9D1-40DB-8258-380206B930E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blackGray">
              <a:xfrm>
                <a:off x="5785229" y="4675187"/>
                <a:ext cx="3187700" cy="1274762"/>
              </a:xfrm>
              <a:prstGeom prst="rect">
                <a:avLst/>
              </a:prstGeom>
              <a:blipFill>
                <a:blip r:embed="rId4"/>
                <a:stretch>
                  <a:fillRect t="-47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916" name="投影片編號版面配置區 53">
            <a:extLst>
              <a:ext uri="{FF2B5EF4-FFF2-40B4-BE49-F238E27FC236}">
                <a16:creationId xmlns:a16="http://schemas.microsoft.com/office/drawing/2014/main" id="{234741A8-4DC1-4BCB-B652-5CC72309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4CC5DEF-BEA9-4231-9B05-A9B615367EF3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>
            <a:extLst>
              <a:ext uri="{FF2B5EF4-FFF2-40B4-BE49-F238E27FC236}">
                <a16:creationId xmlns:a16="http://schemas.microsoft.com/office/drawing/2014/main" id="{57F01CC6-E1CB-4F50-8710-7137AE0B9FF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290513" y="269875"/>
            <a:ext cx="615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Why Arithmetic Coding? (2/2)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graphicFrame>
        <p:nvGraphicFramePr>
          <p:cNvPr id="6195" name="Group 51">
            <a:extLst>
              <a:ext uri="{FF2B5EF4-FFF2-40B4-BE49-F238E27FC236}">
                <a16:creationId xmlns:a16="http://schemas.microsoft.com/office/drawing/2014/main" id="{7C7A71F9-FB43-498B-B6F4-127B5B4553CD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852488" y="1871664"/>
          <a:ext cx="3840162" cy="3100390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3841412408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1865783358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4049836262"/>
                    </a:ext>
                  </a:extLst>
                </a:gridCol>
              </a:tblGrid>
              <a:tr h="41759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Symbols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Codeword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589598"/>
                  </a:ext>
                </a:extLst>
              </a:tr>
              <a:tr h="335349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970299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465737"/>
                  </a:ext>
                </a:extLst>
              </a:tr>
              <a:tr h="335349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009801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050837"/>
                  </a:ext>
                </a:extLst>
              </a:tr>
              <a:tr h="335349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009801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44662"/>
                  </a:ext>
                </a:extLst>
              </a:tr>
              <a:tr h="335349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000099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11100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830323"/>
                  </a:ext>
                </a:extLst>
              </a:tr>
              <a:tr h="335349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0.009801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301897"/>
                  </a:ext>
                </a:extLst>
              </a:tr>
              <a:tr h="335349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000099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11101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385433"/>
                  </a:ext>
                </a:extLst>
              </a:tr>
              <a:tr h="335349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000099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11110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79043"/>
                  </a:ext>
                </a:extLst>
              </a:tr>
              <a:tr h="335349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 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T="45729" marB="4572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11111</a:t>
                      </a:r>
                    </a:p>
                  </a:txBody>
                  <a:tcPr marT="45729" marB="457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058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957" name="Object 47">
                <a:extLst>
                  <a:ext uri="{FF2B5EF4-FFF2-40B4-BE49-F238E27FC236}">
                    <a16:creationId xmlns:a16="http://schemas.microsoft.com/office/drawing/2014/main" id="{518CED3A-7757-47C4-A790-B49A05967E35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blackGray">
              <a:xfrm>
                <a:off x="5179852" y="2355853"/>
                <a:ext cx="4436728" cy="1704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=0.08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bits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symbol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pos m:val="top"/>
                              <m:ctrlP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bar>
                        </m:e>
                        <m:sup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=1.05998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bits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block</m:t>
                      </m:r>
                    </m:oMath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bar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pos m:val="top"/>
                                  <m:ctrlP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zh-TW" alt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bar>
                            </m:e>
                            <m:sup>
                              <m:r>
                                <a:rPr lang="zh-TW" altLang="en-US" sz="1800" i="1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p>
                        </m:num>
                        <m:den>
                          <m:r>
                            <a:rPr lang="zh-TW" alt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zh-TW" altLang="en-US" sz="1800" i="1">
                          <a:latin typeface="Cambria Math" panose="02040503050406030204" pitchFamily="18" charset="0"/>
                        </a:rPr>
                        <m:t>=0.3533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bits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zh-TW" altLang="en-US" sz="1800">
                          <a:latin typeface="Cambria Math" panose="02040503050406030204" pitchFamily="18" charset="0"/>
                        </a:rPr>
                        <m:t>symbol</m:t>
                      </m:r>
                    </m:oMath>
                  </m:oMathPara>
                </a14:m>
                <a:endParaRPr lang="zh-TW" altLang="en-US" sz="1800" dirty="0"/>
              </a:p>
            </p:txBody>
          </p:sp>
        </mc:Choice>
        <mc:Fallback xmlns="">
          <p:sp>
            <p:nvSpPr>
              <p:cNvPr id="38957" name="Object 47">
                <a:extLst>
                  <a:ext uri="{FF2B5EF4-FFF2-40B4-BE49-F238E27FC236}">
                    <a16:creationId xmlns:a16="http://schemas.microsoft.com/office/drawing/2014/main" id="{518CED3A-7757-47C4-A790-B49A05967E3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blackGray">
              <a:xfrm>
                <a:off x="5179852" y="2355853"/>
                <a:ext cx="4436728" cy="1704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58" name="Text Box 49">
            <a:extLst>
              <a:ext uri="{FF2B5EF4-FFF2-40B4-BE49-F238E27FC236}">
                <a16:creationId xmlns:a16="http://schemas.microsoft.com/office/drawing/2014/main" id="{D1A04CF1-6FEB-4728-A40C-0537559AD5C2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660402" y="1435102"/>
            <a:ext cx="5318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Assign one codeword for every </a:t>
            </a:r>
            <a:r>
              <a:rPr lang="en-US" altLang="zh-TW" i="1">
                <a:solidFill>
                  <a:srgbClr val="FFFFFF"/>
                </a:solidFill>
                <a:ea typeface="新細明體" panose="02020500000000000000" pitchFamily="18" charset="-120"/>
              </a:rPr>
              <a:t>three</a:t>
            </a: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 symbols</a:t>
            </a: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8959" name="Text Box 91">
            <a:extLst>
              <a:ext uri="{FF2B5EF4-FFF2-40B4-BE49-F238E27FC236}">
                <a16:creationId xmlns:a16="http://schemas.microsoft.com/office/drawing/2014/main" id="{181EB590-12CC-4469-B0E0-AB0729A76F63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228602" y="5054602"/>
            <a:ext cx="848042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To “block” several symbols together at a time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 per-symbol inefficiency is now spread over the whole block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 the size of the codebook increases exponentially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 e.g., </a:t>
            </a:r>
            <a:r>
              <a:rPr lang="en-US" altLang="zh-TW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 = {</a:t>
            </a:r>
            <a:r>
              <a:rPr lang="en-US" altLang="zh-TW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</a:t>
            </a:r>
            <a:r>
              <a:rPr lang="en-US" altLang="zh-TW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,…,</a:t>
            </a:r>
            <a:r>
              <a:rPr lang="en-US" altLang="zh-TW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} 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 </a:t>
            </a:r>
            <a:r>
              <a:rPr lang="en-US" altLang="zh-TW" i="1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m</a:t>
            </a:r>
            <a:r>
              <a:rPr lang="en-US" altLang="zh-TW" i="1" baseline="300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codewords are needed to generate one codeword for every </a:t>
            </a:r>
            <a:r>
              <a:rPr lang="en-US" altLang="zh-TW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n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symbols</a:t>
            </a:r>
          </a:p>
        </p:txBody>
      </p:sp>
      <p:sp>
        <p:nvSpPr>
          <p:cNvPr id="38960" name="投影片編號版面配置區 50">
            <a:extLst>
              <a:ext uri="{FF2B5EF4-FFF2-40B4-BE49-F238E27FC236}">
                <a16:creationId xmlns:a16="http://schemas.microsoft.com/office/drawing/2014/main" id="{24F9C49E-ED02-4B84-9996-6F4ACBF0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xfrm>
            <a:off x="6553200" y="6138863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15D9B8A-C128-4682-9B3A-28C5284FBC38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>
            <a:extLst>
              <a:ext uri="{FF2B5EF4-FFF2-40B4-BE49-F238E27FC236}">
                <a16:creationId xmlns:a16="http://schemas.microsoft.com/office/drawing/2014/main" id="{74381E2E-105F-4F25-A54B-CA85D3B4A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485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Arithmetic Coding (1/4)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40963" name="Text Box 4">
            <a:extLst>
              <a:ext uri="{FF2B5EF4-FFF2-40B4-BE49-F238E27FC236}">
                <a16:creationId xmlns:a16="http://schemas.microsoft.com/office/drawing/2014/main" id="{4A9E4235-47E7-4635-A22F-127FB112C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152525"/>
            <a:ext cx="887095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indent="-195263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sz="2400">
                <a:solidFill>
                  <a:srgbClr val="FFFFFF"/>
                </a:solidFill>
                <a:ea typeface="新細明體" panose="02020500000000000000" pitchFamily="18" charset="-120"/>
              </a:rPr>
              <a:t> Arithmetic Code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>
                <a:solidFill>
                  <a:srgbClr val="FFFFFF"/>
                </a:solidFill>
                <a:ea typeface="新細明體" panose="02020500000000000000" pitchFamily="18" charset="-120"/>
              </a:rPr>
              <a:t>x </a:t>
            </a: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assign codewords to individual symbols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- assign one (normally long) code to the entire input stream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 A source message is represented by an interval of real number in [0,1)</a:t>
            </a:r>
          </a:p>
        </p:txBody>
      </p:sp>
      <p:sp>
        <p:nvSpPr>
          <p:cNvPr id="40964" name="Text Box 5">
            <a:extLst>
              <a:ext uri="{FF2B5EF4-FFF2-40B4-BE49-F238E27FC236}">
                <a16:creationId xmlns:a16="http://schemas.microsoft.com/office/drawing/2014/main" id="{6BF0BCDA-C5D6-48B5-BAD2-675F4A513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763838"/>
            <a:ext cx="164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sz="2400">
                <a:solidFill>
                  <a:srgbClr val="FFFFFF"/>
                </a:solidFill>
                <a:ea typeface="新細明體" panose="02020500000000000000" pitchFamily="18" charset="-120"/>
              </a:rPr>
              <a:t> Example:</a:t>
            </a:r>
          </a:p>
        </p:txBody>
      </p:sp>
      <p:graphicFrame>
        <p:nvGraphicFramePr>
          <p:cNvPr id="566314" name="Group 42">
            <a:extLst>
              <a:ext uri="{FF2B5EF4-FFF2-40B4-BE49-F238E27FC236}">
                <a16:creationId xmlns:a16="http://schemas.microsoft.com/office/drawing/2014/main" id="{89961DAB-2082-4A00-983F-7E6ACE34DE42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760413" y="3698877"/>
          <a:ext cx="4159250" cy="2119313"/>
        </p:xfrm>
        <a:graphic>
          <a:graphicData uri="http://schemas.openxmlformats.org/drawingml/2006/table">
            <a:tbl>
              <a:tblPr/>
              <a:tblGrid>
                <a:gridCol w="987425">
                  <a:extLst>
                    <a:ext uri="{9D8B030D-6E8A-4147-A177-3AD203B41FA5}">
                      <a16:colId xmlns:a16="http://schemas.microsoft.com/office/drawing/2014/main" val="2265775219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3615873255"/>
                    </a:ext>
                  </a:extLst>
                </a:gridCol>
                <a:gridCol w="998537">
                  <a:extLst>
                    <a:ext uri="{9D8B030D-6E8A-4147-A177-3AD203B41FA5}">
                      <a16:colId xmlns:a16="http://schemas.microsoft.com/office/drawing/2014/main" val="4069962335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1064840239"/>
                    </a:ext>
                  </a:extLst>
                </a:gridCol>
              </a:tblGrid>
              <a:tr h="6715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Symbols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cdf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F</a:t>
                      </a:r>
                      <a:r>
                        <a:rPr kumimoji="0" lang="en-US" altLang="zh-TW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range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778289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[0,0.8)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470952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[0.8,0.82)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566564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[0.82,1)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316180"/>
                  </a:ext>
                </a:extLst>
              </a:tr>
            </a:tbl>
          </a:graphicData>
        </a:graphic>
      </p:graphicFrame>
      <p:sp>
        <p:nvSpPr>
          <p:cNvPr id="40992" name="Line 44">
            <a:extLst>
              <a:ext uri="{FF2B5EF4-FFF2-40B4-BE49-F238E27FC236}">
                <a16:creationId xmlns:a16="http://schemas.microsoft.com/office/drawing/2014/main" id="{71066449-34AB-461D-AF15-7A9F379A0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2352" y="2767013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93" name="Line 45">
            <a:extLst>
              <a:ext uri="{FF2B5EF4-FFF2-40B4-BE49-F238E27FC236}">
                <a16:creationId xmlns:a16="http://schemas.microsoft.com/office/drawing/2014/main" id="{A890DA3E-9513-4B4E-A9BA-F8E33E83F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1913" y="2767015"/>
            <a:ext cx="0" cy="3933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94" name="Line 46">
            <a:extLst>
              <a:ext uri="{FF2B5EF4-FFF2-40B4-BE49-F238E27FC236}">
                <a16:creationId xmlns:a16="http://schemas.microsoft.com/office/drawing/2014/main" id="{4FB80A83-799D-46C1-8D06-3F28BD138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6638" y="5930900"/>
            <a:ext cx="309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95" name="Line 47">
            <a:extLst>
              <a:ext uri="{FF2B5EF4-FFF2-40B4-BE49-F238E27FC236}">
                <a16:creationId xmlns:a16="http://schemas.microsoft.com/office/drawing/2014/main" id="{FFF9510C-4063-46C1-A8C4-41358AB03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5052" y="6219825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96" name="Line 48">
            <a:extLst>
              <a:ext uri="{FF2B5EF4-FFF2-40B4-BE49-F238E27FC236}">
                <a16:creationId xmlns:a16="http://schemas.microsoft.com/office/drawing/2014/main" id="{938C044E-6E9B-423A-937D-D3D9F5847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6697663"/>
            <a:ext cx="309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97" name="Text Box 49">
            <a:extLst>
              <a:ext uri="{FF2B5EF4-FFF2-40B4-BE49-F238E27FC236}">
                <a16:creationId xmlns:a16="http://schemas.microsoft.com/office/drawing/2014/main" id="{27D070D6-D135-4DB8-9ECD-9AE439867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313" y="652145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0998" name="Text Box 50">
            <a:extLst>
              <a:ext uri="{FF2B5EF4-FFF2-40B4-BE49-F238E27FC236}">
                <a16:creationId xmlns:a16="http://schemas.microsoft.com/office/drawing/2014/main" id="{34BC8E7B-351A-4459-AD0A-5165A4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75" y="6043613"/>
            <a:ext cx="579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0.82</a:t>
            </a:r>
          </a:p>
        </p:txBody>
      </p:sp>
      <p:sp>
        <p:nvSpPr>
          <p:cNvPr id="40999" name="Text Box 51">
            <a:extLst>
              <a:ext uri="{FF2B5EF4-FFF2-40B4-BE49-F238E27FC236}">
                <a16:creationId xmlns:a16="http://schemas.microsoft.com/office/drawing/2014/main" id="{344FBFDA-51D7-41FF-8865-E878F5B2A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402" y="5765800"/>
            <a:ext cx="523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0.8 </a:t>
            </a:r>
          </a:p>
        </p:txBody>
      </p:sp>
      <p:sp>
        <p:nvSpPr>
          <p:cNvPr id="41000" name="Text Box 52">
            <a:extLst>
              <a:ext uri="{FF2B5EF4-FFF2-40B4-BE49-F238E27FC236}">
                <a16:creationId xmlns:a16="http://schemas.microsoft.com/office/drawing/2014/main" id="{130F7586-9255-4549-A871-307C899AA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688" y="258762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41001" name="Text Box 53">
            <a:extLst>
              <a:ext uri="{FF2B5EF4-FFF2-40B4-BE49-F238E27FC236}">
                <a16:creationId xmlns:a16="http://schemas.microsoft.com/office/drawing/2014/main" id="{8CBCD686-E16B-4655-B681-9E92D5510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4319588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1600" baseline="-250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1002" name="Text Box 56">
            <a:extLst>
              <a:ext uri="{FF2B5EF4-FFF2-40B4-BE49-F238E27FC236}">
                <a16:creationId xmlns:a16="http://schemas.microsoft.com/office/drawing/2014/main" id="{5C0EA4FE-FDFE-439D-BB42-FE03526EE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587057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1600" baseline="-250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1003" name="Text Box 57">
            <a:extLst>
              <a:ext uri="{FF2B5EF4-FFF2-40B4-BE49-F238E27FC236}">
                <a16:creationId xmlns:a16="http://schemas.microsoft.com/office/drawing/2014/main" id="{2BF50C62-6B8E-477B-A908-6D08A10EB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6321425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1600" baseline="-250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41004" name="投影片編號版面配置區 46">
            <a:extLst>
              <a:ext uri="{FF2B5EF4-FFF2-40B4-BE49-F238E27FC236}">
                <a16:creationId xmlns:a16="http://schemas.microsoft.com/office/drawing/2014/main" id="{B8F40F7E-3422-47E6-9C35-5230EB09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89ACA26-2186-4BDE-BD01-F6E88092331E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>
            <a:extLst>
              <a:ext uri="{FF2B5EF4-FFF2-40B4-BE49-F238E27FC236}">
                <a16:creationId xmlns:a16="http://schemas.microsoft.com/office/drawing/2014/main" id="{E8B59EA6-0F3B-4F3E-AB8E-07C20B855D4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290513" y="269875"/>
            <a:ext cx="485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Arithmetic Coding (2/4)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43011" name="Line 7">
            <a:extLst>
              <a:ext uri="{FF2B5EF4-FFF2-40B4-BE49-F238E27FC236}">
                <a16:creationId xmlns:a16="http://schemas.microsoft.com/office/drawing/2014/main" id="{F970835C-9976-47FE-AC80-07621AF57E0E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1116013" y="1808163"/>
            <a:ext cx="309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Line 8">
            <a:extLst>
              <a:ext uri="{FF2B5EF4-FFF2-40B4-BE49-F238E27FC236}">
                <a16:creationId xmlns:a16="http://schemas.microsoft.com/office/drawing/2014/main" id="{E734E715-413C-4DAD-8676-5253A9E6CF83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1425575" y="1808163"/>
            <a:ext cx="0" cy="283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13" name="Line 9">
            <a:extLst>
              <a:ext uri="{FF2B5EF4-FFF2-40B4-BE49-F238E27FC236}">
                <a16:creationId xmlns:a16="http://schemas.microsoft.com/office/drawing/2014/main" id="{229086E8-BCB2-4A58-BEC3-96130E8EA0F0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1130302" y="409098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14" name="Line 10">
            <a:extLst>
              <a:ext uri="{FF2B5EF4-FFF2-40B4-BE49-F238E27FC236}">
                <a16:creationId xmlns:a16="http://schemas.microsoft.com/office/drawing/2014/main" id="{73129AFD-4EF0-4650-BA9A-06E56F5EB3B3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1128713" y="4298950"/>
            <a:ext cx="309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15" name="Line 11">
            <a:extLst>
              <a:ext uri="{FF2B5EF4-FFF2-40B4-BE49-F238E27FC236}">
                <a16:creationId xmlns:a16="http://schemas.microsoft.com/office/drawing/2014/main" id="{060E9358-AB2A-47C3-9646-8CDA0EFF2EB7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1123952" y="464343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16" name="Text Box 12">
            <a:extLst>
              <a:ext uri="{FF2B5EF4-FFF2-40B4-BE49-F238E27FC236}">
                <a16:creationId xmlns:a16="http://schemas.microsoft.com/office/drawing/2014/main" id="{206E7BCE-3A51-49AE-B8A4-D40C1A293966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830265" y="454183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3017" name="Text Box 13">
            <a:extLst>
              <a:ext uri="{FF2B5EF4-FFF2-40B4-BE49-F238E27FC236}">
                <a16:creationId xmlns:a16="http://schemas.microsoft.com/office/drawing/2014/main" id="{CB2B57C1-6C8D-4D41-A264-A271D21B1546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668340" y="4200525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0.82</a:t>
            </a:r>
          </a:p>
        </p:txBody>
      </p:sp>
      <p:sp>
        <p:nvSpPr>
          <p:cNvPr id="43018" name="Text Box 14">
            <a:extLst>
              <a:ext uri="{FF2B5EF4-FFF2-40B4-BE49-F238E27FC236}">
                <a16:creationId xmlns:a16="http://schemas.microsoft.com/office/drawing/2014/main" id="{FD00015A-3AE6-448D-A24E-E04F0B573950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671515" y="3998913"/>
            <a:ext cx="479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0.8 </a:t>
            </a:r>
          </a:p>
        </p:txBody>
      </p:sp>
      <p:sp>
        <p:nvSpPr>
          <p:cNvPr id="43019" name="Text Box 15">
            <a:extLst>
              <a:ext uri="{FF2B5EF4-FFF2-40B4-BE49-F238E27FC236}">
                <a16:creationId xmlns:a16="http://schemas.microsoft.com/office/drawing/2014/main" id="{1E337BA4-A233-4D87-B861-F302EF15AE55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782640" y="17065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43020" name="Text Box 16">
            <a:extLst>
              <a:ext uri="{FF2B5EF4-FFF2-40B4-BE49-F238E27FC236}">
                <a16:creationId xmlns:a16="http://schemas.microsoft.com/office/drawing/2014/main" id="{1C541894-647E-4690-863C-3D28D749C732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1568450" y="292735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1600" baseline="-250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3021" name="Line 20">
            <a:extLst>
              <a:ext uri="{FF2B5EF4-FFF2-40B4-BE49-F238E27FC236}">
                <a16:creationId xmlns:a16="http://schemas.microsoft.com/office/drawing/2014/main" id="{5CD47398-F1D2-4D49-8A9F-2316A56EC45F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2847977" y="1808163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22" name="Line 21">
            <a:extLst>
              <a:ext uri="{FF2B5EF4-FFF2-40B4-BE49-F238E27FC236}">
                <a16:creationId xmlns:a16="http://schemas.microsoft.com/office/drawing/2014/main" id="{97466FC7-D22B-4AAD-B9B1-C09AA904A131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3157538" y="1808163"/>
            <a:ext cx="0" cy="283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23" name="Line 22">
            <a:extLst>
              <a:ext uri="{FF2B5EF4-FFF2-40B4-BE49-F238E27FC236}">
                <a16:creationId xmlns:a16="http://schemas.microsoft.com/office/drawing/2014/main" id="{DB2A40BC-FDB9-443D-B7C8-42371E39F351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2862263" y="4090988"/>
            <a:ext cx="309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24" name="Line 23">
            <a:extLst>
              <a:ext uri="{FF2B5EF4-FFF2-40B4-BE49-F238E27FC236}">
                <a16:creationId xmlns:a16="http://schemas.microsoft.com/office/drawing/2014/main" id="{DE67F9A0-F292-4E58-88C5-6C9129C07140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2860677" y="4298950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25" name="Line 24">
            <a:extLst>
              <a:ext uri="{FF2B5EF4-FFF2-40B4-BE49-F238E27FC236}">
                <a16:creationId xmlns:a16="http://schemas.microsoft.com/office/drawing/2014/main" id="{016B46C2-7626-43D8-9752-3E3CA48A7ACE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2855913" y="4643438"/>
            <a:ext cx="309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26" name="Text Box 25">
            <a:extLst>
              <a:ext uri="{FF2B5EF4-FFF2-40B4-BE49-F238E27FC236}">
                <a16:creationId xmlns:a16="http://schemas.microsoft.com/office/drawing/2014/main" id="{7C8E3E44-2E4D-43B5-BBF8-1477C2C8E66E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2406652" y="4470400"/>
            <a:ext cx="4667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0.8</a:t>
            </a:r>
          </a:p>
        </p:txBody>
      </p:sp>
      <p:sp>
        <p:nvSpPr>
          <p:cNvPr id="43027" name="Text Box 26">
            <a:extLst>
              <a:ext uri="{FF2B5EF4-FFF2-40B4-BE49-F238E27FC236}">
                <a16:creationId xmlns:a16="http://schemas.microsoft.com/office/drawing/2014/main" id="{4C4DA13C-442E-4309-816C-BD2512950336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2259013" y="4200525"/>
            <a:ext cx="627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0.656</a:t>
            </a:r>
          </a:p>
        </p:txBody>
      </p:sp>
      <p:sp>
        <p:nvSpPr>
          <p:cNvPr id="43028" name="Text Box 28">
            <a:extLst>
              <a:ext uri="{FF2B5EF4-FFF2-40B4-BE49-F238E27FC236}">
                <a16:creationId xmlns:a16="http://schemas.microsoft.com/office/drawing/2014/main" id="{648CD648-4EE5-4024-9513-332E5495E79E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2514602" y="17065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43029" name="Text Box 31">
            <a:extLst>
              <a:ext uri="{FF2B5EF4-FFF2-40B4-BE49-F238E27FC236}">
                <a16:creationId xmlns:a16="http://schemas.microsoft.com/office/drawing/2014/main" id="{4B70ED0E-FF30-4A04-A25B-686DE1E6E003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3300413" y="4300538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1600" baseline="-250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3</a:t>
            </a:r>
          </a:p>
        </p:txBody>
      </p:sp>
      <p:sp>
        <p:nvSpPr>
          <p:cNvPr id="43030" name="Line 33">
            <a:extLst>
              <a:ext uri="{FF2B5EF4-FFF2-40B4-BE49-F238E27FC236}">
                <a16:creationId xmlns:a16="http://schemas.microsoft.com/office/drawing/2014/main" id="{549A9793-956D-4D58-9E9B-76DD37207933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4579938" y="1808163"/>
            <a:ext cx="309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31" name="Line 34">
            <a:extLst>
              <a:ext uri="{FF2B5EF4-FFF2-40B4-BE49-F238E27FC236}">
                <a16:creationId xmlns:a16="http://schemas.microsoft.com/office/drawing/2014/main" id="{085C6232-96BD-4CB3-8732-6E3D0ED2DB06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4889500" y="1808163"/>
            <a:ext cx="0" cy="283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32" name="Line 35">
            <a:extLst>
              <a:ext uri="{FF2B5EF4-FFF2-40B4-BE49-F238E27FC236}">
                <a16:creationId xmlns:a16="http://schemas.microsoft.com/office/drawing/2014/main" id="{243079D2-4B27-40D5-B8E6-28445C946A67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4594227" y="409098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33" name="Line 36">
            <a:extLst>
              <a:ext uri="{FF2B5EF4-FFF2-40B4-BE49-F238E27FC236}">
                <a16:creationId xmlns:a16="http://schemas.microsoft.com/office/drawing/2014/main" id="{7A0306CF-0427-4664-B2D0-4475D9642939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4592638" y="4298950"/>
            <a:ext cx="309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34" name="Line 37">
            <a:extLst>
              <a:ext uri="{FF2B5EF4-FFF2-40B4-BE49-F238E27FC236}">
                <a16:creationId xmlns:a16="http://schemas.microsoft.com/office/drawing/2014/main" id="{F18E9356-90CE-4256-82B8-77BD8A9F9273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4587877" y="4643438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35" name="Text Box 38">
            <a:extLst>
              <a:ext uri="{FF2B5EF4-FFF2-40B4-BE49-F238E27FC236}">
                <a16:creationId xmlns:a16="http://schemas.microsoft.com/office/drawing/2014/main" id="{9F4F6E43-CD5D-4B90-AA85-2BB553E1B894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4146552" y="4541838"/>
            <a:ext cx="430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0.8</a:t>
            </a:r>
          </a:p>
        </p:txBody>
      </p:sp>
      <p:sp>
        <p:nvSpPr>
          <p:cNvPr id="43036" name="Text Box 39">
            <a:extLst>
              <a:ext uri="{FF2B5EF4-FFF2-40B4-BE49-F238E27FC236}">
                <a16:creationId xmlns:a16="http://schemas.microsoft.com/office/drawing/2014/main" id="{CDD3966A-62FE-4051-8B37-D8D763EF5ECB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3836988" y="4200525"/>
            <a:ext cx="823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0.77408</a:t>
            </a:r>
          </a:p>
        </p:txBody>
      </p:sp>
      <p:sp>
        <p:nvSpPr>
          <p:cNvPr id="43037" name="Text Box 40">
            <a:extLst>
              <a:ext uri="{FF2B5EF4-FFF2-40B4-BE49-F238E27FC236}">
                <a16:creationId xmlns:a16="http://schemas.microsoft.com/office/drawing/2014/main" id="{571B31E8-0B79-4977-8BD6-E3289127C470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3854450" y="3954463"/>
            <a:ext cx="774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0.7712 </a:t>
            </a:r>
          </a:p>
        </p:txBody>
      </p:sp>
      <p:sp>
        <p:nvSpPr>
          <p:cNvPr id="43038" name="Text Box 41">
            <a:extLst>
              <a:ext uri="{FF2B5EF4-FFF2-40B4-BE49-F238E27FC236}">
                <a16:creationId xmlns:a16="http://schemas.microsoft.com/office/drawing/2014/main" id="{38A8D698-0333-4F0D-BFCC-8F9CB654C183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3902077" y="1706563"/>
            <a:ext cx="627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0.656</a:t>
            </a:r>
          </a:p>
        </p:txBody>
      </p:sp>
      <p:sp>
        <p:nvSpPr>
          <p:cNvPr id="43039" name="Text Box 43">
            <a:extLst>
              <a:ext uri="{FF2B5EF4-FFF2-40B4-BE49-F238E27FC236}">
                <a16:creationId xmlns:a16="http://schemas.microsoft.com/office/drawing/2014/main" id="{4876E520-1CEE-4674-8B87-546ABD116760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5032375" y="3989388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1600" baseline="-250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43040" name="Line 46">
            <a:extLst>
              <a:ext uri="{FF2B5EF4-FFF2-40B4-BE49-F238E27FC236}">
                <a16:creationId xmlns:a16="http://schemas.microsoft.com/office/drawing/2014/main" id="{998ED54A-8683-47A7-B197-392BD82C95DE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6311902" y="1808163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41" name="Line 47">
            <a:extLst>
              <a:ext uri="{FF2B5EF4-FFF2-40B4-BE49-F238E27FC236}">
                <a16:creationId xmlns:a16="http://schemas.microsoft.com/office/drawing/2014/main" id="{346ABA0A-AF0C-4697-869C-32D5BF1D2DFE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6621463" y="1808163"/>
            <a:ext cx="0" cy="283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42" name="Line 48">
            <a:extLst>
              <a:ext uri="{FF2B5EF4-FFF2-40B4-BE49-F238E27FC236}">
                <a16:creationId xmlns:a16="http://schemas.microsoft.com/office/drawing/2014/main" id="{F9CDB336-BCBE-4C97-8346-7F03638ED1F9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6326188" y="4090988"/>
            <a:ext cx="309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43" name="Line 49">
            <a:extLst>
              <a:ext uri="{FF2B5EF4-FFF2-40B4-BE49-F238E27FC236}">
                <a16:creationId xmlns:a16="http://schemas.microsoft.com/office/drawing/2014/main" id="{CC1004E2-9968-4C64-ACEB-5B1E67EE8072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6324602" y="4298950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44" name="Line 50">
            <a:extLst>
              <a:ext uri="{FF2B5EF4-FFF2-40B4-BE49-F238E27FC236}">
                <a16:creationId xmlns:a16="http://schemas.microsoft.com/office/drawing/2014/main" id="{696A10F8-F355-4EB3-ACEB-20691D4EF246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6319838" y="4643438"/>
            <a:ext cx="309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45" name="Text Box 51">
            <a:extLst>
              <a:ext uri="{FF2B5EF4-FFF2-40B4-BE49-F238E27FC236}">
                <a16:creationId xmlns:a16="http://schemas.microsoft.com/office/drawing/2014/main" id="{7779E535-F128-4171-B687-951673983E11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5572127" y="4527550"/>
            <a:ext cx="823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0.77408</a:t>
            </a:r>
          </a:p>
        </p:txBody>
      </p:sp>
      <p:sp>
        <p:nvSpPr>
          <p:cNvPr id="43046" name="Text Box 53">
            <a:extLst>
              <a:ext uri="{FF2B5EF4-FFF2-40B4-BE49-F238E27FC236}">
                <a16:creationId xmlns:a16="http://schemas.microsoft.com/office/drawing/2014/main" id="{BCEC7340-812D-411E-A0C4-7FD1605F72F2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5424490" y="3911600"/>
            <a:ext cx="922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0.773504</a:t>
            </a:r>
          </a:p>
        </p:txBody>
      </p:sp>
      <p:sp>
        <p:nvSpPr>
          <p:cNvPr id="43047" name="Text Box 54">
            <a:extLst>
              <a:ext uri="{FF2B5EF4-FFF2-40B4-BE49-F238E27FC236}">
                <a16:creationId xmlns:a16="http://schemas.microsoft.com/office/drawing/2014/main" id="{BA26E259-977E-4030-839E-A3783F800D81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5535615" y="1706563"/>
            <a:ext cx="7254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0.7712</a:t>
            </a:r>
          </a:p>
        </p:txBody>
      </p:sp>
      <p:sp>
        <p:nvSpPr>
          <p:cNvPr id="43048" name="Text Box 55">
            <a:extLst>
              <a:ext uri="{FF2B5EF4-FFF2-40B4-BE49-F238E27FC236}">
                <a16:creationId xmlns:a16="http://schemas.microsoft.com/office/drawing/2014/main" id="{E27AE077-215E-490F-B886-740D9ABDAE46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6764338" y="2927350"/>
            <a:ext cx="355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sz="1600" baseline="-250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3049" name="Line 59">
            <a:extLst>
              <a:ext uri="{FF2B5EF4-FFF2-40B4-BE49-F238E27FC236}">
                <a16:creationId xmlns:a16="http://schemas.microsoft.com/office/drawing/2014/main" id="{8665DCB0-20A2-456A-8E0E-D287DAB7980E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8045452" y="1808163"/>
            <a:ext cx="309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50" name="Line 60">
            <a:extLst>
              <a:ext uri="{FF2B5EF4-FFF2-40B4-BE49-F238E27FC236}">
                <a16:creationId xmlns:a16="http://schemas.microsoft.com/office/drawing/2014/main" id="{900D0BC1-022E-4F07-BDD9-3D61C8F349BD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8355013" y="1808163"/>
            <a:ext cx="0" cy="28368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51" name="Text Box 64">
            <a:extLst>
              <a:ext uri="{FF2B5EF4-FFF2-40B4-BE49-F238E27FC236}">
                <a16:creationId xmlns:a16="http://schemas.microsoft.com/office/drawing/2014/main" id="{ECEFFD05-9CA7-4979-B1AB-102AEF05112D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7237415" y="4541838"/>
            <a:ext cx="9223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0.773504</a:t>
            </a:r>
          </a:p>
        </p:txBody>
      </p:sp>
      <p:sp>
        <p:nvSpPr>
          <p:cNvPr id="43052" name="Text Box 67">
            <a:extLst>
              <a:ext uri="{FF2B5EF4-FFF2-40B4-BE49-F238E27FC236}">
                <a16:creationId xmlns:a16="http://schemas.microsoft.com/office/drawing/2014/main" id="{DE117893-1F6C-4A53-9800-13B0D10EED9D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7385050" y="1706563"/>
            <a:ext cx="725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400">
                <a:solidFill>
                  <a:srgbClr val="FFFFFF"/>
                </a:solidFill>
                <a:ea typeface="新細明體" panose="02020500000000000000" pitchFamily="18" charset="-120"/>
              </a:rPr>
              <a:t>0.7712</a:t>
            </a:r>
          </a:p>
        </p:txBody>
      </p:sp>
      <p:sp>
        <p:nvSpPr>
          <p:cNvPr id="43053" name="Line 71">
            <a:extLst>
              <a:ext uri="{FF2B5EF4-FFF2-40B4-BE49-F238E27FC236}">
                <a16:creationId xmlns:a16="http://schemas.microsoft.com/office/drawing/2014/main" id="{2F61260E-FD8F-4519-B035-6F9656B69878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1611315" y="4073527"/>
            <a:ext cx="885825" cy="5508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54" name="Line 72">
            <a:extLst>
              <a:ext uri="{FF2B5EF4-FFF2-40B4-BE49-F238E27FC236}">
                <a16:creationId xmlns:a16="http://schemas.microsoft.com/office/drawing/2014/main" id="{28ACA6EA-5B38-4C4D-92E9-F68C3D6D6D30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1597025" y="1795463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55" name="Line 73">
            <a:extLst>
              <a:ext uri="{FF2B5EF4-FFF2-40B4-BE49-F238E27FC236}">
                <a16:creationId xmlns:a16="http://schemas.microsoft.com/office/drawing/2014/main" id="{0CD4ECBE-0401-485C-8C55-19DF11E76A7F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3322638" y="466725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56" name="Line 74">
            <a:extLst>
              <a:ext uri="{FF2B5EF4-FFF2-40B4-BE49-F238E27FC236}">
                <a16:creationId xmlns:a16="http://schemas.microsoft.com/office/drawing/2014/main" id="{7EFBAC2D-A30E-4CF3-BEA4-131F14E2B580}"/>
              </a:ext>
            </a:extLst>
          </p:cNvPr>
          <p:cNvSpPr>
            <a:spLocks noChangeShapeType="1"/>
          </p:cNvSpPr>
          <p:nvPr/>
        </p:nvSpPr>
        <p:spPr bwMode="blackGray">
          <a:xfrm flipV="1">
            <a:off x="3335340" y="1909765"/>
            <a:ext cx="930275" cy="2408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57" name="Line 75">
            <a:extLst>
              <a:ext uri="{FF2B5EF4-FFF2-40B4-BE49-F238E27FC236}">
                <a16:creationId xmlns:a16="http://schemas.microsoft.com/office/drawing/2014/main" id="{6389657F-7B0D-46EC-81AE-A63A83561A7C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5021263" y="4333875"/>
            <a:ext cx="595312" cy="2873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58" name="Line 76">
            <a:extLst>
              <a:ext uri="{FF2B5EF4-FFF2-40B4-BE49-F238E27FC236}">
                <a16:creationId xmlns:a16="http://schemas.microsoft.com/office/drawing/2014/main" id="{9A6F2AA8-C139-49A6-A698-8D58AFFDC054}"/>
              </a:ext>
            </a:extLst>
          </p:cNvPr>
          <p:cNvSpPr>
            <a:spLocks noChangeShapeType="1"/>
          </p:cNvSpPr>
          <p:nvPr/>
        </p:nvSpPr>
        <p:spPr bwMode="blackGray">
          <a:xfrm flipV="1">
            <a:off x="5076827" y="1878013"/>
            <a:ext cx="900113" cy="2133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59" name="Line 77">
            <a:extLst>
              <a:ext uri="{FF2B5EF4-FFF2-40B4-BE49-F238E27FC236}">
                <a16:creationId xmlns:a16="http://schemas.microsoft.com/office/drawing/2014/main" id="{0A6F5EB8-3640-49BB-BE9A-6477F1983C7C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6850063" y="4114802"/>
            <a:ext cx="595312" cy="492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60" name="Line 78">
            <a:extLst>
              <a:ext uri="{FF2B5EF4-FFF2-40B4-BE49-F238E27FC236}">
                <a16:creationId xmlns:a16="http://schemas.microsoft.com/office/drawing/2014/main" id="{6574E816-34FD-4CE2-AA60-097B4B8DBDDE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6835777" y="1836738"/>
            <a:ext cx="536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3061" name="Line 79">
            <a:extLst>
              <a:ext uri="{FF2B5EF4-FFF2-40B4-BE49-F238E27FC236}">
                <a16:creationId xmlns:a16="http://schemas.microsoft.com/office/drawing/2014/main" id="{511087C2-188C-4358-82FA-A11DA0E0EF83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8059738" y="4651375"/>
            <a:ext cx="309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62" name="Object 85">
                <a:extLst>
                  <a:ext uri="{FF2B5EF4-FFF2-40B4-BE49-F238E27FC236}">
                    <a16:creationId xmlns:a16="http://schemas.microsoft.com/office/drawing/2014/main" id="{1C82E26C-036C-4C6B-B01A-409FB7AB489A}"/>
                  </a:ext>
                </a:extLst>
              </p:cNvPr>
              <p:cNvSpPr txBox="1">
                <a:spLocks noGrp="1"/>
              </p:cNvSpPr>
              <p:nvPr>
                <p:ph sz="quarter" idx="3"/>
              </p:nvPr>
            </p:nvSpPr>
            <p:spPr bwMode="blackGray">
              <a:xfrm>
                <a:off x="1677909" y="4968293"/>
                <a:ext cx="2123739" cy="650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3062" name="Object 85">
                <a:extLst>
                  <a:ext uri="{FF2B5EF4-FFF2-40B4-BE49-F238E27FC236}">
                    <a16:creationId xmlns:a16="http://schemas.microsoft.com/office/drawing/2014/main" id="{1C82E26C-036C-4C6B-B01A-409FB7AB489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blackGray">
              <a:xfrm>
                <a:off x="1677909" y="4968293"/>
                <a:ext cx="2123739" cy="650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63" name="Object 88">
                <a:extLst>
                  <a:ext uri="{FF2B5EF4-FFF2-40B4-BE49-F238E27FC236}">
                    <a16:creationId xmlns:a16="http://schemas.microsoft.com/office/drawing/2014/main" id="{F8601418-2A59-4A6E-8982-3B4DB2E998E9}"/>
                  </a:ext>
                </a:extLst>
              </p:cNvPr>
              <p:cNvSpPr txBox="1">
                <a:spLocks noGrp="1"/>
              </p:cNvSpPr>
              <p:nvPr>
                <p:ph sz="quarter" idx="4"/>
              </p:nvPr>
            </p:nvSpPr>
            <p:spPr bwMode="blackGray">
              <a:xfrm>
                <a:off x="5105908" y="4967287"/>
                <a:ext cx="2259927" cy="6413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=0.7712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p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=0.77408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3063" name="Object 88">
                <a:extLst>
                  <a:ext uri="{FF2B5EF4-FFF2-40B4-BE49-F238E27FC236}">
                    <a16:creationId xmlns:a16="http://schemas.microsoft.com/office/drawing/2014/main" id="{F8601418-2A59-4A6E-8982-3B4DB2E998E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 bwMode="blackGray">
              <a:xfrm>
                <a:off x="5105908" y="4967287"/>
                <a:ext cx="2259927" cy="641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64" name="Object 91">
                <a:extLst>
                  <a:ext uri="{FF2B5EF4-FFF2-40B4-BE49-F238E27FC236}">
                    <a16:creationId xmlns:a16="http://schemas.microsoft.com/office/drawing/2014/main" id="{F65B034C-9DE9-4855-9212-D75E8E196161}"/>
                  </a:ext>
                </a:extLst>
              </p:cNvPr>
              <p:cNvSpPr txBox="1"/>
              <p:nvPr/>
            </p:nvSpPr>
            <p:spPr bwMode="blackGray">
              <a:xfrm>
                <a:off x="484194" y="4968876"/>
                <a:ext cx="1162041" cy="7143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3064" name="Object 91">
                <a:extLst>
                  <a:ext uri="{FF2B5EF4-FFF2-40B4-BE49-F238E27FC236}">
                    <a16:creationId xmlns:a16="http://schemas.microsoft.com/office/drawing/2014/main" id="{F65B034C-9DE9-4855-9212-D75E8E196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484194" y="4968876"/>
                <a:ext cx="1162041" cy="714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65" name="Object 92">
                <a:extLst>
                  <a:ext uri="{FF2B5EF4-FFF2-40B4-BE49-F238E27FC236}">
                    <a16:creationId xmlns:a16="http://schemas.microsoft.com/office/drawing/2014/main" id="{B8260BEA-1AC6-4DE2-85A1-747FC228A8B3}"/>
                  </a:ext>
                </a:extLst>
              </p:cNvPr>
              <p:cNvSpPr txBox="1"/>
              <p:nvPr/>
            </p:nvSpPr>
            <p:spPr bwMode="blackGray">
              <a:xfrm>
                <a:off x="3713832" y="4993109"/>
                <a:ext cx="1317626" cy="6492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=0.656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3065" name="Object 92">
                <a:extLst>
                  <a:ext uri="{FF2B5EF4-FFF2-40B4-BE49-F238E27FC236}">
                    <a16:creationId xmlns:a16="http://schemas.microsoft.com/office/drawing/2014/main" id="{B8260BEA-1AC6-4DE2-85A1-747FC228A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3713832" y="4993109"/>
                <a:ext cx="1317626" cy="649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66" name="Object 93">
                <a:extLst>
                  <a:ext uri="{FF2B5EF4-FFF2-40B4-BE49-F238E27FC236}">
                    <a16:creationId xmlns:a16="http://schemas.microsoft.com/office/drawing/2014/main" id="{5C991ECD-6DA5-4863-A219-D154BA0FADFE}"/>
                  </a:ext>
                </a:extLst>
              </p:cNvPr>
              <p:cNvSpPr txBox="1"/>
              <p:nvPr/>
            </p:nvSpPr>
            <p:spPr bwMode="blackGray">
              <a:xfrm>
                <a:off x="6942139" y="4978399"/>
                <a:ext cx="1616831" cy="6302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=0.7712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=0.773504</m:t>
                      </m:r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3066" name="Object 93">
                <a:extLst>
                  <a:ext uri="{FF2B5EF4-FFF2-40B4-BE49-F238E27FC236}">
                    <a16:creationId xmlns:a16="http://schemas.microsoft.com/office/drawing/2014/main" id="{5C991ECD-6DA5-4863-A219-D154BA0FA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6942139" y="4978399"/>
                <a:ext cx="1616831" cy="6302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67" name="Text Box 95">
            <a:extLst>
              <a:ext uri="{FF2B5EF4-FFF2-40B4-BE49-F238E27FC236}">
                <a16:creationId xmlns:a16="http://schemas.microsoft.com/office/drawing/2014/main" id="{0BE5F2E2-852F-4FD5-8E7B-73DCE4049F57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227015" y="1181102"/>
            <a:ext cx="3722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sz="2400">
                <a:solidFill>
                  <a:srgbClr val="FFFF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Input sequence: </a:t>
            </a:r>
            <a:r>
              <a:rPr lang="en-US" altLang="zh-TW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= (</a:t>
            </a:r>
            <a:r>
              <a:rPr lang="en-US" altLang="zh-TW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aseline="-250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aseline="-250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3</a:t>
            </a:r>
            <a:r>
              <a:rPr lang="en-US" altLang="zh-TW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aseline="-250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i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</a:t>
            </a:r>
            <a:r>
              <a:rPr lang="en-US" altLang="zh-TW" baseline="-2500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43068" name="投影片編號版面配置區 62">
            <a:extLst>
              <a:ext uri="{FF2B5EF4-FFF2-40B4-BE49-F238E27FC236}">
                <a16:creationId xmlns:a16="http://schemas.microsoft.com/office/drawing/2014/main" id="{FF7A122F-1F3D-4BD3-8196-A1AFC993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4225407-A0DE-497C-912C-73CE11CA3D2E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33396CF-12EE-4563-B2DE-D23FA36A2A3D}"/>
                  </a:ext>
                </a:extLst>
              </p:cNvPr>
              <p:cNvSpPr txBox="1"/>
              <p:nvPr/>
            </p:nvSpPr>
            <p:spPr>
              <a:xfrm>
                <a:off x="997850" y="5679757"/>
                <a:ext cx="4803751" cy="891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sup>
                              </m:sSup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TW" sz="20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33396CF-12EE-4563-B2DE-D23FA36A2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50" y="5679757"/>
                <a:ext cx="4803751" cy="8917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>
            <a:extLst>
              <a:ext uri="{FF2B5EF4-FFF2-40B4-BE49-F238E27FC236}">
                <a16:creationId xmlns:a16="http://schemas.microsoft.com/office/drawing/2014/main" id="{A361F11C-B6FB-42B4-8DC1-A86A53974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1758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Entropy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479238" name="Text Box 6">
            <a:extLst>
              <a:ext uri="{FF2B5EF4-FFF2-40B4-BE49-F238E27FC236}">
                <a16:creationId xmlns:a16="http://schemas.microsoft.com/office/drawing/2014/main" id="{0ECA4B29-F9D1-42E8-80B3-3FFAD1CC9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5132301"/>
            <a:ext cx="8704262" cy="1200329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From information theory, the average number of  bits needed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 to encode the symbols in a source </a:t>
            </a:r>
            <a:r>
              <a:rPr lang="en-US" altLang="zh-TW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(using zeroth-order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 entropy coding) is always bounded by the entropy of </a:t>
            </a:r>
            <a:r>
              <a:rPr lang="en-US" altLang="zh-TW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.  </a:t>
            </a:r>
          </a:p>
        </p:txBody>
      </p:sp>
      <p:sp>
        <p:nvSpPr>
          <p:cNvPr id="479239" name="Text Box 7">
            <a:extLst>
              <a:ext uri="{FF2B5EF4-FFF2-40B4-BE49-F238E27FC236}">
                <a16:creationId xmlns:a16="http://schemas.microsoft.com/office/drawing/2014/main" id="{CB1852B3-F996-4427-887C-E4EDF807E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2" y="1822450"/>
            <a:ext cx="1319213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Entropy:</a:t>
            </a:r>
          </a:p>
        </p:txBody>
      </p:sp>
      <p:sp>
        <p:nvSpPr>
          <p:cNvPr id="6151" name="投影片編號版面配置區 8">
            <a:extLst>
              <a:ext uri="{FF2B5EF4-FFF2-40B4-BE49-F238E27FC236}">
                <a16:creationId xmlns:a16="http://schemas.microsoft.com/office/drawing/2014/main" id="{26A59E01-7C92-47E8-BA40-608A919E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C4F3202-DD38-4CCF-8BA7-C19BAFF411AC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4457174-CE3C-48BF-892A-AAA0537CD94C}"/>
                  </a:ext>
                </a:extLst>
              </p:cNvPr>
              <p:cNvSpPr txBox="1"/>
              <p:nvPr/>
            </p:nvSpPr>
            <p:spPr>
              <a:xfrm>
                <a:off x="1821997" y="1676888"/>
                <a:ext cx="2739724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TW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altLang="zh-TW" sz="24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TW" sz="2400" i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zh-TW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TW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zh-TW" altLang="en-US" sz="2400" i="1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E4457174-CE3C-48BF-892A-AAA0537CD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997" y="1676888"/>
                <a:ext cx="2739724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933B5CB-D2DD-4139-8E97-E199DF93D81C}"/>
                  </a:ext>
                </a:extLst>
              </p:cNvPr>
              <p:cNvSpPr txBox="1"/>
              <p:nvPr/>
            </p:nvSpPr>
            <p:spPr>
              <a:xfrm>
                <a:off x="810045" y="2821402"/>
                <a:ext cx="6450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=1,   </m:t>
                      </m:r>
                      <m:sSub>
                        <m:sSubPr>
                          <m:ctrlPr>
                            <a:rPr lang="en-US" altLang="zh-TW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4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TW" sz="24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r>
                        <a:rPr lang="zh-TW" altLang="en-US" sz="2400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sz="2400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TW" sz="2400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TW" sz="2400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sz="2000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933B5CB-D2DD-4139-8E97-E199DF93D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45" y="2821402"/>
                <a:ext cx="6450163" cy="461665"/>
              </a:xfrm>
              <a:prstGeom prst="rect">
                <a:avLst/>
              </a:prstGeom>
              <a:blipFill>
                <a:blip r:embed="rId4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BF81D9D-74F2-4298-9F34-01AB28FCA290}"/>
                  </a:ext>
                </a:extLst>
              </p:cNvPr>
              <p:cNvSpPr txBox="1"/>
              <p:nvPr/>
            </p:nvSpPr>
            <p:spPr>
              <a:xfrm>
                <a:off x="1688011" y="3283067"/>
                <a:ext cx="7045327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=1/2,    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=1/2</m:t>
                    </m:r>
                    <m:r>
                      <a:rPr lang="en-US" altLang="zh-TW" sz="24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zh-TW" altLang="en-US" sz="2400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sz="2400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2400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sz="2400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TW" altLang="en-US" sz="2000" dirty="0">
                    <a:solidFill>
                      <a:srgbClr val="FFFFFF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zh-TW" sz="2000" i="1" dirty="0">
                    <a:solidFill>
                      <a:srgbClr val="FFFFFF"/>
                    </a:solidFill>
                    <a:latin typeface="Arial" panose="020B0604020202020204" pitchFamily="34" charset="0"/>
                  </a:rPr>
                  <a:t>bits / symbol</a:t>
                </a:r>
                <a:endParaRPr lang="zh-TW" altLang="en-US" sz="2000" i="1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DBF81D9D-74F2-4298-9F34-01AB28FCA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011" y="3283067"/>
                <a:ext cx="7045327" cy="453137"/>
              </a:xfrm>
              <a:prstGeom prst="rect">
                <a:avLst/>
              </a:prstGeom>
              <a:blipFill>
                <a:blip r:embed="rId5"/>
                <a:stretch>
                  <a:fillRect l="-260" r="-173" b="-229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ECED122-5193-401D-A481-5A2AC7D4EACC}"/>
                  </a:ext>
                </a:extLst>
              </p:cNvPr>
              <p:cNvSpPr txBox="1"/>
              <p:nvPr/>
            </p:nvSpPr>
            <p:spPr>
              <a:xfrm>
                <a:off x="810045" y="4295246"/>
                <a:ext cx="7927555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TW" sz="24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TW" sz="24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40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1/4           </m:t>
                    </m:r>
                    <m:r>
                      <a:rPr lang="zh-TW" altLang="en-US" sz="2400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TW" sz="2400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TW" sz="2400" i="1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TW" sz="2400" dirty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TW" sz="2000" i="1" dirty="0">
                    <a:solidFill>
                      <a:srgbClr val="FFFFFF"/>
                    </a:solidFill>
                    <a:latin typeface="Arial" panose="020B0604020202020204" pitchFamily="34" charset="0"/>
                  </a:rPr>
                  <a:t> bits / symbol</a:t>
                </a:r>
                <a:endParaRPr lang="zh-TW" altLang="en-US" sz="2000" dirty="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ECED122-5193-401D-A481-5A2AC7D4E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45" y="4295246"/>
                <a:ext cx="7927555" cy="453137"/>
              </a:xfrm>
              <a:prstGeom prst="rect">
                <a:avLst/>
              </a:prstGeom>
              <a:blipFill>
                <a:blip r:embed="rId6"/>
                <a:stretch>
                  <a:fillRect l="-231" r="-154" b="-229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>
            <a:extLst>
              <a:ext uri="{FF2B5EF4-FFF2-40B4-BE49-F238E27FC236}">
                <a16:creationId xmlns:a16="http://schemas.microsoft.com/office/drawing/2014/main" id="{14C3E35A-075F-4183-8F2F-ECD1B90462E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290513" y="269875"/>
            <a:ext cx="4857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Arithmetic Coding (3/4)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grpSp>
        <p:nvGrpSpPr>
          <p:cNvPr id="45059" name="Group 4">
            <a:extLst>
              <a:ext uri="{FF2B5EF4-FFF2-40B4-BE49-F238E27FC236}">
                <a16:creationId xmlns:a16="http://schemas.microsoft.com/office/drawing/2014/main" id="{8EDF712F-6734-4974-BABD-27CA20B91C95}"/>
              </a:ext>
            </a:extLst>
          </p:cNvPr>
          <p:cNvGrpSpPr>
            <a:grpSpLocks/>
          </p:cNvGrpSpPr>
          <p:nvPr/>
        </p:nvGrpSpPr>
        <p:grpSpPr bwMode="auto">
          <a:xfrm>
            <a:off x="371477" y="2786065"/>
            <a:ext cx="1306513" cy="3171825"/>
            <a:chOff x="4330" y="1630"/>
            <a:chExt cx="823" cy="2771"/>
          </a:xfrm>
        </p:grpSpPr>
        <p:sp>
          <p:nvSpPr>
            <p:cNvPr id="45074" name="Line 5">
              <a:extLst>
                <a:ext uri="{FF2B5EF4-FFF2-40B4-BE49-F238E27FC236}">
                  <a16:creationId xmlns:a16="http://schemas.microsoft.com/office/drawing/2014/main" id="{59C7F48E-C61E-4CD4-941A-FA27F02A0EDF}"/>
                </a:ext>
              </a:extLst>
            </p:cNvPr>
            <p:cNvSpPr>
              <a:spLocks noChangeShapeType="1"/>
            </p:cNvSpPr>
            <p:nvPr/>
          </p:nvSpPr>
          <p:spPr bwMode="blackGray">
            <a:xfrm>
              <a:off x="4644" y="1743"/>
              <a:ext cx="1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75" name="Line 6">
              <a:extLst>
                <a:ext uri="{FF2B5EF4-FFF2-40B4-BE49-F238E27FC236}">
                  <a16:creationId xmlns:a16="http://schemas.microsoft.com/office/drawing/2014/main" id="{DA3940A8-12E3-4382-AE80-3E93DD4131C4}"/>
                </a:ext>
              </a:extLst>
            </p:cNvPr>
            <p:cNvSpPr>
              <a:spLocks noChangeShapeType="1"/>
            </p:cNvSpPr>
            <p:nvPr/>
          </p:nvSpPr>
          <p:spPr bwMode="blackGray">
            <a:xfrm>
              <a:off x="4839" y="1743"/>
              <a:ext cx="0" cy="24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76" name="Line 7">
              <a:extLst>
                <a:ext uri="{FF2B5EF4-FFF2-40B4-BE49-F238E27FC236}">
                  <a16:creationId xmlns:a16="http://schemas.microsoft.com/office/drawing/2014/main" id="{A695F4DA-FF85-4A55-ADA0-3D27CB301561}"/>
                </a:ext>
              </a:extLst>
            </p:cNvPr>
            <p:cNvSpPr>
              <a:spLocks noChangeShapeType="1"/>
            </p:cNvSpPr>
            <p:nvPr/>
          </p:nvSpPr>
          <p:spPr bwMode="blackGray">
            <a:xfrm>
              <a:off x="4653" y="3736"/>
              <a:ext cx="1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77" name="Line 8">
              <a:extLst>
                <a:ext uri="{FF2B5EF4-FFF2-40B4-BE49-F238E27FC236}">
                  <a16:creationId xmlns:a16="http://schemas.microsoft.com/office/drawing/2014/main" id="{FB629DFB-8F84-4617-A937-7EA1CC7DE661}"/>
                </a:ext>
              </a:extLst>
            </p:cNvPr>
            <p:cNvSpPr>
              <a:spLocks noChangeShapeType="1"/>
            </p:cNvSpPr>
            <p:nvPr/>
          </p:nvSpPr>
          <p:spPr bwMode="blackGray">
            <a:xfrm>
              <a:off x="4652" y="3918"/>
              <a:ext cx="1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78" name="Line 9">
              <a:extLst>
                <a:ext uri="{FF2B5EF4-FFF2-40B4-BE49-F238E27FC236}">
                  <a16:creationId xmlns:a16="http://schemas.microsoft.com/office/drawing/2014/main" id="{874AD01D-17D5-459F-A521-8B85E7950E14}"/>
                </a:ext>
              </a:extLst>
            </p:cNvPr>
            <p:cNvSpPr>
              <a:spLocks noChangeShapeType="1"/>
            </p:cNvSpPr>
            <p:nvPr/>
          </p:nvSpPr>
          <p:spPr bwMode="blackGray">
            <a:xfrm>
              <a:off x="4649" y="4219"/>
              <a:ext cx="1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5079" name="Text Box 10">
              <a:extLst>
                <a:ext uri="{FF2B5EF4-FFF2-40B4-BE49-F238E27FC236}">
                  <a16:creationId xmlns:a16="http://schemas.microsoft.com/office/drawing/2014/main" id="{F541F48F-3956-439B-8F9E-2340365E34B7}"/>
                </a:ext>
              </a:extLst>
            </p:cNvPr>
            <p:cNvSpPr txBox="1">
              <a:spLocks noChangeArrowheads="1"/>
            </p:cNvSpPr>
            <p:nvPr/>
          </p:nvSpPr>
          <p:spPr bwMode="blackGray">
            <a:xfrm>
              <a:off x="4455" y="4107"/>
              <a:ext cx="18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FFFFFF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5080" name="Text Box 11">
              <a:extLst>
                <a:ext uri="{FF2B5EF4-FFF2-40B4-BE49-F238E27FC236}">
                  <a16:creationId xmlns:a16="http://schemas.microsoft.com/office/drawing/2014/main" id="{6EBB652C-0BC9-4E9C-A2A1-563A0D686D9C}"/>
                </a:ext>
              </a:extLst>
            </p:cNvPr>
            <p:cNvSpPr txBox="1">
              <a:spLocks noChangeArrowheads="1"/>
            </p:cNvSpPr>
            <p:nvPr/>
          </p:nvSpPr>
          <p:spPr bwMode="blackGray">
            <a:xfrm>
              <a:off x="4330" y="3809"/>
              <a:ext cx="36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FFFFFF"/>
                  </a:solidFill>
                  <a:ea typeface="新細明體" panose="02020500000000000000" pitchFamily="18" charset="-120"/>
                </a:rPr>
                <a:t>0.82</a:t>
              </a:r>
            </a:p>
          </p:txBody>
        </p:sp>
        <p:sp>
          <p:nvSpPr>
            <p:cNvPr id="45081" name="Text Box 12">
              <a:extLst>
                <a:ext uri="{FF2B5EF4-FFF2-40B4-BE49-F238E27FC236}">
                  <a16:creationId xmlns:a16="http://schemas.microsoft.com/office/drawing/2014/main" id="{6367031F-94ED-4AD5-B844-4AE16D574939}"/>
                </a:ext>
              </a:extLst>
            </p:cNvPr>
            <p:cNvSpPr txBox="1">
              <a:spLocks noChangeArrowheads="1"/>
            </p:cNvSpPr>
            <p:nvPr/>
          </p:nvSpPr>
          <p:spPr bwMode="blackGray">
            <a:xfrm>
              <a:off x="4336" y="3632"/>
              <a:ext cx="33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FFFFFF"/>
                  </a:solidFill>
                  <a:ea typeface="新細明體" panose="02020500000000000000" pitchFamily="18" charset="-120"/>
                </a:rPr>
                <a:t>0.8 </a:t>
              </a:r>
            </a:p>
          </p:txBody>
        </p:sp>
        <p:sp>
          <p:nvSpPr>
            <p:cNvPr id="45082" name="Text Box 13">
              <a:extLst>
                <a:ext uri="{FF2B5EF4-FFF2-40B4-BE49-F238E27FC236}">
                  <a16:creationId xmlns:a16="http://schemas.microsoft.com/office/drawing/2014/main" id="{42DB3283-1A6A-431A-9604-FA8F344F6585}"/>
                </a:ext>
              </a:extLst>
            </p:cNvPr>
            <p:cNvSpPr txBox="1">
              <a:spLocks noChangeArrowheads="1"/>
            </p:cNvSpPr>
            <p:nvPr/>
          </p:nvSpPr>
          <p:spPr bwMode="blackGray">
            <a:xfrm>
              <a:off x="4425" y="1630"/>
              <a:ext cx="18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FFFFFF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45083" name="Text Box 14">
              <a:extLst>
                <a:ext uri="{FF2B5EF4-FFF2-40B4-BE49-F238E27FC236}">
                  <a16:creationId xmlns:a16="http://schemas.microsoft.com/office/drawing/2014/main" id="{CD3F5473-BB8A-4C01-B1A7-2B3637BAE17F}"/>
                </a:ext>
              </a:extLst>
            </p:cNvPr>
            <p:cNvSpPr txBox="1">
              <a:spLocks noChangeArrowheads="1"/>
            </p:cNvSpPr>
            <p:nvPr/>
          </p:nvSpPr>
          <p:spPr bwMode="blackGray">
            <a:xfrm>
              <a:off x="4929" y="2720"/>
              <a:ext cx="22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i="1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  <a:r>
                <a:rPr lang="en-US" altLang="zh-TW" sz="1600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5084" name="Text Box 15">
              <a:extLst>
                <a:ext uri="{FF2B5EF4-FFF2-40B4-BE49-F238E27FC236}">
                  <a16:creationId xmlns:a16="http://schemas.microsoft.com/office/drawing/2014/main" id="{4491B440-930C-4490-B1E5-EC2908927C07}"/>
                </a:ext>
              </a:extLst>
            </p:cNvPr>
            <p:cNvSpPr txBox="1">
              <a:spLocks noChangeArrowheads="1"/>
            </p:cNvSpPr>
            <p:nvPr/>
          </p:nvSpPr>
          <p:spPr bwMode="blackGray">
            <a:xfrm>
              <a:off x="4929" y="3699"/>
              <a:ext cx="22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i="1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  <a:r>
                <a:rPr lang="en-US" altLang="zh-TW" sz="1600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5085" name="Text Box 16">
              <a:extLst>
                <a:ext uri="{FF2B5EF4-FFF2-40B4-BE49-F238E27FC236}">
                  <a16:creationId xmlns:a16="http://schemas.microsoft.com/office/drawing/2014/main" id="{36D641D3-13B7-40A5-A87D-674E56CCDA7A}"/>
                </a:ext>
              </a:extLst>
            </p:cNvPr>
            <p:cNvSpPr txBox="1">
              <a:spLocks noChangeArrowheads="1"/>
            </p:cNvSpPr>
            <p:nvPr/>
          </p:nvSpPr>
          <p:spPr bwMode="blackGray">
            <a:xfrm>
              <a:off x="4929" y="3983"/>
              <a:ext cx="22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i="1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  <a:r>
                <a:rPr lang="en-US" altLang="zh-TW" sz="1600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</p:grpSp>
      <p:sp>
        <p:nvSpPr>
          <p:cNvPr id="45060" name="Text Box 17">
            <a:extLst>
              <a:ext uri="{FF2B5EF4-FFF2-40B4-BE49-F238E27FC236}">
                <a16:creationId xmlns:a16="http://schemas.microsoft.com/office/drawing/2014/main" id="{FE3D6B53-FAE6-4298-BCA4-EAB4736B9358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188913" y="1128715"/>
            <a:ext cx="21383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Code = 0.772352</a:t>
            </a:r>
          </a:p>
        </p:txBody>
      </p:sp>
      <p:sp>
        <p:nvSpPr>
          <p:cNvPr id="45066" name="Text Box 30">
            <a:extLst>
              <a:ext uri="{FF2B5EF4-FFF2-40B4-BE49-F238E27FC236}">
                <a16:creationId xmlns:a16="http://schemas.microsoft.com/office/drawing/2014/main" id="{986882AF-ACE8-484C-AA59-9933DDD4FB96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5842643" y="1185865"/>
            <a:ext cx="3228975" cy="5426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Decoding steps: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altLang="zh-TW" sz="1800" dirty="0">
                <a:solidFill>
                  <a:srgbClr val="FFFFFF"/>
                </a:solidFill>
                <a:ea typeface="新細明體" panose="02020500000000000000" pitchFamily="18" charset="-120"/>
              </a:rPr>
              <a:t>Initialization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endParaRPr lang="en-US" altLang="zh-TW" sz="1800" dirty="0">
              <a:solidFill>
                <a:srgbClr val="FFFFFF"/>
              </a:solidFill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endParaRPr lang="en-US" altLang="zh-TW" sz="1800" dirty="0">
              <a:solidFill>
                <a:srgbClr val="FFFFFF"/>
              </a:solidFill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endParaRPr lang="en-US" altLang="zh-TW" sz="1800" dirty="0">
              <a:solidFill>
                <a:srgbClr val="FFFFFF"/>
              </a:solidFill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altLang="zh-TW" sz="1800" dirty="0">
                <a:solidFill>
                  <a:srgbClr val="FFFFFF"/>
                </a:solidFill>
                <a:ea typeface="新細明體" panose="02020500000000000000" pitchFamily="18" charset="-120"/>
              </a:rPr>
              <a:t>For each </a:t>
            </a:r>
            <a:r>
              <a:rPr lang="en-US" altLang="zh-TW" sz="1800" i="1" dirty="0">
                <a:solidFill>
                  <a:srgbClr val="FFFFFF"/>
                </a:solidFill>
                <a:ea typeface="新細明體" panose="02020500000000000000" pitchFamily="18" charset="-120"/>
              </a:rPr>
              <a:t>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endParaRPr lang="en-US" altLang="zh-TW" sz="1800" dirty="0">
              <a:solidFill>
                <a:srgbClr val="FFFFFF"/>
              </a:solidFill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endParaRPr lang="en-US" altLang="zh-TW" sz="1800" dirty="0">
              <a:solidFill>
                <a:srgbClr val="FFFFFF"/>
              </a:solidFill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endParaRPr lang="en-US" altLang="zh-TW" sz="1800" dirty="0">
              <a:solidFill>
                <a:srgbClr val="FFFFFF"/>
              </a:solidFill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endParaRPr lang="en-US" altLang="zh-TW" sz="1800" dirty="0">
              <a:solidFill>
                <a:srgbClr val="FFFFFF"/>
              </a:solidFill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endParaRPr lang="en-US" altLang="zh-TW" sz="1800" dirty="0">
              <a:solidFill>
                <a:srgbClr val="FFFFFF"/>
              </a:solidFill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altLang="zh-TW" sz="1800" dirty="0">
                <a:solidFill>
                  <a:srgbClr val="FFFFFF"/>
                </a:solidFill>
                <a:ea typeface="新細明體" panose="02020500000000000000" pitchFamily="18" charset="-120"/>
              </a:rPr>
              <a:t>Find </a:t>
            </a:r>
            <a:r>
              <a:rPr lang="en-US" altLang="zh-TW" sz="1800" i="1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1800" i="1" baseline="-250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solidFill>
                  <a:srgbClr val="FFFFFF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dirty="0" err="1">
                <a:solidFill>
                  <a:srgbClr val="FFFFFF"/>
                </a:solidFill>
                <a:ea typeface="新細明體" panose="02020500000000000000" pitchFamily="18" charset="-120"/>
              </a:rPr>
              <a:t>s.t.</a:t>
            </a:r>
            <a:endParaRPr lang="en-US" altLang="zh-TW" sz="1800" dirty="0">
              <a:solidFill>
                <a:srgbClr val="FFFFFF"/>
              </a:solidFill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endParaRPr lang="en-US" altLang="zh-TW" sz="1800" dirty="0">
              <a:solidFill>
                <a:srgbClr val="FFFFFF"/>
              </a:solidFill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rgbClr val="FFFFFF"/>
                </a:solidFill>
                <a:ea typeface="新細明體" panose="02020500000000000000" pitchFamily="18" charset="-120"/>
              </a:rPr>
              <a:t>       </a:t>
            </a:r>
            <a:r>
              <a:rPr lang="en-US" altLang="zh-TW" sz="1800" i="1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F</a:t>
            </a:r>
            <a:r>
              <a:rPr lang="en-US" altLang="zh-TW" sz="1800" i="1" baseline="-250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18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1800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1800" i="1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k-1</a:t>
            </a:r>
            <a:r>
              <a:rPr lang="en-US" altLang="zh-TW" sz="18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18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</a:t>
            </a:r>
            <a:r>
              <a:rPr lang="en-US" altLang="zh-TW" sz="1800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code</a:t>
            </a:r>
            <a:r>
              <a:rPr lang="en-US" altLang="zh-TW" sz="18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*&lt;</a:t>
            </a:r>
            <a:r>
              <a:rPr lang="en-US" altLang="zh-TW" sz="1800" i="1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F</a:t>
            </a:r>
            <a:r>
              <a:rPr lang="en-US" altLang="zh-TW" sz="1800" i="1" baseline="-250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x</a:t>
            </a:r>
            <a:r>
              <a:rPr lang="en-US" altLang="zh-TW" sz="18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(</a:t>
            </a:r>
            <a:r>
              <a:rPr lang="en-US" altLang="zh-TW" sz="1800" i="1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x</a:t>
            </a:r>
            <a:r>
              <a:rPr lang="en-US" altLang="zh-TW" sz="1800" i="1" baseline="-25000" dirty="0" err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sz="18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  <a:sym typeface="Symbol" panose="05050102010706020507" pitchFamily="18" charset="2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1800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  <a:sym typeface="Symbol" panose="05050102010706020507" pitchFamily="18" charset="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rgbClr val="FFFFFF"/>
                </a:solidFill>
                <a:ea typeface="新細明體" panose="02020500000000000000" pitchFamily="18" charset="-120"/>
              </a:rPr>
              <a:t>(4)   Update </a:t>
            </a:r>
            <a:r>
              <a:rPr lang="en-US" altLang="zh-TW" sz="1800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</a:t>
            </a:r>
            <a:r>
              <a:rPr lang="en-US" altLang="zh-TW" sz="1800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1800" i="1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sz="1800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  <a:r>
              <a:rPr lang="en-US" altLang="zh-TW" sz="1800" dirty="0">
                <a:solidFill>
                  <a:srgbClr val="FFFFFF"/>
                </a:solidFill>
                <a:ea typeface="新細明體" panose="02020500000000000000" pitchFamily="18" charset="-120"/>
              </a:rPr>
              <a:t> &amp; </a:t>
            </a:r>
            <a:r>
              <a:rPr lang="en-US" altLang="zh-TW" sz="1800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</a:t>
            </a:r>
            <a:r>
              <a:rPr lang="en-US" altLang="zh-TW" sz="1800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(</a:t>
            </a:r>
            <a:r>
              <a:rPr lang="en-US" altLang="zh-TW" sz="1800" i="1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k</a:t>
            </a:r>
            <a:r>
              <a:rPr lang="en-US" altLang="zh-TW" sz="1800" baseline="30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dirty="0">
                <a:solidFill>
                  <a:srgbClr val="FFFFFF"/>
                </a:solidFill>
                <a:ea typeface="新細明體" panose="02020500000000000000" pitchFamily="18" charset="-120"/>
              </a:rPr>
              <a:t>(5)   Continue until the entire sequence has been decoded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67" name="Object 31">
                <a:extLst>
                  <a:ext uri="{FF2B5EF4-FFF2-40B4-BE49-F238E27FC236}">
                    <a16:creationId xmlns:a16="http://schemas.microsoft.com/office/drawing/2014/main" id="{187204E7-519A-41B5-A45E-5FF768A66BE1}"/>
                  </a:ext>
                </a:extLst>
              </p:cNvPr>
              <p:cNvSpPr txBox="1"/>
              <p:nvPr/>
            </p:nvSpPr>
            <p:spPr bwMode="blackGray">
              <a:xfrm>
                <a:off x="6655442" y="1982789"/>
                <a:ext cx="703263" cy="6365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1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zh-TW" altLang="en-US" sz="1400" i="1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p>
                                <m:r>
                                  <a:rPr lang="zh-TW" altLang="en-US" sz="14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1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zh-TW" altLang="en-US" sz="1400" i="1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p>
                                <m:r>
                                  <a:rPr lang="zh-TW" altLang="en-US" sz="1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5067" name="Object 31">
                <a:extLst>
                  <a:ext uri="{FF2B5EF4-FFF2-40B4-BE49-F238E27FC236}">
                    <a16:creationId xmlns:a16="http://schemas.microsoft.com/office/drawing/2014/main" id="{187204E7-519A-41B5-A45E-5FF768A66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6655442" y="1982789"/>
                <a:ext cx="703263" cy="636587"/>
              </a:xfrm>
              <a:prstGeom prst="rect">
                <a:avLst/>
              </a:prstGeom>
              <a:blipFill>
                <a:blip r:embed="rId3"/>
                <a:stretch>
                  <a:fillRect l="-114783" t="-160952" r="-85217" b="-22666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68" name="Object 32">
                <a:extLst>
                  <a:ext uri="{FF2B5EF4-FFF2-40B4-BE49-F238E27FC236}">
                    <a16:creationId xmlns:a16="http://schemas.microsoft.com/office/drawing/2014/main" id="{A8240B04-EF16-4926-9CFE-975522341935}"/>
                  </a:ext>
                </a:extLst>
              </p:cNvPr>
              <p:cNvSpPr txBox="1"/>
              <p:nvPr/>
            </p:nvSpPr>
            <p:spPr bwMode="blackGray">
              <a:xfrm>
                <a:off x="6180781" y="3122591"/>
                <a:ext cx="2098675" cy="10334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400" i="1">
                          <a:latin typeface="Cambria Math" panose="02040503050406030204" pitchFamily="18" charset="0"/>
                        </a:rPr>
                        <m:t>𝑐𝑜𝑑</m:t>
                      </m:r>
                      <m:sSup>
                        <m:sSup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m:rPr>
                          <m:aln/>
                        </m:rPr>
                        <a:rPr lang="zh-TW" alt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𝑐𝑜𝑑𝑒</m:t>
                          </m:r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zh-TW" alt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𝑐𝑜𝑑𝑒</m:t>
                          </m:r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𝑙𝑜𝑤𝑒𝑟</m:t>
                          </m:r>
                          <m:func>
                            <m:funcPr>
                              <m:ctrlP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TW" altLang="en-US" sz="140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</m:fName>
                            <m:e>
                              <m:r>
                                <a:rPr lang="zh-TW" altLang="en-US" sz="1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func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𝑖𝑚𝑖𝑡</m:t>
                          </m:r>
                        </m:num>
                        <m:den>
                          <m:r>
                            <a:rPr lang="zh-TW" altLang="en-US" sz="1400" i="1">
                              <a:latin typeface="Cambria Math" panose="02040503050406030204" pitchFamily="18" charset="0"/>
                            </a:rPr>
                            <m:t>𝑟𝑎𝑛𝑔𝑒</m:t>
                          </m:r>
                        </m:den>
                      </m:f>
                    </m:oMath>
                  </m:oMathPara>
                </a14:m>
                <a:endParaRPr lang="zh-TW" altLang="en-US" sz="1400" dirty="0"/>
              </a:p>
            </p:txBody>
          </p:sp>
        </mc:Choice>
        <mc:Fallback xmlns="">
          <p:sp>
            <p:nvSpPr>
              <p:cNvPr id="45068" name="Object 32">
                <a:extLst>
                  <a:ext uri="{FF2B5EF4-FFF2-40B4-BE49-F238E27FC236}">
                    <a16:creationId xmlns:a16="http://schemas.microsoft.com/office/drawing/2014/main" id="{A8240B04-EF16-4926-9CFE-975522341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6180781" y="3122591"/>
                <a:ext cx="2098675" cy="1033462"/>
              </a:xfrm>
              <a:prstGeom prst="rect">
                <a:avLst/>
              </a:prstGeom>
              <a:blipFill>
                <a:blip r:embed="rId4"/>
                <a:stretch>
                  <a:fillRect r="-1860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69" name="AutoShape 33">
            <a:extLst>
              <a:ext uri="{FF2B5EF4-FFF2-40B4-BE49-F238E27FC236}">
                <a16:creationId xmlns:a16="http://schemas.microsoft.com/office/drawing/2014/main" id="{FA2EB08A-04B4-4162-BAC9-7766784B0BD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2360613" y="1973265"/>
            <a:ext cx="304800" cy="276225"/>
          </a:xfrm>
          <a:prstGeom prst="notchedRightArrow">
            <a:avLst>
              <a:gd name="adj1" fmla="val 50000"/>
              <a:gd name="adj2" fmla="val 27586"/>
            </a:avLst>
          </a:prstGeom>
          <a:solidFill>
            <a:srgbClr val="063DE8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45070" name="AutoShape 34">
            <a:extLst>
              <a:ext uri="{FF2B5EF4-FFF2-40B4-BE49-F238E27FC236}">
                <a16:creationId xmlns:a16="http://schemas.microsoft.com/office/drawing/2014/main" id="{546DFE28-7232-48D8-B687-6080FB766AA6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2360613" y="4816477"/>
            <a:ext cx="304800" cy="276225"/>
          </a:xfrm>
          <a:prstGeom prst="notchedRightArrow">
            <a:avLst>
              <a:gd name="adj1" fmla="val 50000"/>
              <a:gd name="adj2" fmla="val 27586"/>
            </a:avLst>
          </a:prstGeom>
          <a:solidFill>
            <a:srgbClr val="063DE8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45071" name="AutoShape 35">
            <a:extLst>
              <a:ext uri="{FF2B5EF4-FFF2-40B4-BE49-F238E27FC236}">
                <a16:creationId xmlns:a16="http://schemas.microsoft.com/office/drawing/2014/main" id="{F93F0908-6BA6-426F-9F85-D490505F677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2360613" y="3203577"/>
            <a:ext cx="304800" cy="276225"/>
          </a:xfrm>
          <a:prstGeom prst="notchedRightArrow">
            <a:avLst>
              <a:gd name="adj1" fmla="val 50000"/>
              <a:gd name="adj2" fmla="val 27586"/>
            </a:avLst>
          </a:prstGeom>
          <a:solidFill>
            <a:srgbClr val="063DE8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45072" name="AutoShape 36">
            <a:extLst>
              <a:ext uri="{FF2B5EF4-FFF2-40B4-BE49-F238E27FC236}">
                <a16:creationId xmlns:a16="http://schemas.microsoft.com/office/drawing/2014/main" id="{B3101CE5-248A-4E5D-9EF2-79B97DD7A16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2360613" y="6061077"/>
            <a:ext cx="304800" cy="276225"/>
          </a:xfrm>
          <a:prstGeom prst="notchedRightArrow">
            <a:avLst>
              <a:gd name="adj1" fmla="val 50000"/>
              <a:gd name="adj2" fmla="val 27586"/>
            </a:avLst>
          </a:prstGeom>
          <a:solidFill>
            <a:srgbClr val="063DE8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45073" name="投影片編號版面配置區 30">
            <a:extLst>
              <a:ext uri="{FF2B5EF4-FFF2-40B4-BE49-F238E27FC236}">
                <a16:creationId xmlns:a16="http://schemas.microsoft.com/office/drawing/2014/main" id="{E8ECB9D3-10F1-423E-9356-08BD0A63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CA0AE52-4715-4908-9FFB-F58FFCC14B2A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7055474-4A89-4D2F-A066-8B5C1EA35CF2}"/>
                  </a:ext>
                </a:extLst>
              </p:cNvPr>
              <p:cNvSpPr/>
              <p:nvPr/>
            </p:nvSpPr>
            <p:spPr bwMode="auto">
              <a:xfrm>
                <a:off x="1277840" y="1753334"/>
                <a:ext cx="729013" cy="537527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p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p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6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7055474-4A89-4D2F-A066-8B5C1EA35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77840" y="1753334"/>
                <a:ext cx="729013" cy="537527"/>
              </a:xfrm>
              <a:prstGeom prst="rect">
                <a:avLst/>
              </a:prstGeom>
              <a:blipFill>
                <a:blip r:embed="rId5"/>
                <a:stretch>
                  <a:fillRect l="-93333" t="-164045" r="-54167" b="-232584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F90D413-2D8D-408A-9FEE-E2D5A34C8F06}"/>
                  </a:ext>
                </a:extLst>
              </p:cNvPr>
              <p:cNvSpPr/>
              <p:nvPr/>
            </p:nvSpPr>
            <p:spPr bwMode="auto">
              <a:xfrm>
                <a:off x="2871498" y="1735201"/>
                <a:ext cx="863894" cy="675418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TW" sz="1200" i="1" dirty="0"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=0.8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200" dirty="0"/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0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1F90D413-2D8D-408A-9FEE-E2D5A34C8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1498" y="1735201"/>
                <a:ext cx="863894" cy="675418"/>
              </a:xfrm>
              <a:prstGeom prst="rect">
                <a:avLst/>
              </a:prstGeom>
              <a:blipFill>
                <a:blip r:embed="rId6"/>
                <a:stretch>
                  <a:fillRect l="-77622" t="-104505" r="-30070" b="-193694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150A655-01C2-4CF3-B433-A73219B4168A}"/>
                  </a:ext>
                </a:extLst>
              </p:cNvPr>
              <p:cNvSpPr/>
              <p:nvPr/>
            </p:nvSpPr>
            <p:spPr bwMode="auto">
              <a:xfrm>
                <a:off x="2871499" y="2738041"/>
                <a:ext cx="2818739" cy="1249363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𝑐𝑜𝑑</m:t>
                      </m:r>
                      <m:sSup>
                        <m:sSup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0.772352−0.0</m:t>
                          </m:r>
                        </m:num>
                        <m:den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0.8−0.0</m:t>
                          </m:r>
                        </m:den>
                      </m:f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=0.96544</m:t>
                      </m:r>
                      <m:r>
                        <m:rPr>
                          <m:nor/>
                        </m:rPr>
                        <a:rPr lang="zh-TW" altLang="en-US" sz="1200">
                          <a:latin typeface="Cambria Math" panose="02040503050406030204" pitchFamily="18" charset="0"/>
                        </a:rPr>
                        <m:t>   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=0.656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=0.8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200" dirty="0"/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0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5150A655-01C2-4CF3-B433-A73219B416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1499" y="2738041"/>
                <a:ext cx="2818739" cy="1249363"/>
              </a:xfrm>
              <a:prstGeom prst="rect">
                <a:avLst/>
              </a:prstGeom>
              <a:blipFill>
                <a:blip r:embed="rId7"/>
                <a:stretch>
                  <a:fillRect l="-20950" t="-28641" b="-85922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A9F8BC1-B2F4-4DE0-83CE-146BC8F59EA4}"/>
                  </a:ext>
                </a:extLst>
              </p:cNvPr>
              <p:cNvSpPr/>
              <p:nvPr/>
            </p:nvSpPr>
            <p:spPr bwMode="auto">
              <a:xfrm>
                <a:off x="2875023" y="4344592"/>
                <a:ext cx="2815213" cy="1249363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𝑐𝑜𝑑</m:t>
                      </m:r>
                      <m:sSup>
                        <m:sSup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0.772352−0.656</m:t>
                          </m:r>
                        </m:num>
                        <m:den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0.8−0.656</m:t>
                          </m:r>
                        </m:den>
                      </m:f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=0.808</m:t>
                      </m:r>
                      <m:r>
                        <m:rPr>
                          <m:nor/>
                        </m:rPr>
                        <a:rPr lang="zh-TW" altLang="en-US" sz="1200">
                          <a:latin typeface="Cambria Math" panose="02040503050406030204" pitchFamily="18" charset="0"/>
                        </a:rPr>
                        <m:t>    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=0.7712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zh-TW" altLang="en-US" sz="1200" i="1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  <m:r>
                                  <a:rPr lang="zh-TW" altLang="en-US" sz="1200" i="1">
                                    <a:latin typeface="Cambria Math" panose="02040503050406030204" pitchFamily="18" charset="0"/>
                                  </a:rPr>
                                  <m:t>=0.77408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1200" dirty="0"/>
              </a:p>
              <a:p>
                <a:pPr>
                  <a:buNone/>
                </a:pPr>
                <a:endParaRPr lang="zh-TW" altLang="en-US" sz="1200" dirty="0"/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0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A9F8BC1-B2F4-4DE0-83CE-146BC8F59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5023" y="4344592"/>
                <a:ext cx="2815213" cy="1249363"/>
              </a:xfrm>
              <a:prstGeom prst="rect">
                <a:avLst/>
              </a:prstGeom>
              <a:blipFill>
                <a:blip r:embed="rId8"/>
                <a:stretch>
                  <a:fillRect l="-21861" t="-28641" b="-85922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5DC7179-6711-487A-A0CA-BE28E0E57F4F}"/>
                  </a:ext>
                </a:extLst>
              </p:cNvPr>
              <p:cNvSpPr/>
              <p:nvPr/>
            </p:nvSpPr>
            <p:spPr bwMode="auto">
              <a:xfrm>
                <a:off x="2871499" y="5902842"/>
                <a:ext cx="2834493" cy="738964"/>
              </a:xfrm>
              <a:prstGeom prst="rect">
                <a:avLst/>
              </a:prstGeom>
              <a:noFill/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𝑐𝑜𝑑</m:t>
                      </m:r>
                      <m:sSup>
                        <m:sSup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0.772352−0.7712</m:t>
                          </m:r>
                        </m:num>
                        <m:den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0.77408−0.7712</m:t>
                          </m:r>
                        </m:den>
                      </m:f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=0.4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TW" altLang="en-US" sz="1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TW" altLang="en-US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1200" dirty="0"/>
              </a:p>
              <a:p>
                <a:endParaRPr lang="zh-TW" altLang="en-US" sz="1200" dirty="0"/>
              </a:p>
              <a:p>
                <a:pPr>
                  <a:buNone/>
                </a:pPr>
                <a:endParaRPr lang="zh-TW" altLang="en-US" sz="1200" dirty="0"/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000" dirty="0"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05DC7179-6711-487A-A0CA-BE28E0E57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1499" y="5902842"/>
                <a:ext cx="2834493" cy="7389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>
            <a:extLst>
              <a:ext uri="{FF2B5EF4-FFF2-40B4-BE49-F238E27FC236}">
                <a16:creationId xmlns:a16="http://schemas.microsoft.com/office/drawing/2014/main" id="{C02DFB2C-BC63-4AC0-B829-FF6778BA8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485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Arithmetic Coding (4/4)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47107" name="Text Box 4">
            <a:extLst>
              <a:ext uri="{FF2B5EF4-FFF2-40B4-BE49-F238E27FC236}">
                <a16:creationId xmlns:a16="http://schemas.microsoft.com/office/drawing/2014/main" id="{77E7D082-7CF1-4AE7-8F0D-09ECACDF1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1152525"/>
            <a:ext cx="88709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49275" indent="-195263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sz="2400">
                <a:solidFill>
                  <a:srgbClr val="FFFFFF"/>
                </a:solidFill>
                <a:ea typeface="新細明體" panose="02020500000000000000" pitchFamily="18" charset="-120"/>
              </a:rPr>
              <a:t> How to know when the entire sequence has been decoded?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The length of the sequence is known in advance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180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the encoder can start by writing the unencoded size on the output stream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- An additional symbol EOF is added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</a:t>
            </a:r>
            <a:r>
              <a:rPr lang="en-US" altLang="zh-TW" sz="180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with a small probability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 A high-probability symbol narrows the interval less than a low-probability one does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	  - high-probability symbols contribute fewer bits to the coded sequence</a:t>
            </a:r>
          </a:p>
        </p:txBody>
      </p:sp>
      <p:graphicFrame>
        <p:nvGraphicFramePr>
          <p:cNvPr id="569391" name="Group 47">
            <a:extLst>
              <a:ext uri="{FF2B5EF4-FFF2-40B4-BE49-F238E27FC236}">
                <a16:creationId xmlns:a16="http://schemas.microsoft.com/office/drawing/2014/main" id="{8730E01B-75BF-49D2-B540-206106979E44}"/>
              </a:ext>
            </a:extLst>
          </p:cNvPr>
          <p:cNvGraphicFramePr>
            <a:graphicFrameLocks noGrp="1"/>
          </p:cNvGraphicFramePr>
          <p:nvPr/>
        </p:nvGraphicFramePr>
        <p:xfrm>
          <a:off x="1079500" y="4249739"/>
          <a:ext cx="4159250" cy="2132013"/>
        </p:xfrm>
        <a:graphic>
          <a:graphicData uri="http://schemas.openxmlformats.org/drawingml/2006/table">
            <a:tbl>
              <a:tblPr/>
              <a:tblGrid>
                <a:gridCol w="987425">
                  <a:extLst>
                    <a:ext uri="{9D8B030D-6E8A-4147-A177-3AD203B41FA5}">
                      <a16:colId xmlns:a16="http://schemas.microsoft.com/office/drawing/2014/main" val="838042655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1167059319"/>
                    </a:ext>
                  </a:extLst>
                </a:gridCol>
                <a:gridCol w="998538">
                  <a:extLst>
                    <a:ext uri="{9D8B030D-6E8A-4147-A177-3AD203B41FA5}">
                      <a16:colId xmlns:a16="http://schemas.microsoft.com/office/drawing/2014/main" val="1290748814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841111236"/>
                    </a:ext>
                  </a:extLst>
                </a:gridCol>
              </a:tblGrid>
              <a:tr h="684213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Symbols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cdf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F</a:t>
                      </a:r>
                      <a:r>
                        <a:rPr kumimoji="0" lang="en-US" altLang="zh-TW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range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356847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[0,0.8)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470651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[0.8,0.82)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67627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[0.82,1)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423339"/>
                  </a:ext>
                </a:extLst>
              </a:tr>
            </a:tbl>
          </a:graphicData>
        </a:graphic>
      </p:graphicFrame>
      <p:grpSp>
        <p:nvGrpSpPr>
          <p:cNvPr id="47135" name="Group 46">
            <a:extLst>
              <a:ext uri="{FF2B5EF4-FFF2-40B4-BE49-F238E27FC236}">
                <a16:creationId xmlns:a16="http://schemas.microsoft.com/office/drawing/2014/main" id="{E06013F3-BDCE-4911-838D-56D41F46FB27}"/>
              </a:ext>
            </a:extLst>
          </p:cNvPr>
          <p:cNvGrpSpPr>
            <a:grpSpLocks/>
          </p:cNvGrpSpPr>
          <p:nvPr/>
        </p:nvGrpSpPr>
        <p:grpSpPr bwMode="auto">
          <a:xfrm>
            <a:off x="6858002" y="3686177"/>
            <a:ext cx="1306513" cy="3171825"/>
            <a:chOff x="4330" y="1630"/>
            <a:chExt cx="823" cy="2771"/>
          </a:xfrm>
        </p:grpSpPr>
        <p:sp>
          <p:nvSpPr>
            <p:cNvPr id="47137" name="Line 33">
              <a:extLst>
                <a:ext uri="{FF2B5EF4-FFF2-40B4-BE49-F238E27FC236}">
                  <a16:creationId xmlns:a16="http://schemas.microsoft.com/office/drawing/2014/main" id="{DD6E11F9-E78F-409D-851E-D78E298E56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4" y="1743"/>
              <a:ext cx="1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38" name="Line 34">
              <a:extLst>
                <a:ext uri="{FF2B5EF4-FFF2-40B4-BE49-F238E27FC236}">
                  <a16:creationId xmlns:a16="http://schemas.microsoft.com/office/drawing/2014/main" id="{FDB403D8-5E86-4954-A5D4-6C6844E02A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9" y="1743"/>
              <a:ext cx="0" cy="24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39" name="Line 35">
              <a:extLst>
                <a:ext uri="{FF2B5EF4-FFF2-40B4-BE49-F238E27FC236}">
                  <a16:creationId xmlns:a16="http://schemas.microsoft.com/office/drawing/2014/main" id="{49AC94E9-3183-476F-B5C4-F016FEDA10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3" y="3736"/>
              <a:ext cx="1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40" name="Line 36">
              <a:extLst>
                <a:ext uri="{FF2B5EF4-FFF2-40B4-BE49-F238E27FC236}">
                  <a16:creationId xmlns:a16="http://schemas.microsoft.com/office/drawing/2014/main" id="{527E5C80-5E0D-4F29-B07A-B4A623114E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2" y="3918"/>
              <a:ext cx="1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41" name="Line 37">
              <a:extLst>
                <a:ext uri="{FF2B5EF4-FFF2-40B4-BE49-F238E27FC236}">
                  <a16:creationId xmlns:a16="http://schemas.microsoft.com/office/drawing/2014/main" id="{66F97702-232D-4466-837A-B3A9B9114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4219"/>
              <a:ext cx="1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42" name="Text Box 38">
              <a:extLst>
                <a:ext uri="{FF2B5EF4-FFF2-40B4-BE49-F238E27FC236}">
                  <a16:creationId xmlns:a16="http://schemas.microsoft.com/office/drawing/2014/main" id="{C3581504-A130-4D2B-A1D6-36D1960EE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5" y="4107"/>
              <a:ext cx="18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FFFFFF"/>
                  </a:solidFill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7143" name="Text Box 39">
              <a:extLst>
                <a:ext uri="{FF2B5EF4-FFF2-40B4-BE49-F238E27FC236}">
                  <a16:creationId xmlns:a16="http://schemas.microsoft.com/office/drawing/2014/main" id="{F00C9D4C-4FD8-40AF-8C30-7E05E85A5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0" y="3809"/>
              <a:ext cx="365" cy="2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FFFFFF"/>
                  </a:solidFill>
                  <a:ea typeface="新細明體" panose="02020500000000000000" pitchFamily="18" charset="-120"/>
                </a:rPr>
                <a:t>0.82</a:t>
              </a:r>
            </a:p>
          </p:txBody>
        </p:sp>
        <p:sp>
          <p:nvSpPr>
            <p:cNvPr id="47144" name="Text Box 40">
              <a:extLst>
                <a:ext uri="{FF2B5EF4-FFF2-40B4-BE49-F238E27FC236}">
                  <a16:creationId xmlns:a16="http://schemas.microsoft.com/office/drawing/2014/main" id="{B693F9B6-DC2F-4D03-9DEC-DA29003BB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" y="3632"/>
              <a:ext cx="33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FFFFFF"/>
                  </a:solidFill>
                  <a:ea typeface="新細明體" panose="02020500000000000000" pitchFamily="18" charset="-120"/>
                </a:rPr>
                <a:t>0.8 </a:t>
              </a:r>
            </a:p>
          </p:txBody>
        </p:sp>
        <p:sp>
          <p:nvSpPr>
            <p:cNvPr id="47145" name="Text Box 41">
              <a:extLst>
                <a:ext uri="{FF2B5EF4-FFF2-40B4-BE49-F238E27FC236}">
                  <a16:creationId xmlns:a16="http://schemas.microsoft.com/office/drawing/2014/main" id="{0DA5E425-47EC-4CD5-ABBA-E38FB496A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" y="1630"/>
              <a:ext cx="187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FFFFFF"/>
                  </a:solidFill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47146" name="Text Box 42">
              <a:extLst>
                <a:ext uri="{FF2B5EF4-FFF2-40B4-BE49-F238E27FC236}">
                  <a16:creationId xmlns:a16="http://schemas.microsoft.com/office/drawing/2014/main" id="{A0565E28-F030-42F0-9789-02B53E2DD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9" y="2720"/>
              <a:ext cx="22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i="1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  <a:r>
                <a:rPr lang="en-US" altLang="zh-TW" sz="1600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47147" name="Text Box 43">
              <a:extLst>
                <a:ext uri="{FF2B5EF4-FFF2-40B4-BE49-F238E27FC236}">
                  <a16:creationId xmlns:a16="http://schemas.microsoft.com/office/drawing/2014/main" id="{2046D151-6493-4763-A5A0-F210C41E1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9" y="3699"/>
              <a:ext cx="22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i="1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  <a:r>
                <a:rPr lang="en-US" altLang="zh-TW" sz="1600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2</a:t>
              </a:r>
            </a:p>
          </p:txBody>
        </p:sp>
        <p:sp>
          <p:nvSpPr>
            <p:cNvPr id="47148" name="Text Box 44">
              <a:extLst>
                <a:ext uri="{FF2B5EF4-FFF2-40B4-BE49-F238E27FC236}">
                  <a16:creationId xmlns:a16="http://schemas.microsoft.com/office/drawing/2014/main" id="{98854997-0B00-48AE-BA24-83795E04E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9" y="3983"/>
              <a:ext cx="224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 i="1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a</a:t>
              </a:r>
              <a:r>
                <a:rPr lang="en-US" altLang="zh-TW" sz="1600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新細明體" panose="02020500000000000000" pitchFamily="18" charset="-120"/>
                </a:rPr>
                <a:t>3</a:t>
              </a:r>
            </a:p>
          </p:txBody>
        </p:sp>
      </p:grpSp>
      <p:sp>
        <p:nvSpPr>
          <p:cNvPr id="47136" name="投影片編號版面配置區 45">
            <a:extLst>
              <a:ext uri="{FF2B5EF4-FFF2-40B4-BE49-F238E27FC236}">
                <a16:creationId xmlns:a16="http://schemas.microsoft.com/office/drawing/2014/main" id="{F7D84D08-4526-4656-B94F-22E53537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A880CB2-FFEC-4324-A90E-B61AF5666D3C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>
            <a:extLst>
              <a:ext uri="{FF2B5EF4-FFF2-40B4-BE49-F238E27FC236}">
                <a16:creationId xmlns:a16="http://schemas.microsoft.com/office/drawing/2014/main" id="{24B86EE6-1469-4887-994F-CA6FDBDCA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5695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Adaptive Arithmetic Coding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grpSp>
        <p:nvGrpSpPr>
          <p:cNvPr id="49155" name="Group 10">
            <a:extLst>
              <a:ext uri="{FF2B5EF4-FFF2-40B4-BE49-F238E27FC236}">
                <a16:creationId xmlns:a16="http://schemas.microsoft.com/office/drawing/2014/main" id="{B5ECBE9E-F8C9-4862-9A4B-A70C4B1836B4}"/>
              </a:ext>
            </a:extLst>
          </p:cNvPr>
          <p:cNvGrpSpPr>
            <a:grpSpLocks/>
          </p:cNvGrpSpPr>
          <p:nvPr/>
        </p:nvGrpSpPr>
        <p:grpSpPr bwMode="auto">
          <a:xfrm>
            <a:off x="1347790" y="2460627"/>
            <a:ext cx="319087" cy="3933825"/>
            <a:chOff x="749" y="1179"/>
            <a:chExt cx="301" cy="2478"/>
          </a:xfrm>
        </p:grpSpPr>
        <p:sp>
          <p:nvSpPr>
            <p:cNvPr id="49220" name="Line 4">
              <a:extLst>
                <a:ext uri="{FF2B5EF4-FFF2-40B4-BE49-F238E27FC236}">
                  <a16:creationId xmlns:a16="http://schemas.microsoft.com/office/drawing/2014/main" id="{CBE5D44B-9FC6-4B2E-85CC-EA7B122A9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" y="1179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21" name="Line 5">
              <a:extLst>
                <a:ext uri="{FF2B5EF4-FFF2-40B4-BE49-F238E27FC236}">
                  <a16:creationId xmlns:a16="http://schemas.microsoft.com/office/drawing/2014/main" id="{1E3920C7-DBE1-4BD1-881C-2EDFB2CB76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" y="1179"/>
              <a:ext cx="0" cy="24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22" name="Line 7">
              <a:extLst>
                <a:ext uri="{FF2B5EF4-FFF2-40B4-BE49-F238E27FC236}">
                  <a16:creationId xmlns:a16="http://schemas.microsoft.com/office/drawing/2014/main" id="{9FEF477D-77F1-4E91-8890-A0BDAD2102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" y="2002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23" name="Line 8">
              <a:extLst>
                <a:ext uri="{FF2B5EF4-FFF2-40B4-BE49-F238E27FC236}">
                  <a16:creationId xmlns:a16="http://schemas.microsoft.com/office/drawing/2014/main" id="{BF64FE27-3190-46A3-95BB-31B284A15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" y="2870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24" name="Line 9">
              <a:extLst>
                <a:ext uri="{FF2B5EF4-FFF2-40B4-BE49-F238E27FC236}">
                  <a16:creationId xmlns:a16="http://schemas.microsoft.com/office/drawing/2014/main" id="{B98FA1E5-BD73-4CFB-BF48-7737ADB85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" y="3655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9156" name="Group 40">
            <a:extLst>
              <a:ext uri="{FF2B5EF4-FFF2-40B4-BE49-F238E27FC236}">
                <a16:creationId xmlns:a16="http://schemas.microsoft.com/office/drawing/2014/main" id="{C4A907CA-11C4-45C5-9825-FEB4CA08372B}"/>
              </a:ext>
            </a:extLst>
          </p:cNvPr>
          <p:cNvGrpSpPr>
            <a:grpSpLocks/>
          </p:cNvGrpSpPr>
          <p:nvPr/>
        </p:nvGrpSpPr>
        <p:grpSpPr bwMode="auto">
          <a:xfrm>
            <a:off x="2989263" y="2460627"/>
            <a:ext cx="330200" cy="3933825"/>
            <a:chOff x="1791" y="1187"/>
            <a:chExt cx="300" cy="2478"/>
          </a:xfrm>
        </p:grpSpPr>
        <p:sp>
          <p:nvSpPr>
            <p:cNvPr id="49215" name="Line 12">
              <a:extLst>
                <a:ext uri="{FF2B5EF4-FFF2-40B4-BE49-F238E27FC236}">
                  <a16:creationId xmlns:a16="http://schemas.microsoft.com/office/drawing/2014/main" id="{3A7FAF0D-5F55-4E34-93D1-FE9FC5FF4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1187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16" name="Line 13">
              <a:extLst>
                <a:ext uri="{FF2B5EF4-FFF2-40B4-BE49-F238E27FC236}">
                  <a16:creationId xmlns:a16="http://schemas.microsoft.com/office/drawing/2014/main" id="{2ED071E6-2EDF-4EE1-89DA-7EBB2AB32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3" y="1187"/>
              <a:ext cx="0" cy="24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17" name="Line 14">
              <a:extLst>
                <a:ext uri="{FF2B5EF4-FFF2-40B4-BE49-F238E27FC236}">
                  <a16:creationId xmlns:a16="http://schemas.microsoft.com/office/drawing/2014/main" id="{20AF6B1E-7222-49A5-B385-A7EED8975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1791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18" name="Line 15">
              <a:extLst>
                <a:ext uri="{FF2B5EF4-FFF2-40B4-BE49-F238E27FC236}">
                  <a16:creationId xmlns:a16="http://schemas.microsoft.com/office/drawing/2014/main" id="{477FE2D6-9503-451B-B1E3-6F15BDF10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9" y="3043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19" name="Line 16">
              <a:extLst>
                <a:ext uri="{FF2B5EF4-FFF2-40B4-BE49-F238E27FC236}">
                  <a16:creationId xmlns:a16="http://schemas.microsoft.com/office/drawing/2014/main" id="{E47E7526-A55F-44FE-921B-54FFE6958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9" y="3663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9157" name="Group 41">
            <a:extLst>
              <a:ext uri="{FF2B5EF4-FFF2-40B4-BE49-F238E27FC236}">
                <a16:creationId xmlns:a16="http://schemas.microsoft.com/office/drawing/2014/main" id="{22019DF0-C682-4A02-81DE-F623A5BB2D99}"/>
              </a:ext>
            </a:extLst>
          </p:cNvPr>
          <p:cNvGrpSpPr>
            <a:grpSpLocks/>
          </p:cNvGrpSpPr>
          <p:nvPr/>
        </p:nvGrpSpPr>
        <p:grpSpPr bwMode="auto">
          <a:xfrm>
            <a:off x="4848227" y="2460627"/>
            <a:ext cx="358775" cy="3933825"/>
            <a:chOff x="2971" y="1196"/>
            <a:chExt cx="309" cy="2478"/>
          </a:xfrm>
        </p:grpSpPr>
        <p:sp>
          <p:nvSpPr>
            <p:cNvPr id="49210" name="Line 18">
              <a:extLst>
                <a:ext uri="{FF2B5EF4-FFF2-40B4-BE49-F238E27FC236}">
                  <a16:creationId xmlns:a16="http://schemas.microsoft.com/office/drawing/2014/main" id="{9F45DC99-A3BD-4614-AF46-5B30B3B58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1196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11" name="Line 19">
              <a:extLst>
                <a:ext uri="{FF2B5EF4-FFF2-40B4-BE49-F238E27FC236}">
                  <a16:creationId xmlns:a16="http://schemas.microsoft.com/office/drawing/2014/main" id="{10F0732E-4E04-4260-9646-A82725CEE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2" y="1196"/>
              <a:ext cx="0" cy="247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12" name="Line 20">
              <a:extLst>
                <a:ext uri="{FF2B5EF4-FFF2-40B4-BE49-F238E27FC236}">
                  <a16:creationId xmlns:a16="http://schemas.microsoft.com/office/drawing/2014/main" id="{C9374B71-DE9C-4E6C-BFF1-DDB23A8DD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709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13" name="Line 21">
              <a:extLst>
                <a:ext uri="{FF2B5EF4-FFF2-40B4-BE49-F238E27FC236}">
                  <a16:creationId xmlns:a16="http://schemas.microsoft.com/office/drawing/2014/main" id="{B0B711E4-0983-437F-9898-DF5372117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9" y="2604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214" name="Line 22">
              <a:extLst>
                <a:ext uri="{FF2B5EF4-FFF2-40B4-BE49-F238E27FC236}">
                  <a16:creationId xmlns:a16="http://schemas.microsoft.com/office/drawing/2014/main" id="{EE02FAA0-9C5F-4219-B02D-8FECC20833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8" y="3672"/>
              <a:ext cx="2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9158" name="Line 24">
            <a:extLst>
              <a:ext uri="{FF2B5EF4-FFF2-40B4-BE49-F238E27FC236}">
                <a16:creationId xmlns:a16="http://schemas.microsoft.com/office/drawing/2014/main" id="{7F0E530B-3CF6-4803-AB53-5573F2AB0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2575" y="2460625"/>
            <a:ext cx="336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59" name="Line 25">
            <a:extLst>
              <a:ext uri="{FF2B5EF4-FFF2-40B4-BE49-F238E27FC236}">
                <a16:creationId xmlns:a16="http://schemas.microsoft.com/office/drawing/2014/main" id="{C8F3A97D-A5C7-4BBF-83BF-32CB205F8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9125" y="2460627"/>
            <a:ext cx="0" cy="3933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60" name="Line 26">
            <a:extLst>
              <a:ext uri="{FF2B5EF4-FFF2-40B4-BE49-F238E27FC236}">
                <a16:creationId xmlns:a16="http://schemas.microsoft.com/office/drawing/2014/main" id="{C0199683-6617-4204-9262-C205C590E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8450" y="3201988"/>
            <a:ext cx="336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61" name="Line 27">
            <a:extLst>
              <a:ext uri="{FF2B5EF4-FFF2-40B4-BE49-F238E27FC236}">
                <a16:creationId xmlns:a16="http://schemas.microsoft.com/office/drawing/2014/main" id="{0FC28EE2-57BE-4AF4-95EF-6163F6D40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418013"/>
            <a:ext cx="336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62" name="Line 28">
            <a:extLst>
              <a:ext uri="{FF2B5EF4-FFF2-40B4-BE49-F238E27FC236}">
                <a16:creationId xmlns:a16="http://schemas.microsoft.com/office/drawing/2014/main" id="{4A087C83-2502-45FB-B486-0499A0009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2100" y="6375400"/>
            <a:ext cx="3365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63" name="Line 29">
            <a:extLst>
              <a:ext uri="{FF2B5EF4-FFF2-40B4-BE49-F238E27FC236}">
                <a16:creationId xmlns:a16="http://schemas.microsoft.com/office/drawing/2014/main" id="{2D44CAC6-D167-4279-91E1-F866C0FE91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85940" y="2562227"/>
            <a:ext cx="985837" cy="1147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64" name="Line 31">
            <a:extLst>
              <a:ext uri="{FF2B5EF4-FFF2-40B4-BE49-F238E27FC236}">
                <a16:creationId xmlns:a16="http://schemas.microsoft.com/office/drawing/2014/main" id="{D4BAD4D6-0AD9-4E6E-B65D-6D82FD959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0063" y="5160963"/>
            <a:ext cx="10160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65" name="Line 32">
            <a:extLst>
              <a:ext uri="{FF2B5EF4-FFF2-40B4-BE49-F238E27FC236}">
                <a16:creationId xmlns:a16="http://schemas.microsoft.com/office/drawing/2014/main" id="{D60ACA05-10DD-4629-A278-F1C13B7C13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52815" y="2457452"/>
            <a:ext cx="1146175" cy="2919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66" name="Line 33">
            <a:extLst>
              <a:ext uri="{FF2B5EF4-FFF2-40B4-BE49-F238E27FC236}">
                <a16:creationId xmlns:a16="http://schemas.microsoft.com/office/drawing/2014/main" id="{178E8AFA-7705-468E-B465-00C07D95D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2965" y="6346825"/>
            <a:ext cx="1189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67" name="Text Box 34">
            <a:extLst>
              <a:ext uri="{FF2B5EF4-FFF2-40B4-BE49-F238E27FC236}">
                <a16:creationId xmlns:a16="http://schemas.microsoft.com/office/drawing/2014/main" id="{21F46882-19B9-4FCA-8519-67BEE024A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238" y="4524375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0.6334</a:t>
            </a:r>
          </a:p>
        </p:txBody>
      </p:sp>
      <p:sp>
        <p:nvSpPr>
          <p:cNvPr id="49168" name="Text Box 35">
            <a:extLst>
              <a:ext uri="{FF2B5EF4-FFF2-40B4-BE49-F238E27FC236}">
                <a16:creationId xmlns:a16="http://schemas.microsoft.com/office/drawing/2014/main" id="{58C6D944-FCCD-48E7-9715-EC6683040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6346825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0.6667</a:t>
            </a:r>
          </a:p>
        </p:txBody>
      </p:sp>
      <p:sp>
        <p:nvSpPr>
          <p:cNvPr id="49169" name="Text Box 36">
            <a:extLst>
              <a:ext uri="{FF2B5EF4-FFF2-40B4-BE49-F238E27FC236}">
                <a16:creationId xmlns:a16="http://schemas.microsoft.com/office/drawing/2014/main" id="{C15530B8-BA05-45FF-B5F6-BE50308F9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6346825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0.6667</a:t>
            </a:r>
          </a:p>
        </p:txBody>
      </p:sp>
      <p:sp>
        <p:nvSpPr>
          <p:cNvPr id="49170" name="Text Box 37">
            <a:extLst>
              <a:ext uri="{FF2B5EF4-FFF2-40B4-BE49-F238E27FC236}">
                <a16:creationId xmlns:a16="http://schemas.microsoft.com/office/drawing/2014/main" id="{DEC24CF4-8B34-4444-B29E-C60CBBA5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63" y="5260975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0.5384</a:t>
            </a:r>
          </a:p>
        </p:txBody>
      </p:sp>
      <p:sp>
        <p:nvSpPr>
          <p:cNvPr id="49171" name="Text Box 38">
            <a:extLst>
              <a:ext uri="{FF2B5EF4-FFF2-40B4-BE49-F238E27FC236}">
                <a16:creationId xmlns:a16="http://schemas.microsoft.com/office/drawing/2014/main" id="{D2346CF6-5422-4B9A-BC4F-31B46A5E8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63" y="3284538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0.4167</a:t>
            </a:r>
          </a:p>
        </p:txBody>
      </p:sp>
      <p:sp>
        <p:nvSpPr>
          <p:cNvPr id="49172" name="Text Box 39">
            <a:extLst>
              <a:ext uri="{FF2B5EF4-FFF2-40B4-BE49-F238E27FC236}">
                <a16:creationId xmlns:a16="http://schemas.microsoft.com/office/drawing/2014/main" id="{FF3173BE-78E7-4D55-8F5F-5089CBE96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088" y="2266950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0.3333</a:t>
            </a:r>
          </a:p>
        </p:txBody>
      </p:sp>
      <p:sp>
        <p:nvSpPr>
          <p:cNvPr id="49173" name="Text Box 42">
            <a:extLst>
              <a:ext uri="{FF2B5EF4-FFF2-40B4-BE49-F238E27FC236}">
                <a16:creationId xmlns:a16="http://schemas.microsoft.com/office/drawing/2014/main" id="{0D81FFEF-C98E-410E-A42E-934892D6D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9238" y="3100388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0.6001</a:t>
            </a:r>
          </a:p>
        </p:txBody>
      </p:sp>
      <p:sp>
        <p:nvSpPr>
          <p:cNvPr id="49174" name="Text Box 43">
            <a:extLst>
              <a:ext uri="{FF2B5EF4-FFF2-40B4-BE49-F238E27FC236}">
                <a16:creationId xmlns:a16="http://schemas.microsoft.com/office/drawing/2014/main" id="{A6699382-FC80-4FA0-AE67-E8BB0710B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2" y="2228850"/>
            <a:ext cx="804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0.5834</a:t>
            </a:r>
          </a:p>
        </p:txBody>
      </p:sp>
      <p:sp>
        <p:nvSpPr>
          <p:cNvPr id="49175" name="Text Box 44">
            <a:extLst>
              <a:ext uri="{FF2B5EF4-FFF2-40B4-BE49-F238E27FC236}">
                <a16:creationId xmlns:a16="http://schemas.microsoft.com/office/drawing/2014/main" id="{CBE407DD-E3DE-4A5C-A0E3-88DC1F9FF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777" y="3883025"/>
            <a:ext cx="969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P(b)=2/5</a:t>
            </a:r>
          </a:p>
        </p:txBody>
      </p:sp>
      <p:sp>
        <p:nvSpPr>
          <p:cNvPr id="49176" name="Text Box 45">
            <a:extLst>
              <a:ext uri="{FF2B5EF4-FFF2-40B4-BE49-F238E27FC236}">
                <a16:creationId xmlns:a16="http://schemas.microsoft.com/office/drawing/2014/main" id="{64CEA84E-BC8C-4C22-9F06-FB2EFB1FF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9888" y="5462588"/>
            <a:ext cx="95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P(c)=2/5</a:t>
            </a:r>
          </a:p>
        </p:txBody>
      </p:sp>
      <p:sp>
        <p:nvSpPr>
          <p:cNvPr id="49177" name="Text Box 46">
            <a:extLst>
              <a:ext uri="{FF2B5EF4-FFF2-40B4-BE49-F238E27FC236}">
                <a16:creationId xmlns:a16="http://schemas.microsoft.com/office/drawing/2014/main" id="{3BF2A7E1-481E-4C69-8D04-077A09545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777" y="2616200"/>
            <a:ext cx="969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P(a)=1/5</a:t>
            </a:r>
          </a:p>
        </p:txBody>
      </p:sp>
      <p:sp>
        <p:nvSpPr>
          <p:cNvPr id="49178" name="Text Box 47">
            <a:extLst>
              <a:ext uri="{FF2B5EF4-FFF2-40B4-BE49-F238E27FC236}">
                <a16:creationId xmlns:a16="http://schemas.microsoft.com/office/drawing/2014/main" id="{C943768E-59A9-4AC3-94E6-4554FD2EB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2" y="4246563"/>
            <a:ext cx="804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0.6501</a:t>
            </a:r>
          </a:p>
        </p:txBody>
      </p:sp>
      <p:sp>
        <p:nvSpPr>
          <p:cNvPr id="49179" name="Text Box 48">
            <a:extLst>
              <a:ext uri="{FF2B5EF4-FFF2-40B4-BE49-F238E27FC236}">
                <a16:creationId xmlns:a16="http://schemas.microsoft.com/office/drawing/2014/main" id="{E30B1CB6-FD11-45E1-9DE7-2FC0621D88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9302" y="3041650"/>
            <a:ext cx="804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0.6390</a:t>
            </a:r>
          </a:p>
        </p:txBody>
      </p:sp>
      <p:sp>
        <p:nvSpPr>
          <p:cNvPr id="49180" name="Text Box 49">
            <a:extLst>
              <a:ext uri="{FF2B5EF4-FFF2-40B4-BE49-F238E27FC236}">
                <a16:creationId xmlns:a16="http://schemas.microsoft.com/office/drawing/2014/main" id="{19813A8B-F80B-4CB7-B1E3-16F55B7F9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8677" y="3708400"/>
            <a:ext cx="969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P(b)=2/6</a:t>
            </a:r>
          </a:p>
        </p:txBody>
      </p:sp>
      <p:sp>
        <p:nvSpPr>
          <p:cNvPr id="49181" name="Text Box 50">
            <a:extLst>
              <a:ext uri="{FF2B5EF4-FFF2-40B4-BE49-F238E27FC236}">
                <a16:creationId xmlns:a16="http://schemas.microsoft.com/office/drawing/2014/main" id="{9B3A730B-8C58-4899-8E14-5F0BC87EC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663" y="5343525"/>
            <a:ext cx="95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P(c)=3/6</a:t>
            </a:r>
          </a:p>
        </p:txBody>
      </p:sp>
      <p:sp>
        <p:nvSpPr>
          <p:cNvPr id="49182" name="Text Box 51">
            <a:extLst>
              <a:ext uri="{FF2B5EF4-FFF2-40B4-BE49-F238E27FC236}">
                <a16:creationId xmlns:a16="http://schemas.microsoft.com/office/drawing/2014/main" id="{E6852808-88B2-4B8D-A325-00BD89D74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2" y="2673350"/>
            <a:ext cx="969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P(a)=1/6</a:t>
            </a:r>
          </a:p>
        </p:txBody>
      </p:sp>
      <p:sp>
        <p:nvSpPr>
          <p:cNvPr id="49183" name="Line 53">
            <a:extLst>
              <a:ext uri="{FF2B5EF4-FFF2-40B4-BE49-F238E27FC236}">
                <a16:creationId xmlns:a16="http://schemas.microsoft.com/office/drawing/2014/main" id="{0A75EAED-D195-450A-9825-732D50F20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6452" y="2460625"/>
            <a:ext cx="225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84" name="Line 54">
            <a:extLst>
              <a:ext uri="{FF2B5EF4-FFF2-40B4-BE49-F238E27FC236}">
                <a16:creationId xmlns:a16="http://schemas.microsoft.com/office/drawing/2014/main" id="{9E18BF38-3FC3-41C4-BE88-2D55676054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51875" y="2460627"/>
            <a:ext cx="0" cy="3933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85" name="Line 57">
            <a:extLst>
              <a:ext uri="{FF2B5EF4-FFF2-40B4-BE49-F238E27FC236}">
                <a16:creationId xmlns:a16="http://schemas.microsoft.com/office/drawing/2014/main" id="{7572465D-5291-4839-B4ED-25A06134BC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2800" y="6375400"/>
            <a:ext cx="2413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86" name="Text Box 58">
            <a:extLst>
              <a:ext uri="{FF2B5EF4-FFF2-40B4-BE49-F238E27FC236}">
                <a16:creationId xmlns:a16="http://schemas.microsoft.com/office/drawing/2014/main" id="{5A436C14-6828-48B0-99CB-9E33C4E31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352" y="6346825"/>
            <a:ext cx="804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0.6667</a:t>
            </a:r>
          </a:p>
        </p:txBody>
      </p:sp>
      <p:sp>
        <p:nvSpPr>
          <p:cNvPr id="49187" name="Line 59">
            <a:extLst>
              <a:ext uri="{FF2B5EF4-FFF2-40B4-BE49-F238E27FC236}">
                <a16:creationId xmlns:a16="http://schemas.microsoft.com/office/drawing/2014/main" id="{A6C23378-B97A-4C5D-8E6A-54C0C5233C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38750" y="6346825"/>
            <a:ext cx="1276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88" name="Line 60">
            <a:extLst>
              <a:ext uri="{FF2B5EF4-FFF2-40B4-BE49-F238E27FC236}">
                <a16:creationId xmlns:a16="http://schemas.microsoft.com/office/drawing/2014/main" id="{7564BA81-0B84-4ED8-B695-B5081573C1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1615" y="2486025"/>
            <a:ext cx="1189037" cy="2179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89" name="Text Box 61">
            <a:extLst>
              <a:ext uri="{FF2B5EF4-FFF2-40B4-BE49-F238E27FC236}">
                <a16:creationId xmlns:a16="http://schemas.microsoft.com/office/drawing/2014/main" id="{59F3D5BF-6A9A-44B4-B113-9946575FD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213" y="4175127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b="1">
                <a:solidFill>
                  <a:srgbClr val="FFFFFF"/>
                </a:solidFill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49190" name="Text Box 62">
            <a:extLst>
              <a:ext uri="{FF2B5EF4-FFF2-40B4-BE49-F238E27FC236}">
                <a16:creationId xmlns:a16="http://schemas.microsoft.com/office/drawing/2014/main" id="{12281B53-217E-425B-8A7E-F64F93695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538" y="5681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b="1">
                <a:solidFill>
                  <a:srgbClr val="FFFFFF"/>
                </a:solidFill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49191" name="Text Box 63">
            <a:extLst>
              <a:ext uri="{FF2B5EF4-FFF2-40B4-BE49-F238E27FC236}">
                <a16:creationId xmlns:a16="http://schemas.microsoft.com/office/drawing/2014/main" id="{D5B0CA16-6B2B-4445-8025-869658AD3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0338" y="5348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b="1">
                <a:solidFill>
                  <a:srgbClr val="FFFFFF"/>
                </a:solidFill>
                <a:ea typeface="新細明體" panose="02020500000000000000" pitchFamily="18" charset="-120"/>
              </a:rPr>
              <a:t>c</a:t>
            </a:r>
          </a:p>
        </p:txBody>
      </p:sp>
      <p:sp>
        <p:nvSpPr>
          <p:cNvPr id="49192" name="Text Box 64">
            <a:extLst>
              <a:ext uri="{FF2B5EF4-FFF2-40B4-BE49-F238E27FC236}">
                <a16:creationId xmlns:a16="http://schemas.microsoft.com/office/drawing/2014/main" id="{B0A818F2-44A5-4C68-A307-E47796DC2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4688" y="3679827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 b="1">
                <a:solidFill>
                  <a:srgbClr val="FFFFFF"/>
                </a:solidFill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49193" name="Line 65">
            <a:extLst>
              <a:ext uri="{FF2B5EF4-FFF2-40B4-BE49-F238E27FC236}">
                <a16:creationId xmlns:a16="http://schemas.microsoft.com/office/drawing/2014/main" id="{D3D44937-26CA-4676-85DF-368389317F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7227" y="2528888"/>
            <a:ext cx="1103313" cy="6397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94" name="Line 66">
            <a:extLst>
              <a:ext uri="{FF2B5EF4-FFF2-40B4-BE49-F238E27FC236}">
                <a16:creationId xmlns:a16="http://schemas.microsoft.com/office/drawing/2014/main" id="{50E47804-C11C-4BDB-9FB0-FB0C7C4ED75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8977" y="4448175"/>
            <a:ext cx="1217613" cy="19002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9195" name="Text Box 67">
            <a:extLst>
              <a:ext uri="{FF2B5EF4-FFF2-40B4-BE49-F238E27FC236}">
                <a16:creationId xmlns:a16="http://schemas.microsoft.com/office/drawing/2014/main" id="{0ECBC462-3F90-4FD0-9AEE-B5473D712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9213" y="2239963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0.6390</a:t>
            </a:r>
          </a:p>
        </p:txBody>
      </p:sp>
      <p:sp>
        <p:nvSpPr>
          <p:cNvPr id="49196" name="Text Box 68">
            <a:extLst>
              <a:ext uri="{FF2B5EF4-FFF2-40B4-BE49-F238E27FC236}">
                <a16:creationId xmlns:a16="http://schemas.microsoft.com/office/drawing/2014/main" id="{8BD342EB-9091-41CE-89D2-45EF4F2BE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777" y="6346825"/>
            <a:ext cx="804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0.6501</a:t>
            </a:r>
          </a:p>
        </p:txBody>
      </p:sp>
      <p:sp>
        <p:nvSpPr>
          <p:cNvPr id="49197" name="Text Box 69">
            <a:extLst>
              <a:ext uri="{FF2B5EF4-FFF2-40B4-BE49-F238E27FC236}">
                <a16:creationId xmlns:a16="http://schemas.microsoft.com/office/drawing/2014/main" id="{B57D76A0-A1E1-4733-8D5F-DE99783A0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621506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1</a:t>
            </a:r>
          </a:p>
        </p:txBody>
      </p:sp>
      <p:sp>
        <p:nvSpPr>
          <p:cNvPr id="49198" name="Text Box 70">
            <a:extLst>
              <a:ext uri="{FF2B5EF4-FFF2-40B4-BE49-F238E27FC236}">
                <a16:creationId xmlns:a16="http://schemas.microsoft.com/office/drawing/2014/main" id="{8AFB9868-78B6-4DB8-97EC-B3AD76823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968875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0.6667</a:t>
            </a:r>
          </a:p>
        </p:txBody>
      </p:sp>
      <p:sp>
        <p:nvSpPr>
          <p:cNvPr id="49199" name="Text Box 71">
            <a:extLst>
              <a:ext uri="{FF2B5EF4-FFF2-40B4-BE49-F238E27FC236}">
                <a16:creationId xmlns:a16="http://schemas.microsoft.com/office/drawing/2014/main" id="{2D1BA2D6-F043-45D5-8517-D013A6E66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2" y="3602038"/>
            <a:ext cx="804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0.3333</a:t>
            </a:r>
          </a:p>
        </p:txBody>
      </p:sp>
      <p:sp>
        <p:nvSpPr>
          <p:cNvPr id="49200" name="Text Box 72">
            <a:extLst>
              <a:ext uri="{FF2B5EF4-FFF2-40B4-BE49-F238E27FC236}">
                <a16:creationId xmlns:a16="http://schemas.microsoft.com/office/drawing/2014/main" id="{C1D6BFBA-D84C-4890-83BF-7184FE56A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2281238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49201" name="Text Box 73">
            <a:extLst>
              <a:ext uri="{FF2B5EF4-FFF2-40B4-BE49-F238E27FC236}">
                <a16:creationId xmlns:a16="http://schemas.microsoft.com/office/drawing/2014/main" id="{7A25FD40-C38A-4D71-A4DF-CA091EB21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2" y="4214813"/>
            <a:ext cx="969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P(b)=1/3</a:t>
            </a:r>
          </a:p>
        </p:txBody>
      </p:sp>
      <p:sp>
        <p:nvSpPr>
          <p:cNvPr id="49202" name="Text Box 74">
            <a:extLst>
              <a:ext uri="{FF2B5EF4-FFF2-40B4-BE49-F238E27FC236}">
                <a16:creationId xmlns:a16="http://schemas.microsoft.com/office/drawing/2014/main" id="{414D7450-AA92-4273-B437-7432F37BF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5676900"/>
            <a:ext cx="95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P(c)=1/3</a:t>
            </a:r>
          </a:p>
        </p:txBody>
      </p:sp>
      <p:sp>
        <p:nvSpPr>
          <p:cNvPr id="49203" name="Text Box 75">
            <a:extLst>
              <a:ext uri="{FF2B5EF4-FFF2-40B4-BE49-F238E27FC236}">
                <a16:creationId xmlns:a16="http://schemas.microsoft.com/office/drawing/2014/main" id="{64225566-83AB-4819-9B07-17BCDD1B7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2" y="2759075"/>
            <a:ext cx="969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P(a)=1/3</a:t>
            </a:r>
          </a:p>
        </p:txBody>
      </p:sp>
      <p:sp>
        <p:nvSpPr>
          <p:cNvPr id="49204" name="Text Box 76">
            <a:extLst>
              <a:ext uri="{FF2B5EF4-FFF2-40B4-BE49-F238E27FC236}">
                <a16:creationId xmlns:a16="http://schemas.microsoft.com/office/drawing/2014/main" id="{D8595433-4F8E-4CEB-BE3C-DCFBE6830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7" y="4227513"/>
            <a:ext cx="969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P(b)=2/4</a:t>
            </a:r>
          </a:p>
        </p:txBody>
      </p:sp>
      <p:sp>
        <p:nvSpPr>
          <p:cNvPr id="49205" name="Text Box 77">
            <a:extLst>
              <a:ext uri="{FF2B5EF4-FFF2-40B4-BE49-F238E27FC236}">
                <a16:creationId xmlns:a16="http://schemas.microsoft.com/office/drawing/2014/main" id="{44BA53F5-7165-47EB-BB8F-02DDF13D0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5689600"/>
            <a:ext cx="958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P(c)=1/4</a:t>
            </a:r>
          </a:p>
        </p:txBody>
      </p:sp>
      <p:sp>
        <p:nvSpPr>
          <p:cNvPr id="49206" name="Text Box 78">
            <a:extLst>
              <a:ext uri="{FF2B5EF4-FFF2-40B4-BE49-F238E27FC236}">
                <a16:creationId xmlns:a16="http://schemas.microsoft.com/office/drawing/2014/main" id="{A01EA0D3-5F62-4176-B791-23AD536D6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7" y="2771775"/>
            <a:ext cx="969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P(a)=1/4</a:t>
            </a:r>
          </a:p>
        </p:txBody>
      </p:sp>
      <p:sp>
        <p:nvSpPr>
          <p:cNvPr id="49207" name="Text Box 79">
            <a:extLst>
              <a:ext uri="{FF2B5EF4-FFF2-40B4-BE49-F238E27FC236}">
                <a16:creationId xmlns:a16="http://schemas.microsoft.com/office/drawing/2014/main" id="{C4AF9B30-3A4F-4B0B-938A-F1B874498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7" y="1081090"/>
            <a:ext cx="46450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>
                <a:solidFill>
                  <a:srgbClr val="FFFFFF"/>
                </a:solidFill>
                <a:ea typeface="新細明體" panose="02020500000000000000" pitchFamily="18" charset="-120"/>
              </a:rPr>
              <a:t>Example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sz="2400">
                <a:solidFill>
                  <a:srgbClr val="FFFFFF"/>
                </a:solidFill>
                <a:ea typeface="新細明體" panose="02020500000000000000" pitchFamily="18" charset="-120"/>
              </a:rPr>
              <a:t> for a source alphabet {a,b,c}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zh-TW" sz="2400">
                <a:solidFill>
                  <a:srgbClr val="FFFFFF"/>
                </a:solidFill>
                <a:ea typeface="新細明體" panose="02020500000000000000" pitchFamily="18" charset="-120"/>
              </a:rPr>
              <a:t> input sequence = b c c b</a:t>
            </a:r>
          </a:p>
        </p:txBody>
      </p:sp>
      <p:sp>
        <p:nvSpPr>
          <p:cNvPr id="49208" name="Text Box 82">
            <a:extLst>
              <a:ext uri="{FF2B5EF4-FFF2-40B4-BE49-F238E27FC236}">
                <a16:creationId xmlns:a16="http://schemas.microsoft.com/office/drawing/2014/main" id="{A47ADEEE-C15D-4B82-8DD4-AEA0F7E85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1688" y="2224088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0.6334</a:t>
            </a:r>
          </a:p>
        </p:txBody>
      </p:sp>
      <p:sp>
        <p:nvSpPr>
          <p:cNvPr id="49209" name="投影片編號版面配置區 73">
            <a:extLst>
              <a:ext uri="{FF2B5EF4-FFF2-40B4-BE49-F238E27FC236}">
                <a16:creationId xmlns:a16="http://schemas.microsoft.com/office/drawing/2014/main" id="{B6FA2C30-D5D0-486F-BDA9-BABE7E98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89788" y="6359525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EDA6A8F-74DA-48AC-B9D8-16D097D74E7B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>
            <a:extLst>
              <a:ext uri="{FF2B5EF4-FFF2-40B4-BE49-F238E27FC236}">
                <a16:creationId xmlns:a16="http://schemas.microsoft.com/office/drawing/2014/main" id="{D575FD46-8096-4994-8CFC-EE50B8664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379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Arithmetic Coding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58138" name="Rectangle 58">
            <a:extLst>
              <a:ext uri="{FF2B5EF4-FFF2-40B4-BE49-F238E27FC236}">
                <a16:creationId xmlns:a16="http://schemas.microsoft.com/office/drawing/2014/main" id="{93251D4D-918B-48E0-BC19-D024475A6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7" y="1628775"/>
            <a:ext cx="8361363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QM Coder - binary arithmetic coding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endParaRPr lang="en-US" altLang="zh-TW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  <a:ea typeface="新細明體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Implementation issues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    -  Incremental input/output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    -  High-precision arithmetic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    -  Re-normalization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    -  Decoding termination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    -  Probability modeling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4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  <a:ea typeface="新細明體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Why it works and why it works better than Huffman coding</a:t>
            </a:r>
          </a:p>
        </p:txBody>
      </p:sp>
      <p:sp>
        <p:nvSpPr>
          <p:cNvPr id="51204" name="投影片編號版面配置區 5">
            <a:extLst>
              <a:ext uri="{FF2B5EF4-FFF2-40B4-BE49-F238E27FC236}">
                <a16:creationId xmlns:a16="http://schemas.microsoft.com/office/drawing/2014/main" id="{3DF32BC2-08A0-475A-8C3D-F8690658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5F8814C-C8C9-4ECF-961A-EB328D41BD60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>
            <a:extLst>
              <a:ext uri="{FF2B5EF4-FFF2-40B4-BE49-F238E27FC236}">
                <a16:creationId xmlns:a16="http://schemas.microsoft.com/office/drawing/2014/main" id="{756DE32A-C732-49E0-9219-218D1102C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376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Predictive Coding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59108" name="Text Box 4">
            <a:extLst>
              <a:ext uri="{FF2B5EF4-FFF2-40B4-BE49-F238E27FC236}">
                <a16:creationId xmlns:a16="http://schemas.microsoft.com/office/drawing/2014/main" id="{C2469C9D-78C1-4B57-8AEB-6B480A816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689102"/>
            <a:ext cx="1341438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Histogram</a:t>
            </a:r>
          </a:p>
        </p:txBody>
      </p:sp>
      <p:pic>
        <p:nvPicPr>
          <p:cNvPr id="53252" name="Picture 5" descr="pred">
            <a:extLst>
              <a:ext uri="{FF2B5EF4-FFF2-40B4-BE49-F238E27FC236}">
                <a16:creationId xmlns:a16="http://schemas.microsoft.com/office/drawing/2014/main" id="{D71335D4-DEB6-47F3-8C56-B8AA8F399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2" y="2070100"/>
            <a:ext cx="804862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9110" name="Text Box 6">
            <a:extLst>
              <a:ext uri="{FF2B5EF4-FFF2-40B4-BE49-F238E27FC236}">
                <a16:creationId xmlns:a16="http://schemas.microsoft.com/office/drawing/2014/main" id="{AA435C45-F917-467B-9F80-16B6497BD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89102"/>
            <a:ext cx="1341438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Histogram</a:t>
            </a:r>
          </a:p>
        </p:txBody>
      </p:sp>
      <p:sp>
        <p:nvSpPr>
          <p:cNvPr id="53254" name="投影片編號版面配置區 7">
            <a:extLst>
              <a:ext uri="{FF2B5EF4-FFF2-40B4-BE49-F238E27FC236}">
                <a16:creationId xmlns:a16="http://schemas.microsoft.com/office/drawing/2014/main" id="{2F81F278-EC88-4C0F-A335-5589B75D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17DC863-0319-45B7-9156-0FB38077CDD5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3255" name="圖片 1">
            <a:extLst>
              <a:ext uri="{FF2B5EF4-FFF2-40B4-BE49-F238E27FC236}">
                <a16:creationId xmlns:a16="http://schemas.microsoft.com/office/drawing/2014/main" id="{4EDA53B4-1EA9-4A57-9348-3647AB976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5" y="5249863"/>
            <a:ext cx="6000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圖片 7">
            <a:extLst>
              <a:ext uri="{FF2B5EF4-FFF2-40B4-BE49-F238E27FC236}">
                <a16:creationId xmlns:a16="http://schemas.microsoft.com/office/drawing/2014/main" id="{964C91D4-C519-48A7-87AB-D246435D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168900"/>
            <a:ext cx="134143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圖片 8">
            <a:extLst>
              <a:ext uri="{FF2B5EF4-FFF2-40B4-BE49-F238E27FC236}">
                <a16:creationId xmlns:a16="http://schemas.microsoft.com/office/drawing/2014/main" id="{72D079F2-5D51-408B-BE44-7443C77A6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5165725"/>
            <a:ext cx="1341438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9CF3F7D-73C4-43BF-A4B6-4EAAACD73CA2}"/>
                  </a:ext>
                </a:extLst>
              </p:cNvPr>
              <p:cNvSpPr txBox="1"/>
              <p:nvPr/>
            </p:nvSpPr>
            <p:spPr>
              <a:xfrm>
                <a:off x="1638210" y="5164138"/>
                <a:ext cx="1073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39CF3F7D-73C4-43BF-A4B6-4EAAACD73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10" y="5164138"/>
                <a:ext cx="107324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6C42345-77F6-4D36-96F1-C080F24B1762}"/>
                  </a:ext>
                </a:extLst>
              </p:cNvPr>
              <p:cNvSpPr txBox="1"/>
              <p:nvPr/>
            </p:nvSpPr>
            <p:spPr>
              <a:xfrm>
                <a:off x="5895928" y="5164138"/>
                <a:ext cx="1074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</m:oMath>
                  </m:oMathPara>
                </a14:m>
                <a:endParaRPr lang="zh-TW" alt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26C42345-77F6-4D36-96F1-C080F24B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928" y="5164138"/>
                <a:ext cx="1074910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>
            <a:extLst>
              <a:ext uri="{FF2B5EF4-FFF2-40B4-BE49-F238E27FC236}">
                <a16:creationId xmlns:a16="http://schemas.microsoft.com/office/drawing/2014/main" id="{B62C7D9D-145A-48E2-B590-33E6722B3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5670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Lossless Predictive Coding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5299" name="Line 6">
            <a:extLst>
              <a:ext uri="{FF2B5EF4-FFF2-40B4-BE49-F238E27FC236}">
                <a16:creationId xmlns:a16="http://schemas.microsoft.com/office/drawing/2014/main" id="{14CFDD08-8709-41AE-B147-007039101AF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054725" y="2432050"/>
            <a:ext cx="2635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Line 7">
            <a:extLst>
              <a:ext uri="{FF2B5EF4-FFF2-40B4-BE49-F238E27FC236}">
                <a16:creationId xmlns:a16="http://schemas.microsoft.com/office/drawing/2014/main" id="{09D5570C-F880-435F-97EA-C86B09326E0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949325" y="2413000"/>
            <a:ext cx="2324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01" name="Freeform 8">
            <a:extLst>
              <a:ext uri="{FF2B5EF4-FFF2-40B4-BE49-F238E27FC236}">
                <a16:creationId xmlns:a16="http://schemas.microsoft.com/office/drawing/2014/main" id="{F59DE11E-EC51-4689-9100-A03367FEBD9F}"/>
              </a:ext>
            </a:extLst>
          </p:cNvPr>
          <p:cNvSpPr>
            <a:spLocks/>
          </p:cNvSpPr>
          <p:nvPr/>
        </p:nvSpPr>
        <p:spPr bwMode="blackWhite">
          <a:xfrm>
            <a:off x="2244725" y="2914650"/>
            <a:ext cx="446088" cy="623888"/>
          </a:xfrm>
          <a:custGeom>
            <a:avLst/>
            <a:gdLst>
              <a:gd name="T0" fmla="*/ 705644541 w 281"/>
              <a:gd name="T1" fmla="*/ 0 h 393"/>
              <a:gd name="T2" fmla="*/ 705644541 w 281"/>
              <a:gd name="T3" fmla="*/ 987902042 h 393"/>
              <a:gd name="T4" fmla="*/ 0 w 281"/>
              <a:gd name="T5" fmla="*/ 987902042 h 393"/>
              <a:gd name="T6" fmla="*/ 0 60000 65536"/>
              <a:gd name="T7" fmla="*/ 0 60000 65536"/>
              <a:gd name="T8" fmla="*/ 0 60000 65536"/>
              <a:gd name="T9" fmla="*/ 0 w 281"/>
              <a:gd name="T10" fmla="*/ 0 h 393"/>
              <a:gd name="T11" fmla="*/ 281 w 281"/>
              <a:gd name="T12" fmla="*/ 393 h 3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93">
                <a:moveTo>
                  <a:pt x="280" y="0"/>
                </a:moveTo>
                <a:lnTo>
                  <a:pt x="280" y="392"/>
                </a:lnTo>
                <a:lnTo>
                  <a:pt x="0" y="392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02" name="Freeform 9">
            <a:extLst>
              <a:ext uri="{FF2B5EF4-FFF2-40B4-BE49-F238E27FC236}">
                <a16:creationId xmlns:a16="http://schemas.microsoft.com/office/drawing/2014/main" id="{D7199C85-54AC-4AB7-B45B-48FF0D7C8D09}"/>
              </a:ext>
            </a:extLst>
          </p:cNvPr>
          <p:cNvSpPr>
            <a:spLocks/>
          </p:cNvSpPr>
          <p:nvPr/>
        </p:nvSpPr>
        <p:spPr bwMode="blackWhite">
          <a:xfrm>
            <a:off x="796925" y="2597150"/>
            <a:ext cx="877888" cy="941388"/>
          </a:xfrm>
          <a:custGeom>
            <a:avLst/>
            <a:gdLst>
              <a:gd name="T0" fmla="*/ 1391127042 w 553"/>
              <a:gd name="T1" fmla="*/ 1491933292 h 593"/>
              <a:gd name="T2" fmla="*/ 0 w 553"/>
              <a:gd name="T3" fmla="*/ 1491933292 h 593"/>
              <a:gd name="T4" fmla="*/ 0 w 553"/>
              <a:gd name="T5" fmla="*/ 0 h 593"/>
              <a:gd name="T6" fmla="*/ 0 60000 65536"/>
              <a:gd name="T7" fmla="*/ 0 60000 65536"/>
              <a:gd name="T8" fmla="*/ 0 60000 65536"/>
              <a:gd name="T9" fmla="*/ 0 w 553"/>
              <a:gd name="T10" fmla="*/ 0 h 593"/>
              <a:gd name="T11" fmla="*/ 553 w 553"/>
              <a:gd name="T12" fmla="*/ 593 h 5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3" h="593">
                <a:moveTo>
                  <a:pt x="552" y="592"/>
                </a:moveTo>
                <a:lnTo>
                  <a:pt x="0" y="592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03" name="Rectangle 10">
            <a:extLst>
              <a:ext uri="{FF2B5EF4-FFF2-40B4-BE49-F238E27FC236}">
                <a16:creationId xmlns:a16="http://schemas.microsoft.com/office/drawing/2014/main" id="{AF11D67F-8CAB-4383-989C-C0B15B7C51D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35063" y="3314700"/>
            <a:ext cx="1096962" cy="495300"/>
          </a:xfrm>
          <a:prstGeom prst="rect">
            <a:avLst/>
          </a:prstGeom>
          <a:solidFill>
            <a:srgbClr val="063DE8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04" name="Rectangle 11">
            <a:extLst>
              <a:ext uri="{FF2B5EF4-FFF2-40B4-BE49-F238E27FC236}">
                <a16:creationId xmlns:a16="http://schemas.microsoft.com/office/drawing/2014/main" id="{BF2FAE4A-FA4C-48DA-9D7C-87EB2068CD1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43986" y="3419475"/>
            <a:ext cx="1109278" cy="32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1800">
                <a:solidFill>
                  <a:srgbClr val="FFFFFF"/>
                </a:solidFill>
                <a:ea typeface="新細明體" panose="02020500000000000000" pitchFamily="18" charset="-120"/>
              </a:rPr>
              <a:t>Predictor</a:t>
            </a:r>
          </a:p>
        </p:txBody>
      </p:sp>
      <p:sp>
        <p:nvSpPr>
          <p:cNvPr id="55305" name="Line 12">
            <a:extLst>
              <a:ext uri="{FF2B5EF4-FFF2-40B4-BE49-F238E27FC236}">
                <a16:creationId xmlns:a16="http://schemas.microsoft.com/office/drawing/2014/main" id="{610A8435-0F96-4DE9-8494-F7D23418062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809625" y="2933700"/>
            <a:ext cx="175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55306" name="Group 13">
            <a:extLst>
              <a:ext uri="{FF2B5EF4-FFF2-40B4-BE49-F238E27FC236}">
                <a16:creationId xmlns:a16="http://schemas.microsoft.com/office/drawing/2014/main" id="{6D977F30-BF6F-4189-9FC7-C0341C8EDA33}"/>
              </a:ext>
            </a:extLst>
          </p:cNvPr>
          <p:cNvGrpSpPr>
            <a:grpSpLocks/>
          </p:cNvGrpSpPr>
          <p:nvPr/>
        </p:nvGrpSpPr>
        <p:grpSpPr bwMode="auto">
          <a:xfrm>
            <a:off x="2530476" y="2727325"/>
            <a:ext cx="334962" cy="400050"/>
            <a:chOff x="1660" y="1790"/>
            <a:chExt cx="211" cy="252"/>
          </a:xfrm>
        </p:grpSpPr>
        <p:sp>
          <p:nvSpPr>
            <p:cNvPr id="55389" name="Oval 14">
              <a:extLst>
                <a:ext uri="{FF2B5EF4-FFF2-40B4-BE49-F238E27FC236}">
                  <a16:creationId xmlns:a16="http://schemas.microsoft.com/office/drawing/2014/main" id="{0C90EA5C-56DF-41D4-93BF-7041A55EEC4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1677" y="1837"/>
              <a:ext cx="176" cy="176"/>
            </a:xfrm>
            <a:prstGeom prst="ellipse">
              <a:avLst/>
            </a:prstGeom>
            <a:solidFill>
              <a:srgbClr val="063DE8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FFFFFF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55390" name="Rectangle 15">
              <a:extLst>
                <a:ext uri="{FF2B5EF4-FFF2-40B4-BE49-F238E27FC236}">
                  <a16:creationId xmlns:a16="http://schemas.microsoft.com/office/drawing/2014/main" id="{1F3E1893-043D-4CA1-8E77-1B1E3BEB2995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1660" y="1790"/>
              <a:ext cx="2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FFFFFF"/>
                  </a:solidFill>
                  <a:ea typeface="新細明體" panose="02020500000000000000" pitchFamily="18" charset="-120"/>
                </a:rPr>
                <a:t>+</a:t>
              </a:r>
            </a:p>
          </p:txBody>
        </p:sp>
      </p:grpSp>
      <p:sp>
        <p:nvSpPr>
          <p:cNvPr id="55307" name="Line 16">
            <a:extLst>
              <a:ext uri="{FF2B5EF4-FFF2-40B4-BE49-F238E27FC236}">
                <a16:creationId xmlns:a16="http://schemas.microsoft.com/office/drawing/2014/main" id="{E41863BC-33C0-4CE8-A3DA-71D43455FAF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695575" y="2432050"/>
            <a:ext cx="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08" name="Oval 17">
            <a:extLst>
              <a:ext uri="{FF2B5EF4-FFF2-40B4-BE49-F238E27FC236}">
                <a16:creationId xmlns:a16="http://schemas.microsoft.com/office/drawing/2014/main" id="{159CD300-C6A9-4572-9CD5-BD9D81C3F4E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65163" y="2293938"/>
            <a:ext cx="279400" cy="279400"/>
          </a:xfrm>
          <a:prstGeom prst="ellipse">
            <a:avLst/>
          </a:prstGeom>
          <a:solidFill>
            <a:srgbClr val="063DE8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09" name="Line 18">
            <a:extLst>
              <a:ext uri="{FF2B5EF4-FFF2-40B4-BE49-F238E27FC236}">
                <a16:creationId xmlns:a16="http://schemas.microsoft.com/office/drawing/2014/main" id="{AEFF0C7D-37B7-440C-A690-8747439073F0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74625" y="2425700"/>
            <a:ext cx="46990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10" name="Freeform 19">
            <a:extLst>
              <a:ext uri="{FF2B5EF4-FFF2-40B4-BE49-F238E27FC236}">
                <a16:creationId xmlns:a16="http://schemas.microsoft.com/office/drawing/2014/main" id="{5EFCC77E-153D-42DB-B846-BE71BCC4DABB}"/>
              </a:ext>
            </a:extLst>
          </p:cNvPr>
          <p:cNvSpPr>
            <a:spLocks/>
          </p:cNvSpPr>
          <p:nvPr/>
        </p:nvSpPr>
        <p:spPr bwMode="blackWhite">
          <a:xfrm>
            <a:off x="4057652" y="2292352"/>
            <a:ext cx="66675" cy="227013"/>
          </a:xfrm>
          <a:custGeom>
            <a:avLst/>
            <a:gdLst>
              <a:gd name="T0" fmla="*/ 103327200 w 42"/>
              <a:gd name="T1" fmla="*/ 0 h 143"/>
              <a:gd name="T2" fmla="*/ 83165950 w 42"/>
              <a:gd name="T3" fmla="*/ 5040324 h 143"/>
              <a:gd name="T4" fmla="*/ 65524063 w 42"/>
              <a:gd name="T5" fmla="*/ 20161294 h 143"/>
              <a:gd name="T6" fmla="*/ 52924075 w 42"/>
              <a:gd name="T7" fmla="*/ 40322589 h 143"/>
              <a:gd name="T8" fmla="*/ 45362813 w 42"/>
              <a:gd name="T9" fmla="*/ 70564530 h 143"/>
              <a:gd name="T10" fmla="*/ 45362813 w 42"/>
              <a:gd name="T11" fmla="*/ 105846796 h 143"/>
              <a:gd name="T12" fmla="*/ 55443438 w 42"/>
              <a:gd name="T13" fmla="*/ 148690340 h 143"/>
              <a:gd name="T14" fmla="*/ 63004700 w 42"/>
              <a:gd name="T15" fmla="*/ 194053252 h 143"/>
              <a:gd name="T16" fmla="*/ 68045013 w 42"/>
              <a:gd name="T17" fmla="*/ 244456488 h 143"/>
              <a:gd name="T18" fmla="*/ 63004700 w 42"/>
              <a:gd name="T19" fmla="*/ 282258122 h 143"/>
              <a:gd name="T20" fmla="*/ 47883763 w 42"/>
              <a:gd name="T21" fmla="*/ 315021019 h 143"/>
              <a:gd name="T22" fmla="*/ 25201563 w 42"/>
              <a:gd name="T23" fmla="*/ 337701681 h 143"/>
              <a:gd name="T24" fmla="*/ 0 w 42"/>
              <a:gd name="T25" fmla="*/ 357862976 h 1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2"/>
              <a:gd name="T40" fmla="*/ 0 h 143"/>
              <a:gd name="T41" fmla="*/ 42 w 42"/>
              <a:gd name="T42" fmla="*/ 143 h 14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2" h="143">
                <a:moveTo>
                  <a:pt x="41" y="0"/>
                </a:moveTo>
                <a:lnTo>
                  <a:pt x="33" y="2"/>
                </a:lnTo>
                <a:lnTo>
                  <a:pt x="26" y="8"/>
                </a:lnTo>
                <a:lnTo>
                  <a:pt x="21" y="16"/>
                </a:lnTo>
                <a:lnTo>
                  <a:pt x="18" y="28"/>
                </a:lnTo>
                <a:lnTo>
                  <a:pt x="18" y="42"/>
                </a:lnTo>
                <a:lnTo>
                  <a:pt x="22" y="59"/>
                </a:lnTo>
                <a:lnTo>
                  <a:pt x="25" y="77"/>
                </a:lnTo>
                <a:lnTo>
                  <a:pt x="27" y="97"/>
                </a:lnTo>
                <a:lnTo>
                  <a:pt x="25" y="112"/>
                </a:lnTo>
                <a:lnTo>
                  <a:pt x="19" y="125"/>
                </a:lnTo>
                <a:lnTo>
                  <a:pt x="10" y="134"/>
                </a:lnTo>
                <a:lnTo>
                  <a:pt x="0" y="142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11" name="Freeform 20">
            <a:extLst>
              <a:ext uri="{FF2B5EF4-FFF2-40B4-BE49-F238E27FC236}">
                <a16:creationId xmlns:a16="http://schemas.microsoft.com/office/drawing/2014/main" id="{F83E9C1A-2147-4672-80F2-E843918CBA42}"/>
              </a:ext>
            </a:extLst>
          </p:cNvPr>
          <p:cNvSpPr>
            <a:spLocks/>
          </p:cNvSpPr>
          <p:nvPr/>
        </p:nvSpPr>
        <p:spPr bwMode="blackWhite">
          <a:xfrm>
            <a:off x="4121152" y="2292352"/>
            <a:ext cx="66675" cy="227013"/>
          </a:xfrm>
          <a:custGeom>
            <a:avLst/>
            <a:gdLst>
              <a:gd name="T0" fmla="*/ 103327200 w 42"/>
              <a:gd name="T1" fmla="*/ 0 h 143"/>
              <a:gd name="T2" fmla="*/ 83165950 w 42"/>
              <a:gd name="T3" fmla="*/ 5040324 h 143"/>
              <a:gd name="T4" fmla="*/ 65524063 w 42"/>
              <a:gd name="T5" fmla="*/ 20161294 h 143"/>
              <a:gd name="T6" fmla="*/ 52924075 w 42"/>
              <a:gd name="T7" fmla="*/ 40322589 h 143"/>
              <a:gd name="T8" fmla="*/ 45362813 w 42"/>
              <a:gd name="T9" fmla="*/ 70564530 h 143"/>
              <a:gd name="T10" fmla="*/ 45362813 w 42"/>
              <a:gd name="T11" fmla="*/ 105846796 h 143"/>
              <a:gd name="T12" fmla="*/ 55443438 w 42"/>
              <a:gd name="T13" fmla="*/ 148690340 h 143"/>
              <a:gd name="T14" fmla="*/ 63004700 w 42"/>
              <a:gd name="T15" fmla="*/ 194053252 h 143"/>
              <a:gd name="T16" fmla="*/ 68045013 w 42"/>
              <a:gd name="T17" fmla="*/ 244456488 h 143"/>
              <a:gd name="T18" fmla="*/ 63004700 w 42"/>
              <a:gd name="T19" fmla="*/ 282258122 h 143"/>
              <a:gd name="T20" fmla="*/ 47883763 w 42"/>
              <a:gd name="T21" fmla="*/ 315021019 h 143"/>
              <a:gd name="T22" fmla="*/ 25201563 w 42"/>
              <a:gd name="T23" fmla="*/ 337701681 h 143"/>
              <a:gd name="T24" fmla="*/ 0 w 42"/>
              <a:gd name="T25" fmla="*/ 357862976 h 14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42"/>
              <a:gd name="T40" fmla="*/ 0 h 143"/>
              <a:gd name="T41" fmla="*/ 42 w 42"/>
              <a:gd name="T42" fmla="*/ 143 h 143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42" h="143">
                <a:moveTo>
                  <a:pt x="41" y="0"/>
                </a:moveTo>
                <a:lnTo>
                  <a:pt x="33" y="2"/>
                </a:lnTo>
                <a:lnTo>
                  <a:pt x="26" y="8"/>
                </a:lnTo>
                <a:lnTo>
                  <a:pt x="21" y="16"/>
                </a:lnTo>
                <a:lnTo>
                  <a:pt x="18" y="28"/>
                </a:lnTo>
                <a:lnTo>
                  <a:pt x="18" y="42"/>
                </a:lnTo>
                <a:lnTo>
                  <a:pt x="22" y="59"/>
                </a:lnTo>
                <a:lnTo>
                  <a:pt x="25" y="77"/>
                </a:lnTo>
                <a:lnTo>
                  <a:pt x="27" y="97"/>
                </a:lnTo>
                <a:lnTo>
                  <a:pt x="25" y="112"/>
                </a:lnTo>
                <a:lnTo>
                  <a:pt x="19" y="125"/>
                </a:lnTo>
                <a:lnTo>
                  <a:pt x="10" y="134"/>
                </a:lnTo>
                <a:lnTo>
                  <a:pt x="0" y="142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12" name="Line 21">
            <a:extLst>
              <a:ext uri="{FF2B5EF4-FFF2-40B4-BE49-F238E27FC236}">
                <a16:creationId xmlns:a16="http://schemas.microsoft.com/office/drawing/2014/main" id="{50BB9128-933D-428E-A187-7F820BF89F36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5292725" y="2425700"/>
            <a:ext cx="60960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55313" name="Group 22">
            <a:extLst>
              <a:ext uri="{FF2B5EF4-FFF2-40B4-BE49-F238E27FC236}">
                <a16:creationId xmlns:a16="http://schemas.microsoft.com/office/drawing/2014/main" id="{3E23F91B-0860-4A10-8D73-C66EA790CAF4}"/>
              </a:ext>
            </a:extLst>
          </p:cNvPr>
          <p:cNvGrpSpPr>
            <a:grpSpLocks/>
          </p:cNvGrpSpPr>
          <p:nvPr/>
        </p:nvGrpSpPr>
        <p:grpSpPr bwMode="auto">
          <a:xfrm>
            <a:off x="5888039" y="2219325"/>
            <a:ext cx="334963" cy="400050"/>
            <a:chOff x="3775" y="1470"/>
            <a:chExt cx="211" cy="252"/>
          </a:xfrm>
        </p:grpSpPr>
        <p:sp>
          <p:nvSpPr>
            <p:cNvPr id="55387" name="Oval 23">
              <a:extLst>
                <a:ext uri="{FF2B5EF4-FFF2-40B4-BE49-F238E27FC236}">
                  <a16:creationId xmlns:a16="http://schemas.microsoft.com/office/drawing/2014/main" id="{7F7024F7-D8D6-401E-8BE6-C0985D8D8CEE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793" y="1517"/>
              <a:ext cx="176" cy="176"/>
            </a:xfrm>
            <a:prstGeom prst="ellipse">
              <a:avLst/>
            </a:prstGeom>
            <a:solidFill>
              <a:srgbClr val="063DE8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FFFFFF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55388" name="Rectangle 24">
              <a:extLst>
                <a:ext uri="{FF2B5EF4-FFF2-40B4-BE49-F238E27FC236}">
                  <a16:creationId xmlns:a16="http://schemas.microsoft.com/office/drawing/2014/main" id="{13D89FAB-EA96-480B-868E-C4DA5C19D73A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775" y="1470"/>
              <a:ext cx="21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FFFFFF"/>
                  </a:solidFill>
                  <a:ea typeface="新細明體" panose="02020500000000000000" pitchFamily="18" charset="-120"/>
                </a:rPr>
                <a:t>+</a:t>
              </a:r>
            </a:p>
          </p:txBody>
        </p:sp>
      </p:grpSp>
      <p:sp>
        <p:nvSpPr>
          <p:cNvPr id="55314" name="Freeform 25">
            <a:extLst>
              <a:ext uri="{FF2B5EF4-FFF2-40B4-BE49-F238E27FC236}">
                <a16:creationId xmlns:a16="http://schemas.microsoft.com/office/drawing/2014/main" id="{F3887CEA-C1CE-4F3A-942D-3DC47ADBF2E8}"/>
              </a:ext>
            </a:extLst>
          </p:cNvPr>
          <p:cNvSpPr>
            <a:spLocks/>
          </p:cNvSpPr>
          <p:nvPr/>
        </p:nvSpPr>
        <p:spPr bwMode="blackWhite">
          <a:xfrm>
            <a:off x="7553325" y="2432050"/>
            <a:ext cx="446088" cy="598488"/>
          </a:xfrm>
          <a:custGeom>
            <a:avLst/>
            <a:gdLst>
              <a:gd name="T0" fmla="*/ 705644541 w 281"/>
              <a:gd name="T1" fmla="*/ 0 h 377"/>
              <a:gd name="T2" fmla="*/ 705644541 w 281"/>
              <a:gd name="T3" fmla="*/ 947579542 h 377"/>
              <a:gd name="T4" fmla="*/ 0 w 281"/>
              <a:gd name="T5" fmla="*/ 947579542 h 377"/>
              <a:gd name="T6" fmla="*/ 0 60000 65536"/>
              <a:gd name="T7" fmla="*/ 0 60000 65536"/>
              <a:gd name="T8" fmla="*/ 0 60000 65536"/>
              <a:gd name="T9" fmla="*/ 0 w 281"/>
              <a:gd name="T10" fmla="*/ 0 h 377"/>
              <a:gd name="T11" fmla="*/ 281 w 281"/>
              <a:gd name="T12" fmla="*/ 377 h 37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1" h="377">
                <a:moveTo>
                  <a:pt x="280" y="0"/>
                </a:moveTo>
                <a:lnTo>
                  <a:pt x="280" y="376"/>
                </a:lnTo>
                <a:lnTo>
                  <a:pt x="0" y="376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15" name="Freeform 26">
            <a:extLst>
              <a:ext uri="{FF2B5EF4-FFF2-40B4-BE49-F238E27FC236}">
                <a16:creationId xmlns:a16="http://schemas.microsoft.com/office/drawing/2014/main" id="{244E0EBF-DAB4-4A7C-8B1A-24972E0F2B98}"/>
              </a:ext>
            </a:extLst>
          </p:cNvPr>
          <p:cNvSpPr>
            <a:spLocks/>
          </p:cNvSpPr>
          <p:nvPr/>
        </p:nvSpPr>
        <p:spPr bwMode="blackWhite">
          <a:xfrm>
            <a:off x="6054725" y="2578100"/>
            <a:ext cx="877888" cy="452438"/>
          </a:xfrm>
          <a:custGeom>
            <a:avLst/>
            <a:gdLst>
              <a:gd name="T0" fmla="*/ 1391127042 w 553"/>
              <a:gd name="T1" fmla="*/ 715725166 h 285"/>
              <a:gd name="T2" fmla="*/ 0 w 553"/>
              <a:gd name="T3" fmla="*/ 715725166 h 285"/>
              <a:gd name="T4" fmla="*/ 0 w 553"/>
              <a:gd name="T5" fmla="*/ 0 h 285"/>
              <a:gd name="T6" fmla="*/ 0 60000 65536"/>
              <a:gd name="T7" fmla="*/ 0 60000 65536"/>
              <a:gd name="T8" fmla="*/ 0 60000 65536"/>
              <a:gd name="T9" fmla="*/ 0 w 553"/>
              <a:gd name="T10" fmla="*/ 0 h 285"/>
              <a:gd name="T11" fmla="*/ 553 w 553"/>
              <a:gd name="T12" fmla="*/ 285 h 2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3" h="285">
                <a:moveTo>
                  <a:pt x="552" y="284"/>
                </a:moveTo>
                <a:lnTo>
                  <a:pt x="0" y="284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16" name="Rectangle 27">
            <a:extLst>
              <a:ext uri="{FF2B5EF4-FFF2-40B4-BE49-F238E27FC236}">
                <a16:creationId xmlns:a16="http://schemas.microsoft.com/office/drawing/2014/main" id="{C4A61DB7-A96D-41A2-AC33-B5030DB8D80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391275" y="2800350"/>
            <a:ext cx="1162050" cy="488950"/>
          </a:xfrm>
          <a:prstGeom prst="rect">
            <a:avLst/>
          </a:prstGeom>
          <a:solidFill>
            <a:srgbClr val="063DE8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17" name="Rectangle 28">
            <a:extLst>
              <a:ext uri="{FF2B5EF4-FFF2-40B4-BE49-F238E27FC236}">
                <a16:creationId xmlns:a16="http://schemas.microsoft.com/office/drawing/2014/main" id="{29A508DD-B5F5-4204-86F4-2C3E585BA9A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438299" y="2900363"/>
            <a:ext cx="1109278" cy="323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1800">
                <a:solidFill>
                  <a:srgbClr val="FFFFFF"/>
                </a:solidFill>
                <a:ea typeface="新細明體" panose="02020500000000000000" pitchFamily="18" charset="-120"/>
              </a:rPr>
              <a:t>Predictor</a:t>
            </a:r>
          </a:p>
        </p:txBody>
      </p:sp>
      <p:sp>
        <p:nvSpPr>
          <p:cNvPr id="55318" name="Oval 29">
            <a:extLst>
              <a:ext uri="{FF2B5EF4-FFF2-40B4-BE49-F238E27FC236}">
                <a16:creationId xmlns:a16="http://schemas.microsoft.com/office/drawing/2014/main" id="{73E74BBD-F3B1-4531-AB45-F079C0902B0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23975" y="55943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19" name="Oval 30">
            <a:extLst>
              <a:ext uri="{FF2B5EF4-FFF2-40B4-BE49-F238E27FC236}">
                <a16:creationId xmlns:a16="http://schemas.microsoft.com/office/drawing/2014/main" id="{329144D0-AF2F-4A4C-AFDC-768A592CADF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23975" y="53657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20" name="Oval 31">
            <a:extLst>
              <a:ext uri="{FF2B5EF4-FFF2-40B4-BE49-F238E27FC236}">
                <a16:creationId xmlns:a16="http://schemas.microsoft.com/office/drawing/2014/main" id="{7968F001-4DC2-46D8-9207-9CC54F77CD3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90675" y="55943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21" name="Oval 32">
            <a:extLst>
              <a:ext uri="{FF2B5EF4-FFF2-40B4-BE49-F238E27FC236}">
                <a16:creationId xmlns:a16="http://schemas.microsoft.com/office/drawing/2014/main" id="{FF5946AA-7294-408F-B48F-3804EDBA301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90675" y="53657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22" name="Oval 33">
            <a:extLst>
              <a:ext uri="{FF2B5EF4-FFF2-40B4-BE49-F238E27FC236}">
                <a16:creationId xmlns:a16="http://schemas.microsoft.com/office/drawing/2014/main" id="{C58C92EB-6A2D-4E5E-9AE5-1D603F4FE03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90675" y="51371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23" name="Oval 34">
            <a:extLst>
              <a:ext uri="{FF2B5EF4-FFF2-40B4-BE49-F238E27FC236}">
                <a16:creationId xmlns:a16="http://schemas.microsoft.com/office/drawing/2014/main" id="{525AEAC9-9EDA-44C3-A52A-09DE11DB954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90675" y="49085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24" name="Oval 35">
            <a:extLst>
              <a:ext uri="{FF2B5EF4-FFF2-40B4-BE49-F238E27FC236}">
                <a16:creationId xmlns:a16="http://schemas.microsoft.com/office/drawing/2014/main" id="{5E30F36D-A713-4731-B788-672274C3D40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44675" y="55943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25" name="Oval 36">
            <a:extLst>
              <a:ext uri="{FF2B5EF4-FFF2-40B4-BE49-F238E27FC236}">
                <a16:creationId xmlns:a16="http://schemas.microsoft.com/office/drawing/2014/main" id="{B774928B-B31D-4484-A062-1B22D8C56FF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44675" y="53657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26" name="Oval 37">
            <a:extLst>
              <a:ext uri="{FF2B5EF4-FFF2-40B4-BE49-F238E27FC236}">
                <a16:creationId xmlns:a16="http://schemas.microsoft.com/office/drawing/2014/main" id="{9FAE00D1-D696-4378-8174-7FF7BF9C985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11375" y="55943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27" name="Oval 38">
            <a:extLst>
              <a:ext uri="{FF2B5EF4-FFF2-40B4-BE49-F238E27FC236}">
                <a16:creationId xmlns:a16="http://schemas.microsoft.com/office/drawing/2014/main" id="{BBB8E9F5-4032-46F1-B827-389DC6AF6D6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11375" y="53657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28" name="Oval 39">
            <a:extLst>
              <a:ext uri="{FF2B5EF4-FFF2-40B4-BE49-F238E27FC236}">
                <a16:creationId xmlns:a16="http://schemas.microsoft.com/office/drawing/2014/main" id="{B025DB16-9FD7-4FED-83A6-5C8024670D2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11375" y="51371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29" name="Oval 40">
            <a:extLst>
              <a:ext uri="{FF2B5EF4-FFF2-40B4-BE49-F238E27FC236}">
                <a16:creationId xmlns:a16="http://schemas.microsoft.com/office/drawing/2014/main" id="{E3707F57-A6C7-4E55-B989-9971E1FB248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11375" y="49085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30" name="Oval 41">
            <a:extLst>
              <a:ext uri="{FF2B5EF4-FFF2-40B4-BE49-F238E27FC236}">
                <a16:creationId xmlns:a16="http://schemas.microsoft.com/office/drawing/2014/main" id="{00056467-84AD-4835-9C7F-46013DEB7AE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11375" y="46863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31" name="Oval 42">
            <a:extLst>
              <a:ext uri="{FF2B5EF4-FFF2-40B4-BE49-F238E27FC236}">
                <a16:creationId xmlns:a16="http://schemas.microsoft.com/office/drawing/2014/main" id="{B52EC214-D724-4DC6-BA3F-D67642277AD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51025" y="51371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32" name="Oval 43">
            <a:extLst>
              <a:ext uri="{FF2B5EF4-FFF2-40B4-BE49-F238E27FC236}">
                <a16:creationId xmlns:a16="http://schemas.microsoft.com/office/drawing/2014/main" id="{DAE278A7-3A7E-48CC-82FA-1DF56B55FE3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51025" y="49149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33" name="Oval 44">
            <a:extLst>
              <a:ext uri="{FF2B5EF4-FFF2-40B4-BE49-F238E27FC236}">
                <a16:creationId xmlns:a16="http://schemas.microsoft.com/office/drawing/2014/main" id="{E98803A5-589D-43E3-8A7F-14B23200ABA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78075" y="53721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34" name="Oval 45">
            <a:extLst>
              <a:ext uri="{FF2B5EF4-FFF2-40B4-BE49-F238E27FC236}">
                <a16:creationId xmlns:a16="http://schemas.microsoft.com/office/drawing/2014/main" id="{607ED927-F68C-4632-96F0-3C093DA7895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78075" y="51435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35" name="Oval 46">
            <a:extLst>
              <a:ext uri="{FF2B5EF4-FFF2-40B4-BE49-F238E27FC236}">
                <a16:creationId xmlns:a16="http://schemas.microsoft.com/office/drawing/2014/main" id="{390EA16C-447D-4E9C-BBC8-05987FD6C31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78075" y="49149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36" name="Oval 47">
            <a:extLst>
              <a:ext uri="{FF2B5EF4-FFF2-40B4-BE49-F238E27FC236}">
                <a16:creationId xmlns:a16="http://schemas.microsoft.com/office/drawing/2014/main" id="{8BD5CBDC-70F6-4A44-B0BA-819B60188A6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78075" y="46926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37" name="Oval 48">
            <a:extLst>
              <a:ext uri="{FF2B5EF4-FFF2-40B4-BE49-F238E27FC236}">
                <a16:creationId xmlns:a16="http://schemas.microsoft.com/office/drawing/2014/main" id="{97DF6F99-1E61-4C0F-9BD1-638EEE32A81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638425" y="53721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38" name="Oval 49">
            <a:extLst>
              <a:ext uri="{FF2B5EF4-FFF2-40B4-BE49-F238E27FC236}">
                <a16:creationId xmlns:a16="http://schemas.microsoft.com/office/drawing/2014/main" id="{BE6D65F4-F731-4617-8D28-78541B6CC3F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638425" y="51435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39" name="Oval 50">
            <a:extLst>
              <a:ext uri="{FF2B5EF4-FFF2-40B4-BE49-F238E27FC236}">
                <a16:creationId xmlns:a16="http://schemas.microsoft.com/office/drawing/2014/main" id="{C5FCB9FF-F02E-4178-BF2A-2B72AAE9482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638425" y="49149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40" name="Oval 51">
            <a:extLst>
              <a:ext uri="{FF2B5EF4-FFF2-40B4-BE49-F238E27FC236}">
                <a16:creationId xmlns:a16="http://schemas.microsoft.com/office/drawing/2014/main" id="{EEDBA1BC-6904-45EC-A304-6839CFD62AD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898775" y="53721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41" name="Oval 52">
            <a:extLst>
              <a:ext uri="{FF2B5EF4-FFF2-40B4-BE49-F238E27FC236}">
                <a16:creationId xmlns:a16="http://schemas.microsoft.com/office/drawing/2014/main" id="{1D2AC93D-E4D3-45C2-A4E9-1974E41DF29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905125" y="51435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42" name="Oval 53">
            <a:extLst>
              <a:ext uri="{FF2B5EF4-FFF2-40B4-BE49-F238E27FC236}">
                <a16:creationId xmlns:a16="http://schemas.microsoft.com/office/drawing/2014/main" id="{AE8E5E1A-57AC-46A5-8C78-1DE02482CD9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905125" y="49212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43" name="Oval 54">
            <a:extLst>
              <a:ext uri="{FF2B5EF4-FFF2-40B4-BE49-F238E27FC236}">
                <a16:creationId xmlns:a16="http://schemas.microsoft.com/office/drawing/2014/main" id="{3FA9B81D-D6F0-4D58-957D-A0279845384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65475" y="53721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44" name="Oval 55">
            <a:extLst>
              <a:ext uri="{FF2B5EF4-FFF2-40B4-BE49-F238E27FC236}">
                <a16:creationId xmlns:a16="http://schemas.microsoft.com/office/drawing/2014/main" id="{75FBE1F4-9EC9-4E11-AF5F-12C3F29EF2A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51025" y="49149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45" name="Oval 56">
            <a:extLst>
              <a:ext uri="{FF2B5EF4-FFF2-40B4-BE49-F238E27FC236}">
                <a16:creationId xmlns:a16="http://schemas.microsoft.com/office/drawing/2014/main" id="{082964E7-9CB5-4F47-BD71-A452E8033E9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51025" y="46926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46" name="Oval 57">
            <a:extLst>
              <a:ext uri="{FF2B5EF4-FFF2-40B4-BE49-F238E27FC236}">
                <a16:creationId xmlns:a16="http://schemas.microsoft.com/office/drawing/2014/main" id="{BFF899D6-C779-429D-AFFC-03F1419B140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638425" y="46926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47" name="Oval 58">
            <a:extLst>
              <a:ext uri="{FF2B5EF4-FFF2-40B4-BE49-F238E27FC236}">
                <a16:creationId xmlns:a16="http://schemas.microsoft.com/office/drawing/2014/main" id="{69F7E8B4-F0E4-42F3-BF8B-8E2A4163573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65475" y="53721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48" name="Oval 59">
            <a:extLst>
              <a:ext uri="{FF2B5EF4-FFF2-40B4-BE49-F238E27FC236}">
                <a16:creationId xmlns:a16="http://schemas.microsoft.com/office/drawing/2014/main" id="{7EC10A61-C458-4547-A049-BD9741DC7F3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71825" y="514350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49" name="Oval 60">
            <a:extLst>
              <a:ext uri="{FF2B5EF4-FFF2-40B4-BE49-F238E27FC236}">
                <a16:creationId xmlns:a16="http://schemas.microsoft.com/office/drawing/2014/main" id="{CFBB8193-BBE9-4AEC-825E-3F72E0C1D62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23975" y="51371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50" name="Rectangle 61">
            <a:extLst>
              <a:ext uri="{FF2B5EF4-FFF2-40B4-BE49-F238E27FC236}">
                <a16:creationId xmlns:a16="http://schemas.microsoft.com/office/drawing/2014/main" id="{2FB190DF-2058-4167-8355-35B880B9B99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21606" y="3929063"/>
            <a:ext cx="114133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Encoder</a:t>
            </a:r>
          </a:p>
        </p:txBody>
      </p:sp>
      <p:sp>
        <p:nvSpPr>
          <p:cNvPr id="55351" name="Rectangle 62">
            <a:extLst>
              <a:ext uri="{FF2B5EF4-FFF2-40B4-BE49-F238E27FC236}">
                <a16:creationId xmlns:a16="http://schemas.microsoft.com/office/drawing/2014/main" id="{5EA0A7E7-7682-4D52-8ABF-40A57501E30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303136" y="3871913"/>
            <a:ext cx="115576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Decoder</a:t>
            </a:r>
          </a:p>
        </p:txBody>
      </p:sp>
      <p:sp>
        <p:nvSpPr>
          <p:cNvPr id="55352" name="Rectangle 63">
            <a:extLst>
              <a:ext uri="{FF2B5EF4-FFF2-40B4-BE49-F238E27FC236}">
                <a16:creationId xmlns:a16="http://schemas.microsoft.com/office/drawing/2014/main" id="{2322DBB1-3C89-4442-8161-C553F63DFCD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94312" y="5916613"/>
            <a:ext cx="316432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Region of causal predictor</a:t>
            </a:r>
          </a:p>
        </p:txBody>
      </p:sp>
      <p:sp>
        <p:nvSpPr>
          <p:cNvPr id="55353" name="Oval 67">
            <a:extLst>
              <a:ext uri="{FF2B5EF4-FFF2-40B4-BE49-F238E27FC236}">
                <a16:creationId xmlns:a16="http://schemas.microsoft.com/office/drawing/2014/main" id="{E39E214D-0D32-488E-A766-097C593C6F2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11275" y="49085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54" name="Oval 68">
            <a:extLst>
              <a:ext uri="{FF2B5EF4-FFF2-40B4-BE49-F238E27FC236}">
                <a16:creationId xmlns:a16="http://schemas.microsoft.com/office/drawing/2014/main" id="{76FD2452-27FB-4337-8427-44F515DFD98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90675" y="46926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55" name="Oval 69">
            <a:extLst>
              <a:ext uri="{FF2B5EF4-FFF2-40B4-BE49-F238E27FC236}">
                <a16:creationId xmlns:a16="http://schemas.microsoft.com/office/drawing/2014/main" id="{D858DFF7-C450-41FE-A6C0-D3FBCC2955A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98575" y="46545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56" name="Oval 70">
            <a:extLst>
              <a:ext uri="{FF2B5EF4-FFF2-40B4-BE49-F238E27FC236}">
                <a16:creationId xmlns:a16="http://schemas.microsoft.com/office/drawing/2014/main" id="{3586EBAB-8CF3-44AB-A4E6-9AD20860B1D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898775" y="46799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57" name="Oval 71">
            <a:extLst>
              <a:ext uri="{FF2B5EF4-FFF2-40B4-BE49-F238E27FC236}">
                <a16:creationId xmlns:a16="http://schemas.microsoft.com/office/drawing/2014/main" id="{7B831A5F-6AB9-412B-B8BE-93C99497861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65475" y="49085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58" name="Oval 72">
            <a:extLst>
              <a:ext uri="{FF2B5EF4-FFF2-40B4-BE49-F238E27FC236}">
                <a16:creationId xmlns:a16="http://schemas.microsoft.com/office/drawing/2014/main" id="{A93F68C7-9954-477F-90D6-C151CA2B128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65475" y="4679950"/>
            <a:ext cx="57150" cy="5715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59" name="Line 73">
            <a:extLst>
              <a:ext uri="{FF2B5EF4-FFF2-40B4-BE49-F238E27FC236}">
                <a16:creationId xmlns:a16="http://schemas.microsoft.com/office/drawing/2014/main" id="{590AFBE5-F4E4-4EA1-8251-ED4A5B172F3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41425" y="5734050"/>
            <a:ext cx="1028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60" name="Line 74">
            <a:extLst>
              <a:ext uri="{FF2B5EF4-FFF2-40B4-BE49-F238E27FC236}">
                <a16:creationId xmlns:a16="http://schemas.microsoft.com/office/drawing/2014/main" id="{B511935E-8B55-4EC1-AB7D-A083D3A8DFAA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2276475" y="5505450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61" name="Line 75">
            <a:extLst>
              <a:ext uri="{FF2B5EF4-FFF2-40B4-BE49-F238E27FC236}">
                <a16:creationId xmlns:a16="http://schemas.microsoft.com/office/drawing/2014/main" id="{29BD75E6-B2C0-4AF9-B223-BEF00C76E61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63775" y="5505450"/>
            <a:ext cx="104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62" name="Line 76">
            <a:extLst>
              <a:ext uri="{FF2B5EF4-FFF2-40B4-BE49-F238E27FC236}">
                <a16:creationId xmlns:a16="http://schemas.microsoft.com/office/drawing/2014/main" id="{CC538FF9-5BF8-4FA2-B841-CD9445094776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1247775" y="4565650"/>
            <a:ext cx="0" cy="1155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63" name="Line 77">
            <a:extLst>
              <a:ext uri="{FF2B5EF4-FFF2-40B4-BE49-F238E27FC236}">
                <a16:creationId xmlns:a16="http://schemas.microsoft.com/office/drawing/2014/main" id="{DB113CA7-8380-4FF3-95A8-5F538B24A36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47775" y="457835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64" name="Line 78">
            <a:extLst>
              <a:ext uri="{FF2B5EF4-FFF2-40B4-BE49-F238E27FC236}">
                <a16:creationId xmlns:a16="http://schemas.microsoft.com/office/drawing/2014/main" id="{7F4B03F7-7C4F-4FA3-B61B-E320451CF84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317875" y="4565650"/>
            <a:ext cx="0" cy="939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60207" name="Rectangle 79">
            <a:extLst>
              <a:ext uri="{FF2B5EF4-FFF2-40B4-BE49-F238E27FC236}">
                <a16:creationId xmlns:a16="http://schemas.microsoft.com/office/drawing/2014/main" id="{79966509-8809-42EB-B8C4-FE56A2C81EE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87413" y="1501777"/>
            <a:ext cx="5810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b="1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DPCM (differential pulse code modulation) System:</a:t>
            </a:r>
          </a:p>
        </p:txBody>
      </p:sp>
      <p:sp>
        <p:nvSpPr>
          <p:cNvPr id="560208" name="Rectangle 80">
            <a:extLst>
              <a:ext uri="{FF2B5EF4-FFF2-40B4-BE49-F238E27FC236}">
                <a16:creationId xmlns:a16="http://schemas.microsoft.com/office/drawing/2014/main" id="{281C3A8A-A02E-4642-A0CB-8F605B82BB2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" y="2024063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560209" name="Rectangle 81">
            <a:extLst>
              <a:ext uri="{FF2B5EF4-FFF2-40B4-BE49-F238E27FC236}">
                <a16:creationId xmlns:a16="http://schemas.microsoft.com/office/drawing/2014/main" id="{0C79527C-125B-4ECE-90C4-4995B9A87D8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36461" y="1969295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560210" name="Rectangle 82">
            <a:extLst>
              <a:ext uri="{FF2B5EF4-FFF2-40B4-BE49-F238E27FC236}">
                <a16:creationId xmlns:a16="http://schemas.microsoft.com/office/drawing/2014/main" id="{D8D73FC3-F1EB-46C8-8B86-5A3D8E93C55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535613" y="1979613"/>
            <a:ext cx="3286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e</a:t>
            </a:r>
          </a:p>
        </p:txBody>
      </p:sp>
      <p:sp>
        <p:nvSpPr>
          <p:cNvPr id="560211" name="Rectangle 83">
            <a:extLst>
              <a:ext uri="{FF2B5EF4-FFF2-40B4-BE49-F238E27FC236}">
                <a16:creationId xmlns:a16="http://schemas.microsoft.com/office/drawing/2014/main" id="{40778ADF-E18C-4B75-A2C8-DB5AED7F865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724152" y="3306763"/>
            <a:ext cx="688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= 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x</a:t>
            </a:r>
          </a:p>
        </p:txBody>
      </p:sp>
      <p:sp>
        <p:nvSpPr>
          <p:cNvPr id="560212" name="Rectangle 84">
            <a:extLst>
              <a:ext uri="{FF2B5EF4-FFF2-40B4-BE49-F238E27FC236}">
                <a16:creationId xmlns:a16="http://schemas.microsoft.com/office/drawing/2014/main" id="{0BED60CB-8E55-4CAB-9EB6-768E7ADA0C9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23852" y="2874963"/>
            <a:ext cx="371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x’</a:t>
            </a:r>
          </a:p>
        </p:txBody>
      </p:sp>
      <p:sp>
        <p:nvSpPr>
          <p:cNvPr id="560213" name="Rectangle 85">
            <a:extLst>
              <a:ext uri="{FF2B5EF4-FFF2-40B4-BE49-F238E27FC236}">
                <a16:creationId xmlns:a16="http://schemas.microsoft.com/office/drawing/2014/main" id="{4F093B04-6542-42CE-8E8D-55DFEBF57C9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567365" y="2849563"/>
            <a:ext cx="371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x’</a:t>
            </a:r>
          </a:p>
        </p:txBody>
      </p:sp>
      <p:sp>
        <p:nvSpPr>
          <p:cNvPr id="560214" name="Rectangle 86">
            <a:extLst>
              <a:ext uri="{FF2B5EF4-FFF2-40B4-BE49-F238E27FC236}">
                <a16:creationId xmlns:a16="http://schemas.microsoft.com/office/drawing/2014/main" id="{AD47721D-7B0E-4E2E-809A-DCEEAB43606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005765" y="2925763"/>
            <a:ext cx="6889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= 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x</a:t>
            </a:r>
          </a:p>
        </p:txBody>
      </p:sp>
      <p:sp>
        <p:nvSpPr>
          <p:cNvPr id="560215" name="Rectangle 87">
            <a:extLst>
              <a:ext uri="{FF2B5EF4-FFF2-40B4-BE49-F238E27FC236}">
                <a16:creationId xmlns:a16="http://schemas.microsoft.com/office/drawing/2014/main" id="{4438DE22-6E9F-4BAF-BFCC-34C333CA0DD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04827" y="2552702"/>
            <a:ext cx="288541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-</a:t>
            </a:r>
          </a:p>
        </p:txBody>
      </p:sp>
      <p:sp>
        <p:nvSpPr>
          <p:cNvPr id="55374" name="Rectangle 88">
            <a:extLst>
              <a:ext uri="{FF2B5EF4-FFF2-40B4-BE49-F238E27FC236}">
                <a16:creationId xmlns:a16="http://schemas.microsoft.com/office/drawing/2014/main" id="{9D221AAE-ADE6-4924-9375-B73FA24D009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955925" y="2159000"/>
            <a:ext cx="609600" cy="469900"/>
          </a:xfrm>
          <a:prstGeom prst="rect">
            <a:avLst/>
          </a:prstGeom>
          <a:solidFill>
            <a:srgbClr val="063DE8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60217" name="Rectangle 89">
            <a:extLst>
              <a:ext uri="{FF2B5EF4-FFF2-40B4-BE49-F238E27FC236}">
                <a16:creationId xmlns:a16="http://schemas.microsoft.com/office/drawing/2014/main" id="{A70373C0-BC9A-490A-BA88-EA9D45656D7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925765" y="2203450"/>
            <a:ext cx="68448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E.C.</a:t>
            </a:r>
          </a:p>
        </p:txBody>
      </p:sp>
      <p:sp>
        <p:nvSpPr>
          <p:cNvPr id="55376" name="Line 90">
            <a:extLst>
              <a:ext uri="{FF2B5EF4-FFF2-40B4-BE49-F238E27FC236}">
                <a16:creationId xmlns:a16="http://schemas.microsoft.com/office/drawing/2014/main" id="{828DCCB6-9A10-434C-98C1-91DB1C42920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578225" y="2419352"/>
            <a:ext cx="508000" cy="9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5377" name="Rectangle 91">
            <a:extLst>
              <a:ext uri="{FF2B5EF4-FFF2-40B4-BE49-F238E27FC236}">
                <a16:creationId xmlns:a16="http://schemas.microsoft.com/office/drawing/2014/main" id="{E0CE01DE-7784-477B-8F6E-B42A1B19CCB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670425" y="2197100"/>
            <a:ext cx="609600" cy="469900"/>
          </a:xfrm>
          <a:prstGeom prst="rect">
            <a:avLst/>
          </a:prstGeom>
          <a:solidFill>
            <a:srgbClr val="063DE8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5378" name="Line 92">
            <a:extLst>
              <a:ext uri="{FF2B5EF4-FFF2-40B4-BE49-F238E27FC236}">
                <a16:creationId xmlns:a16="http://schemas.microsoft.com/office/drawing/2014/main" id="{09848ACB-2F3F-405D-B555-71EDEFABA464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75125" y="2425700"/>
            <a:ext cx="469900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60221" name="Rectangle 93">
            <a:extLst>
              <a:ext uri="{FF2B5EF4-FFF2-40B4-BE49-F238E27FC236}">
                <a16:creationId xmlns:a16="http://schemas.microsoft.com/office/drawing/2014/main" id="{E4C93279-03BF-44F6-A9CB-561125967B8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652965" y="2239963"/>
            <a:ext cx="684483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E.D.</a:t>
            </a:r>
          </a:p>
        </p:txBody>
      </p:sp>
      <p:sp>
        <p:nvSpPr>
          <p:cNvPr id="560222" name="Rectangle 94">
            <a:extLst>
              <a:ext uri="{FF2B5EF4-FFF2-40B4-BE49-F238E27FC236}">
                <a16:creationId xmlns:a16="http://schemas.microsoft.com/office/drawing/2014/main" id="{48F4B728-0836-4F36-B64A-837B5D015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3390900"/>
            <a:ext cx="2239396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E.C.: Entropy Coder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E.D.: Entropy Decoder</a:t>
            </a:r>
          </a:p>
        </p:txBody>
      </p:sp>
      <p:sp>
        <p:nvSpPr>
          <p:cNvPr id="55381" name="Rectangle 95">
            <a:extLst>
              <a:ext uri="{FF2B5EF4-FFF2-40B4-BE49-F238E27FC236}">
                <a16:creationId xmlns:a16="http://schemas.microsoft.com/office/drawing/2014/main" id="{6C8EE298-2728-4181-A250-3ACE068ED7F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55605" y="2247900"/>
            <a:ext cx="33502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>
                <a:solidFill>
                  <a:srgbClr val="FFFFFF"/>
                </a:solidFill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560224" name="Rectangle 96">
            <a:extLst>
              <a:ext uri="{FF2B5EF4-FFF2-40B4-BE49-F238E27FC236}">
                <a16:creationId xmlns:a16="http://schemas.microsoft.com/office/drawing/2014/main" id="{97006579-EA60-4E82-8937-C54868530D3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201027" y="1943100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560225" name="Text Box 97">
            <a:extLst>
              <a:ext uri="{FF2B5EF4-FFF2-40B4-BE49-F238E27FC236}">
                <a16:creationId xmlns:a16="http://schemas.microsoft.com/office/drawing/2014/main" id="{26D08114-4B62-4296-9EAF-2F0370D0E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5448302"/>
            <a:ext cx="3448050" cy="7016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Decoder inside the encoder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Transmission error</a:t>
            </a:r>
          </a:p>
        </p:txBody>
      </p:sp>
      <p:sp>
        <p:nvSpPr>
          <p:cNvPr id="560226" name="Text Box 98">
            <a:extLst>
              <a:ext uri="{FF2B5EF4-FFF2-40B4-BE49-F238E27FC236}">
                <a16:creationId xmlns:a16="http://schemas.microsoft.com/office/drawing/2014/main" id="{07A13BD8-103B-496C-A893-571AC1E5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7" y="4453108"/>
            <a:ext cx="4208203" cy="101566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Dynamic range increased by 1-bit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Synchronization between encoder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and decoder</a:t>
            </a:r>
          </a:p>
        </p:txBody>
      </p:sp>
      <p:sp>
        <p:nvSpPr>
          <p:cNvPr id="55385" name="投影片編號版面配置區 97">
            <a:extLst>
              <a:ext uri="{FF2B5EF4-FFF2-40B4-BE49-F238E27FC236}">
                <a16:creationId xmlns:a16="http://schemas.microsoft.com/office/drawing/2014/main" id="{F26F96AB-55E8-4397-98E0-197714FF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67F56D3-2216-4FB9-A9CC-0C0CF99566A8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" name="Rectangle 80">
            <a:extLst>
              <a:ext uri="{FF2B5EF4-FFF2-40B4-BE49-F238E27FC236}">
                <a16:creationId xmlns:a16="http://schemas.microsoft.com/office/drawing/2014/main" id="{7061253A-4C07-4CAC-AB06-DD819E81A30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57427" y="541813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x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>
            <a:extLst>
              <a:ext uri="{FF2B5EF4-FFF2-40B4-BE49-F238E27FC236}">
                <a16:creationId xmlns:a16="http://schemas.microsoft.com/office/drawing/2014/main" id="{3EEBA7CB-05C5-4803-81DA-E7A50C059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7067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An Example of 2-D DPCM Coding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7347" name="Freeform 96">
            <a:extLst>
              <a:ext uri="{FF2B5EF4-FFF2-40B4-BE49-F238E27FC236}">
                <a16:creationId xmlns:a16="http://schemas.microsoft.com/office/drawing/2014/main" id="{C70C2EFF-571A-4039-B7CA-A399D22E34D0}"/>
              </a:ext>
            </a:extLst>
          </p:cNvPr>
          <p:cNvSpPr>
            <a:spLocks/>
          </p:cNvSpPr>
          <p:nvPr/>
        </p:nvSpPr>
        <p:spPr bwMode="auto">
          <a:xfrm>
            <a:off x="2189165" y="3165475"/>
            <a:ext cx="2211387" cy="1881188"/>
          </a:xfrm>
          <a:custGeom>
            <a:avLst/>
            <a:gdLst>
              <a:gd name="T0" fmla="*/ 0 w 1393"/>
              <a:gd name="T1" fmla="*/ 0 h 1185"/>
              <a:gd name="T2" fmla="*/ 0 w 1393"/>
              <a:gd name="T3" fmla="*/ 2147483646 h 1185"/>
              <a:gd name="T4" fmla="*/ 2147483646 w 1393"/>
              <a:gd name="T5" fmla="*/ 2147483646 h 1185"/>
              <a:gd name="T6" fmla="*/ 0 60000 65536"/>
              <a:gd name="T7" fmla="*/ 0 60000 65536"/>
              <a:gd name="T8" fmla="*/ 0 60000 65536"/>
              <a:gd name="T9" fmla="*/ 0 w 1393"/>
              <a:gd name="T10" fmla="*/ 0 h 1185"/>
              <a:gd name="T11" fmla="*/ 1393 w 1393"/>
              <a:gd name="T12" fmla="*/ 1185 h 1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3" h="1185">
                <a:moveTo>
                  <a:pt x="0" y="0"/>
                </a:moveTo>
                <a:lnTo>
                  <a:pt x="0" y="1184"/>
                </a:lnTo>
                <a:lnTo>
                  <a:pt x="1392" y="118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57348" name="Group 97">
            <a:extLst>
              <a:ext uri="{FF2B5EF4-FFF2-40B4-BE49-F238E27FC236}">
                <a16:creationId xmlns:a16="http://schemas.microsoft.com/office/drawing/2014/main" id="{9946EE17-7F96-4F46-9F29-77EBBC2E9F8D}"/>
              </a:ext>
            </a:extLst>
          </p:cNvPr>
          <p:cNvGrpSpPr>
            <a:grpSpLocks/>
          </p:cNvGrpSpPr>
          <p:nvPr/>
        </p:nvGrpSpPr>
        <p:grpSpPr bwMode="auto">
          <a:xfrm>
            <a:off x="2093913" y="3330575"/>
            <a:ext cx="82550" cy="1714500"/>
            <a:chOff x="1020" y="2176"/>
            <a:chExt cx="52" cy="1080"/>
          </a:xfrm>
        </p:grpSpPr>
        <p:sp>
          <p:nvSpPr>
            <p:cNvPr id="57409" name="Line 98">
              <a:extLst>
                <a:ext uri="{FF2B5EF4-FFF2-40B4-BE49-F238E27FC236}">
                  <a16:creationId xmlns:a16="http://schemas.microsoft.com/office/drawing/2014/main" id="{9B10B14D-F000-4994-9B89-48A088D48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176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10" name="Line 99">
              <a:extLst>
                <a:ext uri="{FF2B5EF4-FFF2-40B4-BE49-F238E27FC236}">
                  <a16:creationId xmlns:a16="http://schemas.microsoft.com/office/drawing/2014/main" id="{F86705A1-E573-4D79-AC3D-7CF14F83A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392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11" name="Line 100">
              <a:extLst>
                <a:ext uri="{FF2B5EF4-FFF2-40B4-BE49-F238E27FC236}">
                  <a16:creationId xmlns:a16="http://schemas.microsoft.com/office/drawing/2014/main" id="{EA4C8CCC-8CE6-4973-ABF3-182B66669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608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12" name="Line 101">
              <a:extLst>
                <a:ext uri="{FF2B5EF4-FFF2-40B4-BE49-F238E27FC236}">
                  <a16:creationId xmlns:a16="http://schemas.microsoft.com/office/drawing/2014/main" id="{49A0513E-E0C5-430C-BBDA-744773AE6F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2824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13" name="Line 102">
              <a:extLst>
                <a:ext uri="{FF2B5EF4-FFF2-40B4-BE49-F238E27FC236}">
                  <a16:creationId xmlns:a16="http://schemas.microsoft.com/office/drawing/2014/main" id="{1A6E8D38-A10D-4648-B93D-BD9992BBB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3040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14" name="Line 103">
              <a:extLst>
                <a:ext uri="{FF2B5EF4-FFF2-40B4-BE49-F238E27FC236}">
                  <a16:creationId xmlns:a16="http://schemas.microsoft.com/office/drawing/2014/main" id="{301D9D83-771B-4BFC-A477-787E8CB65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3256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7349" name="Group 104">
            <a:extLst>
              <a:ext uri="{FF2B5EF4-FFF2-40B4-BE49-F238E27FC236}">
                <a16:creationId xmlns:a16="http://schemas.microsoft.com/office/drawing/2014/main" id="{752707E9-A745-43CB-8C4D-67E4D0F91E7D}"/>
              </a:ext>
            </a:extLst>
          </p:cNvPr>
          <p:cNvGrpSpPr>
            <a:grpSpLocks/>
          </p:cNvGrpSpPr>
          <p:nvPr/>
        </p:nvGrpSpPr>
        <p:grpSpPr bwMode="auto">
          <a:xfrm>
            <a:off x="2093913" y="5038725"/>
            <a:ext cx="2190750" cy="88900"/>
            <a:chOff x="1020" y="3252"/>
            <a:chExt cx="1380" cy="56"/>
          </a:xfrm>
        </p:grpSpPr>
        <p:sp>
          <p:nvSpPr>
            <p:cNvPr id="57403" name="Line 105">
              <a:extLst>
                <a:ext uri="{FF2B5EF4-FFF2-40B4-BE49-F238E27FC236}">
                  <a16:creationId xmlns:a16="http://schemas.microsoft.com/office/drawing/2014/main" id="{99B679DF-6C5D-468E-9E82-576D3CE76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3252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4" name="Line 106">
              <a:extLst>
                <a:ext uri="{FF2B5EF4-FFF2-40B4-BE49-F238E27FC236}">
                  <a16:creationId xmlns:a16="http://schemas.microsoft.com/office/drawing/2014/main" id="{D0A447C9-FAB2-4BED-9F24-1391D56DC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3252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5" name="Line 107">
              <a:extLst>
                <a:ext uri="{FF2B5EF4-FFF2-40B4-BE49-F238E27FC236}">
                  <a16:creationId xmlns:a16="http://schemas.microsoft.com/office/drawing/2014/main" id="{43B89A2F-3829-4AF7-B943-AC3142BB3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2" y="3252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6" name="Line 108">
              <a:extLst>
                <a:ext uri="{FF2B5EF4-FFF2-40B4-BE49-F238E27FC236}">
                  <a16:creationId xmlns:a16="http://schemas.microsoft.com/office/drawing/2014/main" id="{FB255B26-4272-4FC8-9478-FCB3F4603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8" y="3252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7" name="Line 109">
              <a:extLst>
                <a:ext uri="{FF2B5EF4-FFF2-40B4-BE49-F238E27FC236}">
                  <a16:creationId xmlns:a16="http://schemas.microsoft.com/office/drawing/2014/main" id="{36A9230E-7045-4033-A6DB-55997DC5C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4" y="3252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8" name="Line 110">
              <a:extLst>
                <a:ext uri="{FF2B5EF4-FFF2-40B4-BE49-F238E27FC236}">
                  <a16:creationId xmlns:a16="http://schemas.microsoft.com/office/drawing/2014/main" id="{5F8F45DC-FF4C-4AFC-800A-341F985D6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252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7350" name="Freeform 111">
            <a:extLst>
              <a:ext uri="{FF2B5EF4-FFF2-40B4-BE49-F238E27FC236}">
                <a16:creationId xmlns:a16="http://schemas.microsoft.com/office/drawing/2014/main" id="{0E3A505D-EAD0-46BE-A528-1D91EE6E7EBF}"/>
              </a:ext>
            </a:extLst>
          </p:cNvPr>
          <p:cNvSpPr>
            <a:spLocks/>
          </p:cNvSpPr>
          <p:nvPr/>
        </p:nvSpPr>
        <p:spPr bwMode="auto">
          <a:xfrm>
            <a:off x="5091115" y="3178175"/>
            <a:ext cx="2211387" cy="1881188"/>
          </a:xfrm>
          <a:custGeom>
            <a:avLst/>
            <a:gdLst>
              <a:gd name="T0" fmla="*/ 0 w 1393"/>
              <a:gd name="T1" fmla="*/ 0 h 1185"/>
              <a:gd name="T2" fmla="*/ 0 w 1393"/>
              <a:gd name="T3" fmla="*/ 2147483646 h 1185"/>
              <a:gd name="T4" fmla="*/ 2147483646 w 1393"/>
              <a:gd name="T5" fmla="*/ 2147483646 h 1185"/>
              <a:gd name="T6" fmla="*/ 0 60000 65536"/>
              <a:gd name="T7" fmla="*/ 0 60000 65536"/>
              <a:gd name="T8" fmla="*/ 0 60000 65536"/>
              <a:gd name="T9" fmla="*/ 0 w 1393"/>
              <a:gd name="T10" fmla="*/ 0 h 1185"/>
              <a:gd name="T11" fmla="*/ 1393 w 1393"/>
              <a:gd name="T12" fmla="*/ 1185 h 1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3" h="1185">
                <a:moveTo>
                  <a:pt x="0" y="0"/>
                </a:moveTo>
                <a:lnTo>
                  <a:pt x="0" y="1184"/>
                </a:lnTo>
                <a:lnTo>
                  <a:pt x="1392" y="118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57351" name="Group 112">
            <a:extLst>
              <a:ext uri="{FF2B5EF4-FFF2-40B4-BE49-F238E27FC236}">
                <a16:creationId xmlns:a16="http://schemas.microsoft.com/office/drawing/2014/main" id="{1672F11B-FF2E-42A4-A5F4-68819C3FCA7B}"/>
              </a:ext>
            </a:extLst>
          </p:cNvPr>
          <p:cNvGrpSpPr>
            <a:grpSpLocks/>
          </p:cNvGrpSpPr>
          <p:nvPr/>
        </p:nvGrpSpPr>
        <p:grpSpPr bwMode="auto">
          <a:xfrm>
            <a:off x="4995863" y="3178175"/>
            <a:ext cx="82550" cy="1879600"/>
            <a:chOff x="2848" y="2080"/>
            <a:chExt cx="52" cy="1184"/>
          </a:xfrm>
        </p:grpSpPr>
        <p:sp>
          <p:nvSpPr>
            <p:cNvPr id="57398" name="Line 113">
              <a:extLst>
                <a:ext uri="{FF2B5EF4-FFF2-40B4-BE49-F238E27FC236}">
                  <a16:creationId xmlns:a16="http://schemas.microsoft.com/office/drawing/2014/main" id="{7F0F6C18-9736-43BD-B6D2-D59165742C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2080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399" name="Line 114">
              <a:extLst>
                <a:ext uri="{FF2B5EF4-FFF2-40B4-BE49-F238E27FC236}">
                  <a16:creationId xmlns:a16="http://schemas.microsoft.com/office/drawing/2014/main" id="{76D11718-D6F7-48EC-8533-66F7B7A0A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2376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0" name="Line 115">
              <a:extLst>
                <a:ext uri="{FF2B5EF4-FFF2-40B4-BE49-F238E27FC236}">
                  <a16:creationId xmlns:a16="http://schemas.microsoft.com/office/drawing/2014/main" id="{6F056716-933F-4EDE-A045-DAF8C5917E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2672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1" name="Line 116">
              <a:extLst>
                <a:ext uri="{FF2B5EF4-FFF2-40B4-BE49-F238E27FC236}">
                  <a16:creationId xmlns:a16="http://schemas.microsoft.com/office/drawing/2014/main" id="{62B07272-DF86-4C5C-A883-804D3186D1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2968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7402" name="Line 117">
              <a:extLst>
                <a:ext uri="{FF2B5EF4-FFF2-40B4-BE49-F238E27FC236}">
                  <a16:creationId xmlns:a16="http://schemas.microsoft.com/office/drawing/2014/main" id="{8C6D950B-ECD8-4193-B340-CAEE8BEAA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3264"/>
              <a:ext cx="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57352" name="Line 118">
            <a:extLst>
              <a:ext uri="{FF2B5EF4-FFF2-40B4-BE49-F238E27FC236}">
                <a16:creationId xmlns:a16="http://schemas.microsoft.com/office/drawing/2014/main" id="{EB254D92-062F-4DF0-BFD0-F900DDC3A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75263" y="50514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353" name="Line 119">
            <a:extLst>
              <a:ext uri="{FF2B5EF4-FFF2-40B4-BE49-F238E27FC236}">
                <a16:creationId xmlns:a16="http://schemas.microsoft.com/office/drawing/2014/main" id="{B0CCAFB6-827A-47B4-AC44-27534EDE3B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8" y="50514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354" name="Line 120">
            <a:extLst>
              <a:ext uri="{FF2B5EF4-FFF2-40B4-BE49-F238E27FC236}">
                <a16:creationId xmlns:a16="http://schemas.microsoft.com/office/drawing/2014/main" id="{71BBA1B7-55A6-41BF-A0E6-315E11A8B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7600" y="50514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355" name="Line 121">
            <a:extLst>
              <a:ext uri="{FF2B5EF4-FFF2-40B4-BE49-F238E27FC236}">
                <a16:creationId xmlns:a16="http://schemas.microsoft.com/office/drawing/2014/main" id="{5FECE3BA-5ED1-42FB-A042-67FFED8F7E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7975" y="50514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356" name="Line 122">
            <a:extLst>
              <a:ext uri="{FF2B5EF4-FFF2-40B4-BE49-F238E27FC236}">
                <a16:creationId xmlns:a16="http://schemas.microsoft.com/office/drawing/2014/main" id="{B6515441-E15F-453D-B2D0-7E50B0A147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9938" y="5051425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357" name="Rectangle 123">
            <a:extLst>
              <a:ext uri="{FF2B5EF4-FFF2-40B4-BE49-F238E27FC236}">
                <a16:creationId xmlns:a16="http://schemas.microsoft.com/office/drawing/2014/main" id="{2E510B6E-AE82-42FC-8892-EA38707E5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340" y="3206750"/>
            <a:ext cx="399148" cy="2004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2.5</a:t>
            </a:r>
          </a:p>
          <a:p>
            <a:pPr algn="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2.0</a:t>
            </a:r>
          </a:p>
          <a:p>
            <a:pPr algn="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1.5</a:t>
            </a:r>
          </a:p>
          <a:p>
            <a:pPr algn="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1.0</a:t>
            </a:r>
          </a:p>
          <a:p>
            <a:pPr algn="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0.5</a:t>
            </a:r>
          </a:p>
          <a:p>
            <a:pPr algn="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57358" name="Freeform 124">
            <a:extLst>
              <a:ext uri="{FF2B5EF4-FFF2-40B4-BE49-F238E27FC236}">
                <a16:creationId xmlns:a16="http://schemas.microsoft.com/office/drawing/2014/main" id="{B589FC7C-18E7-46CE-991E-1EB2F0B42A6A}"/>
              </a:ext>
            </a:extLst>
          </p:cNvPr>
          <p:cNvSpPr>
            <a:spLocks/>
          </p:cNvSpPr>
          <p:nvPr/>
        </p:nvSpPr>
        <p:spPr bwMode="auto">
          <a:xfrm>
            <a:off x="5091115" y="3178175"/>
            <a:ext cx="2211387" cy="1881188"/>
          </a:xfrm>
          <a:custGeom>
            <a:avLst/>
            <a:gdLst>
              <a:gd name="T0" fmla="*/ 0 w 1393"/>
              <a:gd name="T1" fmla="*/ 0 h 1185"/>
              <a:gd name="T2" fmla="*/ 0 w 1393"/>
              <a:gd name="T3" fmla="*/ 2147483646 h 1185"/>
              <a:gd name="T4" fmla="*/ 2147483646 w 1393"/>
              <a:gd name="T5" fmla="*/ 2147483646 h 1185"/>
              <a:gd name="T6" fmla="*/ 0 60000 65536"/>
              <a:gd name="T7" fmla="*/ 0 60000 65536"/>
              <a:gd name="T8" fmla="*/ 0 60000 65536"/>
              <a:gd name="T9" fmla="*/ 0 w 1393"/>
              <a:gd name="T10" fmla="*/ 0 h 1185"/>
              <a:gd name="T11" fmla="*/ 1393 w 1393"/>
              <a:gd name="T12" fmla="*/ 1185 h 118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3" h="1185">
                <a:moveTo>
                  <a:pt x="0" y="0"/>
                </a:moveTo>
                <a:lnTo>
                  <a:pt x="0" y="1184"/>
                </a:lnTo>
                <a:lnTo>
                  <a:pt x="1392" y="1184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359" name="Rectangle 125">
            <a:extLst>
              <a:ext uri="{FF2B5EF4-FFF2-40B4-BE49-F238E27FC236}">
                <a16:creationId xmlns:a16="http://schemas.microsoft.com/office/drawing/2014/main" id="{E4EC714B-92E0-4631-B509-AC8C435DF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573" y="3060700"/>
            <a:ext cx="355867" cy="2176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15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40</a:t>
            </a:r>
          </a:p>
          <a:p>
            <a:pPr algn="r" eaLnBrk="0" fontAlgn="base" hangingPunct="0">
              <a:spcBef>
                <a:spcPct val="15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30</a:t>
            </a:r>
          </a:p>
          <a:p>
            <a:pPr algn="r" eaLnBrk="0" fontAlgn="base" hangingPunct="0">
              <a:spcBef>
                <a:spcPct val="15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20</a:t>
            </a:r>
          </a:p>
          <a:p>
            <a:pPr algn="r" eaLnBrk="0" fontAlgn="base" hangingPunct="0">
              <a:spcBef>
                <a:spcPct val="15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10</a:t>
            </a:r>
          </a:p>
          <a:p>
            <a:pPr algn="r" eaLnBrk="0" fontAlgn="base" hangingPunct="0">
              <a:spcBef>
                <a:spcPct val="15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57360" name="Rectangle 126">
            <a:extLst>
              <a:ext uri="{FF2B5EF4-FFF2-40B4-BE49-F238E27FC236}">
                <a16:creationId xmlns:a16="http://schemas.microsoft.com/office/drawing/2014/main" id="{4FDBBFE0-A3F2-440E-8E18-3F490FFE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190" y="5124452"/>
            <a:ext cx="270908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57361" name="Rectangle 127">
            <a:extLst>
              <a:ext uri="{FF2B5EF4-FFF2-40B4-BE49-F238E27FC236}">
                <a16:creationId xmlns:a16="http://schemas.microsoft.com/office/drawing/2014/main" id="{5BA35F1D-1256-4306-BB92-F48A60966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719" y="5124452"/>
            <a:ext cx="355867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50</a:t>
            </a:r>
          </a:p>
        </p:txBody>
      </p:sp>
      <p:sp>
        <p:nvSpPr>
          <p:cNvPr id="57362" name="Rectangle 128">
            <a:extLst>
              <a:ext uri="{FF2B5EF4-FFF2-40B4-BE49-F238E27FC236}">
                <a16:creationId xmlns:a16="http://schemas.microsoft.com/office/drawing/2014/main" id="{CDACF916-9FEA-43D4-9425-0C7685661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181" y="5124452"/>
            <a:ext cx="44082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100</a:t>
            </a:r>
          </a:p>
        </p:txBody>
      </p:sp>
      <p:sp>
        <p:nvSpPr>
          <p:cNvPr id="57363" name="Rectangle 129">
            <a:extLst>
              <a:ext uri="{FF2B5EF4-FFF2-40B4-BE49-F238E27FC236}">
                <a16:creationId xmlns:a16="http://schemas.microsoft.com/office/drawing/2014/main" id="{C0E47411-0C8F-42D2-809B-E032093BB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331" y="5124452"/>
            <a:ext cx="44082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150</a:t>
            </a:r>
          </a:p>
        </p:txBody>
      </p:sp>
      <p:sp>
        <p:nvSpPr>
          <p:cNvPr id="57364" name="Rectangle 130">
            <a:extLst>
              <a:ext uri="{FF2B5EF4-FFF2-40B4-BE49-F238E27FC236}">
                <a16:creationId xmlns:a16="http://schemas.microsoft.com/office/drawing/2014/main" id="{B31456D1-8A9C-4F50-9B50-03CA32D30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8481" y="5124452"/>
            <a:ext cx="44082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200</a:t>
            </a:r>
          </a:p>
        </p:txBody>
      </p:sp>
      <p:sp>
        <p:nvSpPr>
          <p:cNvPr id="57365" name="Rectangle 131">
            <a:extLst>
              <a:ext uri="{FF2B5EF4-FFF2-40B4-BE49-F238E27FC236}">
                <a16:creationId xmlns:a16="http://schemas.microsoft.com/office/drawing/2014/main" id="{861429C5-1FAC-4028-8C51-7E9B48EAE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631" y="5124452"/>
            <a:ext cx="44082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250</a:t>
            </a:r>
          </a:p>
        </p:txBody>
      </p:sp>
      <p:sp>
        <p:nvSpPr>
          <p:cNvPr id="57366" name="Rectangle 132">
            <a:extLst>
              <a:ext uri="{FF2B5EF4-FFF2-40B4-BE49-F238E27FC236}">
                <a16:creationId xmlns:a16="http://schemas.microsoft.com/office/drawing/2014/main" id="{B777FEF2-5ABC-4C73-B632-EC787E978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833" y="5135565"/>
            <a:ext cx="492122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-200</a:t>
            </a:r>
          </a:p>
        </p:txBody>
      </p:sp>
      <p:sp>
        <p:nvSpPr>
          <p:cNvPr id="57367" name="Rectangle 133">
            <a:extLst>
              <a:ext uri="{FF2B5EF4-FFF2-40B4-BE49-F238E27FC236}">
                <a16:creationId xmlns:a16="http://schemas.microsoft.com/office/drawing/2014/main" id="{45CD9676-4B8E-4380-B7CD-DA853BD01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971" y="5135565"/>
            <a:ext cx="492122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-100</a:t>
            </a:r>
          </a:p>
        </p:txBody>
      </p:sp>
      <p:sp>
        <p:nvSpPr>
          <p:cNvPr id="57368" name="Rectangle 134">
            <a:extLst>
              <a:ext uri="{FF2B5EF4-FFF2-40B4-BE49-F238E27FC236}">
                <a16:creationId xmlns:a16="http://schemas.microsoft.com/office/drawing/2014/main" id="{7DD91BDB-34A5-4583-AB93-737A841B8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940" y="5135565"/>
            <a:ext cx="270908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57369" name="Rectangle 135">
            <a:extLst>
              <a:ext uri="{FF2B5EF4-FFF2-40B4-BE49-F238E27FC236}">
                <a16:creationId xmlns:a16="http://schemas.microsoft.com/office/drawing/2014/main" id="{35451849-DEDE-4CB6-8378-DA8A0E730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5181" y="5135565"/>
            <a:ext cx="44082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100</a:t>
            </a:r>
          </a:p>
        </p:txBody>
      </p:sp>
      <p:sp>
        <p:nvSpPr>
          <p:cNvPr id="57370" name="Rectangle 136">
            <a:extLst>
              <a:ext uri="{FF2B5EF4-FFF2-40B4-BE49-F238E27FC236}">
                <a16:creationId xmlns:a16="http://schemas.microsoft.com/office/drawing/2014/main" id="{19E4FB01-0B67-45BC-84A6-E203869CA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731" y="5135565"/>
            <a:ext cx="440826" cy="277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zh-TW" altLang="en-US" sz="1200">
                <a:solidFill>
                  <a:srgbClr val="FFFFFF"/>
                </a:solidFill>
                <a:ea typeface="新細明體" panose="02020500000000000000" pitchFamily="18" charset="-120"/>
              </a:rPr>
              <a:t>200</a:t>
            </a:r>
          </a:p>
        </p:txBody>
      </p:sp>
      <p:sp>
        <p:nvSpPr>
          <p:cNvPr id="57371" name="Oval 137">
            <a:extLst>
              <a:ext uri="{FF2B5EF4-FFF2-40B4-BE49-F238E27FC236}">
                <a16:creationId xmlns:a16="http://schemas.microsoft.com/office/drawing/2014/main" id="{F30B8BBD-1BC7-415B-B73B-F71D126F1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2009775"/>
            <a:ext cx="127000" cy="127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72" name="Oval 138">
            <a:extLst>
              <a:ext uri="{FF2B5EF4-FFF2-40B4-BE49-F238E27FC236}">
                <a16:creationId xmlns:a16="http://schemas.microsoft.com/office/drawing/2014/main" id="{46F0B0AA-617D-4445-A1F8-19237DDDF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2009775"/>
            <a:ext cx="127000" cy="127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73" name="Oval 139">
            <a:extLst>
              <a:ext uri="{FF2B5EF4-FFF2-40B4-BE49-F238E27FC236}">
                <a16:creationId xmlns:a16="http://schemas.microsoft.com/office/drawing/2014/main" id="{242DB419-DFD7-4CC3-A90F-50C9DEE81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2009775"/>
            <a:ext cx="127000" cy="127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74" name="Oval 140">
            <a:extLst>
              <a:ext uri="{FF2B5EF4-FFF2-40B4-BE49-F238E27FC236}">
                <a16:creationId xmlns:a16="http://schemas.microsoft.com/office/drawing/2014/main" id="{0228AC25-A1DE-4A6E-9D2F-A79A188C8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2009775"/>
            <a:ext cx="127000" cy="127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75" name="Oval 141">
            <a:extLst>
              <a:ext uri="{FF2B5EF4-FFF2-40B4-BE49-F238E27FC236}">
                <a16:creationId xmlns:a16="http://schemas.microsoft.com/office/drawing/2014/main" id="{8D9F84C0-6155-4C68-AA8D-17A865900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913" y="2009775"/>
            <a:ext cx="127000" cy="127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76" name="Line 142">
            <a:extLst>
              <a:ext uri="{FF2B5EF4-FFF2-40B4-BE49-F238E27FC236}">
                <a16:creationId xmlns:a16="http://schemas.microsoft.com/office/drawing/2014/main" id="{8FFA819C-F6A8-40F0-8C74-12EEC6A11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1713" y="2085975"/>
            <a:ext cx="444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377" name="Line 143">
            <a:extLst>
              <a:ext uri="{FF2B5EF4-FFF2-40B4-BE49-F238E27FC236}">
                <a16:creationId xmlns:a16="http://schemas.microsoft.com/office/drawing/2014/main" id="{9A15F101-05FA-4C5B-8C72-67506525812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59013" y="1755775"/>
            <a:ext cx="4445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378" name="Oval 144">
            <a:extLst>
              <a:ext uri="{FF2B5EF4-FFF2-40B4-BE49-F238E27FC236}">
                <a16:creationId xmlns:a16="http://schemas.microsoft.com/office/drawing/2014/main" id="{3FDFA048-A29F-4D0B-89A4-43AEF9624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1692275"/>
            <a:ext cx="127000" cy="127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79" name="Oval 145">
            <a:extLst>
              <a:ext uri="{FF2B5EF4-FFF2-40B4-BE49-F238E27FC236}">
                <a16:creationId xmlns:a16="http://schemas.microsoft.com/office/drawing/2014/main" id="{CF3C7095-F832-4657-9668-B88017535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1692275"/>
            <a:ext cx="127000" cy="127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80" name="Oval 146">
            <a:extLst>
              <a:ext uri="{FF2B5EF4-FFF2-40B4-BE49-F238E27FC236}">
                <a16:creationId xmlns:a16="http://schemas.microsoft.com/office/drawing/2014/main" id="{1B311654-54F8-4989-9880-1384CBB58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563" y="1692275"/>
            <a:ext cx="127000" cy="127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81" name="Oval 147">
            <a:extLst>
              <a:ext uri="{FF2B5EF4-FFF2-40B4-BE49-F238E27FC236}">
                <a16:creationId xmlns:a16="http://schemas.microsoft.com/office/drawing/2014/main" id="{23615552-EAF1-4D1E-8C01-7BF87C8F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1692275"/>
            <a:ext cx="127000" cy="127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82" name="Oval 148">
            <a:extLst>
              <a:ext uri="{FF2B5EF4-FFF2-40B4-BE49-F238E27FC236}">
                <a16:creationId xmlns:a16="http://schemas.microsoft.com/office/drawing/2014/main" id="{0142CA1B-8FE9-4403-966F-121B20F1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4913" y="1692275"/>
            <a:ext cx="127000" cy="127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83" name="Oval 149">
            <a:extLst>
              <a:ext uri="{FF2B5EF4-FFF2-40B4-BE49-F238E27FC236}">
                <a16:creationId xmlns:a16="http://schemas.microsoft.com/office/drawing/2014/main" id="{6E5BC087-F95E-4D1E-9D96-E4016B15B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913" y="1692275"/>
            <a:ext cx="127000" cy="1270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84" name="Oval 150">
            <a:extLst>
              <a:ext uri="{FF2B5EF4-FFF2-40B4-BE49-F238E27FC236}">
                <a16:creationId xmlns:a16="http://schemas.microsoft.com/office/drawing/2014/main" id="{F657C69E-8EC4-48BE-AC6D-E3CB501D7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7213" y="2009775"/>
            <a:ext cx="127000" cy="127000"/>
          </a:xfrm>
          <a:prstGeom prst="ellipse">
            <a:avLst/>
          </a:prstGeom>
          <a:solidFill>
            <a:srgbClr val="063DE8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7385" name="Rectangle 151">
            <a:extLst>
              <a:ext uri="{FF2B5EF4-FFF2-40B4-BE49-F238E27FC236}">
                <a16:creationId xmlns:a16="http://schemas.microsoft.com/office/drawing/2014/main" id="{B637DB53-0B84-4B3A-8778-EB08F736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0375" y="1365252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en-US" altLang="zh-TW" sz="1800">
                <a:solidFill>
                  <a:srgbClr val="FFFFFF"/>
                </a:solidFill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57386" name="Rectangle 152">
            <a:extLst>
              <a:ext uri="{FF2B5EF4-FFF2-40B4-BE49-F238E27FC236}">
                <a16:creationId xmlns:a16="http://schemas.microsoft.com/office/drawing/2014/main" id="{1D3BA7B0-2184-446C-88A6-3DE817F20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2171702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en-US" altLang="zh-TW" sz="1800">
                <a:solidFill>
                  <a:srgbClr val="FFFFFF"/>
                </a:solidFill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57387" name="Rectangle 153">
            <a:extLst>
              <a:ext uri="{FF2B5EF4-FFF2-40B4-BE49-F238E27FC236}">
                <a16:creationId xmlns:a16="http://schemas.microsoft.com/office/drawing/2014/main" id="{97C07B65-B67E-4CF8-BCE3-0633777D5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025" y="2152652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en-US" altLang="zh-TW" sz="1800">
                <a:solidFill>
                  <a:srgbClr val="FFFFFF"/>
                </a:solidFill>
                <a:ea typeface="新細明體" panose="02020500000000000000" pitchFamily="18" charset="-120"/>
              </a:rPr>
              <a:t>X</a:t>
            </a:r>
          </a:p>
        </p:txBody>
      </p:sp>
      <p:sp>
        <p:nvSpPr>
          <p:cNvPr id="57388" name="Rectangle 154">
            <a:extLst>
              <a:ext uri="{FF2B5EF4-FFF2-40B4-BE49-F238E27FC236}">
                <a16:creationId xmlns:a16="http://schemas.microsoft.com/office/drawing/2014/main" id="{8A4F0166-F53A-45F1-839D-73066C19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4526" y="2308225"/>
            <a:ext cx="152285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87000"/>
              </a:spcBef>
              <a:spcAft>
                <a:spcPct val="0"/>
              </a:spcAft>
            </a:pPr>
            <a:r>
              <a:rPr lang="en-US" altLang="zh-TW">
                <a:solidFill>
                  <a:srgbClr val="FAFD00"/>
                </a:solidFill>
                <a:ea typeface="新細明體" panose="02020500000000000000" pitchFamily="18" charset="-120"/>
              </a:rPr>
              <a:t>X = (A+B)/2</a:t>
            </a:r>
          </a:p>
        </p:txBody>
      </p:sp>
      <p:sp>
        <p:nvSpPr>
          <p:cNvPr id="57389" name="Rectangle 155">
            <a:extLst>
              <a:ext uri="{FF2B5EF4-FFF2-40B4-BE49-F238E27FC236}">
                <a16:creationId xmlns:a16="http://schemas.microsoft.com/office/drawing/2014/main" id="{86472A57-9262-4085-9369-E391C1B01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2828925"/>
            <a:ext cx="1970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Histogram (x 1,000)</a:t>
            </a:r>
          </a:p>
        </p:txBody>
      </p:sp>
      <p:sp>
        <p:nvSpPr>
          <p:cNvPr id="57390" name="Rectangle 156">
            <a:extLst>
              <a:ext uri="{FF2B5EF4-FFF2-40B4-BE49-F238E27FC236}">
                <a16:creationId xmlns:a16="http://schemas.microsoft.com/office/drawing/2014/main" id="{F5391DA6-47D5-4FC3-998F-E1EC8E9BF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150" y="2827338"/>
            <a:ext cx="1970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Histogram (x 1,000)</a:t>
            </a:r>
          </a:p>
        </p:txBody>
      </p:sp>
      <p:sp>
        <p:nvSpPr>
          <p:cNvPr id="57391" name="Freeform 157">
            <a:extLst>
              <a:ext uri="{FF2B5EF4-FFF2-40B4-BE49-F238E27FC236}">
                <a16:creationId xmlns:a16="http://schemas.microsoft.com/office/drawing/2014/main" id="{A1CA2D70-2A6B-4B0E-A675-036854310A77}"/>
              </a:ext>
            </a:extLst>
          </p:cNvPr>
          <p:cNvSpPr>
            <a:spLocks/>
          </p:cNvSpPr>
          <p:nvPr/>
        </p:nvSpPr>
        <p:spPr bwMode="auto">
          <a:xfrm>
            <a:off x="2189165" y="3178175"/>
            <a:ext cx="2243137" cy="1868488"/>
          </a:xfrm>
          <a:custGeom>
            <a:avLst/>
            <a:gdLst>
              <a:gd name="T0" fmla="*/ 171370587 w 1413"/>
              <a:gd name="T1" fmla="*/ 2147483646 h 1177"/>
              <a:gd name="T2" fmla="*/ 252015569 w 1413"/>
              <a:gd name="T3" fmla="*/ 2147483646 h 1177"/>
              <a:gd name="T4" fmla="*/ 282257437 w 1413"/>
              <a:gd name="T5" fmla="*/ 2147483646 h 1177"/>
              <a:gd name="T6" fmla="*/ 292338060 w 1413"/>
              <a:gd name="T7" fmla="*/ 2147483646 h 1177"/>
              <a:gd name="T8" fmla="*/ 312499305 w 1413"/>
              <a:gd name="T9" fmla="*/ 2026206167 h 1177"/>
              <a:gd name="T10" fmla="*/ 332660551 w 1413"/>
              <a:gd name="T11" fmla="*/ 1804432358 h 1177"/>
              <a:gd name="T12" fmla="*/ 352821796 w 1413"/>
              <a:gd name="T13" fmla="*/ 1582658549 h 1177"/>
              <a:gd name="T14" fmla="*/ 372983042 w 1413"/>
              <a:gd name="T15" fmla="*/ 1360884739 h 1177"/>
              <a:gd name="T16" fmla="*/ 403224910 w 1413"/>
              <a:gd name="T17" fmla="*/ 1139110930 h 1177"/>
              <a:gd name="T18" fmla="*/ 413305533 w 1413"/>
              <a:gd name="T19" fmla="*/ 917337120 h 1177"/>
              <a:gd name="T20" fmla="*/ 453628024 w 1413"/>
              <a:gd name="T21" fmla="*/ 705643939 h 1177"/>
              <a:gd name="T22" fmla="*/ 554434251 w 1413"/>
              <a:gd name="T23" fmla="*/ 887095237 h 1177"/>
              <a:gd name="T24" fmla="*/ 554434251 w 1413"/>
              <a:gd name="T25" fmla="*/ 1108869047 h 1177"/>
              <a:gd name="T26" fmla="*/ 594756742 w 1413"/>
              <a:gd name="T27" fmla="*/ 1330642856 h 1177"/>
              <a:gd name="T28" fmla="*/ 635079233 w 1413"/>
              <a:gd name="T29" fmla="*/ 1552416665 h 1177"/>
              <a:gd name="T30" fmla="*/ 675401724 w 1413"/>
              <a:gd name="T31" fmla="*/ 1774190475 h 1177"/>
              <a:gd name="T32" fmla="*/ 735885461 w 1413"/>
              <a:gd name="T33" fmla="*/ 1995964284 h 1177"/>
              <a:gd name="T34" fmla="*/ 846772311 w 1413"/>
              <a:gd name="T35" fmla="*/ 2006044912 h 1177"/>
              <a:gd name="T36" fmla="*/ 997981653 w 1413"/>
              <a:gd name="T37" fmla="*/ 1965722401 h 1177"/>
              <a:gd name="T38" fmla="*/ 1058465389 w 1413"/>
              <a:gd name="T39" fmla="*/ 1743948592 h 1177"/>
              <a:gd name="T40" fmla="*/ 1108868503 w 1413"/>
              <a:gd name="T41" fmla="*/ 1522174782 h 1177"/>
              <a:gd name="T42" fmla="*/ 1149190994 w 1413"/>
              <a:gd name="T43" fmla="*/ 1300400973 h 1177"/>
              <a:gd name="T44" fmla="*/ 1189513485 w 1413"/>
              <a:gd name="T45" fmla="*/ 1078627164 h 1177"/>
              <a:gd name="T46" fmla="*/ 1199594108 w 1413"/>
              <a:gd name="T47" fmla="*/ 856853354 h 1177"/>
              <a:gd name="T48" fmla="*/ 1239916599 w 1413"/>
              <a:gd name="T49" fmla="*/ 806450216 h 1177"/>
              <a:gd name="T50" fmla="*/ 1300400335 w 1413"/>
              <a:gd name="T51" fmla="*/ 1028224025 h 1177"/>
              <a:gd name="T52" fmla="*/ 1350803449 w 1413"/>
              <a:gd name="T53" fmla="*/ 1249997834 h 1177"/>
              <a:gd name="T54" fmla="*/ 1401206563 w 1413"/>
              <a:gd name="T55" fmla="*/ 1471771644 h 1177"/>
              <a:gd name="T56" fmla="*/ 1491932167 w 1413"/>
              <a:gd name="T57" fmla="*/ 1280239718 h 1177"/>
              <a:gd name="T58" fmla="*/ 1522174036 w 1413"/>
              <a:gd name="T59" fmla="*/ 1058465908 h 1177"/>
              <a:gd name="T60" fmla="*/ 1562496527 w 1413"/>
              <a:gd name="T61" fmla="*/ 836692099 h 1177"/>
              <a:gd name="T62" fmla="*/ 1582657772 w 1413"/>
              <a:gd name="T63" fmla="*/ 614918290 h 1177"/>
              <a:gd name="T64" fmla="*/ 1643141509 w 1413"/>
              <a:gd name="T65" fmla="*/ 393144480 h 1177"/>
              <a:gd name="T66" fmla="*/ 1703625245 w 1413"/>
              <a:gd name="T67" fmla="*/ 413305736 h 1177"/>
              <a:gd name="T68" fmla="*/ 1733867114 w 1413"/>
              <a:gd name="T69" fmla="*/ 635079545 h 1177"/>
              <a:gd name="T70" fmla="*/ 1764108982 w 1413"/>
              <a:gd name="T71" fmla="*/ 816530844 h 1177"/>
              <a:gd name="T72" fmla="*/ 1794350850 w 1413"/>
              <a:gd name="T73" fmla="*/ 594757034 h 1177"/>
              <a:gd name="T74" fmla="*/ 1844753964 w 1413"/>
              <a:gd name="T75" fmla="*/ 372983225 h 1177"/>
              <a:gd name="T76" fmla="*/ 1935479569 w 1413"/>
              <a:gd name="T77" fmla="*/ 383063853 h 1177"/>
              <a:gd name="T78" fmla="*/ 1965721437 w 1413"/>
              <a:gd name="T79" fmla="*/ 483870129 h 1177"/>
              <a:gd name="T80" fmla="*/ 1975802060 w 1413"/>
              <a:gd name="T81" fmla="*/ 262096320 h 1177"/>
              <a:gd name="T82" fmla="*/ 2006043928 w 1413"/>
              <a:gd name="T83" fmla="*/ 40322511 h 1177"/>
              <a:gd name="T84" fmla="*/ 2086688910 w 1413"/>
              <a:gd name="T85" fmla="*/ 171370671 h 1177"/>
              <a:gd name="T86" fmla="*/ 2086688910 w 1413"/>
              <a:gd name="T87" fmla="*/ 393144480 h 1177"/>
              <a:gd name="T88" fmla="*/ 2127011401 w 1413"/>
              <a:gd name="T89" fmla="*/ 614918290 h 1177"/>
              <a:gd name="T90" fmla="*/ 2147172646 w 1413"/>
              <a:gd name="T91" fmla="*/ 836692099 h 1177"/>
              <a:gd name="T92" fmla="*/ 2147483646 w 1413"/>
              <a:gd name="T93" fmla="*/ 1058465908 h 1177"/>
              <a:gd name="T94" fmla="*/ 2147483646 w 1413"/>
              <a:gd name="T95" fmla="*/ 1280239718 h 1177"/>
              <a:gd name="T96" fmla="*/ 2147483646 w 1413"/>
              <a:gd name="T97" fmla="*/ 1502013527 h 1177"/>
              <a:gd name="T98" fmla="*/ 2147483646 w 1413"/>
              <a:gd name="T99" fmla="*/ 1602819804 h 1177"/>
              <a:gd name="T100" fmla="*/ 2147483646 w 1413"/>
              <a:gd name="T101" fmla="*/ 1673384198 h 1177"/>
              <a:gd name="T102" fmla="*/ 2147483646 w 1413"/>
              <a:gd name="T103" fmla="*/ 1895158007 h 1177"/>
              <a:gd name="T104" fmla="*/ 2147483646 w 1413"/>
              <a:gd name="T105" fmla="*/ 2116931816 h 1177"/>
              <a:gd name="T106" fmla="*/ 2147483646 w 1413"/>
              <a:gd name="T107" fmla="*/ 2127012444 h 1177"/>
              <a:gd name="T108" fmla="*/ 2147483646 w 1413"/>
              <a:gd name="T109" fmla="*/ 1935480518 h 1177"/>
              <a:gd name="T110" fmla="*/ 2147483646 w 1413"/>
              <a:gd name="T111" fmla="*/ 1965722401 h 1177"/>
              <a:gd name="T112" fmla="*/ 2147483646 w 1413"/>
              <a:gd name="T113" fmla="*/ 1824593613 h 1177"/>
              <a:gd name="T114" fmla="*/ 2147483646 w 1413"/>
              <a:gd name="T115" fmla="*/ 2046367423 h 1177"/>
              <a:gd name="T116" fmla="*/ 2147483646 w 1413"/>
              <a:gd name="T117" fmla="*/ 2147483646 h 1177"/>
              <a:gd name="T118" fmla="*/ 2147483646 w 1413"/>
              <a:gd name="T119" fmla="*/ 2147483646 h 1177"/>
              <a:gd name="T120" fmla="*/ 2147483646 w 1413"/>
              <a:gd name="T121" fmla="*/ 2147483646 h 1177"/>
              <a:gd name="T122" fmla="*/ 2147483646 w 1413"/>
              <a:gd name="T123" fmla="*/ 2147483646 h 1177"/>
              <a:gd name="T124" fmla="*/ 2147483646 w 1413"/>
              <a:gd name="T125" fmla="*/ 2147483646 h 117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413"/>
              <a:gd name="T190" fmla="*/ 0 h 1177"/>
              <a:gd name="T191" fmla="*/ 1413 w 1413"/>
              <a:gd name="T192" fmla="*/ 1177 h 1177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413" h="1177">
                <a:moveTo>
                  <a:pt x="0" y="1164"/>
                </a:moveTo>
                <a:lnTo>
                  <a:pt x="8" y="1168"/>
                </a:lnTo>
                <a:lnTo>
                  <a:pt x="16" y="1168"/>
                </a:lnTo>
                <a:lnTo>
                  <a:pt x="24" y="1168"/>
                </a:lnTo>
                <a:lnTo>
                  <a:pt x="32" y="1168"/>
                </a:lnTo>
                <a:lnTo>
                  <a:pt x="40" y="1168"/>
                </a:lnTo>
                <a:lnTo>
                  <a:pt x="48" y="1164"/>
                </a:lnTo>
                <a:lnTo>
                  <a:pt x="56" y="1164"/>
                </a:lnTo>
                <a:lnTo>
                  <a:pt x="56" y="1156"/>
                </a:lnTo>
                <a:lnTo>
                  <a:pt x="60" y="1148"/>
                </a:lnTo>
                <a:lnTo>
                  <a:pt x="68" y="1148"/>
                </a:lnTo>
                <a:lnTo>
                  <a:pt x="68" y="1140"/>
                </a:lnTo>
                <a:lnTo>
                  <a:pt x="76" y="1136"/>
                </a:lnTo>
                <a:lnTo>
                  <a:pt x="76" y="1128"/>
                </a:lnTo>
                <a:lnTo>
                  <a:pt x="76" y="1120"/>
                </a:lnTo>
                <a:lnTo>
                  <a:pt x="84" y="1116"/>
                </a:lnTo>
                <a:lnTo>
                  <a:pt x="88" y="1108"/>
                </a:lnTo>
                <a:lnTo>
                  <a:pt x="92" y="1100"/>
                </a:lnTo>
                <a:lnTo>
                  <a:pt x="92" y="1092"/>
                </a:lnTo>
                <a:lnTo>
                  <a:pt x="96" y="1084"/>
                </a:lnTo>
                <a:lnTo>
                  <a:pt x="100" y="1076"/>
                </a:lnTo>
                <a:lnTo>
                  <a:pt x="100" y="1068"/>
                </a:lnTo>
                <a:lnTo>
                  <a:pt x="104" y="1060"/>
                </a:lnTo>
                <a:lnTo>
                  <a:pt x="104" y="1052"/>
                </a:lnTo>
                <a:lnTo>
                  <a:pt x="104" y="1044"/>
                </a:lnTo>
                <a:lnTo>
                  <a:pt x="104" y="1036"/>
                </a:lnTo>
                <a:lnTo>
                  <a:pt x="104" y="1028"/>
                </a:lnTo>
                <a:lnTo>
                  <a:pt x="104" y="1020"/>
                </a:lnTo>
                <a:lnTo>
                  <a:pt x="104" y="1012"/>
                </a:lnTo>
                <a:lnTo>
                  <a:pt x="108" y="1004"/>
                </a:lnTo>
                <a:lnTo>
                  <a:pt x="108" y="996"/>
                </a:lnTo>
                <a:lnTo>
                  <a:pt x="108" y="988"/>
                </a:lnTo>
                <a:lnTo>
                  <a:pt x="112" y="980"/>
                </a:lnTo>
                <a:lnTo>
                  <a:pt x="112" y="972"/>
                </a:lnTo>
                <a:lnTo>
                  <a:pt x="112" y="964"/>
                </a:lnTo>
                <a:lnTo>
                  <a:pt x="116" y="956"/>
                </a:lnTo>
                <a:lnTo>
                  <a:pt x="116" y="948"/>
                </a:lnTo>
                <a:lnTo>
                  <a:pt x="116" y="940"/>
                </a:lnTo>
                <a:lnTo>
                  <a:pt x="116" y="932"/>
                </a:lnTo>
                <a:lnTo>
                  <a:pt x="116" y="924"/>
                </a:lnTo>
                <a:lnTo>
                  <a:pt x="116" y="916"/>
                </a:lnTo>
                <a:lnTo>
                  <a:pt x="116" y="908"/>
                </a:lnTo>
                <a:lnTo>
                  <a:pt x="116" y="900"/>
                </a:lnTo>
                <a:lnTo>
                  <a:pt x="116" y="892"/>
                </a:lnTo>
                <a:lnTo>
                  <a:pt x="116" y="884"/>
                </a:lnTo>
                <a:lnTo>
                  <a:pt x="116" y="876"/>
                </a:lnTo>
                <a:lnTo>
                  <a:pt x="120" y="868"/>
                </a:lnTo>
                <a:lnTo>
                  <a:pt x="120" y="860"/>
                </a:lnTo>
                <a:lnTo>
                  <a:pt x="124" y="852"/>
                </a:lnTo>
                <a:lnTo>
                  <a:pt x="124" y="844"/>
                </a:lnTo>
                <a:lnTo>
                  <a:pt x="124" y="836"/>
                </a:lnTo>
                <a:lnTo>
                  <a:pt x="124" y="828"/>
                </a:lnTo>
                <a:lnTo>
                  <a:pt x="124" y="820"/>
                </a:lnTo>
                <a:lnTo>
                  <a:pt x="124" y="812"/>
                </a:lnTo>
                <a:lnTo>
                  <a:pt x="124" y="804"/>
                </a:lnTo>
                <a:lnTo>
                  <a:pt x="124" y="796"/>
                </a:lnTo>
                <a:lnTo>
                  <a:pt x="124" y="788"/>
                </a:lnTo>
                <a:lnTo>
                  <a:pt x="124" y="780"/>
                </a:lnTo>
                <a:lnTo>
                  <a:pt x="128" y="772"/>
                </a:lnTo>
                <a:lnTo>
                  <a:pt x="128" y="764"/>
                </a:lnTo>
                <a:lnTo>
                  <a:pt x="132" y="756"/>
                </a:lnTo>
                <a:lnTo>
                  <a:pt x="132" y="748"/>
                </a:lnTo>
                <a:lnTo>
                  <a:pt x="132" y="740"/>
                </a:lnTo>
                <a:lnTo>
                  <a:pt x="132" y="732"/>
                </a:lnTo>
                <a:lnTo>
                  <a:pt x="132" y="724"/>
                </a:lnTo>
                <a:lnTo>
                  <a:pt x="132" y="716"/>
                </a:lnTo>
                <a:lnTo>
                  <a:pt x="132" y="708"/>
                </a:lnTo>
                <a:lnTo>
                  <a:pt x="132" y="700"/>
                </a:lnTo>
                <a:lnTo>
                  <a:pt x="132" y="692"/>
                </a:lnTo>
                <a:lnTo>
                  <a:pt x="132" y="684"/>
                </a:lnTo>
                <a:lnTo>
                  <a:pt x="132" y="676"/>
                </a:lnTo>
                <a:lnTo>
                  <a:pt x="132" y="668"/>
                </a:lnTo>
                <a:lnTo>
                  <a:pt x="132" y="660"/>
                </a:lnTo>
                <a:lnTo>
                  <a:pt x="136" y="652"/>
                </a:lnTo>
                <a:lnTo>
                  <a:pt x="136" y="644"/>
                </a:lnTo>
                <a:lnTo>
                  <a:pt x="136" y="636"/>
                </a:lnTo>
                <a:lnTo>
                  <a:pt x="140" y="628"/>
                </a:lnTo>
                <a:lnTo>
                  <a:pt x="140" y="620"/>
                </a:lnTo>
                <a:lnTo>
                  <a:pt x="140" y="612"/>
                </a:lnTo>
                <a:lnTo>
                  <a:pt x="140" y="604"/>
                </a:lnTo>
                <a:lnTo>
                  <a:pt x="140" y="596"/>
                </a:lnTo>
                <a:lnTo>
                  <a:pt x="144" y="588"/>
                </a:lnTo>
                <a:lnTo>
                  <a:pt x="144" y="580"/>
                </a:lnTo>
                <a:lnTo>
                  <a:pt x="144" y="572"/>
                </a:lnTo>
                <a:lnTo>
                  <a:pt x="148" y="564"/>
                </a:lnTo>
                <a:lnTo>
                  <a:pt x="148" y="556"/>
                </a:lnTo>
                <a:lnTo>
                  <a:pt x="148" y="548"/>
                </a:lnTo>
                <a:lnTo>
                  <a:pt x="148" y="540"/>
                </a:lnTo>
                <a:lnTo>
                  <a:pt x="148" y="532"/>
                </a:lnTo>
                <a:lnTo>
                  <a:pt x="148" y="524"/>
                </a:lnTo>
                <a:lnTo>
                  <a:pt x="148" y="516"/>
                </a:lnTo>
                <a:lnTo>
                  <a:pt x="148" y="508"/>
                </a:lnTo>
                <a:lnTo>
                  <a:pt x="144" y="500"/>
                </a:lnTo>
                <a:lnTo>
                  <a:pt x="148" y="492"/>
                </a:lnTo>
                <a:lnTo>
                  <a:pt x="148" y="484"/>
                </a:lnTo>
                <a:lnTo>
                  <a:pt x="152" y="476"/>
                </a:lnTo>
                <a:lnTo>
                  <a:pt x="156" y="468"/>
                </a:lnTo>
                <a:lnTo>
                  <a:pt x="156" y="460"/>
                </a:lnTo>
                <a:lnTo>
                  <a:pt x="160" y="452"/>
                </a:lnTo>
                <a:lnTo>
                  <a:pt x="160" y="444"/>
                </a:lnTo>
                <a:lnTo>
                  <a:pt x="160" y="436"/>
                </a:lnTo>
                <a:lnTo>
                  <a:pt x="160" y="428"/>
                </a:lnTo>
                <a:lnTo>
                  <a:pt x="160" y="420"/>
                </a:lnTo>
                <a:lnTo>
                  <a:pt x="160" y="412"/>
                </a:lnTo>
                <a:lnTo>
                  <a:pt x="160" y="404"/>
                </a:lnTo>
                <a:lnTo>
                  <a:pt x="160" y="396"/>
                </a:lnTo>
                <a:lnTo>
                  <a:pt x="164" y="388"/>
                </a:lnTo>
                <a:lnTo>
                  <a:pt x="164" y="380"/>
                </a:lnTo>
                <a:lnTo>
                  <a:pt x="164" y="372"/>
                </a:lnTo>
                <a:lnTo>
                  <a:pt x="164" y="364"/>
                </a:lnTo>
                <a:lnTo>
                  <a:pt x="164" y="356"/>
                </a:lnTo>
                <a:lnTo>
                  <a:pt x="168" y="348"/>
                </a:lnTo>
                <a:lnTo>
                  <a:pt x="168" y="340"/>
                </a:lnTo>
                <a:lnTo>
                  <a:pt x="172" y="332"/>
                </a:lnTo>
                <a:lnTo>
                  <a:pt x="172" y="324"/>
                </a:lnTo>
                <a:lnTo>
                  <a:pt x="172" y="316"/>
                </a:lnTo>
                <a:lnTo>
                  <a:pt x="172" y="308"/>
                </a:lnTo>
                <a:lnTo>
                  <a:pt x="172" y="300"/>
                </a:lnTo>
                <a:lnTo>
                  <a:pt x="172" y="292"/>
                </a:lnTo>
                <a:lnTo>
                  <a:pt x="172" y="284"/>
                </a:lnTo>
                <a:lnTo>
                  <a:pt x="180" y="280"/>
                </a:lnTo>
                <a:lnTo>
                  <a:pt x="188" y="276"/>
                </a:lnTo>
                <a:lnTo>
                  <a:pt x="196" y="280"/>
                </a:lnTo>
                <a:lnTo>
                  <a:pt x="200" y="288"/>
                </a:lnTo>
                <a:lnTo>
                  <a:pt x="204" y="296"/>
                </a:lnTo>
                <a:lnTo>
                  <a:pt x="204" y="304"/>
                </a:lnTo>
                <a:lnTo>
                  <a:pt x="208" y="312"/>
                </a:lnTo>
                <a:lnTo>
                  <a:pt x="212" y="320"/>
                </a:lnTo>
                <a:lnTo>
                  <a:pt x="212" y="328"/>
                </a:lnTo>
                <a:lnTo>
                  <a:pt x="216" y="336"/>
                </a:lnTo>
                <a:lnTo>
                  <a:pt x="220" y="344"/>
                </a:lnTo>
                <a:lnTo>
                  <a:pt x="220" y="352"/>
                </a:lnTo>
                <a:lnTo>
                  <a:pt x="220" y="360"/>
                </a:lnTo>
                <a:lnTo>
                  <a:pt x="220" y="368"/>
                </a:lnTo>
                <a:lnTo>
                  <a:pt x="220" y="376"/>
                </a:lnTo>
                <a:lnTo>
                  <a:pt x="220" y="384"/>
                </a:lnTo>
                <a:lnTo>
                  <a:pt x="216" y="392"/>
                </a:lnTo>
                <a:lnTo>
                  <a:pt x="216" y="400"/>
                </a:lnTo>
                <a:lnTo>
                  <a:pt x="216" y="408"/>
                </a:lnTo>
                <a:lnTo>
                  <a:pt x="216" y="416"/>
                </a:lnTo>
                <a:lnTo>
                  <a:pt x="220" y="424"/>
                </a:lnTo>
                <a:lnTo>
                  <a:pt x="220" y="432"/>
                </a:lnTo>
                <a:lnTo>
                  <a:pt x="220" y="440"/>
                </a:lnTo>
                <a:lnTo>
                  <a:pt x="220" y="448"/>
                </a:lnTo>
                <a:lnTo>
                  <a:pt x="224" y="456"/>
                </a:lnTo>
                <a:lnTo>
                  <a:pt x="224" y="464"/>
                </a:lnTo>
                <a:lnTo>
                  <a:pt x="228" y="472"/>
                </a:lnTo>
                <a:lnTo>
                  <a:pt x="228" y="480"/>
                </a:lnTo>
                <a:lnTo>
                  <a:pt x="228" y="488"/>
                </a:lnTo>
                <a:lnTo>
                  <a:pt x="228" y="496"/>
                </a:lnTo>
                <a:lnTo>
                  <a:pt x="232" y="504"/>
                </a:lnTo>
                <a:lnTo>
                  <a:pt x="232" y="512"/>
                </a:lnTo>
                <a:lnTo>
                  <a:pt x="236" y="520"/>
                </a:lnTo>
                <a:lnTo>
                  <a:pt x="236" y="528"/>
                </a:lnTo>
                <a:lnTo>
                  <a:pt x="236" y="536"/>
                </a:lnTo>
                <a:lnTo>
                  <a:pt x="240" y="544"/>
                </a:lnTo>
                <a:lnTo>
                  <a:pt x="240" y="552"/>
                </a:lnTo>
                <a:lnTo>
                  <a:pt x="244" y="560"/>
                </a:lnTo>
                <a:lnTo>
                  <a:pt x="244" y="568"/>
                </a:lnTo>
                <a:lnTo>
                  <a:pt x="248" y="576"/>
                </a:lnTo>
                <a:lnTo>
                  <a:pt x="248" y="584"/>
                </a:lnTo>
                <a:lnTo>
                  <a:pt x="252" y="592"/>
                </a:lnTo>
                <a:lnTo>
                  <a:pt x="252" y="600"/>
                </a:lnTo>
                <a:lnTo>
                  <a:pt x="252" y="608"/>
                </a:lnTo>
                <a:lnTo>
                  <a:pt x="252" y="616"/>
                </a:lnTo>
                <a:lnTo>
                  <a:pt x="256" y="624"/>
                </a:lnTo>
                <a:lnTo>
                  <a:pt x="256" y="632"/>
                </a:lnTo>
                <a:lnTo>
                  <a:pt x="256" y="640"/>
                </a:lnTo>
                <a:lnTo>
                  <a:pt x="260" y="648"/>
                </a:lnTo>
                <a:lnTo>
                  <a:pt x="260" y="656"/>
                </a:lnTo>
                <a:lnTo>
                  <a:pt x="264" y="664"/>
                </a:lnTo>
                <a:lnTo>
                  <a:pt x="264" y="672"/>
                </a:lnTo>
                <a:lnTo>
                  <a:pt x="264" y="680"/>
                </a:lnTo>
                <a:lnTo>
                  <a:pt x="268" y="688"/>
                </a:lnTo>
                <a:lnTo>
                  <a:pt x="268" y="696"/>
                </a:lnTo>
                <a:lnTo>
                  <a:pt x="268" y="704"/>
                </a:lnTo>
                <a:lnTo>
                  <a:pt x="268" y="712"/>
                </a:lnTo>
                <a:lnTo>
                  <a:pt x="268" y="720"/>
                </a:lnTo>
                <a:lnTo>
                  <a:pt x="272" y="728"/>
                </a:lnTo>
                <a:lnTo>
                  <a:pt x="276" y="736"/>
                </a:lnTo>
                <a:lnTo>
                  <a:pt x="276" y="744"/>
                </a:lnTo>
                <a:lnTo>
                  <a:pt x="280" y="752"/>
                </a:lnTo>
                <a:lnTo>
                  <a:pt x="280" y="760"/>
                </a:lnTo>
                <a:lnTo>
                  <a:pt x="284" y="768"/>
                </a:lnTo>
                <a:lnTo>
                  <a:pt x="284" y="776"/>
                </a:lnTo>
                <a:lnTo>
                  <a:pt x="288" y="784"/>
                </a:lnTo>
                <a:lnTo>
                  <a:pt x="292" y="792"/>
                </a:lnTo>
                <a:lnTo>
                  <a:pt x="296" y="800"/>
                </a:lnTo>
                <a:lnTo>
                  <a:pt x="296" y="808"/>
                </a:lnTo>
                <a:lnTo>
                  <a:pt x="296" y="816"/>
                </a:lnTo>
                <a:lnTo>
                  <a:pt x="300" y="824"/>
                </a:lnTo>
                <a:lnTo>
                  <a:pt x="304" y="832"/>
                </a:lnTo>
                <a:lnTo>
                  <a:pt x="312" y="828"/>
                </a:lnTo>
                <a:lnTo>
                  <a:pt x="316" y="820"/>
                </a:lnTo>
                <a:lnTo>
                  <a:pt x="320" y="812"/>
                </a:lnTo>
                <a:lnTo>
                  <a:pt x="324" y="804"/>
                </a:lnTo>
                <a:lnTo>
                  <a:pt x="328" y="796"/>
                </a:lnTo>
                <a:lnTo>
                  <a:pt x="336" y="796"/>
                </a:lnTo>
                <a:lnTo>
                  <a:pt x="340" y="788"/>
                </a:lnTo>
                <a:lnTo>
                  <a:pt x="348" y="788"/>
                </a:lnTo>
                <a:lnTo>
                  <a:pt x="352" y="780"/>
                </a:lnTo>
                <a:lnTo>
                  <a:pt x="360" y="776"/>
                </a:lnTo>
                <a:lnTo>
                  <a:pt x="364" y="768"/>
                </a:lnTo>
                <a:lnTo>
                  <a:pt x="372" y="764"/>
                </a:lnTo>
                <a:lnTo>
                  <a:pt x="380" y="768"/>
                </a:lnTo>
                <a:lnTo>
                  <a:pt x="380" y="776"/>
                </a:lnTo>
                <a:lnTo>
                  <a:pt x="384" y="784"/>
                </a:lnTo>
                <a:lnTo>
                  <a:pt x="392" y="788"/>
                </a:lnTo>
                <a:lnTo>
                  <a:pt x="396" y="780"/>
                </a:lnTo>
                <a:lnTo>
                  <a:pt x="400" y="772"/>
                </a:lnTo>
                <a:lnTo>
                  <a:pt x="396" y="764"/>
                </a:lnTo>
                <a:lnTo>
                  <a:pt x="396" y="756"/>
                </a:lnTo>
                <a:lnTo>
                  <a:pt x="400" y="748"/>
                </a:lnTo>
                <a:lnTo>
                  <a:pt x="400" y="740"/>
                </a:lnTo>
                <a:lnTo>
                  <a:pt x="404" y="732"/>
                </a:lnTo>
                <a:lnTo>
                  <a:pt x="404" y="724"/>
                </a:lnTo>
                <a:lnTo>
                  <a:pt x="404" y="716"/>
                </a:lnTo>
                <a:lnTo>
                  <a:pt x="408" y="708"/>
                </a:lnTo>
                <a:lnTo>
                  <a:pt x="412" y="700"/>
                </a:lnTo>
                <a:lnTo>
                  <a:pt x="420" y="692"/>
                </a:lnTo>
                <a:lnTo>
                  <a:pt x="420" y="684"/>
                </a:lnTo>
                <a:lnTo>
                  <a:pt x="424" y="676"/>
                </a:lnTo>
                <a:lnTo>
                  <a:pt x="428" y="668"/>
                </a:lnTo>
                <a:lnTo>
                  <a:pt x="428" y="660"/>
                </a:lnTo>
                <a:lnTo>
                  <a:pt x="432" y="652"/>
                </a:lnTo>
                <a:lnTo>
                  <a:pt x="432" y="644"/>
                </a:lnTo>
                <a:lnTo>
                  <a:pt x="436" y="636"/>
                </a:lnTo>
                <a:lnTo>
                  <a:pt x="440" y="628"/>
                </a:lnTo>
                <a:lnTo>
                  <a:pt x="440" y="620"/>
                </a:lnTo>
                <a:lnTo>
                  <a:pt x="440" y="612"/>
                </a:lnTo>
                <a:lnTo>
                  <a:pt x="440" y="604"/>
                </a:lnTo>
                <a:lnTo>
                  <a:pt x="440" y="596"/>
                </a:lnTo>
                <a:lnTo>
                  <a:pt x="444" y="588"/>
                </a:lnTo>
                <a:lnTo>
                  <a:pt x="444" y="580"/>
                </a:lnTo>
                <a:lnTo>
                  <a:pt x="444" y="572"/>
                </a:lnTo>
                <a:lnTo>
                  <a:pt x="444" y="564"/>
                </a:lnTo>
                <a:lnTo>
                  <a:pt x="444" y="556"/>
                </a:lnTo>
                <a:lnTo>
                  <a:pt x="444" y="548"/>
                </a:lnTo>
                <a:lnTo>
                  <a:pt x="448" y="540"/>
                </a:lnTo>
                <a:lnTo>
                  <a:pt x="452" y="532"/>
                </a:lnTo>
                <a:lnTo>
                  <a:pt x="452" y="524"/>
                </a:lnTo>
                <a:lnTo>
                  <a:pt x="456" y="516"/>
                </a:lnTo>
                <a:lnTo>
                  <a:pt x="460" y="508"/>
                </a:lnTo>
                <a:lnTo>
                  <a:pt x="460" y="500"/>
                </a:lnTo>
                <a:lnTo>
                  <a:pt x="460" y="492"/>
                </a:lnTo>
                <a:lnTo>
                  <a:pt x="460" y="484"/>
                </a:lnTo>
                <a:lnTo>
                  <a:pt x="460" y="476"/>
                </a:lnTo>
                <a:lnTo>
                  <a:pt x="460" y="468"/>
                </a:lnTo>
                <a:lnTo>
                  <a:pt x="464" y="460"/>
                </a:lnTo>
                <a:lnTo>
                  <a:pt x="468" y="452"/>
                </a:lnTo>
                <a:lnTo>
                  <a:pt x="468" y="444"/>
                </a:lnTo>
                <a:lnTo>
                  <a:pt x="468" y="436"/>
                </a:lnTo>
                <a:lnTo>
                  <a:pt x="472" y="428"/>
                </a:lnTo>
                <a:lnTo>
                  <a:pt x="472" y="420"/>
                </a:lnTo>
                <a:lnTo>
                  <a:pt x="472" y="412"/>
                </a:lnTo>
                <a:lnTo>
                  <a:pt x="472" y="404"/>
                </a:lnTo>
                <a:lnTo>
                  <a:pt x="476" y="396"/>
                </a:lnTo>
                <a:lnTo>
                  <a:pt x="476" y="388"/>
                </a:lnTo>
                <a:lnTo>
                  <a:pt x="476" y="380"/>
                </a:lnTo>
                <a:lnTo>
                  <a:pt x="476" y="372"/>
                </a:lnTo>
                <a:lnTo>
                  <a:pt x="476" y="364"/>
                </a:lnTo>
                <a:lnTo>
                  <a:pt x="476" y="356"/>
                </a:lnTo>
                <a:lnTo>
                  <a:pt x="476" y="348"/>
                </a:lnTo>
                <a:lnTo>
                  <a:pt x="476" y="340"/>
                </a:lnTo>
                <a:lnTo>
                  <a:pt x="476" y="332"/>
                </a:lnTo>
                <a:lnTo>
                  <a:pt x="476" y="324"/>
                </a:lnTo>
                <a:lnTo>
                  <a:pt x="476" y="316"/>
                </a:lnTo>
                <a:lnTo>
                  <a:pt x="476" y="308"/>
                </a:lnTo>
                <a:lnTo>
                  <a:pt x="476" y="300"/>
                </a:lnTo>
                <a:lnTo>
                  <a:pt x="476" y="292"/>
                </a:lnTo>
                <a:lnTo>
                  <a:pt x="484" y="288"/>
                </a:lnTo>
                <a:lnTo>
                  <a:pt x="484" y="296"/>
                </a:lnTo>
                <a:lnTo>
                  <a:pt x="484" y="304"/>
                </a:lnTo>
                <a:lnTo>
                  <a:pt x="488" y="312"/>
                </a:lnTo>
                <a:lnTo>
                  <a:pt x="492" y="320"/>
                </a:lnTo>
                <a:lnTo>
                  <a:pt x="496" y="328"/>
                </a:lnTo>
                <a:lnTo>
                  <a:pt x="496" y="336"/>
                </a:lnTo>
                <a:lnTo>
                  <a:pt x="500" y="344"/>
                </a:lnTo>
                <a:lnTo>
                  <a:pt x="500" y="352"/>
                </a:lnTo>
                <a:lnTo>
                  <a:pt x="500" y="360"/>
                </a:lnTo>
                <a:lnTo>
                  <a:pt x="504" y="368"/>
                </a:lnTo>
                <a:lnTo>
                  <a:pt x="504" y="376"/>
                </a:lnTo>
                <a:lnTo>
                  <a:pt x="508" y="384"/>
                </a:lnTo>
                <a:lnTo>
                  <a:pt x="512" y="392"/>
                </a:lnTo>
                <a:lnTo>
                  <a:pt x="512" y="400"/>
                </a:lnTo>
                <a:lnTo>
                  <a:pt x="516" y="408"/>
                </a:lnTo>
                <a:lnTo>
                  <a:pt x="516" y="416"/>
                </a:lnTo>
                <a:lnTo>
                  <a:pt x="520" y="424"/>
                </a:lnTo>
                <a:lnTo>
                  <a:pt x="520" y="432"/>
                </a:lnTo>
                <a:lnTo>
                  <a:pt x="524" y="440"/>
                </a:lnTo>
                <a:lnTo>
                  <a:pt x="524" y="448"/>
                </a:lnTo>
                <a:lnTo>
                  <a:pt x="528" y="456"/>
                </a:lnTo>
                <a:lnTo>
                  <a:pt x="528" y="464"/>
                </a:lnTo>
                <a:lnTo>
                  <a:pt x="532" y="472"/>
                </a:lnTo>
                <a:lnTo>
                  <a:pt x="532" y="480"/>
                </a:lnTo>
                <a:lnTo>
                  <a:pt x="536" y="488"/>
                </a:lnTo>
                <a:lnTo>
                  <a:pt x="536" y="496"/>
                </a:lnTo>
                <a:lnTo>
                  <a:pt x="540" y="504"/>
                </a:lnTo>
                <a:lnTo>
                  <a:pt x="540" y="512"/>
                </a:lnTo>
                <a:lnTo>
                  <a:pt x="540" y="520"/>
                </a:lnTo>
                <a:lnTo>
                  <a:pt x="544" y="528"/>
                </a:lnTo>
                <a:lnTo>
                  <a:pt x="544" y="536"/>
                </a:lnTo>
                <a:lnTo>
                  <a:pt x="548" y="544"/>
                </a:lnTo>
                <a:lnTo>
                  <a:pt x="548" y="552"/>
                </a:lnTo>
                <a:lnTo>
                  <a:pt x="552" y="560"/>
                </a:lnTo>
                <a:lnTo>
                  <a:pt x="556" y="568"/>
                </a:lnTo>
                <a:lnTo>
                  <a:pt x="556" y="576"/>
                </a:lnTo>
                <a:lnTo>
                  <a:pt x="556" y="584"/>
                </a:lnTo>
                <a:lnTo>
                  <a:pt x="564" y="584"/>
                </a:lnTo>
                <a:lnTo>
                  <a:pt x="568" y="576"/>
                </a:lnTo>
                <a:lnTo>
                  <a:pt x="572" y="568"/>
                </a:lnTo>
                <a:lnTo>
                  <a:pt x="572" y="560"/>
                </a:lnTo>
                <a:lnTo>
                  <a:pt x="572" y="552"/>
                </a:lnTo>
                <a:lnTo>
                  <a:pt x="580" y="548"/>
                </a:lnTo>
                <a:lnTo>
                  <a:pt x="580" y="540"/>
                </a:lnTo>
                <a:lnTo>
                  <a:pt x="584" y="532"/>
                </a:lnTo>
                <a:lnTo>
                  <a:pt x="588" y="524"/>
                </a:lnTo>
                <a:lnTo>
                  <a:pt x="588" y="516"/>
                </a:lnTo>
                <a:lnTo>
                  <a:pt x="592" y="508"/>
                </a:lnTo>
                <a:lnTo>
                  <a:pt x="592" y="500"/>
                </a:lnTo>
                <a:lnTo>
                  <a:pt x="592" y="492"/>
                </a:lnTo>
                <a:lnTo>
                  <a:pt x="592" y="484"/>
                </a:lnTo>
                <a:lnTo>
                  <a:pt x="592" y="476"/>
                </a:lnTo>
                <a:lnTo>
                  <a:pt x="596" y="468"/>
                </a:lnTo>
                <a:lnTo>
                  <a:pt x="596" y="460"/>
                </a:lnTo>
                <a:lnTo>
                  <a:pt x="600" y="452"/>
                </a:lnTo>
                <a:lnTo>
                  <a:pt x="600" y="444"/>
                </a:lnTo>
                <a:lnTo>
                  <a:pt x="604" y="436"/>
                </a:lnTo>
                <a:lnTo>
                  <a:pt x="604" y="428"/>
                </a:lnTo>
                <a:lnTo>
                  <a:pt x="604" y="420"/>
                </a:lnTo>
                <a:lnTo>
                  <a:pt x="608" y="412"/>
                </a:lnTo>
                <a:lnTo>
                  <a:pt x="608" y="404"/>
                </a:lnTo>
                <a:lnTo>
                  <a:pt x="608" y="396"/>
                </a:lnTo>
                <a:lnTo>
                  <a:pt x="608" y="388"/>
                </a:lnTo>
                <a:lnTo>
                  <a:pt x="612" y="380"/>
                </a:lnTo>
                <a:lnTo>
                  <a:pt x="612" y="372"/>
                </a:lnTo>
                <a:lnTo>
                  <a:pt x="612" y="364"/>
                </a:lnTo>
                <a:lnTo>
                  <a:pt x="616" y="356"/>
                </a:lnTo>
                <a:lnTo>
                  <a:pt x="620" y="348"/>
                </a:lnTo>
                <a:lnTo>
                  <a:pt x="620" y="340"/>
                </a:lnTo>
                <a:lnTo>
                  <a:pt x="620" y="332"/>
                </a:lnTo>
                <a:lnTo>
                  <a:pt x="620" y="324"/>
                </a:lnTo>
                <a:lnTo>
                  <a:pt x="620" y="316"/>
                </a:lnTo>
                <a:lnTo>
                  <a:pt x="620" y="308"/>
                </a:lnTo>
                <a:lnTo>
                  <a:pt x="620" y="300"/>
                </a:lnTo>
                <a:lnTo>
                  <a:pt x="620" y="292"/>
                </a:lnTo>
                <a:lnTo>
                  <a:pt x="620" y="284"/>
                </a:lnTo>
                <a:lnTo>
                  <a:pt x="620" y="276"/>
                </a:lnTo>
                <a:lnTo>
                  <a:pt x="620" y="268"/>
                </a:lnTo>
                <a:lnTo>
                  <a:pt x="620" y="260"/>
                </a:lnTo>
                <a:lnTo>
                  <a:pt x="624" y="252"/>
                </a:lnTo>
                <a:lnTo>
                  <a:pt x="628" y="244"/>
                </a:lnTo>
                <a:lnTo>
                  <a:pt x="628" y="236"/>
                </a:lnTo>
                <a:lnTo>
                  <a:pt x="632" y="228"/>
                </a:lnTo>
                <a:lnTo>
                  <a:pt x="632" y="220"/>
                </a:lnTo>
                <a:lnTo>
                  <a:pt x="632" y="212"/>
                </a:lnTo>
                <a:lnTo>
                  <a:pt x="636" y="204"/>
                </a:lnTo>
                <a:lnTo>
                  <a:pt x="636" y="196"/>
                </a:lnTo>
                <a:lnTo>
                  <a:pt x="640" y="188"/>
                </a:lnTo>
                <a:lnTo>
                  <a:pt x="644" y="180"/>
                </a:lnTo>
                <a:lnTo>
                  <a:pt x="648" y="172"/>
                </a:lnTo>
                <a:lnTo>
                  <a:pt x="652" y="164"/>
                </a:lnTo>
                <a:lnTo>
                  <a:pt x="652" y="156"/>
                </a:lnTo>
                <a:lnTo>
                  <a:pt x="656" y="148"/>
                </a:lnTo>
                <a:lnTo>
                  <a:pt x="656" y="140"/>
                </a:lnTo>
                <a:lnTo>
                  <a:pt x="660" y="132"/>
                </a:lnTo>
                <a:lnTo>
                  <a:pt x="660" y="124"/>
                </a:lnTo>
                <a:lnTo>
                  <a:pt x="664" y="116"/>
                </a:lnTo>
                <a:lnTo>
                  <a:pt x="668" y="124"/>
                </a:lnTo>
                <a:lnTo>
                  <a:pt x="668" y="132"/>
                </a:lnTo>
                <a:lnTo>
                  <a:pt x="672" y="140"/>
                </a:lnTo>
                <a:lnTo>
                  <a:pt x="676" y="148"/>
                </a:lnTo>
                <a:lnTo>
                  <a:pt x="676" y="156"/>
                </a:lnTo>
                <a:lnTo>
                  <a:pt x="676" y="164"/>
                </a:lnTo>
                <a:lnTo>
                  <a:pt x="676" y="172"/>
                </a:lnTo>
                <a:lnTo>
                  <a:pt x="676" y="180"/>
                </a:lnTo>
                <a:lnTo>
                  <a:pt x="676" y="188"/>
                </a:lnTo>
                <a:lnTo>
                  <a:pt x="676" y="196"/>
                </a:lnTo>
                <a:lnTo>
                  <a:pt x="676" y="204"/>
                </a:lnTo>
                <a:lnTo>
                  <a:pt x="680" y="212"/>
                </a:lnTo>
                <a:lnTo>
                  <a:pt x="684" y="220"/>
                </a:lnTo>
                <a:lnTo>
                  <a:pt x="684" y="228"/>
                </a:lnTo>
                <a:lnTo>
                  <a:pt x="684" y="236"/>
                </a:lnTo>
                <a:lnTo>
                  <a:pt x="684" y="244"/>
                </a:lnTo>
                <a:lnTo>
                  <a:pt x="688" y="252"/>
                </a:lnTo>
                <a:lnTo>
                  <a:pt x="688" y="260"/>
                </a:lnTo>
                <a:lnTo>
                  <a:pt x="692" y="268"/>
                </a:lnTo>
                <a:lnTo>
                  <a:pt x="692" y="276"/>
                </a:lnTo>
                <a:lnTo>
                  <a:pt x="696" y="284"/>
                </a:lnTo>
                <a:lnTo>
                  <a:pt x="696" y="292"/>
                </a:lnTo>
                <a:lnTo>
                  <a:pt x="696" y="300"/>
                </a:lnTo>
                <a:lnTo>
                  <a:pt x="696" y="308"/>
                </a:lnTo>
                <a:lnTo>
                  <a:pt x="696" y="316"/>
                </a:lnTo>
                <a:lnTo>
                  <a:pt x="700" y="324"/>
                </a:lnTo>
                <a:lnTo>
                  <a:pt x="700" y="332"/>
                </a:lnTo>
                <a:lnTo>
                  <a:pt x="700" y="324"/>
                </a:lnTo>
                <a:lnTo>
                  <a:pt x="700" y="316"/>
                </a:lnTo>
                <a:lnTo>
                  <a:pt x="700" y="308"/>
                </a:lnTo>
                <a:lnTo>
                  <a:pt x="700" y="300"/>
                </a:lnTo>
                <a:lnTo>
                  <a:pt x="700" y="292"/>
                </a:lnTo>
                <a:lnTo>
                  <a:pt x="704" y="284"/>
                </a:lnTo>
                <a:lnTo>
                  <a:pt x="704" y="276"/>
                </a:lnTo>
                <a:lnTo>
                  <a:pt x="708" y="268"/>
                </a:lnTo>
                <a:lnTo>
                  <a:pt x="708" y="260"/>
                </a:lnTo>
                <a:lnTo>
                  <a:pt x="712" y="252"/>
                </a:lnTo>
                <a:lnTo>
                  <a:pt x="712" y="244"/>
                </a:lnTo>
                <a:lnTo>
                  <a:pt x="712" y="236"/>
                </a:lnTo>
                <a:lnTo>
                  <a:pt x="712" y="228"/>
                </a:lnTo>
                <a:lnTo>
                  <a:pt x="716" y="220"/>
                </a:lnTo>
                <a:lnTo>
                  <a:pt x="716" y="212"/>
                </a:lnTo>
                <a:lnTo>
                  <a:pt x="720" y="204"/>
                </a:lnTo>
                <a:lnTo>
                  <a:pt x="724" y="196"/>
                </a:lnTo>
                <a:lnTo>
                  <a:pt x="724" y="188"/>
                </a:lnTo>
                <a:lnTo>
                  <a:pt x="724" y="180"/>
                </a:lnTo>
                <a:lnTo>
                  <a:pt x="728" y="172"/>
                </a:lnTo>
                <a:lnTo>
                  <a:pt x="732" y="164"/>
                </a:lnTo>
                <a:lnTo>
                  <a:pt x="732" y="156"/>
                </a:lnTo>
                <a:lnTo>
                  <a:pt x="732" y="148"/>
                </a:lnTo>
                <a:lnTo>
                  <a:pt x="736" y="140"/>
                </a:lnTo>
                <a:lnTo>
                  <a:pt x="740" y="132"/>
                </a:lnTo>
                <a:lnTo>
                  <a:pt x="740" y="124"/>
                </a:lnTo>
                <a:lnTo>
                  <a:pt x="744" y="116"/>
                </a:lnTo>
                <a:lnTo>
                  <a:pt x="748" y="108"/>
                </a:lnTo>
                <a:lnTo>
                  <a:pt x="748" y="116"/>
                </a:lnTo>
                <a:lnTo>
                  <a:pt x="756" y="120"/>
                </a:lnTo>
                <a:lnTo>
                  <a:pt x="760" y="128"/>
                </a:lnTo>
                <a:lnTo>
                  <a:pt x="760" y="136"/>
                </a:lnTo>
                <a:lnTo>
                  <a:pt x="764" y="144"/>
                </a:lnTo>
                <a:lnTo>
                  <a:pt x="768" y="152"/>
                </a:lnTo>
                <a:lnTo>
                  <a:pt x="768" y="160"/>
                </a:lnTo>
                <a:lnTo>
                  <a:pt x="772" y="168"/>
                </a:lnTo>
                <a:lnTo>
                  <a:pt x="772" y="176"/>
                </a:lnTo>
                <a:lnTo>
                  <a:pt x="772" y="184"/>
                </a:lnTo>
                <a:lnTo>
                  <a:pt x="772" y="192"/>
                </a:lnTo>
                <a:lnTo>
                  <a:pt x="772" y="200"/>
                </a:lnTo>
                <a:lnTo>
                  <a:pt x="776" y="208"/>
                </a:lnTo>
                <a:lnTo>
                  <a:pt x="776" y="216"/>
                </a:lnTo>
                <a:lnTo>
                  <a:pt x="776" y="208"/>
                </a:lnTo>
                <a:lnTo>
                  <a:pt x="780" y="200"/>
                </a:lnTo>
                <a:lnTo>
                  <a:pt x="780" y="192"/>
                </a:lnTo>
                <a:lnTo>
                  <a:pt x="780" y="184"/>
                </a:lnTo>
                <a:lnTo>
                  <a:pt x="780" y="176"/>
                </a:lnTo>
                <a:lnTo>
                  <a:pt x="780" y="168"/>
                </a:lnTo>
                <a:lnTo>
                  <a:pt x="780" y="160"/>
                </a:lnTo>
                <a:lnTo>
                  <a:pt x="780" y="152"/>
                </a:lnTo>
                <a:lnTo>
                  <a:pt x="780" y="144"/>
                </a:lnTo>
                <a:lnTo>
                  <a:pt x="780" y="136"/>
                </a:lnTo>
                <a:lnTo>
                  <a:pt x="780" y="128"/>
                </a:lnTo>
                <a:lnTo>
                  <a:pt x="780" y="120"/>
                </a:lnTo>
                <a:lnTo>
                  <a:pt x="780" y="112"/>
                </a:lnTo>
                <a:lnTo>
                  <a:pt x="784" y="104"/>
                </a:lnTo>
                <a:lnTo>
                  <a:pt x="784" y="96"/>
                </a:lnTo>
                <a:lnTo>
                  <a:pt x="784" y="88"/>
                </a:lnTo>
                <a:lnTo>
                  <a:pt x="788" y="80"/>
                </a:lnTo>
                <a:lnTo>
                  <a:pt x="792" y="72"/>
                </a:lnTo>
                <a:lnTo>
                  <a:pt x="792" y="64"/>
                </a:lnTo>
                <a:lnTo>
                  <a:pt x="796" y="56"/>
                </a:lnTo>
                <a:lnTo>
                  <a:pt x="796" y="48"/>
                </a:lnTo>
                <a:lnTo>
                  <a:pt x="796" y="40"/>
                </a:lnTo>
                <a:lnTo>
                  <a:pt x="796" y="32"/>
                </a:lnTo>
                <a:lnTo>
                  <a:pt x="796" y="24"/>
                </a:lnTo>
                <a:lnTo>
                  <a:pt x="796" y="16"/>
                </a:lnTo>
                <a:lnTo>
                  <a:pt x="800" y="8"/>
                </a:lnTo>
                <a:lnTo>
                  <a:pt x="804" y="0"/>
                </a:lnTo>
                <a:lnTo>
                  <a:pt x="812" y="4"/>
                </a:lnTo>
                <a:lnTo>
                  <a:pt x="812" y="12"/>
                </a:lnTo>
                <a:lnTo>
                  <a:pt x="816" y="20"/>
                </a:lnTo>
                <a:lnTo>
                  <a:pt x="820" y="28"/>
                </a:lnTo>
                <a:lnTo>
                  <a:pt x="820" y="36"/>
                </a:lnTo>
                <a:lnTo>
                  <a:pt x="824" y="44"/>
                </a:lnTo>
                <a:lnTo>
                  <a:pt x="824" y="52"/>
                </a:lnTo>
                <a:lnTo>
                  <a:pt x="828" y="60"/>
                </a:lnTo>
                <a:lnTo>
                  <a:pt x="828" y="68"/>
                </a:lnTo>
                <a:lnTo>
                  <a:pt x="828" y="76"/>
                </a:lnTo>
                <a:lnTo>
                  <a:pt x="828" y="84"/>
                </a:lnTo>
                <a:lnTo>
                  <a:pt x="828" y="92"/>
                </a:lnTo>
                <a:lnTo>
                  <a:pt x="828" y="100"/>
                </a:lnTo>
                <a:lnTo>
                  <a:pt x="828" y="108"/>
                </a:lnTo>
                <a:lnTo>
                  <a:pt x="828" y="116"/>
                </a:lnTo>
                <a:lnTo>
                  <a:pt x="828" y="124"/>
                </a:lnTo>
                <a:lnTo>
                  <a:pt x="828" y="132"/>
                </a:lnTo>
                <a:lnTo>
                  <a:pt x="828" y="140"/>
                </a:lnTo>
                <a:lnTo>
                  <a:pt x="828" y="148"/>
                </a:lnTo>
                <a:lnTo>
                  <a:pt x="828" y="156"/>
                </a:lnTo>
                <a:lnTo>
                  <a:pt x="832" y="164"/>
                </a:lnTo>
                <a:lnTo>
                  <a:pt x="832" y="172"/>
                </a:lnTo>
                <a:lnTo>
                  <a:pt x="832" y="180"/>
                </a:lnTo>
                <a:lnTo>
                  <a:pt x="836" y="188"/>
                </a:lnTo>
                <a:lnTo>
                  <a:pt x="836" y="196"/>
                </a:lnTo>
                <a:lnTo>
                  <a:pt x="836" y="204"/>
                </a:lnTo>
                <a:lnTo>
                  <a:pt x="836" y="212"/>
                </a:lnTo>
                <a:lnTo>
                  <a:pt x="836" y="220"/>
                </a:lnTo>
                <a:lnTo>
                  <a:pt x="836" y="228"/>
                </a:lnTo>
                <a:lnTo>
                  <a:pt x="840" y="236"/>
                </a:lnTo>
                <a:lnTo>
                  <a:pt x="844" y="244"/>
                </a:lnTo>
                <a:lnTo>
                  <a:pt x="844" y="252"/>
                </a:lnTo>
                <a:lnTo>
                  <a:pt x="848" y="260"/>
                </a:lnTo>
                <a:lnTo>
                  <a:pt x="848" y="268"/>
                </a:lnTo>
                <a:lnTo>
                  <a:pt x="852" y="276"/>
                </a:lnTo>
                <a:lnTo>
                  <a:pt x="852" y="284"/>
                </a:lnTo>
                <a:lnTo>
                  <a:pt x="852" y="292"/>
                </a:lnTo>
                <a:lnTo>
                  <a:pt x="852" y="300"/>
                </a:lnTo>
                <a:lnTo>
                  <a:pt x="852" y="308"/>
                </a:lnTo>
                <a:lnTo>
                  <a:pt x="852" y="316"/>
                </a:lnTo>
                <a:lnTo>
                  <a:pt x="852" y="324"/>
                </a:lnTo>
                <a:lnTo>
                  <a:pt x="852" y="332"/>
                </a:lnTo>
                <a:lnTo>
                  <a:pt x="856" y="340"/>
                </a:lnTo>
                <a:lnTo>
                  <a:pt x="856" y="348"/>
                </a:lnTo>
                <a:lnTo>
                  <a:pt x="856" y="356"/>
                </a:lnTo>
                <a:lnTo>
                  <a:pt x="856" y="364"/>
                </a:lnTo>
                <a:lnTo>
                  <a:pt x="856" y="372"/>
                </a:lnTo>
                <a:lnTo>
                  <a:pt x="856" y="380"/>
                </a:lnTo>
                <a:lnTo>
                  <a:pt x="860" y="388"/>
                </a:lnTo>
                <a:lnTo>
                  <a:pt x="860" y="396"/>
                </a:lnTo>
                <a:lnTo>
                  <a:pt x="860" y="404"/>
                </a:lnTo>
                <a:lnTo>
                  <a:pt x="860" y="412"/>
                </a:lnTo>
                <a:lnTo>
                  <a:pt x="864" y="420"/>
                </a:lnTo>
                <a:lnTo>
                  <a:pt x="864" y="428"/>
                </a:lnTo>
                <a:lnTo>
                  <a:pt x="864" y="436"/>
                </a:lnTo>
                <a:lnTo>
                  <a:pt x="868" y="444"/>
                </a:lnTo>
                <a:lnTo>
                  <a:pt x="868" y="452"/>
                </a:lnTo>
                <a:lnTo>
                  <a:pt x="868" y="460"/>
                </a:lnTo>
                <a:lnTo>
                  <a:pt x="868" y="468"/>
                </a:lnTo>
                <a:lnTo>
                  <a:pt x="868" y="476"/>
                </a:lnTo>
                <a:lnTo>
                  <a:pt x="872" y="484"/>
                </a:lnTo>
                <a:lnTo>
                  <a:pt x="872" y="492"/>
                </a:lnTo>
                <a:lnTo>
                  <a:pt x="876" y="500"/>
                </a:lnTo>
                <a:lnTo>
                  <a:pt x="876" y="508"/>
                </a:lnTo>
                <a:lnTo>
                  <a:pt x="876" y="516"/>
                </a:lnTo>
                <a:lnTo>
                  <a:pt x="876" y="524"/>
                </a:lnTo>
                <a:lnTo>
                  <a:pt x="876" y="532"/>
                </a:lnTo>
                <a:lnTo>
                  <a:pt x="876" y="540"/>
                </a:lnTo>
                <a:lnTo>
                  <a:pt x="880" y="548"/>
                </a:lnTo>
                <a:lnTo>
                  <a:pt x="880" y="556"/>
                </a:lnTo>
                <a:lnTo>
                  <a:pt x="884" y="564"/>
                </a:lnTo>
                <a:lnTo>
                  <a:pt x="884" y="572"/>
                </a:lnTo>
                <a:lnTo>
                  <a:pt x="884" y="580"/>
                </a:lnTo>
                <a:lnTo>
                  <a:pt x="884" y="588"/>
                </a:lnTo>
                <a:lnTo>
                  <a:pt x="888" y="596"/>
                </a:lnTo>
                <a:lnTo>
                  <a:pt x="888" y="604"/>
                </a:lnTo>
                <a:lnTo>
                  <a:pt x="888" y="612"/>
                </a:lnTo>
                <a:lnTo>
                  <a:pt x="892" y="620"/>
                </a:lnTo>
                <a:lnTo>
                  <a:pt x="892" y="628"/>
                </a:lnTo>
                <a:lnTo>
                  <a:pt x="892" y="636"/>
                </a:lnTo>
                <a:lnTo>
                  <a:pt x="892" y="644"/>
                </a:lnTo>
                <a:lnTo>
                  <a:pt x="896" y="652"/>
                </a:lnTo>
                <a:lnTo>
                  <a:pt x="896" y="660"/>
                </a:lnTo>
                <a:lnTo>
                  <a:pt x="900" y="652"/>
                </a:lnTo>
                <a:lnTo>
                  <a:pt x="904" y="644"/>
                </a:lnTo>
                <a:lnTo>
                  <a:pt x="908" y="636"/>
                </a:lnTo>
                <a:lnTo>
                  <a:pt x="912" y="628"/>
                </a:lnTo>
                <a:lnTo>
                  <a:pt x="916" y="620"/>
                </a:lnTo>
                <a:lnTo>
                  <a:pt x="916" y="612"/>
                </a:lnTo>
                <a:lnTo>
                  <a:pt x="924" y="608"/>
                </a:lnTo>
                <a:lnTo>
                  <a:pt x="928" y="616"/>
                </a:lnTo>
                <a:lnTo>
                  <a:pt x="932" y="624"/>
                </a:lnTo>
                <a:lnTo>
                  <a:pt x="932" y="632"/>
                </a:lnTo>
                <a:lnTo>
                  <a:pt x="932" y="640"/>
                </a:lnTo>
                <a:lnTo>
                  <a:pt x="932" y="648"/>
                </a:lnTo>
                <a:lnTo>
                  <a:pt x="936" y="656"/>
                </a:lnTo>
                <a:lnTo>
                  <a:pt x="936" y="664"/>
                </a:lnTo>
                <a:lnTo>
                  <a:pt x="940" y="672"/>
                </a:lnTo>
                <a:lnTo>
                  <a:pt x="944" y="680"/>
                </a:lnTo>
                <a:lnTo>
                  <a:pt x="944" y="688"/>
                </a:lnTo>
                <a:lnTo>
                  <a:pt x="948" y="696"/>
                </a:lnTo>
                <a:lnTo>
                  <a:pt x="952" y="704"/>
                </a:lnTo>
                <a:lnTo>
                  <a:pt x="956" y="712"/>
                </a:lnTo>
                <a:lnTo>
                  <a:pt x="960" y="720"/>
                </a:lnTo>
                <a:lnTo>
                  <a:pt x="964" y="728"/>
                </a:lnTo>
                <a:lnTo>
                  <a:pt x="964" y="736"/>
                </a:lnTo>
                <a:lnTo>
                  <a:pt x="968" y="744"/>
                </a:lnTo>
                <a:lnTo>
                  <a:pt x="972" y="752"/>
                </a:lnTo>
                <a:lnTo>
                  <a:pt x="972" y="760"/>
                </a:lnTo>
                <a:lnTo>
                  <a:pt x="976" y="768"/>
                </a:lnTo>
                <a:lnTo>
                  <a:pt x="976" y="776"/>
                </a:lnTo>
                <a:lnTo>
                  <a:pt x="980" y="784"/>
                </a:lnTo>
                <a:lnTo>
                  <a:pt x="980" y="792"/>
                </a:lnTo>
                <a:lnTo>
                  <a:pt x="984" y="800"/>
                </a:lnTo>
                <a:lnTo>
                  <a:pt x="984" y="808"/>
                </a:lnTo>
                <a:lnTo>
                  <a:pt x="988" y="816"/>
                </a:lnTo>
                <a:lnTo>
                  <a:pt x="988" y="824"/>
                </a:lnTo>
                <a:lnTo>
                  <a:pt x="988" y="832"/>
                </a:lnTo>
                <a:lnTo>
                  <a:pt x="992" y="840"/>
                </a:lnTo>
                <a:lnTo>
                  <a:pt x="992" y="848"/>
                </a:lnTo>
                <a:lnTo>
                  <a:pt x="996" y="856"/>
                </a:lnTo>
                <a:lnTo>
                  <a:pt x="996" y="864"/>
                </a:lnTo>
                <a:lnTo>
                  <a:pt x="996" y="872"/>
                </a:lnTo>
                <a:lnTo>
                  <a:pt x="1000" y="880"/>
                </a:lnTo>
                <a:lnTo>
                  <a:pt x="1008" y="884"/>
                </a:lnTo>
                <a:lnTo>
                  <a:pt x="1012" y="876"/>
                </a:lnTo>
                <a:lnTo>
                  <a:pt x="1012" y="868"/>
                </a:lnTo>
                <a:lnTo>
                  <a:pt x="1012" y="860"/>
                </a:lnTo>
                <a:lnTo>
                  <a:pt x="1012" y="852"/>
                </a:lnTo>
                <a:lnTo>
                  <a:pt x="1012" y="844"/>
                </a:lnTo>
                <a:lnTo>
                  <a:pt x="1016" y="836"/>
                </a:lnTo>
                <a:lnTo>
                  <a:pt x="1016" y="828"/>
                </a:lnTo>
                <a:lnTo>
                  <a:pt x="1016" y="820"/>
                </a:lnTo>
                <a:lnTo>
                  <a:pt x="1016" y="812"/>
                </a:lnTo>
                <a:lnTo>
                  <a:pt x="1020" y="804"/>
                </a:lnTo>
                <a:lnTo>
                  <a:pt x="1020" y="796"/>
                </a:lnTo>
                <a:lnTo>
                  <a:pt x="1020" y="788"/>
                </a:lnTo>
                <a:lnTo>
                  <a:pt x="1020" y="780"/>
                </a:lnTo>
                <a:lnTo>
                  <a:pt x="1020" y="772"/>
                </a:lnTo>
                <a:lnTo>
                  <a:pt x="1028" y="772"/>
                </a:lnTo>
                <a:lnTo>
                  <a:pt x="1036" y="768"/>
                </a:lnTo>
                <a:lnTo>
                  <a:pt x="1044" y="772"/>
                </a:lnTo>
                <a:lnTo>
                  <a:pt x="1052" y="776"/>
                </a:lnTo>
                <a:lnTo>
                  <a:pt x="1056" y="784"/>
                </a:lnTo>
                <a:lnTo>
                  <a:pt x="1064" y="788"/>
                </a:lnTo>
                <a:lnTo>
                  <a:pt x="1068" y="796"/>
                </a:lnTo>
                <a:lnTo>
                  <a:pt x="1076" y="800"/>
                </a:lnTo>
                <a:lnTo>
                  <a:pt x="1084" y="804"/>
                </a:lnTo>
                <a:lnTo>
                  <a:pt x="1092" y="804"/>
                </a:lnTo>
                <a:lnTo>
                  <a:pt x="1092" y="796"/>
                </a:lnTo>
                <a:lnTo>
                  <a:pt x="1092" y="788"/>
                </a:lnTo>
                <a:lnTo>
                  <a:pt x="1092" y="780"/>
                </a:lnTo>
                <a:lnTo>
                  <a:pt x="1096" y="772"/>
                </a:lnTo>
                <a:lnTo>
                  <a:pt x="1100" y="764"/>
                </a:lnTo>
                <a:lnTo>
                  <a:pt x="1100" y="756"/>
                </a:lnTo>
                <a:lnTo>
                  <a:pt x="1100" y="748"/>
                </a:lnTo>
                <a:lnTo>
                  <a:pt x="1100" y="740"/>
                </a:lnTo>
                <a:lnTo>
                  <a:pt x="1104" y="732"/>
                </a:lnTo>
                <a:lnTo>
                  <a:pt x="1108" y="724"/>
                </a:lnTo>
                <a:lnTo>
                  <a:pt x="1116" y="724"/>
                </a:lnTo>
                <a:lnTo>
                  <a:pt x="1124" y="720"/>
                </a:lnTo>
                <a:lnTo>
                  <a:pt x="1132" y="724"/>
                </a:lnTo>
                <a:lnTo>
                  <a:pt x="1140" y="724"/>
                </a:lnTo>
                <a:lnTo>
                  <a:pt x="1144" y="732"/>
                </a:lnTo>
                <a:lnTo>
                  <a:pt x="1148" y="740"/>
                </a:lnTo>
                <a:lnTo>
                  <a:pt x="1152" y="748"/>
                </a:lnTo>
                <a:lnTo>
                  <a:pt x="1152" y="756"/>
                </a:lnTo>
                <a:lnTo>
                  <a:pt x="1156" y="764"/>
                </a:lnTo>
                <a:lnTo>
                  <a:pt x="1156" y="772"/>
                </a:lnTo>
                <a:lnTo>
                  <a:pt x="1156" y="780"/>
                </a:lnTo>
                <a:lnTo>
                  <a:pt x="1160" y="788"/>
                </a:lnTo>
                <a:lnTo>
                  <a:pt x="1160" y="796"/>
                </a:lnTo>
                <a:lnTo>
                  <a:pt x="1160" y="804"/>
                </a:lnTo>
                <a:lnTo>
                  <a:pt x="1160" y="812"/>
                </a:lnTo>
                <a:lnTo>
                  <a:pt x="1164" y="820"/>
                </a:lnTo>
                <a:lnTo>
                  <a:pt x="1164" y="828"/>
                </a:lnTo>
                <a:lnTo>
                  <a:pt x="1168" y="836"/>
                </a:lnTo>
                <a:lnTo>
                  <a:pt x="1168" y="852"/>
                </a:lnTo>
                <a:lnTo>
                  <a:pt x="1172" y="860"/>
                </a:lnTo>
                <a:lnTo>
                  <a:pt x="1172" y="868"/>
                </a:lnTo>
                <a:lnTo>
                  <a:pt x="1176" y="876"/>
                </a:lnTo>
                <a:lnTo>
                  <a:pt x="1176" y="884"/>
                </a:lnTo>
                <a:lnTo>
                  <a:pt x="1180" y="892"/>
                </a:lnTo>
                <a:lnTo>
                  <a:pt x="1180" y="900"/>
                </a:lnTo>
                <a:lnTo>
                  <a:pt x="1184" y="908"/>
                </a:lnTo>
                <a:lnTo>
                  <a:pt x="1188" y="916"/>
                </a:lnTo>
                <a:lnTo>
                  <a:pt x="1188" y="924"/>
                </a:lnTo>
                <a:lnTo>
                  <a:pt x="1192" y="932"/>
                </a:lnTo>
                <a:lnTo>
                  <a:pt x="1192" y="940"/>
                </a:lnTo>
                <a:lnTo>
                  <a:pt x="1196" y="948"/>
                </a:lnTo>
                <a:lnTo>
                  <a:pt x="1196" y="956"/>
                </a:lnTo>
                <a:lnTo>
                  <a:pt x="1200" y="964"/>
                </a:lnTo>
                <a:lnTo>
                  <a:pt x="1200" y="972"/>
                </a:lnTo>
                <a:lnTo>
                  <a:pt x="1200" y="980"/>
                </a:lnTo>
                <a:lnTo>
                  <a:pt x="1204" y="988"/>
                </a:lnTo>
                <a:lnTo>
                  <a:pt x="1204" y="996"/>
                </a:lnTo>
                <a:lnTo>
                  <a:pt x="1204" y="1004"/>
                </a:lnTo>
                <a:lnTo>
                  <a:pt x="1204" y="1012"/>
                </a:lnTo>
                <a:lnTo>
                  <a:pt x="1204" y="1020"/>
                </a:lnTo>
                <a:lnTo>
                  <a:pt x="1204" y="1028"/>
                </a:lnTo>
                <a:lnTo>
                  <a:pt x="1208" y="1036"/>
                </a:lnTo>
                <a:lnTo>
                  <a:pt x="1208" y="1044"/>
                </a:lnTo>
                <a:lnTo>
                  <a:pt x="1208" y="1052"/>
                </a:lnTo>
                <a:lnTo>
                  <a:pt x="1212" y="1060"/>
                </a:lnTo>
                <a:lnTo>
                  <a:pt x="1212" y="1068"/>
                </a:lnTo>
                <a:lnTo>
                  <a:pt x="1216" y="1076"/>
                </a:lnTo>
                <a:lnTo>
                  <a:pt x="1220" y="1084"/>
                </a:lnTo>
                <a:lnTo>
                  <a:pt x="1224" y="1092"/>
                </a:lnTo>
                <a:lnTo>
                  <a:pt x="1228" y="1100"/>
                </a:lnTo>
                <a:lnTo>
                  <a:pt x="1232" y="1108"/>
                </a:lnTo>
                <a:lnTo>
                  <a:pt x="1236" y="1116"/>
                </a:lnTo>
                <a:lnTo>
                  <a:pt x="1240" y="1124"/>
                </a:lnTo>
                <a:lnTo>
                  <a:pt x="1240" y="1132"/>
                </a:lnTo>
                <a:lnTo>
                  <a:pt x="1244" y="1140"/>
                </a:lnTo>
                <a:lnTo>
                  <a:pt x="1244" y="1148"/>
                </a:lnTo>
                <a:lnTo>
                  <a:pt x="1248" y="1156"/>
                </a:lnTo>
                <a:lnTo>
                  <a:pt x="1256" y="1160"/>
                </a:lnTo>
                <a:lnTo>
                  <a:pt x="1264" y="1164"/>
                </a:lnTo>
                <a:lnTo>
                  <a:pt x="1272" y="1164"/>
                </a:lnTo>
                <a:lnTo>
                  <a:pt x="1280" y="1164"/>
                </a:lnTo>
                <a:lnTo>
                  <a:pt x="1288" y="1164"/>
                </a:lnTo>
                <a:lnTo>
                  <a:pt x="1296" y="1164"/>
                </a:lnTo>
                <a:lnTo>
                  <a:pt x="1304" y="1164"/>
                </a:lnTo>
                <a:lnTo>
                  <a:pt x="1312" y="1164"/>
                </a:lnTo>
                <a:lnTo>
                  <a:pt x="1320" y="1168"/>
                </a:lnTo>
                <a:lnTo>
                  <a:pt x="1328" y="1168"/>
                </a:lnTo>
                <a:lnTo>
                  <a:pt x="1336" y="1172"/>
                </a:lnTo>
                <a:lnTo>
                  <a:pt x="1344" y="1172"/>
                </a:lnTo>
                <a:lnTo>
                  <a:pt x="1352" y="1172"/>
                </a:lnTo>
                <a:lnTo>
                  <a:pt x="1360" y="1172"/>
                </a:lnTo>
                <a:lnTo>
                  <a:pt x="1368" y="1172"/>
                </a:lnTo>
                <a:lnTo>
                  <a:pt x="1376" y="1172"/>
                </a:lnTo>
                <a:lnTo>
                  <a:pt x="1384" y="1172"/>
                </a:lnTo>
                <a:lnTo>
                  <a:pt x="1392" y="1172"/>
                </a:lnTo>
                <a:lnTo>
                  <a:pt x="1400" y="1176"/>
                </a:lnTo>
                <a:lnTo>
                  <a:pt x="1408" y="1176"/>
                </a:lnTo>
                <a:lnTo>
                  <a:pt x="1412" y="1176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392" name="Freeform 158">
            <a:extLst>
              <a:ext uri="{FF2B5EF4-FFF2-40B4-BE49-F238E27FC236}">
                <a16:creationId xmlns:a16="http://schemas.microsoft.com/office/drawing/2014/main" id="{CB20F09D-BB8E-4359-966A-F15B6164C176}"/>
              </a:ext>
            </a:extLst>
          </p:cNvPr>
          <p:cNvSpPr>
            <a:spLocks/>
          </p:cNvSpPr>
          <p:nvPr/>
        </p:nvSpPr>
        <p:spPr bwMode="auto">
          <a:xfrm>
            <a:off x="5116515" y="3190875"/>
            <a:ext cx="1938337" cy="1862138"/>
          </a:xfrm>
          <a:custGeom>
            <a:avLst/>
            <a:gdLst>
              <a:gd name="T0" fmla="*/ 40322490 w 1221"/>
              <a:gd name="T1" fmla="*/ 2147483646 h 1173"/>
              <a:gd name="T2" fmla="*/ 100806224 w 1221"/>
              <a:gd name="T3" fmla="*/ 2147483646 h 1173"/>
              <a:gd name="T4" fmla="*/ 161289958 w 1221"/>
              <a:gd name="T5" fmla="*/ 2147483646 h 1173"/>
              <a:gd name="T6" fmla="*/ 221773693 w 1221"/>
              <a:gd name="T7" fmla="*/ 2147483646 h 1173"/>
              <a:gd name="T8" fmla="*/ 282257427 w 1221"/>
              <a:gd name="T9" fmla="*/ 2147483646 h 1173"/>
              <a:gd name="T10" fmla="*/ 342741162 w 1221"/>
              <a:gd name="T11" fmla="*/ 2147483646 h 1173"/>
              <a:gd name="T12" fmla="*/ 403224896 w 1221"/>
              <a:gd name="T13" fmla="*/ 2147483646 h 1173"/>
              <a:gd name="T14" fmla="*/ 463708630 w 1221"/>
              <a:gd name="T15" fmla="*/ 2147483646 h 1173"/>
              <a:gd name="T16" fmla="*/ 524192365 w 1221"/>
              <a:gd name="T17" fmla="*/ 2147483646 h 1173"/>
              <a:gd name="T18" fmla="*/ 604837344 w 1221"/>
              <a:gd name="T19" fmla="*/ 2147483646 h 1173"/>
              <a:gd name="T20" fmla="*/ 665321078 w 1221"/>
              <a:gd name="T21" fmla="*/ 2147483646 h 1173"/>
              <a:gd name="T22" fmla="*/ 725804813 w 1221"/>
              <a:gd name="T23" fmla="*/ 2147483646 h 1173"/>
              <a:gd name="T24" fmla="*/ 786288547 w 1221"/>
              <a:gd name="T25" fmla="*/ 2147483646 h 1173"/>
              <a:gd name="T26" fmla="*/ 846772282 w 1221"/>
              <a:gd name="T27" fmla="*/ 2147483646 h 1173"/>
              <a:gd name="T28" fmla="*/ 907256016 w 1221"/>
              <a:gd name="T29" fmla="*/ 2147483646 h 1173"/>
              <a:gd name="T30" fmla="*/ 967739750 w 1221"/>
              <a:gd name="T31" fmla="*/ 2147483646 h 1173"/>
              <a:gd name="T32" fmla="*/ 1028223485 w 1221"/>
              <a:gd name="T33" fmla="*/ 2147483646 h 1173"/>
              <a:gd name="T34" fmla="*/ 1088707219 w 1221"/>
              <a:gd name="T35" fmla="*/ 2147483646 h 1173"/>
              <a:gd name="T36" fmla="*/ 1149190954 w 1221"/>
              <a:gd name="T37" fmla="*/ 2147483646 h 1173"/>
              <a:gd name="T38" fmla="*/ 1209674688 w 1221"/>
              <a:gd name="T39" fmla="*/ 2147483646 h 1173"/>
              <a:gd name="T40" fmla="*/ 1270158422 w 1221"/>
              <a:gd name="T41" fmla="*/ 2147483646 h 1173"/>
              <a:gd name="T42" fmla="*/ 1330642157 w 1221"/>
              <a:gd name="T43" fmla="*/ 2147483646 h 1173"/>
              <a:gd name="T44" fmla="*/ 1391125891 w 1221"/>
              <a:gd name="T45" fmla="*/ 2147483646 h 1173"/>
              <a:gd name="T46" fmla="*/ 1451609626 w 1221"/>
              <a:gd name="T47" fmla="*/ 2147483646 h 1173"/>
              <a:gd name="T48" fmla="*/ 1512093360 w 1221"/>
              <a:gd name="T49" fmla="*/ 2147483646 h 1173"/>
              <a:gd name="T50" fmla="*/ 1562496472 w 1221"/>
              <a:gd name="T51" fmla="*/ 2147483646 h 1173"/>
              <a:gd name="T52" fmla="*/ 1602818962 w 1221"/>
              <a:gd name="T53" fmla="*/ 2147483646 h 1173"/>
              <a:gd name="T54" fmla="*/ 1663302696 w 1221"/>
              <a:gd name="T55" fmla="*/ 2147483646 h 1173"/>
              <a:gd name="T56" fmla="*/ 1663302696 w 1221"/>
              <a:gd name="T57" fmla="*/ 2147483646 h 1173"/>
              <a:gd name="T58" fmla="*/ 1663302696 w 1221"/>
              <a:gd name="T59" fmla="*/ 2147483646 h 1173"/>
              <a:gd name="T60" fmla="*/ 1673383318 w 1221"/>
              <a:gd name="T61" fmla="*/ 2147483646 h 1173"/>
              <a:gd name="T62" fmla="*/ 1673383318 w 1221"/>
              <a:gd name="T63" fmla="*/ 2147483646 h 1173"/>
              <a:gd name="T64" fmla="*/ 1663302696 w 1221"/>
              <a:gd name="T65" fmla="*/ 2147483646 h 1173"/>
              <a:gd name="T66" fmla="*/ 1673383318 w 1221"/>
              <a:gd name="T67" fmla="*/ 2147483646 h 1173"/>
              <a:gd name="T68" fmla="*/ 1703625186 w 1221"/>
              <a:gd name="T69" fmla="*/ 0 h 1173"/>
              <a:gd name="T70" fmla="*/ 1784270165 w 1221"/>
              <a:gd name="T71" fmla="*/ 2147483646 h 1173"/>
              <a:gd name="T72" fmla="*/ 1824592654 w 1221"/>
              <a:gd name="T73" fmla="*/ 2147483646 h 1173"/>
              <a:gd name="T74" fmla="*/ 1854834522 w 1221"/>
              <a:gd name="T75" fmla="*/ 2147483646 h 1173"/>
              <a:gd name="T76" fmla="*/ 1895157011 w 1221"/>
              <a:gd name="T77" fmla="*/ 2147483646 h 1173"/>
              <a:gd name="T78" fmla="*/ 1945560123 w 1221"/>
              <a:gd name="T79" fmla="*/ 2147483646 h 1173"/>
              <a:gd name="T80" fmla="*/ 2006043858 w 1221"/>
              <a:gd name="T81" fmla="*/ 2147483646 h 1173"/>
              <a:gd name="T82" fmla="*/ 2066527592 w 1221"/>
              <a:gd name="T83" fmla="*/ 2147483646 h 1173"/>
              <a:gd name="T84" fmla="*/ 2147483646 w 1221"/>
              <a:gd name="T85" fmla="*/ 2147483646 h 1173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w 1221"/>
              <a:gd name="T130" fmla="*/ 0 h 1173"/>
              <a:gd name="T131" fmla="*/ 1221 w 1221"/>
              <a:gd name="T132" fmla="*/ 1173 h 1173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T129" t="T130" r="T131" b="T132"/>
            <a:pathLst>
              <a:path w="1221" h="1173">
                <a:moveTo>
                  <a:pt x="0" y="1168"/>
                </a:moveTo>
                <a:lnTo>
                  <a:pt x="8" y="1172"/>
                </a:lnTo>
                <a:lnTo>
                  <a:pt x="16" y="1172"/>
                </a:lnTo>
                <a:lnTo>
                  <a:pt x="24" y="1172"/>
                </a:lnTo>
                <a:lnTo>
                  <a:pt x="32" y="1172"/>
                </a:lnTo>
                <a:lnTo>
                  <a:pt x="40" y="1172"/>
                </a:lnTo>
                <a:lnTo>
                  <a:pt x="48" y="1172"/>
                </a:lnTo>
                <a:lnTo>
                  <a:pt x="56" y="1172"/>
                </a:lnTo>
                <a:lnTo>
                  <a:pt x="64" y="1172"/>
                </a:lnTo>
                <a:lnTo>
                  <a:pt x="72" y="1172"/>
                </a:lnTo>
                <a:lnTo>
                  <a:pt x="80" y="1172"/>
                </a:lnTo>
                <a:lnTo>
                  <a:pt x="88" y="1172"/>
                </a:lnTo>
                <a:lnTo>
                  <a:pt x="96" y="1172"/>
                </a:lnTo>
                <a:lnTo>
                  <a:pt x="104" y="1172"/>
                </a:lnTo>
                <a:lnTo>
                  <a:pt x="112" y="1172"/>
                </a:lnTo>
                <a:lnTo>
                  <a:pt x="120" y="1172"/>
                </a:lnTo>
                <a:lnTo>
                  <a:pt x="128" y="1172"/>
                </a:lnTo>
                <a:lnTo>
                  <a:pt x="136" y="1172"/>
                </a:lnTo>
                <a:lnTo>
                  <a:pt x="144" y="1172"/>
                </a:lnTo>
                <a:lnTo>
                  <a:pt x="152" y="1172"/>
                </a:lnTo>
                <a:lnTo>
                  <a:pt x="160" y="1172"/>
                </a:lnTo>
                <a:lnTo>
                  <a:pt x="168" y="1172"/>
                </a:lnTo>
                <a:lnTo>
                  <a:pt x="176" y="1172"/>
                </a:lnTo>
                <a:lnTo>
                  <a:pt x="184" y="1172"/>
                </a:lnTo>
                <a:lnTo>
                  <a:pt x="192" y="1172"/>
                </a:lnTo>
                <a:lnTo>
                  <a:pt x="200" y="1172"/>
                </a:lnTo>
                <a:lnTo>
                  <a:pt x="208" y="1172"/>
                </a:lnTo>
                <a:lnTo>
                  <a:pt x="216" y="1172"/>
                </a:lnTo>
                <a:lnTo>
                  <a:pt x="224" y="1172"/>
                </a:lnTo>
                <a:lnTo>
                  <a:pt x="240" y="1172"/>
                </a:lnTo>
                <a:lnTo>
                  <a:pt x="248" y="1172"/>
                </a:lnTo>
                <a:lnTo>
                  <a:pt x="256" y="1172"/>
                </a:lnTo>
                <a:lnTo>
                  <a:pt x="264" y="1172"/>
                </a:lnTo>
                <a:lnTo>
                  <a:pt x="272" y="1172"/>
                </a:lnTo>
                <a:lnTo>
                  <a:pt x="280" y="1172"/>
                </a:lnTo>
                <a:lnTo>
                  <a:pt x="288" y="1172"/>
                </a:lnTo>
                <a:lnTo>
                  <a:pt x="296" y="1172"/>
                </a:lnTo>
                <a:lnTo>
                  <a:pt x="304" y="1172"/>
                </a:lnTo>
                <a:lnTo>
                  <a:pt x="312" y="1172"/>
                </a:lnTo>
                <a:lnTo>
                  <a:pt x="320" y="1172"/>
                </a:lnTo>
                <a:lnTo>
                  <a:pt x="328" y="1172"/>
                </a:lnTo>
                <a:lnTo>
                  <a:pt x="336" y="1172"/>
                </a:lnTo>
                <a:lnTo>
                  <a:pt x="344" y="1172"/>
                </a:lnTo>
                <a:lnTo>
                  <a:pt x="352" y="1172"/>
                </a:lnTo>
                <a:lnTo>
                  <a:pt x="360" y="1172"/>
                </a:lnTo>
                <a:lnTo>
                  <a:pt x="368" y="1172"/>
                </a:lnTo>
                <a:lnTo>
                  <a:pt x="376" y="1172"/>
                </a:lnTo>
                <a:lnTo>
                  <a:pt x="384" y="1172"/>
                </a:lnTo>
                <a:lnTo>
                  <a:pt x="392" y="1172"/>
                </a:lnTo>
                <a:lnTo>
                  <a:pt x="400" y="1172"/>
                </a:lnTo>
                <a:lnTo>
                  <a:pt x="408" y="1168"/>
                </a:lnTo>
                <a:lnTo>
                  <a:pt x="416" y="1168"/>
                </a:lnTo>
                <a:lnTo>
                  <a:pt x="424" y="1168"/>
                </a:lnTo>
                <a:lnTo>
                  <a:pt x="432" y="1168"/>
                </a:lnTo>
                <a:lnTo>
                  <a:pt x="440" y="1164"/>
                </a:lnTo>
                <a:lnTo>
                  <a:pt x="448" y="1164"/>
                </a:lnTo>
                <a:lnTo>
                  <a:pt x="456" y="1164"/>
                </a:lnTo>
                <a:lnTo>
                  <a:pt x="464" y="1164"/>
                </a:lnTo>
                <a:lnTo>
                  <a:pt x="472" y="1164"/>
                </a:lnTo>
                <a:lnTo>
                  <a:pt x="480" y="1164"/>
                </a:lnTo>
                <a:lnTo>
                  <a:pt x="488" y="1164"/>
                </a:lnTo>
                <a:lnTo>
                  <a:pt x="496" y="1164"/>
                </a:lnTo>
                <a:lnTo>
                  <a:pt x="504" y="1164"/>
                </a:lnTo>
                <a:lnTo>
                  <a:pt x="512" y="1164"/>
                </a:lnTo>
                <a:lnTo>
                  <a:pt x="520" y="1164"/>
                </a:lnTo>
                <a:lnTo>
                  <a:pt x="528" y="1164"/>
                </a:lnTo>
                <a:lnTo>
                  <a:pt x="536" y="1164"/>
                </a:lnTo>
                <a:lnTo>
                  <a:pt x="544" y="1164"/>
                </a:lnTo>
                <a:lnTo>
                  <a:pt x="552" y="1164"/>
                </a:lnTo>
                <a:lnTo>
                  <a:pt x="560" y="1164"/>
                </a:lnTo>
                <a:lnTo>
                  <a:pt x="568" y="1164"/>
                </a:lnTo>
                <a:lnTo>
                  <a:pt x="576" y="1164"/>
                </a:lnTo>
                <a:lnTo>
                  <a:pt x="584" y="1164"/>
                </a:lnTo>
                <a:lnTo>
                  <a:pt x="592" y="1164"/>
                </a:lnTo>
                <a:lnTo>
                  <a:pt x="600" y="1164"/>
                </a:lnTo>
                <a:lnTo>
                  <a:pt x="608" y="1160"/>
                </a:lnTo>
                <a:lnTo>
                  <a:pt x="612" y="1152"/>
                </a:lnTo>
                <a:lnTo>
                  <a:pt x="620" y="1148"/>
                </a:lnTo>
                <a:lnTo>
                  <a:pt x="628" y="1144"/>
                </a:lnTo>
                <a:lnTo>
                  <a:pt x="632" y="1136"/>
                </a:lnTo>
                <a:lnTo>
                  <a:pt x="636" y="1128"/>
                </a:lnTo>
                <a:lnTo>
                  <a:pt x="664" y="1020"/>
                </a:lnTo>
                <a:lnTo>
                  <a:pt x="664" y="1012"/>
                </a:lnTo>
                <a:lnTo>
                  <a:pt x="660" y="1004"/>
                </a:lnTo>
                <a:lnTo>
                  <a:pt x="660" y="996"/>
                </a:lnTo>
                <a:lnTo>
                  <a:pt x="660" y="988"/>
                </a:lnTo>
                <a:lnTo>
                  <a:pt x="660" y="980"/>
                </a:lnTo>
                <a:lnTo>
                  <a:pt x="660" y="972"/>
                </a:lnTo>
                <a:lnTo>
                  <a:pt x="660" y="964"/>
                </a:lnTo>
                <a:lnTo>
                  <a:pt x="660" y="956"/>
                </a:lnTo>
                <a:lnTo>
                  <a:pt x="664" y="948"/>
                </a:lnTo>
                <a:lnTo>
                  <a:pt x="664" y="940"/>
                </a:lnTo>
                <a:lnTo>
                  <a:pt x="664" y="932"/>
                </a:lnTo>
                <a:lnTo>
                  <a:pt x="664" y="924"/>
                </a:lnTo>
                <a:lnTo>
                  <a:pt x="664" y="916"/>
                </a:lnTo>
                <a:lnTo>
                  <a:pt x="664" y="908"/>
                </a:lnTo>
                <a:lnTo>
                  <a:pt x="664" y="900"/>
                </a:lnTo>
                <a:lnTo>
                  <a:pt x="664" y="892"/>
                </a:lnTo>
                <a:lnTo>
                  <a:pt x="660" y="884"/>
                </a:lnTo>
                <a:lnTo>
                  <a:pt x="664" y="876"/>
                </a:lnTo>
                <a:lnTo>
                  <a:pt x="664" y="868"/>
                </a:lnTo>
                <a:lnTo>
                  <a:pt x="664" y="860"/>
                </a:lnTo>
                <a:lnTo>
                  <a:pt x="668" y="852"/>
                </a:lnTo>
                <a:lnTo>
                  <a:pt x="668" y="808"/>
                </a:lnTo>
                <a:lnTo>
                  <a:pt x="676" y="0"/>
                </a:lnTo>
                <a:lnTo>
                  <a:pt x="708" y="1084"/>
                </a:lnTo>
                <a:lnTo>
                  <a:pt x="708" y="1092"/>
                </a:lnTo>
                <a:lnTo>
                  <a:pt x="712" y="1100"/>
                </a:lnTo>
                <a:lnTo>
                  <a:pt x="716" y="1108"/>
                </a:lnTo>
                <a:lnTo>
                  <a:pt x="724" y="1112"/>
                </a:lnTo>
                <a:lnTo>
                  <a:pt x="728" y="1120"/>
                </a:lnTo>
                <a:lnTo>
                  <a:pt x="736" y="1124"/>
                </a:lnTo>
                <a:lnTo>
                  <a:pt x="736" y="1132"/>
                </a:lnTo>
                <a:lnTo>
                  <a:pt x="740" y="1140"/>
                </a:lnTo>
                <a:lnTo>
                  <a:pt x="744" y="1148"/>
                </a:lnTo>
                <a:lnTo>
                  <a:pt x="752" y="1148"/>
                </a:lnTo>
                <a:lnTo>
                  <a:pt x="756" y="1156"/>
                </a:lnTo>
                <a:lnTo>
                  <a:pt x="764" y="1156"/>
                </a:lnTo>
                <a:lnTo>
                  <a:pt x="772" y="1160"/>
                </a:lnTo>
                <a:lnTo>
                  <a:pt x="780" y="1164"/>
                </a:lnTo>
                <a:lnTo>
                  <a:pt x="788" y="1168"/>
                </a:lnTo>
                <a:lnTo>
                  <a:pt x="796" y="1168"/>
                </a:lnTo>
                <a:lnTo>
                  <a:pt x="804" y="1168"/>
                </a:lnTo>
                <a:lnTo>
                  <a:pt x="812" y="1172"/>
                </a:lnTo>
                <a:lnTo>
                  <a:pt x="820" y="1172"/>
                </a:lnTo>
                <a:lnTo>
                  <a:pt x="828" y="1172"/>
                </a:lnTo>
                <a:lnTo>
                  <a:pt x="836" y="1172"/>
                </a:lnTo>
                <a:lnTo>
                  <a:pt x="1220" y="1168"/>
                </a:lnTo>
                <a:lnTo>
                  <a:pt x="1216" y="1172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7393" name="Rectangle 159">
            <a:extLst>
              <a:ext uri="{FF2B5EF4-FFF2-40B4-BE49-F238E27FC236}">
                <a16:creationId xmlns:a16="http://schemas.microsoft.com/office/drawing/2014/main" id="{012D7291-667B-4026-926E-A684D6D4F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88" y="5343525"/>
            <a:ext cx="1428276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Intensity level</a:t>
            </a:r>
          </a:p>
        </p:txBody>
      </p:sp>
      <p:sp>
        <p:nvSpPr>
          <p:cNvPr id="57394" name="Rectangle 160">
            <a:extLst>
              <a:ext uri="{FF2B5EF4-FFF2-40B4-BE49-F238E27FC236}">
                <a16:creationId xmlns:a16="http://schemas.microsoft.com/office/drawing/2014/main" id="{26A57232-25B1-499D-BAFF-A1221A043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5341938"/>
            <a:ext cx="1428276" cy="339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Intensity level</a:t>
            </a:r>
          </a:p>
        </p:txBody>
      </p:sp>
      <p:sp>
        <p:nvSpPr>
          <p:cNvPr id="57395" name="Rectangle 161">
            <a:extLst>
              <a:ext uri="{FF2B5EF4-FFF2-40B4-BE49-F238E27FC236}">
                <a16:creationId xmlns:a16="http://schemas.microsoft.com/office/drawing/2014/main" id="{99C9A1A9-C8B7-4D58-BB52-CCB15E5DD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825" y="5778500"/>
            <a:ext cx="233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>
                <a:solidFill>
                  <a:srgbClr val="FAFD00"/>
                </a:solidFill>
                <a:ea typeface="新細明體" panose="02020500000000000000" pitchFamily="18" charset="-120"/>
              </a:rPr>
              <a:t>Histogram of the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>
                <a:solidFill>
                  <a:srgbClr val="FAFD00"/>
                </a:solidFill>
                <a:ea typeface="新細明體" panose="02020500000000000000" pitchFamily="18" charset="-120"/>
              </a:rPr>
              <a:t>original “Lena” image</a:t>
            </a:r>
          </a:p>
        </p:txBody>
      </p:sp>
      <p:sp>
        <p:nvSpPr>
          <p:cNvPr id="57396" name="Rectangle 162">
            <a:extLst>
              <a:ext uri="{FF2B5EF4-FFF2-40B4-BE49-F238E27FC236}">
                <a16:creationId xmlns:a16="http://schemas.microsoft.com/office/drawing/2014/main" id="{0A63D623-6836-4610-B9E1-96723743D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5700713"/>
            <a:ext cx="2622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>
                <a:solidFill>
                  <a:srgbClr val="FAFD00"/>
                </a:solidFill>
                <a:ea typeface="新細明體" panose="02020500000000000000" pitchFamily="18" charset="-120"/>
              </a:rPr>
              <a:t>Histogram of the DPCM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800">
                <a:solidFill>
                  <a:srgbClr val="FAFD00"/>
                </a:solidFill>
                <a:ea typeface="新細明體" panose="02020500000000000000" pitchFamily="18" charset="-120"/>
              </a:rPr>
              <a:t>residual signal of “Lena”</a:t>
            </a:r>
          </a:p>
        </p:txBody>
      </p:sp>
      <p:sp>
        <p:nvSpPr>
          <p:cNvPr id="57397" name="投影片編號版面配置區 71">
            <a:extLst>
              <a:ext uri="{FF2B5EF4-FFF2-40B4-BE49-F238E27FC236}">
                <a16:creationId xmlns:a16="http://schemas.microsoft.com/office/drawing/2014/main" id="{5A5EED4E-E6B0-481F-87E1-4FBF1A77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922E24B-7708-41F8-BB4C-EAC683C86EE9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>
            <a:extLst>
              <a:ext uri="{FF2B5EF4-FFF2-40B4-BE49-F238E27FC236}">
                <a16:creationId xmlns:a16="http://schemas.microsoft.com/office/drawing/2014/main" id="{B61ADD7B-E567-4908-BCEB-22ED7B342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5111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Source-Model Mismatch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9395" name="Line 70">
            <a:extLst>
              <a:ext uri="{FF2B5EF4-FFF2-40B4-BE49-F238E27FC236}">
                <a16:creationId xmlns:a16="http://schemas.microsoft.com/office/drawing/2014/main" id="{51E0C69B-DC70-44BE-BE3F-E0EF1E822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6500" y="5270500"/>
            <a:ext cx="548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Line 71">
            <a:extLst>
              <a:ext uri="{FF2B5EF4-FFF2-40B4-BE49-F238E27FC236}">
                <a16:creationId xmlns:a16="http://schemas.microsoft.com/office/drawing/2014/main" id="{6E918B22-6088-4738-B64E-7FD4282B1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2050" y="2451100"/>
            <a:ext cx="0" cy="281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62248" name="Rectangle 72">
            <a:extLst>
              <a:ext uri="{FF2B5EF4-FFF2-40B4-BE49-F238E27FC236}">
                <a16:creationId xmlns:a16="http://schemas.microsoft.com/office/drawing/2014/main" id="{7DF42CF6-61C3-4B13-9274-13A2D62A3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7" y="1920877"/>
            <a:ext cx="92172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Prob.</a:t>
            </a:r>
          </a:p>
        </p:txBody>
      </p:sp>
      <p:sp>
        <p:nvSpPr>
          <p:cNvPr id="562249" name="Rectangle 73">
            <a:extLst>
              <a:ext uri="{FF2B5EF4-FFF2-40B4-BE49-F238E27FC236}">
                <a16:creationId xmlns:a16="http://schemas.microsoft.com/office/drawing/2014/main" id="{4BE676DB-747F-4D2C-AE3D-5AE9FCDBF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8977" y="5426077"/>
            <a:ext cx="992259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signal</a:t>
            </a:r>
          </a:p>
        </p:txBody>
      </p:sp>
      <p:sp>
        <p:nvSpPr>
          <p:cNvPr id="59399" name="Freeform 74">
            <a:extLst>
              <a:ext uri="{FF2B5EF4-FFF2-40B4-BE49-F238E27FC236}">
                <a16:creationId xmlns:a16="http://schemas.microsoft.com/office/drawing/2014/main" id="{563CC5AF-C450-4CC1-A0AB-5C8109EA5808}"/>
              </a:ext>
            </a:extLst>
          </p:cNvPr>
          <p:cNvSpPr>
            <a:spLocks/>
          </p:cNvSpPr>
          <p:nvPr/>
        </p:nvSpPr>
        <p:spPr bwMode="auto">
          <a:xfrm>
            <a:off x="1358900" y="2813050"/>
            <a:ext cx="2344738" cy="2306638"/>
          </a:xfrm>
          <a:custGeom>
            <a:avLst/>
            <a:gdLst>
              <a:gd name="T0" fmla="*/ 2147483646 w 1477"/>
              <a:gd name="T1" fmla="*/ 60483763 h 1453"/>
              <a:gd name="T2" fmla="*/ 2147483646 w 1477"/>
              <a:gd name="T3" fmla="*/ 120967526 h 1453"/>
              <a:gd name="T4" fmla="*/ 2147483646 w 1477"/>
              <a:gd name="T5" fmla="*/ 211693171 h 1453"/>
              <a:gd name="T6" fmla="*/ 2147483646 w 1477"/>
              <a:gd name="T7" fmla="*/ 302418816 h 1453"/>
              <a:gd name="T8" fmla="*/ 2147483646 w 1477"/>
              <a:gd name="T9" fmla="*/ 423386342 h 1453"/>
              <a:gd name="T10" fmla="*/ 2147483646 w 1477"/>
              <a:gd name="T11" fmla="*/ 544353868 h 1453"/>
              <a:gd name="T12" fmla="*/ 2147483646 w 1477"/>
              <a:gd name="T13" fmla="*/ 665321394 h 1453"/>
              <a:gd name="T14" fmla="*/ 2147483646 w 1477"/>
              <a:gd name="T15" fmla="*/ 786288920 h 1453"/>
              <a:gd name="T16" fmla="*/ 2147483646 w 1477"/>
              <a:gd name="T17" fmla="*/ 907256447 h 1453"/>
              <a:gd name="T18" fmla="*/ 2147483646 w 1477"/>
              <a:gd name="T19" fmla="*/ 1028223973 h 1453"/>
              <a:gd name="T20" fmla="*/ 2147483646 w 1477"/>
              <a:gd name="T21" fmla="*/ 1149191499 h 1453"/>
              <a:gd name="T22" fmla="*/ 2147483646 w 1477"/>
              <a:gd name="T23" fmla="*/ 1270159025 h 1453"/>
              <a:gd name="T24" fmla="*/ 2147483646 w 1477"/>
              <a:gd name="T25" fmla="*/ 1391126552 h 1453"/>
              <a:gd name="T26" fmla="*/ 2147483646 w 1477"/>
              <a:gd name="T27" fmla="*/ 1512094078 h 1453"/>
              <a:gd name="T28" fmla="*/ 2147483646 w 1477"/>
              <a:gd name="T29" fmla="*/ 1633061604 h 1453"/>
              <a:gd name="T30" fmla="*/ 2147483646 w 1477"/>
              <a:gd name="T31" fmla="*/ 1754029130 h 1453"/>
              <a:gd name="T32" fmla="*/ 2147483646 w 1477"/>
              <a:gd name="T33" fmla="*/ 1874996656 h 1453"/>
              <a:gd name="T34" fmla="*/ 2147483646 w 1477"/>
              <a:gd name="T35" fmla="*/ 1995964183 h 1453"/>
              <a:gd name="T36" fmla="*/ 2147483646 w 1477"/>
              <a:gd name="T37" fmla="*/ 2116931709 h 1453"/>
              <a:gd name="T38" fmla="*/ 2147483646 w 1477"/>
              <a:gd name="T39" fmla="*/ 2147483646 h 1453"/>
              <a:gd name="T40" fmla="*/ 2147483646 w 1477"/>
              <a:gd name="T41" fmla="*/ 2147483646 h 1453"/>
              <a:gd name="T42" fmla="*/ 2147483646 w 1477"/>
              <a:gd name="T43" fmla="*/ 2147483646 h 1453"/>
              <a:gd name="T44" fmla="*/ 2147483646 w 1477"/>
              <a:gd name="T45" fmla="*/ 2147483646 h 1453"/>
              <a:gd name="T46" fmla="*/ 2147483646 w 1477"/>
              <a:gd name="T47" fmla="*/ 2147483646 h 1453"/>
              <a:gd name="T48" fmla="*/ 2147483646 w 1477"/>
              <a:gd name="T49" fmla="*/ 2147483646 h 1453"/>
              <a:gd name="T50" fmla="*/ 2147483646 w 1477"/>
              <a:gd name="T51" fmla="*/ 2147483646 h 1453"/>
              <a:gd name="T52" fmla="*/ 2147483646 w 1477"/>
              <a:gd name="T53" fmla="*/ 2147483646 h 1453"/>
              <a:gd name="T54" fmla="*/ 2147483646 w 1477"/>
              <a:gd name="T55" fmla="*/ 2147483646 h 1453"/>
              <a:gd name="T56" fmla="*/ 2086689820 w 1477"/>
              <a:gd name="T57" fmla="*/ 2147483646 h 1453"/>
              <a:gd name="T58" fmla="*/ 1995964176 w 1477"/>
              <a:gd name="T59" fmla="*/ 2147483646 h 1453"/>
              <a:gd name="T60" fmla="*/ 1874996650 w 1477"/>
              <a:gd name="T61" fmla="*/ 2147483646 h 1453"/>
              <a:gd name="T62" fmla="*/ 1754029124 w 1477"/>
              <a:gd name="T63" fmla="*/ 2147483646 h 1453"/>
              <a:gd name="T64" fmla="*/ 1633061598 w 1477"/>
              <a:gd name="T65" fmla="*/ 2147483646 h 1453"/>
              <a:gd name="T66" fmla="*/ 1512094072 w 1477"/>
              <a:gd name="T67" fmla="*/ 2147483646 h 1453"/>
              <a:gd name="T68" fmla="*/ 1391126547 w 1477"/>
              <a:gd name="T69" fmla="*/ 2147483646 h 1453"/>
              <a:gd name="T70" fmla="*/ 1270159021 w 1477"/>
              <a:gd name="T71" fmla="*/ 2147483646 h 1453"/>
              <a:gd name="T72" fmla="*/ 1149191495 w 1477"/>
              <a:gd name="T73" fmla="*/ 2147483646 h 1453"/>
              <a:gd name="T74" fmla="*/ 1028223969 w 1477"/>
              <a:gd name="T75" fmla="*/ 2147483646 h 1453"/>
              <a:gd name="T76" fmla="*/ 907256443 w 1477"/>
              <a:gd name="T77" fmla="*/ 2147483646 h 1453"/>
              <a:gd name="T78" fmla="*/ 786288918 w 1477"/>
              <a:gd name="T79" fmla="*/ 2147483646 h 1453"/>
              <a:gd name="T80" fmla="*/ 665321392 w 1477"/>
              <a:gd name="T81" fmla="*/ 2147483646 h 1453"/>
              <a:gd name="T82" fmla="*/ 544353866 w 1477"/>
              <a:gd name="T83" fmla="*/ 2147483646 h 1453"/>
              <a:gd name="T84" fmla="*/ 423386340 w 1477"/>
              <a:gd name="T85" fmla="*/ 2147483646 h 1453"/>
              <a:gd name="T86" fmla="*/ 302418814 w 1477"/>
              <a:gd name="T87" fmla="*/ 2147483646 h 1453"/>
              <a:gd name="T88" fmla="*/ 181451289 w 1477"/>
              <a:gd name="T89" fmla="*/ 2147483646 h 1453"/>
              <a:gd name="T90" fmla="*/ 60483763 w 1477"/>
              <a:gd name="T91" fmla="*/ 2147483646 h 1453"/>
              <a:gd name="T92" fmla="*/ 60483763 w 1477"/>
              <a:gd name="T93" fmla="*/ 2147483646 h 145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477"/>
              <a:gd name="T142" fmla="*/ 0 h 1453"/>
              <a:gd name="T143" fmla="*/ 1477 w 1477"/>
              <a:gd name="T144" fmla="*/ 1453 h 1453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477" h="1453">
                <a:moveTo>
                  <a:pt x="1476" y="0"/>
                </a:moveTo>
                <a:lnTo>
                  <a:pt x="1476" y="24"/>
                </a:lnTo>
                <a:lnTo>
                  <a:pt x="1452" y="36"/>
                </a:lnTo>
                <a:lnTo>
                  <a:pt x="1428" y="48"/>
                </a:lnTo>
                <a:lnTo>
                  <a:pt x="1404" y="60"/>
                </a:lnTo>
                <a:lnTo>
                  <a:pt x="1392" y="84"/>
                </a:lnTo>
                <a:lnTo>
                  <a:pt x="1368" y="96"/>
                </a:lnTo>
                <a:lnTo>
                  <a:pt x="1356" y="120"/>
                </a:lnTo>
                <a:lnTo>
                  <a:pt x="1356" y="144"/>
                </a:lnTo>
                <a:lnTo>
                  <a:pt x="1344" y="168"/>
                </a:lnTo>
                <a:lnTo>
                  <a:pt x="1332" y="192"/>
                </a:lnTo>
                <a:lnTo>
                  <a:pt x="1320" y="216"/>
                </a:lnTo>
                <a:lnTo>
                  <a:pt x="1320" y="240"/>
                </a:lnTo>
                <a:lnTo>
                  <a:pt x="1308" y="264"/>
                </a:lnTo>
                <a:lnTo>
                  <a:pt x="1296" y="288"/>
                </a:lnTo>
                <a:lnTo>
                  <a:pt x="1296" y="312"/>
                </a:lnTo>
                <a:lnTo>
                  <a:pt x="1284" y="336"/>
                </a:lnTo>
                <a:lnTo>
                  <a:pt x="1284" y="360"/>
                </a:lnTo>
                <a:lnTo>
                  <a:pt x="1272" y="384"/>
                </a:lnTo>
                <a:lnTo>
                  <a:pt x="1260" y="408"/>
                </a:lnTo>
                <a:lnTo>
                  <a:pt x="1260" y="432"/>
                </a:lnTo>
                <a:lnTo>
                  <a:pt x="1248" y="456"/>
                </a:lnTo>
                <a:lnTo>
                  <a:pt x="1236" y="480"/>
                </a:lnTo>
                <a:lnTo>
                  <a:pt x="1236" y="504"/>
                </a:lnTo>
                <a:lnTo>
                  <a:pt x="1224" y="528"/>
                </a:lnTo>
                <a:lnTo>
                  <a:pt x="1224" y="552"/>
                </a:lnTo>
                <a:lnTo>
                  <a:pt x="1224" y="576"/>
                </a:lnTo>
                <a:lnTo>
                  <a:pt x="1212" y="600"/>
                </a:lnTo>
                <a:lnTo>
                  <a:pt x="1212" y="624"/>
                </a:lnTo>
                <a:lnTo>
                  <a:pt x="1200" y="648"/>
                </a:lnTo>
                <a:lnTo>
                  <a:pt x="1200" y="672"/>
                </a:lnTo>
                <a:lnTo>
                  <a:pt x="1188" y="696"/>
                </a:lnTo>
                <a:lnTo>
                  <a:pt x="1188" y="720"/>
                </a:lnTo>
                <a:lnTo>
                  <a:pt x="1188" y="744"/>
                </a:lnTo>
                <a:lnTo>
                  <a:pt x="1176" y="768"/>
                </a:lnTo>
                <a:lnTo>
                  <a:pt x="1164" y="792"/>
                </a:lnTo>
                <a:lnTo>
                  <a:pt x="1164" y="816"/>
                </a:lnTo>
                <a:lnTo>
                  <a:pt x="1152" y="840"/>
                </a:lnTo>
                <a:lnTo>
                  <a:pt x="1140" y="864"/>
                </a:lnTo>
                <a:lnTo>
                  <a:pt x="1140" y="888"/>
                </a:lnTo>
                <a:lnTo>
                  <a:pt x="1128" y="912"/>
                </a:lnTo>
                <a:lnTo>
                  <a:pt x="1104" y="936"/>
                </a:lnTo>
                <a:lnTo>
                  <a:pt x="1092" y="960"/>
                </a:lnTo>
                <a:lnTo>
                  <a:pt x="1092" y="984"/>
                </a:lnTo>
                <a:lnTo>
                  <a:pt x="1068" y="1008"/>
                </a:lnTo>
                <a:lnTo>
                  <a:pt x="1056" y="1032"/>
                </a:lnTo>
                <a:lnTo>
                  <a:pt x="1044" y="1056"/>
                </a:lnTo>
                <a:lnTo>
                  <a:pt x="1032" y="1080"/>
                </a:lnTo>
                <a:lnTo>
                  <a:pt x="1020" y="1104"/>
                </a:lnTo>
                <a:lnTo>
                  <a:pt x="996" y="1116"/>
                </a:lnTo>
                <a:lnTo>
                  <a:pt x="984" y="1140"/>
                </a:lnTo>
                <a:lnTo>
                  <a:pt x="972" y="1164"/>
                </a:lnTo>
                <a:lnTo>
                  <a:pt x="948" y="1176"/>
                </a:lnTo>
                <a:lnTo>
                  <a:pt x="924" y="1200"/>
                </a:lnTo>
                <a:lnTo>
                  <a:pt x="900" y="1224"/>
                </a:lnTo>
                <a:lnTo>
                  <a:pt x="876" y="1236"/>
                </a:lnTo>
                <a:lnTo>
                  <a:pt x="852" y="1260"/>
                </a:lnTo>
                <a:lnTo>
                  <a:pt x="828" y="1272"/>
                </a:lnTo>
                <a:lnTo>
                  <a:pt x="804" y="1284"/>
                </a:lnTo>
                <a:lnTo>
                  <a:pt x="792" y="1308"/>
                </a:lnTo>
                <a:lnTo>
                  <a:pt x="768" y="1308"/>
                </a:lnTo>
                <a:lnTo>
                  <a:pt x="744" y="1320"/>
                </a:lnTo>
                <a:lnTo>
                  <a:pt x="720" y="1332"/>
                </a:lnTo>
                <a:lnTo>
                  <a:pt x="696" y="1356"/>
                </a:lnTo>
                <a:lnTo>
                  <a:pt x="672" y="1368"/>
                </a:lnTo>
                <a:lnTo>
                  <a:pt x="648" y="1380"/>
                </a:lnTo>
                <a:lnTo>
                  <a:pt x="624" y="1380"/>
                </a:lnTo>
                <a:lnTo>
                  <a:pt x="600" y="1392"/>
                </a:lnTo>
                <a:lnTo>
                  <a:pt x="576" y="1404"/>
                </a:lnTo>
                <a:lnTo>
                  <a:pt x="552" y="1416"/>
                </a:lnTo>
                <a:lnTo>
                  <a:pt x="528" y="1416"/>
                </a:lnTo>
                <a:lnTo>
                  <a:pt x="504" y="1428"/>
                </a:lnTo>
                <a:lnTo>
                  <a:pt x="480" y="1428"/>
                </a:lnTo>
                <a:lnTo>
                  <a:pt x="456" y="1428"/>
                </a:lnTo>
                <a:lnTo>
                  <a:pt x="432" y="1440"/>
                </a:lnTo>
                <a:lnTo>
                  <a:pt x="408" y="1440"/>
                </a:lnTo>
                <a:lnTo>
                  <a:pt x="384" y="1440"/>
                </a:lnTo>
                <a:lnTo>
                  <a:pt x="360" y="1440"/>
                </a:lnTo>
                <a:lnTo>
                  <a:pt x="336" y="1440"/>
                </a:lnTo>
                <a:lnTo>
                  <a:pt x="312" y="1452"/>
                </a:lnTo>
                <a:lnTo>
                  <a:pt x="288" y="1452"/>
                </a:lnTo>
                <a:lnTo>
                  <a:pt x="264" y="1452"/>
                </a:lnTo>
                <a:lnTo>
                  <a:pt x="240" y="1452"/>
                </a:lnTo>
                <a:lnTo>
                  <a:pt x="216" y="1452"/>
                </a:lnTo>
                <a:lnTo>
                  <a:pt x="192" y="1452"/>
                </a:lnTo>
                <a:lnTo>
                  <a:pt x="168" y="1452"/>
                </a:lnTo>
                <a:lnTo>
                  <a:pt x="144" y="1452"/>
                </a:lnTo>
                <a:lnTo>
                  <a:pt x="120" y="1452"/>
                </a:lnTo>
                <a:lnTo>
                  <a:pt x="96" y="1452"/>
                </a:lnTo>
                <a:lnTo>
                  <a:pt x="72" y="1452"/>
                </a:lnTo>
                <a:lnTo>
                  <a:pt x="48" y="1452"/>
                </a:lnTo>
                <a:lnTo>
                  <a:pt x="24" y="1452"/>
                </a:lnTo>
                <a:lnTo>
                  <a:pt x="0" y="1452"/>
                </a:lnTo>
                <a:lnTo>
                  <a:pt x="24" y="144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9400" name="Freeform 75">
            <a:extLst>
              <a:ext uri="{FF2B5EF4-FFF2-40B4-BE49-F238E27FC236}">
                <a16:creationId xmlns:a16="http://schemas.microsoft.com/office/drawing/2014/main" id="{8554DEF3-6A2B-4CF9-9B1D-DDE4F1C624C6}"/>
              </a:ext>
            </a:extLst>
          </p:cNvPr>
          <p:cNvSpPr>
            <a:spLocks/>
          </p:cNvSpPr>
          <p:nvPr/>
        </p:nvSpPr>
        <p:spPr bwMode="auto">
          <a:xfrm>
            <a:off x="3702050" y="2813050"/>
            <a:ext cx="2344738" cy="2306638"/>
          </a:xfrm>
          <a:custGeom>
            <a:avLst/>
            <a:gdLst>
              <a:gd name="T0" fmla="*/ 0 w 1477"/>
              <a:gd name="T1" fmla="*/ 60483763 h 1453"/>
              <a:gd name="T2" fmla="*/ 120967526 w 1477"/>
              <a:gd name="T3" fmla="*/ 120967526 h 1453"/>
              <a:gd name="T4" fmla="*/ 211693170 w 1477"/>
              <a:gd name="T5" fmla="*/ 211693171 h 1453"/>
              <a:gd name="T6" fmla="*/ 302418814 w 1477"/>
              <a:gd name="T7" fmla="*/ 302418816 h 1453"/>
              <a:gd name="T8" fmla="*/ 332660696 w 1477"/>
              <a:gd name="T9" fmla="*/ 423386342 h 1453"/>
              <a:gd name="T10" fmla="*/ 393144459 w 1477"/>
              <a:gd name="T11" fmla="*/ 544353868 h 1453"/>
              <a:gd name="T12" fmla="*/ 423386340 w 1477"/>
              <a:gd name="T13" fmla="*/ 665321394 h 1453"/>
              <a:gd name="T14" fmla="*/ 453628222 w 1477"/>
              <a:gd name="T15" fmla="*/ 786288920 h 1453"/>
              <a:gd name="T16" fmla="*/ 483870103 w 1477"/>
              <a:gd name="T17" fmla="*/ 907256447 h 1453"/>
              <a:gd name="T18" fmla="*/ 544353866 w 1477"/>
              <a:gd name="T19" fmla="*/ 1028223973 h 1453"/>
              <a:gd name="T20" fmla="*/ 574595748 w 1477"/>
              <a:gd name="T21" fmla="*/ 1149191499 h 1453"/>
              <a:gd name="T22" fmla="*/ 604837629 w 1477"/>
              <a:gd name="T23" fmla="*/ 1270159025 h 1453"/>
              <a:gd name="T24" fmla="*/ 635079510 w 1477"/>
              <a:gd name="T25" fmla="*/ 1391126552 h 1453"/>
              <a:gd name="T26" fmla="*/ 665321392 w 1477"/>
              <a:gd name="T27" fmla="*/ 1512094078 h 1453"/>
              <a:gd name="T28" fmla="*/ 695563273 w 1477"/>
              <a:gd name="T29" fmla="*/ 1633061604 h 1453"/>
              <a:gd name="T30" fmla="*/ 725805155 w 1477"/>
              <a:gd name="T31" fmla="*/ 1754029130 h 1453"/>
              <a:gd name="T32" fmla="*/ 725805155 w 1477"/>
              <a:gd name="T33" fmla="*/ 1874996656 h 1453"/>
              <a:gd name="T34" fmla="*/ 786288918 w 1477"/>
              <a:gd name="T35" fmla="*/ 1995964183 h 1453"/>
              <a:gd name="T36" fmla="*/ 816530799 w 1477"/>
              <a:gd name="T37" fmla="*/ 2116931709 h 1453"/>
              <a:gd name="T38" fmla="*/ 846772681 w 1477"/>
              <a:gd name="T39" fmla="*/ 2147483646 h 1453"/>
              <a:gd name="T40" fmla="*/ 937498325 w 1477"/>
              <a:gd name="T41" fmla="*/ 2147483646 h 1453"/>
              <a:gd name="T42" fmla="*/ 967740206 w 1477"/>
              <a:gd name="T43" fmla="*/ 2147483646 h 1453"/>
              <a:gd name="T44" fmla="*/ 1058465851 w 1477"/>
              <a:gd name="T45" fmla="*/ 2147483646 h 1453"/>
              <a:gd name="T46" fmla="*/ 1118949614 w 1477"/>
              <a:gd name="T47" fmla="*/ 2147483646 h 1453"/>
              <a:gd name="T48" fmla="*/ 1209675258 w 1477"/>
              <a:gd name="T49" fmla="*/ 2147483646 h 1453"/>
              <a:gd name="T50" fmla="*/ 1270159021 w 1477"/>
              <a:gd name="T51" fmla="*/ 2147483646 h 1453"/>
              <a:gd name="T52" fmla="*/ 1391126547 w 1477"/>
              <a:gd name="T53" fmla="*/ 2147483646 h 1453"/>
              <a:gd name="T54" fmla="*/ 1512094072 w 1477"/>
              <a:gd name="T55" fmla="*/ 2147483646 h 1453"/>
              <a:gd name="T56" fmla="*/ 1633061598 w 1477"/>
              <a:gd name="T57" fmla="*/ 2147483646 h 1453"/>
              <a:gd name="T58" fmla="*/ 1723787243 w 1477"/>
              <a:gd name="T59" fmla="*/ 2147483646 h 1453"/>
              <a:gd name="T60" fmla="*/ 1844754768 w 1477"/>
              <a:gd name="T61" fmla="*/ 2147483646 h 1453"/>
              <a:gd name="T62" fmla="*/ 1965722294 w 1477"/>
              <a:gd name="T63" fmla="*/ 2147483646 h 1453"/>
              <a:gd name="T64" fmla="*/ 2086689820 w 1477"/>
              <a:gd name="T65" fmla="*/ 2147483646 h 1453"/>
              <a:gd name="T66" fmla="*/ 2147483646 w 1477"/>
              <a:gd name="T67" fmla="*/ 2147483646 h 1453"/>
              <a:gd name="T68" fmla="*/ 2147483646 w 1477"/>
              <a:gd name="T69" fmla="*/ 2147483646 h 1453"/>
              <a:gd name="T70" fmla="*/ 2147483646 w 1477"/>
              <a:gd name="T71" fmla="*/ 2147483646 h 1453"/>
              <a:gd name="T72" fmla="*/ 2147483646 w 1477"/>
              <a:gd name="T73" fmla="*/ 2147483646 h 1453"/>
              <a:gd name="T74" fmla="*/ 2147483646 w 1477"/>
              <a:gd name="T75" fmla="*/ 2147483646 h 1453"/>
              <a:gd name="T76" fmla="*/ 2147483646 w 1477"/>
              <a:gd name="T77" fmla="*/ 2147483646 h 1453"/>
              <a:gd name="T78" fmla="*/ 2147483646 w 1477"/>
              <a:gd name="T79" fmla="*/ 2147483646 h 1453"/>
              <a:gd name="T80" fmla="*/ 2147483646 w 1477"/>
              <a:gd name="T81" fmla="*/ 2147483646 h 1453"/>
              <a:gd name="T82" fmla="*/ 2147483646 w 1477"/>
              <a:gd name="T83" fmla="*/ 2147483646 h 1453"/>
              <a:gd name="T84" fmla="*/ 2147483646 w 1477"/>
              <a:gd name="T85" fmla="*/ 2147483646 h 1453"/>
              <a:gd name="T86" fmla="*/ 2147483646 w 1477"/>
              <a:gd name="T87" fmla="*/ 2147483646 h 1453"/>
              <a:gd name="T88" fmla="*/ 2147483646 w 1477"/>
              <a:gd name="T89" fmla="*/ 2147483646 h 1453"/>
              <a:gd name="T90" fmla="*/ 2147483646 w 1477"/>
              <a:gd name="T91" fmla="*/ 2147483646 h 1453"/>
              <a:gd name="T92" fmla="*/ 2147483646 w 1477"/>
              <a:gd name="T93" fmla="*/ 2147483646 h 145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1477"/>
              <a:gd name="T142" fmla="*/ 0 h 1453"/>
              <a:gd name="T143" fmla="*/ 1477 w 1477"/>
              <a:gd name="T144" fmla="*/ 1453 h 1453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1477" h="1453">
                <a:moveTo>
                  <a:pt x="0" y="0"/>
                </a:moveTo>
                <a:lnTo>
                  <a:pt x="0" y="24"/>
                </a:lnTo>
                <a:lnTo>
                  <a:pt x="24" y="36"/>
                </a:lnTo>
                <a:lnTo>
                  <a:pt x="48" y="48"/>
                </a:lnTo>
                <a:lnTo>
                  <a:pt x="72" y="60"/>
                </a:lnTo>
                <a:lnTo>
                  <a:pt x="84" y="84"/>
                </a:lnTo>
                <a:lnTo>
                  <a:pt x="108" y="96"/>
                </a:lnTo>
                <a:lnTo>
                  <a:pt x="120" y="120"/>
                </a:lnTo>
                <a:lnTo>
                  <a:pt x="120" y="144"/>
                </a:lnTo>
                <a:lnTo>
                  <a:pt x="132" y="168"/>
                </a:lnTo>
                <a:lnTo>
                  <a:pt x="144" y="192"/>
                </a:lnTo>
                <a:lnTo>
                  <a:pt x="156" y="216"/>
                </a:lnTo>
                <a:lnTo>
                  <a:pt x="156" y="240"/>
                </a:lnTo>
                <a:lnTo>
                  <a:pt x="168" y="264"/>
                </a:lnTo>
                <a:lnTo>
                  <a:pt x="180" y="288"/>
                </a:lnTo>
                <a:lnTo>
                  <a:pt x="180" y="312"/>
                </a:lnTo>
                <a:lnTo>
                  <a:pt x="192" y="336"/>
                </a:lnTo>
                <a:lnTo>
                  <a:pt x="192" y="360"/>
                </a:lnTo>
                <a:lnTo>
                  <a:pt x="204" y="384"/>
                </a:lnTo>
                <a:lnTo>
                  <a:pt x="216" y="408"/>
                </a:lnTo>
                <a:lnTo>
                  <a:pt x="216" y="432"/>
                </a:lnTo>
                <a:lnTo>
                  <a:pt x="228" y="456"/>
                </a:lnTo>
                <a:lnTo>
                  <a:pt x="240" y="480"/>
                </a:lnTo>
                <a:lnTo>
                  <a:pt x="240" y="504"/>
                </a:lnTo>
                <a:lnTo>
                  <a:pt x="252" y="528"/>
                </a:lnTo>
                <a:lnTo>
                  <a:pt x="252" y="552"/>
                </a:lnTo>
                <a:lnTo>
                  <a:pt x="252" y="576"/>
                </a:lnTo>
                <a:lnTo>
                  <a:pt x="264" y="600"/>
                </a:lnTo>
                <a:lnTo>
                  <a:pt x="264" y="624"/>
                </a:lnTo>
                <a:lnTo>
                  <a:pt x="276" y="648"/>
                </a:lnTo>
                <a:lnTo>
                  <a:pt x="276" y="672"/>
                </a:lnTo>
                <a:lnTo>
                  <a:pt x="288" y="696"/>
                </a:lnTo>
                <a:lnTo>
                  <a:pt x="288" y="720"/>
                </a:lnTo>
                <a:lnTo>
                  <a:pt x="288" y="744"/>
                </a:lnTo>
                <a:lnTo>
                  <a:pt x="300" y="768"/>
                </a:lnTo>
                <a:lnTo>
                  <a:pt x="312" y="792"/>
                </a:lnTo>
                <a:lnTo>
                  <a:pt x="312" y="816"/>
                </a:lnTo>
                <a:lnTo>
                  <a:pt x="324" y="840"/>
                </a:lnTo>
                <a:lnTo>
                  <a:pt x="336" y="864"/>
                </a:lnTo>
                <a:lnTo>
                  <a:pt x="336" y="888"/>
                </a:lnTo>
                <a:lnTo>
                  <a:pt x="348" y="912"/>
                </a:lnTo>
                <a:lnTo>
                  <a:pt x="372" y="936"/>
                </a:lnTo>
                <a:lnTo>
                  <a:pt x="384" y="960"/>
                </a:lnTo>
                <a:lnTo>
                  <a:pt x="384" y="984"/>
                </a:lnTo>
                <a:lnTo>
                  <a:pt x="408" y="1008"/>
                </a:lnTo>
                <a:lnTo>
                  <a:pt x="420" y="1032"/>
                </a:lnTo>
                <a:lnTo>
                  <a:pt x="432" y="1056"/>
                </a:lnTo>
                <a:lnTo>
                  <a:pt x="444" y="1080"/>
                </a:lnTo>
                <a:lnTo>
                  <a:pt x="456" y="1104"/>
                </a:lnTo>
                <a:lnTo>
                  <a:pt x="480" y="1116"/>
                </a:lnTo>
                <a:lnTo>
                  <a:pt x="492" y="1140"/>
                </a:lnTo>
                <a:lnTo>
                  <a:pt x="504" y="1164"/>
                </a:lnTo>
                <a:lnTo>
                  <a:pt x="528" y="1176"/>
                </a:lnTo>
                <a:lnTo>
                  <a:pt x="552" y="1200"/>
                </a:lnTo>
                <a:lnTo>
                  <a:pt x="576" y="1224"/>
                </a:lnTo>
                <a:lnTo>
                  <a:pt x="600" y="1236"/>
                </a:lnTo>
                <a:lnTo>
                  <a:pt x="624" y="1260"/>
                </a:lnTo>
                <a:lnTo>
                  <a:pt x="648" y="1272"/>
                </a:lnTo>
                <a:lnTo>
                  <a:pt x="672" y="1284"/>
                </a:lnTo>
                <a:lnTo>
                  <a:pt x="684" y="1308"/>
                </a:lnTo>
                <a:lnTo>
                  <a:pt x="708" y="1308"/>
                </a:lnTo>
                <a:lnTo>
                  <a:pt x="732" y="1320"/>
                </a:lnTo>
                <a:lnTo>
                  <a:pt x="756" y="1332"/>
                </a:lnTo>
                <a:lnTo>
                  <a:pt x="780" y="1356"/>
                </a:lnTo>
                <a:lnTo>
                  <a:pt x="804" y="1368"/>
                </a:lnTo>
                <a:lnTo>
                  <a:pt x="828" y="1380"/>
                </a:lnTo>
                <a:lnTo>
                  <a:pt x="852" y="1380"/>
                </a:lnTo>
                <a:lnTo>
                  <a:pt x="876" y="1392"/>
                </a:lnTo>
                <a:lnTo>
                  <a:pt x="900" y="1404"/>
                </a:lnTo>
                <a:lnTo>
                  <a:pt x="924" y="1416"/>
                </a:lnTo>
                <a:lnTo>
                  <a:pt x="948" y="1416"/>
                </a:lnTo>
                <a:lnTo>
                  <a:pt x="972" y="1428"/>
                </a:lnTo>
                <a:lnTo>
                  <a:pt x="996" y="1428"/>
                </a:lnTo>
                <a:lnTo>
                  <a:pt x="1020" y="1428"/>
                </a:lnTo>
                <a:lnTo>
                  <a:pt x="1044" y="1440"/>
                </a:lnTo>
                <a:lnTo>
                  <a:pt x="1068" y="1440"/>
                </a:lnTo>
                <a:lnTo>
                  <a:pt x="1092" y="1440"/>
                </a:lnTo>
                <a:lnTo>
                  <a:pt x="1116" y="1440"/>
                </a:lnTo>
                <a:lnTo>
                  <a:pt x="1140" y="1440"/>
                </a:lnTo>
                <a:lnTo>
                  <a:pt x="1164" y="1452"/>
                </a:lnTo>
                <a:lnTo>
                  <a:pt x="1188" y="1452"/>
                </a:lnTo>
                <a:lnTo>
                  <a:pt x="1212" y="1452"/>
                </a:lnTo>
                <a:lnTo>
                  <a:pt x="1236" y="1452"/>
                </a:lnTo>
                <a:lnTo>
                  <a:pt x="1260" y="1452"/>
                </a:lnTo>
                <a:lnTo>
                  <a:pt x="1284" y="1452"/>
                </a:lnTo>
                <a:lnTo>
                  <a:pt x="1308" y="1452"/>
                </a:lnTo>
                <a:lnTo>
                  <a:pt x="1332" y="1452"/>
                </a:lnTo>
                <a:lnTo>
                  <a:pt x="1356" y="1452"/>
                </a:lnTo>
                <a:lnTo>
                  <a:pt x="1380" y="1452"/>
                </a:lnTo>
                <a:lnTo>
                  <a:pt x="1404" y="1452"/>
                </a:lnTo>
                <a:lnTo>
                  <a:pt x="1428" y="1452"/>
                </a:lnTo>
                <a:lnTo>
                  <a:pt x="1452" y="1452"/>
                </a:lnTo>
                <a:lnTo>
                  <a:pt x="1476" y="1452"/>
                </a:lnTo>
                <a:lnTo>
                  <a:pt x="1452" y="144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62252" name="Rectangle 76">
            <a:extLst>
              <a:ext uri="{FF2B5EF4-FFF2-40B4-BE49-F238E27FC236}">
                <a16:creationId xmlns:a16="http://schemas.microsoft.com/office/drawing/2014/main" id="{948E4F3B-C9BE-47B1-8F02-45573611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25" y="2606677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562253" name="Rectangle 77">
            <a:extLst>
              <a:ext uri="{FF2B5EF4-FFF2-40B4-BE49-F238E27FC236}">
                <a16:creationId xmlns:a16="http://schemas.microsoft.com/office/drawing/2014/main" id="{89BDEEF3-41D2-43E6-9827-2B2FA4CE9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25" y="3921127"/>
            <a:ext cx="357470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562254" name="Rectangle 78">
            <a:extLst>
              <a:ext uri="{FF2B5EF4-FFF2-40B4-BE49-F238E27FC236}">
                <a16:creationId xmlns:a16="http://schemas.microsoft.com/office/drawing/2014/main" id="{BECF7E23-5F15-4CA7-8B7B-3FFD49027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5475" y="2282825"/>
            <a:ext cx="3436938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a: source, b: model with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 large degradation</a:t>
            </a:r>
          </a:p>
        </p:txBody>
      </p:sp>
      <p:sp>
        <p:nvSpPr>
          <p:cNvPr id="59404" name="Freeform 79">
            <a:extLst>
              <a:ext uri="{FF2B5EF4-FFF2-40B4-BE49-F238E27FC236}">
                <a16:creationId xmlns:a16="http://schemas.microsoft.com/office/drawing/2014/main" id="{CFEE3153-6F7D-4467-8F25-110D8A9C1A24}"/>
              </a:ext>
            </a:extLst>
          </p:cNvPr>
          <p:cNvSpPr>
            <a:spLocks/>
          </p:cNvSpPr>
          <p:nvPr/>
        </p:nvSpPr>
        <p:spPr bwMode="auto">
          <a:xfrm>
            <a:off x="1454150" y="3517900"/>
            <a:ext cx="2249488" cy="877888"/>
          </a:xfrm>
          <a:custGeom>
            <a:avLst/>
            <a:gdLst>
              <a:gd name="T0" fmla="*/ 2147483646 w 1417"/>
              <a:gd name="T1" fmla="*/ 0 h 553"/>
              <a:gd name="T2" fmla="*/ 2147483646 w 1417"/>
              <a:gd name="T3" fmla="*/ 0 h 553"/>
              <a:gd name="T4" fmla="*/ 2147483646 w 1417"/>
              <a:gd name="T5" fmla="*/ 0 h 553"/>
              <a:gd name="T6" fmla="*/ 2147483646 w 1417"/>
              <a:gd name="T7" fmla="*/ 0 h 553"/>
              <a:gd name="T8" fmla="*/ 2147483646 w 1417"/>
              <a:gd name="T9" fmla="*/ 0 h 553"/>
              <a:gd name="T10" fmla="*/ 2147483646 w 1417"/>
              <a:gd name="T11" fmla="*/ 30241892 h 553"/>
              <a:gd name="T12" fmla="*/ 2147483646 w 1417"/>
              <a:gd name="T13" fmla="*/ 60483784 h 553"/>
              <a:gd name="T14" fmla="*/ 2147483646 w 1417"/>
              <a:gd name="T15" fmla="*/ 90725677 h 553"/>
              <a:gd name="T16" fmla="*/ 2147483646 w 1417"/>
              <a:gd name="T17" fmla="*/ 120967569 h 553"/>
              <a:gd name="T18" fmla="*/ 2147483646 w 1417"/>
              <a:gd name="T19" fmla="*/ 151209461 h 553"/>
              <a:gd name="T20" fmla="*/ 2147483646 w 1417"/>
              <a:gd name="T21" fmla="*/ 181451353 h 553"/>
              <a:gd name="T22" fmla="*/ 2147483646 w 1417"/>
              <a:gd name="T23" fmla="*/ 211693246 h 553"/>
              <a:gd name="T24" fmla="*/ 2147483646 w 1417"/>
              <a:gd name="T25" fmla="*/ 241935138 h 553"/>
              <a:gd name="T26" fmla="*/ 2147483646 w 1417"/>
              <a:gd name="T27" fmla="*/ 272177030 h 553"/>
              <a:gd name="T28" fmla="*/ 2147483646 w 1417"/>
              <a:gd name="T29" fmla="*/ 302418922 h 553"/>
              <a:gd name="T30" fmla="*/ 2147483646 w 1417"/>
              <a:gd name="T31" fmla="*/ 332660814 h 553"/>
              <a:gd name="T32" fmla="*/ 2147483646 w 1417"/>
              <a:gd name="T33" fmla="*/ 362902707 h 553"/>
              <a:gd name="T34" fmla="*/ 2147483646 w 1417"/>
              <a:gd name="T35" fmla="*/ 393144599 h 553"/>
              <a:gd name="T36" fmla="*/ 2147483646 w 1417"/>
              <a:gd name="T37" fmla="*/ 423386491 h 553"/>
              <a:gd name="T38" fmla="*/ 2147483646 w 1417"/>
              <a:gd name="T39" fmla="*/ 453628383 h 553"/>
              <a:gd name="T40" fmla="*/ 2147483646 w 1417"/>
              <a:gd name="T41" fmla="*/ 514112168 h 553"/>
              <a:gd name="T42" fmla="*/ 2147483646 w 1417"/>
              <a:gd name="T43" fmla="*/ 544354060 h 553"/>
              <a:gd name="T44" fmla="*/ 2147483646 w 1417"/>
              <a:gd name="T45" fmla="*/ 604837844 h 553"/>
              <a:gd name="T46" fmla="*/ 2147483646 w 1417"/>
              <a:gd name="T47" fmla="*/ 635079737 h 553"/>
              <a:gd name="T48" fmla="*/ 2147173602 w 1417"/>
              <a:gd name="T49" fmla="*/ 665321629 h 553"/>
              <a:gd name="T50" fmla="*/ 2116931721 w 1417"/>
              <a:gd name="T51" fmla="*/ 725805413 h 553"/>
              <a:gd name="T52" fmla="*/ 2056447957 w 1417"/>
              <a:gd name="T53" fmla="*/ 756047306 h 553"/>
              <a:gd name="T54" fmla="*/ 2026206075 w 1417"/>
              <a:gd name="T55" fmla="*/ 816531090 h 553"/>
              <a:gd name="T56" fmla="*/ 1965722312 w 1417"/>
              <a:gd name="T57" fmla="*/ 846772982 h 553"/>
              <a:gd name="T58" fmla="*/ 1905238548 w 1417"/>
              <a:gd name="T59" fmla="*/ 907256767 h 553"/>
              <a:gd name="T60" fmla="*/ 1874996667 w 1417"/>
              <a:gd name="T61" fmla="*/ 967740551 h 553"/>
              <a:gd name="T62" fmla="*/ 1814512903 w 1417"/>
              <a:gd name="T63" fmla="*/ 997982443 h 553"/>
              <a:gd name="T64" fmla="*/ 1754029140 w 1417"/>
              <a:gd name="T65" fmla="*/ 1028224336 h 553"/>
              <a:gd name="T66" fmla="*/ 1723787258 w 1417"/>
              <a:gd name="T67" fmla="*/ 1088708120 h 553"/>
              <a:gd name="T68" fmla="*/ 1663303495 w 1417"/>
              <a:gd name="T69" fmla="*/ 1088708120 h 553"/>
              <a:gd name="T70" fmla="*/ 1633061613 w 1417"/>
              <a:gd name="T71" fmla="*/ 1149191905 h 553"/>
              <a:gd name="T72" fmla="*/ 1572577850 w 1417"/>
              <a:gd name="T73" fmla="*/ 1149191905 h 553"/>
              <a:gd name="T74" fmla="*/ 1512094086 w 1417"/>
              <a:gd name="T75" fmla="*/ 1179433797 h 553"/>
              <a:gd name="T76" fmla="*/ 1451610323 w 1417"/>
              <a:gd name="T77" fmla="*/ 1209675689 h 553"/>
              <a:gd name="T78" fmla="*/ 1391126559 w 1417"/>
              <a:gd name="T79" fmla="*/ 1239917581 h 553"/>
              <a:gd name="T80" fmla="*/ 1330642796 w 1417"/>
              <a:gd name="T81" fmla="*/ 1270159473 h 553"/>
              <a:gd name="T82" fmla="*/ 1270159032 w 1417"/>
              <a:gd name="T83" fmla="*/ 1300401366 h 553"/>
              <a:gd name="T84" fmla="*/ 1209675269 w 1417"/>
              <a:gd name="T85" fmla="*/ 1300401366 h 553"/>
              <a:gd name="T86" fmla="*/ 1149191505 w 1417"/>
              <a:gd name="T87" fmla="*/ 1330643258 h 553"/>
              <a:gd name="T88" fmla="*/ 1088707742 w 1417"/>
              <a:gd name="T89" fmla="*/ 1330643258 h 553"/>
              <a:gd name="T90" fmla="*/ 1028223979 w 1417"/>
              <a:gd name="T91" fmla="*/ 1330643258 h 553"/>
              <a:gd name="T92" fmla="*/ 967740215 w 1417"/>
              <a:gd name="T93" fmla="*/ 1360885150 h 553"/>
              <a:gd name="T94" fmla="*/ 907256452 w 1417"/>
              <a:gd name="T95" fmla="*/ 1360885150 h 553"/>
              <a:gd name="T96" fmla="*/ 846772688 w 1417"/>
              <a:gd name="T97" fmla="*/ 1360885150 h 553"/>
              <a:gd name="T98" fmla="*/ 786288925 w 1417"/>
              <a:gd name="T99" fmla="*/ 1360885150 h 553"/>
              <a:gd name="T100" fmla="*/ 725805161 w 1417"/>
              <a:gd name="T101" fmla="*/ 1360885150 h 553"/>
              <a:gd name="T102" fmla="*/ 665321398 w 1417"/>
              <a:gd name="T103" fmla="*/ 1360885150 h 553"/>
              <a:gd name="T104" fmla="*/ 604837634 w 1417"/>
              <a:gd name="T105" fmla="*/ 1391127042 h 553"/>
              <a:gd name="T106" fmla="*/ 544353871 w 1417"/>
              <a:gd name="T107" fmla="*/ 1391127042 h 553"/>
              <a:gd name="T108" fmla="*/ 483870108 w 1417"/>
              <a:gd name="T109" fmla="*/ 1391127042 h 553"/>
              <a:gd name="T110" fmla="*/ 423386344 w 1417"/>
              <a:gd name="T111" fmla="*/ 1391127042 h 553"/>
              <a:gd name="T112" fmla="*/ 362902581 w 1417"/>
              <a:gd name="T113" fmla="*/ 1391127042 h 553"/>
              <a:gd name="T114" fmla="*/ 302418817 w 1417"/>
              <a:gd name="T115" fmla="*/ 1391127042 h 553"/>
              <a:gd name="T116" fmla="*/ 241935054 w 1417"/>
              <a:gd name="T117" fmla="*/ 1391127042 h 553"/>
              <a:gd name="T118" fmla="*/ 181451290 w 1417"/>
              <a:gd name="T119" fmla="*/ 1391127042 h 553"/>
              <a:gd name="T120" fmla="*/ 120967527 w 1417"/>
              <a:gd name="T121" fmla="*/ 1391127042 h 553"/>
              <a:gd name="T122" fmla="*/ 60483763 w 1417"/>
              <a:gd name="T123" fmla="*/ 1391127042 h 553"/>
              <a:gd name="T124" fmla="*/ 0 w 1417"/>
              <a:gd name="T125" fmla="*/ 1360885150 h 55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417"/>
              <a:gd name="T190" fmla="*/ 0 h 553"/>
              <a:gd name="T191" fmla="*/ 1417 w 1417"/>
              <a:gd name="T192" fmla="*/ 553 h 55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417" h="553">
                <a:moveTo>
                  <a:pt x="1416" y="0"/>
                </a:moveTo>
                <a:lnTo>
                  <a:pt x="1392" y="0"/>
                </a:lnTo>
                <a:lnTo>
                  <a:pt x="1368" y="0"/>
                </a:lnTo>
                <a:lnTo>
                  <a:pt x="1344" y="0"/>
                </a:lnTo>
                <a:lnTo>
                  <a:pt x="1320" y="0"/>
                </a:lnTo>
                <a:lnTo>
                  <a:pt x="1296" y="12"/>
                </a:lnTo>
                <a:lnTo>
                  <a:pt x="1272" y="24"/>
                </a:lnTo>
                <a:lnTo>
                  <a:pt x="1248" y="36"/>
                </a:lnTo>
                <a:lnTo>
                  <a:pt x="1224" y="48"/>
                </a:lnTo>
                <a:lnTo>
                  <a:pt x="1200" y="60"/>
                </a:lnTo>
                <a:lnTo>
                  <a:pt x="1176" y="72"/>
                </a:lnTo>
                <a:lnTo>
                  <a:pt x="1152" y="84"/>
                </a:lnTo>
                <a:lnTo>
                  <a:pt x="1128" y="96"/>
                </a:lnTo>
                <a:lnTo>
                  <a:pt x="1104" y="108"/>
                </a:lnTo>
                <a:lnTo>
                  <a:pt x="1080" y="120"/>
                </a:lnTo>
                <a:lnTo>
                  <a:pt x="1056" y="132"/>
                </a:lnTo>
                <a:lnTo>
                  <a:pt x="1032" y="144"/>
                </a:lnTo>
                <a:lnTo>
                  <a:pt x="1008" y="156"/>
                </a:lnTo>
                <a:lnTo>
                  <a:pt x="984" y="168"/>
                </a:lnTo>
                <a:lnTo>
                  <a:pt x="960" y="180"/>
                </a:lnTo>
                <a:lnTo>
                  <a:pt x="936" y="204"/>
                </a:lnTo>
                <a:lnTo>
                  <a:pt x="912" y="216"/>
                </a:lnTo>
                <a:lnTo>
                  <a:pt x="900" y="240"/>
                </a:lnTo>
                <a:lnTo>
                  <a:pt x="876" y="252"/>
                </a:lnTo>
                <a:lnTo>
                  <a:pt x="852" y="264"/>
                </a:lnTo>
                <a:lnTo>
                  <a:pt x="840" y="288"/>
                </a:lnTo>
                <a:lnTo>
                  <a:pt x="816" y="300"/>
                </a:lnTo>
                <a:lnTo>
                  <a:pt x="804" y="324"/>
                </a:lnTo>
                <a:lnTo>
                  <a:pt x="780" y="336"/>
                </a:lnTo>
                <a:lnTo>
                  <a:pt x="756" y="360"/>
                </a:lnTo>
                <a:lnTo>
                  <a:pt x="744" y="384"/>
                </a:lnTo>
                <a:lnTo>
                  <a:pt x="720" y="396"/>
                </a:lnTo>
                <a:lnTo>
                  <a:pt x="696" y="408"/>
                </a:lnTo>
                <a:lnTo>
                  <a:pt x="684" y="432"/>
                </a:lnTo>
                <a:lnTo>
                  <a:pt x="660" y="432"/>
                </a:lnTo>
                <a:lnTo>
                  <a:pt x="648" y="456"/>
                </a:lnTo>
                <a:lnTo>
                  <a:pt x="624" y="456"/>
                </a:lnTo>
                <a:lnTo>
                  <a:pt x="600" y="468"/>
                </a:lnTo>
                <a:lnTo>
                  <a:pt x="576" y="480"/>
                </a:lnTo>
                <a:lnTo>
                  <a:pt x="552" y="492"/>
                </a:lnTo>
                <a:lnTo>
                  <a:pt x="528" y="504"/>
                </a:lnTo>
                <a:lnTo>
                  <a:pt x="504" y="516"/>
                </a:lnTo>
                <a:lnTo>
                  <a:pt x="480" y="516"/>
                </a:lnTo>
                <a:lnTo>
                  <a:pt x="456" y="528"/>
                </a:lnTo>
                <a:lnTo>
                  <a:pt x="432" y="528"/>
                </a:lnTo>
                <a:lnTo>
                  <a:pt x="408" y="528"/>
                </a:lnTo>
                <a:lnTo>
                  <a:pt x="384" y="540"/>
                </a:lnTo>
                <a:lnTo>
                  <a:pt x="360" y="540"/>
                </a:lnTo>
                <a:lnTo>
                  <a:pt x="336" y="540"/>
                </a:lnTo>
                <a:lnTo>
                  <a:pt x="312" y="540"/>
                </a:lnTo>
                <a:lnTo>
                  <a:pt x="288" y="540"/>
                </a:lnTo>
                <a:lnTo>
                  <a:pt x="264" y="540"/>
                </a:lnTo>
                <a:lnTo>
                  <a:pt x="240" y="552"/>
                </a:lnTo>
                <a:lnTo>
                  <a:pt x="216" y="552"/>
                </a:lnTo>
                <a:lnTo>
                  <a:pt x="192" y="552"/>
                </a:lnTo>
                <a:lnTo>
                  <a:pt x="168" y="552"/>
                </a:lnTo>
                <a:lnTo>
                  <a:pt x="144" y="552"/>
                </a:lnTo>
                <a:lnTo>
                  <a:pt x="120" y="552"/>
                </a:lnTo>
                <a:lnTo>
                  <a:pt x="96" y="552"/>
                </a:lnTo>
                <a:lnTo>
                  <a:pt x="72" y="552"/>
                </a:lnTo>
                <a:lnTo>
                  <a:pt x="48" y="552"/>
                </a:lnTo>
                <a:lnTo>
                  <a:pt x="24" y="552"/>
                </a:lnTo>
                <a:lnTo>
                  <a:pt x="0" y="54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9405" name="Freeform 80">
            <a:extLst>
              <a:ext uri="{FF2B5EF4-FFF2-40B4-BE49-F238E27FC236}">
                <a16:creationId xmlns:a16="http://schemas.microsoft.com/office/drawing/2014/main" id="{88EA9773-7F03-4340-9DF3-FEE351E06FA2}"/>
              </a:ext>
            </a:extLst>
          </p:cNvPr>
          <p:cNvSpPr>
            <a:spLocks/>
          </p:cNvSpPr>
          <p:nvPr/>
        </p:nvSpPr>
        <p:spPr bwMode="auto">
          <a:xfrm>
            <a:off x="3683000" y="3517900"/>
            <a:ext cx="2249488" cy="877888"/>
          </a:xfrm>
          <a:custGeom>
            <a:avLst/>
            <a:gdLst>
              <a:gd name="T0" fmla="*/ 0 w 1417"/>
              <a:gd name="T1" fmla="*/ 0 h 553"/>
              <a:gd name="T2" fmla="*/ 60483763 w 1417"/>
              <a:gd name="T3" fmla="*/ 0 h 553"/>
              <a:gd name="T4" fmla="*/ 120967527 w 1417"/>
              <a:gd name="T5" fmla="*/ 0 h 553"/>
              <a:gd name="T6" fmla="*/ 181451290 w 1417"/>
              <a:gd name="T7" fmla="*/ 0 h 553"/>
              <a:gd name="T8" fmla="*/ 241935054 w 1417"/>
              <a:gd name="T9" fmla="*/ 0 h 553"/>
              <a:gd name="T10" fmla="*/ 302418817 w 1417"/>
              <a:gd name="T11" fmla="*/ 30241892 h 553"/>
              <a:gd name="T12" fmla="*/ 362902581 w 1417"/>
              <a:gd name="T13" fmla="*/ 60483784 h 553"/>
              <a:gd name="T14" fmla="*/ 423386344 w 1417"/>
              <a:gd name="T15" fmla="*/ 90725677 h 553"/>
              <a:gd name="T16" fmla="*/ 483870108 w 1417"/>
              <a:gd name="T17" fmla="*/ 120967569 h 553"/>
              <a:gd name="T18" fmla="*/ 544353871 w 1417"/>
              <a:gd name="T19" fmla="*/ 151209461 h 553"/>
              <a:gd name="T20" fmla="*/ 604837634 w 1417"/>
              <a:gd name="T21" fmla="*/ 181451353 h 553"/>
              <a:gd name="T22" fmla="*/ 665321398 w 1417"/>
              <a:gd name="T23" fmla="*/ 211693246 h 553"/>
              <a:gd name="T24" fmla="*/ 725805161 w 1417"/>
              <a:gd name="T25" fmla="*/ 241935138 h 553"/>
              <a:gd name="T26" fmla="*/ 786288925 w 1417"/>
              <a:gd name="T27" fmla="*/ 272177030 h 553"/>
              <a:gd name="T28" fmla="*/ 846772688 w 1417"/>
              <a:gd name="T29" fmla="*/ 302418922 h 553"/>
              <a:gd name="T30" fmla="*/ 907256452 w 1417"/>
              <a:gd name="T31" fmla="*/ 332660814 h 553"/>
              <a:gd name="T32" fmla="*/ 967740215 w 1417"/>
              <a:gd name="T33" fmla="*/ 362902707 h 553"/>
              <a:gd name="T34" fmla="*/ 1028223979 w 1417"/>
              <a:gd name="T35" fmla="*/ 393144599 h 553"/>
              <a:gd name="T36" fmla="*/ 1088707742 w 1417"/>
              <a:gd name="T37" fmla="*/ 423386491 h 553"/>
              <a:gd name="T38" fmla="*/ 1149191505 w 1417"/>
              <a:gd name="T39" fmla="*/ 453628383 h 553"/>
              <a:gd name="T40" fmla="*/ 1209675269 w 1417"/>
              <a:gd name="T41" fmla="*/ 514112168 h 553"/>
              <a:gd name="T42" fmla="*/ 1270159032 w 1417"/>
              <a:gd name="T43" fmla="*/ 544354060 h 553"/>
              <a:gd name="T44" fmla="*/ 1300400914 w 1417"/>
              <a:gd name="T45" fmla="*/ 604837844 h 553"/>
              <a:gd name="T46" fmla="*/ 1360884677 w 1417"/>
              <a:gd name="T47" fmla="*/ 635079737 h 553"/>
              <a:gd name="T48" fmla="*/ 1421368441 w 1417"/>
              <a:gd name="T49" fmla="*/ 665321629 h 553"/>
              <a:gd name="T50" fmla="*/ 1451610323 w 1417"/>
              <a:gd name="T51" fmla="*/ 725805413 h 553"/>
              <a:gd name="T52" fmla="*/ 1512094086 w 1417"/>
              <a:gd name="T53" fmla="*/ 756047306 h 553"/>
              <a:gd name="T54" fmla="*/ 1542335968 w 1417"/>
              <a:gd name="T55" fmla="*/ 816531090 h 553"/>
              <a:gd name="T56" fmla="*/ 1602819731 w 1417"/>
              <a:gd name="T57" fmla="*/ 846772982 h 553"/>
              <a:gd name="T58" fmla="*/ 1663303495 w 1417"/>
              <a:gd name="T59" fmla="*/ 907256767 h 553"/>
              <a:gd name="T60" fmla="*/ 1693545376 w 1417"/>
              <a:gd name="T61" fmla="*/ 967740551 h 553"/>
              <a:gd name="T62" fmla="*/ 1754029140 w 1417"/>
              <a:gd name="T63" fmla="*/ 997982443 h 553"/>
              <a:gd name="T64" fmla="*/ 1814512903 w 1417"/>
              <a:gd name="T65" fmla="*/ 1028224336 h 553"/>
              <a:gd name="T66" fmla="*/ 1844754785 w 1417"/>
              <a:gd name="T67" fmla="*/ 1088708120 h 553"/>
              <a:gd name="T68" fmla="*/ 1905238548 w 1417"/>
              <a:gd name="T69" fmla="*/ 1088708120 h 553"/>
              <a:gd name="T70" fmla="*/ 1935480430 w 1417"/>
              <a:gd name="T71" fmla="*/ 1149191905 h 553"/>
              <a:gd name="T72" fmla="*/ 1995964194 w 1417"/>
              <a:gd name="T73" fmla="*/ 1149191905 h 553"/>
              <a:gd name="T74" fmla="*/ 2056447957 w 1417"/>
              <a:gd name="T75" fmla="*/ 1179433797 h 553"/>
              <a:gd name="T76" fmla="*/ 2116931721 w 1417"/>
              <a:gd name="T77" fmla="*/ 1209675689 h 553"/>
              <a:gd name="T78" fmla="*/ 2147483646 w 1417"/>
              <a:gd name="T79" fmla="*/ 1239917581 h 553"/>
              <a:gd name="T80" fmla="*/ 2147483646 w 1417"/>
              <a:gd name="T81" fmla="*/ 1270159473 h 553"/>
              <a:gd name="T82" fmla="*/ 2147483646 w 1417"/>
              <a:gd name="T83" fmla="*/ 1300401366 h 553"/>
              <a:gd name="T84" fmla="*/ 2147483646 w 1417"/>
              <a:gd name="T85" fmla="*/ 1300401366 h 553"/>
              <a:gd name="T86" fmla="*/ 2147483646 w 1417"/>
              <a:gd name="T87" fmla="*/ 1330643258 h 553"/>
              <a:gd name="T88" fmla="*/ 2147483646 w 1417"/>
              <a:gd name="T89" fmla="*/ 1330643258 h 553"/>
              <a:gd name="T90" fmla="*/ 2147483646 w 1417"/>
              <a:gd name="T91" fmla="*/ 1330643258 h 553"/>
              <a:gd name="T92" fmla="*/ 2147483646 w 1417"/>
              <a:gd name="T93" fmla="*/ 1360885150 h 553"/>
              <a:gd name="T94" fmla="*/ 2147483646 w 1417"/>
              <a:gd name="T95" fmla="*/ 1360885150 h 553"/>
              <a:gd name="T96" fmla="*/ 2147483646 w 1417"/>
              <a:gd name="T97" fmla="*/ 1360885150 h 553"/>
              <a:gd name="T98" fmla="*/ 2147483646 w 1417"/>
              <a:gd name="T99" fmla="*/ 1360885150 h 553"/>
              <a:gd name="T100" fmla="*/ 2147483646 w 1417"/>
              <a:gd name="T101" fmla="*/ 1360885150 h 553"/>
              <a:gd name="T102" fmla="*/ 2147483646 w 1417"/>
              <a:gd name="T103" fmla="*/ 1360885150 h 553"/>
              <a:gd name="T104" fmla="*/ 2147483646 w 1417"/>
              <a:gd name="T105" fmla="*/ 1391127042 h 553"/>
              <a:gd name="T106" fmla="*/ 2147483646 w 1417"/>
              <a:gd name="T107" fmla="*/ 1391127042 h 553"/>
              <a:gd name="T108" fmla="*/ 2147483646 w 1417"/>
              <a:gd name="T109" fmla="*/ 1391127042 h 553"/>
              <a:gd name="T110" fmla="*/ 2147483646 w 1417"/>
              <a:gd name="T111" fmla="*/ 1391127042 h 553"/>
              <a:gd name="T112" fmla="*/ 2147483646 w 1417"/>
              <a:gd name="T113" fmla="*/ 1391127042 h 553"/>
              <a:gd name="T114" fmla="*/ 2147483646 w 1417"/>
              <a:gd name="T115" fmla="*/ 1391127042 h 553"/>
              <a:gd name="T116" fmla="*/ 2147483646 w 1417"/>
              <a:gd name="T117" fmla="*/ 1391127042 h 553"/>
              <a:gd name="T118" fmla="*/ 2147483646 w 1417"/>
              <a:gd name="T119" fmla="*/ 1391127042 h 553"/>
              <a:gd name="T120" fmla="*/ 2147483646 w 1417"/>
              <a:gd name="T121" fmla="*/ 1391127042 h 553"/>
              <a:gd name="T122" fmla="*/ 2147483646 w 1417"/>
              <a:gd name="T123" fmla="*/ 1391127042 h 553"/>
              <a:gd name="T124" fmla="*/ 2147483646 w 1417"/>
              <a:gd name="T125" fmla="*/ 1360885150 h 553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w 1417"/>
              <a:gd name="T190" fmla="*/ 0 h 553"/>
              <a:gd name="T191" fmla="*/ 1417 w 1417"/>
              <a:gd name="T192" fmla="*/ 553 h 553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T189" t="T190" r="T191" b="T192"/>
            <a:pathLst>
              <a:path w="1417" h="553">
                <a:moveTo>
                  <a:pt x="0" y="0"/>
                </a:moveTo>
                <a:lnTo>
                  <a:pt x="24" y="0"/>
                </a:lnTo>
                <a:lnTo>
                  <a:pt x="48" y="0"/>
                </a:lnTo>
                <a:lnTo>
                  <a:pt x="72" y="0"/>
                </a:lnTo>
                <a:lnTo>
                  <a:pt x="96" y="0"/>
                </a:lnTo>
                <a:lnTo>
                  <a:pt x="120" y="12"/>
                </a:lnTo>
                <a:lnTo>
                  <a:pt x="144" y="24"/>
                </a:lnTo>
                <a:lnTo>
                  <a:pt x="168" y="36"/>
                </a:lnTo>
                <a:lnTo>
                  <a:pt x="192" y="48"/>
                </a:lnTo>
                <a:lnTo>
                  <a:pt x="216" y="60"/>
                </a:lnTo>
                <a:lnTo>
                  <a:pt x="240" y="72"/>
                </a:lnTo>
                <a:lnTo>
                  <a:pt x="264" y="84"/>
                </a:lnTo>
                <a:lnTo>
                  <a:pt x="288" y="96"/>
                </a:lnTo>
                <a:lnTo>
                  <a:pt x="312" y="108"/>
                </a:lnTo>
                <a:lnTo>
                  <a:pt x="336" y="120"/>
                </a:lnTo>
                <a:lnTo>
                  <a:pt x="360" y="132"/>
                </a:lnTo>
                <a:lnTo>
                  <a:pt x="384" y="144"/>
                </a:lnTo>
                <a:lnTo>
                  <a:pt x="408" y="156"/>
                </a:lnTo>
                <a:lnTo>
                  <a:pt x="432" y="168"/>
                </a:lnTo>
                <a:lnTo>
                  <a:pt x="456" y="180"/>
                </a:lnTo>
                <a:lnTo>
                  <a:pt x="480" y="204"/>
                </a:lnTo>
                <a:lnTo>
                  <a:pt x="504" y="216"/>
                </a:lnTo>
                <a:lnTo>
                  <a:pt x="516" y="240"/>
                </a:lnTo>
                <a:lnTo>
                  <a:pt x="540" y="252"/>
                </a:lnTo>
                <a:lnTo>
                  <a:pt x="564" y="264"/>
                </a:lnTo>
                <a:lnTo>
                  <a:pt x="576" y="288"/>
                </a:lnTo>
                <a:lnTo>
                  <a:pt x="600" y="300"/>
                </a:lnTo>
                <a:lnTo>
                  <a:pt x="612" y="324"/>
                </a:lnTo>
                <a:lnTo>
                  <a:pt x="636" y="336"/>
                </a:lnTo>
                <a:lnTo>
                  <a:pt x="660" y="360"/>
                </a:lnTo>
                <a:lnTo>
                  <a:pt x="672" y="384"/>
                </a:lnTo>
                <a:lnTo>
                  <a:pt x="696" y="396"/>
                </a:lnTo>
                <a:lnTo>
                  <a:pt x="720" y="408"/>
                </a:lnTo>
                <a:lnTo>
                  <a:pt x="732" y="432"/>
                </a:lnTo>
                <a:lnTo>
                  <a:pt x="756" y="432"/>
                </a:lnTo>
                <a:lnTo>
                  <a:pt x="768" y="456"/>
                </a:lnTo>
                <a:lnTo>
                  <a:pt x="792" y="456"/>
                </a:lnTo>
                <a:lnTo>
                  <a:pt x="816" y="468"/>
                </a:lnTo>
                <a:lnTo>
                  <a:pt x="840" y="480"/>
                </a:lnTo>
                <a:lnTo>
                  <a:pt x="864" y="492"/>
                </a:lnTo>
                <a:lnTo>
                  <a:pt x="888" y="504"/>
                </a:lnTo>
                <a:lnTo>
                  <a:pt x="912" y="516"/>
                </a:lnTo>
                <a:lnTo>
                  <a:pt x="936" y="516"/>
                </a:lnTo>
                <a:lnTo>
                  <a:pt x="960" y="528"/>
                </a:lnTo>
                <a:lnTo>
                  <a:pt x="984" y="528"/>
                </a:lnTo>
                <a:lnTo>
                  <a:pt x="1008" y="528"/>
                </a:lnTo>
                <a:lnTo>
                  <a:pt x="1032" y="540"/>
                </a:lnTo>
                <a:lnTo>
                  <a:pt x="1056" y="540"/>
                </a:lnTo>
                <a:lnTo>
                  <a:pt x="1080" y="540"/>
                </a:lnTo>
                <a:lnTo>
                  <a:pt x="1104" y="540"/>
                </a:lnTo>
                <a:lnTo>
                  <a:pt x="1128" y="540"/>
                </a:lnTo>
                <a:lnTo>
                  <a:pt x="1152" y="540"/>
                </a:lnTo>
                <a:lnTo>
                  <a:pt x="1176" y="552"/>
                </a:lnTo>
                <a:lnTo>
                  <a:pt x="1200" y="552"/>
                </a:lnTo>
                <a:lnTo>
                  <a:pt x="1224" y="552"/>
                </a:lnTo>
                <a:lnTo>
                  <a:pt x="1248" y="552"/>
                </a:lnTo>
                <a:lnTo>
                  <a:pt x="1272" y="552"/>
                </a:lnTo>
                <a:lnTo>
                  <a:pt x="1296" y="552"/>
                </a:lnTo>
                <a:lnTo>
                  <a:pt x="1320" y="552"/>
                </a:lnTo>
                <a:lnTo>
                  <a:pt x="1344" y="552"/>
                </a:lnTo>
                <a:lnTo>
                  <a:pt x="1368" y="552"/>
                </a:lnTo>
                <a:lnTo>
                  <a:pt x="1392" y="552"/>
                </a:lnTo>
                <a:lnTo>
                  <a:pt x="1416" y="54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9406" name="投影片編號版面配置區 15">
            <a:extLst>
              <a:ext uri="{FF2B5EF4-FFF2-40B4-BE49-F238E27FC236}">
                <a16:creationId xmlns:a16="http://schemas.microsoft.com/office/drawing/2014/main" id="{83B88FC3-513B-467A-8EB1-B179A68C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7AE889C-92B9-48AC-AC41-CE7FCF620E67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2" name="Rectangle 2">
            <a:extLst>
              <a:ext uri="{FF2B5EF4-FFF2-40B4-BE49-F238E27FC236}">
                <a16:creationId xmlns:a16="http://schemas.microsoft.com/office/drawing/2014/main" id="{3759C327-43ED-4E38-BA9B-4A9CA6058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539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Some Research Activities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63214" name="Rectangle 14">
            <a:extLst>
              <a:ext uri="{FF2B5EF4-FFF2-40B4-BE49-F238E27FC236}">
                <a16:creationId xmlns:a16="http://schemas.microsoft.com/office/drawing/2014/main" id="{5A0D15E1-7265-4EFF-8BCE-791C09E46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2" y="1816102"/>
            <a:ext cx="7223125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Re-synchronization after transmission errors 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Reversible Huffman code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High-speed implementation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Multiplication-free arithmetic coding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Adaptive entropy coding</a:t>
            </a:r>
          </a:p>
          <a:p>
            <a:pPr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Higher-order entropy coding</a:t>
            </a:r>
          </a:p>
        </p:txBody>
      </p:sp>
      <p:sp>
        <p:nvSpPr>
          <p:cNvPr id="61444" name="投影片編號版面配置區 5">
            <a:extLst>
              <a:ext uri="{FF2B5EF4-FFF2-40B4-BE49-F238E27FC236}">
                <a16:creationId xmlns:a16="http://schemas.microsoft.com/office/drawing/2014/main" id="{424D990E-D997-4B23-B640-362373DED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FA8AF5F-E066-4910-850E-5EBF0CCA86D9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>
            <a:extLst>
              <a:ext uri="{FF2B5EF4-FFF2-40B4-BE49-F238E27FC236}">
                <a16:creationId xmlns:a16="http://schemas.microsoft.com/office/drawing/2014/main" id="{52BF8676-F0CB-4E22-BA2E-559E0690D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7" y="4013202"/>
            <a:ext cx="8780463" cy="19161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195" name="Rectangle 10">
            <a:extLst>
              <a:ext uri="{FF2B5EF4-FFF2-40B4-BE49-F238E27FC236}">
                <a16:creationId xmlns:a16="http://schemas.microsoft.com/office/drawing/2014/main" id="{7B62F505-F337-4A82-BA62-75C30C18B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7" y="1346200"/>
            <a:ext cx="8780463" cy="23812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43746" name="Rectangle 2">
            <a:extLst>
              <a:ext uri="{FF2B5EF4-FFF2-40B4-BE49-F238E27FC236}">
                <a16:creationId xmlns:a16="http://schemas.microsoft.com/office/drawing/2014/main" id="{EA3FA53A-367D-4F15-8FCC-9EFC830E4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7169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The Kraft-Mcmillan Inequality (1/2)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43749" name="Rectangle 5">
            <a:extLst>
              <a:ext uri="{FF2B5EF4-FFF2-40B4-BE49-F238E27FC236}">
                <a16:creationId xmlns:a16="http://schemas.microsoft.com/office/drawing/2014/main" id="{4ED6E934-E58C-415F-81BB-9F7E86090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1377952"/>
            <a:ext cx="8737600" cy="1200329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Part 1: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Given a uniquely decodable variable-size code with </a:t>
            </a:r>
            <a:r>
              <a:rPr lang="en-US" altLang="zh-TW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K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codes of size </a:t>
            </a:r>
            <a:r>
              <a:rPr lang="en-US" altLang="zh-TW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l</a:t>
            </a:r>
            <a:r>
              <a:rPr lang="en-US" altLang="zh-TW" sz="240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, then</a:t>
            </a:r>
          </a:p>
        </p:txBody>
      </p:sp>
      <p:sp>
        <p:nvSpPr>
          <p:cNvPr id="543751" name="Rectangle 7">
            <a:extLst>
              <a:ext uri="{FF2B5EF4-FFF2-40B4-BE49-F238E27FC236}">
                <a16:creationId xmlns:a16="http://schemas.microsoft.com/office/drawing/2014/main" id="{9A5FB5BE-B4D5-457D-927E-99CB1BB9E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88" y="4171952"/>
            <a:ext cx="8724900" cy="147796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Part 2: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Given a set of </a:t>
            </a:r>
            <a:r>
              <a:rPr lang="en-US" altLang="zh-TW" sz="2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K</a:t>
            </a: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positive integers </a:t>
            </a: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{</a:t>
            </a:r>
            <a:r>
              <a:rPr lang="en-US" altLang="zh-TW" sz="2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l</a:t>
            </a:r>
            <a:r>
              <a:rPr lang="en-US" altLang="zh-TW" sz="22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sz="2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l</a:t>
            </a:r>
            <a:r>
              <a:rPr lang="en-US" altLang="zh-TW" sz="22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2</a:t>
            </a: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, …, </a:t>
            </a:r>
            <a:r>
              <a:rPr lang="en-US" altLang="zh-TW" sz="22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l</a:t>
            </a:r>
            <a:r>
              <a:rPr lang="en-US" altLang="zh-TW" sz="2200" i="1" baseline="-25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K</a:t>
            </a: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}</a:t>
            </a: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that satisfies Eq. (1), there always exists a prefix code such that </a:t>
            </a:r>
            <a:r>
              <a:rPr lang="en-US" altLang="zh-TW" sz="2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l</a:t>
            </a:r>
            <a:r>
              <a:rPr lang="en-US" altLang="zh-TW" sz="220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2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are the sizes of its individual codes</a:t>
            </a:r>
          </a:p>
        </p:txBody>
      </p:sp>
      <p:sp>
        <p:nvSpPr>
          <p:cNvPr id="8199" name="投影片編號版面配置區 9">
            <a:extLst>
              <a:ext uri="{FF2B5EF4-FFF2-40B4-BE49-F238E27FC236}">
                <a16:creationId xmlns:a16="http://schemas.microsoft.com/office/drawing/2014/main" id="{05F85597-DD50-46D4-9178-E9350EA91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AD7510C-425C-4A16-8163-31EBDFC96306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A1DB834-6E4A-4653-9581-BF84157C921B}"/>
                  </a:ext>
                </a:extLst>
              </p:cNvPr>
              <p:cNvSpPr txBox="1"/>
              <p:nvPr/>
            </p:nvSpPr>
            <p:spPr>
              <a:xfrm>
                <a:off x="-508776" y="2536825"/>
                <a:ext cx="6774260" cy="9578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TW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en-US" altLang="zh-TW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4A1DB834-6E4A-4653-9581-BF84157C9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8776" y="2536825"/>
                <a:ext cx="6774260" cy="957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字方塊 3">
            <a:extLst>
              <a:ext uri="{FF2B5EF4-FFF2-40B4-BE49-F238E27FC236}">
                <a16:creationId xmlns:a16="http://schemas.microsoft.com/office/drawing/2014/main" id="{9FC2E747-631D-4E2B-88C2-E2ED6699EF43}"/>
              </a:ext>
            </a:extLst>
          </p:cNvPr>
          <p:cNvSpPr txBox="1"/>
          <p:nvPr/>
        </p:nvSpPr>
        <p:spPr>
          <a:xfrm>
            <a:off x="8262041" y="2757016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(1)</a:t>
            </a:r>
            <a:endParaRPr lang="zh-TW" altLang="en-US" sz="20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2" name="Rectangle 1028">
            <a:extLst>
              <a:ext uri="{FF2B5EF4-FFF2-40B4-BE49-F238E27FC236}">
                <a16:creationId xmlns:a16="http://schemas.microsoft.com/office/drawing/2014/main" id="{E4888E12-F470-46F5-9294-8DC0D08B034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290513" y="269875"/>
            <a:ext cx="7169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The Kraft-Mcmillan Inequality (2/2)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44773" name="Rectangle 1029">
            <a:extLst>
              <a:ext uri="{FF2B5EF4-FFF2-40B4-BE49-F238E27FC236}">
                <a16:creationId xmlns:a16="http://schemas.microsoft.com/office/drawing/2014/main" id="{D9E6F871-FCF3-4782-B0F5-106327D0E0E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406400" y="1130302"/>
            <a:ext cx="8737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For a source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S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with alphabet 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 = {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0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, 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0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2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, …, </a:t>
            </a:r>
            <a:r>
              <a:rPr lang="en-US" altLang="zh-TW" sz="20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000" i="1" baseline="-25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K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}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the length 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l</a:t>
            </a:r>
            <a:r>
              <a:rPr lang="en-US" altLang="zh-TW" sz="200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of code 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00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can be written as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	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	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l</a:t>
            </a:r>
            <a:r>
              <a:rPr lang="en-US" altLang="zh-TW" sz="200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=-log</a:t>
            </a:r>
            <a:r>
              <a:rPr lang="en-US" altLang="zh-TW" sz="2000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2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P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(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a</a:t>
            </a:r>
            <a:r>
              <a:rPr lang="en-US" altLang="zh-TW" sz="200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)+</a:t>
            </a:r>
            <a:r>
              <a:rPr lang="en-US" altLang="zh-TW" sz="20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e</a:t>
            </a:r>
            <a:r>
              <a:rPr lang="en-US" altLang="zh-TW" sz="2000" i="1" baseline="-25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i</a:t>
            </a:r>
            <a:endParaRPr lang="en-US" altLang="zh-TW" sz="2000" i="1" baseline="-25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新細明體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where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0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e</a:t>
            </a:r>
            <a:r>
              <a:rPr lang="en-US" altLang="zh-TW" sz="2000" i="1" baseline="-25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200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is the extra length of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 a</a:t>
            </a:r>
            <a:r>
              <a:rPr lang="en-US" altLang="zh-TW" sz="200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4" name="Object 1030">
                <a:extLst>
                  <a:ext uri="{FF2B5EF4-FFF2-40B4-BE49-F238E27FC236}">
                    <a16:creationId xmlns:a16="http://schemas.microsoft.com/office/drawing/2014/main" id="{45A406EE-3D41-4003-986C-36DA18939DA2}"/>
                  </a:ext>
                </a:extLst>
              </p:cNvPr>
              <p:cNvSpPr txBox="1"/>
              <p:nvPr/>
            </p:nvSpPr>
            <p:spPr bwMode="blackGray">
              <a:xfrm>
                <a:off x="1205037" y="2537222"/>
                <a:ext cx="5797302" cy="8302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zh-TW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44" name="Object 1030">
                <a:extLst>
                  <a:ext uri="{FF2B5EF4-FFF2-40B4-BE49-F238E27FC236}">
                    <a16:creationId xmlns:a16="http://schemas.microsoft.com/office/drawing/2014/main" id="{45A406EE-3D41-4003-986C-36DA18939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1205037" y="2537222"/>
                <a:ext cx="5797302" cy="830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4775" name="Rectangle 1031">
            <a:extLst>
              <a:ext uri="{FF2B5EF4-FFF2-40B4-BE49-F238E27FC236}">
                <a16:creationId xmlns:a16="http://schemas.microsoft.com/office/drawing/2014/main" id="{371758AF-BFE9-491B-9AFF-E8D181B3197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277815" y="3246440"/>
            <a:ext cx="85629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In the special case where all the extra lengths are all the same (</a:t>
            </a:r>
            <a:r>
              <a:rPr lang="en-US" altLang="zh-TW" sz="2000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e</a:t>
            </a:r>
            <a:r>
              <a:rPr lang="en-US" altLang="zh-TW" sz="2000" i="1" baseline="-25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i</a:t>
            </a:r>
            <a:r>
              <a:rPr lang="en-US" altLang="zh-TW" sz="2000" i="1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 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= 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e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)</a:t>
            </a:r>
            <a:endParaRPr lang="en-US" altLang="zh-TW" sz="2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Then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6" name="Object 1033">
                <a:extLst>
                  <a:ext uri="{FF2B5EF4-FFF2-40B4-BE49-F238E27FC236}">
                    <a16:creationId xmlns:a16="http://schemas.microsoft.com/office/drawing/2014/main" id="{F41EB222-431A-482C-9CDD-B65BB9FA69AE}"/>
                  </a:ext>
                </a:extLst>
              </p:cNvPr>
              <p:cNvSpPr txBox="1"/>
              <p:nvPr/>
            </p:nvSpPr>
            <p:spPr bwMode="blackGray">
              <a:xfrm>
                <a:off x="1659418" y="4103745"/>
                <a:ext cx="4591050" cy="176042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nary>
                        <m:naryPr>
                          <m:chr m:val="∑"/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f>
                            <m:fPr>
                              <m:ctrl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</m:den>
                          </m:f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zh-TW" alt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den>
                      </m:f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</m:den>
                      </m:f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  <m:oMath xmlns:m="http://schemas.openxmlformats.org/officeDocument/2006/math"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  <m:oMath xmlns:m="http://schemas.openxmlformats.org/officeDocument/2006/math"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46" name="Object 1033">
                <a:extLst>
                  <a:ext uri="{FF2B5EF4-FFF2-40B4-BE49-F238E27FC236}">
                    <a16:creationId xmlns:a16="http://schemas.microsoft.com/office/drawing/2014/main" id="{F41EB222-431A-482C-9CDD-B65BB9FA6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1659418" y="4103745"/>
                <a:ext cx="4591050" cy="1760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47" name="Object 1034">
                <a:extLst>
                  <a:ext uri="{FF2B5EF4-FFF2-40B4-BE49-F238E27FC236}">
                    <a16:creationId xmlns:a16="http://schemas.microsoft.com/office/drawing/2014/main" id="{0BFDE0B3-DF1E-4D7B-9E95-5E05726C1852}"/>
                  </a:ext>
                </a:extLst>
              </p:cNvPr>
              <p:cNvSpPr txBox="1"/>
              <p:nvPr/>
            </p:nvSpPr>
            <p:spPr bwMode="blackGray">
              <a:xfrm>
                <a:off x="2098674" y="3595688"/>
                <a:ext cx="1424701" cy="7667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zh-TW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247" name="Object 1034">
                <a:extLst>
                  <a:ext uri="{FF2B5EF4-FFF2-40B4-BE49-F238E27FC236}">
                    <a16:creationId xmlns:a16="http://schemas.microsoft.com/office/drawing/2014/main" id="{0BFDE0B3-DF1E-4D7B-9E95-5E05726C1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2098674" y="3595688"/>
                <a:ext cx="1424701" cy="7667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4779" name="Text Box 1035">
            <a:extLst>
              <a:ext uri="{FF2B5EF4-FFF2-40B4-BE49-F238E27FC236}">
                <a16:creationId xmlns:a16="http://schemas.microsoft.com/office/drawing/2014/main" id="{A0F4480B-E24E-45BD-ABAB-2933BE3ECEAD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368300" y="5970590"/>
            <a:ext cx="8483600" cy="727075"/>
          </a:xfrm>
          <a:prstGeom prst="rect">
            <a:avLst/>
          </a:prstGeom>
          <a:noFill/>
          <a:ln w="254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b="1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The length of a uniquely decodable code is greater or equal to the length determined by its entropy</a:t>
            </a:r>
          </a:p>
        </p:txBody>
      </p:sp>
      <p:sp>
        <p:nvSpPr>
          <p:cNvPr id="10249" name="投影片編號版面配置區 10">
            <a:extLst>
              <a:ext uri="{FF2B5EF4-FFF2-40B4-BE49-F238E27FC236}">
                <a16:creationId xmlns:a16="http://schemas.microsoft.com/office/drawing/2014/main" id="{1874CED2-3049-4EA8-A00C-B68916C31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CDEF0DB-BEE1-4D36-9074-ADB4B87E023F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>
            <a:extLst>
              <a:ext uri="{FF2B5EF4-FFF2-40B4-BE49-F238E27FC236}">
                <a16:creationId xmlns:a16="http://schemas.microsoft.com/office/drawing/2014/main" id="{FF38CD65-CC54-4F94-98DB-0DF09A5EB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455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Huffman Coding (1/2)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45851" name="Text Box 59">
            <a:extLst>
              <a:ext uri="{FF2B5EF4-FFF2-40B4-BE49-F238E27FC236}">
                <a16:creationId xmlns:a16="http://schemas.microsoft.com/office/drawing/2014/main" id="{E8A8C1CE-88E2-4387-980C-60DA93428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42" y="1125374"/>
            <a:ext cx="620713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root</a:t>
            </a:r>
          </a:p>
        </p:txBody>
      </p:sp>
      <p:sp>
        <p:nvSpPr>
          <p:cNvPr id="545852" name="Text Box 60">
            <a:extLst>
              <a:ext uri="{FF2B5EF4-FFF2-40B4-BE49-F238E27FC236}">
                <a16:creationId xmlns:a16="http://schemas.microsoft.com/office/drawing/2014/main" id="{E30B3F38-3ABE-4131-9C2C-A8483E82B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679" y="4900098"/>
            <a:ext cx="919163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leaves</a:t>
            </a:r>
          </a:p>
        </p:txBody>
      </p:sp>
      <p:pic>
        <p:nvPicPr>
          <p:cNvPr id="12294" name="Picture 61" descr="huff">
            <a:extLst>
              <a:ext uri="{FF2B5EF4-FFF2-40B4-BE49-F238E27FC236}">
                <a16:creationId xmlns:a16="http://schemas.microsoft.com/office/drawing/2014/main" id="{9F4635EF-1D35-4DF8-B330-74F336A03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2" y="1212852"/>
            <a:ext cx="4791075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5855" name="Text Box 63">
            <a:extLst>
              <a:ext uri="{FF2B5EF4-FFF2-40B4-BE49-F238E27FC236}">
                <a16:creationId xmlns:a16="http://schemas.microsoft.com/office/drawing/2014/main" id="{13BD7168-0E69-4390-90BC-B9F24AA71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5556252"/>
            <a:ext cx="184150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A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45856" name="Rectangle 64">
            <a:extLst>
              <a:ext uri="{FF2B5EF4-FFF2-40B4-BE49-F238E27FC236}">
                <a16:creationId xmlns:a16="http://schemas.microsoft.com/office/drawing/2014/main" id="{10A967AE-E92F-4192-9230-584B30281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297488"/>
            <a:ext cx="5186484" cy="77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 b="1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Entropy:  2.546439 bits/symbol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 b="1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Average coding rate:  2.6 bits/symbol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7" name="Object 0">
                <a:extLst>
                  <a:ext uri="{FF2B5EF4-FFF2-40B4-BE49-F238E27FC236}">
                    <a16:creationId xmlns:a16="http://schemas.microsoft.com/office/drawing/2014/main" id="{F8B71E10-A132-4160-AB68-E0273160FA82}"/>
                  </a:ext>
                </a:extLst>
              </p:cNvPr>
              <p:cNvSpPr txBox="1"/>
              <p:nvPr/>
            </p:nvSpPr>
            <p:spPr bwMode="blackGray">
              <a:xfrm>
                <a:off x="3318839" y="6094001"/>
                <a:ext cx="5237162" cy="5270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zh-TW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TW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TW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=0.05×5+0.2×2+0.1×3+⋯</m:t>
                      </m:r>
                    </m:oMath>
                  </m:oMathPara>
                </a14:m>
                <a:endParaRPr lang="zh-TW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97" name="Object 0">
                <a:extLst>
                  <a:ext uri="{FF2B5EF4-FFF2-40B4-BE49-F238E27FC236}">
                    <a16:creationId xmlns:a16="http://schemas.microsoft.com/office/drawing/2014/main" id="{F8B71E10-A132-4160-AB68-E0273160F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3318839" y="6094001"/>
                <a:ext cx="5237162" cy="5270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5858" name="Text Box 66">
            <a:extLst>
              <a:ext uri="{FF2B5EF4-FFF2-40B4-BE49-F238E27FC236}">
                <a16:creationId xmlns:a16="http://schemas.microsoft.com/office/drawing/2014/main" id="{4E9C808A-6E5B-4BB4-B0EE-2DF64172D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2" y="4946652"/>
            <a:ext cx="1571625" cy="3968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000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000">
                <a:solidFill>
                  <a:srgbClr val="FFA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Not unique</a:t>
            </a:r>
          </a:p>
        </p:txBody>
      </p:sp>
      <p:sp>
        <p:nvSpPr>
          <p:cNvPr id="12299" name="投影片編號版面配置區 63">
            <a:extLst>
              <a:ext uri="{FF2B5EF4-FFF2-40B4-BE49-F238E27FC236}">
                <a16:creationId xmlns:a16="http://schemas.microsoft.com/office/drawing/2014/main" id="{5F7B65B5-683F-45D6-A014-0ED49610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9C692DF-3AF3-4C28-8B4F-AAF587CE0B3D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5" name="Group 3">
            <a:extLst>
              <a:ext uri="{FF2B5EF4-FFF2-40B4-BE49-F238E27FC236}">
                <a16:creationId xmlns:a16="http://schemas.microsoft.com/office/drawing/2014/main" id="{C66710EE-1913-4AED-B01A-5BA2F6AB8831}"/>
              </a:ext>
            </a:extLst>
          </p:cNvPr>
          <p:cNvGrpSpPr>
            <a:grpSpLocks/>
          </p:cNvGrpSpPr>
          <p:nvPr/>
        </p:nvGrpSpPr>
        <p:grpSpPr bwMode="auto">
          <a:xfrm>
            <a:off x="4943477" y="1519787"/>
            <a:ext cx="4191000" cy="4251325"/>
            <a:chOff x="2400" y="960"/>
            <a:chExt cx="3072" cy="3018"/>
          </a:xfrm>
        </p:grpSpPr>
        <p:sp>
          <p:nvSpPr>
            <p:cNvPr id="116" name="Line 4">
              <a:extLst>
                <a:ext uri="{FF2B5EF4-FFF2-40B4-BE49-F238E27FC236}">
                  <a16:creationId xmlns:a16="http://schemas.microsoft.com/office/drawing/2014/main" id="{529B426D-4F42-4ED5-955D-0B6C4428DFD7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512" y="2640"/>
              <a:ext cx="288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7" name="Oval 5">
              <a:extLst>
                <a:ext uri="{FF2B5EF4-FFF2-40B4-BE49-F238E27FC236}">
                  <a16:creationId xmlns:a16="http://schemas.microsoft.com/office/drawing/2014/main" id="{99B979D4-B1E9-412C-8175-D8F380397FE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360" y="960"/>
              <a:ext cx="481" cy="240"/>
            </a:xfrm>
            <a:prstGeom prst="ellipse">
              <a:avLst/>
            </a:prstGeom>
            <a:solidFill>
              <a:srgbClr val="063DE8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endParaRPr>
            </a:p>
          </p:txBody>
        </p:sp>
        <p:sp>
          <p:nvSpPr>
            <p:cNvPr id="118" name="Oval 6">
              <a:extLst>
                <a:ext uri="{FF2B5EF4-FFF2-40B4-BE49-F238E27FC236}">
                  <a16:creationId xmlns:a16="http://schemas.microsoft.com/office/drawing/2014/main" id="{2AFB7E34-C979-4E52-953D-1DB9B50D82C6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784" y="1392"/>
              <a:ext cx="481" cy="240"/>
            </a:xfrm>
            <a:prstGeom prst="ellipse">
              <a:avLst/>
            </a:prstGeom>
            <a:solidFill>
              <a:srgbClr val="063DE8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endParaRPr>
            </a:p>
          </p:txBody>
        </p:sp>
        <p:sp>
          <p:nvSpPr>
            <p:cNvPr id="119" name="Oval 7">
              <a:extLst>
                <a:ext uri="{FF2B5EF4-FFF2-40B4-BE49-F238E27FC236}">
                  <a16:creationId xmlns:a16="http://schemas.microsoft.com/office/drawing/2014/main" id="{68CFBEDA-4DC9-4C7D-AA05-98AA83849753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744" y="1920"/>
              <a:ext cx="481" cy="240"/>
            </a:xfrm>
            <a:prstGeom prst="ellipse">
              <a:avLst/>
            </a:prstGeom>
            <a:solidFill>
              <a:srgbClr val="063DE8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endParaRPr>
            </a:p>
          </p:txBody>
        </p:sp>
        <p:sp>
          <p:nvSpPr>
            <p:cNvPr id="120" name="Oval 8">
              <a:extLst>
                <a:ext uri="{FF2B5EF4-FFF2-40B4-BE49-F238E27FC236}">
                  <a16:creationId xmlns:a16="http://schemas.microsoft.com/office/drawing/2014/main" id="{E6652290-3906-4E0E-A3AE-87454F43AE11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128" y="2448"/>
              <a:ext cx="481" cy="240"/>
            </a:xfrm>
            <a:prstGeom prst="ellipse">
              <a:avLst/>
            </a:prstGeom>
            <a:solidFill>
              <a:srgbClr val="063DE8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endParaRPr>
            </a:p>
          </p:txBody>
        </p:sp>
        <p:sp>
          <p:nvSpPr>
            <p:cNvPr id="121" name="Oval 9">
              <a:extLst>
                <a:ext uri="{FF2B5EF4-FFF2-40B4-BE49-F238E27FC236}">
                  <a16:creationId xmlns:a16="http://schemas.microsoft.com/office/drawing/2014/main" id="{AF018378-8F94-4EFF-A19F-3237103A2FFF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984" y="1392"/>
              <a:ext cx="482" cy="240"/>
            </a:xfrm>
            <a:prstGeom prst="ellipse">
              <a:avLst/>
            </a:prstGeom>
            <a:solidFill>
              <a:srgbClr val="063DE8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endParaRPr>
            </a:p>
          </p:txBody>
        </p:sp>
        <p:sp>
          <p:nvSpPr>
            <p:cNvPr id="122" name="Oval 10">
              <a:extLst>
                <a:ext uri="{FF2B5EF4-FFF2-40B4-BE49-F238E27FC236}">
                  <a16:creationId xmlns:a16="http://schemas.microsoft.com/office/drawing/2014/main" id="{8FA5688A-D2D7-4445-A2AE-E477CD54C0AF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4560" y="2976"/>
              <a:ext cx="482" cy="240"/>
            </a:xfrm>
            <a:prstGeom prst="ellipse">
              <a:avLst/>
            </a:prstGeom>
            <a:solidFill>
              <a:srgbClr val="063DE8"/>
            </a:solidFill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endParaRPr>
            </a:p>
          </p:txBody>
        </p:sp>
        <p:grpSp>
          <p:nvGrpSpPr>
            <p:cNvPr id="123" name="Group 11">
              <a:extLst>
                <a:ext uri="{FF2B5EF4-FFF2-40B4-BE49-F238E27FC236}">
                  <a16:creationId xmlns:a16="http://schemas.microsoft.com/office/drawing/2014/main" id="{BD1CA138-D7A4-47A8-A215-55BD77D2CE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920"/>
              <a:ext cx="483" cy="476"/>
              <a:chOff x="2400" y="1920"/>
              <a:chExt cx="483" cy="476"/>
            </a:xfrm>
          </p:grpSpPr>
          <p:sp>
            <p:nvSpPr>
              <p:cNvPr id="165" name="Rectangle 12">
                <a:extLst>
                  <a:ext uri="{FF2B5EF4-FFF2-40B4-BE49-F238E27FC236}">
                    <a16:creationId xmlns:a16="http://schemas.microsoft.com/office/drawing/2014/main" id="{B897A7F3-77EE-4DB0-9079-03225606C3EB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400" y="1920"/>
                <a:ext cx="483" cy="240"/>
              </a:xfrm>
              <a:prstGeom prst="rect">
                <a:avLst/>
              </a:prstGeom>
              <a:solidFill>
                <a:srgbClr val="063DE8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TW" alt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ea typeface="新細明體" pitchFamily="18" charset="-120"/>
                </a:endParaRPr>
              </a:p>
            </p:txBody>
          </p:sp>
          <p:sp>
            <p:nvSpPr>
              <p:cNvPr id="166" name="Text Box 13">
                <a:extLst>
                  <a:ext uri="{FF2B5EF4-FFF2-40B4-BE49-F238E27FC236}">
                    <a16:creationId xmlns:a16="http://schemas.microsoft.com/office/drawing/2014/main" id="{49C932E4-CE46-40ED-B3A4-F7B2E5321AD8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White">
              <a:xfrm>
                <a:off x="2592" y="2112"/>
                <a:ext cx="177" cy="284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panose="020B0604020202020204" pitchFamily="34" charset="0"/>
                    <a:ea typeface="新細明體" panose="02020500000000000000" pitchFamily="18" charset="-120"/>
                  </a:rPr>
                  <a:t>l</a:t>
                </a:r>
              </a:p>
            </p:txBody>
          </p:sp>
        </p:grpSp>
        <p:grpSp>
          <p:nvGrpSpPr>
            <p:cNvPr id="124" name="Group 14">
              <a:extLst>
                <a:ext uri="{FF2B5EF4-FFF2-40B4-BE49-F238E27FC236}">
                  <a16:creationId xmlns:a16="http://schemas.microsoft.com/office/drawing/2014/main" id="{A29AECE6-683E-40A7-950F-1BAF5C0C7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20"/>
              <a:ext cx="477" cy="476"/>
              <a:chOff x="3120" y="1920"/>
              <a:chExt cx="477" cy="476"/>
            </a:xfrm>
          </p:grpSpPr>
          <p:sp>
            <p:nvSpPr>
              <p:cNvPr id="163" name="Rectangle 15">
                <a:extLst>
                  <a:ext uri="{FF2B5EF4-FFF2-40B4-BE49-F238E27FC236}">
                    <a16:creationId xmlns:a16="http://schemas.microsoft.com/office/drawing/2014/main" id="{D034134F-80E4-4EED-9459-452030A0FAC0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3120" y="1920"/>
                <a:ext cx="477" cy="240"/>
              </a:xfrm>
              <a:prstGeom prst="rect">
                <a:avLst/>
              </a:prstGeom>
              <a:solidFill>
                <a:srgbClr val="063DE8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TW" alt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ea typeface="新細明體" pitchFamily="18" charset="-120"/>
                </a:endParaRPr>
              </a:p>
            </p:txBody>
          </p:sp>
          <p:sp>
            <p:nvSpPr>
              <p:cNvPr id="164" name="Text Box 16">
                <a:extLst>
                  <a:ext uri="{FF2B5EF4-FFF2-40B4-BE49-F238E27FC236}">
                    <a16:creationId xmlns:a16="http://schemas.microsoft.com/office/drawing/2014/main" id="{5CAEAD18-E50A-4B90-BE7E-312E5FE9721B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White">
              <a:xfrm>
                <a:off x="3312" y="2112"/>
                <a:ext cx="169" cy="284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panose="020B0604020202020204" pitchFamily="34" charset="0"/>
                    <a:ea typeface="新細明體" panose="02020500000000000000" pitchFamily="18" charset="-120"/>
                  </a:rPr>
                  <a:t>r</a:t>
                </a:r>
              </a:p>
            </p:txBody>
          </p:sp>
        </p:grpSp>
        <p:grpSp>
          <p:nvGrpSpPr>
            <p:cNvPr id="125" name="Group 17">
              <a:extLst>
                <a:ext uri="{FF2B5EF4-FFF2-40B4-BE49-F238E27FC236}">
                  <a16:creationId xmlns:a16="http://schemas.microsoft.com/office/drawing/2014/main" id="{FB08C2C2-E39E-4909-812F-4FD85565BD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448"/>
              <a:ext cx="483" cy="474"/>
              <a:chOff x="3360" y="2448"/>
              <a:chExt cx="483" cy="474"/>
            </a:xfrm>
          </p:grpSpPr>
          <p:sp>
            <p:nvSpPr>
              <p:cNvPr id="161" name="Rectangle 18">
                <a:extLst>
                  <a:ext uri="{FF2B5EF4-FFF2-40B4-BE49-F238E27FC236}">
                    <a16:creationId xmlns:a16="http://schemas.microsoft.com/office/drawing/2014/main" id="{64A33C0A-F24F-4641-B2F6-C8486AFD8E81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3360" y="2448"/>
                <a:ext cx="483" cy="240"/>
              </a:xfrm>
              <a:prstGeom prst="rect">
                <a:avLst/>
              </a:prstGeom>
              <a:solidFill>
                <a:srgbClr val="063DE8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TW" alt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ea typeface="新細明體" pitchFamily="18" charset="-120"/>
                </a:endParaRPr>
              </a:p>
            </p:txBody>
          </p:sp>
          <p:sp>
            <p:nvSpPr>
              <p:cNvPr id="162" name="Text Box 19">
                <a:extLst>
                  <a:ext uri="{FF2B5EF4-FFF2-40B4-BE49-F238E27FC236}">
                    <a16:creationId xmlns:a16="http://schemas.microsoft.com/office/drawing/2014/main" id="{9433ED3E-D99E-4FA5-A589-4FF76432E5D5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White">
              <a:xfrm>
                <a:off x="3504" y="2640"/>
                <a:ext cx="240" cy="282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panose="020B0604020202020204" pitchFamily="34" charset="0"/>
                    <a:ea typeface="新細明體" panose="02020500000000000000" pitchFamily="18" charset="-120"/>
                  </a:rPr>
                  <a:t>u</a:t>
                </a:r>
              </a:p>
            </p:txBody>
          </p:sp>
        </p:grpSp>
        <p:grpSp>
          <p:nvGrpSpPr>
            <p:cNvPr id="126" name="Group 20">
              <a:extLst>
                <a:ext uri="{FF2B5EF4-FFF2-40B4-BE49-F238E27FC236}">
                  <a16:creationId xmlns:a16="http://schemas.microsoft.com/office/drawing/2014/main" id="{CD1B7FA8-BD36-4FFB-A621-77DAD7FD83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3021"/>
              <a:ext cx="483" cy="477"/>
              <a:chOff x="3744" y="3021"/>
              <a:chExt cx="483" cy="477"/>
            </a:xfrm>
          </p:grpSpPr>
          <p:sp>
            <p:nvSpPr>
              <p:cNvPr id="159" name="Rectangle 21">
                <a:extLst>
                  <a:ext uri="{FF2B5EF4-FFF2-40B4-BE49-F238E27FC236}">
                    <a16:creationId xmlns:a16="http://schemas.microsoft.com/office/drawing/2014/main" id="{2FCAC8CC-FC59-4DAA-A603-9F7669EB3928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3744" y="3021"/>
                <a:ext cx="483" cy="240"/>
              </a:xfrm>
              <a:prstGeom prst="rect">
                <a:avLst/>
              </a:prstGeom>
              <a:solidFill>
                <a:srgbClr val="063DE8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TW" alt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ea typeface="新細明體" pitchFamily="18" charset="-120"/>
                </a:endParaRPr>
              </a:p>
            </p:txBody>
          </p:sp>
          <p:sp>
            <p:nvSpPr>
              <p:cNvPr id="160" name="Text Box 22">
                <a:extLst>
                  <a:ext uri="{FF2B5EF4-FFF2-40B4-BE49-F238E27FC236}">
                    <a16:creationId xmlns:a16="http://schemas.microsoft.com/office/drawing/2014/main" id="{82681E93-8836-4210-8DCB-149DAA7B43D8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White">
              <a:xfrm>
                <a:off x="3888" y="3216"/>
                <a:ext cx="192" cy="282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TW" altLang="en-US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panose="020B0604020202020204" pitchFamily="34" charset="0"/>
                    <a:ea typeface="新細明體" panose="02020500000000000000" pitchFamily="18" charset="-120"/>
                  </a:rPr>
                  <a:t>?</a:t>
                </a:r>
              </a:p>
            </p:txBody>
          </p:sp>
        </p:grpSp>
        <p:grpSp>
          <p:nvGrpSpPr>
            <p:cNvPr id="127" name="Group 23">
              <a:extLst>
                <a:ext uri="{FF2B5EF4-FFF2-40B4-BE49-F238E27FC236}">
                  <a16:creationId xmlns:a16="http://schemas.microsoft.com/office/drawing/2014/main" id="{20D34682-44DA-4C55-8FE1-9CBCBA8BCD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3504"/>
              <a:ext cx="483" cy="474"/>
              <a:chOff x="4176" y="3504"/>
              <a:chExt cx="483" cy="474"/>
            </a:xfrm>
          </p:grpSpPr>
          <p:sp>
            <p:nvSpPr>
              <p:cNvPr id="157" name="Rectangle 24">
                <a:extLst>
                  <a:ext uri="{FF2B5EF4-FFF2-40B4-BE49-F238E27FC236}">
                    <a16:creationId xmlns:a16="http://schemas.microsoft.com/office/drawing/2014/main" id="{B3BB32AC-5801-483C-8B8F-07FE6D87275D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4176" y="3504"/>
                <a:ext cx="483" cy="240"/>
              </a:xfrm>
              <a:prstGeom prst="rect">
                <a:avLst/>
              </a:prstGeom>
              <a:solidFill>
                <a:srgbClr val="063DE8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TW" alt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ea typeface="新細明體" pitchFamily="18" charset="-120"/>
                </a:endParaRPr>
              </a:p>
            </p:txBody>
          </p:sp>
          <p:sp>
            <p:nvSpPr>
              <p:cNvPr id="158" name="Text Box 25">
                <a:extLst>
                  <a:ext uri="{FF2B5EF4-FFF2-40B4-BE49-F238E27FC236}">
                    <a16:creationId xmlns:a16="http://schemas.microsoft.com/office/drawing/2014/main" id="{64973DE5-2D5E-416F-87D9-117556BE25DB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White">
              <a:xfrm>
                <a:off x="4320" y="3696"/>
                <a:ext cx="228" cy="282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panose="020B0604020202020204" pitchFamily="34" charset="0"/>
                    <a:ea typeface="新細明體" panose="02020500000000000000" pitchFamily="18" charset="-120"/>
                  </a:rPr>
                  <a:t>k</a:t>
                </a:r>
              </a:p>
            </p:txBody>
          </p:sp>
        </p:grpSp>
        <p:grpSp>
          <p:nvGrpSpPr>
            <p:cNvPr id="128" name="Group 26">
              <a:extLst>
                <a:ext uri="{FF2B5EF4-FFF2-40B4-BE49-F238E27FC236}">
                  <a16:creationId xmlns:a16="http://schemas.microsoft.com/office/drawing/2014/main" id="{A4259CA2-4656-41B7-91E4-FD693ED467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5" y="3504"/>
              <a:ext cx="477" cy="474"/>
              <a:chOff x="4995" y="3504"/>
              <a:chExt cx="477" cy="474"/>
            </a:xfrm>
          </p:grpSpPr>
          <p:sp>
            <p:nvSpPr>
              <p:cNvPr id="155" name="Rectangle 27">
                <a:extLst>
                  <a:ext uri="{FF2B5EF4-FFF2-40B4-BE49-F238E27FC236}">
                    <a16:creationId xmlns:a16="http://schemas.microsoft.com/office/drawing/2014/main" id="{378B6C8D-2C21-4BF6-9EA3-3754AB572910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4995" y="3504"/>
                <a:ext cx="477" cy="240"/>
              </a:xfrm>
              <a:prstGeom prst="rect">
                <a:avLst/>
              </a:prstGeom>
              <a:solidFill>
                <a:srgbClr val="063DE8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TW" alt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ea typeface="新細明體" pitchFamily="18" charset="-120"/>
                </a:endParaRPr>
              </a:p>
            </p:txBody>
          </p:sp>
          <p:sp>
            <p:nvSpPr>
              <p:cNvPr id="156" name="Text Box 28">
                <a:extLst>
                  <a:ext uri="{FF2B5EF4-FFF2-40B4-BE49-F238E27FC236}">
                    <a16:creationId xmlns:a16="http://schemas.microsoft.com/office/drawing/2014/main" id="{32F8E6A8-7E12-4D1C-8749-2899AECADE88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White">
              <a:xfrm>
                <a:off x="5137" y="3696"/>
                <a:ext cx="270" cy="282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panose="020B0604020202020204" pitchFamily="34" charset="0"/>
                    <a:ea typeface="新細明體" panose="02020500000000000000" pitchFamily="18" charset="-120"/>
                  </a:rPr>
                  <a:t>w</a:t>
                </a:r>
              </a:p>
            </p:txBody>
          </p:sp>
        </p:grpSp>
        <p:grpSp>
          <p:nvGrpSpPr>
            <p:cNvPr id="129" name="Group 29">
              <a:extLst>
                <a:ext uri="{FF2B5EF4-FFF2-40B4-BE49-F238E27FC236}">
                  <a16:creationId xmlns:a16="http://schemas.microsoft.com/office/drawing/2014/main" id="{F6BB2479-BB30-4482-80F2-9E123ECAC4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9" y="1920"/>
              <a:ext cx="477" cy="476"/>
              <a:chOff x="4419" y="1920"/>
              <a:chExt cx="477" cy="476"/>
            </a:xfrm>
          </p:grpSpPr>
          <p:sp>
            <p:nvSpPr>
              <p:cNvPr id="153" name="Rectangle 30">
                <a:extLst>
                  <a:ext uri="{FF2B5EF4-FFF2-40B4-BE49-F238E27FC236}">
                    <a16:creationId xmlns:a16="http://schemas.microsoft.com/office/drawing/2014/main" id="{28253B86-45BE-4F2F-9DE1-2E809C218D1D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4419" y="1920"/>
                <a:ext cx="477" cy="240"/>
              </a:xfrm>
              <a:prstGeom prst="rect">
                <a:avLst/>
              </a:prstGeom>
              <a:solidFill>
                <a:srgbClr val="063DE8"/>
              </a:solidFill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TW" alt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itchFamily="34" charset="0"/>
                  <a:ea typeface="新細明體" pitchFamily="18" charset="-120"/>
                </a:endParaRPr>
              </a:p>
            </p:txBody>
          </p:sp>
          <p:sp>
            <p:nvSpPr>
              <p:cNvPr id="154" name="Text Box 31">
                <a:extLst>
                  <a:ext uri="{FF2B5EF4-FFF2-40B4-BE49-F238E27FC236}">
                    <a16:creationId xmlns:a16="http://schemas.microsoft.com/office/drawing/2014/main" id="{DF3F48FB-26A9-4CA5-AB1E-1C86D784E7C1}"/>
                  </a:ext>
                </a:extLst>
              </p:cNvPr>
              <p:cNvSpPr txBox="1">
                <a:spLocks noChangeArrowheads="1"/>
              </p:cNvSpPr>
              <p:nvPr/>
            </p:nvSpPr>
            <p:spPr bwMode="blackWhite">
              <a:xfrm>
                <a:off x="4561" y="2112"/>
                <a:ext cx="240" cy="284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TW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Helvetica" panose="020B0604020202020204" pitchFamily="34" charset="0"/>
                    <a:ea typeface="新細明體" panose="02020500000000000000" pitchFamily="18" charset="-120"/>
                  </a:rPr>
                  <a:t>e</a:t>
                </a:r>
              </a:p>
            </p:txBody>
          </p:sp>
        </p:grpSp>
        <p:sp>
          <p:nvSpPr>
            <p:cNvPr id="130" name="Line 32">
              <a:extLst>
                <a:ext uri="{FF2B5EF4-FFF2-40B4-BE49-F238E27FC236}">
                  <a16:creationId xmlns:a16="http://schemas.microsoft.com/office/drawing/2014/main" id="{46112A70-904B-4C4C-8220-27213A77362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3168" y="115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1" name="Line 33">
              <a:extLst>
                <a:ext uri="{FF2B5EF4-FFF2-40B4-BE49-F238E27FC236}">
                  <a16:creationId xmlns:a16="http://schemas.microsoft.com/office/drawing/2014/main" id="{C658D432-E8AB-45FF-83BD-2111EFD8EE9D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>
              <a:off x="2640" y="163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2" name="Line 34">
              <a:extLst>
                <a:ext uri="{FF2B5EF4-FFF2-40B4-BE49-F238E27FC236}">
                  <a16:creationId xmlns:a16="http://schemas.microsoft.com/office/drawing/2014/main" id="{31BF54E3-917C-4CC7-A8EA-3F4AE2C7FE7C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368" y="163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3" name="Line 35">
              <a:extLst>
                <a:ext uri="{FF2B5EF4-FFF2-40B4-BE49-F238E27FC236}">
                  <a16:creationId xmlns:a16="http://schemas.microsoft.com/office/drawing/2014/main" id="{38A40F8F-6867-4875-BC9C-83A155977B8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4416" y="3216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4" name="Line 36">
              <a:extLst>
                <a:ext uri="{FF2B5EF4-FFF2-40B4-BE49-F238E27FC236}">
                  <a16:creationId xmlns:a16="http://schemas.microsoft.com/office/drawing/2014/main" id="{1A48B24F-273E-4A1E-B41D-8770A906CB64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3984" y="2688"/>
              <a:ext cx="288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5" name="Line 37">
              <a:extLst>
                <a:ext uri="{FF2B5EF4-FFF2-40B4-BE49-F238E27FC236}">
                  <a16:creationId xmlns:a16="http://schemas.microsoft.com/office/drawing/2014/main" id="{9D432A10-5A09-4E44-9587-BFF2100ED03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3648" y="2160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6" name="Line 38">
              <a:extLst>
                <a:ext uri="{FF2B5EF4-FFF2-40B4-BE49-F238E27FC236}">
                  <a16:creationId xmlns:a16="http://schemas.microsoft.com/office/drawing/2014/main" id="{CBA1B475-8569-4401-9598-BDACEDDBA1EB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3744" y="115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7" name="Line 39">
              <a:extLst>
                <a:ext uri="{FF2B5EF4-FFF2-40B4-BE49-F238E27FC236}">
                  <a16:creationId xmlns:a16="http://schemas.microsoft.com/office/drawing/2014/main" id="{13E2DCA3-2E3C-4233-9B68-30FCA0CC7514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128" y="2160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8" name="Line 40">
              <a:extLst>
                <a:ext uri="{FF2B5EF4-FFF2-40B4-BE49-F238E27FC236}">
                  <a16:creationId xmlns:a16="http://schemas.microsoft.com/office/drawing/2014/main" id="{C19AC11F-C9EE-402A-85A0-EFB8A4C8125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44" y="3216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9" name="Line 41">
              <a:extLst>
                <a:ext uri="{FF2B5EF4-FFF2-40B4-BE49-F238E27FC236}">
                  <a16:creationId xmlns:a16="http://schemas.microsoft.com/office/drawing/2014/main" id="{47696799-FDF0-4554-9B2F-10E5F366C4C4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3984" y="1632"/>
              <a:ext cx="192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0" name="Line 42">
              <a:extLst>
                <a:ext uri="{FF2B5EF4-FFF2-40B4-BE49-F238E27FC236}">
                  <a16:creationId xmlns:a16="http://schemas.microsoft.com/office/drawing/2014/main" id="{4C37663F-8B76-409B-AD1C-0284ABDD4AA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3168" y="1632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" name="Text Box 43">
              <a:extLst>
                <a:ext uri="{FF2B5EF4-FFF2-40B4-BE49-F238E27FC236}">
                  <a16:creationId xmlns:a16="http://schemas.microsoft.com/office/drawing/2014/main" id="{BE141067-6A75-4560-A85C-528D9CDC2BD3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3073" y="1056"/>
              <a:ext cx="241" cy="28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42" name="Text Box 44">
              <a:extLst>
                <a:ext uri="{FF2B5EF4-FFF2-40B4-BE49-F238E27FC236}">
                  <a16:creationId xmlns:a16="http://schemas.microsoft.com/office/drawing/2014/main" id="{A2077ACE-FE27-4BA1-9564-6936073DE616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2497" y="1584"/>
              <a:ext cx="241" cy="28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43" name="Text Box 45">
              <a:extLst>
                <a:ext uri="{FF2B5EF4-FFF2-40B4-BE49-F238E27FC236}">
                  <a16:creationId xmlns:a16="http://schemas.microsoft.com/office/drawing/2014/main" id="{5B413D20-7BA0-440E-8372-5F1957F34903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3841" y="1632"/>
              <a:ext cx="241" cy="28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44" name="Text Box 46">
              <a:extLst>
                <a:ext uri="{FF2B5EF4-FFF2-40B4-BE49-F238E27FC236}">
                  <a16:creationId xmlns:a16="http://schemas.microsoft.com/office/drawing/2014/main" id="{899CF026-AD9F-4934-A2FA-BB340AD34274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3600" y="2112"/>
              <a:ext cx="144" cy="28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45" name="Text Box 47">
              <a:extLst>
                <a:ext uri="{FF2B5EF4-FFF2-40B4-BE49-F238E27FC236}">
                  <a16:creationId xmlns:a16="http://schemas.microsoft.com/office/drawing/2014/main" id="{DAA57256-4000-4A39-A32B-625528C2630A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368" y="3169"/>
              <a:ext cx="241" cy="28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46" name="Text Box 48">
              <a:extLst>
                <a:ext uri="{FF2B5EF4-FFF2-40B4-BE49-F238E27FC236}">
                  <a16:creationId xmlns:a16="http://schemas.microsoft.com/office/drawing/2014/main" id="{32E7194F-84AA-4147-8934-F7716E73BFFD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3936" y="2688"/>
              <a:ext cx="239" cy="28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47" name="Text Box 49">
              <a:extLst>
                <a:ext uri="{FF2B5EF4-FFF2-40B4-BE49-F238E27FC236}">
                  <a16:creationId xmlns:a16="http://schemas.microsoft.com/office/drawing/2014/main" id="{D1DDC369-5201-43BA-93C2-5F3294F7DCA2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3888" y="1056"/>
              <a:ext cx="239" cy="28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48" name="Text Box 50">
              <a:extLst>
                <a:ext uri="{FF2B5EF4-FFF2-40B4-BE49-F238E27FC236}">
                  <a16:creationId xmlns:a16="http://schemas.microsoft.com/office/drawing/2014/main" id="{07029940-E5CD-4000-9870-F3A932161F23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512" y="1584"/>
              <a:ext cx="239" cy="28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49" name="Text Box 51">
              <a:extLst>
                <a:ext uri="{FF2B5EF4-FFF2-40B4-BE49-F238E27FC236}">
                  <a16:creationId xmlns:a16="http://schemas.microsoft.com/office/drawing/2014/main" id="{FF0CCC71-3949-451A-A603-F89BE34D84F9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225" y="2112"/>
              <a:ext cx="241" cy="28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1</a:t>
              </a:r>
            </a:p>
          </p:txBody>
        </p:sp>
        <p:sp>
          <p:nvSpPr>
            <p:cNvPr id="150" name="Text Box 52">
              <a:extLst>
                <a:ext uri="{FF2B5EF4-FFF2-40B4-BE49-F238E27FC236}">
                  <a16:creationId xmlns:a16="http://schemas.microsoft.com/office/drawing/2014/main" id="{3DCC2B15-7BBC-4A7A-9B6E-1060DA2AACA8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4656" y="2640"/>
              <a:ext cx="239" cy="28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51" name="Text Box 53">
              <a:extLst>
                <a:ext uri="{FF2B5EF4-FFF2-40B4-BE49-F238E27FC236}">
                  <a16:creationId xmlns:a16="http://schemas.microsoft.com/office/drawing/2014/main" id="{F7022405-23F8-4E2C-9941-1DDEDCFF2BCE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5040" y="3169"/>
              <a:ext cx="239" cy="28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  <p:sp>
          <p:nvSpPr>
            <p:cNvPr id="152" name="Text Box 54">
              <a:extLst>
                <a:ext uri="{FF2B5EF4-FFF2-40B4-BE49-F238E27FC236}">
                  <a16:creationId xmlns:a16="http://schemas.microsoft.com/office/drawing/2014/main" id="{367ACF59-75FD-4EFC-92C1-D70B0049BAF4}"/>
                </a:ext>
              </a:extLst>
            </p:cNvPr>
            <p:cNvSpPr txBox="1">
              <a:spLocks noChangeArrowheads="1"/>
            </p:cNvSpPr>
            <p:nvPr/>
          </p:nvSpPr>
          <p:spPr bwMode="blackWhite">
            <a:xfrm>
              <a:off x="3265" y="1584"/>
              <a:ext cx="241" cy="28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Helvetica" panose="020B0604020202020204" pitchFamily="34" charset="0"/>
                  <a:ea typeface="新細明體" panose="02020500000000000000" pitchFamily="18" charset="-120"/>
                </a:rPr>
                <a:t>0</a:t>
              </a:r>
            </a:p>
          </p:txBody>
        </p:sp>
      </p:grpSp>
      <p:sp>
        <p:nvSpPr>
          <p:cNvPr id="168" name="矩形 167">
            <a:extLst>
              <a:ext uri="{FF2B5EF4-FFF2-40B4-BE49-F238E27FC236}">
                <a16:creationId xmlns:a16="http://schemas.microsoft.com/office/drawing/2014/main" id="{75AE0BA3-230A-4612-B568-5F13ABACC7B1}"/>
              </a:ext>
            </a:extLst>
          </p:cNvPr>
          <p:cNvSpPr/>
          <p:nvPr/>
        </p:nvSpPr>
        <p:spPr bwMode="auto">
          <a:xfrm>
            <a:off x="6307593" y="1496600"/>
            <a:ext cx="575935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1.0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C0D05BED-A5F8-49DF-BF25-57AFBBB96A3D}"/>
              </a:ext>
            </a:extLst>
          </p:cNvPr>
          <p:cNvSpPr/>
          <p:nvPr/>
        </p:nvSpPr>
        <p:spPr bwMode="auto">
          <a:xfrm>
            <a:off x="6382772" y="3594731"/>
            <a:ext cx="575935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0.1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094F78BB-AC1F-482D-8089-584D16C60B28}"/>
              </a:ext>
            </a:extLst>
          </p:cNvPr>
          <p:cNvSpPr/>
          <p:nvPr/>
        </p:nvSpPr>
        <p:spPr bwMode="auto">
          <a:xfrm>
            <a:off x="7742144" y="2846411"/>
            <a:ext cx="575935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0.3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F5E18914-26A8-46AF-AD3E-C81D4E6D811B}"/>
              </a:ext>
            </a:extLst>
          </p:cNvPr>
          <p:cNvSpPr/>
          <p:nvPr/>
        </p:nvSpPr>
        <p:spPr bwMode="auto">
          <a:xfrm>
            <a:off x="7166209" y="2095392"/>
            <a:ext cx="575935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0.6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03E4864F-AA2B-41FD-9A36-3C52504C7F7D}"/>
              </a:ext>
            </a:extLst>
          </p:cNvPr>
          <p:cNvSpPr/>
          <p:nvPr/>
        </p:nvSpPr>
        <p:spPr bwMode="auto">
          <a:xfrm>
            <a:off x="6833968" y="2852449"/>
            <a:ext cx="575935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0.3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B1470640-55B0-4DE2-BB1A-04CE5AE99BE7}"/>
              </a:ext>
            </a:extLst>
          </p:cNvPr>
          <p:cNvSpPr/>
          <p:nvPr/>
        </p:nvSpPr>
        <p:spPr bwMode="auto">
          <a:xfrm>
            <a:off x="5987136" y="2846074"/>
            <a:ext cx="575935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0.2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9C989767-622E-41D1-847E-B8C58436A2F4}"/>
              </a:ext>
            </a:extLst>
          </p:cNvPr>
          <p:cNvSpPr/>
          <p:nvPr/>
        </p:nvSpPr>
        <p:spPr bwMode="auto">
          <a:xfrm>
            <a:off x="5013056" y="2838476"/>
            <a:ext cx="575935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0.2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377CB5DE-BE7C-48AC-834A-D83B267491A1}"/>
              </a:ext>
            </a:extLst>
          </p:cNvPr>
          <p:cNvSpPr/>
          <p:nvPr/>
        </p:nvSpPr>
        <p:spPr bwMode="auto">
          <a:xfrm>
            <a:off x="5529247" y="2102303"/>
            <a:ext cx="575935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anose="020B0604020202020204" pitchFamily="34" charset="0"/>
              </a:rPr>
              <a:t>0.4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EED538E3-905F-4178-8386-15891E4E768C}"/>
              </a:ext>
            </a:extLst>
          </p:cNvPr>
          <p:cNvSpPr/>
          <p:nvPr/>
        </p:nvSpPr>
        <p:spPr bwMode="auto">
          <a:xfrm>
            <a:off x="7372340" y="5086523"/>
            <a:ext cx="734863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0.05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8BEE62D1-7842-44D5-931A-3E8DF1C86852}"/>
              </a:ext>
            </a:extLst>
          </p:cNvPr>
          <p:cNvSpPr/>
          <p:nvPr/>
        </p:nvSpPr>
        <p:spPr bwMode="auto">
          <a:xfrm>
            <a:off x="7948201" y="4325172"/>
            <a:ext cx="575935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0.1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0B612C95-1828-4929-92CD-E648DC051986}"/>
              </a:ext>
            </a:extLst>
          </p:cNvPr>
          <p:cNvSpPr/>
          <p:nvPr/>
        </p:nvSpPr>
        <p:spPr bwMode="auto">
          <a:xfrm>
            <a:off x="6839100" y="4393296"/>
            <a:ext cx="575935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0.1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FCB938BB-91FE-419F-85AA-D1DB2F7CB02C}"/>
              </a:ext>
            </a:extLst>
          </p:cNvPr>
          <p:cNvSpPr/>
          <p:nvPr/>
        </p:nvSpPr>
        <p:spPr bwMode="auto">
          <a:xfrm>
            <a:off x="7356743" y="3581391"/>
            <a:ext cx="575935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0.2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7AC8FDF0-EAD3-4B2F-9886-E21CE63DE1A3}"/>
              </a:ext>
            </a:extLst>
          </p:cNvPr>
          <p:cNvSpPr/>
          <p:nvPr/>
        </p:nvSpPr>
        <p:spPr bwMode="auto">
          <a:xfrm>
            <a:off x="8458995" y="5094957"/>
            <a:ext cx="805260" cy="322509"/>
          </a:xfrm>
          <a:prstGeom prst="rect">
            <a:avLst/>
          </a:prstGeom>
          <a:noFill/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000" dirty="0">
                <a:solidFill>
                  <a:srgbClr val="FFFFFF"/>
                </a:solidFill>
                <a:latin typeface="Arial" pitchFamily="34" charset="0"/>
              </a:rPr>
              <a:t>0.05</a:t>
            </a:r>
            <a:endParaRPr lang="zh-TW" altLang="en-US" sz="2000" dirty="0">
              <a:solidFill>
                <a:srgbClr val="FFFFFF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>
            <a:extLst>
              <a:ext uri="{FF2B5EF4-FFF2-40B4-BE49-F238E27FC236}">
                <a16:creationId xmlns:a16="http://schemas.microsoft.com/office/drawing/2014/main" id="{FD5CEF4F-E6A9-40E9-86D7-1F1C9E878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455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Huffman Coding (2/2)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546878" name="Rectangle 62">
            <a:extLst>
              <a:ext uri="{FF2B5EF4-FFF2-40B4-BE49-F238E27FC236}">
                <a16:creationId xmlns:a16="http://schemas.microsoft.com/office/drawing/2014/main" id="{7754B3ED-86A5-4E23-92DF-CE37743D4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5" y="1835150"/>
            <a:ext cx="3205365" cy="94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zh-TW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lluure?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zh-TW" sz="24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010110010000111011</a:t>
            </a:r>
          </a:p>
        </p:txBody>
      </p:sp>
      <p:sp>
        <p:nvSpPr>
          <p:cNvPr id="546879" name="Rectangle 63">
            <a:extLst>
              <a:ext uri="{FF2B5EF4-FFF2-40B4-BE49-F238E27FC236}">
                <a16:creationId xmlns:a16="http://schemas.microsoft.com/office/drawing/2014/main" id="{C1D62571-7548-4DE6-8212-765282963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7" y="3209925"/>
            <a:ext cx="6391173" cy="267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</a:t>
            </a: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Compression ratio: 3x7/18 = 1.16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Data expansion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Prefix code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Decoding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Transmission error propagation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Interface to fixed-length memory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Probability modeling, code-book generation</a:t>
            </a:r>
          </a:p>
        </p:txBody>
      </p:sp>
      <p:sp>
        <p:nvSpPr>
          <p:cNvPr id="14341" name="投影片編號版面配置區 6">
            <a:extLst>
              <a:ext uri="{FF2B5EF4-FFF2-40B4-BE49-F238E27FC236}">
                <a16:creationId xmlns:a16="http://schemas.microsoft.com/office/drawing/2014/main" id="{E2F9A3DA-4B3F-4B72-9646-BE18BE02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15E2184-A0E3-4B41-95AB-D9E588DF8B66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>
            <a:extLst>
              <a:ext uri="{FF2B5EF4-FFF2-40B4-BE49-F238E27FC236}">
                <a16:creationId xmlns:a16="http://schemas.microsoft.com/office/drawing/2014/main" id="{A5073DBC-6B0C-4121-907D-ED5BB3536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7397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Minimum Variance Huffman Coding</a:t>
            </a:r>
            <a:endParaRPr lang="en-US" altLang="zh-TW" sz="3600">
              <a:solidFill>
                <a:srgbClr val="FAFD00"/>
              </a:solidFill>
              <a:latin typeface="Arial" panose="020B0604020202020204" pitchFamily="34" charset="0"/>
              <a:ea typeface="新細明體" pitchFamily="18" charset="-120"/>
            </a:endParaRPr>
          </a:p>
        </p:txBody>
      </p:sp>
      <p:graphicFrame>
        <p:nvGraphicFramePr>
          <p:cNvPr id="547885" name="Group 45">
            <a:extLst>
              <a:ext uri="{FF2B5EF4-FFF2-40B4-BE49-F238E27FC236}">
                <a16:creationId xmlns:a16="http://schemas.microsoft.com/office/drawing/2014/main" id="{B73E0ED6-1662-4067-BD0D-D1291983707F}"/>
              </a:ext>
            </a:extLst>
          </p:cNvPr>
          <p:cNvGraphicFramePr>
            <a:graphicFrameLocks noGrp="1"/>
          </p:cNvGraphicFramePr>
          <p:nvPr/>
        </p:nvGraphicFramePr>
        <p:xfrm>
          <a:off x="450850" y="1774827"/>
          <a:ext cx="4165600" cy="2220915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2842545703"/>
                    </a:ext>
                  </a:extLst>
                </a:gridCol>
                <a:gridCol w="987425">
                  <a:extLst>
                    <a:ext uri="{9D8B030D-6E8A-4147-A177-3AD203B41FA5}">
                      <a16:colId xmlns:a16="http://schemas.microsoft.com/office/drawing/2014/main" val="969776654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8622104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13672737"/>
                    </a:ext>
                  </a:extLst>
                </a:gridCol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Letters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P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(</a:t>
                      </a: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8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i</a:t>
                      </a: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Code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Code 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248075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97383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77286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632989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235050"/>
                  </a:ext>
                </a:extLst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a</a:t>
                      </a:r>
                      <a:r>
                        <a:rPr kumimoji="0" lang="en-US" altLang="zh-TW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8467"/>
                  </a:ext>
                </a:extLst>
              </a:tr>
            </a:tbl>
          </a:graphicData>
        </a:graphic>
      </p:graphicFrame>
      <p:sp>
        <p:nvSpPr>
          <p:cNvPr id="16424" name="Text Box 47">
            <a:extLst>
              <a:ext uri="{FF2B5EF4-FFF2-40B4-BE49-F238E27FC236}">
                <a16:creationId xmlns:a16="http://schemas.microsoft.com/office/drawing/2014/main" id="{4DF9E21C-1601-41F2-A301-6AABB7A93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7" y="1258890"/>
            <a:ext cx="1243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Example:</a:t>
            </a:r>
          </a:p>
        </p:txBody>
      </p:sp>
      <p:sp>
        <p:nvSpPr>
          <p:cNvPr id="16425" name="Text Box 48">
            <a:extLst>
              <a:ext uri="{FF2B5EF4-FFF2-40B4-BE49-F238E27FC236}">
                <a16:creationId xmlns:a16="http://schemas.microsoft.com/office/drawing/2014/main" id="{18953ADF-DB4F-4051-93C0-E8298E3D7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1492252"/>
            <a:ext cx="40259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74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374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374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374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374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7465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H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 = 2.122 bits/symbol</a:t>
            </a:r>
            <a:endParaRPr lang="en-US" altLang="zh-TW" dirty="0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</a:t>
            </a:r>
            <a:r>
              <a:rPr lang="en-US" altLang="zh-TW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1</a:t>
            </a:r>
            <a:r>
              <a:rPr lang="en-US" altLang="zh-TW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=</a:t>
            </a:r>
            <a:r>
              <a:rPr lang="en-US" altLang="zh-TW" i="1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l</a:t>
            </a:r>
            <a:r>
              <a:rPr lang="en-US" altLang="zh-TW" baseline="-25000" dirty="0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2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=2.2 bits/symbol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baseline="-25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1</a:t>
            </a:r>
            <a:r>
              <a:rPr lang="en-US" altLang="zh-TW" baseline="30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= 0.4(1-2.2)</a:t>
            </a:r>
            <a:r>
              <a:rPr lang="en-US" altLang="zh-TW" baseline="30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+ 0.2(2-2.2)</a:t>
            </a:r>
            <a:r>
              <a:rPr lang="en-US" altLang="zh-TW" baseline="30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+ 	0.2(3-2.2)</a:t>
            </a:r>
            <a:r>
              <a:rPr lang="en-US" altLang="zh-TW" baseline="30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+ 0.1(4-2.2)</a:t>
            </a:r>
            <a:r>
              <a:rPr lang="en-US" altLang="zh-TW" baseline="30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	=1.36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</a:t>
            </a:r>
            <a:r>
              <a:rPr lang="en-US" altLang="zh-TW" baseline="-25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  <a:r>
              <a:rPr lang="en-US" altLang="zh-TW" baseline="30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= 0.4(2 - 2 .2)</a:t>
            </a:r>
            <a:r>
              <a:rPr lang="en-US" altLang="zh-TW" baseline="30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+ 0.2(2 - 2.2)</a:t>
            </a:r>
            <a:r>
              <a:rPr lang="en-US" altLang="zh-TW" baseline="30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+ 	0.1(3 - 2.2)</a:t>
            </a:r>
            <a:r>
              <a:rPr lang="en-US" altLang="zh-TW" baseline="30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2 </a:t>
            </a: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+ 0.1(3 - 2.2)</a:t>
            </a:r>
            <a:r>
              <a:rPr lang="en-US" altLang="zh-TW" baseline="30000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  <a:sym typeface="Symbol" panose="05050102010706020507" pitchFamily="18" charset="2"/>
              </a:rPr>
              <a:t>	= 0.16</a:t>
            </a:r>
            <a:endParaRPr lang="en-US" altLang="zh-TW" dirty="0">
              <a:solidFill>
                <a:srgbClr val="FFFFFF"/>
              </a:solidFill>
              <a:ea typeface="新細明體" panose="02020500000000000000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dirty="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16426" name="AutoShape 49">
            <a:extLst>
              <a:ext uri="{FF2B5EF4-FFF2-40B4-BE49-F238E27FC236}">
                <a16:creationId xmlns:a16="http://schemas.microsoft.com/office/drawing/2014/main" id="{263F8CDC-BC19-452E-8421-D641B8C367C4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682752" y="4454527"/>
            <a:ext cx="2454275" cy="1031875"/>
          </a:xfrm>
          <a:prstGeom prst="wedgeRoundRectCallout">
            <a:avLst>
              <a:gd name="adj1" fmla="val -32796"/>
              <a:gd name="adj2" fmla="val 92458"/>
              <a:gd name="adj3" fmla="val 16667"/>
            </a:avLst>
          </a:prstGeom>
          <a:solidFill>
            <a:srgbClr val="CC9900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rot="10800000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16427" name="Text Box 50">
            <a:extLst>
              <a:ext uri="{FF2B5EF4-FFF2-40B4-BE49-F238E27FC236}">
                <a16:creationId xmlns:a16="http://schemas.microsoft.com/office/drawing/2014/main" id="{9C109977-DDEB-4D0A-A287-FD674A081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4668840"/>
            <a:ext cx="2514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Minimum variance Huffman code</a:t>
            </a:r>
          </a:p>
        </p:txBody>
      </p:sp>
      <p:sp>
        <p:nvSpPr>
          <p:cNvPr id="16428" name="投影片編號版面配置區 45">
            <a:extLst>
              <a:ext uri="{FF2B5EF4-FFF2-40B4-BE49-F238E27FC236}">
                <a16:creationId xmlns:a16="http://schemas.microsoft.com/office/drawing/2014/main" id="{3BF724DF-144C-4FAD-8A57-E9CA28CE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B2FFEC5-355B-40D3-8384-A04E98097F77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>
            <a:extLst>
              <a:ext uri="{FF2B5EF4-FFF2-40B4-BE49-F238E27FC236}">
                <a16:creationId xmlns:a16="http://schemas.microsoft.com/office/drawing/2014/main" id="{13F50B8C-5482-4B18-AD2F-9E5714A8B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808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Unconstrained Length Huffman Coding</a:t>
            </a:r>
          </a:p>
        </p:txBody>
      </p:sp>
      <p:pic>
        <p:nvPicPr>
          <p:cNvPr id="18435" name="Picture 3" descr="unc">
            <a:extLst>
              <a:ext uri="{FF2B5EF4-FFF2-40B4-BE49-F238E27FC236}">
                <a16:creationId xmlns:a16="http://schemas.microsoft.com/office/drawing/2014/main" id="{B651B3FE-5DE0-49C3-AB21-504C1259C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2" y="1346202"/>
            <a:ext cx="439102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投影片編號版面配置區 5">
            <a:extLst>
              <a:ext uri="{FF2B5EF4-FFF2-40B4-BE49-F238E27FC236}">
                <a16:creationId xmlns:a16="http://schemas.microsoft.com/office/drawing/2014/main" id="{7B5582AC-D11D-4093-9820-1CE3D39D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BEE8D77-A1E2-40B3-991C-A8B266131823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>
            <a:extLst>
              <a:ext uri="{FF2B5EF4-FFF2-40B4-BE49-F238E27FC236}">
                <a16:creationId xmlns:a16="http://schemas.microsoft.com/office/drawing/2014/main" id="{FB56F424-E916-4856-B089-8BE3C73DC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269875"/>
            <a:ext cx="760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60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Constrained Length Huffman Coding</a:t>
            </a:r>
          </a:p>
        </p:txBody>
      </p:sp>
      <p:sp>
        <p:nvSpPr>
          <p:cNvPr id="549892" name="Rectangle 4">
            <a:extLst>
              <a:ext uri="{FF2B5EF4-FFF2-40B4-BE49-F238E27FC236}">
                <a16:creationId xmlns:a16="http://schemas.microsoft.com/office/drawing/2014/main" id="{4B8308BA-C6C2-4F06-9A87-517A96336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1330327"/>
            <a:ext cx="8072438" cy="476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92100" indent="-292100" eaLnBrk="0" fontAlgn="ctr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90500" algn="l"/>
              </a:tabLs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Problem: when some of the symbol possibilities are extremely small, they will require a large number of bits</a:t>
            </a:r>
          </a:p>
          <a:p>
            <a:pPr marL="292100" indent="-292100" eaLnBrk="0" fontAlgn="ctr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90500" algn="l"/>
              </a:tabLs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Solution: shorten and hierarchy</a:t>
            </a:r>
          </a:p>
          <a:p>
            <a:pPr marL="292100" indent="-292100" eaLnBrk="0" fontAlgn="ctr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90500" algn="l"/>
              </a:tabLs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Algorithm:</a:t>
            </a:r>
          </a:p>
          <a:p>
            <a:pPr marL="1054100" lvl="1" indent="-292100" eaLnBrk="0" fontAlgn="ctr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è"/>
              <a:tabLst>
                <a:tab pos="190500" algn="l"/>
              </a:tabLs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Partition symbol set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into two sets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</a:t>
            </a:r>
            <a:r>
              <a:rPr lang="en-US" altLang="zh-TW" sz="20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1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and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</a:t>
            </a:r>
            <a:r>
              <a:rPr lang="en-US" altLang="zh-TW" sz="20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2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using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</a:t>
            </a:r>
            <a:r>
              <a:rPr lang="en-US" altLang="zh-TW" sz="2000" i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i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=1/2</a:t>
            </a:r>
            <a:r>
              <a:rPr lang="en-US" altLang="zh-TW" sz="2000" i="1" baseline="30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L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as the boundary, where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L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is the max. codeword length expected.</a:t>
            </a:r>
          </a:p>
          <a:p>
            <a:pPr marL="1054100" lvl="1" indent="-292100" eaLnBrk="0" fontAlgn="ctr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è"/>
              <a:tabLst>
                <a:tab pos="190500" algn="l"/>
              </a:tabLs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Create a special symbol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Q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such that its frequency of occurrence is the sum of all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</a:t>
            </a:r>
            <a:r>
              <a:rPr lang="en-US" altLang="zh-TW" sz="2000" i="1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i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in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</a:t>
            </a:r>
            <a:r>
              <a:rPr lang="en-US" altLang="zh-TW" sz="20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2</a:t>
            </a:r>
            <a:endParaRPr lang="en-US" altLang="zh-TW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  <a:p>
            <a:pPr marL="1054100" lvl="1" indent="-292100" eaLnBrk="0" fontAlgn="ctr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è"/>
              <a:tabLst>
                <a:tab pos="190500" algn="l"/>
              </a:tabLs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Augment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</a:t>
            </a:r>
            <a:r>
              <a:rPr lang="en-US" altLang="zh-TW" sz="20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1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by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Q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to form a new set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W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. The new set has the occurrence frequencies corresponding to symbols in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</a:t>
            </a:r>
            <a:r>
              <a:rPr lang="en-US" altLang="zh-TW" sz="20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1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and the special symbol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Q</a:t>
            </a:r>
          </a:p>
          <a:p>
            <a:pPr marL="1054100" lvl="1" indent="-292100" eaLnBrk="0" fontAlgn="ctr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è"/>
              <a:tabLst>
                <a:tab pos="190500" algn="l"/>
              </a:tabLst>
              <a:defRPr/>
            </a:pP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Reconstruct the Huffman tree for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W</a:t>
            </a:r>
            <a:r>
              <a:rPr lang="en-US" altLang="zh-TW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and </a:t>
            </a:r>
            <a:r>
              <a:rPr lang="en-US" altLang="zh-TW" sz="20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</a:t>
            </a:r>
            <a:r>
              <a:rPr lang="en-US" altLang="zh-TW" sz="20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20484" name="投影片編號版面配置區 5">
            <a:extLst>
              <a:ext uri="{FF2B5EF4-FFF2-40B4-BE49-F238E27FC236}">
                <a16:creationId xmlns:a16="http://schemas.microsoft.com/office/drawing/2014/main" id="{2215019C-53FF-403D-A117-094F1432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63EFFB5-61AD-46B8-B9C7-B43FB14A8B30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tt">
  <a:themeElements>
    <a:clrScheme name="">
      <a:dk1>
        <a:srgbClr val="000000"/>
      </a:dk1>
      <a:lt1>
        <a:srgbClr val="FFFFFF"/>
      </a:lt1>
      <a:dk2>
        <a:srgbClr val="0D0086"/>
      </a:dk2>
      <a:lt2>
        <a:srgbClr val="FAFD00"/>
      </a:lt2>
      <a:accent1>
        <a:srgbClr val="A763FF"/>
      </a:accent1>
      <a:accent2>
        <a:srgbClr val="FFAF00"/>
      </a:accent2>
      <a:accent3>
        <a:srgbClr val="AAAAC3"/>
      </a:accent3>
      <a:accent4>
        <a:srgbClr val="DADADA"/>
      </a:accent4>
      <a:accent5>
        <a:srgbClr val="D0B7FF"/>
      </a:accent5>
      <a:accent6>
        <a:srgbClr val="E79E00"/>
      </a:accent6>
      <a:hlink>
        <a:srgbClr val="098DFF"/>
      </a:hlink>
      <a:folHlink>
        <a:srgbClr val="03C15E"/>
      </a:folHlink>
    </a:clrScheme>
    <a:fontScheme name="pt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63DE8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63DE8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tt 1">
        <a:dk1>
          <a:srgbClr val="FFFFFF"/>
        </a:dk1>
        <a:lt1>
          <a:srgbClr val="FFFFFF"/>
        </a:lt1>
        <a:dk2>
          <a:srgbClr val="FAFD00"/>
        </a:dk2>
        <a:lt2>
          <a:srgbClr val="FFFFFF"/>
        </a:lt2>
        <a:accent1>
          <a:srgbClr val="A763FF"/>
        </a:accent1>
        <a:accent2>
          <a:srgbClr val="FFAF00"/>
        </a:accent2>
        <a:accent3>
          <a:srgbClr val="FFFFFF"/>
        </a:accent3>
        <a:accent4>
          <a:srgbClr val="DADADA"/>
        </a:accent4>
        <a:accent5>
          <a:srgbClr val="D0B7FF"/>
        </a:accent5>
        <a:accent6>
          <a:srgbClr val="E79E00"/>
        </a:accent6>
        <a:hlink>
          <a:srgbClr val="098DFF"/>
        </a:hlink>
        <a:folHlink>
          <a:srgbClr val="03C1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3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 4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5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6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7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2054</Words>
  <Application>Microsoft Office PowerPoint</Application>
  <PresentationFormat>如螢幕大小 (4:3)</PresentationFormat>
  <Paragraphs>554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75 Helvetica Bold</vt:lpstr>
      <vt:lpstr>Arial</vt:lpstr>
      <vt:lpstr>Calibri</vt:lpstr>
      <vt:lpstr>Cambria Math</vt:lpstr>
      <vt:lpstr>Helvetica</vt:lpstr>
      <vt:lpstr>Times New Roman</vt:lpstr>
      <vt:lpstr>Wingdings</vt:lpstr>
      <vt:lpstr>ptt</vt:lpstr>
      <vt:lpstr>Chapter 3.  Lossless Compression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3.  Lossless Compression</dc:title>
  <dc:creator>Lab308</dc:creator>
  <cp:lastModifiedBy>user</cp:lastModifiedBy>
  <cp:revision>19</cp:revision>
  <cp:lastPrinted>2024-03-12T03:48:29Z</cp:lastPrinted>
  <dcterms:created xsi:type="dcterms:W3CDTF">2022-03-21T08:18:11Z</dcterms:created>
  <dcterms:modified xsi:type="dcterms:W3CDTF">2024-03-12T03:48:34Z</dcterms:modified>
</cp:coreProperties>
</file>