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698" r:id="rId2"/>
    <p:sldId id="699" r:id="rId3"/>
    <p:sldId id="714" r:id="rId4"/>
    <p:sldId id="716" r:id="rId5"/>
    <p:sldId id="717" r:id="rId6"/>
    <p:sldId id="718" r:id="rId7"/>
    <p:sldId id="719" r:id="rId8"/>
    <p:sldId id="720" r:id="rId9"/>
    <p:sldId id="721" r:id="rId10"/>
    <p:sldId id="722" r:id="rId11"/>
    <p:sldId id="723" r:id="rId12"/>
    <p:sldId id="724" r:id="rId13"/>
    <p:sldId id="725" r:id="rId14"/>
    <p:sldId id="726" r:id="rId15"/>
    <p:sldId id="727" r:id="rId16"/>
    <p:sldId id="728" r:id="rId17"/>
    <p:sldId id="729" r:id="rId18"/>
    <p:sldId id="730" r:id="rId19"/>
    <p:sldId id="731" r:id="rId20"/>
    <p:sldId id="732" r:id="rId21"/>
    <p:sldId id="733" r:id="rId22"/>
    <p:sldId id="735" r:id="rId23"/>
    <p:sldId id="736" r:id="rId24"/>
    <p:sldId id="738" r:id="rId25"/>
    <p:sldId id="739" r:id="rId26"/>
    <p:sldId id="740" r:id="rId27"/>
    <p:sldId id="741" r:id="rId28"/>
    <p:sldId id="742" r:id="rId29"/>
    <p:sldId id="743" r:id="rId30"/>
    <p:sldId id="744" r:id="rId31"/>
    <p:sldId id="745" r:id="rId32"/>
    <p:sldId id="746" r:id="rId33"/>
    <p:sldId id="749" r:id="rId34"/>
    <p:sldId id="750" r:id="rId35"/>
    <p:sldId id="751" r:id="rId36"/>
    <p:sldId id="752" r:id="rId37"/>
    <p:sldId id="755" r:id="rId38"/>
    <p:sldId id="756" r:id="rId39"/>
    <p:sldId id="759" r:id="rId40"/>
  </p:sldIdLst>
  <p:sldSz cx="9144000" cy="6858000" type="screen4x3"/>
  <p:notesSz cx="6794500" cy="99314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en-US" dirty="0"/>
              <a:t>HM7.0 vs. JM18.3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Low Delay</c:v>
                </c:pt>
                <c:pt idx="1">
                  <c:v>Random Access</c:v>
                </c:pt>
                <c:pt idx="2">
                  <c:v>ALL Intra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0.36699999999999999</c:v>
                </c:pt>
                <c:pt idx="1">
                  <c:v>0.33700000000000002</c:v>
                </c:pt>
                <c:pt idx="2">
                  <c:v>0.221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3B-4229-826D-78DDBF66D1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58607231"/>
        <c:axId val="1"/>
      </c:barChart>
      <c:catAx>
        <c:axId val="105860723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801" b="1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altLang="zh-TW" dirty="0"/>
                  <a:t>BD-rate saving</a:t>
                </a:r>
              </a:p>
            </c:rich>
          </c:tx>
          <c:overlay val="0"/>
        </c:title>
        <c:numFmt formatCode="0.00%" sourceLinked="1"/>
        <c:majorTickMark val="out"/>
        <c:minorTickMark val="none"/>
        <c:tickLblPos val="nextTo"/>
        <c:crossAx val="1058607231"/>
        <c:crosses val="autoZero"/>
        <c:crossBetween val="between"/>
      </c:valAx>
      <c:spPr>
        <a:noFill/>
        <a:ln w="25410">
          <a:noFill/>
        </a:ln>
      </c:spPr>
    </c:plotArea>
    <c:plotVisOnly val="1"/>
    <c:dispBlanksAs val="gap"/>
    <c:showDLblsOverMax val="0"/>
  </c:chart>
  <c:txPr>
    <a:bodyPr/>
    <a:lstStyle/>
    <a:p>
      <a:pPr>
        <a:defRPr sz="1802"/>
      </a:pPr>
      <a:endParaRPr lang="zh-TW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altLang="zh-TW" dirty="0"/>
              <a:t>HM7.0 vs. JM 18.3</a:t>
            </a:r>
            <a:endParaRPr lang="zh-TW" altLang="en-US" dirty="0"/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Encding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Low Dwlay</c:v>
                </c:pt>
                <c:pt idx="1">
                  <c:v>Random Access</c:v>
                </c:pt>
                <c:pt idx="2">
                  <c:v>All Intra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0.62</c:v>
                </c:pt>
                <c:pt idx="1">
                  <c:v>0.4</c:v>
                </c:pt>
                <c:pt idx="2">
                  <c:v>1.1499999999999999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4A-43B0-8318-25668C8FA86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Decoding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Low Dwlay</c:v>
                </c:pt>
                <c:pt idx="1">
                  <c:v>Random Access</c:v>
                </c:pt>
                <c:pt idx="2">
                  <c:v>All Intra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0.71</c:v>
                </c:pt>
                <c:pt idx="1">
                  <c:v>1.07</c:v>
                </c:pt>
                <c:pt idx="2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4A-43B0-8318-25668C8FA8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7370511"/>
        <c:axId val="1"/>
      </c:barChart>
      <c:catAx>
        <c:axId val="1327370511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1801" b="1" i="0" u="none" strike="noStrike" baseline="0">
                    <a:solidFill>
                      <a:srgbClr val="FFFFFF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altLang="zh-TW" dirty="0"/>
                  <a:t>Time ratio (%)</a:t>
                </a: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1327370511"/>
        <c:crosses val="autoZero"/>
        <c:crossBetween val="between"/>
      </c:valAx>
      <c:spPr>
        <a:noFill/>
        <a:ln w="25410">
          <a:noFill/>
        </a:ln>
      </c:spPr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2"/>
      </a:pPr>
      <a:endParaRPr lang="zh-TW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FB0D4-C28E-4347-8374-E3387F338356}" type="datetimeFigureOut">
              <a:rPr lang="zh-TW" altLang="en-US" smtClean="0"/>
              <a:t>2024/3/14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63638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CD537-D53C-447F-9BD2-273CA475E0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068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投影片圖像版面配置區 1">
            <a:extLst>
              <a:ext uri="{FF2B5EF4-FFF2-40B4-BE49-F238E27FC236}">
                <a16:creationId xmlns:a16="http://schemas.microsoft.com/office/drawing/2014/main" id="{0ABDE7E0-7226-406C-B450-2BE0E9BAEF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25603" name="備忘稿版面配置區 2">
            <a:extLst>
              <a:ext uri="{FF2B5EF4-FFF2-40B4-BE49-F238E27FC236}">
                <a16:creationId xmlns:a16="http://schemas.microsoft.com/office/drawing/2014/main" id="{3D84019A-2CE3-464E-8ADE-A1613EA76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5604" name="投影片編號版面配置區 3">
            <a:extLst>
              <a:ext uri="{FF2B5EF4-FFF2-40B4-BE49-F238E27FC236}">
                <a16:creationId xmlns:a16="http://schemas.microsoft.com/office/drawing/2014/main" id="{DE3B6389-0C63-4E3E-B264-F152DE3194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6313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54063" indent="-288925" defTabSz="976313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60463" indent="-231775" defTabSz="976313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24013" indent="-231775" defTabSz="976313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89150" indent="-231775" defTabSz="976313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46350" indent="-231775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3003550" indent="-231775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60750" indent="-231775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917950" indent="-231775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marL="0" marR="0" lvl="0" indent="0" algn="r" defTabSz="9763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CA6B68-BB3A-478E-A8D9-C9FEC91E423C}" type="slidenum">
              <a:rPr kumimoji="0" lang="zh-TW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763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>
            <a:extLst>
              <a:ext uri="{FF2B5EF4-FFF2-40B4-BE49-F238E27FC236}">
                <a16:creationId xmlns:a16="http://schemas.microsoft.com/office/drawing/2014/main" id="{9078172E-3DAC-4466-BDA1-BC6F6A059E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32771" name="備忘稿版面配置區 2">
            <a:extLst>
              <a:ext uri="{FF2B5EF4-FFF2-40B4-BE49-F238E27FC236}">
                <a16:creationId xmlns:a16="http://schemas.microsoft.com/office/drawing/2014/main" id="{1E49664E-69C7-4AA2-8123-BABC0F4F7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2772" name="投影片編號版面配置區 3">
            <a:extLst>
              <a:ext uri="{FF2B5EF4-FFF2-40B4-BE49-F238E27FC236}">
                <a16:creationId xmlns:a16="http://schemas.microsoft.com/office/drawing/2014/main" id="{ABB1DAAF-1C9B-4404-99CC-E50A5C7443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6313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54063" indent="-288925" defTabSz="976313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60463" indent="-231775" defTabSz="976313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24013" indent="-231775" defTabSz="976313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89150" indent="-231775" defTabSz="976313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46350" indent="-231775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3003550" indent="-231775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60750" indent="-231775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917950" indent="-231775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marL="0" marR="0" lvl="0" indent="0" algn="r" defTabSz="9763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8CA701-C867-4699-9F8A-D291326533A5}" type="slidenum">
              <a:rPr kumimoji="0" lang="zh-TW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763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TW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>
            <a:extLst>
              <a:ext uri="{FF2B5EF4-FFF2-40B4-BE49-F238E27FC236}">
                <a16:creationId xmlns:a16="http://schemas.microsoft.com/office/drawing/2014/main" id="{972B6532-EE5D-4137-9CDB-F6B5561915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36867" name="備忘稿版面配置區 2">
            <a:extLst>
              <a:ext uri="{FF2B5EF4-FFF2-40B4-BE49-F238E27FC236}">
                <a16:creationId xmlns:a16="http://schemas.microsoft.com/office/drawing/2014/main" id="{2C84E730-89CB-42FF-8D97-730A5C9CD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36868" name="投影片編號版面配置區 3">
            <a:extLst>
              <a:ext uri="{FF2B5EF4-FFF2-40B4-BE49-F238E27FC236}">
                <a16:creationId xmlns:a16="http://schemas.microsoft.com/office/drawing/2014/main" id="{5DA56130-0598-4210-ABBD-6A3CD26D77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6313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54063" indent="-288925" defTabSz="976313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60463" indent="-231775" defTabSz="976313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24013" indent="-231775" defTabSz="976313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89150" indent="-231775" defTabSz="976313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46350" indent="-231775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3003550" indent="-231775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60750" indent="-231775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917950" indent="-231775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marL="0" marR="0" lvl="0" indent="0" algn="r" defTabSz="9763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A87472-C141-4742-A44E-824EB16B62C7}" type="slidenum">
              <a:rPr kumimoji="0" lang="zh-TW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763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TW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>
            <a:extLst>
              <a:ext uri="{FF2B5EF4-FFF2-40B4-BE49-F238E27FC236}">
                <a16:creationId xmlns:a16="http://schemas.microsoft.com/office/drawing/2014/main" id="{96BF9A9B-B622-460C-8196-B6934AAD57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41987" name="備忘稿版面配置區 2">
            <a:extLst>
              <a:ext uri="{FF2B5EF4-FFF2-40B4-BE49-F238E27FC236}">
                <a16:creationId xmlns:a16="http://schemas.microsoft.com/office/drawing/2014/main" id="{62538979-26A3-466B-8E90-867605BBC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1988" name="投影片編號版面配置區 3">
            <a:extLst>
              <a:ext uri="{FF2B5EF4-FFF2-40B4-BE49-F238E27FC236}">
                <a16:creationId xmlns:a16="http://schemas.microsoft.com/office/drawing/2014/main" id="{711682A8-4E06-46A4-B29F-E7464AE357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6313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54063" indent="-288925" defTabSz="976313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60463" indent="-231775" defTabSz="976313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24013" indent="-231775" defTabSz="976313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89150" indent="-231775" defTabSz="976313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46350" indent="-231775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3003550" indent="-231775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60750" indent="-231775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917950" indent="-231775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marL="0" marR="0" lvl="0" indent="0" algn="r" defTabSz="9763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2B54E96-7B31-4FCC-A569-F97489DEE239}" type="slidenum">
              <a:rPr kumimoji="0" lang="zh-TW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763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TW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>
            <a:extLst>
              <a:ext uri="{FF2B5EF4-FFF2-40B4-BE49-F238E27FC236}">
                <a16:creationId xmlns:a16="http://schemas.microsoft.com/office/drawing/2014/main" id="{CE82F76B-71E1-4764-A58E-A06CEA117F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45059" name="備忘稿版面配置區 2">
            <a:extLst>
              <a:ext uri="{FF2B5EF4-FFF2-40B4-BE49-F238E27FC236}">
                <a16:creationId xmlns:a16="http://schemas.microsoft.com/office/drawing/2014/main" id="{60D84A01-CE8E-4FE5-9CB5-93EF19DB4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5060" name="投影片編號版面配置區 3">
            <a:extLst>
              <a:ext uri="{FF2B5EF4-FFF2-40B4-BE49-F238E27FC236}">
                <a16:creationId xmlns:a16="http://schemas.microsoft.com/office/drawing/2014/main" id="{C5089499-575A-4571-AF28-F67DF028FE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6313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54063" indent="-288925" defTabSz="976313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60463" indent="-231775" defTabSz="976313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24013" indent="-231775" defTabSz="976313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89150" indent="-231775" defTabSz="976313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46350" indent="-231775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3003550" indent="-231775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60750" indent="-231775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917950" indent="-231775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marL="0" marR="0" lvl="0" indent="0" algn="r" defTabSz="9763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E128A6-071A-4F7F-8EDD-B1B974944DF7}" type="slidenum">
              <a:rPr kumimoji="0" lang="zh-TW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763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TW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投影片圖像版面配置區 1">
            <a:extLst>
              <a:ext uri="{FF2B5EF4-FFF2-40B4-BE49-F238E27FC236}">
                <a16:creationId xmlns:a16="http://schemas.microsoft.com/office/drawing/2014/main" id="{5D1F8333-8D9B-499C-A1E7-DA1F9E51D6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3638" y="1241425"/>
            <a:ext cx="4467225" cy="3351213"/>
          </a:xfrm>
          <a:ln/>
        </p:spPr>
      </p:sp>
      <p:sp>
        <p:nvSpPr>
          <p:cNvPr id="49155" name="備忘稿版面配置區 2">
            <a:extLst>
              <a:ext uri="{FF2B5EF4-FFF2-40B4-BE49-F238E27FC236}">
                <a16:creationId xmlns:a16="http://schemas.microsoft.com/office/drawing/2014/main" id="{9C6E1F84-DD62-457A-83E7-0CD4DD5875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49156" name="投影片編號版面配置區 3">
            <a:extLst>
              <a:ext uri="{FF2B5EF4-FFF2-40B4-BE49-F238E27FC236}">
                <a16:creationId xmlns:a16="http://schemas.microsoft.com/office/drawing/2014/main" id="{9C2F8A94-D60C-45B8-9BDF-64F5A0B6E2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76313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54063" indent="-288925" defTabSz="976313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60463" indent="-231775" defTabSz="976313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24013" indent="-231775" defTabSz="976313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89150" indent="-231775" defTabSz="976313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46350" indent="-231775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3003550" indent="-231775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60750" indent="-231775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917950" indent="-231775" defTabSz="976313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marL="0" marR="0" lvl="0" indent="0" algn="r" defTabSz="9763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45251B3-1AA9-471D-86C8-32FBB8C83D99}" type="slidenum">
              <a:rPr kumimoji="0" lang="zh-TW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+mn-cs"/>
              </a:rPr>
              <a:pPr marL="0" marR="0" lvl="0" indent="0" algn="r" defTabSz="97631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TW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F1D867C-EE99-45DC-A65E-9CC467C85C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0F42014-3EB6-442A-AF5F-C8378648EEA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4A1D299-C8AD-4E30-9F6D-F570826CF8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647CA-5E52-4EE8-A807-BD459E447D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574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D555A45-199F-4BCB-A71B-AFBFBF4312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E22247A-4968-4A72-9897-C963573679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74F744C-0A50-480D-9BE6-88744264E1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BF35F-5A64-4DF7-909D-F3ED929724B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813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26239" y="285750"/>
            <a:ext cx="2162175" cy="58181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39714" y="285750"/>
            <a:ext cx="6334125" cy="58181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1DEB348-CDA8-4650-B631-2D4BFDA7A5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F7BC606-905D-4E7A-A7C7-E497C35E13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6A38ADD-D6EE-43E1-B7E8-557AE299D0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0CF7E-89F3-4FB3-9468-3203B4AFFB4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66007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239713" y="285754"/>
            <a:ext cx="8648700" cy="5381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533401" y="1371604"/>
            <a:ext cx="4014788" cy="22891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700590" y="1371604"/>
            <a:ext cx="4014787" cy="22891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533401" y="3813179"/>
            <a:ext cx="4014788" cy="22907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00590" y="3813179"/>
            <a:ext cx="4014787" cy="22907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D61D462-4363-41F9-BD74-08A55E664A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402904-84E2-493C-9DF2-19173502D9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1528D25-EB5B-4207-A522-B4D68232A6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4E3AE-2D63-4DD2-8471-60F73FDA808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743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239713" y="285750"/>
            <a:ext cx="8648700" cy="58181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ACD552-7F32-4023-91DB-2F553E78E3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364E0E-F75E-4C20-898D-77447CBF57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D792E5-9748-41E9-AEE1-062C3C6C58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FE9F6-39FD-4489-912B-2F1A31D878F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267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A99E629-C8A6-4593-857E-4DD5A612CC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7501933-DD9E-4391-8922-4A5529F4DB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46654D0-D466-4152-9C24-C936C2CA50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9D2DE9-223C-4578-8D06-A736A4DDFEF9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343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9F2725D-A478-4377-AD2A-9175465620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78A381B-7EBC-4841-A9E2-D9DE58CFB1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101224B-4763-4753-B5BD-9FAD9EFCE4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E467D-2913-421C-A425-748ED25C2B1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240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3401" y="1371600"/>
            <a:ext cx="4014788" cy="4732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00590" y="1371600"/>
            <a:ext cx="4014787" cy="4732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561833-4C8F-4899-A66A-CF2152E0DD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7735CC7-B790-41A6-91AB-CA4BB28A88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A4D5AD0-2A2B-45E6-8B81-04AF5B2F2D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4A16C-27F3-4F38-88B2-CBE3711B4BE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316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BACEDA5-15F1-49B5-940F-A4F5B95C2C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1690A1D-1F14-491F-8BD0-93B0C81DFB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6B864B2-24A4-405D-9669-C2AE88CD1B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3A944-7E9A-4175-9630-B21E48FEB8A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765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ED7F5C-A352-45AB-8E4A-E025255DAC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A8A2C6-BFCE-4830-8DCD-5C55BE887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17C57F-3E41-422F-B552-26099DFB47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8CC4D-724C-4C57-872B-8E4AD7F6EDB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4457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608386C-3815-46FD-B124-5AFFD1859E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41C71C0-89B8-4C37-BFAC-B4CAE4935D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2B03F73-00CA-4D02-8C41-7528DE9B0A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54A930-05C9-4BB3-82FA-54BD94CA405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971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6761EC9-DDEA-42DF-BE56-2A06654756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E5C9185-3831-40AE-92AD-64FF3FC418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38367C0-983B-4189-8E85-4C25B55D4C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73A94-8661-44A0-AAAD-DF279A2E411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786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F62319-67F4-43C8-8FE1-83DF56DE4F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BDC937E-845A-4018-9A35-83ED1C4F64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CEE1957-53D5-4D90-9E01-B309ED0265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10FBB4-67AB-4EEE-B121-E956FD756AF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5297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9005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944D43F-1F22-4D5E-9310-CFBEF47B9B3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blackWhite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EEA3949-5E0A-4E8A-BA2F-80FF5A18106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blackWhite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B2EB515-2DCB-4D10-A891-2D07C4656DE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blackWhite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66360BED-D61C-4B78-A6F7-1C5A1C7BF2E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3AC25E39-2856-4F5B-AC2A-33EDB56A4772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0" y="990600"/>
            <a:ext cx="9144000" cy="0"/>
          </a:xfrm>
          <a:prstGeom prst="line">
            <a:avLst/>
          </a:prstGeom>
          <a:noFill/>
          <a:ln w="38100">
            <a:solidFill>
              <a:srgbClr val="5AF4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 sz="18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754AB732-6518-4652-9088-D0296C16FF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White">
          <a:xfrm>
            <a:off x="533402" y="1371600"/>
            <a:ext cx="8181975" cy="47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Body Text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EAA27915-B6B5-4E95-A902-7840CBDBE0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White">
          <a:xfrm>
            <a:off x="239713" y="285754"/>
            <a:ext cx="8648700" cy="53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HELV.NEU 96 BLK. ITAL., SIZE 30, ALL CAPS</a:t>
            </a:r>
          </a:p>
        </p:txBody>
      </p:sp>
    </p:spTree>
    <p:extLst>
      <p:ext uri="{BB962C8B-B14F-4D97-AF65-F5344CB8AC3E}">
        <p14:creationId xmlns:p14="http://schemas.microsoft.com/office/powerpoint/2010/main" val="296983862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imes New Roman" pitchFamily="18" charset="0"/>
          <a:ea typeface="標楷體" pitchFamily="65" charset="-12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93750" indent="-3492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–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標楷體" pitchFamily="65" charset="-120"/>
        </a:defRPr>
      </a:lvl2pPr>
      <a:lvl3pPr marL="11366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標楷體" pitchFamily="65" charset="-120"/>
        </a:defRPr>
      </a:lvl3pPr>
      <a:lvl4pPr marL="14795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標楷體" pitchFamily="65" charset="-120"/>
        </a:defRPr>
      </a:lvl4pPr>
      <a:lvl5pPr marL="18224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標楷體" pitchFamily="65" charset="-120"/>
        </a:defRPr>
      </a:lvl5pPr>
      <a:lvl6pPr marL="22796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7368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1940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651250" indent="-228600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SzPct val="100000"/>
        <a:buFont typeface="75 Helvetica Bold" charset="0"/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3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投影片編號版面配置區 3">
            <a:extLst>
              <a:ext uri="{FF2B5EF4-FFF2-40B4-BE49-F238E27FC236}">
                <a16:creationId xmlns:a16="http://schemas.microsoft.com/office/drawing/2014/main" id="{20E0567C-1499-42C7-B9E4-8E1EA3E3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9FC4443A-0712-4978-8CAB-6F03B3AC9B35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A486B4D-49CD-4EC9-8397-557FAF3C8F2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14342" y="1733554"/>
            <a:ext cx="77374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4000" dirty="0">
                <a:solidFill>
                  <a:srgbClr val="FAFD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pitchFamily="34" charset="0"/>
                <a:ea typeface="新細明體" pitchFamily="18" charset="-120"/>
              </a:rPr>
              <a:t>Chapter 7. High Efficiency Video Coding (H.265)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C47A0-F7F4-4150-9E99-F62EA661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itchFamily="18" charset="-120"/>
              </a:rPr>
              <a:t>Time Complexity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17411" name="投影片編號版面配置區 2">
            <a:extLst>
              <a:ext uri="{FF2B5EF4-FFF2-40B4-BE49-F238E27FC236}">
                <a16:creationId xmlns:a16="http://schemas.microsoft.com/office/drawing/2014/main" id="{10DE5EE3-8196-4700-926F-64D08AC3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56EA6FE-8827-4CA7-9711-2DFAC7992AA1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10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C507A49-1FF9-43B2-8BF2-8C807E9B41A1}"/>
              </a:ext>
            </a:extLst>
          </p:cNvPr>
          <p:cNvCxnSpPr/>
          <p:nvPr/>
        </p:nvCxnSpPr>
        <p:spPr>
          <a:xfrm flipV="1">
            <a:off x="5651500" y="1773242"/>
            <a:ext cx="0" cy="3527425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內容版面配置區 4">
            <a:extLst>
              <a:ext uri="{FF2B5EF4-FFF2-40B4-BE49-F238E27FC236}">
                <a16:creationId xmlns:a16="http://schemas.microsoft.com/office/drawing/2014/main" id="{00E8393B-B0D3-45A0-B8D5-87165E06EA67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0233486"/>
              </p:ext>
            </p:extLst>
          </p:nvPr>
        </p:nvGraphicFramePr>
        <p:xfrm>
          <a:off x="457200" y="1219204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矩形 127">
            <a:extLst>
              <a:ext uri="{FF2B5EF4-FFF2-40B4-BE49-F238E27FC236}">
                <a16:creationId xmlns:a16="http://schemas.microsoft.com/office/drawing/2014/main" id="{ADC65F2C-BBAC-474A-9110-C389874BBDED}"/>
              </a:ext>
            </a:extLst>
          </p:cNvPr>
          <p:cNvSpPr/>
          <p:nvPr/>
        </p:nvSpPr>
        <p:spPr>
          <a:xfrm>
            <a:off x="3132142" y="1155700"/>
            <a:ext cx="3470275" cy="5081588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3200" dirty="0">
                <a:solidFill>
                  <a:srgbClr val="EAEA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標楷體"/>
              </a:rPr>
              <a:t>Coding Unit (CU)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117BC5A-AA72-4F99-8AC1-E1B52030DC24}"/>
              </a:ext>
            </a:extLst>
          </p:cNvPr>
          <p:cNvSpPr/>
          <p:nvPr/>
        </p:nvSpPr>
        <p:spPr>
          <a:xfrm>
            <a:off x="3132142" y="2924175"/>
            <a:ext cx="1368425" cy="3302000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EAEAE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/>
                <a:ea typeface="標楷體"/>
              </a:rPr>
              <a:t>Prediction Unit (PU)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B515C09-CF36-421A-8D7C-E8AA7D1F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itchFamily="18" charset="-120"/>
              </a:rPr>
              <a:t>HEVC Tool Features</a:t>
            </a:r>
            <a:endParaRPr lang="zh-TW" altLang="en-US">
              <a:ea typeface="新細明體" pitchFamily="18" charset="-120"/>
            </a:endParaRPr>
          </a:p>
        </p:txBody>
      </p:sp>
      <p:pic>
        <p:nvPicPr>
          <p:cNvPr id="18437" name="Ink 2">
            <a:extLst>
              <a:ext uri="{FF2B5EF4-FFF2-40B4-BE49-F238E27FC236}">
                <a16:creationId xmlns:a16="http://schemas.microsoft.com/office/drawing/2014/main" id="{4D87E64B-9955-491F-8EFA-31E7D2510E34}"/>
              </a:ext>
            </a:extLst>
          </p:cNvPr>
          <p:cNvPicPr>
            <a:picLocks noRot="1" noChangeAspect="1" noEditPoints="1"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8" name="內容版面配置區 69">
            <a:extLst>
              <a:ext uri="{FF2B5EF4-FFF2-40B4-BE49-F238E27FC236}">
                <a16:creationId xmlns:a16="http://schemas.microsoft.com/office/drawing/2014/main" id="{9A9CACCD-86FB-4E4C-A4E7-79E6073669E2}"/>
              </a:ext>
            </a:extLst>
          </p:cNvPr>
          <p:cNvGrpSpPr>
            <a:grpSpLocks noGrp="1"/>
          </p:cNvGrpSpPr>
          <p:nvPr/>
        </p:nvGrpSpPr>
        <p:grpSpPr bwMode="auto">
          <a:xfrm>
            <a:off x="503242" y="1152529"/>
            <a:ext cx="8270875" cy="5014913"/>
            <a:chOff x="71796" y="1438589"/>
            <a:chExt cx="9157790" cy="5232341"/>
          </a:xfrm>
        </p:grpSpPr>
        <p:pic>
          <p:nvPicPr>
            <p:cNvPr id="18441" name="Picture 3">
              <a:extLst>
                <a:ext uri="{FF2B5EF4-FFF2-40B4-BE49-F238E27FC236}">
                  <a16:creationId xmlns:a16="http://schemas.microsoft.com/office/drawing/2014/main" id="{C19CF44B-1B19-4AB8-A130-D741426792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8" t="6470" r="1361" b="1842"/>
            <a:stretch>
              <a:fillRect/>
            </a:stretch>
          </p:blipFill>
          <p:spPr bwMode="auto">
            <a:xfrm>
              <a:off x="361951" y="1438589"/>
              <a:ext cx="1195876" cy="69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2" name="Picture 6">
              <a:extLst>
                <a:ext uri="{FF2B5EF4-FFF2-40B4-BE49-F238E27FC236}">
                  <a16:creationId xmlns:a16="http://schemas.microsoft.com/office/drawing/2014/main" id="{C3E169B6-2E68-499E-A67F-A35632FA19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0" t="6029" r="1361" b="1842"/>
            <a:stretch>
              <a:fillRect/>
            </a:stretch>
          </p:blipFill>
          <p:spPr bwMode="auto">
            <a:xfrm>
              <a:off x="111162" y="3288443"/>
              <a:ext cx="1195876" cy="693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3" name="Picture 5">
              <a:extLst>
                <a:ext uri="{FF2B5EF4-FFF2-40B4-BE49-F238E27FC236}">
                  <a16:creationId xmlns:a16="http://schemas.microsoft.com/office/drawing/2014/main" id="{0F64D99C-CBE3-4286-AAED-49ED87F48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0" t="6029" r="1215" b="1842"/>
            <a:stretch>
              <a:fillRect/>
            </a:stretch>
          </p:blipFill>
          <p:spPr bwMode="auto">
            <a:xfrm>
              <a:off x="230892" y="3401128"/>
              <a:ext cx="1156013" cy="669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44" name="Picture 4">
              <a:extLst>
                <a:ext uri="{FF2B5EF4-FFF2-40B4-BE49-F238E27FC236}">
                  <a16:creationId xmlns:a16="http://schemas.microsoft.com/office/drawing/2014/main" id="{54B86D6D-94DC-42AA-84A2-B99A9AAA0C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" t="5789" r="1361" b="1842"/>
            <a:stretch>
              <a:fillRect/>
            </a:stretch>
          </p:blipFill>
          <p:spPr bwMode="auto">
            <a:xfrm>
              <a:off x="350364" y="3514312"/>
              <a:ext cx="1156013" cy="670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5" name="圖案 105">
              <a:extLst>
                <a:ext uri="{FF2B5EF4-FFF2-40B4-BE49-F238E27FC236}">
                  <a16:creationId xmlns:a16="http://schemas.microsoft.com/office/drawing/2014/main" id="{AC4A753F-5CEA-4256-9D8B-D67305BDC181}"/>
                </a:ext>
              </a:extLst>
            </p:cNvPr>
            <p:cNvCxnSpPr>
              <a:stCxn id="93" idx="4"/>
            </p:cNvCxnSpPr>
            <p:nvPr/>
          </p:nvCxnSpPr>
          <p:spPr bwMode="auto">
            <a:xfrm rot="16200000" flipH="1">
              <a:off x="1844501" y="3061387"/>
              <a:ext cx="1752395" cy="703093"/>
            </a:xfrm>
            <a:prstGeom prst="bentConnector3">
              <a:avLst>
                <a:gd name="adj1" fmla="val 100150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5F15D57-D8DC-4916-9BAE-940D0F2C53CB}"/>
                </a:ext>
              </a:extLst>
            </p:cNvPr>
            <p:cNvSpPr/>
            <p:nvPr/>
          </p:nvSpPr>
          <p:spPr bwMode="auto">
            <a:xfrm>
              <a:off x="326667" y="2173999"/>
              <a:ext cx="1197017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Current frame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8A43D84-BC56-4126-8610-4AE43BAA8156}"/>
                </a:ext>
              </a:extLst>
            </p:cNvPr>
            <p:cNvSpPr/>
            <p:nvPr/>
          </p:nvSpPr>
          <p:spPr bwMode="auto">
            <a:xfrm>
              <a:off x="326667" y="4227846"/>
              <a:ext cx="1197017" cy="637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Frame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buffer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A7E9246A-A388-46CF-A378-2176C0305C51}"/>
                </a:ext>
              </a:extLst>
            </p:cNvPr>
            <p:cNvSpPr/>
            <p:nvPr/>
          </p:nvSpPr>
          <p:spPr bwMode="auto">
            <a:xfrm>
              <a:off x="3038850" y="5324335"/>
              <a:ext cx="1195259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4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Intra Prediction</a:t>
              </a:r>
              <a:endParaRPr lang="zh-TW" altLang="en-US" sz="14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034CA45-191A-4BD1-99B6-CB51732E108B}"/>
                </a:ext>
              </a:extLst>
            </p:cNvPr>
            <p:cNvSpPr/>
            <p:nvPr/>
          </p:nvSpPr>
          <p:spPr bwMode="auto">
            <a:xfrm>
              <a:off x="3038850" y="4093683"/>
              <a:ext cx="1313026" cy="637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Inter Prediction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2A15FD28-C71C-4429-A728-0EAA04B5CDD2}"/>
                </a:ext>
              </a:extLst>
            </p:cNvPr>
            <p:cNvSpPr/>
            <p:nvPr/>
          </p:nvSpPr>
          <p:spPr bwMode="auto">
            <a:xfrm>
              <a:off x="6933986" y="2173999"/>
              <a:ext cx="1195259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Entropy Coding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66D094C-8D89-4DE6-B5FC-3DCE091D7BF6}"/>
                </a:ext>
              </a:extLst>
            </p:cNvPr>
            <p:cNvSpPr/>
            <p:nvPr/>
          </p:nvSpPr>
          <p:spPr bwMode="auto">
            <a:xfrm>
              <a:off x="5529557" y="6031587"/>
              <a:ext cx="1195259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chemeClr val="tx1"/>
                  </a:solidFill>
                  <a:latin typeface="Times New Roman"/>
                  <a:ea typeface="新細明體" pitchFamily="18" charset="-120"/>
                </a:rPr>
                <a:t>IQ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chemeClr val="tx1"/>
                  </a:solidFill>
                  <a:latin typeface="Times New Roman"/>
                  <a:ea typeface="新細明體" pitchFamily="18" charset="-120"/>
                </a:rPr>
                <a:t>IDCT</a:t>
              </a:r>
              <a:endParaRPr lang="zh-TW" altLang="en-US" sz="1700" baseline="30000" dirty="0">
                <a:solidFill>
                  <a:schemeClr val="tx1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4935374A-AD24-48C3-8C63-DC1AEB6279B8}"/>
                </a:ext>
              </a:extLst>
            </p:cNvPr>
            <p:cNvSpPr/>
            <p:nvPr/>
          </p:nvSpPr>
          <p:spPr bwMode="auto">
            <a:xfrm>
              <a:off x="5529557" y="2173999"/>
              <a:ext cx="1195259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chemeClr val="tx1"/>
                  </a:solidFill>
                  <a:latin typeface="Times New Roman"/>
                  <a:ea typeface="新細明體" pitchFamily="18" charset="-120"/>
                </a:rPr>
                <a:t>DCT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chemeClr val="tx1"/>
                  </a:solidFill>
                  <a:latin typeface="Times New Roman"/>
                  <a:ea typeface="新細明體" pitchFamily="18" charset="-120"/>
                </a:rPr>
                <a:t>Q</a:t>
              </a:r>
              <a:endParaRPr lang="zh-TW" altLang="en-US" sz="1700" dirty="0">
                <a:solidFill>
                  <a:schemeClr val="tx1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D26C79C6-DD28-4AAC-8CED-8DB206386D55}"/>
                </a:ext>
              </a:extLst>
            </p:cNvPr>
            <p:cNvCxnSpPr>
              <a:stCxn id="118" idx="6"/>
            </p:cNvCxnSpPr>
            <p:nvPr/>
          </p:nvCxnSpPr>
          <p:spPr bwMode="auto">
            <a:xfrm>
              <a:off x="1947297" y="4537579"/>
              <a:ext cx="11020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B2E996BC-0F1A-4230-9227-710FD8876CEB}"/>
                </a:ext>
              </a:extLst>
            </p:cNvPr>
            <p:cNvSpPr/>
            <p:nvPr/>
          </p:nvSpPr>
          <p:spPr bwMode="auto">
            <a:xfrm>
              <a:off x="4945990" y="2361164"/>
              <a:ext cx="260145" cy="2600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14DE06A5-76E8-4609-B5D8-BEE16AAF3BF4}"/>
                </a:ext>
              </a:extLst>
            </p:cNvPr>
            <p:cNvCxnSpPr>
              <a:stCxn id="93" idx="6"/>
              <a:endCxn id="84" idx="2"/>
            </p:cNvCxnSpPr>
            <p:nvPr/>
          </p:nvCxnSpPr>
          <p:spPr bwMode="auto">
            <a:xfrm flipV="1">
              <a:off x="2411338" y="2490358"/>
              <a:ext cx="2534651" cy="33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194A7CCF-F0B3-4C6C-A6ED-BC7A7313C047}"/>
                </a:ext>
              </a:extLst>
            </p:cNvPr>
            <p:cNvCxnSpPr>
              <a:stCxn id="84" idx="6"/>
              <a:endCxn id="82" idx="1"/>
            </p:cNvCxnSpPr>
            <p:nvPr/>
          </p:nvCxnSpPr>
          <p:spPr bwMode="auto">
            <a:xfrm>
              <a:off x="5206134" y="2490358"/>
              <a:ext cx="323423" cy="33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id="{DA5656B9-36C6-4C55-BCD5-D157D6A00771}"/>
                </a:ext>
              </a:extLst>
            </p:cNvPr>
            <p:cNvCxnSpPr>
              <a:stCxn id="82" idx="3"/>
              <a:endCxn id="80" idx="1"/>
            </p:cNvCxnSpPr>
            <p:nvPr/>
          </p:nvCxnSpPr>
          <p:spPr bwMode="auto">
            <a:xfrm>
              <a:off x="6724816" y="2493671"/>
              <a:ext cx="20917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417F56F9-7115-4176-8185-861484B37C9B}"/>
                </a:ext>
              </a:extLst>
            </p:cNvPr>
            <p:cNvCxnSpPr/>
            <p:nvPr/>
          </p:nvCxnSpPr>
          <p:spPr bwMode="auto">
            <a:xfrm flipV="1">
              <a:off x="8139791" y="2492014"/>
              <a:ext cx="878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>
              <a:extLst>
                <a:ext uri="{FF2B5EF4-FFF2-40B4-BE49-F238E27FC236}">
                  <a16:creationId xmlns:a16="http://schemas.microsoft.com/office/drawing/2014/main" id="{CF40331F-D3CE-4049-A063-D577DA5253C9}"/>
                </a:ext>
              </a:extLst>
            </p:cNvPr>
            <p:cNvCxnSpPr>
              <a:stCxn id="82" idx="2"/>
              <a:endCxn id="81" idx="0"/>
            </p:cNvCxnSpPr>
            <p:nvPr/>
          </p:nvCxnSpPr>
          <p:spPr bwMode="auto">
            <a:xfrm>
              <a:off x="6127186" y="2813341"/>
              <a:ext cx="0" cy="32182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94C8C762-6FE5-4334-B046-A564699A7EE5}"/>
                </a:ext>
              </a:extLst>
            </p:cNvPr>
            <p:cNvSpPr/>
            <p:nvPr/>
          </p:nvSpPr>
          <p:spPr bwMode="auto">
            <a:xfrm>
              <a:off x="4645418" y="4375259"/>
              <a:ext cx="86128" cy="861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169CEDDD-CCD8-462D-B9E9-639516156C82}"/>
                </a:ext>
              </a:extLst>
            </p:cNvPr>
            <p:cNvCxnSpPr>
              <a:stCxn id="79" idx="3"/>
              <a:endCxn id="90" idx="2"/>
            </p:cNvCxnSpPr>
            <p:nvPr/>
          </p:nvCxnSpPr>
          <p:spPr bwMode="auto">
            <a:xfrm>
              <a:off x="4351876" y="4411698"/>
              <a:ext cx="293542" cy="66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9D3A0B56-7AD0-4AF7-A4C8-2EB4BE06CD21}"/>
                </a:ext>
              </a:extLst>
            </p:cNvPr>
            <p:cNvCxnSpPr>
              <a:stCxn id="78" idx="3"/>
              <a:endCxn id="95" idx="2"/>
            </p:cNvCxnSpPr>
            <p:nvPr/>
          </p:nvCxnSpPr>
          <p:spPr bwMode="auto">
            <a:xfrm>
              <a:off x="4234108" y="5644007"/>
              <a:ext cx="39197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5E676007-4926-4735-B895-1ACEBCE67E37}"/>
                </a:ext>
              </a:extLst>
            </p:cNvPr>
            <p:cNvSpPr/>
            <p:nvPr/>
          </p:nvSpPr>
          <p:spPr bwMode="auto">
            <a:xfrm>
              <a:off x="2325210" y="2450606"/>
              <a:ext cx="86128" cy="86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5DD75C78-F821-4C19-8792-876ACB026020}"/>
                </a:ext>
              </a:extLst>
            </p:cNvPr>
            <p:cNvCxnSpPr>
              <a:stCxn id="76" idx="3"/>
              <a:endCxn id="93" idx="2"/>
            </p:cNvCxnSpPr>
            <p:nvPr/>
          </p:nvCxnSpPr>
          <p:spPr bwMode="auto">
            <a:xfrm flipV="1">
              <a:off x="1523684" y="2493671"/>
              <a:ext cx="80152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D2150B0A-B9E4-4043-8609-CAB15EA73B96}"/>
                </a:ext>
              </a:extLst>
            </p:cNvPr>
            <p:cNvSpPr/>
            <p:nvPr/>
          </p:nvSpPr>
          <p:spPr bwMode="auto">
            <a:xfrm>
              <a:off x="4626082" y="5604255"/>
              <a:ext cx="86129" cy="861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96" name="圖案 85">
              <a:extLst>
                <a:ext uri="{FF2B5EF4-FFF2-40B4-BE49-F238E27FC236}">
                  <a16:creationId xmlns:a16="http://schemas.microsoft.com/office/drawing/2014/main" id="{3022873C-A5BC-4031-B81D-D14DBCB93D0F}"/>
                </a:ext>
              </a:extLst>
            </p:cNvPr>
            <p:cNvCxnSpPr>
              <a:stCxn id="108" idx="1"/>
              <a:endCxn id="77" idx="2"/>
            </p:cNvCxnSpPr>
            <p:nvPr/>
          </p:nvCxnSpPr>
          <p:spPr bwMode="auto">
            <a:xfrm rot="10800000">
              <a:off x="924296" y="4865532"/>
              <a:ext cx="852501" cy="148572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C65BF89F-3981-410F-B861-382964D1D73A}"/>
                </a:ext>
              </a:extLst>
            </p:cNvPr>
            <p:cNvSpPr/>
            <p:nvPr/>
          </p:nvSpPr>
          <p:spPr bwMode="auto">
            <a:xfrm flipH="1">
              <a:off x="3555623" y="6318132"/>
              <a:ext cx="45701" cy="629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034FD448-CBB6-4434-ABAE-7C79BE93D6E9}"/>
                </a:ext>
              </a:extLst>
            </p:cNvPr>
            <p:cNvCxnSpPr>
              <a:endCxn id="78" idx="2"/>
            </p:cNvCxnSpPr>
            <p:nvPr/>
          </p:nvCxnSpPr>
          <p:spPr bwMode="auto">
            <a:xfrm flipV="1">
              <a:off x="3618902" y="5963677"/>
              <a:ext cx="0" cy="405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圖案 105">
              <a:extLst>
                <a:ext uri="{FF2B5EF4-FFF2-40B4-BE49-F238E27FC236}">
                  <a16:creationId xmlns:a16="http://schemas.microsoft.com/office/drawing/2014/main" id="{B234FC77-ED39-47F7-84BC-5354C3502BE1}"/>
                </a:ext>
              </a:extLst>
            </p:cNvPr>
            <p:cNvCxnSpPr>
              <a:stCxn id="118" idx="4"/>
            </p:cNvCxnSpPr>
            <p:nvPr/>
          </p:nvCxnSpPr>
          <p:spPr bwMode="auto">
            <a:xfrm rot="16200000" flipH="1">
              <a:off x="1879843" y="4605912"/>
              <a:ext cx="1184274" cy="1133738"/>
            </a:xfrm>
            <a:prstGeom prst="bentConnector3">
              <a:avLst>
                <a:gd name="adj1" fmla="val 100157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F0739511-7E05-40D2-B4C3-255E6C12D640}"/>
                </a:ext>
              </a:extLst>
            </p:cNvPr>
            <p:cNvSpPr/>
            <p:nvPr/>
          </p:nvSpPr>
          <p:spPr bwMode="auto">
            <a:xfrm>
              <a:off x="4945990" y="4714806"/>
              <a:ext cx="260145" cy="260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11AB8B84-4C1B-4932-A756-751F180B1ABC}"/>
                </a:ext>
              </a:extLst>
            </p:cNvPr>
            <p:cNvSpPr/>
            <p:nvPr/>
          </p:nvSpPr>
          <p:spPr bwMode="auto">
            <a:xfrm>
              <a:off x="4636629" y="5021227"/>
              <a:ext cx="86129" cy="877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02" name="圖案 110">
              <a:extLst>
                <a:ext uri="{FF2B5EF4-FFF2-40B4-BE49-F238E27FC236}">
                  <a16:creationId xmlns:a16="http://schemas.microsoft.com/office/drawing/2014/main" id="{3E493D36-C469-4F51-B990-E3A1872B4D25}"/>
                </a:ext>
              </a:extLst>
            </p:cNvPr>
            <p:cNvCxnSpPr>
              <a:stCxn id="101" idx="0"/>
              <a:endCxn id="100" idx="2"/>
            </p:cNvCxnSpPr>
            <p:nvPr/>
          </p:nvCxnSpPr>
          <p:spPr bwMode="auto">
            <a:xfrm rot="5400000" flipH="1" flipV="1">
              <a:off x="4725495" y="4800734"/>
              <a:ext cx="175571" cy="265417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C21672B-D93F-4509-861F-76811F4CED6F}"/>
                </a:ext>
              </a:extLst>
            </p:cNvPr>
            <p:cNvSpPr/>
            <p:nvPr/>
          </p:nvSpPr>
          <p:spPr bwMode="auto">
            <a:xfrm>
              <a:off x="4371211" y="3997616"/>
              <a:ext cx="694304" cy="432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chemeClr val="tx1"/>
                  </a:solidFill>
                  <a:latin typeface="Times New Roman"/>
                  <a:ea typeface="新細明體" pitchFamily="18" charset="-120"/>
                </a:rPr>
                <a:t>Inter</a:t>
              </a:r>
              <a:endParaRPr lang="zh-TW" altLang="en-US" sz="1700" dirty="0">
                <a:solidFill>
                  <a:schemeClr val="tx1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EDDE9AFC-0411-4498-B2B1-153761266CC5}"/>
                </a:ext>
              </a:extLst>
            </p:cNvPr>
            <p:cNvSpPr/>
            <p:nvPr/>
          </p:nvSpPr>
          <p:spPr bwMode="auto">
            <a:xfrm>
              <a:off x="4351876" y="5536345"/>
              <a:ext cx="694305" cy="4720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chemeClr val="tx1"/>
                  </a:solidFill>
                  <a:latin typeface="Times New Roman"/>
                  <a:ea typeface="新細明體" pitchFamily="18" charset="-120"/>
                </a:rPr>
                <a:t>Intra</a:t>
              </a:r>
              <a:r>
                <a:rPr lang="en-US" altLang="zh-TW" sz="1400" dirty="0">
                  <a:solidFill>
                    <a:srgbClr val="000000"/>
                  </a:solidFill>
                  <a:latin typeface="Times New Roman"/>
                  <a:ea typeface="新細明體" pitchFamily="18" charset="-120"/>
                </a:rPr>
                <a:t> </a:t>
              </a:r>
              <a:endParaRPr lang="zh-TW" altLang="en-US" sz="1400" dirty="0">
                <a:solidFill>
                  <a:srgbClr val="000000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05" name="直線單箭頭接點 104">
              <a:extLst>
                <a:ext uri="{FF2B5EF4-FFF2-40B4-BE49-F238E27FC236}">
                  <a16:creationId xmlns:a16="http://schemas.microsoft.com/office/drawing/2014/main" id="{FC81910E-989F-4E6F-82E0-21A3E76293CC}"/>
                </a:ext>
              </a:extLst>
            </p:cNvPr>
            <p:cNvCxnSpPr>
              <a:stCxn id="100" idx="0"/>
              <a:endCxn id="84" idx="4"/>
            </p:cNvCxnSpPr>
            <p:nvPr/>
          </p:nvCxnSpPr>
          <p:spPr bwMode="auto">
            <a:xfrm flipV="1">
              <a:off x="5076062" y="2621207"/>
              <a:ext cx="0" cy="20935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1DC9AD84-9878-4392-B92A-AF101ED47868}"/>
                </a:ext>
              </a:extLst>
            </p:cNvPr>
            <p:cNvSpPr/>
            <p:nvPr/>
          </p:nvSpPr>
          <p:spPr bwMode="auto">
            <a:xfrm>
              <a:off x="5138338" y="2589738"/>
              <a:ext cx="172258" cy="17391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000" b="1" dirty="0">
                  <a:solidFill>
                    <a:schemeClr val="tx1"/>
                  </a:solidFill>
                  <a:latin typeface="Times New Roman"/>
                  <a:ea typeface="新細明體" pitchFamily="18" charset="-120"/>
                </a:rPr>
                <a:t>-</a:t>
              </a:r>
              <a:endParaRPr lang="zh-TW" altLang="en-US" sz="2000" b="1" dirty="0">
                <a:solidFill>
                  <a:schemeClr val="tx1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14F2F10E-934F-4BE0-9E3D-71240C5622C4}"/>
                </a:ext>
              </a:extLst>
            </p:cNvPr>
            <p:cNvSpPr/>
            <p:nvPr/>
          </p:nvSpPr>
          <p:spPr bwMode="auto">
            <a:xfrm>
              <a:off x="4803614" y="2231971"/>
              <a:ext cx="174015" cy="17391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000" b="1" dirty="0">
                  <a:solidFill>
                    <a:schemeClr val="tx1"/>
                  </a:solidFill>
                  <a:latin typeface="Times New Roman"/>
                  <a:ea typeface="新細明體" pitchFamily="18" charset="-120"/>
                </a:rPr>
                <a:t>+</a:t>
              </a:r>
              <a:endParaRPr lang="zh-TW" altLang="en-US" sz="2000" b="1" dirty="0">
                <a:solidFill>
                  <a:schemeClr val="tx1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AB71E916-5E5C-4136-B3BE-8959BEB1B427}"/>
                </a:ext>
              </a:extLst>
            </p:cNvPr>
            <p:cNvSpPr/>
            <p:nvPr/>
          </p:nvSpPr>
          <p:spPr bwMode="auto">
            <a:xfrm>
              <a:off x="1776797" y="6031587"/>
              <a:ext cx="1195259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9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In-loop filter</a:t>
              </a:r>
              <a:endParaRPr lang="zh-TW" altLang="en-US" sz="19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9A158988-B559-403E-8AF9-73BBED987ADC}"/>
                </a:ext>
              </a:extLst>
            </p:cNvPr>
            <p:cNvCxnSpPr>
              <a:stCxn id="97" idx="2"/>
              <a:endCxn id="108" idx="3"/>
            </p:cNvCxnSpPr>
            <p:nvPr/>
          </p:nvCxnSpPr>
          <p:spPr bwMode="auto">
            <a:xfrm flipH="1">
              <a:off x="2972056" y="6349602"/>
              <a:ext cx="62926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>
              <a:extLst>
                <a:ext uri="{FF2B5EF4-FFF2-40B4-BE49-F238E27FC236}">
                  <a16:creationId xmlns:a16="http://schemas.microsoft.com/office/drawing/2014/main" id="{714CA068-A06D-456A-8690-BF0F57485FCB}"/>
                </a:ext>
              </a:extLst>
            </p:cNvPr>
            <p:cNvCxnSpPr>
              <a:stCxn id="100" idx="4"/>
              <a:endCxn id="111" idx="0"/>
            </p:cNvCxnSpPr>
            <p:nvPr/>
          </p:nvCxnSpPr>
          <p:spPr bwMode="auto">
            <a:xfrm>
              <a:off x="5076062" y="4974850"/>
              <a:ext cx="0" cy="1245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橢圓 110">
              <a:extLst>
                <a:ext uri="{FF2B5EF4-FFF2-40B4-BE49-F238E27FC236}">
                  <a16:creationId xmlns:a16="http://schemas.microsoft.com/office/drawing/2014/main" id="{97681CC2-0DFA-4724-A822-5943CFF99277}"/>
                </a:ext>
              </a:extLst>
            </p:cNvPr>
            <p:cNvSpPr/>
            <p:nvPr/>
          </p:nvSpPr>
          <p:spPr bwMode="auto">
            <a:xfrm>
              <a:off x="4945990" y="6220409"/>
              <a:ext cx="260145" cy="2600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13D4A206-8107-467D-A37E-25C8E048A3D4}"/>
                </a:ext>
              </a:extLst>
            </p:cNvPr>
            <p:cNvCxnSpPr>
              <a:stCxn id="97" idx="6"/>
              <a:endCxn id="111" idx="2"/>
            </p:cNvCxnSpPr>
            <p:nvPr/>
          </p:nvCxnSpPr>
          <p:spPr bwMode="auto">
            <a:xfrm>
              <a:off x="3555623" y="6349602"/>
              <a:ext cx="1390366" cy="16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>
              <a:extLst>
                <a:ext uri="{FF2B5EF4-FFF2-40B4-BE49-F238E27FC236}">
                  <a16:creationId xmlns:a16="http://schemas.microsoft.com/office/drawing/2014/main" id="{F42C21E6-B5FC-49B1-A6EE-2E13E624459C}"/>
                </a:ext>
              </a:extLst>
            </p:cNvPr>
            <p:cNvCxnSpPr/>
            <p:nvPr/>
          </p:nvCxnSpPr>
          <p:spPr bwMode="auto">
            <a:xfrm flipV="1">
              <a:off x="71796" y="2493671"/>
              <a:ext cx="29178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E31F238E-D219-4383-8A06-75831EC90D28}"/>
                </a:ext>
              </a:extLst>
            </p:cNvPr>
            <p:cNvSpPr/>
            <p:nvPr/>
          </p:nvSpPr>
          <p:spPr bwMode="auto">
            <a:xfrm>
              <a:off x="5160433" y="6434075"/>
              <a:ext cx="174016" cy="1739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000" b="1" dirty="0">
                  <a:solidFill>
                    <a:schemeClr val="tx1"/>
                  </a:solidFill>
                  <a:latin typeface="Times New Roman"/>
                  <a:ea typeface="新細明體" pitchFamily="18" charset="-120"/>
                </a:rPr>
                <a:t>+</a:t>
              </a:r>
              <a:endParaRPr lang="zh-TW" altLang="en-US" sz="2000" b="1" dirty="0">
                <a:solidFill>
                  <a:schemeClr val="tx1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93AEEF07-4C78-4512-AC6A-36C35298795B}"/>
                </a:ext>
              </a:extLst>
            </p:cNvPr>
            <p:cNvSpPr/>
            <p:nvPr/>
          </p:nvSpPr>
          <p:spPr bwMode="auto">
            <a:xfrm>
              <a:off x="4875680" y="6039868"/>
              <a:ext cx="172258" cy="17557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000" b="1" dirty="0">
                  <a:solidFill>
                    <a:schemeClr val="tx1"/>
                  </a:solidFill>
                  <a:latin typeface="Times New Roman"/>
                  <a:ea typeface="新細明體" pitchFamily="18" charset="-120"/>
                </a:rPr>
                <a:t>+</a:t>
              </a:r>
              <a:endParaRPr lang="zh-TW" altLang="en-US" sz="2000" b="1" dirty="0">
                <a:solidFill>
                  <a:schemeClr val="tx1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16" name="直線單箭頭接點 115">
              <a:extLst>
                <a:ext uri="{FF2B5EF4-FFF2-40B4-BE49-F238E27FC236}">
                  <a16:creationId xmlns:a16="http://schemas.microsoft.com/office/drawing/2014/main" id="{5E5EB36F-37A4-4C0E-8219-B2AF2F0EED49}"/>
                </a:ext>
              </a:extLst>
            </p:cNvPr>
            <p:cNvCxnSpPr>
              <a:stCxn id="81" idx="1"/>
              <a:endCxn id="111" idx="6"/>
            </p:cNvCxnSpPr>
            <p:nvPr/>
          </p:nvCxnSpPr>
          <p:spPr bwMode="auto">
            <a:xfrm flipH="1" flipV="1">
              <a:off x="5206134" y="6351258"/>
              <a:ext cx="3234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55F6A420-990E-426A-8EAF-AE1A860EDE50}"/>
                </a:ext>
              </a:extLst>
            </p:cNvPr>
            <p:cNvSpPr/>
            <p:nvPr/>
          </p:nvSpPr>
          <p:spPr bwMode="auto">
            <a:xfrm>
              <a:off x="8030812" y="1798013"/>
              <a:ext cx="1198774" cy="4339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zh-TW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output bitstream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18" name="橢圓 117">
              <a:extLst>
                <a:ext uri="{FF2B5EF4-FFF2-40B4-BE49-F238E27FC236}">
                  <a16:creationId xmlns:a16="http://schemas.microsoft.com/office/drawing/2014/main" id="{487F8A90-86AA-4357-9E82-512A5F013348}"/>
                </a:ext>
              </a:extLst>
            </p:cNvPr>
            <p:cNvSpPr/>
            <p:nvPr/>
          </p:nvSpPr>
          <p:spPr bwMode="auto">
            <a:xfrm>
              <a:off x="1861168" y="4492858"/>
              <a:ext cx="86128" cy="877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893F0DF8-7047-4A05-8B8C-639FF67E7BBC}"/>
                </a:ext>
              </a:extLst>
            </p:cNvPr>
            <p:cNvCxnSpPr>
              <a:stCxn id="118" idx="6"/>
              <a:endCxn id="77" idx="3"/>
            </p:cNvCxnSpPr>
            <p:nvPr/>
          </p:nvCxnSpPr>
          <p:spPr bwMode="auto">
            <a:xfrm flipH="1">
              <a:off x="1523684" y="4535923"/>
              <a:ext cx="4236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2B78AA22-D9A8-46A2-87DB-D6A144A974A8}"/>
                </a:ext>
              </a:extLst>
            </p:cNvPr>
            <p:cNvSpPr/>
            <p:nvPr/>
          </p:nvSpPr>
          <p:spPr bwMode="auto">
            <a:xfrm>
              <a:off x="2307633" y="4242753"/>
              <a:ext cx="87887" cy="87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21" name="圖案 105">
              <a:extLst>
                <a:ext uri="{FF2B5EF4-FFF2-40B4-BE49-F238E27FC236}">
                  <a16:creationId xmlns:a16="http://schemas.microsoft.com/office/drawing/2014/main" id="{8EF31C8B-0F56-43A6-B80F-D015F7F1195F}"/>
                </a:ext>
              </a:extLst>
            </p:cNvPr>
            <p:cNvCxnSpPr>
              <a:stCxn id="120" idx="4"/>
            </p:cNvCxnSpPr>
            <p:nvPr/>
          </p:nvCxnSpPr>
          <p:spPr bwMode="auto">
            <a:xfrm rot="16200000" flipH="1">
              <a:off x="2109835" y="4574036"/>
              <a:ext cx="1204151" cy="717155"/>
            </a:xfrm>
            <a:prstGeom prst="bentConnector3">
              <a:avLst>
                <a:gd name="adj1" fmla="val 100311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矩形 129">
            <a:extLst>
              <a:ext uri="{FF2B5EF4-FFF2-40B4-BE49-F238E27FC236}">
                <a16:creationId xmlns:a16="http://schemas.microsoft.com/office/drawing/2014/main" id="{2A955805-6E39-4186-8B56-FFA935C84215}"/>
              </a:ext>
            </a:extLst>
          </p:cNvPr>
          <p:cNvSpPr/>
          <p:nvPr/>
        </p:nvSpPr>
        <p:spPr>
          <a:xfrm>
            <a:off x="5219704" y="1717679"/>
            <a:ext cx="1370013" cy="4519613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000" dirty="0">
              <a:solidFill>
                <a:srgbClr val="EAEAEA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ea typeface="新細明體" pitchFamily="18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000" dirty="0">
              <a:solidFill>
                <a:srgbClr val="EAEAEA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ea typeface="新細明體" pitchFamily="18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000" dirty="0">
              <a:solidFill>
                <a:srgbClr val="EAEAEA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ea typeface="新細明體" pitchFamily="18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000" dirty="0">
              <a:solidFill>
                <a:srgbClr val="EAEAEA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/>
              <a:ea typeface="新細明體" pitchFamily="18" charset="-12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EAEAE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/>
                <a:ea typeface="新細明體" pitchFamily="18" charset="-120"/>
              </a:rPr>
              <a:t>Transform Unit (TU)</a:t>
            </a:r>
          </a:p>
        </p:txBody>
      </p:sp>
      <p:sp>
        <p:nvSpPr>
          <p:cNvPr id="18440" name="投影片編號版面配置區 130">
            <a:extLst>
              <a:ext uri="{FF2B5EF4-FFF2-40B4-BE49-F238E27FC236}">
                <a16:creationId xmlns:a16="http://schemas.microsoft.com/office/drawing/2014/main" id="{FBE092A2-5718-4C34-AB6A-74ECCBA5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A906E78-D163-48A3-85E1-CFD316E67B87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11</a:t>
            </a:fld>
            <a:endParaRPr lang="zh-TW" altLang="en-US" sz="1400" dirty="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28" grpId="1" animBg="1"/>
      <p:bldP spid="129" grpId="0" animBg="1"/>
      <p:bldP spid="1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群組 115">
            <a:extLst>
              <a:ext uri="{FF2B5EF4-FFF2-40B4-BE49-F238E27FC236}">
                <a16:creationId xmlns:a16="http://schemas.microsoft.com/office/drawing/2014/main" id="{D05C5DF3-48BF-448B-AC45-371753E49681}"/>
              </a:ext>
            </a:extLst>
          </p:cNvPr>
          <p:cNvGrpSpPr>
            <a:grpSpLocks/>
          </p:cNvGrpSpPr>
          <p:nvPr/>
        </p:nvGrpSpPr>
        <p:grpSpPr bwMode="auto">
          <a:xfrm>
            <a:off x="2490788" y="3168650"/>
            <a:ext cx="785812" cy="431800"/>
            <a:chOff x="833860" y="3171600"/>
            <a:chExt cx="785812" cy="432000"/>
          </a:xfrm>
        </p:grpSpPr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E82CD465-273C-41DB-9F16-025844E58112}"/>
                </a:ext>
              </a:extLst>
            </p:cNvPr>
            <p:cNvSpPr/>
            <p:nvPr/>
          </p:nvSpPr>
          <p:spPr>
            <a:xfrm>
              <a:off x="1010072" y="3171600"/>
              <a:ext cx="433388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401B2E80-D0C6-47D9-B119-A8808C4D4337}"/>
                </a:ext>
              </a:extLst>
            </p:cNvPr>
            <p:cNvSpPr/>
            <p:nvPr/>
          </p:nvSpPr>
          <p:spPr>
            <a:xfrm>
              <a:off x="833860" y="3244659"/>
              <a:ext cx="785812" cy="28588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600" b="1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MB</a:t>
              </a:r>
              <a:endParaRPr lang="zh-TW" altLang="en-US" sz="1600" b="1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</p:grpSp>
      <p:grpSp>
        <p:nvGrpSpPr>
          <p:cNvPr id="19459" name="群組 114">
            <a:extLst>
              <a:ext uri="{FF2B5EF4-FFF2-40B4-BE49-F238E27FC236}">
                <a16:creationId xmlns:a16="http://schemas.microsoft.com/office/drawing/2014/main" id="{32DE36B6-5889-43A0-A611-866A2769F657}"/>
              </a:ext>
            </a:extLst>
          </p:cNvPr>
          <p:cNvGrpSpPr>
            <a:grpSpLocks/>
          </p:cNvGrpSpPr>
          <p:nvPr/>
        </p:nvGrpSpPr>
        <p:grpSpPr bwMode="auto">
          <a:xfrm>
            <a:off x="2057404" y="3171825"/>
            <a:ext cx="785813" cy="431800"/>
            <a:chOff x="833860" y="3171600"/>
            <a:chExt cx="785812" cy="432000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24626559-806B-4464-89B7-7A9439F8994D}"/>
                </a:ext>
              </a:extLst>
            </p:cNvPr>
            <p:cNvSpPr/>
            <p:nvPr/>
          </p:nvSpPr>
          <p:spPr>
            <a:xfrm>
              <a:off x="1010073" y="3171600"/>
              <a:ext cx="433386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C5EBB1FD-2CEA-4271-9CAC-B359CD52B404}"/>
                </a:ext>
              </a:extLst>
            </p:cNvPr>
            <p:cNvSpPr/>
            <p:nvPr/>
          </p:nvSpPr>
          <p:spPr>
            <a:xfrm>
              <a:off x="833860" y="3244659"/>
              <a:ext cx="785812" cy="285882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600" b="1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MB</a:t>
              </a:r>
              <a:endParaRPr lang="zh-TW" altLang="en-US" sz="1600" b="1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78C15B7-9643-4BB4-8FB0-03E962A6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750" y="134938"/>
            <a:ext cx="8229600" cy="990600"/>
          </a:xfrm>
        </p:spPr>
        <p:txBody>
          <a:bodyPr/>
          <a:lstStyle/>
          <a:p>
            <a:pPr>
              <a:defRPr/>
            </a:pPr>
            <a:r>
              <a:rPr lang="en-US" altLang="zh-TW">
                <a:ea typeface="新細明體" pitchFamily="18" charset="-120"/>
              </a:rPr>
              <a:t>Coding Unit (CU)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2B1A23-5BA1-4FAF-B2F8-073FC98945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Basic unit for coding, conceptually similar to macroblock, but now can be of variable-sized</a:t>
            </a:r>
            <a:endParaRPr lang="zh-TW" altLang="en-US" dirty="0">
              <a:ea typeface="新細明體" pitchFamily="18" charset="-120"/>
            </a:endParaRPr>
          </a:p>
        </p:txBody>
      </p:sp>
      <p:grpSp>
        <p:nvGrpSpPr>
          <p:cNvPr id="19462" name="群組 28">
            <a:extLst>
              <a:ext uri="{FF2B5EF4-FFF2-40B4-BE49-F238E27FC236}">
                <a16:creationId xmlns:a16="http://schemas.microsoft.com/office/drawing/2014/main" id="{AE1F0332-D472-4893-8766-DD399CE0BE15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3170242"/>
            <a:ext cx="1943100" cy="1728787"/>
            <a:chOff x="5868143" y="3429000"/>
            <a:chExt cx="1944217" cy="172814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EBA17BD-638B-417F-B16B-C08999BFF217}"/>
                </a:ext>
              </a:extLst>
            </p:cNvPr>
            <p:cNvSpPr/>
            <p:nvPr/>
          </p:nvSpPr>
          <p:spPr>
            <a:xfrm>
              <a:off x="5914206" y="3732099"/>
              <a:ext cx="786265" cy="28564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600" b="1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CU</a:t>
              </a:r>
              <a:endParaRPr lang="zh-TW" altLang="en-US" sz="1600" b="1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C49233E-A41C-4E7C-B6A3-67BBC307930C}"/>
                </a:ext>
              </a:extLst>
            </p:cNvPr>
            <p:cNvSpPr/>
            <p:nvPr/>
          </p:nvSpPr>
          <p:spPr bwMode="auto">
            <a:xfrm>
              <a:off x="5868143" y="3429000"/>
              <a:ext cx="864096" cy="863279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A3D2F12-AAF8-463B-A16E-3F09A7D37426}"/>
                </a:ext>
              </a:extLst>
            </p:cNvPr>
            <p:cNvSpPr/>
            <p:nvPr/>
          </p:nvSpPr>
          <p:spPr bwMode="auto">
            <a:xfrm>
              <a:off x="6732239" y="3429000"/>
              <a:ext cx="864096" cy="863279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12FB37B-9DB4-418D-80F2-3C4BB1F7102A}"/>
                </a:ext>
              </a:extLst>
            </p:cNvPr>
            <p:cNvSpPr/>
            <p:nvPr/>
          </p:nvSpPr>
          <p:spPr bwMode="auto">
            <a:xfrm>
              <a:off x="5868143" y="4293866"/>
              <a:ext cx="864096" cy="863279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E07AE663-EF16-4212-91A4-D098EBB89D35}"/>
                </a:ext>
              </a:extLst>
            </p:cNvPr>
            <p:cNvSpPr/>
            <p:nvPr/>
          </p:nvSpPr>
          <p:spPr bwMode="auto">
            <a:xfrm>
              <a:off x="7164288" y="4725505"/>
              <a:ext cx="432048" cy="431640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2611CD2-5722-4330-81C3-BC156E78E31F}"/>
                </a:ext>
              </a:extLst>
            </p:cNvPr>
            <p:cNvSpPr/>
            <p:nvPr/>
          </p:nvSpPr>
          <p:spPr bwMode="auto">
            <a:xfrm>
              <a:off x="6732239" y="4293866"/>
              <a:ext cx="432048" cy="431640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F63C250-E5F0-412C-BEAB-32431392760C}"/>
                </a:ext>
              </a:extLst>
            </p:cNvPr>
            <p:cNvSpPr/>
            <p:nvPr/>
          </p:nvSpPr>
          <p:spPr bwMode="auto">
            <a:xfrm>
              <a:off x="6732239" y="4725505"/>
              <a:ext cx="432048" cy="431640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64C61D7-AF1C-47CD-A7CF-83B09CC65EB4}"/>
                </a:ext>
              </a:extLst>
            </p:cNvPr>
            <p:cNvSpPr/>
            <p:nvPr/>
          </p:nvSpPr>
          <p:spPr bwMode="auto">
            <a:xfrm>
              <a:off x="7164288" y="4295453"/>
              <a:ext cx="432048" cy="431640"/>
            </a:xfrm>
            <a:prstGeom prst="rect">
              <a:avLst/>
            </a:prstGeom>
            <a:noFill/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064D2847-6240-4FC1-A6DD-6F4587105F70}"/>
                </a:ext>
              </a:extLst>
            </p:cNvPr>
            <p:cNvSpPr/>
            <p:nvPr/>
          </p:nvSpPr>
          <p:spPr>
            <a:xfrm>
              <a:off x="6771949" y="3751142"/>
              <a:ext cx="784676" cy="28564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600" b="1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CU</a:t>
              </a:r>
              <a:endParaRPr lang="zh-TW" altLang="en-US" sz="1600" b="1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7253687-37D2-4E33-96DC-336C643FAE6B}"/>
                </a:ext>
              </a:extLst>
            </p:cNvPr>
            <p:cNvSpPr/>
            <p:nvPr/>
          </p:nvSpPr>
          <p:spPr>
            <a:xfrm>
              <a:off x="7026095" y="4379559"/>
              <a:ext cx="786265" cy="28564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600" b="1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CU</a:t>
              </a:r>
              <a:endParaRPr lang="zh-TW" altLang="en-US" sz="1600" b="1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0D5E603-6BA1-4167-95E0-C94C0CDF6C44}"/>
                </a:ext>
              </a:extLst>
            </p:cNvPr>
            <p:cNvSpPr/>
            <p:nvPr/>
          </p:nvSpPr>
          <p:spPr>
            <a:xfrm>
              <a:off x="6562279" y="4379559"/>
              <a:ext cx="784676" cy="28564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600" b="1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CU</a:t>
              </a:r>
              <a:endParaRPr lang="zh-TW" altLang="en-US" sz="1600" b="1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0CFC72E-C4EE-46B2-96CD-19F1B9C10F51}"/>
                </a:ext>
              </a:extLst>
            </p:cNvPr>
            <p:cNvSpPr/>
            <p:nvPr/>
          </p:nvSpPr>
          <p:spPr>
            <a:xfrm>
              <a:off x="7026095" y="4798503"/>
              <a:ext cx="786265" cy="28564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600" b="1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CU</a:t>
              </a:r>
              <a:endParaRPr lang="zh-TW" altLang="en-US" sz="1600" b="1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8D1ADC3-A20C-4AFF-8509-BFDCDD55384B}"/>
                </a:ext>
              </a:extLst>
            </p:cNvPr>
            <p:cNvSpPr/>
            <p:nvPr/>
          </p:nvSpPr>
          <p:spPr>
            <a:xfrm>
              <a:off x="6562279" y="4796917"/>
              <a:ext cx="784676" cy="28564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600" b="1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CU</a:t>
              </a:r>
              <a:endParaRPr lang="zh-TW" altLang="en-US" sz="1600" b="1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0C02254B-B259-4F07-86C0-C852EFD108E9}"/>
                </a:ext>
              </a:extLst>
            </p:cNvPr>
            <p:cNvSpPr/>
            <p:nvPr/>
          </p:nvSpPr>
          <p:spPr>
            <a:xfrm>
              <a:off x="5899911" y="4581097"/>
              <a:ext cx="786264" cy="285644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600" b="1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CU</a:t>
              </a:r>
              <a:endParaRPr lang="zh-TW" altLang="en-US" sz="1600" b="1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D8601904-B9F4-472F-80CD-14F20FCCED01}"/>
              </a:ext>
            </a:extLst>
          </p:cNvPr>
          <p:cNvSpPr/>
          <p:nvPr/>
        </p:nvSpPr>
        <p:spPr>
          <a:xfrm>
            <a:off x="4572000" y="3170242"/>
            <a:ext cx="1728788" cy="172878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E12BA7F7-E792-4AD1-A7F6-408C40FB603E}"/>
              </a:ext>
            </a:extLst>
          </p:cNvPr>
          <p:cNvSpPr/>
          <p:nvPr/>
        </p:nvSpPr>
        <p:spPr>
          <a:xfrm>
            <a:off x="5043488" y="3892550"/>
            <a:ext cx="785812" cy="2857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b="1" dirty="0">
                <a:solidFill>
                  <a:srgbClr val="FFFFFF"/>
                </a:solidFill>
                <a:latin typeface="Times New Roman"/>
                <a:ea typeface="新細明體" pitchFamily="18" charset="-120"/>
              </a:rPr>
              <a:t>CU</a:t>
            </a:r>
            <a:endParaRPr lang="zh-TW" altLang="en-US" sz="1600" b="1" dirty="0">
              <a:solidFill>
                <a:srgbClr val="FFFFFF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7C1E3E29-0EFE-44AE-A22E-92AF6BCC7D6B}"/>
              </a:ext>
            </a:extLst>
          </p:cNvPr>
          <p:cNvCxnSpPr/>
          <p:nvPr/>
        </p:nvCxnSpPr>
        <p:spPr>
          <a:xfrm>
            <a:off x="4572004" y="3170238"/>
            <a:ext cx="3959225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27BC832A-8DE3-4E53-9D9D-F06795FFAEEC}"/>
              </a:ext>
            </a:extLst>
          </p:cNvPr>
          <p:cNvCxnSpPr/>
          <p:nvPr/>
        </p:nvCxnSpPr>
        <p:spPr>
          <a:xfrm>
            <a:off x="4572000" y="3170238"/>
            <a:ext cx="0" cy="2665412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2844F0A-BC92-4B6B-815B-F178EEA44098}"/>
              </a:ext>
            </a:extLst>
          </p:cNvPr>
          <p:cNvCxnSpPr/>
          <p:nvPr/>
        </p:nvCxnSpPr>
        <p:spPr>
          <a:xfrm>
            <a:off x="4572000" y="3027363"/>
            <a:ext cx="1728788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EA189D6-4B89-414D-8E3A-27B639271040}"/>
              </a:ext>
            </a:extLst>
          </p:cNvPr>
          <p:cNvCxnSpPr/>
          <p:nvPr/>
        </p:nvCxnSpPr>
        <p:spPr>
          <a:xfrm>
            <a:off x="4356100" y="3170242"/>
            <a:ext cx="0" cy="1728787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69" name="文字方塊 41">
            <a:extLst>
              <a:ext uri="{FF2B5EF4-FFF2-40B4-BE49-F238E27FC236}">
                <a16:creationId xmlns:a16="http://schemas.microsoft.com/office/drawing/2014/main" id="{975133BC-3100-46B6-BBC9-49DE4EF9F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7163" y="270033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64</a:t>
            </a:r>
            <a:endParaRPr lang="zh-TW" altLang="en-US" sz="2000">
              <a:solidFill>
                <a:srgbClr val="7F57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470" name="文字方塊 42">
            <a:extLst>
              <a:ext uri="{FF2B5EF4-FFF2-40B4-BE49-F238E27FC236}">
                <a16:creationId xmlns:a16="http://schemas.microsoft.com/office/drawing/2014/main" id="{F82BD97A-DA86-49E7-BE32-C35CD15D7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225" y="388143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64</a:t>
            </a:r>
            <a:endParaRPr lang="zh-TW" altLang="en-US" sz="2000">
              <a:solidFill>
                <a:srgbClr val="7F57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4" name="左大括弧 43">
            <a:extLst>
              <a:ext uri="{FF2B5EF4-FFF2-40B4-BE49-F238E27FC236}">
                <a16:creationId xmlns:a16="http://schemas.microsoft.com/office/drawing/2014/main" id="{57E34DB6-43ED-42CF-BF26-CCB7FEDA3AB4}"/>
              </a:ext>
            </a:extLst>
          </p:cNvPr>
          <p:cNvSpPr/>
          <p:nvPr/>
        </p:nvSpPr>
        <p:spPr>
          <a:xfrm rot="16200000">
            <a:off x="5094288" y="4376741"/>
            <a:ext cx="647700" cy="1692275"/>
          </a:xfrm>
          <a:prstGeom prst="leftBrace">
            <a:avLst/>
          </a:prstGeom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9472" name="文字方塊 44">
            <a:extLst>
              <a:ext uri="{FF2B5EF4-FFF2-40B4-BE49-F238E27FC236}">
                <a16:creationId xmlns:a16="http://schemas.microsoft.com/office/drawing/2014/main" id="{A22B46F5-1805-4D92-8872-170410B36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4" y="5537200"/>
            <a:ext cx="8082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 b="1">
                <a:solidFill>
                  <a:srgbClr val="BBBE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CTU</a:t>
            </a:r>
            <a:r>
              <a:rPr lang="en-US" altLang="zh-TW" sz="2000" b="1" baseline="-25000">
                <a:solidFill>
                  <a:srgbClr val="BBBE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0</a:t>
            </a:r>
            <a:endParaRPr lang="zh-TW" altLang="en-US" sz="2000" b="1" baseline="-25000">
              <a:solidFill>
                <a:srgbClr val="BBBE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6" name="左大括弧 45">
            <a:extLst>
              <a:ext uri="{FF2B5EF4-FFF2-40B4-BE49-F238E27FC236}">
                <a16:creationId xmlns:a16="http://schemas.microsoft.com/office/drawing/2014/main" id="{476EFC7D-86F5-4DFB-83A1-A990BA1365BE}"/>
              </a:ext>
            </a:extLst>
          </p:cNvPr>
          <p:cNvSpPr/>
          <p:nvPr/>
        </p:nvSpPr>
        <p:spPr>
          <a:xfrm rot="16200000">
            <a:off x="6822282" y="4377535"/>
            <a:ext cx="647700" cy="1690687"/>
          </a:xfrm>
          <a:prstGeom prst="leftBrace">
            <a:avLst/>
          </a:prstGeom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19474" name="文字方塊 46">
            <a:extLst>
              <a:ext uri="{FF2B5EF4-FFF2-40B4-BE49-F238E27FC236}">
                <a16:creationId xmlns:a16="http://schemas.microsoft.com/office/drawing/2014/main" id="{3940DFC6-6C35-491D-945A-DA341F2BA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2592" y="5537200"/>
            <a:ext cx="8082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 b="1">
                <a:solidFill>
                  <a:srgbClr val="BBBE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CTU</a:t>
            </a:r>
            <a:r>
              <a:rPr lang="en-US" altLang="zh-TW" sz="2000" b="1" baseline="-25000">
                <a:solidFill>
                  <a:srgbClr val="BBBE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  <a:endParaRPr lang="zh-TW" altLang="en-US" sz="2000" b="1" baseline="-25000">
              <a:solidFill>
                <a:srgbClr val="BBBE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475" name="文字方塊 47">
            <a:extLst>
              <a:ext uri="{FF2B5EF4-FFF2-40B4-BE49-F238E27FC236}">
                <a16:creationId xmlns:a16="http://schemas.microsoft.com/office/drawing/2014/main" id="{655F439E-4265-4080-B4AB-8E367520A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2349504"/>
            <a:ext cx="1040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400" b="1">
                <a:solidFill>
                  <a:srgbClr val="00B0F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HEVC</a:t>
            </a:r>
            <a:endParaRPr lang="zh-TW" altLang="en-US" sz="2400" b="1">
              <a:solidFill>
                <a:srgbClr val="00B0F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476" name="文字方塊 79">
            <a:extLst>
              <a:ext uri="{FF2B5EF4-FFF2-40B4-BE49-F238E27FC236}">
                <a16:creationId xmlns:a16="http://schemas.microsoft.com/office/drawing/2014/main" id="{11644BBC-02B6-42A5-848E-6BE18758E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7" y="3789363"/>
            <a:ext cx="358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 b="1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endParaRPr lang="zh-TW" altLang="en-US" sz="2000" b="1">
              <a:solidFill>
                <a:srgbClr val="7F57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0137139D-7F84-42F2-8A42-D75714392690}"/>
              </a:ext>
            </a:extLst>
          </p:cNvPr>
          <p:cNvSpPr/>
          <p:nvPr/>
        </p:nvSpPr>
        <p:spPr>
          <a:xfrm>
            <a:off x="1800225" y="3170238"/>
            <a:ext cx="431800" cy="4318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5DF7679-2F1F-467A-8A90-02C1F7BF895B}"/>
              </a:ext>
            </a:extLst>
          </p:cNvPr>
          <p:cNvSpPr/>
          <p:nvPr/>
        </p:nvSpPr>
        <p:spPr>
          <a:xfrm>
            <a:off x="1619254" y="3243263"/>
            <a:ext cx="785813" cy="28575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b="1" dirty="0">
                <a:solidFill>
                  <a:srgbClr val="FFFFFF"/>
                </a:solidFill>
                <a:latin typeface="Times New Roman"/>
                <a:ea typeface="新細明體" pitchFamily="18" charset="-120"/>
              </a:rPr>
              <a:t>MB</a:t>
            </a:r>
            <a:endParaRPr lang="zh-TW" altLang="en-US" sz="1600" b="1" dirty="0">
              <a:solidFill>
                <a:srgbClr val="FFFFFF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490DCEE7-839A-4CEE-9BDC-1E78C9D50A5D}"/>
              </a:ext>
            </a:extLst>
          </p:cNvPr>
          <p:cNvCxnSpPr/>
          <p:nvPr/>
        </p:nvCxnSpPr>
        <p:spPr>
          <a:xfrm>
            <a:off x="1800229" y="3170238"/>
            <a:ext cx="1871663" cy="0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620DE095-2D95-4A39-9F44-68A3F0F73529}"/>
              </a:ext>
            </a:extLst>
          </p:cNvPr>
          <p:cNvCxnSpPr/>
          <p:nvPr/>
        </p:nvCxnSpPr>
        <p:spPr>
          <a:xfrm>
            <a:off x="1800225" y="3170242"/>
            <a:ext cx="0" cy="115252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302A7F2E-1AF9-4E59-8954-B798E098ADC4}"/>
              </a:ext>
            </a:extLst>
          </p:cNvPr>
          <p:cNvCxnSpPr/>
          <p:nvPr/>
        </p:nvCxnSpPr>
        <p:spPr>
          <a:xfrm>
            <a:off x="1800225" y="3027363"/>
            <a:ext cx="431800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76266AF0-B728-4221-9724-8CEC40FB5B3F}"/>
              </a:ext>
            </a:extLst>
          </p:cNvPr>
          <p:cNvCxnSpPr/>
          <p:nvPr/>
        </p:nvCxnSpPr>
        <p:spPr>
          <a:xfrm>
            <a:off x="1584325" y="3170238"/>
            <a:ext cx="0" cy="43180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3" name="文字方塊 101">
            <a:extLst>
              <a:ext uri="{FF2B5EF4-FFF2-40B4-BE49-F238E27FC236}">
                <a16:creationId xmlns:a16="http://schemas.microsoft.com/office/drawing/2014/main" id="{8C37A87B-C135-43C3-B74D-EEF27EA20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2700338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16</a:t>
            </a:r>
            <a:endParaRPr lang="zh-TW" altLang="en-US" sz="2000">
              <a:solidFill>
                <a:srgbClr val="7F57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484" name="文字方塊 102">
            <a:extLst>
              <a:ext uri="{FF2B5EF4-FFF2-40B4-BE49-F238E27FC236}">
                <a16:creationId xmlns:a16="http://schemas.microsoft.com/office/drawing/2014/main" id="{2FD9DF27-7847-4B67-9E49-80AE15B3E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3213100"/>
            <a:ext cx="47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16</a:t>
            </a:r>
            <a:endParaRPr lang="zh-TW" altLang="en-US" sz="2000">
              <a:solidFill>
                <a:srgbClr val="7F57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485" name="文字方塊 107">
            <a:extLst>
              <a:ext uri="{FF2B5EF4-FFF2-40B4-BE49-F238E27FC236}">
                <a16:creationId xmlns:a16="http://schemas.microsoft.com/office/drawing/2014/main" id="{314D8B35-6D94-4475-BB4C-F816C9399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2349504"/>
            <a:ext cx="17199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400" b="1">
                <a:solidFill>
                  <a:srgbClr val="00B0F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H.264/AVC</a:t>
            </a:r>
            <a:endParaRPr lang="zh-TW" altLang="en-US" sz="2400" b="1">
              <a:solidFill>
                <a:srgbClr val="00B0F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486" name="文字方塊 118">
            <a:extLst>
              <a:ext uri="{FF2B5EF4-FFF2-40B4-BE49-F238E27FC236}">
                <a16:creationId xmlns:a16="http://schemas.microsoft.com/office/drawing/2014/main" id="{C57DBD39-9F5F-455A-9357-9CEDA8AE6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9" y="3213100"/>
            <a:ext cx="3603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 b="1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endParaRPr lang="zh-TW" altLang="en-US" sz="2000" b="1">
              <a:solidFill>
                <a:srgbClr val="7F57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487" name="投影片編號版面配置區 119">
            <a:extLst>
              <a:ext uri="{FF2B5EF4-FFF2-40B4-BE49-F238E27FC236}">
                <a16:creationId xmlns:a16="http://schemas.microsoft.com/office/drawing/2014/main" id="{5D904DB7-0176-4434-8855-1BFAB3B3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D2E42AA-3E12-47D7-AB34-7E4F271D0291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12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圓角矩形圖說文字 63">
            <a:extLst>
              <a:ext uri="{FF2B5EF4-FFF2-40B4-BE49-F238E27FC236}">
                <a16:creationId xmlns:a16="http://schemas.microsoft.com/office/drawing/2014/main" id="{BFCE551F-CF07-4A99-B5C0-72405319EE6B}"/>
              </a:ext>
            </a:extLst>
          </p:cNvPr>
          <p:cNvSpPr/>
          <p:nvPr/>
        </p:nvSpPr>
        <p:spPr>
          <a:xfrm>
            <a:off x="1908179" y="1700217"/>
            <a:ext cx="4824413" cy="2592387"/>
          </a:xfrm>
          <a:prstGeom prst="wedgeRoundRectCallout">
            <a:avLst>
              <a:gd name="adj1" fmla="val -56255"/>
              <a:gd name="adj2" fmla="val 19597"/>
              <a:gd name="adj3" fmla="val 16667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E623142-B9F4-457B-9CB0-946777DA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zh-TW">
                <a:ea typeface="新細明體" pitchFamily="18" charset="-120"/>
              </a:rPr>
              <a:t>Prediction Unit (PU)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C8FEC1-CAE9-4A9B-B1FF-29091162234D}"/>
              </a:ext>
            </a:extLst>
          </p:cNvPr>
          <p:cNvSpPr/>
          <p:nvPr/>
        </p:nvSpPr>
        <p:spPr>
          <a:xfrm>
            <a:off x="2124075" y="1916117"/>
            <a:ext cx="863600" cy="865187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638E87-2AF4-4B55-B06F-DC6CE68B043A}"/>
              </a:ext>
            </a:extLst>
          </p:cNvPr>
          <p:cNvSpPr/>
          <p:nvPr/>
        </p:nvSpPr>
        <p:spPr>
          <a:xfrm>
            <a:off x="3276600" y="1916117"/>
            <a:ext cx="863600" cy="865187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63E04B7-3899-4D31-9EAF-F2A72988BABE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3708400" y="1916117"/>
            <a:ext cx="0" cy="865187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B27AD0D9-716A-437E-B0FA-676FD80055E0}"/>
              </a:ext>
            </a:extLst>
          </p:cNvPr>
          <p:cNvSpPr/>
          <p:nvPr/>
        </p:nvSpPr>
        <p:spPr>
          <a:xfrm>
            <a:off x="2124075" y="3068642"/>
            <a:ext cx="863600" cy="865187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AFA5ACF-5CFF-424E-A3BA-1171FF18CD8A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2124075" y="3500438"/>
            <a:ext cx="8636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836DCB1-6DDD-4E28-BCAD-3E8237E88795}"/>
              </a:ext>
            </a:extLst>
          </p:cNvPr>
          <p:cNvSpPr/>
          <p:nvPr/>
        </p:nvSpPr>
        <p:spPr>
          <a:xfrm>
            <a:off x="3276600" y="3068638"/>
            <a:ext cx="863600" cy="863600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C6721145-8423-4603-9DD9-54F5D9D4BE17}"/>
              </a:ext>
            </a:extLst>
          </p:cNvPr>
          <p:cNvCxnSpPr>
            <a:stCxn id="12" idx="1"/>
            <a:endCxn id="12" idx="3"/>
          </p:cNvCxnSpPr>
          <p:nvPr/>
        </p:nvCxnSpPr>
        <p:spPr>
          <a:xfrm>
            <a:off x="3276600" y="3500438"/>
            <a:ext cx="8636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475936E-1CFD-4811-A145-F6245AD9D115}"/>
              </a:ext>
            </a:extLst>
          </p:cNvPr>
          <p:cNvCxnSpPr/>
          <p:nvPr/>
        </p:nvCxnSpPr>
        <p:spPr>
          <a:xfrm>
            <a:off x="3708400" y="3068642"/>
            <a:ext cx="0" cy="865187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群組 64">
            <a:extLst>
              <a:ext uri="{FF2B5EF4-FFF2-40B4-BE49-F238E27FC236}">
                <a16:creationId xmlns:a16="http://schemas.microsoft.com/office/drawing/2014/main" id="{F6DC10BC-E4E9-4F28-9C0A-9CD34C29894B}"/>
              </a:ext>
            </a:extLst>
          </p:cNvPr>
          <p:cNvGrpSpPr>
            <a:grpSpLocks/>
          </p:cNvGrpSpPr>
          <p:nvPr/>
        </p:nvGrpSpPr>
        <p:grpSpPr bwMode="auto">
          <a:xfrm>
            <a:off x="2268538" y="4365625"/>
            <a:ext cx="1592262" cy="431800"/>
            <a:chOff x="2267792" y="4365104"/>
            <a:chExt cx="1592560" cy="432048"/>
          </a:xfrm>
        </p:grpSpPr>
        <p:grpSp>
          <p:nvGrpSpPr>
            <p:cNvPr id="20531" name="群組 16">
              <a:extLst>
                <a:ext uri="{FF2B5EF4-FFF2-40B4-BE49-F238E27FC236}">
                  <a16:creationId xmlns:a16="http://schemas.microsoft.com/office/drawing/2014/main" id="{054F79CF-6764-4D1C-99BC-66A75A84C3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7792" y="4365104"/>
              <a:ext cx="432000" cy="432000"/>
              <a:chOff x="3428352" y="2069232"/>
              <a:chExt cx="864000" cy="86400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AE8E3ECA-F929-4B0E-9C10-AAE960E0177E}"/>
                  </a:ext>
                </a:extLst>
              </p:cNvPr>
              <p:cNvSpPr/>
              <p:nvPr/>
            </p:nvSpPr>
            <p:spPr>
              <a:xfrm>
                <a:off x="3428352" y="2069232"/>
                <a:ext cx="863762" cy="864096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TW" altLang="en-US" sz="2000">
                  <a:solidFill>
                    <a:srgbClr val="FFFFFF"/>
                  </a:solidFill>
                  <a:latin typeface="Times New Roman"/>
                  <a:ea typeface="新細明體" pitchFamily="18" charset="-120"/>
                </a:endParaRPr>
              </a:p>
            </p:txBody>
          </p: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E7D07FC5-0C20-4950-91E8-C1998AFBA2F8}"/>
                  </a:ext>
                </a:extLst>
              </p:cNvPr>
              <p:cNvCxnSpPr>
                <a:stCxn id="15" idx="0"/>
                <a:endCxn id="15" idx="2"/>
              </p:cNvCxnSpPr>
              <p:nvPr/>
            </p:nvCxnSpPr>
            <p:spPr>
              <a:xfrm>
                <a:off x="3860233" y="2069232"/>
                <a:ext cx="0" cy="864096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32" name="群組 19">
              <a:extLst>
                <a:ext uri="{FF2B5EF4-FFF2-40B4-BE49-F238E27FC236}">
                  <a16:creationId xmlns:a16="http://schemas.microsoft.com/office/drawing/2014/main" id="{9CDE084F-4B87-40EB-9D28-ACD46D3D7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3808" y="4365104"/>
              <a:ext cx="432000" cy="432000"/>
              <a:chOff x="2276128" y="3077440"/>
              <a:chExt cx="864000" cy="864000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E5A0D50-2DAB-4CC9-8B9D-A78267584A89}"/>
                  </a:ext>
                </a:extLst>
              </p:cNvPr>
              <p:cNvSpPr/>
              <p:nvPr/>
            </p:nvSpPr>
            <p:spPr>
              <a:xfrm>
                <a:off x="2276836" y="3077440"/>
                <a:ext cx="863762" cy="864096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TW" altLang="en-US" sz="2000">
                  <a:solidFill>
                    <a:srgbClr val="FFFFFF"/>
                  </a:solidFill>
                  <a:latin typeface="Times New Roman"/>
                  <a:ea typeface="新細明體" pitchFamily="18" charset="-120"/>
                </a:endParaRPr>
              </a:p>
            </p:txBody>
          </p:sp>
          <p:cxnSp>
            <p:nvCxnSpPr>
              <p:cNvPr id="19" name="直線接點 18">
                <a:extLst>
                  <a:ext uri="{FF2B5EF4-FFF2-40B4-BE49-F238E27FC236}">
                    <a16:creationId xmlns:a16="http://schemas.microsoft.com/office/drawing/2014/main" id="{145471D5-CE8D-4FF2-9C06-6BA8ABBB9773}"/>
                  </a:ext>
                </a:extLst>
              </p:cNvPr>
              <p:cNvCxnSpPr>
                <a:stCxn id="18" idx="1"/>
                <a:endCxn id="18" idx="3"/>
              </p:cNvCxnSpPr>
              <p:nvPr/>
            </p:nvCxnSpPr>
            <p:spPr>
              <a:xfrm>
                <a:off x="2276836" y="3509488"/>
                <a:ext cx="863762" cy="0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533" name="群組 23">
              <a:extLst>
                <a:ext uri="{FF2B5EF4-FFF2-40B4-BE49-F238E27FC236}">
                  <a16:creationId xmlns:a16="http://schemas.microsoft.com/office/drawing/2014/main" id="{492F8D25-60BD-4387-A823-2260FC3D68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8352" y="4365152"/>
              <a:ext cx="432000" cy="432000"/>
              <a:chOff x="3428352" y="3077344"/>
              <a:chExt cx="864000" cy="864096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1F72679-859C-4825-A50F-B4D3F9715A55}"/>
                  </a:ext>
                </a:extLst>
              </p:cNvPr>
              <p:cNvSpPr/>
              <p:nvPr/>
            </p:nvSpPr>
            <p:spPr>
              <a:xfrm>
                <a:off x="3428590" y="3077248"/>
                <a:ext cx="863762" cy="864192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TW" altLang="en-US" sz="2000">
                  <a:solidFill>
                    <a:srgbClr val="FFFFFF"/>
                  </a:solidFill>
                  <a:latin typeface="Times New Roman"/>
                  <a:ea typeface="新細明體" pitchFamily="18" charset="-120"/>
                </a:endParaRPr>
              </a:p>
            </p:txBody>
          </p: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476EB2BE-66A6-4650-A1E2-DDE8BE23940B}"/>
                  </a:ext>
                </a:extLst>
              </p:cNvPr>
              <p:cNvCxnSpPr>
                <a:stCxn id="21" idx="1"/>
                <a:endCxn id="21" idx="3"/>
              </p:cNvCxnSpPr>
              <p:nvPr/>
            </p:nvCxnSpPr>
            <p:spPr>
              <a:xfrm>
                <a:off x="3428590" y="3509344"/>
                <a:ext cx="863762" cy="0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66833047-746E-4CF0-ACE0-A2DFF47014E0}"/>
                  </a:ext>
                </a:extLst>
              </p:cNvPr>
              <p:cNvCxnSpPr/>
              <p:nvPr/>
            </p:nvCxnSpPr>
            <p:spPr>
              <a:xfrm>
                <a:off x="3860471" y="3077248"/>
                <a:ext cx="0" cy="864192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矩形 32">
            <a:extLst>
              <a:ext uri="{FF2B5EF4-FFF2-40B4-BE49-F238E27FC236}">
                <a16:creationId xmlns:a16="http://schemas.microsoft.com/office/drawing/2014/main" id="{64D13E0B-1F99-4960-8386-54110D1B88B9}"/>
              </a:ext>
            </a:extLst>
          </p:cNvPr>
          <p:cNvSpPr/>
          <p:nvPr/>
        </p:nvSpPr>
        <p:spPr>
          <a:xfrm>
            <a:off x="755650" y="1916117"/>
            <a:ext cx="863600" cy="865187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b="1">
                <a:solidFill>
                  <a:srgbClr val="00B0F0"/>
                </a:solidFill>
                <a:latin typeface="Times New Roman"/>
                <a:ea typeface="新細明體" pitchFamily="18" charset="-120"/>
              </a:rPr>
              <a:t>MB</a:t>
            </a:r>
            <a:endParaRPr lang="zh-TW" altLang="en-US" sz="2000" b="1">
              <a:solidFill>
                <a:srgbClr val="00B0F0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C8E727C-3A8A-4578-95EB-8B4B3132779C}"/>
              </a:ext>
            </a:extLst>
          </p:cNvPr>
          <p:cNvSpPr/>
          <p:nvPr/>
        </p:nvSpPr>
        <p:spPr>
          <a:xfrm>
            <a:off x="755650" y="3068638"/>
            <a:ext cx="863600" cy="863600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b="1">
                <a:solidFill>
                  <a:srgbClr val="FF0000"/>
                </a:solidFill>
                <a:latin typeface="Times New Roman"/>
                <a:ea typeface="新細明體" pitchFamily="18" charset="-120"/>
              </a:rPr>
              <a:t>CU</a:t>
            </a:r>
            <a:endParaRPr lang="zh-TW" altLang="en-US" sz="2000" b="1">
              <a:solidFill>
                <a:srgbClr val="FF0000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35" name="左大括弧 34">
            <a:extLst>
              <a:ext uri="{FF2B5EF4-FFF2-40B4-BE49-F238E27FC236}">
                <a16:creationId xmlns:a16="http://schemas.microsoft.com/office/drawing/2014/main" id="{BE122C90-2406-47C5-8DA6-14EF8E378472}"/>
              </a:ext>
            </a:extLst>
          </p:cNvPr>
          <p:cNvSpPr/>
          <p:nvPr/>
        </p:nvSpPr>
        <p:spPr>
          <a:xfrm rot="16200000">
            <a:off x="2807494" y="4256881"/>
            <a:ext cx="431800" cy="1512888"/>
          </a:xfrm>
          <a:prstGeom prst="leftBrac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latin typeface="Times New Roman"/>
              <a:ea typeface="新細明體" pitchFamily="18" charset="-120"/>
            </a:endParaRPr>
          </a:p>
        </p:txBody>
      </p:sp>
      <p:grpSp>
        <p:nvGrpSpPr>
          <p:cNvPr id="17" name="群組 67">
            <a:extLst>
              <a:ext uri="{FF2B5EF4-FFF2-40B4-BE49-F238E27FC236}">
                <a16:creationId xmlns:a16="http://schemas.microsoft.com/office/drawing/2014/main" id="{06F5FC77-B06C-4912-BE0F-6A46F15EDC3C}"/>
              </a:ext>
            </a:extLst>
          </p:cNvPr>
          <p:cNvGrpSpPr>
            <a:grpSpLocks/>
          </p:cNvGrpSpPr>
          <p:nvPr/>
        </p:nvGrpSpPr>
        <p:grpSpPr bwMode="auto">
          <a:xfrm>
            <a:off x="3419479" y="3932242"/>
            <a:ext cx="720725" cy="433387"/>
            <a:chOff x="3419872" y="3932960"/>
            <a:chExt cx="720080" cy="432144"/>
          </a:xfrm>
        </p:grpSpPr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85DD1C7E-8BC8-4898-AABC-F6FBE66AC2FE}"/>
                </a:ext>
              </a:extLst>
            </p:cNvPr>
            <p:cNvCxnSpPr/>
            <p:nvPr/>
          </p:nvCxnSpPr>
          <p:spPr>
            <a:xfrm flipH="1">
              <a:off x="3851286" y="3932960"/>
              <a:ext cx="288666" cy="432144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20B3FED6-5B3B-4EFB-B732-5DB5CC7E4206}"/>
                </a:ext>
              </a:extLst>
            </p:cNvPr>
            <p:cNvCxnSpPr>
              <a:stCxn id="12" idx="2"/>
            </p:cNvCxnSpPr>
            <p:nvPr/>
          </p:nvCxnSpPr>
          <p:spPr>
            <a:xfrm flipH="1">
              <a:off x="3419872" y="3932960"/>
              <a:ext cx="288666" cy="432144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71F14358-DAD3-4949-AAF9-B85E69805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7" y="5229229"/>
            <a:ext cx="18002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FFAF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Sub-MB Partition</a:t>
            </a:r>
            <a:endParaRPr lang="zh-TW" altLang="en-US" sz="2000">
              <a:solidFill>
                <a:srgbClr val="FFAF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20498" name="群組 65">
            <a:extLst>
              <a:ext uri="{FF2B5EF4-FFF2-40B4-BE49-F238E27FC236}">
                <a16:creationId xmlns:a16="http://schemas.microsoft.com/office/drawing/2014/main" id="{989553D1-B6EC-4325-8055-C171A18E8539}"/>
              </a:ext>
            </a:extLst>
          </p:cNvPr>
          <p:cNvGrpSpPr>
            <a:grpSpLocks/>
          </p:cNvGrpSpPr>
          <p:nvPr/>
        </p:nvGrpSpPr>
        <p:grpSpPr bwMode="auto">
          <a:xfrm>
            <a:off x="2322517" y="2163767"/>
            <a:ext cx="1881187" cy="1800225"/>
            <a:chOff x="2322000" y="2163600"/>
            <a:chExt cx="1880488" cy="1799669"/>
          </a:xfrm>
        </p:grpSpPr>
        <p:sp>
          <p:nvSpPr>
            <p:cNvPr id="20520" name="文字方塊 42">
              <a:extLst>
                <a:ext uri="{FF2B5EF4-FFF2-40B4-BE49-F238E27FC236}">
                  <a16:creationId xmlns:a16="http://schemas.microsoft.com/office/drawing/2014/main" id="{9297C15D-19DD-4393-A361-F83D2050E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3587" y="2163600"/>
              <a:ext cx="542162" cy="399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PU</a:t>
              </a: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0521" name="文字方塊 43">
              <a:extLst>
                <a:ext uri="{FF2B5EF4-FFF2-40B4-BE49-F238E27FC236}">
                  <a16:creationId xmlns:a16="http://schemas.microsoft.com/office/drawing/2014/main" id="{93A21F0F-E40F-4209-80EA-C36C5910B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0568" y="2163600"/>
              <a:ext cx="542162" cy="399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PU</a:t>
              </a: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0522" name="文字方塊 44">
              <a:extLst>
                <a:ext uri="{FF2B5EF4-FFF2-40B4-BE49-F238E27FC236}">
                  <a16:creationId xmlns:a16="http://schemas.microsoft.com/office/drawing/2014/main" id="{8FC703DC-196D-4708-9952-3792FAB20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8739" y="2163600"/>
              <a:ext cx="542162" cy="399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PU</a:t>
              </a: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0523" name="文字方塊 49">
              <a:extLst>
                <a:ext uri="{FF2B5EF4-FFF2-40B4-BE49-F238E27FC236}">
                  <a16:creationId xmlns:a16="http://schemas.microsoft.com/office/drawing/2014/main" id="{28A53299-EBA8-4D68-9363-3578A354F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2000" y="3096730"/>
              <a:ext cx="542162" cy="399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PU</a:t>
              </a: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0524" name="文字方塊 50">
              <a:extLst>
                <a:ext uri="{FF2B5EF4-FFF2-40B4-BE49-F238E27FC236}">
                  <a16:creationId xmlns:a16="http://schemas.microsoft.com/office/drawing/2014/main" id="{C5B2B17D-8C01-4F81-8158-90AEDC285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9463" y="3528383"/>
              <a:ext cx="542162" cy="399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PU</a:t>
              </a: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0525" name="文字方塊 51">
              <a:extLst>
                <a:ext uri="{FF2B5EF4-FFF2-40B4-BE49-F238E27FC236}">
                  <a16:creationId xmlns:a16="http://schemas.microsoft.com/office/drawing/2014/main" id="{5B5ED1E5-8548-4FD5-94FE-B0D99EFEB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8505" y="3069752"/>
              <a:ext cx="542162" cy="399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PU</a:t>
              </a: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0526" name="文字方塊 52">
              <a:extLst>
                <a:ext uri="{FF2B5EF4-FFF2-40B4-BE49-F238E27FC236}">
                  <a16:creationId xmlns:a16="http://schemas.microsoft.com/office/drawing/2014/main" id="{887D36A0-94A4-42C1-BAD9-F4E4CD98D3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326" y="3069752"/>
              <a:ext cx="542162" cy="399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PU</a:t>
              </a: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0527" name="文字方塊 53">
              <a:extLst>
                <a:ext uri="{FF2B5EF4-FFF2-40B4-BE49-F238E27FC236}">
                  <a16:creationId xmlns:a16="http://schemas.microsoft.com/office/drawing/2014/main" id="{5AAA0E0C-B2BA-475C-AA4B-747F4DC52F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8505" y="3563296"/>
              <a:ext cx="542162" cy="399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PU</a:t>
              </a: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0528" name="文字方塊 54">
              <a:extLst>
                <a:ext uri="{FF2B5EF4-FFF2-40B4-BE49-F238E27FC236}">
                  <a16:creationId xmlns:a16="http://schemas.microsoft.com/office/drawing/2014/main" id="{70B904BA-B3D0-4C53-8BF3-FE64C8619D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326" y="3563296"/>
              <a:ext cx="542162" cy="399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PU</a:t>
              </a: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4" name="群組 66">
            <a:extLst>
              <a:ext uri="{FF2B5EF4-FFF2-40B4-BE49-F238E27FC236}">
                <a16:creationId xmlns:a16="http://schemas.microsoft.com/office/drawing/2014/main" id="{373B49F9-8E16-4559-BFFE-8993268AA8F7}"/>
              </a:ext>
            </a:extLst>
          </p:cNvPr>
          <p:cNvGrpSpPr>
            <a:grpSpLocks/>
          </p:cNvGrpSpPr>
          <p:nvPr/>
        </p:nvGrpSpPr>
        <p:grpSpPr bwMode="auto">
          <a:xfrm>
            <a:off x="4306888" y="1916117"/>
            <a:ext cx="2260600" cy="2111375"/>
            <a:chOff x="4306196" y="1916832"/>
            <a:chExt cx="2260153" cy="2110490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60C123BD-45A3-4CEE-8FE7-2B68F6F66315}"/>
                </a:ext>
              </a:extLst>
            </p:cNvPr>
            <p:cNvSpPr/>
            <p:nvPr/>
          </p:nvSpPr>
          <p:spPr>
            <a:xfrm>
              <a:off x="4428409" y="1916832"/>
              <a:ext cx="863429" cy="863238"/>
            </a:xfrm>
            <a:prstGeom prst="rect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5244A65E-C784-45FE-8777-9E247F9DE9E3}"/>
                </a:ext>
              </a:extLst>
            </p:cNvPr>
            <p:cNvCxnSpPr/>
            <p:nvPr/>
          </p:nvCxnSpPr>
          <p:spPr>
            <a:xfrm>
              <a:off x="4715690" y="1916832"/>
              <a:ext cx="0" cy="86323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DB8741D-76F9-49FF-80F1-47555639106A}"/>
                </a:ext>
              </a:extLst>
            </p:cNvPr>
            <p:cNvSpPr/>
            <p:nvPr/>
          </p:nvSpPr>
          <p:spPr>
            <a:xfrm>
              <a:off x="5579119" y="1916832"/>
              <a:ext cx="865016" cy="863238"/>
            </a:xfrm>
            <a:prstGeom prst="rect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06C82D32-1F7A-448E-B0FC-B764BC2213C5}"/>
                </a:ext>
              </a:extLst>
            </p:cNvPr>
            <p:cNvCxnSpPr/>
            <p:nvPr/>
          </p:nvCxnSpPr>
          <p:spPr>
            <a:xfrm>
              <a:off x="6137809" y="1916832"/>
              <a:ext cx="0" cy="86323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D2DFD3E-F8DE-4945-AFE8-C356979F67E3}"/>
                </a:ext>
              </a:extLst>
            </p:cNvPr>
            <p:cNvSpPr/>
            <p:nvPr/>
          </p:nvSpPr>
          <p:spPr>
            <a:xfrm>
              <a:off x="4428409" y="3068874"/>
              <a:ext cx="863429" cy="864824"/>
            </a:xfrm>
            <a:prstGeom prst="rect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887E06B0-B0D3-4B27-BE47-2BF20C47C97C}"/>
                </a:ext>
              </a:extLst>
            </p:cNvPr>
            <p:cNvCxnSpPr/>
            <p:nvPr/>
          </p:nvCxnSpPr>
          <p:spPr>
            <a:xfrm>
              <a:off x="4428409" y="3284683"/>
              <a:ext cx="863429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4354533-6CD3-44D1-94DF-4AC46B092958}"/>
                </a:ext>
              </a:extLst>
            </p:cNvPr>
            <p:cNvSpPr/>
            <p:nvPr/>
          </p:nvSpPr>
          <p:spPr>
            <a:xfrm>
              <a:off x="5579119" y="3068874"/>
              <a:ext cx="865016" cy="864824"/>
            </a:xfrm>
            <a:prstGeom prst="rect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82BA241B-9863-4E2D-A903-15A3CF5FB7C2}"/>
                </a:ext>
              </a:extLst>
            </p:cNvPr>
            <p:cNvCxnSpPr/>
            <p:nvPr/>
          </p:nvCxnSpPr>
          <p:spPr>
            <a:xfrm>
              <a:off x="5579119" y="3716302"/>
              <a:ext cx="865016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12" name="文字方塊 45">
              <a:extLst>
                <a:ext uri="{FF2B5EF4-FFF2-40B4-BE49-F238E27FC236}">
                  <a16:creationId xmlns:a16="http://schemas.microsoft.com/office/drawing/2014/main" id="{CDFB9AC1-C3A7-4883-AA72-8B517F33C4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6196" y="2164371"/>
              <a:ext cx="542218" cy="399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PU</a:t>
              </a: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0513" name="文字方塊 46">
              <a:extLst>
                <a:ext uri="{FF2B5EF4-FFF2-40B4-BE49-F238E27FC236}">
                  <a16:creationId xmlns:a16="http://schemas.microsoft.com/office/drawing/2014/main" id="{54384D6D-58C1-4C98-A10F-4B47EC2A78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5526" y="2164371"/>
              <a:ext cx="542218" cy="399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PU</a:t>
              </a: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0514" name="文字方塊 47">
              <a:extLst>
                <a:ext uri="{FF2B5EF4-FFF2-40B4-BE49-F238E27FC236}">
                  <a16:creationId xmlns:a16="http://schemas.microsoft.com/office/drawing/2014/main" id="{70E7FF0E-8298-40DB-9720-1FD883C51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4327" y="2164371"/>
              <a:ext cx="542218" cy="399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PU</a:t>
              </a: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0515" name="文字方塊 48">
              <a:extLst>
                <a:ext uri="{FF2B5EF4-FFF2-40B4-BE49-F238E27FC236}">
                  <a16:creationId xmlns:a16="http://schemas.microsoft.com/office/drawing/2014/main" id="{13B9FCF9-7D86-497F-84AD-14AFCEEB1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4131" y="2164371"/>
              <a:ext cx="542218" cy="399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PU</a:t>
              </a: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0516" name="文字方塊 55">
              <a:extLst>
                <a:ext uri="{FF2B5EF4-FFF2-40B4-BE49-F238E27FC236}">
                  <a16:creationId xmlns:a16="http://schemas.microsoft.com/office/drawing/2014/main" id="{24B4358C-4196-4EB4-95CE-AB61AF3968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1042" y="2981567"/>
              <a:ext cx="542218" cy="399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PU</a:t>
              </a: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0517" name="文字方塊 56">
              <a:extLst>
                <a:ext uri="{FF2B5EF4-FFF2-40B4-BE49-F238E27FC236}">
                  <a16:creationId xmlns:a16="http://schemas.microsoft.com/office/drawing/2014/main" id="{B36BE9E2-9527-4B7D-8D17-D46FF20FA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1042" y="3419521"/>
              <a:ext cx="542218" cy="399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PU</a:t>
              </a: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0518" name="文字方塊 57">
              <a:extLst>
                <a:ext uri="{FF2B5EF4-FFF2-40B4-BE49-F238E27FC236}">
                  <a16:creationId xmlns:a16="http://schemas.microsoft.com/office/drawing/2014/main" id="{774384BA-AD16-4A44-AEFD-20485BACE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497" y="3627391"/>
              <a:ext cx="542218" cy="399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PU</a:t>
              </a: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0519" name="文字方塊 58">
              <a:extLst>
                <a:ext uri="{FF2B5EF4-FFF2-40B4-BE49-F238E27FC236}">
                  <a16:creationId xmlns:a16="http://schemas.microsoft.com/office/drawing/2014/main" id="{0405A517-8F93-4254-9EE2-F7621075CE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5497" y="3203718"/>
              <a:ext cx="542218" cy="3999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PU</a:t>
              </a: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96DD519D-51C1-4A2C-AB1B-7EC16DBAF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42" y="3933825"/>
            <a:ext cx="20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(Only for SCU)</a:t>
            </a:r>
            <a:endParaRPr lang="zh-TW" altLang="en-US" sz="200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7781D801-676B-49A4-8EC6-BEBE837E0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42" y="3933825"/>
            <a:ext cx="2016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Asymmetric</a:t>
            </a:r>
            <a:endParaRPr lang="zh-TW" altLang="en-US" sz="200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63" name="圓角矩形圖說文字 62">
            <a:extLst>
              <a:ext uri="{FF2B5EF4-FFF2-40B4-BE49-F238E27FC236}">
                <a16:creationId xmlns:a16="http://schemas.microsoft.com/office/drawing/2014/main" id="{A04B7FE9-2102-4D18-B7EC-4ACB5E4A976F}"/>
              </a:ext>
            </a:extLst>
          </p:cNvPr>
          <p:cNvSpPr/>
          <p:nvPr/>
        </p:nvSpPr>
        <p:spPr>
          <a:xfrm>
            <a:off x="1908175" y="1700213"/>
            <a:ext cx="2376488" cy="4191000"/>
          </a:xfrm>
          <a:prstGeom prst="wedgeRoundRectCallout">
            <a:avLst>
              <a:gd name="adj1" fmla="val -62249"/>
              <a:gd name="adj2" fmla="val -36689"/>
              <a:gd name="adj3" fmla="val 16667"/>
            </a:avLst>
          </a:prstGeom>
          <a:noFill/>
          <a:ln w="38100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0503" name="投影片編號版面配置區 68">
            <a:extLst>
              <a:ext uri="{FF2B5EF4-FFF2-40B4-BE49-F238E27FC236}">
                <a16:creationId xmlns:a16="http://schemas.microsoft.com/office/drawing/2014/main" id="{0032657D-D9B1-427A-B304-76A0BB99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CF9E11E4-210F-4F68-933F-6862A7097DD0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13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33" grpId="0" animBg="1"/>
      <p:bldP spid="33" grpId="1" animBg="1"/>
      <p:bldP spid="34" grpId="0" animBg="1"/>
      <p:bldP spid="35" grpId="0" animBg="1"/>
      <p:bldP spid="35" grpId="1" animBg="1"/>
      <p:bldP spid="41" grpId="0"/>
      <p:bldP spid="41" grpId="1"/>
      <p:bldP spid="61" grpId="0"/>
      <p:bldP spid="62" grpId="0"/>
      <p:bldP spid="63" grpId="0" animBg="1"/>
      <p:bldP spid="63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12430-567C-4D28-8262-2ABFC1F0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zh-TW">
                <a:ea typeface="新細明體" pitchFamily="18" charset="-120"/>
              </a:rPr>
              <a:t>Transform Unit (TU)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F2D58F-7DE9-409E-8CD3-3AF7125FAD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41342" y="1208092"/>
            <a:ext cx="8181975" cy="4732337"/>
          </a:xfrm>
        </p:spPr>
        <p:txBody>
          <a:bodyPr/>
          <a:lstStyle/>
          <a:p>
            <a:pPr>
              <a:defRPr/>
            </a:pPr>
            <a:r>
              <a:rPr lang="en-GB" altLang="zh-TW" dirty="0">
                <a:ea typeface="新細明體" pitchFamily="18" charset="-120"/>
              </a:rPr>
              <a:t>Residual quad-tree transform (RQT)</a:t>
            </a:r>
          </a:p>
          <a:p>
            <a:pPr>
              <a:defRPr/>
            </a:pPr>
            <a:r>
              <a:rPr lang="en-GB" altLang="zh-TW" dirty="0">
                <a:ea typeface="新細明體" pitchFamily="18" charset="-120"/>
              </a:rPr>
              <a:t>Transform can cross PU boundaries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D1F7B1-870F-486B-B4B8-A2A45B9BDBC2}"/>
              </a:ext>
            </a:extLst>
          </p:cNvPr>
          <p:cNvSpPr/>
          <p:nvPr/>
        </p:nvSpPr>
        <p:spPr>
          <a:xfrm>
            <a:off x="755650" y="2565400"/>
            <a:ext cx="1295400" cy="1295400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b="1">
                <a:solidFill>
                  <a:srgbClr val="00B0F0"/>
                </a:solidFill>
                <a:latin typeface="Times New Roman"/>
                <a:ea typeface="新細明體" pitchFamily="18" charset="-120"/>
              </a:rPr>
              <a:t>MB</a:t>
            </a:r>
            <a:endParaRPr lang="zh-TW" altLang="en-US" sz="2000" b="1">
              <a:solidFill>
                <a:srgbClr val="00B0F0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5D08B2F-7EB9-41F2-8344-EED2021C5938}"/>
              </a:ext>
            </a:extLst>
          </p:cNvPr>
          <p:cNvCxnSpPr/>
          <p:nvPr/>
        </p:nvCxnSpPr>
        <p:spPr>
          <a:xfrm>
            <a:off x="2124075" y="3213100"/>
            <a:ext cx="935038" cy="0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10" name="群組 13">
            <a:extLst>
              <a:ext uri="{FF2B5EF4-FFF2-40B4-BE49-F238E27FC236}">
                <a16:creationId xmlns:a16="http://schemas.microsoft.com/office/drawing/2014/main" id="{7CE7575B-D85F-4E4F-B0B6-783D0F07206D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2565400"/>
            <a:ext cx="1296988" cy="1295400"/>
            <a:chOff x="2771800" y="2348880"/>
            <a:chExt cx="864000" cy="86409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1A994EB6-2715-40B1-B515-4C0CFD1101FB}"/>
                </a:ext>
              </a:extLst>
            </p:cNvPr>
            <p:cNvSpPr/>
            <p:nvPr/>
          </p:nvSpPr>
          <p:spPr>
            <a:xfrm>
              <a:off x="2771800" y="2348880"/>
              <a:ext cx="864000" cy="864096"/>
            </a:xfrm>
            <a:prstGeom prst="rect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89707AC4-E347-4A66-8E21-DD839373A630}"/>
                </a:ext>
              </a:extLst>
            </p:cNvPr>
            <p:cNvCxnSpPr>
              <a:stCxn id="15" idx="1"/>
              <a:endCxn id="15" idx="3"/>
            </p:cNvCxnSpPr>
            <p:nvPr/>
          </p:nvCxnSpPr>
          <p:spPr>
            <a:xfrm>
              <a:off x="2771800" y="2780928"/>
              <a:ext cx="864000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2BEF5CF2-AA6E-4102-AEC0-69BCC442ED5F}"/>
                </a:ext>
              </a:extLst>
            </p:cNvPr>
            <p:cNvCxnSpPr/>
            <p:nvPr/>
          </p:nvCxnSpPr>
          <p:spPr>
            <a:xfrm>
              <a:off x="3203271" y="2348880"/>
              <a:ext cx="0" cy="86409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DC72F31B-1421-45EA-9617-C2B7A65245D1}"/>
              </a:ext>
            </a:extLst>
          </p:cNvPr>
          <p:cNvCxnSpPr/>
          <p:nvPr/>
        </p:nvCxnSpPr>
        <p:spPr>
          <a:xfrm>
            <a:off x="6084888" y="2879725"/>
            <a:ext cx="6477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82FE67D-390F-45F8-BCFA-8A7156FCAB03}"/>
              </a:ext>
            </a:extLst>
          </p:cNvPr>
          <p:cNvCxnSpPr/>
          <p:nvPr/>
        </p:nvCxnSpPr>
        <p:spPr>
          <a:xfrm>
            <a:off x="6408738" y="2565400"/>
            <a:ext cx="0" cy="64770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13" name="群組 51">
            <a:extLst>
              <a:ext uri="{FF2B5EF4-FFF2-40B4-BE49-F238E27FC236}">
                <a16:creationId xmlns:a16="http://schemas.microsoft.com/office/drawing/2014/main" id="{836CBE50-1B2F-4B54-AB6C-555D3D8C3C8E}"/>
              </a:ext>
            </a:extLst>
          </p:cNvPr>
          <p:cNvGrpSpPr>
            <a:grpSpLocks/>
          </p:cNvGrpSpPr>
          <p:nvPr/>
        </p:nvGrpSpPr>
        <p:grpSpPr bwMode="auto">
          <a:xfrm>
            <a:off x="3132138" y="2565400"/>
            <a:ext cx="1295400" cy="1295400"/>
            <a:chOff x="3131984" y="2564904"/>
            <a:chExt cx="1296000" cy="1296000"/>
          </a:xfrm>
        </p:grpSpPr>
        <p:grpSp>
          <p:nvGrpSpPr>
            <p:cNvPr id="21561" name="群組 12">
              <a:extLst>
                <a:ext uri="{FF2B5EF4-FFF2-40B4-BE49-F238E27FC236}">
                  <a16:creationId xmlns:a16="http://schemas.microsoft.com/office/drawing/2014/main" id="{ED80E4FD-57DF-4B57-8B10-3BD091C0E1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1984" y="2564904"/>
              <a:ext cx="1296000" cy="1296000"/>
              <a:chOff x="2771800" y="2348880"/>
              <a:chExt cx="864000" cy="864096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957DA65-63B4-4BB5-A957-0684625684FF}"/>
                  </a:ext>
                </a:extLst>
              </p:cNvPr>
              <p:cNvSpPr/>
              <p:nvPr/>
            </p:nvSpPr>
            <p:spPr>
              <a:xfrm>
                <a:off x="2771800" y="2348880"/>
                <a:ext cx="864000" cy="864096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TW" altLang="en-US" sz="2000">
                  <a:solidFill>
                    <a:srgbClr val="FFFFFF"/>
                  </a:solidFill>
                  <a:latin typeface="Times New Roman"/>
                  <a:ea typeface="新細明體" pitchFamily="18" charset="-120"/>
                </a:endParaRPr>
              </a:p>
            </p:txBody>
          </p: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5F33126E-0EB5-4C78-B986-54923C870079}"/>
                  </a:ext>
                </a:extLst>
              </p:cNvPr>
              <p:cNvCxnSpPr>
                <a:stCxn id="7" idx="1"/>
                <a:endCxn id="7" idx="3"/>
              </p:cNvCxnSpPr>
              <p:nvPr/>
            </p:nvCxnSpPr>
            <p:spPr>
              <a:xfrm>
                <a:off x="2771800" y="2780928"/>
                <a:ext cx="864000" cy="0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E00DDD85-2568-474A-9DBF-F8C80C99639E}"/>
                  </a:ext>
                </a:extLst>
              </p:cNvPr>
              <p:cNvCxnSpPr/>
              <p:nvPr/>
            </p:nvCxnSpPr>
            <p:spPr>
              <a:xfrm>
                <a:off x="3203800" y="2348880"/>
                <a:ext cx="0" cy="864096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62" name="文字方塊 21">
              <a:extLst>
                <a:ext uri="{FF2B5EF4-FFF2-40B4-BE49-F238E27FC236}">
                  <a16:creationId xmlns:a16="http://schemas.microsoft.com/office/drawing/2014/main" id="{973DD516-A6A2-477B-99D2-31FDF7F299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454" y="2709434"/>
              <a:ext cx="527953" cy="400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TU</a:t>
              </a: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1563" name="文字方塊 22">
              <a:extLst>
                <a:ext uri="{FF2B5EF4-FFF2-40B4-BE49-F238E27FC236}">
                  <a16:creationId xmlns:a16="http://schemas.microsoft.com/office/drawing/2014/main" id="{1724D9D9-8DD5-42EB-A9AA-8AED5C6F4B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454" y="2709434"/>
              <a:ext cx="527953" cy="400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TU</a:t>
              </a: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1564" name="文字方塊 23">
              <a:extLst>
                <a:ext uri="{FF2B5EF4-FFF2-40B4-BE49-F238E27FC236}">
                  <a16:creationId xmlns:a16="http://schemas.microsoft.com/office/drawing/2014/main" id="{F288958F-1B39-47C4-BE26-70A426C9F3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454" y="3347905"/>
              <a:ext cx="527953" cy="400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TU</a:t>
              </a: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1565" name="文字方塊 24">
              <a:extLst>
                <a:ext uri="{FF2B5EF4-FFF2-40B4-BE49-F238E27FC236}">
                  <a16:creationId xmlns:a16="http://schemas.microsoft.com/office/drawing/2014/main" id="{BF9744E7-62C3-4F6E-B8CF-A4DCF3FA22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454" y="3347905"/>
              <a:ext cx="527953" cy="400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TU</a:t>
              </a: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sp>
        <p:nvSpPr>
          <p:cNvPr id="21514" name="文字方塊 25">
            <a:extLst>
              <a:ext uri="{FF2B5EF4-FFF2-40B4-BE49-F238E27FC236}">
                <a16:creationId xmlns:a16="http://schemas.microsoft.com/office/drawing/2014/main" id="{6C753167-558D-4E27-9528-7F9EFCE22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2708275"/>
            <a:ext cx="52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TU</a:t>
            </a: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515" name="文字方塊 26">
            <a:extLst>
              <a:ext uri="{FF2B5EF4-FFF2-40B4-BE49-F238E27FC236}">
                <a16:creationId xmlns:a16="http://schemas.microsoft.com/office/drawing/2014/main" id="{0A214D33-42EB-483D-B039-B23E527B9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500" y="3348038"/>
            <a:ext cx="52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TU</a:t>
            </a: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516" name="文字方塊 27">
            <a:extLst>
              <a:ext uri="{FF2B5EF4-FFF2-40B4-BE49-F238E27FC236}">
                <a16:creationId xmlns:a16="http://schemas.microsoft.com/office/drawing/2014/main" id="{1D448E8C-A93C-4208-B4EF-296CC9D9C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3348038"/>
            <a:ext cx="52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TU</a:t>
            </a: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517" name="文字方塊 28">
            <a:extLst>
              <a:ext uri="{FF2B5EF4-FFF2-40B4-BE49-F238E27FC236}">
                <a16:creationId xmlns:a16="http://schemas.microsoft.com/office/drawing/2014/main" id="{5B6A5C5E-079B-4F98-B320-77441EC1E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565400"/>
            <a:ext cx="52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TU</a:t>
            </a: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518" name="文字方塊 29">
            <a:extLst>
              <a:ext uri="{FF2B5EF4-FFF2-40B4-BE49-F238E27FC236}">
                <a16:creationId xmlns:a16="http://schemas.microsoft.com/office/drawing/2014/main" id="{D4893505-7523-4AA6-8363-E9C58CB39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2916238"/>
            <a:ext cx="52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TU</a:t>
            </a: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519" name="文字方塊 30">
            <a:extLst>
              <a:ext uri="{FF2B5EF4-FFF2-40B4-BE49-F238E27FC236}">
                <a16:creationId xmlns:a16="http://schemas.microsoft.com/office/drawing/2014/main" id="{E6BD7E37-0834-4C0B-BCE2-680C0C642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663" y="2565400"/>
            <a:ext cx="52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TU</a:t>
            </a: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520" name="文字方塊 31">
            <a:extLst>
              <a:ext uri="{FF2B5EF4-FFF2-40B4-BE49-F238E27FC236}">
                <a16:creationId xmlns:a16="http://schemas.microsoft.com/office/drawing/2014/main" id="{75EA2D40-B21E-41FE-A8BD-0F21C5FAE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6663" y="2916238"/>
            <a:ext cx="52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TU</a:t>
            </a: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F99B82D6-FF44-4AD2-BF3C-9D7268CF5F18}"/>
              </a:ext>
            </a:extLst>
          </p:cNvPr>
          <p:cNvCxnSpPr/>
          <p:nvPr/>
        </p:nvCxnSpPr>
        <p:spPr>
          <a:xfrm>
            <a:off x="3779838" y="2420938"/>
            <a:ext cx="647700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CEC451A6-4DEE-43C0-A2E7-CC74F4F2EED3}"/>
              </a:ext>
            </a:extLst>
          </p:cNvPr>
          <p:cNvCxnSpPr/>
          <p:nvPr/>
        </p:nvCxnSpPr>
        <p:spPr>
          <a:xfrm>
            <a:off x="6408738" y="2420938"/>
            <a:ext cx="323850" cy="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6945C729-F21E-4B68-B840-1CD79888EA46}"/>
              </a:ext>
            </a:extLst>
          </p:cNvPr>
          <p:cNvCxnSpPr/>
          <p:nvPr/>
        </p:nvCxnSpPr>
        <p:spPr>
          <a:xfrm>
            <a:off x="4572000" y="2565400"/>
            <a:ext cx="0" cy="64770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9E61F77E-349E-4340-B865-E779F0172F41}"/>
              </a:ext>
            </a:extLst>
          </p:cNvPr>
          <p:cNvCxnSpPr/>
          <p:nvPr/>
        </p:nvCxnSpPr>
        <p:spPr>
          <a:xfrm>
            <a:off x="6875463" y="2565400"/>
            <a:ext cx="0" cy="323850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5" name="文字方塊 39">
            <a:extLst>
              <a:ext uri="{FF2B5EF4-FFF2-40B4-BE49-F238E27FC236}">
                <a16:creationId xmlns:a16="http://schemas.microsoft.com/office/drawing/2014/main" id="{0AB887A0-CDB6-4946-872D-A075A0907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9" y="2100263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8</a:t>
            </a: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526" name="文字方塊 40">
            <a:extLst>
              <a:ext uri="{FF2B5EF4-FFF2-40B4-BE49-F238E27FC236}">
                <a16:creationId xmlns:a16="http://schemas.microsoft.com/office/drawing/2014/main" id="{AF1B0408-74E1-4B0A-B54D-453F5EF30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4" y="27003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8</a:t>
            </a: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527" name="文字方塊 41">
            <a:extLst>
              <a:ext uri="{FF2B5EF4-FFF2-40B4-BE49-F238E27FC236}">
                <a16:creationId xmlns:a16="http://schemas.microsoft.com/office/drawing/2014/main" id="{C2E7B53D-420A-4F74-93A3-AF9883D82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4" y="205263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4</a:t>
            </a: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528" name="文字方塊 42">
            <a:extLst>
              <a:ext uri="{FF2B5EF4-FFF2-40B4-BE49-F238E27FC236}">
                <a16:creationId xmlns:a16="http://schemas.microsoft.com/office/drawing/2014/main" id="{51264209-F235-40FD-BAD3-636BF7526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2292" y="2516188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4</a:t>
            </a: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4" name="左大括弧 43">
            <a:extLst>
              <a:ext uri="{FF2B5EF4-FFF2-40B4-BE49-F238E27FC236}">
                <a16:creationId xmlns:a16="http://schemas.microsoft.com/office/drawing/2014/main" id="{717FDFFA-6558-44A1-B84A-8A613C303823}"/>
              </a:ext>
            </a:extLst>
          </p:cNvPr>
          <p:cNvSpPr/>
          <p:nvPr/>
        </p:nvSpPr>
        <p:spPr>
          <a:xfrm rot="10800000">
            <a:off x="7019929" y="2565400"/>
            <a:ext cx="576263" cy="1295400"/>
          </a:xfrm>
          <a:prstGeom prst="leftBrac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1530" name="文字方塊 44">
            <a:extLst>
              <a:ext uri="{FF2B5EF4-FFF2-40B4-BE49-F238E27FC236}">
                <a16:creationId xmlns:a16="http://schemas.microsoft.com/office/drawing/2014/main" id="{4A2FF5B6-E07B-45F0-AB50-08941FB68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92" y="2997200"/>
            <a:ext cx="154414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 b="1">
                <a:solidFill>
                  <a:srgbClr val="00B0F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PU Aligned</a:t>
            </a:r>
            <a:endParaRPr lang="zh-TW" altLang="en-US" sz="2000" b="1">
              <a:solidFill>
                <a:srgbClr val="00B0F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592E6EB-F4A3-4C21-8F90-B449EA2E9C95}"/>
              </a:ext>
            </a:extLst>
          </p:cNvPr>
          <p:cNvSpPr/>
          <p:nvPr/>
        </p:nvSpPr>
        <p:spPr>
          <a:xfrm>
            <a:off x="755650" y="4437063"/>
            <a:ext cx="1295400" cy="1295400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b="1">
                <a:solidFill>
                  <a:srgbClr val="FF0000"/>
                </a:solidFill>
                <a:latin typeface="Times New Roman"/>
                <a:ea typeface="新細明體" pitchFamily="18" charset="-120"/>
              </a:rPr>
              <a:t>CU</a:t>
            </a:r>
            <a:endParaRPr lang="zh-TW" altLang="en-US" sz="2000" b="1">
              <a:solidFill>
                <a:srgbClr val="FF0000"/>
              </a:solidFill>
              <a:latin typeface="Times New Roman"/>
              <a:ea typeface="新細明體" pitchFamily="18" charset="-120"/>
            </a:endParaRP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F83C3D8F-25DE-498B-AD22-FF1DCC44241F}"/>
              </a:ext>
            </a:extLst>
          </p:cNvPr>
          <p:cNvCxnSpPr/>
          <p:nvPr/>
        </p:nvCxnSpPr>
        <p:spPr>
          <a:xfrm>
            <a:off x="2124075" y="5084763"/>
            <a:ext cx="93503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>
            <a:extLst>
              <a:ext uri="{FF2B5EF4-FFF2-40B4-BE49-F238E27FC236}">
                <a16:creationId xmlns:a16="http://schemas.microsoft.com/office/drawing/2014/main" id="{E8FB9E47-E021-4EFE-B985-15E6180AF88E}"/>
              </a:ext>
            </a:extLst>
          </p:cNvPr>
          <p:cNvSpPr/>
          <p:nvPr/>
        </p:nvSpPr>
        <p:spPr>
          <a:xfrm>
            <a:off x="3132138" y="4437063"/>
            <a:ext cx="1295400" cy="1295400"/>
          </a:xfrm>
          <a:prstGeom prst="rect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1534" name="文字方塊 54">
            <a:extLst>
              <a:ext uri="{FF2B5EF4-FFF2-40B4-BE49-F238E27FC236}">
                <a16:creationId xmlns:a16="http://schemas.microsoft.com/office/drawing/2014/main" id="{55059C1C-C665-4881-A1A4-EF1FFB9A8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363" y="4900613"/>
            <a:ext cx="52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TU</a:t>
            </a: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grpSp>
        <p:nvGrpSpPr>
          <p:cNvPr id="21535" name="群組 61">
            <a:extLst>
              <a:ext uri="{FF2B5EF4-FFF2-40B4-BE49-F238E27FC236}">
                <a16:creationId xmlns:a16="http://schemas.microsoft.com/office/drawing/2014/main" id="{A7ECBA84-6333-428F-BEFD-E4A768C4F195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4437063"/>
            <a:ext cx="1295400" cy="1295400"/>
            <a:chOff x="3131984" y="2564904"/>
            <a:chExt cx="1296000" cy="1296000"/>
          </a:xfrm>
        </p:grpSpPr>
        <p:grpSp>
          <p:nvGrpSpPr>
            <p:cNvPr id="21553" name="群組 12">
              <a:extLst>
                <a:ext uri="{FF2B5EF4-FFF2-40B4-BE49-F238E27FC236}">
                  <a16:creationId xmlns:a16="http://schemas.microsoft.com/office/drawing/2014/main" id="{BF108D6B-66B8-4FDB-9F49-F35A40F6B5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1984" y="2564904"/>
              <a:ext cx="1296000" cy="1296000"/>
              <a:chOff x="2771800" y="2348880"/>
              <a:chExt cx="864000" cy="864096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9A7C02E-729B-4997-9D1A-1DF64A9A9450}"/>
                  </a:ext>
                </a:extLst>
              </p:cNvPr>
              <p:cNvSpPr/>
              <p:nvPr/>
            </p:nvSpPr>
            <p:spPr>
              <a:xfrm>
                <a:off x="2771800" y="2348880"/>
                <a:ext cx="864000" cy="864096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TW" altLang="en-US" sz="2000">
                  <a:solidFill>
                    <a:srgbClr val="FFFFFF"/>
                  </a:solidFill>
                  <a:latin typeface="Times New Roman"/>
                  <a:ea typeface="新細明體" pitchFamily="18" charset="-120"/>
                </a:endParaRPr>
              </a:p>
            </p:txBody>
          </p: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8520E269-74B8-4E36-BB8C-9966058C1905}"/>
                  </a:ext>
                </a:extLst>
              </p:cNvPr>
              <p:cNvCxnSpPr>
                <a:stCxn id="68" idx="1"/>
                <a:endCxn id="68" idx="3"/>
              </p:cNvCxnSpPr>
              <p:nvPr/>
            </p:nvCxnSpPr>
            <p:spPr>
              <a:xfrm>
                <a:off x="2771800" y="2780928"/>
                <a:ext cx="864000" cy="0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接點 69">
                <a:extLst>
                  <a:ext uri="{FF2B5EF4-FFF2-40B4-BE49-F238E27FC236}">
                    <a16:creationId xmlns:a16="http://schemas.microsoft.com/office/drawing/2014/main" id="{680ADEEA-0B4E-4528-91A6-1D520F76D031}"/>
                  </a:ext>
                </a:extLst>
              </p:cNvPr>
              <p:cNvCxnSpPr/>
              <p:nvPr/>
            </p:nvCxnSpPr>
            <p:spPr>
              <a:xfrm>
                <a:off x="3203800" y="2348880"/>
                <a:ext cx="0" cy="864096"/>
              </a:xfrm>
              <a:prstGeom prst="line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554" name="文字方塊 63">
              <a:extLst>
                <a:ext uri="{FF2B5EF4-FFF2-40B4-BE49-F238E27FC236}">
                  <a16:creationId xmlns:a16="http://schemas.microsoft.com/office/drawing/2014/main" id="{860C4445-AE13-418A-8DD2-CEA8321B9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454" y="2709433"/>
              <a:ext cx="527953" cy="400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TU</a:t>
              </a: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1555" name="文字方塊 64">
              <a:extLst>
                <a:ext uri="{FF2B5EF4-FFF2-40B4-BE49-F238E27FC236}">
                  <a16:creationId xmlns:a16="http://schemas.microsoft.com/office/drawing/2014/main" id="{6C7CA7F7-7E2B-41FA-93B2-8BB324BC8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454" y="2709433"/>
              <a:ext cx="527953" cy="400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TU</a:t>
              </a: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1556" name="文字方塊 65">
              <a:extLst>
                <a:ext uri="{FF2B5EF4-FFF2-40B4-BE49-F238E27FC236}">
                  <a16:creationId xmlns:a16="http://schemas.microsoft.com/office/drawing/2014/main" id="{7B088117-EC61-47F1-BADE-8BC7DB170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454" y="3347903"/>
              <a:ext cx="527953" cy="400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TU</a:t>
              </a: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21557" name="文字方塊 66">
              <a:extLst>
                <a:ext uri="{FF2B5EF4-FFF2-40B4-BE49-F238E27FC236}">
                  <a16:creationId xmlns:a16="http://schemas.microsoft.com/office/drawing/2014/main" id="{4FC7E8CF-665E-42AF-8DCE-D0776D898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454" y="3347903"/>
              <a:ext cx="527953" cy="400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TU</a:t>
              </a:r>
              <a:endParaRPr lang="zh-TW" altLang="en-US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21536" name="群組 70">
            <a:extLst>
              <a:ext uri="{FF2B5EF4-FFF2-40B4-BE49-F238E27FC236}">
                <a16:creationId xmlns:a16="http://schemas.microsoft.com/office/drawing/2014/main" id="{B01A0888-43D0-4D06-AB7D-DC26A2DB7A51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437063"/>
            <a:ext cx="1296988" cy="1295400"/>
            <a:chOff x="2771800" y="2348880"/>
            <a:chExt cx="864000" cy="864096"/>
          </a:xfrm>
        </p:grpSpPr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61E66C20-FE20-4F44-86E9-326061F606F1}"/>
                </a:ext>
              </a:extLst>
            </p:cNvPr>
            <p:cNvSpPr/>
            <p:nvPr/>
          </p:nvSpPr>
          <p:spPr>
            <a:xfrm>
              <a:off x="2771800" y="2348880"/>
              <a:ext cx="864000" cy="864096"/>
            </a:xfrm>
            <a:prstGeom prst="rect">
              <a:avLst/>
            </a:prstGeom>
            <a:noFill/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73" name="直線接點 72">
              <a:extLst>
                <a:ext uri="{FF2B5EF4-FFF2-40B4-BE49-F238E27FC236}">
                  <a16:creationId xmlns:a16="http://schemas.microsoft.com/office/drawing/2014/main" id="{3320B06D-8121-4DEE-89D5-3908A3740F90}"/>
                </a:ext>
              </a:extLst>
            </p:cNvPr>
            <p:cNvCxnSpPr>
              <a:stCxn id="72" idx="1"/>
              <a:endCxn id="72" idx="3"/>
            </p:cNvCxnSpPr>
            <p:nvPr/>
          </p:nvCxnSpPr>
          <p:spPr>
            <a:xfrm>
              <a:off x="2771800" y="2780928"/>
              <a:ext cx="864000" cy="0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3D52489F-7EBF-4127-A193-FA158CC2454F}"/>
                </a:ext>
              </a:extLst>
            </p:cNvPr>
            <p:cNvCxnSpPr/>
            <p:nvPr/>
          </p:nvCxnSpPr>
          <p:spPr>
            <a:xfrm>
              <a:off x="3203271" y="2348880"/>
              <a:ext cx="0" cy="864096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6F4FEB0A-BF1F-4B43-B785-CA6F70630E89}"/>
              </a:ext>
            </a:extLst>
          </p:cNvPr>
          <p:cNvCxnSpPr/>
          <p:nvPr/>
        </p:nvCxnSpPr>
        <p:spPr>
          <a:xfrm>
            <a:off x="6516688" y="4752975"/>
            <a:ext cx="64770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A9E9D3C0-EE06-4DC1-83ED-A1641AACFB31}"/>
              </a:ext>
            </a:extLst>
          </p:cNvPr>
          <p:cNvCxnSpPr/>
          <p:nvPr/>
        </p:nvCxnSpPr>
        <p:spPr>
          <a:xfrm>
            <a:off x="6840538" y="4437063"/>
            <a:ext cx="0" cy="64770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39" name="文字方塊 76">
            <a:extLst>
              <a:ext uri="{FF2B5EF4-FFF2-40B4-BE49-F238E27FC236}">
                <a16:creationId xmlns:a16="http://schemas.microsoft.com/office/drawing/2014/main" id="{B7CABDCC-63C6-49FE-B51A-97A36A52B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00" y="4581525"/>
            <a:ext cx="52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TU</a:t>
            </a: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540" name="文字方塊 77">
            <a:extLst>
              <a:ext uri="{FF2B5EF4-FFF2-40B4-BE49-F238E27FC236}">
                <a16:creationId xmlns:a16="http://schemas.microsoft.com/office/drawing/2014/main" id="{1BF8A6AC-9F81-40A7-AF5B-C292E92A6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00" y="5219700"/>
            <a:ext cx="52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TU</a:t>
            </a: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541" name="文字方塊 78">
            <a:extLst>
              <a:ext uri="{FF2B5EF4-FFF2-40B4-BE49-F238E27FC236}">
                <a16:creationId xmlns:a16="http://schemas.microsoft.com/office/drawing/2014/main" id="{EDBCA36F-9A31-4FEF-A5E0-35BC6BCE3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5219700"/>
            <a:ext cx="52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TU</a:t>
            </a: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542" name="文字方塊 79">
            <a:extLst>
              <a:ext uri="{FF2B5EF4-FFF2-40B4-BE49-F238E27FC236}">
                <a16:creationId xmlns:a16="http://schemas.microsoft.com/office/drawing/2014/main" id="{8E4A0E18-4EC7-4268-87F3-7C3E265B4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4437063"/>
            <a:ext cx="52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TU</a:t>
            </a: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543" name="文字方塊 80">
            <a:extLst>
              <a:ext uri="{FF2B5EF4-FFF2-40B4-BE49-F238E27FC236}">
                <a16:creationId xmlns:a16="http://schemas.microsoft.com/office/drawing/2014/main" id="{230298B5-29BD-443B-81E6-7AAA8FFB0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3663" y="4787900"/>
            <a:ext cx="52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TU</a:t>
            </a: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544" name="文字方塊 81">
            <a:extLst>
              <a:ext uri="{FF2B5EF4-FFF2-40B4-BE49-F238E27FC236}">
                <a16:creationId xmlns:a16="http://schemas.microsoft.com/office/drawing/2014/main" id="{283DEE04-EBA0-4687-9B63-00662C89A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4437063"/>
            <a:ext cx="52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TU</a:t>
            </a: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545" name="文字方塊 82">
            <a:extLst>
              <a:ext uri="{FF2B5EF4-FFF2-40B4-BE49-F238E27FC236}">
                <a16:creationId xmlns:a16="http://schemas.microsoft.com/office/drawing/2014/main" id="{38ECB857-A22D-4EBE-81F7-4106E1B41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4787900"/>
            <a:ext cx="527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TU</a:t>
            </a: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5" name="左大括弧 84">
            <a:extLst>
              <a:ext uri="{FF2B5EF4-FFF2-40B4-BE49-F238E27FC236}">
                <a16:creationId xmlns:a16="http://schemas.microsoft.com/office/drawing/2014/main" id="{B1E9397B-DD7E-4E5D-9DCE-1FE4EB3122EF}"/>
              </a:ext>
            </a:extLst>
          </p:cNvPr>
          <p:cNvSpPr/>
          <p:nvPr/>
        </p:nvSpPr>
        <p:spPr>
          <a:xfrm rot="10800000">
            <a:off x="7164388" y="4437063"/>
            <a:ext cx="252412" cy="32385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1547" name="文字方塊 85">
            <a:extLst>
              <a:ext uri="{FF2B5EF4-FFF2-40B4-BE49-F238E27FC236}">
                <a16:creationId xmlns:a16="http://schemas.microsoft.com/office/drawing/2014/main" id="{C25B6F79-9E39-43E3-B861-9C2B5F99F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92" y="4365629"/>
            <a:ext cx="1990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May be skipped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8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 if 4 ×4</a:t>
            </a:r>
            <a:endParaRPr lang="zh-TW" altLang="en-US" sz="180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548" name="文字方塊 86">
            <a:extLst>
              <a:ext uri="{FF2B5EF4-FFF2-40B4-BE49-F238E27FC236}">
                <a16:creationId xmlns:a16="http://schemas.microsoft.com/office/drawing/2014/main" id="{7D8344A8-B5A0-4AC2-8655-74C8DA6B8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42" y="4724400"/>
            <a:ext cx="790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RQT</a:t>
            </a:r>
            <a:endParaRPr lang="zh-TW" altLang="en-US" sz="200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549" name="投影片編號版面配置區 87">
            <a:extLst>
              <a:ext uri="{FF2B5EF4-FFF2-40B4-BE49-F238E27FC236}">
                <a16:creationId xmlns:a16="http://schemas.microsoft.com/office/drawing/2014/main" id="{BC9C2F65-516F-4EBD-8CC7-7D544825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6864336-4C36-4F70-8A62-7597EE311267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14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圓角矩形圖說文字 59">
            <a:extLst>
              <a:ext uri="{FF2B5EF4-FFF2-40B4-BE49-F238E27FC236}">
                <a16:creationId xmlns:a16="http://schemas.microsoft.com/office/drawing/2014/main" id="{C8C37E19-16B3-4974-9E80-A52EBA67ACF3}"/>
              </a:ext>
            </a:extLst>
          </p:cNvPr>
          <p:cNvSpPr/>
          <p:nvPr/>
        </p:nvSpPr>
        <p:spPr>
          <a:xfrm>
            <a:off x="5551488" y="3768725"/>
            <a:ext cx="2952750" cy="1079500"/>
          </a:xfrm>
          <a:prstGeom prst="wedgeRoundRectCallout">
            <a:avLst>
              <a:gd name="adj1" fmla="val -93012"/>
              <a:gd name="adj2" fmla="val 66181"/>
              <a:gd name="adj3" fmla="val 16667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 dirty="0">
              <a:solidFill>
                <a:srgbClr val="FFFFFF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50ED8C0-8F2E-410A-AD72-B8FA44C68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itchFamily="18" charset="-120"/>
              </a:rPr>
              <a:t>HEVC Tool Features</a:t>
            </a:r>
            <a:endParaRPr lang="zh-TW" altLang="en-US">
              <a:ea typeface="新細明體" pitchFamily="18" charset="-120"/>
            </a:endParaRPr>
          </a:p>
        </p:txBody>
      </p:sp>
      <p:pic>
        <p:nvPicPr>
          <p:cNvPr id="22532" name="Ink 2">
            <a:extLst>
              <a:ext uri="{FF2B5EF4-FFF2-40B4-BE49-F238E27FC236}">
                <a16:creationId xmlns:a16="http://schemas.microsoft.com/office/drawing/2014/main" id="{6F9621DD-37EB-4C23-93AC-E9FBE91C93AD}"/>
              </a:ext>
            </a:extLst>
          </p:cNvPr>
          <p:cNvPicPr>
            <a:picLocks noRot="1" noChangeAspect="1" noEditPoints="1"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533" name="內容版面配置區 69">
            <a:extLst>
              <a:ext uri="{FF2B5EF4-FFF2-40B4-BE49-F238E27FC236}">
                <a16:creationId xmlns:a16="http://schemas.microsoft.com/office/drawing/2014/main" id="{F3690035-B9FF-4069-B022-A98380019BA6}"/>
              </a:ext>
            </a:extLst>
          </p:cNvPr>
          <p:cNvGrpSpPr>
            <a:grpSpLocks noGrp="1"/>
          </p:cNvGrpSpPr>
          <p:nvPr/>
        </p:nvGrpSpPr>
        <p:grpSpPr bwMode="auto">
          <a:xfrm>
            <a:off x="503242" y="1152529"/>
            <a:ext cx="8359775" cy="5014913"/>
            <a:chOff x="71796" y="1438589"/>
            <a:chExt cx="9256224" cy="5232341"/>
          </a:xfrm>
        </p:grpSpPr>
        <p:pic>
          <p:nvPicPr>
            <p:cNvPr id="22535" name="Picture 3">
              <a:extLst>
                <a:ext uri="{FF2B5EF4-FFF2-40B4-BE49-F238E27FC236}">
                  <a16:creationId xmlns:a16="http://schemas.microsoft.com/office/drawing/2014/main" id="{851A5705-FC00-4BEF-A800-ABAE80D8DB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8" t="6470" r="1361" b="1842"/>
            <a:stretch>
              <a:fillRect/>
            </a:stretch>
          </p:blipFill>
          <p:spPr bwMode="auto">
            <a:xfrm>
              <a:off x="361951" y="1438589"/>
              <a:ext cx="1195876" cy="69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6" name="Picture 6">
              <a:extLst>
                <a:ext uri="{FF2B5EF4-FFF2-40B4-BE49-F238E27FC236}">
                  <a16:creationId xmlns:a16="http://schemas.microsoft.com/office/drawing/2014/main" id="{C527F8BB-8749-4350-8001-6BEB9479BA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0" t="6029" r="1361" b="1842"/>
            <a:stretch>
              <a:fillRect/>
            </a:stretch>
          </p:blipFill>
          <p:spPr bwMode="auto">
            <a:xfrm>
              <a:off x="111162" y="3288443"/>
              <a:ext cx="1195876" cy="693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7" name="Picture 5">
              <a:extLst>
                <a:ext uri="{FF2B5EF4-FFF2-40B4-BE49-F238E27FC236}">
                  <a16:creationId xmlns:a16="http://schemas.microsoft.com/office/drawing/2014/main" id="{CD5A989C-0A2B-40B5-BF1F-23145A4DA7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0" t="6029" r="1215" b="1842"/>
            <a:stretch>
              <a:fillRect/>
            </a:stretch>
          </p:blipFill>
          <p:spPr bwMode="auto">
            <a:xfrm>
              <a:off x="230892" y="3401128"/>
              <a:ext cx="1156013" cy="669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38" name="Picture 4">
              <a:extLst>
                <a:ext uri="{FF2B5EF4-FFF2-40B4-BE49-F238E27FC236}">
                  <a16:creationId xmlns:a16="http://schemas.microsoft.com/office/drawing/2014/main" id="{BDB62E63-6D2A-4727-96C0-3B716AEF5C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" t="5789" r="1361" b="1842"/>
            <a:stretch>
              <a:fillRect/>
            </a:stretch>
          </p:blipFill>
          <p:spPr bwMode="auto">
            <a:xfrm>
              <a:off x="350364" y="3514312"/>
              <a:ext cx="1156013" cy="670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5" name="圖案 105">
              <a:extLst>
                <a:ext uri="{FF2B5EF4-FFF2-40B4-BE49-F238E27FC236}">
                  <a16:creationId xmlns:a16="http://schemas.microsoft.com/office/drawing/2014/main" id="{096964D1-636E-43D1-A166-11E6BFD43F3B}"/>
                </a:ext>
              </a:extLst>
            </p:cNvPr>
            <p:cNvCxnSpPr>
              <a:stCxn id="93" idx="4"/>
            </p:cNvCxnSpPr>
            <p:nvPr/>
          </p:nvCxnSpPr>
          <p:spPr bwMode="auto">
            <a:xfrm rot="16200000" flipH="1">
              <a:off x="1844502" y="3061386"/>
              <a:ext cx="1752395" cy="703093"/>
            </a:xfrm>
            <a:prstGeom prst="bentConnector3">
              <a:avLst>
                <a:gd name="adj1" fmla="val 100150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4E497DA0-6EDF-4273-A550-A2B3628E20C2}"/>
                </a:ext>
              </a:extLst>
            </p:cNvPr>
            <p:cNvSpPr/>
            <p:nvPr/>
          </p:nvSpPr>
          <p:spPr bwMode="auto">
            <a:xfrm>
              <a:off x="326667" y="2173999"/>
              <a:ext cx="1197017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Current Frame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CA037E5-4404-4E61-BE02-8F2256A881FA}"/>
                </a:ext>
              </a:extLst>
            </p:cNvPr>
            <p:cNvSpPr/>
            <p:nvPr/>
          </p:nvSpPr>
          <p:spPr bwMode="auto">
            <a:xfrm>
              <a:off x="326667" y="4227846"/>
              <a:ext cx="1197017" cy="637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Frame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Buffer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2D9B833C-AA91-4539-9B06-900E87BF1A37}"/>
                </a:ext>
              </a:extLst>
            </p:cNvPr>
            <p:cNvSpPr/>
            <p:nvPr/>
          </p:nvSpPr>
          <p:spPr bwMode="auto">
            <a:xfrm>
              <a:off x="3038850" y="5324335"/>
              <a:ext cx="1195259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4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Intra Prediction</a:t>
              </a:r>
              <a:endParaRPr lang="zh-TW" altLang="en-US" sz="14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961E3D65-C1ED-4507-A550-7630BD4EB851}"/>
                </a:ext>
              </a:extLst>
            </p:cNvPr>
            <p:cNvSpPr/>
            <p:nvPr/>
          </p:nvSpPr>
          <p:spPr bwMode="auto">
            <a:xfrm>
              <a:off x="3049396" y="4093683"/>
              <a:ext cx="1302480" cy="637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Inter Prediction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5BF8CEF-C77F-492D-AF9A-87D54D3F1C95}"/>
                </a:ext>
              </a:extLst>
            </p:cNvPr>
            <p:cNvSpPr/>
            <p:nvPr/>
          </p:nvSpPr>
          <p:spPr bwMode="auto">
            <a:xfrm>
              <a:off x="6933987" y="2173999"/>
              <a:ext cx="1195259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Entropy Coding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0774CB9A-1FEA-4FFC-B58E-7C7F535A43FC}"/>
                </a:ext>
              </a:extLst>
            </p:cNvPr>
            <p:cNvSpPr/>
            <p:nvPr/>
          </p:nvSpPr>
          <p:spPr bwMode="auto">
            <a:xfrm>
              <a:off x="5529558" y="6031587"/>
              <a:ext cx="1195259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IQ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IDCT</a:t>
              </a:r>
              <a:endParaRPr lang="zh-TW" altLang="en-US" sz="1700" baseline="300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8A0399A6-849F-48AE-B553-AD4FE4C7D19A}"/>
                </a:ext>
              </a:extLst>
            </p:cNvPr>
            <p:cNvSpPr/>
            <p:nvPr/>
          </p:nvSpPr>
          <p:spPr bwMode="auto">
            <a:xfrm>
              <a:off x="5529558" y="2173999"/>
              <a:ext cx="1195259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DCT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Q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AB3FF271-8BE2-4190-913A-19A3FFCFA500}"/>
                </a:ext>
              </a:extLst>
            </p:cNvPr>
            <p:cNvCxnSpPr>
              <a:stCxn id="118" idx="6"/>
            </p:cNvCxnSpPr>
            <p:nvPr/>
          </p:nvCxnSpPr>
          <p:spPr bwMode="auto">
            <a:xfrm>
              <a:off x="1947297" y="4537579"/>
              <a:ext cx="11020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EC316B4E-979D-4967-821F-D58AE373914A}"/>
                </a:ext>
              </a:extLst>
            </p:cNvPr>
            <p:cNvSpPr/>
            <p:nvPr/>
          </p:nvSpPr>
          <p:spPr bwMode="auto">
            <a:xfrm>
              <a:off x="4945990" y="2361164"/>
              <a:ext cx="260145" cy="2600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22125CE0-3EA4-4A37-87DB-BC496EE113BF}"/>
                </a:ext>
              </a:extLst>
            </p:cNvPr>
            <p:cNvCxnSpPr>
              <a:stCxn id="93" idx="6"/>
              <a:endCxn id="84" idx="2"/>
            </p:cNvCxnSpPr>
            <p:nvPr/>
          </p:nvCxnSpPr>
          <p:spPr bwMode="auto">
            <a:xfrm flipV="1">
              <a:off x="2411339" y="2490358"/>
              <a:ext cx="2534652" cy="33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B619FE22-F610-4BE3-88DF-C3B02E51679B}"/>
                </a:ext>
              </a:extLst>
            </p:cNvPr>
            <p:cNvCxnSpPr>
              <a:stCxn id="84" idx="6"/>
              <a:endCxn id="82" idx="1"/>
            </p:cNvCxnSpPr>
            <p:nvPr/>
          </p:nvCxnSpPr>
          <p:spPr bwMode="auto">
            <a:xfrm>
              <a:off x="5206135" y="2490358"/>
              <a:ext cx="323423" cy="33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id="{57DF488A-1C04-4BB7-A96A-08CDBE23CAF3}"/>
                </a:ext>
              </a:extLst>
            </p:cNvPr>
            <p:cNvCxnSpPr>
              <a:stCxn id="82" idx="3"/>
              <a:endCxn id="80" idx="1"/>
            </p:cNvCxnSpPr>
            <p:nvPr/>
          </p:nvCxnSpPr>
          <p:spPr bwMode="auto">
            <a:xfrm>
              <a:off x="6724817" y="2493671"/>
              <a:ext cx="20917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3C1C660E-8008-40BC-9ACE-77783E05603A}"/>
                </a:ext>
              </a:extLst>
            </p:cNvPr>
            <p:cNvCxnSpPr/>
            <p:nvPr/>
          </p:nvCxnSpPr>
          <p:spPr bwMode="auto">
            <a:xfrm flipV="1">
              <a:off x="8139793" y="2492014"/>
              <a:ext cx="878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>
              <a:extLst>
                <a:ext uri="{FF2B5EF4-FFF2-40B4-BE49-F238E27FC236}">
                  <a16:creationId xmlns:a16="http://schemas.microsoft.com/office/drawing/2014/main" id="{6F573693-09C1-43B1-9820-9D0934E546BD}"/>
                </a:ext>
              </a:extLst>
            </p:cNvPr>
            <p:cNvCxnSpPr>
              <a:stCxn id="82" idx="2"/>
              <a:endCxn id="81" idx="0"/>
            </p:cNvCxnSpPr>
            <p:nvPr/>
          </p:nvCxnSpPr>
          <p:spPr bwMode="auto">
            <a:xfrm>
              <a:off x="6127187" y="2813341"/>
              <a:ext cx="0" cy="32182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8EEC1343-021B-4CBA-A63C-6E175BB285FB}"/>
                </a:ext>
              </a:extLst>
            </p:cNvPr>
            <p:cNvSpPr/>
            <p:nvPr/>
          </p:nvSpPr>
          <p:spPr bwMode="auto">
            <a:xfrm>
              <a:off x="4645418" y="4375259"/>
              <a:ext cx="86128" cy="861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B8D77C4C-A5C6-410B-8AF1-4BF365584F6B}"/>
                </a:ext>
              </a:extLst>
            </p:cNvPr>
            <p:cNvCxnSpPr>
              <a:stCxn id="79" idx="3"/>
              <a:endCxn id="90" idx="2"/>
            </p:cNvCxnSpPr>
            <p:nvPr/>
          </p:nvCxnSpPr>
          <p:spPr bwMode="auto">
            <a:xfrm>
              <a:off x="4351876" y="4411698"/>
              <a:ext cx="293542" cy="66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71811B16-679C-4091-AF1E-72EEE1E7729A}"/>
                </a:ext>
              </a:extLst>
            </p:cNvPr>
            <p:cNvCxnSpPr>
              <a:stCxn id="78" idx="3"/>
              <a:endCxn id="95" idx="2"/>
            </p:cNvCxnSpPr>
            <p:nvPr/>
          </p:nvCxnSpPr>
          <p:spPr bwMode="auto">
            <a:xfrm>
              <a:off x="4234109" y="5644007"/>
              <a:ext cx="39197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3A6A9E33-8409-4364-BA7D-6D2F35083839}"/>
                </a:ext>
              </a:extLst>
            </p:cNvPr>
            <p:cNvSpPr/>
            <p:nvPr/>
          </p:nvSpPr>
          <p:spPr bwMode="auto">
            <a:xfrm>
              <a:off x="2325210" y="2450606"/>
              <a:ext cx="86128" cy="86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E64F3F02-85F0-4C8E-9ACC-40D85E7A2F93}"/>
                </a:ext>
              </a:extLst>
            </p:cNvPr>
            <p:cNvCxnSpPr>
              <a:stCxn id="76" idx="3"/>
              <a:endCxn id="93" idx="2"/>
            </p:cNvCxnSpPr>
            <p:nvPr/>
          </p:nvCxnSpPr>
          <p:spPr bwMode="auto">
            <a:xfrm flipV="1">
              <a:off x="1523684" y="2493671"/>
              <a:ext cx="80152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E92146F3-6989-4A33-9C3C-232165F1BF3E}"/>
                </a:ext>
              </a:extLst>
            </p:cNvPr>
            <p:cNvSpPr/>
            <p:nvPr/>
          </p:nvSpPr>
          <p:spPr bwMode="auto">
            <a:xfrm>
              <a:off x="4626083" y="5604255"/>
              <a:ext cx="86129" cy="861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96" name="圖案 85">
              <a:extLst>
                <a:ext uri="{FF2B5EF4-FFF2-40B4-BE49-F238E27FC236}">
                  <a16:creationId xmlns:a16="http://schemas.microsoft.com/office/drawing/2014/main" id="{5CF8100C-6D30-4046-A78F-1BC27F2B63F7}"/>
                </a:ext>
              </a:extLst>
            </p:cNvPr>
            <p:cNvCxnSpPr>
              <a:stCxn id="108" idx="1"/>
              <a:endCxn id="77" idx="2"/>
            </p:cNvCxnSpPr>
            <p:nvPr/>
          </p:nvCxnSpPr>
          <p:spPr bwMode="auto">
            <a:xfrm rot="10800000">
              <a:off x="924296" y="4865532"/>
              <a:ext cx="852501" cy="148572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616F4339-AFA6-450B-BF0C-DF2E04391B75}"/>
                </a:ext>
              </a:extLst>
            </p:cNvPr>
            <p:cNvSpPr/>
            <p:nvPr/>
          </p:nvSpPr>
          <p:spPr bwMode="auto">
            <a:xfrm flipH="1">
              <a:off x="3555624" y="6318132"/>
              <a:ext cx="45701" cy="629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DC53A4C7-9DA5-49B8-882C-8D7D93FAFD72}"/>
                </a:ext>
              </a:extLst>
            </p:cNvPr>
            <p:cNvCxnSpPr>
              <a:endCxn id="78" idx="2"/>
            </p:cNvCxnSpPr>
            <p:nvPr/>
          </p:nvCxnSpPr>
          <p:spPr bwMode="auto">
            <a:xfrm flipV="1">
              <a:off x="3618902" y="5963677"/>
              <a:ext cx="0" cy="405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圖案 105">
              <a:extLst>
                <a:ext uri="{FF2B5EF4-FFF2-40B4-BE49-F238E27FC236}">
                  <a16:creationId xmlns:a16="http://schemas.microsoft.com/office/drawing/2014/main" id="{240BBE04-7E37-4458-B412-A547AFA8DBD6}"/>
                </a:ext>
              </a:extLst>
            </p:cNvPr>
            <p:cNvCxnSpPr>
              <a:stCxn id="118" idx="4"/>
            </p:cNvCxnSpPr>
            <p:nvPr/>
          </p:nvCxnSpPr>
          <p:spPr bwMode="auto">
            <a:xfrm rot="16200000" flipH="1">
              <a:off x="1879844" y="4605912"/>
              <a:ext cx="1184274" cy="1133739"/>
            </a:xfrm>
            <a:prstGeom prst="bentConnector3">
              <a:avLst>
                <a:gd name="adj1" fmla="val 100157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AF31E729-8C61-40AE-B610-2DAE26A4D60E}"/>
                </a:ext>
              </a:extLst>
            </p:cNvPr>
            <p:cNvSpPr/>
            <p:nvPr/>
          </p:nvSpPr>
          <p:spPr bwMode="auto">
            <a:xfrm>
              <a:off x="4945990" y="4714806"/>
              <a:ext cx="260145" cy="260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49002828-89E0-4E81-98AF-F5D9016BCCF7}"/>
                </a:ext>
              </a:extLst>
            </p:cNvPr>
            <p:cNvSpPr/>
            <p:nvPr/>
          </p:nvSpPr>
          <p:spPr bwMode="auto">
            <a:xfrm>
              <a:off x="4636629" y="5021227"/>
              <a:ext cx="86129" cy="877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02" name="圖案 110">
              <a:extLst>
                <a:ext uri="{FF2B5EF4-FFF2-40B4-BE49-F238E27FC236}">
                  <a16:creationId xmlns:a16="http://schemas.microsoft.com/office/drawing/2014/main" id="{561839E0-3A41-40E1-BB93-D8BFD2A43B87}"/>
                </a:ext>
              </a:extLst>
            </p:cNvPr>
            <p:cNvCxnSpPr>
              <a:stCxn id="101" idx="0"/>
              <a:endCxn id="100" idx="2"/>
            </p:cNvCxnSpPr>
            <p:nvPr/>
          </p:nvCxnSpPr>
          <p:spPr bwMode="auto">
            <a:xfrm rot="5400000" flipH="1" flipV="1">
              <a:off x="4725496" y="4800734"/>
              <a:ext cx="175571" cy="265417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7B13B90C-31D9-42A8-A6F7-2869AF50A34D}"/>
                </a:ext>
              </a:extLst>
            </p:cNvPr>
            <p:cNvSpPr/>
            <p:nvPr/>
          </p:nvSpPr>
          <p:spPr bwMode="auto">
            <a:xfrm>
              <a:off x="4371212" y="3997616"/>
              <a:ext cx="694304" cy="432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Inter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194D5A5C-F11D-4246-A1DF-C713B39961C9}"/>
                </a:ext>
              </a:extLst>
            </p:cNvPr>
            <p:cNvSpPr/>
            <p:nvPr/>
          </p:nvSpPr>
          <p:spPr bwMode="auto">
            <a:xfrm>
              <a:off x="4351876" y="5536345"/>
              <a:ext cx="694305" cy="4720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Intra</a:t>
              </a:r>
              <a:r>
                <a:rPr lang="en-US" altLang="zh-TW" sz="1400" dirty="0">
                  <a:solidFill>
                    <a:srgbClr val="000000"/>
                  </a:solidFill>
                  <a:latin typeface="Times New Roman"/>
                  <a:ea typeface="新細明體" pitchFamily="18" charset="-120"/>
                </a:rPr>
                <a:t> </a:t>
              </a:r>
              <a:endParaRPr lang="zh-TW" altLang="en-US" sz="1400" dirty="0">
                <a:solidFill>
                  <a:srgbClr val="000000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05" name="直線單箭頭接點 104">
              <a:extLst>
                <a:ext uri="{FF2B5EF4-FFF2-40B4-BE49-F238E27FC236}">
                  <a16:creationId xmlns:a16="http://schemas.microsoft.com/office/drawing/2014/main" id="{912715AC-B31A-4E6C-B91B-374620623E4E}"/>
                </a:ext>
              </a:extLst>
            </p:cNvPr>
            <p:cNvCxnSpPr>
              <a:stCxn id="100" idx="0"/>
              <a:endCxn id="84" idx="4"/>
            </p:cNvCxnSpPr>
            <p:nvPr/>
          </p:nvCxnSpPr>
          <p:spPr bwMode="auto">
            <a:xfrm flipV="1">
              <a:off x="5076063" y="2621207"/>
              <a:ext cx="0" cy="20935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5731D8A4-536E-4BAB-B810-F158C4999394}"/>
                </a:ext>
              </a:extLst>
            </p:cNvPr>
            <p:cNvSpPr/>
            <p:nvPr/>
          </p:nvSpPr>
          <p:spPr bwMode="auto">
            <a:xfrm>
              <a:off x="5090124" y="2589738"/>
              <a:ext cx="172258" cy="17391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000" b="1">
                  <a:solidFill>
                    <a:srgbClr val="000000"/>
                  </a:solidFill>
                  <a:latin typeface="Times New Roman"/>
                  <a:ea typeface="新細明體" pitchFamily="18" charset="-120"/>
                </a:rPr>
                <a:t>-</a:t>
              </a:r>
              <a:endParaRPr lang="zh-TW" altLang="en-US" sz="2000" b="1">
                <a:solidFill>
                  <a:srgbClr val="000000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BE0CA28D-5AD3-4E7E-A0EA-234B8BAE6612}"/>
                </a:ext>
              </a:extLst>
            </p:cNvPr>
            <p:cNvSpPr/>
            <p:nvPr/>
          </p:nvSpPr>
          <p:spPr bwMode="auto">
            <a:xfrm>
              <a:off x="4803614" y="2231971"/>
              <a:ext cx="174015" cy="17391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000" b="1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+</a:t>
              </a:r>
              <a:endParaRPr lang="zh-TW" altLang="en-US" sz="2000" b="1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529A7C17-63C4-4626-B8C0-B936BDDE07C4}"/>
                </a:ext>
              </a:extLst>
            </p:cNvPr>
            <p:cNvSpPr/>
            <p:nvPr/>
          </p:nvSpPr>
          <p:spPr bwMode="auto">
            <a:xfrm>
              <a:off x="1776797" y="6031587"/>
              <a:ext cx="1195259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9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In-loop filter</a:t>
              </a:r>
              <a:endParaRPr lang="zh-TW" altLang="en-US" sz="19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CAF8D9E4-E4FC-4C84-9B5B-6ECE55B33A67}"/>
                </a:ext>
              </a:extLst>
            </p:cNvPr>
            <p:cNvCxnSpPr>
              <a:stCxn id="97" idx="2"/>
              <a:endCxn id="108" idx="3"/>
            </p:cNvCxnSpPr>
            <p:nvPr/>
          </p:nvCxnSpPr>
          <p:spPr bwMode="auto">
            <a:xfrm flipH="1">
              <a:off x="2972056" y="6349602"/>
              <a:ext cx="6292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>
              <a:extLst>
                <a:ext uri="{FF2B5EF4-FFF2-40B4-BE49-F238E27FC236}">
                  <a16:creationId xmlns:a16="http://schemas.microsoft.com/office/drawing/2014/main" id="{F3CD8471-BAE8-4D8A-A900-D281FDF27D05}"/>
                </a:ext>
              </a:extLst>
            </p:cNvPr>
            <p:cNvCxnSpPr>
              <a:stCxn id="100" idx="4"/>
              <a:endCxn id="111" idx="0"/>
            </p:cNvCxnSpPr>
            <p:nvPr/>
          </p:nvCxnSpPr>
          <p:spPr bwMode="auto">
            <a:xfrm>
              <a:off x="5076063" y="4974850"/>
              <a:ext cx="0" cy="1245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橢圓 110">
              <a:extLst>
                <a:ext uri="{FF2B5EF4-FFF2-40B4-BE49-F238E27FC236}">
                  <a16:creationId xmlns:a16="http://schemas.microsoft.com/office/drawing/2014/main" id="{1F820911-AFD1-464D-A626-D3459943C261}"/>
                </a:ext>
              </a:extLst>
            </p:cNvPr>
            <p:cNvSpPr/>
            <p:nvPr/>
          </p:nvSpPr>
          <p:spPr bwMode="auto">
            <a:xfrm>
              <a:off x="4945990" y="6220409"/>
              <a:ext cx="260145" cy="2600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F1F244A9-F685-4F39-9B2C-0A667265264B}"/>
                </a:ext>
              </a:extLst>
            </p:cNvPr>
            <p:cNvCxnSpPr>
              <a:stCxn id="97" idx="6"/>
              <a:endCxn id="111" idx="2"/>
            </p:cNvCxnSpPr>
            <p:nvPr/>
          </p:nvCxnSpPr>
          <p:spPr bwMode="auto">
            <a:xfrm>
              <a:off x="3555624" y="6349602"/>
              <a:ext cx="1390367" cy="16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>
              <a:extLst>
                <a:ext uri="{FF2B5EF4-FFF2-40B4-BE49-F238E27FC236}">
                  <a16:creationId xmlns:a16="http://schemas.microsoft.com/office/drawing/2014/main" id="{72AD5522-984C-424B-A9EC-B1B41A32BBCD}"/>
                </a:ext>
              </a:extLst>
            </p:cNvPr>
            <p:cNvCxnSpPr/>
            <p:nvPr/>
          </p:nvCxnSpPr>
          <p:spPr bwMode="auto">
            <a:xfrm flipV="1">
              <a:off x="71796" y="2493671"/>
              <a:ext cx="29178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4C6FA39F-D0D3-4CC4-A793-0DE16842C33B}"/>
                </a:ext>
              </a:extLst>
            </p:cNvPr>
            <p:cNvSpPr/>
            <p:nvPr/>
          </p:nvSpPr>
          <p:spPr bwMode="auto">
            <a:xfrm>
              <a:off x="5160434" y="6434075"/>
              <a:ext cx="174016" cy="1739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000" b="1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+</a:t>
              </a:r>
              <a:endParaRPr lang="zh-TW" altLang="en-US" sz="2000" b="1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F511BF00-4993-4F68-99DD-4D101EF8E62A}"/>
                </a:ext>
              </a:extLst>
            </p:cNvPr>
            <p:cNvSpPr/>
            <p:nvPr/>
          </p:nvSpPr>
          <p:spPr bwMode="auto">
            <a:xfrm>
              <a:off x="4875681" y="6039868"/>
              <a:ext cx="172258" cy="17557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000" b="1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+</a:t>
              </a:r>
              <a:endParaRPr lang="zh-TW" altLang="en-US" sz="2000" b="1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16" name="直線單箭頭接點 115">
              <a:extLst>
                <a:ext uri="{FF2B5EF4-FFF2-40B4-BE49-F238E27FC236}">
                  <a16:creationId xmlns:a16="http://schemas.microsoft.com/office/drawing/2014/main" id="{5FA19FAD-20CF-46C0-9520-DD12A0CBA674}"/>
                </a:ext>
              </a:extLst>
            </p:cNvPr>
            <p:cNvCxnSpPr>
              <a:stCxn id="81" idx="1"/>
              <a:endCxn id="111" idx="6"/>
            </p:cNvCxnSpPr>
            <p:nvPr/>
          </p:nvCxnSpPr>
          <p:spPr bwMode="auto">
            <a:xfrm flipH="1" flipV="1">
              <a:off x="5206135" y="6351258"/>
              <a:ext cx="3234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E895DECA-0B9F-41DB-8A9D-F32DAC824314}"/>
                </a:ext>
              </a:extLst>
            </p:cNvPr>
            <p:cNvSpPr/>
            <p:nvPr/>
          </p:nvSpPr>
          <p:spPr bwMode="auto">
            <a:xfrm>
              <a:off x="8129246" y="1957019"/>
              <a:ext cx="1198774" cy="4339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output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bitstream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18" name="橢圓 117">
              <a:extLst>
                <a:ext uri="{FF2B5EF4-FFF2-40B4-BE49-F238E27FC236}">
                  <a16:creationId xmlns:a16="http://schemas.microsoft.com/office/drawing/2014/main" id="{59201FA4-9BCF-426E-AF60-F12C7631FF80}"/>
                </a:ext>
              </a:extLst>
            </p:cNvPr>
            <p:cNvSpPr/>
            <p:nvPr/>
          </p:nvSpPr>
          <p:spPr bwMode="auto">
            <a:xfrm>
              <a:off x="1861169" y="4492858"/>
              <a:ext cx="86128" cy="877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08A2EB17-A546-41A9-B83C-27A17CEF5701}"/>
                </a:ext>
              </a:extLst>
            </p:cNvPr>
            <p:cNvCxnSpPr>
              <a:stCxn id="118" idx="6"/>
              <a:endCxn id="77" idx="3"/>
            </p:cNvCxnSpPr>
            <p:nvPr/>
          </p:nvCxnSpPr>
          <p:spPr bwMode="auto">
            <a:xfrm flipH="1">
              <a:off x="1523684" y="4535923"/>
              <a:ext cx="4236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16417521-901B-42BC-BF33-D9D35C135DAB}"/>
                </a:ext>
              </a:extLst>
            </p:cNvPr>
            <p:cNvSpPr/>
            <p:nvPr/>
          </p:nvSpPr>
          <p:spPr bwMode="auto">
            <a:xfrm>
              <a:off x="2307633" y="4242753"/>
              <a:ext cx="87887" cy="87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21" name="圖案 105">
              <a:extLst>
                <a:ext uri="{FF2B5EF4-FFF2-40B4-BE49-F238E27FC236}">
                  <a16:creationId xmlns:a16="http://schemas.microsoft.com/office/drawing/2014/main" id="{921C423E-F2D7-493E-B169-481C744CEDFB}"/>
                </a:ext>
              </a:extLst>
            </p:cNvPr>
            <p:cNvCxnSpPr>
              <a:stCxn id="120" idx="4"/>
            </p:cNvCxnSpPr>
            <p:nvPr/>
          </p:nvCxnSpPr>
          <p:spPr bwMode="auto">
            <a:xfrm rot="16200000" flipH="1">
              <a:off x="2109836" y="4574036"/>
              <a:ext cx="1204151" cy="717155"/>
            </a:xfrm>
            <a:prstGeom prst="bentConnector3">
              <a:avLst>
                <a:gd name="adj1" fmla="val 100311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34" name="投影片編號版面配置區 56">
            <a:extLst>
              <a:ext uri="{FF2B5EF4-FFF2-40B4-BE49-F238E27FC236}">
                <a16:creationId xmlns:a16="http://schemas.microsoft.com/office/drawing/2014/main" id="{EE95FDDD-854D-4F99-B12E-4EC3E9C5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1EDE020-AE6A-43C9-98DB-1ADEA5BE4000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15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2B01CFA-6184-4617-B79C-016FD77436E5}"/>
              </a:ext>
            </a:extLst>
          </p:cNvPr>
          <p:cNvSpPr txBox="1"/>
          <p:nvPr/>
        </p:nvSpPr>
        <p:spPr>
          <a:xfrm>
            <a:off x="5975136" y="3780852"/>
            <a:ext cx="21643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FFFFFF"/>
                </a:solidFill>
                <a:latin typeface="Arial" panose="020B0604020202020204" pitchFamily="34" charset="0"/>
                <a:ea typeface="新細明體" pitchFamily="18" charset="-120"/>
              </a:rPr>
              <a:t>More Directions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FFFFFF"/>
                </a:solidFill>
                <a:latin typeface="Arial" panose="020B0604020202020204" pitchFamily="34" charset="0"/>
                <a:ea typeface="新細明體" pitchFamily="18" charset="-120"/>
              </a:rPr>
              <a:t>Pre-/Post-filtering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FFFFFF"/>
                </a:solidFill>
                <a:latin typeface="Arial" panose="020B0604020202020204" pitchFamily="34" charset="0"/>
                <a:ea typeface="新細明體" pitchFamily="18" charset="-120"/>
              </a:rPr>
              <a:t>Direct Chroma</a:t>
            </a:r>
            <a:endParaRPr lang="zh-TW" altLang="en-US" sz="2000" dirty="0">
              <a:solidFill>
                <a:srgbClr val="FFFFFF"/>
              </a:solidFill>
              <a:latin typeface="Arial" panose="020B0604020202020204" pitchFamily="34" charset="0"/>
              <a:ea typeface="新細明體" pitchFamily="18" charset="-12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en-US" sz="2000" dirty="0">
              <a:solidFill>
                <a:srgbClr val="FFFFFF"/>
              </a:solidFill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44CC5-AA84-4826-91D4-8A30A12C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zh-TW">
                <a:ea typeface="新細明體" pitchFamily="18" charset="-120"/>
              </a:rPr>
              <a:t>Intra Prediction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700AC1-7383-493B-8DCC-DDE7A848E69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More directions (up to 33) + DC + planar</a:t>
            </a:r>
          </a:p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Adaptive pre-filtering of reference pixels</a:t>
            </a:r>
          </a:p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Boundary smoothing for DC/Ver./Hor. modes</a:t>
            </a:r>
          </a:p>
          <a:p>
            <a:pPr>
              <a:defRPr/>
            </a:pPr>
            <a:r>
              <a:rPr lang="en-GB" altLang="zh-TW" dirty="0">
                <a:ea typeface="新細明體" pitchFamily="18" charset="-120"/>
              </a:rPr>
              <a:t>Direct mode for chroma</a:t>
            </a:r>
            <a:endParaRPr lang="zh-TW" altLang="en-US" dirty="0">
              <a:ea typeface="新細明體" pitchFamily="18" charset="-120"/>
            </a:endParaRPr>
          </a:p>
        </p:txBody>
      </p:sp>
      <p:pic>
        <p:nvPicPr>
          <p:cNvPr id="23556" name="Picture 2">
            <a:extLst>
              <a:ext uri="{FF2B5EF4-FFF2-40B4-BE49-F238E27FC236}">
                <a16:creationId xmlns:a16="http://schemas.microsoft.com/office/drawing/2014/main" id="{7ABAFFF8-AA3D-4F18-A70B-D3E9C6D2E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04" y="3652842"/>
            <a:ext cx="37242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3">
            <a:extLst>
              <a:ext uri="{FF2B5EF4-FFF2-40B4-BE49-F238E27FC236}">
                <a16:creationId xmlns:a16="http://schemas.microsoft.com/office/drawing/2014/main" id="{76552FD1-ED78-4CE9-AEBD-942A155D4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079" y="3068638"/>
            <a:ext cx="32289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投影片編號版面配置區 5">
            <a:extLst>
              <a:ext uri="{FF2B5EF4-FFF2-40B4-BE49-F238E27FC236}">
                <a16:creationId xmlns:a16="http://schemas.microsoft.com/office/drawing/2014/main" id="{0524EC5D-E5F9-49EA-8269-1D9C2CB3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7A771ED5-7E76-4E16-A787-567A282578FA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16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24C1C-5DB0-41A6-8866-14E23230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itchFamily="18" charset="-120"/>
              </a:rPr>
              <a:t>HEVC Tool Features</a:t>
            </a:r>
            <a:endParaRPr lang="zh-TW" altLang="en-US">
              <a:ea typeface="新細明體" pitchFamily="18" charset="-120"/>
            </a:endParaRPr>
          </a:p>
        </p:txBody>
      </p:sp>
      <p:pic>
        <p:nvPicPr>
          <p:cNvPr id="24579" name="Ink 2">
            <a:extLst>
              <a:ext uri="{FF2B5EF4-FFF2-40B4-BE49-F238E27FC236}">
                <a16:creationId xmlns:a16="http://schemas.microsoft.com/office/drawing/2014/main" id="{4B330B13-5F3F-4D82-9B13-E2EC285BD85D}"/>
              </a:ext>
            </a:extLst>
          </p:cNvPr>
          <p:cNvPicPr>
            <a:picLocks noRot="1" noChangeAspect="1" noEditPoints="1"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580" name="內容版面配置區 69">
            <a:extLst>
              <a:ext uri="{FF2B5EF4-FFF2-40B4-BE49-F238E27FC236}">
                <a16:creationId xmlns:a16="http://schemas.microsoft.com/office/drawing/2014/main" id="{5DCF5519-AC72-4D1D-A153-B9CDCD966C25}"/>
              </a:ext>
            </a:extLst>
          </p:cNvPr>
          <p:cNvGrpSpPr>
            <a:grpSpLocks noGrp="1"/>
          </p:cNvGrpSpPr>
          <p:nvPr/>
        </p:nvGrpSpPr>
        <p:grpSpPr bwMode="auto">
          <a:xfrm>
            <a:off x="503238" y="1152529"/>
            <a:ext cx="8311538" cy="5014913"/>
            <a:chOff x="71796" y="1438589"/>
            <a:chExt cx="9202815" cy="5232341"/>
          </a:xfrm>
        </p:grpSpPr>
        <p:pic>
          <p:nvPicPr>
            <p:cNvPr id="24583" name="Picture 3">
              <a:extLst>
                <a:ext uri="{FF2B5EF4-FFF2-40B4-BE49-F238E27FC236}">
                  <a16:creationId xmlns:a16="http://schemas.microsoft.com/office/drawing/2014/main" id="{ECFA4CEF-8139-49FC-B4D9-51F6791FFC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8" t="6470" r="1361" b="1842"/>
            <a:stretch>
              <a:fillRect/>
            </a:stretch>
          </p:blipFill>
          <p:spPr bwMode="auto">
            <a:xfrm>
              <a:off x="361951" y="1438589"/>
              <a:ext cx="1195876" cy="69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4" name="Picture 6">
              <a:extLst>
                <a:ext uri="{FF2B5EF4-FFF2-40B4-BE49-F238E27FC236}">
                  <a16:creationId xmlns:a16="http://schemas.microsoft.com/office/drawing/2014/main" id="{B2AE0CDD-3CE9-4778-B667-65CD82BFE1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0" t="6029" r="1361" b="1842"/>
            <a:stretch>
              <a:fillRect/>
            </a:stretch>
          </p:blipFill>
          <p:spPr bwMode="auto">
            <a:xfrm>
              <a:off x="111162" y="3288443"/>
              <a:ext cx="1195876" cy="693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5" name="Picture 5">
              <a:extLst>
                <a:ext uri="{FF2B5EF4-FFF2-40B4-BE49-F238E27FC236}">
                  <a16:creationId xmlns:a16="http://schemas.microsoft.com/office/drawing/2014/main" id="{8EAEB8DD-FAFF-46F5-8A27-247E37E809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0" t="6029" r="1215" b="1842"/>
            <a:stretch>
              <a:fillRect/>
            </a:stretch>
          </p:blipFill>
          <p:spPr bwMode="auto">
            <a:xfrm>
              <a:off x="230892" y="3401128"/>
              <a:ext cx="1156013" cy="669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86" name="Picture 4">
              <a:extLst>
                <a:ext uri="{FF2B5EF4-FFF2-40B4-BE49-F238E27FC236}">
                  <a16:creationId xmlns:a16="http://schemas.microsoft.com/office/drawing/2014/main" id="{7EE75293-C004-4AB6-BA8E-57023C49BE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" t="5789" r="1361" b="1842"/>
            <a:stretch>
              <a:fillRect/>
            </a:stretch>
          </p:blipFill>
          <p:spPr bwMode="auto">
            <a:xfrm>
              <a:off x="350364" y="3514312"/>
              <a:ext cx="1156013" cy="670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5" name="圖案 105">
              <a:extLst>
                <a:ext uri="{FF2B5EF4-FFF2-40B4-BE49-F238E27FC236}">
                  <a16:creationId xmlns:a16="http://schemas.microsoft.com/office/drawing/2014/main" id="{6BF086E3-6CF8-44B0-AD36-D9349B23EF7D}"/>
                </a:ext>
              </a:extLst>
            </p:cNvPr>
            <p:cNvCxnSpPr>
              <a:stCxn id="93" idx="4"/>
            </p:cNvCxnSpPr>
            <p:nvPr/>
          </p:nvCxnSpPr>
          <p:spPr bwMode="auto">
            <a:xfrm rot="16200000" flipH="1">
              <a:off x="1844502" y="3061386"/>
              <a:ext cx="1752395" cy="703093"/>
            </a:xfrm>
            <a:prstGeom prst="bentConnector3">
              <a:avLst>
                <a:gd name="adj1" fmla="val 100150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3813D41-7DB2-4C2A-B17B-B1E41834F7DC}"/>
                </a:ext>
              </a:extLst>
            </p:cNvPr>
            <p:cNvSpPr/>
            <p:nvPr/>
          </p:nvSpPr>
          <p:spPr bwMode="auto">
            <a:xfrm>
              <a:off x="326667" y="2173999"/>
              <a:ext cx="1197017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Current Frame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26496AE-590F-4E46-ABF8-3507DFF6361B}"/>
                </a:ext>
              </a:extLst>
            </p:cNvPr>
            <p:cNvSpPr/>
            <p:nvPr/>
          </p:nvSpPr>
          <p:spPr bwMode="auto">
            <a:xfrm>
              <a:off x="326667" y="4227846"/>
              <a:ext cx="1197017" cy="637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Frame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Buffer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4B04677B-2958-478F-ABF9-47EB3218AEA8}"/>
                </a:ext>
              </a:extLst>
            </p:cNvPr>
            <p:cNvSpPr/>
            <p:nvPr/>
          </p:nvSpPr>
          <p:spPr bwMode="auto">
            <a:xfrm>
              <a:off x="3038850" y="5324335"/>
              <a:ext cx="1195259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4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Intra Prediction</a:t>
              </a:r>
              <a:endParaRPr lang="zh-TW" altLang="en-US" sz="14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C9BEEF55-DEF1-4FF6-8130-6FA756887DD1}"/>
                </a:ext>
              </a:extLst>
            </p:cNvPr>
            <p:cNvSpPr/>
            <p:nvPr/>
          </p:nvSpPr>
          <p:spPr bwMode="auto">
            <a:xfrm>
              <a:off x="3049396" y="4093683"/>
              <a:ext cx="1302480" cy="637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Inter Prediction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280B848B-24F8-470C-BD92-C6B54C46EC9F}"/>
                </a:ext>
              </a:extLst>
            </p:cNvPr>
            <p:cNvSpPr/>
            <p:nvPr/>
          </p:nvSpPr>
          <p:spPr bwMode="auto">
            <a:xfrm>
              <a:off x="6933987" y="2173999"/>
              <a:ext cx="1195259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Entropy Coding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D7E982F1-991C-47F5-B5E0-3D687C3F78BC}"/>
                </a:ext>
              </a:extLst>
            </p:cNvPr>
            <p:cNvSpPr/>
            <p:nvPr/>
          </p:nvSpPr>
          <p:spPr bwMode="auto">
            <a:xfrm>
              <a:off x="5529558" y="6031587"/>
              <a:ext cx="1195259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IQ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IDCT</a:t>
              </a:r>
              <a:endParaRPr lang="zh-TW" altLang="en-US" sz="1700" baseline="300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FF2766B5-4216-48DC-ABE5-281940F99D46}"/>
                </a:ext>
              </a:extLst>
            </p:cNvPr>
            <p:cNvSpPr/>
            <p:nvPr/>
          </p:nvSpPr>
          <p:spPr bwMode="auto">
            <a:xfrm>
              <a:off x="5529558" y="2173999"/>
              <a:ext cx="1195259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DCT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Q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E9ABDF10-E52F-4ECD-AA03-C034536EC29B}"/>
                </a:ext>
              </a:extLst>
            </p:cNvPr>
            <p:cNvCxnSpPr>
              <a:stCxn id="118" idx="6"/>
            </p:cNvCxnSpPr>
            <p:nvPr/>
          </p:nvCxnSpPr>
          <p:spPr bwMode="auto">
            <a:xfrm>
              <a:off x="1947297" y="4537579"/>
              <a:ext cx="11020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BD908917-C9EF-4CA4-AEB9-84423FF8D99A}"/>
                </a:ext>
              </a:extLst>
            </p:cNvPr>
            <p:cNvSpPr/>
            <p:nvPr/>
          </p:nvSpPr>
          <p:spPr bwMode="auto">
            <a:xfrm>
              <a:off x="4945990" y="2361164"/>
              <a:ext cx="260145" cy="2600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5103733D-08A7-4AD3-8135-83AE68C125E9}"/>
                </a:ext>
              </a:extLst>
            </p:cNvPr>
            <p:cNvCxnSpPr>
              <a:stCxn id="93" idx="6"/>
              <a:endCxn id="84" idx="2"/>
            </p:cNvCxnSpPr>
            <p:nvPr/>
          </p:nvCxnSpPr>
          <p:spPr bwMode="auto">
            <a:xfrm flipV="1">
              <a:off x="2411339" y="2490358"/>
              <a:ext cx="2534652" cy="33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ED0CE6B5-D10F-423B-9420-68ABD3D3E288}"/>
                </a:ext>
              </a:extLst>
            </p:cNvPr>
            <p:cNvCxnSpPr>
              <a:stCxn id="84" idx="6"/>
              <a:endCxn id="82" idx="1"/>
            </p:cNvCxnSpPr>
            <p:nvPr/>
          </p:nvCxnSpPr>
          <p:spPr bwMode="auto">
            <a:xfrm>
              <a:off x="5206135" y="2490358"/>
              <a:ext cx="323423" cy="33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id="{DEB5A30D-4F1E-47FE-A344-27B2FEBBC5E5}"/>
                </a:ext>
              </a:extLst>
            </p:cNvPr>
            <p:cNvCxnSpPr>
              <a:stCxn id="82" idx="3"/>
              <a:endCxn id="80" idx="1"/>
            </p:cNvCxnSpPr>
            <p:nvPr/>
          </p:nvCxnSpPr>
          <p:spPr bwMode="auto">
            <a:xfrm>
              <a:off x="6724817" y="2493671"/>
              <a:ext cx="20917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4B95E520-0153-4EBF-BB7F-E558041D2896}"/>
                </a:ext>
              </a:extLst>
            </p:cNvPr>
            <p:cNvCxnSpPr/>
            <p:nvPr/>
          </p:nvCxnSpPr>
          <p:spPr bwMode="auto">
            <a:xfrm flipV="1">
              <a:off x="8139793" y="2492014"/>
              <a:ext cx="878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>
              <a:extLst>
                <a:ext uri="{FF2B5EF4-FFF2-40B4-BE49-F238E27FC236}">
                  <a16:creationId xmlns:a16="http://schemas.microsoft.com/office/drawing/2014/main" id="{C62282EF-7F3A-490D-83E2-EA24E0AA3A04}"/>
                </a:ext>
              </a:extLst>
            </p:cNvPr>
            <p:cNvCxnSpPr>
              <a:stCxn id="82" idx="2"/>
              <a:endCxn id="81" idx="0"/>
            </p:cNvCxnSpPr>
            <p:nvPr/>
          </p:nvCxnSpPr>
          <p:spPr bwMode="auto">
            <a:xfrm>
              <a:off x="6127187" y="2813341"/>
              <a:ext cx="0" cy="32182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C0BC8980-9FE0-4C61-8B3C-D67C452AB8D7}"/>
                </a:ext>
              </a:extLst>
            </p:cNvPr>
            <p:cNvSpPr/>
            <p:nvPr/>
          </p:nvSpPr>
          <p:spPr bwMode="auto">
            <a:xfrm>
              <a:off x="4645418" y="4375259"/>
              <a:ext cx="86128" cy="861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B9F93A68-0E84-48BF-9125-322D0B515C7B}"/>
                </a:ext>
              </a:extLst>
            </p:cNvPr>
            <p:cNvCxnSpPr>
              <a:stCxn id="79" idx="3"/>
              <a:endCxn id="90" idx="2"/>
            </p:cNvCxnSpPr>
            <p:nvPr/>
          </p:nvCxnSpPr>
          <p:spPr bwMode="auto">
            <a:xfrm>
              <a:off x="4351876" y="4411698"/>
              <a:ext cx="293542" cy="66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18E057E9-7C17-4B8B-85D6-AA957708A3D0}"/>
                </a:ext>
              </a:extLst>
            </p:cNvPr>
            <p:cNvCxnSpPr>
              <a:stCxn id="78" idx="3"/>
              <a:endCxn id="95" idx="2"/>
            </p:cNvCxnSpPr>
            <p:nvPr/>
          </p:nvCxnSpPr>
          <p:spPr bwMode="auto">
            <a:xfrm>
              <a:off x="4234109" y="5644007"/>
              <a:ext cx="39197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BFABE3BD-349A-4FA6-8DC1-62855F713B54}"/>
                </a:ext>
              </a:extLst>
            </p:cNvPr>
            <p:cNvSpPr/>
            <p:nvPr/>
          </p:nvSpPr>
          <p:spPr bwMode="auto">
            <a:xfrm>
              <a:off x="2325210" y="2450606"/>
              <a:ext cx="86128" cy="86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08F8CDAD-3645-43B0-B0C8-52FE3D7E0AAC}"/>
                </a:ext>
              </a:extLst>
            </p:cNvPr>
            <p:cNvCxnSpPr>
              <a:stCxn id="76" idx="3"/>
              <a:endCxn id="93" idx="2"/>
            </p:cNvCxnSpPr>
            <p:nvPr/>
          </p:nvCxnSpPr>
          <p:spPr bwMode="auto">
            <a:xfrm flipV="1">
              <a:off x="1523684" y="2493671"/>
              <a:ext cx="80152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84CA83E0-7665-4959-A80A-B6AFF64D466B}"/>
                </a:ext>
              </a:extLst>
            </p:cNvPr>
            <p:cNvSpPr/>
            <p:nvPr/>
          </p:nvSpPr>
          <p:spPr bwMode="auto">
            <a:xfrm>
              <a:off x="4626083" y="5604255"/>
              <a:ext cx="86129" cy="861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96" name="圖案 85">
              <a:extLst>
                <a:ext uri="{FF2B5EF4-FFF2-40B4-BE49-F238E27FC236}">
                  <a16:creationId xmlns:a16="http://schemas.microsoft.com/office/drawing/2014/main" id="{301C9BD8-9D39-44A9-BFE2-7D3E320C7578}"/>
                </a:ext>
              </a:extLst>
            </p:cNvPr>
            <p:cNvCxnSpPr>
              <a:stCxn id="108" idx="1"/>
              <a:endCxn id="77" idx="2"/>
            </p:cNvCxnSpPr>
            <p:nvPr/>
          </p:nvCxnSpPr>
          <p:spPr bwMode="auto">
            <a:xfrm rot="10800000">
              <a:off x="924296" y="4865532"/>
              <a:ext cx="852501" cy="148572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CCA32034-E0D4-450E-8C0A-5725C2B30EE8}"/>
                </a:ext>
              </a:extLst>
            </p:cNvPr>
            <p:cNvSpPr/>
            <p:nvPr/>
          </p:nvSpPr>
          <p:spPr bwMode="auto">
            <a:xfrm flipH="1">
              <a:off x="3555624" y="6318132"/>
              <a:ext cx="45701" cy="629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A46B8E76-35FC-41DC-9531-E6AB9EB6B618}"/>
                </a:ext>
              </a:extLst>
            </p:cNvPr>
            <p:cNvCxnSpPr>
              <a:endCxn id="78" idx="2"/>
            </p:cNvCxnSpPr>
            <p:nvPr/>
          </p:nvCxnSpPr>
          <p:spPr bwMode="auto">
            <a:xfrm flipV="1">
              <a:off x="3618902" y="5963677"/>
              <a:ext cx="0" cy="405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圖案 105">
              <a:extLst>
                <a:ext uri="{FF2B5EF4-FFF2-40B4-BE49-F238E27FC236}">
                  <a16:creationId xmlns:a16="http://schemas.microsoft.com/office/drawing/2014/main" id="{84DCAD8B-D2DD-4CBF-85B6-39875EBD88A7}"/>
                </a:ext>
              </a:extLst>
            </p:cNvPr>
            <p:cNvCxnSpPr>
              <a:stCxn id="118" idx="4"/>
            </p:cNvCxnSpPr>
            <p:nvPr/>
          </p:nvCxnSpPr>
          <p:spPr bwMode="auto">
            <a:xfrm rot="16200000" flipH="1">
              <a:off x="1879844" y="4605912"/>
              <a:ext cx="1184274" cy="1133739"/>
            </a:xfrm>
            <a:prstGeom prst="bentConnector3">
              <a:avLst>
                <a:gd name="adj1" fmla="val 100157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94EA7792-C882-4FEE-AB0F-08D1A0E0F0D4}"/>
                </a:ext>
              </a:extLst>
            </p:cNvPr>
            <p:cNvSpPr/>
            <p:nvPr/>
          </p:nvSpPr>
          <p:spPr bwMode="auto">
            <a:xfrm>
              <a:off x="4945990" y="4714806"/>
              <a:ext cx="260145" cy="260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F3B77BB3-206E-4EAB-94CA-A27CD30F95CF}"/>
                </a:ext>
              </a:extLst>
            </p:cNvPr>
            <p:cNvSpPr/>
            <p:nvPr/>
          </p:nvSpPr>
          <p:spPr bwMode="auto">
            <a:xfrm>
              <a:off x="4636629" y="5021227"/>
              <a:ext cx="86129" cy="877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02" name="圖案 110">
              <a:extLst>
                <a:ext uri="{FF2B5EF4-FFF2-40B4-BE49-F238E27FC236}">
                  <a16:creationId xmlns:a16="http://schemas.microsoft.com/office/drawing/2014/main" id="{B8000651-E434-4B3B-BFCD-A0A4B1B636D0}"/>
                </a:ext>
              </a:extLst>
            </p:cNvPr>
            <p:cNvCxnSpPr>
              <a:stCxn id="101" idx="0"/>
              <a:endCxn id="100" idx="2"/>
            </p:cNvCxnSpPr>
            <p:nvPr/>
          </p:nvCxnSpPr>
          <p:spPr bwMode="auto">
            <a:xfrm rot="5400000" flipH="1" flipV="1">
              <a:off x="4725496" y="4800734"/>
              <a:ext cx="175571" cy="265417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496FBC86-D8FE-4827-BEB5-E903DF7CB3CA}"/>
                </a:ext>
              </a:extLst>
            </p:cNvPr>
            <p:cNvSpPr/>
            <p:nvPr/>
          </p:nvSpPr>
          <p:spPr bwMode="auto">
            <a:xfrm>
              <a:off x="4371212" y="3997616"/>
              <a:ext cx="694304" cy="432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Inter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711779C7-62D5-4CF2-8B24-10EF804447E2}"/>
                </a:ext>
              </a:extLst>
            </p:cNvPr>
            <p:cNvSpPr/>
            <p:nvPr/>
          </p:nvSpPr>
          <p:spPr bwMode="auto">
            <a:xfrm>
              <a:off x="4351876" y="5536345"/>
              <a:ext cx="694305" cy="4720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Intra</a:t>
              </a:r>
              <a:r>
                <a:rPr lang="en-US" altLang="zh-TW" sz="1400" dirty="0">
                  <a:solidFill>
                    <a:srgbClr val="000000"/>
                  </a:solidFill>
                  <a:latin typeface="Times New Roman"/>
                  <a:ea typeface="新細明體" pitchFamily="18" charset="-120"/>
                </a:rPr>
                <a:t> </a:t>
              </a:r>
              <a:endParaRPr lang="zh-TW" altLang="en-US" sz="1400" dirty="0">
                <a:solidFill>
                  <a:srgbClr val="000000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05" name="直線單箭頭接點 104">
              <a:extLst>
                <a:ext uri="{FF2B5EF4-FFF2-40B4-BE49-F238E27FC236}">
                  <a16:creationId xmlns:a16="http://schemas.microsoft.com/office/drawing/2014/main" id="{99763BE7-11AB-4EB2-A808-7F12911C512F}"/>
                </a:ext>
              </a:extLst>
            </p:cNvPr>
            <p:cNvCxnSpPr>
              <a:stCxn id="100" idx="0"/>
              <a:endCxn id="84" idx="4"/>
            </p:cNvCxnSpPr>
            <p:nvPr/>
          </p:nvCxnSpPr>
          <p:spPr bwMode="auto">
            <a:xfrm flipV="1">
              <a:off x="5076063" y="2621207"/>
              <a:ext cx="0" cy="20935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52BAF9C3-6598-48E7-B395-9ECC22B37FC1}"/>
                </a:ext>
              </a:extLst>
            </p:cNvPr>
            <p:cNvSpPr/>
            <p:nvPr/>
          </p:nvSpPr>
          <p:spPr bwMode="auto">
            <a:xfrm>
              <a:off x="5090124" y="2589738"/>
              <a:ext cx="172258" cy="17391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000" b="1">
                  <a:solidFill>
                    <a:srgbClr val="000000"/>
                  </a:solidFill>
                  <a:latin typeface="Times New Roman"/>
                  <a:ea typeface="新細明體" pitchFamily="18" charset="-120"/>
                </a:rPr>
                <a:t>-</a:t>
              </a:r>
              <a:endParaRPr lang="zh-TW" altLang="en-US" sz="2000" b="1">
                <a:solidFill>
                  <a:srgbClr val="000000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4B6413B1-7620-41E1-A996-DF3CA2B2FE77}"/>
                </a:ext>
              </a:extLst>
            </p:cNvPr>
            <p:cNvSpPr/>
            <p:nvPr/>
          </p:nvSpPr>
          <p:spPr bwMode="auto">
            <a:xfrm>
              <a:off x="4803614" y="2231971"/>
              <a:ext cx="174015" cy="17391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000" b="1">
                  <a:solidFill>
                    <a:srgbClr val="000000"/>
                  </a:solidFill>
                  <a:latin typeface="Times New Roman"/>
                  <a:ea typeface="新細明體" pitchFamily="18" charset="-120"/>
                </a:rPr>
                <a:t>+</a:t>
              </a:r>
              <a:endParaRPr lang="zh-TW" altLang="en-US" sz="2000" b="1">
                <a:solidFill>
                  <a:srgbClr val="000000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4EF81FB-E487-4F7C-A45F-E06E2DDF75C2}"/>
                </a:ext>
              </a:extLst>
            </p:cNvPr>
            <p:cNvSpPr/>
            <p:nvPr/>
          </p:nvSpPr>
          <p:spPr bwMode="auto">
            <a:xfrm>
              <a:off x="1776797" y="6031587"/>
              <a:ext cx="1195259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9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In-loop filter</a:t>
              </a:r>
              <a:endParaRPr lang="zh-TW" altLang="en-US" sz="19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687DE2B8-2427-4C39-879A-E7C588F2E7A0}"/>
                </a:ext>
              </a:extLst>
            </p:cNvPr>
            <p:cNvCxnSpPr>
              <a:stCxn id="97" idx="2"/>
              <a:endCxn id="108" idx="3"/>
            </p:cNvCxnSpPr>
            <p:nvPr/>
          </p:nvCxnSpPr>
          <p:spPr bwMode="auto">
            <a:xfrm flipH="1">
              <a:off x="2972056" y="6349602"/>
              <a:ext cx="6292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>
              <a:extLst>
                <a:ext uri="{FF2B5EF4-FFF2-40B4-BE49-F238E27FC236}">
                  <a16:creationId xmlns:a16="http://schemas.microsoft.com/office/drawing/2014/main" id="{FDBDC876-2435-4A11-92BD-AD9A9BB69705}"/>
                </a:ext>
              </a:extLst>
            </p:cNvPr>
            <p:cNvCxnSpPr>
              <a:stCxn id="100" idx="4"/>
              <a:endCxn id="111" idx="0"/>
            </p:cNvCxnSpPr>
            <p:nvPr/>
          </p:nvCxnSpPr>
          <p:spPr bwMode="auto">
            <a:xfrm>
              <a:off x="5076063" y="4974850"/>
              <a:ext cx="0" cy="1245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橢圓 110">
              <a:extLst>
                <a:ext uri="{FF2B5EF4-FFF2-40B4-BE49-F238E27FC236}">
                  <a16:creationId xmlns:a16="http://schemas.microsoft.com/office/drawing/2014/main" id="{C195D9A8-98AE-459A-821D-7754B160E47F}"/>
                </a:ext>
              </a:extLst>
            </p:cNvPr>
            <p:cNvSpPr/>
            <p:nvPr/>
          </p:nvSpPr>
          <p:spPr bwMode="auto">
            <a:xfrm>
              <a:off x="4945990" y="6220409"/>
              <a:ext cx="260145" cy="2600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D3BAD3A4-BF2D-4D78-BBD8-7AA297FF6836}"/>
                </a:ext>
              </a:extLst>
            </p:cNvPr>
            <p:cNvCxnSpPr>
              <a:stCxn id="97" idx="6"/>
              <a:endCxn id="111" idx="2"/>
            </p:cNvCxnSpPr>
            <p:nvPr/>
          </p:nvCxnSpPr>
          <p:spPr bwMode="auto">
            <a:xfrm>
              <a:off x="3555624" y="6349602"/>
              <a:ext cx="1390367" cy="16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>
              <a:extLst>
                <a:ext uri="{FF2B5EF4-FFF2-40B4-BE49-F238E27FC236}">
                  <a16:creationId xmlns:a16="http://schemas.microsoft.com/office/drawing/2014/main" id="{3442C6A9-341D-4845-996A-F41F06126E64}"/>
                </a:ext>
              </a:extLst>
            </p:cNvPr>
            <p:cNvCxnSpPr/>
            <p:nvPr/>
          </p:nvCxnSpPr>
          <p:spPr bwMode="auto">
            <a:xfrm flipV="1">
              <a:off x="71796" y="2493671"/>
              <a:ext cx="29178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3FE8AE0C-2BA7-4BD3-A1D8-C56C4C7408DB}"/>
                </a:ext>
              </a:extLst>
            </p:cNvPr>
            <p:cNvSpPr/>
            <p:nvPr/>
          </p:nvSpPr>
          <p:spPr bwMode="auto">
            <a:xfrm>
              <a:off x="5160434" y="6434075"/>
              <a:ext cx="174016" cy="1739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000" b="1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+</a:t>
              </a:r>
              <a:endParaRPr lang="zh-TW" altLang="en-US" sz="2000" b="1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C237F4BC-E587-4387-B9F6-9F374D254D6A}"/>
                </a:ext>
              </a:extLst>
            </p:cNvPr>
            <p:cNvSpPr/>
            <p:nvPr/>
          </p:nvSpPr>
          <p:spPr bwMode="auto">
            <a:xfrm>
              <a:off x="4875681" y="6039868"/>
              <a:ext cx="172258" cy="17557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000" b="1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+</a:t>
              </a:r>
              <a:endParaRPr lang="zh-TW" altLang="en-US" sz="2000" b="1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16" name="直線單箭頭接點 115">
              <a:extLst>
                <a:ext uri="{FF2B5EF4-FFF2-40B4-BE49-F238E27FC236}">
                  <a16:creationId xmlns:a16="http://schemas.microsoft.com/office/drawing/2014/main" id="{464528FC-E14A-4C2B-B0D9-5BA9A0854F32}"/>
                </a:ext>
              </a:extLst>
            </p:cNvPr>
            <p:cNvCxnSpPr>
              <a:stCxn id="81" idx="1"/>
              <a:endCxn id="111" idx="6"/>
            </p:cNvCxnSpPr>
            <p:nvPr/>
          </p:nvCxnSpPr>
          <p:spPr bwMode="auto">
            <a:xfrm flipH="1" flipV="1">
              <a:off x="5206135" y="6351258"/>
              <a:ext cx="3234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A3F2E2B-CB39-4577-918B-74FDAB5F674D}"/>
                </a:ext>
              </a:extLst>
            </p:cNvPr>
            <p:cNvSpPr/>
            <p:nvPr/>
          </p:nvSpPr>
          <p:spPr bwMode="auto">
            <a:xfrm>
              <a:off x="8075837" y="1971927"/>
              <a:ext cx="1198774" cy="4339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output bitstream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18" name="橢圓 117">
              <a:extLst>
                <a:ext uri="{FF2B5EF4-FFF2-40B4-BE49-F238E27FC236}">
                  <a16:creationId xmlns:a16="http://schemas.microsoft.com/office/drawing/2014/main" id="{59E0C2FB-F2C1-44A0-995F-0F79B82AA38E}"/>
                </a:ext>
              </a:extLst>
            </p:cNvPr>
            <p:cNvSpPr/>
            <p:nvPr/>
          </p:nvSpPr>
          <p:spPr bwMode="auto">
            <a:xfrm>
              <a:off x="1861169" y="4492858"/>
              <a:ext cx="86128" cy="877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5C66CAA1-11B5-4D68-AC1C-2B76086A9F78}"/>
                </a:ext>
              </a:extLst>
            </p:cNvPr>
            <p:cNvCxnSpPr>
              <a:stCxn id="118" idx="6"/>
              <a:endCxn id="77" idx="3"/>
            </p:cNvCxnSpPr>
            <p:nvPr/>
          </p:nvCxnSpPr>
          <p:spPr bwMode="auto">
            <a:xfrm flipH="1">
              <a:off x="1523684" y="4535923"/>
              <a:ext cx="4236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E703599E-0375-4A8F-B29C-54FCC3870898}"/>
                </a:ext>
              </a:extLst>
            </p:cNvPr>
            <p:cNvSpPr/>
            <p:nvPr/>
          </p:nvSpPr>
          <p:spPr bwMode="auto">
            <a:xfrm>
              <a:off x="2307633" y="4242753"/>
              <a:ext cx="87887" cy="87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21" name="圖案 105">
              <a:extLst>
                <a:ext uri="{FF2B5EF4-FFF2-40B4-BE49-F238E27FC236}">
                  <a16:creationId xmlns:a16="http://schemas.microsoft.com/office/drawing/2014/main" id="{376717AA-FB37-440C-9F02-E2730ABFE8B7}"/>
                </a:ext>
              </a:extLst>
            </p:cNvPr>
            <p:cNvCxnSpPr>
              <a:stCxn id="120" idx="4"/>
            </p:cNvCxnSpPr>
            <p:nvPr/>
          </p:nvCxnSpPr>
          <p:spPr bwMode="auto">
            <a:xfrm rot="16200000" flipH="1">
              <a:off x="2109836" y="4574036"/>
              <a:ext cx="1204151" cy="717155"/>
            </a:xfrm>
            <a:prstGeom prst="bentConnector3">
              <a:avLst>
                <a:gd name="adj1" fmla="val 100311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圓角矩形圖說文字 59">
            <a:extLst>
              <a:ext uri="{FF2B5EF4-FFF2-40B4-BE49-F238E27FC236}">
                <a16:creationId xmlns:a16="http://schemas.microsoft.com/office/drawing/2014/main" id="{7E09E58C-2462-49C4-8E03-B293E9FDDC1B}"/>
              </a:ext>
            </a:extLst>
          </p:cNvPr>
          <p:cNvSpPr/>
          <p:nvPr/>
        </p:nvSpPr>
        <p:spPr>
          <a:xfrm>
            <a:off x="2693992" y="1706563"/>
            <a:ext cx="3673475" cy="1782762"/>
          </a:xfrm>
          <a:prstGeom prst="wedgeRoundRectCallou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0D0086"/>
                </a:solidFill>
                <a:latin typeface="Times New Roman"/>
                <a:ea typeface="標楷體"/>
              </a:rPr>
              <a:t>Asymmetric Motion Partitioning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0D0086"/>
                </a:solidFill>
                <a:latin typeface="Times New Roman"/>
                <a:ea typeface="標楷體"/>
              </a:rPr>
              <a:t>Merged Skip, Motion Merging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0D0086"/>
                </a:solidFill>
                <a:latin typeface="Times New Roman"/>
                <a:ea typeface="標楷體"/>
              </a:rPr>
              <a:t>Advanced MV Prediction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0D0086"/>
                </a:solidFill>
                <a:latin typeface="Times New Roman"/>
                <a:ea typeface="標楷體"/>
              </a:rPr>
              <a:t>DCT-based Interpolation Filter</a:t>
            </a:r>
          </a:p>
        </p:txBody>
      </p:sp>
      <p:sp>
        <p:nvSpPr>
          <p:cNvPr id="24582" name="投影片編號版面配置區 56">
            <a:extLst>
              <a:ext uri="{FF2B5EF4-FFF2-40B4-BE49-F238E27FC236}">
                <a16:creationId xmlns:a16="http://schemas.microsoft.com/office/drawing/2014/main" id="{6FB433C2-F46A-4434-BB63-9979AF13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C5BEA29-CC27-4788-8BBD-F29619958B29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17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60B417-A4E1-447C-94D4-7EB72C914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zh-TW">
                <a:ea typeface="新細明體" pitchFamily="18" charset="-120"/>
              </a:rPr>
              <a:t>Advanced Motion Vector Prediction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26627" name="投影片編號版面配置區 4">
            <a:extLst>
              <a:ext uri="{FF2B5EF4-FFF2-40B4-BE49-F238E27FC236}">
                <a16:creationId xmlns:a16="http://schemas.microsoft.com/office/drawing/2014/main" id="{5B0E9C42-4B77-4E5D-94A1-651887B2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7546DCC-1CB4-431E-8BED-6A86C897D466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18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D09DEA39-B4BF-48DE-8BF6-971D792D6E89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468438"/>
            <a:ext cx="8134350" cy="443865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6DC526-64D5-4EEA-AE5A-5D159AEAC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zh-TW">
                <a:ea typeface="新細明體" pitchFamily="18" charset="-120"/>
              </a:rPr>
              <a:t>Motion Merging</a:t>
            </a:r>
            <a:endParaRPr lang="zh-TW" altLang="en-US">
              <a:ea typeface="新細明體" pitchFamily="18" charset="-120"/>
            </a:endParaRPr>
          </a:p>
        </p:txBody>
      </p:sp>
      <p:pic>
        <p:nvPicPr>
          <p:cNvPr id="27651" name="Picture 2">
            <a:extLst>
              <a:ext uri="{FF2B5EF4-FFF2-40B4-BE49-F238E27FC236}">
                <a16:creationId xmlns:a16="http://schemas.microsoft.com/office/drawing/2014/main" id="{46B02399-AE41-4510-B99F-2C725A3FF2BA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92" y="1412879"/>
            <a:ext cx="7731125" cy="4538663"/>
          </a:xfr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2664F0F-8A5A-4E66-9952-8A54DE342400}"/>
              </a:ext>
            </a:extLst>
          </p:cNvPr>
          <p:cNvSpPr/>
          <p:nvPr/>
        </p:nvSpPr>
        <p:spPr bwMode="white">
          <a:xfrm>
            <a:off x="827089" y="5445127"/>
            <a:ext cx="1655763" cy="50323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B01D9A-7FFB-4B8B-9C08-1B955C37E1E7}"/>
              </a:ext>
            </a:extLst>
          </p:cNvPr>
          <p:cNvSpPr/>
          <p:nvPr/>
        </p:nvSpPr>
        <p:spPr bwMode="white">
          <a:xfrm>
            <a:off x="7667625" y="5445129"/>
            <a:ext cx="496888" cy="5048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7654" name="投影片編號版面配置區 6">
            <a:extLst>
              <a:ext uri="{FF2B5EF4-FFF2-40B4-BE49-F238E27FC236}">
                <a16:creationId xmlns:a16="http://schemas.microsoft.com/office/drawing/2014/main" id="{21F8241D-8057-4D06-A042-0C48C76D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B91B9E46-1654-470B-9E64-19E91728FD30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19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F1EFF5-C727-40DB-9D61-685569C7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Outline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35C77E-0322-4F2A-BD6B-C91D1488BD1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Video coding</a:t>
            </a:r>
            <a:r>
              <a:rPr lang="zh-TW" altLang="en-US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standards</a:t>
            </a:r>
          </a:p>
          <a:p>
            <a:pPr>
              <a:defRPr/>
            </a:pPr>
            <a:r>
              <a:rPr lang="en-GB" altLang="zh-TW" dirty="0">
                <a:ea typeface="新細明體" pitchFamily="18" charset="-120"/>
              </a:rPr>
              <a:t>Coding performance and complexity</a:t>
            </a:r>
            <a:r>
              <a:rPr lang="zh-TW" altLang="en-US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of HEVC</a:t>
            </a:r>
            <a:endParaRPr lang="en-GB" altLang="zh-TW" dirty="0">
              <a:ea typeface="新細明體" pitchFamily="18" charset="-120"/>
            </a:endParaRPr>
          </a:p>
          <a:p>
            <a:pPr>
              <a:defRPr/>
            </a:pPr>
            <a:r>
              <a:rPr lang="en-GB" altLang="zh-TW" dirty="0">
                <a:ea typeface="新細明體" pitchFamily="18" charset="-120"/>
              </a:rPr>
              <a:t>HEVC tool features</a:t>
            </a:r>
          </a:p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Other video coding extensions</a:t>
            </a:r>
          </a:p>
          <a:p>
            <a:pPr>
              <a:defRPr/>
            </a:pP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5124" name="投影片編號版面配置區 3">
            <a:extLst>
              <a:ext uri="{FF2B5EF4-FFF2-40B4-BE49-F238E27FC236}">
                <a16:creationId xmlns:a16="http://schemas.microsoft.com/office/drawing/2014/main" id="{BA746A21-7869-4474-86B6-3725CB55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1D75D9D-8037-4962-AE5E-15D9AF6E229D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B06CE-0B31-412B-BDC6-5B22A2AE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zh-TW">
                <a:ea typeface="新細明體" pitchFamily="18" charset="-120"/>
              </a:rPr>
              <a:t>Motion Merging</a:t>
            </a:r>
            <a:endParaRPr lang="zh-TW" altLang="en-US">
              <a:ea typeface="新細明體" pitchFamily="18" charset="-120"/>
            </a:endParaRPr>
          </a:p>
        </p:txBody>
      </p:sp>
      <p:pic>
        <p:nvPicPr>
          <p:cNvPr id="28675" name="Picture 2">
            <a:extLst>
              <a:ext uri="{FF2B5EF4-FFF2-40B4-BE49-F238E27FC236}">
                <a16:creationId xmlns:a16="http://schemas.microsoft.com/office/drawing/2014/main" id="{C05DD8CF-C485-487A-9B1A-A62C86066652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7" y="1735138"/>
            <a:ext cx="7077075" cy="3905250"/>
          </a:xfrm>
        </p:spPr>
      </p:pic>
      <p:sp>
        <p:nvSpPr>
          <p:cNvPr id="28676" name="投影片編號版面配置區 4">
            <a:extLst>
              <a:ext uri="{FF2B5EF4-FFF2-40B4-BE49-F238E27FC236}">
                <a16:creationId xmlns:a16="http://schemas.microsoft.com/office/drawing/2014/main" id="{57DCA5E9-8489-4CDD-9A3B-82C5A8C0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9102B86-78EB-486C-A368-92A97DEC4242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20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2EA6FE-F6EA-4D13-9B25-0CD0019F2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itchFamily="18" charset="-120"/>
              </a:rPr>
              <a:t>DCT-based Interpolation Filter 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684D16-1E4A-4F9A-8626-4A72A763B0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lvl="1">
              <a:spcBef>
                <a:spcPts val="600"/>
              </a:spcBef>
              <a:buClr>
                <a:schemeClr val="accent1"/>
              </a:buClr>
              <a:defRPr/>
            </a:pPr>
            <a:r>
              <a:rPr lang="en-US" altLang="zh-TW">
                <a:solidFill>
                  <a:srgbClr val="7D7F00"/>
                </a:solidFill>
                <a:ea typeface="新細明體" pitchFamily="18" charset="-120"/>
              </a:rPr>
              <a:t>Interpolation by inverse DCT (DCT-IF)</a:t>
            </a:r>
          </a:p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pic>
        <p:nvPicPr>
          <p:cNvPr id="29700" name="圖片 6">
            <a:extLst>
              <a:ext uri="{FF2B5EF4-FFF2-40B4-BE49-F238E27FC236}">
                <a16:creationId xmlns:a16="http://schemas.microsoft.com/office/drawing/2014/main" id="{D0309691-1D53-4868-82CC-705EE8536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02" b="39102"/>
          <a:stretch>
            <a:fillRect/>
          </a:stretch>
        </p:blipFill>
        <p:spPr bwMode="auto">
          <a:xfrm>
            <a:off x="0" y="1935167"/>
            <a:ext cx="913765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9701" name="群組 20">
            <a:extLst>
              <a:ext uri="{FF2B5EF4-FFF2-40B4-BE49-F238E27FC236}">
                <a16:creationId xmlns:a16="http://schemas.microsoft.com/office/drawing/2014/main" id="{59638C27-0CEF-4A4E-A063-B3A3BA77188E}"/>
              </a:ext>
            </a:extLst>
          </p:cNvPr>
          <p:cNvGrpSpPr>
            <a:grpSpLocks/>
          </p:cNvGrpSpPr>
          <p:nvPr/>
        </p:nvGrpSpPr>
        <p:grpSpPr bwMode="auto">
          <a:xfrm>
            <a:off x="881067" y="2627317"/>
            <a:ext cx="2892425" cy="630237"/>
            <a:chOff x="1579644" y="4195930"/>
            <a:chExt cx="2579243" cy="631142"/>
          </a:xfrm>
        </p:grpSpPr>
        <p:sp>
          <p:nvSpPr>
            <p:cNvPr id="29716" name="日期版面配置區 3">
              <a:extLst>
                <a:ext uri="{FF2B5EF4-FFF2-40B4-BE49-F238E27FC236}">
                  <a16:creationId xmlns:a16="http://schemas.microsoft.com/office/drawing/2014/main" id="{2EAAC92B-4FBE-4987-8219-65B04A9CAE8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95076" y="4540487"/>
              <a:ext cx="2352676" cy="286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{P</a:t>
              </a:r>
              <a:r>
                <a:rPr lang="en-US" altLang="zh-TW" sz="2000" baseline="-25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-5</a:t>
              </a: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, P</a:t>
              </a:r>
              <a:r>
                <a:rPr lang="en-US" altLang="zh-TW" sz="2000" baseline="-25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-4</a:t>
              </a: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, …, P</a:t>
              </a:r>
              <a:r>
                <a:rPr lang="en-US" altLang="zh-TW" sz="2000" baseline="-25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6</a:t>
              </a: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} </a:t>
              </a:r>
            </a:p>
          </p:txBody>
        </p:sp>
        <p:sp>
          <p:nvSpPr>
            <p:cNvPr id="29717" name="日期版面配置區 3">
              <a:extLst>
                <a:ext uri="{FF2B5EF4-FFF2-40B4-BE49-F238E27FC236}">
                  <a16:creationId xmlns:a16="http://schemas.microsoft.com/office/drawing/2014/main" id="{99146B24-DDBC-4306-BB8C-B4B94BA7FFF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579644" y="4195930"/>
              <a:ext cx="2579243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Spatial domain samples</a:t>
              </a:r>
            </a:p>
          </p:txBody>
        </p:sp>
      </p:grpSp>
      <p:cxnSp>
        <p:nvCxnSpPr>
          <p:cNvPr id="29702" name="直線單箭頭接點 21">
            <a:extLst>
              <a:ext uri="{FF2B5EF4-FFF2-40B4-BE49-F238E27FC236}">
                <a16:creationId xmlns:a16="http://schemas.microsoft.com/office/drawing/2014/main" id="{89E7405A-41FE-4E89-9830-B120C1026F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52838" y="2825754"/>
            <a:ext cx="20320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03" name="直線單箭頭接點 29">
            <a:extLst>
              <a:ext uri="{FF2B5EF4-FFF2-40B4-BE49-F238E27FC236}">
                <a16:creationId xmlns:a16="http://schemas.microsoft.com/office/drawing/2014/main" id="{908A244F-BC4C-4A2E-931A-173EA4357B5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3649663" y="3114679"/>
            <a:ext cx="20320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9704" name="群組 32">
            <a:extLst>
              <a:ext uri="{FF2B5EF4-FFF2-40B4-BE49-F238E27FC236}">
                <a16:creationId xmlns:a16="http://schemas.microsoft.com/office/drawing/2014/main" id="{4E88D9F8-89EE-40CB-964E-49408849F132}"/>
              </a:ext>
            </a:extLst>
          </p:cNvPr>
          <p:cNvGrpSpPr>
            <a:grpSpLocks/>
          </p:cNvGrpSpPr>
          <p:nvPr/>
        </p:nvGrpSpPr>
        <p:grpSpPr bwMode="auto">
          <a:xfrm>
            <a:off x="5681663" y="2593975"/>
            <a:ext cx="3097212" cy="666750"/>
            <a:chOff x="1695076" y="4160052"/>
            <a:chExt cx="2725543" cy="667020"/>
          </a:xfrm>
        </p:grpSpPr>
        <p:sp>
          <p:nvSpPr>
            <p:cNvPr id="29714" name="日期版面配置區 3">
              <a:extLst>
                <a:ext uri="{FF2B5EF4-FFF2-40B4-BE49-F238E27FC236}">
                  <a16:creationId xmlns:a16="http://schemas.microsoft.com/office/drawing/2014/main" id="{6BF63F45-9223-45E5-A740-33E50F43B68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95076" y="4540487"/>
              <a:ext cx="2352676" cy="286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{C</a:t>
              </a:r>
              <a:r>
                <a:rPr lang="en-US" altLang="zh-TW" sz="2000" baseline="-25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-5</a:t>
              </a: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, C</a:t>
              </a:r>
              <a:r>
                <a:rPr lang="en-US" altLang="zh-TW" sz="2000" baseline="-25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-4</a:t>
              </a: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, …, C</a:t>
              </a:r>
              <a:r>
                <a:rPr lang="en-US" altLang="zh-TW" sz="2000" baseline="-25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6</a:t>
              </a: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} </a:t>
              </a:r>
            </a:p>
          </p:txBody>
        </p:sp>
        <p:sp>
          <p:nvSpPr>
            <p:cNvPr id="29715" name="日期版面配置區 3">
              <a:extLst>
                <a:ext uri="{FF2B5EF4-FFF2-40B4-BE49-F238E27FC236}">
                  <a16:creationId xmlns:a16="http://schemas.microsoft.com/office/drawing/2014/main" id="{3A5DE814-EE6C-4142-A349-AAD52D728CC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697700" y="4160052"/>
              <a:ext cx="2722919" cy="432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2000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DCT domain coefficients</a:t>
              </a:r>
            </a:p>
          </p:txBody>
        </p:sp>
      </p:grpSp>
      <p:sp>
        <p:nvSpPr>
          <p:cNvPr id="29705" name="日期版面配置區 3">
            <a:extLst>
              <a:ext uri="{FF2B5EF4-FFF2-40B4-BE49-F238E27FC236}">
                <a16:creationId xmlns:a16="http://schemas.microsoft.com/office/drawing/2014/main" id="{D36D0F2D-43CF-475A-8E21-2076DC10D65A}"/>
              </a:ext>
            </a:extLst>
          </p:cNvPr>
          <p:cNvSpPr txBox="1">
            <a:spLocks/>
          </p:cNvSpPr>
          <p:nvPr/>
        </p:nvSpPr>
        <p:spPr bwMode="auto">
          <a:xfrm>
            <a:off x="4244979" y="2597150"/>
            <a:ext cx="862013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 i="1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DCT</a:t>
            </a:r>
          </a:p>
        </p:txBody>
      </p:sp>
      <p:sp>
        <p:nvSpPr>
          <p:cNvPr id="29706" name="日期版面配置區 3">
            <a:extLst>
              <a:ext uri="{FF2B5EF4-FFF2-40B4-BE49-F238E27FC236}">
                <a16:creationId xmlns:a16="http://schemas.microsoft.com/office/drawing/2014/main" id="{40C54D30-39D6-418F-A019-11659A3B93AA}"/>
              </a:ext>
            </a:extLst>
          </p:cNvPr>
          <p:cNvSpPr txBox="1">
            <a:spLocks/>
          </p:cNvSpPr>
          <p:nvPr/>
        </p:nvSpPr>
        <p:spPr bwMode="auto">
          <a:xfrm>
            <a:off x="4240213" y="3217867"/>
            <a:ext cx="9271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 i="1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IDCT</a:t>
            </a:r>
          </a:p>
        </p:txBody>
      </p:sp>
      <p:sp>
        <p:nvSpPr>
          <p:cNvPr id="29707" name="日期版面配置區 3">
            <a:extLst>
              <a:ext uri="{FF2B5EF4-FFF2-40B4-BE49-F238E27FC236}">
                <a16:creationId xmlns:a16="http://schemas.microsoft.com/office/drawing/2014/main" id="{B50BCE5D-63CF-48CB-9832-AE4ED82762C0}"/>
              </a:ext>
            </a:extLst>
          </p:cNvPr>
          <p:cNvSpPr txBox="1">
            <a:spLocks/>
          </p:cNvSpPr>
          <p:nvPr/>
        </p:nvSpPr>
        <p:spPr bwMode="auto">
          <a:xfrm>
            <a:off x="4543429" y="2203450"/>
            <a:ext cx="174625" cy="2619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TW" sz="2000" b="1" i="1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37900" name="Picture 144">
            <a:extLst>
              <a:ext uri="{FF2B5EF4-FFF2-40B4-BE49-F238E27FC236}">
                <a16:creationId xmlns:a16="http://schemas.microsoft.com/office/drawing/2014/main" id="{9C357D40-251B-4722-B1EA-D5E6D1F05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1755775" y="4446592"/>
            <a:ext cx="6211888" cy="109378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圓角矩形圖說文字 16">
            <a:extLst>
              <a:ext uri="{FF2B5EF4-FFF2-40B4-BE49-F238E27FC236}">
                <a16:creationId xmlns:a16="http://schemas.microsoft.com/office/drawing/2014/main" id="{122C2A1B-0D9E-4D33-861D-692B1FD7515B}"/>
              </a:ext>
            </a:extLst>
          </p:cNvPr>
          <p:cNvSpPr/>
          <p:nvPr/>
        </p:nvSpPr>
        <p:spPr>
          <a:xfrm>
            <a:off x="4032250" y="5541967"/>
            <a:ext cx="2211388" cy="782637"/>
          </a:xfrm>
          <a:prstGeom prst="wedgeRoundRectCallout">
            <a:avLst>
              <a:gd name="adj1" fmla="val -32398"/>
              <a:gd name="adj2" fmla="val -83937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000000"/>
                </a:solidFill>
                <a:latin typeface="Times New Roman"/>
                <a:ea typeface="標楷體"/>
              </a:rPr>
              <a:t>Coefficients of DCT(P</a:t>
            </a:r>
            <a:r>
              <a:rPr lang="en-US" altLang="zh-TW" sz="2000" baseline="-25000" dirty="0">
                <a:solidFill>
                  <a:srgbClr val="000000"/>
                </a:solidFill>
                <a:latin typeface="Times New Roman"/>
                <a:ea typeface="標楷體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Times New Roman"/>
                <a:ea typeface="標楷體"/>
              </a:rPr>
              <a:t>~P</a:t>
            </a:r>
            <a:r>
              <a:rPr lang="en-US" altLang="zh-TW" sz="2000" baseline="-25000" dirty="0">
                <a:solidFill>
                  <a:srgbClr val="000000"/>
                </a:solidFill>
                <a:latin typeface="Times New Roman"/>
                <a:ea typeface="標楷體"/>
              </a:rPr>
              <a:t>2M-1</a:t>
            </a:r>
            <a:r>
              <a:rPr lang="en-US" altLang="zh-TW" sz="2000" dirty="0">
                <a:solidFill>
                  <a:srgbClr val="000000"/>
                </a:solidFill>
                <a:latin typeface="Times New Roman"/>
                <a:ea typeface="標楷體"/>
              </a:rPr>
              <a:t>)</a:t>
            </a:r>
          </a:p>
        </p:txBody>
      </p:sp>
      <p:sp>
        <p:nvSpPr>
          <p:cNvPr id="18" name="左大括弧 17">
            <a:extLst>
              <a:ext uri="{FF2B5EF4-FFF2-40B4-BE49-F238E27FC236}">
                <a16:creationId xmlns:a16="http://schemas.microsoft.com/office/drawing/2014/main" id="{BC966980-3596-485E-B494-23765CCF7A91}"/>
              </a:ext>
            </a:extLst>
          </p:cNvPr>
          <p:cNvSpPr/>
          <p:nvPr/>
        </p:nvSpPr>
        <p:spPr bwMode="auto">
          <a:xfrm rot="5400000">
            <a:off x="5111163" y="1838103"/>
            <a:ext cx="633912" cy="4943485"/>
          </a:xfrm>
          <a:prstGeom prst="leftBrace">
            <a:avLst>
              <a:gd name="adj1" fmla="val 53616"/>
              <a:gd name="adj2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600">
              <a:solidFill>
                <a:srgbClr val="FFFFFF"/>
              </a:solidFill>
              <a:latin typeface="Verdana" pitchFamily="34" charset="0"/>
              <a:ea typeface="標楷體" panose="03000509000000000000" pitchFamily="65" charset="-120"/>
            </a:endParaRPr>
          </a:p>
        </p:txBody>
      </p:sp>
      <p:sp>
        <p:nvSpPr>
          <p:cNvPr id="19" name="圓角矩形圖說文字 18">
            <a:extLst>
              <a:ext uri="{FF2B5EF4-FFF2-40B4-BE49-F238E27FC236}">
                <a16:creationId xmlns:a16="http://schemas.microsoft.com/office/drawing/2014/main" id="{C52DF868-9BFD-43BE-8C4B-C19C1C403E4F}"/>
              </a:ext>
            </a:extLst>
          </p:cNvPr>
          <p:cNvSpPr/>
          <p:nvPr/>
        </p:nvSpPr>
        <p:spPr>
          <a:xfrm>
            <a:off x="744542" y="3697292"/>
            <a:ext cx="1692275" cy="784225"/>
          </a:xfrm>
          <a:prstGeom prst="wedgeRoundRectCallout">
            <a:avLst>
              <a:gd name="adj1" fmla="val 41202"/>
              <a:gd name="adj2" fmla="val 86559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000000"/>
                </a:solidFill>
                <a:latin typeface="Times New Roman"/>
                <a:ea typeface="標楷體"/>
              </a:rPr>
              <a:t>Any sub-</a:t>
            </a:r>
            <a:r>
              <a:rPr lang="en-US" altLang="zh-TW" sz="2000" dirty="0" err="1">
                <a:solidFill>
                  <a:srgbClr val="000000"/>
                </a:solidFill>
                <a:latin typeface="Times New Roman"/>
                <a:ea typeface="標楷體"/>
              </a:rPr>
              <a:t>pel</a:t>
            </a:r>
            <a:r>
              <a:rPr lang="en-US" altLang="zh-TW" sz="2000" dirty="0">
                <a:solidFill>
                  <a:srgbClr val="000000"/>
                </a:solidFill>
                <a:latin typeface="Times New Roman"/>
                <a:ea typeface="標楷體"/>
              </a:rPr>
              <a:t> position</a:t>
            </a:r>
          </a:p>
        </p:txBody>
      </p:sp>
      <p:sp>
        <p:nvSpPr>
          <p:cNvPr id="29712" name="日期版面配置區 3">
            <a:extLst>
              <a:ext uri="{FF2B5EF4-FFF2-40B4-BE49-F238E27FC236}">
                <a16:creationId xmlns:a16="http://schemas.microsoft.com/office/drawing/2014/main" id="{40FA9CE4-A3F1-41AD-8E80-7B754038E9E3}"/>
              </a:ext>
            </a:extLst>
          </p:cNvPr>
          <p:cNvSpPr txBox="1">
            <a:spLocks/>
          </p:cNvSpPr>
          <p:nvPr/>
        </p:nvSpPr>
        <p:spPr bwMode="auto">
          <a:xfrm>
            <a:off x="4718054" y="3646488"/>
            <a:ext cx="1471613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4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Inv-DCT</a:t>
            </a:r>
          </a:p>
        </p:txBody>
      </p:sp>
      <p:sp>
        <p:nvSpPr>
          <p:cNvPr id="29713" name="投影片編號版面配置區 20">
            <a:extLst>
              <a:ext uri="{FF2B5EF4-FFF2-40B4-BE49-F238E27FC236}">
                <a16:creationId xmlns:a16="http://schemas.microsoft.com/office/drawing/2014/main" id="{B7346D12-2532-492C-A47D-A6C1696B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388D57B-32F0-44BD-8D44-2F0ED8A9DD8A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21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87EBAD-D790-4A0D-B713-D34AAC878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itchFamily="18" charset="-120"/>
              </a:rPr>
              <a:t>HEVC Tool Features</a:t>
            </a:r>
            <a:endParaRPr lang="zh-TW" altLang="en-US">
              <a:ea typeface="新細明體" pitchFamily="18" charset="-120"/>
            </a:endParaRPr>
          </a:p>
        </p:txBody>
      </p:sp>
      <p:pic>
        <p:nvPicPr>
          <p:cNvPr id="31747" name="Ink 2">
            <a:extLst>
              <a:ext uri="{FF2B5EF4-FFF2-40B4-BE49-F238E27FC236}">
                <a16:creationId xmlns:a16="http://schemas.microsoft.com/office/drawing/2014/main" id="{DC61D6A8-492E-484D-8B08-7EED513D0577}"/>
              </a:ext>
            </a:extLst>
          </p:cNvPr>
          <p:cNvPicPr>
            <a:picLocks noRot="1" noChangeAspect="1" noEditPoints="1"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748" name="內容版面配置區 69">
            <a:extLst>
              <a:ext uri="{FF2B5EF4-FFF2-40B4-BE49-F238E27FC236}">
                <a16:creationId xmlns:a16="http://schemas.microsoft.com/office/drawing/2014/main" id="{976EFCEF-9ADC-4689-9613-FAB39AAEA2B7}"/>
              </a:ext>
            </a:extLst>
          </p:cNvPr>
          <p:cNvGrpSpPr>
            <a:grpSpLocks noGrp="1"/>
          </p:cNvGrpSpPr>
          <p:nvPr/>
        </p:nvGrpSpPr>
        <p:grpSpPr bwMode="auto">
          <a:xfrm>
            <a:off x="503238" y="1152529"/>
            <a:ext cx="8316912" cy="5014913"/>
            <a:chOff x="71796" y="1438589"/>
            <a:chExt cx="9208765" cy="5232341"/>
          </a:xfrm>
        </p:grpSpPr>
        <p:pic>
          <p:nvPicPr>
            <p:cNvPr id="31751" name="Picture 3">
              <a:extLst>
                <a:ext uri="{FF2B5EF4-FFF2-40B4-BE49-F238E27FC236}">
                  <a16:creationId xmlns:a16="http://schemas.microsoft.com/office/drawing/2014/main" id="{CA9C2A4B-164C-4CDF-ABC5-FF6AA0FFED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8" t="6470" r="1361" b="1842"/>
            <a:stretch>
              <a:fillRect/>
            </a:stretch>
          </p:blipFill>
          <p:spPr bwMode="auto">
            <a:xfrm>
              <a:off x="361951" y="1438589"/>
              <a:ext cx="1195876" cy="69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2" name="Picture 6">
              <a:extLst>
                <a:ext uri="{FF2B5EF4-FFF2-40B4-BE49-F238E27FC236}">
                  <a16:creationId xmlns:a16="http://schemas.microsoft.com/office/drawing/2014/main" id="{30389315-17B8-4078-8D71-3016307506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0" t="6029" r="1361" b="1842"/>
            <a:stretch>
              <a:fillRect/>
            </a:stretch>
          </p:blipFill>
          <p:spPr bwMode="auto">
            <a:xfrm>
              <a:off x="111162" y="3288443"/>
              <a:ext cx="1195876" cy="693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3" name="Picture 5">
              <a:extLst>
                <a:ext uri="{FF2B5EF4-FFF2-40B4-BE49-F238E27FC236}">
                  <a16:creationId xmlns:a16="http://schemas.microsoft.com/office/drawing/2014/main" id="{D1DFED69-9032-41C6-939D-400CE7A5EA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0" t="6029" r="1215" b="1842"/>
            <a:stretch>
              <a:fillRect/>
            </a:stretch>
          </p:blipFill>
          <p:spPr bwMode="auto">
            <a:xfrm>
              <a:off x="230892" y="3401128"/>
              <a:ext cx="1156013" cy="669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54" name="Picture 4">
              <a:extLst>
                <a:ext uri="{FF2B5EF4-FFF2-40B4-BE49-F238E27FC236}">
                  <a16:creationId xmlns:a16="http://schemas.microsoft.com/office/drawing/2014/main" id="{84D81B11-2562-49E1-9390-AEAD2B630B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" t="5789" r="1361" b="1842"/>
            <a:stretch>
              <a:fillRect/>
            </a:stretch>
          </p:blipFill>
          <p:spPr bwMode="auto">
            <a:xfrm>
              <a:off x="350364" y="3514312"/>
              <a:ext cx="1156013" cy="670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5" name="圖案 105">
              <a:extLst>
                <a:ext uri="{FF2B5EF4-FFF2-40B4-BE49-F238E27FC236}">
                  <a16:creationId xmlns:a16="http://schemas.microsoft.com/office/drawing/2014/main" id="{062D2B60-1A3C-438A-B2D0-1EDBDD4FBFE7}"/>
                </a:ext>
              </a:extLst>
            </p:cNvPr>
            <p:cNvCxnSpPr>
              <a:stCxn id="93" idx="4"/>
            </p:cNvCxnSpPr>
            <p:nvPr/>
          </p:nvCxnSpPr>
          <p:spPr bwMode="auto">
            <a:xfrm rot="16200000" flipH="1">
              <a:off x="1844502" y="3061386"/>
              <a:ext cx="1752395" cy="703093"/>
            </a:xfrm>
            <a:prstGeom prst="bentConnector3">
              <a:avLst>
                <a:gd name="adj1" fmla="val 100150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5268038E-5B61-4F4E-A461-7E141B9A5D53}"/>
                </a:ext>
              </a:extLst>
            </p:cNvPr>
            <p:cNvSpPr/>
            <p:nvPr/>
          </p:nvSpPr>
          <p:spPr bwMode="auto">
            <a:xfrm>
              <a:off x="326667" y="2173999"/>
              <a:ext cx="1197017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Current Frame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639ED0FF-8894-4D97-B2C4-8F545F664719}"/>
                </a:ext>
              </a:extLst>
            </p:cNvPr>
            <p:cNvSpPr/>
            <p:nvPr/>
          </p:nvSpPr>
          <p:spPr bwMode="auto">
            <a:xfrm>
              <a:off x="326667" y="4227846"/>
              <a:ext cx="1197017" cy="637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Frame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Buffer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7DA7902-018D-4C2E-869C-7A9B07430C4D}"/>
                </a:ext>
              </a:extLst>
            </p:cNvPr>
            <p:cNvSpPr/>
            <p:nvPr/>
          </p:nvSpPr>
          <p:spPr bwMode="auto">
            <a:xfrm>
              <a:off x="3038850" y="5324335"/>
              <a:ext cx="1195259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4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Intra Prediction</a:t>
              </a:r>
              <a:endParaRPr lang="zh-TW" altLang="en-US" sz="14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4A80F742-FA9F-419E-84C8-E1E12F532E7A}"/>
                </a:ext>
              </a:extLst>
            </p:cNvPr>
            <p:cNvSpPr/>
            <p:nvPr/>
          </p:nvSpPr>
          <p:spPr bwMode="auto">
            <a:xfrm>
              <a:off x="3049396" y="4093683"/>
              <a:ext cx="1302480" cy="637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Inter Prediction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BA5F396-098C-4E30-A8FA-F6C6C0B57484}"/>
                </a:ext>
              </a:extLst>
            </p:cNvPr>
            <p:cNvSpPr/>
            <p:nvPr/>
          </p:nvSpPr>
          <p:spPr bwMode="auto">
            <a:xfrm>
              <a:off x="6933987" y="2173999"/>
              <a:ext cx="1195259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Entropy Coding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E1B692C-BD50-406F-8914-0CC46F023A59}"/>
                </a:ext>
              </a:extLst>
            </p:cNvPr>
            <p:cNvSpPr/>
            <p:nvPr/>
          </p:nvSpPr>
          <p:spPr bwMode="auto">
            <a:xfrm>
              <a:off x="5529558" y="6031587"/>
              <a:ext cx="1195259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IQ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IDCT</a:t>
              </a:r>
              <a:endParaRPr lang="zh-TW" altLang="en-US" sz="1700" baseline="300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06BF645A-8624-4BA3-93B2-B9C533FFD386}"/>
                </a:ext>
              </a:extLst>
            </p:cNvPr>
            <p:cNvSpPr/>
            <p:nvPr/>
          </p:nvSpPr>
          <p:spPr bwMode="auto">
            <a:xfrm>
              <a:off x="5529558" y="2173999"/>
              <a:ext cx="1195259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DCT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Q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FC99C406-D9F0-455F-92B3-A3273EBBF38C}"/>
                </a:ext>
              </a:extLst>
            </p:cNvPr>
            <p:cNvCxnSpPr>
              <a:stCxn id="118" idx="6"/>
            </p:cNvCxnSpPr>
            <p:nvPr/>
          </p:nvCxnSpPr>
          <p:spPr bwMode="auto">
            <a:xfrm>
              <a:off x="1947297" y="4537579"/>
              <a:ext cx="11020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1AB414E8-66D1-4867-A6FD-E487936A7828}"/>
                </a:ext>
              </a:extLst>
            </p:cNvPr>
            <p:cNvSpPr/>
            <p:nvPr/>
          </p:nvSpPr>
          <p:spPr bwMode="auto">
            <a:xfrm>
              <a:off x="4945990" y="2361164"/>
              <a:ext cx="260145" cy="2600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F9144E26-CC31-4C8E-ABAB-FF75FBB1510C}"/>
                </a:ext>
              </a:extLst>
            </p:cNvPr>
            <p:cNvCxnSpPr>
              <a:stCxn id="93" idx="6"/>
              <a:endCxn id="84" idx="2"/>
            </p:cNvCxnSpPr>
            <p:nvPr/>
          </p:nvCxnSpPr>
          <p:spPr bwMode="auto">
            <a:xfrm flipV="1">
              <a:off x="2411339" y="2490358"/>
              <a:ext cx="2534652" cy="33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B223C98A-AE6B-4980-A8FF-F313FDE17C74}"/>
                </a:ext>
              </a:extLst>
            </p:cNvPr>
            <p:cNvCxnSpPr>
              <a:stCxn id="84" idx="6"/>
              <a:endCxn id="82" idx="1"/>
            </p:cNvCxnSpPr>
            <p:nvPr/>
          </p:nvCxnSpPr>
          <p:spPr bwMode="auto">
            <a:xfrm>
              <a:off x="5206135" y="2490358"/>
              <a:ext cx="323423" cy="33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id="{EEAC4F38-B1D5-404E-A5FE-7C3A12FBE149}"/>
                </a:ext>
              </a:extLst>
            </p:cNvPr>
            <p:cNvCxnSpPr>
              <a:stCxn id="82" idx="3"/>
              <a:endCxn id="80" idx="1"/>
            </p:cNvCxnSpPr>
            <p:nvPr/>
          </p:nvCxnSpPr>
          <p:spPr bwMode="auto">
            <a:xfrm>
              <a:off x="6724817" y="2493671"/>
              <a:ext cx="20917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F18C6926-259C-4A73-9EAD-05C19B9B4BBE}"/>
                </a:ext>
              </a:extLst>
            </p:cNvPr>
            <p:cNvCxnSpPr/>
            <p:nvPr/>
          </p:nvCxnSpPr>
          <p:spPr bwMode="auto">
            <a:xfrm flipV="1">
              <a:off x="8139793" y="2492014"/>
              <a:ext cx="878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>
              <a:extLst>
                <a:ext uri="{FF2B5EF4-FFF2-40B4-BE49-F238E27FC236}">
                  <a16:creationId xmlns:a16="http://schemas.microsoft.com/office/drawing/2014/main" id="{D8A4322A-6C31-474E-83AE-75F6AAC464BA}"/>
                </a:ext>
              </a:extLst>
            </p:cNvPr>
            <p:cNvCxnSpPr>
              <a:stCxn id="82" idx="2"/>
              <a:endCxn id="81" idx="0"/>
            </p:cNvCxnSpPr>
            <p:nvPr/>
          </p:nvCxnSpPr>
          <p:spPr bwMode="auto">
            <a:xfrm>
              <a:off x="6127187" y="2813341"/>
              <a:ext cx="0" cy="32182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E9902EC5-EA64-4635-9F89-157B39DFE14C}"/>
                </a:ext>
              </a:extLst>
            </p:cNvPr>
            <p:cNvSpPr/>
            <p:nvPr/>
          </p:nvSpPr>
          <p:spPr bwMode="auto">
            <a:xfrm>
              <a:off x="4645418" y="4375259"/>
              <a:ext cx="86128" cy="861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2CA8D97E-5371-4A1E-BD8E-C0498DE4661D}"/>
                </a:ext>
              </a:extLst>
            </p:cNvPr>
            <p:cNvCxnSpPr>
              <a:stCxn id="79" idx="3"/>
              <a:endCxn id="90" idx="2"/>
            </p:cNvCxnSpPr>
            <p:nvPr/>
          </p:nvCxnSpPr>
          <p:spPr bwMode="auto">
            <a:xfrm>
              <a:off x="4351876" y="4411698"/>
              <a:ext cx="293542" cy="66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C34D2714-C084-4F99-BE1F-1600131146FB}"/>
                </a:ext>
              </a:extLst>
            </p:cNvPr>
            <p:cNvCxnSpPr>
              <a:stCxn id="78" idx="3"/>
              <a:endCxn id="95" idx="2"/>
            </p:cNvCxnSpPr>
            <p:nvPr/>
          </p:nvCxnSpPr>
          <p:spPr bwMode="auto">
            <a:xfrm>
              <a:off x="4234109" y="5644007"/>
              <a:ext cx="39197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D56E3EA3-934C-4201-AF0D-BF5CAEC981A7}"/>
                </a:ext>
              </a:extLst>
            </p:cNvPr>
            <p:cNvSpPr/>
            <p:nvPr/>
          </p:nvSpPr>
          <p:spPr bwMode="auto">
            <a:xfrm>
              <a:off x="2325210" y="2450606"/>
              <a:ext cx="86128" cy="86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B282191F-7148-4B8C-9468-7BA9428C8F1F}"/>
                </a:ext>
              </a:extLst>
            </p:cNvPr>
            <p:cNvCxnSpPr>
              <a:stCxn id="76" idx="3"/>
              <a:endCxn id="93" idx="2"/>
            </p:cNvCxnSpPr>
            <p:nvPr/>
          </p:nvCxnSpPr>
          <p:spPr bwMode="auto">
            <a:xfrm flipV="1">
              <a:off x="1523684" y="2493671"/>
              <a:ext cx="80152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2A051905-6C0F-4DE8-9827-1FD369E59CF0}"/>
                </a:ext>
              </a:extLst>
            </p:cNvPr>
            <p:cNvSpPr/>
            <p:nvPr/>
          </p:nvSpPr>
          <p:spPr bwMode="auto">
            <a:xfrm>
              <a:off x="4626083" y="5604255"/>
              <a:ext cx="86129" cy="861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96" name="圖案 85">
              <a:extLst>
                <a:ext uri="{FF2B5EF4-FFF2-40B4-BE49-F238E27FC236}">
                  <a16:creationId xmlns:a16="http://schemas.microsoft.com/office/drawing/2014/main" id="{3E44D729-6ACB-4B59-AE6F-54472F8D8189}"/>
                </a:ext>
              </a:extLst>
            </p:cNvPr>
            <p:cNvCxnSpPr>
              <a:stCxn id="108" idx="1"/>
              <a:endCxn id="77" idx="2"/>
            </p:cNvCxnSpPr>
            <p:nvPr/>
          </p:nvCxnSpPr>
          <p:spPr bwMode="auto">
            <a:xfrm rot="10800000">
              <a:off x="924296" y="4865532"/>
              <a:ext cx="852501" cy="148572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A31179FC-6FFB-484C-9DB9-FF65ED1DDD4D}"/>
                </a:ext>
              </a:extLst>
            </p:cNvPr>
            <p:cNvSpPr/>
            <p:nvPr/>
          </p:nvSpPr>
          <p:spPr bwMode="auto">
            <a:xfrm flipH="1">
              <a:off x="3555624" y="6318132"/>
              <a:ext cx="45701" cy="629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2578DB46-78DF-4722-9D9C-9345C2FFC6B8}"/>
                </a:ext>
              </a:extLst>
            </p:cNvPr>
            <p:cNvCxnSpPr>
              <a:endCxn id="78" idx="2"/>
            </p:cNvCxnSpPr>
            <p:nvPr/>
          </p:nvCxnSpPr>
          <p:spPr bwMode="auto">
            <a:xfrm flipV="1">
              <a:off x="3618902" y="5963677"/>
              <a:ext cx="0" cy="405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圖案 105">
              <a:extLst>
                <a:ext uri="{FF2B5EF4-FFF2-40B4-BE49-F238E27FC236}">
                  <a16:creationId xmlns:a16="http://schemas.microsoft.com/office/drawing/2014/main" id="{970AC08F-CA56-4D49-AEAC-13A04165E464}"/>
                </a:ext>
              </a:extLst>
            </p:cNvPr>
            <p:cNvCxnSpPr>
              <a:stCxn id="118" idx="4"/>
            </p:cNvCxnSpPr>
            <p:nvPr/>
          </p:nvCxnSpPr>
          <p:spPr bwMode="auto">
            <a:xfrm rot="16200000" flipH="1">
              <a:off x="1879844" y="4605912"/>
              <a:ext cx="1184274" cy="1133739"/>
            </a:xfrm>
            <a:prstGeom prst="bentConnector3">
              <a:avLst>
                <a:gd name="adj1" fmla="val 100157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3F4C7168-2B41-49B4-9F46-A49CFA281778}"/>
                </a:ext>
              </a:extLst>
            </p:cNvPr>
            <p:cNvSpPr/>
            <p:nvPr/>
          </p:nvSpPr>
          <p:spPr bwMode="auto">
            <a:xfrm>
              <a:off x="4945990" y="4714806"/>
              <a:ext cx="260145" cy="260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2055D5CD-F2E4-4CF1-9BE7-BFC3024D56FB}"/>
                </a:ext>
              </a:extLst>
            </p:cNvPr>
            <p:cNvSpPr/>
            <p:nvPr/>
          </p:nvSpPr>
          <p:spPr bwMode="auto">
            <a:xfrm>
              <a:off x="4636629" y="5021227"/>
              <a:ext cx="86129" cy="877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02" name="圖案 110">
              <a:extLst>
                <a:ext uri="{FF2B5EF4-FFF2-40B4-BE49-F238E27FC236}">
                  <a16:creationId xmlns:a16="http://schemas.microsoft.com/office/drawing/2014/main" id="{CA63D50A-CAC2-49C8-ADDE-8BBD02757405}"/>
                </a:ext>
              </a:extLst>
            </p:cNvPr>
            <p:cNvCxnSpPr>
              <a:stCxn id="101" idx="0"/>
              <a:endCxn id="100" idx="2"/>
            </p:cNvCxnSpPr>
            <p:nvPr/>
          </p:nvCxnSpPr>
          <p:spPr bwMode="auto">
            <a:xfrm rot="5400000" flipH="1" flipV="1">
              <a:off x="4725496" y="4800734"/>
              <a:ext cx="175571" cy="265417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15D13AFE-9308-4EF8-AE46-37DD96384373}"/>
                </a:ext>
              </a:extLst>
            </p:cNvPr>
            <p:cNvSpPr/>
            <p:nvPr/>
          </p:nvSpPr>
          <p:spPr bwMode="auto">
            <a:xfrm>
              <a:off x="4371212" y="3997616"/>
              <a:ext cx="694304" cy="432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Inter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6F2B8016-5BBE-4E85-B9E4-0D5FFE39649A}"/>
                </a:ext>
              </a:extLst>
            </p:cNvPr>
            <p:cNvSpPr/>
            <p:nvPr/>
          </p:nvSpPr>
          <p:spPr bwMode="auto">
            <a:xfrm>
              <a:off x="4351876" y="5536345"/>
              <a:ext cx="694305" cy="4720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Intra</a:t>
              </a:r>
              <a:r>
                <a:rPr lang="en-US" altLang="zh-TW" sz="14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 </a:t>
              </a:r>
              <a:endParaRPr lang="zh-TW" altLang="en-US" sz="14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05" name="直線單箭頭接點 104">
              <a:extLst>
                <a:ext uri="{FF2B5EF4-FFF2-40B4-BE49-F238E27FC236}">
                  <a16:creationId xmlns:a16="http://schemas.microsoft.com/office/drawing/2014/main" id="{5B7854B1-4938-4743-9646-860187CDD1F9}"/>
                </a:ext>
              </a:extLst>
            </p:cNvPr>
            <p:cNvCxnSpPr>
              <a:stCxn id="100" idx="0"/>
              <a:endCxn id="84" idx="4"/>
            </p:cNvCxnSpPr>
            <p:nvPr/>
          </p:nvCxnSpPr>
          <p:spPr bwMode="auto">
            <a:xfrm flipV="1">
              <a:off x="5076063" y="2621207"/>
              <a:ext cx="0" cy="20935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6C1C748E-8387-4208-B7C9-0EE27D3968E4}"/>
                </a:ext>
              </a:extLst>
            </p:cNvPr>
            <p:cNvSpPr/>
            <p:nvPr/>
          </p:nvSpPr>
          <p:spPr bwMode="auto">
            <a:xfrm>
              <a:off x="5090124" y="2589738"/>
              <a:ext cx="172258" cy="17391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000" b="1">
                  <a:solidFill>
                    <a:srgbClr val="000000"/>
                  </a:solidFill>
                  <a:latin typeface="Times New Roman"/>
                  <a:ea typeface="新細明體" pitchFamily="18" charset="-120"/>
                </a:rPr>
                <a:t>-</a:t>
              </a:r>
              <a:endParaRPr lang="zh-TW" altLang="en-US" sz="2000" b="1">
                <a:solidFill>
                  <a:srgbClr val="000000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7314E8A6-F7DB-4C52-ADAD-DDB3FD105EDE}"/>
                </a:ext>
              </a:extLst>
            </p:cNvPr>
            <p:cNvSpPr/>
            <p:nvPr/>
          </p:nvSpPr>
          <p:spPr bwMode="auto">
            <a:xfrm>
              <a:off x="4803614" y="2231971"/>
              <a:ext cx="174015" cy="17391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000" b="1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+</a:t>
              </a:r>
              <a:endParaRPr lang="zh-TW" altLang="en-US" sz="2000" b="1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EBC022E1-4A02-4175-96AE-E7BB473B9781}"/>
                </a:ext>
              </a:extLst>
            </p:cNvPr>
            <p:cNvSpPr/>
            <p:nvPr/>
          </p:nvSpPr>
          <p:spPr bwMode="auto">
            <a:xfrm>
              <a:off x="1776797" y="6031587"/>
              <a:ext cx="1195259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9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In-loop filter</a:t>
              </a:r>
              <a:endParaRPr lang="zh-TW" altLang="en-US" sz="19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12D03179-5539-4076-BBC7-DE7F48B9FC51}"/>
                </a:ext>
              </a:extLst>
            </p:cNvPr>
            <p:cNvCxnSpPr>
              <a:stCxn id="97" idx="2"/>
              <a:endCxn id="108" idx="3"/>
            </p:cNvCxnSpPr>
            <p:nvPr/>
          </p:nvCxnSpPr>
          <p:spPr bwMode="auto">
            <a:xfrm flipH="1">
              <a:off x="2972056" y="6349602"/>
              <a:ext cx="6292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>
              <a:extLst>
                <a:ext uri="{FF2B5EF4-FFF2-40B4-BE49-F238E27FC236}">
                  <a16:creationId xmlns:a16="http://schemas.microsoft.com/office/drawing/2014/main" id="{37464415-2290-46FF-9F41-395A0FB6F57F}"/>
                </a:ext>
              </a:extLst>
            </p:cNvPr>
            <p:cNvCxnSpPr>
              <a:stCxn id="100" idx="4"/>
              <a:endCxn id="111" idx="0"/>
            </p:cNvCxnSpPr>
            <p:nvPr/>
          </p:nvCxnSpPr>
          <p:spPr bwMode="auto">
            <a:xfrm>
              <a:off x="5076063" y="4974850"/>
              <a:ext cx="0" cy="1245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橢圓 110">
              <a:extLst>
                <a:ext uri="{FF2B5EF4-FFF2-40B4-BE49-F238E27FC236}">
                  <a16:creationId xmlns:a16="http://schemas.microsoft.com/office/drawing/2014/main" id="{FA056F25-7D29-4945-9B99-0A9459B17366}"/>
                </a:ext>
              </a:extLst>
            </p:cNvPr>
            <p:cNvSpPr/>
            <p:nvPr/>
          </p:nvSpPr>
          <p:spPr bwMode="auto">
            <a:xfrm>
              <a:off x="4945990" y="6220409"/>
              <a:ext cx="260145" cy="2600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FA6E81F4-968E-4CE4-B60E-D89ECFAC493B}"/>
                </a:ext>
              </a:extLst>
            </p:cNvPr>
            <p:cNvCxnSpPr>
              <a:stCxn id="97" idx="6"/>
              <a:endCxn id="111" idx="2"/>
            </p:cNvCxnSpPr>
            <p:nvPr/>
          </p:nvCxnSpPr>
          <p:spPr bwMode="auto">
            <a:xfrm>
              <a:off x="3555624" y="6349602"/>
              <a:ext cx="1390367" cy="16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>
              <a:extLst>
                <a:ext uri="{FF2B5EF4-FFF2-40B4-BE49-F238E27FC236}">
                  <a16:creationId xmlns:a16="http://schemas.microsoft.com/office/drawing/2014/main" id="{F7EF9ED1-EF28-4351-9B41-DAAACADC183F}"/>
                </a:ext>
              </a:extLst>
            </p:cNvPr>
            <p:cNvCxnSpPr/>
            <p:nvPr/>
          </p:nvCxnSpPr>
          <p:spPr bwMode="auto">
            <a:xfrm flipV="1">
              <a:off x="71796" y="2493671"/>
              <a:ext cx="29178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B716235B-A10D-405E-91DF-9D5E8252D455}"/>
                </a:ext>
              </a:extLst>
            </p:cNvPr>
            <p:cNvSpPr/>
            <p:nvPr/>
          </p:nvSpPr>
          <p:spPr bwMode="auto">
            <a:xfrm>
              <a:off x="5160434" y="6434075"/>
              <a:ext cx="174016" cy="1739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000" b="1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+</a:t>
              </a:r>
              <a:endParaRPr lang="zh-TW" altLang="en-US" sz="2000" b="1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A83E52C2-D851-41C9-A6F0-E565A084EF67}"/>
                </a:ext>
              </a:extLst>
            </p:cNvPr>
            <p:cNvSpPr/>
            <p:nvPr/>
          </p:nvSpPr>
          <p:spPr bwMode="auto">
            <a:xfrm>
              <a:off x="4875681" y="6039868"/>
              <a:ext cx="172258" cy="17557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000" b="1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+</a:t>
              </a:r>
              <a:endParaRPr lang="zh-TW" altLang="en-US" sz="2000" b="1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16" name="直線單箭頭接點 115">
              <a:extLst>
                <a:ext uri="{FF2B5EF4-FFF2-40B4-BE49-F238E27FC236}">
                  <a16:creationId xmlns:a16="http://schemas.microsoft.com/office/drawing/2014/main" id="{E3583728-1A63-4622-A2C8-55F10F7FF0BC}"/>
                </a:ext>
              </a:extLst>
            </p:cNvPr>
            <p:cNvCxnSpPr>
              <a:stCxn id="81" idx="1"/>
              <a:endCxn id="111" idx="6"/>
            </p:cNvCxnSpPr>
            <p:nvPr/>
          </p:nvCxnSpPr>
          <p:spPr bwMode="auto">
            <a:xfrm flipH="1" flipV="1">
              <a:off x="5206135" y="6351258"/>
              <a:ext cx="3234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481FB62-70F3-4717-9E54-62E9A1005DDC}"/>
                </a:ext>
              </a:extLst>
            </p:cNvPr>
            <p:cNvSpPr/>
            <p:nvPr/>
          </p:nvSpPr>
          <p:spPr bwMode="auto">
            <a:xfrm>
              <a:off x="8081787" y="2028242"/>
              <a:ext cx="1198774" cy="4339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 err="1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bitstream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18" name="橢圓 117">
              <a:extLst>
                <a:ext uri="{FF2B5EF4-FFF2-40B4-BE49-F238E27FC236}">
                  <a16:creationId xmlns:a16="http://schemas.microsoft.com/office/drawing/2014/main" id="{47A70D8D-3B85-476F-93E3-B2833D85DB17}"/>
                </a:ext>
              </a:extLst>
            </p:cNvPr>
            <p:cNvSpPr/>
            <p:nvPr/>
          </p:nvSpPr>
          <p:spPr bwMode="auto">
            <a:xfrm>
              <a:off x="1861169" y="4492858"/>
              <a:ext cx="86128" cy="877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FF7454CA-9A6C-4E63-9586-6CB6CBA0533E}"/>
                </a:ext>
              </a:extLst>
            </p:cNvPr>
            <p:cNvCxnSpPr>
              <a:stCxn id="118" idx="6"/>
              <a:endCxn id="77" idx="3"/>
            </p:cNvCxnSpPr>
            <p:nvPr/>
          </p:nvCxnSpPr>
          <p:spPr bwMode="auto">
            <a:xfrm flipH="1">
              <a:off x="1523684" y="4535923"/>
              <a:ext cx="4236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338439BA-4A9A-4F84-BB96-6EAE437E6F74}"/>
                </a:ext>
              </a:extLst>
            </p:cNvPr>
            <p:cNvSpPr/>
            <p:nvPr/>
          </p:nvSpPr>
          <p:spPr bwMode="auto">
            <a:xfrm>
              <a:off x="2307633" y="4242753"/>
              <a:ext cx="87887" cy="87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21" name="圖案 105">
              <a:extLst>
                <a:ext uri="{FF2B5EF4-FFF2-40B4-BE49-F238E27FC236}">
                  <a16:creationId xmlns:a16="http://schemas.microsoft.com/office/drawing/2014/main" id="{E0B71A59-E844-4772-86CF-79BEBCEE02E7}"/>
                </a:ext>
              </a:extLst>
            </p:cNvPr>
            <p:cNvCxnSpPr>
              <a:stCxn id="120" idx="4"/>
            </p:cNvCxnSpPr>
            <p:nvPr/>
          </p:nvCxnSpPr>
          <p:spPr bwMode="auto">
            <a:xfrm rot="16200000" flipH="1">
              <a:off x="2109836" y="4574036"/>
              <a:ext cx="1204151" cy="717155"/>
            </a:xfrm>
            <a:prstGeom prst="bentConnector3">
              <a:avLst>
                <a:gd name="adj1" fmla="val 100311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圓角矩形圖說文字 59">
            <a:extLst>
              <a:ext uri="{FF2B5EF4-FFF2-40B4-BE49-F238E27FC236}">
                <a16:creationId xmlns:a16="http://schemas.microsoft.com/office/drawing/2014/main" id="{CA22F3AB-10C5-455A-B4DC-04AFFF80DCFE}"/>
              </a:ext>
            </a:extLst>
          </p:cNvPr>
          <p:cNvSpPr/>
          <p:nvPr/>
        </p:nvSpPr>
        <p:spPr>
          <a:xfrm>
            <a:off x="4859342" y="206375"/>
            <a:ext cx="3673475" cy="1493838"/>
          </a:xfrm>
          <a:prstGeom prst="wedgeRoundRectCallou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000" dirty="0">
              <a:solidFill>
                <a:srgbClr val="FFFFFF"/>
              </a:solidFill>
              <a:latin typeface="Times New Roman"/>
              <a:ea typeface="標楷體"/>
            </a:endParaRPr>
          </a:p>
        </p:txBody>
      </p:sp>
      <p:sp>
        <p:nvSpPr>
          <p:cNvPr id="31750" name="投影片編號版面配置區 56">
            <a:extLst>
              <a:ext uri="{FF2B5EF4-FFF2-40B4-BE49-F238E27FC236}">
                <a16:creationId xmlns:a16="http://schemas.microsoft.com/office/drawing/2014/main" id="{99DAF570-132E-4415-973F-ABAE55DB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A6550848-465A-427E-BEBB-3AE0908E6B63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22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A5B90E5-5B7B-4105-97E7-3D7C8DD10088}"/>
              </a:ext>
            </a:extLst>
          </p:cNvPr>
          <p:cNvSpPr txBox="1"/>
          <p:nvPr/>
        </p:nvSpPr>
        <p:spPr>
          <a:xfrm>
            <a:off x="5035550" y="393575"/>
            <a:ext cx="3040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dirty="0">
                <a:solidFill>
                  <a:srgbClr val="FFFFFF"/>
                </a:solidFill>
              </a:rPr>
              <a:t>Residual Quad-tree Transform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dirty="0">
                <a:solidFill>
                  <a:srgbClr val="FFFFFF"/>
                </a:solidFill>
              </a:rPr>
              <a:t>Transform Skipping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dirty="0">
                <a:solidFill>
                  <a:srgbClr val="FFFFFF"/>
                </a:solidFill>
              </a:rPr>
              <a:t>Adaptive Coefficient Scanning</a:t>
            </a: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2A17AA-8A67-4242-82E0-34EC67E0A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itchFamily="18" charset="-120"/>
              </a:rPr>
              <a:t>Transform and Coefficient Scanning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E62CB1-E8E2-4D92-8876-E533779BC15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itchFamily="18" charset="-120"/>
              </a:rPr>
              <a:t>Extended DCT size (up to 64x64)</a:t>
            </a:r>
          </a:p>
          <a:p>
            <a:pPr>
              <a:defRPr/>
            </a:pPr>
            <a:r>
              <a:rPr lang="en-US" altLang="zh-TW">
                <a:ea typeface="新細明體" pitchFamily="18" charset="-120"/>
              </a:rPr>
              <a:t>Adaptive coefficient scanning</a:t>
            </a:r>
          </a:p>
          <a:p>
            <a:pPr lvl="1">
              <a:defRPr/>
            </a:pPr>
            <a:r>
              <a:rPr lang="en-US" altLang="zh-TW">
                <a:ea typeface="新細明體" pitchFamily="18" charset="-120"/>
              </a:rPr>
              <a:t>Zigzag, horizontal, or vertical (Intra HE only)</a:t>
            </a:r>
          </a:p>
          <a:p>
            <a:pPr lvl="1">
              <a:defRPr/>
            </a:pPr>
            <a:r>
              <a:rPr lang="en-US" altLang="zh-TW">
                <a:ea typeface="新細明體" pitchFamily="18" charset="-120"/>
              </a:rPr>
              <a:t>Zigzag (other settings)</a:t>
            </a:r>
          </a:p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grpSp>
        <p:nvGrpSpPr>
          <p:cNvPr id="33796" name="群組 82">
            <a:extLst>
              <a:ext uri="{FF2B5EF4-FFF2-40B4-BE49-F238E27FC236}">
                <a16:creationId xmlns:a16="http://schemas.microsoft.com/office/drawing/2014/main" id="{328AABB7-6497-46C5-8343-6971F0EF7EF0}"/>
              </a:ext>
            </a:extLst>
          </p:cNvPr>
          <p:cNvGrpSpPr>
            <a:grpSpLocks/>
          </p:cNvGrpSpPr>
          <p:nvPr/>
        </p:nvGrpSpPr>
        <p:grpSpPr bwMode="auto">
          <a:xfrm>
            <a:off x="1847850" y="3733800"/>
            <a:ext cx="5761038" cy="2090738"/>
            <a:chOff x="2436144" y="3746969"/>
            <a:chExt cx="4470345" cy="1550810"/>
          </a:xfrm>
        </p:grpSpPr>
        <p:grpSp>
          <p:nvGrpSpPr>
            <p:cNvPr id="33798" name="群組 16">
              <a:extLst>
                <a:ext uri="{FF2B5EF4-FFF2-40B4-BE49-F238E27FC236}">
                  <a16:creationId xmlns:a16="http://schemas.microsoft.com/office/drawing/2014/main" id="{808E384A-9D6D-48F8-95E4-47401F334F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1108" y="3754134"/>
              <a:ext cx="1085381" cy="1085381"/>
              <a:chOff x="1722953" y="4161023"/>
              <a:chExt cx="1085381" cy="1085381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D16488D-EBE2-41C6-B35E-E7B1D22635E4}"/>
                  </a:ext>
                </a:extLst>
              </p:cNvPr>
              <p:cNvSpPr/>
              <p:nvPr/>
            </p:nvSpPr>
            <p:spPr>
              <a:xfrm>
                <a:off x="1723083" y="4160923"/>
                <a:ext cx="1085251" cy="108568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TW" altLang="en-US" sz="2000">
                  <a:solidFill>
                    <a:srgbClr val="FFFFFF"/>
                  </a:solidFill>
                  <a:latin typeface="Times New Roman"/>
                  <a:ea typeface="新細明體" pitchFamily="18" charset="-120"/>
                </a:endParaRPr>
              </a:p>
            </p:txBody>
          </p:sp>
          <p:cxnSp>
            <p:nvCxnSpPr>
              <p:cNvPr id="33825" name="直線接點 8">
                <a:extLst>
                  <a:ext uri="{FF2B5EF4-FFF2-40B4-BE49-F238E27FC236}">
                    <a16:creationId xmlns:a16="http://schemas.microsoft.com/office/drawing/2014/main" id="{64F4D99F-A97F-404E-8E33-E679D9DB2DC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921079" y="4228050"/>
                <a:ext cx="0" cy="964735"/>
              </a:xfrm>
              <a:prstGeom prst="line">
                <a:avLst/>
              </a:prstGeom>
              <a:noFill/>
              <a:ln w="12700" algn="ctr">
                <a:solidFill>
                  <a:srgbClr val="0070C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26" name="直線接點 11">
                <a:extLst>
                  <a:ext uri="{FF2B5EF4-FFF2-40B4-BE49-F238E27FC236}">
                    <a16:creationId xmlns:a16="http://schemas.microsoft.com/office/drawing/2014/main" id="{E121B69B-ACA0-448D-83F7-20AC6F73D26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148980" y="4229448"/>
                <a:ext cx="0" cy="964735"/>
              </a:xfrm>
              <a:prstGeom prst="line">
                <a:avLst/>
              </a:prstGeom>
              <a:noFill/>
              <a:ln w="12700" algn="ctr">
                <a:solidFill>
                  <a:srgbClr val="0070C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27" name="直線接點 12">
                <a:extLst>
                  <a:ext uri="{FF2B5EF4-FFF2-40B4-BE49-F238E27FC236}">
                    <a16:creationId xmlns:a16="http://schemas.microsoft.com/office/drawing/2014/main" id="{C4D773AB-3A13-46C3-8715-EE595840C36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618764" y="4229448"/>
                <a:ext cx="0" cy="964735"/>
              </a:xfrm>
              <a:prstGeom prst="line">
                <a:avLst/>
              </a:prstGeom>
              <a:noFill/>
              <a:ln w="12700" algn="ctr">
                <a:solidFill>
                  <a:srgbClr val="0070C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28" name="直線接點 13">
                <a:extLst>
                  <a:ext uri="{FF2B5EF4-FFF2-40B4-BE49-F238E27FC236}">
                    <a16:creationId xmlns:a16="http://schemas.microsoft.com/office/drawing/2014/main" id="{E1F8BD04-0C89-437E-88C9-4C07DD6CB41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383872" y="4229448"/>
                <a:ext cx="0" cy="964735"/>
              </a:xfrm>
              <a:prstGeom prst="line">
                <a:avLst/>
              </a:prstGeom>
              <a:noFill/>
              <a:ln w="12700" algn="ctr">
                <a:solidFill>
                  <a:srgbClr val="0070C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29" name="直線接點 14">
                <a:extLst>
                  <a:ext uri="{FF2B5EF4-FFF2-40B4-BE49-F238E27FC236}">
                    <a16:creationId xmlns:a16="http://schemas.microsoft.com/office/drawing/2014/main" id="{9D7E9063-72AE-4EA5-93DA-9E7B09CCA2C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21079" y="4228050"/>
                <a:ext cx="227902" cy="964735"/>
              </a:xfrm>
              <a:prstGeom prst="line">
                <a:avLst/>
              </a:prstGeom>
              <a:noFill/>
              <a:ln w="12700" algn="ctr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30" name="直線接點 17">
                <a:extLst>
                  <a:ext uri="{FF2B5EF4-FFF2-40B4-BE49-F238E27FC236}">
                    <a16:creationId xmlns:a16="http://schemas.microsoft.com/office/drawing/2014/main" id="{B531F561-91B6-440F-B8C2-4D4E41DABB1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48980" y="4229448"/>
                <a:ext cx="227902" cy="964735"/>
              </a:xfrm>
              <a:prstGeom prst="line">
                <a:avLst/>
              </a:prstGeom>
              <a:noFill/>
              <a:ln w="12700" algn="ctr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31" name="直線接點 18">
                <a:extLst>
                  <a:ext uri="{FF2B5EF4-FFF2-40B4-BE49-F238E27FC236}">
                    <a16:creationId xmlns:a16="http://schemas.microsoft.com/office/drawing/2014/main" id="{3CA16D2F-B123-40A0-AA2D-513461C9B40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93659" y="4230846"/>
                <a:ext cx="227902" cy="964735"/>
              </a:xfrm>
              <a:prstGeom prst="line">
                <a:avLst/>
              </a:prstGeom>
              <a:noFill/>
              <a:ln w="12700" algn="ctr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799" name="群組 20">
              <a:extLst>
                <a:ext uri="{FF2B5EF4-FFF2-40B4-BE49-F238E27FC236}">
                  <a16:creationId xmlns:a16="http://schemas.microsoft.com/office/drawing/2014/main" id="{35E23D59-E381-41EC-A12C-25166C1FAA47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4104155" y="3746969"/>
              <a:ext cx="1085381" cy="1085381"/>
              <a:chOff x="1722953" y="4161023"/>
              <a:chExt cx="1085381" cy="1085381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4492BABF-E091-469C-B023-BC74DDAE6871}"/>
                  </a:ext>
                </a:extLst>
              </p:cNvPr>
              <p:cNvSpPr/>
              <p:nvPr/>
            </p:nvSpPr>
            <p:spPr>
              <a:xfrm>
                <a:off x="1722649" y="4160922"/>
                <a:ext cx="1085684" cy="108525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TW" altLang="en-US" sz="2000">
                  <a:solidFill>
                    <a:srgbClr val="FFFFFF"/>
                  </a:solidFill>
                  <a:latin typeface="Times New Roman"/>
                  <a:ea typeface="新細明體" pitchFamily="18" charset="-120"/>
                </a:endParaRPr>
              </a:p>
            </p:txBody>
          </p:sp>
          <p:cxnSp>
            <p:nvCxnSpPr>
              <p:cNvPr id="33817" name="直線接點 22">
                <a:extLst>
                  <a:ext uri="{FF2B5EF4-FFF2-40B4-BE49-F238E27FC236}">
                    <a16:creationId xmlns:a16="http://schemas.microsoft.com/office/drawing/2014/main" id="{B937D19E-9DE9-4D0D-A141-235530BFF1C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1921079" y="4228050"/>
                <a:ext cx="0" cy="964735"/>
              </a:xfrm>
              <a:prstGeom prst="line">
                <a:avLst/>
              </a:prstGeom>
              <a:noFill/>
              <a:ln w="12700" algn="ctr">
                <a:solidFill>
                  <a:srgbClr val="0070C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18" name="直線接點 23">
                <a:extLst>
                  <a:ext uri="{FF2B5EF4-FFF2-40B4-BE49-F238E27FC236}">
                    <a16:creationId xmlns:a16="http://schemas.microsoft.com/office/drawing/2014/main" id="{8AD5BDA1-A8A2-496B-B417-BF1E4AF258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148980" y="4229448"/>
                <a:ext cx="0" cy="964735"/>
              </a:xfrm>
              <a:prstGeom prst="line">
                <a:avLst/>
              </a:prstGeom>
              <a:noFill/>
              <a:ln w="12700" algn="ctr">
                <a:solidFill>
                  <a:srgbClr val="0070C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19" name="直線接點 24">
                <a:extLst>
                  <a:ext uri="{FF2B5EF4-FFF2-40B4-BE49-F238E27FC236}">
                    <a16:creationId xmlns:a16="http://schemas.microsoft.com/office/drawing/2014/main" id="{A35044B6-6E25-4E8B-9379-A1704DE165F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618764" y="4229448"/>
                <a:ext cx="0" cy="964735"/>
              </a:xfrm>
              <a:prstGeom prst="line">
                <a:avLst/>
              </a:prstGeom>
              <a:noFill/>
              <a:ln w="12700" algn="ctr">
                <a:solidFill>
                  <a:srgbClr val="0070C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20" name="直線接點 25">
                <a:extLst>
                  <a:ext uri="{FF2B5EF4-FFF2-40B4-BE49-F238E27FC236}">
                    <a16:creationId xmlns:a16="http://schemas.microsoft.com/office/drawing/2014/main" id="{4C3BCD41-1CF5-46E7-9FDA-7B85D66A1AD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383872" y="4229448"/>
                <a:ext cx="0" cy="964735"/>
              </a:xfrm>
              <a:prstGeom prst="line">
                <a:avLst/>
              </a:prstGeom>
              <a:noFill/>
              <a:ln w="12700" algn="ctr">
                <a:solidFill>
                  <a:srgbClr val="0070C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21" name="直線接點 26">
                <a:extLst>
                  <a:ext uri="{FF2B5EF4-FFF2-40B4-BE49-F238E27FC236}">
                    <a16:creationId xmlns:a16="http://schemas.microsoft.com/office/drawing/2014/main" id="{F2BA2464-2BFA-4613-AD90-DE99E79E48F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V="1">
                <a:off x="1554057" y="4597867"/>
                <a:ext cx="961942" cy="227899"/>
              </a:xfrm>
              <a:prstGeom prst="line">
                <a:avLst/>
              </a:prstGeom>
              <a:noFill/>
              <a:ln w="12700" algn="ctr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22" name="直線接點 27">
                <a:extLst>
                  <a:ext uri="{FF2B5EF4-FFF2-40B4-BE49-F238E27FC236}">
                    <a16:creationId xmlns:a16="http://schemas.microsoft.com/office/drawing/2014/main" id="{EDBDD056-2993-4355-B4E4-016C0535867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V="1">
                <a:off x="1780562" y="4596469"/>
                <a:ext cx="964738" cy="227899"/>
              </a:xfrm>
              <a:prstGeom prst="line">
                <a:avLst/>
              </a:prstGeom>
              <a:noFill/>
              <a:ln w="12700" algn="ctr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23" name="直線接點 28">
                <a:extLst>
                  <a:ext uri="{FF2B5EF4-FFF2-40B4-BE49-F238E27FC236}">
                    <a16:creationId xmlns:a16="http://schemas.microsoft.com/office/drawing/2014/main" id="{A47DDD88-46C7-44CA-ACFB-271558FECAD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rot="5400000" flipV="1">
                <a:off x="2021745" y="4592973"/>
                <a:ext cx="961942" cy="237687"/>
              </a:xfrm>
              <a:prstGeom prst="line">
                <a:avLst/>
              </a:prstGeom>
              <a:noFill/>
              <a:ln w="12700" algn="ctr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800" name="群組 78">
              <a:extLst>
                <a:ext uri="{FF2B5EF4-FFF2-40B4-BE49-F238E27FC236}">
                  <a16:creationId xmlns:a16="http://schemas.microsoft.com/office/drawing/2014/main" id="{052B6178-C994-4250-BB8B-8C0058E5ED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6144" y="3754017"/>
              <a:ext cx="1085381" cy="1085381"/>
              <a:chOff x="5400128" y="4222456"/>
              <a:chExt cx="1085381" cy="1085381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17308E5C-CDE7-4A81-95EB-AFE9A706E5E6}"/>
                  </a:ext>
                </a:extLst>
              </p:cNvPr>
              <p:cNvSpPr/>
              <p:nvPr/>
            </p:nvSpPr>
            <p:spPr>
              <a:xfrm rot="16200000">
                <a:off x="5399911" y="4222690"/>
                <a:ext cx="1085684" cy="108525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TW" altLang="en-US" sz="2000">
                  <a:solidFill>
                    <a:srgbClr val="FFFFFF"/>
                  </a:solidFill>
                  <a:latin typeface="Times New Roman"/>
                  <a:ea typeface="新細明體" pitchFamily="18" charset="-120"/>
                </a:endParaRPr>
              </a:p>
            </p:txBody>
          </p:sp>
          <p:cxnSp>
            <p:nvCxnSpPr>
              <p:cNvPr id="33805" name="直線接點 40">
                <a:extLst>
                  <a:ext uri="{FF2B5EF4-FFF2-40B4-BE49-F238E27FC236}">
                    <a16:creationId xmlns:a16="http://schemas.microsoft.com/office/drawing/2014/main" id="{70B34536-E63E-4ECF-AC95-E5ABA3EC9D0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512181" y="4348908"/>
                <a:ext cx="257925" cy="0"/>
              </a:xfrm>
              <a:prstGeom prst="line">
                <a:avLst/>
              </a:prstGeom>
              <a:noFill/>
              <a:ln w="12700" algn="ctr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06" name="直線接點 42">
                <a:extLst>
                  <a:ext uri="{FF2B5EF4-FFF2-40B4-BE49-F238E27FC236}">
                    <a16:creationId xmlns:a16="http://schemas.microsoft.com/office/drawing/2014/main" id="{C2D9287B-A01B-4C24-88DE-480E9571E9D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495403" y="4357297"/>
                <a:ext cx="897008" cy="855552"/>
              </a:xfrm>
              <a:prstGeom prst="line">
                <a:avLst/>
              </a:prstGeom>
              <a:noFill/>
              <a:ln w="12700" algn="ctr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07" name="直線接點 44">
                <a:extLst>
                  <a:ext uri="{FF2B5EF4-FFF2-40B4-BE49-F238E27FC236}">
                    <a16:creationId xmlns:a16="http://schemas.microsoft.com/office/drawing/2014/main" id="{F90865FA-48AA-4043-A85B-6234488675B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532870" y="4348909"/>
                <a:ext cx="522011" cy="497748"/>
              </a:xfrm>
              <a:prstGeom prst="line">
                <a:avLst/>
              </a:prstGeom>
              <a:noFill/>
              <a:ln w="12700" algn="ctr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08" name="直線接點 52">
                <a:extLst>
                  <a:ext uri="{FF2B5EF4-FFF2-40B4-BE49-F238E27FC236}">
                    <a16:creationId xmlns:a16="http://schemas.microsoft.com/office/drawing/2014/main" id="{3F4E7ABF-559A-4D15-AE7E-8162F59403B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520570" y="4343316"/>
                <a:ext cx="257925" cy="254467"/>
              </a:xfrm>
              <a:prstGeom prst="line">
                <a:avLst/>
              </a:prstGeom>
              <a:noFill/>
              <a:ln w="12700" algn="ctr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09" name="直線接點 56">
                <a:extLst>
                  <a:ext uri="{FF2B5EF4-FFF2-40B4-BE49-F238E27FC236}">
                    <a16:creationId xmlns:a16="http://schemas.microsoft.com/office/drawing/2014/main" id="{32F9FE10-B4D3-4041-A831-AE5C8B90734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859560" y="4700477"/>
                <a:ext cx="522011" cy="497748"/>
              </a:xfrm>
              <a:prstGeom prst="line">
                <a:avLst/>
              </a:prstGeom>
              <a:noFill/>
              <a:ln w="12700" algn="ctr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10" name="直線接點 57">
                <a:extLst>
                  <a:ext uri="{FF2B5EF4-FFF2-40B4-BE49-F238E27FC236}">
                    <a16:creationId xmlns:a16="http://schemas.microsoft.com/office/drawing/2014/main" id="{4E6014CF-7AAC-4F84-A81B-1DF9ADF131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134365" y="4957111"/>
                <a:ext cx="257925" cy="254467"/>
              </a:xfrm>
              <a:prstGeom prst="line">
                <a:avLst/>
              </a:prstGeom>
              <a:noFill/>
              <a:ln w="12700" algn="ctr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11" name="直線接點 69">
                <a:extLst>
                  <a:ext uri="{FF2B5EF4-FFF2-40B4-BE49-F238E27FC236}">
                    <a16:creationId xmlns:a16="http://schemas.microsoft.com/office/drawing/2014/main" id="{F017FE0D-8AB4-4331-B818-376BC0A36F1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528959" y="4577674"/>
                <a:ext cx="0" cy="268983"/>
              </a:xfrm>
              <a:prstGeom prst="line">
                <a:avLst/>
              </a:prstGeom>
              <a:noFill/>
              <a:ln w="12700" algn="ctr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12" name="直線接點 72">
                <a:extLst>
                  <a:ext uri="{FF2B5EF4-FFF2-40B4-BE49-F238E27FC236}">
                    <a16:creationId xmlns:a16="http://schemas.microsoft.com/office/drawing/2014/main" id="{ECDA04CE-8B1D-4D56-8B82-29AFA38BA58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042086" y="4341917"/>
                <a:ext cx="350325" cy="3495"/>
              </a:xfrm>
              <a:prstGeom prst="line">
                <a:avLst/>
              </a:prstGeom>
              <a:noFill/>
              <a:ln w="12700" algn="ctr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13" name="直線接點 75">
                <a:extLst>
                  <a:ext uri="{FF2B5EF4-FFF2-40B4-BE49-F238E27FC236}">
                    <a16:creationId xmlns:a16="http://schemas.microsoft.com/office/drawing/2014/main" id="{B0ECEDA5-8D53-4FE9-BECD-F3F6C88F463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514977" y="5198993"/>
                <a:ext cx="350325" cy="3495"/>
              </a:xfrm>
              <a:prstGeom prst="line">
                <a:avLst/>
              </a:prstGeom>
              <a:noFill/>
              <a:ln w="12700" algn="ctr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14" name="直線接點 76">
                <a:extLst>
                  <a:ext uri="{FF2B5EF4-FFF2-40B4-BE49-F238E27FC236}">
                    <a16:creationId xmlns:a16="http://schemas.microsoft.com/office/drawing/2014/main" id="{8D629761-56F2-4B48-8F79-F3CFD9B4792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386035" y="4704907"/>
                <a:ext cx="0" cy="268983"/>
              </a:xfrm>
              <a:prstGeom prst="line">
                <a:avLst/>
              </a:prstGeom>
              <a:noFill/>
              <a:ln w="12700" algn="ctr">
                <a:solidFill>
                  <a:srgbClr val="0070C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815" name="直線接點 77">
                <a:extLst>
                  <a:ext uri="{FF2B5EF4-FFF2-40B4-BE49-F238E27FC236}">
                    <a16:creationId xmlns:a16="http://schemas.microsoft.com/office/drawing/2014/main" id="{860997A9-DD9B-40E3-B104-FCE75608525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34365" y="5205984"/>
                <a:ext cx="257925" cy="0"/>
              </a:xfrm>
              <a:prstGeom prst="line">
                <a:avLst/>
              </a:prstGeom>
              <a:noFill/>
              <a:ln w="12700" algn="ctr">
                <a:solidFill>
                  <a:srgbClr val="0070C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F639E03-8605-441D-A501-726ADCCAD44F}"/>
                </a:ext>
              </a:extLst>
            </p:cNvPr>
            <p:cNvSpPr/>
            <p:nvPr/>
          </p:nvSpPr>
          <p:spPr>
            <a:xfrm>
              <a:off x="2438608" y="5002218"/>
              <a:ext cx="1082787" cy="286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60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Zigzag</a:t>
              </a:r>
              <a:endParaRPr lang="zh-TW" altLang="en-US" sz="16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24B34FF-4D31-40C4-8258-277959D5BBA9}"/>
                </a:ext>
              </a:extLst>
            </p:cNvPr>
            <p:cNvSpPr/>
            <p:nvPr/>
          </p:nvSpPr>
          <p:spPr>
            <a:xfrm>
              <a:off x="4111445" y="5002218"/>
              <a:ext cx="1084019" cy="286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60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Horizontal</a:t>
              </a:r>
              <a:endParaRPr lang="zh-TW" altLang="en-US" sz="16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BCFD734-7E8D-441B-A73B-A7D165863B0F}"/>
                </a:ext>
              </a:extLst>
            </p:cNvPr>
            <p:cNvSpPr/>
            <p:nvPr/>
          </p:nvSpPr>
          <p:spPr>
            <a:xfrm>
              <a:off x="5823702" y="5011638"/>
              <a:ext cx="1082787" cy="2861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60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Vertical</a:t>
              </a:r>
              <a:endParaRPr lang="zh-TW" altLang="en-US" sz="16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</p:grpSp>
      <p:sp>
        <p:nvSpPr>
          <p:cNvPr id="33797" name="投影片編號版面配置區 38">
            <a:extLst>
              <a:ext uri="{FF2B5EF4-FFF2-40B4-BE49-F238E27FC236}">
                <a16:creationId xmlns:a16="http://schemas.microsoft.com/office/drawing/2014/main" id="{BEA51083-C0F5-4F0B-89C5-F79B31A9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A910313-AEC7-42CC-8447-87BCFB96ABCE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23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43BD50-D9B9-4DAE-A6DB-B56DE96B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itchFamily="18" charset="-120"/>
              </a:rPr>
              <a:t>HEVC Tool Features</a:t>
            </a:r>
            <a:endParaRPr lang="zh-TW" altLang="en-US">
              <a:ea typeface="新細明體" pitchFamily="18" charset="-120"/>
            </a:endParaRPr>
          </a:p>
        </p:txBody>
      </p:sp>
      <p:pic>
        <p:nvPicPr>
          <p:cNvPr id="35843" name="Ink 2">
            <a:extLst>
              <a:ext uri="{FF2B5EF4-FFF2-40B4-BE49-F238E27FC236}">
                <a16:creationId xmlns:a16="http://schemas.microsoft.com/office/drawing/2014/main" id="{954E911F-EE58-470D-AD4F-83E36AF090B7}"/>
              </a:ext>
            </a:extLst>
          </p:cNvPr>
          <p:cNvPicPr>
            <a:picLocks noRot="1" noChangeAspect="1" noEditPoints="1"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844" name="內容版面配置區 69">
            <a:extLst>
              <a:ext uri="{FF2B5EF4-FFF2-40B4-BE49-F238E27FC236}">
                <a16:creationId xmlns:a16="http://schemas.microsoft.com/office/drawing/2014/main" id="{CCEE0FEA-EECC-4294-86C7-94404BCA5F94}"/>
              </a:ext>
            </a:extLst>
          </p:cNvPr>
          <p:cNvGrpSpPr>
            <a:grpSpLocks noGrp="1"/>
          </p:cNvGrpSpPr>
          <p:nvPr/>
        </p:nvGrpSpPr>
        <p:grpSpPr bwMode="auto">
          <a:xfrm>
            <a:off x="503238" y="1152529"/>
            <a:ext cx="8316912" cy="5014913"/>
            <a:chOff x="71796" y="1438589"/>
            <a:chExt cx="9208765" cy="5232341"/>
          </a:xfrm>
        </p:grpSpPr>
        <p:pic>
          <p:nvPicPr>
            <p:cNvPr id="35847" name="Picture 3">
              <a:extLst>
                <a:ext uri="{FF2B5EF4-FFF2-40B4-BE49-F238E27FC236}">
                  <a16:creationId xmlns:a16="http://schemas.microsoft.com/office/drawing/2014/main" id="{17FA9EAE-EBB2-42A0-BF04-F60FD752F7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8" t="6470" r="1361" b="1842"/>
            <a:stretch>
              <a:fillRect/>
            </a:stretch>
          </p:blipFill>
          <p:spPr bwMode="auto">
            <a:xfrm>
              <a:off x="361951" y="1438589"/>
              <a:ext cx="1195876" cy="69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8" name="Picture 6">
              <a:extLst>
                <a:ext uri="{FF2B5EF4-FFF2-40B4-BE49-F238E27FC236}">
                  <a16:creationId xmlns:a16="http://schemas.microsoft.com/office/drawing/2014/main" id="{CF22B4AA-C7D1-4CD8-8CFB-1193D92CB8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0" t="6029" r="1361" b="1842"/>
            <a:stretch>
              <a:fillRect/>
            </a:stretch>
          </p:blipFill>
          <p:spPr bwMode="auto">
            <a:xfrm>
              <a:off x="111162" y="3288443"/>
              <a:ext cx="1195876" cy="693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49" name="Picture 5">
              <a:extLst>
                <a:ext uri="{FF2B5EF4-FFF2-40B4-BE49-F238E27FC236}">
                  <a16:creationId xmlns:a16="http://schemas.microsoft.com/office/drawing/2014/main" id="{3C0B2E74-4324-47C1-909D-9E6D29A631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0" t="6029" r="1215" b="1842"/>
            <a:stretch>
              <a:fillRect/>
            </a:stretch>
          </p:blipFill>
          <p:spPr bwMode="auto">
            <a:xfrm>
              <a:off x="230892" y="3401128"/>
              <a:ext cx="1156013" cy="669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850" name="Picture 4">
              <a:extLst>
                <a:ext uri="{FF2B5EF4-FFF2-40B4-BE49-F238E27FC236}">
                  <a16:creationId xmlns:a16="http://schemas.microsoft.com/office/drawing/2014/main" id="{3D004616-3CC3-425C-A2CA-98551E15F7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" t="5789" r="1361" b="1842"/>
            <a:stretch>
              <a:fillRect/>
            </a:stretch>
          </p:blipFill>
          <p:spPr bwMode="auto">
            <a:xfrm>
              <a:off x="350364" y="3514312"/>
              <a:ext cx="1156013" cy="670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5" name="圖案 105">
              <a:extLst>
                <a:ext uri="{FF2B5EF4-FFF2-40B4-BE49-F238E27FC236}">
                  <a16:creationId xmlns:a16="http://schemas.microsoft.com/office/drawing/2014/main" id="{EB3CDCBF-39FE-4540-BE9D-BC665CBFD420}"/>
                </a:ext>
              </a:extLst>
            </p:cNvPr>
            <p:cNvCxnSpPr>
              <a:stCxn id="93" idx="4"/>
            </p:cNvCxnSpPr>
            <p:nvPr/>
          </p:nvCxnSpPr>
          <p:spPr bwMode="auto">
            <a:xfrm rot="16200000" flipH="1">
              <a:off x="1844502" y="3061386"/>
              <a:ext cx="1752395" cy="703093"/>
            </a:xfrm>
            <a:prstGeom prst="bentConnector3">
              <a:avLst>
                <a:gd name="adj1" fmla="val 100150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A5FCB49D-1DA3-4C4B-AA75-068858FA01AF}"/>
                </a:ext>
              </a:extLst>
            </p:cNvPr>
            <p:cNvSpPr/>
            <p:nvPr/>
          </p:nvSpPr>
          <p:spPr bwMode="auto">
            <a:xfrm>
              <a:off x="326667" y="2173999"/>
              <a:ext cx="1197017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Current Frame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495B57A0-DF8B-412F-B67E-469AE6E9D4BE}"/>
                </a:ext>
              </a:extLst>
            </p:cNvPr>
            <p:cNvSpPr/>
            <p:nvPr/>
          </p:nvSpPr>
          <p:spPr bwMode="auto">
            <a:xfrm>
              <a:off x="326667" y="4227846"/>
              <a:ext cx="1197017" cy="637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Frame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Buffer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66A83B6E-5DC1-4F8F-B7B3-47BC134B7BA1}"/>
                </a:ext>
              </a:extLst>
            </p:cNvPr>
            <p:cNvSpPr/>
            <p:nvPr/>
          </p:nvSpPr>
          <p:spPr bwMode="auto">
            <a:xfrm>
              <a:off x="3038850" y="5324335"/>
              <a:ext cx="1195259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4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Intra Prediction</a:t>
              </a:r>
              <a:endParaRPr lang="zh-TW" altLang="en-US" sz="14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5BB61919-64B9-4DC7-960B-B8587BF314F3}"/>
                </a:ext>
              </a:extLst>
            </p:cNvPr>
            <p:cNvSpPr/>
            <p:nvPr/>
          </p:nvSpPr>
          <p:spPr bwMode="auto">
            <a:xfrm>
              <a:off x="3049396" y="4093683"/>
              <a:ext cx="1302480" cy="637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Inter Prediction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3F85C563-6D6F-4700-AFB4-46A6EB220172}"/>
                </a:ext>
              </a:extLst>
            </p:cNvPr>
            <p:cNvSpPr/>
            <p:nvPr/>
          </p:nvSpPr>
          <p:spPr bwMode="auto">
            <a:xfrm>
              <a:off x="6933987" y="2173999"/>
              <a:ext cx="1195259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Entropy Coding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02E67858-1E12-4A86-9999-9E67716CFA84}"/>
                </a:ext>
              </a:extLst>
            </p:cNvPr>
            <p:cNvSpPr/>
            <p:nvPr/>
          </p:nvSpPr>
          <p:spPr bwMode="auto">
            <a:xfrm>
              <a:off x="5529558" y="6031587"/>
              <a:ext cx="1195259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IQ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IDCT</a:t>
              </a:r>
              <a:endParaRPr lang="zh-TW" altLang="en-US" sz="1700" baseline="300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2CBA31EB-FC16-4B9F-8131-7421E3457D2A}"/>
                </a:ext>
              </a:extLst>
            </p:cNvPr>
            <p:cNvSpPr/>
            <p:nvPr/>
          </p:nvSpPr>
          <p:spPr bwMode="auto">
            <a:xfrm>
              <a:off x="5529558" y="2173999"/>
              <a:ext cx="1195259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DCT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Q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8FA94138-BE3C-446D-97E5-C46E8E216226}"/>
                </a:ext>
              </a:extLst>
            </p:cNvPr>
            <p:cNvCxnSpPr>
              <a:stCxn id="118" idx="6"/>
            </p:cNvCxnSpPr>
            <p:nvPr/>
          </p:nvCxnSpPr>
          <p:spPr bwMode="auto">
            <a:xfrm>
              <a:off x="1947297" y="4537579"/>
              <a:ext cx="11020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48D58E87-AB33-4C2E-AE75-5F307C10A7B1}"/>
                </a:ext>
              </a:extLst>
            </p:cNvPr>
            <p:cNvSpPr/>
            <p:nvPr/>
          </p:nvSpPr>
          <p:spPr bwMode="auto">
            <a:xfrm>
              <a:off x="4945990" y="2361164"/>
              <a:ext cx="260145" cy="2600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A7FA3F1F-D0C5-488F-999A-7772EBCCBE02}"/>
                </a:ext>
              </a:extLst>
            </p:cNvPr>
            <p:cNvCxnSpPr>
              <a:stCxn id="93" idx="6"/>
              <a:endCxn id="84" idx="2"/>
            </p:cNvCxnSpPr>
            <p:nvPr/>
          </p:nvCxnSpPr>
          <p:spPr bwMode="auto">
            <a:xfrm flipV="1">
              <a:off x="2411339" y="2490358"/>
              <a:ext cx="2534652" cy="33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9F17C054-1761-47CD-8E0E-292A74CD343B}"/>
                </a:ext>
              </a:extLst>
            </p:cNvPr>
            <p:cNvCxnSpPr>
              <a:stCxn id="84" idx="6"/>
              <a:endCxn id="82" idx="1"/>
            </p:cNvCxnSpPr>
            <p:nvPr/>
          </p:nvCxnSpPr>
          <p:spPr bwMode="auto">
            <a:xfrm>
              <a:off x="5206135" y="2490358"/>
              <a:ext cx="323423" cy="33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id="{B6226DEA-39EA-4A66-8203-AE9DAC0E4E58}"/>
                </a:ext>
              </a:extLst>
            </p:cNvPr>
            <p:cNvCxnSpPr>
              <a:stCxn id="82" idx="3"/>
              <a:endCxn id="80" idx="1"/>
            </p:cNvCxnSpPr>
            <p:nvPr/>
          </p:nvCxnSpPr>
          <p:spPr bwMode="auto">
            <a:xfrm>
              <a:off x="6724817" y="2493671"/>
              <a:ext cx="20917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6DCC6338-9A88-4E68-AA48-C10DE0064D05}"/>
                </a:ext>
              </a:extLst>
            </p:cNvPr>
            <p:cNvCxnSpPr/>
            <p:nvPr/>
          </p:nvCxnSpPr>
          <p:spPr bwMode="auto">
            <a:xfrm flipV="1">
              <a:off x="8139793" y="2492014"/>
              <a:ext cx="878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>
              <a:extLst>
                <a:ext uri="{FF2B5EF4-FFF2-40B4-BE49-F238E27FC236}">
                  <a16:creationId xmlns:a16="http://schemas.microsoft.com/office/drawing/2014/main" id="{17C3BC44-9C6C-4974-B824-FDCF9474E5EF}"/>
                </a:ext>
              </a:extLst>
            </p:cNvPr>
            <p:cNvCxnSpPr>
              <a:stCxn id="82" idx="2"/>
              <a:endCxn id="81" idx="0"/>
            </p:cNvCxnSpPr>
            <p:nvPr/>
          </p:nvCxnSpPr>
          <p:spPr bwMode="auto">
            <a:xfrm>
              <a:off x="6127187" y="2813341"/>
              <a:ext cx="0" cy="32182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7C0A7958-71B5-45C5-99C0-40645A09E0CF}"/>
                </a:ext>
              </a:extLst>
            </p:cNvPr>
            <p:cNvSpPr/>
            <p:nvPr/>
          </p:nvSpPr>
          <p:spPr bwMode="auto">
            <a:xfrm>
              <a:off x="4645418" y="4375259"/>
              <a:ext cx="86128" cy="861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AF7A47B2-04A4-42E0-A0E2-54DE66882C27}"/>
                </a:ext>
              </a:extLst>
            </p:cNvPr>
            <p:cNvCxnSpPr>
              <a:stCxn id="79" idx="3"/>
              <a:endCxn id="90" idx="2"/>
            </p:cNvCxnSpPr>
            <p:nvPr/>
          </p:nvCxnSpPr>
          <p:spPr bwMode="auto">
            <a:xfrm>
              <a:off x="4351876" y="4411698"/>
              <a:ext cx="293542" cy="66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A9E344CA-0E8A-4D76-B519-9B154BE724A7}"/>
                </a:ext>
              </a:extLst>
            </p:cNvPr>
            <p:cNvCxnSpPr>
              <a:stCxn id="78" idx="3"/>
              <a:endCxn id="95" idx="2"/>
            </p:cNvCxnSpPr>
            <p:nvPr/>
          </p:nvCxnSpPr>
          <p:spPr bwMode="auto">
            <a:xfrm>
              <a:off x="4234109" y="5644007"/>
              <a:ext cx="39197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36836D60-04B2-4493-858E-4BF7DACC9938}"/>
                </a:ext>
              </a:extLst>
            </p:cNvPr>
            <p:cNvSpPr/>
            <p:nvPr/>
          </p:nvSpPr>
          <p:spPr bwMode="auto">
            <a:xfrm>
              <a:off x="2325210" y="2450606"/>
              <a:ext cx="86128" cy="86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7A7A3D8F-0508-4029-8DCA-079B365D5A90}"/>
                </a:ext>
              </a:extLst>
            </p:cNvPr>
            <p:cNvCxnSpPr>
              <a:stCxn id="76" idx="3"/>
              <a:endCxn id="93" idx="2"/>
            </p:cNvCxnSpPr>
            <p:nvPr/>
          </p:nvCxnSpPr>
          <p:spPr bwMode="auto">
            <a:xfrm flipV="1">
              <a:off x="1523684" y="2493671"/>
              <a:ext cx="80152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182327E8-8B2B-442E-AA2E-B117C8CEA6CB}"/>
                </a:ext>
              </a:extLst>
            </p:cNvPr>
            <p:cNvSpPr/>
            <p:nvPr/>
          </p:nvSpPr>
          <p:spPr bwMode="auto">
            <a:xfrm>
              <a:off x="4626083" y="5604255"/>
              <a:ext cx="86129" cy="861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96" name="圖案 85">
              <a:extLst>
                <a:ext uri="{FF2B5EF4-FFF2-40B4-BE49-F238E27FC236}">
                  <a16:creationId xmlns:a16="http://schemas.microsoft.com/office/drawing/2014/main" id="{B83D7C4D-74C1-4B94-9298-B6B1004C961D}"/>
                </a:ext>
              </a:extLst>
            </p:cNvPr>
            <p:cNvCxnSpPr>
              <a:stCxn id="108" idx="1"/>
              <a:endCxn id="77" idx="2"/>
            </p:cNvCxnSpPr>
            <p:nvPr/>
          </p:nvCxnSpPr>
          <p:spPr bwMode="auto">
            <a:xfrm rot="10800000">
              <a:off x="924296" y="4865532"/>
              <a:ext cx="852501" cy="148572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ED5E0D67-4460-4822-BBE0-5CBE5CDF874D}"/>
                </a:ext>
              </a:extLst>
            </p:cNvPr>
            <p:cNvSpPr/>
            <p:nvPr/>
          </p:nvSpPr>
          <p:spPr bwMode="auto">
            <a:xfrm flipH="1">
              <a:off x="3555624" y="6318132"/>
              <a:ext cx="45701" cy="629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47864528-7618-4FB8-9DA6-C697AF02F8FD}"/>
                </a:ext>
              </a:extLst>
            </p:cNvPr>
            <p:cNvCxnSpPr>
              <a:endCxn id="78" idx="2"/>
            </p:cNvCxnSpPr>
            <p:nvPr/>
          </p:nvCxnSpPr>
          <p:spPr bwMode="auto">
            <a:xfrm flipV="1">
              <a:off x="3618902" y="5963677"/>
              <a:ext cx="0" cy="405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圖案 105">
              <a:extLst>
                <a:ext uri="{FF2B5EF4-FFF2-40B4-BE49-F238E27FC236}">
                  <a16:creationId xmlns:a16="http://schemas.microsoft.com/office/drawing/2014/main" id="{7711D2B7-FAE3-447C-8EC3-1ABCE737E7BF}"/>
                </a:ext>
              </a:extLst>
            </p:cNvPr>
            <p:cNvCxnSpPr>
              <a:stCxn id="118" idx="4"/>
            </p:cNvCxnSpPr>
            <p:nvPr/>
          </p:nvCxnSpPr>
          <p:spPr bwMode="auto">
            <a:xfrm rot="16200000" flipH="1">
              <a:off x="1879844" y="4605912"/>
              <a:ext cx="1184274" cy="1133739"/>
            </a:xfrm>
            <a:prstGeom prst="bentConnector3">
              <a:avLst>
                <a:gd name="adj1" fmla="val 100157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E92D63B5-ACE4-4229-ACD6-2C4D30674267}"/>
                </a:ext>
              </a:extLst>
            </p:cNvPr>
            <p:cNvSpPr/>
            <p:nvPr/>
          </p:nvSpPr>
          <p:spPr bwMode="auto">
            <a:xfrm>
              <a:off x="4945990" y="4714806"/>
              <a:ext cx="260145" cy="260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A6EAF794-9F46-4267-B37D-1A26FE3A5271}"/>
                </a:ext>
              </a:extLst>
            </p:cNvPr>
            <p:cNvSpPr/>
            <p:nvPr/>
          </p:nvSpPr>
          <p:spPr bwMode="auto">
            <a:xfrm>
              <a:off x="4636629" y="5021227"/>
              <a:ext cx="86129" cy="877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02" name="圖案 110">
              <a:extLst>
                <a:ext uri="{FF2B5EF4-FFF2-40B4-BE49-F238E27FC236}">
                  <a16:creationId xmlns:a16="http://schemas.microsoft.com/office/drawing/2014/main" id="{C062BE3F-E9C3-4ADE-AD21-439B7D7130ED}"/>
                </a:ext>
              </a:extLst>
            </p:cNvPr>
            <p:cNvCxnSpPr>
              <a:stCxn id="101" idx="0"/>
              <a:endCxn id="100" idx="2"/>
            </p:cNvCxnSpPr>
            <p:nvPr/>
          </p:nvCxnSpPr>
          <p:spPr bwMode="auto">
            <a:xfrm rot="5400000" flipH="1" flipV="1">
              <a:off x="4725496" y="4800734"/>
              <a:ext cx="175571" cy="265417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9D8658A9-D015-4A79-AB7F-5D647F2577D1}"/>
                </a:ext>
              </a:extLst>
            </p:cNvPr>
            <p:cNvSpPr/>
            <p:nvPr/>
          </p:nvSpPr>
          <p:spPr bwMode="auto">
            <a:xfrm>
              <a:off x="4371212" y="3997616"/>
              <a:ext cx="694304" cy="432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Inter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3B520935-3FC2-441A-8081-97E9A5527BD5}"/>
                </a:ext>
              </a:extLst>
            </p:cNvPr>
            <p:cNvSpPr/>
            <p:nvPr/>
          </p:nvSpPr>
          <p:spPr bwMode="auto">
            <a:xfrm>
              <a:off x="4351876" y="5536345"/>
              <a:ext cx="694305" cy="4720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Intra</a:t>
              </a:r>
              <a:r>
                <a:rPr lang="en-US" altLang="zh-TW" sz="14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 </a:t>
              </a:r>
              <a:endParaRPr lang="zh-TW" altLang="en-US" sz="14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05" name="直線單箭頭接點 104">
              <a:extLst>
                <a:ext uri="{FF2B5EF4-FFF2-40B4-BE49-F238E27FC236}">
                  <a16:creationId xmlns:a16="http://schemas.microsoft.com/office/drawing/2014/main" id="{ED39AD77-2B77-4E05-B8BC-3D5013995055}"/>
                </a:ext>
              </a:extLst>
            </p:cNvPr>
            <p:cNvCxnSpPr>
              <a:stCxn id="100" idx="0"/>
              <a:endCxn id="84" idx="4"/>
            </p:cNvCxnSpPr>
            <p:nvPr/>
          </p:nvCxnSpPr>
          <p:spPr bwMode="auto">
            <a:xfrm flipV="1">
              <a:off x="5076063" y="2621207"/>
              <a:ext cx="0" cy="20935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8DC397BE-D1AA-4697-B3FE-5511F632278A}"/>
                </a:ext>
              </a:extLst>
            </p:cNvPr>
            <p:cNvSpPr/>
            <p:nvPr/>
          </p:nvSpPr>
          <p:spPr bwMode="auto">
            <a:xfrm>
              <a:off x="5090124" y="2589738"/>
              <a:ext cx="172258" cy="17391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000" b="1">
                  <a:solidFill>
                    <a:srgbClr val="000000"/>
                  </a:solidFill>
                  <a:latin typeface="Times New Roman"/>
                  <a:ea typeface="新細明體" pitchFamily="18" charset="-120"/>
                </a:rPr>
                <a:t>-</a:t>
              </a:r>
              <a:endParaRPr lang="zh-TW" altLang="en-US" sz="2000" b="1">
                <a:solidFill>
                  <a:srgbClr val="000000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C914577C-FE35-4FE9-9F79-513B1DD0FB9E}"/>
                </a:ext>
              </a:extLst>
            </p:cNvPr>
            <p:cNvSpPr/>
            <p:nvPr/>
          </p:nvSpPr>
          <p:spPr bwMode="auto">
            <a:xfrm>
              <a:off x="4803614" y="2231971"/>
              <a:ext cx="174015" cy="17391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000" b="1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+</a:t>
              </a:r>
              <a:endParaRPr lang="zh-TW" altLang="en-US" sz="2000" b="1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CB5A6983-8A4B-4B9A-92FB-2201D861F34A}"/>
                </a:ext>
              </a:extLst>
            </p:cNvPr>
            <p:cNvSpPr/>
            <p:nvPr/>
          </p:nvSpPr>
          <p:spPr bwMode="auto">
            <a:xfrm>
              <a:off x="1776797" y="6031587"/>
              <a:ext cx="1195259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9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In-loop filter</a:t>
              </a:r>
              <a:endParaRPr lang="zh-TW" altLang="en-US" sz="19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02B8AAFA-536B-4A20-86F1-ABFAC5DBEBC6}"/>
                </a:ext>
              </a:extLst>
            </p:cNvPr>
            <p:cNvCxnSpPr>
              <a:stCxn id="97" idx="2"/>
              <a:endCxn id="108" idx="3"/>
            </p:cNvCxnSpPr>
            <p:nvPr/>
          </p:nvCxnSpPr>
          <p:spPr bwMode="auto">
            <a:xfrm flipH="1">
              <a:off x="2972056" y="6349602"/>
              <a:ext cx="6292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>
              <a:extLst>
                <a:ext uri="{FF2B5EF4-FFF2-40B4-BE49-F238E27FC236}">
                  <a16:creationId xmlns:a16="http://schemas.microsoft.com/office/drawing/2014/main" id="{39871ACA-D6E9-4747-B5B9-BE708017324F}"/>
                </a:ext>
              </a:extLst>
            </p:cNvPr>
            <p:cNvCxnSpPr>
              <a:stCxn id="100" idx="4"/>
              <a:endCxn id="111" idx="0"/>
            </p:cNvCxnSpPr>
            <p:nvPr/>
          </p:nvCxnSpPr>
          <p:spPr bwMode="auto">
            <a:xfrm>
              <a:off x="5076063" y="4974850"/>
              <a:ext cx="0" cy="1245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橢圓 110">
              <a:extLst>
                <a:ext uri="{FF2B5EF4-FFF2-40B4-BE49-F238E27FC236}">
                  <a16:creationId xmlns:a16="http://schemas.microsoft.com/office/drawing/2014/main" id="{9097AD40-65D5-48F2-B9D6-57A53FFAA06E}"/>
                </a:ext>
              </a:extLst>
            </p:cNvPr>
            <p:cNvSpPr/>
            <p:nvPr/>
          </p:nvSpPr>
          <p:spPr bwMode="auto">
            <a:xfrm>
              <a:off x="4945990" y="6220409"/>
              <a:ext cx="260145" cy="2600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8F0ED6CA-6270-4FFC-A19A-A57A067738B5}"/>
                </a:ext>
              </a:extLst>
            </p:cNvPr>
            <p:cNvCxnSpPr>
              <a:stCxn id="97" idx="6"/>
              <a:endCxn id="111" idx="2"/>
            </p:cNvCxnSpPr>
            <p:nvPr/>
          </p:nvCxnSpPr>
          <p:spPr bwMode="auto">
            <a:xfrm>
              <a:off x="3555624" y="6349602"/>
              <a:ext cx="1390367" cy="16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>
              <a:extLst>
                <a:ext uri="{FF2B5EF4-FFF2-40B4-BE49-F238E27FC236}">
                  <a16:creationId xmlns:a16="http://schemas.microsoft.com/office/drawing/2014/main" id="{768C1CA3-D409-4015-AF5E-FF7B0085CB40}"/>
                </a:ext>
              </a:extLst>
            </p:cNvPr>
            <p:cNvCxnSpPr/>
            <p:nvPr/>
          </p:nvCxnSpPr>
          <p:spPr bwMode="auto">
            <a:xfrm flipV="1">
              <a:off x="71796" y="2493671"/>
              <a:ext cx="29178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7054BEBB-8C35-4937-98AD-98607B48D363}"/>
                </a:ext>
              </a:extLst>
            </p:cNvPr>
            <p:cNvSpPr/>
            <p:nvPr/>
          </p:nvSpPr>
          <p:spPr bwMode="auto">
            <a:xfrm>
              <a:off x="5160434" y="6434075"/>
              <a:ext cx="174016" cy="1739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000" b="1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+</a:t>
              </a:r>
              <a:endParaRPr lang="zh-TW" altLang="en-US" sz="2000" b="1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7554C089-703F-4DE8-B0F6-15F0D4BE745C}"/>
                </a:ext>
              </a:extLst>
            </p:cNvPr>
            <p:cNvSpPr/>
            <p:nvPr/>
          </p:nvSpPr>
          <p:spPr bwMode="auto">
            <a:xfrm>
              <a:off x="4875681" y="6039868"/>
              <a:ext cx="172258" cy="17557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000" b="1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+</a:t>
              </a:r>
              <a:endParaRPr lang="zh-TW" altLang="en-US" sz="2000" b="1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16" name="直線單箭頭接點 115">
              <a:extLst>
                <a:ext uri="{FF2B5EF4-FFF2-40B4-BE49-F238E27FC236}">
                  <a16:creationId xmlns:a16="http://schemas.microsoft.com/office/drawing/2014/main" id="{5DFE6CD7-80A3-4D57-BAD1-8ABF90F5A06B}"/>
                </a:ext>
              </a:extLst>
            </p:cNvPr>
            <p:cNvCxnSpPr>
              <a:stCxn id="81" idx="1"/>
              <a:endCxn id="111" idx="6"/>
            </p:cNvCxnSpPr>
            <p:nvPr/>
          </p:nvCxnSpPr>
          <p:spPr bwMode="auto">
            <a:xfrm flipH="1" flipV="1">
              <a:off x="5206135" y="6351258"/>
              <a:ext cx="3234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1351B35B-E824-4D55-8420-CF37A4BE5EA3}"/>
                </a:ext>
              </a:extLst>
            </p:cNvPr>
            <p:cNvSpPr/>
            <p:nvPr/>
          </p:nvSpPr>
          <p:spPr bwMode="auto">
            <a:xfrm>
              <a:off x="8081787" y="2028242"/>
              <a:ext cx="1198774" cy="4339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output bitstream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18" name="橢圓 117">
              <a:extLst>
                <a:ext uri="{FF2B5EF4-FFF2-40B4-BE49-F238E27FC236}">
                  <a16:creationId xmlns:a16="http://schemas.microsoft.com/office/drawing/2014/main" id="{C3054728-EA72-444E-9CAE-4F5D6F9150A9}"/>
                </a:ext>
              </a:extLst>
            </p:cNvPr>
            <p:cNvSpPr/>
            <p:nvPr/>
          </p:nvSpPr>
          <p:spPr bwMode="auto">
            <a:xfrm>
              <a:off x="1861169" y="4492858"/>
              <a:ext cx="86128" cy="877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C7B1E311-37BD-42D4-B927-296CDB1EB10A}"/>
                </a:ext>
              </a:extLst>
            </p:cNvPr>
            <p:cNvCxnSpPr>
              <a:stCxn id="118" idx="6"/>
              <a:endCxn id="77" idx="3"/>
            </p:cNvCxnSpPr>
            <p:nvPr/>
          </p:nvCxnSpPr>
          <p:spPr bwMode="auto">
            <a:xfrm flipH="1">
              <a:off x="1523684" y="4535923"/>
              <a:ext cx="4236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2C585680-4223-4634-B06D-3A88519C5AE0}"/>
                </a:ext>
              </a:extLst>
            </p:cNvPr>
            <p:cNvSpPr/>
            <p:nvPr/>
          </p:nvSpPr>
          <p:spPr bwMode="auto">
            <a:xfrm>
              <a:off x="2307633" y="4242753"/>
              <a:ext cx="87887" cy="87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21" name="圖案 105">
              <a:extLst>
                <a:ext uri="{FF2B5EF4-FFF2-40B4-BE49-F238E27FC236}">
                  <a16:creationId xmlns:a16="http://schemas.microsoft.com/office/drawing/2014/main" id="{61C27156-0F9D-446F-BB57-B1626A45AB89}"/>
                </a:ext>
              </a:extLst>
            </p:cNvPr>
            <p:cNvCxnSpPr>
              <a:stCxn id="120" idx="4"/>
            </p:cNvCxnSpPr>
            <p:nvPr/>
          </p:nvCxnSpPr>
          <p:spPr bwMode="auto">
            <a:xfrm rot="16200000" flipH="1">
              <a:off x="2109836" y="4574036"/>
              <a:ext cx="1204151" cy="717155"/>
            </a:xfrm>
            <a:prstGeom prst="bentConnector3">
              <a:avLst>
                <a:gd name="adj1" fmla="val 100311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圓角矩形圖說文字 59">
            <a:extLst>
              <a:ext uri="{FF2B5EF4-FFF2-40B4-BE49-F238E27FC236}">
                <a16:creationId xmlns:a16="http://schemas.microsoft.com/office/drawing/2014/main" id="{BA4A9A46-18C7-43A7-913A-128F55EFF48D}"/>
              </a:ext>
            </a:extLst>
          </p:cNvPr>
          <p:cNvSpPr/>
          <p:nvPr/>
        </p:nvSpPr>
        <p:spPr>
          <a:xfrm>
            <a:off x="1731963" y="4508500"/>
            <a:ext cx="2736850" cy="865188"/>
          </a:xfrm>
          <a:prstGeom prst="wedgeRoundRectCallou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0D0086"/>
                </a:solidFill>
                <a:latin typeface="Times New Roman"/>
                <a:ea typeface="標楷體"/>
              </a:rPr>
              <a:t>Adaptive Loop Filter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0D0086"/>
                </a:solidFill>
                <a:latin typeface="Times New Roman"/>
                <a:ea typeface="標楷體"/>
              </a:rPr>
              <a:t>Sample Adaptive Offset</a:t>
            </a:r>
          </a:p>
        </p:txBody>
      </p:sp>
      <p:sp>
        <p:nvSpPr>
          <p:cNvPr id="35846" name="投影片編號版面配置區 56">
            <a:extLst>
              <a:ext uri="{FF2B5EF4-FFF2-40B4-BE49-F238E27FC236}">
                <a16:creationId xmlns:a16="http://schemas.microsoft.com/office/drawing/2014/main" id="{36DB15AF-514A-4BCA-8013-5960CAEF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E2783A2-C014-4954-8F76-2D705902ED15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24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4CEEA-26B7-49C2-B630-A2FE6AA9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itchFamily="18" charset="-120"/>
              </a:rPr>
              <a:t>Adaptive Loop Filter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2DA149-8703-46A0-B19B-035C4872076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 bwMode="invGray">
          <a:xfrm>
            <a:off x="533404" y="1189042"/>
            <a:ext cx="8181975" cy="4732337"/>
          </a:xfrm>
          <a:blipFill>
            <a:blip r:embed="rId2"/>
            <a:stretch>
              <a:fillRect l="-1267" t="-1160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>
                <a:noFill/>
              </a:rPr>
              <a:t> </a:t>
            </a:r>
          </a:p>
        </p:txBody>
      </p:sp>
      <p:pic>
        <p:nvPicPr>
          <p:cNvPr id="37892" name="Picture 3">
            <a:extLst>
              <a:ext uri="{FF2B5EF4-FFF2-40B4-BE49-F238E27FC236}">
                <a16:creationId xmlns:a16="http://schemas.microsoft.com/office/drawing/2014/main" id="{2545B504-7246-413C-87F0-EAFC21F63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89" t="31705" r="44302" b="7816"/>
          <a:stretch>
            <a:fillRect/>
          </a:stretch>
        </p:blipFill>
        <p:spPr bwMode="auto">
          <a:xfrm>
            <a:off x="798513" y="3554413"/>
            <a:ext cx="1878012" cy="253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4">
            <a:extLst>
              <a:ext uri="{FF2B5EF4-FFF2-40B4-BE49-F238E27FC236}">
                <a16:creationId xmlns:a16="http://schemas.microsoft.com/office/drawing/2014/main" id="{A2678BDC-CFF1-4CA8-9288-283A4C12C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988" y="3470279"/>
            <a:ext cx="2286000" cy="194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30882AC8-769A-470C-B1D5-8954166FDAF1}"/>
              </a:ext>
            </a:extLst>
          </p:cNvPr>
          <p:cNvSpPr/>
          <p:nvPr/>
        </p:nvSpPr>
        <p:spPr>
          <a:xfrm>
            <a:off x="5661029" y="3030538"/>
            <a:ext cx="3032125" cy="368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b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5</a:t>
            </a:r>
            <a:r>
              <a:rPr lang="en-US" altLang="zh-TW" sz="1600" b="1">
                <a:solidFill>
                  <a:srgbClr val="FFFFFF"/>
                </a:solidFill>
                <a:latin typeface="Cambria Math" panose="02040503050406030204" pitchFamily="18" charset="0"/>
              </a:rPr>
              <a:t>×</a:t>
            </a:r>
            <a:r>
              <a:rPr lang="en-US" altLang="zh-TW" sz="1600" b="1">
                <a:solidFill>
                  <a:srgbClr val="FFFFFF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5 filter</a:t>
            </a:r>
            <a:endParaRPr lang="zh-TW" altLang="en-US" sz="1600" b="1">
              <a:solidFill>
                <a:srgbClr val="FFFFFF"/>
              </a:solidFill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pic>
        <p:nvPicPr>
          <p:cNvPr id="37895" name="Picture 3">
            <a:extLst>
              <a:ext uri="{FF2B5EF4-FFF2-40B4-BE49-F238E27FC236}">
                <a16:creationId xmlns:a16="http://schemas.microsoft.com/office/drawing/2014/main" id="{5A4781AD-FE68-4C7D-A83D-F7176B3E1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17" t="32076" r="10773" b="23743"/>
          <a:stretch>
            <a:fillRect/>
          </a:stretch>
        </p:blipFill>
        <p:spPr bwMode="auto">
          <a:xfrm>
            <a:off x="3489325" y="3549650"/>
            <a:ext cx="1892300" cy="186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997097AC-7FB1-47B3-A7DC-C862DC3958C0}"/>
              </a:ext>
            </a:extLst>
          </p:cNvPr>
          <p:cNvSpPr/>
          <p:nvPr/>
        </p:nvSpPr>
        <p:spPr>
          <a:xfrm>
            <a:off x="592142" y="3087688"/>
            <a:ext cx="2351087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latin typeface="Times New Roman"/>
                <a:ea typeface="新細明體" pitchFamily="18" charset="-120"/>
              </a:rPr>
              <a:t>CU Quad-tree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latin typeface="Times New Roman"/>
                <a:ea typeface="新細明體" pitchFamily="18" charset="-120"/>
              </a:rPr>
              <a:t>Depth=3</a:t>
            </a:r>
            <a:endParaRPr lang="zh-TW" altLang="en-US" sz="1600">
              <a:solidFill>
                <a:srgbClr val="FFFFFF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4D288F6-47E3-4737-95B4-36368D13D592}"/>
              </a:ext>
            </a:extLst>
          </p:cNvPr>
          <p:cNvSpPr/>
          <p:nvPr/>
        </p:nvSpPr>
        <p:spPr>
          <a:xfrm>
            <a:off x="3279775" y="3155950"/>
            <a:ext cx="2349500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latin typeface="Times New Roman"/>
                <a:ea typeface="新細明體" pitchFamily="18" charset="-120"/>
              </a:rPr>
              <a:t>Segmentation Map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>
                <a:solidFill>
                  <a:srgbClr val="FFFFFF"/>
                </a:solidFill>
                <a:latin typeface="Times New Roman"/>
                <a:ea typeface="新細明體" pitchFamily="18" charset="-120"/>
              </a:rPr>
              <a:t>Depth=2</a:t>
            </a:r>
            <a:endParaRPr lang="zh-TW" altLang="en-US" sz="1600">
              <a:solidFill>
                <a:srgbClr val="FFFFFF"/>
              </a:solidFill>
              <a:latin typeface="Times New Roman"/>
              <a:ea typeface="新細明體" pitchFamily="18" charset="-120"/>
            </a:endParaRPr>
          </a:p>
        </p:txBody>
      </p:sp>
      <p:grpSp>
        <p:nvGrpSpPr>
          <p:cNvPr id="37898" name="群組 3">
            <a:extLst>
              <a:ext uri="{FF2B5EF4-FFF2-40B4-BE49-F238E27FC236}">
                <a16:creationId xmlns:a16="http://schemas.microsoft.com/office/drawing/2014/main" id="{0A645A86-5A56-4333-AD77-CAC8BFDE817B}"/>
              </a:ext>
            </a:extLst>
          </p:cNvPr>
          <p:cNvGrpSpPr>
            <a:grpSpLocks/>
          </p:cNvGrpSpPr>
          <p:nvPr/>
        </p:nvGrpSpPr>
        <p:grpSpPr bwMode="auto">
          <a:xfrm>
            <a:off x="1085854" y="3571879"/>
            <a:ext cx="1698625" cy="919163"/>
            <a:chOff x="1341058" y="4346578"/>
            <a:chExt cx="1697318" cy="918492"/>
          </a:xfrm>
        </p:grpSpPr>
        <p:sp>
          <p:nvSpPr>
            <p:cNvPr id="37906" name="日期版面配置區 3">
              <a:extLst>
                <a:ext uri="{FF2B5EF4-FFF2-40B4-BE49-F238E27FC236}">
                  <a16:creationId xmlns:a16="http://schemas.microsoft.com/office/drawing/2014/main" id="{BD503266-E7E6-48BF-830B-8B9C90A26FC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41058" y="4666828"/>
              <a:ext cx="441443" cy="260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200" b="1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On</a:t>
              </a:r>
            </a:p>
          </p:txBody>
        </p:sp>
        <p:sp>
          <p:nvSpPr>
            <p:cNvPr id="37907" name="日期版面配置區 3">
              <a:extLst>
                <a:ext uri="{FF2B5EF4-FFF2-40B4-BE49-F238E27FC236}">
                  <a16:creationId xmlns:a16="http://schemas.microsoft.com/office/drawing/2014/main" id="{D675243A-16F9-4A4F-B9C1-10CC2320922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10158" y="4807653"/>
              <a:ext cx="441443" cy="260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200" b="1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On</a:t>
              </a:r>
            </a:p>
          </p:txBody>
        </p:sp>
        <p:sp>
          <p:nvSpPr>
            <p:cNvPr id="37908" name="日期版面配置區 3">
              <a:extLst>
                <a:ext uri="{FF2B5EF4-FFF2-40B4-BE49-F238E27FC236}">
                  <a16:creationId xmlns:a16="http://schemas.microsoft.com/office/drawing/2014/main" id="{0F88E038-A988-4D0E-A0DC-D87C5CE58E8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910158" y="5004428"/>
              <a:ext cx="441443" cy="260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200" b="1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On</a:t>
              </a:r>
            </a:p>
          </p:txBody>
        </p:sp>
        <p:sp>
          <p:nvSpPr>
            <p:cNvPr id="37909" name="日期版面配置區 3">
              <a:extLst>
                <a:ext uri="{FF2B5EF4-FFF2-40B4-BE49-F238E27FC236}">
                  <a16:creationId xmlns:a16="http://schemas.microsoft.com/office/drawing/2014/main" id="{69893E43-3120-44E8-B878-17E1C248A3A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63508" y="4566503"/>
              <a:ext cx="441443" cy="260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200" b="1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On</a:t>
              </a:r>
            </a:p>
          </p:txBody>
        </p:sp>
        <p:sp>
          <p:nvSpPr>
            <p:cNvPr id="37910" name="日期版面配置區 3">
              <a:extLst>
                <a:ext uri="{FF2B5EF4-FFF2-40B4-BE49-F238E27FC236}">
                  <a16:creationId xmlns:a16="http://schemas.microsoft.com/office/drawing/2014/main" id="{6CCDEC41-1BD1-4F57-86DF-029E9EF2447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363508" y="4346578"/>
              <a:ext cx="441443" cy="260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200" b="1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On</a:t>
              </a:r>
            </a:p>
          </p:txBody>
        </p:sp>
        <p:sp>
          <p:nvSpPr>
            <p:cNvPr id="37911" name="日期版面配置區 3">
              <a:extLst>
                <a:ext uri="{FF2B5EF4-FFF2-40B4-BE49-F238E27FC236}">
                  <a16:creationId xmlns:a16="http://schemas.microsoft.com/office/drawing/2014/main" id="{8BE6B49B-CD63-4B06-9DD0-612C37F9A93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79258" y="4913753"/>
              <a:ext cx="441443" cy="260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200" b="1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On</a:t>
              </a:r>
            </a:p>
          </p:txBody>
        </p:sp>
        <p:sp>
          <p:nvSpPr>
            <p:cNvPr id="37912" name="日期版面配置區 3">
              <a:extLst>
                <a:ext uri="{FF2B5EF4-FFF2-40B4-BE49-F238E27FC236}">
                  <a16:creationId xmlns:a16="http://schemas.microsoft.com/office/drawing/2014/main" id="{1661AE41-9E2A-48CC-87A9-046E23640B2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596933" y="4348503"/>
              <a:ext cx="441443" cy="260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200" b="1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On</a:t>
              </a:r>
            </a:p>
          </p:txBody>
        </p:sp>
      </p:grpSp>
      <p:grpSp>
        <p:nvGrpSpPr>
          <p:cNvPr id="37899" name="群組 5">
            <a:extLst>
              <a:ext uri="{FF2B5EF4-FFF2-40B4-BE49-F238E27FC236}">
                <a16:creationId xmlns:a16="http://schemas.microsoft.com/office/drawing/2014/main" id="{D5F25935-C6E3-4878-8E45-A052D00544EF}"/>
              </a:ext>
            </a:extLst>
          </p:cNvPr>
          <p:cNvGrpSpPr>
            <a:grpSpLocks/>
          </p:cNvGrpSpPr>
          <p:nvPr/>
        </p:nvGrpSpPr>
        <p:grpSpPr bwMode="auto">
          <a:xfrm>
            <a:off x="3784604" y="3698875"/>
            <a:ext cx="1579563" cy="723900"/>
            <a:chOff x="3310733" y="4464253"/>
            <a:chExt cx="1579643" cy="723642"/>
          </a:xfrm>
        </p:grpSpPr>
        <p:sp>
          <p:nvSpPr>
            <p:cNvPr id="37903" name="日期版面配置區 3">
              <a:extLst>
                <a:ext uri="{FF2B5EF4-FFF2-40B4-BE49-F238E27FC236}">
                  <a16:creationId xmlns:a16="http://schemas.microsoft.com/office/drawing/2014/main" id="{48DF76DF-CFB3-4A87-950F-A60E6E3FA14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310733" y="4680328"/>
              <a:ext cx="441443" cy="260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200" b="1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On</a:t>
              </a:r>
            </a:p>
          </p:txBody>
        </p:sp>
        <p:sp>
          <p:nvSpPr>
            <p:cNvPr id="37904" name="日期版面配置區 3">
              <a:extLst>
                <a:ext uri="{FF2B5EF4-FFF2-40B4-BE49-F238E27FC236}">
                  <a16:creationId xmlns:a16="http://schemas.microsoft.com/office/drawing/2014/main" id="{DE75A284-396D-4401-8D34-C22131FE5FF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48933" y="4464253"/>
              <a:ext cx="441443" cy="260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200" b="1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On</a:t>
              </a:r>
            </a:p>
          </p:txBody>
        </p:sp>
        <p:sp>
          <p:nvSpPr>
            <p:cNvPr id="37905" name="日期版面配置區 3">
              <a:extLst>
                <a:ext uri="{FF2B5EF4-FFF2-40B4-BE49-F238E27FC236}">
                  <a16:creationId xmlns:a16="http://schemas.microsoft.com/office/drawing/2014/main" id="{AEC8A832-F81B-4A68-9777-F112ED1FB75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48933" y="4927253"/>
              <a:ext cx="441443" cy="2606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200" b="1">
                  <a:solidFill>
                    <a:srgbClr val="FFFFFF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On</a:t>
              </a:r>
            </a:p>
          </p:txBody>
        </p:sp>
      </p:grpSp>
      <p:sp>
        <p:nvSpPr>
          <p:cNvPr id="37900" name="燕尾形向右箭號 24">
            <a:extLst>
              <a:ext uri="{FF2B5EF4-FFF2-40B4-BE49-F238E27FC236}">
                <a16:creationId xmlns:a16="http://schemas.microsoft.com/office/drawing/2014/main" id="{7E94AAE1-4513-4581-889D-68E5A4B43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554" y="4273554"/>
            <a:ext cx="696913" cy="238125"/>
          </a:xfrm>
          <a:prstGeom prst="notchedRightArrow">
            <a:avLst>
              <a:gd name="adj1" fmla="val 50000"/>
              <a:gd name="adj2" fmla="val 49780"/>
            </a:avLst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TW" altLang="en-US" sz="2600">
              <a:solidFill>
                <a:srgbClr val="FFFFFF"/>
              </a:solidFill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7901" name="日期版面配置區 3">
            <a:extLst>
              <a:ext uri="{FF2B5EF4-FFF2-40B4-BE49-F238E27FC236}">
                <a16:creationId xmlns:a16="http://schemas.microsoft.com/office/drawing/2014/main" id="{5D978D0C-1639-49BD-9616-2E5B8297E430}"/>
              </a:ext>
            </a:extLst>
          </p:cNvPr>
          <p:cNvSpPr txBox="1">
            <a:spLocks/>
          </p:cNvSpPr>
          <p:nvPr/>
        </p:nvSpPr>
        <p:spPr bwMode="auto">
          <a:xfrm>
            <a:off x="2655892" y="3914775"/>
            <a:ext cx="87312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16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merge</a:t>
            </a:r>
          </a:p>
        </p:txBody>
      </p:sp>
      <p:sp>
        <p:nvSpPr>
          <p:cNvPr id="37902" name="投影片編號版面配置區 42">
            <a:extLst>
              <a:ext uri="{FF2B5EF4-FFF2-40B4-BE49-F238E27FC236}">
                <a16:creationId xmlns:a16="http://schemas.microsoft.com/office/drawing/2014/main" id="{A29F61BD-FB41-4C8E-8583-C87A14013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A1405FD-B14B-481C-86DC-44519C78DEFF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25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17C04E-192F-4682-BFFA-45F6C6B86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zh-TW">
                <a:ea typeface="新細明體" pitchFamily="18" charset="-120"/>
              </a:rPr>
              <a:t>Sample Adaptive Offset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C0328F-DF24-4F0B-B8D5-D85073FD365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3404" y="1109667"/>
            <a:ext cx="8181975" cy="4732337"/>
          </a:xfrm>
        </p:spPr>
        <p:txBody>
          <a:bodyPr/>
          <a:lstStyle/>
          <a:p>
            <a:pPr>
              <a:defRPr/>
            </a:pPr>
            <a:r>
              <a:rPr lang="en-GB" altLang="zh-TW">
                <a:ea typeface="新細明體" pitchFamily="18" charset="-120"/>
              </a:rPr>
              <a:t>Sample-adaptive DC compensation</a:t>
            </a:r>
          </a:p>
          <a:p>
            <a:pPr>
              <a:defRPr/>
            </a:pPr>
            <a:r>
              <a:rPr lang="en-US" altLang="zh-TW" b="1">
                <a:ea typeface="新細明體" pitchFamily="18" charset="-120"/>
              </a:rPr>
              <a:t>Band Offset (BO</a:t>
            </a:r>
            <a:r>
              <a:rPr lang="en-US" altLang="zh-TW">
                <a:ea typeface="新細明體" pitchFamily="18" charset="-120"/>
              </a:rPr>
              <a:t>): intensity-based sample classification</a:t>
            </a:r>
          </a:p>
          <a:p>
            <a:pPr>
              <a:defRPr/>
            </a:pPr>
            <a:r>
              <a:rPr lang="en-US" altLang="zh-TW" b="1">
                <a:ea typeface="新細明體" pitchFamily="18" charset="-120"/>
              </a:rPr>
              <a:t>Edge Offset (EO</a:t>
            </a:r>
            <a:r>
              <a:rPr lang="en-US" altLang="zh-TW">
                <a:ea typeface="新細明體" pitchFamily="18" charset="-120"/>
              </a:rPr>
              <a:t>): edge-based sample classification</a:t>
            </a:r>
            <a:endParaRPr lang="zh-TW" altLang="en-US">
              <a:ea typeface="新細明體" pitchFamily="18" charset="-120"/>
            </a:endParaRPr>
          </a:p>
        </p:txBody>
      </p:sp>
      <p:pic>
        <p:nvPicPr>
          <p:cNvPr id="38916" name="Picture 2">
            <a:extLst>
              <a:ext uri="{FF2B5EF4-FFF2-40B4-BE49-F238E27FC236}">
                <a16:creationId xmlns:a16="http://schemas.microsoft.com/office/drawing/2014/main" id="{61CCFB5B-7C5B-4686-9AF7-256EB1150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942" y="3665542"/>
            <a:ext cx="5322887" cy="273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投影片編號版面配置區 4">
            <a:extLst>
              <a:ext uri="{FF2B5EF4-FFF2-40B4-BE49-F238E27FC236}">
                <a16:creationId xmlns:a16="http://schemas.microsoft.com/office/drawing/2014/main" id="{599E481A-A681-4A77-B57D-DC4B06E6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FF8CD8B5-603D-4EE4-ABA6-05C6419EC9C2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26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DC0324-3815-412C-86D0-F98B44D4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zh-TW">
                <a:ea typeface="新細明體" pitchFamily="18" charset="-120"/>
              </a:rPr>
              <a:t>Edge Offset (EO)</a:t>
            </a:r>
            <a:endParaRPr lang="zh-TW" altLang="en-US">
              <a:ea typeface="新細明體" pitchFamily="18" charset="-120"/>
            </a:endParaRPr>
          </a:p>
        </p:txBody>
      </p:sp>
      <p:pic>
        <p:nvPicPr>
          <p:cNvPr id="39939" name="Picture 2">
            <a:extLst>
              <a:ext uri="{FF2B5EF4-FFF2-40B4-BE49-F238E27FC236}">
                <a16:creationId xmlns:a16="http://schemas.microsoft.com/office/drawing/2014/main" id="{8E64EDFA-7626-46CF-ACEF-15C675B2C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7" y="1333500"/>
            <a:ext cx="65055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3">
            <a:extLst>
              <a:ext uri="{FF2B5EF4-FFF2-40B4-BE49-F238E27FC236}">
                <a16:creationId xmlns:a16="http://schemas.microsoft.com/office/drawing/2014/main" id="{14DDA16D-26A2-4953-9183-A824B7C5A681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925892"/>
            <a:ext cx="6438900" cy="1933575"/>
          </a:xfrm>
        </p:spPr>
      </p:pic>
      <p:sp>
        <p:nvSpPr>
          <p:cNvPr id="39941" name="文字方塊 5">
            <a:extLst>
              <a:ext uri="{FF2B5EF4-FFF2-40B4-BE49-F238E27FC236}">
                <a16:creationId xmlns:a16="http://schemas.microsoft.com/office/drawing/2014/main" id="{CAD7FAA1-2459-43D5-9E3C-F12FEFF13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4213" y="3213104"/>
            <a:ext cx="32940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4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(a) positive edge offset</a:t>
            </a:r>
            <a:endParaRPr lang="zh-TW" altLang="en-US" sz="240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9942" name="文字方塊 6">
            <a:extLst>
              <a:ext uri="{FF2B5EF4-FFF2-40B4-BE49-F238E27FC236}">
                <a16:creationId xmlns:a16="http://schemas.microsoft.com/office/drawing/2014/main" id="{1FFE9176-4FFC-4276-A6C0-8FFE33692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4" y="5775329"/>
            <a:ext cx="3414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4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(b) negative edge offset</a:t>
            </a:r>
            <a:endParaRPr lang="zh-TW" altLang="en-US" sz="240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9943" name="投影片編號版面配置區 7">
            <a:extLst>
              <a:ext uri="{FF2B5EF4-FFF2-40B4-BE49-F238E27FC236}">
                <a16:creationId xmlns:a16="http://schemas.microsoft.com/office/drawing/2014/main" id="{5352CD9E-597E-4370-8C4D-87AB5B1B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184177F-B32C-43C7-A04B-88DFF118A4EA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27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B584BC-9151-479C-852E-E9B2A6E28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itchFamily="18" charset="-120"/>
              </a:rPr>
              <a:t>HEVC Tool Features</a:t>
            </a:r>
            <a:endParaRPr lang="zh-TW" altLang="en-US">
              <a:ea typeface="新細明體" pitchFamily="18" charset="-120"/>
            </a:endParaRPr>
          </a:p>
        </p:txBody>
      </p:sp>
      <p:pic>
        <p:nvPicPr>
          <p:cNvPr id="40963" name="Ink 2">
            <a:extLst>
              <a:ext uri="{FF2B5EF4-FFF2-40B4-BE49-F238E27FC236}">
                <a16:creationId xmlns:a16="http://schemas.microsoft.com/office/drawing/2014/main" id="{C9693B22-BA7A-4FBD-A55D-6D03C621ACCD}"/>
              </a:ext>
            </a:extLst>
          </p:cNvPr>
          <p:cNvPicPr>
            <a:picLocks noRot="1" noChangeAspect="1" noEditPoints="1"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0" y="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64" name="內容版面配置區 69">
            <a:extLst>
              <a:ext uri="{FF2B5EF4-FFF2-40B4-BE49-F238E27FC236}">
                <a16:creationId xmlns:a16="http://schemas.microsoft.com/office/drawing/2014/main" id="{55948739-C86E-49C5-A37E-749DA2FA98A3}"/>
              </a:ext>
            </a:extLst>
          </p:cNvPr>
          <p:cNvGrpSpPr>
            <a:grpSpLocks noGrp="1"/>
          </p:cNvGrpSpPr>
          <p:nvPr/>
        </p:nvGrpSpPr>
        <p:grpSpPr bwMode="auto">
          <a:xfrm>
            <a:off x="503238" y="1152529"/>
            <a:ext cx="8316912" cy="5014913"/>
            <a:chOff x="71796" y="1438589"/>
            <a:chExt cx="9208765" cy="5232341"/>
          </a:xfrm>
        </p:grpSpPr>
        <p:pic>
          <p:nvPicPr>
            <p:cNvPr id="40967" name="Picture 3">
              <a:extLst>
                <a:ext uri="{FF2B5EF4-FFF2-40B4-BE49-F238E27FC236}">
                  <a16:creationId xmlns:a16="http://schemas.microsoft.com/office/drawing/2014/main" id="{DC063934-7C6E-4FD7-A550-C6C6D91C2A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08" t="6470" r="1361" b="1842"/>
            <a:stretch>
              <a:fillRect/>
            </a:stretch>
          </p:blipFill>
          <p:spPr bwMode="auto">
            <a:xfrm>
              <a:off x="361951" y="1438589"/>
              <a:ext cx="1195876" cy="691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68" name="Picture 6">
              <a:extLst>
                <a:ext uri="{FF2B5EF4-FFF2-40B4-BE49-F238E27FC236}">
                  <a16:creationId xmlns:a16="http://schemas.microsoft.com/office/drawing/2014/main" id="{53A6E478-BFF9-49DE-A5E1-ABF5412DD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0" t="6029" r="1361" b="1842"/>
            <a:stretch>
              <a:fillRect/>
            </a:stretch>
          </p:blipFill>
          <p:spPr bwMode="auto">
            <a:xfrm>
              <a:off x="111162" y="3288443"/>
              <a:ext cx="1195876" cy="693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69" name="Picture 5">
              <a:extLst>
                <a:ext uri="{FF2B5EF4-FFF2-40B4-BE49-F238E27FC236}">
                  <a16:creationId xmlns:a16="http://schemas.microsoft.com/office/drawing/2014/main" id="{7CCD9640-0CB8-41DF-8BBD-CCB2254BA6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0" t="6029" r="1215" b="1842"/>
            <a:stretch>
              <a:fillRect/>
            </a:stretch>
          </p:blipFill>
          <p:spPr bwMode="auto">
            <a:xfrm>
              <a:off x="230892" y="3401128"/>
              <a:ext cx="1156013" cy="669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0" name="Picture 4">
              <a:extLst>
                <a:ext uri="{FF2B5EF4-FFF2-40B4-BE49-F238E27FC236}">
                  <a16:creationId xmlns:a16="http://schemas.microsoft.com/office/drawing/2014/main" id="{EF822218-6649-4755-A470-7DC2EE8318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7" t="5789" r="1361" b="1842"/>
            <a:stretch>
              <a:fillRect/>
            </a:stretch>
          </p:blipFill>
          <p:spPr bwMode="auto">
            <a:xfrm>
              <a:off x="350364" y="3514312"/>
              <a:ext cx="1156013" cy="670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5" name="圖案 105">
              <a:extLst>
                <a:ext uri="{FF2B5EF4-FFF2-40B4-BE49-F238E27FC236}">
                  <a16:creationId xmlns:a16="http://schemas.microsoft.com/office/drawing/2014/main" id="{5C8C7E6C-7603-43E4-9E05-2C14375C3B41}"/>
                </a:ext>
              </a:extLst>
            </p:cNvPr>
            <p:cNvCxnSpPr>
              <a:stCxn id="93" idx="4"/>
            </p:cNvCxnSpPr>
            <p:nvPr/>
          </p:nvCxnSpPr>
          <p:spPr bwMode="auto">
            <a:xfrm rot="16200000" flipH="1">
              <a:off x="1844502" y="3061386"/>
              <a:ext cx="1752395" cy="703093"/>
            </a:xfrm>
            <a:prstGeom prst="bentConnector3">
              <a:avLst>
                <a:gd name="adj1" fmla="val 100150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252C1A01-2492-4A3B-8D20-6C4E516CA476}"/>
                </a:ext>
              </a:extLst>
            </p:cNvPr>
            <p:cNvSpPr/>
            <p:nvPr/>
          </p:nvSpPr>
          <p:spPr bwMode="auto">
            <a:xfrm>
              <a:off x="326667" y="2173999"/>
              <a:ext cx="1197017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Current Frame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0FA0906F-0B8A-4CBD-AA09-78C615DD7B4C}"/>
                </a:ext>
              </a:extLst>
            </p:cNvPr>
            <p:cNvSpPr/>
            <p:nvPr/>
          </p:nvSpPr>
          <p:spPr bwMode="auto">
            <a:xfrm>
              <a:off x="326667" y="4227846"/>
              <a:ext cx="1197017" cy="63768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Frame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Buffer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6A9476E1-BF0C-485E-A368-10E8B1098F1B}"/>
                </a:ext>
              </a:extLst>
            </p:cNvPr>
            <p:cNvSpPr/>
            <p:nvPr/>
          </p:nvSpPr>
          <p:spPr bwMode="auto">
            <a:xfrm>
              <a:off x="3038850" y="5324335"/>
              <a:ext cx="1195259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4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Intra Prediction</a:t>
              </a:r>
              <a:endParaRPr lang="zh-TW" altLang="en-US" sz="14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3DC7C610-0731-424C-8EC6-5A14715A4638}"/>
                </a:ext>
              </a:extLst>
            </p:cNvPr>
            <p:cNvSpPr/>
            <p:nvPr/>
          </p:nvSpPr>
          <p:spPr bwMode="auto">
            <a:xfrm>
              <a:off x="3049396" y="4093683"/>
              <a:ext cx="1302480" cy="6376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Inter Prediction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0C1FB254-8779-43C5-AB35-DB9BB1730DB8}"/>
                </a:ext>
              </a:extLst>
            </p:cNvPr>
            <p:cNvSpPr/>
            <p:nvPr/>
          </p:nvSpPr>
          <p:spPr bwMode="auto">
            <a:xfrm>
              <a:off x="6933987" y="2173999"/>
              <a:ext cx="1195259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Entropy Coding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7DF4DCEC-C4BC-41E1-8AEC-AF51AFEB0607}"/>
                </a:ext>
              </a:extLst>
            </p:cNvPr>
            <p:cNvSpPr/>
            <p:nvPr/>
          </p:nvSpPr>
          <p:spPr bwMode="auto">
            <a:xfrm>
              <a:off x="5529558" y="6031587"/>
              <a:ext cx="1195259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IQ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IDCT</a:t>
              </a:r>
              <a:endParaRPr lang="zh-TW" altLang="en-US" sz="1700" baseline="300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421017C7-E87F-4C83-9F8E-6252417D241D}"/>
                </a:ext>
              </a:extLst>
            </p:cNvPr>
            <p:cNvSpPr/>
            <p:nvPr/>
          </p:nvSpPr>
          <p:spPr bwMode="auto">
            <a:xfrm>
              <a:off x="5529558" y="2173999"/>
              <a:ext cx="1195259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DCT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Q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83" name="直線單箭頭接點 82">
              <a:extLst>
                <a:ext uri="{FF2B5EF4-FFF2-40B4-BE49-F238E27FC236}">
                  <a16:creationId xmlns:a16="http://schemas.microsoft.com/office/drawing/2014/main" id="{E309706A-C33C-48E2-9AAE-253CCF539E14}"/>
                </a:ext>
              </a:extLst>
            </p:cNvPr>
            <p:cNvCxnSpPr>
              <a:stCxn id="118" idx="6"/>
            </p:cNvCxnSpPr>
            <p:nvPr/>
          </p:nvCxnSpPr>
          <p:spPr bwMode="auto">
            <a:xfrm>
              <a:off x="1947297" y="4537579"/>
              <a:ext cx="110209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橢圓 83">
              <a:extLst>
                <a:ext uri="{FF2B5EF4-FFF2-40B4-BE49-F238E27FC236}">
                  <a16:creationId xmlns:a16="http://schemas.microsoft.com/office/drawing/2014/main" id="{6925D4EB-FDAA-4C01-A715-7905489A0E47}"/>
                </a:ext>
              </a:extLst>
            </p:cNvPr>
            <p:cNvSpPr/>
            <p:nvPr/>
          </p:nvSpPr>
          <p:spPr bwMode="auto">
            <a:xfrm>
              <a:off x="4945990" y="2361164"/>
              <a:ext cx="260145" cy="2600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85" name="直線單箭頭接點 84">
              <a:extLst>
                <a:ext uri="{FF2B5EF4-FFF2-40B4-BE49-F238E27FC236}">
                  <a16:creationId xmlns:a16="http://schemas.microsoft.com/office/drawing/2014/main" id="{E1550D63-F025-4C1D-AE03-4E3BBD4EE9AD}"/>
                </a:ext>
              </a:extLst>
            </p:cNvPr>
            <p:cNvCxnSpPr>
              <a:stCxn id="93" idx="6"/>
              <a:endCxn id="84" idx="2"/>
            </p:cNvCxnSpPr>
            <p:nvPr/>
          </p:nvCxnSpPr>
          <p:spPr bwMode="auto">
            <a:xfrm flipV="1">
              <a:off x="2411339" y="2490358"/>
              <a:ext cx="2534652" cy="33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473DBD60-2654-4493-B32D-D3BB84CAC82D}"/>
                </a:ext>
              </a:extLst>
            </p:cNvPr>
            <p:cNvCxnSpPr>
              <a:stCxn id="84" idx="6"/>
              <a:endCxn id="82" idx="1"/>
            </p:cNvCxnSpPr>
            <p:nvPr/>
          </p:nvCxnSpPr>
          <p:spPr bwMode="auto">
            <a:xfrm>
              <a:off x="5206135" y="2490358"/>
              <a:ext cx="323423" cy="33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單箭頭接點 86">
              <a:extLst>
                <a:ext uri="{FF2B5EF4-FFF2-40B4-BE49-F238E27FC236}">
                  <a16:creationId xmlns:a16="http://schemas.microsoft.com/office/drawing/2014/main" id="{37C41792-7F5F-4D5C-9CF7-56F308C5A94D}"/>
                </a:ext>
              </a:extLst>
            </p:cNvPr>
            <p:cNvCxnSpPr>
              <a:stCxn id="82" idx="3"/>
              <a:endCxn id="80" idx="1"/>
            </p:cNvCxnSpPr>
            <p:nvPr/>
          </p:nvCxnSpPr>
          <p:spPr bwMode="auto">
            <a:xfrm>
              <a:off x="6724817" y="2493671"/>
              <a:ext cx="20917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A96DF33F-8481-4BD6-9DD9-F6E1F4942CB7}"/>
                </a:ext>
              </a:extLst>
            </p:cNvPr>
            <p:cNvCxnSpPr/>
            <p:nvPr/>
          </p:nvCxnSpPr>
          <p:spPr bwMode="auto">
            <a:xfrm flipV="1">
              <a:off x="8139793" y="2492014"/>
              <a:ext cx="8788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單箭頭接點 88">
              <a:extLst>
                <a:ext uri="{FF2B5EF4-FFF2-40B4-BE49-F238E27FC236}">
                  <a16:creationId xmlns:a16="http://schemas.microsoft.com/office/drawing/2014/main" id="{49581A49-DE58-457E-8145-4BCF19B5E735}"/>
                </a:ext>
              </a:extLst>
            </p:cNvPr>
            <p:cNvCxnSpPr>
              <a:stCxn id="82" idx="2"/>
              <a:endCxn id="81" idx="0"/>
            </p:cNvCxnSpPr>
            <p:nvPr/>
          </p:nvCxnSpPr>
          <p:spPr bwMode="auto">
            <a:xfrm>
              <a:off x="6127187" y="2813341"/>
              <a:ext cx="0" cy="32182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橢圓 89">
              <a:extLst>
                <a:ext uri="{FF2B5EF4-FFF2-40B4-BE49-F238E27FC236}">
                  <a16:creationId xmlns:a16="http://schemas.microsoft.com/office/drawing/2014/main" id="{38BC8690-1CD2-4FE5-952C-4F02582FC0AE}"/>
                </a:ext>
              </a:extLst>
            </p:cNvPr>
            <p:cNvSpPr/>
            <p:nvPr/>
          </p:nvSpPr>
          <p:spPr bwMode="auto">
            <a:xfrm>
              <a:off x="4645418" y="4375259"/>
              <a:ext cx="86128" cy="861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91" name="直線單箭頭接點 90">
              <a:extLst>
                <a:ext uri="{FF2B5EF4-FFF2-40B4-BE49-F238E27FC236}">
                  <a16:creationId xmlns:a16="http://schemas.microsoft.com/office/drawing/2014/main" id="{31F80804-FC19-4E08-B281-124044CA1F23}"/>
                </a:ext>
              </a:extLst>
            </p:cNvPr>
            <p:cNvCxnSpPr>
              <a:stCxn id="79" idx="3"/>
              <a:endCxn id="90" idx="2"/>
            </p:cNvCxnSpPr>
            <p:nvPr/>
          </p:nvCxnSpPr>
          <p:spPr bwMode="auto">
            <a:xfrm>
              <a:off x="4351876" y="4411698"/>
              <a:ext cx="293542" cy="662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單箭頭接點 91">
              <a:extLst>
                <a:ext uri="{FF2B5EF4-FFF2-40B4-BE49-F238E27FC236}">
                  <a16:creationId xmlns:a16="http://schemas.microsoft.com/office/drawing/2014/main" id="{1D91D42C-0E9F-433D-B2F8-F3DD9E034718}"/>
                </a:ext>
              </a:extLst>
            </p:cNvPr>
            <p:cNvCxnSpPr>
              <a:stCxn id="78" idx="3"/>
              <a:endCxn id="95" idx="2"/>
            </p:cNvCxnSpPr>
            <p:nvPr/>
          </p:nvCxnSpPr>
          <p:spPr bwMode="auto">
            <a:xfrm>
              <a:off x="4234109" y="5644007"/>
              <a:ext cx="39197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橢圓 92">
              <a:extLst>
                <a:ext uri="{FF2B5EF4-FFF2-40B4-BE49-F238E27FC236}">
                  <a16:creationId xmlns:a16="http://schemas.microsoft.com/office/drawing/2014/main" id="{7994E213-7355-4908-A636-A0EBE424AA8E}"/>
                </a:ext>
              </a:extLst>
            </p:cNvPr>
            <p:cNvSpPr/>
            <p:nvPr/>
          </p:nvSpPr>
          <p:spPr bwMode="auto">
            <a:xfrm>
              <a:off x="2325210" y="2450606"/>
              <a:ext cx="86128" cy="8612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00C7754E-C7AF-44F1-BDE2-9F8D8234B9FB}"/>
                </a:ext>
              </a:extLst>
            </p:cNvPr>
            <p:cNvCxnSpPr>
              <a:stCxn id="76" idx="3"/>
              <a:endCxn id="93" idx="2"/>
            </p:cNvCxnSpPr>
            <p:nvPr/>
          </p:nvCxnSpPr>
          <p:spPr bwMode="auto">
            <a:xfrm flipV="1">
              <a:off x="1523684" y="2493671"/>
              <a:ext cx="801526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橢圓 94">
              <a:extLst>
                <a:ext uri="{FF2B5EF4-FFF2-40B4-BE49-F238E27FC236}">
                  <a16:creationId xmlns:a16="http://schemas.microsoft.com/office/drawing/2014/main" id="{6CE5A0CA-8966-4BD4-8B5D-523225687172}"/>
                </a:ext>
              </a:extLst>
            </p:cNvPr>
            <p:cNvSpPr/>
            <p:nvPr/>
          </p:nvSpPr>
          <p:spPr bwMode="auto">
            <a:xfrm>
              <a:off x="4626083" y="5604255"/>
              <a:ext cx="86129" cy="8612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96" name="圖案 85">
              <a:extLst>
                <a:ext uri="{FF2B5EF4-FFF2-40B4-BE49-F238E27FC236}">
                  <a16:creationId xmlns:a16="http://schemas.microsoft.com/office/drawing/2014/main" id="{7E4E2E41-25EB-4135-89FC-46F6EC869D75}"/>
                </a:ext>
              </a:extLst>
            </p:cNvPr>
            <p:cNvCxnSpPr>
              <a:stCxn id="108" idx="1"/>
              <a:endCxn id="77" idx="2"/>
            </p:cNvCxnSpPr>
            <p:nvPr/>
          </p:nvCxnSpPr>
          <p:spPr bwMode="auto">
            <a:xfrm rot="10800000">
              <a:off x="924296" y="4865532"/>
              <a:ext cx="852501" cy="148572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橢圓 96">
              <a:extLst>
                <a:ext uri="{FF2B5EF4-FFF2-40B4-BE49-F238E27FC236}">
                  <a16:creationId xmlns:a16="http://schemas.microsoft.com/office/drawing/2014/main" id="{67B61323-06F4-4325-96EF-39ECCD6489B5}"/>
                </a:ext>
              </a:extLst>
            </p:cNvPr>
            <p:cNvSpPr/>
            <p:nvPr/>
          </p:nvSpPr>
          <p:spPr bwMode="auto">
            <a:xfrm flipH="1">
              <a:off x="3555624" y="6318132"/>
              <a:ext cx="45701" cy="629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C7851A2E-82C8-4D89-B81B-FB1230CA1574}"/>
                </a:ext>
              </a:extLst>
            </p:cNvPr>
            <p:cNvCxnSpPr>
              <a:endCxn id="78" idx="2"/>
            </p:cNvCxnSpPr>
            <p:nvPr/>
          </p:nvCxnSpPr>
          <p:spPr bwMode="auto">
            <a:xfrm flipV="1">
              <a:off x="3618902" y="5963677"/>
              <a:ext cx="0" cy="405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圖案 105">
              <a:extLst>
                <a:ext uri="{FF2B5EF4-FFF2-40B4-BE49-F238E27FC236}">
                  <a16:creationId xmlns:a16="http://schemas.microsoft.com/office/drawing/2014/main" id="{B6E9D2F5-88A2-45B5-8876-E1A3ABBB65BD}"/>
                </a:ext>
              </a:extLst>
            </p:cNvPr>
            <p:cNvCxnSpPr>
              <a:stCxn id="118" idx="4"/>
            </p:cNvCxnSpPr>
            <p:nvPr/>
          </p:nvCxnSpPr>
          <p:spPr bwMode="auto">
            <a:xfrm rot="16200000" flipH="1">
              <a:off x="1879844" y="4605912"/>
              <a:ext cx="1184274" cy="1133739"/>
            </a:xfrm>
            <a:prstGeom prst="bentConnector3">
              <a:avLst>
                <a:gd name="adj1" fmla="val 100157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橢圓 99">
              <a:extLst>
                <a:ext uri="{FF2B5EF4-FFF2-40B4-BE49-F238E27FC236}">
                  <a16:creationId xmlns:a16="http://schemas.microsoft.com/office/drawing/2014/main" id="{4440C8E0-26EC-4421-B55D-FADBC1EDE441}"/>
                </a:ext>
              </a:extLst>
            </p:cNvPr>
            <p:cNvSpPr/>
            <p:nvPr/>
          </p:nvSpPr>
          <p:spPr bwMode="auto">
            <a:xfrm>
              <a:off x="4945990" y="4714806"/>
              <a:ext cx="260145" cy="26004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01" name="橢圓 100">
              <a:extLst>
                <a:ext uri="{FF2B5EF4-FFF2-40B4-BE49-F238E27FC236}">
                  <a16:creationId xmlns:a16="http://schemas.microsoft.com/office/drawing/2014/main" id="{F76BE4FB-22A6-40AF-A303-FF0B5DBF6C60}"/>
                </a:ext>
              </a:extLst>
            </p:cNvPr>
            <p:cNvSpPr/>
            <p:nvPr/>
          </p:nvSpPr>
          <p:spPr bwMode="auto">
            <a:xfrm>
              <a:off x="4636629" y="5021227"/>
              <a:ext cx="86129" cy="877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02" name="圖案 110">
              <a:extLst>
                <a:ext uri="{FF2B5EF4-FFF2-40B4-BE49-F238E27FC236}">
                  <a16:creationId xmlns:a16="http://schemas.microsoft.com/office/drawing/2014/main" id="{18DB3474-BE28-4CB5-A3B6-3B7E26F73F75}"/>
                </a:ext>
              </a:extLst>
            </p:cNvPr>
            <p:cNvCxnSpPr>
              <a:stCxn id="101" idx="0"/>
              <a:endCxn id="100" idx="2"/>
            </p:cNvCxnSpPr>
            <p:nvPr/>
          </p:nvCxnSpPr>
          <p:spPr bwMode="auto">
            <a:xfrm rot="5400000" flipH="1" flipV="1">
              <a:off x="4725496" y="4800734"/>
              <a:ext cx="175571" cy="265417"/>
            </a:xfrm>
            <a:prstGeom prst="bentConnector2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D281FB33-E76D-4C0A-8F7F-CBCD485F9947}"/>
                </a:ext>
              </a:extLst>
            </p:cNvPr>
            <p:cNvSpPr/>
            <p:nvPr/>
          </p:nvSpPr>
          <p:spPr bwMode="auto">
            <a:xfrm>
              <a:off x="4371212" y="3997616"/>
              <a:ext cx="694304" cy="4323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Inter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4D3126B0-B6A4-4340-9C20-C5752C990D49}"/>
                </a:ext>
              </a:extLst>
            </p:cNvPr>
            <p:cNvSpPr/>
            <p:nvPr/>
          </p:nvSpPr>
          <p:spPr bwMode="auto">
            <a:xfrm>
              <a:off x="4351876" y="5536345"/>
              <a:ext cx="694305" cy="4720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Intra</a:t>
              </a:r>
              <a:r>
                <a:rPr lang="en-US" altLang="zh-TW" sz="14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 </a:t>
              </a:r>
              <a:endParaRPr lang="zh-TW" altLang="en-US" sz="14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05" name="直線單箭頭接點 104">
              <a:extLst>
                <a:ext uri="{FF2B5EF4-FFF2-40B4-BE49-F238E27FC236}">
                  <a16:creationId xmlns:a16="http://schemas.microsoft.com/office/drawing/2014/main" id="{B083E520-F163-41F4-8901-77B6B35BE7AA}"/>
                </a:ext>
              </a:extLst>
            </p:cNvPr>
            <p:cNvCxnSpPr>
              <a:stCxn id="100" idx="0"/>
              <a:endCxn id="84" idx="4"/>
            </p:cNvCxnSpPr>
            <p:nvPr/>
          </p:nvCxnSpPr>
          <p:spPr bwMode="auto">
            <a:xfrm flipV="1">
              <a:off x="5076063" y="2621207"/>
              <a:ext cx="0" cy="20935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橢圓 105">
              <a:extLst>
                <a:ext uri="{FF2B5EF4-FFF2-40B4-BE49-F238E27FC236}">
                  <a16:creationId xmlns:a16="http://schemas.microsoft.com/office/drawing/2014/main" id="{13E26ECC-6C46-4A77-B982-5434323CB0A5}"/>
                </a:ext>
              </a:extLst>
            </p:cNvPr>
            <p:cNvSpPr/>
            <p:nvPr/>
          </p:nvSpPr>
          <p:spPr bwMode="auto">
            <a:xfrm>
              <a:off x="5090124" y="2589738"/>
              <a:ext cx="172258" cy="17391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000" b="1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-</a:t>
              </a:r>
              <a:endParaRPr lang="zh-TW" altLang="en-US" sz="2000" b="1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07" name="橢圓 106">
              <a:extLst>
                <a:ext uri="{FF2B5EF4-FFF2-40B4-BE49-F238E27FC236}">
                  <a16:creationId xmlns:a16="http://schemas.microsoft.com/office/drawing/2014/main" id="{68087DEE-B4FF-4AB9-8E7A-03A0C0FDB0B4}"/>
                </a:ext>
              </a:extLst>
            </p:cNvPr>
            <p:cNvSpPr/>
            <p:nvPr/>
          </p:nvSpPr>
          <p:spPr bwMode="auto">
            <a:xfrm>
              <a:off x="4803614" y="2231971"/>
              <a:ext cx="174015" cy="17391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000" b="1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+</a:t>
              </a:r>
              <a:endParaRPr lang="zh-TW" altLang="en-US" sz="2000" b="1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69C2EFEC-0CF4-46AC-9ABD-B9EE88DF6334}"/>
                </a:ext>
              </a:extLst>
            </p:cNvPr>
            <p:cNvSpPr/>
            <p:nvPr/>
          </p:nvSpPr>
          <p:spPr bwMode="auto">
            <a:xfrm>
              <a:off x="1776797" y="6031587"/>
              <a:ext cx="1195259" cy="6393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 eaLnBrk="0" fontAlgn="base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900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In-loop filter</a:t>
              </a:r>
              <a:endParaRPr lang="zh-TW" altLang="en-US" sz="19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9DBD75E3-F30F-4D49-9A58-B97D97748D08}"/>
                </a:ext>
              </a:extLst>
            </p:cNvPr>
            <p:cNvCxnSpPr>
              <a:stCxn id="97" idx="2"/>
              <a:endCxn id="108" idx="3"/>
            </p:cNvCxnSpPr>
            <p:nvPr/>
          </p:nvCxnSpPr>
          <p:spPr bwMode="auto">
            <a:xfrm flipH="1">
              <a:off x="2972056" y="6349602"/>
              <a:ext cx="6292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>
              <a:extLst>
                <a:ext uri="{FF2B5EF4-FFF2-40B4-BE49-F238E27FC236}">
                  <a16:creationId xmlns:a16="http://schemas.microsoft.com/office/drawing/2014/main" id="{11777FF5-29A6-456B-BC2B-CA6CE2BC3310}"/>
                </a:ext>
              </a:extLst>
            </p:cNvPr>
            <p:cNvCxnSpPr>
              <a:stCxn id="100" idx="4"/>
              <a:endCxn id="111" idx="0"/>
            </p:cNvCxnSpPr>
            <p:nvPr/>
          </p:nvCxnSpPr>
          <p:spPr bwMode="auto">
            <a:xfrm>
              <a:off x="5076063" y="4974850"/>
              <a:ext cx="0" cy="124555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橢圓 110">
              <a:extLst>
                <a:ext uri="{FF2B5EF4-FFF2-40B4-BE49-F238E27FC236}">
                  <a16:creationId xmlns:a16="http://schemas.microsoft.com/office/drawing/2014/main" id="{A48ABDEB-158A-44D0-A30B-69656BCCED04}"/>
                </a:ext>
              </a:extLst>
            </p:cNvPr>
            <p:cNvSpPr/>
            <p:nvPr/>
          </p:nvSpPr>
          <p:spPr bwMode="auto">
            <a:xfrm>
              <a:off x="4945990" y="6220409"/>
              <a:ext cx="260145" cy="26004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C2D52F48-8927-4C91-B8C6-D5DAF6836247}"/>
                </a:ext>
              </a:extLst>
            </p:cNvPr>
            <p:cNvCxnSpPr>
              <a:stCxn id="97" idx="6"/>
              <a:endCxn id="111" idx="2"/>
            </p:cNvCxnSpPr>
            <p:nvPr/>
          </p:nvCxnSpPr>
          <p:spPr bwMode="auto">
            <a:xfrm>
              <a:off x="3555624" y="6349602"/>
              <a:ext cx="1390367" cy="165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>
              <a:extLst>
                <a:ext uri="{FF2B5EF4-FFF2-40B4-BE49-F238E27FC236}">
                  <a16:creationId xmlns:a16="http://schemas.microsoft.com/office/drawing/2014/main" id="{D430AEB9-8F2D-4950-BC2C-EC7159516A34}"/>
                </a:ext>
              </a:extLst>
            </p:cNvPr>
            <p:cNvCxnSpPr/>
            <p:nvPr/>
          </p:nvCxnSpPr>
          <p:spPr bwMode="auto">
            <a:xfrm flipV="1">
              <a:off x="71796" y="2493671"/>
              <a:ext cx="29178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橢圓 113">
              <a:extLst>
                <a:ext uri="{FF2B5EF4-FFF2-40B4-BE49-F238E27FC236}">
                  <a16:creationId xmlns:a16="http://schemas.microsoft.com/office/drawing/2014/main" id="{A83CED33-0345-4D69-8548-3F0799EEE63F}"/>
                </a:ext>
              </a:extLst>
            </p:cNvPr>
            <p:cNvSpPr/>
            <p:nvPr/>
          </p:nvSpPr>
          <p:spPr bwMode="auto">
            <a:xfrm>
              <a:off x="5160434" y="6434075"/>
              <a:ext cx="174016" cy="17391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000" b="1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+</a:t>
              </a:r>
              <a:endParaRPr lang="zh-TW" altLang="en-US" sz="2000" b="1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15" name="橢圓 114">
              <a:extLst>
                <a:ext uri="{FF2B5EF4-FFF2-40B4-BE49-F238E27FC236}">
                  <a16:creationId xmlns:a16="http://schemas.microsoft.com/office/drawing/2014/main" id="{21FA24E1-3938-4E25-A493-07950B199F34}"/>
                </a:ext>
              </a:extLst>
            </p:cNvPr>
            <p:cNvSpPr/>
            <p:nvPr/>
          </p:nvSpPr>
          <p:spPr bwMode="auto">
            <a:xfrm>
              <a:off x="4875681" y="6039868"/>
              <a:ext cx="172258" cy="175571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2000" b="1" dirty="0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+</a:t>
              </a:r>
              <a:endParaRPr lang="zh-TW" altLang="en-US" sz="2000" b="1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16" name="直線單箭頭接點 115">
              <a:extLst>
                <a:ext uri="{FF2B5EF4-FFF2-40B4-BE49-F238E27FC236}">
                  <a16:creationId xmlns:a16="http://schemas.microsoft.com/office/drawing/2014/main" id="{89E72240-03C6-4E5B-A934-7B4D0618056D}"/>
                </a:ext>
              </a:extLst>
            </p:cNvPr>
            <p:cNvCxnSpPr>
              <a:stCxn id="81" idx="1"/>
              <a:endCxn id="111" idx="6"/>
            </p:cNvCxnSpPr>
            <p:nvPr/>
          </p:nvCxnSpPr>
          <p:spPr bwMode="auto">
            <a:xfrm flipH="1" flipV="1">
              <a:off x="5206135" y="6351258"/>
              <a:ext cx="32342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36041D05-4F1B-47BB-97B0-33ABEC04C385}"/>
                </a:ext>
              </a:extLst>
            </p:cNvPr>
            <p:cNvSpPr/>
            <p:nvPr/>
          </p:nvSpPr>
          <p:spPr bwMode="auto">
            <a:xfrm>
              <a:off x="8081787" y="2028242"/>
              <a:ext cx="1198774" cy="4339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 sz="1700" dirty="0" err="1">
                  <a:solidFill>
                    <a:srgbClr val="FFFFFF"/>
                  </a:solidFill>
                  <a:latin typeface="Times New Roman"/>
                  <a:ea typeface="新細明體" pitchFamily="18" charset="-120"/>
                </a:rPr>
                <a:t>bitstream</a:t>
              </a:r>
              <a:endParaRPr lang="zh-TW" altLang="en-US" sz="1700" dirty="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118" name="橢圓 117">
              <a:extLst>
                <a:ext uri="{FF2B5EF4-FFF2-40B4-BE49-F238E27FC236}">
                  <a16:creationId xmlns:a16="http://schemas.microsoft.com/office/drawing/2014/main" id="{CA41AEC6-608E-4F29-A9B4-945AFE605353}"/>
                </a:ext>
              </a:extLst>
            </p:cNvPr>
            <p:cNvSpPr/>
            <p:nvPr/>
          </p:nvSpPr>
          <p:spPr bwMode="auto">
            <a:xfrm>
              <a:off x="1861169" y="4492858"/>
              <a:ext cx="86128" cy="8778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691B7A2-A7EC-4314-AF14-1AEA4DB1D8CC}"/>
                </a:ext>
              </a:extLst>
            </p:cNvPr>
            <p:cNvCxnSpPr>
              <a:stCxn id="118" idx="6"/>
              <a:endCxn id="77" idx="3"/>
            </p:cNvCxnSpPr>
            <p:nvPr/>
          </p:nvCxnSpPr>
          <p:spPr bwMode="auto">
            <a:xfrm flipH="1">
              <a:off x="1523684" y="4535923"/>
              <a:ext cx="42361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橢圓 119">
              <a:extLst>
                <a:ext uri="{FF2B5EF4-FFF2-40B4-BE49-F238E27FC236}">
                  <a16:creationId xmlns:a16="http://schemas.microsoft.com/office/drawing/2014/main" id="{59910E62-B14F-4A59-BC19-E0D166C0C46F}"/>
                </a:ext>
              </a:extLst>
            </p:cNvPr>
            <p:cNvSpPr/>
            <p:nvPr/>
          </p:nvSpPr>
          <p:spPr bwMode="auto">
            <a:xfrm>
              <a:off x="2307633" y="4242753"/>
              <a:ext cx="87887" cy="8778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EAEAEA"/>
                </a:solidFill>
                <a:latin typeface="Times New Roman"/>
                <a:ea typeface="新細明體" pitchFamily="18" charset="-120"/>
              </a:endParaRPr>
            </a:p>
          </p:txBody>
        </p:sp>
        <p:cxnSp>
          <p:nvCxnSpPr>
            <p:cNvPr id="121" name="圖案 105">
              <a:extLst>
                <a:ext uri="{FF2B5EF4-FFF2-40B4-BE49-F238E27FC236}">
                  <a16:creationId xmlns:a16="http://schemas.microsoft.com/office/drawing/2014/main" id="{A76B1C4E-552C-41BA-B6D6-3034D76C30BA}"/>
                </a:ext>
              </a:extLst>
            </p:cNvPr>
            <p:cNvCxnSpPr>
              <a:stCxn id="120" idx="4"/>
            </p:cNvCxnSpPr>
            <p:nvPr/>
          </p:nvCxnSpPr>
          <p:spPr bwMode="auto">
            <a:xfrm rot="16200000" flipH="1">
              <a:off x="2109836" y="4574036"/>
              <a:ext cx="1204151" cy="717155"/>
            </a:xfrm>
            <a:prstGeom prst="bentConnector3">
              <a:avLst>
                <a:gd name="adj1" fmla="val 100311"/>
              </a:avLst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圓角矩形圖說文字 59">
            <a:extLst>
              <a:ext uri="{FF2B5EF4-FFF2-40B4-BE49-F238E27FC236}">
                <a16:creationId xmlns:a16="http://schemas.microsoft.com/office/drawing/2014/main" id="{A2DA2C45-7E08-4697-8C96-1EFDBAC8BAC6}"/>
              </a:ext>
            </a:extLst>
          </p:cNvPr>
          <p:cNvSpPr/>
          <p:nvPr/>
        </p:nvSpPr>
        <p:spPr>
          <a:xfrm>
            <a:off x="5003800" y="836613"/>
            <a:ext cx="3816350" cy="792162"/>
          </a:xfrm>
          <a:prstGeom prst="wedgeRoundRectCallout">
            <a:avLst>
              <a:gd name="adj1" fmla="val 13146"/>
              <a:gd name="adj2" fmla="val 65963"/>
              <a:gd name="adj3" fmla="val 16667"/>
            </a:avLst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zh-TW" sz="2000" dirty="0">
              <a:solidFill>
                <a:srgbClr val="FFFFFF"/>
              </a:solidFill>
              <a:latin typeface="Times New Roman"/>
              <a:ea typeface="標楷體"/>
            </a:endParaRPr>
          </a:p>
        </p:txBody>
      </p:sp>
      <p:sp>
        <p:nvSpPr>
          <p:cNvPr id="40966" name="投影片編號版面配置區 56">
            <a:extLst>
              <a:ext uri="{FF2B5EF4-FFF2-40B4-BE49-F238E27FC236}">
                <a16:creationId xmlns:a16="http://schemas.microsoft.com/office/drawing/2014/main" id="{7C554EE2-A773-4407-AA02-24B49939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1E2CF6C-761E-4EB6-BED8-C9086E6C06CA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28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8666FDF-3ADD-46F5-BC3E-D166F791C262}"/>
              </a:ext>
            </a:extLst>
          </p:cNvPr>
          <p:cNvSpPr txBox="1"/>
          <p:nvPr/>
        </p:nvSpPr>
        <p:spPr>
          <a:xfrm>
            <a:off x="5086894" y="950213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dirty="0">
                <a:solidFill>
                  <a:srgbClr val="FFFFFF"/>
                </a:solidFill>
              </a:rPr>
              <a:t>Modified CABAC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dirty="0">
                <a:solidFill>
                  <a:srgbClr val="FFFFFF"/>
                </a:solidFill>
              </a:rPr>
              <a:t>Tiles/</a:t>
            </a:r>
            <a:r>
              <a:rPr lang="en-US" altLang="zh-TW" dirty="0" err="1">
                <a:solidFill>
                  <a:srgbClr val="FFFFFF"/>
                </a:solidFill>
              </a:rPr>
              <a:t>Wavefront</a:t>
            </a:r>
            <a:endParaRPr lang="en-US" altLang="zh-TW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92E9D-026E-4B84-AC26-7B312CAD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itchFamily="18" charset="-120"/>
              </a:rPr>
              <a:t>Low Complexity Entropy Coding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66883A-1C31-4F1C-A78D-ABEA8114360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39713" y="1270933"/>
            <a:ext cx="10909300" cy="4732338"/>
          </a:xfrm>
        </p:spPr>
        <p:txBody>
          <a:bodyPr/>
          <a:lstStyle/>
          <a:p>
            <a:pPr>
              <a:defRPr/>
            </a:pPr>
            <a:r>
              <a:rPr lang="en-GB" altLang="zh-TW" sz="2400" dirty="0">
                <a:ea typeface="新細明體" pitchFamily="18" charset="-120"/>
              </a:rPr>
              <a:t>Context-adaptive table switch (same as CAVLC)</a:t>
            </a:r>
          </a:p>
          <a:p>
            <a:pPr>
              <a:defRPr/>
            </a:pPr>
            <a:r>
              <a:rPr lang="en-GB" altLang="zh-TW" sz="2400" dirty="0">
                <a:ea typeface="新細明體" pitchFamily="18" charset="-120"/>
              </a:rPr>
              <a:t>Adaptive mapping between event and codeword</a:t>
            </a:r>
            <a:endParaRPr lang="en-US" altLang="zh-TW" sz="2400" dirty="0">
              <a:ea typeface="新細明體" pitchFamily="18" charset="-120"/>
            </a:endParaRPr>
          </a:p>
          <a:p>
            <a:pPr>
              <a:defRPr/>
            </a:pP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9175" name="投影片編號版面配置區 58">
            <a:extLst>
              <a:ext uri="{FF2B5EF4-FFF2-40B4-BE49-F238E27FC236}">
                <a16:creationId xmlns:a16="http://schemas.microsoft.com/office/drawing/2014/main" id="{478C8DB3-A238-441F-9228-E1A9D636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fld id="{F29974A8-9E51-4747-9E40-A9AAE8F71D15}" type="slidenum">
              <a:rPr lang="zh-TW" altLang="en-US" sz="1400">
                <a:latin typeface="Times New Roman" panose="02020603050405020304" pitchFamily="18" charset="0"/>
                <a:ea typeface="新細明體" panose="02020500000000000000" pitchFamily="18" charset="-120"/>
              </a:rPr>
              <a:pPr/>
              <a:t>29</a:t>
            </a:fld>
            <a:endParaRPr lang="zh-TW" altLang="en-US" sz="1400"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74A835-D4B8-41B1-93F5-FA092876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HEVC Goals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511F7D-0D82-46F7-8E88-5D9474E997D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Simplicity and “back to basics” approach</a:t>
            </a:r>
          </a:p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Coding efficiency (e.g., 2*H.264 efficiency)</a:t>
            </a:r>
          </a:p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Computational efficiency </a:t>
            </a:r>
          </a:p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Loss/error robustness</a:t>
            </a:r>
          </a:p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Network friendliness</a:t>
            </a:r>
          </a:p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Other considerations</a:t>
            </a:r>
            <a:endParaRPr lang="zh-TW" altLang="en-US" dirty="0">
              <a:ea typeface="新細明體" pitchFamily="18" charset="-120"/>
            </a:endParaRPr>
          </a:p>
          <a:p>
            <a:pPr>
              <a:defRPr/>
            </a:pP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0244" name="投影片編號版面配置區 3">
            <a:extLst>
              <a:ext uri="{FF2B5EF4-FFF2-40B4-BE49-F238E27FC236}">
                <a16:creationId xmlns:a16="http://schemas.microsoft.com/office/drawing/2014/main" id="{F12CF465-7528-4628-A38B-A7948397D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D14AC36E-1A3B-45CE-8D5B-9507B74CDA43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8B07D5-0D34-4C1E-AC18-796DBD40A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en-US" altLang="zh-TW">
                <a:ea typeface="新細明體" pitchFamily="18" charset="-120"/>
              </a:rPr>
              <a:t>Arithmetic Precision Increase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C84062-F198-4432-8E45-F446394A48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Reduce rounding errors by </a:t>
            </a:r>
          </a:p>
          <a:p>
            <a:pPr lvl="1">
              <a:defRPr/>
            </a:pPr>
            <a:r>
              <a:rPr lang="en-US" altLang="zh-TW" dirty="0">
                <a:ea typeface="新細明體" pitchFamily="18" charset="-120"/>
              </a:rPr>
              <a:t>Internal bit-depth increase (IBDI)</a:t>
            </a:r>
            <a:endParaRPr lang="en-US" altLang="zh-TW" sz="1800" dirty="0">
              <a:ea typeface="新細明體" pitchFamily="18" charset="-120"/>
            </a:endParaRPr>
          </a:p>
          <a:p>
            <a:pPr lvl="1">
              <a:defRPr/>
            </a:pPr>
            <a:r>
              <a:rPr lang="en-US" altLang="zh-TW" dirty="0">
                <a:ea typeface="新細明體" pitchFamily="18" charset="-120"/>
              </a:rPr>
              <a:t>Transform precision extension (TPE)</a:t>
            </a:r>
          </a:p>
          <a:p>
            <a:pPr>
              <a:defRPr/>
            </a:pPr>
            <a:endParaRPr lang="zh-TW" altLang="en-US" dirty="0">
              <a:ea typeface="新細明體" pitchFamily="18" charset="-120"/>
            </a:endParaRPr>
          </a:p>
        </p:txBody>
      </p:sp>
      <p:graphicFrame>
        <p:nvGraphicFramePr>
          <p:cNvPr id="43012" name="Object 107">
            <a:extLst>
              <a:ext uri="{FF2B5EF4-FFF2-40B4-BE49-F238E27FC236}">
                <a16:creationId xmlns:a16="http://schemas.microsoft.com/office/drawing/2014/main" id="{C1414064-CDAE-4E6D-BF5B-47268CD59F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756268"/>
              </p:ext>
            </p:extLst>
          </p:nvPr>
        </p:nvGraphicFramePr>
        <p:xfrm>
          <a:off x="244475" y="3427413"/>
          <a:ext cx="867568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Picture" r:id="rId3" imgW="5295960" imgH="695160" progId="Word.Picture.8">
                  <p:embed/>
                </p:oleObj>
              </mc:Choice>
              <mc:Fallback>
                <p:oleObj name="Picture" r:id="rId3" imgW="5295960" imgH="695160" progId="Word.Picture.8">
                  <p:embed/>
                  <p:pic>
                    <p:nvPicPr>
                      <p:cNvPr id="43012" name="Object 107">
                        <a:extLst>
                          <a:ext uri="{FF2B5EF4-FFF2-40B4-BE49-F238E27FC236}">
                            <a16:creationId xmlns:a16="http://schemas.microsoft.com/office/drawing/2014/main" id="{C1414064-CDAE-4E6D-BF5B-47268CD59F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3427413"/>
                        <a:ext cx="8675688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圓角矩形圖說文字 4">
            <a:extLst>
              <a:ext uri="{FF2B5EF4-FFF2-40B4-BE49-F238E27FC236}">
                <a16:creationId xmlns:a16="http://schemas.microsoft.com/office/drawing/2014/main" id="{FB6785B6-AC5C-44B3-A01B-3878F4538F7A}"/>
              </a:ext>
            </a:extLst>
          </p:cNvPr>
          <p:cNvSpPr/>
          <p:nvPr/>
        </p:nvSpPr>
        <p:spPr>
          <a:xfrm>
            <a:off x="1439867" y="4765679"/>
            <a:ext cx="2630487" cy="442913"/>
          </a:xfrm>
          <a:prstGeom prst="wedgeRoundRectCallout">
            <a:avLst>
              <a:gd name="adj1" fmla="val 9118"/>
              <a:gd name="adj2" fmla="val -144714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A763FF">
                    <a:lumMod val="50000"/>
                  </a:srgbClr>
                </a:solidFill>
                <a:latin typeface="Times New Roman"/>
                <a:ea typeface="標楷體"/>
              </a:rPr>
              <a:t>Increase word length</a:t>
            </a:r>
          </a:p>
        </p:txBody>
      </p:sp>
      <p:sp>
        <p:nvSpPr>
          <p:cNvPr id="6" name="圓角矩形圖說文字 5">
            <a:extLst>
              <a:ext uri="{FF2B5EF4-FFF2-40B4-BE49-F238E27FC236}">
                <a16:creationId xmlns:a16="http://schemas.microsoft.com/office/drawing/2014/main" id="{D13CCDFB-4499-4448-9AB1-CA41E6E01E85}"/>
              </a:ext>
            </a:extLst>
          </p:cNvPr>
          <p:cNvSpPr/>
          <p:nvPr/>
        </p:nvSpPr>
        <p:spPr>
          <a:xfrm>
            <a:off x="4603754" y="4727579"/>
            <a:ext cx="2703513" cy="442913"/>
          </a:xfrm>
          <a:prstGeom prst="wedgeRoundRectCallout">
            <a:avLst>
              <a:gd name="adj1" fmla="val 9118"/>
              <a:gd name="adj2" fmla="val -144714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2000" dirty="0">
                <a:solidFill>
                  <a:srgbClr val="A763FF">
                    <a:lumMod val="50000"/>
                  </a:srgbClr>
                </a:solidFill>
                <a:latin typeface="Times New Roman"/>
                <a:ea typeface="標楷體"/>
              </a:rPr>
              <a:t>Decrease word length</a:t>
            </a:r>
          </a:p>
        </p:txBody>
      </p:sp>
      <p:sp>
        <p:nvSpPr>
          <p:cNvPr id="43015" name="投影片編號版面配置區 6">
            <a:extLst>
              <a:ext uri="{FF2B5EF4-FFF2-40B4-BE49-F238E27FC236}">
                <a16:creationId xmlns:a16="http://schemas.microsoft.com/office/drawing/2014/main" id="{F18F4DBA-0C2D-4F3C-AF2F-402BB49E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7F0FA59-D61E-4B1C-92C8-43F215A253F3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30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" name="直線接點 313">
            <a:extLst>
              <a:ext uri="{FF2B5EF4-FFF2-40B4-BE49-F238E27FC236}">
                <a16:creationId xmlns:a16="http://schemas.microsoft.com/office/drawing/2014/main" id="{230CD525-E5A1-4188-A5E7-8438AE00F904}"/>
              </a:ext>
            </a:extLst>
          </p:cNvPr>
          <p:cNvCxnSpPr/>
          <p:nvPr/>
        </p:nvCxnSpPr>
        <p:spPr>
          <a:xfrm>
            <a:off x="820738" y="4716463"/>
            <a:ext cx="0" cy="86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接點 315">
            <a:extLst>
              <a:ext uri="{FF2B5EF4-FFF2-40B4-BE49-F238E27FC236}">
                <a16:creationId xmlns:a16="http://schemas.microsoft.com/office/drawing/2014/main" id="{77DFCBEC-6474-468C-A5F1-625F83C474EC}"/>
              </a:ext>
            </a:extLst>
          </p:cNvPr>
          <p:cNvCxnSpPr/>
          <p:nvPr/>
        </p:nvCxnSpPr>
        <p:spPr>
          <a:xfrm flipH="1">
            <a:off x="4270375" y="4283075"/>
            <a:ext cx="0" cy="8651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直線接點 351">
            <a:extLst>
              <a:ext uri="{FF2B5EF4-FFF2-40B4-BE49-F238E27FC236}">
                <a16:creationId xmlns:a16="http://schemas.microsoft.com/office/drawing/2014/main" id="{48D4C941-4673-41DF-A5A4-6A2C9988000C}"/>
              </a:ext>
            </a:extLst>
          </p:cNvPr>
          <p:cNvCxnSpPr/>
          <p:nvPr/>
        </p:nvCxnSpPr>
        <p:spPr>
          <a:xfrm>
            <a:off x="4859338" y="4283079"/>
            <a:ext cx="0" cy="936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接點 353">
            <a:extLst>
              <a:ext uri="{FF2B5EF4-FFF2-40B4-BE49-F238E27FC236}">
                <a16:creationId xmlns:a16="http://schemas.microsoft.com/office/drawing/2014/main" id="{0086A520-EF4A-47BD-AE72-647FFEBD50CC}"/>
              </a:ext>
            </a:extLst>
          </p:cNvPr>
          <p:cNvCxnSpPr/>
          <p:nvPr/>
        </p:nvCxnSpPr>
        <p:spPr>
          <a:xfrm>
            <a:off x="8316913" y="4283079"/>
            <a:ext cx="0" cy="936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8FFDA151-5C50-4876-A052-58948EB36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itchFamily="18" charset="-120"/>
              </a:rPr>
              <a:t>Slice and Tiles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177161-132F-4994-9941-07D343BE936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3404" y="1014417"/>
            <a:ext cx="8181975" cy="4732337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Typical examples of (a) slice and (b) tile partitioning of a picture</a:t>
            </a:r>
          </a:p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Slice and tile partitioning are only allowed at the granularity of CTUs (CU level partitioning was possible but complicated)</a:t>
            </a:r>
            <a:endParaRPr lang="zh-TW" altLang="en-US" dirty="0">
              <a:ea typeface="新細明體" pitchFamily="18" charset="-120"/>
            </a:endParaRPr>
          </a:p>
        </p:txBody>
      </p:sp>
      <p:grpSp>
        <p:nvGrpSpPr>
          <p:cNvPr id="44040" name="群組 5">
            <a:extLst>
              <a:ext uri="{FF2B5EF4-FFF2-40B4-BE49-F238E27FC236}">
                <a16:creationId xmlns:a16="http://schemas.microsoft.com/office/drawing/2014/main" id="{0D700D5D-9CD7-4C3E-96BF-596C01F59081}"/>
              </a:ext>
            </a:extLst>
          </p:cNvPr>
          <p:cNvGrpSpPr>
            <a:grpSpLocks/>
          </p:cNvGrpSpPr>
          <p:nvPr/>
        </p:nvGrpSpPr>
        <p:grpSpPr bwMode="auto">
          <a:xfrm>
            <a:off x="731842" y="3419475"/>
            <a:ext cx="600075" cy="431800"/>
            <a:chOff x="731796" y="3717032"/>
            <a:chExt cx="599844" cy="4320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1581999-FAD5-44E5-B552-63724FF34895}"/>
                </a:ext>
              </a:extLst>
            </p:cNvPr>
            <p:cNvSpPr/>
            <p:nvPr/>
          </p:nvSpPr>
          <p:spPr>
            <a:xfrm>
              <a:off x="815901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206" name="文字方塊 4">
              <a:extLst>
                <a:ext uri="{FF2B5EF4-FFF2-40B4-BE49-F238E27FC236}">
                  <a16:creationId xmlns:a16="http://schemas.microsoft.com/office/drawing/2014/main" id="{56358E8A-247C-4678-8AAB-7601E96BC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3091"/>
              <a:ext cx="599844" cy="33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41" name="群組 6">
            <a:extLst>
              <a:ext uri="{FF2B5EF4-FFF2-40B4-BE49-F238E27FC236}">
                <a16:creationId xmlns:a16="http://schemas.microsoft.com/office/drawing/2014/main" id="{D1CA7B63-332F-4B28-9003-99C6D0D014CA}"/>
              </a:ext>
            </a:extLst>
          </p:cNvPr>
          <p:cNvGrpSpPr>
            <a:grpSpLocks/>
          </p:cNvGrpSpPr>
          <p:nvPr/>
        </p:nvGrpSpPr>
        <p:grpSpPr bwMode="auto">
          <a:xfrm>
            <a:off x="1163642" y="3419475"/>
            <a:ext cx="600075" cy="431800"/>
            <a:chOff x="731796" y="3717032"/>
            <a:chExt cx="599844" cy="43200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2CF29A3-3856-4F90-A949-0A0309458F95}"/>
                </a:ext>
              </a:extLst>
            </p:cNvPr>
            <p:cNvSpPr/>
            <p:nvPr/>
          </p:nvSpPr>
          <p:spPr>
            <a:xfrm>
              <a:off x="815901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204" name="文字方塊 8">
              <a:extLst>
                <a:ext uri="{FF2B5EF4-FFF2-40B4-BE49-F238E27FC236}">
                  <a16:creationId xmlns:a16="http://schemas.microsoft.com/office/drawing/2014/main" id="{1B716C3E-2E31-45E4-B6F7-DEFA58E10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3091"/>
              <a:ext cx="599844" cy="33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42" name="群組 9">
            <a:extLst>
              <a:ext uri="{FF2B5EF4-FFF2-40B4-BE49-F238E27FC236}">
                <a16:creationId xmlns:a16="http://schemas.microsoft.com/office/drawing/2014/main" id="{965D2210-9B2E-4FA8-BA4C-C913CCE14A59}"/>
              </a:ext>
            </a:extLst>
          </p:cNvPr>
          <p:cNvGrpSpPr>
            <a:grpSpLocks/>
          </p:cNvGrpSpPr>
          <p:nvPr/>
        </p:nvGrpSpPr>
        <p:grpSpPr bwMode="auto">
          <a:xfrm>
            <a:off x="731842" y="3851275"/>
            <a:ext cx="600075" cy="431800"/>
            <a:chOff x="731796" y="3717032"/>
            <a:chExt cx="599844" cy="432000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E91740D-CB28-4481-A285-C1BC5AC74DD3}"/>
                </a:ext>
              </a:extLst>
            </p:cNvPr>
            <p:cNvSpPr/>
            <p:nvPr/>
          </p:nvSpPr>
          <p:spPr>
            <a:xfrm>
              <a:off x="815901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202" name="文字方塊 11">
              <a:extLst>
                <a:ext uri="{FF2B5EF4-FFF2-40B4-BE49-F238E27FC236}">
                  <a16:creationId xmlns:a16="http://schemas.microsoft.com/office/drawing/2014/main" id="{F83132D7-3BD7-494F-8DC4-01A3A799A6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3091"/>
              <a:ext cx="599844" cy="33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43" name="群組 12">
            <a:extLst>
              <a:ext uri="{FF2B5EF4-FFF2-40B4-BE49-F238E27FC236}">
                <a16:creationId xmlns:a16="http://schemas.microsoft.com/office/drawing/2014/main" id="{70BCD045-EB4D-406C-9958-73F22D0B057A}"/>
              </a:ext>
            </a:extLst>
          </p:cNvPr>
          <p:cNvGrpSpPr>
            <a:grpSpLocks/>
          </p:cNvGrpSpPr>
          <p:nvPr/>
        </p:nvGrpSpPr>
        <p:grpSpPr bwMode="auto">
          <a:xfrm>
            <a:off x="1163642" y="3851275"/>
            <a:ext cx="600075" cy="431800"/>
            <a:chOff x="731796" y="3717032"/>
            <a:chExt cx="599844" cy="432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AF053A9-8945-4309-B687-620426D96DD3}"/>
                </a:ext>
              </a:extLst>
            </p:cNvPr>
            <p:cNvSpPr/>
            <p:nvPr/>
          </p:nvSpPr>
          <p:spPr>
            <a:xfrm>
              <a:off x="815901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200" name="文字方塊 14">
              <a:extLst>
                <a:ext uri="{FF2B5EF4-FFF2-40B4-BE49-F238E27FC236}">
                  <a16:creationId xmlns:a16="http://schemas.microsoft.com/office/drawing/2014/main" id="{2B095EBD-CED5-4048-8D20-190FAEC32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3091"/>
              <a:ext cx="599844" cy="33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44" name="群組 21">
            <a:extLst>
              <a:ext uri="{FF2B5EF4-FFF2-40B4-BE49-F238E27FC236}">
                <a16:creationId xmlns:a16="http://schemas.microsoft.com/office/drawing/2014/main" id="{A119EFA9-8FA1-4B37-9F73-ED1ADF507F36}"/>
              </a:ext>
            </a:extLst>
          </p:cNvPr>
          <p:cNvGrpSpPr>
            <a:grpSpLocks/>
          </p:cNvGrpSpPr>
          <p:nvPr/>
        </p:nvGrpSpPr>
        <p:grpSpPr bwMode="auto">
          <a:xfrm>
            <a:off x="1595442" y="3851275"/>
            <a:ext cx="600075" cy="431800"/>
            <a:chOff x="731796" y="3717032"/>
            <a:chExt cx="599844" cy="43200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780704C-1A9D-493E-9DB7-6EA892841941}"/>
                </a:ext>
              </a:extLst>
            </p:cNvPr>
            <p:cNvSpPr/>
            <p:nvPr/>
          </p:nvSpPr>
          <p:spPr>
            <a:xfrm>
              <a:off x="815901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198" name="文字方塊 23">
              <a:extLst>
                <a:ext uri="{FF2B5EF4-FFF2-40B4-BE49-F238E27FC236}">
                  <a16:creationId xmlns:a16="http://schemas.microsoft.com/office/drawing/2014/main" id="{9BD9EACB-5707-4083-B864-5BABB50EB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3091"/>
              <a:ext cx="599844" cy="33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45" name="群組 24">
            <a:extLst>
              <a:ext uri="{FF2B5EF4-FFF2-40B4-BE49-F238E27FC236}">
                <a16:creationId xmlns:a16="http://schemas.microsoft.com/office/drawing/2014/main" id="{61CA149B-8BF7-4DEC-BE9F-9BE522CFD300}"/>
              </a:ext>
            </a:extLst>
          </p:cNvPr>
          <p:cNvGrpSpPr>
            <a:grpSpLocks/>
          </p:cNvGrpSpPr>
          <p:nvPr/>
        </p:nvGrpSpPr>
        <p:grpSpPr bwMode="auto">
          <a:xfrm>
            <a:off x="2027242" y="3851275"/>
            <a:ext cx="600075" cy="431800"/>
            <a:chOff x="731796" y="3717032"/>
            <a:chExt cx="599844" cy="432000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94A612C-1FCC-4208-B89F-86382F2A7B26}"/>
                </a:ext>
              </a:extLst>
            </p:cNvPr>
            <p:cNvSpPr/>
            <p:nvPr/>
          </p:nvSpPr>
          <p:spPr>
            <a:xfrm>
              <a:off x="815901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196" name="文字方塊 26">
              <a:extLst>
                <a:ext uri="{FF2B5EF4-FFF2-40B4-BE49-F238E27FC236}">
                  <a16:creationId xmlns:a16="http://schemas.microsoft.com/office/drawing/2014/main" id="{A3460CFC-523E-4FC4-A420-039A576A6A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3091"/>
              <a:ext cx="599844" cy="33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46" name="群組 33">
            <a:extLst>
              <a:ext uri="{FF2B5EF4-FFF2-40B4-BE49-F238E27FC236}">
                <a16:creationId xmlns:a16="http://schemas.microsoft.com/office/drawing/2014/main" id="{A2D58916-D4BF-4CD0-8FFD-CE855B0A0932}"/>
              </a:ext>
            </a:extLst>
          </p:cNvPr>
          <p:cNvGrpSpPr>
            <a:grpSpLocks/>
          </p:cNvGrpSpPr>
          <p:nvPr/>
        </p:nvGrpSpPr>
        <p:grpSpPr bwMode="auto">
          <a:xfrm>
            <a:off x="2457547" y="3851275"/>
            <a:ext cx="604653" cy="431800"/>
            <a:chOff x="728707" y="3717032"/>
            <a:chExt cx="606023" cy="432000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0127658-1BCE-427B-979F-0424A465B4D9}"/>
                </a:ext>
              </a:extLst>
            </p:cNvPr>
            <p:cNvSpPr/>
            <p:nvPr/>
          </p:nvSpPr>
          <p:spPr>
            <a:xfrm>
              <a:off x="816125" y="3717032"/>
              <a:ext cx="431187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194" name="文字方塊 35">
              <a:extLst>
                <a:ext uri="{FF2B5EF4-FFF2-40B4-BE49-F238E27FC236}">
                  <a16:creationId xmlns:a16="http://schemas.microsoft.com/office/drawing/2014/main" id="{4280B9F1-A1C6-4CC2-B5ED-53BEBA779A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707" y="3763091"/>
              <a:ext cx="606023" cy="3387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47" name="群組 36">
            <a:extLst>
              <a:ext uri="{FF2B5EF4-FFF2-40B4-BE49-F238E27FC236}">
                <a16:creationId xmlns:a16="http://schemas.microsoft.com/office/drawing/2014/main" id="{2A5EFF6C-60DE-4C2D-A62E-BA7C9D481556}"/>
              </a:ext>
            </a:extLst>
          </p:cNvPr>
          <p:cNvGrpSpPr>
            <a:grpSpLocks/>
          </p:cNvGrpSpPr>
          <p:nvPr/>
        </p:nvGrpSpPr>
        <p:grpSpPr bwMode="auto">
          <a:xfrm>
            <a:off x="2892429" y="3851275"/>
            <a:ext cx="600075" cy="431800"/>
            <a:chOff x="731796" y="3717032"/>
            <a:chExt cx="599844" cy="43200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803324E-3F59-4548-B4D4-6EFCBB586225}"/>
                </a:ext>
              </a:extLst>
            </p:cNvPr>
            <p:cNvSpPr/>
            <p:nvPr/>
          </p:nvSpPr>
          <p:spPr>
            <a:xfrm>
              <a:off x="815902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192" name="文字方塊 38">
              <a:extLst>
                <a:ext uri="{FF2B5EF4-FFF2-40B4-BE49-F238E27FC236}">
                  <a16:creationId xmlns:a16="http://schemas.microsoft.com/office/drawing/2014/main" id="{33658D28-7DDA-438C-8A16-D5E67CE409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3091"/>
              <a:ext cx="599844" cy="33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48" name="群組 39">
            <a:extLst>
              <a:ext uri="{FF2B5EF4-FFF2-40B4-BE49-F238E27FC236}">
                <a16:creationId xmlns:a16="http://schemas.microsoft.com/office/drawing/2014/main" id="{E221C295-F74D-4F75-A72A-FAC6F51B724E}"/>
              </a:ext>
            </a:extLst>
          </p:cNvPr>
          <p:cNvGrpSpPr>
            <a:grpSpLocks/>
          </p:cNvGrpSpPr>
          <p:nvPr/>
        </p:nvGrpSpPr>
        <p:grpSpPr bwMode="auto">
          <a:xfrm>
            <a:off x="3324229" y="3419475"/>
            <a:ext cx="600075" cy="431800"/>
            <a:chOff x="731796" y="3717032"/>
            <a:chExt cx="599844" cy="43200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92E21CE-94A6-4D81-B842-DF366A132E11}"/>
                </a:ext>
              </a:extLst>
            </p:cNvPr>
            <p:cNvSpPr/>
            <p:nvPr/>
          </p:nvSpPr>
          <p:spPr>
            <a:xfrm>
              <a:off x="815902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190" name="文字方塊 41">
              <a:extLst>
                <a:ext uri="{FF2B5EF4-FFF2-40B4-BE49-F238E27FC236}">
                  <a16:creationId xmlns:a16="http://schemas.microsoft.com/office/drawing/2014/main" id="{CB0C4853-9086-411A-93C7-4DB72FBDF0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3091"/>
              <a:ext cx="599844" cy="33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49" name="群組 42">
            <a:extLst>
              <a:ext uri="{FF2B5EF4-FFF2-40B4-BE49-F238E27FC236}">
                <a16:creationId xmlns:a16="http://schemas.microsoft.com/office/drawing/2014/main" id="{D7945CB8-1F37-45CC-B1D1-E4030018B9AE}"/>
              </a:ext>
            </a:extLst>
          </p:cNvPr>
          <p:cNvGrpSpPr>
            <a:grpSpLocks/>
          </p:cNvGrpSpPr>
          <p:nvPr/>
        </p:nvGrpSpPr>
        <p:grpSpPr bwMode="auto">
          <a:xfrm>
            <a:off x="3756029" y="3419475"/>
            <a:ext cx="600075" cy="431800"/>
            <a:chOff x="731796" y="3717032"/>
            <a:chExt cx="599844" cy="43200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4FCF9418-C73E-4ADC-9527-1FD4E84D4580}"/>
                </a:ext>
              </a:extLst>
            </p:cNvPr>
            <p:cNvSpPr/>
            <p:nvPr/>
          </p:nvSpPr>
          <p:spPr>
            <a:xfrm>
              <a:off x="815902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188" name="文字方塊 44">
              <a:extLst>
                <a:ext uri="{FF2B5EF4-FFF2-40B4-BE49-F238E27FC236}">
                  <a16:creationId xmlns:a16="http://schemas.microsoft.com/office/drawing/2014/main" id="{ABC98F0B-2ADE-4F8D-A54F-CA9AD3387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3091"/>
              <a:ext cx="599844" cy="33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50" name="群組 45">
            <a:extLst>
              <a:ext uri="{FF2B5EF4-FFF2-40B4-BE49-F238E27FC236}">
                <a16:creationId xmlns:a16="http://schemas.microsoft.com/office/drawing/2014/main" id="{C68CA72F-5F58-4251-A409-21D6032F2AA1}"/>
              </a:ext>
            </a:extLst>
          </p:cNvPr>
          <p:cNvGrpSpPr>
            <a:grpSpLocks/>
          </p:cNvGrpSpPr>
          <p:nvPr/>
        </p:nvGrpSpPr>
        <p:grpSpPr bwMode="auto">
          <a:xfrm>
            <a:off x="3324229" y="3851275"/>
            <a:ext cx="600075" cy="431800"/>
            <a:chOff x="731796" y="3717032"/>
            <a:chExt cx="599844" cy="43200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3A1A120-52EF-418C-ADF2-E5CEB61353E1}"/>
                </a:ext>
              </a:extLst>
            </p:cNvPr>
            <p:cNvSpPr/>
            <p:nvPr/>
          </p:nvSpPr>
          <p:spPr>
            <a:xfrm>
              <a:off x="815902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186" name="文字方塊 47">
              <a:extLst>
                <a:ext uri="{FF2B5EF4-FFF2-40B4-BE49-F238E27FC236}">
                  <a16:creationId xmlns:a16="http://schemas.microsoft.com/office/drawing/2014/main" id="{025FC67C-CE4B-44BD-8279-E725CBE30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3091"/>
              <a:ext cx="599844" cy="33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51" name="群組 48">
            <a:extLst>
              <a:ext uri="{FF2B5EF4-FFF2-40B4-BE49-F238E27FC236}">
                <a16:creationId xmlns:a16="http://schemas.microsoft.com/office/drawing/2014/main" id="{7151F3AD-ADB0-401E-B681-F635354B7916}"/>
              </a:ext>
            </a:extLst>
          </p:cNvPr>
          <p:cNvGrpSpPr>
            <a:grpSpLocks/>
          </p:cNvGrpSpPr>
          <p:nvPr/>
        </p:nvGrpSpPr>
        <p:grpSpPr bwMode="auto">
          <a:xfrm>
            <a:off x="3756029" y="3851275"/>
            <a:ext cx="600075" cy="431800"/>
            <a:chOff x="731796" y="3717032"/>
            <a:chExt cx="599844" cy="432000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863EE052-7C2F-4B66-AA36-4433CC07B45C}"/>
                </a:ext>
              </a:extLst>
            </p:cNvPr>
            <p:cNvSpPr/>
            <p:nvPr/>
          </p:nvSpPr>
          <p:spPr>
            <a:xfrm>
              <a:off x="815902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184" name="文字方塊 50">
              <a:extLst>
                <a:ext uri="{FF2B5EF4-FFF2-40B4-BE49-F238E27FC236}">
                  <a16:creationId xmlns:a16="http://schemas.microsoft.com/office/drawing/2014/main" id="{1AAF79C0-564B-4F30-804A-D469E881EF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3091"/>
              <a:ext cx="599844" cy="33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52" name="群組 51">
            <a:extLst>
              <a:ext uri="{FF2B5EF4-FFF2-40B4-BE49-F238E27FC236}">
                <a16:creationId xmlns:a16="http://schemas.microsoft.com/office/drawing/2014/main" id="{42A66231-3B44-4D8C-AD7A-9AF5F40E55E8}"/>
              </a:ext>
            </a:extLst>
          </p:cNvPr>
          <p:cNvGrpSpPr>
            <a:grpSpLocks/>
          </p:cNvGrpSpPr>
          <p:nvPr/>
        </p:nvGrpSpPr>
        <p:grpSpPr bwMode="auto">
          <a:xfrm>
            <a:off x="731842" y="4283075"/>
            <a:ext cx="600075" cy="433388"/>
            <a:chOff x="731796" y="3717032"/>
            <a:chExt cx="599844" cy="432000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41A2D91-CF1B-46DD-AC93-4835451AE45B}"/>
                </a:ext>
              </a:extLst>
            </p:cNvPr>
            <p:cNvSpPr/>
            <p:nvPr/>
          </p:nvSpPr>
          <p:spPr>
            <a:xfrm>
              <a:off x="815901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182" name="文字方塊 53">
              <a:extLst>
                <a:ext uri="{FF2B5EF4-FFF2-40B4-BE49-F238E27FC236}">
                  <a16:creationId xmlns:a16="http://schemas.microsoft.com/office/drawing/2014/main" id="{609C8710-D883-480B-879A-F67147C79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4504"/>
              <a:ext cx="599844" cy="337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53" name="群組 78">
            <a:extLst>
              <a:ext uri="{FF2B5EF4-FFF2-40B4-BE49-F238E27FC236}">
                <a16:creationId xmlns:a16="http://schemas.microsoft.com/office/drawing/2014/main" id="{5BC597AB-1959-4F75-AD2D-A5CA8E1ABFE5}"/>
              </a:ext>
            </a:extLst>
          </p:cNvPr>
          <p:cNvGrpSpPr>
            <a:grpSpLocks/>
          </p:cNvGrpSpPr>
          <p:nvPr/>
        </p:nvGrpSpPr>
        <p:grpSpPr bwMode="auto">
          <a:xfrm>
            <a:off x="2892429" y="4283075"/>
            <a:ext cx="600075" cy="433388"/>
            <a:chOff x="731796" y="3717032"/>
            <a:chExt cx="599844" cy="432000"/>
          </a:xfrm>
        </p:grpSpPr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9DBF242C-2516-473F-8528-A5D148F5D71C}"/>
                </a:ext>
              </a:extLst>
            </p:cNvPr>
            <p:cNvSpPr/>
            <p:nvPr/>
          </p:nvSpPr>
          <p:spPr>
            <a:xfrm>
              <a:off x="815902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180" name="文字方塊 80">
              <a:extLst>
                <a:ext uri="{FF2B5EF4-FFF2-40B4-BE49-F238E27FC236}">
                  <a16:creationId xmlns:a16="http://schemas.microsoft.com/office/drawing/2014/main" id="{8C15DDDC-5635-4531-9B9F-F69EB042B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4504"/>
              <a:ext cx="599844" cy="337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54" name="群組 87">
            <a:extLst>
              <a:ext uri="{FF2B5EF4-FFF2-40B4-BE49-F238E27FC236}">
                <a16:creationId xmlns:a16="http://schemas.microsoft.com/office/drawing/2014/main" id="{129253D6-A372-490B-B969-31FCAAAEC04A}"/>
              </a:ext>
            </a:extLst>
          </p:cNvPr>
          <p:cNvGrpSpPr>
            <a:grpSpLocks/>
          </p:cNvGrpSpPr>
          <p:nvPr/>
        </p:nvGrpSpPr>
        <p:grpSpPr bwMode="auto">
          <a:xfrm>
            <a:off x="3324229" y="4283075"/>
            <a:ext cx="600075" cy="433388"/>
            <a:chOff x="731796" y="3717032"/>
            <a:chExt cx="599844" cy="432000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2C73906F-9561-4215-BEA7-B525CE833A6A}"/>
                </a:ext>
              </a:extLst>
            </p:cNvPr>
            <p:cNvSpPr/>
            <p:nvPr/>
          </p:nvSpPr>
          <p:spPr>
            <a:xfrm>
              <a:off x="815902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178" name="文字方塊 89">
              <a:extLst>
                <a:ext uri="{FF2B5EF4-FFF2-40B4-BE49-F238E27FC236}">
                  <a16:creationId xmlns:a16="http://schemas.microsoft.com/office/drawing/2014/main" id="{99BD984B-0CB2-41C2-B742-196DA6F43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4504"/>
              <a:ext cx="599844" cy="337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55" name="群組 105">
            <a:extLst>
              <a:ext uri="{FF2B5EF4-FFF2-40B4-BE49-F238E27FC236}">
                <a16:creationId xmlns:a16="http://schemas.microsoft.com/office/drawing/2014/main" id="{20745355-5618-4EE7-A719-0BFFC6E673C0}"/>
              </a:ext>
            </a:extLst>
          </p:cNvPr>
          <p:cNvGrpSpPr>
            <a:grpSpLocks/>
          </p:cNvGrpSpPr>
          <p:nvPr/>
        </p:nvGrpSpPr>
        <p:grpSpPr bwMode="auto">
          <a:xfrm>
            <a:off x="731842" y="5580063"/>
            <a:ext cx="600075" cy="431800"/>
            <a:chOff x="731796" y="3717032"/>
            <a:chExt cx="599844" cy="432000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019B7B65-3786-4D75-AB9D-5ABD68A38C1A}"/>
                </a:ext>
              </a:extLst>
            </p:cNvPr>
            <p:cNvSpPr/>
            <p:nvPr/>
          </p:nvSpPr>
          <p:spPr>
            <a:xfrm>
              <a:off x="815901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176" name="文字方塊 107">
              <a:extLst>
                <a:ext uri="{FF2B5EF4-FFF2-40B4-BE49-F238E27FC236}">
                  <a16:creationId xmlns:a16="http://schemas.microsoft.com/office/drawing/2014/main" id="{C8909BE8-02A8-4876-89AA-2B24D78A9E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3090"/>
              <a:ext cx="599844" cy="33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56" name="群組 108">
            <a:extLst>
              <a:ext uri="{FF2B5EF4-FFF2-40B4-BE49-F238E27FC236}">
                <a16:creationId xmlns:a16="http://schemas.microsoft.com/office/drawing/2014/main" id="{168C7526-D8DE-4B61-AFC7-66E3AFAE3BB5}"/>
              </a:ext>
            </a:extLst>
          </p:cNvPr>
          <p:cNvGrpSpPr>
            <a:grpSpLocks/>
          </p:cNvGrpSpPr>
          <p:nvPr/>
        </p:nvGrpSpPr>
        <p:grpSpPr bwMode="auto">
          <a:xfrm>
            <a:off x="1163642" y="5580063"/>
            <a:ext cx="600075" cy="431800"/>
            <a:chOff x="731796" y="3717032"/>
            <a:chExt cx="599844" cy="432000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AAFAC948-CCDC-4641-B2CF-4BE41E105E92}"/>
                </a:ext>
              </a:extLst>
            </p:cNvPr>
            <p:cNvSpPr/>
            <p:nvPr/>
          </p:nvSpPr>
          <p:spPr>
            <a:xfrm>
              <a:off x="815901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174" name="文字方塊 110">
              <a:extLst>
                <a:ext uri="{FF2B5EF4-FFF2-40B4-BE49-F238E27FC236}">
                  <a16:creationId xmlns:a16="http://schemas.microsoft.com/office/drawing/2014/main" id="{80B09B8C-5FED-424D-B61D-D43911DA1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3090"/>
              <a:ext cx="599844" cy="33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57" name="群組 138">
            <a:extLst>
              <a:ext uri="{FF2B5EF4-FFF2-40B4-BE49-F238E27FC236}">
                <a16:creationId xmlns:a16="http://schemas.microsoft.com/office/drawing/2014/main" id="{96437366-527D-481D-9532-664B0BB67D37}"/>
              </a:ext>
            </a:extLst>
          </p:cNvPr>
          <p:cNvGrpSpPr>
            <a:grpSpLocks/>
          </p:cNvGrpSpPr>
          <p:nvPr/>
        </p:nvGrpSpPr>
        <p:grpSpPr bwMode="auto">
          <a:xfrm>
            <a:off x="3756029" y="5148263"/>
            <a:ext cx="600075" cy="431800"/>
            <a:chOff x="731796" y="3717032"/>
            <a:chExt cx="599844" cy="432000"/>
          </a:xfrm>
        </p:grpSpPr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6E349CEC-4497-449E-85BF-F305AC5211FC}"/>
                </a:ext>
              </a:extLst>
            </p:cNvPr>
            <p:cNvSpPr/>
            <p:nvPr/>
          </p:nvSpPr>
          <p:spPr>
            <a:xfrm>
              <a:off x="815902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172" name="文字方塊 140">
              <a:extLst>
                <a:ext uri="{FF2B5EF4-FFF2-40B4-BE49-F238E27FC236}">
                  <a16:creationId xmlns:a16="http://schemas.microsoft.com/office/drawing/2014/main" id="{5A0AAC5C-DB96-48E6-B4CD-E11D016F44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3090"/>
              <a:ext cx="599844" cy="33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58" name="群組 141">
            <a:extLst>
              <a:ext uri="{FF2B5EF4-FFF2-40B4-BE49-F238E27FC236}">
                <a16:creationId xmlns:a16="http://schemas.microsoft.com/office/drawing/2014/main" id="{DCD1A7C9-C487-450F-9E69-19738BC7DC12}"/>
              </a:ext>
            </a:extLst>
          </p:cNvPr>
          <p:cNvGrpSpPr>
            <a:grpSpLocks/>
          </p:cNvGrpSpPr>
          <p:nvPr/>
        </p:nvGrpSpPr>
        <p:grpSpPr bwMode="auto">
          <a:xfrm>
            <a:off x="3324229" y="5580063"/>
            <a:ext cx="600075" cy="431800"/>
            <a:chOff x="731796" y="3717032"/>
            <a:chExt cx="599844" cy="432000"/>
          </a:xfrm>
        </p:grpSpPr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C8108FD4-AF4E-424D-AC4A-DB524854C1C1}"/>
                </a:ext>
              </a:extLst>
            </p:cNvPr>
            <p:cNvSpPr/>
            <p:nvPr/>
          </p:nvSpPr>
          <p:spPr>
            <a:xfrm>
              <a:off x="815902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170" name="文字方塊 143">
              <a:extLst>
                <a:ext uri="{FF2B5EF4-FFF2-40B4-BE49-F238E27FC236}">
                  <a16:creationId xmlns:a16="http://schemas.microsoft.com/office/drawing/2014/main" id="{A8E992BB-D9B3-4212-BF12-4F277DF9E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3090"/>
              <a:ext cx="599844" cy="33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59" name="群組 144">
            <a:extLst>
              <a:ext uri="{FF2B5EF4-FFF2-40B4-BE49-F238E27FC236}">
                <a16:creationId xmlns:a16="http://schemas.microsoft.com/office/drawing/2014/main" id="{4ACC8149-D7F7-42BB-BE18-C76767891770}"/>
              </a:ext>
            </a:extLst>
          </p:cNvPr>
          <p:cNvGrpSpPr>
            <a:grpSpLocks/>
          </p:cNvGrpSpPr>
          <p:nvPr/>
        </p:nvGrpSpPr>
        <p:grpSpPr bwMode="auto">
          <a:xfrm>
            <a:off x="3756029" y="5580063"/>
            <a:ext cx="600075" cy="431800"/>
            <a:chOff x="731796" y="3717032"/>
            <a:chExt cx="599844" cy="432000"/>
          </a:xfrm>
        </p:grpSpPr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F1C22991-4211-4929-9302-BA617525B3D1}"/>
                </a:ext>
              </a:extLst>
            </p:cNvPr>
            <p:cNvSpPr/>
            <p:nvPr/>
          </p:nvSpPr>
          <p:spPr>
            <a:xfrm>
              <a:off x="815902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168" name="文字方塊 146">
              <a:extLst>
                <a:ext uri="{FF2B5EF4-FFF2-40B4-BE49-F238E27FC236}">
                  <a16:creationId xmlns:a16="http://schemas.microsoft.com/office/drawing/2014/main" id="{1C96F6A5-5A56-48F3-AB05-269B34C9D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3090"/>
              <a:ext cx="599844" cy="33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60" name="群組 147">
            <a:extLst>
              <a:ext uri="{FF2B5EF4-FFF2-40B4-BE49-F238E27FC236}">
                <a16:creationId xmlns:a16="http://schemas.microsoft.com/office/drawing/2014/main" id="{28BDE1FB-2A71-46A8-BAA2-3E7FD1BA820F}"/>
              </a:ext>
            </a:extLst>
          </p:cNvPr>
          <p:cNvGrpSpPr>
            <a:grpSpLocks/>
          </p:cNvGrpSpPr>
          <p:nvPr/>
        </p:nvGrpSpPr>
        <p:grpSpPr bwMode="auto">
          <a:xfrm>
            <a:off x="4764092" y="3419475"/>
            <a:ext cx="600075" cy="431800"/>
            <a:chOff x="731796" y="3717032"/>
            <a:chExt cx="599844" cy="432000"/>
          </a:xfrm>
        </p:grpSpPr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6AED813B-01AB-4504-8C6C-E189323C64E5}"/>
                </a:ext>
              </a:extLst>
            </p:cNvPr>
            <p:cNvSpPr/>
            <p:nvPr/>
          </p:nvSpPr>
          <p:spPr>
            <a:xfrm>
              <a:off x="815901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166" name="文字方塊 149">
              <a:extLst>
                <a:ext uri="{FF2B5EF4-FFF2-40B4-BE49-F238E27FC236}">
                  <a16:creationId xmlns:a16="http://schemas.microsoft.com/office/drawing/2014/main" id="{FF7E1785-E075-45E9-B185-4E56BD559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3091"/>
              <a:ext cx="599844" cy="33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61" name="群組 150">
            <a:extLst>
              <a:ext uri="{FF2B5EF4-FFF2-40B4-BE49-F238E27FC236}">
                <a16:creationId xmlns:a16="http://schemas.microsoft.com/office/drawing/2014/main" id="{7CDA0CFF-1D07-4BBB-8319-C392AD914BFE}"/>
              </a:ext>
            </a:extLst>
          </p:cNvPr>
          <p:cNvGrpSpPr>
            <a:grpSpLocks/>
          </p:cNvGrpSpPr>
          <p:nvPr/>
        </p:nvGrpSpPr>
        <p:grpSpPr bwMode="auto">
          <a:xfrm>
            <a:off x="5195892" y="3419475"/>
            <a:ext cx="600075" cy="431800"/>
            <a:chOff x="731796" y="3717032"/>
            <a:chExt cx="599844" cy="432000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9A8548A2-258E-4585-BD6D-E515C787DE6A}"/>
                </a:ext>
              </a:extLst>
            </p:cNvPr>
            <p:cNvSpPr/>
            <p:nvPr/>
          </p:nvSpPr>
          <p:spPr>
            <a:xfrm>
              <a:off x="815901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164" name="文字方塊 152">
              <a:extLst>
                <a:ext uri="{FF2B5EF4-FFF2-40B4-BE49-F238E27FC236}">
                  <a16:creationId xmlns:a16="http://schemas.microsoft.com/office/drawing/2014/main" id="{28E6927B-7781-4626-9A39-482B06626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3091"/>
              <a:ext cx="599844" cy="33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62" name="群組 153">
            <a:extLst>
              <a:ext uri="{FF2B5EF4-FFF2-40B4-BE49-F238E27FC236}">
                <a16:creationId xmlns:a16="http://schemas.microsoft.com/office/drawing/2014/main" id="{74AEBD6B-50F3-4F0B-93FD-3D3F05FB8F85}"/>
              </a:ext>
            </a:extLst>
          </p:cNvPr>
          <p:cNvGrpSpPr>
            <a:grpSpLocks/>
          </p:cNvGrpSpPr>
          <p:nvPr/>
        </p:nvGrpSpPr>
        <p:grpSpPr bwMode="auto">
          <a:xfrm>
            <a:off x="4764092" y="3851275"/>
            <a:ext cx="600075" cy="431800"/>
            <a:chOff x="731796" y="3717032"/>
            <a:chExt cx="599844" cy="432000"/>
          </a:xfrm>
        </p:grpSpPr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A26F9DE1-4D2B-4F23-9FBE-095892829838}"/>
                </a:ext>
              </a:extLst>
            </p:cNvPr>
            <p:cNvSpPr/>
            <p:nvPr/>
          </p:nvSpPr>
          <p:spPr>
            <a:xfrm>
              <a:off x="815901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162" name="文字方塊 155">
              <a:extLst>
                <a:ext uri="{FF2B5EF4-FFF2-40B4-BE49-F238E27FC236}">
                  <a16:creationId xmlns:a16="http://schemas.microsoft.com/office/drawing/2014/main" id="{6C679E15-4F8C-4B11-AC64-85E17547F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3091"/>
              <a:ext cx="599844" cy="33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63" name="群組 156">
            <a:extLst>
              <a:ext uri="{FF2B5EF4-FFF2-40B4-BE49-F238E27FC236}">
                <a16:creationId xmlns:a16="http://schemas.microsoft.com/office/drawing/2014/main" id="{40D75DC8-7F37-4B1F-96B7-E24EB5913157}"/>
              </a:ext>
            </a:extLst>
          </p:cNvPr>
          <p:cNvGrpSpPr>
            <a:grpSpLocks/>
          </p:cNvGrpSpPr>
          <p:nvPr/>
        </p:nvGrpSpPr>
        <p:grpSpPr bwMode="auto">
          <a:xfrm>
            <a:off x="5195892" y="3851275"/>
            <a:ext cx="600075" cy="431800"/>
            <a:chOff x="731796" y="3717032"/>
            <a:chExt cx="599844" cy="432000"/>
          </a:xfrm>
        </p:grpSpPr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72C2AF0F-2070-45A3-A456-DE467A695CCC}"/>
                </a:ext>
              </a:extLst>
            </p:cNvPr>
            <p:cNvSpPr/>
            <p:nvPr/>
          </p:nvSpPr>
          <p:spPr>
            <a:xfrm>
              <a:off x="815901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160" name="文字方塊 158">
              <a:extLst>
                <a:ext uri="{FF2B5EF4-FFF2-40B4-BE49-F238E27FC236}">
                  <a16:creationId xmlns:a16="http://schemas.microsoft.com/office/drawing/2014/main" id="{57587606-612C-4F1E-BEB6-9886458385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3091"/>
              <a:ext cx="599844" cy="33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64" name="群組 183">
            <a:extLst>
              <a:ext uri="{FF2B5EF4-FFF2-40B4-BE49-F238E27FC236}">
                <a16:creationId xmlns:a16="http://schemas.microsoft.com/office/drawing/2014/main" id="{3BCBF7C6-7D64-4353-AC63-9F82DCFEEB81}"/>
              </a:ext>
            </a:extLst>
          </p:cNvPr>
          <p:cNvGrpSpPr>
            <a:grpSpLocks/>
          </p:cNvGrpSpPr>
          <p:nvPr/>
        </p:nvGrpSpPr>
        <p:grpSpPr bwMode="auto">
          <a:xfrm>
            <a:off x="7356479" y="3419475"/>
            <a:ext cx="600075" cy="431800"/>
            <a:chOff x="731796" y="3717032"/>
            <a:chExt cx="599844" cy="432000"/>
          </a:xfrm>
        </p:grpSpPr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F3C5B653-02E0-4BDC-A182-4486C474419F}"/>
                </a:ext>
              </a:extLst>
            </p:cNvPr>
            <p:cNvSpPr/>
            <p:nvPr/>
          </p:nvSpPr>
          <p:spPr>
            <a:xfrm>
              <a:off x="815902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158" name="文字方塊 185">
              <a:extLst>
                <a:ext uri="{FF2B5EF4-FFF2-40B4-BE49-F238E27FC236}">
                  <a16:creationId xmlns:a16="http://schemas.microsoft.com/office/drawing/2014/main" id="{D18D00C1-3746-4A5F-A944-351486AC0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3091"/>
              <a:ext cx="599844" cy="33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65" name="群組 186">
            <a:extLst>
              <a:ext uri="{FF2B5EF4-FFF2-40B4-BE49-F238E27FC236}">
                <a16:creationId xmlns:a16="http://schemas.microsoft.com/office/drawing/2014/main" id="{93009009-D000-47E8-B08A-1D3AA1528EA1}"/>
              </a:ext>
            </a:extLst>
          </p:cNvPr>
          <p:cNvGrpSpPr>
            <a:grpSpLocks/>
          </p:cNvGrpSpPr>
          <p:nvPr/>
        </p:nvGrpSpPr>
        <p:grpSpPr bwMode="auto">
          <a:xfrm>
            <a:off x="7788279" y="3419475"/>
            <a:ext cx="600075" cy="431800"/>
            <a:chOff x="731796" y="3717032"/>
            <a:chExt cx="599844" cy="432000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C276AF31-40CE-494D-A573-07A0738ABACA}"/>
                </a:ext>
              </a:extLst>
            </p:cNvPr>
            <p:cNvSpPr/>
            <p:nvPr/>
          </p:nvSpPr>
          <p:spPr>
            <a:xfrm>
              <a:off x="815902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156" name="文字方塊 188">
              <a:extLst>
                <a:ext uri="{FF2B5EF4-FFF2-40B4-BE49-F238E27FC236}">
                  <a16:creationId xmlns:a16="http://schemas.microsoft.com/office/drawing/2014/main" id="{976C3DE8-BD75-4141-86F6-903A335F91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3091"/>
              <a:ext cx="599844" cy="33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66" name="群組 189">
            <a:extLst>
              <a:ext uri="{FF2B5EF4-FFF2-40B4-BE49-F238E27FC236}">
                <a16:creationId xmlns:a16="http://schemas.microsoft.com/office/drawing/2014/main" id="{E67092CA-C5C8-41F2-94D6-7E089CD9EA1B}"/>
              </a:ext>
            </a:extLst>
          </p:cNvPr>
          <p:cNvGrpSpPr>
            <a:grpSpLocks/>
          </p:cNvGrpSpPr>
          <p:nvPr/>
        </p:nvGrpSpPr>
        <p:grpSpPr bwMode="auto">
          <a:xfrm>
            <a:off x="7356479" y="3851275"/>
            <a:ext cx="600075" cy="431800"/>
            <a:chOff x="731796" y="3717032"/>
            <a:chExt cx="599844" cy="432000"/>
          </a:xfrm>
        </p:grpSpPr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9F2B993F-6207-46C2-9ED7-F6BCAFF7808C}"/>
                </a:ext>
              </a:extLst>
            </p:cNvPr>
            <p:cNvSpPr/>
            <p:nvPr/>
          </p:nvSpPr>
          <p:spPr>
            <a:xfrm>
              <a:off x="815902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154" name="文字方塊 191">
              <a:extLst>
                <a:ext uri="{FF2B5EF4-FFF2-40B4-BE49-F238E27FC236}">
                  <a16:creationId xmlns:a16="http://schemas.microsoft.com/office/drawing/2014/main" id="{21C72C41-7DEE-4E98-AED1-C21678E102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3091"/>
              <a:ext cx="599844" cy="33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67" name="群組 192">
            <a:extLst>
              <a:ext uri="{FF2B5EF4-FFF2-40B4-BE49-F238E27FC236}">
                <a16:creationId xmlns:a16="http://schemas.microsoft.com/office/drawing/2014/main" id="{5DEE1C39-9714-46FE-908A-E8D59F7BD520}"/>
              </a:ext>
            </a:extLst>
          </p:cNvPr>
          <p:cNvGrpSpPr>
            <a:grpSpLocks/>
          </p:cNvGrpSpPr>
          <p:nvPr/>
        </p:nvGrpSpPr>
        <p:grpSpPr bwMode="auto">
          <a:xfrm>
            <a:off x="7788279" y="3851275"/>
            <a:ext cx="600075" cy="431800"/>
            <a:chOff x="731796" y="3717032"/>
            <a:chExt cx="599844" cy="432000"/>
          </a:xfrm>
        </p:grpSpPr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4BB64FFC-4B0B-46EB-B77B-CBE74CC08572}"/>
                </a:ext>
              </a:extLst>
            </p:cNvPr>
            <p:cNvSpPr/>
            <p:nvPr/>
          </p:nvSpPr>
          <p:spPr>
            <a:xfrm>
              <a:off x="815902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152" name="文字方塊 194">
              <a:extLst>
                <a:ext uri="{FF2B5EF4-FFF2-40B4-BE49-F238E27FC236}">
                  <a16:creationId xmlns:a16="http://schemas.microsoft.com/office/drawing/2014/main" id="{8CDE6A37-45B2-4014-9A2F-7DADA9E9B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3091"/>
              <a:ext cx="599844" cy="33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68" name="群組 243">
            <a:extLst>
              <a:ext uri="{FF2B5EF4-FFF2-40B4-BE49-F238E27FC236}">
                <a16:creationId xmlns:a16="http://schemas.microsoft.com/office/drawing/2014/main" id="{973E9C0B-8A1E-496B-B402-E810985A7BA5}"/>
              </a:ext>
            </a:extLst>
          </p:cNvPr>
          <p:cNvGrpSpPr>
            <a:grpSpLocks/>
          </p:cNvGrpSpPr>
          <p:nvPr/>
        </p:nvGrpSpPr>
        <p:grpSpPr bwMode="auto">
          <a:xfrm>
            <a:off x="4764092" y="5148263"/>
            <a:ext cx="600075" cy="431800"/>
            <a:chOff x="731796" y="3717032"/>
            <a:chExt cx="599844" cy="432000"/>
          </a:xfrm>
        </p:grpSpPr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7B7B8449-05A4-4499-A1FE-B6075FD30186}"/>
                </a:ext>
              </a:extLst>
            </p:cNvPr>
            <p:cNvSpPr/>
            <p:nvPr/>
          </p:nvSpPr>
          <p:spPr>
            <a:xfrm>
              <a:off x="815901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150" name="文字方塊 245">
              <a:extLst>
                <a:ext uri="{FF2B5EF4-FFF2-40B4-BE49-F238E27FC236}">
                  <a16:creationId xmlns:a16="http://schemas.microsoft.com/office/drawing/2014/main" id="{3DFD48B4-3F93-474B-8379-92526055D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3090"/>
              <a:ext cx="599844" cy="33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69" name="群組 246">
            <a:extLst>
              <a:ext uri="{FF2B5EF4-FFF2-40B4-BE49-F238E27FC236}">
                <a16:creationId xmlns:a16="http://schemas.microsoft.com/office/drawing/2014/main" id="{DEA5F317-2264-41C7-8353-37921E08B245}"/>
              </a:ext>
            </a:extLst>
          </p:cNvPr>
          <p:cNvGrpSpPr>
            <a:grpSpLocks/>
          </p:cNvGrpSpPr>
          <p:nvPr/>
        </p:nvGrpSpPr>
        <p:grpSpPr bwMode="auto">
          <a:xfrm>
            <a:off x="5195892" y="5148263"/>
            <a:ext cx="600075" cy="431800"/>
            <a:chOff x="731796" y="3717032"/>
            <a:chExt cx="599844" cy="432000"/>
          </a:xfrm>
        </p:grpSpPr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D63EBA77-8E61-4F38-8E1B-7754E13981BD}"/>
                </a:ext>
              </a:extLst>
            </p:cNvPr>
            <p:cNvSpPr/>
            <p:nvPr/>
          </p:nvSpPr>
          <p:spPr>
            <a:xfrm>
              <a:off x="815901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148" name="文字方塊 248">
              <a:extLst>
                <a:ext uri="{FF2B5EF4-FFF2-40B4-BE49-F238E27FC236}">
                  <a16:creationId xmlns:a16="http://schemas.microsoft.com/office/drawing/2014/main" id="{9E678C9E-E5E7-4759-9ABD-8470B67C57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3090"/>
              <a:ext cx="599844" cy="33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70" name="群組 249">
            <a:extLst>
              <a:ext uri="{FF2B5EF4-FFF2-40B4-BE49-F238E27FC236}">
                <a16:creationId xmlns:a16="http://schemas.microsoft.com/office/drawing/2014/main" id="{34156439-2774-4263-9EB6-C7517A7380E3}"/>
              </a:ext>
            </a:extLst>
          </p:cNvPr>
          <p:cNvGrpSpPr>
            <a:grpSpLocks/>
          </p:cNvGrpSpPr>
          <p:nvPr/>
        </p:nvGrpSpPr>
        <p:grpSpPr bwMode="auto">
          <a:xfrm>
            <a:off x="4764092" y="5580063"/>
            <a:ext cx="600075" cy="431800"/>
            <a:chOff x="731796" y="3717032"/>
            <a:chExt cx="599844" cy="432000"/>
          </a:xfrm>
        </p:grpSpPr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7EB96262-1DBC-4F89-A123-6AA54EA01EDF}"/>
                </a:ext>
              </a:extLst>
            </p:cNvPr>
            <p:cNvSpPr/>
            <p:nvPr/>
          </p:nvSpPr>
          <p:spPr>
            <a:xfrm>
              <a:off x="815901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146" name="文字方塊 251">
              <a:extLst>
                <a:ext uri="{FF2B5EF4-FFF2-40B4-BE49-F238E27FC236}">
                  <a16:creationId xmlns:a16="http://schemas.microsoft.com/office/drawing/2014/main" id="{839873B3-926A-47BA-8C5E-D94CB8C2F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3090"/>
              <a:ext cx="599844" cy="33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71" name="群組 252">
            <a:extLst>
              <a:ext uri="{FF2B5EF4-FFF2-40B4-BE49-F238E27FC236}">
                <a16:creationId xmlns:a16="http://schemas.microsoft.com/office/drawing/2014/main" id="{D37A6967-0DB8-402D-A63B-EB5E10E7A72A}"/>
              </a:ext>
            </a:extLst>
          </p:cNvPr>
          <p:cNvGrpSpPr>
            <a:grpSpLocks/>
          </p:cNvGrpSpPr>
          <p:nvPr/>
        </p:nvGrpSpPr>
        <p:grpSpPr bwMode="auto">
          <a:xfrm>
            <a:off x="5195892" y="5580063"/>
            <a:ext cx="600075" cy="431800"/>
            <a:chOff x="731796" y="3717032"/>
            <a:chExt cx="599844" cy="432000"/>
          </a:xfrm>
        </p:grpSpPr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67AB2ED9-3907-474F-B17A-429454CB0D09}"/>
                </a:ext>
              </a:extLst>
            </p:cNvPr>
            <p:cNvSpPr/>
            <p:nvPr/>
          </p:nvSpPr>
          <p:spPr>
            <a:xfrm>
              <a:off x="815901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144" name="文字方塊 254">
              <a:extLst>
                <a:ext uri="{FF2B5EF4-FFF2-40B4-BE49-F238E27FC236}">
                  <a16:creationId xmlns:a16="http://schemas.microsoft.com/office/drawing/2014/main" id="{ACE6C62A-C08B-444E-A785-3AD93A994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3090"/>
              <a:ext cx="599844" cy="33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72" name="群組 279">
            <a:extLst>
              <a:ext uri="{FF2B5EF4-FFF2-40B4-BE49-F238E27FC236}">
                <a16:creationId xmlns:a16="http://schemas.microsoft.com/office/drawing/2014/main" id="{27459221-8CAD-4AE0-A7BD-B42521692B65}"/>
              </a:ext>
            </a:extLst>
          </p:cNvPr>
          <p:cNvGrpSpPr>
            <a:grpSpLocks/>
          </p:cNvGrpSpPr>
          <p:nvPr/>
        </p:nvGrpSpPr>
        <p:grpSpPr bwMode="auto">
          <a:xfrm>
            <a:off x="7356479" y="5148263"/>
            <a:ext cx="600075" cy="431800"/>
            <a:chOff x="731796" y="3717032"/>
            <a:chExt cx="599844" cy="432000"/>
          </a:xfrm>
        </p:grpSpPr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22899115-6A01-4725-9BDC-DE62A2D22BDE}"/>
                </a:ext>
              </a:extLst>
            </p:cNvPr>
            <p:cNvSpPr/>
            <p:nvPr/>
          </p:nvSpPr>
          <p:spPr>
            <a:xfrm>
              <a:off x="815902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142" name="文字方塊 281">
              <a:extLst>
                <a:ext uri="{FF2B5EF4-FFF2-40B4-BE49-F238E27FC236}">
                  <a16:creationId xmlns:a16="http://schemas.microsoft.com/office/drawing/2014/main" id="{6D926177-3F52-4F99-9989-35AB247A1E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3090"/>
              <a:ext cx="599844" cy="33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73" name="群組 282">
            <a:extLst>
              <a:ext uri="{FF2B5EF4-FFF2-40B4-BE49-F238E27FC236}">
                <a16:creationId xmlns:a16="http://schemas.microsoft.com/office/drawing/2014/main" id="{B9E0374A-09BB-45E6-AF6A-BC34B59FE5F5}"/>
              </a:ext>
            </a:extLst>
          </p:cNvPr>
          <p:cNvGrpSpPr>
            <a:grpSpLocks/>
          </p:cNvGrpSpPr>
          <p:nvPr/>
        </p:nvGrpSpPr>
        <p:grpSpPr bwMode="auto">
          <a:xfrm>
            <a:off x="7788279" y="5148263"/>
            <a:ext cx="600075" cy="431800"/>
            <a:chOff x="731796" y="3717032"/>
            <a:chExt cx="599844" cy="432000"/>
          </a:xfrm>
        </p:grpSpPr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540BE2AB-2223-40F8-9E18-1F5FA0977F7D}"/>
                </a:ext>
              </a:extLst>
            </p:cNvPr>
            <p:cNvSpPr/>
            <p:nvPr/>
          </p:nvSpPr>
          <p:spPr>
            <a:xfrm>
              <a:off x="815902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140" name="文字方塊 284">
              <a:extLst>
                <a:ext uri="{FF2B5EF4-FFF2-40B4-BE49-F238E27FC236}">
                  <a16:creationId xmlns:a16="http://schemas.microsoft.com/office/drawing/2014/main" id="{4F542064-99C2-4B75-9164-7FC56D2CB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3090"/>
              <a:ext cx="599844" cy="33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74" name="群組 285">
            <a:extLst>
              <a:ext uri="{FF2B5EF4-FFF2-40B4-BE49-F238E27FC236}">
                <a16:creationId xmlns:a16="http://schemas.microsoft.com/office/drawing/2014/main" id="{287BB8BE-A54E-4893-BAC0-E87D361D52AD}"/>
              </a:ext>
            </a:extLst>
          </p:cNvPr>
          <p:cNvGrpSpPr>
            <a:grpSpLocks/>
          </p:cNvGrpSpPr>
          <p:nvPr/>
        </p:nvGrpSpPr>
        <p:grpSpPr bwMode="auto">
          <a:xfrm>
            <a:off x="7356479" y="5580063"/>
            <a:ext cx="600075" cy="431800"/>
            <a:chOff x="731796" y="3717032"/>
            <a:chExt cx="599844" cy="432000"/>
          </a:xfrm>
        </p:grpSpPr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CDEA3263-4666-47A0-B2DB-B4D96C37F79F}"/>
                </a:ext>
              </a:extLst>
            </p:cNvPr>
            <p:cNvSpPr/>
            <p:nvPr/>
          </p:nvSpPr>
          <p:spPr>
            <a:xfrm>
              <a:off x="815902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138" name="文字方塊 287">
              <a:extLst>
                <a:ext uri="{FF2B5EF4-FFF2-40B4-BE49-F238E27FC236}">
                  <a16:creationId xmlns:a16="http://schemas.microsoft.com/office/drawing/2014/main" id="{A484EEE8-BD81-40DB-B636-2CC6713AD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3090"/>
              <a:ext cx="599844" cy="33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grpSp>
        <p:nvGrpSpPr>
          <p:cNvPr id="44075" name="群組 288">
            <a:extLst>
              <a:ext uri="{FF2B5EF4-FFF2-40B4-BE49-F238E27FC236}">
                <a16:creationId xmlns:a16="http://schemas.microsoft.com/office/drawing/2014/main" id="{A118CCC7-2C49-467E-9B35-6C216C47B614}"/>
              </a:ext>
            </a:extLst>
          </p:cNvPr>
          <p:cNvGrpSpPr>
            <a:grpSpLocks/>
          </p:cNvGrpSpPr>
          <p:nvPr/>
        </p:nvGrpSpPr>
        <p:grpSpPr bwMode="auto">
          <a:xfrm>
            <a:off x="7788279" y="5580063"/>
            <a:ext cx="600075" cy="431800"/>
            <a:chOff x="731796" y="3717032"/>
            <a:chExt cx="599844" cy="432000"/>
          </a:xfrm>
        </p:grpSpPr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15625DBD-E5CA-4D70-8F2B-2D2BAD4FEDA9}"/>
                </a:ext>
              </a:extLst>
            </p:cNvPr>
            <p:cNvSpPr/>
            <p:nvPr/>
          </p:nvSpPr>
          <p:spPr>
            <a:xfrm>
              <a:off x="815902" y="3717032"/>
              <a:ext cx="431634" cy="43200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TW" altLang="en-US" sz="2000">
                <a:solidFill>
                  <a:srgbClr val="FFFFFF"/>
                </a:solidFill>
                <a:latin typeface="Times New Roman"/>
                <a:ea typeface="新細明體" pitchFamily="18" charset="-120"/>
              </a:endParaRPr>
            </a:p>
          </p:txBody>
        </p:sp>
        <p:sp>
          <p:nvSpPr>
            <p:cNvPr id="44136" name="文字方塊 290">
              <a:extLst>
                <a:ext uri="{FF2B5EF4-FFF2-40B4-BE49-F238E27FC236}">
                  <a16:creationId xmlns:a16="http://schemas.microsoft.com/office/drawing/2014/main" id="{A0EA255E-D3D5-49A2-BDAD-36F2EA117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796" y="3763090"/>
              <a:ext cx="599844" cy="339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1pPr>
              <a:lvl2pPr marL="742950" indent="-285750">
                <a:lnSpc>
                  <a:spcPct val="90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2pPr>
              <a:lvl3pPr marL="11430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3pPr>
              <a:lvl4pPr marL="16002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4pPr>
              <a:lvl5pPr marL="2057400" indent="-228600">
                <a:lnSpc>
                  <a:spcPct val="95000"/>
                </a:lnSpc>
                <a:spcBef>
                  <a:spcPct val="30000"/>
                </a:spcBef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2"/>
                </a:buClr>
                <a:buSzPct val="100000"/>
                <a:buFont typeface="75 Helvetica Bold" charset="0"/>
                <a:buChar char="•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標楷體" panose="03000509000000000000" pitchFamily="65" charset="-12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TW" sz="1600">
                  <a:solidFill>
                    <a:srgbClr val="7F5700"/>
                  </a:solidFill>
                  <a:latin typeface="Arial" panose="020B0604020202020204" pitchFamily="34" charset="0"/>
                  <a:ea typeface="新細明體" panose="02020500000000000000" pitchFamily="18" charset="-120"/>
                </a:rPr>
                <a:t>CTU</a:t>
              </a:r>
              <a:endParaRPr lang="zh-TW" altLang="en-US" sz="1600">
                <a:solidFill>
                  <a:srgbClr val="7F5700"/>
                </a:solidFill>
                <a:latin typeface="Arial" panose="020B0604020202020204" pitchFamily="34" charset="0"/>
                <a:ea typeface="新細明體" panose="02020500000000000000" pitchFamily="18" charset="-120"/>
              </a:endParaRPr>
            </a:p>
          </p:txBody>
        </p:sp>
      </p:grpSp>
      <p:cxnSp>
        <p:nvCxnSpPr>
          <p:cNvPr id="293" name="直線接點 292">
            <a:extLst>
              <a:ext uri="{FF2B5EF4-FFF2-40B4-BE49-F238E27FC236}">
                <a16:creationId xmlns:a16="http://schemas.microsoft.com/office/drawing/2014/main" id="{23DF2E9E-D837-47D5-A24E-D5E4F174F47D}"/>
              </a:ext>
            </a:extLst>
          </p:cNvPr>
          <p:cNvCxnSpPr/>
          <p:nvPr/>
        </p:nvCxnSpPr>
        <p:spPr>
          <a:xfrm>
            <a:off x="827088" y="3419475"/>
            <a:ext cx="0" cy="86360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接點 293">
            <a:extLst>
              <a:ext uri="{FF2B5EF4-FFF2-40B4-BE49-F238E27FC236}">
                <a16:creationId xmlns:a16="http://schemas.microsoft.com/office/drawing/2014/main" id="{88670568-F591-4CEF-A5C4-B79ED3850BFA}"/>
              </a:ext>
            </a:extLst>
          </p:cNvPr>
          <p:cNvCxnSpPr/>
          <p:nvPr/>
        </p:nvCxnSpPr>
        <p:spPr>
          <a:xfrm flipH="1">
            <a:off x="827092" y="3427413"/>
            <a:ext cx="345757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接點 295">
            <a:extLst>
              <a:ext uri="{FF2B5EF4-FFF2-40B4-BE49-F238E27FC236}">
                <a16:creationId xmlns:a16="http://schemas.microsoft.com/office/drawing/2014/main" id="{E621EEEE-C895-40A7-955B-D4BEA5F0F286}"/>
              </a:ext>
            </a:extLst>
          </p:cNvPr>
          <p:cNvCxnSpPr/>
          <p:nvPr/>
        </p:nvCxnSpPr>
        <p:spPr>
          <a:xfrm>
            <a:off x="1692275" y="3851275"/>
            <a:ext cx="0" cy="43180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接點 297">
            <a:extLst>
              <a:ext uri="{FF2B5EF4-FFF2-40B4-BE49-F238E27FC236}">
                <a16:creationId xmlns:a16="http://schemas.microsoft.com/office/drawing/2014/main" id="{E24F289F-EDF4-4429-943E-0FFC01916E17}"/>
              </a:ext>
            </a:extLst>
          </p:cNvPr>
          <p:cNvCxnSpPr/>
          <p:nvPr/>
        </p:nvCxnSpPr>
        <p:spPr>
          <a:xfrm flipH="1">
            <a:off x="827092" y="4283075"/>
            <a:ext cx="86518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接點 298">
            <a:extLst>
              <a:ext uri="{FF2B5EF4-FFF2-40B4-BE49-F238E27FC236}">
                <a16:creationId xmlns:a16="http://schemas.microsoft.com/office/drawing/2014/main" id="{5BC3190D-5DFA-415E-B548-8174C4755BB1}"/>
              </a:ext>
            </a:extLst>
          </p:cNvPr>
          <p:cNvCxnSpPr/>
          <p:nvPr/>
        </p:nvCxnSpPr>
        <p:spPr>
          <a:xfrm flipH="1">
            <a:off x="1692275" y="3851275"/>
            <a:ext cx="259238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接點 299">
            <a:extLst>
              <a:ext uri="{FF2B5EF4-FFF2-40B4-BE49-F238E27FC236}">
                <a16:creationId xmlns:a16="http://schemas.microsoft.com/office/drawing/2014/main" id="{50B01E2A-557B-4100-B5F2-4F7A5A9FFEFC}"/>
              </a:ext>
            </a:extLst>
          </p:cNvPr>
          <p:cNvCxnSpPr/>
          <p:nvPr/>
        </p:nvCxnSpPr>
        <p:spPr>
          <a:xfrm>
            <a:off x="4284663" y="3419475"/>
            <a:ext cx="0" cy="43180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82" name="文字方塊 300">
            <a:extLst>
              <a:ext uri="{FF2B5EF4-FFF2-40B4-BE49-F238E27FC236}">
                <a16:creationId xmlns:a16="http://schemas.microsoft.com/office/drawing/2014/main" id="{654EC5E9-4947-4078-8B17-BA4E24664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9" y="3468688"/>
            <a:ext cx="995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 b="1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Slice 1</a:t>
            </a:r>
            <a:endParaRPr lang="zh-TW" altLang="en-US" sz="2000" b="1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4083" name="文字方塊 301">
            <a:extLst>
              <a:ext uri="{FF2B5EF4-FFF2-40B4-BE49-F238E27FC236}">
                <a16:creationId xmlns:a16="http://schemas.microsoft.com/office/drawing/2014/main" id="{965A3026-AB01-42F5-85C4-680CE63EF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3409950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BF8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endParaRPr lang="zh-TW" altLang="en-US" sz="2000">
              <a:solidFill>
                <a:srgbClr val="BF83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4084" name="文字方塊 302">
            <a:extLst>
              <a:ext uri="{FF2B5EF4-FFF2-40B4-BE49-F238E27FC236}">
                <a16:creationId xmlns:a16="http://schemas.microsoft.com/office/drawing/2014/main" id="{5B560F48-E79E-4CAB-96D3-24BD97E8F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3409950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BF8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endParaRPr lang="zh-TW" altLang="en-US" sz="2000">
              <a:solidFill>
                <a:srgbClr val="BF83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304" name="直線接點 303">
            <a:extLst>
              <a:ext uri="{FF2B5EF4-FFF2-40B4-BE49-F238E27FC236}">
                <a16:creationId xmlns:a16="http://schemas.microsoft.com/office/drawing/2014/main" id="{B2FFAC42-FD05-4820-9455-D3A83F02E05D}"/>
              </a:ext>
            </a:extLst>
          </p:cNvPr>
          <p:cNvCxnSpPr/>
          <p:nvPr/>
        </p:nvCxnSpPr>
        <p:spPr>
          <a:xfrm flipH="1">
            <a:off x="827092" y="4716463"/>
            <a:ext cx="259238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接點 304">
            <a:extLst>
              <a:ext uri="{FF2B5EF4-FFF2-40B4-BE49-F238E27FC236}">
                <a16:creationId xmlns:a16="http://schemas.microsoft.com/office/drawing/2014/main" id="{EA8185FB-C304-4EFC-9C0C-C79C2968DE3C}"/>
              </a:ext>
            </a:extLst>
          </p:cNvPr>
          <p:cNvCxnSpPr/>
          <p:nvPr/>
        </p:nvCxnSpPr>
        <p:spPr>
          <a:xfrm flipH="1">
            <a:off x="3419475" y="4283075"/>
            <a:ext cx="86518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接點 305">
            <a:extLst>
              <a:ext uri="{FF2B5EF4-FFF2-40B4-BE49-F238E27FC236}">
                <a16:creationId xmlns:a16="http://schemas.microsoft.com/office/drawing/2014/main" id="{F08D581B-5CF3-412E-A0EE-A36FD833A92D}"/>
              </a:ext>
            </a:extLst>
          </p:cNvPr>
          <p:cNvCxnSpPr/>
          <p:nvPr/>
        </p:nvCxnSpPr>
        <p:spPr>
          <a:xfrm>
            <a:off x="3419475" y="4283075"/>
            <a:ext cx="0" cy="43338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接點 307">
            <a:extLst>
              <a:ext uri="{FF2B5EF4-FFF2-40B4-BE49-F238E27FC236}">
                <a16:creationId xmlns:a16="http://schemas.microsoft.com/office/drawing/2014/main" id="{F22D1294-AEC5-4F63-B0EE-7A4C5BC39607}"/>
              </a:ext>
            </a:extLst>
          </p:cNvPr>
          <p:cNvCxnSpPr/>
          <p:nvPr/>
        </p:nvCxnSpPr>
        <p:spPr>
          <a:xfrm>
            <a:off x="4284663" y="3851279"/>
            <a:ext cx="0" cy="468313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接點 308">
            <a:extLst>
              <a:ext uri="{FF2B5EF4-FFF2-40B4-BE49-F238E27FC236}">
                <a16:creationId xmlns:a16="http://schemas.microsoft.com/office/drawing/2014/main" id="{E3274C9A-61EC-42B5-A5C1-E3722346C70C}"/>
              </a:ext>
            </a:extLst>
          </p:cNvPr>
          <p:cNvCxnSpPr/>
          <p:nvPr/>
        </p:nvCxnSpPr>
        <p:spPr>
          <a:xfrm>
            <a:off x="827088" y="4283075"/>
            <a:ext cx="0" cy="43338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90" name="文字方塊 309">
            <a:extLst>
              <a:ext uri="{FF2B5EF4-FFF2-40B4-BE49-F238E27FC236}">
                <a16:creationId xmlns:a16="http://schemas.microsoft.com/office/drawing/2014/main" id="{CF10726A-C5D1-46C0-B8AC-056516822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0688" y="4346575"/>
            <a:ext cx="995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 b="1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Slice 2</a:t>
            </a:r>
            <a:endParaRPr lang="zh-TW" altLang="en-US" sz="2000" b="1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4091" name="文字方塊 310">
            <a:extLst>
              <a:ext uri="{FF2B5EF4-FFF2-40B4-BE49-F238E27FC236}">
                <a16:creationId xmlns:a16="http://schemas.microsoft.com/office/drawing/2014/main" id="{C87F488D-7822-418E-8E25-D6C62A867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4289425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BF8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endParaRPr lang="zh-TW" altLang="en-US" sz="2000">
              <a:solidFill>
                <a:srgbClr val="BF83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4092" name="文字方塊 311">
            <a:extLst>
              <a:ext uri="{FF2B5EF4-FFF2-40B4-BE49-F238E27FC236}">
                <a16:creationId xmlns:a16="http://schemas.microsoft.com/office/drawing/2014/main" id="{75ABCE12-7FB3-4425-A257-A5762DC7F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2388" y="4289425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BF8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endParaRPr lang="zh-TW" altLang="en-US" sz="2000">
              <a:solidFill>
                <a:srgbClr val="BF83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4093" name="文字方塊 321">
            <a:extLst>
              <a:ext uri="{FF2B5EF4-FFF2-40B4-BE49-F238E27FC236}">
                <a16:creationId xmlns:a16="http://schemas.microsoft.com/office/drawing/2014/main" id="{368A032B-192C-4D48-8A82-4DC863DB2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4275138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BF8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endParaRPr lang="zh-TW" altLang="en-US" sz="2000">
              <a:solidFill>
                <a:srgbClr val="BF83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4094" name="文字方塊 322">
            <a:extLst>
              <a:ext uri="{FF2B5EF4-FFF2-40B4-BE49-F238E27FC236}">
                <a16:creationId xmlns:a16="http://schemas.microsoft.com/office/drawing/2014/main" id="{110FA24C-760A-4AD6-8667-CBD05AC47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5148263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BF8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endParaRPr lang="zh-TW" altLang="en-US" sz="2000">
              <a:solidFill>
                <a:srgbClr val="BF83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324" name="直線接點 323">
            <a:extLst>
              <a:ext uri="{FF2B5EF4-FFF2-40B4-BE49-F238E27FC236}">
                <a16:creationId xmlns:a16="http://schemas.microsoft.com/office/drawing/2014/main" id="{F4683735-4EED-429C-BF61-0E5FBD1B8C50}"/>
              </a:ext>
            </a:extLst>
          </p:cNvPr>
          <p:cNvCxnSpPr/>
          <p:nvPr/>
        </p:nvCxnSpPr>
        <p:spPr>
          <a:xfrm>
            <a:off x="827088" y="5580063"/>
            <a:ext cx="0" cy="43180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接點 324">
            <a:extLst>
              <a:ext uri="{FF2B5EF4-FFF2-40B4-BE49-F238E27FC236}">
                <a16:creationId xmlns:a16="http://schemas.microsoft.com/office/drawing/2014/main" id="{0E27B039-8AB5-4405-8783-5A9B8FAD6CDA}"/>
              </a:ext>
            </a:extLst>
          </p:cNvPr>
          <p:cNvCxnSpPr/>
          <p:nvPr/>
        </p:nvCxnSpPr>
        <p:spPr>
          <a:xfrm flipH="1">
            <a:off x="827092" y="5580063"/>
            <a:ext cx="3024187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接點 325">
            <a:extLst>
              <a:ext uri="{FF2B5EF4-FFF2-40B4-BE49-F238E27FC236}">
                <a16:creationId xmlns:a16="http://schemas.microsoft.com/office/drawing/2014/main" id="{AB7546C3-7CF9-48CE-8DEA-8E30F26EE523}"/>
              </a:ext>
            </a:extLst>
          </p:cNvPr>
          <p:cNvCxnSpPr/>
          <p:nvPr/>
        </p:nvCxnSpPr>
        <p:spPr>
          <a:xfrm>
            <a:off x="4284663" y="5148263"/>
            <a:ext cx="0" cy="86360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接點 326">
            <a:extLst>
              <a:ext uri="{FF2B5EF4-FFF2-40B4-BE49-F238E27FC236}">
                <a16:creationId xmlns:a16="http://schemas.microsoft.com/office/drawing/2014/main" id="{38043922-98F7-4A61-BD4F-24474C69AEE1}"/>
              </a:ext>
            </a:extLst>
          </p:cNvPr>
          <p:cNvCxnSpPr/>
          <p:nvPr/>
        </p:nvCxnSpPr>
        <p:spPr>
          <a:xfrm>
            <a:off x="3851275" y="5148263"/>
            <a:ext cx="0" cy="43180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接點 327">
            <a:extLst>
              <a:ext uri="{FF2B5EF4-FFF2-40B4-BE49-F238E27FC236}">
                <a16:creationId xmlns:a16="http://schemas.microsoft.com/office/drawing/2014/main" id="{678BE7C8-0267-4061-A6F7-7EB1ECE56673}"/>
              </a:ext>
            </a:extLst>
          </p:cNvPr>
          <p:cNvCxnSpPr/>
          <p:nvPr/>
        </p:nvCxnSpPr>
        <p:spPr>
          <a:xfrm flipH="1">
            <a:off x="3851275" y="5148263"/>
            <a:ext cx="433388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接點 328">
            <a:extLst>
              <a:ext uri="{FF2B5EF4-FFF2-40B4-BE49-F238E27FC236}">
                <a16:creationId xmlns:a16="http://schemas.microsoft.com/office/drawing/2014/main" id="{E421C026-6A7D-4910-9F58-C90549DDB9F3}"/>
              </a:ext>
            </a:extLst>
          </p:cNvPr>
          <p:cNvCxnSpPr/>
          <p:nvPr/>
        </p:nvCxnSpPr>
        <p:spPr>
          <a:xfrm flipH="1">
            <a:off x="827092" y="6011863"/>
            <a:ext cx="3457575" cy="0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01" name="文字方塊 331">
            <a:extLst>
              <a:ext uri="{FF2B5EF4-FFF2-40B4-BE49-F238E27FC236}">
                <a16:creationId xmlns:a16="http://schemas.microsoft.com/office/drawing/2014/main" id="{7FE36611-E3BE-4718-98BC-8F8C1A3D9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9" y="5641975"/>
            <a:ext cx="1039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 b="1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Slice </a:t>
            </a:r>
            <a:r>
              <a:rPr lang="en-US" altLang="zh-TW" sz="2000" b="1" i="1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</a:t>
            </a:r>
            <a:endParaRPr lang="zh-TW" altLang="en-US" sz="2000" b="1" i="1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4102" name="文字方塊 332">
            <a:extLst>
              <a:ext uri="{FF2B5EF4-FFF2-40B4-BE49-F238E27FC236}">
                <a16:creationId xmlns:a16="http://schemas.microsoft.com/office/drawing/2014/main" id="{39534EDA-2C5F-40E4-8BE1-F049C995E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5584825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BF8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endParaRPr lang="zh-TW" altLang="en-US" sz="2000">
              <a:solidFill>
                <a:srgbClr val="BF83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4103" name="文字方塊 333">
            <a:extLst>
              <a:ext uri="{FF2B5EF4-FFF2-40B4-BE49-F238E27FC236}">
                <a16:creationId xmlns:a16="http://schemas.microsoft.com/office/drawing/2014/main" id="{283829C5-D7E9-4521-AF85-A4104725C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5584825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BF8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endParaRPr lang="zh-TW" altLang="en-US" sz="2000">
              <a:solidFill>
                <a:srgbClr val="BF83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77C8C682-D39C-49E8-960B-A3D8D3B18B5A}"/>
              </a:ext>
            </a:extLst>
          </p:cNvPr>
          <p:cNvSpPr/>
          <p:nvPr/>
        </p:nvSpPr>
        <p:spPr>
          <a:xfrm>
            <a:off x="4859342" y="3419475"/>
            <a:ext cx="865187" cy="8636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336" name="矩形 335">
            <a:extLst>
              <a:ext uri="{FF2B5EF4-FFF2-40B4-BE49-F238E27FC236}">
                <a16:creationId xmlns:a16="http://schemas.microsoft.com/office/drawing/2014/main" id="{75F5180C-2D40-46AF-AF92-25C8C3736CCB}"/>
              </a:ext>
            </a:extLst>
          </p:cNvPr>
          <p:cNvSpPr/>
          <p:nvPr/>
        </p:nvSpPr>
        <p:spPr>
          <a:xfrm>
            <a:off x="7451725" y="3419475"/>
            <a:ext cx="865188" cy="8636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07117CA7-11BA-4612-8936-DF869CBD264C}"/>
              </a:ext>
            </a:extLst>
          </p:cNvPr>
          <p:cNvSpPr/>
          <p:nvPr/>
        </p:nvSpPr>
        <p:spPr>
          <a:xfrm>
            <a:off x="4859342" y="5148263"/>
            <a:ext cx="865187" cy="8636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latin typeface="Times New Roman"/>
              <a:ea typeface="新細明體" pitchFamily="18" charset="-120"/>
            </a:endParaRPr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255BC63B-01F0-4D44-A07B-81D081DB9A6E}"/>
              </a:ext>
            </a:extLst>
          </p:cNvPr>
          <p:cNvSpPr/>
          <p:nvPr/>
        </p:nvSpPr>
        <p:spPr>
          <a:xfrm>
            <a:off x="7451725" y="5148263"/>
            <a:ext cx="865188" cy="8636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000">
              <a:solidFill>
                <a:srgbClr val="FFFFFF"/>
              </a:solidFill>
              <a:latin typeface="Times New Roman"/>
              <a:ea typeface="新細明體" pitchFamily="18" charset="-120"/>
            </a:endParaRPr>
          </a:p>
        </p:txBody>
      </p:sp>
      <p:grpSp>
        <p:nvGrpSpPr>
          <p:cNvPr id="44108" name="群組 361">
            <a:extLst>
              <a:ext uri="{FF2B5EF4-FFF2-40B4-BE49-F238E27FC236}">
                <a16:creationId xmlns:a16="http://schemas.microsoft.com/office/drawing/2014/main" id="{559FDB36-6BA0-4366-A5B1-354F260B3801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3419475"/>
            <a:ext cx="1727200" cy="0"/>
            <a:chOff x="5724224" y="3501008"/>
            <a:chExt cx="1728096" cy="0"/>
          </a:xfrm>
        </p:grpSpPr>
        <p:cxnSp>
          <p:nvCxnSpPr>
            <p:cNvPr id="361" name="直線接點 360">
              <a:extLst>
                <a:ext uri="{FF2B5EF4-FFF2-40B4-BE49-F238E27FC236}">
                  <a16:creationId xmlns:a16="http://schemas.microsoft.com/office/drawing/2014/main" id="{2EEC3A76-3573-469F-910A-3C291C5CD553}"/>
                </a:ext>
              </a:extLst>
            </p:cNvPr>
            <p:cNvCxnSpPr/>
            <p:nvPr/>
          </p:nvCxnSpPr>
          <p:spPr>
            <a:xfrm>
              <a:off x="6300786" y="3501008"/>
              <a:ext cx="5749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線接點 355">
              <a:extLst>
                <a:ext uri="{FF2B5EF4-FFF2-40B4-BE49-F238E27FC236}">
                  <a16:creationId xmlns:a16="http://schemas.microsoft.com/office/drawing/2014/main" id="{369F117A-6EFD-4AAE-8C14-F4CD2C98B50E}"/>
                </a:ext>
              </a:extLst>
            </p:cNvPr>
            <p:cNvCxnSpPr/>
            <p:nvPr/>
          </p:nvCxnSpPr>
          <p:spPr>
            <a:xfrm flipH="1">
              <a:off x="5724224" y="3501008"/>
              <a:ext cx="648036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線接點 356">
              <a:extLst>
                <a:ext uri="{FF2B5EF4-FFF2-40B4-BE49-F238E27FC236}">
                  <a16:creationId xmlns:a16="http://schemas.microsoft.com/office/drawing/2014/main" id="{305846CC-93F8-4F9E-81A3-B076DC40F2EC}"/>
                </a:ext>
              </a:extLst>
            </p:cNvPr>
            <p:cNvCxnSpPr/>
            <p:nvPr/>
          </p:nvCxnSpPr>
          <p:spPr>
            <a:xfrm flipH="1">
              <a:off x="6804284" y="3501008"/>
              <a:ext cx="648036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109" name="群組 362">
            <a:extLst>
              <a:ext uri="{FF2B5EF4-FFF2-40B4-BE49-F238E27FC236}">
                <a16:creationId xmlns:a16="http://schemas.microsoft.com/office/drawing/2014/main" id="{9E55FD4E-999B-4A02-9EAE-7243A93F3146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4283075"/>
            <a:ext cx="1727200" cy="0"/>
            <a:chOff x="5724224" y="3501008"/>
            <a:chExt cx="1728096" cy="0"/>
          </a:xfrm>
        </p:grpSpPr>
        <p:cxnSp>
          <p:nvCxnSpPr>
            <p:cNvPr id="364" name="直線接點 363">
              <a:extLst>
                <a:ext uri="{FF2B5EF4-FFF2-40B4-BE49-F238E27FC236}">
                  <a16:creationId xmlns:a16="http://schemas.microsoft.com/office/drawing/2014/main" id="{C17A5FA1-BBE3-4E05-9984-18FF23A0A309}"/>
                </a:ext>
              </a:extLst>
            </p:cNvPr>
            <p:cNvCxnSpPr/>
            <p:nvPr/>
          </p:nvCxnSpPr>
          <p:spPr>
            <a:xfrm>
              <a:off x="6300786" y="3501008"/>
              <a:ext cx="5749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直線接點 364">
              <a:extLst>
                <a:ext uri="{FF2B5EF4-FFF2-40B4-BE49-F238E27FC236}">
                  <a16:creationId xmlns:a16="http://schemas.microsoft.com/office/drawing/2014/main" id="{68109426-4F1D-4C42-906E-A1CDAE80C42F}"/>
                </a:ext>
              </a:extLst>
            </p:cNvPr>
            <p:cNvCxnSpPr/>
            <p:nvPr/>
          </p:nvCxnSpPr>
          <p:spPr>
            <a:xfrm flipH="1">
              <a:off x="5724224" y="3501008"/>
              <a:ext cx="648036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直線接點 365">
              <a:extLst>
                <a:ext uri="{FF2B5EF4-FFF2-40B4-BE49-F238E27FC236}">
                  <a16:creationId xmlns:a16="http://schemas.microsoft.com/office/drawing/2014/main" id="{E30F4972-8187-43BB-BDD5-BDC0C9857C5D}"/>
                </a:ext>
              </a:extLst>
            </p:cNvPr>
            <p:cNvCxnSpPr/>
            <p:nvPr/>
          </p:nvCxnSpPr>
          <p:spPr>
            <a:xfrm flipH="1">
              <a:off x="6804284" y="3501008"/>
              <a:ext cx="648036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110" name="群組 366">
            <a:extLst>
              <a:ext uri="{FF2B5EF4-FFF2-40B4-BE49-F238E27FC236}">
                <a16:creationId xmlns:a16="http://schemas.microsoft.com/office/drawing/2014/main" id="{1B8A8795-2B07-4EE6-8229-694555EE9DDB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5148263"/>
            <a:ext cx="1727200" cy="0"/>
            <a:chOff x="5724224" y="3501008"/>
            <a:chExt cx="1728096" cy="0"/>
          </a:xfrm>
        </p:grpSpPr>
        <p:cxnSp>
          <p:nvCxnSpPr>
            <p:cNvPr id="368" name="直線接點 367">
              <a:extLst>
                <a:ext uri="{FF2B5EF4-FFF2-40B4-BE49-F238E27FC236}">
                  <a16:creationId xmlns:a16="http://schemas.microsoft.com/office/drawing/2014/main" id="{22431B15-A81D-4968-A9B6-7B42573AD3FC}"/>
                </a:ext>
              </a:extLst>
            </p:cNvPr>
            <p:cNvCxnSpPr/>
            <p:nvPr/>
          </p:nvCxnSpPr>
          <p:spPr>
            <a:xfrm>
              <a:off x="6300786" y="3501008"/>
              <a:ext cx="5749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直線接點 368">
              <a:extLst>
                <a:ext uri="{FF2B5EF4-FFF2-40B4-BE49-F238E27FC236}">
                  <a16:creationId xmlns:a16="http://schemas.microsoft.com/office/drawing/2014/main" id="{1E8BDDA2-7A94-4B98-B34E-03C6FC5551F1}"/>
                </a:ext>
              </a:extLst>
            </p:cNvPr>
            <p:cNvCxnSpPr/>
            <p:nvPr/>
          </p:nvCxnSpPr>
          <p:spPr>
            <a:xfrm flipH="1">
              <a:off x="5724224" y="3501008"/>
              <a:ext cx="648036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直線接點 369">
              <a:extLst>
                <a:ext uri="{FF2B5EF4-FFF2-40B4-BE49-F238E27FC236}">
                  <a16:creationId xmlns:a16="http://schemas.microsoft.com/office/drawing/2014/main" id="{2323EF69-751D-4361-874D-2822BB616141}"/>
                </a:ext>
              </a:extLst>
            </p:cNvPr>
            <p:cNvCxnSpPr/>
            <p:nvPr/>
          </p:nvCxnSpPr>
          <p:spPr>
            <a:xfrm flipH="1">
              <a:off x="6804284" y="3501008"/>
              <a:ext cx="648036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111" name="群組 370">
            <a:extLst>
              <a:ext uri="{FF2B5EF4-FFF2-40B4-BE49-F238E27FC236}">
                <a16:creationId xmlns:a16="http://schemas.microsoft.com/office/drawing/2014/main" id="{BA3F0E91-6EEE-4955-88AD-57C902CD356C}"/>
              </a:ext>
            </a:extLst>
          </p:cNvPr>
          <p:cNvGrpSpPr>
            <a:grpSpLocks/>
          </p:cNvGrpSpPr>
          <p:nvPr/>
        </p:nvGrpSpPr>
        <p:grpSpPr bwMode="auto">
          <a:xfrm>
            <a:off x="5724525" y="6011863"/>
            <a:ext cx="1727200" cy="0"/>
            <a:chOff x="5724224" y="3501008"/>
            <a:chExt cx="1728096" cy="0"/>
          </a:xfrm>
        </p:grpSpPr>
        <p:cxnSp>
          <p:nvCxnSpPr>
            <p:cNvPr id="372" name="直線接點 371">
              <a:extLst>
                <a:ext uri="{FF2B5EF4-FFF2-40B4-BE49-F238E27FC236}">
                  <a16:creationId xmlns:a16="http://schemas.microsoft.com/office/drawing/2014/main" id="{FA11A39A-D568-4554-A47B-8C65C42FFB52}"/>
                </a:ext>
              </a:extLst>
            </p:cNvPr>
            <p:cNvCxnSpPr/>
            <p:nvPr/>
          </p:nvCxnSpPr>
          <p:spPr>
            <a:xfrm>
              <a:off x="6300786" y="3501008"/>
              <a:ext cx="57497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直線接點 372">
              <a:extLst>
                <a:ext uri="{FF2B5EF4-FFF2-40B4-BE49-F238E27FC236}">
                  <a16:creationId xmlns:a16="http://schemas.microsoft.com/office/drawing/2014/main" id="{86984708-EE60-49E5-942E-C8BF502F61C9}"/>
                </a:ext>
              </a:extLst>
            </p:cNvPr>
            <p:cNvCxnSpPr/>
            <p:nvPr/>
          </p:nvCxnSpPr>
          <p:spPr>
            <a:xfrm flipH="1">
              <a:off x="5724224" y="3501008"/>
              <a:ext cx="648036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直線接點 373">
              <a:extLst>
                <a:ext uri="{FF2B5EF4-FFF2-40B4-BE49-F238E27FC236}">
                  <a16:creationId xmlns:a16="http://schemas.microsoft.com/office/drawing/2014/main" id="{0342FB03-3DF9-4594-A500-EFEE47B548B2}"/>
                </a:ext>
              </a:extLst>
            </p:cNvPr>
            <p:cNvCxnSpPr/>
            <p:nvPr/>
          </p:nvCxnSpPr>
          <p:spPr>
            <a:xfrm flipH="1">
              <a:off x="6804284" y="3501008"/>
              <a:ext cx="648036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5" name="直線接點 374">
            <a:extLst>
              <a:ext uri="{FF2B5EF4-FFF2-40B4-BE49-F238E27FC236}">
                <a16:creationId xmlns:a16="http://schemas.microsoft.com/office/drawing/2014/main" id="{056118CF-4C18-42DA-8826-38516ADA3BD4}"/>
              </a:ext>
            </a:extLst>
          </p:cNvPr>
          <p:cNvCxnSpPr/>
          <p:nvPr/>
        </p:nvCxnSpPr>
        <p:spPr>
          <a:xfrm>
            <a:off x="5724525" y="4283075"/>
            <a:ext cx="0" cy="86518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接點 375">
            <a:extLst>
              <a:ext uri="{FF2B5EF4-FFF2-40B4-BE49-F238E27FC236}">
                <a16:creationId xmlns:a16="http://schemas.microsoft.com/office/drawing/2014/main" id="{D8872851-B2E3-4C28-A257-CD8D617E5747}"/>
              </a:ext>
            </a:extLst>
          </p:cNvPr>
          <p:cNvCxnSpPr/>
          <p:nvPr/>
        </p:nvCxnSpPr>
        <p:spPr>
          <a:xfrm>
            <a:off x="7451725" y="4283075"/>
            <a:ext cx="0" cy="865188"/>
          </a:xfrm>
          <a:prstGeom prst="lin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14" name="文字方塊 377">
            <a:extLst>
              <a:ext uri="{FF2B5EF4-FFF2-40B4-BE49-F238E27FC236}">
                <a16:creationId xmlns:a16="http://schemas.microsoft.com/office/drawing/2014/main" id="{E5783AC4-C699-4C79-A1A5-9AC4A9CAC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3563938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BF8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endParaRPr lang="zh-TW" altLang="en-US" sz="2000">
              <a:solidFill>
                <a:srgbClr val="BF83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4115" name="文字方塊 378">
            <a:extLst>
              <a:ext uri="{FF2B5EF4-FFF2-40B4-BE49-F238E27FC236}">
                <a16:creationId xmlns:a16="http://schemas.microsoft.com/office/drawing/2014/main" id="{8BEE8D7C-B947-4C15-A631-96B55FA09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5354638"/>
            <a:ext cx="4411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BF83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…</a:t>
            </a:r>
            <a:endParaRPr lang="zh-TW" altLang="en-US" sz="2000">
              <a:solidFill>
                <a:srgbClr val="BF83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381" name="直線單箭頭接點 380">
            <a:extLst>
              <a:ext uri="{FF2B5EF4-FFF2-40B4-BE49-F238E27FC236}">
                <a16:creationId xmlns:a16="http://schemas.microsoft.com/office/drawing/2014/main" id="{1E17F00F-7876-411A-87EC-8292D3A0BDCC}"/>
              </a:ext>
            </a:extLst>
          </p:cNvPr>
          <p:cNvCxnSpPr>
            <a:endCxn id="335" idx="2"/>
          </p:cNvCxnSpPr>
          <p:nvPr/>
        </p:nvCxnSpPr>
        <p:spPr>
          <a:xfrm flipV="1">
            <a:off x="5292725" y="4283079"/>
            <a:ext cx="0" cy="28892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17" name="文字方塊 381">
            <a:extLst>
              <a:ext uri="{FF2B5EF4-FFF2-40B4-BE49-F238E27FC236}">
                <a16:creationId xmlns:a16="http://schemas.microsoft.com/office/drawing/2014/main" id="{2E713E95-A2DE-4619-9652-6E59BEC27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42" y="4572000"/>
            <a:ext cx="835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 b="1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Tile </a:t>
            </a:r>
            <a:r>
              <a:rPr lang="en-US" altLang="zh-TW" sz="2000" b="1">
                <a:solidFill>
                  <a:srgbClr val="4D00B1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1</a:t>
            </a:r>
            <a:endParaRPr lang="zh-TW" altLang="en-US" sz="2000" b="1">
              <a:solidFill>
                <a:srgbClr val="4D00B1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384" name="直線單箭頭接點 383">
            <a:extLst>
              <a:ext uri="{FF2B5EF4-FFF2-40B4-BE49-F238E27FC236}">
                <a16:creationId xmlns:a16="http://schemas.microsoft.com/office/drawing/2014/main" id="{73AFF232-4A59-4D43-9C0A-896AE3F4C422}"/>
              </a:ext>
            </a:extLst>
          </p:cNvPr>
          <p:cNvCxnSpPr>
            <a:endCxn id="338" idx="0"/>
          </p:cNvCxnSpPr>
          <p:nvPr/>
        </p:nvCxnSpPr>
        <p:spPr>
          <a:xfrm>
            <a:off x="7885113" y="4859342"/>
            <a:ext cx="0" cy="288925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19" name="文字方塊 384">
            <a:extLst>
              <a:ext uri="{FF2B5EF4-FFF2-40B4-BE49-F238E27FC236}">
                <a16:creationId xmlns:a16="http://schemas.microsoft.com/office/drawing/2014/main" id="{C5629625-7BD4-4FA3-9936-03C9BA13D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0300" y="4562475"/>
            <a:ext cx="877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 b="1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Tile </a:t>
            </a:r>
            <a:r>
              <a:rPr lang="en-US" altLang="zh-TW" sz="2000" b="1" i="1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</a:t>
            </a:r>
            <a:endParaRPr lang="zh-TW" altLang="en-US" sz="2000" b="1" i="1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4120" name="文字方塊 385">
            <a:extLst>
              <a:ext uri="{FF2B5EF4-FFF2-40B4-BE49-F238E27FC236}">
                <a16:creationId xmlns:a16="http://schemas.microsoft.com/office/drawing/2014/main" id="{0EF85170-7431-43AB-B19F-238331BBA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6011863"/>
            <a:ext cx="565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(a)</a:t>
            </a: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4121" name="文字方塊 386">
            <a:extLst>
              <a:ext uri="{FF2B5EF4-FFF2-40B4-BE49-F238E27FC236}">
                <a16:creationId xmlns:a16="http://schemas.microsoft.com/office/drawing/2014/main" id="{9DB0BCB3-F93E-4DC0-BD97-7EFA6F561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6011863"/>
            <a:ext cx="497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(b)</a:t>
            </a: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4122" name="投影片編號版面配置區 387">
            <a:extLst>
              <a:ext uri="{FF2B5EF4-FFF2-40B4-BE49-F238E27FC236}">
                <a16:creationId xmlns:a16="http://schemas.microsoft.com/office/drawing/2014/main" id="{06D1182E-CF58-42C0-9855-395B892DF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9FFD061-AF30-437A-AEB1-6BAD7825F87C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31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E18748-B7C8-4006-B0FB-BB582D4F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zh-TW">
                <a:ea typeface="新細明體" pitchFamily="18" charset="-120"/>
              </a:rPr>
              <a:t>Wavefront Parallel Processing (WPP)</a:t>
            </a:r>
            <a:endParaRPr lang="zh-TW" altLang="en-US">
              <a:ea typeface="新細明體" pitchFamily="18" charset="-120"/>
            </a:endParaRPr>
          </a:p>
        </p:txBody>
      </p:sp>
      <p:pic>
        <p:nvPicPr>
          <p:cNvPr id="46083" name="Picture 2">
            <a:extLst>
              <a:ext uri="{FF2B5EF4-FFF2-40B4-BE49-F238E27FC236}">
                <a16:creationId xmlns:a16="http://schemas.microsoft.com/office/drawing/2014/main" id="{29F77D32-65C6-4E4D-B75B-D102614D744B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7" y="1620838"/>
            <a:ext cx="7953375" cy="4133850"/>
          </a:xfrm>
        </p:spPr>
      </p:pic>
      <p:sp>
        <p:nvSpPr>
          <p:cNvPr id="46084" name="投影片編號版面配置區 4">
            <a:extLst>
              <a:ext uri="{FF2B5EF4-FFF2-40B4-BE49-F238E27FC236}">
                <a16:creationId xmlns:a16="http://schemas.microsoft.com/office/drawing/2014/main" id="{5C95AB1A-FD87-4525-A044-A175967AE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B58259B-8642-42A5-9A3C-B36102116BCD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32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0D8F37-35A6-4AD5-9893-4273F73E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zh-TW">
                <a:ea typeface="新細明體" pitchFamily="18" charset="-120"/>
              </a:rPr>
              <a:t>HE10 vs. Main</a:t>
            </a:r>
            <a:endParaRPr lang="zh-TW" altLang="en-US">
              <a:ea typeface="新細明體" pitchFamily="18" charset="-12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85423AE-9B6C-43D1-B021-3F3AA177533C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457200" y="1147766"/>
          <a:ext cx="8229600" cy="4883151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00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Tools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High Efficiency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(10-bit Codec)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Main Profile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(8-bit Codec)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CU Size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8x8</a:t>
                      </a:r>
                      <a:r>
                        <a:rPr kumimoji="0" lang="en-GB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~64x64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16x16~64x64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PU Partition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Symmetric/</a:t>
                      </a:r>
                      <a:r>
                        <a:rPr kumimoji="0" lang="en-GB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Asymmetric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4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TU Partition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RQT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4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MV Prediction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AMVP, MRG, MRG-Skip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Intra Prediction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DC, Planar, 33 Directions, </a:t>
                      </a:r>
                      <a:r>
                        <a:rPr kumimoji="0" lang="fr-FR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DM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4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Transform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sv-SE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DCT 4x4~32x32, DST/</a:t>
                      </a:r>
                      <a:r>
                        <a:rPr kumimoji="0" lang="sv-SE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Skip 4x4 (Intra)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4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Interpolation Filter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DCT-IF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14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In-loop Filter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De-blocking, SAO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14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Entropy Coding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CABAC (</a:t>
                      </a:r>
                      <a:r>
                        <a:rPr kumimoji="0" lang="en-GB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Tiles, WPP)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8169" name="矩形 4">
            <a:extLst>
              <a:ext uri="{FF2B5EF4-FFF2-40B4-BE49-F238E27FC236}">
                <a16:creationId xmlns:a16="http://schemas.microsoft.com/office/drawing/2014/main" id="{0799C21F-C006-485B-BFC8-8100D41BE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7" y="6061075"/>
            <a:ext cx="6162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* Only </a:t>
            </a:r>
            <a:r>
              <a:rPr lang="en-US" altLang="zh-TW" sz="2000" b="1">
                <a:solidFill>
                  <a:srgbClr val="FFFFFF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Main Profile is adopted in the draft</a:t>
            </a:r>
            <a:endParaRPr lang="zh-TW" altLang="en-US" sz="2000">
              <a:solidFill>
                <a:srgbClr val="FFFFFF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48170" name="投影片編號版面配置區 5">
            <a:extLst>
              <a:ext uri="{FF2B5EF4-FFF2-40B4-BE49-F238E27FC236}">
                <a16:creationId xmlns:a16="http://schemas.microsoft.com/office/drawing/2014/main" id="{2E57D30D-A252-4270-852A-BFD72144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C88AD37-5109-4C03-B6C7-107B85F92507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33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4357FD-8CD3-4B8D-A568-4155729B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zh-TW">
                <a:ea typeface="新細明體" pitchFamily="18" charset="-120"/>
              </a:rPr>
              <a:t>HEVC Scalable Extension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81E24E-E1D8-48BD-9EC8-9E12CD2984F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b="1" dirty="0">
                <a:ea typeface="新細明體" pitchFamily="18" charset="-120"/>
              </a:rPr>
              <a:t>Goal: </a:t>
            </a:r>
            <a:r>
              <a:rPr lang="en-US" altLang="zh-TW" dirty="0">
                <a:ea typeface="新細明體" pitchFamily="18" charset="-120"/>
              </a:rPr>
              <a:t>adding scalability to HEVC</a:t>
            </a:r>
          </a:p>
          <a:p>
            <a:pPr lvl="1">
              <a:defRPr/>
            </a:pPr>
            <a:r>
              <a:rPr lang="en-GB" altLang="zh-TW" dirty="0">
                <a:ea typeface="新細明體" pitchFamily="18" charset="-120"/>
              </a:rPr>
              <a:t>Spatial scalability</a:t>
            </a:r>
          </a:p>
          <a:p>
            <a:pPr lvl="1">
              <a:defRPr/>
            </a:pPr>
            <a:r>
              <a:rPr lang="en-GB" altLang="zh-TW" dirty="0">
                <a:ea typeface="新細明體" pitchFamily="18" charset="-120"/>
              </a:rPr>
              <a:t>Intra-only spatial scalability</a:t>
            </a:r>
          </a:p>
          <a:p>
            <a:pPr lvl="1">
              <a:defRPr/>
            </a:pPr>
            <a:r>
              <a:rPr lang="en-GB" altLang="zh-TW" dirty="0">
                <a:ea typeface="新細明體" pitchFamily="18" charset="-120"/>
              </a:rPr>
              <a:t>SNR scalability</a:t>
            </a:r>
          </a:p>
          <a:p>
            <a:pPr lvl="1">
              <a:defRPr/>
            </a:pPr>
            <a:r>
              <a:rPr lang="en-US" altLang="zh-TW" dirty="0">
                <a:ea typeface="新細明體" pitchFamily="18" charset="-120"/>
              </a:rPr>
              <a:t>Coding standard spatial scalability (AVC BL)</a:t>
            </a:r>
          </a:p>
        </p:txBody>
      </p:sp>
      <p:sp>
        <p:nvSpPr>
          <p:cNvPr id="50180" name="投影片編號版面配置區 3">
            <a:extLst>
              <a:ext uri="{FF2B5EF4-FFF2-40B4-BE49-F238E27FC236}">
                <a16:creationId xmlns:a16="http://schemas.microsoft.com/office/drawing/2014/main" id="{D35B0C79-CFA9-40F2-8A4B-B92F1E17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22797B0B-7B50-45A0-A1A3-EEC63C773778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34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6859E-9886-477B-9A13-617BFD0AB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zh-TW">
                <a:ea typeface="新細明體" pitchFamily="18" charset="-120"/>
              </a:rPr>
              <a:t>CfP Test Conditions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0DF7B4-A665-4684-A186-9F74CAFAFA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GB" altLang="zh-TW">
                <a:ea typeface="新細明體" pitchFamily="18" charset="-120"/>
              </a:rPr>
              <a:t>7 Sequences, 4 BL &amp; 4 EL Rate Points</a:t>
            </a:r>
            <a:endParaRPr lang="zh-TW" altLang="en-US">
              <a:ea typeface="新細明體" pitchFamily="18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E8C5458-68CA-4162-9342-66CBF91EC521}"/>
              </a:ext>
            </a:extLst>
          </p:cNvPr>
          <p:cNvGraphicFramePr>
            <a:graphicFrameLocks noGrp="1"/>
          </p:cNvGraphicFramePr>
          <p:nvPr/>
        </p:nvGraphicFramePr>
        <p:xfrm>
          <a:off x="723900" y="2019304"/>
          <a:ext cx="7920038" cy="2570163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97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97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80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EL Resolution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BL Resolution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# of Seqs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0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1.5x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26" marB="45726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2x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851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 A+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3840x2048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1920x1024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85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3840x2160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1920x1080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8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 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1920x1080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1280x720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960x540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1243" name="投影片編號版面配置區 4">
            <a:extLst>
              <a:ext uri="{FF2B5EF4-FFF2-40B4-BE49-F238E27FC236}">
                <a16:creationId xmlns:a16="http://schemas.microsoft.com/office/drawing/2014/main" id="{BA02106F-65E6-4F29-87D8-590C099C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15DBB414-5D81-474F-9853-BFA65F14DF5C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35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33E277-D26D-4258-A715-E36AFC47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zh-TW">
                <a:ea typeface="新細明體" pitchFamily="18" charset="-120"/>
              </a:rPr>
              <a:t>3D Video Coding</a:t>
            </a:r>
            <a:endParaRPr lang="zh-TW" altLang="en-US">
              <a:ea typeface="新細明體" pitchFamily="18" charset="-120"/>
            </a:endParaRPr>
          </a:p>
        </p:txBody>
      </p:sp>
      <p:pic>
        <p:nvPicPr>
          <p:cNvPr id="52227" name="Picture 4" descr="Fig01">
            <a:extLst>
              <a:ext uri="{FF2B5EF4-FFF2-40B4-BE49-F238E27FC236}">
                <a16:creationId xmlns:a16="http://schemas.microsoft.com/office/drawing/2014/main" id="{F7225C07-35ED-466A-85D8-7CC13FC60F56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1590679"/>
            <a:ext cx="5976938" cy="4462463"/>
          </a:xfrm>
        </p:spPr>
      </p:pic>
      <p:sp>
        <p:nvSpPr>
          <p:cNvPr id="52228" name="投影片編號版面配置區 4">
            <a:extLst>
              <a:ext uri="{FF2B5EF4-FFF2-40B4-BE49-F238E27FC236}">
                <a16:creationId xmlns:a16="http://schemas.microsoft.com/office/drawing/2014/main" id="{2592FBA6-CD59-413F-848A-AE401273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42F620A0-999E-4E1D-8351-5551D7605763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36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093920-20D7-48C9-8598-CC21EC370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zh-TW">
                <a:ea typeface="新細明體" pitchFamily="18" charset="-120"/>
              </a:rPr>
              <a:t>3D Video Coding Progress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0C3DC3-6A81-4FAE-85D8-160988ED402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Totally 20 ad hoc group meeting on</a:t>
            </a:r>
          </a:p>
          <a:p>
            <a:pPr lvl="1">
              <a:defRPr/>
            </a:pPr>
            <a:r>
              <a:rPr lang="en-US" altLang="zh-TW" dirty="0">
                <a:ea typeface="新細明體" pitchFamily="18" charset="-120"/>
              </a:rPr>
              <a:t>Free-viewpoint TV (in the past)</a:t>
            </a:r>
          </a:p>
          <a:p>
            <a:pPr lvl="1">
              <a:defRPr/>
            </a:pPr>
            <a:r>
              <a:rPr lang="en-US" altLang="zh-TW" dirty="0">
                <a:ea typeface="新細明體" pitchFamily="18" charset="-120"/>
              </a:rPr>
              <a:t>3D video coding (in the past)</a:t>
            </a:r>
          </a:p>
          <a:p>
            <a:pPr>
              <a:defRPr/>
            </a:pPr>
            <a:r>
              <a:rPr lang="en-US" altLang="zh-TW" dirty="0">
                <a:ea typeface="新細明體" pitchFamily="18" charset="-120"/>
              </a:rPr>
              <a:t>Standardization Tracks Considered in 3D Video</a:t>
            </a:r>
            <a:r>
              <a:rPr lang="en-GB" altLang="zh-TW" dirty="0">
                <a:ea typeface="新細明體" pitchFamily="18" charset="-120"/>
              </a:rPr>
              <a:t> Coding</a:t>
            </a:r>
          </a:p>
          <a:p>
            <a:pPr lvl="1">
              <a:defRPr/>
            </a:pPr>
            <a:r>
              <a:rPr lang="en-US" altLang="zh-TW" dirty="0">
                <a:ea typeface="新細明體" pitchFamily="18" charset="-120"/>
              </a:rPr>
              <a:t>MVC compatible extension including depth</a:t>
            </a:r>
          </a:p>
          <a:p>
            <a:pPr lvl="1">
              <a:defRPr/>
            </a:pPr>
            <a:r>
              <a:rPr lang="en-GB" altLang="zh-TW" dirty="0">
                <a:ea typeface="新細明體" pitchFamily="18" charset="-120"/>
              </a:rPr>
              <a:t>AVC compatible video-plus-depth extension</a:t>
            </a:r>
          </a:p>
          <a:p>
            <a:pPr lvl="1">
              <a:defRPr/>
            </a:pPr>
            <a:r>
              <a:rPr lang="en-GB" altLang="zh-TW" dirty="0">
                <a:ea typeface="新細明體" pitchFamily="18" charset="-120"/>
              </a:rPr>
              <a:t>HEVC 3D extensions</a:t>
            </a:r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53252" name="投影片編號版面配置區 3">
            <a:extLst>
              <a:ext uri="{FF2B5EF4-FFF2-40B4-BE49-F238E27FC236}">
                <a16:creationId xmlns:a16="http://schemas.microsoft.com/office/drawing/2014/main" id="{3F8FCB6E-D2C2-4311-AF1E-784E8F00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ED21FBF-925C-469E-B6A7-2993316AAD2E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37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9F02A4-FC3F-460D-BB66-063966D7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zh-TW">
                <a:ea typeface="新細明體" pitchFamily="18" charset="-120"/>
              </a:rPr>
              <a:t>3DV Experimental Framework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AABE45-48F0-4A88-B029-0A219A8A29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GB" altLang="zh-TW">
                <a:ea typeface="新細明體" pitchFamily="18" charset="-120"/>
              </a:rPr>
              <a:t>Advanced stereoscopic processing</a:t>
            </a:r>
          </a:p>
          <a:p>
            <a:pPr>
              <a:defRPr/>
            </a:pPr>
            <a:endParaRPr lang="en-GB" altLang="zh-TW">
              <a:ea typeface="新細明體" pitchFamily="18" charset="-120"/>
            </a:endParaRPr>
          </a:p>
          <a:p>
            <a:pPr>
              <a:defRPr/>
            </a:pPr>
            <a:endParaRPr lang="en-GB" altLang="zh-TW">
              <a:ea typeface="新細明體" pitchFamily="18" charset="-120"/>
            </a:endParaRPr>
          </a:p>
          <a:p>
            <a:pPr>
              <a:defRPr/>
            </a:pPr>
            <a:endParaRPr lang="en-GB" altLang="zh-TW">
              <a:ea typeface="新細明體" pitchFamily="18" charset="-120"/>
            </a:endParaRPr>
          </a:p>
          <a:p>
            <a:pPr>
              <a:defRPr/>
            </a:pPr>
            <a:r>
              <a:rPr lang="en-GB" altLang="zh-TW">
                <a:ea typeface="新細明體" pitchFamily="18" charset="-120"/>
              </a:rPr>
              <a:t>Auto-stereoscopic display</a:t>
            </a:r>
            <a:endParaRPr lang="zh-TW" altLang="en-US">
              <a:ea typeface="新細明體" pitchFamily="18" charset="-120"/>
            </a:endParaRPr>
          </a:p>
        </p:txBody>
      </p:sp>
      <p:pic>
        <p:nvPicPr>
          <p:cNvPr id="54276" name="Picture 3">
            <a:extLst>
              <a:ext uri="{FF2B5EF4-FFF2-40B4-BE49-F238E27FC236}">
                <a16:creationId xmlns:a16="http://schemas.microsoft.com/office/drawing/2014/main" id="{841E450C-96E5-437E-8544-E815A4FE0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7" y="1939925"/>
            <a:ext cx="69056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7" name="Picture 4">
            <a:extLst>
              <a:ext uri="{FF2B5EF4-FFF2-40B4-BE49-F238E27FC236}">
                <a16:creationId xmlns:a16="http://schemas.microsoft.com/office/drawing/2014/main" id="{B913D22B-58BE-4449-AB20-977588FEC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4152904"/>
            <a:ext cx="70294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投影片編號版面配置區 7">
            <a:extLst>
              <a:ext uri="{FF2B5EF4-FFF2-40B4-BE49-F238E27FC236}">
                <a16:creationId xmlns:a16="http://schemas.microsoft.com/office/drawing/2014/main" id="{70EAA30A-6F46-4CDA-AAB9-01F446FA7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56D72C8E-9DEF-47F0-936C-C5DC249BCD4E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38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D0233D-D7A1-4172-AFD6-5D1ADC69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GB" altLang="zh-TW" sz="2500">
                <a:ea typeface="新細明體" pitchFamily="18" charset="-120"/>
              </a:rPr>
              <a:t>Standardization Tracks Considered in 3D Video Coding</a:t>
            </a:r>
            <a:endParaRPr lang="zh-TW" altLang="en-US" sz="2500">
              <a:ea typeface="新細明體" pitchFamily="18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BA8038-EB05-45A9-8171-114FBCEFCA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itchFamily="18" charset="-120"/>
              </a:rPr>
              <a:t>MVC compatible extension including depth</a:t>
            </a:r>
          </a:p>
          <a:p>
            <a:pPr>
              <a:defRPr/>
            </a:pPr>
            <a:r>
              <a:rPr lang="en-GB" altLang="zh-TW">
                <a:ea typeface="新細明體" pitchFamily="18" charset="-120"/>
              </a:rPr>
              <a:t>AVC compatible video-plus-depth extension</a:t>
            </a:r>
          </a:p>
          <a:p>
            <a:pPr>
              <a:defRPr/>
            </a:pPr>
            <a:r>
              <a:rPr lang="en-GB" altLang="zh-TW">
                <a:ea typeface="新細明體" pitchFamily="18" charset="-120"/>
              </a:rPr>
              <a:t>HEVC 3D extensions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55300" name="投影片編號版面配置區 3">
            <a:extLst>
              <a:ext uri="{FF2B5EF4-FFF2-40B4-BE49-F238E27FC236}">
                <a16:creationId xmlns:a16="http://schemas.microsoft.com/office/drawing/2014/main" id="{1B0B59C6-CFCE-4AFC-82F1-4E919868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BD735A2-2CCD-4735-A75A-3FC0C6F59B08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39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65F4B-BDF6-4B96-A634-74C8BAEC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itchFamily="18" charset="-120"/>
              </a:rPr>
              <a:t>High-Efficiency Video Coding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89CD53-0D6D-4C9E-BB66-1C73C780607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sz="quarter" idx="1"/>
          </p:nvPr>
        </p:nvSpPr>
        <p:spPr bwMode="invGray">
          <a:blipFill>
            <a:blip r:embed="rId2"/>
            <a:stretch>
              <a:fillRect l="-1639" t="-1418"/>
            </a:stretch>
          </a:blipFill>
        </p:spPr>
        <p:txBody>
          <a:bodyPr/>
          <a:lstStyle/>
          <a:p>
            <a:pPr>
              <a:defRPr/>
            </a:pPr>
            <a:r>
              <a:rPr lang="zh-TW" altLang="en-US" dirty="0">
                <a:noFill/>
              </a:rPr>
              <a:t> </a:t>
            </a:r>
          </a:p>
        </p:txBody>
      </p:sp>
      <p:sp>
        <p:nvSpPr>
          <p:cNvPr id="11268" name="投影片編號版面配置區 3">
            <a:extLst>
              <a:ext uri="{FF2B5EF4-FFF2-40B4-BE49-F238E27FC236}">
                <a16:creationId xmlns:a16="http://schemas.microsoft.com/office/drawing/2014/main" id="{1E21F293-D53B-4BC7-B4DB-B005B59E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3B3F4F9A-2071-40AF-BC9E-D81B5D8F59CA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4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8DBC98-3952-44D7-B38C-7C6964B2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itchFamily="18" charset="-120"/>
              </a:rPr>
              <a:t>Coding Performance</a:t>
            </a:r>
            <a:endParaRPr lang="zh-TW" altLang="en-US">
              <a:ea typeface="新細明體" pitchFamily="18" charset="-120"/>
            </a:endParaRPr>
          </a:p>
        </p:txBody>
      </p:sp>
      <p:graphicFrame>
        <p:nvGraphicFramePr>
          <p:cNvPr id="12291" name="內容版面配置區 6">
            <a:extLst>
              <a:ext uri="{FF2B5EF4-FFF2-40B4-BE49-F238E27FC236}">
                <a16:creationId xmlns:a16="http://schemas.microsoft.com/office/drawing/2014/main" id="{501E7478-201E-48A8-ABF0-AE4971658EEB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63109937"/>
              </p:ext>
            </p:extLst>
          </p:nvPr>
        </p:nvGraphicFramePr>
        <p:xfrm>
          <a:off x="835029" y="1508129"/>
          <a:ext cx="7470775" cy="435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Worksheet" r:id="rId3" imgW="7638919" imgH="4457826" progId="Excel.Sheet.8">
                  <p:embed/>
                </p:oleObj>
              </mc:Choice>
              <mc:Fallback>
                <p:oleObj name="Worksheet" r:id="rId3" imgW="7638919" imgH="4457826" progId="Excel.Sheet.8">
                  <p:embed/>
                  <p:pic>
                    <p:nvPicPr>
                      <p:cNvPr id="12291" name="內容版面配置區 6">
                        <a:extLst>
                          <a:ext uri="{FF2B5EF4-FFF2-40B4-BE49-F238E27FC236}">
                            <a16:creationId xmlns:a16="http://schemas.microsoft.com/office/drawing/2014/main" id="{501E7478-201E-48A8-ABF0-AE4971658EEB}"/>
                          </a:ext>
                        </a:extLst>
                      </p:cNvPr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9" y="1508129"/>
                        <a:ext cx="7470775" cy="435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圓角矩形圖說文字 4">
            <a:extLst>
              <a:ext uri="{FF2B5EF4-FFF2-40B4-BE49-F238E27FC236}">
                <a16:creationId xmlns:a16="http://schemas.microsoft.com/office/drawing/2014/main" id="{0334B9B2-04EF-43C5-A12F-CD18C4C327E7}"/>
              </a:ext>
            </a:extLst>
          </p:cNvPr>
          <p:cNvSpPr/>
          <p:nvPr/>
        </p:nvSpPr>
        <p:spPr>
          <a:xfrm>
            <a:off x="6167442" y="1125538"/>
            <a:ext cx="1284287" cy="374650"/>
          </a:xfrm>
          <a:prstGeom prst="wedgeRoundRectCallout">
            <a:avLst>
              <a:gd name="adj1" fmla="val 42872"/>
              <a:gd name="adj2" fmla="val 141395"/>
              <a:gd name="adj3" fmla="val 16667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dirty="0">
                <a:solidFill>
                  <a:srgbClr val="000000"/>
                </a:solidFill>
                <a:latin typeface="Times New Roman"/>
                <a:ea typeface="標楷體"/>
              </a:rPr>
              <a:t>Max 43.7%</a:t>
            </a: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ACC050EA-947D-4C31-BB06-34155CA11B40}"/>
              </a:ext>
            </a:extLst>
          </p:cNvPr>
          <p:cNvCxnSpPr/>
          <p:nvPr/>
        </p:nvCxnSpPr>
        <p:spPr bwMode="auto">
          <a:xfrm flipV="1">
            <a:off x="7375525" y="1624013"/>
            <a:ext cx="0" cy="3873500"/>
          </a:xfrm>
          <a:prstGeom prst="line">
            <a:avLst/>
          </a:prstGeom>
          <a:pattFill prst="pct25">
            <a:fgClr>
              <a:schemeClr val="tx1"/>
            </a:fgClr>
            <a:bgClr>
              <a:srgbClr val="3366FF"/>
            </a:bgClr>
          </a:patt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2294" name="文字方塊 1">
            <a:extLst>
              <a:ext uri="{FF2B5EF4-FFF2-40B4-BE49-F238E27FC236}">
                <a16:creationId xmlns:a16="http://schemas.microsoft.com/office/drawing/2014/main" id="{EBEC1959-DB59-4A30-B226-7559B6155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3967" y="1122367"/>
            <a:ext cx="128428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HM 2.0 vs.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JM17.0</a:t>
            </a:r>
            <a:endParaRPr lang="zh-TW" altLang="en-US" sz="2000" b="1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295" name="投影片編號版面配置區 9">
            <a:extLst>
              <a:ext uri="{FF2B5EF4-FFF2-40B4-BE49-F238E27FC236}">
                <a16:creationId xmlns:a16="http://schemas.microsoft.com/office/drawing/2014/main" id="{22A3834A-22FD-41ED-8D3B-CB430CC63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8048B05A-2399-4CE6-8053-2A576B43AA07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5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12296" name="文字方塊 2">
            <a:extLst>
              <a:ext uri="{FF2B5EF4-FFF2-40B4-BE49-F238E27FC236}">
                <a16:creationId xmlns:a16="http://schemas.microsoft.com/office/drawing/2014/main" id="{994C6970-CEBF-4BC4-9850-ECBB8D9A0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025" y="5907092"/>
            <a:ext cx="6375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 dirty="0">
                <a:solidFill>
                  <a:srgbClr val="FFFFFF"/>
                </a:solidFill>
                <a:latin typeface="Arial" panose="020B0604020202020204" pitchFamily="34" charset="0"/>
              </a:rPr>
              <a:t>- BD-rate: </a:t>
            </a:r>
            <a:r>
              <a:rPr lang="en-US" altLang="zh-TW" sz="2000" dirty="0" err="1">
                <a:solidFill>
                  <a:srgbClr val="FFFFFF"/>
                </a:solidFill>
                <a:latin typeface="Arial" panose="020B0604020202020204" pitchFamily="34" charset="0"/>
              </a:rPr>
              <a:t>Bjøntegaard</a:t>
            </a:r>
            <a:r>
              <a:rPr lang="en-US" altLang="zh-TW" sz="2000" dirty="0">
                <a:solidFill>
                  <a:srgbClr val="FFFFFF"/>
                </a:solidFill>
                <a:latin typeface="Arial" panose="020B0604020202020204" pitchFamily="34" charset="0"/>
              </a:rPr>
              <a:t> delta bit rate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 dirty="0">
                <a:solidFill>
                  <a:srgbClr val="FFFFFF"/>
                </a:solidFill>
                <a:latin typeface="Arial" panose="020B0604020202020204" pitchFamily="34" charset="0"/>
              </a:rPr>
              <a:t>- HE: high efficiency (10-bit codec), LC: low complexity</a:t>
            </a:r>
            <a:endParaRPr lang="zh-TW" altLang="en-US" sz="20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BA6D73-8969-4DF1-BF1B-FE51C98F31F1}"/>
              </a:ext>
            </a:extLst>
          </p:cNvPr>
          <p:cNvSpPr/>
          <p:nvPr/>
        </p:nvSpPr>
        <p:spPr bwMode="white">
          <a:xfrm>
            <a:off x="5083728" y="5352176"/>
            <a:ext cx="159379" cy="335560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B408950-324D-42FE-9593-D2A358F1EBF3}"/>
              </a:ext>
            </a:extLst>
          </p:cNvPr>
          <p:cNvSpPr txBox="1"/>
          <p:nvPr/>
        </p:nvSpPr>
        <p:spPr>
          <a:xfrm>
            <a:off x="5040923" y="53544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lang="zh-TW" altLang="en-US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BDE2204-F77F-401E-B3D0-839E34FBF273}"/>
              </a:ext>
            </a:extLst>
          </p:cNvPr>
          <p:cNvSpPr/>
          <p:nvPr/>
        </p:nvSpPr>
        <p:spPr bwMode="white">
          <a:xfrm>
            <a:off x="3900881" y="5352176"/>
            <a:ext cx="2525082" cy="380286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DBA4590-6DC3-430B-A7A9-C4941C0C3A64}"/>
              </a:ext>
            </a:extLst>
          </p:cNvPr>
          <p:cNvSpPr txBox="1"/>
          <p:nvPr/>
        </p:nvSpPr>
        <p:spPr>
          <a:xfrm>
            <a:off x="3833990" y="5371071"/>
            <a:ext cx="2413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/>
                </a:solidFill>
              </a:rPr>
              <a:t>Y</a:t>
            </a:r>
            <a:r>
              <a:rPr lang="zh-TW" altLang="en-US" b="1" dirty="0">
                <a:solidFill>
                  <a:schemeClr val="bg2"/>
                </a:solidFill>
              </a:rPr>
              <a:t> </a:t>
            </a:r>
            <a:r>
              <a:rPr lang="en-US" altLang="zh-TW" b="1" dirty="0">
                <a:solidFill>
                  <a:schemeClr val="bg2"/>
                </a:solidFill>
              </a:rPr>
              <a:t>BD-rate savings (%)</a:t>
            </a:r>
            <a:endParaRPr lang="zh-TW" alt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B8D0A-2F6A-4702-BBD5-953191548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>
                <a:ea typeface="新細明體" pitchFamily="18" charset="-120"/>
              </a:rPr>
              <a:t>Time Complexity</a:t>
            </a:r>
            <a:endParaRPr lang="zh-TW" altLang="en-US">
              <a:ea typeface="新細明體" pitchFamily="18" charset="-120"/>
            </a:endParaRPr>
          </a:p>
        </p:txBody>
      </p:sp>
      <p:graphicFrame>
        <p:nvGraphicFramePr>
          <p:cNvPr id="13315" name="內容版面配置區 6">
            <a:extLst>
              <a:ext uri="{FF2B5EF4-FFF2-40B4-BE49-F238E27FC236}">
                <a16:creationId xmlns:a16="http://schemas.microsoft.com/office/drawing/2014/main" id="{A404A6A0-2838-4FD2-BF12-26CB15FB8060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48903967"/>
              </p:ext>
            </p:extLst>
          </p:nvPr>
        </p:nvGraphicFramePr>
        <p:xfrm>
          <a:off x="841379" y="1465263"/>
          <a:ext cx="7458075" cy="444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Worksheet" r:id="rId3" imgW="7638919" imgH="4553132" progId="Excel.Sheet.8">
                  <p:embed/>
                </p:oleObj>
              </mc:Choice>
              <mc:Fallback>
                <p:oleObj name="Worksheet" r:id="rId3" imgW="7638919" imgH="4553132" progId="Excel.Sheet.8">
                  <p:embed/>
                  <p:pic>
                    <p:nvPicPr>
                      <p:cNvPr id="13315" name="內容版面配置區 6">
                        <a:extLst>
                          <a:ext uri="{FF2B5EF4-FFF2-40B4-BE49-F238E27FC236}">
                            <a16:creationId xmlns:a16="http://schemas.microsoft.com/office/drawing/2014/main" id="{A404A6A0-2838-4FD2-BF12-26CB15FB8060}"/>
                          </a:ext>
                        </a:extLst>
                      </p:cNvPr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9" y="1465263"/>
                        <a:ext cx="7458075" cy="444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文字方塊 1">
            <a:extLst>
              <a:ext uri="{FF2B5EF4-FFF2-40B4-BE49-F238E27FC236}">
                <a16:creationId xmlns:a16="http://schemas.microsoft.com/office/drawing/2014/main" id="{9F16F6FE-4572-4C55-8018-359905ACE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3967" y="1122367"/>
            <a:ext cx="128428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HM 2.0 vs.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TW" sz="20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JM17.0</a:t>
            </a:r>
            <a:endParaRPr lang="zh-TW" altLang="en-US" sz="2000" b="1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" name="圓角矩形圖說文字 9">
            <a:extLst>
              <a:ext uri="{FF2B5EF4-FFF2-40B4-BE49-F238E27FC236}">
                <a16:creationId xmlns:a16="http://schemas.microsoft.com/office/drawing/2014/main" id="{FDFA912C-F987-45D3-A186-6BFBFA803554}"/>
              </a:ext>
            </a:extLst>
          </p:cNvPr>
          <p:cNvSpPr/>
          <p:nvPr/>
        </p:nvSpPr>
        <p:spPr>
          <a:xfrm>
            <a:off x="3246438" y="1125538"/>
            <a:ext cx="1757362" cy="374650"/>
          </a:xfrm>
          <a:prstGeom prst="wedgeRoundRectCallout">
            <a:avLst>
              <a:gd name="adj1" fmla="val -48289"/>
              <a:gd name="adj2" fmla="val 98842"/>
              <a:gd name="adj3" fmla="val 16667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TW" sz="1600" dirty="0">
                <a:solidFill>
                  <a:srgbClr val="000000"/>
                </a:solidFill>
                <a:latin typeface="Times New Roman"/>
                <a:ea typeface="標楷體"/>
              </a:rPr>
              <a:t>Dec Time &lt; 74%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0416DF72-4C68-4261-89EC-B5FF86F5779E}"/>
              </a:ext>
            </a:extLst>
          </p:cNvPr>
          <p:cNvCxnSpPr/>
          <p:nvPr/>
        </p:nvCxnSpPr>
        <p:spPr bwMode="auto">
          <a:xfrm flipV="1">
            <a:off x="3265488" y="1589088"/>
            <a:ext cx="0" cy="3873500"/>
          </a:xfrm>
          <a:prstGeom prst="line">
            <a:avLst/>
          </a:prstGeom>
          <a:pattFill prst="pct25">
            <a:fgClr>
              <a:schemeClr val="tx1"/>
            </a:fgClr>
            <a:bgClr>
              <a:srgbClr val="3366FF"/>
            </a:bgClr>
          </a:pattFill>
          <a:ln w="25400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3319" name="投影片編號版面配置區 11">
            <a:extLst>
              <a:ext uri="{FF2B5EF4-FFF2-40B4-BE49-F238E27FC236}">
                <a16:creationId xmlns:a16="http://schemas.microsoft.com/office/drawing/2014/main" id="{A4DA6D04-B9F6-475B-9846-3DE809555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F05BF65A-7906-40F4-BD20-E27BAF39514F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6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02DA98-7C42-4186-84DC-6560B4920B7E}"/>
              </a:ext>
            </a:extLst>
          </p:cNvPr>
          <p:cNvSpPr/>
          <p:nvPr/>
        </p:nvSpPr>
        <p:spPr bwMode="auto">
          <a:xfrm>
            <a:off x="5153029" y="5462588"/>
            <a:ext cx="207536" cy="275482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D55D2D7-C24D-4A1D-9F17-4A3328B7ED85}"/>
              </a:ext>
            </a:extLst>
          </p:cNvPr>
          <p:cNvSpPr txBox="1"/>
          <p:nvPr/>
        </p:nvSpPr>
        <p:spPr>
          <a:xfrm>
            <a:off x="5168269" y="540575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zh-TW" altLang="en-US" b="1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B8DB8D-ECDE-444A-B9E6-907A2F65AB60}"/>
              </a:ext>
            </a:extLst>
          </p:cNvPr>
          <p:cNvSpPr/>
          <p:nvPr/>
        </p:nvSpPr>
        <p:spPr bwMode="white">
          <a:xfrm>
            <a:off x="4488110" y="5405754"/>
            <a:ext cx="1560348" cy="369332"/>
          </a:xfrm>
          <a:prstGeom prst="rect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629205E-DEE3-4E78-A20E-E78CA7889B94}"/>
              </a:ext>
            </a:extLst>
          </p:cNvPr>
          <p:cNvSpPr txBox="1"/>
          <p:nvPr/>
        </p:nvSpPr>
        <p:spPr>
          <a:xfrm>
            <a:off x="4390971" y="5405754"/>
            <a:ext cx="122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/>
                </a:solidFill>
              </a:rPr>
              <a:t>Time ratio</a:t>
            </a:r>
            <a:endParaRPr lang="zh-TW" altLang="en-US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E3CE-9693-4AD8-A015-C4ED4E2C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zh-TW">
                <a:ea typeface="新細明體" pitchFamily="18" charset="-120"/>
              </a:rPr>
              <a:t>Subjective Assessment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14339" name="投影片編號版面配置區 2">
            <a:extLst>
              <a:ext uri="{FF2B5EF4-FFF2-40B4-BE49-F238E27FC236}">
                <a16:creationId xmlns:a16="http://schemas.microsoft.com/office/drawing/2014/main" id="{1BAB9B4B-1E46-42B6-AAA0-7A0A156E9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608BC05B-70A1-41BB-B469-4A18A159BD12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7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E6C4E2B2-EFED-4D1C-8473-BC0BE167BFC4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441768"/>
            <a:ext cx="6896100" cy="4476750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2C81E05-7224-4159-8A09-73DFAB660E6F}"/>
              </a:ext>
            </a:extLst>
          </p:cNvPr>
          <p:cNvSpPr/>
          <p:nvPr/>
        </p:nvSpPr>
        <p:spPr bwMode="white">
          <a:xfrm>
            <a:off x="3573780" y="5570220"/>
            <a:ext cx="1699260" cy="29718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885049D-8526-4301-BD4B-D0407C3FDECA}"/>
              </a:ext>
            </a:extLst>
          </p:cNvPr>
          <p:cNvSpPr txBox="1"/>
          <p:nvPr/>
        </p:nvSpPr>
        <p:spPr>
          <a:xfrm>
            <a:off x="3638580" y="5534144"/>
            <a:ext cx="15103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bg2"/>
                </a:solidFill>
              </a:rPr>
              <a:t>Bit rate [Kbps]</a:t>
            </a:r>
            <a:endParaRPr lang="zh-TW" altLang="en-US" sz="16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C1DF18-3D1A-4DCF-AC95-A2C59FF0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zh-TW">
                <a:ea typeface="新細明體" pitchFamily="18" charset="-120"/>
              </a:rPr>
              <a:t>Objective Measurement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15363" name="投影片編號版面配置區 2">
            <a:extLst>
              <a:ext uri="{FF2B5EF4-FFF2-40B4-BE49-F238E27FC236}">
                <a16:creationId xmlns:a16="http://schemas.microsoft.com/office/drawing/2014/main" id="{8B450E61-D0F9-4451-89E2-BEC6DE12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0803A8B5-6D62-40D8-97A4-354984FBEDF3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8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6" name="內容版面配置區 4">
            <a:extLst>
              <a:ext uri="{FF2B5EF4-FFF2-40B4-BE49-F238E27FC236}">
                <a16:creationId xmlns:a16="http://schemas.microsoft.com/office/drawing/2014/main" id="{B1E31C7B-C963-4736-89FE-EBF42FBF642B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01922775"/>
              </p:ext>
            </p:extLst>
          </p:nvPr>
        </p:nvGraphicFramePr>
        <p:xfrm>
          <a:off x="433388" y="1219204"/>
          <a:ext cx="8229600" cy="493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937882-983C-4B17-8D09-214AF2F7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zh-TW">
                <a:ea typeface="新細明體" pitchFamily="18" charset="-120"/>
              </a:rPr>
              <a:t>Objective Measurement</a:t>
            </a:r>
            <a:endParaRPr lang="zh-TW" altLang="en-US">
              <a:ea typeface="新細明體" pitchFamily="18" charset="-120"/>
            </a:endParaRPr>
          </a:p>
        </p:txBody>
      </p:sp>
      <p:sp>
        <p:nvSpPr>
          <p:cNvPr id="16387" name="投影片編號版面配置區 2">
            <a:extLst>
              <a:ext uri="{FF2B5EF4-FFF2-40B4-BE49-F238E27FC236}">
                <a16:creationId xmlns:a16="http://schemas.microsoft.com/office/drawing/2014/main" id="{EA448BFC-AE95-4739-B74A-ED247671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lnSpc>
                <a:spcPct val="95000"/>
              </a:lnSpc>
              <a:spcBef>
                <a:spcPct val="30000"/>
              </a:spcBef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75 Helvetica Bold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fld id="{E9C34B98-330E-46BD-A0F3-449D5E4AEF0C}" type="slidenum">
              <a:rPr lang="zh-TW" altLang="en-US" sz="1400">
                <a:solidFill>
                  <a:srgbClr val="FFFFFF"/>
                </a:solidFill>
                <a:ea typeface="新細明體" panose="02020500000000000000" pitchFamily="18" charset="-12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buClrTx/>
                <a:buSzTx/>
                <a:buNone/>
              </a:pPr>
              <a:t>9</a:t>
            </a:fld>
            <a:endParaRPr lang="zh-TW" altLang="en-US" sz="1400">
              <a:solidFill>
                <a:srgbClr val="FFFFFF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388B8E25-734F-448B-B83A-20B293DE615D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457200" y="1219200"/>
          <a:ext cx="8229600" cy="5118104"/>
        </p:xfrm>
        <a:graphic>
          <a:graphicData uri="http://schemas.openxmlformats.org/drawingml/2006/table">
            <a:tbl>
              <a:tblPr/>
              <a:tblGrid>
                <a:gridCol w="9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0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7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Class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Resolution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All Intra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Radom Access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Low Delay</a:t>
                      </a:r>
                      <a:endParaRPr kumimoji="0" lang="zh-TW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7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Y BD-Rate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Y BD-Rate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Y BD-Rate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2500x1600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-23.7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-36.7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1080p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-22.8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-39.7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-42.1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C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480p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-19.9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-30.0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-32.3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D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240p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-16.7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-27.2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-29.1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E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720p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-29.1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-43.7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F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480p, 720p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-22.8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-25.6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itchFamily="34" charset="0"/>
                          <a:ea typeface="新細明體" pitchFamily="18" charset="-120"/>
                        </a:rPr>
                        <a:t>-28.8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D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ptt">
  <a:themeElements>
    <a:clrScheme name="">
      <a:dk1>
        <a:srgbClr val="000000"/>
      </a:dk1>
      <a:lt1>
        <a:srgbClr val="FFFFFF"/>
      </a:lt1>
      <a:dk2>
        <a:srgbClr val="0D0086"/>
      </a:dk2>
      <a:lt2>
        <a:srgbClr val="FAFD00"/>
      </a:lt2>
      <a:accent1>
        <a:srgbClr val="A763FF"/>
      </a:accent1>
      <a:accent2>
        <a:srgbClr val="FFAF00"/>
      </a:accent2>
      <a:accent3>
        <a:srgbClr val="AAAAC3"/>
      </a:accent3>
      <a:accent4>
        <a:srgbClr val="DADADA"/>
      </a:accent4>
      <a:accent5>
        <a:srgbClr val="D0B7FF"/>
      </a:accent5>
      <a:accent6>
        <a:srgbClr val="E79E00"/>
      </a:accent6>
      <a:hlink>
        <a:srgbClr val="098DFF"/>
      </a:hlink>
      <a:folHlink>
        <a:srgbClr val="03C15E"/>
      </a:folHlink>
    </a:clrScheme>
    <a:fontScheme name="Video Processing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63DE8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63DE8"/>
        </a:solidFill>
        <a:ln w="254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ptt 1">
        <a:dk1>
          <a:srgbClr val="FFFFFF"/>
        </a:dk1>
        <a:lt1>
          <a:srgbClr val="FFFFFF"/>
        </a:lt1>
        <a:dk2>
          <a:srgbClr val="FAFD00"/>
        </a:dk2>
        <a:lt2>
          <a:srgbClr val="FFFFFF"/>
        </a:lt2>
        <a:accent1>
          <a:srgbClr val="A763FF"/>
        </a:accent1>
        <a:accent2>
          <a:srgbClr val="FFAF00"/>
        </a:accent2>
        <a:accent3>
          <a:srgbClr val="FFFFFF"/>
        </a:accent3>
        <a:accent4>
          <a:srgbClr val="DADADA"/>
        </a:accent4>
        <a:accent5>
          <a:srgbClr val="D0B7FF"/>
        </a:accent5>
        <a:accent6>
          <a:srgbClr val="E79E00"/>
        </a:accent6>
        <a:hlink>
          <a:srgbClr val="098DFF"/>
        </a:hlink>
        <a:folHlink>
          <a:srgbClr val="03C1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 3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tt 4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 5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 6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 7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tt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1153</Words>
  <Application>Microsoft Office PowerPoint</Application>
  <PresentationFormat>如螢幕大小 (4:3)</PresentationFormat>
  <Paragraphs>526</Paragraphs>
  <Slides>39</Slides>
  <Notes>6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39</vt:i4>
      </vt:variant>
    </vt:vector>
  </HeadingPairs>
  <TitlesOfParts>
    <vt:vector size="49" baseType="lpstr">
      <vt:lpstr>75 Helvetica Bold</vt:lpstr>
      <vt:lpstr>Arial</vt:lpstr>
      <vt:lpstr>Calibri</vt:lpstr>
      <vt:lpstr>Cambria Math</vt:lpstr>
      <vt:lpstr>Helvetica</vt:lpstr>
      <vt:lpstr>Times New Roman</vt:lpstr>
      <vt:lpstr>Verdana</vt:lpstr>
      <vt:lpstr>ptt</vt:lpstr>
      <vt:lpstr>Worksheet</vt:lpstr>
      <vt:lpstr>Microsoft Word Picture</vt:lpstr>
      <vt:lpstr>PowerPoint 簡報</vt:lpstr>
      <vt:lpstr>Outline</vt:lpstr>
      <vt:lpstr>HEVC Goals</vt:lpstr>
      <vt:lpstr>High-Efficiency Video Coding</vt:lpstr>
      <vt:lpstr>Coding Performance</vt:lpstr>
      <vt:lpstr>Time Complexity</vt:lpstr>
      <vt:lpstr>Subjective Assessment</vt:lpstr>
      <vt:lpstr>Objective Measurement</vt:lpstr>
      <vt:lpstr>Objective Measurement</vt:lpstr>
      <vt:lpstr>Time Complexity</vt:lpstr>
      <vt:lpstr>HEVC Tool Features</vt:lpstr>
      <vt:lpstr>Coding Unit (CU)</vt:lpstr>
      <vt:lpstr>Prediction Unit (PU)</vt:lpstr>
      <vt:lpstr>Transform Unit (TU)</vt:lpstr>
      <vt:lpstr>HEVC Tool Features</vt:lpstr>
      <vt:lpstr>Intra Prediction</vt:lpstr>
      <vt:lpstr>HEVC Tool Features</vt:lpstr>
      <vt:lpstr>Advanced Motion Vector Prediction</vt:lpstr>
      <vt:lpstr>Motion Merging</vt:lpstr>
      <vt:lpstr>Motion Merging</vt:lpstr>
      <vt:lpstr>DCT-based Interpolation Filter </vt:lpstr>
      <vt:lpstr>HEVC Tool Features</vt:lpstr>
      <vt:lpstr>Transform and Coefficient Scanning</vt:lpstr>
      <vt:lpstr>HEVC Tool Features</vt:lpstr>
      <vt:lpstr>Adaptive Loop Filter</vt:lpstr>
      <vt:lpstr>Sample Adaptive Offset</vt:lpstr>
      <vt:lpstr>Edge Offset (EO)</vt:lpstr>
      <vt:lpstr>HEVC Tool Features</vt:lpstr>
      <vt:lpstr>Low Complexity Entropy Coding</vt:lpstr>
      <vt:lpstr>Arithmetic Precision Increase</vt:lpstr>
      <vt:lpstr>Slice and Tiles</vt:lpstr>
      <vt:lpstr>Wavefront Parallel Processing (WPP)</vt:lpstr>
      <vt:lpstr>HE10 vs. Main</vt:lpstr>
      <vt:lpstr>HEVC Scalable Extension</vt:lpstr>
      <vt:lpstr>CfP Test Conditions</vt:lpstr>
      <vt:lpstr>3D Video Coding</vt:lpstr>
      <vt:lpstr>3D Video Coding Progress</vt:lpstr>
      <vt:lpstr>3DV Experimental Framework</vt:lpstr>
      <vt:lpstr>Standardization Tracks Considered in 3D Video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Lab308</dc:creator>
  <cp:lastModifiedBy>user</cp:lastModifiedBy>
  <cp:revision>13</cp:revision>
  <cp:lastPrinted>2022-03-27T13:40:15Z</cp:lastPrinted>
  <dcterms:created xsi:type="dcterms:W3CDTF">2022-03-21T10:48:21Z</dcterms:created>
  <dcterms:modified xsi:type="dcterms:W3CDTF">2024-03-14T08:45:07Z</dcterms:modified>
</cp:coreProperties>
</file>