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98" r:id="rId2"/>
    <p:sldId id="699" r:id="rId3"/>
    <p:sldId id="702" r:id="rId4"/>
    <p:sldId id="769" r:id="rId5"/>
    <p:sldId id="771" r:id="rId6"/>
    <p:sldId id="774" r:id="rId7"/>
    <p:sldId id="775" r:id="rId8"/>
    <p:sldId id="777" r:id="rId9"/>
    <p:sldId id="781" r:id="rId10"/>
    <p:sldId id="783" r:id="rId11"/>
    <p:sldId id="784" r:id="rId12"/>
    <p:sldId id="786" r:id="rId13"/>
    <p:sldId id="788" r:id="rId14"/>
    <p:sldId id="791" r:id="rId15"/>
    <p:sldId id="857" r:id="rId16"/>
    <p:sldId id="793" r:id="rId17"/>
    <p:sldId id="795" r:id="rId18"/>
    <p:sldId id="803" r:id="rId19"/>
    <p:sldId id="801" r:id="rId20"/>
    <p:sldId id="805" r:id="rId21"/>
    <p:sldId id="806" r:id="rId22"/>
    <p:sldId id="812" r:id="rId23"/>
    <p:sldId id="810" r:id="rId24"/>
    <p:sldId id="813" r:id="rId25"/>
    <p:sldId id="815" r:id="rId26"/>
    <p:sldId id="814" r:id="rId27"/>
    <p:sldId id="816" r:id="rId28"/>
    <p:sldId id="818" r:id="rId29"/>
    <p:sldId id="819" r:id="rId30"/>
    <p:sldId id="826" r:id="rId31"/>
    <p:sldId id="825" r:id="rId32"/>
    <p:sldId id="854" r:id="rId33"/>
    <p:sldId id="828" r:id="rId34"/>
    <p:sldId id="829" r:id="rId35"/>
    <p:sldId id="830" r:id="rId36"/>
    <p:sldId id="831" r:id="rId37"/>
    <p:sldId id="832" r:id="rId38"/>
    <p:sldId id="858" r:id="rId39"/>
    <p:sldId id="837" r:id="rId40"/>
    <p:sldId id="839" r:id="rId41"/>
    <p:sldId id="849" r:id="rId42"/>
  </p:sldIdLst>
  <p:sldSz cx="9144000" cy="6858000" type="screen4x3"/>
  <p:notesSz cx="6794500" cy="9931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2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7"/>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2">
            <a:extLst>
              <a:ext uri="{FF2B5EF4-FFF2-40B4-BE49-F238E27FC236}">
                <a16:creationId xmlns:a16="http://schemas.microsoft.com/office/drawing/2014/main" id="{EE048236-7D0D-4B50-927C-414F9E52266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3">
            <a:extLst>
              <a:ext uri="{FF2B5EF4-FFF2-40B4-BE49-F238E27FC236}">
                <a16:creationId xmlns:a16="http://schemas.microsoft.com/office/drawing/2014/main" id="{817B9E45-C23A-45C7-AE84-7702B22AFD7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
            <a:extLst>
              <a:ext uri="{FF2B5EF4-FFF2-40B4-BE49-F238E27FC236}">
                <a16:creationId xmlns:a16="http://schemas.microsoft.com/office/drawing/2014/main" id="{997E7950-83DD-4C22-84D4-A14001BA86B5}"/>
              </a:ext>
            </a:extLst>
          </p:cNvPr>
          <p:cNvSpPr>
            <a:spLocks noGrp="1" noChangeArrowheads="1"/>
          </p:cNvSpPr>
          <p:nvPr>
            <p:ph type="sldNum" sz="quarter" idx="12"/>
          </p:nvPr>
        </p:nvSpPr>
        <p:spPr>
          <a:ln/>
        </p:spPr>
        <p:txBody>
          <a:bodyPr/>
          <a:lstStyle>
            <a:lvl1pPr>
              <a:defRPr/>
            </a:lvl1pPr>
          </a:lstStyle>
          <a:p>
            <a:pPr>
              <a:defRPr/>
            </a:pPr>
            <a:fld id="{E3F83DFA-063B-4DA8-8F07-F654122766AD}" type="slidenum">
              <a:rPr lang="zh-TW" altLang="en-US"/>
              <a:pPr>
                <a:defRPr/>
              </a:pPr>
              <a:t>‹#›</a:t>
            </a:fld>
            <a:endParaRPr lang="en-US" altLang="zh-TW"/>
          </a:p>
        </p:txBody>
      </p:sp>
    </p:spTree>
    <p:extLst>
      <p:ext uri="{BB962C8B-B14F-4D97-AF65-F5344CB8AC3E}">
        <p14:creationId xmlns:p14="http://schemas.microsoft.com/office/powerpoint/2010/main" val="223860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158179F4-F684-499B-9E24-8E920B04783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3">
            <a:extLst>
              <a:ext uri="{FF2B5EF4-FFF2-40B4-BE49-F238E27FC236}">
                <a16:creationId xmlns:a16="http://schemas.microsoft.com/office/drawing/2014/main" id="{EB836B7E-2C9E-465E-8A1E-318FB836F60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
            <a:extLst>
              <a:ext uri="{FF2B5EF4-FFF2-40B4-BE49-F238E27FC236}">
                <a16:creationId xmlns:a16="http://schemas.microsoft.com/office/drawing/2014/main" id="{2DDADEDE-775B-4987-AC25-95303F0357DF}"/>
              </a:ext>
            </a:extLst>
          </p:cNvPr>
          <p:cNvSpPr>
            <a:spLocks noGrp="1" noChangeArrowheads="1"/>
          </p:cNvSpPr>
          <p:nvPr>
            <p:ph type="sldNum" sz="quarter" idx="12"/>
          </p:nvPr>
        </p:nvSpPr>
        <p:spPr>
          <a:ln/>
        </p:spPr>
        <p:txBody>
          <a:bodyPr/>
          <a:lstStyle>
            <a:lvl1pPr>
              <a:defRPr/>
            </a:lvl1pPr>
          </a:lstStyle>
          <a:p>
            <a:pPr>
              <a:defRPr/>
            </a:pPr>
            <a:fld id="{B6DDFEC5-A7D0-4120-98A4-0DE10E07B983}" type="slidenum">
              <a:rPr lang="zh-TW" altLang="en-US"/>
              <a:pPr>
                <a:defRPr/>
              </a:pPr>
              <a:t>‹#›</a:t>
            </a:fld>
            <a:endParaRPr lang="en-US" altLang="zh-TW"/>
          </a:p>
        </p:txBody>
      </p:sp>
    </p:spTree>
    <p:extLst>
      <p:ext uri="{BB962C8B-B14F-4D97-AF65-F5344CB8AC3E}">
        <p14:creationId xmlns:p14="http://schemas.microsoft.com/office/powerpoint/2010/main" val="410205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26239" y="285750"/>
            <a:ext cx="2162175" cy="58181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39714" y="285750"/>
            <a:ext cx="6334125" cy="58181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68ADFE74-B307-4717-A00B-9DCA7C666D1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3">
            <a:extLst>
              <a:ext uri="{FF2B5EF4-FFF2-40B4-BE49-F238E27FC236}">
                <a16:creationId xmlns:a16="http://schemas.microsoft.com/office/drawing/2014/main" id="{9B4D5E07-AEA2-4D1B-823A-9F5CBB343A0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
            <a:extLst>
              <a:ext uri="{FF2B5EF4-FFF2-40B4-BE49-F238E27FC236}">
                <a16:creationId xmlns:a16="http://schemas.microsoft.com/office/drawing/2014/main" id="{A1CC6167-1247-4F5D-B970-CC7C3ECBA3C7}"/>
              </a:ext>
            </a:extLst>
          </p:cNvPr>
          <p:cNvSpPr>
            <a:spLocks noGrp="1" noChangeArrowheads="1"/>
          </p:cNvSpPr>
          <p:nvPr>
            <p:ph type="sldNum" sz="quarter" idx="12"/>
          </p:nvPr>
        </p:nvSpPr>
        <p:spPr>
          <a:ln/>
        </p:spPr>
        <p:txBody>
          <a:bodyPr/>
          <a:lstStyle>
            <a:lvl1pPr>
              <a:defRPr/>
            </a:lvl1pPr>
          </a:lstStyle>
          <a:p>
            <a:pPr>
              <a:defRPr/>
            </a:pPr>
            <a:fld id="{93EEDA47-F96F-404D-962F-73493EB079A4}" type="slidenum">
              <a:rPr lang="zh-TW" altLang="en-US"/>
              <a:pPr>
                <a:defRPr/>
              </a:pPr>
              <a:t>‹#›</a:t>
            </a:fld>
            <a:endParaRPr lang="en-US" altLang="zh-TW"/>
          </a:p>
        </p:txBody>
      </p:sp>
    </p:spTree>
    <p:extLst>
      <p:ext uri="{BB962C8B-B14F-4D97-AF65-F5344CB8AC3E}">
        <p14:creationId xmlns:p14="http://schemas.microsoft.com/office/powerpoint/2010/main" val="839020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239713" y="285752"/>
            <a:ext cx="8648700" cy="538163"/>
          </a:xfrm>
        </p:spPr>
        <p:txBody>
          <a:bodyPr/>
          <a:lstStyle/>
          <a:p>
            <a:r>
              <a:rPr lang="zh-TW" altLang="en-US"/>
              <a:t>按一下以編輯母片標題樣式</a:t>
            </a:r>
          </a:p>
        </p:txBody>
      </p:sp>
      <p:sp>
        <p:nvSpPr>
          <p:cNvPr id="3" name="內容版面配置區 2"/>
          <p:cNvSpPr>
            <a:spLocks noGrp="1"/>
          </p:cNvSpPr>
          <p:nvPr>
            <p:ph sz="quarter" idx="1"/>
          </p:nvPr>
        </p:nvSpPr>
        <p:spPr>
          <a:xfrm>
            <a:off x="533401" y="1371602"/>
            <a:ext cx="4014788" cy="22891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700589" y="1371602"/>
            <a:ext cx="4014787" cy="22891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533401" y="3813177"/>
            <a:ext cx="4014788" cy="22907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700589" y="3813177"/>
            <a:ext cx="4014787" cy="22907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a:extLst>
              <a:ext uri="{FF2B5EF4-FFF2-40B4-BE49-F238E27FC236}">
                <a16:creationId xmlns:a16="http://schemas.microsoft.com/office/drawing/2014/main" id="{ED6E3BC5-C4AE-4C82-A9F4-86419971FD1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3">
            <a:extLst>
              <a:ext uri="{FF2B5EF4-FFF2-40B4-BE49-F238E27FC236}">
                <a16:creationId xmlns:a16="http://schemas.microsoft.com/office/drawing/2014/main" id="{93819E5A-09EA-4F1D-98C6-040F7A8616A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
            <a:extLst>
              <a:ext uri="{FF2B5EF4-FFF2-40B4-BE49-F238E27FC236}">
                <a16:creationId xmlns:a16="http://schemas.microsoft.com/office/drawing/2014/main" id="{B776526D-703F-43C4-ADBF-9605F1CEE9EE}"/>
              </a:ext>
            </a:extLst>
          </p:cNvPr>
          <p:cNvSpPr>
            <a:spLocks noGrp="1" noChangeArrowheads="1"/>
          </p:cNvSpPr>
          <p:nvPr>
            <p:ph type="sldNum" sz="quarter" idx="12"/>
          </p:nvPr>
        </p:nvSpPr>
        <p:spPr>
          <a:ln/>
        </p:spPr>
        <p:txBody>
          <a:bodyPr/>
          <a:lstStyle>
            <a:lvl1pPr>
              <a:defRPr/>
            </a:lvl1pPr>
          </a:lstStyle>
          <a:p>
            <a:pPr>
              <a:defRPr/>
            </a:pPr>
            <a:fld id="{E1F88455-A2C9-42A8-BD59-E8AA373974FB}" type="slidenum">
              <a:rPr lang="zh-TW" altLang="en-US"/>
              <a:pPr>
                <a:defRPr/>
              </a:pPr>
              <a:t>‹#›</a:t>
            </a:fld>
            <a:endParaRPr lang="en-US" altLang="zh-TW"/>
          </a:p>
        </p:txBody>
      </p:sp>
    </p:spTree>
    <p:extLst>
      <p:ext uri="{BB962C8B-B14F-4D97-AF65-F5344CB8AC3E}">
        <p14:creationId xmlns:p14="http://schemas.microsoft.com/office/powerpoint/2010/main" val="304608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239713" y="285750"/>
            <a:ext cx="8648700" cy="58181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Rectangle 2">
            <a:extLst>
              <a:ext uri="{FF2B5EF4-FFF2-40B4-BE49-F238E27FC236}">
                <a16:creationId xmlns:a16="http://schemas.microsoft.com/office/drawing/2014/main" id="{681D437F-D854-4805-B9FB-3C2C588ACDE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3">
            <a:extLst>
              <a:ext uri="{FF2B5EF4-FFF2-40B4-BE49-F238E27FC236}">
                <a16:creationId xmlns:a16="http://schemas.microsoft.com/office/drawing/2014/main" id="{0C5D1917-FF9C-475A-A4B2-ECB8444E801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
            <a:extLst>
              <a:ext uri="{FF2B5EF4-FFF2-40B4-BE49-F238E27FC236}">
                <a16:creationId xmlns:a16="http://schemas.microsoft.com/office/drawing/2014/main" id="{8F8577B3-7D3C-4C96-AF41-9EA55974D7BC}"/>
              </a:ext>
            </a:extLst>
          </p:cNvPr>
          <p:cNvSpPr>
            <a:spLocks noGrp="1" noChangeArrowheads="1"/>
          </p:cNvSpPr>
          <p:nvPr>
            <p:ph type="sldNum" sz="quarter" idx="12"/>
          </p:nvPr>
        </p:nvSpPr>
        <p:spPr>
          <a:ln/>
        </p:spPr>
        <p:txBody>
          <a:bodyPr/>
          <a:lstStyle>
            <a:lvl1pPr>
              <a:defRPr/>
            </a:lvl1pPr>
          </a:lstStyle>
          <a:p>
            <a:pPr>
              <a:defRPr/>
            </a:pPr>
            <a:fld id="{C7D425AC-DA4B-4BF9-97A9-A4E81CFF3C63}" type="slidenum">
              <a:rPr lang="zh-TW" altLang="en-US"/>
              <a:pPr>
                <a:defRPr/>
              </a:pPr>
              <a:t>‹#›</a:t>
            </a:fld>
            <a:endParaRPr lang="en-US" altLang="zh-TW"/>
          </a:p>
        </p:txBody>
      </p:sp>
    </p:spTree>
    <p:extLst>
      <p:ext uri="{BB962C8B-B14F-4D97-AF65-F5344CB8AC3E}">
        <p14:creationId xmlns:p14="http://schemas.microsoft.com/office/powerpoint/2010/main" val="276460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600"/>
            </a:lvl1pPr>
          </a:lstStyle>
          <a:p>
            <a:r>
              <a:rPr lang="zh-TW" altLang="en-US" dirty="0"/>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a:extLst>
              <a:ext uri="{FF2B5EF4-FFF2-40B4-BE49-F238E27FC236}">
                <a16:creationId xmlns:a16="http://schemas.microsoft.com/office/drawing/2014/main" id="{7EC5B742-1DBB-4E6F-A0C0-9A1534D0B2D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3">
            <a:extLst>
              <a:ext uri="{FF2B5EF4-FFF2-40B4-BE49-F238E27FC236}">
                <a16:creationId xmlns:a16="http://schemas.microsoft.com/office/drawing/2014/main" id="{AE5E2D6D-50C4-455A-91C5-126B90ED14B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
            <a:extLst>
              <a:ext uri="{FF2B5EF4-FFF2-40B4-BE49-F238E27FC236}">
                <a16:creationId xmlns:a16="http://schemas.microsoft.com/office/drawing/2014/main" id="{5829FB70-047C-490A-82B9-63F700C54B72}"/>
              </a:ext>
            </a:extLst>
          </p:cNvPr>
          <p:cNvSpPr>
            <a:spLocks noGrp="1" noChangeArrowheads="1"/>
          </p:cNvSpPr>
          <p:nvPr>
            <p:ph type="sldNum" sz="quarter" idx="12"/>
          </p:nvPr>
        </p:nvSpPr>
        <p:spPr>
          <a:ln/>
        </p:spPr>
        <p:txBody>
          <a:bodyPr/>
          <a:lstStyle>
            <a:lvl1pPr>
              <a:defRPr/>
            </a:lvl1pPr>
          </a:lstStyle>
          <a:p>
            <a:pPr>
              <a:defRPr/>
            </a:pPr>
            <a:fld id="{01599973-1974-4A87-B268-C1282022BD7E}" type="slidenum">
              <a:rPr lang="zh-TW" altLang="en-US"/>
              <a:pPr>
                <a:defRPr/>
              </a:pPr>
              <a:t>‹#›</a:t>
            </a:fld>
            <a:endParaRPr lang="en-US" altLang="zh-TW"/>
          </a:p>
        </p:txBody>
      </p:sp>
    </p:spTree>
    <p:extLst>
      <p:ext uri="{BB962C8B-B14F-4D97-AF65-F5344CB8AC3E}">
        <p14:creationId xmlns:p14="http://schemas.microsoft.com/office/powerpoint/2010/main" val="50790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
            <a:extLst>
              <a:ext uri="{FF2B5EF4-FFF2-40B4-BE49-F238E27FC236}">
                <a16:creationId xmlns:a16="http://schemas.microsoft.com/office/drawing/2014/main" id="{C2C500C9-2801-4D6B-9A2B-94E36776589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3">
            <a:extLst>
              <a:ext uri="{FF2B5EF4-FFF2-40B4-BE49-F238E27FC236}">
                <a16:creationId xmlns:a16="http://schemas.microsoft.com/office/drawing/2014/main" id="{E88A8F02-B71C-42F3-8B6D-8E6C5C27E06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
            <a:extLst>
              <a:ext uri="{FF2B5EF4-FFF2-40B4-BE49-F238E27FC236}">
                <a16:creationId xmlns:a16="http://schemas.microsoft.com/office/drawing/2014/main" id="{CC5B4C57-DC10-49D1-BC82-F2A7665F63CF}"/>
              </a:ext>
            </a:extLst>
          </p:cNvPr>
          <p:cNvSpPr>
            <a:spLocks noGrp="1" noChangeArrowheads="1"/>
          </p:cNvSpPr>
          <p:nvPr>
            <p:ph type="sldNum" sz="quarter" idx="12"/>
          </p:nvPr>
        </p:nvSpPr>
        <p:spPr>
          <a:ln/>
        </p:spPr>
        <p:txBody>
          <a:bodyPr/>
          <a:lstStyle>
            <a:lvl1pPr>
              <a:defRPr/>
            </a:lvl1pPr>
          </a:lstStyle>
          <a:p>
            <a:pPr>
              <a:defRPr/>
            </a:pPr>
            <a:fld id="{92C8A87A-A25B-4710-BE0E-BFA7FC85AE4F}" type="slidenum">
              <a:rPr lang="zh-TW" altLang="en-US"/>
              <a:pPr>
                <a:defRPr/>
              </a:pPr>
              <a:t>‹#›</a:t>
            </a:fld>
            <a:endParaRPr lang="en-US" altLang="zh-TW"/>
          </a:p>
        </p:txBody>
      </p:sp>
    </p:spTree>
    <p:extLst>
      <p:ext uri="{BB962C8B-B14F-4D97-AF65-F5344CB8AC3E}">
        <p14:creationId xmlns:p14="http://schemas.microsoft.com/office/powerpoint/2010/main" val="269398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533401" y="1371600"/>
            <a:ext cx="4014788" cy="4732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700589" y="1371600"/>
            <a:ext cx="4014787" cy="4732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a:extLst>
              <a:ext uri="{FF2B5EF4-FFF2-40B4-BE49-F238E27FC236}">
                <a16:creationId xmlns:a16="http://schemas.microsoft.com/office/drawing/2014/main" id="{1E5AE601-5A1A-4CDA-B888-07707425420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3">
            <a:extLst>
              <a:ext uri="{FF2B5EF4-FFF2-40B4-BE49-F238E27FC236}">
                <a16:creationId xmlns:a16="http://schemas.microsoft.com/office/drawing/2014/main" id="{7796D562-1C14-425B-940A-02CCEB0AA57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
            <a:extLst>
              <a:ext uri="{FF2B5EF4-FFF2-40B4-BE49-F238E27FC236}">
                <a16:creationId xmlns:a16="http://schemas.microsoft.com/office/drawing/2014/main" id="{1CC09AD1-6700-4E06-97BF-0E9B0D4B670E}"/>
              </a:ext>
            </a:extLst>
          </p:cNvPr>
          <p:cNvSpPr>
            <a:spLocks noGrp="1" noChangeArrowheads="1"/>
          </p:cNvSpPr>
          <p:nvPr>
            <p:ph type="sldNum" sz="quarter" idx="12"/>
          </p:nvPr>
        </p:nvSpPr>
        <p:spPr>
          <a:ln/>
        </p:spPr>
        <p:txBody>
          <a:bodyPr/>
          <a:lstStyle>
            <a:lvl1pPr>
              <a:defRPr/>
            </a:lvl1pPr>
          </a:lstStyle>
          <a:p>
            <a:pPr>
              <a:defRPr/>
            </a:pPr>
            <a:fld id="{C392A2DE-6EC4-4C0F-B096-A192BCE93067}" type="slidenum">
              <a:rPr lang="zh-TW" altLang="en-US"/>
              <a:pPr>
                <a:defRPr/>
              </a:pPr>
              <a:t>‹#›</a:t>
            </a:fld>
            <a:endParaRPr lang="en-US" altLang="zh-TW"/>
          </a:p>
        </p:txBody>
      </p:sp>
    </p:spTree>
    <p:extLst>
      <p:ext uri="{BB962C8B-B14F-4D97-AF65-F5344CB8AC3E}">
        <p14:creationId xmlns:p14="http://schemas.microsoft.com/office/powerpoint/2010/main" val="224640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a:extLst>
              <a:ext uri="{FF2B5EF4-FFF2-40B4-BE49-F238E27FC236}">
                <a16:creationId xmlns:a16="http://schemas.microsoft.com/office/drawing/2014/main" id="{0DAC1E0E-6F4C-4D37-89C0-AD8B996E6A3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3">
            <a:extLst>
              <a:ext uri="{FF2B5EF4-FFF2-40B4-BE49-F238E27FC236}">
                <a16:creationId xmlns:a16="http://schemas.microsoft.com/office/drawing/2014/main" id="{82CFEE67-06A9-4F6F-B20A-7FD676FA476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
            <a:extLst>
              <a:ext uri="{FF2B5EF4-FFF2-40B4-BE49-F238E27FC236}">
                <a16:creationId xmlns:a16="http://schemas.microsoft.com/office/drawing/2014/main" id="{0304ABA1-0B0E-4027-8374-5854D4B41A8D}"/>
              </a:ext>
            </a:extLst>
          </p:cNvPr>
          <p:cNvSpPr>
            <a:spLocks noGrp="1" noChangeArrowheads="1"/>
          </p:cNvSpPr>
          <p:nvPr>
            <p:ph type="sldNum" sz="quarter" idx="12"/>
          </p:nvPr>
        </p:nvSpPr>
        <p:spPr>
          <a:ln/>
        </p:spPr>
        <p:txBody>
          <a:bodyPr/>
          <a:lstStyle>
            <a:lvl1pPr>
              <a:defRPr/>
            </a:lvl1pPr>
          </a:lstStyle>
          <a:p>
            <a:pPr>
              <a:defRPr/>
            </a:pPr>
            <a:fld id="{754C652A-9921-4D75-B1F4-F6F108425B79}" type="slidenum">
              <a:rPr lang="zh-TW" altLang="en-US"/>
              <a:pPr>
                <a:defRPr/>
              </a:pPr>
              <a:t>‹#›</a:t>
            </a:fld>
            <a:endParaRPr lang="en-US" altLang="zh-TW"/>
          </a:p>
        </p:txBody>
      </p:sp>
    </p:spTree>
    <p:extLst>
      <p:ext uri="{BB962C8B-B14F-4D97-AF65-F5344CB8AC3E}">
        <p14:creationId xmlns:p14="http://schemas.microsoft.com/office/powerpoint/2010/main" val="242620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
            <a:extLst>
              <a:ext uri="{FF2B5EF4-FFF2-40B4-BE49-F238E27FC236}">
                <a16:creationId xmlns:a16="http://schemas.microsoft.com/office/drawing/2014/main" id="{F61B6337-41D6-4710-83D1-F966F2C78C1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3">
            <a:extLst>
              <a:ext uri="{FF2B5EF4-FFF2-40B4-BE49-F238E27FC236}">
                <a16:creationId xmlns:a16="http://schemas.microsoft.com/office/drawing/2014/main" id="{E6B7E887-66ED-472B-B501-2DC9F28CF3B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
            <a:extLst>
              <a:ext uri="{FF2B5EF4-FFF2-40B4-BE49-F238E27FC236}">
                <a16:creationId xmlns:a16="http://schemas.microsoft.com/office/drawing/2014/main" id="{1F9F8D6F-B41E-43C2-9C02-B86FE30137E5}"/>
              </a:ext>
            </a:extLst>
          </p:cNvPr>
          <p:cNvSpPr>
            <a:spLocks noGrp="1" noChangeArrowheads="1"/>
          </p:cNvSpPr>
          <p:nvPr>
            <p:ph type="sldNum" sz="quarter" idx="12"/>
          </p:nvPr>
        </p:nvSpPr>
        <p:spPr>
          <a:ln/>
        </p:spPr>
        <p:txBody>
          <a:bodyPr/>
          <a:lstStyle>
            <a:lvl1pPr>
              <a:defRPr/>
            </a:lvl1pPr>
          </a:lstStyle>
          <a:p>
            <a:pPr>
              <a:defRPr/>
            </a:pPr>
            <a:fld id="{26851B51-694D-43E1-B1B9-05D497EFCF6E}" type="slidenum">
              <a:rPr lang="zh-TW" altLang="en-US"/>
              <a:pPr>
                <a:defRPr/>
              </a:pPr>
              <a:t>‹#›</a:t>
            </a:fld>
            <a:endParaRPr lang="en-US" altLang="zh-TW"/>
          </a:p>
        </p:txBody>
      </p:sp>
    </p:spTree>
    <p:extLst>
      <p:ext uri="{BB962C8B-B14F-4D97-AF65-F5344CB8AC3E}">
        <p14:creationId xmlns:p14="http://schemas.microsoft.com/office/powerpoint/2010/main" val="151268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2D3AB41-489F-4723-ACD0-82E21916BAA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3">
            <a:extLst>
              <a:ext uri="{FF2B5EF4-FFF2-40B4-BE49-F238E27FC236}">
                <a16:creationId xmlns:a16="http://schemas.microsoft.com/office/drawing/2014/main" id="{A43B6664-81C3-4C5B-A66A-0A45C2C52CF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4">
            <a:extLst>
              <a:ext uri="{FF2B5EF4-FFF2-40B4-BE49-F238E27FC236}">
                <a16:creationId xmlns:a16="http://schemas.microsoft.com/office/drawing/2014/main" id="{6C590E1F-E9B5-4D41-A166-49EBEE83E426}"/>
              </a:ext>
            </a:extLst>
          </p:cNvPr>
          <p:cNvSpPr>
            <a:spLocks noGrp="1" noChangeArrowheads="1"/>
          </p:cNvSpPr>
          <p:nvPr>
            <p:ph type="sldNum" sz="quarter" idx="12"/>
          </p:nvPr>
        </p:nvSpPr>
        <p:spPr>
          <a:ln/>
        </p:spPr>
        <p:txBody>
          <a:bodyPr/>
          <a:lstStyle>
            <a:lvl1pPr>
              <a:defRPr/>
            </a:lvl1pPr>
          </a:lstStyle>
          <a:p>
            <a:pPr>
              <a:defRPr/>
            </a:pPr>
            <a:fld id="{BA4DEED3-D856-4E6D-96E2-CA23DFB8BBA8}" type="slidenum">
              <a:rPr lang="zh-TW" altLang="en-US"/>
              <a:pPr>
                <a:defRPr/>
              </a:pPr>
              <a:t>‹#›</a:t>
            </a:fld>
            <a:endParaRPr lang="en-US" altLang="zh-TW"/>
          </a:p>
        </p:txBody>
      </p:sp>
    </p:spTree>
    <p:extLst>
      <p:ext uri="{BB962C8B-B14F-4D97-AF65-F5344CB8AC3E}">
        <p14:creationId xmlns:p14="http://schemas.microsoft.com/office/powerpoint/2010/main" val="335162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a:extLst>
              <a:ext uri="{FF2B5EF4-FFF2-40B4-BE49-F238E27FC236}">
                <a16:creationId xmlns:a16="http://schemas.microsoft.com/office/drawing/2014/main" id="{9F126479-4399-4CE2-8124-D8C227D6AC8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3">
            <a:extLst>
              <a:ext uri="{FF2B5EF4-FFF2-40B4-BE49-F238E27FC236}">
                <a16:creationId xmlns:a16="http://schemas.microsoft.com/office/drawing/2014/main" id="{2B648B19-CD41-49A6-B167-3CC267174A4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
            <a:extLst>
              <a:ext uri="{FF2B5EF4-FFF2-40B4-BE49-F238E27FC236}">
                <a16:creationId xmlns:a16="http://schemas.microsoft.com/office/drawing/2014/main" id="{52695099-F32E-4A30-BC05-42EDF4390150}"/>
              </a:ext>
            </a:extLst>
          </p:cNvPr>
          <p:cNvSpPr>
            <a:spLocks noGrp="1" noChangeArrowheads="1"/>
          </p:cNvSpPr>
          <p:nvPr>
            <p:ph type="sldNum" sz="quarter" idx="12"/>
          </p:nvPr>
        </p:nvSpPr>
        <p:spPr>
          <a:ln/>
        </p:spPr>
        <p:txBody>
          <a:bodyPr/>
          <a:lstStyle>
            <a:lvl1pPr>
              <a:defRPr/>
            </a:lvl1pPr>
          </a:lstStyle>
          <a:p>
            <a:pPr>
              <a:defRPr/>
            </a:pPr>
            <a:fld id="{90EF05A2-6670-4685-8823-43633280C595}" type="slidenum">
              <a:rPr lang="zh-TW" altLang="en-US"/>
              <a:pPr>
                <a:defRPr/>
              </a:pPr>
              <a:t>‹#›</a:t>
            </a:fld>
            <a:endParaRPr lang="en-US" altLang="zh-TW"/>
          </a:p>
        </p:txBody>
      </p:sp>
    </p:spTree>
    <p:extLst>
      <p:ext uri="{BB962C8B-B14F-4D97-AF65-F5344CB8AC3E}">
        <p14:creationId xmlns:p14="http://schemas.microsoft.com/office/powerpoint/2010/main" val="393178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a:extLst>
              <a:ext uri="{FF2B5EF4-FFF2-40B4-BE49-F238E27FC236}">
                <a16:creationId xmlns:a16="http://schemas.microsoft.com/office/drawing/2014/main" id="{6B4E211D-A7C2-4A5C-A713-8ED2AAE4C0D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3">
            <a:extLst>
              <a:ext uri="{FF2B5EF4-FFF2-40B4-BE49-F238E27FC236}">
                <a16:creationId xmlns:a16="http://schemas.microsoft.com/office/drawing/2014/main" id="{B4889117-EA2A-40E8-9010-F30FC46C252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
            <a:extLst>
              <a:ext uri="{FF2B5EF4-FFF2-40B4-BE49-F238E27FC236}">
                <a16:creationId xmlns:a16="http://schemas.microsoft.com/office/drawing/2014/main" id="{D816043E-3992-4705-ABCB-625D9C0A1C82}"/>
              </a:ext>
            </a:extLst>
          </p:cNvPr>
          <p:cNvSpPr>
            <a:spLocks noGrp="1" noChangeArrowheads="1"/>
          </p:cNvSpPr>
          <p:nvPr>
            <p:ph type="sldNum" sz="quarter" idx="12"/>
          </p:nvPr>
        </p:nvSpPr>
        <p:spPr>
          <a:ln/>
        </p:spPr>
        <p:txBody>
          <a:bodyPr/>
          <a:lstStyle>
            <a:lvl1pPr>
              <a:defRPr/>
            </a:lvl1pPr>
          </a:lstStyle>
          <a:p>
            <a:pPr>
              <a:defRPr/>
            </a:pPr>
            <a:fld id="{8E3DF8AB-533A-4CB6-9043-3ECF0103F7AE}" type="slidenum">
              <a:rPr lang="zh-TW" altLang="en-US"/>
              <a:pPr>
                <a:defRPr/>
              </a:pPr>
              <a:t>‹#›</a:t>
            </a:fld>
            <a:endParaRPr lang="en-US" altLang="zh-TW"/>
          </a:p>
        </p:txBody>
      </p:sp>
    </p:spTree>
    <p:extLst>
      <p:ext uri="{BB962C8B-B14F-4D97-AF65-F5344CB8AC3E}">
        <p14:creationId xmlns:p14="http://schemas.microsoft.com/office/powerpoint/2010/main" val="17001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90059"/>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3903800-0BB1-4E45-B139-7731D572C7F1}"/>
              </a:ext>
            </a:extLst>
          </p:cNvPr>
          <p:cNvSpPr>
            <a:spLocks noGrp="1" noChangeArrowheads="1"/>
          </p:cNvSpPr>
          <p:nvPr>
            <p:ph type="dt" sz="half" idx="2"/>
          </p:nvPr>
        </p:nvSpPr>
        <p:spPr bwMode="blackWhite">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Times New Roman" pitchFamily="18" charset="0"/>
                <a:ea typeface="新細明體" pitchFamily="18" charset="-120"/>
              </a:defRPr>
            </a:lvl1pPr>
          </a:lstStyle>
          <a:p>
            <a:pPr>
              <a:defRPr/>
            </a:pPr>
            <a:endParaRPr lang="en-US" altLang="zh-TW"/>
          </a:p>
        </p:txBody>
      </p:sp>
      <p:sp>
        <p:nvSpPr>
          <p:cNvPr id="1027" name="Rectangle 3">
            <a:extLst>
              <a:ext uri="{FF2B5EF4-FFF2-40B4-BE49-F238E27FC236}">
                <a16:creationId xmlns:a16="http://schemas.microsoft.com/office/drawing/2014/main" id="{8E3B8143-744D-4714-8C0D-7E24CE2BC36E}"/>
              </a:ext>
            </a:extLst>
          </p:cNvPr>
          <p:cNvSpPr>
            <a:spLocks noGrp="1" noChangeArrowheads="1"/>
          </p:cNvSpPr>
          <p:nvPr>
            <p:ph type="ftr" sz="quarter" idx="3"/>
          </p:nvPr>
        </p:nvSpPr>
        <p:spPr bwMode="blackWhite">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Times New Roman" pitchFamily="18" charset="0"/>
                <a:ea typeface="新細明體" pitchFamily="18" charset="-120"/>
              </a:defRPr>
            </a:lvl1pPr>
          </a:lstStyle>
          <a:p>
            <a:pPr>
              <a:defRPr/>
            </a:pPr>
            <a:endParaRPr lang="en-US" altLang="zh-TW"/>
          </a:p>
        </p:txBody>
      </p:sp>
      <p:sp>
        <p:nvSpPr>
          <p:cNvPr id="1028" name="Rectangle 4">
            <a:extLst>
              <a:ext uri="{FF2B5EF4-FFF2-40B4-BE49-F238E27FC236}">
                <a16:creationId xmlns:a16="http://schemas.microsoft.com/office/drawing/2014/main" id="{8A611DA1-08F2-4070-AC96-4BC752219D6B}"/>
              </a:ext>
            </a:extLst>
          </p:cNvPr>
          <p:cNvSpPr>
            <a:spLocks noGrp="1" noChangeArrowheads="1"/>
          </p:cNvSpPr>
          <p:nvPr>
            <p:ph type="sldNum" sz="quarter" idx="4"/>
          </p:nvPr>
        </p:nvSpPr>
        <p:spPr bwMode="blackWhite">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atin typeface="Times New Roman" panose="02020603050405020304" pitchFamily="18" charset="0"/>
                <a:ea typeface="新細明體" panose="02020500000000000000" pitchFamily="18" charset="-120"/>
              </a:defRPr>
            </a:lvl1pPr>
          </a:lstStyle>
          <a:p>
            <a:pPr>
              <a:defRPr/>
            </a:pPr>
            <a:fld id="{95587BAD-4102-421C-B20E-7F50D87A825E}" type="slidenum">
              <a:rPr lang="zh-TW" altLang="en-US"/>
              <a:pPr>
                <a:defRPr/>
              </a:pPr>
              <a:t>‹#›</a:t>
            </a:fld>
            <a:endParaRPr lang="en-US" altLang="zh-TW"/>
          </a:p>
        </p:txBody>
      </p:sp>
      <p:sp>
        <p:nvSpPr>
          <p:cNvPr id="1029" name="Line 7">
            <a:extLst>
              <a:ext uri="{FF2B5EF4-FFF2-40B4-BE49-F238E27FC236}">
                <a16:creationId xmlns:a16="http://schemas.microsoft.com/office/drawing/2014/main" id="{3D4FCB79-33B0-45CB-ABE7-F57091432499}"/>
              </a:ext>
            </a:extLst>
          </p:cNvPr>
          <p:cNvSpPr>
            <a:spLocks noChangeShapeType="1"/>
          </p:cNvSpPr>
          <p:nvPr/>
        </p:nvSpPr>
        <p:spPr bwMode="blackWhite">
          <a:xfrm>
            <a:off x="0" y="990600"/>
            <a:ext cx="9144000" cy="0"/>
          </a:xfrm>
          <a:prstGeom prst="line">
            <a:avLst/>
          </a:prstGeom>
          <a:noFill/>
          <a:ln w="38100">
            <a:solidFill>
              <a:srgbClr val="5AF4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sz="1800"/>
          </a:p>
        </p:txBody>
      </p:sp>
      <p:sp>
        <p:nvSpPr>
          <p:cNvPr id="1032" name="Rectangle 8">
            <a:extLst>
              <a:ext uri="{FF2B5EF4-FFF2-40B4-BE49-F238E27FC236}">
                <a16:creationId xmlns:a16="http://schemas.microsoft.com/office/drawing/2014/main" id="{CEE980ED-13F7-4764-B02B-050D5114A3DA}"/>
              </a:ext>
            </a:extLst>
          </p:cNvPr>
          <p:cNvSpPr>
            <a:spLocks noGrp="1" noChangeArrowheads="1"/>
          </p:cNvSpPr>
          <p:nvPr>
            <p:ph type="body" idx="1"/>
          </p:nvPr>
        </p:nvSpPr>
        <p:spPr bwMode="blackWhite">
          <a:xfrm>
            <a:off x="533401" y="1371600"/>
            <a:ext cx="8181975" cy="47323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TW" dirty="0"/>
              <a:t>Body Text</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033" name="Rectangle 9">
            <a:extLst>
              <a:ext uri="{FF2B5EF4-FFF2-40B4-BE49-F238E27FC236}">
                <a16:creationId xmlns:a16="http://schemas.microsoft.com/office/drawing/2014/main" id="{A5B11F79-F62D-40E9-B736-E92BF803E648}"/>
              </a:ext>
            </a:extLst>
          </p:cNvPr>
          <p:cNvSpPr>
            <a:spLocks noGrp="1" noChangeArrowheads="1"/>
          </p:cNvSpPr>
          <p:nvPr>
            <p:ph type="title"/>
          </p:nvPr>
        </p:nvSpPr>
        <p:spPr bwMode="blackWhite">
          <a:xfrm>
            <a:off x="239713" y="285752"/>
            <a:ext cx="8648700" cy="53816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TW" dirty="0"/>
              <a:t>HELV.NEU 96 BLK. ITAL., SIZE 30, ALL CAPS</a:t>
            </a:r>
          </a:p>
        </p:txBody>
      </p:sp>
    </p:spTree>
    <p:extLst>
      <p:ext uri="{BB962C8B-B14F-4D97-AF65-F5344CB8AC3E}">
        <p14:creationId xmlns:p14="http://schemas.microsoft.com/office/powerpoint/2010/main" val="2812041276"/>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lnSpc>
          <a:spcPct val="90000"/>
        </a:lnSpc>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3200">
          <a:solidFill>
            <a:schemeClr val="tx2"/>
          </a:solidFill>
          <a:effectLst>
            <a:outerShdw blurRad="38100" dist="38100" dir="2700000" algn="tl">
              <a:srgbClr val="000000"/>
            </a:outerShdw>
          </a:effectLst>
          <a:latin typeface="Times New Roman" pitchFamily="18" charset="0"/>
          <a:ea typeface="標楷體" pitchFamily="65" charset="-120"/>
        </a:defRPr>
      </a:lvl2pPr>
      <a:lvl3pPr algn="l" rtl="0" eaLnBrk="0" fontAlgn="base" hangingPunct="0">
        <a:lnSpc>
          <a:spcPct val="90000"/>
        </a:lnSpc>
        <a:spcBef>
          <a:spcPct val="0"/>
        </a:spcBef>
        <a:spcAft>
          <a:spcPct val="0"/>
        </a:spcAft>
        <a:defRPr sz="3200">
          <a:solidFill>
            <a:schemeClr val="tx2"/>
          </a:solidFill>
          <a:effectLst>
            <a:outerShdw blurRad="38100" dist="38100" dir="2700000" algn="tl">
              <a:srgbClr val="000000"/>
            </a:outerShdw>
          </a:effectLst>
          <a:latin typeface="Times New Roman" pitchFamily="18" charset="0"/>
          <a:ea typeface="標楷體" pitchFamily="65" charset="-120"/>
        </a:defRPr>
      </a:lvl3pPr>
      <a:lvl4pPr algn="l" rtl="0" eaLnBrk="0" fontAlgn="base" hangingPunct="0">
        <a:lnSpc>
          <a:spcPct val="90000"/>
        </a:lnSpc>
        <a:spcBef>
          <a:spcPct val="0"/>
        </a:spcBef>
        <a:spcAft>
          <a:spcPct val="0"/>
        </a:spcAft>
        <a:defRPr sz="3200">
          <a:solidFill>
            <a:schemeClr val="tx2"/>
          </a:solidFill>
          <a:effectLst>
            <a:outerShdw blurRad="38100" dist="38100" dir="2700000" algn="tl">
              <a:srgbClr val="000000"/>
            </a:outerShdw>
          </a:effectLst>
          <a:latin typeface="Times New Roman" pitchFamily="18" charset="0"/>
          <a:ea typeface="標楷體" pitchFamily="65" charset="-120"/>
        </a:defRPr>
      </a:lvl4pPr>
      <a:lvl5pPr algn="l" rtl="0" eaLnBrk="0" fontAlgn="base" hangingPunct="0">
        <a:lnSpc>
          <a:spcPct val="90000"/>
        </a:lnSpc>
        <a:spcBef>
          <a:spcPct val="0"/>
        </a:spcBef>
        <a:spcAft>
          <a:spcPct val="0"/>
        </a:spcAft>
        <a:defRPr sz="3200">
          <a:solidFill>
            <a:schemeClr val="tx2"/>
          </a:solidFill>
          <a:effectLst>
            <a:outerShdw blurRad="38100" dist="38100" dir="2700000" algn="tl">
              <a:srgbClr val="000000"/>
            </a:outerShdw>
          </a:effectLst>
          <a:latin typeface="Times New Roman" pitchFamily="18" charset="0"/>
          <a:ea typeface="標楷體" pitchFamily="65" charset="-120"/>
        </a:defRPr>
      </a:lvl5pPr>
      <a:lvl6pPr marL="457200" algn="l" rtl="0" eaLnBrk="0" fontAlgn="base" hangingPunct="0">
        <a:lnSpc>
          <a:spcPct val="90000"/>
        </a:lnSpc>
        <a:spcBef>
          <a:spcPct val="0"/>
        </a:spcBef>
        <a:spcAft>
          <a:spcPct val="0"/>
        </a:spcAft>
        <a:defRPr sz="2800">
          <a:solidFill>
            <a:schemeClr val="tx2"/>
          </a:solidFill>
          <a:effectLst>
            <a:outerShdw blurRad="38100" dist="38100" dir="2700000" algn="tl">
              <a:srgbClr val="000000"/>
            </a:outerShdw>
          </a:effectLst>
          <a:latin typeface="Arial" pitchFamily="34" charset="0"/>
        </a:defRPr>
      </a:lvl6pPr>
      <a:lvl7pPr marL="914400" algn="l" rtl="0" eaLnBrk="0" fontAlgn="base" hangingPunct="0">
        <a:lnSpc>
          <a:spcPct val="90000"/>
        </a:lnSpc>
        <a:spcBef>
          <a:spcPct val="0"/>
        </a:spcBef>
        <a:spcAft>
          <a:spcPct val="0"/>
        </a:spcAft>
        <a:defRPr sz="2800">
          <a:solidFill>
            <a:schemeClr val="tx2"/>
          </a:solidFill>
          <a:effectLst>
            <a:outerShdw blurRad="38100" dist="38100" dir="2700000" algn="tl">
              <a:srgbClr val="000000"/>
            </a:outerShdw>
          </a:effectLst>
          <a:latin typeface="Arial" pitchFamily="34" charset="0"/>
        </a:defRPr>
      </a:lvl7pPr>
      <a:lvl8pPr marL="1371600" algn="l" rtl="0" eaLnBrk="0" fontAlgn="base" hangingPunct="0">
        <a:lnSpc>
          <a:spcPct val="90000"/>
        </a:lnSpc>
        <a:spcBef>
          <a:spcPct val="0"/>
        </a:spcBef>
        <a:spcAft>
          <a:spcPct val="0"/>
        </a:spcAft>
        <a:defRPr sz="2800">
          <a:solidFill>
            <a:schemeClr val="tx2"/>
          </a:solidFill>
          <a:effectLst>
            <a:outerShdw blurRad="38100" dist="38100" dir="2700000" algn="tl">
              <a:srgbClr val="000000"/>
            </a:outerShdw>
          </a:effectLst>
          <a:latin typeface="Arial" pitchFamily="34" charset="0"/>
        </a:defRPr>
      </a:lvl8pPr>
      <a:lvl9pPr marL="1828800" algn="l" rtl="0" eaLnBrk="0" fontAlgn="base" hangingPunct="0">
        <a:lnSpc>
          <a:spcPct val="90000"/>
        </a:lnSpc>
        <a:spcBef>
          <a:spcPct val="0"/>
        </a:spcBef>
        <a:spcAft>
          <a:spcPct val="0"/>
        </a:spcAft>
        <a:defRPr sz="2800">
          <a:solidFill>
            <a:schemeClr val="tx2"/>
          </a:solidFill>
          <a:effectLst>
            <a:outerShdw blurRad="38100" dist="38100" dir="2700000" algn="tl">
              <a:srgbClr val="000000"/>
            </a:outerShdw>
          </a:effectLst>
          <a:latin typeface="Arial" pitchFamily="34" charset="0"/>
        </a:defRPr>
      </a:lvl9pPr>
    </p:titleStyle>
    <p:bodyStyle>
      <a:lvl1pPr marL="285750" indent="-285750" algn="l" rtl="0" eaLnBrk="0" fontAlgn="base" hangingPunct="0">
        <a:spcBef>
          <a:spcPct val="30000"/>
        </a:spcBef>
        <a:spcAft>
          <a:spcPct val="0"/>
        </a:spcAft>
        <a:buClr>
          <a:schemeClr val="tx2"/>
        </a:buClr>
        <a:buSzPct val="100000"/>
        <a:buFont typeface="75 Helvetica Bold" charset="0"/>
        <a:buChar char="•"/>
        <a:defRPr sz="2800">
          <a:solidFill>
            <a:schemeClr val="tx1"/>
          </a:solidFill>
          <a:effectLst>
            <a:outerShdw blurRad="38100" dist="38100" dir="2700000" algn="tl">
              <a:srgbClr val="000000"/>
            </a:outerShdw>
          </a:effectLst>
          <a:latin typeface="+mn-lt"/>
          <a:ea typeface="+mn-ea"/>
          <a:cs typeface="+mn-cs"/>
        </a:defRPr>
      </a:lvl1pPr>
      <a:lvl2pPr marL="793750" indent="-349250" algn="l" rtl="0" eaLnBrk="0" fontAlgn="base" hangingPunct="0">
        <a:lnSpc>
          <a:spcPct val="90000"/>
        </a:lnSpc>
        <a:spcBef>
          <a:spcPct val="30000"/>
        </a:spcBef>
        <a:spcAft>
          <a:spcPct val="0"/>
        </a:spcAft>
        <a:buClr>
          <a:schemeClr val="tx2"/>
        </a:buClr>
        <a:buSzPct val="100000"/>
        <a:buFont typeface="75 Helvetica Bold" charset="0"/>
        <a:buChar char="–"/>
        <a:defRPr sz="2400">
          <a:solidFill>
            <a:schemeClr val="tx1"/>
          </a:solidFill>
          <a:effectLst>
            <a:outerShdw blurRad="38100" dist="38100" dir="2700000" algn="tl">
              <a:srgbClr val="000000"/>
            </a:outerShdw>
          </a:effectLst>
          <a:latin typeface="+mn-lt"/>
          <a:ea typeface="標楷體" pitchFamily="65" charset="-120"/>
        </a:defRPr>
      </a:lvl2pPr>
      <a:lvl3pPr marL="1136650" indent="-228600" algn="l" rtl="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effectLst>
            <a:outerShdw blurRad="38100" dist="38100" dir="2700000" algn="tl">
              <a:srgbClr val="000000"/>
            </a:outerShdw>
          </a:effectLst>
          <a:latin typeface="+mn-lt"/>
          <a:ea typeface="標楷體" pitchFamily="65" charset="-120"/>
        </a:defRPr>
      </a:lvl3pPr>
      <a:lvl4pPr marL="1479550" indent="-228600" algn="l" rtl="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effectLst>
            <a:outerShdw blurRad="38100" dist="38100" dir="2700000" algn="tl">
              <a:srgbClr val="000000"/>
            </a:outerShdw>
          </a:effectLst>
          <a:latin typeface="+mn-lt"/>
          <a:ea typeface="標楷體" pitchFamily="65" charset="-120"/>
        </a:defRPr>
      </a:lvl4pPr>
      <a:lvl5pPr marL="1822450" indent="-228600" algn="l" rtl="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effectLst>
            <a:outerShdw blurRad="38100" dist="38100" dir="2700000" algn="tl">
              <a:srgbClr val="000000"/>
            </a:outerShdw>
          </a:effectLst>
          <a:latin typeface="+mn-lt"/>
          <a:ea typeface="標楷體" pitchFamily="65" charset="-120"/>
        </a:defRPr>
      </a:lvl5pPr>
      <a:lvl6pPr marL="2279650" indent="-228600" algn="l" rtl="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effectLst>
            <a:outerShdw blurRad="38100" dist="38100" dir="2700000" algn="tl">
              <a:srgbClr val="000000"/>
            </a:outerShdw>
          </a:effectLst>
          <a:latin typeface="+mn-lt"/>
        </a:defRPr>
      </a:lvl6pPr>
      <a:lvl7pPr marL="2736850" indent="-228600" algn="l" rtl="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effectLst>
            <a:outerShdw blurRad="38100" dist="38100" dir="2700000" algn="tl">
              <a:srgbClr val="000000"/>
            </a:outerShdw>
          </a:effectLst>
          <a:latin typeface="+mn-lt"/>
        </a:defRPr>
      </a:lvl7pPr>
      <a:lvl8pPr marL="3194050" indent="-228600" algn="l" rtl="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effectLst>
            <a:outerShdw blurRad="38100" dist="38100" dir="2700000" algn="tl">
              <a:srgbClr val="000000"/>
            </a:outerShdw>
          </a:effectLst>
          <a:latin typeface="+mn-lt"/>
        </a:defRPr>
      </a:lvl8pPr>
      <a:lvl9pPr marL="3651250" indent="-228600" algn="l" rtl="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effectLst>
            <a:outerShdw blurRad="38100" dist="38100" dir="2700000" algn="tl">
              <a:srgbClr val="000000"/>
            </a:outerShdw>
          </a:effectLst>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a:extLst>
              <a:ext uri="{FF2B5EF4-FFF2-40B4-BE49-F238E27FC236}">
                <a16:creationId xmlns:a16="http://schemas.microsoft.com/office/drawing/2014/main" id="{4E948B4D-1FAC-466C-8F03-2231783BCD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056992EE-6740-493C-A72B-C7834F17E37B}"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a:t>
            </a:fld>
            <a:endParaRPr lang="zh-TW" altLang="en-US" sz="1400">
              <a:solidFill>
                <a:srgbClr val="FFFFFF"/>
              </a:solidFill>
              <a:ea typeface="新細明體" panose="02020500000000000000" pitchFamily="18" charset="-120"/>
            </a:endParaRPr>
          </a:p>
        </p:txBody>
      </p:sp>
      <p:sp>
        <p:nvSpPr>
          <p:cNvPr id="5" name="Rectangle 7">
            <a:extLst>
              <a:ext uri="{FF2B5EF4-FFF2-40B4-BE49-F238E27FC236}">
                <a16:creationId xmlns:a16="http://schemas.microsoft.com/office/drawing/2014/main" id="{A1CDC086-B8C6-43D8-A9DF-2B550780F344}"/>
              </a:ext>
            </a:extLst>
          </p:cNvPr>
          <p:cNvSpPr>
            <a:spLocks noChangeArrowheads="1"/>
          </p:cNvSpPr>
          <p:nvPr/>
        </p:nvSpPr>
        <p:spPr bwMode="blackWhite">
          <a:xfrm>
            <a:off x="414340" y="1733552"/>
            <a:ext cx="7737475" cy="1939635"/>
          </a:xfrm>
          <a:prstGeom prst="rect">
            <a:avLst/>
          </a:prstGeom>
          <a:noFill/>
          <a:ln w="9525">
            <a:noFill/>
            <a:miter lim="800000"/>
            <a:headEnd/>
            <a:tailEnd/>
          </a:ln>
          <a:effectLst/>
        </p:spPr>
        <p:txBody>
          <a:bodyPr lIns="92075" tIns="46038" rIns="92075" bIns="46038">
            <a:spAutoFit/>
          </a:bodyPr>
          <a:lstStyle/>
          <a:p>
            <a:pPr eaLnBrk="0" fontAlgn="base" hangingPunct="0">
              <a:spcBef>
                <a:spcPct val="0"/>
              </a:spcBef>
              <a:spcAft>
                <a:spcPct val="0"/>
              </a:spcAft>
              <a:defRPr/>
            </a:pPr>
            <a:r>
              <a:rPr lang="en-US" altLang="zh-TW" sz="4000" dirty="0">
                <a:solidFill>
                  <a:srgbClr val="FAFD00"/>
                </a:solidFill>
                <a:effectLst>
                  <a:outerShdw blurRad="38100" dist="38100" dir="2700000" algn="tl">
                    <a:srgbClr val="000000"/>
                  </a:outerShdw>
                </a:effectLst>
                <a:latin typeface="Helvetica" pitchFamily="34" charset="0"/>
                <a:ea typeface="新細明體" pitchFamily="18" charset="-120"/>
              </a:rPr>
              <a:t>Chapter 9. Deep Learning-Based</a:t>
            </a:r>
          </a:p>
          <a:p>
            <a:pPr eaLnBrk="0" fontAlgn="base" hangingPunct="0">
              <a:spcBef>
                <a:spcPct val="0"/>
              </a:spcBef>
              <a:spcAft>
                <a:spcPct val="0"/>
              </a:spcAft>
              <a:defRPr/>
            </a:pPr>
            <a:r>
              <a:rPr lang="en-US" altLang="zh-TW" sz="4000" dirty="0">
                <a:solidFill>
                  <a:srgbClr val="FAFD00"/>
                </a:solidFill>
                <a:effectLst>
                  <a:outerShdw blurRad="38100" dist="38100" dir="2700000" algn="tl">
                    <a:srgbClr val="000000"/>
                  </a:outerShdw>
                </a:effectLst>
                <a:latin typeface="Helvetica" pitchFamily="34" charset="0"/>
                <a:ea typeface="新細明體" pitchFamily="18" charset="-120"/>
              </a:rPr>
              <a:t>Technology for Versatile Video Coding (VVC, H.266)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A562E927-D7CD-4777-99FC-EF1A7CFC8DEF}"/>
              </a:ext>
            </a:extLst>
          </p:cNvPr>
          <p:cNvSpPr>
            <a:spLocks noGrp="1" noChangeArrowheads="1"/>
          </p:cNvSpPr>
          <p:nvPr>
            <p:ph type="title"/>
          </p:nvPr>
        </p:nvSpPr>
        <p:spPr>
          <a:xfrm>
            <a:off x="258765" y="285752"/>
            <a:ext cx="8885237" cy="538163"/>
          </a:xfrm>
        </p:spPr>
        <p:txBody>
          <a:bodyPr/>
          <a:lstStyle/>
          <a:p>
            <a:r>
              <a:rPr lang="en-US" altLang="zh-TW">
                <a:effectLst/>
              </a:rPr>
              <a:t>In-loop filtering</a:t>
            </a:r>
            <a:endParaRPr lang="zh-TW" altLang="zh-TW">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bwMode="blackGray"/>
        <p:txBody>
          <a:bodyPr/>
          <a:lstStyle/>
          <a:p>
            <a:pPr>
              <a:defRPr/>
            </a:pPr>
            <a:r>
              <a:rPr lang="en-US" altLang="zh-TW" sz="2000" dirty="0">
                <a:effectLst/>
              </a:rPr>
              <a:t>In Zhou et al. [60], a trained CNN network is used as the only in-loop filter before the adaptive loop filter. CNN replaces the bilateral filter, deblocking filter, and sample adaptive offset for intra frames. </a:t>
            </a:r>
          </a:p>
          <a:p>
            <a:pPr>
              <a:defRPr/>
            </a:pPr>
            <a:endParaRPr lang="en-US" altLang="zh-TW" sz="2000" dirty="0">
              <a:effectLst/>
            </a:endParaRPr>
          </a:p>
          <a:p>
            <a:pPr>
              <a:defRPr/>
            </a:pPr>
            <a:r>
              <a:rPr lang="en-US" altLang="zh-TW" sz="2000" dirty="0">
                <a:effectLst/>
              </a:rPr>
              <a:t>The reconstructed pixel values and the quantization parameter (QP) map [60] are fed into the CNN network containing eight convolutional layers with rectified linear units (</a:t>
            </a:r>
            <a:r>
              <a:rPr lang="en-US" altLang="zh-TW" sz="2000" dirty="0" err="1">
                <a:effectLst/>
              </a:rPr>
              <a:t>ReLU</a:t>
            </a:r>
            <a:r>
              <a:rPr lang="en-US" altLang="zh-TW" sz="2000" dirty="0">
                <a:effectLst/>
              </a:rPr>
              <a:t>). </a:t>
            </a:r>
          </a:p>
          <a:p>
            <a:pPr>
              <a:defRPr/>
            </a:pPr>
            <a:endParaRPr lang="en-US" altLang="zh-TW" sz="2000" dirty="0">
              <a:effectLst/>
            </a:endParaRPr>
          </a:p>
          <a:p>
            <a:pPr>
              <a:defRPr/>
            </a:pPr>
            <a:r>
              <a:rPr lang="en-US" altLang="zh-TW" sz="2000" dirty="0">
                <a:effectLst/>
              </a:rPr>
              <a:t>A CNN-based in-loop filter [61] is proposed to deal with inter frames, in which a binary flag is signaled for each 64×64 block to indicate whether the CNN-based filter is used or not.</a:t>
            </a:r>
          </a:p>
        </p:txBody>
      </p:sp>
      <p:sp>
        <p:nvSpPr>
          <p:cNvPr id="28676" name="投影片編號版面配置區 3">
            <a:extLst>
              <a:ext uri="{FF2B5EF4-FFF2-40B4-BE49-F238E27FC236}">
                <a16:creationId xmlns:a16="http://schemas.microsoft.com/office/drawing/2014/main" id="{9260861B-80C0-415C-BC66-FB96C20F7D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B6D0F6EB-57B8-4259-A9A7-39AA53AC677A}"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10</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7F572664-BDF2-463A-A8ED-12E8DDF23D4F}"/>
              </a:ext>
            </a:extLst>
          </p:cNvPr>
          <p:cNvSpPr>
            <a:spLocks noGrp="1" noChangeArrowheads="1"/>
          </p:cNvSpPr>
          <p:nvPr>
            <p:ph type="title"/>
          </p:nvPr>
        </p:nvSpPr>
        <p:spPr>
          <a:xfrm>
            <a:off x="258765" y="285752"/>
            <a:ext cx="8885237" cy="538163"/>
          </a:xfrm>
        </p:spPr>
        <p:txBody>
          <a:bodyPr/>
          <a:lstStyle/>
          <a:p>
            <a:r>
              <a:rPr lang="en-US" altLang="zh-TW" dirty="0">
                <a:effectLst/>
              </a:rPr>
              <a:t>In-loop filtering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In Wu et al. [62], an alternative CNN-based in-loop filter is applied after deblocking filter and before sample adaptive offset. </a:t>
            </a:r>
          </a:p>
          <a:p>
            <a:pPr marL="0" indent="0">
              <a:buNone/>
              <a:defRPr/>
            </a:pPr>
            <a:endParaRPr lang="en-US" altLang="zh-TW" sz="2000" dirty="0">
              <a:effectLst/>
            </a:endParaRPr>
          </a:p>
          <a:p>
            <a:pPr>
              <a:defRPr/>
            </a:pPr>
            <a:r>
              <a:rPr lang="en-US" altLang="zh-TW" sz="2000" dirty="0">
                <a:effectLst/>
              </a:rPr>
              <a:t>This CNN [62] has 34 convolutional layers organized into 16 blocks with residue connections. A binary flag is signaled for each coding tree unit (CTU) to indicate whether the CNN-based filter is used or not.</a:t>
            </a:r>
          </a:p>
          <a:p>
            <a:pPr>
              <a:defRPr/>
            </a:pPr>
            <a:endParaRPr lang="en-US" altLang="zh-TW" sz="2000" dirty="0">
              <a:effectLst/>
            </a:endParaRPr>
          </a:p>
          <a:p>
            <a:pPr>
              <a:defRPr/>
            </a:pPr>
            <a:r>
              <a:rPr lang="en-US" altLang="zh-TW" sz="2000" dirty="0">
                <a:effectLst/>
              </a:rPr>
              <a:t>For the CNN-based in-loop filter [63], the reconstructed pixel values, the prediction signal, and the compressed residue signal are fed into the CNN-based filter containing 8 layers, which is applied after the adaptive loop filter. </a:t>
            </a:r>
          </a:p>
          <a:p>
            <a:pPr>
              <a:defRPr/>
            </a:pPr>
            <a:endParaRPr lang="en-US" altLang="zh-TW" sz="2000" dirty="0">
              <a:effectLst/>
            </a:endParaRPr>
          </a:p>
          <a:p>
            <a:pPr>
              <a:defRPr/>
            </a:pPr>
            <a:r>
              <a:rPr lang="en-US" altLang="zh-TW" sz="2000" dirty="0">
                <a:effectLst/>
              </a:rPr>
              <a:t>Multi-level flags are signaled to indicate whether the CNN-based filter is used or not. At the slice level there are three modes: slice-all-on, slice-all-off, and CTU-level-decision [63]. </a:t>
            </a:r>
          </a:p>
          <a:p>
            <a:pPr>
              <a:defRPr/>
            </a:pPr>
            <a:endParaRPr lang="en-US" altLang="zh-TW" sz="2000" dirty="0">
              <a:effectLst/>
            </a:endParaRPr>
          </a:p>
        </p:txBody>
      </p:sp>
      <p:sp>
        <p:nvSpPr>
          <p:cNvPr id="29700" name="投影片編號版面配置區 3">
            <a:extLst>
              <a:ext uri="{FF2B5EF4-FFF2-40B4-BE49-F238E27FC236}">
                <a16:creationId xmlns:a16="http://schemas.microsoft.com/office/drawing/2014/main" id="{A5E3D248-6205-4452-BC28-1FFF136381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6F17EF84-044C-4BCF-9AAD-4245935AC419}"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11</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58765" y="285752"/>
            <a:ext cx="8885237" cy="538163"/>
          </a:xfrm>
        </p:spPr>
        <p:txBody>
          <a:bodyPr/>
          <a:lstStyle/>
          <a:p>
            <a:pPr>
              <a:defRPr/>
            </a:pPr>
            <a:r>
              <a:rPr lang="en-US" altLang="zh-TW" dirty="0"/>
              <a:t>Down- and up-sampling-based coding</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In Bull et al. [51], a CNN-based down- and up-sampling-based coding tool is described. Spatial down-sampling is performed via a fixed linear kernel, and the bit-depth reduction is achieved by right shift. </a:t>
            </a:r>
          </a:p>
          <a:p>
            <a:pPr>
              <a:defRPr/>
            </a:pPr>
            <a:endParaRPr lang="en-US" altLang="zh-TW" sz="2000" dirty="0">
              <a:effectLst/>
            </a:endParaRPr>
          </a:p>
          <a:p>
            <a:pPr>
              <a:defRPr/>
            </a:pPr>
            <a:r>
              <a:rPr lang="en-US" altLang="zh-TW" sz="2000" dirty="0">
                <a:effectLst/>
              </a:rPr>
              <a:t>At the decoder, multiple CNN models are trained for spatial up-sampling, bit-depth up-sampling, or joint up-sampling. This CNN network consists of 20 layers with </a:t>
            </a:r>
            <a:r>
              <a:rPr lang="en-US" altLang="zh-TW" sz="2000" dirty="0" err="1">
                <a:effectLst/>
              </a:rPr>
              <a:t>ReLU</a:t>
            </a:r>
            <a:r>
              <a:rPr lang="en-US" altLang="zh-TW" sz="2000" dirty="0">
                <a:effectLst/>
              </a:rPr>
              <a:t> [51].</a:t>
            </a:r>
          </a:p>
          <a:p>
            <a:pPr>
              <a:defRPr/>
            </a:pPr>
            <a:endParaRPr lang="en-US" altLang="zh-TW" sz="2000" dirty="0">
              <a:effectLst/>
            </a:endParaRPr>
          </a:p>
          <a:p>
            <a:pPr>
              <a:defRPr/>
            </a:pPr>
            <a:r>
              <a:rPr lang="en-US" altLang="zh-TW" sz="2000" dirty="0">
                <a:effectLst/>
              </a:rPr>
              <a:t>In [62], a CNN-based down- and up-sampling-based coding tool is applied at the CTU level, and a binary flag is signaled for each CTU to indicate whether the tool is used or not. </a:t>
            </a:r>
          </a:p>
          <a:p>
            <a:pPr>
              <a:defRPr/>
            </a:pPr>
            <a:endParaRPr lang="en-US" altLang="zh-TW" sz="2000" dirty="0">
              <a:effectLst/>
            </a:endParaRPr>
          </a:p>
        </p:txBody>
      </p:sp>
      <p:sp>
        <p:nvSpPr>
          <p:cNvPr id="31748" name="投影片編號版面配置區 3">
            <a:extLst>
              <a:ext uri="{FF2B5EF4-FFF2-40B4-BE49-F238E27FC236}">
                <a16:creationId xmlns:a16="http://schemas.microsoft.com/office/drawing/2014/main" id="{E9A101C5-F962-43AE-8832-7E24605429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40C7B41D-5000-48DA-8E22-DBD830715CBC}"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12</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58765" y="285752"/>
            <a:ext cx="8885237" cy="538163"/>
          </a:xfrm>
        </p:spPr>
        <p:txBody>
          <a:bodyPr/>
          <a:lstStyle/>
          <a:p>
            <a:pPr>
              <a:defRPr/>
            </a:pPr>
            <a:r>
              <a:rPr lang="en-US" altLang="zh-TW" dirty="0"/>
              <a:t>Fast algorithm for block partitioning</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A CNN-based tool for quickly determining the block partitioning structure is described in [65], which may be quadruple tree-based partitions (as in HEVC), binary tree-based partitions, or triple tree-based partitions. </a:t>
            </a:r>
          </a:p>
          <a:p>
            <a:pPr>
              <a:defRPr/>
            </a:pPr>
            <a:endParaRPr lang="en-US" altLang="zh-TW" sz="2000" dirty="0">
              <a:effectLst/>
            </a:endParaRPr>
          </a:p>
          <a:p>
            <a:pPr>
              <a:defRPr/>
            </a:pPr>
            <a:r>
              <a:rPr lang="en-US" altLang="zh-TW" sz="2000" dirty="0">
                <a:effectLst/>
              </a:rPr>
              <a:t>The CNN-based block partitioning tool [65] takes a CTU as input, considers all the possible borders inside the CTU, and outputs the probability that each possible border is a designated border. </a:t>
            </a:r>
          </a:p>
        </p:txBody>
      </p:sp>
      <p:sp>
        <p:nvSpPr>
          <p:cNvPr id="33796" name="投影片編號版面配置區 3">
            <a:extLst>
              <a:ext uri="{FF2B5EF4-FFF2-40B4-BE49-F238E27FC236}">
                <a16:creationId xmlns:a16="http://schemas.microsoft.com/office/drawing/2014/main" id="{F686C4E5-61A4-43BF-A49F-20EC497387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597BB3C8-2538-4500-94DA-3075CF483FCC}"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13</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Statistical learning paradigms</a:t>
            </a:r>
            <a:endParaRPr lang="zh-TW" altLang="zh-TW" dirty="0">
              <a:effectLst/>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t>Statistical learning includes regression, classification, and density estimation [66]. </a:t>
                </a:r>
              </a:p>
              <a:p>
                <a:pPr>
                  <a:defRPr/>
                </a:pPr>
                <a:endParaRPr lang="en-US" altLang="zh-TW" sz="2000" dirty="0"/>
              </a:p>
              <a:p>
                <a:pPr>
                  <a:defRPr/>
                </a:pPr>
                <a:r>
                  <a:rPr lang="en-US" altLang="zh-TW" sz="2000" dirty="0"/>
                  <a:t>For density estimation, i.e., given a dataset of observations </a:t>
                </a:r>
                <a14:m>
                  <m:oMath xmlns:m="http://schemas.openxmlformats.org/officeDocument/2006/math">
                    <m:sSub>
                      <m:sSubPr>
                        <m:ctrlPr>
                          <a:rPr lang="en-US" altLang="zh-TW" sz="2000" i="1" dirty="0" smtClean="0">
                            <a:latin typeface="Cambria Math" panose="02040503050406030204" pitchFamily="18" charset="0"/>
                          </a:rPr>
                        </m:ctrlPr>
                      </m:sSubPr>
                      <m:e>
                        <m:d>
                          <m:dPr>
                            <m:begChr m:val=""/>
                            <m:endChr m:val="|"/>
                            <m:ctrlPr>
                              <a:rPr lang="en-US" altLang="zh-TW" sz="2000" i="1" dirty="0">
                                <a:latin typeface="Cambria Math" panose="02040503050406030204" pitchFamily="18" charset="0"/>
                              </a:rPr>
                            </m:ctrlPr>
                          </m:dPr>
                          <m:e>
                            <m:sSub>
                              <m:sSubPr>
                                <m:ctrlPr>
                                  <a:rPr lang="en-US" altLang="zh-TW" sz="2000" i="1" dirty="0">
                                    <a:latin typeface="Cambria Math" panose="02040503050406030204" pitchFamily="18" charset="0"/>
                                  </a:rPr>
                                </m:ctrlPr>
                              </m:sSubPr>
                              <m:e>
                                <m:r>
                                  <a:rPr lang="en-US" altLang="zh-TW" sz="2000" i="1" dirty="0">
                                    <a:latin typeface="Cambria Math" panose="02040503050406030204" pitchFamily="18" charset="0"/>
                                  </a:rPr>
                                  <m:t>𝑥</m:t>
                                </m:r>
                              </m:e>
                              <m:sub>
                                <m:r>
                                  <a:rPr lang="en-US" altLang="zh-TW" sz="2000" i="1" dirty="0">
                                    <a:latin typeface="Cambria Math" panose="02040503050406030204" pitchFamily="18" charset="0"/>
                                  </a:rPr>
                                  <m:t>𝑖</m:t>
                                </m:r>
                              </m:sub>
                            </m:sSub>
                          </m:e>
                        </m:d>
                      </m:e>
                      <m:sub>
                        <m:r>
                          <a:rPr lang="en-US" altLang="zh-TW" sz="2000" i="1" dirty="0">
                            <a:latin typeface="Cambria Math" panose="02040503050406030204" pitchFamily="18" charset="0"/>
                          </a:rPr>
                          <m:t>𝑖</m:t>
                        </m:r>
                        <m:r>
                          <a:rPr lang="en-US" altLang="zh-TW" sz="2000" i="0" dirty="0">
                            <a:latin typeface="Cambria Math" panose="02040503050406030204" pitchFamily="18" charset="0"/>
                          </a:rPr>
                          <m:t>=1</m:t>
                        </m:r>
                      </m:sub>
                    </m:sSub>
                  </m:oMath>
                </a14:m>
                <a:r>
                  <a:rPr lang="en-US" altLang="zh-TW" sz="2000" dirty="0"/>
                  <a:t>about a random variable </a:t>
                </a:r>
                <a:r>
                  <a:rPr lang="en-US" altLang="zh-TW" sz="2000" i="1" dirty="0"/>
                  <a:t>x</a:t>
                </a:r>
                <a:r>
                  <a:rPr lang="en-US" altLang="zh-TW" sz="2000" dirty="0"/>
                  <a:t>, we need to estimate the probability distribution </a:t>
                </a:r>
                <a:r>
                  <a:rPr lang="en-US" altLang="zh-TW" sz="2000" i="1" dirty="0"/>
                  <a:t>p</a:t>
                </a:r>
                <a:r>
                  <a:rPr lang="en-US" altLang="zh-TW" sz="2000" dirty="0"/>
                  <a:t>(</a:t>
                </a:r>
                <a:r>
                  <a:rPr lang="en-US" altLang="zh-TW" sz="2000" i="1" dirty="0"/>
                  <a:t>x</a:t>
                </a:r>
                <a:r>
                  <a:rPr lang="en-US" altLang="zh-TW" sz="2000" dirty="0"/>
                  <a:t>). By the maximum likelihood criterion, an estimator can be</a:t>
                </a:r>
              </a:p>
              <a:p>
                <a:pPr>
                  <a:defRPr/>
                </a:pPr>
                <a:endParaRPr lang="en-US" altLang="zh-TW" sz="2000" dirty="0">
                  <a:effectLst/>
                </a:endParaRPr>
              </a:p>
              <a:p>
                <a:pPr marL="0" indent="0" algn="ctr">
                  <a:buNone/>
                  <a:defRPr/>
                </a:pPr>
                <a14:m>
                  <m:oMath xmlns:m="http://schemas.openxmlformats.org/officeDocument/2006/math">
                    <m:sSup>
                      <m:sSupPr>
                        <m:ctrlPr>
                          <a:rPr lang="en-US" altLang="zh-TW" sz="2000" i="1" dirty="0" smtClean="0">
                            <a:effectLst/>
                            <a:latin typeface="Cambria Math" panose="02040503050406030204" pitchFamily="18" charset="0"/>
                          </a:rPr>
                        </m:ctrlPr>
                      </m:sSupPr>
                      <m:e>
                        <m:r>
                          <a:rPr lang="en-US" altLang="zh-TW" sz="2000" i="1" dirty="0">
                            <a:effectLst/>
                            <a:latin typeface="Cambria Math" panose="02040503050406030204" pitchFamily="18" charset="0"/>
                          </a:rPr>
                          <m:t>𝑞</m:t>
                        </m:r>
                      </m:e>
                      <m:sup>
                        <m:r>
                          <a:rPr lang="en-US" altLang="zh-TW" sz="2000" i="0" dirty="0">
                            <a:effectLst/>
                            <a:latin typeface="Cambria Math" panose="02040503050406030204" pitchFamily="18" charset="0"/>
                          </a:rPr>
                          <m:t>∗</m:t>
                        </m:r>
                      </m:sup>
                    </m:sSup>
                    <m:d>
                      <m:dPr>
                        <m:ctrlPr>
                          <a:rPr lang="en-US" altLang="zh-TW" sz="2000" i="1" dirty="0">
                            <a:effectLst/>
                            <a:latin typeface="Cambria Math" panose="02040503050406030204" pitchFamily="18" charset="0"/>
                          </a:rPr>
                        </m:ctrlPr>
                      </m:dPr>
                      <m:e>
                        <m:r>
                          <a:rPr lang="en-US" altLang="zh-TW" sz="2000" i="1" dirty="0">
                            <a:effectLst/>
                            <a:latin typeface="Cambria Math" panose="02040503050406030204" pitchFamily="18" charset="0"/>
                          </a:rPr>
                          <m:t>𝑥</m:t>
                        </m:r>
                      </m:e>
                    </m:d>
                    <m:r>
                      <a:rPr lang="en-US" altLang="zh-TW" sz="2000" i="0" dirty="0">
                        <a:effectLst/>
                        <a:latin typeface="Cambria Math" panose="02040503050406030204" pitchFamily="18" charset="0"/>
                      </a:rPr>
                      <m:t>=</m:t>
                    </m:r>
                  </m:oMath>
                </a14:m>
                <a:r>
                  <a:rPr lang="en-US" altLang="zh-TW" sz="2000" dirty="0">
                    <a:effectLst/>
                  </a:rPr>
                  <a:t> </a:t>
                </a:r>
                <a:r>
                  <a:rPr lang="en-US" altLang="zh-TW" sz="2000" dirty="0" err="1">
                    <a:effectLst/>
                  </a:rPr>
                  <a:t>arg</a:t>
                </a:r>
                <a:r>
                  <a:rPr lang="en-US" altLang="zh-TW" sz="2000" dirty="0">
                    <a:effectLst/>
                  </a:rPr>
                  <a:t> </a:t>
                </a:r>
                <a14:m>
                  <m:oMath xmlns:m="http://schemas.openxmlformats.org/officeDocument/2006/math">
                    <m:func>
                      <m:funcPr>
                        <m:ctrlPr>
                          <a:rPr lang="en-US" altLang="zh-TW" sz="2000" i="1" dirty="0" smtClean="0">
                            <a:effectLst/>
                            <a:latin typeface="Cambria Math" panose="02040503050406030204" pitchFamily="18" charset="0"/>
                          </a:rPr>
                        </m:ctrlPr>
                      </m:funcPr>
                      <m:fName>
                        <m:r>
                          <m:rPr>
                            <m:sty m:val="p"/>
                          </m:rPr>
                          <a:rPr lang="en-US" altLang="zh-TW" sz="2000" dirty="0">
                            <a:effectLst/>
                            <a:latin typeface="Cambria Math" panose="02040503050406030204" pitchFamily="18" charset="0"/>
                          </a:rPr>
                          <m:t>min</m:t>
                        </m:r>
                      </m:fName>
                      <m:e>
                        <m:sSubSup>
                          <m:sSubSupPr>
                            <m:ctrlPr>
                              <a:rPr lang="en-US" altLang="zh-TW" sz="2000" i="1" dirty="0">
                                <a:effectLst/>
                                <a:latin typeface="Cambria Math" panose="02040503050406030204" pitchFamily="18" charset="0"/>
                              </a:rPr>
                            </m:ctrlPr>
                          </m:sSubSupPr>
                          <m:e>
                            <m:r>
                              <m:rPr>
                                <m:sty m:val="p"/>
                              </m:rPr>
                              <a:rPr lang="en-US" altLang="zh-TW" sz="2000" i="0" dirty="0">
                                <a:effectLst/>
                                <a:latin typeface="Cambria Math" panose="02040503050406030204" pitchFamily="18" charset="0"/>
                              </a:rPr>
                              <m:t>Σ</m:t>
                            </m:r>
                          </m:e>
                          <m:sub>
                            <m:r>
                              <a:rPr lang="en-US" altLang="zh-TW" sz="2000" i="0" dirty="0">
                                <a:effectLst/>
                                <a:latin typeface="Cambria Math" panose="02040503050406030204" pitchFamily="18" charset="0"/>
                              </a:rPr>
                              <m:t>ⅈ=1</m:t>
                            </m:r>
                          </m:sub>
                          <m:sup>
                            <m:r>
                              <a:rPr lang="en-US" altLang="zh-TW" sz="2000" i="1" dirty="0">
                                <a:effectLst/>
                                <a:latin typeface="Cambria Math" panose="02040503050406030204" pitchFamily="18" charset="0"/>
                              </a:rPr>
                              <m:t>𝑁</m:t>
                            </m:r>
                          </m:sup>
                        </m:sSubSup>
                      </m:e>
                    </m:func>
                    <m:r>
                      <a:rPr lang="en-US" altLang="zh-TW" sz="2000" i="0" dirty="0">
                        <a:effectLst/>
                        <a:latin typeface="Cambria Math" panose="02040503050406030204" pitchFamily="18" charset="0"/>
                      </a:rPr>
                      <m:t>−</m:t>
                    </m:r>
                    <m:func>
                      <m:funcPr>
                        <m:ctrlPr>
                          <a:rPr lang="en-US" altLang="zh-TW" sz="2000" i="1" dirty="0">
                            <a:effectLst/>
                            <a:latin typeface="Cambria Math" panose="02040503050406030204" pitchFamily="18" charset="0"/>
                          </a:rPr>
                        </m:ctrlPr>
                      </m:funcPr>
                      <m:fName>
                        <m:r>
                          <m:rPr>
                            <m:sty m:val="p"/>
                          </m:rPr>
                          <a:rPr lang="en-US" altLang="zh-TW" sz="2000" i="0" dirty="0">
                            <a:effectLst/>
                            <a:latin typeface="Cambria Math" panose="02040503050406030204" pitchFamily="18" charset="0"/>
                          </a:rPr>
                          <m:t>log</m:t>
                        </m:r>
                      </m:fName>
                      <m:e>
                        <m:r>
                          <a:rPr lang="en-US" altLang="zh-TW" sz="2000" i="1" dirty="0">
                            <a:effectLst/>
                            <a:latin typeface="Cambria Math" panose="02040503050406030204" pitchFamily="18" charset="0"/>
                          </a:rPr>
                          <m:t>𝑞</m:t>
                        </m:r>
                        <m:d>
                          <m:dPr>
                            <m:ctrlPr>
                              <a:rPr lang="en-US" altLang="zh-TW" sz="2000" i="1" dirty="0">
                                <a:effectLst/>
                                <a:latin typeface="Cambria Math" panose="02040503050406030204" pitchFamily="18" charset="0"/>
                              </a:rPr>
                            </m:ctrlPr>
                          </m:dPr>
                          <m:e>
                            <m:sSub>
                              <m:sSubPr>
                                <m:ctrlPr>
                                  <a:rPr lang="en-US" altLang="zh-TW" sz="2000" i="1" dirty="0">
                                    <a:effectLst/>
                                    <a:latin typeface="Cambria Math" panose="02040503050406030204" pitchFamily="18" charset="0"/>
                                  </a:rPr>
                                </m:ctrlPr>
                              </m:sSubPr>
                              <m:e>
                                <m:r>
                                  <a:rPr lang="en-US" altLang="zh-TW" sz="2000" i="1" dirty="0">
                                    <a:effectLst/>
                                    <a:latin typeface="Cambria Math" panose="02040503050406030204" pitchFamily="18" charset="0"/>
                                  </a:rPr>
                                  <m:t>𝑥</m:t>
                                </m:r>
                              </m:e>
                              <m:sub>
                                <m:r>
                                  <a:rPr lang="en-US" altLang="zh-TW" sz="2000" i="1" dirty="0">
                                    <a:effectLst/>
                                    <a:latin typeface="Cambria Math" panose="02040503050406030204" pitchFamily="18" charset="0"/>
                                  </a:rPr>
                                  <m:t>𝑖</m:t>
                                </m:r>
                              </m:sub>
                            </m:sSub>
                          </m:e>
                        </m:d>
                      </m:e>
                    </m:func>
                  </m:oMath>
                </a14:m>
                <a:r>
                  <a:rPr lang="en-US" altLang="zh-TW" sz="2000" dirty="0">
                    <a:effectLst/>
                  </a:rPr>
                  <a:t>.</a:t>
                </a:r>
              </a:p>
            </p:txBody>
          </p:sp>
        </mc:Choice>
        <mc:Fallback xmlns="">
          <p:sp>
            <p:nvSpPr>
              <p:cNvPr id="3" name="內容版面配置區 2">
                <a:extLst>
                  <a:ext uri="{FF2B5EF4-FFF2-40B4-BE49-F238E27FC236}">
                    <a16:creationId xmlns:a16="http://schemas.microsoft.com/office/drawing/2014/main" id="{2CBDB9D8-2EE3-407F-8007-68D6BFBE5912}"/>
                  </a:ext>
                </a:extLst>
              </p:cNvPr>
              <p:cNvSpPr>
                <a:spLocks noGrp="1" noRot="1" noChangeAspect="1" noMove="1" noResize="1" noEditPoints="1" noAdjustHandles="1" noChangeArrowheads="1" noChangeShapeType="1" noTextEdit="1"/>
              </p:cNvSpPr>
              <p:nvPr>
                <p:ph sz="quarter" idx="1"/>
              </p:nvPr>
            </p:nvSpPr>
            <p:spPr>
              <a:blipFill>
                <a:blip r:embed="rId2"/>
                <a:stretch>
                  <a:fillRect l="-894" t="-773" r="-969"/>
                </a:stretch>
              </a:blipFill>
            </p:spPr>
            <p:txBody>
              <a:bodyPr/>
              <a:lstStyle/>
              <a:p>
                <a:r>
                  <a:rPr lang="zh-TW" altLang="en-US">
                    <a:noFill/>
                  </a:rPr>
                  <a:t> </a:t>
                </a:r>
              </a:p>
            </p:txBody>
          </p:sp>
        </mc:Fallback>
      </mc:AlternateContent>
      <p:sp>
        <p:nvSpPr>
          <p:cNvPr id="36868" name="投影片編號版面配置區 3">
            <a:extLst>
              <a:ext uri="{FF2B5EF4-FFF2-40B4-BE49-F238E27FC236}">
                <a16:creationId xmlns:a16="http://schemas.microsoft.com/office/drawing/2014/main" id="{256BDF3A-4851-428B-9633-C85044A697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3113D6E2-07E5-446B-A171-8CB068933BA2}"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14</a:t>
            </a:fld>
            <a:endParaRPr lang="zh-TW" altLang="en-US" sz="1400">
              <a:solidFill>
                <a:srgbClr val="FFFFFF"/>
              </a:solidFill>
              <a:ea typeface="新細明體" panose="02020500000000000000" pitchFamily="18" charset="-120"/>
            </a:endParaRPr>
          </a:p>
        </p:txBody>
      </p:sp>
      <p:sp>
        <p:nvSpPr>
          <p:cNvPr id="4" name="文字方塊 3">
            <a:extLst>
              <a:ext uri="{FF2B5EF4-FFF2-40B4-BE49-F238E27FC236}">
                <a16:creationId xmlns:a16="http://schemas.microsoft.com/office/drawing/2014/main" id="{6A05F71A-F742-46F7-8BC0-37ADFDC82EE5}"/>
              </a:ext>
            </a:extLst>
          </p:cNvPr>
          <p:cNvSpPr txBox="1"/>
          <p:nvPr/>
        </p:nvSpPr>
        <p:spPr>
          <a:xfrm>
            <a:off x="7144719" y="2471980"/>
            <a:ext cx="309966" cy="276999"/>
          </a:xfrm>
          <a:prstGeom prst="rect">
            <a:avLst/>
          </a:prstGeom>
          <a:noFill/>
        </p:spPr>
        <p:txBody>
          <a:bodyPr wrap="square" rtlCol="0">
            <a:spAutoFit/>
          </a:bodyPr>
          <a:lstStyle/>
          <a:p>
            <a:r>
              <a:rPr lang="en-US" altLang="zh-TW" sz="1200" i="1" dirty="0"/>
              <a:t>N</a:t>
            </a:r>
            <a:endParaRPr lang="zh-TW" altLang="en-US" sz="1200" i="1" dirty="0"/>
          </a:p>
        </p:txBody>
      </p:sp>
      <p:sp>
        <p:nvSpPr>
          <p:cNvPr id="5" name="文字方塊 4">
            <a:extLst>
              <a:ext uri="{FF2B5EF4-FFF2-40B4-BE49-F238E27FC236}">
                <a16:creationId xmlns:a16="http://schemas.microsoft.com/office/drawing/2014/main" id="{7608E60B-0F31-4B0F-9803-8A1D06128460}"/>
              </a:ext>
            </a:extLst>
          </p:cNvPr>
          <p:cNvSpPr txBox="1"/>
          <p:nvPr/>
        </p:nvSpPr>
        <p:spPr>
          <a:xfrm>
            <a:off x="4158335" y="4153547"/>
            <a:ext cx="550190" cy="307777"/>
          </a:xfrm>
          <a:prstGeom prst="rect">
            <a:avLst/>
          </a:prstGeom>
          <a:noFill/>
        </p:spPr>
        <p:txBody>
          <a:bodyPr wrap="square" rtlCol="0">
            <a:spAutoFit/>
          </a:bodyPr>
          <a:lstStyle/>
          <a:p>
            <a:r>
              <a:rPr lang="en-US" altLang="zh-TW" sz="1400" i="1" dirty="0"/>
              <a:t>q</a:t>
            </a:r>
            <a:r>
              <a:rPr lang="en-US" altLang="zh-TW" sz="1400" dirty="0"/>
              <a:t>(</a:t>
            </a:r>
            <a:r>
              <a:rPr lang="en-US" altLang="zh-TW" sz="1400" i="1" dirty="0"/>
              <a:t>x</a:t>
            </a:r>
            <a:r>
              <a:rPr lang="en-US" altLang="zh-TW" sz="1400" dirty="0"/>
              <a:t>)</a:t>
            </a:r>
            <a:endParaRPr lang="zh-TW" altLang="en-US" sz="1400" dirty="0"/>
          </a:p>
        </p:txBody>
      </p:sp>
      <p:sp>
        <p:nvSpPr>
          <p:cNvPr id="6" name="文字方塊 5">
            <a:extLst>
              <a:ext uri="{FF2B5EF4-FFF2-40B4-BE49-F238E27FC236}">
                <a16:creationId xmlns:a16="http://schemas.microsoft.com/office/drawing/2014/main" id="{1C4F6DF1-19E7-4C29-8226-17F2C24A9177}"/>
              </a:ext>
            </a:extLst>
          </p:cNvPr>
          <p:cNvSpPr txBox="1"/>
          <p:nvPr/>
        </p:nvSpPr>
        <p:spPr>
          <a:xfrm>
            <a:off x="8161148" y="3941868"/>
            <a:ext cx="449451" cy="353943"/>
          </a:xfrm>
          <a:prstGeom prst="rect">
            <a:avLst/>
          </a:prstGeom>
          <a:noFill/>
        </p:spPr>
        <p:txBody>
          <a:bodyPr wrap="square" rtlCol="0">
            <a:spAutoFit/>
          </a:bodyPr>
          <a:lstStyle/>
          <a:p>
            <a:r>
              <a:rPr lang="en-US" altLang="zh-TW" sz="1700" dirty="0"/>
              <a:t>(2)</a:t>
            </a:r>
            <a:endParaRPr lang="zh-TW" alt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Statistical learning paradigms (cont.)</a:t>
            </a:r>
            <a:endParaRPr lang="zh-TW" altLang="zh-TW" dirty="0">
              <a:effectLst/>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t>For classification, we are given a dataset (</a:t>
                </a:r>
                <a:r>
                  <a:rPr lang="en-US" altLang="zh-TW" sz="2000" i="1" dirty="0"/>
                  <a:t>x</a:t>
                </a:r>
                <a:r>
                  <a:rPr lang="en-US" altLang="zh-TW" sz="2000" i="1" baseline="-25000" dirty="0"/>
                  <a:t>i</a:t>
                </a:r>
                <a:r>
                  <a:rPr lang="en-US" altLang="zh-TW" sz="2000" dirty="0"/>
                  <a:t>, </a:t>
                </a:r>
                <a:r>
                  <a:rPr lang="en-US" altLang="zh-TW" sz="2000" i="1" dirty="0" err="1"/>
                  <a:t>y</a:t>
                </a:r>
                <a:r>
                  <a:rPr lang="en-US" altLang="zh-TW" sz="2000" i="1" baseline="-25000" dirty="0" err="1"/>
                  <a:t>i</a:t>
                </a:r>
                <a:r>
                  <a:rPr lang="en-US" altLang="zh-TW" sz="2000" dirty="0"/>
                  <a:t>)|</a:t>
                </a:r>
                <a:r>
                  <a:rPr lang="en-US" altLang="zh-TW" sz="2000" i="1" baseline="-25000" dirty="0" err="1"/>
                  <a:t>i</a:t>
                </a:r>
                <a:r>
                  <a:rPr lang="en-US" altLang="zh-TW" sz="2000" baseline="-25000" dirty="0"/>
                  <a:t>=1</a:t>
                </a:r>
                <a:r>
                  <a:rPr lang="en-US" altLang="zh-TW" sz="2000" dirty="0"/>
                  <a:t> for two related variables, </a:t>
                </a:r>
                <a:r>
                  <a:rPr lang="en-US" altLang="zh-TW" sz="2000" i="1" dirty="0"/>
                  <a:t>x</a:t>
                </a:r>
                <a:r>
                  <a:rPr lang="en-US" altLang="zh-TW" sz="2000" dirty="0"/>
                  <a:t> and </a:t>
                </a:r>
                <a:r>
                  <a:rPr lang="en-US" altLang="zh-TW" sz="2000" i="1" dirty="0"/>
                  <a:t>y</a:t>
                </a:r>
                <a:r>
                  <a:rPr lang="en-US" altLang="zh-TW" sz="2000" dirty="0"/>
                  <a:t>, and </a:t>
                </a:r>
                <a:r>
                  <a:rPr lang="en-US" altLang="zh-TW" sz="2000" i="1" dirty="0" err="1"/>
                  <a:t>y</a:t>
                </a:r>
                <a:r>
                  <a:rPr lang="en-US" altLang="zh-TW" sz="2000" i="1" baseline="-25000" dirty="0" err="1"/>
                  <a:t>i</a:t>
                </a:r>
                <a:r>
                  <a:rPr lang="en-US" altLang="zh-TW" sz="2000" dirty="0"/>
                  <a:t> ∈ </a:t>
                </a:r>
                <a:r>
                  <a:rPr lang="en-US" altLang="zh-TW" sz="2000" i="1" dirty="0"/>
                  <a:t>N</a:t>
                </a:r>
                <a:r>
                  <a:rPr lang="en-US" altLang="zh-TW" sz="2000" dirty="0"/>
                  <a:t>, </a:t>
                </a:r>
                <a:r>
                  <a:rPr lang="en-US" altLang="zh-TW" sz="2000" i="1" dirty="0"/>
                  <a:t>N</a:t>
                </a:r>
                <a:r>
                  <a:rPr lang="en-US" altLang="zh-TW" sz="2000" dirty="0"/>
                  <a:t> is the set of natural numbers. The goal is to identify a function </a:t>
                </a:r>
                <a14:m>
                  <m:oMath xmlns:m="http://schemas.openxmlformats.org/officeDocument/2006/math">
                    <m:acc>
                      <m:accPr>
                        <m:chr m:val="̂"/>
                        <m:ctrlPr>
                          <a:rPr lang="en-US" altLang="zh-TW" sz="2000" i="1" dirty="0" smtClean="0">
                            <a:latin typeface="Cambria Math" panose="02040503050406030204" pitchFamily="18" charset="0"/>
                          </a:rPr>
                        </m:ctrlPr>
                      </m:accPr>
                      <m:e>
                        <m:r>
                          <a:rPr lang="en-US" altLang="zh-TW" sz="2000" i="1" dirty="0">
                            <a:latin typeface="Cambria Math" panose="02040503050406030204" pitchFamily="18" charset="0"/>
                          </a:rPr>
                          <m:t>𝑦</m:t>
                        </m:r>
                      </m:e>
                    </m:acc>
                  </m:oMath>
                </a14:m>
                <a:r>
                  <a:rPr lang="en-US" altLang="zh-TW" sz="2000" dirty="0"/>
                  <a:t> = </a:t>
                </a:r>
                <a:r>
                  <a:rPr lang="en-US" altLang="zh-TW" sz="2000" i="1" dirty="0"/>
                  <a:t>f </a:t>
                </a:r>
                <a:r>
                  <a:rPr lang="en-US" altLang="zh-TW" sz="2000" dirty="0"/>
                  <a:t>(</a:t>
                </a:r>
                <a:r>
                  <a:rPr lang="en-US" altLang="zh-TW" sz="2000" i="1" dirty="0"/>
                  <a:t>x</a:t>
                </a:r>
                <a:r>
                  <a:rPr lang="en-US" altLang="zh-TW" sz="2000" dirty="0"/>
                  <a:t>) relating </a:t>
                </a:r>
                <a:r>
                  <a:rPr lang="en-US" altLang="zh-TW" sz="2000" i="1" dirty="0"/>
                  <a:t>x</a:t>
                </a:r>
                <a:r>
                  <a:rPr lang="en-US" altLang="zh-TW" sz="2000" dirty="0"/>
                  <a:t> and </a:t>
                </a:r>
                <a:r>
                  <a:rPr lang="en-US" altLang="zh-TW" sz="2000" i="1" dirty="0"/>
                  <a:t>y</a:t>
                </a:r>
                <a:r>
                  <a:rPr lang="en-US" altLang="zh-TW" sz="2000" dirty="0"/>
                  <a:t>. </a:t>
                </a:r>
              </a:p>
              <a:p>
                <a:pPr>
                  <a:defRPr/>
                </a:pPr>
                <a:endParaRPr lang="en-US" altLang="zh-TW" sz="2000" dirty="0"/>
              </a:p>
              <a:p>
                <a:pPr>
                  <a:defRPr/>
                </a:pPr>
                <a:r>
                  <a:rPr lang="en-US" altLang="zh-TW" sz="2000" dirty="0"/>
                  <a:t>For coding, let </a:t>
                </a:r>
                <a:r>
                  <a:rPr lang="en-US" altLang="zh-TW" sz="2000" i="1" dirty="0"/>
                  <a:t>x</a:t>
                </a:r>
                <a:r>
                  <a:rPr lang="en-US" altLang="zh-TW" sz="2000" i="1" baseline="-25000" dirty="0"/>
                  <a:t>i</a:t>
                </a:r>
                <a:r>
                  <a:rPr lang="en-US" altLang="zh-TW" sz="2000" dirty="0"/>
                  <a:t> be a signal and </a:t>
                </a:r>
                <a:r>
                  <a:rPr lang="en-US" altLang="zh-TW" sz="2000" i="1" dirty="0" err="1"/>
                  <a:t>y</a:t>
                </a:r>
                <a:r>
                  <a:rPr lang="en-US" altLang="zh-TW" sz="2000" i="1" baseline="-25000" dirty="0" err="1"/>
                  <a:t>i</a:t>
                </a:r>
                <a:r>
                  <a:rPr lang="en-US" altLang="zh-TW" sz="2000" dirty="0"/>
                  <a:t> be its corresponding code. A statistical learning technique is used to achieve a function that converts a signal into its code. </a:t>
                </a:r>
                <a:endParaRPr lang="en-US" altLang="zh-TW" sz="2000" dirty="0">
                  <a:effectLst/>
                </a:endParaRPr>
              </a:p>
            </p:txBody>
          </p:sp>
        </mc:Choice>
        <mc:Fallback xmlns="">
          <p:sp>
            <p:nvSpPr>
              <p:cNvPr id="3" name="內容版面配置區 2">
                <a:extLst>
                  <a:ext uri="{FF2B5EF4-FFF2-40B4-BE49-F238E27FC236}">
                    <a16:creationId xmlns:a16="http://schemas.microsoft.com/office/drawing/2014/main" id="{2CBDB9D8-2EE3-407F-8007-68D6BFBE5912}"/>
                  </a:ext>
                </a:extLst>
              </p:cNvPr>
              <p:cNvSpPr>
                <a:spLocks noGrp="1" noRot="1" noChangeAspect="1" noMove="1" noResize="1" noEditPoints="1" noAdjustHandles="1" noChangeArrowheads="1" noChangeShapeType="1" noTextEdit="1"/>
              </p:cNvSpPr>
              <p:nvPr>
                <p:ph sz="quarter" idx="1"/>
              </p:nvPr>
            </p:nvSpPr>
            <p:spPr>
              <a:blipFill>
                <a:blip r:embed="rId2"/>
                <a:stretch>
                  <a:fillRect l="-894" t="-773" r="-1416"/>
                </a:stretch>
              </a:blipFill>
            </p:spPr>
            <p:txBody>
              <a:bodyPr/>
              <a:lstStyle/>
              <a:p>
                <a:r>
                  <a:rPr lang="zh-TW" altLang="en-US">
                    <a:noFill/>
                  </a:rPr>
                  <a:t> </a:t>
                </a:r>
              </a:p>
            </p:txBody>
          </p:sp>
        </mc:Fallback>
      </mc:AlternateContent>
      <p:sp>
        <p:nvSpPr>
          <p:cNvPr id="36868" name="投影片編號版面配置區 3">
            <a:extLst>
              <a:ext uri="{FF2B5EF4-FFF2-40B4-BE49-F238E27FC236}">
                <a16:creationId xmlns:a16="http://schemas.microsoft.com/office/drawing/2014/main" id="{256BDF3A-4851-428B-9633-C85044A697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3113D6E2-07E5-446B-A171-8CB068933BA2}"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15</a:t>
            </a:fld>
            <a:endParaRPr lang="zh-TW" altLang="en-US" sz="1400">
              <a:solidFill>
                <a:srgbClr val="FFFFFF"/>
              </a:solidFill>
              <a:ea typeface="新細明體" panose="02020500000000000000" pitchFamily="18" charset="-120"/>
            </a:endParaRPr>
          </a:p>
        </p:txBody>
      </p:sp>
      <p:sp>
        <p:nvSpPr>
          <p:cNvPr id="7" name="文字方塊 6">
            <a:extLst>
              <a:ext uri="{FF2B5EF4-FFF2-40B4-BE49-F238E27FC236}">
                <a16:creationId xmlns:a16="http://schemas.microsoft.com/office/drawing/2014/main" id="{E44E45CA-61D2-4B29-B0D0-A812518201DF}"/>
              </a:ext>
            </a:extLst>
          </p:cNvPr>
          <p:cNvSpPr txBox="1"/>
          <p:nvPr/>
        </p:nvSpPr>
        <p:spPr>
          <a:xfrm>
            <a:off x="5673672" y="1394849"/>
            <a:ext cx="255722" cy="276999"/>
          </a:xfrm>
          <a:prstGeom prst="rect">
            <a:avLst/>
          </a:prstGeom>
          <a:noFill/>
        </p:spPr>
        <p:txBody>
          <a:bodyPr wrap="square" rtlCol="0">
            <a:spAutoFit/>
          </a:bodyPr>
          <a:lstStyle/>
          <a:p>
            <a:r>
              <a:rPr lang="en-US" altLang="zh-TW" sz="1200" i="1" dirty="0"/>
              <a:t>N</a:t>
            </a:r>
            <a:endParaRPr lang="zh-TW" altLang="en-US" sz="1200" i="1" dirty="0"/>
          </a:p>
        </p:txBody>
      </p:sp>
    </p:spTree>
    <p:extLst>
      <p:ext uri="{BB962C8B-B14F-4D97-AF65-F5344CB8AC3E}">
        <p14:creationId xmlns:p14="http://schemas.microsoft.com/office/powerpoint/2010/main" val="93189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Coding strategies</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The current video coding schemes, such as HEVC, are known as hybrid coding schemes containing two strategies: predictive coding and transform coding.</a:t>
            </a:r>
          </a:p>
          <a:p>
            <a:pPr>
              <a:defRPr/>
            </a:pPr>
            <a:endParaRPr lang="en-US" altLang="zh-TW" sz="2000" dirty="0">
              <a:effectLst/>
            </a:endParaRPr>
          </a:p>
          <a:p>
            <a:pPr>
              <a:defRPr/>
            </a:pPr>
            <a:r>
              <a:rPr lang="en-US" altLang="zh-TW" sz="2000" dirty="0">
                <a:effectLst/>
              </a:rPr>
              <a:t>Predictive coding can be described as a supervised learning task, i.e., a regression or classification task.</a:t>
            </a:r>
          </a:p>
          <a:p>
            <a:pPr>
              <a:defRPr/>
            </a:pPr>
            <a:endParaRPr lang="en-US" altLang="zh-TW" sz="2000" dirty="0">
              <a:effectLst/>
            </a:endParaRPr>
          </a:p>
          <a:p>
            <a:pPr>
              <a:defRPr/>
            </a:pPr>
            <a:r>
              <a:rPr lang="en-US" altLang="zh-TW" sz="2000" dirty="0">
                <a:effectLst/>
              </a:rPr>
              <a:t>Intra-picture prediction, inter-picture prediction, cross-channel prediction, probability estimation for entropy coding, post-processing, and in-loop filtering, are regression tasks, whereas fast mode decision can be regarded as a classification task.</a:t>
            </a:r>
          </a:p>
          <a:p>
            <a:pPr>
              <a:defRPr/>
            </a:pPr>
            <a:endParaRPr lang="en-US" altLang="zh-TW" sz="2000" dirty="0">
              <a:effectLst/>
            </a:endParaRPr>
          </a:p>
          <a:p>
            <a:pPr>
              <a:defRPr/>
            </a:pPr>
            <a:endParaRPr lang="en-US" altLang="zh-TW" sz="2000" dirty="0">
              <a:effectLst/>
            </a:endParaRPr>
          </a:p>
          <a:p>
            <a:pPr>
              <a:defRPr/>
            </a:pPr>
            <a:endParaRPr lang="en-US" altLang="zh-TW" sz="2000" dirty="0">
              <a:effectLst/>
            </a:endParaRPr>
          </a:p>
        </p:txBody>
      </p:sp>
      <p:sp>
        <p:nvSpPr>
          <p:cNvPr id="38916" name="投影片編號版面配置區 3">
            <a:extLst>
              <a:ext uri="{FF2B5EF4-FFF2-40B4-BE49-F238E27FC236}">
                <a16:creationId xmlns:a16="http://schemas.microsoft.com/office/drawing/2014/main" id="{9948BF32-176A-4F49-B016-971FA75046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3313A2B8-9F6D-45D5-940A-4BCA4E5DDEDD}"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16</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Coding strategies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Transform coding and autoencoder are actually unsupervised learning tasks, i.e., deep transform tools are similar to the autoencoder [25, 40].</a:t>
            </a:r>
          </a:p>
          <a:p>
            <a:pPr>
              <a:defRPr/>
            </a:pPr>
            <a:endParaRPr lang="en-US" altLang="zh-TW" sz="2000" dirty="0">
              <a:effectLst/>
            </a:endParaRPr>
          </a:p>
          <a:p>
            <a:pPr>
              <a:defRPr/>
            </a:pPr>
            <a:r>
              <a:rPr lang="en-US" altLang="zh-TW" sz="2000" dirty="0">
                <a:effectLst/>
              </a:rPr>
              <a:t>The joint training of down- and up-sampling resembles an autoencoder [52], and can be viewed as a transform coding tool.</a:t>
            </a:r>
          </a:p>
          <a:p>
            <a:pPr>
              <a:defRPr/>
            </a:pPr>
            <a:endParaRPr lang="en-US" altLang="zh-TW" sz="2000" dirty="0">
              <a:effectLst/>
            </a:endParaRPr>
          </a:p>
          <a:p>
            <a:pPr>
              <a:defRPr/>
            </a:pPr>
            <a:r>
              <a:rPr lang="en-US" altLang="zh-TW" sz="2000" dirty="0">
                <a:effectLst/>
              </a:rPr>
              <a:t>Neural networks are universal approximators, i.e., they can approximate any practically useful function [68], appealing in machine learning tasks. </a:t>
            </a:r>
          </a:p>
          <a:p>
            <a:pPr marL="0" indent="0">
              <a:buNone/>
              <a:defRPr/>
            </a:pPr>
            <a:endParaRPr lang="en-US" altLang="zh-TW" sz="2000" dirty="0">
              <a:effectLst/>
            </a:endParaRPr>
          </a:p>
          <a:p>
            <a:pPr>
              <a:defRPr/>
            </a:pPr>
            <a:r>
              <a:rPr lang="en-US" altLang="zh-TW" sz="2000" dirty="0">
                <a:effectLst/>
              </a:rPr>
              <a:t>Video coding is a highly nonlinear process mapping a video into a number of bits. Recently, many deep tools are used to indirectly build up deep schemes.</a:t>
            </a:r>
          </a:p>
          <a:p>
            <a:pPr>
              <a:defRPr/>
            </a:pPr>
            <a:endParaRPr lang="en-US" altLang="zh-TW" sz="2000" dirty="0">
              <a:effectLst/>
            </a:endParaRPr>
          </a:p>
          <a:p>
            <a:pPr>
              <a:defRPr/>
            </a:pPr>
            <a:endParaRPr lang="en-US" altLang="zh-TW" sz="2000" dirty="0">
              <a:effectLst/>
            </a:endParaRPr>
          </a:p>
        </p:txBody>
      </p:sp>
      <p:sp>
        <p:nvSpPr>
          <p:cNvPr id="40964" name="投影片編號版面配置區 3">
            <a:extLst>
              <a:ext uri="{FF2B5EF4-FFF2-40B4-BE49-F238E27FC236}">
                <a16:creationId xmlns:a16="http://schemas.microsoft.com/office/drawing/2014/main" id="{DAB0DE5A-5D16-460E-9A24-0DD3770310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4B33223C-09DF-46DD-958F-A9A728864428}"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17</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NN-based intra prediction</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1" y="1294108"/>
            <a:ext cx="8181975" cy="4809830"/>
          </a:xfrm>
        </p:spPr>
        <p:txBody>
          <a:bodyPr/>
          <a:lstStyle/>
          <a:p>
            <a:pPr>
              <a:defRPr/>
            </a:pPr>
            <a:r>
              <a:rPr lang="en-US" altLang="zh-TW" sz="2000" dirty="0">
                <a:effectLst/>
              </a:rPr>
              <a:t>An NN-based (neural network based) intra prediction tool, namely, matrix-based intra prediction (MIP) [69] has been adopted into VVC. In VVC, block partitioning is more flexible, i.e., blocks of different sizes. </a:t>
            </a:r>
          </a:p>
          <a:p>
            <a:pPr>
              <a:defRPr/>
            </a:pPr>
            <a:endParaRPr lang="en-US" altLang="zh-TW" sz="2000" dirty="0">
              <a:effectLst/>
            </a:endParaRPr>
          </a:p>
          <a:p>
            <a:pPr>
              <a:defRPr/>
            </a:pPr>
            <a:r>
              <a:rPr lang="en-US" altLang="zh-TW" sz="2000" dirty="0">
                <a:effectLst/>
              </a:rPr>
              <a:t>The process of MIP for 8×4 blocks [69] is depicted in Fig. 1, which consists of three steps: reference pixel averaging, affine prediction, and linear interpolation. </a:t>
            </a:r>
          </a:p>
          <a:p>
            <a:pPr>
              <a:defRPr/>
            </a:pPr>
            <a:endParaRPr lang="en-US" altLang="zh-TW" sz="2000" dirty="0">
              <a:effectLst/>
            </a:endParaRPr>
          </a:p>
        </p:txBody>
      </p:sp>
      <p:sp>
        <p:nvSpPr>
          <p:cNvPr id="49156" name="投影片編號版面配置區 3">
            <a:extLst>
              <a:ext uri="{FF2B5EF4-FFF2-40B4-BE49-F238E27FC236}">
                <a16:creationId xmlns:a16="http://schemas.microsoft.com/office/drawing/2014/main" id="{B7803299-D9C8-44BC-98DB-68F7770A2F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367412FE-FA93-4074-8541-CD96598809A9}"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18</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NN-based intra prediction (cont.)</a:t>
            </a:r>
            <a:endParaRPr lang="zh-TW" altLang="zh-TW" dirty="0">
              <a:effectLst/>
            </a:endParaRPr>
          </a:p>
        </p:txBody>
      </p:sp>
      <p:sp>
        <p:nvSpPr>
          <p:cNvPr id="47108" name="投影片編號版面配置區 3">
            <a:extLst>
              <a:ext uri="{FF2B5EF4-FFF2-40B4-BE49-F238E27FC236}">
                <a16:creationId xmlns:a16="http://schemas.microsoft.com/office/drawing/2014/main" id="{E98AD28C-19CD-4A9C-95DE-49CFD4EF06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C7B3A48B-5D67-4FED-BD1F-97D04A46C540}"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19</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CF9B7B20-DA29-4588-BD0D-7217710ED572}"/>
              </a:ext>
            </a:extLst>
          </p:cNvPr>
          <p:cNvSpPr txBox="1"/>
          <p:nvPr/>
        </p:nvSpPr>
        <p:spPr>
          <a:xfrm>
            <a:off x="1715965" y="5353051"/>
            <a:ext cx="6407150" cy="307975"/>
          </a:xfrm>
          <a:prstGeom prst="rect">
            <a:avLst/>
          </a:prstGeom>
          <a:noFill/>
        </p:spPr>
        <p:txBody>
          <a:bodyPr>
            <a:spAutoFit/>
          </a:bodyPr>
          <a:lstStyle/>
          <a:p>
            <a:pPr eaLnBrk="0" fontAlgn="base" hangingPunct="0">
              <a:spcBef>
                <a:spcPct val="0"/>
              </a:spcBef>
              <a:spcAft>
                <a:spcPct val="0"/>
              </a:spcAft>
              <a:defRPr/>
            </a:pPr>
            <a:r>
              <a:rPr lang="en-US" altLang="zh-TW" sz="1400" dirty="0">
                <a:solidFill>
                  <a:srgbClr val="FFFFFF"/>
                </a:solidFill>
                <a:latin typeface="Times New Roman"/>
                <a:ea typeface="標楷體" panose="03000509000000000000" pitchFamily="65" charset="-120"/>
              </a:rPr>
              <a:t>Fig. 1. Illustration of the matrix-based intra prediction (MIP) [69] for 8×4 blocks. </a:t>
            </a:r>
            <a:endParaRPr lang="zh-TW" altLang="en-US" sz="1400" dirty="0">
              <a:solidFill>
                <a:srgbClr val="FFFFFF"/>
              </a:solidFill>
              <a:latin typeface="Times New Roman"/>
              <a:ea typeface="標楷體" panose="03000509000000000000" pitchFamily="65" charset="-120"/>
            </a:endParaRPr>
          </a:p>
        </p:txBody>
      </p:sp>
      <p:pic>
        <p:nvPicPr>
          <p:cNvPr id="8" name="內容版面配置區 7">
            <a:extLst>
              <a:ext uri="{FF2B5EF4-FFF2-40B4-BE49-F238E27FC236}">
                <a16:creationId xmlns:a16="http://schemas.microsoft.com/office/drawing/2014/main" id="{2317F8EA-C8F8-4863-B2F2-FF429221A433}"/>
              </a:ext>
            </a:extLst>
          </p:cNvPr>
          <p:cNvPicPr>
            <a:picLocks noGrp="1" noChangeAspect="1"/>
          </p:cNvPicPr>
          <p:nvPr>
            <p:ph idx="1"/>
          </p:nvPr>
        </p:nvPicPr>
        <p:blipFill>
          <a:blip r:embed="rId2"/>
          <a:stretch>
            <a:fillRect/>
          </a:stretch>
        </p:blipFill>
        <p:spPr bwMode="blackGray">
          <a:xfrm>
            <a:off x="1915502" y="1783335"/>
            <a:ext cx="5586046" cy="329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8A607E-004C-4587-9F8C-1DC019B7BAB0}"/>
              </a:ext>
            </a:extLst>
          </p:cNvPr>
          <p:cNvSpPr>
            <a:spLocks noGrp="1"/>
          </p:cNvSpPr>
          <p:nvPr>
            <p:ph type="title"/>
          </p:nvPr>
        </p:nvSpPr>
        <p:spPr/>
        <p:txBody>
          <a:bodyPr/>
          <a:lstStyle/>
          <a:p>
            <a:pPr>
              <a:defRPr/>
            </a:pPr>
            <a:r>
              <a:rPr lang="en-US" altLang="zh-TW" dirty="0">
                <a:ea typeface="新細明體" pitchFamily="18" charset="-120"/>
              </a:rPr>
              <a:t>Outline</a:t>
            </a:r>
            <a:endParaRPr lang="zh-TW" altLang="en-US" dirty="0">
              <a:ea typeface="新細明體" pitchFamily="18" charset="-120"/>
            </a:endParaRPr>
          </a:p>
        </p:txBody>
      </p:sp>
      <p:sp>
        <p:nvSpPr>
          <p:cNvPr id="3" name="內容版面配置區 2">
            <a:extLst>
              <a:ext uri="{FF2B5EF4-FFF2-40B4-BE49-F238E27FC236}">
                <a16:creationId xmlns:a16="http://schemas.microsoft.com/office/drawing/2014/main" id="{F97C7872-3895-487B-AB9A-C48078B3C9F6}"/>
              </a:ext>
            </a:extLst>
          </p:cNvPr>
          <p:cNvSpPr>
            <a:spLocks noGrp="1"/>
          </p:cNvSpPr>
          <p:nvPr>
            <p:ph sz="quarter" idx="1"/>
          </p:nvPr>
        </p:nvSpPr>
        <p:spPr/>
        <p:txBody>
          <a:bodyPr/>
          <a:lstStyle/>
          <a:p>
            <a:pPr>
              <a:defRPr/>
            </a:pPr>
            <a:r>
              <a:rPr lang="en-US" altLang="zh-TW" dirty="0">
                <a:ea typeface="新細明體" pitchFamily="18" charset="-120"/>
              </a:rPr>
              <a:t>Introduction</a:t>
            </a:r>
          </a:p>
          <a:p>
            <a:pPr>
              <a:defRPr/>
            </a:pPr>
            <a:r>
              <a:rPr lang="en-US" altLang="zh-TW" dirty="0">
                <a:ea typeface="新細明體" pitchFamily="18" charset="-120"/>
              </a:rPr>
              <a:t>Deep schemes and deep tools</a:t>
            </a:r>
          </a:p>
          <a:p>
            <a:pPr>
              <a:defRPr/>
            </a:pPr>
            <a:r>
              <a:rPr lang="en-US" altLang="zh-TW" dirty="0">
                <a:ea typeface="新細明體" pitchFamily="18" charset="-120"/>
              </a:rPr>
              <a:t>Coding strategies</a:t>
            </a:r>
          </a:p>
          <a:p>
            <a:pPr>
              <a:defRPr/>
            </a:pPr>
            <a:r>
              <a:rPr lang="en-US" altLang="zh-TW" dirty="0">
                <a:ea typeface="新細明體" pitchFamily="18" charset="-120"/>
              </a:rPr>
              <a:t>CNN-based coding tools</a:t>
            </a:r>
          </a:p>
          <a:p>
            <a:pPr>
              <a:defRPr/>
            </a:pPr>
            <a:r>
              <a:rPr lang="en-US" altLang="zh-TW" dirty="0">
                <a:ea typeface="新細明體" pitchFamily="18" charset="-120"/>
              </a:rPr>
              <a:t>Network structure</a:t>
            </a:r>
          </a:p>
          <a:p>
            <a:pPr>
              <a:defRPr/>
            </a:pPr>
            <a:r>
              <a:rPr lang="en-US" altLang="zh-TW" dirty="0">
                <a:ea typeface="新細明體" pitchFamily="18" charset="-120"/>
              </a:rPr>
              <a:t>CNN-BRAC</a:t>
            </a:r>
          </a:p>
          <a:p>
            <a:pPr>
              <a:defRPr/>
            </a:pPr>
            <a:r>
              <a:rPr lang="en-US" altLang="zh-TW" dirty="0">
                <a:ea typeface="新細明體" pitchFamily="18" charset="-120"/>
              </a:rPr>
              <a:t>Concluding remarks</a:t>
            </a:r>
            <a:endParaRPr lang="zh-TW" altLang="en-US" dirty="0">
              <a:ea typeface="新細明體" pitchFamily="18" charset="-120"/>
            </a:endParaRPr>
          </a:p>
        </p:txBody>
      </p:sp>
      <p:sp>
        <p:nvSpPr>
          <p:cNvPr id="5124" name="投影片編號版面配置區 3">
            <a:extLst>
              <a:ext uri="{FF2B5EF4-FFF2-40B4-BE49-F238E27FC236}">
                <a16:creationId xmlns:a16="http://schemas.microsoft.com/office/drawing/2014/main" id="{1F889120-46E7-4386-BB50-42CF45F33A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D86B33CE-8C75-4BC0-9398-D0F5CF87E634}"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NN-based intra prediction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0"/>
            <a:ext cx="8181975" cy="5200648"/>
          </a:xfrm>
        </p:spPr>
        <p:txBody>
          <a:bodyPr/>
          <a:lstStyle/>
          <a:p>
            <a:pPr>
              <a:defRPr/>
            </a:pPr>
            <a:r>
              <a:rPr lang="en-US" altLang="zh-TW" sz="2000" dirty="0">
                <a:effectLst/>
              </a:rPr>
              <a:t>In the first step, the reference pixels include the row above the target block (i.e., </a:t>
            </a:r>
            <a:r>
              <a:rPr lang="en-US" altLang="zh-TW" sz="2000" i="1" dirty="0">
                <a:effectLst/>
              </a:rPr>
              <a:t>t</a:t>
            </a:r>
            <a:r>
              <a:rPr lang="en-US" altLang="zh-TW" sz="2000" baseline="-25000" dirty="0">
                <a:effectLst/>
              </a:rPr>
              <a:t>1</a:t>
            </a:r>
            <a:r>
              <a:rPr lang="en-US" altLang="zh-TW" sz="2000" dirty="0">
                <a:effectLst/>
              </a:rPr>
              <a:t>,...,</a:t>
            </a:r>
            <a:r>
              <a:rPr lang="en-US" altLang="zh-TW" sz="2000" i="1" dirty="0">
                <a:effectLst/>
              </a:rPr>
              <a:t>t</a:t>
            </a:r>
            <a:r>
              <a:rPr lang="en-US" altLang="zh-TW" sz="2000" baseline="-25000" dirty="0">
                <a:effectLst/>
              </a:rPr>
              <a:t>8</a:t>
            </a:r>
            <a:r>
              <a:rPr lang="en-US" altLang="zh-TW" sz="2000" dirty="0">
                <a:effectLst/>
              </a:rPr>
              <a:t>) and the column to the left (i.e., </a:t>
            </a:r>
            <a:r>
              <a:rPr lang="en-US" altLang="zh-TW" sz="2000" i="1" dirty="0">
                <a:effectLst/>
              </a:rPr>
              <a:t>l</a:t>
            </a:r>
            <a:r>
              <a:rPr lang="en-US" altLang="zh-TW" sz="2000" baseline="-25000" dirty="0">
                <a:effectLst/>
              </a:rPr>
              <a:t>1</a:t>
            </a:r>
            <a:r>
              <a:rPr lang="en-US" altLang="zh-TW" sz="2000" dirty="0">
                <a:effectLst/>
              </a:rPr>
              <a:t>,...,</a:t>
            </a:r>
            <a:r>
              <a:rPr lang="en-US" altLang="zh-TW" sz="2000" i="1" dirty="0">
                <a:effectLst/>
              </a:rPr>
              <a:t>l</a:t>
            </a:r>
            <a:r>
              <a:rPr lang="en-US" altLang="zh-TW" sz="2000" baseline="-25000" dirty="0">
                <a:effectLst/>
              </a:rPr>
              <a:t>4</a:t>
            </a:r>
            <a:r>
              <a:rPr lang="en-US" altLang="zh-TW" sz="2000" dirty="0">
                <a:effectLst/>
              </a:rPr>
              <a:t>). And </a:t>
            </a:r>
            <a:r>
              <a:rPr lang="en-US" altLang="zh-TW" sz="2000" i="1" dirty="0">
                <a:effectLst/>
              </a:rPr>
              <a:t>t</a:t>
            </a:r>
            <a:r>
              <a:rPr lang="en-US" altLang="zh-TW" sz="2000" baseline="-25000" dirty="0">
                <a:effectLst/>
              </a:rPr>
              <a:t>1</a:t>
            </a:r>
            <a:r>
              <a:rPr lang="en-US" altLang="zh-TW" sz="2000" dirty="0">
                <a:effectLst/>
              </a:rPr>
              <a:t>,...,</a:t>
            </a:r>
            <a:r>
              <a:rPr lang="en-US" altLang="zh-TW" sz="2000" i="1" dirty="0">
                <a:effectLst/>
              </a:rPr>
              <a:t>t</a:t>
            </a:r>
            <a:r>
              <a:rPr lang="en-US" altLang="zh-TW" sz="2000" baseline="-25000" dirty="0">
                <a:effectLst/>
              </a:rPr>
              <a:t>8</a:t>
            </a:r>
            <a:r>
              <a:rPr lang="en-US" altLang="zh-TW" sz="2000" dirty="0">
                <a:effectLst/>
              </a:rPr>
              <a:t> are locally averaged into </a:t>
            </a:r>
            <a:r>
              <a:rPr lang="en-US" altLang="zh-TW" sz="2000" i="1" dirty="0">
                <a:effectLst/>
              </a:rPr>
              <a:t>r</a:t>
            </a:r>
            <a:r>
              <a:rPr lang="en-US" altLang="zh-TW" sz="2000" baseline="-25000" dirty="0">
                <a:effectLst/>
              </a:rPr>
              <a:t>1</a:t>
            </a:r>
            <a:r>
              <a:rPr lang="en-US" altLang="zh-TW" sz="2000" dirty="0">
                <a:effectLst/>
              </a:rPr>
              <a:t>,...,</a:t>
            </a:r>
            <a:r>
              <a:rPr lang="en-US" altLang="zh-TW" sz="2000" i="1" dirty="0">
                <a:effectLst/>
              </a:rPr>
              <a:t>r</a:t>
            </a:r>
            <a:r>
              <a:rPr lang="en-US" altLang="zh-TW" sz="2000" baseline="-25000" dirty="0">
                <a:effectLst/>
              </a:rPr>
              <a:t>4</a:t>
            </a:r>
            <a:r>
              <a:rPr lang="en-US" altLang="zh-TW" sz="2000" dirty="0">
                <a:effectLst/>
              </a:rPr>
              <a:t>, which are then combined with </a:t>
            </a:r>
            <a:r>
              <a:rPr lang="en-US" altLang="zh-TW" sz="2000" i="1" dirty="0">
                <a:effectLst/>
              </a:rPr>
              <a:t>l</a:t>
            </a:r>
            <a:r>
              <a:rPr lang="en-US" altLang="zh-TW" sz="2000" baseline="-25000" dirty="0">
                <a:effectLst/>
              </a:rPr>
              <a:t>1</a:t>
            </a:r>
            <a:r>
              <a:rPr lang="en-US" altLang="zh-TW" sz="2000" dirty="0">
                <a:effectLst/>
              </a:rPr>
              <a:t>,...,</a:t>
            </a:r>
            <a:r>
              <a:rPr lang="en-US" altLang="zh-TW" sz="2000" i="1" dirty="0">
                <a:effectLst/>
              </a:rPr>
              <a:t>l</a:t>
            </a:r>
            <a:r>
              <a:rPr lang="en-US" altLang="zh-TW" sz="2000" baseline="-25000" dirty="0">
                <a:effectLst/>
              </a:rPr>
              <a:t>4</a:t>
            </a:r>
            <a:r>
              <a:rPr lang="en-US" altLang="zh-TW" sz="2000" dirty="0">
                <a:effectLst/>
              </a:rPr>
              <a:t> to form an 8-dimensional (8D) vector. </a:t>
            </a:r>
          </a:p>
          <a:p>
            <a:pPr>
              <a:defRPr/>
            </a:pPr>
            <a:endParaRPr lang="en-US" altLang="zh-TW" sz="2000" dirty="0">
              <a:effectLst/>
            </a:endParaRPr>
          </a:p>
          <a:p>
            <a:pPr>
              <a:defRPr/>
            </a:pPr>
            <a:r>
              <a:rPr lang="en-US" altLang="zh-TW" sz="2000" dirty="0">
                <a:effectLst/>
              </a:rPr>
              <a:t>In the second step, an affine operation is used to calculate a 16D vector from the input 8D vector, i.e.,</a:t>
            </a:r>
          </a:p>
          <a:p>
            <a:pPr marL="0" indent="0" algn="ctr">
              <a:buNone/>
              <a:defRPr/>
            </a:pPr>
            <a:r>
              <a:rPr lang="en-US" altLang="zh-TW" sz="2000" dirty="0">
                <a:effectLst/>
              </a:rPr>
              <a:t>[</a:t>
            </a:r>
            <a:r>
              <a:rPr lang="en-US" altLang="zh-TW" sz="2000" i="1" dirty="0">
                <a:effectLst/>
              </a:rPr>
              <a:t>p</a:t>
            </a:r>
            <a:r>
              <a:rPr lang="en-US" altLang="zh-TW" sz="2000" baseline="-25000" dirty="0">
                <a:effectLst/>
              </a:rPr>
              <a:t>1</a:t>
            </a:r>
            <a:r>
              <a:rPr lang="en-US" altLang="zh-TW" sz="2000" dirty="0">
                <a:effectLst/>
              </a:rPr>
              <a:t>,…,</a:t>
            </a:r>
            <a:r>
              <a:rPr lang="en-US" altLang="zh-TW" sz="2000" i="1" dirty="0">
                <a:effectLst/>
              </a:rPr>
              <a:t>p</a:t>
            </a:r>
            <a:r>
              <a:rPr lang="en-US" altLang="zh-TW" sz="2000" baseline="-25000" dirty="0">
                <a:effectLst/>
              </a:rPr>
              <a:t>16</a:t>
            </a:r>
            <a:r>
              <a:rPr lang="en-US" altLang="zh-TW" sz="2000" dirty="0">
                <a:effectLst/>
              </a:rPr>
              <a:t>]</a:t>
            </a:r>
            <a:r>
              <a:rPr lang="en-US" altLang="zh-TW" sz="2000" i="1" baseline="30000" dirty="0">
                <a:effectLst/>
              </a:rPr>
              <a:t>T</a:t>
            </a:r>
            <a:r>
              <a:rPr lang="en-US" altLang="zh-TW" sz="2000" dirty="0">
                <a:effectLst/>
              </a:rPr>
              <a:t> = </a:t>
            </a:r>
            <a:r>
              <a:rPr lang="en-US" altLang="zh-TW" sz="2000" i="1" dirty="0">
                <a:effectLst/>
              </a:rPr>
              <a:t>A</a:t>
            </a:r>
            <a:r>
              <a:rPr lang="en-US" altLang="zh-TW" sz="2000" i="1" baseline="-25000" dirty="0">
                <a:effectLst/>
              </a:rPr>
              <a:t>k</a:t>
            </a:r>
            <a:r>
              <a:rPr lang="en-US" altLang="zh-TW" sz="2000" dirty="0">
                <a:effectLst/>
              </a:rPr>
              <a:t>[</a:t>
            </a:r>
            <a:r>
              <a:rPr lang="en-US" altLang="zh-TW" sz="2000" i="1" dirty="0">
                <a:effectLst/>
              </a:rPr>
              <a:t>r</a:t>
            </a:r>
            <a:r>
              <a:rPr lang="en-US" altLang="zh-TW" sz="2000" baseline="-25000" dirty="0">
                <a:effectLst/>
              </a:rPr>
              <a:t>1</a:t>
            </a:r>
            <a:r>
              <a:rPr lang="en-US" altLang="zh-TW" sz="2000" dirty="0">
                <a:effectLst/>
              </a:rPr>
              <a:t>,…,</a:t>
            </a:r>
            <a:r>
              <a:rPr lang="en-US" altLang="zh-TW" sz="2000" i="1" dirty="0">
                <a:effectLst/>
              </a:rPr>
              <a:t>r</a:t>
            </a:r>
            <a:r>
              <a:rPr lang="en-US" altLang="zh-TW" sz="2000" baseline="-25000" dirty="0">
                <a:effectLst/>
              </a:rPr>
              <a:t>4</a:t>
            </a:r>
            <a:r>
              <a:rPr lang="en-US" altLang="zh-TW" sz="2000" dirty="0">
                <a:effectLst/>
              </a:rPr>
              <a:t>,</a:t>
            </a:r>
            <a:r>
              <a:rPr lang="en-US" altLang="zh-TW" sz="2000" i="1" dirty="0">
                <a:effectLst/>
              </a:rPr>
              <a:t>l</a:t>
            </a:r>
            <a:r>
              <a:rPr lang="en-US" altLang="zh-TW" sz="2000" baseline="-25000" dirty="0">
                <a:effectLst/>
              </a:rPr>
              <a:t>1</a:t>
            </a:r>
            <a:r>
              <a:rPr lang="en-US" altLang="zh-TW" sz="2000" dirty="0">
                <a:effectLst/>
              </a:rPr>
              <a:t>,…,</a:t>
            </a:r>
            <a:r>
              <a:rPr lang="en-US" altLang="zh-TW" sz="2000" i="1" dirty="0">
                <a:effectLst/>
              </a:rPr>
              <a:t>l</a:t>
            </a:r>
            <a:r>
              <a:rPr lang="en-US" altLang="zh-TW" sz="2000" baseline="-25000" dirty="0">
                <a:effectLst/>
              </a:rPr>
              <a:t>4</a:t>
            </a:r>
            <a:r>
              <a:rPr lang="en-US" altLang="zh-TW" sz="2000" dirty="0">
                <a:effectLst/>
              </a:rPr>
              <a:t>] + </a:t>
            </a:r>
            <a:r>
              <a:rPr lang="en-US" altLang="zh-TW" sz="2000" i="1" dirty="0">
                <a:effectLst/>
              </a:rPr>
              <a:t>b</a:t>
            </a:r>
            <a:r>
              <a:rPr lang="en-US" altLang="zh-TW" sz="2000" i="1" baseline="-25000" dirty="0">
                <a:effectLst/>
              </a:rPr>
              <a:t>k ,</a:t>
            </a:r>
          </a:p>
          <a:p>
            <a:pPr marL="0" indent="0" algn="ctr">
              <a:buNone/>
              <a:defRPr/>
            </a:pPr>
            <a:endParaRPr lang="en-US" altLang="zh-TW" sz="2000" i="1" baseline="-25000" dirty="0">
              <a:effectLst/>
            </a:endParaRPr>
          </a:p>
          <a:p>
            <a:pPr marL="0" indent="0" algn="ctr">
              <a:buNone/>
              <a:defRPr/>
            </a:pPr>
            <a:endParaRPr lang="en-US" altLang="zh-TW" sz="2000" i="1" baseline="-25000" dirty="0">
              <a:effectLst/>
            </a:endParaRPr>
          </a:p>
          <a:p>
            <a:pPr marL="0" indent="0" algn="ctr">
              <a:buNone/>
              <a:defRPr/>
            </a:pPr>
            <a:endParaRPr lang="en-US" altLang="zh-TW" sz="2000" i="1" baseline="-25000" dirty="0">
              <a:effectLst/>
            </a:endParaRPr>
          </a:p>
          <a:p>
            <a:pPr marL="0" indent="0" algn="ctr">
              <a:buNone/>
              <a:defRPr/>
            </a:pPr>
            <a:endParaRPr lang="en-US" altLang="zh-TW" sz="2000" i="1" baseline="-25000" dirty="0">
              <a:effectLst/>
            </a:endParaRPr>
          </a:p>
          <a:p>
            <a:pPr>
              <a:defRPr/>
            </a:pPr>
            <a:endParaRPr lang="en-US" altLang="zh-TW" sz="2000" dirty="0">
              <a:solidFill>
                <a:srgbClr val="FFFFFF"/>
              </a:solidFill>
              <a:ea typeface="標楷體" panose="03000509000000000000" pitchFamily="65" charset="-120"/>
            </a:endParaRPr>
          </a:p>
          <a:p>
            <a:pPr>
              <a:defRPr/>
            </a:pPr>
            <a:r>
              <a:rPr lang="en-US" altLang="zh-TW" sz="2000" dirty="0">
                <a:solidFill>
                  <a:srgbClr val="FFFFFF"/>
                </a:solidFill>
                <a:ea typeface="標楷體" panose="03000509000000000000" pitchFamily="65" charset="-120"/>
              </a:rPr>
              <a:t>In the third step, a linear interpolation is performed by using </a:t>
            </a:r>
            <a:r>
              <a:rPr lang="en-US" altLang="zh-TW" sz="2000" i="1" dirty="0">
                <a:solidFill>
                  <a:srgbClr val="FFFFFF"/>
                </a:solidFill>
                <a:ea typeface="標楷體" panose="03000509000000000000" pitchFamily="65" charset="-120"/>
              </a:rPr>
              <a:t>l</a:t>
            </a:r>
            <a:r>
              <a:rPr lang="en-US" altLang="zh-TW" sz="2000" baseline="-25000" dirty="0">
                <a:solidFill>
                  <a:srgbClr val="FFFFFF"/>
                </a:solidFill>
                <a:ea typeface="標楷體" panose="03000509000000000000" pitchFamily="65" charset="-120"/>
              </a:rPr>
              <a:t>1</a:t>
            </a:r>
            <a:r>
              <a:rPr lang="en-US" altLang="zh-TW" sz="2000" dirty="0">
                <a:solidFill>
                  <a:srgbClr val="FFFFFF"/>
                </a:solidFill>
                <a:ea typeface="標楷體" panose="03000509000000000000" pitchFamily="65" charset="-120"/>
              </a:rPr>
              <a:t>,…,</a:t>
            </a:r>
            <a:r>
              <a:rPr lang="en-US" altLang="zh-TW" sz="2000" i="1" dirty="0">
                <a:solidFill>
                  <a:srgbClr val="FFFFFF"/>
                </a:solidFill>
                <a:ea typeface="標楷體" panose="03000509000000000000" pitchFamily="65" charset="-120"/>
              </a:rPr>
              <a:t>l</a:t>
            </a:r>
            <a:r>
              <a:rPr lang="en-US" altLang="zh-TW" sz="2000" baseline="-25000" dirty="0">
                <a:solidFill>
                  <a:srgbClr val="FFFFFF"/>
                </a:solidFill>
                <a:ea typeface="標楷體" panose="03000509000000000000" pitchFamily="65" charset="-120"/>
              </a:rPr>
              <a:t>4</a:t>
            </a:r>
            <a:r>
              <a:rPr lang="en-US" altLang="zh-TW" sz="2000" dirty="0">
                <a:solidFill>
                  <a:srgbClr val="FFFFFF"/>
                </a:solidFill>
                <a:ea typeface="標楷體" panose="03000509000000000000" pitchFamily="65" charset="-120"/>
              </a:rPr>
              <a:t> and </a:t>
            </a:r>
            <a:r>
              <a:rPr lang="en-US" altLang="zh-TW" sz="2000" i="1" dirty="0">
                <a:solidFill>
                  <a:srgbClr val="FFFFFF"/>
                </a:solidFill>
                <a:ea typeface="標楷體" panose="03000509000000000000" pitchFamily="65" charset="-120"/>
              </a:rPr>
              <a:t>p</a:t>
            </a:r>
            <a:r>
              <a:rPr lang="en-US" altLang="zh-TW" sz="2000" baseline="-25000" dirty="0">
                <a:solidFill>
                  <a:srgbClr val="FFFFFF"/>
                </a:solidFill>
                <a:ea typeface="標楷體" panose="03000509000000000000" pitchFamily="65" charset="-120"/>
              </a:rPr>
              <a:t>1</a:t>
            </a:r>
            <a:r>
              <a:rPr lang="en-US" altLang="zh-TW" sz="2000" dirty="0">
                <a:solidFill>
                  <a:srgbClr val="FFFFFF"/>
                </a:solidFill>
                <a:ea typeface="標楷體" panose="03000509000000000000" pitchFamily="65" charset="-120"/>
              </a:rPr>
              <a:t>,…,</a:t>
            </a:r>
            <a:r>
              <a:rPr lang="en-US" altLang="zh-TW" sz="2000" i="1" dirty="0">
                <a:solidFill>
                  <a:srgbClr val="FFFFFF"/>
                </a:solidFill>
                <a:ea typeface="標楷體" panose="03000509000000000000" pitchFamily="65" charset="-120"/>
              </a:rPr>
              <a:t>p</a:t>
            </a:r>
            <a:r>
              <a:rPr lang="en-US" altLang="zh-TW" sz="2000" baseline="-25000" dirty="0">
                <a:solidFill>
                  <a:srgbClr val="FFFFFF"/>
                </a:solidFill>
                <a:ea typeface="標楷體" panose="03000509000000000000" pitchFamily="65" charset="-120"/>
              </a:rPr>
              <a:t>16 </a:t>
            </a:r>
            <a:r>
              <a:rPr lang="en-US" altLang="zh-TW" sz="2000" dirty="0">
                <a:solidFill>
                  <a:srgbClr val="FFFFFF"/>
                </a:solidFill>
                <a:ea typeface="標楷體" panose="03000509000000000000" pitchFamily="65" charset="-120"/>
              </a:rPr>
              <a:t>to generate </a:t>
            </a:r>
            <a:r>
              <a:rPr lang="en-US" altLang="zh-TW" sz="2000" i="1" dirty="0">
                <a:solidFill>
                  <a:srgbClr val="FFFFFF"/>
                </a:solidFill>
                <a:ea typeface="標楷體" panose="03000509000000000000" pitchFamily="65" charset="-120"/>
              </a:rPr>
              <a:t>q</a:t>
            </a:r>
            <a:r>
              <a:rPr lang="en-US" altLang="zh-TW" sz="2000" baseline="-25000" dirty="0">
                <a:solidFill>
                  <a:srgbClr val="FFFFFF"/>
                </a:solidFill>
                <a:ea typeface="標楷體" panose="03000509000000000000" pitchFamily="65" charset="-120"/>
              </a:rPr>
              <a:t>1</a:t>
            </a:r>
            <a:r>
              <a:rPr lang="en-US" altLang="zh-TW" sz="2000" dirty="0">
                <a:solidFill>
                  <a:srgbClr val="FFFFFF"/>
                </a:solidFill>
                <a:ea typeface="標楷體" panose="03000509000000000000" pitchFamily="65" charset="-120"/>
              </a:rPr>
              <a:t>,..., </a:t>
            </a:r>
            <a:r>
              <a:rPr lang="en-US" altLang="zh-TW" sz="2000" i="1" dirty="0">
                <a:solidFill>
                  <a:srgbClr val="FFFFFF"/>
                </a:solidFill>
                <a:ea typeface="標楷體" panose="03000509000000000000" pitchFamily="65" charset="-120"/>
              </a:rPr>
              <a:t>q</a:t>
            </a:r>
            <a:r>
              <a:rPr lang="en-US" altLang="zh-TW" sz="2000" baseline="-25000" dirty="0">
                <a:solidFill>
                  <a:srgbClr val="FFFFFF"/>
                </a:solidFill>
                <a:ea typeface="標楷體" panose="03000509000000000000" pitchFamily="65" charset="-120"/>
              </a:rPr>
              <a:t>16</a:t>
            </a:r>
            <a:r>
              <a:rPr lang="en-US" altLang="zh-TW" sz="2000" dirty="0">
                <a:solidFill>
                  <a:srgbClr val="FFFFFF"/>
                </a:solidFill>
                <a:ea typeface="標楷體" panose="03000509000000000000" pitchFamily="65" charset="-120"/>
              </a:rPr>
              <a:t> (the pixels at even columns). </a:t>
            </a:r>
          </a:p>
          <a:p>
            <a:pPr>
              <a:defRPr/>
            </a:pPr>
            <a:endParaRPr lang="en-US" altLang="zh-TW" sz="2000" i="1" baseline="-25000" dirty="0">
              <a:effectLst/>
            </a:endParaRPr>
          </a:p>
          <a:p>
            <a:pPr marL="0" indent="0" algn="ctr">
              <a:buNone/>
              <a:defRPr/>
            </a:pPr>
            <a:endParaRPr lang="en-US" altLang="zh-TW" sz="2000" i="1" baseline="-25000" dirty="0"/>
          </a:p>
          <a:p>
            <a:pPr>
              <a:defRPr/>
            </a:pPr>
            <a:endParaRPr lang="en-US" altLang="zh-TW" sz="2000" i="1" baseline="-25000" dirty="0"/>
          </a:p>
          <a:p>
            <a:pPr>
              <a:defRPr/>
            </a:pPr>
            <a:endParaRPr lang="en-US" altLang="zh-TW" sz="2000" dirty="0"/>
          </a:p>
        </p:txBody>
      </p:sp>
      <p:sp>
        <p:nvSpPr>
          <p:cNvPr id="51204" name="投影片編號版面配置區 3">
            <a:extLst>
              <a:ext uri="{FF2B5EF4-FFF2-40B4-BE49-F238E27FC236}">
                <a16:creationId xmlns:a16="http://schemas.microsoft.com/office/drawing/2014/main" id="{E8682740-BC0D-4F58-9C4F-D3C2E17507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F247217F-7360-45BB-8C6F-DF874236C769}"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20</a:t>
            </a:fld>
            <a:endParaRPr lang="zh-TW" altLang="en-US" sz="1400">
              <a:solidFill>
                <a:srgbClr val="FFFFFF"/>
              </a:solidFill>
              <a:ea typeface="新細明體" panose="02020500000000000000" pitchFamily="18" charset="-120"/>
            </a:endParaRPr>
          </a:p>
        </p:txBody>
      </p:sp>
      <p:sp>
        <p:nvSpPr>
          <p:cNvPr id="4" name="文字方塊 3">
            <a:extLst>
              <a:ext uri="{FF2B5EF4-FFF2-40B4-BE49-F238E27FC236}">
                <a16:creationId xmlns:a16="http://schemas.microsoft.com/office/drawing/2014/main" id="{16CADAD4-658A-4DF2-A2CE-A635CF18C33F}"/>
              </a:ext>
            </a:extLst>
          </p:cNvPr>
          <p:cNvSpPr txBox="1"/>
          <p:nvPr/>
        </p:nvSpPr>
        <p:spPr>
          <a:xfrm>
            <a:off x="8212893" y="3802061"/>
            <a:ext cx="606425" cy="339725"/>
          </a:xfrm>
          <a:prstGeom prst="rect">
            <a:avLst/>
          </a:prstGeom>
          <a:noFill/>
        </p:spPr>
        <p:txBody>
          <a:bodyPr>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(3)</a:t>
            </a:r>
            <a:endParaRPr lang="zh-TW" altLang="en-US" sz="1600" dirty="0">
              <a:solidFill>
                <a:srgbClr val="FFFFFF"/>
              </a:solidFill>
              <a:latin typeface="Times New Roman"/>
              <a:ea typeface="標楷體" panose="03000509000000000000" pitchFamily="65" charset="-120"/>
            </a:endParaRPr>
          </a:p>
        </p:txBody>
      </p:sp>
      <p:sp>
        <p:nvSpPr>
          <p:cNvPr id="5" name="文字方塊 4">
            <a:extLst>
              <a:ext uri="{FF2B5EF4-FFF2-40B4-BE49-F238E27FC236}">
                <a16:creationId xmlns:a16="http://schemas.microsoft.com/office/drawing/2014/main" id="{B015CDB1-964D-41ED-BD43-5F855B5EEA7C}"/>
              </a:ext>
            </a:extLst>
          </p:cNvPr>
          <p:cNvSpPr txBox="1"/>
          <p:nvPr/>
        </p:nvSpPr>
        <p:spPr>
          <a:xfrm>
            <a:off x="798393" y="4162961"/>
            <a:ext cx="7820264" cy="1323439"/>
          </a:xfrm>
          <a:prstGeom prst="rect">
            <a:avLst/>
          </a:prstGeom>
          <a:noFill/>
        </p:spPr>
        <p:txBody>
          <a:bodyPr wrap="square">
            <a:spAutoFit/>
          </a:bodyPr>
          <a:lstStyle/>
          <a:p>
            <a:pPr eaLnBrk="0" fontAlgn="base" hangingPunct="0">
              <a:spcBef>
                <a:spcPct val="0"/>
              </a:spcBef>
              <a:spcAft>
                <a:spcPct val="0"/>
              </a:spcAft>
              <a:defRPr/>
            </a:pPr>
            <a:r>
              <a:rPr lang="en-US" altLang="zh-TW" sz="2000" dirty="0">
                <a:solidFill>
                  <a:srgbClr val="FFFFFF"/>
                </a:solidFill>
                <a:latin typeface="Times New Roman"/>
                <a:ea typeface="標楷體" panose="03000509000000000000" pitchFamily="65" charset="-120"/>
              </a:rPr>
              <a:t>where </a:t>
            </a:r>
            <a:r>
              <a:rPr lang="en-US" altLang="zh-TW" sz="2000" i="1" dirty="0">
                <a:solidFill>
                  <a:srgbClr val="FFFFFF"/>
                </a:solidFill>
                <a:latin typeface="Times New Roman"/>
                <a:ea typeface="標楷體" panose="03000509000000000000" pitchFamily="65" charset="-120"/>
              </a:rPr>
              <a:t>A</a:t>
            </a:r>
            <a:r>
              <a:rPr lang="en-US" altLang="zh-TW" sz="2000" i="1" baseline="-25000" dirty="0">
                <a:solidFill>
                  <a:srgbClr val="FFFFFF"/>
                </a:solidFill>
                <a:latin typeface="Times New Roman"/>
                <a:ea typeface="標楷體" panose="03000509000000000000" pitchFamily="65" charset="-120"/>
              </a:rPr>
              <a:t>k</a:t>
            </a:r>
            <a:r>
              <a:rPr lang="en-US" altLang="zh-TW" sz="2000" dirty="0">
                <a:solidFill>
                  <a:srgbClr val="FFFFFF"/>
                </a:solidFill>
                <a:latin typeface="Times New Roman"/>
                <a:ea typeface="標楷體" panose="03000509000000000000" pitchFamily="65" charset="-120"/>
              </a:rPr>
              <a:t> is a 16×8 weight matrix and </a:t>
            </a:r>
            <a:r>
              <a:rPr lang="en-US" altLang="zh-TW" sz="2000" i="1" dirty="0">
                <a:solidFill>
                  <a:srgbClr val="FFFFFF"/>
                </a:solidFill>
                <a:latin typeface="Times New Roman"/>
                <a:ea typeface="標楷體" panose="03000509000000000000" pitchFamily="65" charset="-120"/>
              </a:rPr>
              <a:t>b</a:t>
            </a:r>
            <a:r>
              <a:rPr lang="en-US" altLang="zh-TW" sz="2000" i="1" baseline="-25000" dirty="0">
                <a:solidFill>
                  <a:srgbClr val="FFFFFF"/>
                </a:solidFill>
                <a:latin typeface="Times New Roman"/>
                <a:ea typeface="標楷體" panose="03000509000000000000" pitchFamily="65" charset="-120"/>
              </a:rPr>
              <a:t>k</a:t>
            </a:r>
            <a:r>
              <a:rPr lang="en-US" altLang="zh-TW" sz="2000" dirty="0">
                <a:solidFill>
                  <a:srgbClr val="FFFFFF"/>
                </a:solidFill>
                <a:latin typeface="Times New Roman"/>
                <a:ea typeface="標楷體" panose="03000509000000000000" pitchFamily="65" charset="-120"/>
              </a:rPr>
              <a:t> is a 16D bias vector, both of which are achieved by offline training, and </a:t>
            </a:r>
            <a:r>
              <a:rPr lang="en-US" altLang="zh-TW" sz="2000" i="1" dirty="0">
                <a:solidFill>
                  <a:srgbClr val="FFFFFF"/>
                </a:solidFill>
                <a:latin typeface="Times New Roman"/>
                <a:ea typeface="標楷體" panose="03000509000000000000" pitchFamily="65" charset="-120"/>
              </a:rPr>
              <a:t>k</a:t>
            </a:r>
            <a:r>
              <a:rPr lang="en-US" altLang="zh-TW" sz="2000" dirty="0">
                <a:solidFill>
                  <a:srgbClr val="FFFFFF"/>
                </a:solidFill>
                <a:latin typeface="Times New Roman"/>
                <a:ea typeface="標楷體" panose="03000509000000000000" pitchFamily="65" charset="-120"/>
              </a:rPr>
              <a:t> indicates prediction mode. The 16D vector is then used to fill in the pixels at odd columns of the target block. </a:t>
            </a:r>
            <a:endParaRPr lang="zh-TW" altLang="en-US" sz="2000" dirty="0">
              <a:solidFill>
                <a:srgbClr val="FFFFFF"/>
              </a:solidFill>
              <a:latin typeface="Arial" panose="020B0604020202020204" pitchFamily="34" charset="0"/>
              <a:ea typeface="標楷體" panose="03000509000000000000" pitchFamily="65"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NN-based intra prediction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1" y="1371600"/>
            <a:ext cx="8246389" cy="4732338"/>
          </a:xfrm>
        </p:spPr>
        <p:txBody>
          <a:bodyPr/>
          <a:lstStyle/>
          <a:p>
            <a:pPr>
              <a:defRPr/>
            </a:pPr>
            <a:r>
              <a:rPr lang="en-US" altLang="zh-TW" sz="2000" dirty="0">
                <a:effectLst/>
              </a:rPr>
              <a:t>In [69], for 8×4 blocks, the affine operation generates 16 pixels and the linear interpolation generates the remaining 16 pixels. For affine operation, the sizes of the weight matrix and the bias vector are </a:t>
            </a:r>
            <a:r>
              <a:rPr lang="en-US" altLang="zh-TW" sz="2000" i="1" dirty="0" err="1">
                <a:effectLst/>
              </a:rPr>
              <a:t>d</a:t>
            </a:r>
            <a:r>
              <a:rPr lang="en-US" altLang="zh-TW" sz="2000" i="1" baseline="-25000" dirty="0" err="1">
                <a:effectLst/>
              </a:rPr>
              <a:t>out</a:t>
            </a:r>
            <a:r>
              <a:rPr lang="en-US" altLang="zh-TW" sz="2000" dirty="0" err="1">
                <a:effectLst/>
              </a:rPr>
              <a:t>×</a:t>
            </a:r>
            <a:r>
              <a:rPr lang="en-US" altLang="zh-TW" sz="2000" i="1" dirty="0" err="1">
                <a:effectLst/>
              </a:rPr>
              <a:t>d</a:t>
            </a:r>
            <a:r>
              <a:rPr lang="en-US" altLang="zh-TW" sz="2000" i="1" baseline="-25000" dirty="0" err="1">
                <a:effectLst/>
              </a:rPr>
              <a:t>in</a:t>
            </a:r>
            <a:r>
              <a:rPr lang="en-US" altLang="zh-TW" sz="2000" dirty="0">
                <a:effectLst/>
              </a:rPr>
              <a:t> and </a:t>
            </a:r>
            <a:r>
              <a:rPr lang="en-US" altLang="zh-TW" sz="2000" i="1" dirty="0">
                <a:effectLst/>
              </a:rPr>
              <a:t>d</a:t>
            </a:r>
            <a:r>
              <a:rPr lang="en-US" altLang="zh-TW" sz="2000" i="1" baseline="-25000" dirty="0">
                <a:effectLst/>
              </a:rPr>
              <a:t>out</a:t>
            </a:r>
            <a:r>
              <a:rPr lang="en-US" altLang="zh-TW" sz="2000" dirty="0">
                <a:effectLst/>
              </a:rPr>
              <a:t>×1, respectively, where </a:t>
            </a:r>
            <a:r>
              <a:rPr lang="en-US" altLang="zh-TW" sz="2000" i="1" dirty="0">
                <a:effectLst/>
              </a:rPr>
              <a:t>d</a:t>
            </a:r>
            <a:r>
              <a:rPr lang="en-US" altLang="zh-TW" sz="2000" i="1" baseline="-25000" dirty="0">
                <a:effectLst/>
              </a:rPr>
              <a:t>in</a:t>
            </a:r>
            <a:r>
              <a:rPr lang="en-US" altLang="zh-TW" sz="2000" dirty="0">
                <a:effectLst/>
              </a:rPr>
              <a:t> and </a:t>
            </a:r>
            <a:r>
              <a:rPr lang="en-US" altLang="zh-TW" sz="2000" i="1" dirty="0" err="1">
                <a:effectLst/>
              </a:rPr>
              <a:t>d</a:t>
            </a:r>
            <a:r>
              <a:rPr lang="en-US" altLang="zh-TW" sz="2000" i="1" baseline="-25000" dirty="0" err="1">
                <a:effectLst/>
              </a:rPr>
              <a:t>out</a:t>
            </a:r>
            <a:r>
              <a:rPr lang="en-US" altLang="zh-TW" sz="2000" dirty="0">
                <a:effectLst/>
              </a:rPr>
              <a:t> are the input and output dimensions, respectively. </a:t>
            </a:r>
          </a:p>
          <a:p>
            <a:pPr>
              <a:defRPr/>
            </a:pPr>
            <a:endParaRPr lang="en-US" altLang="zh-TW" sz="2000" dirty="0">
              <a:effectLst/>
            </a:endParaRPr>
          </a:p>
          <a:p>
            <a:pPr>
              <a:defRPr/>
            </a:pPr>
            <a:r>
              <a:rPr lang="en-US" altLang="zh-TW" sz="2000" dirty="0">
                <a:effectLst/>
              </a:rPr>
              <a:t>Typical results of MIP compared to VTM version 4.0 are summarized in   Table 1. Under all-intra configuration, the BD-rate reductions are 0.79% and 0.82% for the two settings, respectively.</a:t>
            </a:r>
          </a:p>
          <a:p>
            <a:pPr>
              <a:defRPr/>
            </a:pPr>
            <a:endParaRPr lang="en-US" altLang="zh-TW" sz="2000" dirty="0">
              <a:effectLst/>
            </a:endParaRPr>
          </a:p>
          <a:p>
            <a:pPr>
              <a:defRPr/>
            </a:pPr>
            <a:endParaRPr lang="en-US" altLang="zh-TW" sz="2000" dirty="0"/>
          </a:p>
        </p:txBody>
      </p:sp>
      <p:sp>
        <p:nvSpPr>
          <p:cNvPr id="52228" name="投影片編號版面配置區 3">
            <a:extLst>
              <a:ext uri="{FF2B5EF4-FFF2-40B4-BE49-F238E27FC236}">
                <a16:creationId xmlns:a16="http://schemas.microsoft.com/office/drawing/2014/main" id="{209DE620-57CF-4666-B99D-C09A6BF68F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BAC20B99-923E-4396-9877-636D40E5B204}"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21</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NN-based intra prediction (cont.)</a:t>
            </a:r>
            <a:endParaRPr lang="zh-TW" altLang="zh-TW" dirty="0">
              <a:effectLst/>
            </a:endParaRPr>
          </a:p>
        </p:txBody>
      </p:sp>
      <p:sp>
        <p:nvSpPr>
          <p:cNvPr id="55300" name="投影片編號版面配置區 3">
            <a:extLst>
              <a:ext uri="{FF2B5EF4-FFF2-40B4-BE49-F238E27FC236}">
                <a16:creationId xmlns:a16="http://schemas.microsoft.com/office/drawing/2014/main" id="{473B0A10-1BDE-4CB0-AC31-52022AD8E6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2EFCCB39-02B4-4DD9-A7DC-8ED47009AE50}"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22</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E413DE56-FAC9-4BB2-98EB-22A5CCF33A78}"/>
              </a:ext>
            </a:extLst>
          </p:cNvPr>
          <p:cNvSpPr txBox="1"/>
          <p:nvPr/>
        </p:nvSpPr>
        <p:spPr>
          <a:xfrm>
            <a:off x="604838" y="1257300"/>
            <a:ext cx="8539162" cy="338138"/>
          </a:xfrm>
          <a:prstGeom prst="rect">
            <a:avLst/>
          </a:prstGeom>
          <a:noFill/>
        </p:spPr>
        <p:txBody>
          <a:bodyPr>
            <a:spAutoFit/>
          </a:bodyPr>
          <a:lstStyle/>
          <a:p>
            <a:pPr algn="ct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Table 1. Results of MIP compared to VTM 4.0 under all-intra configuration.</a:t>
            </a:r>
            <a:endParaRPr lang="zh-TW" altLang="en-US" sz="1600" dirty="0">
              <a:solidFill>
                <a:srgbClr val="FFFFFF"/>
              </a:solidFill>
              <a:latin typeface="Times New Roman"/>
              <a:ea typeface="標楷體" panose="03000509000000000000" pitchFamily="65" charset="-120"/>
            </a:endParaRPr>
          </a:p>
        </p:txBody>
      </p:sp>
      <p:pic>
        <p:nvPicPr>
          <p:cNvPr id="6" name="內容版面配置區 5">
            <a:extLst>
              <a:ext uri="{FF2B5EF4-FFF2-40B4-BE49-F238E27FC236}">
                <a16:creationId xmlns:a16="http://schemas.microsoft.com/office/drawing/2014/main" id="{B44CEE65-CAFB-4CBB-8A9A-061C3EA05178}"/>
              </a:ext>
            </a:extLst>
          </p:cNvPr>
          <p:cNvPicPr>
            <a:picLocks noGrp="1" noChangeAspect="1"/>
          </p:cNvPicPr>
          <p:nvPr>
            <p:ph idx="1"/>
          </p:nvPr>
        </p:nvPicPr>
        <p:blipFill>
          <a:blip r:embed="rId2"/>
          <a:stretch>
            <a:fillRect/>
          </a:stretch>
        </p:blipFill>
        <p:spPr bwMode="blackGray">
          <a:xfrm>
            <a:off x="2372554" y="1944890"/>
            <a:ext cx="4671943" cy="395405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CNN-based in-loop filtering</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In this study, a CNN-based in-loop filtering tool, namely, the dense residual network-based in-loop filter (DRNLF) [71] is described.</a:t>
            </a:r>
          </a:p>
          <a:p>
            <a:pPr>
              <a:defRPr/>
            </a:pPr>
            <a:endParaRPr lang="en-US" altLang="zh-TW" sz="2000" dirty="0">
              <a:effectLst/>
            </a:endParaRPr>
          </a:p>
          <a:p>
            <a:pPr>
              <a:defRPr/>
            </a:pPr>
            <a:r>
              <a:rPr lang="en-US" altLang="zh-TW" sz="2000" dirty="0">
                <a:effectLst/>
              </a:rPr>
              <a:t>There are multiple in-loop filters in VVC, including the deblocking filter (DF), sample adaptive offset (SAO), and adaptive loop filter (ALF). </a:t>
            </a:r>
          </a:p>
          <a:p>
            <a:pPr>
              <a:defRPr/>
            </a:pPr>
            <a:endParaRPr lang="en-US" altLang="zh-TW" sz="2000" dirty="0">
              <a:effectLst/>
            </a:endParaRPr>
          </a:p>
          <a:p>
            <a:pPr>
              <a:defRPr/>
            </a:pPr>
            <a:r>
              <a:rPr lang="en-US" altLang="zh-TW" sz="2000" dirty="0">
                <a:effectLst/>
              </a:rPr>
              <a:t>In VCC, as shown in Fig. 2, DRNLF [71] is as an additional filter placed after DF and before SAO and ALF. DRNLF uses rate-distortion optimization (RDO) to decide whether the CNN-based filter at the CTU level with binary flags will be applied or not.</a:t>
            </a:r>
          </a:p>
          <a:p>
            <a:pPr>
              <a:defRPr/>
            </a:pPr>
            <a:endParaRPr lang="en-US" altLang="zh-TW" sz="2000" dirty="0">
              <a:effectLst/>
            </a:endParaRPr>
          </a:p>
          <a:p>
            <a:pPr>
              <a:defRPr/>
            </a:pPr>
            <a:endParaRPr lang="en-US" altLang="zh-TW" sz="2000" dirty="0">
              <a:effectLst/>
            </a:endParaRPr>
          </a:p>
          <a:p>
            <a:pPr>
              <a:defRPr/>
            </a:pPr>
            <a:endParaRPr lang="en-US" altLang="zh-TW" sz="2000" dirty="0">
              <a:effectLst/>
            </a:endParaRPr>
          </a:p>
          <a:p>
            <a:pPr>
              <a:defRPr/>
            </a:pPr>
            <a:endParaRPr lang="en-US" altLang="zh-TW" sz="2000" dirty="0">
              <a:effectLst/>
            </a:endParaRPr>
          </a:p>
          <a:p>
            <a:pPr>
              <a:defRPr/>
            </a:pPr>
            <a:endParaRPr lang="en-US" altLang="zh-TW" sz="2000" dirty="0">
              <a:effectLst/>
            </a:endParaRPr>
          </a:p>
        </p:txBody>
      </p:sp>
      <p:sp>
        <p:nvSpPr>
          <p:cNvPr id="57348" name="投影片編號版面配置區 3">
            <a:extLst>
              <a:ext uri="{FF2B5EF4-FFF2-40B4-BE49-F238E27FC236}">
                <a16:creationId xmlns:a16="http://schemas.microsoft.com/office/drawing/2014/main" id="{396CC45C-E5FB-47C8-97A1-F593A61B19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5FF2A45F-983B-4B83-8EDF-C650859792B5}"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23</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CNN-based in-loop filtering (cont.)</a:t>
            </a:r>
            <a:endParaRPr lang="zh-TW" altLang="zh-TW" dirty="0">
              <a:effectLst/>
            </a:endParaRPr>
          </a:p>
        </p:txBody>
      </p:sp>
      <p:sp>
        <p:nvSpPr>
          <p:cNvPr id="59396" name="投影片編號版面配置區 3">
            <a:extLst>
              <a:ext uri="{FF2B5EF4-FFF2-40B4-BE49-F238E27FC236}">
                <a16:creationId xmlns:a16="http://schemas.microsoft.com/office/drawing/2014/main" id="{83861630-B7CF-4B44-82D3-3BE25BADD9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A2C46F99-F739-4BFC-B8DC-26E894675291}"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24</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C620875F-FB05-4286-B044-7838E2DDB153}"/>
              </a:ext>
            </a:extLst>
          </p:cNvPr>
          <p:cNvSpPr txBox="1"/>
          <p:nvPr/>
        </p:nvSpPr>
        <p:spPr>
          <a:xfrm>
            <a:off x="1076327" y="5494340"/>
            <a:ext cx="7256463" cy="338137"/>
          </a:xfrm>
          <a:prstGeom prst="rect">
            <a:avLst/>
          </a:prstGeom>
          <a:noFill/>
        </p:spPr>
        <p:txBody>
          <a:bodyPr>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Fig. 2. The proposed decoding scheme integrating DRNLF [71] for VCC.</a:t>
            </a:r>
            <a:endParaRPr lang="zh-TW" altLang="en-US" sz="1600" dirty="0">
              <a:solidFill>
                <a:srgbClr val="FFFFFF"/>
              </a:solidFill>
              <a:latin typeface="Times New Roman"/>
              <a:ea typeface="標楷體" panose="03000509000000000000" pitchFamily="65" charset="-120"/>
            </a:endParaRPr>
          </a:p>
        </p:txBody>
      </p:sp>
      <p:pic>
        <p:nvPicPr>
          <p:cNvPr id="6" name="內容版面配置區 5">
            <a:extLst>
              <a:ext uri="{FF2B5EF4-FFF2-40B4-BE49-F238E27FC236}">
                <a16:creationId xmlns:a16="http://schemas.microsoft.com/office/drawing/2014/main" id="{BF73DB53-BA72-42C5-A13D-F2AB1BFB1A34}"/>
              </a:ext>
            </a:extLst>
          </p:cNvPr>
          <p:cNvPicPr>
            <a:picLocks noGrp="1" noChangeAspect="1"/>
          </p:cNvPicPr>
          <p:nvPr>
            <p:ph idx="1"/>
          </p:nvPr>
        </p:nvPicPr>
        <p:blipFill>
          <a:blip r:embed="rId2"/>
          <a:stretch>
            <a:fillRect/>
          </a:stretch>
        </p:blipFill>
        <p:spPr bwMode="blackGray">
          <a:xfrm>
            <a:off x="1360865" y="1762189"/>
            <a:ext cx="6422271" cy="331622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0"/>
            <a:ext cx="8181975" cy="3289300"/>
          </a:xfrm>
        </p:spPr>
        <p:txBody>
          <a:bodyPr/>
          <a:lstStyle/>
          <a:p>
            <a:pPr>
              <a:defRPr/>
            </a:pPr>
            <a:r>
              <a:rPr lang="en-US" altLang="zh-TW" sz="2000" dirty="0">
                <a:effectLst/>
              </a:rPr>
              <a:t>In [71], the network contains several dense residual units (DRUs). Each DRU consists of one 1×1 convolutional layer, one </a:t>
            </a:r>
            <a:r>
              <a:rPr lang="en-US" altLang="zh-TW" sz="2000" dirty="0" err="1">
                <a:effectLst/>
              </a:rPr>
              <a:t>ReLU</a:t>
            </a:r>
            <a:r>
              <a:rPr lang="en-US" altLang="zh-TW" sz="2000" dirty="0">
                <a:effectLst/>
              </a:rPr>
              <a:t>, and two 3×3 convolutional layers, as shown in Fig. 3. </a:t>
            </a:r>
          </a:p>
          <a:p>
            <a:pPr>
              <a:defRPr/>
            </a:pPr>
            <a:endParaRPr lang="en-US" altLang="zh-TW" sz="2000" dirty="0">
              <a:effectLst/>
            </a:endParaRPr>
          </a:p>
          <a:p>
            <a:pPr>
              <a:defRPr/>
            </a:pPr>
            <a:r>
              <a:rPr lang="en-US" altLang="zh-TW" sz="2000" dirty="0">
                <a:effectLst/>
              </a:rPr>
              <a:t>There are two shortcuts in a DRU [70]. The inner shortcut performs residual learning by adding up the outputs of the 1×1 convolutional layer to the last 3×3 convolutional layer. The outer shortcut directly passes the original input to the next unit. </a:t>
            </a:r>
          </a:p>
          <a:p>
            <a:pPr>
              <a:defRPr/>
            </a:pPr>
            <a:endParaRPr lang="en-US" altLang="zh-TW" sz="2000" dirty="0">
              <a:effectLst/>
            </a:endParaRPr>
          </a:p>
          <a:p>
            <a:pPr>
              <a:defRPr/>
            </a:pPr>
            <a:r>
              <a:rPr lang="en-US" altLang="zh-TW" sz="2000" dirty="0">
                <a:effectLst/>
              </a:rPr>
              <a:t>If </a:t>
            </a:r>
            <a:r>
              <a:rPr lang="en-US" altLang="zh-TW" sz="2000" i="1" dirty="0">
                <a:effectLst/>
              </a:rPr>
              <a:t>x</a:t>
            </a:r>
            <a:r>
              <a:rPr lang="en-US" altLang="zh-TW" sz="2000" dirty="0">
                <a:effectLst/>
              </a:rPr>
              <a:t> denotes the input of a DRU, the output of the DRU is defined as</a:t>
            </a:r>
          </a:p>
          <a:p>
            <a:pPr>
              <a:defRPr/>
            </a:pPr>
            <a:endParaRPr lang="en-US" altLang="zh-TW" sz="2000" dirty="0">
              <a:effectLst/>
            </a:endParaRPr>
          </a:p>
          <a:p>
            <a:pPr marL="0" indent="0" algn="ctr">
              <a:buNone/>
              <a:defRPr/>
            </a:pPr>
            <a:r>
              <a:rPr lang="en-US" altLang="zh-TW" sz="2000" i="1" dirty="0">
                <a:effectLst/>
              </a:rPr>
              <a:t>F</a:t>
            </a:r>
            <a:r>
              <a:rPr lang="en-US" altLang="zh-TW" sz="2000" baseline="-25000" dirty="0">
                <a:effectLst/>
              </a:rPr>
              <a:t>DRU</a:t>
            </a:r>
            <a:r>
              <a:rPr lang="en-US" altLang="zh-TW" sz="2000" dirty="0">
                <a:effectLst/>
              </a:rPr>
              <a:t>(</a:t>
            </a:r>
            <a:r>
              <a:rPr lang="en-US" altLang="zh-TW" sz="2000" i="1" dirty="0">
                <a:effectLst/>
              </a:rPr>
              <a:t>x</a:t>
            </a:r>
            <a:r>
              <a:rPr lang="en-US" altLang="zh-TW" sz="2000" dirty="0">
                <a:effectLst/>
              </a:rPr>
              <a:t>) = </a:t>
            </a:r>
            <a:r>
              <a:rPr lang="en-US" altLang="zh-TW" sz="2000" i="1" dirty="0">
                <a:effectLst/>
              </a:rPr>
              <a:t>H</a:t>
            </a:r>
            <a:r>
              <a:rPr lang="en-US" altLang="zh-TW" sz="2000" dirty="0">
                <a:effectLst/>
              </a:rPr>
              <a:t>(</a:t>
            </a:r>
            <a:r>
              <a:rPr lang="en-US" altLang="zh-TW" sz="2000" i="1" dirty="0">
                <a:effectLst/>
              </a:rPr>
              <a:t>x</a:t>
            </a:r>
            <a:r>
              <a:rPr lang="en-US" altLang="zh-TW" sz="2000" dirty="0">
                <a:effectLst/>
              </a:rPr>
              <a:t>, </a:t>
            </a:r>
            <a:r>
              <a:rPr lang="en-US" altLang="zh-TW" sz="2000" i="1" dirty="0">
                <a:effectLst/>
              </a:rPr>
              <a:t>g</a:t>
            </a:r>
            <a:r>
              <a:rPr lang="en-US" altLang="zh-TW" sz="2000" dirty="0">
                <a:effectLst/>
              </a:rPr>
              <a:t>(</a:t>
            </a:r>
            <a:r>
              <a:rPr lang="en-US" altLang="zh-TW" sz="2000" i="1" dirty="0">
                <a:effectLst/>
              </a:rPr>
              <a:t>x</a:t>
            </a:r>
            <a:r>
              <a:rPr lang="en-US" altLang="zh-TW" sz="2000" dirty="0">
                <a:effectLst/>
              </a:rPr>
              <a:t>) + </a:t>
            </a:r>
            <a:r>
              <a:rPr lang="en-US" altLang="zh-TW" sz="2000" i="1" dirty="0">
                <a:effectLst/>
              </a:rPr>
              <a:t>f</a:t>
            </a:r>
            <a:r>
              <a:rPr lang="en-US" altLang="zh-TW" sz="2000" dirty="0">
                <a:effectLst/>
              </a:rPr>
              <a:t>(</a:t>
            </a:r>
            <a:r>
              <a:rPr lang="en-US" altLang="zh-TW" sz="2000" i="1" dirty="0">
                <a:effectLst/>
              </a:rPr>
              <a:t>g</a:t>
            </a:r>
            <a:r>
              <a:rPr lang="en-US" altLang="zh-TW" sz="2000" dirty="0">
                <a:effectLst/>
              </a:rPr>
              <a:t>(</a:t>
            </a:r>
            <a:r>
              <a:rPr lang="en-US" altLang="zh-TW" sz="2000" i="1" dirty="0">
                <a:effectLst/>
              </a:rPr>
              <a:t>x</a:t>
            </a:r>
            <a:r>
              <a:rPr lang="en-US" altLang="zh-TW" sz="2000" dirty="0">
                <a:effectLst/>
              </a:rPr>
              <a:t>))),</a:t>
            </a:r>
          </a:p>
          <a:p>
            <a:pPr marL="0" indent="0">
              <a:buNone/>
              <a:defRPr/>
            </a:pPr>
            <a:endParaRPr lang="en-US" altLang="zh-TW" sz="2000" dirty="0"/>
          </a:p>
        </p:txBody>
      </p:sp>
      <p:sp>
        <p:nvSpPr>
          <p:cNvPr id="61444" name="投影片編號版面配置區 3">
            <a:extLst>
              <a:ext uri="{FF2B5EF4-FFF2-40B4-BE49-F238E27FC236}">
                <a16:creationId xmlns:a16="http://schemas.microsoft.com/office/drawing/2014/main" id="{2BC78648-012D-4F37-B270-43F1597E46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0F8D174F-35E7-4E06-87CB-38D201180FC5}"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25</a:t>
            </a:fld>
            <a:endParaRPr lang="zh-TW" altLang="en-US" sz="1400">
              <a:solidFill>
                <a:srgbClr val="FFFFFF"/>
              </a:solidFill>
              <a:ea typeface="新細明體" panose="02020500000000000000" pitchFamily="18" charset="-120"/>
            </a:endParaRPr>
          </a:p>
        </p:txBody>
      </p:sp>
      <p:sp>
        <p:nvSpPr>
          <p:cNvPr id="4" name="文字方塊 3">
            <a:extLst>
              <a:ext uri="{FF2B5EF4-FFF2-40B4-BE49-F238E27FC236}">
                <a16:creationId xmlns:a16="http://schemas.microsoft.com/office/drawing/2014/main" id="{B85E9352-5223-45BA-9308-5E6BC809D8E2}"/>
              </a:ext>
            </a:extLst>
          </p:cNvPr>
          <p:cNvSpPr txBox="1"/>
          <p:nvPr/>
        </p:nvSpPr>
        <p:spPr>
          <a:xfrm>
            <a:off x="8162133" y="5323029"/>
            <a:ext cx="1106487" cy="369887"/>
          </a:xfrm>
          <a:prstGeom prst="rect">
            <a:avLst/>
          </a:prstGeom>
          <a:noFill/>
        </p:spPr>
        <p:txBody>
          <a:bodyPr>
            <a:spAutoFit/>
          </a:bodyPr>
          <a:lstStyle/>
          <a:p>
            <a:pPr eaLnBrk="0" fontAlgn="base" hangingPunct="0">
              <a:spcBef>
                <a:spcPct val="0"/>
              </a:spcBef>
              <a:spcAft>
                <a:spcPct val="0"/>
              </a:spcAft>
              <a:defRPr/>
            </a:pPr>
            <a:r>
              <a:rPr lang="en-US" altLang="zh-TW" dirty="0">
                <a:solidFill>
                  <a:srgbClr val="FFFFFF"/>
                </a:solidFill>
                <a:latin typeface="Times New Roman"/>
                <a:ea typeface="標楷體" panose="03000509000000000000" pitchFamily="65" charset="-120"/>
              </a:rPr>
              <a:t>(4)</a:t>
            </a:r>
            <a:endParaRPr lang="zh-TW" altLang="en-US" dirty="0">
              <a:solidFill>
                <a:srgbClr val="FFFFFF"/>
              </a:solidFill>
              <a:latin typeface="Times New Roman"/>
              <a:ea typeface="標楷體" panose="03000509000000000000" pitchFamily="65" charset="-120"/>
            </a:endParaRPr>
          </a:p>
        </p:txBody>
      </p:sp>
      <p:sp>
        <p:nvSpPr>
          <p:cNvPr id="5" name="文字方塊 4">
            <a:extLst>
              <a:ext uri="{FF2B5EF4-FFF2-40B4-BE49-F238E27FC236}">
                <a16:creationId xmlns:a16="http://schemas.microsoft.com/office/drawing/2014/main" id="{46D94412-2AD8-411E-8DE9-66691DAE7F41}"/>
              </a:ext>
            </a:extLst>
          </p:cNvPr>
          <p:cNvSpPr txBox="1"/>
          <p:nvPr/>
        </p:nvSpPr>
        <p:spPr>
          <a:xfrm>
            <a:off x="685800" y="6001373"/>
            <a:ext cx="7942262" cy="707886"/>
          </a:xfrm>
          <a:prstGeom prst="rect">
            <a:avLst/>
          </a:prstGeom>
          <a:noFill/>
        </p:spPr>
        <p:txBody>
          <a:bodyPr>
            <a:spAutoFit/>
          </a:bodyPr>
          <a:lstStyle/>
          <a:p>
            <a:pPr eaLnBrk="0" fontAlgn="base" hangingPunct="0">
              <a:spcBef>
                <a:spcPct val="0"/>
              </a:spcBef>
              <a:spcAft>
                <a:spcPct val="0"/>
              </a:spcAft>
              <a:defRPr/>
            </a:pPr>
            <a:r>
              <a:rPr lang="en-US" altLang="zh-TW" sz="2000" dirty="0">
                <a:solidFill>
                  <a:srgbClr val="FFFFFF"/>
                </a:solidFill>
                <a:latin typeface="Times New Roman"/>
                <a:ea typeface="標楷體" panose="03000509000000000000" pitchFamily="65" charset="-120"/>
              </a:rPr>
              <a:t>where </a:t>
            </a:r>
            <a:r>
              <a:rPr lang="en-US" altLang="zh-TW" sz="2000" i="1" dirty="0">
                <a:solidFill>
                  <a:srgbClr val="FFFFFF"/>
                </a:solidFill>
                <a:latin typeface="Times New Roman"/>
                <a:ea typeface="標楷體" panose="03000509000000000000" pitchFamily="65" charset="-120"/>
              </a:rPr>
              <a:t>H</a:t>
            </a:r>
            <a:r>
              <a:rPr lang="en-US" altLang="zh-TW" sz="2000" dirty="0">
                <a:solidFill>
                  <a:srgbClr val="FFFFFF"/>
                </a:solidFill>
                <a:latin typeface="Times New Roman"/>
                <a:ea typeface="標楷體" panose="03000509000000000000" pitchFamily="65" charset="-120"/>
              </a:rPr>
              <a:t>(·) denotes the concatenation operation, </a:t>
            </a:r>
            <a:r>
              <a:rPr lang="en-US" altLang="zh-TW" sz="2000" i="1" dirty="0">
                <a:solidFill>
                  <a:srgbClr val="FFFFFF"/>
                </a:solidFill>
                <a:latin typeface="Times New Roman"/>
                <a:ea typeface="標楷體" panose="03000509000000000000" pitchFamily="65" charset="-120"/>
              </a:rPr>
              <a:t>g</a:t>
            </a:r>
            <a:r>
              <a:rPr lang="en-US" altLang="zh-TW" sz="2000" dirty="0">
                <a:solidFill>
                  <a:srgbClr val="FFFFFF"/>
                </a:solidFill>
                <a:latin typeface="Times New Roman"/>
                <a:ea typeface="標楷體" panose="03000509000000000000" pitchFamily="65" charset="-120"/>
              </a:rPr>
              <a:t>(·) represents the 1×1 convolutional layer, and </a:t>
            </a:r>
            <a:r>
              <a:rPr lang="en-US" altLang="zh-TW" sz="2000" i="1" dirty="0">
                <a:solidFill>
                  <a:srgbClr val="FFFFFF"/>
                </a:solidFill>
                <a:latin typeface="Times New Roman"/>
                <a:ea typeface="標楷體" panose="03000509000000000000" pitchFamily="65" charset="-120"/>
              </a:rPr>
              <a:t>f</a:t>
            </a:r>
            <a:r>
              <a:rPr lang="en-US" altLang="zh-TW" sz="2000" dirty="0">
                <a:solidFill>
                  <a:srgbClr val="FFFFFF"/>
                </a:solidFill>
                <a:latin typeface="Times New Roman"/>
                <a:ea typeface="標楷體" panose="03000509000000000000" pitchFamily="65" charset="-120"/>
              </a:rPr>
              <a:t> (·) represents the two 3×3 convolutional layers. </a:t>
            </a:r>
            <a:endParaRPr lang="zh-TW" altLang="en-US" sz="2000" dirty="0">
              <a:solidFill>
                <a:srgbClr val="FFFFFF"/>
              </a:solidFill>
              <a:latin typeface="Times New Roman"/>
              <a:ea typeface="標楷體" panose="03000509000000000000" pitchFamily="65"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60419" name="投影片編號版面配置區 3">
            <a:extLst>
              <a:ext uri="{FF2B5EF4-FFF2-40B4-BE49-F238E27FC236}">
                <a16:creationId xmlns:a16="http://schemas.microsoft.com/office/drawing/2014/main" id="{C0124B07-40D1-436B-909D-B8D534120B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2233C6A9-368C-4439-A4ED-EE5AC02A18BC}"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26</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C620875F-FB05-4286-B044-7838E2DDB153}"/>
              </a:ext>
            </a:extLst>
          </p:cNvPr>
          <p:cNvSpPr txBox="1"/>
          <p:nvPr/>
        </p:nvSpPr>
        <p:spPr>
          <a:xfrm>
            <a:off x="1201738" y="4438650"/>
            <a:ext cx="7256462" cy="585788"/>
          </a:xfrm>
          <a:prstGeom prst="rect">
            <a:avLst/>
          </a:prstGeom>
          <a:noFill/>
        </p:spPr>
        <p:txBody>
          <a:bodyPr>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Fig. 3. The dense residual unit (DRU) in [70], where “+” </a:t>
            </a:r>
            <a:r>
              <a:rPr lang="en-US" altLang="zh-TW" sz="1600" dirty="0">
                <a:solidFill>
                  <a:srgbClr val="FFFFFF"/>
                </a:solidFill>
                <a:ea typeface="標楷體" panose="03000509000000000000" pitchFamily="65" charset="-120"/>
              </a:rPr>
              <a:t>and “×” stand </a:t>
            </a:r>
            <a:r>
              <a:rPr lang="en-US" altLang="zh-TW" sz="1600" dirty="0">
                <a:solidFill>
                  <a:srgbClr val="FFFFFF"/>
                </a:solidFill>
                <a:latin typeface="Times New Roman"/>
                <a:ea typeface="標楷體" panose="03000509000000000000" pitchFamily="65" charset="-120"/>
              </a:rPr>
              <a:t>for addition and concatenation, respectively.</a:t>
            </a:r>
            <a:endParaRPr lang="zh-TW" altLang="en-US" sz="1600" dirty="0">
              <a:solidFill>
                <a:srgbClr val="FFFFFF"/>
              </a:solidFill>
              <a:latin typeface="Times New Roman"/>
              <a:ea typeface="標楷體" panose="03000509000000000000" pitchFamily="65" charset="-120"/>
            </a:endParaRPr>
          </a:p>
        </p:txBody>
      </p:sp>
      <p:pic>
        <p:nvPicPr>
          <p:cNvPr id="6" name="內容版面配置區 5">
            <a:extLst>
              <a:ext uri="{FF2B5EF4-FFF2-40B4-BE49-F238E27FC236}">
                <a16:creationId xmlns:a16="http://schemas.microsoft.com/office/drawing/2014/main" id="{43EC1A62-D964-46F4-8F72-F1968DBF624F}"/>
              </a:ext>
            </a:extLst>
          </p:cNvPr>
          <p:cNvPicPr>
            <a:picLocks noGrp="1" noChangeAspect="1"/>
          </p:cNvPicPr>
          <p:nvPr>
            <p:ph idx="1"/>
          </p:nvPr>
        </p:nvPicPr>
        <p:blipFill>
          <a:blip r:embed="rId2"/>
          <a:stretch>
            <a:fillRect/>
          </a:stretch>
        </p:blipFill>
        <p:spPr bwMode="blackGray">
          <a:xfrm>
            <a:off x="2089150" y="2433028"/>
            <a:ext cx="5238750" cy="16097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62525"/>
          </a:xfrm>
        </p:spPr>
        <p:txBody>
          <a:bodyPr/>
          <a:lstStyle/>
          <a:p>
            <a:pPr>
              <a:defRPr/>
            </a:pPr>
            <a:r>
              <a:rPr lang="en-US" altLang="zh-TW" sz="2000" dirty="0">
                <a:effectLst/>
              </a:rPr>
              <a:t>To reduce the data volume generated by shortcuts, the 1×1 convolutional layer (as a bottleneck layer)  is used to effectively reduces the number of channels and the number of parameters. </a:t>
            </a:r>
          </a:p>
          <a:p>
            <a:pPr>
              <a:defRPr/>
            </a:pPr>
            <a:endParaRPr lang="en-US" altLang="zh-TW" sz="2000" dirty="0">
              <a:effectLst/>
            </a:endParaRPr>
          </a:p>
          <a:p>
            <a:pPr>
              <a:defRPr/>
            </a:pPr>
            <a:r>
              <a:rPr lang="en-US" altLang="zh-TW" sz="2000" dirty="0">
                <a:effectLst/>
              </a:rPr>
              <a:t>Compared with the dense residual network (DRN) shown in Fig. 4 [70], in [71], the 3×3 (conventional) convolutional layer is replaced by the 3 × 3 depth-wise separable convolutional (DSC) layer in each DRU, as the revised DRN depicted in Fig. 5. </a:t>
            </a:r>
          </a:p>
          <a:p>
            <a:pPr>
              <a:defRPr/>
            </a:pPr>
            <a:endParaRPr lang="en-US" altLang="zh-TW" sz="2000" dirty="0">
              <a:effectLst/>
            </a:endParaRPr>
          </a:p>
          <a:p>
            <a:pPr>
              <a:defRPr/>
            </a:pPr>
            <a:endParaRPr lang="en-US" altLang="zh-TW" sz="2000" dirty="0">
              <a:effectLst/>
            </a:endParaRPr>
          </a:p>
        </p:txBody>
      </p:sp>
      <p:sp>
        <p:nvSpPr>
          <p:cNvPr id="62468" name="投影片編號版面配置區 3">
            <a:extLst>
              <a:ext uri="{FF2B5EF4-FFF2-40B4-BE49-F238E27FC236}">
                <a16:creationId xmlns:a16="http://schemas.microsoft.com/office/drawing/2014/main" id="{9720CF52-5665-4BCE-9DC5-D9C0982B7A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61DF30E1-5B63-4167-998B-F723E86DFC0C}"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27</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64516" name="投影片編號版面配置區 3">
            <a:extLst>
              <a:ext uri="{FF2B5EF4-FFF2-40B4-BE49-F238E27FC236}">
                <a16:creationId xmlns:a16="http://schemas.microsoft.com/office/drawing/2014/main" id="{D09D701B-5E52-4577-BB2C-2AEF297C87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5A68C667-96B5-44B9-9E00-814C1665E06D}"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28</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86CD97A5-A186-4B8C-B902-7ACEC2C0F487}"/>
              </a:ext>
            </a:extLst>
          </p:cNvPr>
          <p:cNvSpPr txBox="1"/>
          <p:nvPr/>
        </p:nvSpPr>
        <p:spPr>
          <a:xfrm>
            <a:off x="0" y="5834060"/>
            <a:ext cx="9144000" cy="400050"/>
          </a:xfrm>
          <a:prstGeom prst="rect">
            <a:avLst/>
          </a:prstGeom>
          <a:noFill/>
        </p:spPr>
        <p:txBody>
          <a:bodyPr wrap="square">
            <a:spAutoFit/>
          </a:bodyPr>
          <a:lstStyle/>
          <a:p>
            <a:pPr algn="ctr" eaLnBrk="0" fontAlgn="base" hangingPunct="0">
              <a:spcBef>
                <a:spcPct val="0"/>
              </a:spcBef>
              <a:spcAft>
                <a:spcPct val="0"/>
              </a:spcAft>
              <a:defRPr/>
            </a:pPr>
            <a:r>
              <a:rPr lang="en-US" altLang="zh-TW" sz="2000" dirty="0">
                <a:solidFill>
                  <a:srgbClr val="FFFFFF"/>
                </a:solidFill>
                <a:latin typeface="Times New Roman"/>
                <a:ea typeface="標楷體" panose="03000509000000000000" pitchFamily="65" charset="-120"/>
              </a:rPr>
              <a:t>Fig. 5. The revised DRN in [71].</a:t>
            </a:r>
            <a:endParaRPr lang="zh-TW" altLang="en-US" sz="2000" dirty="0">
              <a:solidFill>
                <a:srgbClr val="FFFFFF"/>
              </a:solidFill>
              <a:latin typeface="Times New Roman"/>
              <a:ea typeface="標楷體" panose="03000509000000000000" pitchFamily="65" charset="-120"/>
            </a:endParaRPr>
          </a:p>
        </p:txBody>
      </p:sp>
      <p:pic>
        <p:nvPicPr>
          <p:cNvPr id="6" name="圖片 5">
            <a:extLst>
              <a:ext uri="{FF2B5EF4-FFF2-40B4-BE49-F238E27FC236}">
                <a16:creationId xmlns:a16="http://schemas.microsoft.com/office/drawing/2014/main" id="{92A2CDA5-94FF-4A41-B5B0-1CA720DB43DC}"/>
              </a:ext>
            </a:extLst>
          </p:cNvPr>
          <p:cNvPicPr>
            <a:picLocks noChangeAspect="1"/>
          </p:cNvPicPr>
          <p:nvPr/>
        </p:nvPicPr>
        <p:blipFill>
          <a:blip r:embed="rId2"/>
          <a:stretch>
            <a:fillRect/>
          </a:stretch>
        </p:blipFill>
        <p:spPr bwMode="blackGray">
          <a:xfrm>
            <a:off x="2703916" y="4130105"/>
            <a:ext cx="3736163" cy="1467127"/>
          </a:xfrm>
          <a:prstGeom prst="rect">
            <a:avLst/>
          </a:prstGeom>
        </p:spPr>
      </p:pic>
      <p:pic>
        <p:nvPicPr>
          <p:cNvPr id="7" name="圖片 6">
            <a:extLst>
              <a:ext uri="{FF2B5EF4-FFF2-40B4-BE49-F238E27FC236}">
                <a16:creationId xmlns:a16="http://schemas.microsoft.com/office/drawing/2014/main" id="{0D7B2E0E-B0D9-4EAF-9DEA-9F90B5836E8A}"/>
              </a:ext>
            </a:extLst>
          </p:cNvPr>
          <p:cNvPicPr>
            <a:picLocks noChangeAspect="1"/>
          </p:cNvPicPr>
          <p:nvPr/>
        </p:nvPicPr>
        <p:blipFill>
          <a:blip r:embed="rId3"/>
          <a:stretch>
            <a:fillRect/>
          </a:stretch>
        </p:blipFill>
        <p:spPr bwMode="blackGray">
          <a:xfrm>
            <a:off x="2187146" y="1562361"/>
            <a:ext cx="4769701" cy="1439582"/>
          </a:xfrm>
          <a:prstGeom prst="rect">
            <a:avLst/>
          </a:prstGeom>
        </p:spPr>
      </p:pic>
      <p:sp>
        <p:nvSpPr>
          <p:cNvPr id="8" name="文字方塊 7">
            <a:extLst>
              <a:ext uri="{FF2B5EF4-FFF2-40B4-BE49-F238E27FC236}">
                <a16:creationId xmlns:a16="http://schemas.microsoft.com/office/drawing/2014/main" id="{E4DE0186-8330-41F9-85BE-3E45743D1F91}"/>
              </a:ext>
            </a:extLst>
          </p:cNvPr>
          <p:cNvSpPr txBox="1"/>
          <p:nvPr/>
        </p:nvSpPr>
        <p:spPr>
          <a:xfrm>
            <a:off x="-3" y="3255922"/>
            <a:ext cx="9144000" cy="400110"/>
          </a:xfrm>
          <a:prstGeom prst="rect">
            <a:avLst/>
          </a:prstGeom>
          <a:noFill/>
        </p:spPr>
        <p:txBody>
          <a:bodyPr wrap="square">
            <a:spAutoFit/>
          </a:bodyPr>
          <a:lstStyle/>
          <a:p>
            <a:pPr algn="ctr" eaLnBrk="0" fontAlgn="base" hangingPunct="0">
              <a:spcBef>
                <a:spcPct val="0"/>
              </a:spcBef>
              <a:spcAft>
                <a:spcPct val="0"/>
              </a:spcAft>
              <a:defRPr/>
            </a:pPr>
            <a:r>
              <a:rPr lang="en-US" altLang="zh-TW" sz="2000" dirty="0">
                <a:solidFill>
                  <a:srgbClr val="FFFFFF"/>
                </a:solidFill>
                <a:latin typeface="Times New Roman"/>
                <a:ea typeface="標楷體" panose="03000509000000000000" pitchFamily="65" charset="-120"/>
              </a:rPr>
              <a:t>Fig. 4. The dense residual network (DRN) in [70].</a:t>
            </a:r>
            <a:endParaRPr lang="zh-TW" altLang="en-US" sz="2000" dirty="0">
              <a:solidFill>
                <a:srgbClr val="FFFFFF"/>
              </a:solidFill>
              <a:latin typeface="Times New Roman"/>
              <a:ea typeface="標楷體" panose="03000509000000000000" pitchFamily="65"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269635" cy="4962525"/>
          </a:xfrm>
        </p:spPr>
        <p:txBody>
          <a:bodyPr/>
          <a:lstStyle/>
          <a:p>
            <a:pPr>
              <a:defRPr/>
            </a:pPr>
            <a:r>
              <a:rPr lang="en-US" altLang="zh-TW" sz="2000" dirty="0">
                <a:effectLst/>
              </a:rPr>
              <a:t>First, there are four conventional layers in Fig. 4, but only two in Fig. 5. </a:t>
            </a:r>
          </a:p>
          <a:p>
            <a:pPr>
              <a:defRPr/>
            </a:pPr>
            <a:endParaRPr lang="en-US" altLang="zh-TW" sz="2000" dirty="0">
              <a:effectLst/>
            </a:endParaRPr>
          </a:p>
          <a:p>
            <a:pPr>
              <a:defRPr/>
            </a:pPr>
            <a:r>
              <a:rPr lang="en-US" altLang="zh-TW" sz="2000" dirty="0">
                <a:effectLst/>
              </a:rPr>
              <a:t>Second, a normalized QP map concatenated with the reconstructed frame is used as the inputs to the revised DRN in Fig. 5. But in Fig. 4, only the reconstructed frame is used as the input. </a:t>
            </a:r>
          </a:p>
          <a:p>
            <a:pPr>
              <a:defRPr/>
            </a:pPr>
            <a:endParaRPr lang="en-US" altLang="zh-TW" sz="2000" dirty="0">
              <a:effectLst/>
            </a:endParaRPr>
          </a:p>
          <a:p>
            <a:pPr>
              <a:defRPr/>
            </a:pPr>
            <a:r>
              <a:rPr lang="en-US" altLang="zh-TW" sz="2000" dirty="0">
                <a:effectLst/>
              </a:rPr>
              <a:t>Third, the number of DRUs is reduced from 8 in Fig. 4 to 4 in Fig. 5 and the number of convolution kernels is reduced from 64 in Fig. 4 to 32 in Fig. 5, respectively. </a:t>
            </a:r>
          </a:p>
        </p:txBody>
      </p:sp>
      <p:sp>
        <p:nvSpPr>
          <p:cNvPr id="65540" name="投影片編號版面配置區 3">
            <a:extLst>
              <a:ext uri="{FF2B5EF4-FFF2-40B4-BE49-F238E27FC236}">
                <a16:creationId xmlns:a16="http://schemas.microsoft.com/office/drawing/2014/main" id="{8E785212-2003-42BA-B639-0D1B7540AB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023AB101-F766-4608-AB79-DFDE8F71DDBB}"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29</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p:txBody>
          <a:bodyPr/>
          <a:lstStyle/>
          <a:p>
            <a:pPr>
              <a:defRPr/>
            </a:pPr>
            <a:r>
              <a:rPr lang="en-US" altLang="zh-TW" dirty="0">
                <a:effectLst/>
              </a:rPr>
              <a:t>Introduction</a:t>
            </a:r>
            <a:endParaRPr lang="zh-TW" altLang="en-US" dirty="0">
              <a:ea typeface="新細明體" pitchFamily="18" charset="-120"/>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The prior arts for versatile video coding (VVC) include two categories: (1) new coding schemes built solely upon deep networks (deep schemes), and (2) deep network-based coding tools embedded into traditional coding schemes (deep tools). </a:t>
            </a:r>
          </a:p>
          <a:p>
            <a:pPr>
              <a:defRPr/>
            </a:pPr>
            <a:endParaRPr lang="en-US" altLang="zh-TW" sz="2000" dirty="0">
              <a:effectLst/>
            </a:endParaRPr>
          </a:p>
          <a:p>
            <a:r>
              <a:rPr lang="en-US" altLang="zh-TW" sz="2000" dirty="0">
                <a:effectLst/>
              </a:rPr>
              <a:t>Deep schemes for image coding have currently achieved good compression efficiency, whereas deep schemes for video coding  do not reach the compression efficiency of HEVC. Recently, several deep tools have achieved noticeable coding gains over HEVC.</a:t>
            </a:r>
          </a:p>
          <a:p>
            <a:endParaRPr lang="en-US" altLang="zh-TW" sz="2000" dirty="0">
              <a:effectLst/>
            </a:endParaRPr>
          </a:p>
          <a:p>
            <a:r>
              <a:rPr lang="en-US" altLang="zh-TW" sz="2000" dirty="0">
                <a:effectLst/>
              </a:rPr>
              <a:t>Three promising deep tools for VVC, namely, neural networks (NN)-based intra prediction, convolutional neural networks (CNN)-based in-loop filtering, and CNN-based block-adaptive-resolution coding with some experimental results are described.</a:t>
            </a:r>
            <a:endParaRPr lang="zh-TW" altLang="zh-TW" sz="2000" dirty="0">
              <a:effectLst/>
            </a:endParaRPr>
          </a:p>
          <a:p>
            <a:endParaRPr lang="zh-TW" altLang="zh-TW" sz="2000" dirty="0">
              <a:effectLst/>
            </a:endParaRPr>
          </a:p>
          <a:p>
            <a:pPr>
              <a:defRPr/>
            </a:pPr>
            <a:endParaRPr lang="en-US" altLang="zh-TW" sz="2000" dirty="0">
              <a:effectLst/>
            </a:endParaRPr>
          </a:p>
        </p:txBody>
      </p:sp>
      <p:sp>
        <p:nvSpPr>
          <p:cNvPr id="7172" name="投影片編號版面配置區 3">
            <a:extLst>
              <a:ext uri="{FF2B5EF4-FFF2-40B4-BE49-F238E27FC236}">
                <a16:creationId xmlns:a16="http://schemas.microsoft.com/office/drawing/2014/main" id="{AEC5A51A-998C-4EB5-8A7F-2A6B8B2049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898E23A9-9855-4C76-B752-BE55A79F7B80}"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62525"/>
          </a:xfrm>
        </p:spPr>
        <p:txBody>
          <a:bodyPr/>
          <a:lstStyle/>
          <a:p>
            <a:pPr>
              <a:defRPr/>
            </a:pPr>
            <a:r>
              <a:rPr lang="en-US" altLang="zh-TW" sz="2000" dirty="0">
                <a:effectLst/>
              </a:rPr>
              <a:t>For training, first, multiple models are trained for different QPs {22, 27, 32, 37} in [70], but only one model is trained in [71]. Second, the training data are in the RGB color space in [70], but in the YUV color space with weights 10:1:1 in [71].</a:t>
            </a:r>
          </a:p>
          <a:p>
            <a:pPr>
              <a:defRPr/>
            </a:pPr>
            <a:endParaRPr lang="en-US" altLang="zh-TW" sz="2000" dirty="0">
              <a:effectLst/>
            </a:endParaRPr>
          </a:p>
          <a:p>
            <a:pPr>
              <a:defRPr/>
            </a:pPr>
            <a:r>
              <a:rPr lang="en-US" altLang="zh-TW" sz="2000" dirty="0">
                <a:effectLst/>
              </a:rPr>
              <a:t>As shown in Table 2 in [71], under all-intra configuration, the BD-rate reduction is 2.34%. However, the decoding time increase is huge.</a:t>
            </a:r>
          </a:p>
          <a:p>
            <a:pPr>
              <a:defRPr/>
            </a:pPr>
            <a:endParaRPr lang="en-US" altLang="zh-TW" sz="2000" dirty="0">
              <a:effectLst/>
            </a:endParaRPr>
          </a:p>
          <a:p>
            <a:pPr>
              <a:defRPr/>
            </a:pPr>
            <a:r>
              <a:rPr lang="en-US" altLang="zh-TW" sz="2000" dirty="0">
                <a:effectLst/>
              </a:rPr>
              <a:t>Table 3 gives a summary of the tests in [71]. Table 4 shows the overall BD-rate results of Test 1 (using Fig. 4 in [70]) and Test 2 (using Fig. 5 in [71]). </a:t>
            </a:r>
          </a:p>
          <a:p>
            <a:pPr>
              <a:defRPr/>
            </a:pPr>
            <a:endParaRPr lang="en-US" altLang="zh-TW" sz="2000" dirty="0"/>
          </a:p>
          <a:p>
            <a:pPr>
              <a:defRPr/>
            </a:pPr>
            <a:endParaRPr lang="en-US" altLang="zh-TW" sz="2000" dirty="0"/>
          </a:p>
          <a:p>
            <a:pPr>
              <a:defRPr/>
            </a:pPr>
            <a:endParaRPr lang="en-US" altLang="zh-TW" sz="2000" dirty="0"/>
          </a:p>
          <a:p>
            <a:pPr>
              <a:defRPr/>
            </a:pPr>
            <a:endParaRPr lang="en-US" altLang="zh-TW" sz="2000" dirty="0"/>
          </a:p>
        </p:txBody>
      </p:sp>
      <p:sp>
        <p:nvSpPr>
          <p:cNvPr id="69636" name="投影片編號版面配置區 3">
            <a:extLst>
              <a:ext uri="{FF2B5EF4-FFF2-40B4-BE49-F238E27FC236}">
                <a16:creationId xmlns:a16="http://schemas.microsoft.com/office/drawing/2014/main" id="{AE15751E-FFA5-455B-B859-EFF2C3A0B5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F114E6DD-309E-4FFF-BFD7-A5B004447F6F}"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30</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72708" name="投影片編號版面配置區 3">
            <a:extLst>
              <a:ext uri="{FF2B5EF4-FFF2-40B4-BE49-F238E27FC236}">
                <a16:creationId xmlns:a16="http://schemas.microsoft.com/office/drawing/2014/main" id="{782B9B30-A87E-4228-BCE0-225197B011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2954802A-FEB8-4DDA-8E99-9854842F9CF1}"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31</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E413DE56-FAC9-4BB2-98EB-22A5CCF33A78}"/>
              </a:ext>
            </a:extLst>
          </p:cNvPr>
          <p:cNvSpPr txBox="1"/>
          <p:nvPr/>
        </p:nvSpPr>
        <p:spPr>
          <a:xfrm>
            <a:off x="604838" y="1257300"/>
            <a:ext cx="8539162" cy="338554"/>
          </a:xfrm>
          <a:prstGeom prst="rect">
            <a:avLst/>
          </a:prstGeom>
          <a:noFill/>
        </p:spPr>
        <p:txBody>
          <a:bodyPr>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Table 2. </a:t>
            </a:r>
            <a:r>
              <a:rPr lang="en-US" altLang="zh-TW" sz="1600" dirty="0"/>
              <a:t>Results of DRNLF [71] compared to VTM 2.0.1 under all-intra configuration.</a:t>
            </a:r>
            <a:endParaRPr lang="zh-TW" altLang="en-US" sz="1600" dirty="0">
              <a:solidFill>
                <a:srgbClr val="FFFFFF"/>
              </a:solidFill>
              <a:latin typeface="Times New Roman"/>
              <a:ea typeface="標楷體" panose="03000509000000000000" pitchFamily="65" charset="-120"/>
            </a:endParaRPr>
          </a:p>
        </p:txBody>
      </p:sp>
      <p:pic>
        <p:nvPicPr>
          <p:cNvPr id="6" name="內容版面配置區 5">
            <a:extLst>
              <a:ext uri="{FF2B5EF4-FFF2-40B4-BE49-F238E27FC236}">
                <a16:creationId xmlns:a16="http://schemas.microsoft.com/office/drawing/2014/main" id="{6D420CF5-D0EE-43AA-B91F-0728E3010534}"/>
              </a:ext>
            </a:extLst>
          </p:cNvPr>
          <p:cNvPicPr>
            <a:picLocks noGrp="1" noChangeAspect="1"/>
          </p:cNvPicPr>
          <p:nvPr>
            <p:ph idx="1"/>
          </p:nvPr>
        </p:nvPicPr>
        <p:blipFill>
          <a:blip r:embed="rId2"/>
          <a:stretch>
            <a:fillRect/>
          </a:stretch>
        </p:blipFill>
        <p:spPr bwMode="blackGray">
          <a:xfrm>
            <a:off x="1974850" y="2073862"/>
            <a:ext cx="5238750" cy="21526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72708" name="投影片編號版面配置區 3">
            <a:extLst>
              <a:ext uri="{FF2B5EF4-FFF2-40B4-BE49-F238E27FC236}">
                <a16:creationId xmlns:a16="http://schemas.microsoft.com/office/drawing/2014/main" id="{782B9B30-A87E-4228-BCE0-225197B011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2954802A-FEB8-4DDA-8E99-9854842F9CF1}"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32</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E413DE56-FAC9-4BB2-98EB-22A5CCF33A78}"/>
              </a:ext>
            </a:extLst>
          </p:cNvPr>
          <p:cNvSpPr txBox="1"/>
          <p:nvPr/>
        </p:nvSpPr>
        <p:spPr>
          <a:xfrm>
            <a:off x="604838" y="1257300"/>
            <a:ext cx="8539162" cy="831850"/>
          </a:xfrm>
          <a:prstGeom prst="rect">
            <a:avLst/>
          </a:prstGeom>
          <a:noFill/>
        </p:spPr>
        <p:txBody>
          <a:bodyPr>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Table 3. Different test conditions for DRNLF, where </a:t>
            </a:r>
            <a:r>
              <a:rPr lang="en-US" altLang="zh-TW" sz="1600" i="1" dirty="0">
                <a:solidFill>
                  <a:srgbClr val="FFFFFF"/>
                </a:solidFill>
                <a:latin typeface="Times New Roman"/>
                <a:ea typeface="標楷體" panose="03000509000000000000" pitchFamily="65" charset="-120"/>
              </a:rPr>
              <a:t>N</a:t>
            </a:r>
            <a:r>
              <a:rPr lang="en-US" altLang="zh-TW" sz="1600" dirty="0">
                <a:solidFill>
                  <a:srgbClr val="FFFFFF"/>
                </a:solidFill>
                <a:latin typeface="Times New Roman"/>
                <a:ea typeface="標楷體" panose="03000509000000000000" pitchFamily="65" charset="-120"/>
              </a:rPr>
              <a:t> and </a:t>
            </a:r>
            <a:r>
              <a:rPr lang="en-US" altLang="zh-TW" sz="1600" i="1" dirty="0">
                <a:solidFill>
                  <a:srgbClr val="FFFFFF"/>
                </a:solidFill>
                <a:latin typeface="Times New Roman"/>
                <a:ea typeface="標楷體" panose="03000509000000000000" pitchFamily="65" charset="-120"/>
              </a:rPr>
              <a:t>M</a:t>
            </a:r>
            <a:r>
              <a:rPr lang="en-US" altLang="zh-TW" sz="1600" dirty="0">
                <a:solidFill>
                  <a:srgbClr val="FFFFFF"/>
                </a:solidFill>
                <a:latin typeface="Times New Roman"/>
                <a:ea typeface="標楷體" panose="03000509000000000000" pitchFamily="65" charset="-120"/>
              </a:rPr>
              <a:t> denote the numbers of DRUs and convolutional kernels, respectively, </a:t>
            </a:r>
            <a:r>
              <a:rPr lang="en-US" altLang="zh-TW" sz="1600" i="1" dirty="0">
                <a:solidFill>
                  <a:srgbClr val="FFFFFF"/>
                </a:solidFill>
                <a:latin typeface="Times New Roman"/>
                <a:ea typeface="標楷體" panose="03000509000000000000" pitchFamily="65" charset="-120"/>
              </a:rPr>
              <a:t>C</a:t>
            </a:r>
            <a:r>
              <a:rPr lang="en-US" altLang="zh-TW" sz="1600" dirty="0">
                <a:solidFill>
                  <a:srgbClr val="FFFFFF"/>
                </a:solidFill>
                <a:latin typeface="Times New Roman"/>
                <a:ea typeface="標楷體" panose="03000509000000000000" pitchFamily="65" charset="-120"/>
              </a:rPr>
              <a:t> denotes the color space of the training data, and </a:t>
            </a:r>
            <a:r>
              <a:rPr lang="en-US" altLang="zh-TW" sz="1600" i="1" dirty="0">
                <a:solidFill>
                  <a:srgbClr val="FFFFFF"/>
                </a:solidFill>
                <a:latin typeface="Times New Roman"/>
                <a:ea typeface="標楷體" panose="03000509000000000000" pitchFamily="65" charset="-120"/>
              </a:rPr>
              <a:t>W</a:t>
            </a:r>
            <a:r>
              <a:rPr lang="en-US" altLang="zh-TW" sz="1600" dirty="0">
                <a:solidFill>
                  <a:srgbClr val="FFFFFF"/>
                </a:solidFill>
                <a:latin typeface="Times New Roman"/>
                <a:ea typeface="標楷體" panose="03000509000000000000" pitchFamily="65" charset="-120"/>
              </a:rPr>
              <a:t> denotes the weights of components.</a:t>
            </a:r>
            <a:endParaRPr lang="zh-TW" altLang="en-US" sz="1600" dirty="0">
              <a:solidFill>
                <a:srgbClr val="FFFFFF"/>
              </a:solidFill>
              <a:latin typeface="Times New Roman"/>
              <a:ea typeface="標楷體" panose="03000509000000000000" pitchFamily="65" charset="-120"/>
            </a:endParaRPr>
          </a:p>
        </p:txBody>
      </p:sp>
      <p:pic>
        <p:nvPicPr>
          <p:cNvPr id="6" name="內容版面配置區 5">
            <a:extLst>
              <a:ext uri="{FF2B5EF4-FFF2-40B4-BE49-F238E27FC236}">
                <a16:creationId xmlns:a16="http://schemas.microsoft.com/office/drawing/2014/main" id="{3AA88673-AEA2-46C7-81E4-83FC0776A164}"/>
              </a:ext>
            </a:extLst>
          </p:cNvPr>
          <p:cNvPicPr>
            <a:picLocks noGrp="1" noChangeAspect="1"/>
          </p:cNvPicPr>
          <p:nvPr>
            <p:ph idx="1"/>
          </p:nvPr>
        </p:nvPicPr>
        <p:blipFill>
          <a:blip r:embed="rId2"/>
          <a:stretch>
            <a:fillRect/>
          </a:stretch>
        </p:blipFill>
        <p:spPr bwMode="blackGray">
          <a:xfrm>
            <a:off x="2241819" y="2250732"/>
            <a:ext cx="4660362" cy="2609803"/>
          </a:xfrm>
          <a:prstGeom prst="rect">
            <a:avLst/>
          </a:prstGeom>
        </p:spPr>
      </p:pic>
      <p:sp>
        <p:nvSpPr>
          <p:cNvPr id="3" name="矩形 2">
            <a:extLst>
              <a:ext uri="{FF2B5EF4-FFF2-40B4-BE49-F238E27FC236}">
                <a16:creationId xmlns:a16="http://schemas.microsoft.com/office/drawing/2014/main" id="{0DD16CAF-F7F9-433D-A6AA-13ADEEC2B491}"/>
              </a:ext>
            </a:extLst>
          </p:cNvPr>
          <p:cNvSpPr/>
          <p:nvPr/>
        </p:nvSpPr>
        <p:spPr bwMode="white">
          <a:xfrm>
            <a:off x="3193939" y="2300801"/>
            <a:ext cx="224726" cy="238601"/>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7" name="矩形 6">
            <a:extLst>
              <a:ext uri="{FF2B5EF4-FFF2-40B4-BE49-F238E27FC236}">
                <a16:creationId xmlns:a16="http://schemas.microsoft.com/office/drawing/2014/main" id="{DE703C7E-5856-4029-B035-1D02C669AF17}"/>
              </a:ext>
            </a:extLst>
          </p:cNvPr>
          <p:cNvSpPr/>
          <p:nvPr/>
        </p:nvSpPr>
        <p:spPr bwMode="white">
          <a:xfrm>
            <a:off x="3657596" y="2300801"/>
            <a:ext cx="224726" cy="224726"/>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8" name="矩形 7">
            <a:extLst>
              <a:ext uri="{FF2B5EF4-FFF2-40B4-BE49-F238E27FC236}">
                <a16:creationId xmlns:a16="http://schemas.microsoft.com/office/drawing/2014/main" id="{F7BFBAFD-4D9E-4A3F-9DBD-C2E2F24D0B79}"/>
              </a:ext>
            </a:extLst>
          </p:cNvPr>
          <p:cNvSpPr/>
          <p:nvPr/>
        </p:nvSpPr>
        <p:spPr bwMode="white">
          <a:xfrm>
            <a:off x="4154892" y="2314676"/>
            <a:ext cx="224726" cy="224726"/>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9" name="矩形 8">
            <a:extLst>
              <a:ext uri="{FF2B5EF4-FFF2-40B4-BE49-F238E27FC236}">
                <a16:creationId xmlns:a16="http://schemas.microsoft.com/office/drawing/2014/main" id="{40795C18-AA8C-4CEC-B3CD-3EAFFDE4CDE7}"/>
              </a:ext>
            </a:extLst>
          </p:cNvPr>
          <p:cNvSpPr/>
          <p:nvPr/>
        </p:nvSpPr>
        <p:spPr bwMode="white">
          <a:xfrm>
            <a:off x="4873247" y="2338037"/>
            <a:ext cx="302219" cy="224726"/>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Arial" pitchFamily="34" charset="0"/>
            </a:endParaRPr>
          </a:p>
        </p:txBody>
      </p:sp>
      <p:sp>
        <p:nvSpPr>
          <p:cNvPr id="4" name="文字方塊 3">
            <a:extLst>
              <a:ext uri="{FF2B5EF4-FFF2-40B4-BE49-F238E27FC236}">
                <a16:creationId xmlns:a16="http://schemas.microsoft.com/office/drawing/2014/main" id="{23B68ED4-7F45-4EAE-9C8E-97B0BC3A499E}"/>
              </a:ext>
            </a:extLst>
          </p:cNvPr>
          <p:cNvSpPr txBox="1"/>
          <p:nvPr/>
        </p:nvSpPr>
        <p:spPr>
          <a:xfrm>
            <a:off x="4850457" y="2276325"/>
            <a:ext cx="309966" cy="338554"/>
          </a:xfrm>
          <a:prstGeom prst="rect">
            <a:avLst/>
          </a:prstGeom>
          <a:noFill/>
        </p:spPr>
        <p:txBody>
          <a:bodyPr wrap="square" rtlCol="0">
            <a:spAutoFit/>
          </a:bodyPr>
          <a:lstStyle/>
          <a:p>
            <a:r>
              <a:rPr lang="en-US" altLang="zh-TW" sz="1600" i="1" dirty="0">
                <a:solidFill>
                  <a:schemeClr val="bg2"/>
                </a:solidFill>
              </a:rPr>
              <a:t>W</a:t>
            </a:r>
            <a:endParaRPr lang="zh-TW" altLang="en-US" sz="1600" i="1" dirty="0">
              <a:solidFill>
                <a:schemeClr val="bg2"/>
              </a:solidFill>
            </a:endParaRPr>
          </a:p>
        </p:txBody>
      </p:sp>
      <p:sp>
        <p:nvSpPr>
          <p:cNvPr id="11" name="文字方塊 10">
            <a:extLst>
              <a:ext uri="{FF2B5EF4-FFF2-40B4-BE49-F238E27FC236}">
                <a16:creationId xmlns:a16="http://schemas.microsoft.com/office/drawing/2014/main" id="{9C6B557B-57E3-46C4-B3E2-F183713C923F}"/>
              </a:ext>
            </a:extLst>
          </p:cNvPr>
          <p:cNvSpPr txBox="1"/>
          <p:nvPr/>
        </p:nvSpPr>
        <p:spPr>
          <a:xfrm>
            <a:off x="4154892" y="2262334"/>
            <a:ext cx="309966" cy="338554"/>
          </a:xfrm>
          <a:prstGeom prst="rect">
            <a:avLst/>
          </a:prstGeom>
          <a:noFill/>
        </p:spPr>
        <p:txBody>
          <a:bodyPr wrap="square" rtlCol="0">
            <a:spAutoFit/>
          </a:bodyPr>
          <a:lstStyle/>
          <a:p>
            <a:r>
              <a:rPr lang="en-US" altLang="zh-TW" sz="1600" i="1" dirty="0">
                <a:solidFill>
                  <a:schemeClr val="bg2"/>
                </a:solidFill>
              </a:rPr>
              <a:t>C</a:t>
            </a:r>
            <a:endParaRPr lang="zh-TW" altLang="en-US" sz="1600" i="1" dirty="0">
              <a:solidFill>
                <a:schemeClr val="bg2"/>
              </a:solidFill>
            </a:endParaRPr>
          </a:p>
        </p:txBody>
      </p:sp>
      <p:sp>
        <p:nvSpPr>
          <p:cNvPr id="12" name="文字方塊 11">
            <a:extLst>
              <a:ext uri="{FF2B5EF4-FFF2-40B4-BE49-F238E27FC236}">
                <a16:creationId xmlns:a16="http://schemas.microsoft.com/office/drawing/2014/main" id="{9C463DCB-3127-461A-A9A2-CD8F608436BF}"/>
              </a:ext>
            </a:extLst>
          </p:cNvPr>
          <p:cNvSpPr txBox="1"/>
          <p:nvPr/>
        </p:nvSpPr>
        <p:spPr>
          <a:xfrm>
            <a:off x="3535791" y="2259753"/>
            <a:ext cx="309966" cy="338554"/>
          </a:xfrm>
          <a:prstGeom prst="rect">
            <a:avLst/>
          </a:prstGeom>
          <a:noFill/>
        </p:spPr>
        <p:txBody>
          <a:bodyPr wrap="square" rtlCol="0">
            <a:spAutoFit/>
          </a:bodyPr>
          <a:lstStyle/>
          <a:p>
            <a:r>
              <a:rPr lang="en-US" altLang="zh-TW" sz="1600" i="1" dirty="0">
                <a:solidFill>
                  <a:schemeClr val="bg2"/>
                </a:solidFill>
              </a:rPr>
              <a:t>M</a:t>
            </a:r>
            <a:endParaRPr lang="zh-TW" altLang="en-US" sz="1600" i="1" dirty="0">
              <a:solidFill>
                <a:schemeClr val="bg2"/>
              </a:solidFill>
            </a:endParaRPr>
          </a:p>
        </p:txBody>
      </p:sp>
      <p:sp>
        <p:nvSpPr>
          <p:cNvPr id="13" name="文字方塊 12">
            <a:extLst>
              <a:ext uri="{FF2B5EF4-FFF2-40B4-BE49-F238E27FC236}">
                <a16:creationId xmlns:a16="http://schemas.microsoft.com/office/drawing/2014/main" id="{171F44FB-7ED9-4BC1-8F9A-5DF56DFE6D8E}"/>
              </a:ext>
            </a:extLst>
          </p:cNvPr>
          <p:cNvSpPr txBox="1"/>
          <p:nvPr/>
        </p:nvSpPr>
        <p:spPr>
          <a:xfrm>
            <a:off x="3124763" y="2263583"/>
            <a:ext cx="309966" cy="338554"/>
          </a:xfrm>
          <a:prstGeom prst="rect">
            <a:avLst/>
          </a:prstGeom>
          <a:noFill/>
        </p:spPr>
        <p:txBody>
          <a:bodyPr wrap="square" rtlCol="0">
            <a:spAutoFit/>
          </a:bodyPr>
          <a:lstStyle/>
          <a:p>
            <a:r>
              <a:rPr lang="en-US" altLang="zh-TW" sz="1600" i="1" dirty="0">
                <a:solidFill>
                  <a:schemeClr val="bg2"/>
                </a:solidFill>
              </a:rPr>
              <a:t>N</a:t>
            </a:r>
            <a:endParaRPr lang="zh-TW" altLang="en-US" sz="1600" i="1" dirty="0">
              <a:solidFill>
                <a:schemeClr val="bg2"/>
              </a:solidFill>
            </a:endParaRPr>
          </a:p>
        </p:txBody>
      </p:sp>
      <p:sp>
        <p:nvSpPr>
          <p:cNvPr id="14" name="文字方塊 13">
            <a:extLst>
              <a:ext uri="{FF2B5EF4-FFF2-40B4-BE49-F238E27FC236}">
                <a16:creationId xmlns:a16="http://schemas.microsoft.com/office/drawing/2014/main" id="{B557DF69-2B80-493B-80B1-2DCCF617A1E4}"/>
              </a:ext>
            </a:extLst>
          </p:cNvPr>
          <p:cNvSpPr txBox="1"/>
          <p:nvPr/>
        </p:nvSpPr>
        <p:spPr>
          <a:xfrm>
            <a:off x="0" y="5047260"/>
            <a:ext cx="9143999" cy="338138"/>
          </a:xfrm>
          <a:prstGeom prst="rect">
            <a:avLst/>
          </a:prstGeom>
          <a:noFill/>
        </p:spPr>
        <p:txBody>
          <a:bodyPr wrap="square">
            <a:spAutoFit/>
          </a:bodyPr>
          <a:lstStyle/>
          <a:p>
            <a:pPr algn="ct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Table 4. Comparison of test 1 [70] and test 2 [71].</a:t>
            </a:r>
            <a:endParaRPr lang="zh-TW" altLang="en-US" sz="1600" dirty="0">
              <a:solidFill>
                <a:srgbClr val="FFFFFF"/>
              </a:solidFill>
              <a:latin typeface="Times New Roman"/>
              <a:ea typeface="標楷體" panose="03000509000000000000" pitchFamily="65" charset="-120"/>
            </a:endParaRPr>
          </a:p>
        </p:txBody>
      </p:sp>
      <p:pic>
        <p:nvPicPr>
          <p:cNvPr id="15" name="圖片 14">
            <a:extLst>
              <a:ext uri="{FF2B5EF4-FFF2-40B4-BE49-F238E27FC236}">
                <a16:creationId xmlns:a16="http://schemas.microsoft.com/office/drawing/2014/main" id="{59592690-A872-4F27-811E-E7A4C8D4F63B}"/>
              </a:ext>
            </a:extLst>
          </p:cNvPr>
          <p:cNvPicPr>
            <a:picLocks noChangeAspect="1"/>
          </p:cNvPicPr>
          <p:nvPr/>
        </p:nvPicPr>
        <p:blipFill>
          <a:blip r:embed="rId3"/>
          <a:stretch>
            <a:fillRect/>
          </a:stretch>
        </p:blipFill>
        <p:spPr bwMode="blackGray">
          <a:xfrm>
            <a:off x="2764450" y="5571915"/>
            <a:ext cx="3615098" cy="893915"/>
          </a:xfrm>
          <a:prstGeom prst="rect">
            <a:avLst/>
          </a:prstGeom>
        </p:spPr>
      </p:pic>
    </p:spTree>
    <p:extLst>
      <p:ext uri="{BB962C8B-B14F-4D97-AF65-F5344CB8AC3E}">
        <p14:creationId xmlns:p14="http://schemas.microsoft.com/office/powerpoint/2010/main" val="1458238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62525"/>
          </a:xfrm>
        </p:spPr>
        <p:txBody>
          <a:bodyPr/>
          <a:lstStyle/>
          <a:p>
            <a:pPr>
              <a:defRPr/>
            </a:pPr>
            <a:r>
              <a:rPr lang="en-US" altLang="zh-TW" sz="2000" dirty="0">
                <a:effectLst/>
              </a:rPr>
              <a:t>In Table 5, Test 3 is trained on RGB images with weights of 1:1:1, and Tests 4–6 are trained on YUV images with weights of 1:1:1, 4:1:1, 10:1:1, respectively [71]. </a:t>
            </a:r>
          </a:p>
        </p:txBody>
      </p:sp>
      <p:sp>
        <p:nvSpPr>
          <p:cNvPr id="74756" name="投影片編號版面配置區 3">
            <a:extLst>
              <a:ext uri="{FF2B5EF4-FFF2-40B4-BE49-F238E27FC236}">
                <a16:creationId xmlns:a16="http://schemas.microsoft.com/office/drawing/2014/main" id="{A3DC683E-455A-47B8-8499-108B761CD3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B5EB3FB5-75F0-41DF-99F2-4B0172825EA5}"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33</a:t>
            </a:fld>
            <a:endParaRPr lang="zh-TW" altLang="en-US" sz="1400">
              <a:solidFill>
                <a:srgbClr val="FFFFFF"/>
              </a:solidFill>
              <a:ea typeface="新細明體" panose="02020500000000000000" pitchFamily="18" charset="-120"/>
            </a:endParaRPr>
          </a:p>
        </p:txBody>
      </p:sp>
      <p:pic>
        <p:nvPicPr>
          <p:cNvPr id="5" name="圖片 4">
            <a:extLst>
              <a:ext uri="{FF2B5EF4-FFF2-40B4-BE49-F238E27FC236}">
                <a16:creationId xmlns:a16="http://schemas.microsoft.com/office/drawing/2014/main" id="{66E10C0C-4C39-4438-8E39-66D50D48F4B5}"/>
              </a:ext>
            </a:extLst>
          </p:cNvPr>
          <p:cNvPicPr>
            <a:picLocks noChangeAspect="1"/>
          </p:cNvPicPr>
          <p:nvPr/>
        </p:nvPicPr>
        <p:blipFill>
          <a:blip r:embed="rId2"/>
          <a:stretch>
            <a:fillRect/>
          </a:stretch>
        </p:blipFill>
        <p:spPr bwMode="blackGray">
          <a:xfrm>
            <a:off x="2218348" y="3776515"/>
            <a:ext cx="4707304" cy="1275251"/>
          </a:xfrm>
          <a:prstGeom prst="rect">
            <a:avLst/>
          </a:prstGeom>
        </p:spPr>
      </p:pic>
      <p:sp>
        <p:nvSpPr>
          <p:cNvPr id="6" name="矩形 5">
            <a:extLst>
              <a:ext uri="{FF2B5EF4-FFF2-40B4-BE49-F238E27FC236}">
                <a16:creationId xmlns:a16="http://schemas.microsoft.com/office/drawing/2014/main" id="{3B4CF9F7-DC12-4A22-970F-C05E789474FC}"/>
              </a:ext>
            </a:extLst>
          </p:cNvPr>
          <p:cNvSpPr/>
          <p:nvPr/>
        </p:nvSpPr>
        <p:spPr bwMode="white">
          <a:xfrm>
            <a:off x="3835831" y="3826600"/>
            <a:ext cx="224726" cy="210709"/>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7" name="矩形 6">
            <a:extLst>
              <a:ext uri="{FF2B5EF4-FFF2-40B4-BE49-F238E27FC236}">
                <a16:creationId xmlns:a16="http://schemas.microsoft.com/office/drawing/2014/main" id="{C6919F51-A6FE-4229-8DF4-082572826F39}"/>
              </a:ext>
            </a:extLst>
          </p:cNvPr>
          <p:cNvSpPr/>
          <p:nvPr/>
        </p:nvSpPr>
        <p:spPr bwMode="white">
          <a:xfrm>
            <a:off x="3132748" y="3874838"/>
            <a:ext cx="224726" cy="162471"/>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8" name="文字方塊 7">
            <a:extLst>
              <a:ext uri="{FF2B5EF4-FFF2-40B4-BE49-F238E27FC236}">
                <a16:creationId xmlns:a16="http://schemas.microsoft.com/office/drawing/2014/main" id="{BAD00C0E-89DB-4115-9F5A-4F9593F233C0}"/>
              </a:ext>
            </a:extLst>
          </p:cNvPr>
          <p:cNvSpPr txBox="1"/>
          <p:nvPr/>
        </p:nvSpPr>
        <p:spPr>
          <a:xfrm>
            <a:off x="3051382" y="3786796"/>
            <a:ext cx="612183" cy="338554"/>
          </a:xfrm>
          <a:prstGeom prst="rect">
            <a:avLst/>
          </a:prstGeom>
          <a:noFill/>
        </p:spPr>
        <p:txBody>
          <a:bodyPr wrap="square" rtlCol="0">
            <a:spAutoFit/>
          </a:bodyPr>
          <a:lstStyle/>
          <a:p>
            <a:r>
              <a:rPr lang="en-US" altLang="zh-TW" sz="1600" i="1" dirty="0">
                <a:solidFill>
                  <a:schemeClr val="bg2"/>
                </a:solidFill>
              </a:rPr>
              <a:t>C</a:t>
            </a:r>
            <a:endParaRPr lang="zh-TW" altLang="en-US" sz="1600" i="1" dirty="0">
              <a:solidFill>
                <a:schemeClr val="bg2"/>
              </a:solidFill>
            </a:endParaRPr>
          </a:p>
        </p:txBody>
      </p:sp>
      <p:sp>
        <p:nvSpPr>
          <p:cNvPr id="9" name="文字方塊 8">
            <a:extLst>
              <a:ext uri="{FF2B5EF4-FFF2-40B4-BE49-F238E27FC236}">
                <a16:creationId xmlns:a16="http://schemas.microsoft.com/office/drawing/2014/main" id="{28C0E8DC-BAF7-4CA0-A036-00036A7EBB48}"/>
              </a:ext>
            </a:extLst>
          </p:cNvPr>
          <p:cNvSpPr txBox="1"/>
          <p:nvPr/>
        </p:nvSpPr>
        <p:spPr>
          <a:xfrm>
            <a:off x="3754465" y="3786796"/>
            <a:ext cx="612183" cy="338554"/>
          </a:xfrm>
          <a:prstGeom prst="rect">
            <a:avLst/>
          </a:prstGeom>
          <a:noFill/>
        </p:spPr>
        <p:txBody>
          <a:bodyPr wrap="square" rtlCol="0">
            <a:spAutoFit/>
          </a:bodyPr>
          <a:lstStyle/>
          <a:p>
            <a:r>
              <a:rPr lang="en-US" altLang="zh-TW" sz="1600" i="1" dirty="0">
                <a:solidFill>
                  <a:schemeClr val="bg2"/>
                </a:solidFill>
              </a:rPr>
              <a:t>W</a:t>
            </a:r>
            <a:endParaRPr lang="zh-TW" altLang="en-US" sz="1600" i="1" dirty="0">
              <a:solidFill>
                <a:schemeClr val="bg2"/>
              </a:solidFill>
            </a:endParaRPr>
          </a:p>
        </p:txBody>
      </p:sp>
      <p:sp>
        <p:nvSpPr>
          <p:cNvPr id="11" name="文字方塊 10">
            <a:extLst>
              <a:ext uri="{FF2B5EF4-FFF2-40B4-BE49-F238E27FC236}">
                <a16:creationId xmlns:a16="http://schemas.microsoft.com/office/drawing/2014/main" id="{9E1DD8E0-63DD-4B4F-878B-2F5BA1AD09FE}"/>
              </a:ext>
            </a:extLst>
          </p:cNvPr>
          <p:cNvSpPr txBox="1"/>
          <p:nvPr/>
        </p:nvSpPr>
        <p:spPr>
          <a:xfrm>
            <a:off x="0" y="3045550"/>
            <a:ext cx="9144000" cy="338138"/>
          </a:xfrm>
          <a:prstGeom prst="rect">
            <a:avLst/>
          </a:prstGeom>
          <a:noFill/>
        </p:spPr>
        <p:txBody>
          <a:bodyPr>
            <a:spAutoFit/>
          </a:bodyPr>
          <a:lstStyle/>
          <a:p>
            <a:pPr algn="ct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Table 5. Comparison of training data and loss function for DRNLE [71].</a:t>
            </a:r>
            <a:endParaRPr lang="zh-TW" altLang="en-US" sz="1600" dirty="0">
              <a:solidFill>
                <a:srgbClr val="FFFFFF"/>
              </a:solidFill>
              <a:latin typeface="Times New Roman"/>
              <a:ea typeface="標楷體" panose="03000509000000000000" pitchFamily="65"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62525"/>
          </a:xfrm>
        </p:spPr>
        <p:txBody>
          <a:bodyPr/>
          <a:lstStyle/>
          <a:p>
            <a:pPr>
              <a:defRPr/>
            </a:pPr>
            <a:r>
              <a:rPr lang="en-US" altLang="zh-TW" sz="2000" dirty="0">
                <a:effectLst/>
              </a:rPr>
              <a:t>In Table 6, tests 2 and 6–9 are conducted to investigate the networks configured with different hyper-parameters (</a:t>
            </a:r>
            <a:r>
              <a:rPr lang="en-US" altLang="zh-TW" sz="2000" i="1" dirty="0">
                <a:effectLst/>
              </a:rPr>
              <a:t>N</a:t>
            </a:r>
            <a:r>
              <a:rPr lang="en-US" altLang="zh-TW" sz="2000" dirty="0">
                <a:effectLst/>
              </a:rPr>
              <a:t> and </a:t>
            </a:r>
            <a:r>
              <a:rPr lang="en-US" altLang="zh-TW" sz="2000" i="1" dirty="0">
                <a:effectLst/>
              </a:rPr>
              <a:t>M</a:t>
            </a:r>
            <a:r>
              <a:rPr lang="en-US" altLang="zh-TW" sz="2000" dirty="0">
                <a:effectLst/>
              </a:rPr>
              <a:t>). </a:t>
            </a:r>
          </a:p>
          <a:p>
            <a:pPr>
              <a:defRPr/>
            </a:pPr>
            <a:endParaRPr lang="en-US" altLang="zh-TW" sz="2000" dirty="0">
              <a:effectLst/>
            </a:endParaRPr>
          </a:p>
          <a:p>
            <a:pPr>
              <a:defRPr/>
            </a:pPr>
            <a:r>
              <a:rPr lang="en-US" altLang="zh-TW" sz="2000" dirty="0">
                <a:effectLst/>
              </a:rPr>
              <a:t>As shown in Fig. 6, the BD-rate in general decreases as the number of parameters decreases. </a:t>
            </a:r>
          </a:p>
        </p:txBody>
      </p:sp>
      <p:sp>
        <p:nvSpPr>
          <p:cNvPr id="75780" name="投影片編號版面配置區 3">
            <a:extLst>
              <a:ext uri="{FF2B5EF4-FFF2-40B4-BE49-F238E27FC236}">
                <a16:creationId xmlns:a16="http://schemas.microsoft.com/office/drawing/2014/main" id="{214210DD-14DE-45AC-9388-A4BB89473C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B91F72E7-E58B-4A72-97E3-4AAC96107520}"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34</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14B66FE1-F708-4E1A-BBE9-CE46131785D5}"/>
              </a:ext>
            </a:extLst>
          </p:cNvPr>
          <p:cNvSpPr txBox="1"/>
          <p:nvPr/>
        </p:nvSpPr>
        <p:spPr>
          <a:xfrm>
            <a:off x="0" y="3514727"/>
            <a:ext cx="9144000" cy="338137"/>
          </a:xfrm>
          <a:prstGeom prst="rect">
            <a:avLst/>
          </a:prstGeom>
          <a:noFill/>
        </p:spPr>
        <p:txBody>
          <a:bodyPr wrap="square">
            <a:spAutoFit/>
          </a:bodyPr>
          <a:lstStyle/>
          <a:p>
            <a:pPr algn="ct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Table 6. Comparison of networks for DRNLE [71].</a:t>
            </a:r>
            <a:endParaRPr lang="zh-TW" altLang="en-US" sz="1600" dirty="0">
              <a:solidFill>
                <a:srgbClr val="FFFFFF"/>
              </a:solidFill>
              <a:latin typeface="Times New Roman"/>
              <a:ea typeface="標楷體" panose="03000509000000000000" pitchFamily="65" charset="-120"/>
            </a:endParaRPr>
          </a:p>
        </p:txBody>
      </p:sp>
      <p:pic>
        <p:nvPicPr>
          <p:cNvPr id="6" name="圖片 5">
            <a:extLst>
              <a:ext uri="{FF2B5EF4-FFF2-40B4-BE49-F238E27FC236}">
                <a16:creationId xmlns:a16="http://schemas.microsoft.com/office/drawing/2014/main" id="{C39A334A-A61C-429A-B1FF-9F1BDC73C4A7}"/>
              </a:ext>
            </a:extLst>
          </p:cNvPr>
          <p:cNvPicPr>
            <a:picLocks noChangeAspect="1"/>
          </p:cNvPicPr>
          <p:nvPr/>
        </p:nvPicPr>
        <p:blipFill>
          <a:blip r:embed="rId2"/>
          <a:stretch>
            <a:fillRect/>
          </a:stretch>
        </p:blipFill>
        <p:spPr bwMode="blackGray">
          <a:xfrm>
            <a:off x="2275129" y="4317207"/>
            <a:ext cx="5238750" cy="1466850"/>
          </a:xfrm>
          <a:prstGeom prst="rect">
            <a:avLst/>
          </a:prstGeom>
        </p:spPr>
      </p:pic>
      <p:sp>
        <p:nvSpPr>
          <p:cNvPr id="7" name="矩形 6">
            <a:extLst>
              <a:ext uri="{FF2B5EF4-FFF2-40B4-BE49-F238E27FC236}">
                <a16:creationId xmlns:a16="http://schemas.microsoft.com/office/drawing/2014/main" id="{AB9A95C4-97E1-49FA-AFE7-98590B03E9F3}"/>
              </a:ext>
            </a:extLst>
          </p:cNvPr>
          <p:cNvSpPr/>
          <p:nvPr/>
        </p:nvSpPr>
        <p:spPr bwMode="white">
          <a:xfrm>
            <a:off x="2998921" y="4399803"/>
            <a:ext cx="154983" cy="162732"/>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8" name="矩形 7">
            <a:extLst>
              <a:ext uri="{FF2B5EF4-FFF2-40B4-BE49-F238E27FC236}">
                <a16:creationId xmlns:a16="http://schemas.microsoft.com/office/drawing/2014/main" id="{A34C98F6-464B-40C3-B4A0-C5F69DB31E59}"/>
              </a:ext>
            </a:extLst>
          </p:cNvPr>
          <p:cNvSpPr/>
          <p:nvPr/>
        </p:nvSpPr>
        <p:spPr bwMode="white">
          <a:xfrm>
            <a:off x="3388469" y="4399803"/>
            <a:ext cx="154983" cy="162732"/>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9" name="文字方塊 8">
            <a:extLst>
              <a:ext uri="{FF2B5EF4-FFF2-40B4-BE49-F238E27FC236}">
                <a16:creationId xmlns:a16="http://schemas.microsoft.com/office/drawing/2014/main" id="{E625D2AF-5A2D-44FC-A915-8DA7C067499D}"/>
              </a:ext>
            </a:extLst>
          </p:cNvPr>
          <p:cNvSpPr txBox="1"/>
          <p:nvPr/>
        </p:nvSpPr>
        <p:spPr>
          <a:xfrm>
            <a:off x="2931269" y="4317683"/>
            <a:ext cx="612183" cy="307777"/>
          </a:xfrm>
          <a:prstGeom prst="rect">
            <a:avLst/>
          </a:prstGeom>
          <a:noFill/>
        </p:spPr>
        <p:txBody>
          <a:bodyPr wrap="square" rtlCol="0">
            <a:spAutoFit/>
          </a:bodyPr>
          <a:lstStyle/>
          <a:p>
            <a:r>
              <a:rPr lang="en-US" altLang="zh-TW" sz="1400" i="1" dirty="0">
                <a:solidFill>
                  <a:schemeClr val="bg2"/>
                </a:solidFill>
              </a:rPr>
              <a:t>N</a:t>
            </a:r>
            <a:endParaRPr lang="zh-TW" altLang="en-US" sz="1400" i="1" dirty="0">
              <a:solidFill>
                <a:schemeClr val="bg2"/>
              </a:solidFill>
            </a:endParaRPr>
          </a:p>
        </p:txBody>
      </p:sp>
      <p:sp>
        <p:nvSpPr>
          <p:cNvPr id="10" name="文字方塊 9">
            <a:extLst>
              <a:ext uri="{FF2B5EF4-FFF2-40B4-BE49-F238E27FC236}">
                <a16:creationId xmlns:a16="http://schemas.microsoft.com/office/drawing/2014/main" id="{9837DB22-1D9B-4FAF-A9DA-F77804C844A5}"/>
              </a:ext>
            </a:extLst>
          </p:cNvPr>
          <p:cNvSpPr txBox="1"/>
          <p:nvPr/>
        </p:nvSpPr>
        <p:spPr>
          <a:xfrm>
            <a:off x="3265513" y="4300404"/>
            <a:ext cx="612183" cy="307777"/>
          </a:xfrm>
          <a:prstGeom prst="rect">
            <a:avLst/>
          </a:prstGeom>
          <a:noFill/>
        </p:spPr>
        <p:txBody>
          <a:bodyPr wrap="square" rtlCol="0">
            <a:spAutoFit/>
          </a:bodyPr>
          <a:lstStyle/>
          <a:p>
            <a:r>
              <a:rPr lang="en-US" altLang="zh-TW" sz="1400" i="1" dirty="0">
                <a:solidFill>
                  <a:schemeClr val="bg2"/>
                </a:solidFill>
              </a:rPr>
              <a:t>M</a:t>
            </a:r>
            <a:endParaRPr lang="zh-TW" altLang="en-US" sz="1400" i="1" dirty="0">
              <a:solidFill>
                <a:schemeClr val="bg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Network structure</a:t>
            </a:r>
            <a:endParaRPr lang="zh-TW" altLang="zh-TW" dirty="0">
              <a:effectLst/>
            </a:endParaRPr>
          </a:p>
        </p:txBody>
      </p:sp>
      <p:sp>
        <p:nvSpPr>
          <p:cNvPr id="76803" name="投影片編號版面配置區 3">
            <a:extLst>
              <a:ext uri="{FF2B5EF4-FFF2-40B4-BE49-F238E27FC236}">
                <a16:creationId xmlns:a16="http://schemas.microsoft.com/office/drawing/2014/main" id="{442134F8-79FB-479F-AEB8-353A41F284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BF684983-5549-4ECB-90B2-ACBB89570522}"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35</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86CD97A5-A186-4B8C-B902-7ACEC2C0F487}"/>
              </a:ext>
            </a:extLst>
          </p:cNvPr>
          <p:cNvSpPr txBox="1"/>
          <p:nvPr/>
        </p:nvSpPr>
        <p:spPr>
          <a:xfrm>
            <a:off x="1555752" y="5221288"/>
            <a:ext cx="7440613" cy="584200"/>
          </a:xfrm>
          <a:prstGeom prst="rect">
            <a:avLst/>
          </a:prstGeom>
          <a:noFill/>
        </p:spPr>
        <p:txBody>
          <a:bodyPr>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Fig. 6. The relationship between BD-rate saving (Y channel) and the number of parameters (shown in ratio), see also Table 6.</a:t>
            </a:r>
            <a:endParaRPr lang="zh-TW" altLang="en-US" sz="1600" dirty="0">
              <a:solidFill>
                <a:srgbClr val="FFFFFF"/>
              </a:solidFill>
              <a:latin typeface="Times New Roman"/>
              <a:ea typeface="標楷體" panose="03000509000000000000" pitchFamily="65" charset="-120"/>
            </a:endParaRPr>
          </a:p>
        </p:txBody>
      </p:sp>
      <p:pic>
        <p:nvPicPr>
          <p:cNvPr id="6" name="內容版面配置區 5">
            <a:extLst>
              <a:ext uri="{FF2B5EF4-FFF2-40B4-BE49-F238E27FC236}">
                <a16:creationId xmlns:a16="http://schemas.microsoft.com/office/drawing/2014/main" id="{AB9904EE-6AA7-40E7-BA8F-8D46FBCC1DA6}"/>
              </a:ext>
            </a:extLst>
          </p:cNvPr>
          <p:cNvPicPr>
            <a:picLocks noGrp="1" noChangeAspect="1"/>
          </p:cNvPicPr>
          <p:nvPr>
            <p:ph idx="1"/>
          </p:nvPr>
        </p:nvPicPr>
        <p:blipFill>
          <a:blip r:embed="rId2"/>
          <a:stretch>
            <a:fillRect/>
          </a:stretch>
        </p:blipFill>
        <p:spPr bwMode="blackGray">
          <a:xfrm>
            <a:off x="2718655" y="1529462"/>
            <a:ext cx="3979740" cy="32489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CNN-BARC</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62525"/>
          </a:xfrm>
        </p:spPr>
        <p:txBody>
          <a:bodyPr/>
          <a:lstStyle/>
          <a:p>
            <a:pPr>
              <a:defRPr/>
            </a:pPr>
            <a:r>
              <a:rPr lang="en-US" altLang="zh-TW" sz="2000" dirty="0"/>
              <a:t>The proposal [51] performs down- and up-sampling at frame and GOP levels, while block-adaptive-resolution coding (BARC) [62] performs down- and up-sampling at block level. </a:t>
            </a:r>
          </a:p>
          <a:p>
            <a:pPr>
              <a:defRPr/>
            </a:pPr>
            <a:endParaRPr lang="en-US" altLang="zh-TW" sz="2000" dirty="0"/>
          </a:p>
          <a:p>
            <a:pPr>
              <a:defRPr/>
            </a:pPr>
            <a:r>
              <a:rPr lang="en-US" altLang="zh-TW" sz="2000" dirty="0"/>
              <a:t>The BARC scheme for intra frames with CRCNN and CNN-SR is depicted in Fig. 7.</a:t>
            </a:r>
          </a:p>
          <a:p>
            <a:pPr>
              <a:defRPr/>
            </a:pPr>
            <a:endParaRPr lang="en-US" altLang="zh-TW" sz="2000" dirty="0"/>
          </a:p>
          <a:p>
            <a:pPr>
              <a:defRPr/>
            </a:pPr>
            <a:endParaRPr lang="en-US" altLang="zh-TW" sz="2000" dirty="0"/>
          </a:p>
        </p:txBody>
      </p:sp>
      <p:sp>
        <p:nvSpPr>
          <p:cNvPr id="77828" name="投影片編號版面配置區 3">
            <a:extLst>
              <a:ext uri="{FF2B5EF4-FFF2-40B4-BE49-F238E27FC236}">
                <a16:creationId xmlns:a16="http://schemas.microsoft.com/office/drawing/2014/main" id="{3E097A92-E887-4E6A-9F6C-6B7A882161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815DFAA4-4DE2-4977-A12D-B40336F29241}"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36</a:t>
            </a:fld>
            <a:endParaRPr lang="zh-TW" altLang="en-US" sz="1400">
              <a:solidFill>
                <a:srgbClr val="FFFFFF"/>
              </a:solidFill>
              <a:ea typeface="新細明體" panose="02020500000000000000" pitchFamily="18" charset="-120"/>
            </a:endParaRPr>
          </a:p>
        </p:txBody>
      </p:sp>
      <p:pic>
        <p:nvPicPr>
          <p:cNvPr id="7" name="內容版面配置區 5">
            <a:extLst>
              <a:ext uri="{FF2B5EF4-FFF2-40B4-BE49-F238E27FC236}">
                <a16:creationId xmlns:a16="http://schemas.microsoft.com/office/drawing/2014/main" id="{DB70B8B3-950B-41E8-BC68-7FCDFB0DBBDC}"/>
              </a:ext>
            </a:extLst>
          </p:cNvPr>
          <p:cNvPicPr>
            <a:picLocks noChangeAspect="1"/>
          </p:cNvPicPr>
          <p:nvPr/>
        </p:nvPicPr>
        <p:blipFill>
          <a:blip r:embed="rId2"/>
          <a:stretch>
            <a:fillRect/>
          </a:stretch>
        </p:blipFill>
        <p:spPr bwMode="blackGray">
          <a:xfrm>
            <a:off x="2288314" y="3601545"/>
            <a:ext cx="4567372" cy="2275382"/>
          </a:xfrm>
          <a:prstGeom prst="rect">
            <a:avLst/>
          </a:prstGeom>
          <a:noFill/>
          <a:ln w="9525">
            <a:noFill/>
            <a:miter lim="800000"/>
            <a:headEnd/>
            <a:tailEnd/>
          </a:ln>
          <a:effectLst/>
        </p:spPr>
      </p:pic>
      <p:sp>
        <p:nvSpPr>
          <p:cNvPr id="8" name="文字方塊 7">
            <a:extLst>
              <a:ext uri="{FF2B5EF4-FFF2-40B4-BE49-F238E27FC236}">
                <a16:creationId xmlns:a16="http://schemas.microsoft.com/office/drawing/2014/main" id="{A46A5586-C4FE-42E2-A6DA-FDBFB474274B}"/>
              </a:ext>
            </a:extLst>
          </p:cNvPr>
          <p:cNvSpPr txBox="1"/>
          <p:nvPr/>
        </p:nvSpPr>
        <p:spPr>
          <a:xfrm>
            <a:off x="988218" y="5956300"/>
            <a:ext cx="7440613" cy="584200"/>
          </a:xfrm>
          <a:prstGeom prst="rect">
            <a:avLst/>
          </a:prstGeom>
          <a:noFill/>
        </p:spPr>
        <p:txBody>
          <a:bodyPr>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Fig. 7. The proposed CNN-based block-adaptive-resolution coding (BARC) scheme based on HEVC. Note the blue colored blocks.</a:t>
            </a:r>
            <a:endParaRPr lang="zh-TW" altLang="en-US" sz="1600" dirty="0">
              <a:solidFill>
                <a:srgbClr val="FFFFFF"/>
              </a:solidFill>
              <a:latin typeface="Times New Roman"/>
              <a:ea typeface="標楷體" panose="03000509000000000000" pitchFamily="65"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CNN-BARC (cont.)</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62525"/>
          </a:xfrm>
        </p:spPr>
        <p:txBody>
          <a:bodyPr/>
          <a:lstStyle/>
          <a:p>
            <a:pPr>
              <a:defRPr/>
            </a:pPr>
            <a:r>
              <a:rPr lang="en-US" altLang="zh-TW" sz="2000" dirty="0"/>
              <a:t>For CNN down-sampling, to compare the original image and the low-resolution (i.e., compact-resolved) image, two loss terms are designed to compare them at two resolutions, respectively.</a:t>
            </a:r>
          </a:p>
          <a:p>
            <a:pPr>
              <a:defRPr/>
            </a:pPr>
            <a:endParaRPr lang="en-US" altLang="zh-TW" sz="2000" dirty="0"/>
          </a:p>
          <a:p>
            <a:pPr>
              <a:defRPr/>
            </a:pPr>
            <a:r>
              <a:rPr lang="en-US" altLang="zh-TW" sz="2000" dirty="0"/>
              <a:t>First, the reconstruction loss is defined as</a:t>
            </a:r>
          </a:p>
          <a:p>
            <a:pPr>
              <a:defRPr/>
            </a:pPr>
            <a:endParaRPr lang="en-US" altLang="zh-TW" sz="2000" dirty="0"/>
          </a:p>
          <a:p>
            <a:pPr marL="0" indent="0" algn="ctr">
              <a:buNone/>
              <a:defRPr/>
            </a:pPr>
            <a:r>
              <a:rPr lang="en-US" altLang="zh-TW" sz="2000" i="1" dirty="0" err="1"/>
              <a:t>J</a:t>
            </a:r>
            <a:r>
              <a:rPr lang="en-US" altLang="zh-TW" sz="2000" i="1" baseline="-25000" dirty="0" err="1"/>
              <a:t>rec</a:t>
            </a:r>
            <a:r>
              <a:rPr lang="en-US" altLang="zh-TW" sz="2000" dirty="0"/>
              <a:t> = ||</a:t>
            </a:r>
            <a:r>
              <a:rPr lang="en-US" altLang="zh-TW" sz="2000" i="1" dirty="0"/>
              <a:t>g</a:t>
            </a:r>
            <a:r>
              <a:rPr lang="en-US" altLang="zh-TW" sz="2000" dirty="0"/>
              <a:t>( </a:t>
            </a:r>
            <a:r>
              <a:rPr lang="en-US" altLang="zh-TW" sz="2000" i="1" dirty="0"/>
              <a:t>f</a:t>
            </a:r>
            <a:r>
              <a:rPr lang="en-US" altLang="zh-TW" sz="2000" dirty="0"/>
              <a:t> (</a:t>
            </a:r>
            <a:r>
              <a:rPr lang="en-US" altLang="zh-TW" sz="2000" i="1" dirty="0"/>
              <a:t>x</a:t>
            </a:r>
            <a:r>
              <a:rPr lang="en-US" altLang="zh-TW" sz="2000" dirty="0"/>
              <a:t>)) − </a:t>
            </a:r>
            <a:r>
              <a:rPr lang="en-US" altLang="zh-TW" sz="2000" i="1" dirty="0"/>
              <a:t>x</a:t>
            </a:r>
            <a:r>
              <a:rPr lang="en-US" altLang="zh-TW" sz="2000" dirty="0"/>
              <a:t>||</a:t>
            </a:r>
            <a:r>
              <a:rPr lang="en-US" altLang="zh-TW" sz="2000" baseline="30000" dirty="0"/>
              <a:t>2</a:t>
            </a:r>
            <a:r>
              <a:rPr lang="en-US" altLang="zh-TW" sz="2000" dirty="0"/>
              <a:t>,</a:t>
            </a:r>
          </a:p>
          <a:p>
            <a:pPr marL="0" indent="0" algn="ctr">
              <a:buNone/>
              <a:defRPr/>
            </a:pPr>
            <a:endParaRPr lang="en-US" altLang="zh-TW" sz="2000" dirty="0"/>
          </a:p>
          <a:p>
            <a:pPr marL="0" indent="0">
              <a:buNone/>
              <a:defRPr/>
            </a:pPr>
            <a:endParaRPr lang="en-US" altLang="zh-TW" sz="2000" dirty="0"/>
          </a:p>
          <a:p>
            <a:pPr>
              <a:defRPr/>
            </a:pPr>
            <a:endParaRPr lang="en-US" altLang="zh-TW" sz="2000" dirty="0"/>
          </a:p>
        </p:txBody>
      </p:sp>
      <p:sp>
        <p:nvSpPr>
          <p:cNvPr id="78852" name="投影片編號版面配置區 3">
            <a:extLst>
              <a:ext uri="{FF2B5EF4-FFF2-40B4-BE49-F238E27FC236}">
                <a16:creationId xmlns:a16="http://schemas.microsoft.com/office/drawing/2014/main" id="{52C29BDB-220C-42B8-9D58-1034DC125B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DADA6B7D-446E-47EB-9573-658205847BF6}"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37</a:t>
            </a:fld>
            <a:endParaRPr lang="zh-TW" altLang="en-US" sz="1400">
              <a:solidFill>
                <a:srgbClr val="FFFFFF"/>
              </a:solidFill>
              <a:ea typeface="新細明體" panose="02020500000000000000" pitchFamily="18" charset="-120"/>
            </a:endParaRPr>
          </a:p>
        </p:txBody>
      </p:sp>
      <p:sp>
        <p:nvSpPr>
          <p:cNvPr id="4" name="文字方塊 3">
            <a:extLst>
              <a:ext uri="{FF2B5EF4-FFF2-40B4-BE49-F238E27FC236}">
                <a16:creationId xmlns:a16="http://schemas.microsoft.com/office/drawing/2014/main" id="{33CFA02F-F90F-4032-AB62-0DFC6D8688F0}"/>
              </a:ext>
            </a:extLst>
          </p:cNvPr>
          <p:cNvSpPr txBox="1"/>
          <p:nvPr/>
        </p:nvSpPr>
        <p:spPr>
          <a:xfrm>
            <a:off x="7977752" y="3586590"/>
            <a:ext cx="480448" cy="369332"/>
          </a:xfrm>
          <a:prstGeom prst="rect">
            <a:avLst/>
          </a:prstGeom>
          <a:noFill/>
        </p:spPr>
        <p:txBody>
          <a:bodyPr wrap="square" rtlCol="0">
            <a:spAutoFit/>
          </a:bodyPr>
          <a:lstStyle/>
          <a:p>
            <a:r>
              <a:rPr lang="en-US" altLang="zh-TW" dirty="0"/>
              <a:t>(7)</a:t>
            </a:r>
            <a:endParaRPr lang="zh-TW" altLang="en-US" dirty="0"/>
          </a:p>
        </p:txBody>
      </p:sp>
      <p:sp>
        <p:nvSpPr>
          <p:cNvPr id="5" name="文字方塊 4">
            <a:extLst>
              <a:ext uri="{FF2B5EF4-FFF2-40B4-BE49-F238E27FC236}">
                <a16:creationId xmlns:a16="http://schemas.microsoft.com/office/drawing/2014/main" id="{DF13A966-AAF8-4460-A6BF-B5E9BFB107B0}"/>
              </a:ext>
            </a:extLst>
          </p:cNvPr>
          <p:cNvSpPr txBox="1"/>
          <p:nvPr/>
        </p:nvSpPr>
        <p:spPr>
          <a:xfrm>
            <a:off x="900732" y="4563997"/>
            <a:ext cx="7483852" cy="923330"/>
          </a:xfrm>
          <a:prstGeom prst="rect">
            <a:avLst/>
          </a:prstGeom>
          <a:noFill/>
        </p:spPr>
        <p:txBody>
          <a:bodyPr wrap="square" rtlCol="0">
            <a:spAutoFit/>
          </a:bodyPr>
          <a:lstStyle/>
          <a:p>
            <a:r>
              <a:rPr lang="en-US" altLang="zh-TW" dirty="0">
                <a:solidFill>
                  <a:srgbClr val="FFFFFF"/>
                </a:solidFill>
                <a:ea typeface="標楷體" panose="03000509000000000000" pitchFamily="65" charset="-120"/>
              </a:rPr>
              <a:t>where </a:t>
            </a:r>
            <a:r>
              <a:rPr lang="en-US" altLang="zh-TW" i="1" dirty="0">
                <a:solidFill>
                  <a:srgbClr val="FFFFFF"/>
                </a:solidFill>
                <a:ea typeface="標楷體" panose="03000509000000000000" pitchFamily="65" charset="-120"/>
              </a:rPr>
              <a:t>f</a:t>
            </a:r>
            <a:r>
              <a:rPr lang="en-US" altLang="zh-TW" dirty="0">
                <a:solidFill>
                  <a:srgbClr val="FFFFFF"/>
                </a:solidFill>
                <a:ea typeface="標楷體" panose="03000509000000000000" pitchFamily="65" charset="-120"/>
              </a:rPr>
              <a:t> and </a:t>
            </a:r>
            <a:r>
              <a:rPr lang="en-US" altLang="zh-TW" i="1" dirty="0">
                <a:solidFill>
                  <a:srgbClr val="FFFFFF"/>
                </a:solidFill>
                <a:ea typeface="標楷體" panose="03000509000000000000" pitchFamily="65" charset="-120"/>
              </a:rPr>
              <a:t>g</a:t>
            </a:r>
            <a:r>
              <a:rPr lang="en-US" altLang="zh-TW" dirty="0">
                <a:solidFill>
                  <a:srgbClr val="FFFFFF"/>
                </a:solidFill>
                <a:ea typeface="標楷體" panose="03000509000000000000" pitchFamily="65" charset="-120"/>
              </a:rPr>
              <a:t> denote the mapping functions for compact-resolution CNN (CRCNN) and up-sampling, respectively, and </a:t>
            </a:r>
            <a:r>
              <a:rPr lang="en-US" altLang="zh-TW" i="1" dirty="0">
                <a:solidFill>
                  <a:srgbClr val="FFFFFF"/>
                </a:solidFill>
                <a:ea typeface="標楷體" panose="03000509000000000000" pitchFamily="65" charset="-120"/>
              </a:rPr>
              <a:t>x</a:t>
            </a:r>
            <a:r>
              <a:rPr lang="en-US" altLang="zh-TW" dirty="0">
                <a:solidFill>
                  <a:srgbClr val="FFFFFF"/>
                </a:solidFill>
                <a:ea typeface="標楷體" panose="03000509000000000000" pitchFamily="65" charset="-120"/>
              </a:rPr>
              <a:t> is the original image.</a:t>
            </a:r>
            <a:endParaRPr lang="zh-TW" altLang="en-US" dirty="0">
              <a:solidFill>
                <a:srgbClr val="FFFFFF"/>
              </a:solidFill>
              <a:ea typeface="標楷體" panose="03000509000000000000" pitchFamily="65" charset="-120"/>
            </a:endParaRPr>
          </a:p>
          <a:p>
            <a:endParaRPr lang="zh-TW"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CNN-Based block-adaptive-resolution coding</a:t>
            </a:r>
            <a:endParaRPr lang="zh-TW" altLang="zh-TW" dirty="0">
              <a:effectLst/>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74954"/>
              </a:xfrm>
            </p:spPr>
            <p:txBody>
              <a:bodyPr/>
              <a:lstStyle/>
              <a:p>
                <a:pPr>
                  <a:defRPr/>
                </a:pPr>
                <a:r>
                  <a:rPr lang="en-US" altLang="zh-TW" sz="2000" dirty="0"/>
                  <a:t>Second, the regularization loss is defined as</a:t>
                </a:r>
              </a:p>
              <a:p>
                <a:pPr>
                  <a:defRPr/>
                </a:pPr>
                <a:endParaRPr lang="en-US" altLang="zh-TW" sz="2000" dirty="0"/>
              </a:p>
              <a:p>
                <a:pPr marL="0" indent="0" algn="ctr">
                  <a:buNone/>
                  <a:defRPr/>
                </a:pPr>
                <a:r>
                  <a:rPr lang="en-US" altLang="zh-TW" sz="2000" i="1" dirty="0" err="1"/>
                  <a:t>J</a:t>
                </a:r>
                <a:r>
                  <a:rPr lang="en-US" altLang="zh-TW" sz="2000" i="1" baseline="-25000" dirty="0" err="1"/>
                  <a:t>reg</a:t>
                </a:r>
                <a:r>
                  <a:rPr lang="en-US" altLang="zh-TW" sz="2000" dirty="0"/>
                  <a:t> = ||</a:t>
                </a:r>
                <a:r>
                  <a:rPr lang="en-US" altLang="zh-TW" sz="2000" i="1" dirty="0"/>
                  <a:t>f</a:t>
                </a:r>
                <a:r>
                  <a:rPr lang="en-US" altLang="zh-TW" sz="2000" dirty="0"/>
                  <a:t> (</a:t>
                </a:r>
                <a:r>
                  <a:rPr lang="en-US" altLang="zh-TW" sz="2000" i="1" dirty="0"/>
                  <a:t>x</a:t>
                </a:r>
                <a:r>
                  <a:rPr lang="en-US" altLang="zh-TW" sz="2000" dirty="0"/>
                  <a:t>) − </a:t>
                </a:r>
                <a:r>
                  <a:rPr lang="en-US" altLang="zh-TW" sz="2000" i="1" dirty="0"/>
                  <a:t>F</a:t>
                </a:r>
                <a:r>
                  <a:rPr lang="en-US" altLang="zh-TW" sz="2000" dirty="0"/>
                  <a:t>(</a:t>
                </a:r>
                <a:r>
                  <a:rPr lang="en-US" altLang="zh-TW" sz="2000" i="1" dirty="0"/>
                  <a:t>x</a:t>
                </a:r>
                <a:r>
                  <a:rPr lang="en-US" altLang="zh-TW" sz="2000" dirty="0"/>
                  <a:t>)</a:t>
                </a:r>
                <a:r>
                  <a:rPr lang="en-US" altLang="zh-TW" sz="2000" i="1" dirty="0"/>
                  <a:t> </a:t>
                </a:r>
                <a:r>
                  <a:rPr lang="en-US" altLang="zh-TW" sz="2000" dirty="0"/>
                  <a:t>||</a:t>
                </a:r>
                <a:r>
                  <a:rPr lang="en-US" altLang="zh-TW" sz="2000" baseline="30000" dirty="0"/>
                  <a:t>2</a:t>
                </a:r>
                <a:r>
                  <a:rPr lang="en-US" altLang="zh-TW" sz="2000" dirty="0"/>
                  <a:t>,</a:t>
                </a:r>
              </a:p>
              <a:p>
                <a:pPr marL="0" indent="0" algn="ctr">
                  <a:buNone/>
                  <a:defRPr/>
                </a:pPr>
                <a:endParaRPr lang="en-US" altLang="zh-TW" sz="2000" dirty="0"/>
              </a:p>
              <a:p>
                <a:pPr marL="0" indent="0" algn="ctr">
                  <a:buNone/>
                  <a:defRPr/>
                </a:pPr>
                <a:endParaRPr lang="en-US" altLang="zh-TW" sz="2000" dirty="0"/>
              </a:p>
              <a:p>
                <a:pPr marL="0" indent="0" algn="ctr">
                  <a:buNone/>
                  <a:defRPr/>
                </a:pPr>
                <a:endParaRPr lang="en-US" altLang="zh-TW" sz="2000" dirty="0"/>
              </a:p>
              <a:p>
                <a:pPr>
                  <a:defRPr/>
                </a:pPr>
                <a:r>
                  <a:rPr lang="en-US" altLang="zh-TW" sz="2000" dirty="0"/>
                  <a:t>Combining </a:t>
                </a:r>
                <a:r>
                  <a:rPr lang="en-US" altLang="zh-TW" sz="2000" dirty="0" err="1"/>
                  <a:t>Eqs</a:t>
                </a:r>
                <a:r>
                  <a:rPr lang="en-US" altLang="zh-TW" sz="2000" dirty="0"/>
                  <a:t>. (7) and (8), the loss function for training is defined as</a:t>
                </a:r>
              </a:p>
              <a:p>
                <a:pPr>
                  <a:defRPr/>
                </a:pPr>
                <a:endParaRPr lang="en-US" altLang="zh-TW" sz="2000" dirty="0"/>
              </a:p>
              <a:p>
                <a:pPr marL="0" indent="0" algn="ctr">
                  <a:buNone/>
                  <a:defRPr/>
                </a:pPr>
                <a:r>
                  <a:rPr lang="en-US" altLang="zh-TW" sz="2000" i="1" dirty="0"/>
                  <a:t>J</a:t>
                </a:r>
                <a:r>
                  <a:rPr lang="en-US" altLang="zh-TW" sz="2000" dirty="0"/>
                  <a:t> = </a:t>
                </a:r>
                <a:r>
                  <a:rPr lang="en-US" altLang="zh-TW" sz="2000" i="1" dirty="0" err="1"/>
                  <a:t>J</a:t>
                </a:r>
                <a:r>
                  <a:rPr lang="en-US" altLang="zh-TW" sz="2000" i="1" baseline="-25000" dirty="0" err="1"/>
                  <a:t>rec</a:t>
                </a:r>
                <a:r>
                  <a:rPr lang="en-US" altLang="zh-TW" sz="2000" i="1" baseline="-25000" dirty="0"/>
                  <a:t> </a:t>
                </a:r>
                <a:r>
                  <a:rPr lang="en-US" altLang="zh-TW" sz="2000" i="1" dirty="0"/>
                  <a:t>+ </a:t>
                </a:r>
                <a14:m>
                  <m:oMath xmlns:m="http://schemas.openxmlformats.org/officeDocument/2006/math">
                    <m:r>
                      <a:rPr lang="en-US" altLang="zh-TW" sz="2000" i="1" dirty="0" smtClean="0">
                        <a:latin typeface="Cambria Math" panose="02040503050406030204" pitchFamily="18" charset="0"/>
                      </a:rPr>
                      <m:t>𝜆</m:t>
                    </m:r>
                    <m:r>
                      <a:rPr lang="en-US" altLang="zh-TW" sz="2000" i="0" dirty="0">
                        <a:latin typeface="Cambria Math" panose="02040503050406030204" pitchFamily="18" charset="0"/>
                      </a:rPr>
                      <m:t>⋅</m:t>
                    </m:r>
                  </m:oMath>
                </a14:m>
                <a:r>
                  <a:rPr lang="en-US" altLang="zh-TW" sz="2000" dirty="0"/>
                  <a:t> </a:t>
                </a:r>
                <a:r>
                  <a:rPr lang="en-US" altLang="zh-TW" sz="2000" i="1" dirty="0" err="1"/>
                  <a:t>J</a:t>
                </a:r>
                <a:r>
                  <a:rPr lang="en-US" altLang="zh-TW" sz="2000" i="1" baseline="-25000" dirty="0" err="1"/>
                  <a:t>reg</a:t>
                </a:r>
                <a:r>
                  <a:rPr lang="en-US" altLang="zh-TW" sz="2000" i="1" dirty="0"/>
                  <a:t> </a:t>
                </a:r>
                <a:r>
                  <a:rPr lang="en-US" altLang="zh-TW" sz="2000" dirty="0"/>
                  <a:t>= ||</a:t>
                </a:r>
                <a:r>
                  <a:rPr lang="en-US" altLang="zh-TW" sz="2000" i="1" dirty="0"/>
                  <a:t>g</a:t>
                </a:r>
                <a:r>
                  <a:rPr lang="en-US" altLang="zh-TW" sz="2000" dirty="0"/>
                  <a:t>( </a:t>
                </a:r>
                <a:r>
                  <a:rPr lang="en-US" altLang="zh-TW" sz="2000" i="1" dirty="0"/>
                  <a:t>f</a:t>
                </a:r>
                <a:r>
                  <a:rPr lang="en-US" altLang="zh-TW" sz="2000" dirty="0"/>
                  <a:t> (</a:t>
                </a:r>
                <a:r>
                  <a:rPr lang="en-US" altLang="zh-TW" sz="2000" i="1" dirty="0"/>
                  <a:t>x</a:t>
                </a:r>
                <a:r>
                  <a:rPr lang="en-US" altLang="zh-TW" sz="2000" dirty="0"/>
                  <a:t>)) − </a:t>
                </a:r>
                <a:r>
                  <a:rPr lang="en-US" altLang="zh-TW" sz="2000" i="1" dirty="0"/>
                  <a:t>x</a:t>
                </a:r>
                <a:r>
                  <a:rPr lang="en-US" altLang="zh-TW" sz="2000" dirty="0"/>
                  <a:t>||</a:t>
                </a:r>
                <a:r>
                  <a:rPr lang="en-US" altLang="zh-TW" sz="2000" baseline="30000" dirty="0"/>
                  <a:t>2 </a:t>
                </a:r>
                <a:r>
                  <a:rPr lang="en-US" altLang="zh-TW" sz="2000" i="1" dirty="0"/>
                  <a:t>+ </a:t>
                </a:r>
                <a14:m>
                  <m:oMath xmlns:m="http://schemas.openxmlformats.org/officeDocument/2006/math">
                    <m:r>
                      <a:rPr lang="en-US" altLang="zh-TW" sz="2000" i="1" dirty="0">
                        <a:latin typeface="Cambria Math" panose="02040503050406030204" pitchFamily="18" charset="0"/>
                      </a:rPr>
                      <m:t>𝜆</m:t>
                    </m:r>
                  </m:oMath>
                </a14:m>
                <a:r>
                  <a:rPr lang="en-US" altLang="zh-TW" sz="2000" dirty="0"/>
                  <a:t> </a:t>
                </a:r>
                <a14:m>
                  <m:oMath xmlns:m="http://schemas.openxmlformats.org/officeDocument/2006/math">
                    <m:r>
                      <a:rPr lang="en-US" altLang="zh-TW" sz="2000" dirty="0">
                        <a:latin typeface="Cambria Math" panose="02040503050406030204" pitchFamily="18" charset="0"/>
                      </a:rPr>
                      <m:t>⋅</m:t>
                    </m:r>
                  </m:oMath>
                </a14:m>
                <a:r>
                  <a:rPr lang="en-US" altLang="zh-TW" sz="2000" dirty="0"/>
                  <a:t>||</a:t>
                </a:r>
                <a:r>
                  <a:rPr lang="en-US" altLang="zh-TW" sz="2000" i="1" dirty="0"/>
                  <a:t>f</a:t>
                </a:r>
                <a:r>
                  <a:rPr lang="en-US" altLang="zh-TW" sz="2000" dirty="0"/>
                  <a:t> (</a:t>
                </a:r>
                <a:r>
                  <a:rPr lang="en-US" altLang="zh-TW" sz="2000" i="1" dirty="0"/>
                  <a:t>x</a:t>
                </a:r>
                <a:r>
                  <a:rPr lang="en-US" altLang="zh-TW" sz="2000" dirty="0"/>
                  <a:t>) − </a:t>
                </a:r>
                <a:r>
                  <a:rPr lang="en-US" altLang="zh-TW" sz="2000" i="1" dirty="0"/>
                  <a:t>F</a:t>
                </a:r>
                <a:r>
                  <a:rPr lang="en-US" altLang="zh-TW" sz="2000" dirty="0"/>
                  <a:t>(</a:t>
                </a:r>
                <a:r>
                  <a:rPr lang="en-US" altLang="zh-TW" sz="2000" i="1" dirty="0"/>
                  <a:t>x</a:t>
                </a:r>
                <a:r>
                  <a:rPr lang="en-US" altLang="zh-TW" sz="2000" dirty="0"/>
                  <a:t>)</a:t>
                </a:r>
                <a:r>
                  <a:rPr lang="en-US" altLang="zh-TW" sz="2000" i="1" dirty="0"/>
                  <a:t> </a:t>
                </a:r>
                <a:r>
                  <a:rPr lang="en-US" altLang="zh-TW" sz="2000" dirty="0"/>
                  <a:t>||</a:t>
                </a:r>
                <a:r>
                  <a:rPr lang="en-US" altLang="zh-TW" sz="2000" baseline="30000" dirty="0"/>
                  <a:t>2</a:t>
                </a:r>
                <a:r>
                  <a:rPr lang="en-US" altLang="zh-TW" sz="2000" dirty="0"/>
                  <a:t>.</a:t>
                </a:r>
              </a:p>
              <a:p>
                <a:pPr marL="0" indent="0" algn="ctr">
                  <a:buNone/>
                  <a:defRPr/>
                </a:pPr>
                <a:endParaRPr lang="en-US" altLang="zh-TW" sz="2000" dirty="0"/>
              </a:p>
            </p:txBody>
          </p:sp>
        </mc:Choice>
        <mc:Fallback xmlns="">
          <p:sp>
            <p:nvSpPr>
              <p:cNvPr id="3" name="內容版面配置區 2">
                <a:extLst>
                  <a:ext uri="{FF2B5EF4-FFF2-40B4-BE49-F238E27FC236}">
                    <a16:creationId xmlns:a16="http://schemas.microsoft.com/office/drawing/2014/main" id="{2CBDB9D8-2EE3-407F-8007-68D6BFBE5912}"/>
                  </a:ext>
                </a:extLst>
              </p:cNvPr>
              <p:cNvSpPr>
                <a:spLocks noGrp="1" noRot="1" noChangeAspect="1" noMove="1" noResize="1" noEditPoints="1" noAdjustHandles="1" noChangeArrowheads="1" noChangeShapeType="1" noTextEdit="1"/>
              </p:cNvSpPr>
              <p:nvPr>
                <p:ph sz="quarter" idx="1"/>
              </p:nvPr>
            </p:nvSpPr>
            <p:spPr>
              <a:xfrm>
                <a:off x="533402" y="1371602"/>
                <a:ext cx="8181975" cy="4974954"/>
              </a:xfrm>
              <a:blipFill>
                <a:blip r:embed="rId2"/>
                <a:stretch>
                  <a:fillRect l="-894" t="-735"/>
                </a:stretch>
              </a:blipFill>
            </p:spPr>
            <p:txBody>
              <a:bodyPr/>
              <a:lstStyle/>
              <a:p>
                <a:r>
                  <a:rPr lang="zh-TW" altLang="en-US">
                    <a:noFill/>
                  </a:rPr>
                  <a:t> </a:t>
                </a:r>
              </a:p>
            </p:txBody>
          </p:sp>
        </mc:Fallback>
      </mc:AlternateContent>
      <p:sp>
        <p:nvSpPr>
          <p:cNvPr id="78852" name="投影片編號版面配置區 3">
            <a:extLst>
              <a:ext uri="{FF2B5EF4-FFF2-40B4-BE49-F238E27FC236}">
                <a16:creationId xmlns:a16="http://schemas.microsoft.com/office/drawing/2014/main" id="{52C29BDB-220C-42B8-9D58-1034DC125B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DADA6B7D-446E-47EB-9573-658205847BF6}"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38</a:t>
            </a:fld>
            <a:endParaRPr lang="zh-TW" altLang="en-US" sz="1400">
              <a:solidFill>
                <a:srgbClr val="FFFFFF"/>
              </a:solidFill>
              <a:ea typeface="新細明體" panose="02020500000000000000" pitchFamily="18" charset="-120"/>
            </a:endParaRPr>
          </a:p>
        </p:txBody>
      </p:sp>
      <p:sp>
        <p:nvSpPr>
          <p:cNvPr id="4" name="文字方塊 3">
            <a:extLst>
              <a:ext uri="{FF2B5EF4-FFF2-40B4-BE49-F238E27FC236}">
                <a16:creationId xmlns:a16="http://schemas.microsoft.com/office/drawing/2014/main" id="{33CFA02F-F90F-4032-AB62-0DFC6D8688F0}"/>
              </a:ext>
            </a:extLst>
          </p:cNvPr>
          <p:cNvSpPr txBox="1"/>
          <p:nvPr/>
        </p:nvSpPr>
        <p:spPr>
          <a:xfrm>
            <a:off x="8217976" y="2227967"/>
            <a:ext cx="480448" cy="369332"/>
          </a:xfrm>
          <a:prstGeom prst="rect">
            <a:avLst/>
          </a:prstGeom>
          <a:noFill/>
        </p:spPr>
        <p:txBody>
          <a:bodyPr wrap="square" rtlCol="0">
            <a:spAutoFit/>
          </a:bodyPr>
          <a:lstStyle/>
          <a:p>
            <a:r>
              <a:rPr lang="en-US" altLang="zh-TW" dirty="0"/>
              <a:t>(8)</a:t>
            </a:r>
            <a:endParaRPr lang="zh-TW" altLang="en-US" dirty="0"/>
          </a:p>
        </p:txBody>
      </p:sp>
      <p:sp>
        <p:nvSpPr>
          <p:cNvPr id="5" name="文字方塊 4">
            <a:extLst>
              <a:ext uri="{FF2B5EF4-FFF2-40B4-BE49-F238E27FC236}">
                <a16:creationId xmlns:a16="http://schemas.microsoft.com/office/drawing/2014/main" id="{DF13A966-AAF8-4460-A6BF-B5E9BFB107B0}"/>
              </a:ext>
            </a:extLst>
          </p:cNvPr>
          <p:cNvSpPr txBox="1"/>
          <p:nvPr/>
        </p:nvSpPr>
        <p:spPr>
          <a:xfrm>
            <a:off x="734124" y="2955092"/>
            <a:ext cx="7483852" cy="369332"/>
          </a:xfrm>
          <a:prstGeom prst="rect">
            <a:avLst/>
          </a:prstGeom>
          <a:noFill/>
        </p:spPr>
        <p:txBody>
          <a:bodyPr wrap="square" rtlCol="0">
            <a:spAutoFit/>
          </a:bodyPr>
          <a:lstStyle/>
          <a:p>
            <a:pPr eaLnBrk="0" fontAlgn="base" hangingPunct="0">
              <a:spcBef>
                <a:spcPct val="0"/>
              </a:spcBef>
              <a:spcAft>
                <a:spcPct val="0"/>
              </a:spcAft>
              <a:defRPr/>
            </a:pPr>
            <a:r>
              <a:rPr lang="en-US" altLang="zh-TW" dirty="0">
                <a:solidFill>
                  <a:srgbClr val="FFFFFF"/>
                </a:solidFill>
                <a:ea typeface="標楷體" panose="03000509000000000000" pitchFamily="65" charset="-120"/>
              </a:rPr>
              <a:t>where </a:t>
            </a:r>
            <a:r>
              <a:rPr lang="en-US" altLang="zh-TW" i="1" dirty="0">
                <a:solidFill>
                  <a:srgbClr val="FFFFFF"/>
                </a:solidFill>
                <a:ea typeface="標楷體" panose="03000509000000000000" pitchFamily="65" charset="-120"/>
              </a:rPr>
              <a:t>F</a:t>
            </a:r>
            <a:r>
              <a:rPr lang="en-US" altLang="zh-TW" dirty="0">
                <a:solidFill>
                  <a:srgbClr val="FFFFFF"/>
                </a:solidFill>
                <a:ea typeface="標楷體" panose="03000509000000000000" pitchFamily="65" charset="-120"/>
              </a:rPr>
              <a:t> is the predefined down-sampling operation. </a:t>
            </a:r>
            <a:endParaRPr lang="zh-TW" altLang="en-US" dirty="0"/>
          </a:p>
        </p:txBody>
      </p:sp>
      <p:sp>
        <p:nvSpPr>
          <p:cNvPr id="7" name="文字方塊 6">
            <a:extLst>
              <a:ext uri="{FF2B5EF4-FFF2-40B4-BE49-F238E27FC236}">
                <a16:creationId xmlns:a16="http://schemas.microsoft.com/office/drawing/2014/main" id="{A7500BD5-E447-4447-9616-5AD804328175}"/>
              </a:ext>
            </a:extLst>
          </p:cNvPr>
          <p:cNvSpPr txBox="1"/>
          <p:nvPr/>
        </p:nvSpPr>
        <p:spPr>
          <a:xfrm>
            <a:off x="8217976" y="4601746"/>
            <a:ext cx="480448" cy="369332"/>
          </a:xfrm>
          <a:prstGeom prst="rect">
            <a:avLst/>
          </a:prstGeom>
          <a:noFill/>
        </p:spPr>
        <p:txBody>
          <a:bodyPr wrap="square" rtlCol="0">
            <a:spAutoFit/>
          </a:bodyPr>
          <a:lstStyle/>
          <a:p>
            <a:r>
              <a:rPr lang="en-US" altLang="zh-TW" dirty="0"/>
              <a:t>(9)</a:t>
            </a:r>
            <a:endParaRPr lang="zh-TW" altLang="en-US" dirty="0"/>
          </a:p>
        </p:txBody>
      </p:sp>
    </p:spTree>
    <p:extLst>
      <p:ext uri="{BB962C8B-B14F-4D97-AF65-F5344CB8AC3E}">
        <p14:creationId xmlns:p14="http://schemas.microsoft.com/office/powerpoint/2010/main" val="778224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effectLst/>
              </a:rPr>
              <a:t>CNN-Based block-adaptive-resolution coding (cont.)</a:t>
            </a:r>
            <a:endParaRPr lang="zh-TW" altLang="zh-TW" dirty="0">
              <a:effectLst/>
            </a:endParaRPr>
          </a:p>
        </p:txBody>
      </p:sp>
      <p:sp>
        <p:nvSpPr>
          <p:cNvPr id="82947" name="投影片編號版面配置區 3">
            <a:extLst>
              <a:ext uri="{FF2B5EF4-FFF2-40B4-BE49-F238E27FC236}">
                <a16:creationId xmlns:a16="http://schemas.microsoft.com/office/drawing/2014/main" id="{36C3E066-D20C-4B5D-9599-83A3B818C6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426AA3D9-FE0A-46F3-A9F6-7A5321F5AF26}"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39</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86CD97A5-A186-4B8C-B902-7ACEC2C0F487}"/>
              </a:ext>
            </a:extLst>
          </p:cNvPr>
          <p:cNvSpPr txBox="1"/>
          <p:nvPr/>
        </p:nvSpPr>
        <p:spPr>
          <a:xfrm>
            <a:off x="1466852" y="4469162"/>
            <a:ext cx="6716253" cy="584775"/>
          </a:xfrm>
          <a:prstGeom prst="rect">
            <a:avLst/>
          </a:prstGeom>
          <a:noFill/>
        </p:spPr>
        <p:txBody>
          <a:bodyPr wrap="square">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Fig. 8. The proposed scheme for training </a:t>
            </a:r>
            <a:r>
              <a:rPr lang="en-US" altLang="zh-TW" sz="1600" dirty="0">
                <a:solidFill>
                  <a:srgbClr val="FFFFFF"/>
                </a:solidFill>
                <a:ea typeface="標楷體" panose="03000509000000000000" pitchFamily="65" charset="-120"/>
              </a:rPr>
              <a:t>compact-resolution CNN (CRCNN)</a:t>
            </a:r>
            <a:r>
              <a:rPr lang="en-US" altLang="zh-TW" sz="1600" dirty="0">
                <a:solidFill>
                  <a:srgbClr val="FFFFFF"/>
                </a:solidFill>
                <a:latin typeface="Times New Roman"/>
                <a:ea typeface="標楷體" panose="03000509000000000000" pitchFamily="65" charset="-120"/>
              </a:rPr>
              <a:t> with two loss terms. </a:t>
            </a:r>
            <a:endParaRPr lang="zh-TW" altLang="en-US" sz="1600" dirty="0">
              <a:solidFill>
                <a:srgbClr val="FFFFFF"/>
              </a:solidFill>
              <a:latin typeface="Times New Roman"/>
              <a:ea typeface="標楷體" panose="03000509000000000000" pitchFamily="65" charset="-120"/>
            </a:endParaRPr>
          </a:p>
        </p:txBody>
      </p:sp>
      <p:pic>
        <p:nvPicPr>
          <p:cNvPr id="6" name="內容版面配置區 5">
            <a:extLst>
              <a:ext uri="{FF2B5EF4-FFF2-40B4-BE49-F238E27FC236}">
                <a16:creationId xmlns:a16="http://schemas.microsoft.com/office/drawing/2014/main" id="{2375448F-8960-488F-8564-FB6753FF75FF}"/>
              </a:ext>
            </a:extLst>
          </p:cNvPr>
          <p:cNvPicPr>
            <a:picLocks noGrp="1" noChangeAspect="1"/>
          </p:cNvPicPr>
          <p:nvPr>
            <p:ph idx="1"/>
          </p:nvPr>
        </p:nvPicPr>
        <p:blipFill>
          <a:blip r:embed="rId2"/>
          <a:stretch>
            <a:fillRect/>
          </a:stretch>
        </p:blipFill>
        <p:spPr bwMode="blackGray">
          <a:xfrm>
            <a:off x="2089150" y="2337380"/>
            <a:ext cx="5238750" cy="1762125"/>
          </a:xfrm>
          <a:prstGeom prst="rect">
            <a:avLst/>
          </a:prstGeom>
        </p:spPr>
      </p:pic>
      <p:sp>
        <p:nvSpPr>
          <p:cNvPr id="3" name="矩形 2">
            <a:extLst>
              <a:ext uri="{FF2B5EF4-FFF2-40B4-BE49-F238E27FC236}">
                <a16:creationId xmlns:a16="http://schemas.microsoft.com/office/drawing/2014/main" id="{FEA845BC-266D-4A6D-BED2-43C4D76EBB91}"/>
              </a:ext>
            </a:extLst>
          </p:cNvPr>
          <p:cNvSpPr/>
          <p:nvPr/>
        </p:nvSpPr>
        <p:spPr bwMode="white">
          <a:xfrm>
            <a:off x="2286000" y="2781945"/>
            <a:ext cx="201478" cy="278969"/>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4" name="文字方塊 3">
            <a:extLst>
              <a:ext uri="{FF2B5EF4-FFF2-40B4-BE49-F238E27FC236}">
                <a16:creationId xmlns:a16="http://schemas.microsoft.com/office/drawing/2014/main" id="{94CF1155-9386-4040-ACCD-AC1CE2841732}"/>
              </a:ext>
            </a:extLst>
          </p:cNvPr>
          <p:cNvSpPr txBox="1"/>
          <p:nvPr/>
        </p:nvSpPr>
        <p:spPr>
          <a:xfrm>
            <a:off x="2278251" y="2608838"/>
            <a:ext cx="209227" cy="369332"/>
          </a:xfrm>
          <a:prstGeom prst="rect">
            <a:avLst/>
          </a:prstGeom>
          <a:noFill/>
        </p:spPr>
        <p:txBody>
          <a:bodyPr wrap="square" rtlCol="0">
            <a:spAutoFit/>
          </a:bodyPr>
          <a:lstStyle/>
          <a:p>
            <a:r>
              <a:rPr lang="en-US" altLang="zh-TW" i="1" dirty="0">
                <a:solidFill>
                  <a:schemeClr val="bg2"/>
                </a:solidFill>
              </a:rPr>
              <a:t>x</a:t>
            </a:r>
            <a:endParaRPr lang="zh-TW" altLang="en-US" i="1" dirty="0">
              <a:solidFill>
                <a:schemeClr val="bg2"/>
              </a:solidFill>
            </a:endParaRPr>
          </a:p>
        </p:txBody>
      </p:sp>
      <p:sp>
        <p:nvSpPr>
          <p:cNvPr id="9" name="矩形 8">
            <a:extLst>
              <a:ext uri="{FF2B5EF4-FFF2-40B4-BE49-F238E27FC236}">
                <a16:creationId xmlns:a16="http://schemas.microsoft.com/office/drawing/2014/main" id="{9FAEA500-50A2-425D-B398-D6604701456E}"/>
              </a:ext>
            </a:extLst>
          </p:cNvPr>
          <p:cNvSpPr/>
          <p:nvPr/>
        </p:nvSpPr>
        <p:spPr bwMode="white">
          <a:xfrm>
            <a:off x="4220704" y="2745695"/>
            <a:ext cx="366794" cy="160237"/>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10" name="矩形 9">
            <a:extLst>
              <a:ext uri="{FF2B5EF4-FFF2-40B4-BE49-F238E27FC236}">
                <a16:creationId xmlns:a16="http://schemas.microsoft.com/office/drawing/2014/main" id="{2AF302D5-520E-449A-A5C0-41A694081082}"/>
              </a:ext>
            </a:extLst>
          </p:cNvPr>
          <p:cNvSpPr/>
          <p:nvPr/>
        </p:nvSpPr>
        <p:spPr bwMode="white">
          <a:xfrm>
            <a:off x="6514454" y="2753443"/>
            <a:ext cx="661261" cy="160237"/>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11" name="矩形 10">
            <a:extLst>
              <a:ext uri="{FF2B5EF4-FFF2-40B4-BE49-F238E27FC236}">
                <a16:creationId xmlns:a16="http://schemas.microsoft.com/office/drawing/2014/main" id="{7830A5DF-F65B-4B72-B0CC-8F8D65A75730}"/>
              </a:ext>
            </a:extLst>
          </p:cNvPr>
          <p:cNvSpPr/>
          <p:nvPr/>
        </p:nvSpPr>
        <p:spPr bwMode="white">
          <a:xfrm>
            <a:off x="3283058" y="3758544"/>
            <a:ext cx="374542" cy="278969"/>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bg2"/>
              </a:solidFill>
              <a:effectLst/>
              <a:latin typeface="Arial" pitchFamily="34" charset="0"/>
            </a:endParaRPr>
          </a:p>
        </p:txBody>
      </p:sp>
      <p:sp>
        <p:nvSpPr>
          <p:cNvPr id="12" name="矩形 11">
            <a:extLst>
              <a:ext uri="{FF2B5EF4-FFF2-40B4-BE49-F238E27FC236}">
                <a16:creationId xmlns:a16="http://schemas.microsoft.com/office/drawing/2014/main" id="{40EAFAE0-D59D-4885-8640-9377E6A81184}"/>
              </a:ext>
            </a:extLst>
          </p:cNvPr>
          <p:cNvSpPr/>
          <p:nvPr/>
        </p:nvSpPr>
        <p:spPr bwMode="blackWhite">
          <a:xfrm>
            <a:off x="3902990" y="3719594"/>
            <a:ext cx="1079715" cy="36441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13" name="矩形 12">
            <a:extLst>
              <a:ext uri="{FF2B5EF4-FFF2-40B4-BE49-F238E27FC236}">
                <a16:creationId xmlns:a16="http://schemas.microsoft.com/office/drawing/2014/main" id="{2CD210B6-0433-4C15-B878-645F2243273C}"/>
              </a:ext>
            </a:extLst>
          </p:cNvPr>
          <p:cNvSpPr/>
          <p:nvPr/>
        </p:nvSpPr>
        <p:spPr bwMode="blackWhite">
          <a:xfrm>
            <a:off x="6278752" y="3196525"/>
            <a:ext cx="1049148" cy="36808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5A68D25-9C94-416F-845B-697101B5DB11}"/>
                  </a:ext>
                </a:extLst>
              </p:cNvPr>
              <p:cNvSpPr txBox="1"/>
              <p:nvPr/>
            </p:nvSpPr>
            <p:spPr>
              <a:xfrm>
                <a:off x="4121257" y="2718309"/>
                <a:ext cx="56568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1200" i="1" smtClean="0">
                          <a:solidFill>
                            <a:schemeClr val="bg2"/>
                          </a:solidFill>
                          <a:latin typeface="Cambria Math" panose="02040503050406030204" pitchFamily="18" charset="0"/>
                        </a:rPr>
                        <m:t>𝑓</m:t>
                      </m:r>
                      <m:d>
                        <m:dPr>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𝑥</m:t>
                          </m:r>
                        </m:e>
                      </m:d>
                    </m:oMath>
                  </m:oMathPara>
                </a14:m>
                <a:endParaRPr lang="zh-TW" altLang="en-US" sz="1200" dirty="0">
                  <a:solidFill>
                    <a:schemeClr val="bg2"/>
                  </a:solidFill>
                </a:endParaRPr>
              </a:p>
            </p:txBody>
          </p:sp>
        </mc:Choice>
        <mc:Fallback xmlns="">
          <p:sp>
            <p:nvSpPr>
              <p:cNvPr id="7" name="文字方塊 6">
                <a:extLst>
                  <a:ext uri="{FF2B5EF4-FFF2-40B4-BE49-F238E27FC236}">
                    <a16:creationId xmlns:a16="http://schemas.microsoft.com/office/drawing/2014/main" id="{D5A68D25-9C94-416F-845B-697101B5DB11}"/>
                  </a:ext>
                </a:extLst>
              </p:cNvPr>
              <p:cNvSpPr txBox="1">
                <a:spLocks noRot="1" noChangeAspect="1" noMove="1" noResize="1" noEditPoints="1" noAdjustHandles="1" noChangeArrowheads="1" noChangeShapeType="1" noTextEdit="1"/>
              </p:cNvSpPr>
              <p:nvPr/>
            </p:nvSpPr>
            <p:spPr>
              <a:xfrm>
                <a:off x="4121257" y="2718309"/>
                <a:ext cx="565688" cy="276999"/>
              </a:xfrm>
              <a:prstGeom prst="rect">
                <a:avLst/>
              </a:prstGeom>
              <a:blipFill>
                <a:blip r:embed="rId3"/>
                <a:stretch>
                  <a:fillRect b="-20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31D58D85-FEFC-4413-8D7C-B43D397D47A4}"/>
                  </a:ext>
                </a:extLst>
              </p:cNvPr>
              <p:cNvSpPr txBox="1"/>
              <p:nvPr/>
            </p:nvSpPr>
            <p:spPr>
              <a:xfrm>
                <a:off x="6424049" y="2725516"/>
                <a:ext cx="740044" cy="3007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1200" i="1" smtClean="0">
                          <a:solidFill>
                            <a:schemeClr val="bg2"/>
                          </a:solidFill>
                          <a:latin typeface="Cambria Math" panose="02040503050406030204" pitchFamily="18" charset="0"/>
                        </a:rPr>
                        <m:t>𝑔</m:t>
                      </m:r>
                      <m:d>
                        <m:dPr>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𝑓</m:t>
                          </m:r>
                          <m:d>
                            <m:dPr>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𝑥</m:t>
                              </m:r>
                            </m:e>
                          </m:d>
                        </m:e>
                      </m:d>
                    </m:oMath>
                  </m:oMathPara>
                </a14:m>
                <a:endParaRPr lang="zh-TW" altLang="en-US" sz="1200" dirty="0">
                  <a:solidFill>
                    <a:schemeClr val="bg2"/>
                  </a:solidFill>
                </a:endParaRPr>
              </a:p>
            </p:txBody>
          </p:sp>
        </mc:Choice>
        <mc:Fallback xmlns="">
          <p:sp>
            <p:nvSpPr>
              <p:cNvPr id="14" name="文字方塊 13">
                <a:extLst>
                  <a:ext uri="{FF2B5EF4-FFF2-40B4-BE49-F238E27FC236}">
                    <a16:creationId xmlns:a16="http://schemas.microsoft.com/office/drawing/2014/main" id="{31D58D85-FEFC-4413-8D7C-B43D397D47A4}"/>
                  </a:ext>
                </a:extLst>
              </p:cNvPr>
              <p:cNvSpPr txBox="1">
                <a:spLocks noRot="1" noChangeAspect="1" noMove="1" noResize="1" noEditPoints="1" noAdjustHandles="1" noChangeArrowheads="1" noChangeShapeType="1" noTextEdit="1"/>
              </p:cNvSpPr>
              <p:nvPr/>
            </p:nvSpPr>
            <p:spPr>
              <a:xfrm>
                <a:off x="6424049" y="2725516"/>
                <a:ext cx="740044" cy="30078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3F06D9FC-2E72-49C7-9135-22AF2441031A}"/>
                  </a:ext>
                </a:extLst>
              </p:cNvPr>
              <p:cNvSpPr txBox="1"/>
              <p:nvPr/>
            </p:nvSpPr>
            <p:spPr>
              <a:xfrm>
                <a:off x="3293710" y="3806350"/>
                <a:ext cx="35323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1200" i="1" smtClean="0">
                          <a:solidFill>
                            <a:schemeClr val="bg2"/>
                          </a:solidFill>
                          <a:latin typeface="Cambria Math" panose="02040503050406030204" pitchFamily="18" charset="0"/>
                        </a:rPr>
                        <m:t>𝐹</m:t>
                      </m:r>
                      <m:d>
                        <m:dPr>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𝑥</m:t>
                          </m:r>
                        </m:e>
                      </m:d>
                    </m:oMath>
                  </m:oMathPara>
                </a14:m>
                <a:endParaRPr lang="zh-TW" altLang="en-US" sz="1200" dirty="0">
                  <a:solidFill>
                    <a:schemeClr val="bg2"/>
                  </a:solidFill>
                </a:endParaRPr>
              </a:p>
            </p:txBody>
          </p:sp>
        </mc:Choice>
        <mc:Fallback xmlns="">
          <p:sp>
            <p:nvSpPr>
              <p:cNvPr id="15" name="文字方塊 14">
                <a:extLst>
                  <a:ext uri="{FF2B5EF4-FFF2-40B4-BE49-F238E27FC236}">
                    <a16:creationId xmlns:a16="http://schemas.microsoft.com/office/drawing/2014/main" id="{3F06D9FC-2E72-49C7-9135-22AF2441031A}"/>
                  </a:ext>
                </a:extLst>
              </p:cNvPr>
              <p:cNvSpPr txBox="1">
                <a:spLocks noRot="1" noChangeAspect="1" noMove="1" noResize="1" noEditPoints="1" noAdjustHandles="1" noChangeArrowheads="1" noChangeShapeType="1" noTextEdit="1"/>
              </p:cNvSpPr>
              <p:nvPr/>
            </p:nvSpPr>
            <p:spPr>
              <a:xfrm>
                <a:off x="3293710" y="3806350"/>
                <a:ext cx="353238" cy="184666"/>
              </a:xfrm>
              <a:prstGeom prst="rect">
                <a:avLst/>
              </a:prstGeom>
              <a:blipFill>
                <a:blip r:embed="rId5"/>
                <a:stretch>
                  <a:fillRect l="-10345"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16FCAFA5-BEFB-4DFC-B100-3626B0FBFA0B}"/>
                  </a:ext>
                </a:extLst>
              </p:cNvPr>
              <p:cNvSpPr txBox="1"/>
              <p:nvPr/>
            </p:nvSpPr>
            <p:spPr>
              <a:xfrm>
                <a:off x="3913642" y="3826959"/>
                <a:ext cx="1075486" cy="1872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TW" altLang="en-US" sz="1200" i="1" smtClean="0">
                              <a:solidFill>
                                <a:schemeClr val="bg2"/>
                              </a:solidFill>
                              <a:latin typeface="Cambria Math" panose="02040503050406030204" pitchFamily="18" charset="0"/>
                            </a:rPr>
                          </m:ctrlPr>
                        </m:sSubSupPr>
                        <m:e>
                          <m:d>
                            <m:dPr>
                              <m:begChr m:val="‖"/>
                              <m:endChr m:val="‖"/>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𝑓</m:t>
                              </m:r>
                              <m:d>
                                <m:dPr>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𝑥</m:t>
                                  </m:r>
                                </m:e>
                              </m:d>
                              <m:r>
                                <a:rPr lang="zh-TW" altLang="en-US" sz="1200" i="0">
                                  <a:solidFill>
                                    <a:schemeClr val="bg2"/>
                                  </a:solidFill>
                                  <a:latin typeface="Cambria Math" panose="02040503050406030204" pitchFamily="18" charset="0"/>
                                </a:rPr>
                                <m:t>−</m:t>
                              </m:r>
                              <m:r>
                                <a:rPr lang="zh-TW" altLang="en-US" sz="1200" i="1">
                                  <a:solidFill>
                                    <a:schemeClr val="bg2"/>
                                  </a:solidFill>
                                  <a:latin typeface="Cambria Math" panose="02040503050406030204" pitchFamily="18" charset="0"/>
                                </a:rPr>
                                <m:t>𝐹</m:t>
                              </m:r>
                              <m:d>
                                <m:dPr>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𝑥</m:t>
                                  </m:r>
                                </m:e>
                              </m:d>
                            </m:e>
                          </m:d>
                        </m:e>
                        <m:sub>
                          <m:r>
                            <a:rPr lang="zh-TW" altLang="en-US" sz="1200" i="0">
                              <a:solidFill>
                                <a:schemeClr val="bg2"/>
                              </a:solidFill>
                              <a:latin typeface="Cambria Math" panose="02040503050406030204" pitchFamily="18" charset="0"/>
                            </a:rPr>
                            <m:t>2</m:t>
                          </m:r>
                        </m:sub>
                        <m:sup>
                          <m:r>
                            <a:rPr lang="zh-TW" altLang="en-US" sz="1200" i="0">
                              <a:solidFill>
                                <a:schemeClr val="bg2"/>
                              </a:solidFill>
                              <a:latin typeface="Cambria Math" panose="02040503050406030204" pitchFamily="18" charset="0"/>
                            </a:rPr>
                            <m:t>2</m:t>
                          </m:r>
                        </m:sup>
                      </m:sSubSup>
                    </m:oMath>
                  </m:oMathPara>
                </a14:m>
                <a:endParaRPr lang="zh-TW" altLang="en-US" sz="1200" dirty="0">
                  <a:solidFill>
                    <a:schemeClr val="bg2"/>
                  </a:solidFill>
                </a:endParaRPr>
              </a:p>
            </p:txBody>
          </p:sp>
        </mc:Choice>
        <mc:Fallback xmlns="">
          <p:sp>
            <p:nvSpPr>
              <p:cNvPr id="16" name="文字方塊 15">
                <a:extLst>
                  <a:ext uri="{FF2B5EF4-FFF2-40B4-BE49-F238E27FC236}">
                    <a16:creationId xmlns:a16="http://schemas.microsoft.com/office/drawing/2014/main" id="{16FCAFA5-BEFB-4DFC-B100-3626B0FBFA0B}"/>
                  </a:ext>
                </a:extLst>
              </p:cNvPr>
              <p:cNvSpPr txBox="1">
                <a:spLocks noRot="1" noChangeAspect="1" noMove="1" noResize="1" noEditPoints="1" noAdjustHandles="1" noChangeArrowheads="1" noChangeShapeType="1" noTextEdit="1"/>
              </p:cNvSpPr>
              <p:nvPr/>
            </p:nvSpPr>
            <p:spPr>
              <a:xfrm>
                <a:off x="3913642" y="3826959"/>
                <a:ext cx="1075486" cy="187231"/>
              </a:xfrm>
              <a:prstGeom prst="rect">
                <a:avLst/>
              </a:prstGeom>
              <a:blipFill>
                <a:blip r:embed="rId6"/>
                <a:stretch>
                  <a:fillRect r="-568" b="-4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B0E84458-2CF2-44DA-B870-845AA1C525CA}"/>
                  </a:ext>
                </a:extLst>
              </p:cNvPr>
              <p:cNvSpPr txBox="1"/>
              <p:nvPr/>
            </p:nvSpPr>
            <p:spPr>
              <a:xfrm>
                <a:off x="6263254" y="3218442"/>
                <a:ext cx="1082604" cy="268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TW" altLang="en-US" sz="1200" i="1" smtClean="0">
                              <a:solidFill>
                                <a:schemeClr val="bg2"/>
                              </a:solidFill>
                              <a:latin typeface="Cambria Math" panose="02040503050406030204" pitchFamily="18" charset="0"/>
                            </a:rPr>
                          </m:ctrlPr>
                        </m:sSubSupPr>
                        <m:e>
                          <m:d>
                            <m:dPr>
                              <m:begChr m:val="‖"/>
                              <m:endChr m:val="‖"/>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𝑔</m:t>
                              </m:r>
                              <m:d>
                                <m:dPr>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𝑓</m:t>
                                  </m:r>
                                  <m:d>
                                    <m:dPr>
                                      <m:ctrlPr>
                                        <a:rPr lang="zh-TW" altLang="en-US" sz="1200" i="1">
                                          <a:solidFill>
                                            <a:schemeClr val="bg2"/>
                                          </a:solidFill>
                                          <a:latin typeface="Cambria Math" panose="02040503050406030204" pitchFamily="18" charset="0"/>
                                        </a:rPr>
                                      </m:ctrlPr>
                                    </m:dPr>
                                    <m:e>
                                      <m:r>
                                        <a:rPr lang="zh-TW" altLang="en-US" sz="1200" i="1">
                                          <a:solidFill>
                                            <a:schemeClr val="bg2"/>
                                          </a:solidFill>
                                          <a:latin typeface="Cambria Math" panose="02040503050406030204" pitchFamily="18" charset="0"/>
                                        </a:rPr>
                                        <m:t>𝑥</m:t>
                                      </m:r>
                                    </m:e>
                                  </m:d>
                                </m:e>
                              </m:d>
                              <m:r>
                                <a:rPr lang="zh-TW" altLang="en-US" sz="1200" i="0">
                                  <a:solidFill>
                                    <a:schemeClr val="bg2"/>
                                  </a:solidFill>
                                  <a:latin typeface="Cambria Math" panose="02040503050406030204" pitchFamily="18" charset="0"/>
                                </a:rPr>
                                <m:t>−</m:t>
                              </m:r>
                              <m:r>
                                <a:rPr lang="zh-TW" altLang="en-US" sz="1200" i="1">
                                  <a:solidFill>
                                    <a:schemeClr val="bg2"/>
                                  </a:solidFill>
                                  <a:latin typeface="Cambria Math" panose="02040503050406030204" pitchFamily="18" charset="0"/>
                                </a:rPr>
                                <m:t>𝑥</m:t>
                              </m:r>
                            </m:e>
                          </m:d>
                        </m:e>
                        <m:sub>
                          <m:r>
                            <a:rPr lang="zh-TW" altLang="en-US" sz="1200" i="0">
                              <a:solidFill>
                                <a:schemeClr val="bg2"/>
                              </a:solidFill>
                              <a:latin typeface="Cambria Math" panose="02040503050406030204" pitchFamily="18" charset="0"/>
                            </a:rPr>
                            <m:t>2</m:t>
                          </m:r>
                        </m:sub>
                        <m:sup>
                          <m:r>
                            <a:rPr lang="zh-TW" altLang="en-US" sz="1200" i="0">
                              <a:solidFill>
                                <a:schemeClr val="bg2"/>
                              </a:solidFill>
                              <a:latin typeface="Cambria Math" panose="02040503050406030204" pitchFamily="18" charset="0"/>
                            </a:rPr>
                            <m:t>2</m:t>
                          </m:r>
                        </m:sup>
                      </m:sSubSup>
                    </m:oMath>
                  </m:oMathPara>
                </a14:m>
                <a:endParaRPr lang="zh-TW" altLang="en-US" sz="1200" dirty="0">
                  <a:solidFill>
                    <a:schemeClr val="bg2"/>
                  </a:solidFill>
                </a:endParaRPr>
              </a:p>
            </p:txBody>
          </p:sp>
        </mc:Choice>
        <mc:Fallback xmlns="">
          <p:sp>
            <p:nvSpPr>
              <p:cNvPr id="17" name="文字方塊 16">
                <a:extLst>
                  <a:ext uri="{FF2B5EF4-FFF2-40B4-BE49-F238E27FC236}">
                    <a16:creationId xmlns:a16="http://schemas.microsoft.com/office/drawing/2014/main" id="{B0E84458-2CF2-44DA-B870-845AA1C525CA}"/>
                  </a:ext>
                </a:extLst>
              </p:cNvPr>
              <p:cNvSpPr txBox="1">
                <a:spLocks noRot="1" noChangeAspect="1" noMove="1" noResize="1" noEditPoints="1" noAdjustHandles="1" noChangeArrowheads="1" noChangeShapeType="1" noTextEdit="1"/>
              </p:cNvSpPr>
              <p:nvPr/>
            </p:nvSpPr>
            <p:spPr>
              <a:xfrm>
                <a:off x="6263254" y="3218442"/>
                <a:ext cx="1082604" cy="268984"/>
              </a:xfrm>
              <a:prstGeom prst="rect">
                <a:avLst/>
              </a:prstGeom>
              <a:blipFill>
                <a:blip r:embed="rId7"/>
                <a:stretch>
                  <a:fillRect b="-13636"/>
                </a:stretch>
              </a:blipFill>
            </p:spPr>
            <p:txBody>
              <a:bodyPr/>
              <a:lstStyle/>
              <a:p>
                <a:r>
                  <a:rPr lang="zh-TW" altLang="en-US">
                    <a:noFill/>
                  </a:rPr>
                  <a:t> </a:t>
                </a:r>
              </a:p>
            </p:txBody>
          </p:sp>
        </mc:Fallback>
      </mc:AlternateContent>
      <p:sp>
        <p:nvSpPr>
          <p:cNvPr id="8" name="矩形 7">
            <a:extLst>
              <a:ext uri="{FF2B5EF4-FFF2-40B4-BE49-F238E27FC236}">
                <a16:creationId xmlns:a16="http://schemas.microsoft.com/office/drawing/2014/main" id="{BCD41824-8E43-4372-9700-16CF6D95C7DB}"/>
              </a:ext>
            </a:extLst>
          </p:cNvPr>
          <p:cNvSpPr/>
          <p:nvPr/>
        </p:nvSpPr>
        <p:spPr bwMode="white">
          <a:xfrm>
            <a:off x="5145437" y="2686605"/>
            <a:ext cx="782665" cy="276999"/>
          </a:xfrm>
          <a:prstGeom prst="rect">
            <a:avLst/>
          </a:prstGeom>
          <a:solidFill>
            <a:schemeClr val="tx1"/>
          </a:solid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a:ln>
                <a:noFill/>
              </a:ln>
              <a:solidFill>
                <a:schemeClr val="tx1"/>
              </a:solidFill>
              <a:effectLst/>
              <a:latin typeface="Arial" pitchFamily="34" charset="0"/>
            </a:endParaRPr>
          </a:p>
        </p:txBody>
      </p:sp>
      <p:sp>
        <p:nvSpPr>
          <p:cNvPr id="18" name="文字方塊 17">
            <a:extLst>
              <a:ext uri="{FF2B5EF4-FFF2-40B4-BE49-F238E27FC236}">
                <a16:creationId xmlns:a16="http://schemas.microsoft.com/office/drawing/2014/main" id="{75D55354-CBA8-464A-B04D-AA387B2F7A68}"/>
              </a:ext>
            </a:extLst>
          </p:cNvPr>
          <p:cNvSpPr txBox="1"/>
          <p:nvPr/>
        </p:nvSpPr>
        <p:spPr>
          <a:xfrm>
            <a:off x="5064073" y="2675418"/>
            <a:ext cx="1030638" cy="276999"/>
          </a:xfrm>
          <a:prstGeom prst="rect">
            <a:avLst/>
          </a:prstGeom>
          <a:noFill/>
        </p:spPr>
        <p:txBody>
          <a:bodyPr wrap="square" rtlCol="0">
            <a:spAutoFit/>
          </a:bodyPr>
          <a:lstStyle/>
          <a:p>
            <a:r>
              <a:rPr lang="en-US" altLang="zh-TW" sz="1200" dirty="0">
                <a:solidFill>
                  <a:schemeClr val="bg2"/>
                </a:solidFill>
              </a:rPr>
              <a:t>up-sampling</a:t>
            </a:r>
            <a:endParaRPr lang="zh-TW" altLang="en-US" sz="1200" dirty="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p:txBody>
          <a:bodyPr/>
          <a:lstStyle/>
          <a:p>
            <a:pPr>
              <a:defRPr/>
            </a:pPr>
            <a:r>
              <a:rPr lang="en-US" altLang="zh-TW" dirty="0"/>
              <a:t>Deep schemes</a:t>
            </a:r>
            <a:endParaRPr lang="zh-TW" altLang="en-US" dirty="0">
              <a:ea typeface="新細明體" pitchFamily="18" charset="-12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Let the pixels be arranged in the raster scan order, and </a:t>
                </a:r>
                <a:r>
                  <a:rPr lang="en-US" altLang="zh-TW" sz="2000" i="1" dirty="0">
                    <a:effectLst/>
                  </a:rPr>
                  <a:t>x</a:t>
                </a:r>
                <a:r>
                  <a:rPr lang="en-US" altLang="zh-TW" sz="2000" i="1" baseline="-25000" dirty="0">
                    <a:effectLst/>
                  </a:rPr>
                  <a:t>i</a:t>
                </a:r>
                <a:r>
                  <a:rPr lang="en-US" altLang="zh-TW" sz="2000" dirty="0">
                    <a:effectLst/>
                  </a:rPr>
                  <a:t> be the </a:t>
                </a:r>
                <a:r>
                  <a:rPr lang="en-US" altLang="zh-TW" sz="2000" i="1" dirty="0" err="1">
                    <a:effectLst/>
                  </a:rPr>
                  <a:t>i</a:t>
                </a:r>
                <a:r>
                  <a:rPr lang="en-US" altLang="zh-TW" sz="2000" dirty="0" err="1">
                    <a:effectLst/>
                  </a:rPr>
                  <a:t>-th</a:t>
                </a:r>
                <a:r>
                  <a:rPr lang="en-US" altLang="zh-TW" sz="2000" dirty="0">
                    <a:effectLst/>
                  </a:rPr>
                  <a:t> pixel. It is difficulty is to estimate the conditional probability </a:t>
                </a:r>
                <a:r>
                  <a:rPr lang="en-US" altLang="zh-TW" sz="2000" i="1" dirty="0">
                    <a:effectLst/>
                  </a:rPr>
                  <a:t>p</a:t>
                </a:r>
                <a:r>
                  <a:rPr lang="en-US" altLang="zh-TW" sz="2000" dirty="0">
                    <a:effectLst/>
                  </a:rPr>
                  <a:t>(</a:t>
                </a:r>
                <a:r>
                  <a:rPr lang="en-US" altLang="zh-TW" sz="2000" i="1" dirty="0">
                    <a:effectLst/>
                  </a:rPr>
                  <a:t>x</a:t>
                </a:r>
                <a:r>
                  <a:rPr lang="en-US" altLang="zh-TW" sz="2000" i="1" baseline="-25000" dirty="0">
                    <a:effectLst/>
                  </a:rPr>
                  <a:t>i </a:t>
                </a:r>
                <a:r>
                  <a:rPr lang="en-US" altLang="zh-TW" sz="2000" dirty="0">
                    <a:effectLst/>
                  </a:rPr>
                  <a:t>|</a:t>
                </a:r>
                <a:r>
                  <a:rPr lang="en-US" altLang="zh-TW" sz="2000" i="1" dirty="0">
                    <a:effectLst/>
                  </a:rPr>
                  <a:t> x</a:t>
                </a:r>
                <a:r>
                  <a:rPr lang="en-US" altLang="zh-TW" sz="2000" baseline="-25000" dirty="0">
                    <a:effectLst/>
                  </a:rPr>
                  <a:t>1</a:t>
                </a:r>
                <a:r>
                  <a:rPr lang="en-US" altLang="zh-TW" sz="2000" dirty="0">
                    <a:effectLst/>
                  </a:rPr>
                  <a:t>,..., </a:t>
                </a:r>
                <a:r>
                  <a:rPr lang="en-US" altLang="zh-TW" sz="2000" i="1" dirty="0">
                    <a:effectLst/>
                  </a:rPr>
                  <a:t>x</a:t>
                </a:r>
                <a:r>
                  <a:rPr lang="en-US" altLang="zh-TW" sz="2000" i="1" baseline="-25000" dirty="0">
                    <a:effectLst/>
                  </a:rPr>
                  <a:t>i</a:t>
                </a:r>
                <a:r>
                  <a:rPr lang="en-US" altLang="zh-TW" sz="2000" baseline="-25000" dirty="0">
                    <a:effectLst/>
                  </a:rPr>
                  <a:t>−1</a:t>
                </a:r>
                <a:r>
                  <a:rPr lang="en-US" altLang="zh-TW" sz="2000" dirty="0">
                    <a:effectLst/>
                  </a:rPr>
                  <a:t>) given the previous pixels </a:t>
                </a:r>
                <a:r>
                  <a:rPr lang="en-US" altLang="zh-TW" sz="2000" i="1" dirty="0">
                    <a:effectLst/>
                  </a:rPr>
                  <a:t>x</a:t>
                </a:r>
                <a:r>
                  <a:rPr lang="en-US" altLang="zh-TW" sz="2000" baseline="-25000" dirty="0">
                    <a:effectLst/>
                  </a:rPr>
                  <a:t>1</a:t>
                </a:r>
                <a:r>
                  <a:rPr lang="en-US" altLang="zh-TW" sz="2000" dirty="0">
                    <a:effectLst/>
                  </a:rPr>
                  <a:t>,..., </a:t>
                </a:r>
                <a:r>
                  <a:rPr lang="en-US" altLang="zh-TW" sz="2000" i="1" dirty="0">
                    <a:effectLst/>
                  </a:rPr>
                  <a:t>x</a:t>
                </a:r>
                <a:r>
                  <a:rPr lang="en-US" altLang="zh-TW" sz="2000" i="1" baseline="-25000" dirty="0">
                    <a:effectLst/>
                  </a:rPr>
                  <a:t>i</a:t>
                </a:r>
                <a:r>
                  <a:rPr lang="en-US" altLang="zh-TW" sz="2000" baseline="-25000" dirty="0">
                    <a:effectLst/>
                  </a:rPr>
                  <a:t>−1</a:t>
                </a:r>
                <a:r>
                  <a:rPr lang="en-US" altLang="zh-TW" sz="2000" dirty="0">
                    <a:effectLst/>
                  </a:rPr>
                  <a:t>. </a:t>
                </a:r>
              </a:p>
              <a:p>
                <a:pPr>
                  <a:defRPr/>
                </a:pPr>
                <a:endParaRPr lang="en-US" altLang="zh-TW" sz="2000" dirty="0">
                  <a:effectLst/>
                </a:endParaRPr>
              </a:p>
              <a:p>
                <a:pPr>
                  <a:defRPr/>
                </a:pPr>
                <a:r>
                  <a:rPr lang="en-US" altLang="zh-TW" sz="2000" dirty="0">
                    <a:effectLst/>
                  </a:rPr>
                  <a:t>A combination of deep network-based probability estimation and entropy coding (e.g., arithmetic coding) provides a deep lossless image coding scheme [9]. </a:t>
                </a:r>
              </a:p>
              <a:p>
                <a:pPr>
                  <a:defRPr/>
                </a:pPr>
                <a:endParaRPr lang="en-US" altLang="zh-TW" sz="2000" dirty="0">
                  <a:effectLst/>
                </a:endParaRPr>
              </a:p>
              <a:p>
                <a:pPr>
                  <a:defRPr/>
                </a:pPr>
                <a:r>
                  <a:rPr lang="en-US" altLang="zh-TW" sz="2000" dirty="0"/>
                  <a:t>Two types of deep schemes for image coding : (1) pixel probability modeling, and (2) autoencoding.</a:t>
                </a:r>
              </a:p>
              <a:p>
                <a:pPr>
                  <a:defRPr/>
                </a:pPr>
                <a:endParaRPr lang="en-US" altLang="zh-TW" sz="2000" dirty="0"/>
              </a:p>
              <a:p>
                <a:pPr>
                  <a:defRPr/>
                </a:pPr>
                <a:r>
                  <a:rPr lang="en-US" altLang="zh-TW" sz="2000" dirty="0"/>
                  <a:t>Pixel probability modeling is used to estimate the probability of an image </a:t>
                </a:r>
                <a:r>
                  <a:rPr lang="en-US" altLang="zh-TW" sz="2000" i="1" dirty="0"/>
                  <a:t>x</a:t>
                </a:r>
                <a:r>
                  <a:rPr lang="en-US" altLang="zh-TW" sz="2000" dirty="0"/>
                  <a:t> in a progressive manner, </a:t>
                </a:r>
                <a:endParaRPr lang="en-US" altLang="zh-TW" sz="2000" dirty="0">
                  <a:effectLst/>
                </a:endParaRPr>
              </a:p>
              <a:p>
                <a:pPr marL="0" indent="0" algn="ctr">
                  <a:buNone/>
                  <a:defRPr/>
                </a:pPr>
                <a14:m>
                  <m:oMath xmlns:m="http://schemas.openxmlformats.org/officeDocument/2006/math">
                    <m:r>
                      <a:rPr lang="zh-TW" altLang="en-US" sz="2000" i="1" dirty="0">
                        <a:effectLst/>
                        <a:latin typeface="Cambria Math" panose="02040503050406030204" pitchFamily="18" charset="0"/>
                      </a:rPr>
                      <m:t>𝑝</m:t>
                    </m:r>
                    <m:d>
                      <m:dPr>
                        <m:ctrlPr>
                          <a:rPr lang="zh-TW" altLang="en-US" sz="2000" i="1" dirty="0">
                            <a:effectLst/>
                            <a:latin typeface="Cambria Math" panose="02040503050406030204" pitchFamily="18" charset="0"/>
                          </a:rPr>
                        </m:ctrlPr>
                      </m:dPr>
                      <m:e>
                        <m:r>
                          <a:rPr lang="zh-TW" altLang="en-US" sz="2000" i="1" dirty="0">
                            <a:effectLst/>
                            <a:latin typeface="Cambria Math" panose="02040503050406030204" pitchFamily="18" charset="0"/>
                          </a:rPr>
                          <m:t>𝑥</m:t>
                        </m:r>
                      </m:e>
                    </m:d>
                    <m:r>
                      <a:rPr lang="zh-TW" altLang="en-US" sz="2000" dirty="0">
                        <a:effectLst/>
                        <a:latin typeface="Cambria Math" panose="02040503050406030204" pitchFamily="18" charset="0"/>
                      </a:rPr>
                      <m:t>=</m:t>
                    </m:r>
                    <m:sSubSup>
                      <m:sSubSupPr>
                        <m:ctrlPr>
                          <a:rPr lang="zh-TW" altLang="en-US" sz="2000" i="1" dirty="0">
                            <a:effectLst/>
                            <a:latin typeface="Cambria Math" panose="02040503050406030204" pitchFamily="18" charset="0"/>
                          </a:rPr>
                        </m:ctrlPr>
                      </m:sSubSupPr>
                      <m:e>
                        <m:r>
                          <m:rPr>
                            <m:sty m:val="p"/>
                          </m:rPr>
                          <a:rPr lang="zh-TW" altLang="en-US" sz="2000" dirty="0">
                            <a:effectLst/>
                            <a:latin typeface="Cambria Math" panose="02040503050406030204" pitchFamily="18" charset="0"/>
                          </a:rPr>
                          <m:t>Π</m:t>
                        </m:r>
                      </m:e>
                      <m:sub>
                        <m:r>
                          <a:rPr lang="zh-TW" altLang="en-US" sz="2000" i="1" dirty="0">
                            <a:effectLst/>
                            <a:latin typeface="Cambria Math" panose="02040503050406030204" pitchFamily="18" charset="0"/>
                          </a:rPr>
                          <m:t>𝑖</m:t>
                        </m:r>
                        <m:r>
                          <a:rPr lang="zh-TW" altLang="en-US" sz="2000" dirty="0">
                            <a:effectLst/>
                            <a:latin typeface="Cambria Math" panose="02040503050406030204" pitchFamily="18" charset="0"/>
                          </a:rPr>
                          <m:t>=1</m:t>
                        </m:r>
                      </m:sub>
                      <m:sup>
                        <m:r>
                          <a:rPr lang="zh-TW" altLang="en-US" sz="2000" i="1" dirty="0">
                            <a:effectLst/>
                            <a:latin typeface="Cambria Math" panose="02040503050406030204" pitchFamily="18" charset="0"/>
                          </a:rPr>
                          <m:t>𝑚</m:t>
                        </m:r>
                        <m:r>
                          <a:rPr lang="zh-TW" altLang="en-US" sz="2000" dirty="0">
                            <a:effectLst/>
                            <a:latin typeface="Cambria Math" panose="02040503050406030204" pitchFamily="18" charset="0"/>
                          </a:rPr>
                          <m:t>×</m:t>
                        </m:r>
                        <m:r>
                          <a:rPr lang="zh-TW" altLang="en-US" sz="2000" i="1" dirty="0">
                            <a:effectLst/>
                            <a:latin typeface="Cambria Math" panose="02040503050406030204" pitchFamily="18" charset="0"/>
                          </a:rPr>
                          <m:t>𝑛</m:t>
                        </m:r>
                      </m:sup>
                    </m:sSubSup>
                    <m:r>
                      <a:rPr lang="zh-TW" altLang="en-US" sz="2000" i="1" dirty="0">
                        <a:effectLst/>
                        <a:latin typeface="Cambria Math" panose="02040503050406030204" pitchFamily="18" charset="0"/>
                      </a:rPr>
                      <m:t>𝑝</m:t>
                    </m:r>
                    <m:d>
                      <m:dPr>
                        <m:ctrlPr>
                          <a:rPr lang="zh-TW" altLang="en-US" sz="2000" i="1" dirty="0">
                            <a:effectLst/>
                            <a:latin typeface="Cambria Math" panose="02040503050406030204" pitchFamily="18" charset="0"/>
                          </a:rPr>
                        </m:ctrlPr>
                      </m:dPr>
                      <m:e>
                        <m:d>
                          <m:dPr>
                            <m:begChr m:val=""/>
                            <m:endChr m:val="|"/>
                            <m:ctrlPr>
                              <a:rPr lang="zh-TW" altLang="en-US" sz="2000" i="1" dirty="0">
                                <a:effectLst/>
                                <a:latin typeface="Cambria Math" panose="02040503050406030204" pitchFamily="18" charset="0"/>
                              </a:rPr>
                            </m:ctrlPr>
                          </m:dPr>
                          <m:e>
                            <m:sSub>
                              <m:sSubPr>
                                <m:ctrlPr>
                                  <a:rPr lang="zh-TW" altLang="en-US" sz="2000" i="1" dirty="0">
                                    <a:effectLst/>
                                    <a:latin typeface="Cambria Math" panose="02040503050406030204" pitchFamily="18" charset="0"/>
                                  </a:rPr>
                                </m:ctrlPr>
                              </m:sSubPr>
                              <m:e>
                                <m:r>
                                  <a:rPr lang="zh-TW" altLang="en-US" sz="2000" i="1" dirty="0">
                                    <a:effectLst/>
                                    <a:latin typeface="Cambria Math" panose="02040503050406030204" pitchFamily="18" charset="0"/>
                                  </a:rPr>
                                  <m:t>𝑥</m:t>
                                </m:r>
                              </m:e>
                              <m:sub>
                                <m:r>
                                  <a:rPr lang="zh-TW" altLang="en-US" sz="2000" i="1" dirty="0">
                                    <a:effectLst/>
                                    <a:latin typeface="Cambria Math" panose="02040503050406030204" pitchFamily="18" charset="0"/>
                                  </a:rPr>
                                  <m:t>𝑖</m:t>
                                </m:r>
                              </m:sub>
                            </m:sSub>
                          </m:e>
                        </m:d>
                        <m:sSub>
                          <m:sSubPr>
                            <m:ctrlPr>
                              <a:rPr lang="zh-TW" altLang="en-US" sz="2000" i="1" dirty="0">
                                <a:effectLst/>
                                <a:latin typeface="Cambria Math" panose="02040503050406030204" pitchFamily="18" charset="0"/>
                              </a:rPr>
                            </m:ctrlPr>
                          </m:sSubPr>
                          <m:e>
                            <m:r>
                              <a:rPr lang="zh-TW" altLang="en-US" sz="2000" i="1" dirty="0">
                                <a:effectLst/>
                                <a:latin typeface="Cambria Math" panose="02040503050406030204" pitchFamily="18" charset="0"/>
                              </a:rPr>
                              <m:t>𝑥</m:t>
                            </m:r>
                          </m:e>
                          <m:sub>
                            <m:r>
                              <a:rPr lang="zh-TW" altLang="en-US" sz="2000" dirty="0">
                                <a:effectLst/>
                                <a:latin typeface="Cambria Math" panose="02040503050406030204" pitchFamily="18" charset="0"/>
                              </a:rPr>
                              <m:t>1</m:t>
                            </m:r>
                          </m:sub>
                        </m:sSub>
                        <m:r>
                          <a:rPr lang="zh-TW" altLang="en-US" sz="2000" dirty="0">
                            <a:effectLst/>
                            <a:latin typeface="Cambria Math" panose="02040503050406030204" pitchFamily="18" charset="0"/>
                          </a:rPr>
                          <m:t>,…,</m:t>
                        </m:r>
                        <m:sSub>
                          <m:sSubPr>
                            <m:ctrlPr>
                              <a:rPr lang="zh-TW" altLang="en-US" sz="2000" i="1" dirty="0">
                                <a:effectLst/>
                                <a:latin typeface="Cambria Math" panose="02040503050406030204" pitchFamily="18" charset="0"/>
                              </a:rPr>
                            </m:ctrlPr>
                          </m:sSubPr>
                          <m:e>
                            <m:r>
                              <a:rPr lang="zh-TW" altLang="en-US" sz="2000" i="1" dirty="0">
                                <a:effectLst/>
                                <a:latin typeface="Cambria Math" panose="02040503050406030204" pitchFamily="18" charset="0"/>
                              </a:rPr>
                              <m:t>𝑥</m:t>
                            </m:r>
                          </m:e>
                          <m:sub>
                            <m:sSup>
                              <m:sSupPr>
                                <m:ctrlPr>
                                  <a:rPr lang="zh-TW" altLang="en-US" sz="2000" i="1" dirty="0">
                                    <a:effectLst/>
                                    <a:latin typeface="Cambria Math" panose="02040503050406030204" pitchFamily="18" charset="0"/>
                                  </a:rPr>
                                </m:ctrlPr>
                              </m:sSupPr>
                              <m:e>
                                <m:r>
                                  <a:rPr lang="zh-TW" altLang="en-US" sz="2000" i="1" dirty="0">
                                    <a:effectLst/>
                                    <a:latin typeface="Cambria Math" panose="02040503050406030204" pitchFamily="18" charset="0"/>
                                  </a:rPr>
                                  <m:t>𝑖</m:t>
                                </m:r>
                              </m:e>
                              <m:sup>
                                <m:r>
                                  <a:rPr lang="zh-TW" altLang="en-US" sz="2000" dirty="0">
                                    <a:effectLst/>
                                    <a:latin typeface="Cambria Math" panose="02040503050406030204" pitchFamily="18" charset="0"/>
                                  </a:rPr>
                                  <m:t>−1</m:t>
                                </m:r>
                              </m:sup>
                            </m:sSup>
                          </m:sub>
                        </m:sSub>
                      </m:e>
                    </m:d>
                  </m:oMath>
                </a14:m>
                <a:r>
                  <a:rPr lang="en-US" altLang="zh-TW" sz="2000" dirty="0">
                    <a:effectLst/>
                  </a:rPr>
                  <a:t>,</a:t>
                </a:r>
              </a:p>
              <a:p>
                <a:pPr marL="0" indent="0">
                  <a:buNone/>
                  <a:defRPr/>
                </a:pPr>
                <a:r>
                  <a:rPr lang="en-US" altLang="zh-TW" sz="2000" dirty="0"/>
                  <a:t>     where </a:t>
                </a:r>
                <a:r>
                  <a:rPr lang="en-US" altLang="zh-TW" sz="2000" i="1" dirty="0"/>
                  <a:t>x</a:t>
                </a:r>
                <a:r>
                  <a:rPr lang="en-US" altLang="zh-TW" sz="2000" dirty="0"/>
                  <a:t> is a grayscale image with </a:t>
                </a:r>
                <a:r>
                  <a:rPr lang="en-US" altLang="zh-TW" sz="2000" i="1" dirty="0" err="1"/>
                  <a:t>m</a:t>
                </a:r>
                <a:r>
                  <a:rPr lang="en-US" altLang="zh-TW" sz="2000" dirty="0" err="1"/>
                  <a:t>×</a:t>
                </a:r>
                <a:r>
                  <a:rPr lang="en-US" altLang="zh-TW" sz="2000" i="1" dirty="0" err="1"/>
                  <a:t>n</a:t>
                </a:r>
                <a:r>
                  <a:rPr lang="en-US" altLang="zh-TW" sz="2000" dirty="0"/>
                  <a:t> pixels. </a:t>
                </a:r>
                <a:endParaRPr lang="zh-TW" altLang="en-US" sz="2000" dirty="0">
                  <a:effectLst/>
                </a:endParaRPr>
              </a:p>
              <a:p>
                <a:pPr>
                  <a:defRPr/>
                </a:pPr>
                <a:endParaRPr lang="en-US" altLang="zh-TW" sz="2000" dirty="0"/>
              </a:p>
              <a:p>
                <a:pPr>
                  <a:defRPr/>
                </a:pPr>
                <a:endParaRPr lang="zh-TW" altLang="zh-TW" sz="2000" dirty="0">
                  <a:effectLst/>
                </a:endParaRPr>
              </a:p>
            </p:txBody>
          </p:sp>
        </mc:Choice>
        <mc:Fallback xmlns="">
          <p:sp>
            <p:nvSpPr>
              <p:cNvPr id="3" name="內容版面配置區 2">
                <a:extLst>
                  <a:ext uri="{FF2B5EF4-FFF2-40B4-BE49-F238E27FC236}">
                    <a16:creationId xmlns:a16="http://schemas.microsoft.com/office/drawing/2014/main" id="{2CBDB9D8-2EE3-407F-8007-68D6BFBE5912}"/>
                  </a:ext>
                </a:extLst>
              </p:cNvPr>
              <p:cNvSpPr>
                <a:spLocks noGrp="1" noRot="1" noChangeAspect="1" noMove="1" noResize="1" noEditPoints="1" noAdjustHandles="1" noChangeArrowheads="1" noChangeShapeType="1" noTextEdit="1"/>
              </p:cNvSpPr>
              <p:nvPr>
                <p:ph sz="quarter" idx="1"/>
              </p:nvPr>
            </p:nvSpPr>
            <p:spPr>
              <a:blipFill>
                <a:blip r:embed="rId2"/>
                <a:stretch>
                  <a:fillRect l="-894" t="-773" r="-969" b="-21392"/>
                </a:stretch>
              </a:blipFill>
            </p:spPr>
            <p:txBody>
              <a:bodyPr/>
              <a:lstStyle/>
              <a:p>
                <a:r>
                  <a:rPr lang="zh-TW" altLang="en-US">
                    <a:noFill/>
                  </a:rPr>
                  <a:t> </a:t>
                </a:r>
              </a:p>
            </p:txBody>
          </p:sp>
        </mc:Fallback>
      </mc:AlternateContent>
      <p:sp>
        <p:nvSpPr>
          <p:cNvPr id="12292" name="投影片編號版面配置區 3">
            <a:extLst>
              <a:ext uri="{FF2B5EF4-FFF2-40B4-BE49-F238E27FC236}">
                <a16:creationId xmlns:a16="http://schemas.microsoft.com/office/drawing/2014/main" id="{3E3B1743-C380-4C70-943F-4C0D92E377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8E27F164-3F0D-4221-A9DD-A4536D8F76A0}"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4</a:t>
            </a:fld>
            <a:endParaRPr lang="zh-TW" altLang="en-US" sz="1400" dirty="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2FD308E7-6A45-4D08-A580-78BB93A7E0FD}"/>
              </a:ext>
            </a:extLst>
          </p:cNvPr>
          <p:cNvSpPr txBox="1"/>
          <p:nvPr/>
        </p:nvSpPr>
        <p:spPr>
          <a:xfrm>
            <a:off x="8265762" y="5999198"/>
            <a:ext cx="689674" cy="353943"/>
          </a:xfrm>
          <a:prstGeom prst="rect">
            <a:avLst/>
          </a:prstGeom>
          <a:noFill/>
        </p:spPr>
        <p:txBody>
          <a:bodyPr wrap="square" rtlCol="0">
            <a:spAutoFit/>
          </a:bodyPr>
          <a:lstStyle/>
          <a:p>
            <a:r>
              <a:rPr lang="en-US" altLang="zh-TW" sz="1700" dirty="0"/>
              <a:t>(1)</a:t>
            </a:r>
            <a:endParaRPr lang="zh-TW" altLang="en-US" sz="17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CNN-SR</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62525"/>
          </a:xfrm>
        </p:spPr>
        <p:txBody>
          <a:bodyPr/>
          <a:lstStyle/>
          <a:p>
            <a:pPr>
              <a:defRPr/>
            </a:pPr>
            <a:r>
              <a:rPr lang="en-US" altLang="zh-TW" sz="2000" dirty="0"/>
              <a:t>A convolutional neural network for </a:t>
            </a:r>
            <a:r>
              <a:rPr lang="en-US" altLang="zh-TW" sz="2000" dirty="0" err="1"/>
              <a:t>superresolution</a:t>
            </a:r>
            <a:r>
              <a:rPr lang="en-US" altLang="zh-TW" sz="2000" dirty="0"/>
              <a:t> (CNN-SR) is adopted to bring the down-sampled coded CTU to its original resolution, as shown in Fig. 9. </a:t>
            </a:r>
          </a:p>
          <a:p>
            <a:pPr>
              <a:defRPr/>
            </a:pPr>
            <a:endParaRPr lang="en-US" altLang="zh-TW" sz="2000" dirty="0"/>
          </a:p>
        </p:txBody>
      </p:sp>
      <p:sp>
        <p:nvSpPr>
          <p:cNvPr id="86020" name="投影片編號版面配置區 3">
            <a:extLst>
              <a:ext uri="{FF2B5EF4-FFF2-40B4-BE49-F238E27FC236}">
                <a16:creationId xmlns:a16="http://schemas.microsoft.com/office/drawing/2014/main" id="{42344DEE-A512-412B-A06B-CBF36D2195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2DB71CE3-4B9B-4012-8594-13ECB1DC8506}"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40</a:t>
            </a:fld>
            <a:endParaRPr lang="zh-TW" altLang="en-US" sz="1400">
              <a:solidFill>
                <a:srgbClr val="FFFFFF"/>
              </a:solidFill>
              <a:ea typeface="新細明體" panose="02020500000000000000" pitchFamily="18" charset="-120"/>
            </a:endParaRPr>
          </a:p>
        </p:txBody>
      </p:sp>
      <p:sp>
        <p:nvSpPr>
          <p:cNvPr id="5" name="文字方塊 4">
            <a:extLst>
              <a:ext uri="{FF2B5EF4-FFF2-40B4-BE49-F238E27FC236}">
                <a16:creationId xmlns:a16="http://schemas.microsoft.com/office/drawing/2014/main" id="{8AEEA95A-DACE-4457-A547-25732027F1FE}"/>
              </a:ext>
            </a:extLst>
          </p:cNvPr>
          <p:cNvSpPr txBox="1"/>
          <p:nvPr/>
        </p:nvSpPr>
        <p:spPr>
          <a:xfrm>
            <a:off x="1378328" y="4968875"/>
            <a:ext cx="7440613" cy="339725"/>
          </a:xfrm>
          <a:prstGeom prst="rect">
            <a:avLst/>
          </a:prstGeom>
          <a:noFill/>
        </p:spPr>
        <p:txBody>
          <a:bodyPr>
            <a:spAutoFit/>
          </a:bodyPr>
          <a:lstStyle/>
          <a:p>
            <a:pPr eaLnBrk="0" fontAlgn="base" hangingPunct="0">
              <a:spcBef>
                <a:spcPct val="0"/>
              </a:spcBef>
              <a:spcAft>
                <a:spcPct val="0"/>
              </a:spcAft>
              <a:defRPr/>
            </a:pPr>
            <a:r>
              <a:rPr lang="en-US" altLang="zh-TW" sz="1600" dirty="0">
                <a:solidFill>
                  <a:srgbClr val="FFFFFF"/>
                </a:solidFill>
                <a:latin typeface="Times New Roman"/>
                <a:ea typeface="標楷體" panose="03000509000000000000" pitchFamily="65" charset="-120"/>
              </a:rPr>
              <a:t>Fig. 9. The network structure of CNN-SR for up-sampling the </a:t>
            </a:r>
            <a:r>
              <a:rPr lang="en-US" altLang="zh-TW" sz="1600" dirty="0" err="1">
                <a:solidFill>
                  <a:srgbClr val="FFFFFF"/>
                </a:solidFill>
                <a:latin typeface="Times New Roman"/>
                <a:ea typeface="標楷體" panose="03000509000000000000" pitchFamily="65" charset="-120"/>
              </a:rPr>
              <a:t>luma</a:t>
            </a:r>
            <a:r>
              <a:rPr lang="en-US" altLang="zh-TW" sz="1600" dirty="0">
                <a:solidFill>
                  <a:srgbClr val="FFFFFF"/>
                </a:solidFill>
                <a:latin typeface="Times New Roman"/>
                <a:ea typeface="標楷體" panose="03000509000000000000" pitchFamily="65" charset="-120"/>
              </a:rPr>
              <a:t> component. </a:t>
            </a:r>
            <a:endParaRPr lang="zh-TW" altLang="en-US" sz="1600" dirty="0">
              <a:solidFill>
                <a:srgbClr val="FFFFFF"/>
              </a:solidFill>
              <a:latin typeface="Times New Roman"/>
              <a:ea typeface="標楷體" panose="03000509000000000000" pitchFamily="65" charset="-120"/>
            </a:endParaRPr>
          </a:p>
        </p:txBody>
      </p:sp>
      <p:pic>
        <p:nvPicPr>
          <p:cNvPr id="6" name="內容版面配置區 5">
            <a:extLst>
              <a:ext uri="{FF2B5EF4-FFF2-40B4-BE49-F238E27FC236}">
                <a16:creationId xmlns:a16="http://schemas.microsoft.com/office/drawing/2014/main" id="{10A7F81C-A71C-4A2E-9433-763C09068DC0}"/>
              </a:ext>
            </a:extLst>
          </p:cNvPr>
          <p:cNvPicPr>
            <a:picLocks noChangeAspect="1"/>
          </p:cNvPicPr>
          <p:nvPr/>
        </p:nvPicPr>
        <p:blipFill>
          <a:blip r:embed="rId2"/>
          <a:stretch>
            <a:fillRect/>
          </a:stretch>
        </p:blipFill>
        <p:spPr bwMode="blackGray">
          <a:xfrm>
            <a:off x="2073651" y="2886073"/>
            <a:ext cx="5238750" cy="18192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73050" y="285752"/>
            <a:ext cx="8870950" cy="538163"/>
          </a:xfrm>
        </p:spPr>
        <p:txBody>
          <a:bodyPr/>
          <a:lstStyle/>
          <a:p>
            <a:pPr>
              <a:defRPr/>
            </a:pPr>
            <a:r>
              <a:rPr lang="en-US" altLang="zh-TW" dirty="0"/>
              <a:t>Concluding remarks</a:t>
            </a:r>
            <a:endParaRPr lang="zh-TW" altLang="zh-TW" dirty="0">
              <a:effectLst/>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a:xfrm>
            <a:off x="533402" y="1371602"/>
            <a:ext cx="8181975" cy="4962525"/>
          </a:xfrm>
        </p:spPr>
        <p:txBody>
          <a:bodyPr/>
          <a:lstStyle/>
          <a:p>
            <a:pPr>
              <a:defRPr/>
            </a:pPr>
            <a:r>
              <a:rPr lang="en-US" altLang="zh-TW" sz="2000" dirty="0"/>
              <a:t>Deep tools are typically developed to replace modules of hybrid video coding schemes, which can be combined into a larger network with further fine-tuning. Few existing works have considered specific optimization for perceptual quality. </a:t>
            </a:r>
          </a:p>
          <a:p>
            <a:pPr>
              <a:defRPr/>
            </a:pPr>
            <a:endParaRPr lang="en-US" altLang="zh-TW" sz="2000" dirty="0"/>
          </a:p>
          <a:p>
            <a:pPr>
              <a:defRPr/>
            </a:pPr>
            <a:r>
              <a:rPr lang="en-US" altLang="zh-TW" sz="2000" dirty="0"/>
              <a:t>In this study, three promising deep coding tools, namely, NN-based intra prediction, CNN-based in-loop filtering, and CNN-based block-adaptive-resolution coding, are described. </a:t>
            </a:r>
          </a:p>
          <a:p>
            <a:pPr>
              <a:defRPr/>
            </a:pPr>
            <a:endParaRPr lang="en-US" altLang="zh-TW" sz="2000" dirty="0"/>
          </a:p>
        </p:txBody>
      </p:sp>
      <p:sp>
        <p:nvSpPr>
          <p:cNvPr id="96260" name="投影片編號版面配置區 3">
            <a:extLst>
              <a:ext uri="{FF2B5EF4-FFF2-40B4-BE49-F238E27FC236}">
                <a16:creationId xmlns:a16="http://schemas.microsoft.com/office/drawing/2014/main" id="{AFC8AAF6-B560-4D25-879C-BA6E440C2D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E46411F4-EF8C-4DFB-A3D3-219A50359D27}"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41</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58765" y="285752"/>
            <a:ext cx="8885237" cy="538163"/>
          </a:xfrm>
        </p:spPr>
        <p:txBody>
          <a:bodyPr/>
          <a:lstStyle/>
          <a:p>
            <a:pPr>
              <a:defRPr/>
            </a:pPr>
            <a:r>
              <a:rPr lang="en-US" altLang="zh-TW" dirty="0"/>
              <a:t>Deep schemes (cont.)</a:t>
            </a:r>
            <a:endParaRPr lang="zh-TW" altLang="en-US" dirty="0">
              <a:ea typeface="新細明體" pitchFamily="18" charset="-120"/>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Autoencoders containing two sub-networks are originally developed for dimensionality reduction with neural networks [31]. The encoder sub-network converts a datum to features, and the decoder sub-network converts features back into the data domain. </a:t>
            </a:r>
          </a:p>
          <a:p>
            <a:pPr>
              <a:defRPr/>
            </a:pPr>
            <a:endParaRPr lang="en-US" altLang="zh-TW" sz="2000" dirty="0">
              <a:effectLst/>
            </a:endParaRPr>
          </a:p>
          <a:p>
            <a:pPr>
              <a:defRPr/>
            </a:pPr>
            <a:r>
              <a:rPr lang="en-US" altLang="zh-TW" sz="2000" dirty="0">
                <a:effectLst/>
              </a:rPr>
              <a:t>In [10, 11], RNN-based methods are proposed for variable rate image coding by iterating RNN multiple times analogous to a scalable coding scheme.</a:t>
            </a:r>
          </a:p>
          <a:p>
            <a:pPr>
              <a:defRPr/>
            </a:pPr>
            <a:endParaRPr lang="en-US" altLang="zh-TW" sz="2000" dirty="0">
              <a:effectLst/>
            </a:endParaRPr>
          </a:p>
          <a:p>
            <a:pPr>
              <a:defRPr/>
            </a:pPr>
            <a:r>
              <a:rPr lang="en-US" altLang="zh-TW" sz="2000" dirty="0">
                <a:effectLst/>
              </a:rPr>
              <a:t>For the CNN-based method in [12], the network features a new nonlinear function (generalized divisive normalization), and is optimized with a loss function that resembles the joint rate-distortion cost. In addition, the quantized features are compressed by context-adaptive binary arithmetic coding. </a:t>
            </a:r>
            <a:endParaRPr lang="en-US" altLang="zh-TW" sz="2000" dirty="0"/>
          </a:p>
          <a:p>
            <a:pPr>
              <a:defRPr/>
            </a:pPr>
            <a:endParaRPr lang="en-US" altLang="zh-TW" sz="2000" dirty="0">
              <a:effectLst/>
            </a:endParaRPr>
          </a:p>
          <a:p>
            <a:pPr>
              <a:defRPr/>
            </a:pPr>
            <a:endParaRPr lang="en-US" altLang="zh-TW" sz="2000" dirty="0"/>
          </a:p>
        </p:txBody>
      </p:sp>
      <p:sp>
        <p:nvSpPr>
          <p:cNvPr id="16388" name="投影片編號版面配置區 3">
            <a:extLst>
              <a:ext uri="{FF2B5EF4-FFF2-40B4-BE49-F238E27FC236}">
                <a16:creationId xmlns:a16="http://schemas.microsoft.com/office/drawing/2014/main" id="{BBB7236F-F1E5-48DC-A6C1-82CF3E55E1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6EFC9895-FA0E-4F5C-A123-F180A5EE8376}"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5</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58765" y="285752"/>
            <a:ext cx="8885237" cy="538163"/>
          </a:xfrm>
        </p:spPr>
        <p:txBody>
          <a:bodyPr/>
          <a:lstStyle/>
          <a:p>
            <a:pPr>
              <a:defRPr/>
            </a:pPr>
            <a:r>
              <a:rPr lang="en-US" altLang="zh-TW" dirty="0"/>
              <a:t>Deep tools</a:t>
            </a:r>
            <a:endParaRPr lang="zh-TW" altLang="en-US" dirty="0">
              <a:ea typeface="新細明體" pitchFamily="18" charset="-120"/>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Deep prediction tools include methods for intra-picture prediction, inter-picture prediction, and cross-channel prediction. </a:t>
            </a:r>
          </a:p>
          <a:p>
            <a:pPr>
              <a:defRPr/>
            </a:pPr>
            <a:endParaRPr lang="en-US" altLang="zh-TW" sz="2000" dirty="0">
              <a:effectLst/>
            </a:endParaRPr>
          </a:p>
          <a:p>
            <a:pPr>
              <a:defRPr/>
            </a:pPr>
            <a:r>
              <a:rPr lang="en-US" altLang="zh-TW" sz="2000" dirty="0">
                <a:effectLst/>
              </a:rPr>
              <a:t>For intra-picture prediction, both fully-connected networks and CNN-based methods are proposed. </a:t>
            </a:r>
          </a:p>
          <a:p>
            <a:pPr>
              <a:defRPr/>
            </a:pPr>
            <a:endParaRPr lang="en-US" altLang="zh-TW" sz="2000" dirty="0">
              <a:effectLst/>
            </a:endParaRPr>
          </a:p>
          <a:p>
            <a:pPr>
              <a:defRPr/>
            </a:pPr>
            <a:r>
              <a:rPr lang="en-US" altLang="zh-TW" sz="2000" dirty="0">
                <a:effectLst/>
              </a:rPr>
              <a:t>For inter-picture prediction, several works are proposed for fractional-pixel interpolation, while other works are proposed for bi-directional motion compensation, motion compensation refinement, combined intra/inter prediction, or directly extrapolating a frame for reference. </a:t>
            </a:r>
          </a:p>
          <a:p>
            <a:pPr>
              <a:defRPr/>
            </a:pPr>
            <a:endParaRPr lang="en-US" altLang="zh-TW" sz="2000" dirty="0">
              <a:effectLst/>
            </a:endParaRPr>
          </a:p>
          <a:p>
            <a:pPr>
              <a:defRPr/>
            </a:pPr>
            <a:r>
              <a:rPr lang="en-US" altLang="zh-TW" sz="2000" dirty="0">
                <a:effectLst/>
              </a:rPr>
              <a:t>For cross-channel prediction, a multiple hypothesis method is proposed to predict chroma components from </a:t>
            </a:r>
            <a:r>
              <a:rPr lang="en-US" altLang="zh-TW" sz="2000" dirty="0" err="1">
                <a:effectLst/>
              </a:rPr>
              <a:t>luma</a:t>
            </a:r>
            <a:r>
              <a:rPr lang="en-US" altLang="zh-TW" sz="2000" dirty="0">
                <a:effectLst/>
              </a:rPr>
              <a:t> components [39], and a hybrid network-based method is presented to combine hints of collocated </a:t>
            </a:r>
            <a:r>
              <a:rPr lang="en-US" altLang="zh-TW" sz="2000" dirty="0" err="1">
                <a:effectLst/>
              </a:rPr>
              <a:t>luma</a:t>
            </a:r>
            <a:r>
              <a:rPr lang="en-US" altLang="zh-TW" sz="2000" dirty="0">
                <a:effectLst/>
              </a:rPr>
              <a:t> and neighboring chroma [24].</a:t>
            </a:r>
          </a:p>
        </p:txBody>
      </p:sp>
      <p:sp>
        <p:nvSpPr>
          <p:cNvPr id="19460" name="投影片編號版面配置區 3">
            <a:extLst>
              <a:ext uri="{FF2B5EF4-FFF2-40B4-BE49-F238E27FC236}">
                <a16:creationId xmlns:a16="http://schemas.microsoft.com/office/drawing/2014/main" id="{8AB2D9F6-6506-4873-A964-71432ADAA6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77F410A4-4782-49A3-8AA2-97C73BB941C0}"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6</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58765" y="285752"/>
            <a:ext cx="8885237" cy="538163"/>
          </a:xfrm>
        </p:spPr>
        <p:txBody>
          <a:bodyPr/>
          <a:lstStyle/>
          <a:p>
            <a:pPr>
              <a:defRPr/>
            </a:pPr>
            <a:r>
              <a:rPr lang="en-US" altLang="zh-TW" dirty="0"/>
              <a:t>Deep tools (cont.)</a:t>
            </a:r>
            <a:endParaRPr lang="zh-TW" altLang="en-US" dirty="0">
              <a:ea typeface="新細明體" pitchFamily="18" charset="-120"/>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For transform tools, a CNN-based DCT-like transform is studied for image compression [25], which is virtually an autoencoder. </a:t>
            </a:r>
          </a:p>
          <a:p>
            <a:pPr>
              <a:defRPr/>
            </a:pPr>
            <a:endParaRPr lang="en-US" altLang="zh-TW" sz="2000" dirty="0">
              <a:effectLst/>
            </a:endParaRPr>
          </a:p>
          <a:p>
            <a:pPr>
              <a:defRPr/>
            </a:pPr>
            <a:r>
              <a:rPr lang="en-US" altLang="zh-TW" sz="2000" dirty="0">
                <a:effectLst/>
              </a:rPr>
              <a:t>In [40], an autoencoder is proposed for compressing the motion predicted residues in video coding, and the quantized features are compressed by Huffman coding.</a:t>
            </a:r>
          </a:p>
          <a:p>
            <a:pPr>
              <a:defRPr/>
            </a:pPr>
            <a:endParaRPr lang="en-US" altLang="zh-TW" sz="2000" dirty="0">
              <a:effectLst/>
            </a:endParaRPr>
          </a:p>
          <a:p>
            <a:pPr>
              <a:defRPr/>
            </a:pPr>
            <a:r>
              <a:rPr lang="en-US" altLang="zh-TW" sz="2000" dirty="0">
                <a:effectLst/>
              </a:rPr>
              <a:t>Deep entropy coding tools are proposed to estimate the probabilities of predefined syntax elements, including intra prediction mode, quantized coefficient, and transform index.</a:t>
            </a:r>
          </a:p>
          <a:p>
            <a:pPr>
              <a:defRPr/>
            </a:pPr>
            <a:endParaRPr lang="en-US" altLang="zh-TW" sz="2000" dirty="0">
              <a:effectLst/>
            </a:endParaRPr>
          </a:p>
        </p:txBody>
      </p:sp>
      <p:sp>
        <p:nvSpPr>
          <p:cNvPr id="20484" name="投影片編號版面配置區 3">
            <a:extLst>
              <a:ext uri="{FF2B5EF4-FFF2-40B4-BE49-F238E27FC236}">
                <a16:creationId xmlns:a16="http://schemas.microsoft.com/office/drawing/2014/main" id="{A3A0A4C1-90DF-4BA8-A55F-F2903F1758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1A003313-7A90-42DB-8422-84C7722ECD92}"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7</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58765" y="285752"/>
            <a:ext cx="8885237" cy="538163"/>
          </a:xfrm>
        </p:spPr>
        <p:txBody>
          <a:bodyPr/>
          <a:lstStyle/>
          <a:p>
            <a:pPr>
              <a:defRPr/>
            </a:pPr>
            <a:r>
              <a:rPr lang="en-US" altLang="zh-TW" dirty="0"/>
              <a:t>Deep tools (cont.)</a:t>
            </a:r>
            <a:endParaRPr lang="zh-TW" altLang="en-US" dirty="0">
              <a:ea typeface="新細明體" pitchFamily="18" charset="-120"/>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Deep post-processing tools are applied solely at the decoder to improve reconstruction quality [44–47], whereas deep in-loop filtering tools are applied inside the coding loop [27, 48–50]. </a:t>
            </a:r>
          </a:p>
          <a:p>
            <a:pPr>
              <a:defRPr/>
            </a:pPr>
            <a:endParaRPr lang="en-US" altLang="zh-TW" sz="2000" dirty="0">
              <a:effectLst/>
            </a:endParaRPr>
          </a:p>
          <a:p>
            <a:pPr>
              <a:defRPr/>
            </a:pPr>
            <a:r>
              <a:rPr lang="en-US" altLang="zh-TW" sz="2000" dirty="0">
                <a:effectLst/>
              </a:rPr>
              <a:t>Deep down- and up-sampling-based coding tools are based on deep learning-based </a:t>
            </a:r>
            <a:r>
              <a:rPr lang="en-US" altLang="zh-TW" sz="2000" dirty="0" err="1">
                <a:effectLst/>
              </a:rPr>
              <a:t>superresolution</a:t>
            </a:r>
            <a:r>
              <a:rPr lang="en-US" altLang="zh-TW" sz="2000" dirty="0">
                <a:effectLst/>
              </a:rPr>
              <a:t> [4]. </a:t>
            </a:r>
          </a:p>
          <a:p>
            <a:pPr>
              <a:defRPr/>
            </a:pPr>
            <a:endParaRPr lang="en-US" altLang="zh-TW" sz="2000" dirty="0">
              <a:effectLst/>
            </a:endParaRPr>
          </a:p>
          <a:p>
            <a:pPr>
              <a:defRPr/>
            </a:pPr>
            <a:r>
              <a:rPr lang="en-US" altLang="zh-TW" sz="2000" dirty="0">
                <a:effectLst/>
              </a:rPr>
              <a:t>Deep block-adaptive-resolution coding (BARC) tools are proposed for intra frames, inter frames, and motion predicted residues [28, 52-54].</a:t>
            </a:r>
          </a:p>
          <a:p>
            <a:pPr>
              <a:defRPr/>
            </a:pPr>
            <a:endParaRPr lang="en-US" altLang="zh-TW" sz="2000" dirty="0">
              <a:effectLst/>
            </a:endParaRPr>
          </a:p>
          <a:p>
            <a:pPr>
              <a:defRPr/>
            </a:pPr>
            <a:r>
              <a:rPr lang="en-US" altLang="zh-TW" sz="2000" dirty="0">
                <a:effectLst/>
              </a:rPr>
              <a:t>Deep encoding optimization tools are used only at the encoder for fast mode decision, rate control, deciding region-of-interest, and so on. </a:t>
            </a:r>
          </a:p>
          <a:p>
            <a:pPr>
              <a:defRPr/>
            </a:pPr>
            <a:endParaRPr lang="en-US" altLang="zh-TW" sz="2000" dirty="0">
              <a:effectLst/>
            </a:endParaRPr>
          </a:p>
          <a:p>
            <a:pPr>
              <a:defRPr/>
            </a:pPr>
            <a:endParaRPr lang="en-US" altLang="zh-TW" sz="2000" dirty="0">
              <a:effectLst/>
            </a:endParaRPr>
          </a:p>
        </p:txBody>
      </p:sp>
      <p:sp>
        <p:nvSpPr>
          <p:cNvPr id="22532" name="投影片編號版面配置區 3">
            <a:extLst>
              <a:ext uri="{FF2B5EF4-FFF2-40B4-BE49-F238E27FC236}">
                <a16:creationId xmlns:a16="http://schemas.microsoft.com/office/drawing/2014/main" id="{80112596-895D-4324-913A-0C559DC10E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76762CEB-218B-4D55-8EEB-E0D96B896163}"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8</a:t>
            </a:fld>
            <a:endParaRPr lang="zh-TW" altLang="en-US" sz="1400">
              <a:solidFill>
                <a:srgbClr val="FFFFFF"/>
              </a:solidFill>
              <a:ea typeface="新細明體"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89040B-BDA4-4F76-96DA-EC848D8C595D}"/>
              </a:ext>
            </a:extLst>
          </p:cNvPr>
          <p:cNvSpPr>
            <a:spLocks noGrp="1"/>
          </p:cNvSpPr>
          <p:nvPr>
            <p:ph type="title"/>
          </p:nvPr>
        </p:nvSpPr>
        <p:spPr>
          <a:xfrm>
            <a:off x="258765" y="285752"/>
            <a:ext cx="8885237" cy="538163"/>
          </a:xfrm>
        </p:spPr>
        <p:txBody>
          <a:bodyPr/>
          <a:lstStyle/>
          <a:p>
            <a:pPr>
              <a:defRPr/>
            </a:pPr>
            <a:r>
              <a:rPr lang="en-US" altLang="zh-TW" dirty="0"/>
              <a:t>Intra prediction</a:t>
            </a:r>
            <a:endParaRPr lang="zh-TW" altLang="en-US" dirty="0">
              <a:ea typeface="新細明體" pitchFamily="18" charset="-120"/>
            </a:endParaRPr>
          </a:p>
        </p:txBody>
      </p:sp>
      <p:sp>
        <p:nvSpPr>
          <p:cNvPr id="3" name="內容版面配置區 2">
            <a:extLst>
              <a:ext uri="{FF2B5EF4-FFF2-40B4-BE49-F238E27FC236}">
                <a16:creationId xmlns:a16="http://schemas.microsoft.com/office/drawing/2014/main" id="{2CBDB9D8-2EE3-407F-8007-68D6BFBE5912}"/>
              </a:ext>
            </a:extLst>
          </p:cNvPr>
          <p:cNvSpPr>
            <a:spLocks noGrp="1"/>
          </p:cNvSpPr>
          <p:nvPr>
            <p:ph sz="quarter" idx="1"/>
          </p:nvPr>
        </p:nvSpPr>
        <p:spPr/>
        <p:txBody>
          <a:bodyPr/>
          <a:lstStyle/>
          <a:p>
            <a:pPr>
              <a:defRPr/>
            </a:pPr>
            <a:r>
              <a:rPr lang="en-US" altLang="zh-TW" sz="2000" dirty="0">
                <a:effectLst/>
              </a:rPr>
              <a:t>In [59], a fully connected neural network containing three hidden layers is used to generate prediction signals for the current block using its neighboring reconstructed pixels. </a:t>
            </a:r>
          </a:p>
          <a:p>
            <a:pPr>
              <a:defRPr/>
            </a:pPr>
            <a:endParaRPr lang="en-US" altLang="zh-TW" sz="2000" dirty="0">
              <a:effectLst/>
            </a:endParaRPr>
          </a:p>
          <a:p>
            <a:pPr>
              <a:defRPr/>
            </a:pPr>
            <a:r>
              <a:rPr lang="en-US" altLang="zh-TW" sz="2000" dirty="0">
                <a:effectLst/>
              </a:rPr>
              <a:t>Another fully connected network [59] is used to predict the probabilities of different modes for the current block using its neighboring reconstructed pixels. </a:t>
            </a:r>
          </a:p>
          <a:p>
            <a:pPr marL="0" indent="0">
              <a:buNone/>
              <a:defRPr/>
            </a:pPr>
            <a:endParaRPr lang="en-US" altLang="zh-TW" sz="2000" dirty="0">
              <a:effectLst/>
            </a:endParaRPr>
          </a:p>
          <a:p>
            <a:pPr>
              <a:defRPr/>
            </a:pPr>
            <a:r>
              <a:rPr lang="en-US" altLang="zh-TW" sz="2000" dirty="0">
                <a:effectLst/>
              </a:rPr>
              <a:t>Prediction signal can be generated in the transformed domain, and a set of non-separable transforms can be used to compress the prediction residues for different modes [59].</a:t>
            </a:r>
          </a:p>
          <a:p>
            <a:pPr>
              <a:defRPr/>
            </a:pPr>
            <a:endParaRPr lang="en-US" altLang="zh-TW" sz="2000" dirty="0">
              <a:effectLst/>
            </a:endParaRPr>
          </a:p>
        </p:txBody>
      </p:sp>
      <p:sp>
        <p:nvSpPr>
          <p:cNvPr id="26628" name="投影片編號版面配置區 3">
            <a:extLst>
              <a:ext uri="{FF2B5EF4-FFF2-40B4-BE49-F238E27FC236}">
                <a16:creationId xmlns:a16="http://schemas.microsoft.com/office/drawing/2014/main" id="{B945C517-69AA-4832-95EB-A53FCDA3D8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1pPr>
            <a:lvl2pPr marL="742950" indent="-285750">
              <a:lnSpc>
                <a:spcPct val="90000"/>
              </a:lnSpc>
              <a:spcBef>
                <a:spcPct val="30000"/>
              </a:spcBef>
              <a:buClr>
                <a:schemeClr val="tx2"/>
              </a:buClr>
              <a:buSzPct val="100000"/>
              <a:buFont typeface="75 Helvetica Bold" charset="0"/>
              <a:buChar char="–"/>
              <a:defRPr sz="2400">
                <a:solidFill>
                  <a:schemeClr val="tx1"/>
                </a:solidFill>
                <a:latin typeface="Times New Roman" panose="02020603050405020304" pitchFamily="18" charset="0"/>
                <a:ea typeface="標楷體" panose="03000509000000000000" pitchFamily="65" charset="-120"/>
              </a:defRPr>
            </a:lvl2pPr>
            <a:lvl3pPr marL="11430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3pPr>
            <a:lvl4pPr marL="16002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4pPr>
            <a:lvl5pPr marL="2057400" indent="-228600">
              <a:lnSpc>
                <a:spcPct val="95000"/>
              </a:lnSpc>
              <a:spcBef>
                <a:spcPct val="30000"/>
              </a:spcBef>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lnSpc>
                <a:spcPct val="95000"/>
              </a:lnSpc>
              <a:spcBef>
                <a:spcPct val="30000"/>
              </a:spcBef>
              <a:spcAft>
                <a:spcPct val="0"/>
              </a:spcAft>
              <a:buClr>
                <a:schemeClr val="tx2"/>
              </a:buClr>
              <a:buSzPct val="100000"/>
              <a:buFont typeface="75 Helvetica Bold" charset="0"/>
              <a:buChar char="•"/>
              <a:defRPr sz="2800">
                <a:solidFill>
                  <a:schemeClr val="tx1"/>
                </a:solidFill>
                <a:latin typeface="Times New Roman" panose="02020603050405020304" pitchFamily="18" charset="0"/>
                <a:ea typeface="標楷體" panose="03000509000000000000" pitchFamily="65" charset="-120"/>
              </a:defRPr>
            </a:lvl9pPr>
          </a:lstStyle>
          <a:p>
            <a:pPr eaLnBrk="0" fontAlgn="base" hangingPunct="0">
              <a:spcBef>
                <a:spcPct val="0"/>
              </a:spcBef>
              <a:spcAft>
                <a:spcPct val="0"/>
              </a:spcAft>
              <a:buClrTx/>
              <a:buSzTx/>
              <a:buNone/>
            </a:pPr>
            <a:fld id="{23CB364B-563B-436D-985D-F6EB7ACCA4DF}" type="slidenum">
              <a:rPr lang="zh-TW" altLang="en-US" sz="1400">
                <a:solidFill>
                  <a:srgbClr val="FFFFFF"/>
                </a:solidFill>
                <a:ea typeface="新細明體" panose="02020500000000000000" pitchFamily="18" charset="-120"/>
              </a:rPr>
              <a:pPr eaLnBrk="0" fontAlgn="base" hangingPunct="0">
                <a:spcBef>
                  <a:spcPct val="0"/>
                </a:spcBef>
                <a:spcAft>
                  <a:spcPct val="0"/>
                </a:spcAft>
                <a:buClrTx/>
                <a:buSzTx/>
                <a:buNone/>
              </a:pPr>
              <a:t>9</a:t>
            </a:fld>
            <a:endParaRPr lang="zh-TW" altLang="en-US" sz="1400">
              <a:solidFill>
                <a:srgbClr val="FFFFFF"/>
              </a:solidFill>
              <a:ea typeface="新細明體" panose="02020500000000000000" pitchFamily="18" charset="-120"/>
            </a:endParaRPr>
          </a:p>
        </p:txBody>
      </p:sp>
    </p:spTree>
  </p:cSld>
  <p:clrMapOvr>
    <a:masterClrMapping/>
  </p:clrMapOvr>
</p:sld>
</file>

<file path=ppt/theme/theme1.xml><?xml version="1.0" encoding="utf-8"?>
<a:theme xmlns:a="http://schemas.openxmlformats.org/drawingml/2006/main" name="ptt">
  <a:themeElements>
    <a:clrScheme name="">
      <a:dk1>
        <a:srgbClr val="000000"/>
      </a:dk1>
      <a:lt1>
        <a:srgbClr val="FFFFFF"/>
      </a:lt1>
      <a:dk2>
        <a:srgbClr val="0D0086"/>
      </a:dk2>
      <a:lt2>
        <a:srgbClr val="FAFD00"/>
      </a:lt2>
      <a:accent1>
        <a:srgbClr val="A763FF"/>
      </a:accent1>
      <a:accent2>
        <a:srgbClr val="FFAF00"/>
      </a:accent2>
      <a:accent3>
        <a:srgbClr val="AAAAC3"/>
      </a:accent3>
      <a:accent4>
        <a:srgbClr val="DADADA"/>
      </a:accent4>
      <a:accent5>
        <a:srgbClr val="D0B7FF"/>
      </a:accent5>
      <a:accent6>
        <a:srgbClr val="E79E00"/>
      </a:accent6>
      <a:hlink>
        <a:srgbClr val="098DFF"/>
      </a:hlink>
      <a:folHlink>
        <a:srgbClr val="03C15E"/>
      </a:folHlink>
    </a:clrScheme>
    <a:fontScheme name="Video Processing">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63DE8"/>
        </a:solidFill>
        <a:ln w="254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63DE8"/>
        </a:solidFill>
        <a:ln w="254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tt 1">
        <a:dk1>
          <a:srgbClr val="FFFFFF"/>
        </a:dk1>
        <a:lt1>
          <a:srgbClr val="FFFFFF"/>
        </a:lt1>
        <a:dk2>
          <a:srgbClr val="FAFD00"/>
        </a:dk2>
        <a:lt2>
          <a:srgbClr val="FFFFFF"/>
        </a:lt2>
        <a:accent1>
          <a:srgbClr val="A763FF"/>
        </a:accent1>
        <a:accent2>
          <a:srgbClr val="FFAF00"/>
        </a:accent2>
        <a:accent3>
          <a:srgbClr val="FFFFFF"/>
        </a:accent3>
        <a:accent4>
          <a:srgbClr val="DADADA"/>
        </a:accent4>
        <a:accent5>
          <a:srgbClr val="D0B7FF"/>
        </a:accent5>
        <a:accent6>
          <a:srgbClr val="E79E00"/>
        </a:accent6>
        <a:hlink>
          <a:srgbClr val="098DFF"/>
        </a:hlink>
        <a:folHlink>
          <a:srgbClr val="03C15E"/>
        </a:folHlink>
      </a:clrScheme>
      <a:clrMap bg1="lt1" tx1="dk1" bg2="lt2" tx2="dk2" accent1="accent1" accent2="accent2" accent3="accent3" accent4="accent4" accent5="accent5" accent6="accent6" hlink="hlink" folHlink="folHlink"/>
    </a:extraClrScheme>
    <a:extraClrScheme>
      <a:clrScheme name="ptt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tt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tt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tt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tt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tt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tt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444</TotalTime>
  <Words>3418</Words>
  <Application>Microsoft Office PowerPoint</Application>
  <PresentationFormat>如螢幕大小 (4:3)</PresentationFormat>
  <Paragraphs>292</Paragraphs>
  <Slides>41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41</vt:i4>
      </vt:variant>
    </vt:vector>
  </HeadingPairs>
  <TitlesOfParts>
    <vt:vector size="47" baseType="lpstr">
      <vt:lpstr>75 Helvetica Bold</vt:lpstr>
      <vt:lpstr>Arial</vt:lpstr>
      <vt:lpstr>Cambria Math</vt:lpstr>
      <vt:lpstr>Helvetica</vt:lpstr>
      <vt:lpstr>Times New Roman</vt:lpstr>
      <vt:lpstr>ptt</vt:lpstr>
      <vt:lpstr>PowerPoint 簡報</vt:lpstr>
      <vt:lpstr>Outline</vt:lpstr>
      <vt:lpstr>Introduction</vt:lpstr>
      <vt:lpstr>Deep schemes</vt:lpstr>
      <vt:lpstr>Deep schemes (cont.)</vt:lpstr>
      <vt:lpstr>Deep tools</vt:lpstr>
      <vt:lpstr>Deep tools (cont.)</vt:lpstr>
      <vt:lpstr>Deep tools (cont.)</vt:lpstr>
      <vt:lpstr>Intra prediction</vt:lpstr>
      <vt:lpstr>In-loop filtering</vt:lpstr>
      <vt:lpstr>In-loop filtering (cont.)</vt:lpstr>
      <vt:lpstr>Down- and up-sampling-based coding</vt:lpstr>
      <vt:lpstr>Fast algorithm for block partitioning</vt:lpstr>
      <vt:lpstr>Statistical learning paradigms</vt:lpstr>
      <vt:lpstr>Statistical learning paradigms (cont.)</vt:lpstr>
      <vt:lpstr>Coding strategies</vt:lpstr>
      <vt:lpstr>Coding strategies (cont.)</vt:lpstr>
      <vt:lpstr>NN-based intra prediction</vt:lpstr>
      <vt:lpstr>NN-based intra prediction (cont.)</vt:lpstr>
      <vt:lpstr>NN-based intra prediction (cont.)</vt:lpstr>
      <vt:lpstr>NN-based intra prediction (cont.)</vt:lpstr>
      <vt:lpstr>NN-based intra prediction (cont.)</vt:lpstr>
      <vt:lpstr>CNN-based in-loop filtering</vt:lpstr>
      <vt:lpstr>CNN-based in-loop filtering (cont.)</vt:lpstr>
      <vt:lpstr>Network structure</vt:lpstr>
      <vt:lpstr>Network structure (cont.)</vt:lpstr>
      <vt:lpstr>Network structure (cont.)</vt:lpstr>
      <vt:lpstr>Network structure (cont.)</vt:lpstr>
      <vt:lpstr>Network structure (cont.)</vt:lpstr>
      <vt:lpstr>Network structure (cont.)</vt:lpstr>
      <vt:lpstr>Network structure (cont.)</vt:lpstr>
      <vt:lpstr>Network structure (cont.)</vt:lpstr>
      <vt:lpstr>Network structure (cont.)</vt:lpstr>
      <vt:lpstr>Network structure (cont.)</vt:lpstr>
      <vt:lpstr>Network structure</vt:lpstr>
      <vt:lpstr>CNN-BARC</vt:lpstr>
      <vt:lpstr>CNN-BARC (cont.)</vt:lpstr>
      <vt:lpstr>CNN-Based block-adaptive-resolution coding</vt:lpstr>
      <vt:lpstr>CNN-Based block-adaptive-resolution coding (cont.)</vt:lpstr>
      <vt:lpstr>CNN-SR</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609410158</dc:creator>
  <cp:lastModifiedBy>user</cp:lastModifiedBy>
  <cp:revision>105</cp:revision>
  <cp:lastPrinted>2022-04-07T03:21:10Z</cp:lastPrinted>
  <dcterms:created xsi:type="dcterms:W3CDTF">2022-03-23T09:56:08Z</dcterms:created>
  <dcterms:modified xsi:type="dcterms:W3CDTF">2024-03-12T08:51:24Z</dcterms:modified>
</cp:coreProperties>
</file>