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57" r:id="rId2"/>
    <p:sldId id="258" r:id="rId3"/>
    <p:sldId id="264" r:id="rId4"/>
    <p:sldId id="265" r:id="rId5"/>
    <p:sldId id="267" r:id="rId6"/>
    <p:sldId id="266" r:id="rId7"/>
    <p:sldId id="268" r:id="rId8"/>
    <p:sldId id="259" r:id="rId9"/>
    <p:sldId id="260" r:id="rId10"/>
    <p:sldId id="261" r:id="rId11"/>
    <p:sldId id="262" r:id="rId12"/>
    <p:sldId id="263" r:id="rId13"/>
    <p:sldId id="269" r:id="rId14"/>
    <p:sldId id="272" r:id="rId15"/>
    <p:sldId id="273" r:id="rId16"/>
    <p:sldId id="271"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313" r:id="rId30"/>
    <p:sldId id="285" r:id="rId31"/>
    <p:sldId id="286" r:id="rId32"/>
    <p:sldId id="287" r:id="rId33"/>
    <p:sldId id="288" r:id="rId34"/>
    <p:sldId id="291" r:id="rId35"/>
    <p:sldId id="292" r:id="rId36"/>
    <p:sldId id="293" r:id="rId37"/>
    <p:sldId id="294" r:id="rId38"/>
    <p:sldId id="295" r:id="rId39"/>
    <p:sldId id="296" r:id="rId40"/>
    <p:sldId id="297" r:id="rId41"/>
    <p:sldId id="298" r:id="rId42"/>
    <p:sldId id="301" r:id="rId43"/>
    <p:sldId id="302" r:id="rId44"/>
    <p:sldId id="304" r:id="rId45"/>
    <p:sldId id="305" r:id="rId46"/>
    <p:sldId id="306" r:id="rId47"/>
    <p:sldId id="307" r:id="rId48"/>
    <p:sldId id="308" r:id="rId49"/>
    <p:sldId id="309" r:id="rId50"/>
    <p:sldId id="311" r:id="rId51"/>
    <p:sldId id="314" r:id="rId5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10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CDACDA9A-C000-4FBB-8D78-481731D0E8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E197D198-02DB-46E4-9288-6C36D33299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57636C-68AD-48FC-AA8E-AA58F09644DA}" type="datetimeFigureOut">
              <a:rPr lang="zh-TW" altLang="en-US" smtClean="0"/>
              <a:t>2024/3/12</a:t>
            </a:fld>
            <a:endParaRPr lang="zh-TW" altLang="en-US"/>
          </a:p>
        </p:txBody>
      </p:sp>
      <p:sp>
        <p:nvSpPr>
          <p:cNvPr id="4" name="頁尾版面配置區 3">
            <a:extLst>
              <a:ext uri="{FF2B5EF4-FFF2-40B4-BE49-F238E27FC236}">
                <a16:creationId xmlns:a16="http://schemas.microsoft.com/office/drawing/2014/main" id="{1C3B6F8C-F566-4F5C-B8ED-DDCB9B321B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ACD46F97-43CA-456D-9B12-A18E6B542F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946B3-8F68-4048-BF44-996301F76259}" type="slidenum">
              <a:rPr lang="zh-TW" altLang="en-US" smtClean="0"/>
              <a:t>‹#›</a:t>
            </a:fld>
            <a:endParaRPr lang="zh-TW" altLang="en-US"/>
          </a:p>
        </p:txBody>
      </p:sp>
    </p:spTree>
    <p:extLst>
      <p:ext uri="{BB962C8B-B14F-4D97-AF65-F5344CB8AC3E}">
        <p14:creationId xmlns:p14="http://schemas.microsoft.com/office/powerpoint/2010/main" val="24845900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2F991-6AD8-43E1-86DD-B70774C31E78}" type="datetimeFigureOut">
              <a:rPr lang="zh-TW" altLang="en-US" smtClean="0"/>
              <a:t>2024/3/12</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D8732-7870-4F8D-88B2-9AA2DCDF7ACF}" type="slidenum">
              <a:rPr lang="zh-TW" altLang="en-US" smtClean="0"/>
              <a:t>‹#›</a:t>
            </a:fld>
            <a:endParaRPr lang="zh-TW" altLang="en-US"/>
          </a:p>
        </p:txBody>
      </p:sp>
    </p:spTree>
    <p:extLst>
      <p:ext uri="{BB962C8B-B14F-4D97-AF65-F5344CB8AC3E}">
        <p14:creationId xmlns:p14="http://schemas.microsoft.com/office/powerpoint/2010/main" val="27110355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5CA0B3-ED51-452A-8D56-7D126713E20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43691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標題 7"/>
          <p:cNvSpPr>
            <a:spLocks noGrp="1"/>
          </p:cNvSpPr>
          <p:nvPr>
            <p:ph type="ctrTitle"/>
          </p:nvPr>
        </p:nvSpPr>
        <p:spPr>
          <a:xfrm>
            <a:off x="2362200" y="4038600"/>
            <a:ext cx="6477000" cy="1828800"/>
          </a:xfrm>
        </p:spPr>
        <p:txBody>
          <a:bodyPr anchor="b"/>
          <a:lstStyle>
            <a:lvl1pPr>
              <a:defRPr cap="all" baseline="0"/>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0625311-38EC-4B6F-BF7D-8BC3F10A1EA2}" type="datetime1">
              <a:rPr lang="zh-TW" altLang="en-US" smtClean="0"/>
              <a:t>2024/3/12</a:t>
            </a:fld>
            <a:endParaRPr lang="zh-TW" altLang="en-US"/>
          </a:p>
        </p:txBody>
      </p:sp>
      <p:sp>
        <p:nvSpPr>
          <p:cNvPr id="17" name="頁尾版面配置區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zh-TW" altLang="en-US"/>
          </a:p>
        </p:txBody>
      </p:sp>
      <p:sp>
        <p:nvSpPr>
          <p:cNvPr id="29" name="投影片編號版面配置區 28"/>
          <p:cNvSpPr>
            <a:spLocks noGrp="1"/>
          </p:cNvSpPr>
          <p:nvPr>
            <p:ph type="sldNum" sz="quarter" idx="12"/>
          </p:nvPr>
        </p:nvSpPr>
        <p:spPr>
          <a:xfrm>
            <a:off x="8001000" y="228600"/>
            <a:ext cx="838200" cy="381000"/>
          </a:xfrm>
        </p:spPr>
        <p:txBody>
          <a:bodyPr/>
          <a:lstStyle>
            <a:lvl1pPr>
              <a:defRPr>
                <a:solidFill>
                  <a:schemeClr val="tx2"/>
                </a:solidFill>
              </a:defRPr>
            </a:lvl1pPr>
          </a:lstStyle>
          <a:p>
            <a:fld id="{989FB112-FE3C-4008-8AC5-28F9C905B823}" type="slidenum">
              <a:rPr lang="zh-TW" altLang="en-US" smtClean="0"/>
              <a:t>‹#›</a:t>
            </a:fld>
            <a:endParaRPr lang="zh-TW" altLang="en-US"/>
          </a:p>
        </p:txBody>
      </p:sp>
    </p:spTree>
    <p:extLst>
      <p:ext uri="{BB962C8B-B14F-4D97-AF65-F5344CB8AC3E}">
        <p14:creationId xmlns:p14="http://schemas.microsoft.com/office/powerpoint/2010/main" val="128509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B573EB71-1CF4-4379-B3DA-30553A12A131}" type="datetime1">
              <a:rPr lang="zh-TW" altLang="en-US" smtClean="0"/>
              <a:t>2024/3/12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89FB112-FE3C-4008-8AC5-28F9C905B823}" type="slidenum">
              <a:rPr lang="zh-TW" altLang="en-US" smtClean="0"/>
              <a:t>‹#›</a:t>
            </a:fld>
            <a:endParaRPr lang="zh-TW" altLang="en-US"/>
          </a:p>
        </p:txBody>
      </p:sp>
    </p:spTree>
    <p:extLst>
      <p:ext uri="{BB962C8B-B14F-4D97-AF65-F5344CB8AC3E}">
        <p14:creationId xmlns:p14="http://schemas.microsoft.com/office/powerpoint/2010/main" val="78926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3200" y="609602"/>
            <a:ext cx="2057400" cy="5516563"/>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609600"/>
            <a:ext cx="5562600" cy="5516564"/>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a:off x="6553200" y="6248404"/>
            <a:ext cx="2209800" cy="365125"/>
          </a:xfrm>
        </p:spPr>
        <p:txBody>
          <a:bodyPr/>
          <a:lstStyle/>
          <a:p>
            <a:fld id="{4672A798-DB7A-4620-B8D4-05ACAFF502DD}" type="datetime1">
              <a:rPr lang="zh-TW" altLang="en-US" smtClean="0"/>
              <a:t>2024/3/12</a:t>
            </a:fld>
            <a:endParaRPr lang="zh-TW" altLang="en-US"/>
          </a:p>
        </p:txBody>
      </p:sp>
      <p:sp>
        <p:nvSpPr>
          <p:cNvPr id="5" name="頁尾版面配置區 4"/>
          <p:cNvSpPr>
            <a:spLocks noGrp="1"/>
          </p:cNvSpPr>
          <p:nvPr>
            <p:ph type="ftr" sz="quarter" idx="11"/>
          </p:nvPr>
        </p:nvSpPr>
        <p:spPr>
          <a:xfrm>
            <a:off x="457202" y="6248209"/>
            <a:ext cx="5573483" cy="365125"/>
          </a:xfrm>
        </p:spPr>
        <p:txBody>
          <a:bodyPr/>
          <a:lstStyle/>
          <a:p>
            <a:endParaRPr lang="zh-TW"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投影片編號版面配置區 5"/>
          <p:cNvSpPr>
            <a:spLocks noGrp="1"/>
          </p:cNvSpPr>
          <p:nvPr>
            <p:ph type="sldNum" sz="quarter" idx="12"/>
          </p:nvPr>
        </p:nvSpPr>
        <p:spPr>
          <a:xfrm rot="5400000">
            <a:off x="5989638" y="144462"/>
            <a:ext cx="533400" cy="244476"/>
          </a:xfrm>
        </p:spPr>
        <p:txBody>
          <a:bodyPr/>
          <a:lstStyle/>
          <a:p>
            <a:fld id="{989FB112-FE3C-4008-8AC5-28F9C905B823}" type="slidenum">
              <a:rPr lang="zh-TW" altLang="en-US" smtClean="0"/>
              <a:t>‹#›</a:t>
            </a:fld>
            <a:endParaRPr lang="zh-TW" altLang="en-US"/>
          </a:p>
        </p:txBody>
      </p:sp>
    </p:spTree>
    <p:extLst>
      <p:ext uri="{BB962C8B-B14F-4D97-AF65-F5344CB8AC3E}">
        <p14:creationId xmlns:p14="http://schemas.microsoft.com/office/powerpoint/2010/main" val="105330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8153400" cy="990600"/>
          </a:xfrm>
        </p:spPr>
        <p:txBody>
          <a:bodyPr>
            <a:normAutofit/>
          </a:bodyPr>
          <a:lstStyle>
            <a:lvl1pPr>
              <a:defRPr sz="4000"/>
            </a:lvl1pPr>
          </a:lstStyle>
          <a:p>
            <a:r>
              <a:rPr kumimoji="0" lang="zh-TW" altLang="en-US" dirty="0"/>
              <a:t>按一下以編輯母片標題樣式</a:t>
            </a:r>
            <a:endParaRPr kumimoji="0" lang="en-US" dirty="0"/>
          </a:p>
        </p:txBody>
      </p:sp>
      <p:sp>
        <p:nvSpPr>
          <p:cNvPr id="4" name="日期版面配置區 3"/>
          <p:cNvSpPr>
            <a:spLocks noGrp="1"/>
          </p:cNvSpPr>
          <p:nvPr>
            <p:ph type="dt" sz="half" idx="10"/>
          </p:nvPr>
        </p:nvSpPr>
        <p:spPr/>
        <p:txBody>
          <a:bodyPr/>
          <a:lstStyle/>
          <a:p>
            <a:fld id="{62AD6F04-5056-4231-926A-39CEEC534869}" type="datetime1">
              <a:rPr lang="zh-TW" altLang="en-US" smtClean="0"/>
              <a:t>2024/3/12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989FB112-FE3C-4008-8AC5-28F9C905B823}" type="slidenum">
              <a:rPr lang="zh-TW" altLang="en-US" smtClean="0"/>
              <a:t>‹#›</a:t>
            </a:fld>
            <a:endParaRPr lang="zh-TW" altLang="en-US"/>
          </a:p>
        </p:txBody>
      </p:sp>
      <p:sp>
        <p:nvSpPr>
          <p:cNvPr id="8" name="內容版面配置區 7"/>
          <p:cNvSpPr>
            <a:spLocks noGrp="1"/>
          </p:cNvSpPr>
          <p:nvPr>
            <p:ph sz="quarter" idx="1"/>
          </p:nvPr>
        </p:nvSpPr>
        <p:spPr>
          <a:xfrm>
            <a:off x="612648" y="1600200"/>
            <a:ext cx="8153400" cy="4495800"/>
          </a:xfrm>
        </p:spPr>
        <p:txBody>
          <a:body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Tree>
    <p:extLst>
      <p:ext uri="{BB962C8B-B14F-4D97-AF65-F5344CB8AC3E}">
        <p14:creationId xmlns:p14="http://schemas.microsoft.com/office/powerpoint/2010/main" val="122368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371601"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標題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TW" altLang="en-US"/>
              <a:t>按一下以編輯母片標題樣式</a:t>
            </a:r>
            <a:endParaRPr kumimoji="0" lang="en-US"/>
          </a:p>
        </p:txBody>
      </p:sp>
      <p:sp>
        <p:nvSpPr>
          <p:cNvPr id="12" name="日期版面配置區 11"/>
          <p:cNvSpPr>
            <a:spLocks noGrp="1"/>
          </p:cNvSpPr>
          <p:nvPr>
            <p:ph type="dt" sz="half" idx="10"/>
          </p:nvPr>
        </p:nvSpPr>
        <p:spPr/>
        <p:txBody>
          <a:bodyPr/>
          <a:lstStyle/>
          <a:p>
            <a:fld id="{0B7DD1E7-D54F-4DC7-BF3A-9D4C3970ABA4}" type="datetime1">
              <a:rPr lang="zh-TW" altLang="en-US" smtClean="0"/>
              <a:t>2024/3/12</a:t>
            </a:fld>
            <a:endParaRPr lang="zh-TW" altLang="en-US"/>
          </a:p>
        </p:txBody>
      </p:sp>
      <p:sp>
        <p:nvSpPr>
          <p:cNvPr id="13" name="投影片編號版面配置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89FB112-FE3C-4008-8AC5-28F9C905B823}" type="slidenum">
              <a:rPr lang="zh-TW" altLang="en-US" smtClean="0"/>
              <a:t>‹#›</a:t>
            </a:fld>
            <a:endParaRPr lang="zh-TW" altLang="en-US"/>
          </a:p>
        </p:txBody>
      </p:sp>
      <p:sp>
        <p:nvSpPr>
          <p:cNvPr id="14" name="頁尾版面配置區 13"/>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44608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9" name="內容版面配置區 8"/>
          <p:cNvSpPr>
            <a:spLocks noGrp="1"/>
          </p:cNvSpPr>
          <p:nvPr>
            <p:ph sz="quarter" idx="1"/>
          </p:nvPr>
        </p:nvSpPr>
        <p:spPr>
          <a:xfrm>
            <a:off x="609600" y="1589567"/>
            <a:ext cx="38862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844901" y="1589567"/>
            <a:ext cx="38862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8" name="日期版面配置區 7"/>
          <p:cNvSpPr>
            <a:spLocks noGrp="1"/>
          </p:cNvSpPr>
          <p:nvPr>
            <p:ph type="dt" sz="half" idx="15"/>
          </p:nvPr>
        </p:nvSpPr>
        <p:spPr/>
        <p:txBody>
          <a:bodyPr rtlCol="0"/>
          <a:lstStyle/>
          <a:p>
            <a:fld id="{3789A662-736B-4C15-BB87-71CB30F3A1DD}" type="datetime1">
              <a:rPr lang="zh-TW" altLang="en-US" smtClean="0"/>
              <a:t>2024/3/12</a:t>
            </a:fld>
            <a:endParaRPr lang="zh-TW" altLang="en-US"/>
          </a:p>
        </p:txBody>
      </p:sp>
      <p:sp>
        <p:nvSpPr>
          <p:cNvPr id="10" name="投影片編號版面配置區 9"/>
          <p:cNvSpPr>
            <a:spLocks noGrp="1"/>
          </p:cNvSpPr>
          <p:nvPr>
            <p:ph type="sldNum" sz="quarter" idx="16"/>
          </p:nvPr>
        </p:nvSpPr>
        <p:spPr/>
        <p:txBody>
          <a:bodyPr rtlCol="0"/>
          <a:lstStyle/>
          <a:p>
            <a:fld id="{989FB112-FE3C-4008-8AC5-28F9C905B823}" type="slidenum">
              <a:rPr lang="zh-TW" altLang="en-US" smtClean="0"/>
              <a:t>‹#›</a:t>
            </a:fld>
            <a:endParaRPr lang="zh-TW" altLang="en-US"/>
          </a:p>
        </p:txBody>
      </p:sp>
      <p:sp>
        <p:nvSpPr>
          <p:cNvPr id="12" name="頁尾版面配置區 11"/>
          <p:cNvSpPr>
            <a:spLocks noGrp="1"/>
          </p:cNvSpPr>
          <p:nvPr>
            <p:ph type="ftr" sz="quarter" idx="17"/>
          </p:nvPr>
        </p:nvSpPr>
        <p:spPr/>
        <p:txBody>
          <a:bodyPr rtlCol="0"/>
          <a:lstStyle/>
          <a:p>
            <a:endParaRPr lang="zh-TW" altLang="en-US"/>
          </a:p>
        </p:txBody>
      </p:sp>
    </p:spTree>
    <p:extLst>
      <p:ext uri="{BB962C8B-B14F-4D97-AF65-F5344CB8AC3E}">
        <p14:creationId xmlns:p14="http://schemas.microsoft.com/office/powerpoint/2010/main" val="369052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3400" y="273050"/>
            <a:ext cx="8153400" cy="869950"/>
          </a:xfrm>
        </p:spPr>
        <p:txBody>
          <a:bodyPr anchor="ctr"/>
          <a:lstStyle>
            <a:lvl1pPr>
              <a:defRPr/>
            </a:lvl1pPr>
          </a:lstStyle>
          <a:p>
            <a:r>
              <a:rPr kumimoji="0" lang="zh-TW" altLang="en-US"/>
              <a:t>按一下以編輯母片標題樣式</a:t>
            </a:r>
            <a:endParaRPr kumimoji="0" lang="en-US"/>
          </a:p>
        </p:txBody>
      </p:sp>
      <p:sp>
        <p:nvSpPr>
          <p:cNvPr id="11" name="內容版面配置區 10"/>
          <p:cNvSpPr>
            <a:spLocks noGrp="1"/>
          </p:cNvSpPr>
          <p:nvPr>
            <p:ph sz="quarter" idx="2"/>
          </p:nvPr>
        </p:nvSpPr>
        <p:spPr>
          <a:xfrm>
            <a:off x="609600" y="2438400"/>
            <a:ext cx="3886200" cy="35814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800600" y="2438400"/>
            <a:ext cx="3886200" cy="35814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0" name="日期版面配置區 9"/>
          <p:cNvSpPr>
            <a:spLocks noGrp="1"/>
          </p:cNvSpPr>
          <p:nvPr>
            <p:ph type="dt" sz="half" idx="15"/>
          </p:nvPr>
        </p:nvSpPr>
        <p:spPr/>
        <p:txBody>
          <a:bodyPr rtlCol="0"/>
          <a:lstStyle/>
          <a:p>
            <a:fld id="{07DE8D9F-7DD5-4DF8-B5D5-7AE0C1ED1110}" type="datetime1">
              <a:rPr lang="zh-TW" altLang="en-US" smtClean="0"/>
              <a:t>2024/3/12</a:t>
            </a:fld>
            <a:endParaRPr lang="zh-TW" altLang="en-US"/>
          </a:p>
        </p:txBody>
      </p:sp>
      <p:sp>
        <p:nvSpPr>
          <p:cNvPr id="12" name="投影片編號版面配置區 11"/>
          <p:cNvSpPr>
            <a:spLocks noGrp="1"/>
          </p:cNvSpPr>
          <p:nvPr>
            <p:ph type="sldNum" sz="quarter" idx="16"/>
          </p:nvPr>
        </p:nvSpPr>
        <p:spPr/>
        <p:txBody>
          <a:bodyPr rtlCol="0"/>
          <a:lstStyle/>
          <a:p>
            <a:fld id="{989FB112-FE3C-4008-8AC5-28F9C905B823}" type="slidenum">
              <a:rPr lang="zh-TW" altLang="en-US" smtClean="0"/>
              <a:t>‹#›</a:t>
            </a:fld>
            <a:endParaRPr lang="zh-TW" altLang="en-US"/>
          </a:p>
        </p:txBody>
      </p:sp>
      <p:sp>
        <p:nvSpPr>
          <p:cNvPr id="14" name="頁尾版面配置區 13"/>
          <p:cNvSpPr>
            <a:spLocks noGrp="1"/>
          </p:cNvSpPr>
          <p:nvPr>
            <p:ph type="ftr" sz="quarter" idx="17"/>
          </p:nvPr>
        </p:nvSpPr>
        <p:spPr/>
        <p:txBody>
          <a:bodyPr rtlCol="0"/>
          <a:lstStyle/>
          <a:p>
            <a:endParaRPr lang="zh-TW" altLang="en-US"/>
          </a:p>
        </p:txBody>
      </p:sp>
      <p:sp>
        <p:nvSpPr>
          <p:cNvPr id="16" name="文字版面配置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
        <p:nvSpPr>
          <p:cNvPr id="15" name="文字版面配置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Tree>
    <p:extLst>
      <p:ext uri="{BB962C8B-B14F-4D97-AF65-F5344CB8AC3E}">
        <p14:creationId xmlns:p14="http://schemas.microsoft.com/office/powerpoint/2010/main" val="388077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551AB93F-96FD-4271-A311-A2C2B15A2A43}" type="datetime1">
              <a:rPr lang="zh-TW" altLang="en-US" smtClean="0"/>
              <a:t>2024/3/12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989FB112-FE3C-4008-8AC5-28F9C905B823}" type="slidenum">
              <a:rPr lang="zh-TW" altLang="en-US" smtClean="0"/>
              <a:t>‹#›</a:t>
            </a:fld>
            <a:endParaRPr lang="zh-TW" altLang="en-US"/>
          </a:p>
        </p:txBody>
      </p:sp>
    </p:spTree>
    <p:extLst>
      <p:ext uri="{BB962C8B-B14F-4D97-AF65-F5344CB8AC3E}">
        <p14:creationId xmlns:p14="http://schemas.microsoft.com/office/powerpoint/2010/main" val="11488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87527E5-32DD-45D6-B130-4EB4F77B891B}" type="datetime1">
              <a:rPr lang="zh-TW" altLang="en-US" smtClean="0"/>
              <a:t>2024/3/12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0" y="6248400"/>
            <a:ext cx="533400" cy="381000"/>
          </a:xfrm>
        </p:spPr>
        <p:txBody>
          <a:bodyPr/>
          <a:lstStyle>
            <a:lvl1pPr>
              <a:defRPr>
                <a:solidFill>
                  <a:schemeClr val="tx2"/>
                </a:solidFill>
              </a:defRPr>
            </a:lvl1pPr>
          </a:lstStyle>
          <a:p>
            <a:fld id="{989FB112-FE3C-4008-8AC5-28F9C905B823}" type="slidenum">
              <a:rPr lang="zh-TW" altLang="en-US" smtClean="0"/>
              <a:t>‹#›</a:t>
            </a:fld>
            <a:endParaRPr lang="zh-TW" altLang="en-US"/>
          </a:p>
        </p:txBody>
      </p:sp>
    </p:spTree>
    <p:extLst>
      <p:ext uri="{BB962C8B-B14F-4D97-AF65-F5344CB8AC3E}">
        <p14:creationId xmlns:p14="http://schemas.microsoft.com/office/powerpoint/2010/main" val="145116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8077200" cy="869950"/>
          </a:xfrm>
        </p:spPr>
        <p:txBody>
          <a:bodyPr anchor="ctr"/>
          <a:lstStyle>
            <a:lvl1pPr algn="l">
              <a:buNone/>
              <a:defRPr sz="4400" b="0"/>
            </a:lvl1p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fld id="{0E66F3E9-B5AD-4CCF-906D-1CEF92002BC9}" type="datetime1">
              <a:rPr lang="zh-TW" altLang="en-US" smtClean="0"/>
              <a:t>2024/3/12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989FB112-FE3C-4008-8AC5-28F9C905B823}" type="slidenum">
              <a:rPr lang="zh-TW" altLang="en-US" smtClean="0"/>
              <a:t>‹#›</a:t>
            </a:fld>
            <a:endParaRPr lang="zh-TW" altLang="en-US"/>
          </a:p>
        </p:txBody>
      </p:sp>
      <p:sp>
        <p:nvSpPr>
          <p:cNvPr id="3" name="文字版面配置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9" name="內容版面配置區 8"/>
          <p:cNvSpPr>
            <a:spLocks noGrp="1"/>
          </p:cNvSpPr>
          <p:nvPr>
            <p:ph sz="quarter" idx="1"/>
          </p:nvPr>
        </p:nvSpPr>
        <p:spPr>
          <a:xfrm>
            <a:off x="2362200" y="1752600"/>
            <a:ext cx="6400800" cy="4419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extLst>
      <p:ext uri="{BB962C8B-B14F-4D97-AF65-F5344CB8AC3E}">
        <p14:creationId xmlns:p14="http://schemas.microsoft.com/office/powerpoint/2010/main" val="48387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a:t>按一下以編輯母片文字樣式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標題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TW" altLang="en-US"/>
              <a:t>按一下以編輯母片標題樣式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日期版面配置區 11"/>
          <p:cNvSpPr>
            <a:spLocks noGrp="1"/>
          </p:cNvSpPr>
          <p:nvPr>
            <p:ph type="dt" sz="half" idx="10"/>
          </p:nvPr>
        </p:nvSpPr>
        <p:spPr>
          <a:xfrm>
            <a:off x="6248400" y="6248402"/>
            <a:ext cx="2667000" cy="365125"/>
          </a:xfrm>
        </p:spPr>
        <p:txBody>
          <a:bodyPr rtlCol="0"/>
          <a:lstStyle/>
          <a:p>
            <a:fld id="{621D5C56-01E6-4E40-BBF1-6A7A733E459E}" type="datetime1">
              <a:rPr lang="zh-TW" altLang="en-US" smtClean="0"/>
              <a:t>2024/3/12</a:t>
            </a:fld>
            <a:endParaRPr lang="zh-TW" altLang="en-US"/>
          </a:p>
        </p:txBody>
      </p:sp>
      <p:sp>
        <p:nvSpPr>
          <p:cNvPr id="13" name="投影片編號版面配置區 12"/>
          <p:cNvSpPr>
            <a:spLocks noGrp="1"/>
          </p:cNvSpPr>
          <p:nvPr>
            <p:ph type="sldNum" sz="quarter" idx="11"/>
          </p:nvPr>
        </p:nvSpPr>
        <p:spPr>
          <a:xfrm>
            <a:off x="0" y="4667249"/>
            <a:ext cx="1447800" cy="663578"/>
          </a:xfrm>
        </p:spPr>
        <p:txBody>
          <a:bodyPr rtlCol="0"/>
          <a:lstStyle>
            <a:lvl1pPr>
              <a:defRPr sz="2800"/>
            </a:lvl1pPr>
          </a:lstStyle>
          <a:p>
            <a:fld id="{989FB112-FE3C-4008-8AC5-28F9C905B823}" type="slidenum">
              <a:rPr lang="zh-TW" altLang="en-US" smtClean="0"/>
              <a:t>‹#›</a:t>
            </a:fld>
            <a:endParaRPr lang="zh-TW" altLang="en-US"/>
          </a:p>
        </p:txBody>
      </p:sp>
      <p:sp>
        <p:nvSpPr>
          <p:cNvPr id="14" name="頁尾版面配置區 13"/>
          <p:cNvSpPr>
            <a:spLocks noGrp="1"/>
          </p:cNvSpPr>
          <p:nvPr>
            <p:ph type="ftr" sz="quarter" idx="12"/>
          </p:nvPr>
        </p:nvSpPr>
        <p:spPr>
          <a:xfrm>
            <a:off x="1600200" y="6248208"/>
            <a:ext cx="4572000" cy="365125"/>
          </a:xfrm>
        </p:spPr>
        <p:txBody>
          <a:bodyPr rtlCol="0"/>
          <a:lstStyle/>
          <a:p>
            <a:endParaRPr lang="zh-TW" altLang="en-US"/>
          </a:p>
        </p:txBody>
      </p:sp>
      <p:sp>
        <p:nvSpPr>
          <p:cNvPr id="3" name="圖片版面配置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TW" altLang="en-US"/>
              <a:t>按一下圖示以新增圖片</a:t>
            </a:r>
            <a:endParaRPr kumimoji="0" lang="en-US" dirty="0"/>
          </a:p>
        </p:txBody>
      </p:sp>
    </p:spTree>
    <p:extLst>
      <p:ext uri="{BB962C8B-B14F-4D97-AF65-F5344CB8AC3E}">
        <p14:creationId xmlns:p14="http://schemas.microsoft.com/office/powerpoint/2010/main" val="147194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228600"/>
            <a:ext cx="8153400" cy="990600"/>
          </a:xfrm>
          <a:prstGeom prst="rect">
            <a:avLst/>
          </a:prstGeom>
        </p:spPr>
        <p:txBody>
          <a:bodyPr vert="horz" anchor="ctr">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A9929E5-2759-44CF-83F1-B329C895B99A}" type="datetime1">
              <a:rPr lang="zh-TW" altLang="en-US" smtClean="0"/>
              <a:t>2024/3/12</a:t>
            </a:fld>
            <a:endParaRPr lang="zh-TW" altLang="en-US"/>
          </a:p>
        </p:txBody>
      </p:sp>
      <p:sp>
        <p:nvSpPr>
          <p:cNvPr id="3" name="頁尾版面配置區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TW"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投影片編號版面配置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89FB112-FE3C-4008-8AC5-28F9C905B823}" type="slidenum">
              <a:rPr lang="zh-TW" altLang="en-US" smtClean="0"/>
              <a:t>‹#›</a:t>
            </a:fld>
            <a:endParaRPr lang="zh-TW" altLang="en-US"/>
          </a:p>
        </p:txBody>
      </p:sp>
    </p:spTree>
    <p:extLst>
      <p:ext uri="{BB962C8B-B14F-4D97-AF65-F5344CB8AC3E}">
        <p14:creationId xmlns:p14="http://schemas.microsoft.com/office/powerpoint/2010/main" val="557380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19672" y="1340768"/>
            <a:ext cx="6477000" cy="2764904"/>
          </a:xfrm>
        </p:spPr>
        <p:txBody>
          <a:bodyPr>
            <a:normAutofit fontScale="90000"/>
          </a:bodyPr>
          <a:lstStyle/>
          <a:p>
            <a:pPr algn="ctr"/>
            <a:br>
              <a:rPr lang="en-US" altLang="zh-TW" sz="4900" cap="none" dirty="0">
                <a:latin typeface="Times New Roman" pitchFamily="18" charset="0"/>
                <a:cs typeface="Times New Roman" pitchFamily="18" charset="0"/>
              </a:rPr>
            </a:br>
            <a:r>
              <a:rPr lang="en-US" altLang="zh-TW" sz="4900" cap="none" dirty="0">
                <a:latin typeface="Times New Roman" pitchFamily="18" charset="0"/>
                <a:cs typeface="Times New Roman" pitchFamily="18" charset="0"/>
              </a:rPr>
              <a:t>Chapter 10</a:t>
            </a:r>
            <a:br>
              <a:rPr lang="en-US" altLang="zh-TW" sz="4900" cap="none" dirty="0">
                <a:latin typeface="Times New Roman" pitchFamily="18" charset="0"/>
                <a:cs typeface="Times New Roman" pitchFamily="18" charset="0"/>
              </a:rPr>
            </a:br>
            <a:r>
              <a:rPr lang="en-US" altLang="zh-TW" sz="4900" cap="none" dirty="0">
                <a:latin typeface="Times New Roman" pitchFamily="18" charset="0"/>
                <a:cs typeface="Times New Roman" pitchFamily="18" charset="0"/>
              </a:rPr>
              <a:t>3-D Video Representation Using Depth Maps</a:t>
            </a:r>
            <a:br>
              <a:rPr lang="en-US" altLang="zh-TW" dirty="0">
                <a:latin typeface="Times New Roman" pitchFamily="18" charset="0"/>
                <a:cs typeface="Times New Roman" pitchFamily="18" charset="0"/>
              </a:rPr>
            </a:b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475656" y="3933056"/>
            <a:ext cx="8888288" cy="685800"/>
          </a:xfrm>
        </p:spPr>
        <p:txBody>
          <a:bodyPr>
            <a:normAutofit/>
          </a:bodyPr>
          <a:lstStyle/>
          <a:p>
            <a:r>
              <a:rPr lang="en-US" altLang="zh-TW" sz="2200" dirty="0" err="1">
                <a:solidFill>
                  <a:schemeClr val="accent5"/>
                </a:solidFill>
              </a:rPr>
              <a:t>Karsten</a:t>
            </a:r>
            <a:r>
              <a:rPr lang="en-US" altLang="zh-TW" sz="2200" dirty="0">
                <a:solidFill>
                  <a:schemeClr val="accent5"/>
                </a:solidFill>
              </a:rPr>
              <a:t> </a:t>
            </a:r>
            <a:r>
              <a:rPr lang="en-US" altLang="zh-TW" sz="2200" dirty="0" err="1">
                <a:solidFill>
                  <a:schemeClr val="accent5"/>
                </a:solidFill>
              </a:rPr>
              <a:t>Mu¨ller</a:t>
            </a:r>
            <a:r>
              <a:rPr lang="en-US" altLang="zh-TW" sz="2200" dirty="0">
                <a:solidFill>
                  <a:schemeClr val="accent5"/>
                </a:solidFill>
              </a:rPr>
              <a:t>, Philipp </a:t>
            </a:r>
            <a:r>
              <a:rPr lang="en-US" altLang="zh-TW" sz="2200" dirty="0" err="1">
                <a:solidFill>
                  <a:schemeClr val="accent5"/>
                </a:solidFill>
              </a:rPr>
              <a:t>Merkle</a:t>
            </a:r>
            <a:r>
              <a:rPr lang="en-US" altLang="zh-TW" sz="2200" dirty="0">
                <a:solidFill>
                  <a:schemeClr val="accent5"/>
                </a:solidFill>
              </a:rPr>
              <a:t>, and Thomas </a:t>
            </a:r>
            <a:r>
              <a:rPr lang="en-US" altLang="zh-TW" sz="2200" dirty="0" err="1">
                <a:solidFill>
                  <a:schemeClr val="accent5"/>
                </a:solidFill>
              </a:rPr>
              <a:t>Wiegand</a:t>
            </a:r>
            <a:endParaRPr lang="zh-TW" altLang="en-US" sz="2200" dirty="0">
              <a:solidFill>
                <a:schemeClr val="accent5"/>
              </a:solidFill>
            </a:endParaRPr>
          </a:p>
        </p:txBody>
      </p:sp>
      <p:sp>
        <p:nvSpPr>
          <p:cNvPr id="7" name="投影片編號版面配置區 6">
            <a:extLst>
              <a:ext uri="{FF2B5EF4-FFF2-40B4-BE49-F238E27FC236}">
                <a16:creationId xmlns:a16="http://schemas.microsoft.com/office/drawing/2014/main" id="{62C8DC12-A22C-43D4-A200-35DA16D05FA5}"/>
              </a:ext>
            </a:extLst>
          </p:cNvPr>
          <p:cNvSpPr>
            <a:spLocks noGrp="1"/>
          </p:cNvSpPr>
          <p:nvPr>
            <p:ph type="sldNum" sz="quarter" idx="12"/>
          </p:nvPr>
        </p:nvSpPr>
        <p:spPr/>
        <p:txBody>
          <a:bodyPr/>
          <a:lstStyle/>
          <a:p>
            <a:fld id="{989FB112-FE3C-4008-8AC5-28F9C905B823}" type="slidenum">
              <a:rPr lang="zh-TW" altLang="en-US" smtClean="0"/>
              <a:t>1</a:t>
            </a:fld>
            <a:endParaRPr lang="zh-TW" altLang="en-US"/>
          </a:p>
        </p:txBody>
      </p:sp>
    </p:spTree>
    <p:extLst>
      <p:ext uri="{BB962C8B-B14F-4D97-AF65-F5344CB8AC3E}">
        <p14:creationId xmlns:p14="http://schemas.microsoft.com/office/powerpoint/2010/main" val="245764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3" name="內容版面配置區 2"/>
          <p:cNvSpPr>
            <a:spLocks noGrp="1"/>
          </p:cNvSpPr>
          <p:nvPr>
            <p:ph sz="quarter" idx="1"/>
          </p:nvPr>
        </p:nvSpPr>
        <p:spPr/>
        <p:txBody>
          <a:bodyPr>
            <a:noAutofit/>
          </a:bodyPr>
          <a:lstStyle/>
          <a:p>
            <a:pPr algn="just"/>
            <a:r>
              <a:rPr lang="en-US" altLang="zh-TW" sz="2200" dirty="0"/>
              <a:t>In current displays, two contradicting requirements have to be fulfilled: a strong depth impression and a seamless viewing change between neighboring stereo pairs. </a:t>
            </a:r>
          </a:p>
          <a:p>
            <a:pPr algn="just"/>
            <a:r>
              <a:rPr lang="en-US" altLang="zh-TW" sz="2200" dirty="0"/>
              <a:t>If a 3-D ultrahigh resolution display with a large number of views will be used, the disparity range between neighboring views can be made very small to provide seamless viewpoint change.  </a:t>
            </a:r>
            <a:endParaRPr lang="zh-TW" altLang="en-US" sz="2200" dirty="0"/>
          </a:p>
        </p:txBody>
      </p:sp>
      <p:sp>
        <p:nvSpPr>
          <p:cNvPr id="7" name="投影片編號版面配置區 6">
            <a:extLst>
              <a:ext uri="{FF2B5EF4-FFF2-40B4-BE49-F238E27FC236}">
                <a16:creationId xmlns:a16="http://schemas.microsoft.com/office/drawing/2014/main" id="{F823826A-EDBE-45DB-85F1-6B7E3FC6242F}"/>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10</a:t>
            </a:fld>
            <a:endParaRPr lang="zh-TW" altLang="en-US"/>
          </a:p>
        </p:txBody>
      </p:sp>
    </p:spTree>
    <p:extLst>
      <p:ext uri="{BB962C8B-B14F-4D97-AF65-F5344CB8AC3E}">
        <p14:creationId xmlns:p14="http://schemas.microsoft.com/office/powerpoint/2010/main" val="424445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3" name="內容版面配置區 2"/>
          <p:cNvSpPr>
            <a:spLocks noGrp="1"/>
          </p:cNvSpPr>
          <p:nvPr>
            <p:ph sz="quarter" idx="1"/>
          </p:nvPr>
        </p:nvSpPr>
        <p:spPr>
          <a:xfrm>
            <a:off x="612648" y="1600200"/>
            <a:ext cx="8153400" cy="4925144"/>
          </a:xfrm>
        </p:spPr>
        <p:txBody>
          <a:bodyPr>
            <a:normAutofit/>
          </a:bodyPr>
          <a:lstStyle/>
          <a:p>
            <a:pPr marL="0" indent="0">
              <a:buNone/>
            </a:pPr>
            <a:r>
              <a:rPr lang="en-US" altLang="zh-TW" sz="2600" b="1" dirty="0">
                <a:solidFill>
                  <a:srgbClr val="002060"/>
                </a:solidFill>
                <a:latin typeface="Times New Roman" panose="02020603050405020304" pitchFamily="18" charset="0"/>
                <a:cs typeface="Times New Roman" panose="02020603050405020304" pitchFamily="18" charset="0"/>
              </a:rPr>
              <a:t>B. </a:t>
            </a:r>
            <a:r>
              <a:rPr lang="en-US" altLang="zh-TW" sz="2600" b="1" dirty="0" err="1">
                <a:solidFill>
                  <a:srgbClr val="002060"/>
                </a:solidFill>
                <a:latin typeface="Times New Roman" panose="02020603050405020304" pitchFamily="18" charset="0"/>
                <a:cs typeface="Times New Roman" panose="02020603050405020304" pitchFamily="18" charset="0"/>
              </a:rPr>
              <a:t>Multiview</a:t>
            </a:r>
            <a:r>
              <a:rPr lang="en-US" altLang="zh-TW" sz="2600" b="1" dirty="0">
                <a:solidFill>
                  <a:srgbClr val="002060"/>
                </a:solidFill>
                <a:latin typeface="Times New Roman" panose="02020603050405020304" pitchFamily="18" charset="0"/>
                <a:cs typeface="Times New Roman" panose="02020603050405020304" pitchFamily="18" charset="0"/>
              </a:rPr>
              <a:t> Video Coding (MVC)</a:t>
            </a:r>
          </a:p>
          <a:p>
            <a:pPr algn="just"/>
            <a:r>
              <a:rPr lang="en-US" altLang="zh-TW" sz="2400" dirty="0"/>
              <a:t>In multiple view scenarios, the camera views share common scene content such that a coding gain is achievable by exploiting statistical dependencies in spatially neighboring views. </a:t>
            </a:r>
          </a:p>
          <a:p>
            <a:pPr algn="just"/>
            <a:r>
              <a:rPr lang="en-US" altLang="zh-TW" sz="2400" dirty="0"/>
              <a:t>An MVC coder basically consists of </a:t>
            </a:r>
            <a:r>
              <a:rPr lang="en-US" altLang="zh-TW" sz="2400" i="1" dirty="0"/>
              <a:t>N</a:t>
            </a:r>
            <a:r>
              <a:rPr lang="en-US" altLang="zh-TW" sz="2400" dirty="0"/>
              <a:t> parallelized single-view coders. Each of them uses temporal prediction structures, where a sequence of successive pictures is coded as intra (</a:t>
            </a:r>
            <a:r>
              <a:rPr lang="en-US" altLang="zh-TW" sz="2400" i="1" dirty="0"/>
              <a:t>I</a:t>
            </a:r>
            <a:r>
              <a:rPr lang="en-US" altLang="zh-TW" sz="2400" dirty="0"/>
              <a:t>), predictive (</a:t>
            </a:r>
            <a:r>
              <a:rPr lang="en-US" altLang="zh-TW" sz="2400" i="1" dirty="0"/>
              <a:t>P</a:t>
            </a:r>
            <a:r>
              <a:rPr lang="en-US" altLang="zh-TW" sz="2400" dirty="0"/>
              <a:t>), or bi-predictive (</a:t>
            </a:r>
            <a:r>
              <a:rPr lang="en-US" altLang="zh-TW" sz="2400" i="1" dirty="0"/>
              <a:t>B</a:t>
            </a:r>
            <a:r>
              <a:rPr lang="en-US" altLang="zh-TW" sz="2400" dirty="0"/>
              <a:t>) pictures.</a:t>
            </a:r>
          </a:p>
        </p:txBody>
      </p:sp>
      <p:sp>
        <p:nvSpPr>
          <p:cNvPr id="7" name="投影片編號版面配置區 6">
            <a:extLst>
              <a:ext uri="{FF2B5EF4-FFF2-40B4-BE49-F238E27FC236}">
                <a16:creationId xmlns:a16="http://schemas.microsoft.com/office/drawing/2014/main" id="{BEED6FBA-698B-4798-98A3-CDE06668A08E}"/>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11</a:t>
            </a:fld>
            <a:endParaRPr lang="zh-TW" altLang="en-US"/>
          </a:p>
        </p:txBody>
      </p:sp>
    </p:spTree>
    <p:extLst>
      <p:ext uri="{BB962C8B-B14F-4D97-AF65-F5344CB8AC3E}">
        <p14:creationId xmlns:p14="http://schemas.microsoft.com/office/powerpoint/2010/main" val="3329335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p:txBody>
          <a:bodyPr>
            <a:normAutofit/>
          </a:bodyPr>
          <a:lstStyle/>
          <a:p>
            <a:pPr algn="just"/>
            <a:r>
              <a:rPr lang="en-US" altLang="zh-TW" sz="2200" dirty="0"/>
              <a:t>To improve coding efficiency, we may use hierarchical </a:t>
            </a:r>
            <a:r>
              <a:rPr lang="en-US" altLang="zh-TW" sz="2200" i="1" dirty="0"/>
              <a:t>B</a:t>
            </a:r>
            <a:r>
              <a:rPr lang="en-US" altLang="zh-TW" sz="2200" dirty="0"/>
              <a:t> pictures [42], where a </a:t>
            </a:r>
            <a:r>
              <a:rPr lang="en-US" altLang="zh-TW" sz="2200" i="1" dirty="0"/>
              <a:t>B</a:t>
            </a:r>
            <a:r>
              <a:rPr lang="en-US" altLang="zh-TW" sz="2200" dirty="0"/>
              <a:t> picture hierarchy is created by a dyadic cascade of </a:t>
            </a:r>
            <a:r>
              <a:rPr lang="en-US" altLang="zh-TW" sz="2200" i="1" dirty="0"/>
              <a:t>B</a:t>
            </a:r>
            <a:r>
              <a:rPr lang="en-US" altLang="zh-TW" sz="2200" dirty="0"/>
              <a:t> pictures that are references for other </a:t>
            </a:r>
            <a:r>
              <a:rPr lang="en-US" altLang="zh-TW" sz="2200" i="1" dirty="0"/>
              <a:t>B</a:t>
            </a:r>
            <a:r>
              <a:rPr lang="en-US" altLang="zh-TW" sz="2200" dirty="0"/>
              <a:t> pictures.</a:t>
            </a:r>
          </a:p>
          <a:p>
            <a:pPr algn="just"/>
            <a:endParaRPr lang="en-US" altLang="zh-TW" sz="2200" dirty="0"/>
          </a:p>
          <a:p>
            <a:pPr algn="just"/>
            <a:r>
              <a:rPr lang="en-US" altLang="zh-TW" sz="2200" dirty="0"/>
              <a:t>For MVC, the single-view concepts are extended that a current picture in the coding process can have temporal as well as interview reference pictures for prediction [29]. </a:t>
            </a:r>
            <a:endParaRPr lang="zh-TW" altLang="en-US" sz="2200" dirty="0"/>
          </a:p>
          <a:p>
            <a:endParaRPr lang="zh-TW" altLang="en-US" sz="2000" b="1" dirty="0">
              <a:solidFill>
                <a:srgbClr val="002060"/>
              </a:solidFill>
              <a:latin typeface="Times New Roman" panose="02020603050405020304" pitchFamily="18" charset="0"/>
              <a:cs typeface="Times New Roman" panose="02020603050405020304" pitchFamily="18" charset="0"/>
            </a:endParaRPr>
          </a:p>
        </p:txBody>
      </p:sp>
      <p:sp>
        <p:nvSpPr>
          <p:cNvPr id="4"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7" name="投影片編號版面配置區 6">
            <a:extLst>
              <a:ext uri="{FF2B5EF4-FFF2-40B4-BE49-F238E27FC236}">
                <a16:creationId xmlns:a16="http://schemas.microsoft.com/office/drawing/2014/main" id="{59376832-AC55-42C1-88C1-1BE6E2501F8D}"/>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12</a:t>
            </a:fld>
            <a:endParaRPr lang="zh-TW" altLang="en-US"/>
          </a:p>
        </p:txBody>
      </p:sp>
    </p:spTree>
    <p:extLst>
      <p:ext uri="{BB962C8B-B14F-4D97-AF65-F5344CB8AC3E}">
        <p14:creationId xmlns:p14="http://schemas.microsoft.com/office/powerpoint/2010/main" val="11784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719" y="1628800"/>
            <a:ext cx="663165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907579" y="5373218"/>
            <a:ext cx="7920880" cy="646331"/>
          </a:xfrm>
          <a:prstGeom prst="rect">
            <a:avLst/>
          </a:prstGeom>
          <a:noFill/>
        </p:spPr>
        <p:txBody>
          <a:bodyPr wrap="square" rtlCol="0">
            <a:spAutoFit/>
          </a:bodyPr>
          <a:lstStyle/>
          <a:p>
            <a:r>
              <a:rPr lang="en-US" altLang="zh-TW" dirty="0">
                <a:solidFill>
                  <a:prstClr val="black"/>
                </a:solidFill>
                <a:latin typeface="Times New Roman"/>
                <a:ea typeface="新細明體"/>
              </a:rPr>
              <a:t>Fig. 2. Example coding structure in MVC for linear five camera setup and GOP size of eight pictures. The red arrows indicate interview prediction.</a:t>
            </a:r>
            <a:endParaRPr lang="zh-TW" altLang="en-US" dirty="0">
              <a:solidFill>
                <a:prstClr val="black"/>
              </a:solidFill>
              <a:latin typeface="Times New Roman"/>
              <a:ea typeface="新細明體"/>
            </a:endParaRPr>
          </a:p>
        </p:txBody>
      </p:sp>
      <p:sp>
        <p:nvSpPr>
          <p:cNvPr id="8" name="投影片編號版面配置區 7">
            <a:extLst>
              <a:ext uri="{FF2B5EF4-FFF2-40B4-BE49-F238E27FC236}">
                <a16:creationId xmlns:a16="http://schemas.microsoft.com/office/drawing/2014/main" id="{49B32AEE-D97C-4F30-B012-E7CB37BB2335}"/>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13</a:t>
            </a:fld>
            <a:endParaRPr lang="zh-TW" altLang="en-US"/>
          </a:p>
        </p:txBody>
      </p:sp>
    </p:spTree>
    <p:extLst>
      <p:ext uri="{BB962C8B-B14F-4D97-AF65-F5344CB8AC3E}">
        <p14:creationId xmlns:p14="http://schemas.microsoft.com/office/powerpoint/2010/main" val="239030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a:xfrm>
            <a:off x="612648" y="1600200"/>
            <a:ext cx="8153400" cy="5069160"/>
          </a:xfrm>
        </p:spPr>
        <p:txBody>
          <a:bodyPr>
            <a:noAutofit/>
          </a:bodyPr>
          <a:lstStyle/>
          <a:p>
            <a:pPr algn="just"/>
            <a:r>
              <a:rPr lang="en-US" altLang="zh-TW" sz="2200" dirty="0"/>
              <a:t>The bit rate resulting from MVC is linearly proportional to the number of display views </a:t>
            </a:r>
            <a:r>
              <a:rPr lang="en-US" altLang="zh-TW" sz="2200" i="1" dirty="0"/>
              <a:t>N, </a:t>
            </a:r>
            <a:r>
              <a:rPr lang="en-US" altLang="zh-TW" sz="2200" dirty="0"/>
              <a:t>as shown in Fig. 3.</a:t>
            </a:r>
          </a:p>
          <a:p>
            <a:pPr algn="just"/>
            <a:r>
              <a:rPr lang="en-US" altLang="zh-TW" sz="2200" dirty="0"/>
              <a:t>An array of 16 linearly arranged camera views from the Rena sequence was used, a subset of nine adjacent cameras was selected,  and the experiments were carried out and averaged for all possible nine out of 16 camera subsets.</a:t>
            </a:r>
          </a:p>
          <a:p>
            <a:pPr algn="just"/>
            <a:r>
              <a:rPr lang="en-US" altLang="zh-TW" sz="2200" dirty="0"/>
              <a:t>Here, no temporal prediction was used in order to avoid the superposition of temporal and interview coding effect.</a:t>
            </a:r>
            <a:endParaRPr lang="zh-TW" altLang="en-US" sz="2200" dirty="0"/>
          </a:p>
        </p:txBody>
      </p:sp>
      <p:sp>
        <p:nvSpPr>
          <p:cNvPr id="4"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7" name="投影片編號版面配置區 6">
            <a:extLst>
              <a:ext uri="{FF2B5EF4-FFF2-40B4-BE49-F238E27FC236}">
                <a16:creationId xmlns:a16="http://schemas.microsoft.com/office/drawing/2014/main" id="{C78736D5-5BCF-4EE2-A8C2-37177264ED79}"/>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14</a:t>
            </a:fld>
            <a:endParaRPr lang="zh-TW" altLang="en-US"/>
          </a:p>
        </p:txBody>
      </p:sp>
    </p:spTree>
    <p:extLst>
      <p:ext uri="{BB962C8B-B14F-4D97-AF65-F5344CB8AC3E}">
        <p14:creationId xmlns:p14="http://schemas.microsoft.com/office/powerpoint/2010/main" val="204306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23728" y="1556794"/>
            <a:ext cx="4536504" cy="4103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1403648" y="5805266"/>
            <a:ext cx="6192688" cy="646331"/>
          </a:xfrm>
          <a:prstGeom prst="rect">
            <a:avLst/>
          </a:prstGeom>
          <a:noFill/>
        </p:spPr>
        <p:txBody>
          <a:bodyPr wrap="square" rtlCol="0">
            <a:spAutoFit/>
          </a:bodyPr>
          <a:lstStyle/>
          <a:p>
            <a:r>
              <a:rPr lang="en-US" altLang="zh-TW" dirty="0">
                <a:solidFill>
                  <a:prstClr val="black"/>
                </a:solidFill>
                <a:latin typeface="Times New Roman"/>
                <a:ea typeface="新細明體"/>
              </a:rPr>
              <a:t>Fig. 3. Results of coding experiments on camera density in linear camera array in terms of average rate relative to one camera rate.</a:t>
            </a:r>
            <a:endParaRPr lang="zh-TW" altLang="en-US" dirty="0">
              <a:solidFill>
                <a:prstClr val="black"/>
              </a:solidFill>
              <a:latin typeface="Times New Roman"/>
              <a:ea typeface="新細明體"/>
            </a:endParaRPr>
          </a:p>
        </p:txBody>
      </p:sp>
      <p:sp>
        <p:nvSpPr>
          <p:cNvPr id="7" name="投影片編號版面配置區 6">
            <a:extLst>
              <a:ext uri="{FF2B5EF4-FFF2-40B4-BE49-F238E27FC236}">
                <a16:creationId xmlns:a16="http://schemas.microsoft.com/office/drawing/2014/main" id="{57B3215F-F944-4BB4-BCA8-756D973904EC}"/>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15</a:t>
            </a:fld>
            <a:endParaRPr lang="zh-TW" altLang="en-US"/>
          </a:p>
        </p:txBody>
      </p:sp>
    </p:spTree>
    <p:extLst>
      <p:ext uri="{BB962C8B-B14F-4D97-AF65-F5344CB8AC3E}">
        <p14:creationId xmlns:p14="http://schemas.microsoft.com/office/powerpoint/2010/main" val="287678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a:xfrm>
            <a:off x="612648" y="1600200"/>
            <a:ext cx="8153400" cy="4997152"/>
          </a:xfrm>
        </p:spPr>
        <p:txBody>
          <a:bodyPr>
            <a:normAutofit/>
          </a:bodyPr>
          <a:lstStyle/>
          <a:p>
            <a:pPr marL="0" indent="0">
              <a:lnSpc>
                <a:spcPct val="90000"/>
              </a:lnSpc>
              <a:buNone/>
            </a:pPr>
            <a:r>
              <a:rPr lang="en-US" altLang="zh-TW" sz="2400" b="1" dirty="0">
                <a:solidFill>
                  <a:srgbClr val="002060"/>
                </a:solidFill>
                <a:latin typeface="Times New Roman" panose="02020603050405020304" pitchFamily="18" charset="0"/>
                <a:cs typeface="Times New Roman" panose="02020603050405020304" pitchFamily="18" charset="0"/>
              </a:rPr>
              <a:t>C. Color-Only View Extraction</a:t>
            </a:r>
          </a:p>
          <a:p>
            <a:pPr algn="just"/>
            <a:r>
              <a:rPr lang="en-US" altLang="zh-TW" sz="2200" dirty="0"/>
              <a:t>In practical systems, the number of used input views is limited to only a few, e.g., two or three.</a:t>
            </a:r>
          </a:p>
          <a:p>
            <a:pPr algn="just"/>
            <a:endParaRPr lang="en-US" altLang="zh-TW" sz="2200" dirty="0"/>
          </a:p>
          <a:p>
            <a:pPr algn="just"/>
            <a:r>
              <a:rPr lang="en-US" altLang="zh-TW" sz="2200" dirty="0"/>
              <a:t>How many cameras are required to allow error-free synthesis of views at arbitrary positions and how dense these cameras have to be spaced?</a:t>
            </a:r>
          </a:p>
          <a:p>
            <a:pPr algn="just"/>
            <a:endParaRPr lang="en-US" altLang="zh-TW" sz="2200" dirty="0"/>
          </a:p>
          <a:p>
            <a:pPr algn="just"/>
            <a:r>
              <a:rPr lang="en-US" altLang="zh-TW" sz="2200" dirty="0"/>
              <a:t>The original 3-D scene can be considered as a continuous signal, which is recorded by a limited number of cameras at discrete positions. </a:t>
            </a:r>
            <a:endParaRPr lang="zh-TW" altLang="en-US" sz="2200" b="1" dirty="0">
              <a:solidFill>
                <a:srgbClr val="002060"/>
              </a:solidFill>
              <a:latin typeface="Times New Roman" panose="02020603050405020304" pitchFamily="18" charset="0"/>
              <a:cs typeface="Times New Roman" panose="02020603050405020304" pitchFamily="18" charset="0"/>
            </a:endParaRPr>
          </a:p>
        </p:txBody>
      </p:sp>
      <p:sp>
        <p:nvSpPr>
          <p:cNvPr id="4"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7" name="投影片編號版面配置區 6">
            <a:extLst>
              <a:ext uri="{FF2B5EF4-FFF2-40B4-BE49-F238E27FC236}">
                <a16:creationId xmlns:a16="http://schemas.microsoft.com/office/drawing/2014/main" id="{91F79FB7-F4F4-479C-92AE-EA3D4BCEF7D3}"/>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16</a:t>
            </a:fld>
            <a:endParaRPr lang="zh-TW" altLang="en-US"/>
          </a:p>
        </p:txBody>
      </p:sp>
    </p:spTree>
    <p:extLst>
      <p:ext uri="{BB962C8B-B14F-4D97-AF65-F5344CB8AC3E}">
        <p14:creationId xmlns:p14="http://schemas.microsoft.com/office/powerpoint/2010/main" val="3296135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3" name="內容版面配置區 2"/>
          <p:cNvSpPr>
            <a:spLocks noGrp="1"/>
          </p:cNvSpPr>
          <p:nvPr>
            <p:ph sz="quarter" idx="1"/>
          </p:nvPr>
        </p:nvSpPr>
        <p:spPr>
          <a:xfrm>
            <a:off x="612648" y="1600200"/>
            <a:ext cx="8153400" cy="4853136"/>
          </a:xfrm>
        </p:spPr>
        <p:txBody>
          <a:bodyPr>
            <a:noAutofit/>
          </a:bodyPr>
          <a:lstStyle/>
          <a:p>
            <a:pPr algn="just"/>
            <a:r>
              <a:rPr lang="en-US" altLang="zh-TW" sz="2200" dirty="0"/>
              <a:t>The original continuous 3-D signal is sampled in two domains.</a:t>
            </a:r>
            <a:r>
              <a:rPr lang="zh-TW" altLang="en-US" sz="2200" b="1" dirty="0">
                <a:solidFill>
                  <a:srgbClr val="002060"/>
                </a:solidFill>
                <a:latin typeface="Times New Roman" panose="02020603050405020304" pitchFamily="18" charset="0"/>
                <a:cs typeface="Times New Roman" panose="02020603050405020304" pitchFamily="18" charset="0"/>
              </a:rPr>
              <a:t> </a:t>
            </a:r>
            <a:endParaRPr lang="en-US" altLang="zh-TW" sz="2200" b="1" dirty="0">
              <a:solidFill>
                <a:srgbClr val="002060"/>
              </a:solidFill>
              <a:latin typeface="Times New Roman" panose="02020603050405020304" pitchFamily="18" charset="0"/>
              <a:cs typeface="Times New Roman" panose="02020603050405020304" pitchFamily="18" charset="0"/>
            </a:endParaRPr>
          </a:p>
          <a:p>
            <a:pPr lvl="1" algn="just"/>
            <a:r>
              <a:rPr lang="en-US" altLang="zh-TW" sz="2000" dirty="0"/>
              <a:t>The scene is sampled by the discrete sample array of horizontal and vertical sensor elements in each camera. </a:t>
            </a:r>
          </a:p>
          <a:p>
            <a:pPr lvl="1" algn="just"/>
            <a:r>
              <a:rPr lang="en-US" altLang="zh-TW" sz="2000" dirty="0"/>
              <a:t>The scene is also sampled by the discrete camera positions (investigated by Chai et al. [4] and called “</a:t>
            </a:r>
            <a:r>
              <a:rPr lang="en-US" altLang="zh-TW" sz="2000" dirty="0" err="1"/>
              <a:t>plenoptic</a:t>
            </a:r>
            <a:r>
              <a:rPr lang="en-US" altLang="zh-TW" sz="2000" dirty="0"/>
              <a:t> sampling”).</a:t>
            </a:r>
          </a:p>
          <a:p>
            <a:pPr algn="just"/>
            <a:r>
              <a:rPr lang="en-US" altLang="zh-TW" sz="2200" dirty="0"/>
              <a:t>Here, the sampling by the camera sensor and camera positions is described by discrete coordinates in the image plane (</a:t>
            </a:r>
            <a:r>
              <a:rPr lang="en-US" altLang="zh-TW" sz="2200" i="1" dirty="0" err="1"/>
              <a:t>u</a:t>
            </a:r>
            <a:r>
              <a:rPr lang="en-US" altLang="zh-TW" sz="2200" dirty="0" err="1"/>
              <a:t>,</a:t>
            </a:r>
            <a:r>
              <a:rPr lang="en-US" altLang="zh-TW" sz="2200" i="1" dirty="0" err="1"/>
              <a:t>v</a:t>
            </a:r>
            <a:r>
              <a:rPr lang="en-US" altLang="zh-TW" sz="2200" dirty="0"/>
              <a:t>), as well as discrete coordinates in the camera plane (</a:t>
            </a:r>
            <a:r>
              <a:rPr lang="en-US" altLang="zh-TW" sz="2200" i="1" dirty="0"/>
              <a:t>s</a:t>
            </a:r>
            <a:r>
              <a:rPr lang="en-US" altLang="zh-TW" sz="2200" dirty="0"/>
              <a:t>,</a:t>
            </a:r>
            <a:r>
              <a:rPr lang="en-US" altLang="zh-TW" sz="2200" i="1" dirty="0"/>
              <a:t> t</a:t>
            </a:r>
            <a:r>
              <a:rPr lang="en-US" altLang="zh-TW" sz="2200" dirty="0"/>
              <a:t>), respectively, as shown in Fig. 4.</a:t>
            </a:r>
            <a:endParaRPr lang="zh-TW" altLang="en-US" sz="2200" dirty="0"/>
          </a:p>
        </p:txBody>
      </p:sp>
      <p:sp>
        <p:nvSpPr>
          <p:cNvPr id="7" name="投影片編號版面配置區 6">
            <a:extLst>
              <a:ext uri="{FF2B5EF4-FFF2-40B4-BE49-F238E27FC236}">
                <a16:creationId xmlns:a16="http://schemas.microsoft.com/office/drawing/2014/main" id="{3EBA476A-D668-453F-A53C-E03B8E924F72}"/>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17</a:t>
            </a:fld>
            <a:endParaRPr lang="zh-TW" altLang="en-US"/>
          </a:p>
        </p:txBody>
      </p:sp>
    </p:spTree>
    <p:extLst>
      <p:ext uri="{BB962C8B-B14F-4D97-AF65-F5344CB8AC3E}">
        <p14:creationId xmlns:p14="http://schemas.microsoft.com/office/powerpoint/2010/main" val="43661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15616" y="1268760"/>
            <a:ext cx="6975626"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文字方塊 4"/>
              <p:cNvSpPr txBox="1"/>
              <p:nvPr/>
            </p:nvSpPr>
            <p:spPr>
              <a:xfrm>
                <a:off x="971600" y="5805266"/>
                <a:ext cx="7200800" cy="646331"/>
              </a:xfrm>
              <a:prstGeom prst="rect">
                <a:avLst/>
              </a:prstGeom>
              <a:noFill/>
            </p:spPr>
            <p:txBody>
              <a:bodyPr wrap="square" rtlCol="0">
                <a:spAutoFit/>
              </a:bodyPr>
              <a:lstStyle/>
              <a:p>
                <a:r>
                  <a:rPr lang="en-US" altLang="zh-TW" dirty="0">
                    <a:solidFill>
                      <a:prstClr val="black"/>
                    </a:solidFill>
                    <a:latin typeface="Times New Roman"/>
                    <a:ea typeface="新細明體"/>
                  </a:rPr>
                  <a:t>Fig. 4. </a:t>
                </a:r>
                <a:r>
                  <a:rPr lang="en-US" altLang="zh-TW" dirty="0" err="1">
                    <a:solidFill>
                      <a:prstClr val="black"/>
                    </a:solidFill>
                    <a:latin typeface="Times New Roman"/>
                    <a:ea typeface="新細明體"/>
                  </a:rPr>
                  <a:t>Plenoptic</a:t>
                </a:r>
                <a:r>
                  <a:rPr lang="en-US" altLang="zh-TW" dirty="0">
                    <a:solidFill>
                      <a:prstClr val="black"/>
                    </a:solidFill>
                    <a:latin typeface="Times New Roman"/>
                    <a:ea typeface="新細明體"/>
                  </a:rPr>
                  <a:t> sampling of continuous 3-D scene by image and camera plane with horizontal and vertical camera distances </a:t>
                </a:r>
                <a14:m>
                  <m:oMath xmlns:m="http://schemas.openxmlformats.org/officeDocument/2006/math">
                    <m:r>
                      <a:rPr lang="en-US" altLang="zh-TW" i="1">
                        <a:solidFill>
                          <a:prstClr val="black"/>
                        </a:solidFill>
                        <a:latin typeface="Cambria Math"/>
                        <a:ea typeface="Cambria Math"/>
                      </a:rPr>
                      <m:t>∆</m:t>
                    </m:r>
                  </m:oMath>
                </a14:m>
                <a:r>
                  <a:rPr lang="en-US" altLang="zh-TW" dirty="0">
                    <a:solidFill>
                      <a:prstClr val="black"/>
                    </a:solidFill>
                    <a:latin typeface="Times New Roman"/>
                    <a:ea typeface="新細明體"/>
                  </a:rPr>
                  <a:t>s and </a:t>
                </a:r>
                <a14:m>
                  <m:oMath xmlns:m="http://schemas.openxmlformats.org/officeDocument/2006/math">
                    <m:r>
                      <a:rPr lang="en-US" altLang="zh-TW" i="1">
                        <a:solidFill>
                          <a:prstClr val="black"/>
                        </a:solidFill>
                        <a:latin typeface="Cambria Math"/>
                        <a:ea typeface="Cambria Math"/>
                      </a:rPr>
                      <m:t>∆</m:t>
                    </m:r>
                  </m:oMath>
                </a14:m>
                <a:r>
                  <a:rPr lang="en-US" altLang="zh-TW" dirty="0">
                    <a:solidFill>
                      <a:prstClr val="black"/>
                    </a:solidFill>
                    <a:latin typeface="Times New Roman"/>
                    <a:ea typeface="新細明體"/>
                  </a:rPr>
                  <a:t>t, respectively.</a:t>
                </a:r>
                <a:endParaRPr lang="zh-TW" altLang="en-US" dirty="0">
                  <a:solidFill>
                    <a:prstClr val="black"/>
                  </a:solidFill>
                  <a:latin typeface="Times New Roman"/>
                  <a:ea typeface="新細明體"/>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971600" y="5805266"/>
                <a:ext cx="7200800" cy="646331"/>
              </a:xfrm>
              <a:prstGeom prst="rect">
                <a:avLst/>
              </a:prstGeom>
              <a:blipFill>
                <a:blip r:embed="rId3"/>
                <a:stretch>
                  <a:fillRect l="-677" t="-4717" b="-14151"/>
                </a:stretch>
              </a:blipFill>
            </p:spPr>
            <p:txBody>
              <a:bodyPr/>
              <a:lstStyle/>
              <a:p>
                <a:r>
                  <a:rPr lang="zh-TW" altLang="en-US">
                    <a:noFill/>
                  </a:rPr>
                  <a:t> </a:t>
                </a:r>
              </a:p>
            </p:txBody>
          </p:sp>
        </mc:Fallback>
      </mc:AlternateContent>
      <p:sp>
        <p:nvSpPr>
          <p:cNvPr id="6"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7" name="投影片編號版面配置區 6">
            <a:extLst>
              <a:ext uri="{FF2B5EF4-FFF2-40B4-BE49-F238E27FC236}">
                <a16:creationId xmlns:a16="http://schemas.microsoft.com/office/drawing/2014/main" id="{1D01ED79-7BBE-4BE3-9C65-5EA9B2EE673C}"/>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18</a:t>
            </a:fld>
            <a:endParaRPr lang="zh-TW" altLang="en-US"/>
          </a:p>
        </p:txBody>
      </p:sp>
    </p:spTree>
    <p:extLst>
      <p:ext uri="{BB962C8B-B14F-4D97-AF65-F5344CB8AC3E}">
        <p14:creationId xmlns:p14="http://schemas.microsoft.com/office/powerpoint/2010/main" val="3061971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sz="quarter" idx="1"/>
              </p:nvPr>
            </p:nvSpPr>
            <p:spPr/>
            <p:txBody>
              <a:bodyPr>
                <a:noAutofit/>
              </a:bodyPr>
              <a:lstStyle/>
              <a:p>
                <a:pPr algn="just"/>
                <a:r>
                  <a:rPr lang="en-US" altLang="zh-TW" sz="2200" dirty="0"/>
                  <a:t>For </a:t>
                </a:r>
                <a:r>
                  <a:rPr lang="en-US" altLang="zh-TW" sz="2200" dirty="0" err="1"/>
                  <a:t>multicamera</a:t>
                </a:r>
                <a:r>
                  <a:rPr lang="en-US" altLang="zh-TW" sz="2200" dirty="0"/>
                  <a:t> sampling, a continuous light field </a:t>
                </a:r>
                <a14:m>
                  <m:oMath xmlns:m="http://schemas.openxmlformats.org/officeDocument/2006/math">
                    <m:r>
                      <a:rPr lang="en-US" altLang="zh-TW" sz="2200" i="1" dirty="0">
                        <a:latin typeface="Cambria Math"/>
                      </a:rPr>
                      <m:t>𝑙</m:t>
                    </m:r>
                    <m:r>
                      <a:rPr lang="en-US" altLang="zh-TW" sz="2200" i="1" dirty="0">
                        <a:latin typeface="Cambria Math"/>
                      </a:rPr>
                      <m:t>(</m:t>
                    </m:r>
                    <m:r>
                      <a:rPr lang="en-US" altLang="zh-TW" sz="2200" i="1" dirty="0">
                        <a:latin typeface="Cambria Math"/>
                      </a:rPr>
                      <m:t>𝑢</m:t>
                    </m:r>
                    <m:r>
                      <a:rPr lang="en-US" altLang="zh-TW" sz="2200" i="1" dirty="0">
                        <a:latin typeface="Cambria Math"/>
                      </a:rPr>
                      <m:t>,</m:t>
                    </m:r>
                    <m:r>
                      <a:rPr lang="en-US" altLang="zh-TW" sz="2200" i="1" dirty="0">
                        <a:latin typeface="Cambria Math"/>
                      </a:rPr>
                      <m:t>𝑣</m:t>
                    </m:r>
                    <m:r>
                      <a:rPr lang="en-US" altLang="zh-TW" sz="2200" i="1" dirty="0">
                        <a:latin typeface="Cambria Math"/>
                      </a:rPr>
                      <m:t>,</m:t>
                    </m:r>
                    <m:r>
                      <a:rPr lang="en-US" altLang="zh-TW" sz="2200" i="1" dirty="0">
                        <a:latin typeface="Cambria Math"/>
                      </a:rPr>
                      <m:t>𝑠</m:t>
                    </m:r>
                    <m:r>
                      <a:rPr lang="en-US" altLang="zh-TW" sz="2200" i="1" dirty="0">
                        <a:latin typeface="Cambria Math"/>
                      </a:rPr>
                      <m:t>,</m:t>
                    </m:r>
                    <m:r>
                      <a:rPr lang="en-US" altLang="zh-TW" sz="2200" i="1" dirty="0">
                        <a:latin typeface="Cambria Math"/>
                      </a:rPr>
                      <m:t>𝑡</m:t>
                    </m:r>
                    <m:r>
                      <a:rPr lang="en-US" altLang="zh-TW" sz="2200" i="1" dirty="0">
                        <a:latin typeface="Cambria Math"/>
                      </a:rPr>
                      <m:t>)</m:t>
                    </m:r>
                  </m:oMath>
                </a14:m>
                <a:r>
                  <a:rPr lang="en-US" altLang="zh-TW" sz="2200" dirty="0"/>
                  <a:t> is defined. </a:t>
                </a:r>
              </a:p>
              <a:p>
                <a:r>
                  <a:rPr lang="en-US" altLang="zh-TW" sz="2200" dirty="0"/>
                  <a:t>Using parallel camera setting, the light field can be transformed to the base camera at (</a:t>
                </a:r>
                <a:r>
                  <a:rPr lang="en-US" altLang="zh-TW" sz="2200" i="1" dirty="0"/>
                  <a:t>s</a:t>
                </a:r>
                <a:r>
                  <a:rPr lang="en-US" altLang="zh-TW" sz="2200" dirty="0"/>
                  <a:t>,</a:t>
                </a:r>
                <a:r>
                  <a:rPr lang="en-US" altLang="zh-TW" sz="2200" i="1" dirty="0"/>
                  <a:t> t</a:t>
                </a:r>
                <a:r>
                  <a:rPr lang="en-US" altLang="zh-TW" sz="2200" dirty="0"/>
                  <a:t>) = (0,0) as </a:t>
                </a:r>
                <a:br>
                  <a:rPr lang="en-US" altLang="zh-TW" sz="2200" dirty="0"/>
                </a:br>
                <a:r>
                  <a:rPr lang="en-US" altLang="zh-TW" sz="2200" dirty="0"/>
                  <a:t>                                                                                                    </a:t>
                </a:r>
              </a:p>
              <a:p>
                <a:pPr marL="0" indent="0" algn="just">
                  <a:buNone/>
                </a:pPr>
                <a:r>
                  <a:rPr lang="en-US" altLang="zh-TW" sz="2200" dirty="0"/>
                  <a:t>                                      </a:t>
                </a:r>
              </a:p>
              <a:p>
                <a:pPr marL="320040" lvl="1" indent="0" algn="just">
                  <a:buNone/>
                </a:pPr>
                <a:r>
                  <a:rPr lang="en-US" altLang="zh-TW" sz="2200" dirty="0"/>
                  <a:t>where </a:t>
                </a:r>
                <a14:m>
                  <m:oMath xmlns:m="http://schemas.openxmlformats.org/officeDocument/2006/math">
                    <m:r>
                      <a:rPr lang="en-US" altLang="zh-TW" sz="2200" i="1">
                        <a:latin typeface="Cambria Math"/>
                      </a:rPr>
                      <m:t>𝑓</m:t>
                    </m:r>
                  </m:oMath>
                </a14:m>
                <a:r>
                  <a:rPr lang="en-US" altLang="zh-TW" sz="2200" dirty="0"/>
                  <a:t> represents the camera focal length and </a:t>
                </a:r>
                <a14:m>
                  <m:oMath xmlns:m="http://schemas.openxmlformats.org/officeDocument/2006/math">
                    <m:sSub>
                      <m:sSubPr>
                        <m:ctrlPr>
                          <a:rPr lang="en-US" altLang="zh-TW" sz="2200" i="1">
                            <a:latin typeface="Cambria Math" panose="02040503050406030204" pitchFamily="18" charset="0"/>
                          </a:rPr>
                        </m:ctrlPr>
                      </m:sSubPr>
                      <m:e>
                        <m:r>
                          <a:rPr lang="en-US" altLang="zh-TW" sz="2200" i="1">
                            <a:latin typeface="Cambria Math"/>
                          </a:rPr>
                          <m:t>𝑧</m:t>
                        </m:r>
                      </m:e>
                      <m:sub>
                        <m:r>
                          <a:rPr lang="en-US" altLang="zh-TW" sz="2200" i="1">
                            <a:latin typeface="Cambria Math"/>
                          </a:rPr>
                          <m:t>0</m:t>
                        </m:r>
                      </m:sub>
                    </m:sSub>
                  </m:oMath>
                </a14:m>
                <a:r>
                  <a:rPr lang="en-US" altLang="zh-TW" sz="2200" dirty="0"/>
                  <a:t> is a constant scene depth value.                                                                                                        </a:t>
                </a:r>
                <a:endParaRPr lang="zh-TW" altLang="en-US" sz="2200" dirty="0"/>
              </a:p>
            </p:txBody>
          </p:sp>
        </mc:Choice>
        <mc:Fallback xmlns="">
          <p:sp>
            <p:nvSpPr>
              <p:cNvPr id="3" name="內容版面配置區 2"/>
              <p:cNvSpPr>
                <a:spLocks noGrp="1" noRot="1" noChangeAspect="1" noMove="1" noResize="1" noEditPoints="1" noAdjustHandles="1" noChangeArrowheads="1" noChangeShapeType="1" noTextEdit="1"/>
              </p:cNvSpPr>
              <p:nvPr>
                <p:ph sz="quarter" idx="1"/>
              </p:nvPr>
            </p:nvSpPr>
            <p:spPr>
              <a:blipFill rotWithShape="1">
                <a:blip r:embed="rId3"/>
                <a:stretch>
                  <a:fillRect l="-75" t="-814" r="-97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 name="物件 4"/>
              <p:cNvSpPr txBox="1"/>
              <p:nvPr/>
            </p:nvSpPr>
            <p:spPr>
              <a:xfrm>
                <a:off x="1647825" y="3148013"/>
                <a:ext cx="7118350" cy="784225"/>
              </a:xfrm>
              <a:prstGeom prst="rect">
                <a:avLst/>
              </a:prstGeom>
            </p:spPr>
            <p:txBody>
              <a:bodyPr>
                <a:normAutofit/>
              </a:bodyPr>
              <a:lstStyle/>
              <a:p>
                <a:pPr/>
                <a14:m>
                  <m:oMathPara xmlns:m="http://schemas.openxmlformats.org/officeDocument/2006/math">
                    <m:oMathParaPr>
                      <m:jc m:val="right"/>
                    </m:oMathParaPr>
                    <m:oMath xmlns:m="http://schemas.openxmlformats.org/officeDocument/2006/math">
                      <m:r>
                        <a:rPr lang="zh-TW" altLang="en-US" i="1">
                          <a:solidFill>
                            <a:srgbClr val="000000"/>
                          </a:solidFill>
                          <a:latin typeface="Cambria Math" panose="02040503050406030204" pitchFamily="18" charset="0"/>
                        </a:rPr>
                        <m:t>𝑙</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𝑣</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𝑠</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𝑡</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𝑙</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𝑢</m:t>
                      </m:r>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𝑓𝑠</m:t>
                          </m:r>
                        </m:num>
                        <m:den>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𝑧</m:t>
                              </m:r>
                            </m:e>
                            <m:sub>
                              <m:r>
                                <a:rPr lang="zh-TW" altLang="en-US" i="1">
                                  <a:solidFill>
                                    <a:srgbClr val="000000"/>
                                  </a:solidFill>
                                  <a:latin typeface="Cambria Math" panose="02040503050406030204" pitchFamily="18" charset="0"/>
                                </a:rPr>
                                <m:t>0</m:t>
                              </m:r>
                            </m:sub>
                          </m:sSub>
                        </m:den>
                      </m:f>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𝑣</m:t>
                      </m:r>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𝑓𝑡</m:t>
                          </m:r>
                        </m:num>
                        <m:den>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𝑧</m:t>
                              </m:r>
                            </m:e>
                            <m:sub>
                              <m:r>
                                <a:rPr lang="zh-TW" altLang="en-US" i="1">
                                  <a:solidFill>
                                    <a:srgbClr val="000000"/>
                                  </a:solidFill>
                                  <a:latin typeface="Cambria Math" panose="02040503050406030204" pitchFamily="18" charset="0"/>
                                </a:rPr>
                                <m:t>0</m:t>
                              </m:r>
                            </m:sub>
                          </m:sSub>
                        </m:den>
                      </m:f>
                      <m:r>
                        <a:rPr lang="zh-TW" altLang="en-US" i="1">
                          <a:solidFill>
                            <a:srgbClr val="000000"/>
                          </a:solidFill>
                          <a:latin typeface="Cambria Math" panose="02040503050406030204" pitchFamily="18" charset="0"/>
                        </a:rPr>
                        <m:t>,0,0),</m:t>
                      </m:r>
                      <m:m>
                        <m:mPr>
                          <m:plcHide m:val="on"/>
                          <m:mcs>
                            <m:mc>
                              <m:mcPr>
                                <m:count m:val="3"/>
                                <m:mcJc m:val="center"/>
                              </m:mcPr>
                            </m:mc>
                          </m:mcs>
                          <m:ctrlPr>
                            <a:rPr lang="zh-TW" altLang="en-US" i="1">
                              <a:solidFill>
                                <a:srgbClr val="000000"/>
                              </a:solidFill>
                              <a:latin typeface="Cambria Math" panose="02040503050406030204" pitchFamily="18" charset="0"/>
                            </a:rPr>
                          </m:ctrlPr>
                        </m:mPr>
                        <m:mr>
                          <m:e/>
                          <m:e/>
                          <m:e/>
                        </m:mr>
                      </m:m>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r>
                        <a:rPr lang="zh-TW" altLang="en-US" i="1">
                          <a:solidFill>
                            <a:srgbClr val="000000"/>
                          </a:solidFill>
                          <a:latin typeface="Cambria Math" panose="02040503050406030204" pitchFamily="18" charset="0"/>
                        </a:rPr>
                        <m:t> </m:t>
                      </m:r>
                      <m:m>
                        <m:mPr>
                          <m:plcHide m:val="on"/>
                          <m:mcs>
                            <m:mc>
                              <m:mcPr>
                                <m:count m:val="3"/>
                                <m:mcJc m:val="center"/>
                              </m:mcPr>
                            </m:mc>
                          </m:mcs>
                          <m:ctrlPr>
                            <a:rPr lang="zh-TW" altLang="en-US" i="1">
                              <a:solidFill>
                                <a:srgbClr val="000000"/>
                              </a:solidFill>
                              <a:latin typeface="Cambria Math" panose="02040503050406030204" pitchFamily="18" charset="0"/>
                            </a:rPr>
                          </m:ctrlPr>
                        </m:mPr>
                        <m:mr>
                          <m:e/>
                          <m:e/>
                          <m:e/>
                        </m:mr>
                      </m:m>
                      <m:r>
                        <a:rPr lang="zh-TW" altLang="en-US" i="1">
                          <a:solidFill>
                            <a:srgbClr val="000000"/>
                          </a:solidFill>
                          <a:latin typeface="Cambria Math" panose="02040503050406030204" pitchFamily="18" charset="0"/>
                        </a:rPr>
                        <m:t>(1)</m:t>
                      </m:r>
                    </m:oMath>
                  </m:oMathPara>
                </a14:m>
                <a:endParaRPr lang="zh-TW" altLang="en-US" dirty="0"/>
              </a:p>
            </p:txBody>
          </p:sp>
        </mc:Choice>
        <mc:Fallback>
          <p:sp>
            <p:nvSpPr>
              <p:cNvPr id="5" name="物件 4"/>
              <p:cNvSpPr txBox="1">
                <a:spLocks noRot="1" noChangeAspect="1" noMove="1" noResize="1" noEditPoints="1" noAdjustHandles="1" noChangeArrowheads="1" noChangeShapeType="1" noTextEdit="1"/>
              </p:cNvSpPr>
              <p:nvPr/>
            </p:nvSpPr>
            <p:spPr>
              <a:xfrm>
                <a:off x="1647825" y="3148013"/>
                <a:ext cx="7118350" cy="784225"/>
              </a:xfrm>
              <a:prstGeom prst="rect">
                <a:avLst/>
              </a:prstGeom>
              <a:blipFill>
                <a:blip r:embed="rId4"/>
                <a:stretch>
                  <a:fillRect/>
                </a:stretch>
              </a:blipFill>
            </p:spPr>
            <p:txBody>
              <a:bodyPr/>
              <a:lstStyle/>
              <a:p>
                <a:r>
                  <a:rPr lang="zh-TW" altLang="en-US">
                    <a:noFill/>
                  </a:rPr>
                  <a:t> </a:t>
                </a:r>
              </a:p>
            </p:txBody>
          </p:sp>
        </mc:Fallback>
      </mc:AlternateContent>
      <p:sp>
        <p:nvSpPr>
          <p:cNvPr id="6"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8" name="投影片編號版面配置區 7">
            <a:extLst>
              <a:ext uri="{FF2B5EF4-FFF2-40B4-BE49-F238E27FC236}">
                <a16:creationId xmlns:a16="http://schemas.microsoft.com/office/drawing/2014/main" id="{4A3DB682-0AA2-4850-AAF3-355E546E2233}"/>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19</a:t>
            </a:fld>
            <a:endParaRPr lang="zh-TW" altLang="en-US"/>
          </a:p>
        </p:txBody>
      </p:sp>
    </p:spTree>
    <p:extLst>
      <p:ext uri="{BB962C8B-B14F-4D97-AF65-F5344CB8AC3E}">
        <p14:creationId xmlns:p14="http://schemas.microsoft.com/office/powerpoint/2010/main" val="118784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dirty="0">
                <a:latin typeface="Times New Roman" pitchFamily="18" charset="0"/>
                <a:cs typeface="Times New Roman" pitchFamily="18" charset="0"/>
              </a:rPr>
              <a:t>Outline</a:t>
            </a:r>
            <a:endParaRPr lang="zh-TW" altLang="en-US" dirty="0"/>
          </a:p>
        </p:txBody>
      </p:sp>
      <p:sp>
        <p:nvSpPr>
          <p:cNvPr id="3" name="內容版面配置區 2"/>
          <p:cNvSpPr>
            <a:spLocks noGrp="1"/>
          </p:cNvSpPr>
          <p:nvPr>
            <p:ph sz="quarter" idx="1"/>
          </p:nvPr>
        </p:nvSpPr>
        <p:spPr>
          <a:xfrm>
            <a:off x="612648" y="1600200"/>
            <a:ext cx="8153400" cy="4853136"/>
          </a:xfrm>
        </p:spPr>
        <p:txBody>
          <a:bodyPr>
            <a:normAutofit fontScale="92500" lnSpcReduction="10000"/>
          </a:bodyPr>
          <a:lstStyle/>
          <a:p>
            <a:r>
              <a:rPr lang="en-US" altLang="zh-TW" sz="2600" dirty="0">
                <a:latin typeface="Times New Roman" panose="02020603050405020304" pitchFamily="18" charset="0"/>
                <a:cs typeface="Times New Roman" panose="02020603050405020304" pitchFamily="18" charset="0"/>
              </a:rPr>
              <a:t>Introduction</a:t>
            </a:r>
          </a:p>
          <a:p>
            <a:r>
              <a:rPr lang="en-US" altLang="zh-TW" sz="2600" dirty="0">
                <a:latin typeface="Times New Roman" panose="02020603050405020304" pitchFamily="18" charset="0"/>
                <a:cs typeface="Times New Roman" panose="02020603050405020304" pitchFamily="18" charset="0"/>
              </a:rPr>
              <a:t>Three-Dimensional Video (3DV) Solutions Based on Stereo Signals</a:t>
            </a:r>
          </a:p>
          <a:p>
            <a:pPr marL="822960" lvl="1" indent="-457200">
              <a:buClr>
                <a:schemeClr val="accent6"/>
              </a:buClr>
              <a:buFont typeface="+mj-lt"/>
              <a:buAutoNum type="alphaUcPeriod"/>
            </a:pPr>
            <a:r>
              <a:rPr lang="en-US" altLang="zh-TW" sz="2400" dirty="0">
                <a:solidFill>
                  <a:schemeClr val="accent6"/>
                </a:solidFill>
                <a:latin typeface="Times New Roman" panose="02020603050405020304" pitchFamily="18" charset="0"/>
                <a:cs typeface="Times New Roman" panose="02020603050405020304" pitchFamily="18" charset="0"/>
              </a:rPr>
              <a:t>3DV Display Comparison</a:t>
            </a:r>
          </a:p>
          <a:p>
            <a:pPr marL="822960" lvl="1" indent="-457200">
              <a:buClr>
                <a:schemeClr val="accent6"/>
              </a:buClr>
              <a:buFont typeface="+mj-lt"/>
              <a:buAutoNum type="alphaUcPeriod"/>
            </a:pPr>
            <a:r>
              <a:rPr lang="en-US" altLang="zh-TW" sz="2400" dirty="0" err="1">
                <a:solidFill>
                  <a:schemeClr val="accent6"/>
                </a:solidFill>
                <a:latin typeface="Times New Roman" panose="02020603050405020304" pitchFamily="18" charset="0"/>
                <a:cs typeface="Times New Roman" panose="02020603050405020304" pitchFamily="18" charset="0"/>
              </a:rPr>
              <a:t>Multiview</a:t>
            </a:r>
            <a:r>
              <a:rPr lang="en-US" altLang="zh-TW" sz="2400" dirty="0">
                <a:solidFill>
                  <a:schemeClr val="accent6"/>
                </a:solidFill>
                <a:latin typeface="Times New Roman" panose="02020603050405020304" pitchFamily="18" charset="0"/>
                <a:cs typeface="Times New Roman" panose="02020603050405020304" pitchFamily="18" charset="0"/>
              </a:rPr>
              <a:t> Video Coding</a:t>
            </a:r>
          </a:p>
          <a:p>
            <a:pPr marL="822960" lvl="1" indent="-457200">
              <a:buClr>
                <a:schemeClr val="accent6"/>
              </a:buClr>
              <a:buFont typeface="+mj-lt"/>
              <a:buAutoNum type="alphaUcPeriod"/>
            </a:pPr>
            <a:r>
              <a:rPr lang="en-US" altLang="zh-TW" sz="2400" dirty="0">
                <a:solidFill>
                  <a:schemeClr val="accent6"/>
                </a:solidFill>
                <a:latin typeface="Times New Roman" panose="02020603050405020304" pitchFamily="18" charset="0"/>
                <a:cs typeface="Times New Roman" panose="02020603050405020304" pitchFamily="18" charset="0"/>
              </a:rPr>
              <a:t>Color-Only View Extraction</a:t>
            </a:r>
          </a:p>
          <a:p>
            <a:r>
              <a:rPr lang="en-US" altLang="zh-TW" sz="2600" dirty="0">
                <a:latin typeface="Times New Roman" panose="02020603050405020304" pitchFamily="18" charset="0"/>
                <a:cs typeface="Times New Roman" panose="02020603050405020304" pitchFamily="18" charset="0"/>
              </a:rPr>
              <a:t>3DV Using Depth Maps</a:t>
            </a:r>
          </a:p>
          <a:p>
            <a:pPr marL="822960" lvl="1" indent="-457200">
              <a:buClr>
                <a:schemeClr val="accent6"/>
              </a:buClr>
              <a:buFont typeface="+mj-lt"/>
              <a:buAutoNum type="alphaUcPeriod"/>
            </a:pPr>
            <a:r>
              <a:rPr lang="en-US" altLang="zh-TW" sz="2400" dirty="0">
                <a:solidFill>
                  <a:schemeClr val="accent6"/>
                </a:solidFill>
                <a:latin typeface="Times New Roman" panose="02020603050405020304" pitchFamily="18" charset="0"/>
                <a:cs typeface="Times New Roman" panose="02020603050405020304" pitchFamily="18" charset="0"/>
              </a:rPr>
              <a:t>Scene Depth Representation</a:t>
            </a:r>
          </a:p>
          <a:p>
            <a:pPr marL="822960" lvl="1" indent="-457200">
              <a:buClr>
                <a:schemeClr val="accent6"/>
              </a:buClr>
              <a:buFont typeface="+mj-lt"/>
              <a:buAutoNum type="alphaUcPeriod"/>
            </a:pPr>
            <a:r>
              <a:rPr lang="en-US" altLang="zh-TW" sz="2400" dirty="0">
                <a:solidFill>
                  <a:schemeClr val="accent6"/>
                </a:solidFill>
                <a:latin typeface="Times New Roman" panose="02020603050405020304" pitchFamily="18" charset="0"/>
                <a:cs typeface="Times New Roman" panose="02020603050405020304" pitchFamily="18" charset="0"/>
              </a:rPr>
              <a:t>Depth Provision</a:t>
            </a:r>
          </a:p>
          <a:p>
            <a:pPr marL="822960" lvl="1" indent="-457200">
              <a:buClr>
                <a:schemeClr val="accent6"/>
              </a:buClr>
              <a:buFont typeface="+mj-lt"/>
              <a:buAutoNum type="alphaUcPeriod"/>
            </a:pPr>
            <a:r>
              <a:rPr lang="en-US" altLang="zh-TW" sz="2400" dirty="0">
                <a:solidFill>
                  <a:schemeClr val="accent6"/>
                </a:solidFill>
                <a:latin typeface="Times New Roman" panose="02020603050405020304" pitchFamily="18" charset="0"/>
                <a:cs typeface="Times New Roman" panose="02020603050405020304" pitchFamily="18" charset="0"/>
              </a:rPr>
              <a:t>Depth-Image-Based Rendering</a:t>
            </a:r>
          </a:p>
          <a:p>
            <a:pPr marL="822960" lvl="1" indent="-457200">
              <a:buClr>
                <a:schemeClr val="accent6"/>
              </a:buClr>
              <a:buFont typeface="+mj-lt"/>
              <a:buAutoNum type="alphaUcPeriod"/>
            </a:pPr>
            <a:r>
              <a:rPr lang="en-US" altLang="zh-TW" sz="2400" dirty="0">
                <a:solidFill>
                  <a:schemeClr val="accent6"/>
                </a:solidFill>
                <a:latin typeface="Times New Roman" panose="02020603050405020304" pitchFamily="18" charset="0"/>
                <a:cs typeface="Times New Roman" panose="02020603050405020304" pitchFamily="18" charset="0"/>
              </a:rPr>
              <a:t>Depth Signal Coding</a:t>
            </a:r>
          </a:p>
          <a:p>
            <a:pPr marL="822960" lvl="1" indent="-457200">
              <a:buClr>
                <a:schemeClr val="accent6"/>
              </a:buClr>
              <a:buFont typeface="+mj-lt"/>
              <a:buAutoNum type="alphaUcPeriod"/>
            </a:pPr>
            <a:r>
              <a:rPr lang="en-US" altLang="zh-TW" sz="2400" dirty="0">
                <a:solidFill>
                  <a:schemeClr val="accent6"/>
                </a:solidFill>
                <a:latin typeface="Times New Roman" panose="02020603050405020304" pitchFamily="18" charset="0"/>
                <a:cs typeface="Times New Roman" panose="02020603050405020304" pitchFamily="18" charset="0"/>
              </a:rPr>
              <a:t>Depth-Image-Based Rendering</a:t>
            </a:r>
          </a:p>
          <a:p>
            <a:endParaRPr lang="zh-TW" altLang="en-US" sz="2800" dirty="0">
              <a:latin typeface="Times New Roman" panose="02020603050405020304" pitchFamily="18" charset="0"/>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04261372-FD04-4E65-9CB2-17B0DA51C054}"/>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a:t>
            </a:fld>
            <a:endParaRPr lang="zh-TW" altLang="en-US"/>
          </a:p>
        </p:txBody>
      </p:sp>
    </p:spTree>
    <p:extLst>
      <p:ext uri="{BB962C8B-B14F-4D97-AF65-F5344CB8AC3E}">
        <p14:creationId xmlns:p14="http://schemas.microsoft.com/office/powerpoint/2010/main" val="67930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sz="quarter" idx="1"/>
              </p:nvPr>
            </p:nvSpPr>
            <p:spPr/>
            <p:txBody>
              <a:bodyPr>
                <a:noAutofit/>
              </a:bodyPr>
              <a:lstStyle/>
              <a:p>
                <a:pPr algn="just"/>
                <a:r>
                  <a:rPr lang="en-US" altLang="zh-TW" sz="2200" dirty="0"/>
                  <a:t>By classical sampling theory, sampling of a signal at discrete positions leads to repetitions of the frequency spectrum, e.g., if the spatial distance between two samples is </a:t>
                </a:r>
                <a14:m>
                  <m:oMath xmlns:m="http://schemas.openxmlformats.org/officeDocument/2006/math">
                    <m:r>
                      <a:rPr lang="en-US" altLang="zh-TW" sz="2200" i="1">
                        <a:latin typeface="Cambria Math"/>
                        <a:ea typeface="Cambria Math"/>
                      </a:rPr>
                      <m:t>∆</m:t>
                    </m:r>
                  </m:oMath>
                </a14:m>
                <a:r>
                  <a:rPr lang="en-US" altLang="zh-TW" sz="2200" i="1" dirty="0"/>
                  <a:t>s</a:t>
                </a:r>
                <a:r>
                  <a:rPr lang="en-US" altLang="zh-TW" sz="2200" dirty="0"/>
                  <a:t> , its associated distance between two spectrum repetitions in frequency domain is 2</a:t>
                </a:r>
                <a14:m>
                  <m:oMath xmlns:m="http://schemas.openxmlformats.org/officeDocument/2006/math">
                    <m:r>
                      <a:rPr lang="el-GR" altLang="zh-TW" sz="2200" i="1">
                        <a:latin typeface="Cambria Math"/>
                        <a:ea typeface="Cambria Math"/>
                      </a:rPr>
                      <m:t>𝜋</m:t>
                    </m:r>
                    <m:r>
                      <a:rPr lang="en-US" altLang="zh-TW" sz="2200">
                        <a:latin typeface="Cambria Math"/>
                        <a:ea typeface="Cambria Math"/>
                      </a:rPr>
                      <m:t>/</m:t>
                    </m:r>
                    <m:r>
                      <a:rPr lang="en-US" altLang="zh-TW" sz="2200" i="1">
                        <a:latin typeface="Cambria Math"/>
                        <a:ea typeface="Cambria Math"/>
                      </a:rPr>
                      <m:t>∆</m:t>
                    </m:r>
                  </m:oMath>
                </a14:m>
                <a:r>
                  <a:rPr lang="en-US" altLang="zh-TW" sz="2200" i="1" dirty="0"/>
                  <a:t>s</a:t>
                </a:r>
                <a:r>
                  <a:rPr lang="en-US" altLang="zh-TW" sz="2200" dirty="0"/>
                  <a:t>. </a:t>
                </a:r>
              </a:p>
              <a:p>
                <a:pPr algn="just"/>
                <a:endParaRPr lang="en-US" altLang="zh-TW" sz="2200" dirty="0"/>
              </a:p>
              <a:p>
                <a:pPr algn="just"/>
                <a:r>
                  <a:rPr lang="en-US" altLang="zh-TW" sz="2200" dirty="0"/>
                  <a:t>Assuming a highest frequency</a:t>
                </a:r>
                <a14:m>
                  <m:oMath xmlns:m="http://schemas.openxmlformats.org/officeDocument/2006/math">
                    <m:sSub>
                      <m:sSubPr>
                        <m:ctrlPr>
                          <a:rPr lang="en-US" altLang="zh-TW" sz="2200" i="1">
                            <a:latin typeface="Cambria Math" panose="02040503050406030204" pitchFamily="18" charset="0"/>
                          </a:rPr>
                        </m:ctrlPr>
                      </m:sSubPr>
                      <m:e>
                        <m:r>
                          <a:rPr lang="en-US" altLang="zh-TW" sz="2200" i="1">
                            <a:latin typeface="Cambria Math"/>
                          </a:rPr>
                          <m:t> </m:t>
                        </m:r>
                        <m:r>
                          <m:rPr>
                            <m:sty m:val="p"/>
                          </m:rPr>
                          <a:rPr lang="el-GR" altLang="zh-TW" sz="2200" i="1">
                            <a:latin typeface="Cambria Math"/>
                            <a:ea typeface="Cambria Math"/>
                          </a:rPr>
                          <m:t>Ω</m:t>
                        </m:r>
                      </m:e>
                      <m:sub>
                        <m:r>
                          <m:rPr>
                            <m:sty m:val="p"/>
                          </m:rPr>
                          <a:rPr lang="en-US" altLang="zh-TW" sz="2200">
                            <a:latin typeface="Cambria Math"/>
                          </a:rPr>
                          <m:t>max</m:t>
                        </m:r>
                      </m:sub>
                    </m:sSub>
                    <m:r>
                      <a:rPr lang="en-US" altLang="zh-TW" sz="2200" i="1">
                        <a:latin typeface="Cambria Math"/>
                      </a:rPr>
                      <m:t>=2</m:t>
                    </m:r>
                    <m:r>
                      <a:rPr lang="zh-TW" altLang="en-US" sz="2200" i="1">
                        <a:latin typeface="Cambria Math"/>
                      </a:rPr>
                      <m:t>𝜋</m:t>
                    </m:r>
                    <m:sSub>
                      <m:sSubPr>
                        <m:ctrlPr>
                          <a:rPr lang="en-US" altLang="zh-TW" sz="2200" i="1">
                            <a:latin typeface="Cambria Math" panose="02040503050406030204" pitchFamily="18" charset="0"/>
                          </a:rPr>
                        </m:ctrlPr>
                      </m:sSubPr>
                      <m:e>
                        <m:r>
                          <a:rPr lang="en-US" altLang="zh-TW" sz="2200" i="1">
                            <a:latin typeface="Cambria Math"/>
                          </a:rPr>
                          <m:t>𝐹</m:t>
                        </m:r>
                      </m:e>
                      <m:sub>
                        <m:r>
                          <m:rPr>
                            <m:sty m:val="p"/>
                          </m:rPr>
                          <a:rPr lang="en-US" altLang="zh-TW" sz="2200">
                            <a:latin typeface="Cambria Math"/>
                          </a:rPr>
                          <m:t>max</m:t>
                        </m:r>
                      </m:sub>
                    </m:sSub>
                  </m:oMath>
                </a14:m>
                <a:r>
                  <a:rPr lang="en-US" altLang="zh-TW" sz="2200" dirty="0"/>
                  <a:t> for that signal, nonzero frequency components exist in the interval [</a:t>
                </a:r>
                <a14:m>
                  <m:oMath xmlns:m="http://schemas.openxmlformats.org/officeDocument/2006/math">
                    <m:r>
                      <a:rPr lang="en-US" altLang="zh-TW" sz="2200">
                        <a:latin typeface="Cambria Math"/>
                      </a:rPr>
                      <m:t>−</m:t>
                    </m:r>
                    <m:sSub>
                      <m:sSubPr>
                        <m:ctrlPr>
                          <a:rPr lang="en-US" altLang="zh-TW" sz="2200" i="1">
                            <a:latin typeface="Cambria Math" panose="02040503050406030204" pitchFamily="18" charset="0"/>
                          </a:rPr>
                        </m:ctrlPr>
                      </m:sSubPr>
                      <m:e>
                        <m:r>
                          <a:rPr lang="en-US" altLang="zh-TW" sz="2200" i="1">
                            <a:latin typeface="Cambria Math"/>
                          </a:rPr>
                          <m:t> </m:t>
                        </m:r>
                        <m:r>
                          <m:rPr>
                            <m:sty m:val="p"/>
                          </m:rPr>
                          <a:rPr lang="el-GR" altLang="zh-TW" sz="2200" i="1">
                            <a:latin typeface="Cambria Math"/>
                            <a:ea typeface="Cambria Math"/>
                          </a:rPr>
                          <m:t>Ω</m:t>
                        </m:r>
                      </m:e>
                      <m:sub>
                        <m:r>
                          <m:rPr>
                            <m:sty m:val="p"/>
                          </m:rPr>
                          <a:rPr lang="en-US" altLang="zh-TW" sz="2200">
                            <a:latin typeface="Cambria Math"/>
                          </a:rPr>
                          <m:t>max</m:t>
                        </m:r>
                      </m:sub>
                    </m:sSub>
                  </m:oMath>
                </a14:m>
                <a:r>
                  <a:rPr lang="en-US" altLang="zh-TW" sz="2200" dirty="0"/>
                  <a:t>, </a:t>
                </a:r>
                <a14:m>
                  <m:oMath xmlns:m="http://schemas.openxmlformats.org/officeDocument/2006/math">
                    <m:sSub>
                      <m:sSubPr>
                        <m:ctrlPr>
                          <a:rPr lang="en-US" altLang="zh-TW" sz="2200" i="1">
                            <a:latin typeface="Cambria Math" panose="02040503050406030204" pitchFamily="18" charset="0"/>
                          </a:rPr>
                        </m:ctrlPr>
                      </m:sSubPr>
                      <m:e>
                        <m:r>
                          <a:rPr lang="en-US" altLang="zh-TW" sz="2200" i="1">
                            <a:latin typeface="Cambria Math"/>
                          </a:rPr>
                          <m:t> </m:t>
                        </m:r>
                        <m:r>
                          <m:rPr>
                            <m:sty m:val="p"/>
                          </m:rPr>
                          <a:rPr lang="el-GR" altLang="zh-TW" sz="2200" i="1">
                            <a:latin typeface="Cambria Math"/>
                            <a:ea typeface="Cambria Math"/>
                          </a:rPr>
                          <m:t>Ω</m:t>
                        </m:r>
                      </m:e>
                      <m:sub>
                        <m:r>
                          <m:rPr>
                            <m:sty m:val="p"/>
                          </m:rPr>
                          <a:rPr lang="en-US" altLang="zh-TW" sz="2200">
                            <a:latin typeface="Cambria Math"/>
                          </a:rPr>
                          <m:t>max</m:t>
                        </m:r>
                      </m:sub>
                    </m:sSub>
                  </m:oMath>
                </a14:m>
                <a:r>
                  <a:rPr lang="en-US" altLang="zh-TW" sz="2200" dirty="0"/>
                  <a:t>] and adjacent spectrum repetitions have to be separated at least by </a:t>
                </a:r>
                <a14:m>
                  <m:oMath xmlns:m="http://schemas.openxmlformats.org/officeDocument/2006/math">
                    <m:r>
                      <a:rPr lang="en-US" altLang="zh-TW" sz="2200" i="1">
                        <a:latin typeface="Cambria Math"/>
                      </a:rPr>
                      <m:t>2</m:t>
                    </m:r>
                    <m:sSub>
                      <m:sSubPr>
                        <m:ctrlPr>
                          <a:rPr lang="en-US" altLang="zh-TW" sz="2200" i="1">
                            <a:latin typeface="Cambria Math" panose="02040503050406030204" pitchFamily="18" charset="0"/>
                          </a:rPr>
                        </m:ctrlPr>
                      </m:sSubPr>
                      <m:e>
                        <m:r>
                          <a:rPr lang="en-US" altLang="zh-TW" sz="2200" i="1">
                            <a:latin typeface="Cambria Math"/>
                          </a:rPr>
                          <m:t>𝐹</m:t>
                        </m:r>
                      </m:e>
                      <m:sub>
                        <m:r>
                          <m:rPr>
                            <m:sty m:val="p"/>
                          </m:rPr>
                          <a:rPr lang="en-US" altLang="zh-TW" sz="2200">
                            <a:latin typeface="Cambria Math"/>
                          </a:rPr>
                          <m:t>max</m:t>
                        </m:r>
                      </m:sub>
                    </m:sSub>
                  </m:oMath>
                </a14:m>
                <a:r>
                  <a:rPr lang="en-US" altLang="zh-TW" sz="2200" dirty="0"/>
                  <a:t> times in order not to overlap.</a:t>
                </a:r>
              </a:p>
              <a:p>
                <a:pPr algn="just"/>
                <a:endParaRPr lang="en-US" altLang="zh-TW" sz="2200" dirty="0"/>
              </a:p>
              <a:p>
                <a:pPr algn="just"/>
                <a:r>
                  <a:rPr lang="en-US" altLang="zh-TW" sz="2200" dirty="0"/>
                  <a:t>For perfect and alias-free signal reconstruction, the classical sampling condition gives 2</a:t>
                </a:r>
                <a14:m>
                  <m:oMath xmlns:m="http://schemas.openxmlformats.org/officeDocument/2006/math">
                    <m:r>
                      <a:rPr lang="el-GR" altLang="zh-TW" sz="2200" i="1">
                        <a:latin typeface="Cambria Math"/>
                        <a:ea typeface="Cambria Math"/>
                      </a:rPr>
                      <m:t>𝜋</m:t>
                    </m:r>
                    <m:r>
                      <a:rPr lang="en-US" altLang="zh-TW" sz="2200">
                        <a:latin typeface="Cambria Math"/>
                        <a:ea typeface="Cambria Math"/>
                      </a:rPr>
                      <m:t>/</m:t>
                    </m:r>
                    <m:r>
                      <a:rPr lang="en-US" altLang="zh-TW" sz="2200" i="1">
                        <a:latin typeface="Cambria Math"/>
                        <a:ea typeface="Cambria Math"/>
                      </a:rPr>
                      <m:t>∆</m:t>
                    </m:r>
                  </m:oMath>
                </a14:m>
                <a:r>
                  <a:rPr lang="en-US" altLang="zh-TW" sz="2200" i="1" dirty="0"/>
                  <a:t>s</a:t>
                </a:r>
                <a:r>
                  <a:rPr lang="en-US" altLang="zh-TW" sz="2200" dirty="0"/>
                  <a:t> </a:t>
                </a:r>
                <a14:m>
                  <m:oMath xmlns:m="http://schemas.openxmlformats.org/officeDocument/2006/math">
                    <m:r>
                      <a:rPr lang="en-US" altLang="zh-TW" sz="2200" i="1">
                        <a:latin typeface="Cambria Math"/>
                        <a:ea typeface="Cambria Math"/>
                      </a:rPr>
                      <m:t>≥2</m:t>
                    </m:r>
                    <m:sSub>
                      <m:sSubPr>
                        <m:ctrlPr>
                          <a:rPr lang="en-US" altLang="zh-TW" sz="2200" i="1">
                            <a:latin typeface="Cambria Math" panose="02040503050406030204" pitchFamily="18" charset="0"/>
                          </a:rPr>
                        </m:ctrlPr>
                      </m:sSubPr>
                      <m:e>
                        <m:r>
                          <a:rPr lang="en-US" altLang="zh-TW" sz="2200" i="1">
                            <a:latin typeface="Cambria Math"/>
                          </a:rPr>
                          <m:t> </m:t>
                        </m:r>
                        <m:r>
                          <m:rPr>
                            <m:sty m:val="p"/>
                          </m:rPr>
                          <a:rPr lang="el-GR" altLang="zh-TW" sz="2200" i="1">
                            <a:latin typeface="Cambria Math"/>
                            <a:ea typeface="Cambria Math"/>
                          </a:rPr>
                          <m:t>Ω</m:t>
                        </m:r>
                      </m:e>
                      <m:sub>
                        <m:r>
                          <m:rPr>
                            <m:sty m:val="p"/>
                          </m:rPr>
                          <a:rPr lang="en-US" altLang="zh-TW" sz="2200">
                            <a:latin typeface="Cambria Math"/>
                          </a:rPr>
                          <m:t>max</m:t>
                        </m:r>
                      </m:sub>
                    </m:sSub>
                  </m:oMath>
                </a14:m>
                <a:r>
                  <a:rPr lang="en-US" altLang="zh-TW" sz="2200" dirty="0"/>
                  <a:t>.</a:t>
                </a:r>
                <a:endParaRPr lang="zh-TW" altLang="en-US" sz="2200" dirty="0"/>
              </a:p>
            </p:txBody>
          </p:sp>
        </mc:Choice>
        <mc:Fallback xmlns="">
          <p:sp>
            <p:nvSpPr>
              <p:cNvPr id="3" name="內容版面配置區 2"/>
              <p:cNvSpPr>
                <a:spLocks noGrp="1" noRot="1" noChangeAspect="1" noMove="1" noResize="1" noEditPoints="1" noAdjustHandles="1" noChangeArrowheads="1" noChangeShapeType="1" noTextEdit="1"/>
              </p:cNvSpPr>
              <p:nvPr>
                <p:ph sz="quarter" idx="1"/>
              </p:nvPr>
            </p:nvSpPr>
            <p:spPr>
              <a:blipFill rotWithShape="1">
                <a:blip r:embed="rId2"/>
                <a:stretch>
                  <a:fillRect l="-75" t="-814" r="-2094" b="-2171"/>
                </a:stretch>
              </a:blipFill>
            </p:spPr>
            <p:txBody>
              <a:bodyPr/>
              <a:lstStyle/>
              <a:p>
                <a:r>
                  <a:rPr lang="zh-TW" altLang="en-US">
                    <a:noFill/>
                  </a:rPr>
                  <a:t> </a:t>
                </a:r>
              </a:p>
            </p:txBody>
          </p:sp>
        </mc:Fallback>
      </mc:AlternateContent>
      <p:sp>
        <p:nvSpPr>
          <p:cNvPr id="4"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7" name="投影片編號版面配置區 6">
            <a:extLst>
              <a:ext uri="{FF2B5EF4-FFF2-40B4-BE49-F238E27FC236}">
                <a16:creationId xmlns:a16="http://schemas.microsoft.com/office/drawing/2014/main" id="{89BC03DD-4D21-4E68-AC19-A5F2381F5510}"/>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20</a:t>
            </a:fld>
            <a:endParaRPr lang="zh-TW" altLang="en-US"/>
          </a:p>
        </p:txBody>
      </p:sp>
    </p:spTree>
    <p:extLst>
      <p:ext uri="{BB962C8B-B14F-4D97-AF65-F5344CB8AC3E}">
        <p14:creationId xmlns:p14="http://schemas.microsoft.com/office/powerpoint/2010/main" val="1330699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sz="quarter" idx="1"/>
              </p:nvPr>
            </p:nvSpPr>
            <p:spPr>
              <a:xfrm>
                <a:off x="612648" y="1600200"/>
                <a:ext cx="8153400" cy="5069160"/>
              </a:xfrm>
            </p:spPr>
            <p:txBody>
              <a:bodyPr>
                <a:noAutofit/>
              </a:bodyPr>
              <a:lstStyle/>
              <a:p>
                <a:pPr algn="just"/>
                <a:r>
                  <a:rPr lang="en-US" altLang="zh-TW" sz="2200" dirty="0"/>
                  <a:t>For the light field in Eq. (1), sampling occurs in all four coordinates </a:t>
                </a:r>
                <a:r>
                  <a:rPr lang="en-US" altLang="zh-TW" sz="2200" i="1" dirty="0"/>
                  <a:t>u</a:t>
                </a:r>
                <a:r>
                  <a:rPr lang="en-US" altLang="zh-TW" sz="2200" dirty="0"/>
                  <a:t>, </a:t>
                </a:r>
                <a:r>
                  <a:rPr lang="en-US" altLang="zh-TW" sz="2200" i="1" dirty="0"/>
                  <a:t>v</a:t>
                </a:r>
                <a:r>
                  <a:rPr lang="en-US" altLang="zh-TW" sz="2200" dirty="0"/>
                  <a:t>, </a:t>
                </a:r>
                <a:r>
                  <a:rPr lang="en-US" altLang="zh-TW" sz="2200" i="1" dirty="0"/>
                  <a:t>s</a:t>
                </a:r>
                <a:r>
                  <a:rPr lang="en-US" altLang="zh-TW" sz="2200" dirty="0"/>
                  <a:t>, and </a:t>
                </a:r>
                <a:r>
                  <a:rPr lang="en-US" altLang="zh-TW" sz="2200" i="1" dirty="0"/>
                  <a:t>t</a:t>
                </a:r>
                <a:r>
                  <a:rPr lang="en-US" altLang="zh-TW" sz="2200" dirty="0"/>
                  <a:t>. However, the sampling evaluation can be separated into horizontal components </a:t>
                </a:r>
                <a:r>
                  <a:rPr lang="en-US" altLang="zh-TW" sz="2200" i="1" dirty="0"/>
                  <a:t>u</a:t>
                </a:r>
                <a:r>
                  <a:rPr lang="en-US" altLang="zh-TW" sz="2200" dirty="0"/>
                  <a:t> and </a:t>
                </a:r>
                <a:r>
                  <a:rPr lang="en-US" altLang="zh-TW" sz="2200" i="1" dirty="0"/>
                  <a:t>s</a:t>
                </a:r>
                <a:r>
                  <a:rPr lang="en-US" altLang="zh-TW" sz="2200" dirty="0"/>
                  <a:t>, and vertical components </a:t>
                </a:r>
                <a:r>
                  <a:rPr lang="en-US" altLang="zh-TW" sz="2200" i="1" dirty="0"/>
                  <a:t>v</a:t>
                </a:r>
                <a:r>
                  <a:rPr lang="en-US" altLang="zh-TW" sz="2200" dirty="0"/>
                  <a:t> and </a:t>
                </a:r>
                <a:r>
                  <a:rPr lang="en-US" altLang="zh-TW" sz="2200" i="1" dirty="0"/>
                  <a:t>t</a:t>
                </a:r>
                <a:r>
                  <a:rPr lang="en-US" altLang="zh-TW" sz="2200" dirty="0"/>
                  <a:t>. For horizontally linear camera arrays, the sampling condition can be reduced to the horizontal light field components as</a:t>
                </a:r>
              </a:p>
              <a:p>
                <a:pPr marL="0" indent="0">
                  <a:buNone/>
                </a:pPr>
                <a:r>
                  <a:rPr lang="en-US" altLang="zh-TW" sz="2200" dirty="0"/>
                  <a:t>                                  </a:t>
                </a:r>
                <a14:m>
                  <m:oMath xmlns:m="http://schemas.openxmlformats.org/officeDocument/2006/math">
                    <m:f>
                      <m:fPr>
                        <m:ctrlPr>
                          <a:rPr lang="en-US" altLang="zh-TW" sz="2200" i="1">
                            <a:latin typeface="Cambria Math" panose="02040503050406030204" pitchFamily="18" charset="0"/>
                          </a:rPr>
                        </m:ctrlPr>
                      </m:fPr>
                      <m:num>
                        <m:r>
                          <a:rPr lang="en-US" altLang="zh-TW" sz="2200" i="1">
                            <a:latin typeface="Cambria Math"/>
                          </a:rPr>
                          <m:t>2</m:t>
                        </m:r>
                        <m:r>
                          <a:rPr lang="zh-TW" altLang="en-US" sz="2200" i="1">
                            <a:latin typeface="Cambria Math"/>
                          </a:rPr>
                          <m:t>𝜋</m:t>
                        </m:r>
                      </m:num>
                      <m:den>
                        <m:r>
                          <m:rPr>
                            <m:sty m:val="p"/>
                          </m:rPr>
                          <a:rPr lang="el-GR" altLang="zh-TW" sz="2200" i="1">
                            <a:latin typeface="Cambria Math"/>
                            <a:ea typeface="Cambria Math"/>
                          </a:rPr>
                          <m:t>Δ</m:t>
                        </m:r>
                        <m:r>
                          <a:rPr lang="en-US" altLang="zh-TW" sz="2200" i="1">
                            <a:latin typeface="Cambria Math"/>
                            <a:ea typeface="Cambria Math"/>
                          </a:rPr>
                          <m:t>𝑠</m:t>
                        </m:r>
                      </m:den>
                    </m:f>
                    <m:r>
                      <a:rPr lang="en-US" altLang="zh-TW" sz="2200" i="1">
                        <a:latin typeface="Cambria Math"/>
                        <a:ea typeface="Cambria Math"/>
                      </a:rPr>
                      <m:t>≥</m:t>
                    </m:r>
                    <m:r>
                      <a:rPr lang="en-US" altLang="zh-TW" sz="2200" i="1">
                        <a:latin typeface="Cambria Math"/>
                        <a:ea typeface="Cambria Math"/>
                      </a:rPr>
                      <m:t>𝑓</m:t>
                    </m:r>
                    <m:sSub>
                      <m:sSubPr>
                        <m:ctrlPr>
                          <a:rPr lang="en-US" altLang="zh-TW" sz="2200" i="1">
                            <a:latin typeface="Cambria Math" panose="02040503050406030204" pitchFamily="18" charset="0"/>
                            <a:ea typeface="Cambria Math"/>
                          </a:rPr>
                        </m:ctrlPr>
                      </m:sSubPr>
                      <m:e>
                        <m:r>
                          <m:rPr>
                            <m:sty m:val="p"/>
                          </m:rPr>
                          <a:rPr lang="el-GR" altLang="zh-TW" sz="2200" i="1">
                            <a:latin typeface="Cambria Math"/>
                            <a:ea typeface="Cambria Math"/>
                          </a:rPr>
                          <m:t>Ω</m:t>
                        </m:r>
                      </m:e>
                      <m:sub>
                        <m:r>
                          <a:rPr lang="en-US" altLang="zh-TW" sz="2200" i="1">
                            <a:latin typeface="Cambria Math"/>
                            <a:ea typeface="Cambria Math"/>
                          </a:rPr>
                          <m:t>𝑢</m:t>
                        </m:r>
                        <m:r>
                          <a:rPr lang="en-US" altLang="zh-TW" sz="2200" i="1">
                            <a:latin typeface="Cambria Math"/>
                            <a:ea typeface="Cambria Math"/>
                          </a:rPr>
                          <m:t>,</m:t>
                        </m:r>
                        <m:r>
                          <m:rPr>
                            <m:sty m:val="p"/>
                          </m:rPr>
                          <a:rPr lang="en-US" altLang="zh-TW" sz="2200">
                            <a:latin typeface="Cambria Math"/>
                            <a:ea typeface="Cambria Math"/>
                          </a:rPr>
                          <m:t>max</m:t>
                        </m:r>
                      </m:sub>
                    </m:sSub>
                    <m:d>
                      <m:dPr>
                        <m:begChr m:val="|"/>
                        <m:endChr m:val="|"/>
                        <m:ctrlPr>
                          <a:rPr lang="en-US" altLang="zh-TW" sz="2200" i="1">
                            <a:latin typeface="Cambria Math" panose="02040503050406030204" pitchFamily="18" charset="0"/>
                            <a:ea typeface="Cambria Math"/>
                          </a:rPr>
                        </m:ctrlPr>
                      </m:dPr>
                      <m:e>
                        <m:f>
                          <m:fPr>
                            <m:ctrlPr>
                              <a:rPr lang="en-US" altLang="zh-TW" sz="2200" i="1">
                                <a:latin typeface="Cambria Math" panose="02040503050406030204" pitchFamily="18" charset="0"/>
                                <a:ea typeface="Cambria Math"/>
                              </a:rPr>
                            </m:ctrlPr>
                          </m:fPr>
                          <m:num>
                            <m:r>
                              <a:rPr lang="en-US" altLang="zh-TW" sz="2200" i="1">
                                <a:latin typeface="Cambria Math"/>
                                <a:ea typeface="Cambria Math"/>
                              </a:rPr>
                              <m:t>1</m:t>
                            </m:r>
                          </m:num>
                          <m:den>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𝑧</m:t>
                                </m:r>
                              </m:e>
                              <m:sub>
                                <m:r>
                                  <m:rPr>
                                    <m:sty m:val="p"/>
                                  </m:rPr>
                                  <a:rPr lang="en-US" altLang="zh-TW" sz="2200">
                                    <a:latin typeface="Cambria Math"/>
                                    <a:ea typeface="Cambria Math"/>
                                  </a:rPr>
                                  <m:t>min</m:t>
                                </m:r>
                              </m:sub>
                            </m:sSub>
                          </m:den>
                        </m:f>
                        <m:r>
                          <a:rPr lang="en-US" altLang="zh-TW" sz="2200" i="1">
                            <a:latin typeface="Cambria Math"/>
                            <a:ea typeface="Cambria Math"/>
                          </a:rPr>
                          <m:t>−</m:t>
                        </m:r>
                        <m:f>
                          <m:fPr>
                            <m:ctrlPr>
                              <a:rPr lang="en-US" altLang="zh-TW" sz="2200" i="1">
                                <a:latin typeface="Cambria Math" panose="02040503050406030204" pitchFamily="18" charset="0"/>
                                <a:ea typeface="Cambria Math"/>
                              </a:rPr>
                            </m:ctrlPr>
                          </m:fPr>
                          <m:num>
                            <m:r>
                              <a:rPr lang="en-US" altLang="zh-TW" sz="2200" i="1">
                                <a:latin typeface="Cambria Math"/>
                                <a:ea typeface="Cambria Math"/>
                              </a:rPr>
                              <m:t>1</m:t>
                            </m:r>
                          </m:num>
                          <m:den>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𝑧</m:t>
                                </m:r>
                              </m:e>
                              <m:sub>
                                <m:r>
                                  <m:rPr>
                                    <m:sty m:val="p"/>
                                  </m:rPr>
                                  <a:rPr lang="en-US" altLang="zh-TW" sz="2200">
                                    <a:latin typeface="Cambria Math"/>
                                    <a:ea typeface="Cambria Math"/>
                                  </a:rPr>
                                  <m:t>max</m:t>
                                </m:r>
                              </m:sub>
                            </m:sSub>
                          </m:den>
                        </m:f>
                      </m:e>
                    </m:d>
                    <m:r>
                      <a:rPr lang="en-US" altLang="zh-TW" sz="2200" i="1">
                        <a:latin typeface="Cambria Math"/>
                        <a:ea typeface="Cambria Math"/>
                      </a:rPr>
                      <m:t>,</m:t>
                    </m:r>
                  </m:oMath>
                </a14:m>
                <a:r>
                  <a:rPr lang="en-US" altLang="zh-TW" sz="2200" dirty="0"/>
                  <a:t>                            (2)</a:t>
                </a:r>
              </a:p>
              <a:p>
                <a:pPr marL="365760" lvl="1" indent="0" algn="just">
                  <a:buNone/>
                </a:pPr>
                <a:r>
                  <a:rPr lang="en-US" altLang="zh-TW" sz="2200" dirty="0"/>
                  <a:t>where </a:t>
                </a:r>
                <a14:m>
                  <m:oMath xmlns:m="http://schemas.openxmlformats.org/officeDocument/2006/math">
                    <m:r>
                      <m:rPr>
                        <m:sty m:val="p"/>
                      </m:rPr>
                      <a:rPr lang="el-GR" altLang="zh-TW" sz="2200" i="1">
                        <a:latin typeface="Cambria Math"/>
                        <a:ea typeface="Cambria Math"/>
                      </a:rPr>
                      <m:t>Δ</m:t>
                    </m:r>
                    <m:r>
                      <a:rPr lang="en-US" altLang="zh-TW" sz="2200" i="1">
                        <a:latin typeface="Cambria Math"/>
                        <a:ea typeface="Cambria Math"/>
                      </a:rPr>
                      <m:t>𝑠</m:t>
                    </m:r>
                  </m:oMath>
                </a14:m>
                <a:r>
                  <a:rPr lang="en-US" altLang="zh-TW" sz="2200" dirty="0"/>
                  <a:t> is the camera distance, </a:t>
                </a:r>
                <a:r>
                  <a:rPr lang="en-US" altLang="zh-TW" sz="2200" i="1" dirty="0"/>
                  <a:t>f</a:t>
                </a:r>
                <a:r>
                  <a:rPr lang="en-US" altLang="zh-TW" sz="2200" dirty="0"/>
                  <a:t>  is the camera focal length, </a:t>
                </a:r>
                <a14:m>
                  <m:oMath xmlns:m="http://schemas.openxmlformats.org/officeDocument/2006/math">
                    <m:sSub>
                      <m:sSubPr>
                        <m:ctrlPr>
                          <a:rPr lang="en-US" altLang="zh-TW" sz="2200" i="1">
                            <a:latin typeface="Cambria Math" panose="02040503050406030204" pitchFamily="18" charset="0"/>
                            <a:ea typeface="Cambria Math"/>
                          </a:rPr>
                        </m:ctrlPr>
                      </m:sSubPr>
                      <m:e>
                        <m:r>
                          <m:rPr>
                            <m:sty m:val="p"/>
                          </m:rPr>
                          <a:rPr lang="el-GR" altLang="zh-TW" sz="2200" i="1">
                            <a:latin typeface="Cambria Math"/>
                            <a:ea typeface="Cambria Math"/>
                          </a:rPr>
                          <m:t>Ω</m:t>
                        </m:r>
                      </m:e>
                      <m:sub>
                        <m:r>
                          <a:rPr lang="en-US" altLang="zh-TW" sz="2200" i="1">
                            <a:latin typeface="Cambria Math"/>
                            <a:ea typeface="Cambria Math"/>
                          </a:rPr>
                          <m:t>𝑢</m:t>
                        </m:r>
                        <m:r>
                          <a:rPr lang="en-US" altLang="zh-TW" sz="2200" i="1">
                            <a:latin typeface="Cambria Math"/>
                            <a:ea typeface="Cambria Math"/>
                          </a:rPr>
                          <m:t>,</m:t>
                        </m:r>
                        <m:r>
                          <m:rPr>
                            <m:sty m:val="p"/>
                          </m:rPr>
                          <a:rPr lang="en-US" altLang="zh-TW" sz="2200">
                            <a:latin typeface="Cambria Math"/>
                            <a:ea typeface="Cambria Math"/>
                          </a:rPr>
                          <m:t>max</m:t>
                        </m:r>
                      </m:sub>
                    </m:sSub>
                  </m:oMath>
                </a14:m>
                <a:r>
                  <a:rPr lang="en-US" altLang="zh-TW" sz="2200" dirty="0"/>
                  <a:t> is the maximum horizontal frequency of an image, and</a:t>
                </a:r>
              </a:p>
              <a:p>
                <a:pPr marL="0" indent="0">
                  <a:buNone/>
                </a:pPr>
                <a:r>
                  <a:rPr lang="en-US" altLang="zh-TW" sz="2200" dirty="0">
                    <a:ea typeface="Cambria Math"/>
                  </a:rPr>
                  <a:t>                                          </a:t>
                </a:r>
                <a14:m>
                  <m:oMath xmlns:m="http://schemas.openxmlformats.org/officeDocument/2006/math">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𝑑</m:t>
                        </m:r>
                      </m:e>
                      <m:sub>
                        <m:r>
                          <a:rPr lang="en-US" altLang="zh-TW" sz="2200" i="1">
                            <a:latin typeface="Cambria Math"/>
                            <a:ea typeface="Cambria Math"/>
                          </a:rPr>
                          <m:t>𝑅</m:t>
                        </m:r>
                      </m:sub>
                    </m:sSub>
                    <m:r>
                      <a:rPr lang="en-US" altLang="zh-TW" sz="2200" i="1">
                        <a:latin typeface="Cambria Math"/>
                        <a:ea typeface="Cambria Math"/>
                      </a:rPr>
                      <m:t>=</m:t>
                    </m:r>
                    <m:d>
                      <m:dPr>
                        <m:begChr m:val="|"/>
                        <m:endChr m:val="|"/>
                        <m:ctrlPr>
                          <a:rPr lang="en-US" altLang="zh-TW" sz="2200" i="1">
                            <a:latin typeface="Cambria Math" panose="02040503050406030204" pitchFamily="18" charset="0"/>
                            <a:ea typeface="Cambria Math"/>
                          </a:rPr>
                        </m:ctrlPr>
                      </m:dPr>
                      <m:e>
                        <m:f>
                          <m:fPr>
                            <m:ctrlPr>
                              <a:rPr lang="en-US" altLang="zh-TW" sz="2200" i="1">
                                <a:latin typeface="Cambria Math" panose="02040503050406030204" pitchFamily="18" charset="0"/>
                                <a:ea typeface="Cambria Math"/>
                              </a:rPr>
                            </m:ctrlPr>
                          </m:fPr>
                          <m:num>
                            <m:r>
                              <a:rPr lang="en-US" altLang="zh-TW" sz="2200" i="1">
                                <a:latin typeface="Cambria Math"/>
                                <a:ea typeface="Cambria Math"/>
                              </a:rPr>
                              <m:t>1</m:t>
                            </m:r>
                          </m:num>
                          <m:den>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𝑧</m:t>
                                </m:r>
                              </m:e>
                              <m:sub>
                                <m:r>
                                  <m:rPr>
                                    <m:sty m:val="p"/>
                                  </m:rPr>
                                  <a:rPr lang="en-US" altLang="zh-TW" sz="2200">
                                    <a:latin typeface="Cambria Math"/>
                                    <a:ea typeface="Cambria Math"/>
                                  </a:rPr>
                                  <m:t>min</m:t>
                                </m:r>
                              </m:sub>
                            </m:sSub>
                          </m:den>
                        </m:f>
                        <m:r>
                          <a:rPr lang="en-US" altLang="zh-TW" sz="2200" i="1">
                            <a:latin typeface="Cambria Math"/>
                            <a:ea typeface="Cambria Math"/>
                          </a:rPr>
                          <m:t>−</m:t>
                        </m:r>
                        <m:f>
                          <m:fPr>
                            <m:ctrlPr>
                              <a:rPr lang="en-US" altLang="zh-TW" sz="2200" i="1">
                                <a:latin typeface="Cambria Math" panose="02040503050406030204" pitchFamily="18" charset="0"/>
                                <a:ea typeface="Cambria Math"/>
                              </a:rPr>
                            </m:ctrlPr>
                          </m:fPr>
                          <m:num>
                            <m:r>
                              <a:rPr lang="en-US" altLang="zh-TW" sz="2200" i="1">
                                <a:latin typeface="Cambria Math"/>
                                <a:ea typeface="Cambria Math"/>
                              </a:rPr>
                              <m:t>1</m:t>
                            </m:r>
                          </m:num>
                          <m:den>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𝑧</m:t>
                                </m:r>
                              </m:e>
                              <m:sub>
                                <m:r>
                                  <m:rPr>
                                    <m:sty m:val="p"/>
                                  </m:rPr>
                                  <a:rPr lang="en-US" altLang="zh-TW" sz="2200">
                                    <a:latin typeface="Cambria Math"/>
                                    <a:ea typeface="Cambria Math"/>
                                  </a:rPr>
                                  <m:t>max</m:t>
                                </m:r>
                              </m:sub>
                            </m:sSub>
                          </m:den>
                        </m:f>
                      </m:e>
                    </m:d>
                  </m:oMath>
                </a14:m>
                <a:r>
                  <a:rPr lang="zh-TW" altLang="en-US" sz="2200" dirty="0"/>
                  <a:t>                                   </a:t>
                </a:r>
                <a:r>
                  <a:rPr lang="en-US" altLang="zh-TW" sz="2200" dirty="0"/>
                  <a:t>(3)</a:t>
                </a:r>
              </a:p>
              <a:p>
                <a:pPr marL="320040" lvl="1" indent="0" algn="just">
                  <a:buNone/>
                </a:pPr>
                <a:r>
                  <a:rPr lang="en-US" altLang="zh-TW" sz="2200" dirty="0"/>
                  <a:t>is the depth range with minimum and maximum depth values of the recorded scene. Note that </a:t>
                </a:r>
                <a14:m>
                  <m:oMath xmlns:m="http://schemas.openxmlformats.org/officeDocument/2006/math">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𝑧</m:t>
                        </m:r>
                      </m:e>
                      <m:sub>
                        <m:r>
                          <m:rPr>
                            <m:sty m:val="p"/>
                          </m:rPr>
                          <a:rPr lang="en-US" altLang="zh-TW" sz="2200">
                            <a:latin typeface="Cambria Math"/>
                            <a:ea typeface="Cambria Math"/>
                          </a:rPr>
                          <m:t>min</m:t>
                        </m:r>
                      </m:sub>
                    </m:sSub>
                  </m:oMath>
                </a14:m>
                <a:r>
                  <a:rPr lang="en-US" altLang="zh-TW" sz="2200" dirty="0"/>
                  <a:t> and </a:t>
                </a:r>
                <a14:m>
                  <m:oMath xmlns:m="http://schemas.openxmlformats.org/officeDocument/2006/math">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𝑧</m:t>
                        </m:r>
                      </m:e>
                      <m:sub>
                        <m:r>
                          <m:rPr>
                            <m:sty m:val="p"/>
                          </m:rPr>
                          <a:rPr lang="en-US" altLang="zh-TW" sz="2200">
                            <a:latin typeface="Cambria Math"/>
                            <a:ea typeface="Cambria Math"/>
                          </a:rPr>
                          <m:t>max</m:t>
                        </m:r>
                      </m:sub>
                    </m:sSub>
                  </m:oMath>
                </a14:m>
                <a:r>
                  <a:rPr lang="en-US" altLang="zh-TW" sz="2200" dirty="0"/>
                  <a:t> are positive values larger than </a:t>
                </a:r>
                <a14:m>
                  <m:oMath xmlns:m="http://schemas.openxmlformats.org/officeDocument/2006/math">
                    <m:r>
                      <a:rPr lang="en-US" altLang="zh-TW" sz="2200" i="1">
                        <a:latin typeface="Cambria Math"/>
                        <a:ea typeface="Cambria Math"/>
                      </a:rPr>
                      <m:t>𝑓</m:t>
                    </m:r>
                  </m:oMath>
                </a14:m>
                <a:r>
                  <a:rPr lang="en-US" altLang="zh-TW" sz="2200" dirty="0"/>
                  <a:t>.</a:t>
                </a:r>
                <a:endParaRPr lang="zh-TW" altLang="en-US" sz="2200" dirty="0"/>
              </a:p>
            </p:txBody>
          </p:sp>
        </mc:Choice>
        <mc:Fallback xmlns="">
          <p:sp>
            <p:nvSpPr>
              <p:cNvPr id="3" name="內容版面配置區 2"/>
              <p:cNvSpPr>
                <a:spLocks noGrp="1" noRot="1" noChangeAspect="1" noMove="1" noResize="1" noEditPoints="1" noAdjustHandles="1" noChangeArrowheads="1" noChangeShapeType="1" noTextEdit="1"/>
              </p:cNvSpPr>
              <p:nvPr>
                <p:ph sz="quarter" idx="1"/>
              </p:nvPr>
            </p:nvSpPr>
            <p:spPr>
              <a:xfrm>
                <a:off x="612648" y="1600200"/>
                <a:ext cx="8153400" cy="5069160"/>
              </a:xfrm>
              <a:blipFill>
                <a:blip r:embed="rId2"/>
                <a:stretch>
                  <a:fillRect l="-75" t="-842" r="-1720"/>
                </a:stretch>
              </a:blipFill>
            </p:spPr>
            <p:txBody>
              <a:bodyPr/>
              <a:lstStyle/>
              <a:p>
                <a:r>
                  <a:rPr lang="zh-TW" altLang="en-US">
                    <a:noFill/>
                  </a:rPr>
                  <a:t> </a:t>
                </a:r>
              </a:p>
            </p:txBody>
          </p:sp>
        </mc:Fallback>
      </mc:AlternateContent>
      <p:sp>
        <p:nvSpPr>
          <p:cNvPr id="4"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7" name="投影片編號版面配置區 6">
            <a:extLst>
              <a:ext uri="{FF2B5EF4-FFF2-40B4-BE49-F238E27FC236}">
                <a16:creationId xmlns:a16="http://schemas.microsoft.com/office/drawing/2014/main" id="{D8910AC3-9591-4D6C-8AF0-E95D88F7B887}"/>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21</a:t>
            </a:fld>
            <a:endParaRPr lang="zh-TW" altLang="en-US"/>
          </a:p>
        </p:txBody>
      </p:sp>
    </p:spTree>
    <p:extLst>
      <p:ext uri="{BB962C8B-B14F-4D97-AF65-F5344CB8AC3E}">
        <p14:creationId xmlns:p14="http://schemas.microsoft.com/office/powerpoint/2010/main" val="242118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sz="quarter" idx="1"/>
              </p:nvPr>
            </p:nvSpPr>
            <p:spPr/>
            <p:txBody>
              <a:bodyPr>
                <a:noAutofit/>
              </a:bodyPr>
              <a:lstStyle/>
              <a:p>
                <a:pPr algn="just"/>
                <a:r>
                  <a:rPr lang="en-US" altLang="zh-TW" sz="2200" dirty="0"/>
                  <a:t>Eq. (2) gives the sampling condition for linear camera settings for alias-free continuous light field reconstruction from sparse color data. The required distance between neighboring cameras, </a:t>
                </a:r>
                <a14:m>
                  <m:oMath xmlns:m="http://schemas.openxmlformats.org/officeDocument/2006/math">
                    <m:r>
                      <m:rPr>
                        <m:sty m:val="p"/>
                      </m:rPr>
                      <a:rPr lang="el-GR" altLang="zh-TW" sz="2200" i="1">
                        <a:latin typeface="Cambria Math"/>
                        <a:ea typeface="Cambria Math"/>
                      </a:rPr>
                      <m:t>Δ</m:t>
                    </m:r>
                    <m:r>
                      <a:rPr lang="en-US" altLang="zh-TW" sz="2200" i="1">
                        <a:latin typeface="Cambria Math"/>
                        <a:ea typeface="Cambria Math"/>
                      </a:rPr>
                      <m:t>𝑠</m:t>
                    </m:r>
                  </m:oMath>
                </a14:m>
                <a:r>
                  <a:rPr lang="en-US" altLang="zh-TW" sz="2200" dirty="0"/>
                  <a:t>, is inversely proportional to the full depth range of the recorded 3-D scene using ideal sensors.</a:t>
                </a:r>
              </a:p>
              <a:p>
                <a:pPr algn="just"/>
                <a:endParaRPr lang="en-US" altLang="zh-TW" sz="2200" dirty="0"/>
              </a:p>
              <a:p>
                <a:pPr algn="just"/>
                <a:r>
                  <a:rPr lang="en-US" altLang="zh-TW" sz="2200" dirty="0"/>
                  <a:t>Real cameras, however, only record a portion of a 3-D scene, limited by their aperture angle,  as shown in Figs. 4 and 8. Thus, the overlapping area of commonly recorded scene content in neighboring parallel cameras becomes smaller with increasing camera distance </a:t>
                </a:r>
                <a14:m>
                  <m:oMath xmlns:m="http://schemas.openxmlformats.org/officeDocument/2006/math">
                    <m:r>
                      <m:rPr>
                        <m:sty m:val="p"/>
                      </m:rPr>
                      <a:rPr lang="el-GR" altLang="zh-TW" sz="2200" i="1">
                        <a:latin typeface="Cambria Math"/>
                        <a:ea typeface="Cambria Math"/>
                      </a:rPr>
                      <m:t>Δ</m:t>
                    </m:r>
                    <m:r>
                      <a:rPr lang="en-US" altLang="zh-TW" sz="2200" i="1">
                        <a:latin typeface="Cambria Math"/>
                        <a:ea typeface="Cambria Math"/>
                      </a:rPr>
                      <m:t>𝑠</m:t>
                    </m:r>
                  </m:oMath>
                </a14:m>
                <a:r>
                  <a:rPr lang="en-US" altLang="zh-TW" sz="2200" dirty="0"/>
                  <a:t> and decreasing </a:t>
                </a:r>
                <a14:m>
                  <m:oMath xmlns:m="http://schemas.openxmlformats.org/officeDocument/2006/math">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𝑧</m:t>
                        </m:r>
                      </m:e>
                      <m:sub>
                        <m:r>
                          <m:rPr>
                            <m:sty m:val="p"/>
                          </m:rPr>
                          <a:rPr lang="en-US" altLang="zh-TW" sz="2200">
                            <a:latin typeface="Cambria Math"/>
                            <a:ea typeface="Cambria Math"/>
                          </a:rPr>
                          <m:t>min</m:t>
                        </m:r>
                      </m:sub>
                    </m:sSub>
                  </m:oMath>
                </a14:m>
                <a:r>
                  <a:rPr lang="en-US" altLang="zh-TW" sz="2200" dirty="0"/>
                  <a:t>.</a:t>
                </a:r>
                <a:endParaRPr lang="zh-TW" altLang="en-US" sz="2200" dirty="0"/>
              </a:p>
            </p:txBody>
          </p:sp>
        </mc:Choice>
        <mc:Fallback xmlns="">
          <p:sp>
            <p:nvSpPr>
              <p:cNvPr id="3" name="內容版面配置區 2"/>
              <p:cNvSpPr>
                <a:spLocks noGrp="1" noRot="1" noChangeAspect="1" noMove="1" noResize="1" noEditPoints="1" noAdjustHandles="1" noChangeArrowheads="1" noChangeShapeType="1" noTextEdit="1"/>
              </p:cNvSpPr>
              <p:nvPr>
                <p:ph sz="quarter" idx="1"/>
              </p:nvPr>
            </p:nvSpPr>
            <p:spPr>
              <a:blipFill rotWithShape="1">
                <a:blip r:embed="rId2"/>
                <a:stretch>
                  <a:fillRect l="-75" t="-814" r="-972"/>
                </a:stretch>
              </a:blipFill>
            </p:spPr>
            <p:txBody>
              <a:bodyPr/>
              <a:lstStyle/>
              <a:p>
                <a:r>
                  <a:rPr lang="zh-TW" altLang="en-US">
                    <a:noFill/>
                  </a:rPr>
                  <a:t> </a:t>
                </a:r>
              </a:p>
            </p:txBody>
          </p:sp>
        </mc:Fallback>
      </mc:AlternateContent>
      <p:sp>
        <p:nvSpPr>
          <p:cNvPr id="7" name="投影片編號版面配置區 6">
            <a:extLst>
              <a:ext uri="{FF2B5EF4-FFF2-40B4-BE49-F238E27FC236}">
                <a16:creationId xmlns:a16="http://schemas.microsoft.com/office/drawing/2014/main" id="{08FF0D7B-D922-4A47-BF63-707BB00ED0FD}"/>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22</a:t>
            </a:fld>
            <a:endParaRPr lang="zh-TW" altLang="en-US"/>
          </a:p>
        </p:txBody>
      </p:sp>
    </p:spTree>
    <p:extLst>
      <p:ext uri="{BB962C8B-B14F-4D97-AF65-F5344CB8AC3E}">
        <p14:creationId xmlns:p14="http://schemas.microsoft.com/office/powerpoint/2010/main" val="111917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sz="quarter" idx="1"/>
              </p:nvPr>
            </p:nvSpPr>
            <p:spPr/>
            <p:txBody>
              <a:bodyPr>
                <a:normAutofit/>
              </a:bodyPr>
              <a:lstStyle/>
              <a:p>
                <a:pPr algn="just"/>
                <a:r>
                  <a:rPr lang="en-US" altLang="zh-TW" sz="2200" dirty="0"/>
                  <a:t>Based on the aperture angle </a:t>
                </a:r>
                <a14:m>
                  <m:oMath xmlns:m="http://schemas.openxmlformats.org/officeDocument/2006/math">
                    <m:r>
                      <a:rPr lang="zh-TW" altLang="en-US" sz="2200" i="1">
                        <a:latin typeface="Cambria Math"/>
                      </a:rPr>
                      <m:t>𝛼</m:t>
                    </m:r>
                  </m:oMath>
                </a14:m>
                <a:r>
                  <a:rPr lang="en-US" altLang="zh-TW" sz="2200" dirty="0"/>
                  <a:t> , the maximum value of </a:t>
                </a:r>
                <a14:m>
                  <m:oMath xmlns:m="http://schemas.openxmlformats.org/officeDocument/2006/math">
                    <m:r>
                      <m:rPr>
                        <m:sty m:val="p"/>
                      </m:rPr>
                      <a:rPr lang="el-GR" altLang="zh-TW" sz="2200" i="1">
                        <a:latin typeface="Cambria Math"/>
                        <a:ea typeface="Cambria Math"/>
                      </a:rPr>
                      <m:t>Δ</m:t>
                    </m:r>
                    <m:r>
                      <a:rPr lang="en-US" altLang="zh-TW" sz="2200" i="1">
                        <a:latin typeface="Cambria Math"/>
                        <a:ea typeface="Cambria Math"/>
                      </a:rPr>
                      <m:t>𝑠</m:t>
                    </m:r>
                  </m:oMath>
                </a14:m>
                <a:r>
                  <a:rPr lang="en-US" altLang="zh-TW" sz="2200" dirty="0"/>
                  <a:t> is limited by the minimum scene overlap:</a:t>
                </a:r>
                <a:r>
                  <a:rPr lang="el-GR" altLang="zh-TW" sz="2200" dirty="0">
                    <a:ea typeface="Cambria Math"/>
                  </a:rPr>
                  <a:t> </a:t>
                </a:r>
                <a:r>
                  <a:rPr lang="en-US" altLang="zh-TW" sz="2200" dirty="0">
                    <a:ea typeface="Cambria Math"/>
                  </a:rPr>
                  <a:t> </a:t>
                </a:r>
                <a14:m>
                  <m:oMath xmlns:m="http://schemas.openxmlformats.org/officeDocument/2006/math">
                    <m:r>
                      <m:rPr>
                        <m:sty m:val="p"/>
                      </m:rPr>
                      <a:rPr lang="el-GR" altLang="zh-TW" sz="2200" i="1">
                        <a:latin typeface="Cambria Math"/>
                        <a:ea typeface="Cambria Math"/>
                      </a:rPr>
                      <m:t>Δ</m:t>
                    </m:r>
                    <m:r>
                      <a:rPr lang="en-US" altLang="zh-TW" sz="2200" i="1">
                        <a:latin typeface="Cambria Math"/>
                        <a:ea typeface="Cambria Math"/>
                      </a:rPr>
                      <m:t>𝑠</m:t>
                    </m:r>
                    <m:r>
                      <a:rPr lang="en-US" altLang="zh-TW" sz="2200" i="1">
                        <a:latin typeface="Cambria Math"/>
                        <a:ea typeface="Cambria Math"/>
                      </a:rPr>
                      <m:t>&lt;</m:t>
                    </m:r>
                  </m:oMath>
                </a14:m>
                <a:r>
                  <a:rPr lang="en-US" altLang="zh-TW" sz="2200" dirty="0"/>
                  <a:t> </a:t>
                </a:r>
                <a14:m>
                  <m:oMath xmlns:m="http://schemas.openxmlformats.org/officeDocument/2006/math">
                    <m:r>
                      <a:rPr lang="en-US" altLang="zh-TW" sz="2200">
                        <a:latin typeface="Cambria Math"/>
                        <a:ea typeface="Cambria Math"/>
                      </a:rPr>
                      <m:t>2</m:t>
                    </m:r>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𝑧</m:t>
                        </m:r>
                      </m:e>
                      <m:sub>
                        <m:r>
                          <m:rPr>
                            <m:sty m:val="p"/>
                          </m:rPr>
                          <a:rPr lang="en-US" altLang="zh-TW" sz="2200">
                            <a:latin typeface="Cambria Math"/>
                            <a:ea typeface="Cambria Math"/>
                          </a:rPr>
                          <m:t>min</m:t>
                        </m:r>
                      </m:sub>
                    </m:sSub>
                    <m:r>
                      <a:rPr lang="en-US" altLang="zh-TW" sz="2200" i="1">
                        <a:latin typeface="Cambria Math"/>
                        <a:ea typeface="Cambria Math"/>
                      </a:rPr>
                      <m:t>∙</m:t>
                    </m:r>
                    <m:r>
                      <m:rPr>
                        <m:sty m:val="p"/>
                      </m:rPr>
                      <a:rPr lang="en-US" altLang="zh-TW" sz="2200">
                        <a:latin typeface="Cambria Math"/>
                        <a:ea typeface="Cambria Math"/>
                      </a:rPr>
                      <m:t>tan</m:t>
                    </m:r>
                    <m:r>
                      <a:rPr lang="en-US" altLang="zh-TW" sz="2200" i="1">
                        <a:latin typeface="Cambria Math"/>
                        <a:ea typeface="Cambria Math"/>
                      </a:rPr>
                      <m:t>⁡(</m:t>
                    </m:r>
                    <m:r>
                      <a:rPr lang="zh-TW" altLang="en-US" sz="2200" i="1">
                        <a:latin typeface="Cambria Math"/>
                        <a:ea typeface="Cambria Math"/>
                      </a:rPr>
                      <m:t>𝛼</m:t>
                    </m:r>
                    <m:r>
                      <a:rPr lang="en-US" altLang="zh-TW" sz="2200" i="1">
                        <a:latin typeface="Cambria Math"/>
                        <a:ea typeface="Cambria Math"/>
                      </a:rPr>
                      <m:t>/2)</m:t>
                    </m:r>
                  </m:oMath>
                </a14:m>
                <a:r>
                  <a:rPr lang="en-US" altLang="zh-TW" sz="2200" dirty="0"/>
                  <a:t>.</a:t>
                </a:r>
              </a:p>
              <a:p>
                <a:pPr algn="just"/>
                <a:r>
                  <a:rPr lang="en-US" altLang="zh-TW" sz="2200" dirty="0"/>
                  <a:t>If a scene has a large depth range </a:t>
                </a:r>
                <a14:m>
                  <m:oMath xmlns:m="http://schemas.openxmlformats.org/officeDocument/2006/math">
                    <m:sSub>
                      <m:sSubPr>
                        <m:ctrlPr>
                          <a:rPr lang="en-US" altLang="zh-TW" sz="2200" i="1">
                            <a:latin typeface="Cambria Math" panose="02040503050406030204" pitchFamily="18" charset="0"/>
                            <a:ea typeface="Cambria Math"/>
                          </a:rPr>
                        </m:ctrlPr>
                      </m:sSubPr>
                      <m:e>
                        <m:r>
                          <a:rPr lang="en-US" altLang="zh-TW" sz="2200" i="1">
                            <a:latin typeface="Cambria Math"/>
                            <a:ea typeface="Cambria Math"/>
                          </a:rPr>
                          <m:t>𝑑</m:t>
                        </m:r>
                      </m:e>
                      <m:sub>
                        <m:r>
                          <a:rPr lang="en-US" altLang="zh-TW" sz="2200" i="1">
                            <a:latin typeface="Cambria Math"/>
                            <a:ea typeface="Cambria Math"/>
                          </a:rPr>
                          <m:t>𝑅</m:t>
                        </m:r>
                      </m:sub>
                    </m:sSub>
                  </m:oMath>
                </a14:m>
                <a:r>
                  <a:rPr lang="en-US" altLang="zh-TW" sz="2200" dirty="0"/>
                  <a:t>, a small camera distance is necessary for alias-free continuous light field reconstruction, i.e., view synthesis at any intermediate position. </a:t>
                </a:r>
              </a:p>
              <a:p>
                <a:pPr algn="just"/>
                <a:r>
                  <a:rPr lang="en-US" altLang="zh-TW" sz="2200" dirty="0"/>
                  <a:t>In Eq. (2), the highest horizontal frequency </a:t>
                </a:r>
                <a14:m>
                  <m:oMath xmlns:m="http://schemas.openxmlformats.org/officeDocument/2006/math">
                    <m:sSub>
                      <m:sSubPr>
                        <m:ctrlPr>
                          <a:rPr lang="en-US" altLang="zh-TW" sz="2200" i="1">
                            <a:latin typeface="Cambria Math" panose="02040503050406030204" pitchFamily="18" charset="0"/>
                            <a:ea typeface="Cambria Math"/>
                          </a:rPr>
                        </m:ctrlPr>
                      </m:sSubPr>
                      <m:e>
                        <m:r>
                          <m:rPr>
                            <m:sty m:val="p"/>
                          </m:rPr>
                          <a:rPr lang="el-GR" altLang="zh-TW" sz="2200" i="1">
                            <a:latin typeface="Cambria Math"/>
                            <a:ea typeface="Cambria Math"/>
                          </a:rPr>
                          <m:t>Ω</m:t>
                        </m:r>
                      </m:e>
                      <m:sub>
                        <m:r>
                          <a:rPr lang="en-US" altLang="zh-TW" sz="2200" i="1">
                            <a:latin typeface="Cambria Math"/>
                            <a:ea typeface="Cambria Math"/>
                          </a:rPr>
                          <m:t>𝑢</m:t>
                        </m:r>
                        <m:r>
                          <a:rPr lang="en-US" altLang="zh-TW" sz="2200" i="1">
                            <a:latin typeface="Cambria Math"/>
                            <a:ea typeface="Cambria Math"/>
                          </a:rPr>
                          <m:t>,</m:t>
                        </m:r>
                        <m:r>
                          <m:rPr>
                            <m:sty m:val="p"/>
                          </m:rPr>
                          <a:rPr lang="en-US" altLang="zh-TW" sz="2200">
                            <a:latin typeface="Cambria Math"/>
                            <a:ea typeface="Cambria Math"/>
                          </a:rPr>
                          <m:t>max</m:t>
                        </m:r>
                      </m:sub>
                    </m:sSub>
                  </m:oMath>
                </a14:m>
                <a:r>
                  <a:rPr lang="en-US" altLang="zh-TW" sz="2200" dirty="0"/>
                  <a:t> as well as the focal length </a:t>
                </a:r>
                <a14:m>
                  <m:oMath xmlns:m="http://schemas.openxmlformats.org/officeDocument/2006/math">
                    <m:r>
                      <a:rPr lang="en-US" altLang="zh-TW" sz="2200" i="1">
                        <a:latin typeface="Cambria Math"/>
                        <a:ea typeface="Cambria Math"/>
                      </a:rPr>
                      <m:t>𝑓</m:t>
                    </m:r>
                    <m:r>
                      <a:rPr lang="en-US" altLang="zh-TW" sz="2200" i="1">
                        <a:latin typeface="Cambria Math"/>
                        <a:ea typeface="Cambria Math"/>
                      </a:rPr>
                      <m:t> </m:t>
                    </m:r>
                  </m:oMath>
                </a14:m>
                <a:r>
                  <a:rPr lang="en-US" altLang="zh-TW" sz="2200" dirty="0"/>
                  <a:t>are usually fixed by the number of samples of a given camera sensor. If the camera distance is too large, alias in the form of double images occurs, as shown in Fig. 5 on the left-hand side.</a:t>
                </a:r>
              </a:p>
              <a:p>
                <a:pPr algn="just"/>
                <a:r>
                  <a:rPr lang="en-US" altLang="zh-TW" sz="2200" dirty="0"/>
                  <a:t>Therefore, a good quality view synthesis from two or three camera views is not possible, if only color information is available.</a:t>
                </a:r>
                <a:endParaRPr lang="zh-TW" altLang="en-US" sz="2200" dirty="0"/>
              </a:p>
            </p:txBody>
          </p:sp>
        </mc:Choice>
        <mc:Fallback xmlns="">
          <p:sp>
            <p:nvSpPr>
              <p:cNvPr id="3" name="內容版面配置區 2"/>
              <p:cNvSpPr>
                <a:spLocks noGrp="1" noRot="1" noChangeAspect="1" noMove="1" noResize="1" noEditPoints="1" noAdjustHandles="1" noChangeArrowheads="1" noChangeShapeType="1" noTextEdit="1"/>
              </p:cNvSpPr>
              <p:nvPr>
                <p:ph sz="quarter" idx="1"/>
              </p:nvPr>
            </p:nvSpPr>
            <p:spPr>
              <a:blipFill rotWithShape="1">
                <a:blip r:embed="rId2"/>
                <a:stretch>
                  <a:fillRect l="-75" t="-814" r="-972"/>
                </a:stretch>
              </a:blipFill>
            </p:spPr>
            <p:txBody>
              <a:bodyPr/>
              <a:lstStyle/>
              <a:p>
                <a:r>
                  <a:rPr lang="zh-TW" altLang="en-US">
                    <a:noFill/>
                  </a:rPr>
                  <a:t> </a:t>
                </a:r>
              </a:p>
            </p:txBody>
          </p:sp>
        </mc:Fallback>
      </mc:AlternateContent>
      <p:sp>
        <p:nvSpPr>
          <p:cNvPr id="4"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7" name="投影片編號版面配置區 6">
            <a:extLst>
              <a:ext uri="{FF2B5EF4-FFF2-40B4-BE49-F238E27FC236}">
                <a16:creationId xmlns:a16="http://schemas.microsoft.com/office/drawing/2014/main" id="{340D9896-01A2-418D-B082-943D82AF4452}"/>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23</a:t>
            </a:fld>
            <a:endParaRPr lang="zh-TW" altLang="en-US"/>
          </a:p>
        </p:txBody>
      </p:sp>
    </p:spTree>
    <p:extLst>
      <p:ext uri="{BB962C8B-B14F-4D97-AF65-F5344CB8AC3E}">
        <p14:creationId xmlns:p14="http://schemas.microsoft.com/office/powerpoint/2010/main" val="2785861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a:xfrm>
            <a:off x="612648" y="5272112"/>
            <a:ext cx="8153400" cy="823888"/>
          </a:xfrm>
        </p:spPr>
        <p:txBody>
          <a:bodyPr>
            <a:normAutofit/>
          </a:bodyPr>
          <a:lstStyle/>
          <a:p>
            <a:pPr marL="0" indent="0">
              <a:buNone/>
            </a:pPr>
            <a:r>
              <a:rPr lang="en-US" altLang="zh-TW" sz="1800" dirty="0"/>
              <a:t>Fig. 5. Intermediate view synthesis from color-only camera data with alias (left) and from color with 8-b depth values without alias (right) for the Ballet set.</a:t>
            </a:r>
            <a:endParaRPr lang="zh-TW" altLang="en-US" sz="1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71216"/>
            <a:ext cx="8728966" cy="340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標題 1"/>
          <p:cNvSpPr>
            <a:spLocks noGrp="1"/>
          </p:cNvSpPr>
          <p:nvPr>
            <p:ph type="title"/>
          </p:nvPr>
        </p:nvSpPr>
        <p:spPr/>
        <p:txBody>
          <a:bodyPr>
            <a:normAutofit fontScale="90000"/>
          </a:bodyPr>
          <a:lstStyle/>
          <a:p>
            <a:r>
              <a:rPr lang="en-US" altLang="zh-TW" dirty="0">
                <a:latin typeface="Times New Roman" pitchFamily="18" charset="0"/>
                <a:cs typeface="Times New Roman" pitchFamily="18" charset="0"/>
              </a:rPr>
              <a:t>3DV Solutions Based on Stereo Signals</a:t>
            </a:r>
            <a:endParaRPr lang="zh-TW" altLang="en-US" dirty="0"/>
          </a:p>
        </p:txBody>
      </p:sp>
      <p:sp>
        <p:nvSpPr>
          <p:cNvPr id="7" name="投影片編號版面配置區 6">
            <a:extLst>
              <a:ext uri="{FF2B5EF4-FFF2-40B4-BE49-F238E27FC236}">
                <a16:creationId xmlns:a16="http://schemas.microsoft.com/office/drawing/2014/main" id="{9A8D3AD4-3693-4C49-A2AB-BE151D0DB2B9}"/>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24</a:t>
            </a:fld>
            <a:endParaRPr lang="zh-TW" altLang="en-US"/>
          </a:p>
        </p:txBody>
      </p:sp>
    </p:spTree>
    <p:extLst>
      <p:ext uri="{BB962C8B-B14F-4D97-AF65-F5344CB8AC3E}">
        <p14:creationId xmlns:p14="http://schemas.microsoft.com/office/powerpoint/2010/main" val="1427313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611560" y="250701"/>
            <a:ext cx="8229600" cy="1143000"/>
          </a:xfrm>
        </p:spPr>
        <p:txBody>
          <a:bodyPr>
            <a:normAutofit/>
          </a:bodyPr>
          <a:lstStyle/>
          <a:p>
            <a:pPr algn="l"/>
            <a:r>
              <a:rPr lang="en-US" altLang="zh-TW" dirty="0">
                <a:latin typeface="Times New Roman" pitchFamily="18" charset="0"/>
                <a:cs typeface="Times New Roman" pitchFamily="18" charset="0"/>
              </a:rPr>
              <a:t>3DV Using Depth Maps</a:t>
            </a:r>
            <a:endParaRPr lang="zh-TW" altLang="en-US" dirty="0">
              <a:latin typeface="Times New Roman" pitchFamily="18" charset="0"/>
              <a:cs typeface="Times New Roman" pitchFamily="18" charset="0"/>
            </a:endParaRPr>
          </a:p>
        </p:txBody>
      </p:sp>
      <p:sp>
        <p:nvSpPr>
          <p:cNvPr id="6" name="內容版面配置區 2"/>
          <p:cNvSpPr>
            <a:spLocks noGrp="1"/>
          </p:cNvSpPr>
          <p:nvPr>
            <p:ph idx="1"/>
          </p:nvPr>
        </p:nvSpPr>
        <p:spPr>
          <a:xfrm>
            <a:off x="635972" y="1567335"/>
            <a:ext cx="8229600" cy="4525963"/>
          </a:xfrm>
        </p:spPr>
        <p:txBody>
          <a:bodyPr>
            <a:normAutofit/>
          </a:bodyPr>
          <a:lstStyle/>
          <a:p>
            <a:pPr algn="just"/>
            <a:r>
              <a:rPr lang="en-US" altLang="zh-TW" sz="2200" dirty="0">
                <a:latin typeface="Times New Roman" pitchFamily="18" charset="0"/>
                <a:cs typeface="Times New Roman" pitchFamily="18" charset="0"/>
              </a:rPr>
              <a:t>The provision of a large number of views for </a:t>
            </a:r>
            <a:r>
              <a:rPr lang="en-US" altLang="zh-TW" sz="2200" dirty="0" err="1">
                <a:latin typeface="Times New Roman" pitchFamily="18" charset="0"/>
                <a:cs typeface="Times New Roman" pitchFamily="18" charset="0"/>
              </a:rPr>
              <a:t>multiview</a:t>
            </a:r>
            <a:r>
              <a:rPr lang="en-US" altLang="zh-TW" sz="2200" dirty="0">
                <a:latin typeface="Times New Roman" pitchFamily="18" charset="0"/>
                <a:cs typeface="Times New Roman" pitchFamily="18" charset="0"/>
              </a:rPr>
              <a:t> displays is not efficient with video data only. </a:t>
            </a:r>
          </a:p>
          <a:p>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The efficiency can be drastically increased using scene geometry information like a depth map. A 3DV transmission system using depth maps is shown in Fig. 6. </a:t>
            </a:r>
          </a:p>
          <a:p>
            <a:endParaRPr lang="en-US" altLang="zh-TW" sz="2200" dirty="0">
              <a:latin typeface="Times New Roman" pitchFamily="18" charset="0"/>
              <a:cs typeface="Times New Roman" pitchFamily="18" charset="0"/>
            </a:endParaRPr>
          </a:p>
        </p:txBody>
      </p:sp>
      <p:sp>
        <p:nvSpPr>
          <p:cNvPr id="7" name="AutoShape 2" descr="Figure 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solidFill>
                <a:prstClr val="black"/>
              </a:solidFill>
              <a:latin typeface="Times New Roman"/>
              <a:ea typeface="新細明體"/>
            </a:endParaRPr>
          </a:p>
        </p:txBody>
      </p:sp>
      <p:sp>
        <p:nvSpPr>
          <p:cNvPr id="8" name="AutoShape 6" descr="Figure 6"/>
          <p:cNvSpPr>
            <a:spLocks noChangeAspect="1" noChangeArrowheads="1"/>
          </p:cNvSpPr>
          <p:nvPr/>
        </p:nvSpPr>
        <p:spPr bwMode="auto">
          <a:xfrm>
            <a:off x="460375" y="1603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solidFill>
                <a:prstClr val="black"/>
              </a:solidFill>
              <a:latin typeface="Times New Roman"/>
              <a:ea typeface="新細明體"/>
            </a:endParaRPr>
          </a:p>
        </p:txBody>
      </p:sp>
      <p:sp>
        <p:nvSpPr>
          <p:cNvPr id="9" name="AutoShape 8" descr="Figure 6"/>
          <p:cNvSpPr>
            <a:spLocks noChangeAspect="1" noChangeArrowheads="1"/>
          </p:cNvSpPr>
          <p:nvPr/>
        </p:nvSpPr>
        <p:spPr bwMode="auto">
          <a:xfrm>
            <a:off x="612775" y="3127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solidFill>
                <a:prstClr val="black"/>
              </a:solidFill>
              <a:latin typeface="Times New Roman"/>
              <a:ea typeface="新細明體"/>
            </a:endParaRPr>
          </a:p>
        </p:txBody>
      </p:sp>
      <p:sp>
        <p:nvSpPr>
          <p:cNvPr id="10" name="AutoShape 10" descr="Figure 6"/>
          <p:cNvSpPr>
            <a:spLocks noChangeAspect="1" noChangeArrowheads="1"/>
          </p:cNvSpPr>
          <p:nvPr/>
        </p:nvSpPr>
        <p:spPr bwMode="auto">
          <a:xfrm>
            <a:off x="765175" y="4651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solidFill>
                <a:prstClr val="black"/>
              </a:solidFill>
              <a:latin typeface="Times New Roman"/>
              <a:ea typeface="新細明體"/>
            </a:endParaRPr>
          </a:p>
        </p:txBody>
      </p:sp>
      <p:pic>
        <p:nvPicPr>
          <p:cNvPr id="1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754" y="4054152"/>
            <a:ext cx="7238326"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字方塊 11"/>
          <p:cNvSpPr txBox="1"/>
          <p:nvPr/>
        </p:nvSpPr>
        <p:spPr>
          <a:xfrm>
            <a:off x="1897362" y="5998368"/>
            <a:ext cx="5996193" cy="369332"/>
          </a:xfrm>
          <a:prstGeom prst="rect">
            <a:avLst/>
          </a:prstGeom>
          <a:noFill/>
        </p:spPr>
        <p:txBody>
          <a:bodyPr wrap="none" rtlCol="0">
            <a:spAutoFit/>
          </a:bodyPr>
          <a:lstStyle/>
          <a:p>
            <a:r>
              <a:rPr lang="en-US" altLang="zh-TW" dirty="0">
                <a:solidFill>
                  <a:prstClr val="black"/>
                </a:solidFill>
                <a:latin typeface="Times New Roman" pitchFamily="18" charset="0"/>
                <a:ea typeface="新細明體"/>
                <a:cs typeface="Times New Roman" pitchFamily="18" charset="0"/>
              </a:rPr>
              <a:t>Fig. 6. 3DV system based on depth-enhanced </a:t>
            </a:r>
            <a:r>
              <a:rPr lang="en-US" altLang="zh-TW" dirty="0" err="1">
                <a:solidFill>
                  <a:prstClr val="black"/>
                </a:solidFill>
                <a:latin typeface="Times New Roman" pitchFamily="18" charset="0"/>
                <a:ea typeface="新細明體"/>
                <a:cs typeface="Times New Roman" pitchFamily="18" charset="0"/>
              </a:rPr>
              <a:t>multiview</a:t>
            </a:r>
            <a:r>
              <a:rPr lang="en-US" altLang="zh-TW" dirty="0">
                <a:solidFill>
                  <a:prstClr val="black"/>
                </a:solidFill>
                <a:latin typeface="Times New Roman" pitchFamily="18" charset="0"/>
                <a:ea typeface="新細明體"/>
                <a:cs typeface="Times New Roman" pitchFamily="18" charset="0"/>
              </a:rPr>
              <a:t> video.</a:t>
            </a:r>
            <a:endParaRPr lang="zh-TW" altLang="en-US" dirty="0">
              <a:solidFill>
                <a:prstClr val="black"/>
              </a:solidFill>
              <a:latin typeface="Times New Roman" pitchFamily="18" charset="0"/>
              <a:ea typeface="新細明體"/>
              <a:cs typeface="Times New Roman" pitchFamily="18" charset="0"/>
            </a:endParaRPr>
          </a:p>
        </p:txBody>
      </p:sp>
      <p:sp>
        <p:nvSpPr>
          <p:cNvPr id="13" name="投影片編號版面配置區 12">
            <a:extLst>
              <a:ext uri="{FF2B5EF4-FFF2-40B4-BE49-F238E27FC236}">
                <a16:creationId xmlns:a16="http://schemas.microsoft.com/office/drawing/2014/main" id="{DBF3F8A4-00D3-4417-9CE3-A7819063188D}"/>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25</a:t>
            </a:fld>
            <a:endParaRPr lang="zh-TW" altLang="en-US"/>
          </a:p>
        </p:txBody>
      </p:sp>
    </p:spTree>
    <p:extLst>
      <p:ext uri="{BB962C8B-B14F-4D97-AF65-F5344CB8AC3E}">
        <p14:creationId xmlns:p14="http://schemas.microsoft.com/office/powerpoint/2010/main" val="309757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p:cNvSpPr>
            <a:spLocks noGrp="1"/>
          </p:cNvSpPr>
          <p:nvPr>
            <p:ph idx="1"/>
          </p:nvPr>
        </p:nvSpPr>
        <p:spPr>
          <a:xfrm>
            <a:off x="457200" y="1600202"/>
            <a:ext cx="8229600" cy="4525963"/>
          </a:xfrm>
        </p:spPr>
        <p:txBody>
          <a:bodyPr>
            <a:normAutofit/>
          </a:bodyPr>
          <a:lstStyle/>
          <a:p>
            <a:pPr algn="just"/>
            <a:r>
              <a:rPr lang="en-US" altLang="zh-TW" sz="2200" dirty="0">
                <a:latin typeface="Times New Roman" pitchFamily="18" charset="0"/>
                <a:cs typeface="Times New Roman" pitchFamily="18" charset="0"/>
              </a:rPr>
              <a:t>Assume that a few cameras, e.g., two or three, are used. The 3DV encoder generates the bit stream containing color and depth data, which can be decoded at the receiver.</a:t>
            </a:r>
          </a:p>
          <a:p>
            <a:pPr marL="0" indent="0" algn="just">
              <a:buNone/>
            </a:pPr>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One challenging property of this 3DV system is the interdependency between depth provision, coding, and view synthesis. These three parts influence each other. </a:t>
            </a: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Producers of 3DV content will have control over the resulting </a:t>
            </a:r>
            <a:r>
              <a:rPr lang="en-US" altLang="zh-TW" sz="2200" dirty="0" err="1">
                <a:latin typeface="Times New Roman" pitchFamily="18" charset="0"/>
                <a:cs typeface="Times New Roman" pitchFamily="18" charset="0"/>
              </a:rPr>
              <a:t>multiview</a:t>
            </a:r>
            <a:r>
              <a:rPr lang="en-US" altLang="zh-TW" sz="2200" dirty="0">
                <a:latin typeface="Times New Roman" pitchFamily="18" charset="0"/>
                <a:cs typeface="Times New Roman" pitchFamily="18" charset="0"/>
              </a:rPr>
              <a:t> display output, which therefore appears similar across different display types and a certain transmission quality can be guaranteed for comparable 3-D viewing quality. </a:t>
            </a:r>
            <a:endParaRPr lang="zh-TW" altLang="en-US" sz="2200" dirty="0">
              <a:latin typeface="Times New Roman" pitchFamily="18" charset="0"/>
              <a:cs typeface="Times New Roman" pitchFamily="18" charset="0"/>
            </a:endParaRPr>
          </a:p>
          <a:p>
            <a:pPr algn="just"/>
            <a:endParaRPr lang="zh-TW" altLang="en-US" sz="2200" dirty="0">
              <a:latin typeface="Times New Roman" pitchFamily="18" charset="0"/>
              <a:cs typeface="Times New Roman" pitchFamily="18" charset="0"/>
            </a:endParaRPr>
          </a:p>
        </p:txBody>
      </p:sp>
      <p:sp>
        <p:nvSpPr>
          <p:cNvPr id="9" name="標題 1"/>
          <p:cNvSpPr>
            <a:spLocks noGrp="1"/>
          </p:cNvSpPr>
          <p:nvPr>
            <p:ph type="title"/>
          </p:nvPr>
        </p:nvSpPr>
        <p:spPr/>
        <p:txBody>
          <a:bodyPr>
            <a:normAutofit/>
          </a:bodyPr>
          <a:lstStyle/>
          <a:p>
            <a:pPr algn="l"/>
            <a:r>
              <a:rPr lang="en-US" altLang="zh-TW" dirty="0">
                <a:latin typeface="Times New Roman" pitchFamily="18" charset="0"/>
                <a:cs typeface="Times New Roman" pitchFamily="18" charset="0"/>
              </a:rPr>
              <a:t>3DV Using Depth Maps</a:t>
            </a:r>
            <a:endParaRPr lang="zh-TW" altLang="en-US" dirty="0">
              <a:latin typeface="Times New Roman" pitchFamily="18" charset="0"/>
              <a:cs typeface="Times New Roman" pitchFamily="18" charset="0"/>
            </a:endParaRPr>
          </a:p>
        </p:txBody>
      </p:sp>
      <p:sp>
        <p:nvSpPr>
          <p:cNvPr id="6" name="投影片編號版面配置區 5">
            <a:extLst>
              <a:ext uri="{FF2B5EF4-FFF2-40B4-BE49-F238E27FC236}">
                <a16:creationId xmlns:a16="http://schemas.microsoft.com/office/drawing/2014/main" id="{21C75ABF-9286-4D30-BCE3-6752358BDEE5}"/>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26</a:t>
            </a:fld>
            <a:endParaRPr lang="zh-TW" altLang="en-US"/>
          </a:p>
        </p:txBody>
      </p:sp>
    </p:spTree>
    <p:extLst>
      <p:ext uri="{BB962C8B-B14F-4D97-AF65-F5344CB8AC3E}">
        <p14:creationId xmlns:p14="http://schemas.microsoft.com/office/powerpoint/2010/main" val="302554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sz="2400" b="1" dirty="0">
                <a:solidFill>
                  <a:srgbClr val="002060"/>
                </a:solidFill>
                <a:latin typeface="Times New Roman" pitchFamily="18" charset="0"/>
                <a:cs typeface="Times New Roman" pitchFamily="18" charset="0"/>
              </a:rPr>
              <a:t>A. Scene Depth Representation</a:t>
            </a:r>
          </a:p>
          <a:p>
            <a:pPr algn="just"/>
            <a:r>
              <a:rPr lang="en-US" altLang="zh-TW" sz="2200" dirty="0">
                <a:latin typeface="Times New Roman" pitchFamily="18" charset="0"/>
                <a:cs typeface="Times New Roman" pitchFamily="18" charset="0"/>
              </a:rPr>
              <a:t>If additional scene geometry data are available, e.g., in form of a depth value for each color sample in the camera plane, the sampling condition in Eq. (2) changes [4].</a:t>
            </a: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These depth values are quantized into a number of different values. Then, the depth range </a:t>
            </a:r>
            <a:r>
              <a:rPr lang="en-US" altLang="zh-TW" sz="2200" i="1" dirty="0" err="1">
                <a:latin typeface="Times New Roman" pitchFamily="18" charset="0"/>
                <a:cs typeface="Times New Roman" pitchFamily="18" charset="0"/>
              </a:rPr>
              <a:t>d</a:t>
            </a:r>
            <a:r>
              <a:rPr lang="en-US" altLang="zh-TW" sz="2200" i="1" baseline="-25000" dirty="0" err="1">
                <a:latin typeface="Times New Roman" pitchFamily="18" charset="0"/>
                <a:cs typeface="Times New Roman" pitchFamily="18" charset="0"/>
              </a:rPr>
              <a:t>R</a:t>
            </a:r>
            <a:r>
              <a:rPr lang="en-US" altLang="zh-TW" sz="2200" dirty="0">
                <a:latin typeface="Times New Roman" pitchFamily="18" charset="0"/>
                <a:cs typeface="Times New Roman" pitchFamily="18" charset="0"/>
              </a:rPr>
              <a:t> in Eq. (2) is split into a number of </a:t>
            </a:r>
            <a:r>
              <a:rPr lang="en-US" altLang="zh-TW" sz="2200" i="1" dirty="0">
                <a:latin typeface="Times New Roman" pitchFamily="18" charset="0"/>
                <a:cs typeface="Times New Roman" pitchFamily="18" charset="0"/>
              </a:rPr>
              <a:t>S</a:t>
            </a:r>
            <a:r>
              <a:rPr lang="en-US" altLang="zh-TW" sz="2200" dirty="0">
                <a:latin typeface="Times New Roman" pitchFamily="18" charset="0"/>
                <a:cs typeface="Times New Roman" pitchFamily="18" charset="0"/>
              </a:rPr>
              <a:t> quantization intervals </a:t>
            </a:r>
            <a:r>
              <a:rPr lang="en-US" altLang="zh-TW" sz="2200" i="1" dirty="0">
                <a:latin typeface="Times New Roman" pitchFamily="18" charset="0"/>
                <a:cs typeface="Times New Roman" pitchFamily="18" charset="0"/>
              </a:rPr>
              <a:t> </a:t>
            </a:r>
            <a:r>
              <a:rPr lang="en-US" altLang="zh-TW" sz="2200" i="1" dirty="0" err="1">
                <a:latin typeface="Times New Roman" pitchFamily="18" charset="0"/>
                <a:cs typeface="Times New Roman" pitchFamily="18" charset="0"/>
              </a:rPr>
              <a:t>d</a:t>
            </a:r>
            <a:r>
              <a:rPr lang="en-US" altLang="zh-TW" sz="2200" i="1" baseline="-25000" dirty="0" err="1">
                <a:latin typeface="Times New Roman" pitchFamily="18" charset="0"/>
                <a:cs typeface="Times New Roman" pitchFamily="18" charset="0"/>
              </a:rPr>
              <a:t>R,i</a:t>
            </a:r>
            <a:r>
              <a:rPr lang="en-US" altLang="zh-TW" sz="2200" dirty="0">
                <a:latin typeface="Times New Roman" pitchFamily="18" charset="0"/>
                <a:cs typeface="Times New Roman" pitchFamily="18" charset="0"/>
              </a:rPr>
              <a:t>, </a:t>
            </a:r>
            <a:r>
              <a:rPr lang="en-US" altLang="zh-TW" sz="2200" i="1" dirty="0">
                <a:latin typeface="Times New Roman" pitchFamily="18" charset="0"/>
                <a:cs typeface="Times New Roman" pitchFamily="18" charset="0"/>
              </a:rPr>
              <a:t>i</a:t>
            </a:r>
            <a:r>
              <a:rPr lang="en-US" altLang="zh-TW" sz="2200" dirty="0">
                <a:latin typeface="Times New Roman" pitchFamily="18" charset="0"/>
                <a:cs typeface="Times New Roman" pitchFamily="18" charset="0"/>
              </a:rPr>
              <a:t>=1…</a:t>
            </a:r>
            <a:r>
              <a:rPr lang="en-US" altLang="zh-TW" sz="2200" i="1" dirty="0">
                <a:latin typeface="Times New Roman" pitchFamily="18" charset="0"/>
                <a:cs typeface="Times New Roman" pitchFamily="18" charset="0"/>
              </a:rPr>
              <a:t>S</a:t>
            </a:r>
            <a:r>
              <a:rPr lang="en-US" altLang="zh-TW" sz="2200" dirty="0">
                <a:latin typeface="Times New Roman" pitchFamily="18" charset="0"/>
                <a:cs typeface="Times New Roman" pitchFamily="18" charset="0"/>
              </a:rPr>
              <a:t> , with </a:t>
            </a:r>
            <a:r>
              <a:rPr lang="en-US" altLang="zh-TW" sz="2200" i="1" dirty="0" err="1">
                <a:latin typeface="Times New Roman" pitchFamily="18" charset="0"/>
                <a:cs typeface="Times New Roman" pitchFamily="18" charset="0"/>
              </a:rPr>
              <a:t>d</a:t>
            </a:r>
            <a:r>
              <a:rPr lang="en-US" altLang="zh-TW" sz="2200" i="1" baseline="-25000" dirty="0" err="1">
                <a:latin typeface="Times New Roman" pitchFamily="18" charset="0"/>
                <a:cs typeface="Times New Roman" pitchFamily="18" charset="0"/>
              </a:rPr>
              <a:t>R,i</a:t>
            </a:r>
            <a:r>
              <a:rPr lang="en-US" altLang="zh-TW" sz="2200" dirty="0">
                <a:latin typeface="Times New Roman" pitchFamily="18" charset="0"/>
                <a:cs typeface="Times New Roman" pitchFamily="18" charset="0"/>
              </a:rPr>
              <a:t>=</a:t>
            </a:r>
            <a:r>
              <a:rPr lang="en-US" altLang="zh-TW" sz="2200" i="1" dirty="0">
                <a:latin typeface="Times New Roman" pitchFamily="18" charset="0"/>
                <a:cs typeface="Times New Roman" pitchFamily="18" charset="0"/>
              </a:rPr>
              <a:t> </a:t>
            </a:r>
            <a:r>
              <a:rPr lang="en-US" altLang="zh-TW" sz="2200" i="1" dirty="0" err="1">
                <a:latin typeface="Times New Roman" pitchFamily="18" charset="0"/>
                <a:cs typeface="Times New Roman" pitchFamily="18" charset="0"/>
              </a:rPr>
              <a:t>d</a:t>
            </a:r>
            <a:r>
              <a:rPr lang="en-US" altLang="zh-TW" sz="2200" i="1" baseline="-25000" dirty="0" err="1">
                <a:latin typeface="Times New Roman" pitchFamily="18" charset="0"/>
                <a:cs typeface="Times New Roman" pitchFamily="18" charset="0"/>
              </a:rPr>
              <a:t>R</a:t>
            </a:r>
            <a:r>
              <a:rPr lang="en-US" altLang="zh-TW" sz="2200" dirty="0">
                <a:latin typeface="Times New Roman" pitchFamily="18" charset="0"/>
                <a:cs typeface="Times New Roman" pitchFamily="18" charset="0"/>
              </a:rPr>
              <a:t> /</a:t>
            </a:r>
            <a:r>
              <a:rPr lang="en-US" altLang="zh-TW" sz="2200" i="1" dirty="0">
                <a:latin typeface="Times New Roman" pitchFamily="18" charset="0"/>
                <a:cs typeface="Times New Roman" pitchFamily="18" charset="0"/>
              </a:rPr>
              <a:t>S</a:t>
            </a:r>
            <a:r>
              <a:rPr lang="en-US" altLang="zh-TW" sz="2200" dirty="0">
                <a:latin typeface="Times New Roman" pitchFamily="18" charset="0"/>
                <a:cs typeface="Times New Roman" pitchFamily="18" charset="0"/>
              </a:rPr>
              <a:t>.</a:t>
            </a:r>
            <a:endParaRPr lang="zh-TW" altLang="en-US" sz="2200" dirty="0">
              <a:latin typeface="Times New Roman" pitchFamily="18" charset="0"/>
              <a:cs typeface="Times New Roman" pitchFamily="18" charset="0"/>
            </a:endParaRPr>
          </a:p>
        </p:txBody>
      </p:sp>
      <p:sp>
        <p:nvSpPr>
          <p:cNvPr id="4" name="標題 1"/>
          <p:cNvSpPr>
            <a:spLocks noGrp="1"/>
          </p:cNvSpPr>
          <p:nvPr>
            <p:ph type="title"/>
          </p:nvPr>
        </p:nvSpPr>
        <p:spPr/>
        <p:txBody>
          <a:bodyPr>
            <a:normAutofit/>
          </a:bodyPr>
          <a:lstStyle/>
          <a:p>
            <a:r>
              <a:rPr lang="en-US" altLang="zh-TW" dirty="0">
                <a:latin typeface="Times New Roman" pitchFamily="18" charset="0"/>
                <a:cs typeface="Times New Roman" pitchFamily="18" charset="0"/>
              </a:rPr>
              <a:t>3DV Using Depth Maps</a:t>
            </a:r>
            <a:endParaRPr lang="zh-TW" altLang="en-US" dirty="0">
              <a:latin typeface="Times New Roman" pitchFamily="18" charset="0"/>
              <a:cs typeface="Times New Roman" pitchFamily="18" charset="0"/>
            </a:endParaRPr>
          </a:p>
        </p:txBody>
      </p:sp>
      <p:sp>
        <p:nvSpPr>
          <p:cNvPr id="7" name="投影片編號版面配置區 6">
            <a:extLst>
              <a:ext uri="{FF2B5EF4-FFF2-40B4-BE49-F238E27FC236}">
                <a16:creationId xmlns:a16="http://schemas.microsoft.com/office/drawing/2014/main" id="{1113F1EC-B624-4C88-99DC-4C0EB70252CA}"/>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27</a:t>
            </a:fld>
            <a:endParaRPr lang="zh-TW" altLang="en-US"/>
          </a:p>
        </p:txBody>
      </p:sp>
    </p:spTree>
    <p:extLst>
      <p:ext uri="{BB962C8B-B14F-4D97-AF65-F5344CB8AC3E}">
        <p14:creationId xmlns:p14="http://schemas.microsoft.com/office/powerpoint/2010/main" val="3111209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algn="just"/>
                <a:r>
                  <a:rPr lang="en-US" altLang="zh-TW" sz="2200" dirty="0">
                    <a:latin typeface="Times New Roman" pitchFamily="18" charset="0"/>
                    <a:cs typeface="Times New Roman" pitchFamily="18" charset="0"/>
                  </a:rPr>
                  <a:t>Such a depth-enhanced format for two different views is shown in Fig. 7 with color and per-sample depth information. Note that the maximum value for </a:t>
                </a:r>
                <a14:m>
                  <m:oMath xmlns:m="http://schemas.openxmlformats.org/officeDocument/2006/math">
                    <m:r>
                      <m:rPr>
                        <m:sty m:val="p"/>
                      </m:rPr>
                      <a:rPr lang="el-GR" altLang="zh-TW" sz="2200" i="1">
                        <a:latin typeface="Cambria Math"/>
                        <a:ea typeface="Cambria Math"/>
                        <a:cs typeface="Times New Roman" pitchFamily="18" charset="0"/>
                      </a:rPr>
                      <m:t>Δ</m:t>
                    </m:r>
                    <m:r>
                      <a:rPr lang="en-US" altLang="zh-TW" sz="2200" i="1">
                        <a:latin typeface="Cambria Math"/>
                        <a:ea typeface="Cambria Math"/>
                        <a:cs typeface="Times New Roman" pitchFamily="18" charset="0"/>
                      </a:rPr>
                      <m:t>𝑠</m:t>
                    </m:r>
                  </m:oMath>
                </a14:m>
                <a:r>
                  <a:rPr lang="en-US" altLang="zh-TW" sz="2200" dirty="0">
                    <a:latin typeface="Times New Roman" pitchFamily="18" charset="0"/>
                    <a:cs typeface="Times New Roman" pitchFamily="18" charset="0"/>
                  </a:rPr>
                  <a:t> is again limited for real-world cameras by their aperture angle.</a:t>
                </a: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The depth data are usually stored as inverted real-world depth data </a:t>
                </a:r>
                <a:r>
                  <a:rPr lang="en-US" altLang="zh-TW" sz="2200" i="1" dirty="0">
                    <a:latin typeface="Times New Roman" pitchFamily="18" charset="0"/>
                    <a:cs typeface="Times New Roman" pitchFamily="18" charset="0"/>
                  </a:rPr>
                  <a:t>I</a:t>
                </a:r>
                <a:r>
                  <a:rPr lang="en-US" altLang="zh-TW" sz="2200" i="1" baseline="-25000" dirty="0">
                    <a:latin typeface="Times New Roman" pitchFamily="18" charset="0"/>
                    <a:cs typeface="Times New Roman" pitchFamily="18" charset="0"/>
                  </a:rPr>
                  <a:t>d </a:t>
                </a:r>
                <a:r>
                  <a:rPr lang="en-US" altLang="zh-TW" sz="2200" dirty="0">
                    <a:latin typeface="Times New Roman" pitchFamily="18" charset="0"/>
                    <a:cs typeface="Times New Roman" pitchFamily="18" charset="0"/>
                  </a:rPr>
                  <a:t>(</a:t>
                </a:r>
                <a:r>
                  <a:rPr lang="en-US" altLang="zh-TW" sz="2200" i="1" dirty="0">
                    <a:latin typeface="Times New Roman" pitchFamily="18" charset="0"/>
                    <a:cs typeface="Times New Roman" pitchFamily="18" charset="0"/>
                  </a:rPr>
                  <a:t>z</a:t>
                </a:r>
                <a:r>
                  <a:rPr lang="en-US" altLang="zh-TW" sz="2200" dirty="0">
                    <a:latin typeface="Times New Roman" pitchFamily="18" charset="0"/>
                    <a:cs typeface="Times New Roman" pitchFamily="18" charset="0"/>
                  </a:rPr>
                  <a:t>), according to</a:t>
                </a:r>
              </a:p>
              <a:p>
                <a:pPr algn="just"/>
                <a:endParaRPr lang="en-US" altLang="zh-TW" sz="2200" dirty="0">
                  <a:latin typeface="Times New Roman" pitchFamily="18" charset="0"/>
                  <a:cs typeface="Times New Roman" pitchFamily="18" charset="0"/>
                </a:endParaRP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Here, a representation with 8 b/sample and values between 0 and 255 is assumed. </a:t>
                </a:r>
                <a:endParaRPr lang="zh-TW" altLang="en-US" sz="2200" dirty="0">
                  <a:latin typeface="Times New Roman" pitchFamily="18" charset="0"/>
                  <a:cs typeface="Times New Roman"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3"/>
                <a:stretch>
                  <a:fillRect l="-75" t="-814" r="-97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 name="物件 3"/>
              <p:cNvSpPr txBox="1"/>
              <p:nvPr/>
            </p:nvSpPr>
            <p:spPr>
              <a:xfrm>
                <a:off x="1606550" y="4260850"/>
                <a:ext cx="5821861" cy="720725"/>
              </a:xfrm>
              <a:prstGeom prst="rect">
                <a:avLst/>
              </a:prstGeom>
            </p:spPr>
            <p:txBody>
              <a:bodyPr>
                <a:normAutofit/>
              </a:bodyPr>
              <a:lstStyle/>
              <a:p>
                <a:pPr/>
                <a14:m>
                  <m:oMathPara xmlns:m="http://schemas.openxmlformats.org/officeDocument/2006/math">
                    <m:oMathParaPr>
                      <m:jc m:val="center"/>
                    </m:oMathParaPr>
                    <m:oMath xmlns:m="http://schemas.openxmlformats.org/officeDocument/2006/math">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𝐼</m:t>
                          </m:r>
                        </m:e>
                        <m:sub>
                          <m:r>
                            <a:rPr lang="zh-TW" altLang="en-US" i="1">
                              <a:solidFill>
                                <a:srgbClr val="000000"/>
                              </a:solidFill>
                              <a:latin typeface="Cambria Math" panose="02040503050406030204" pitchFamily="18" charset="0"/>
                            </a:rPr>
                            <m:t>𝑑</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𝑧</m:t>
                      </m:r>
                      <m:r>
                        <a:rPr lang="zh-TW" altLang="en-US" i="1">
                          <a:solidFill>
                            <a:srgbClr val="000000"/>
                          </a:solidFill>
                          <a:latin typeface="Cambria Math" panose="02040503050406030204" pitchFamily="18" charset="0"/>
                        </a:rPr>
                        <m:t>)=</m:t>
                      </m:r>
                      <m:r>
                        <m:rPr>
                          <m:nor/>
                        </m:rPr>
                        <a:rPr lang="zh-TW" altLang="en-US" i="0">
                          <a:solidFill>
                            <a:srgbClr val="000000"/>
                          </a:solidFill>
                          <a:latin typeface="Cambria Math" panose="02040503050406030204" pitchFamily="18" charset="0"/>
                        </a:rPr>
                        <m:t>round</m:t>
                      </m:r>
                      <m:r>
                        <a:rPr lang="zh-TW" altLang="en-US" i="1">
                          <a:solidFill>
                            <a:srgbClr val="000000"/>
                          </a:solidFill>
                          <a:latin typeface="Cambria Math" panose="02040503050406030204" pitchFamily="18" charset="0"/>
                        </a:rPr>
                        <m:t>[255⋅(</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𝑧</m:t>
                          </m:r>
                        </m:den>
                      </m:f>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𝑧</m:t>
                              </m:r>
                            </m:e>
                            <m:sub>
                              <m:r>
                                <m:rPr>
                                  <m:sty m:val="p"/>
                                </m:rPr>
                                <a:rPr lang="zh-TW" altLang="en-US" i="0">
                                  <a:solidFill>
                                    <a:srgbClr val="000000"/>
                                  </a:solidFill>
                                  <a:latin typeface="Cambria Math" panose="02040503050406030204" pitchFamily="18" charset="0"/>
                                </a:rPr>
                                <m:t>max</m:t>
                              </m:r>
                            </m:sub>
                          </m:sSub>
                        </m:den>
                      </m:f>
                      <m:r>
                        <a:rPr lang="en-US" altLang="zh-TW" i="1">
                          <a:solidFill>
                            <a:srgbClr val="000000"/>
                          </a:solidFill>
                          <a:latin typeface="Cambria Math" panose="02040503050406030204" pitchFamily="18" charset="0"/>
                        </a:rPr>
                        <m:t>)</m:t>
                      </m:r>
                      <m:r>
                        <a:rPr lang="en-US" altLang="zh-TW"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𝑧</m:t>
                              </m:r>
                            </m:e>
                            <m:sub>
                              <m:r>
                                <m:rPr>
                                  <m:sty m:val="p"/>
                                </m:rPr>
                                <a:rPr lang="zh-TW" altLang="en-US">
                                  <a:solidFill>
                                    <a:srgbClr val="000000"/>
                                  </a:solidFill>
                                  <a:latin typeface="Cambria Math" panose="02040503050406030204" pitchFamily="18" charset="0"/>
                                </a:rPr>
                                <m:t>min</m:t>
                              </m:r>
                            </m:sub>
                          </m:sSub>
                        </m:den>
                      </m:f>
                      <m:r>
                        <a:rPr lang="en-US" altLang="zh-TW"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𝑧</m:t>
                              </m:r>
                            </m:e>
                            <m:sub>
                              <m:r>
                                <m:rPr>
                                  <m:sty m:val="p"/>
                                </m:rPr>
                                <a:rPr lang="zh-TW" altLang="en-US">
                                  <a:solidFill>
                                    <a:srgbClr val="000000"/>
                                  </a:solidFill>
                                  <a:latin typeface="Cambria Math" panose="02040503050406030204" pitchFamily="18" charset="0"/>
                                </a:rPr>
                                <m:t>max</m:t>
                              </m:r>
                            </m:sub>
                          </m:sSub>
                        </m:den>
                      </m:f>
                      <m:r>
                        <a:rPr lang="en-US" altLang="zh-TW" i="1">
                          <a:solidFill>
                            <a:srgbClr val="000000"/>
                          </a:solidFill>
                          <a:latin typeface="Cambria Math" panose="02040503050406030204" pitchFamily="18" charset="0"/>
                        </a:rPr>
                        <m:t>)</m:t>
                      </m:r>
                      <m:r>
                        <a:rPr lang="en-US" altLang="zh-TW" i="1">
                          <a:solidFill>
                            <a:srgbClr val="000000"/>
                          </a:solidFill>
                          <a:latin typeface="Cambria Math" panose="02040503050406030204" pitchFamily="18" charset="0"/>
                        </a:rPr>
                        <m:t>]</m:t>
                      </m:r>
                    </m:oMath>
                  </m:oMathPara>
                </a14:m>
                <a:endParaRPr lang="zh-TW" altLang="en-US" dirty="0"/>
              </a:p>
            </p:txBody>
          </p:sp>
        </mc:Choice>
        <mc:Fallback>
          <p:sp>
            <p:nvSpPr>
              <p:cNvPr id="4" name="物件 3"/>
              <p:cNvSpPr txBox="1">
                <a:spLocks noRot="1" noChangeAspect="1" noMove="1" noResize="1" noEditPoints="1" noAdjustHandles="1" noChangeArrowheads="1" noChangeShapeType="1" noTextEdit="1"/>
              </p:cNvSpPr>
              <p:nvPr/>
            </p:nvSpPr>
            <p:spPr>
              <a:xfrm>
                <a:off x="1606550" y="4260850"/>
                <a:ext cx="5821861" cy="720725"/>
              </a:xfrm>
              <a:prstGeom prst="rect">
                <a:avLst/>
              </a:prstGeom>
              <a:blipFill>
                <a:blip r:embed="rId4"/>
                <a:stretch>
                  <a:fillRect/>
                </a:stretch>
              </a:blipFill>
            </p:spPr>
            <p:txBody>
              <a:bodyPr/>
              <a:lstStyle/>
              <a:p>
                <a:r>
                  <a:rPr lang="zh-TW" altLang="en-US">
                    <a:noFill/>
                  </a:rPr>
                  <a:t> </a:t>
                </a:r>
              </a:p>
            </p:txBody>
          </p:sp>
        </mc:Fallback>
      </mc:AlternateContent>
      <p:sp>
        <p:nvSpPr>
          <p:cNvPr id="7" name="標題 1"/>
          <p:cNvSpPr>
            <a:spLocks noGrp="1"/>
          </p:cNvSpPr>
          <p:nvPr>
            <p:ph type="title"/>
          </p:nvPr>
        </p:nvSpPr>
        <p:spPr/>
        <p:txBody>
          <a:bodyPr>
            <a:normAutofit/>
          </a:bodyPr>
          <a:lstStyle/>
          <a:p>
            <a:r>
              <a:rPr lang="en-US" altLang="zh-TW" dirty="0">
                <a:latin typeface="Times New Roman" pitchFamily="18" charset="0"/>
                <a:cs typeface="Times New Roman" pitchFamily="18" charset="0"/>
              </a:rPr>
              <a:t>3DV Using Depth Maps</a:t>
            </a:r>
            <a:endParaRPr lang="zh-TW" altLang="en-US" dirty="0">
              <a:latin typeface="Times New Roman" pitchFamily="18" charset="0"/>
              <a:cs typeface="Times New Roman" pitchFamily="18" charset="0"/>
            </a:endParaRPr>
          </a:p>
        </p:txBody>
      </p:sp>
      <p:sp>
        <p:nvSpPr>
          <p:cNvPr id="9" name="投影片編號版面配置區 8">
            <a:extLst>
              <a:ext uri="{FF2B5EF4-FFF2-40B4-BE49-F238E27FC236}">
                <a16:creationId xmlns:a16="http://schemas.microsoft.com/office/drawing/2014/main" id="{7D6AE838-985B-407C-87B1-3AF49D78B9E8}"/>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28</a:t>
            </a:fld>
            <a:endParaRPr lang="zh-TW" altLang="en-US"/>
          </a:p>
        </p:txBody>
      </p:sp>
      <p:sp>
        <p:nvSpPr>
          <p:cNvPr id="10" name="文字方塊 9">
            <a:extLst>
              <a:ext uri="{FF2B5EF4-FFF2-40B4-BE49-F238E27FC236}">
                <a16:creationId xmlns:a16="http://schemas.microsoft.com/office/drawing/2014/main" id="{2DCE5E92-3D2D-4470-B4F1-9AF09FB679BC}"/>
              </a:ext>
            </a:extLst>
          </p:cNvPr>
          <p:cNvSpPr txBox="1"/>
          <p:nvPr/>
        </p:nvSpPr>
        <p:spPr>
          <a:xfrm>
            <a:off x="8251163" y="4406009"/>
            <a:ext cx="514885" cy="430887"/>
          </a:xfrm>
          <a:prstGeom prst="rect">
            <a:avLst/>
          </a:prstGeom>
          <a:noFill/>
        </p:spPr>
        <p:txBody>
          <a:bodyPr wrap="none" rtlCol="0">
            <a:spAutoFit/>
          </a:bodyPr>
          <a:lstStyle/>
          <a:p>
            <a:r>
              <a:rPr lang="en-US" altLang="zh-TW" sz="2200" dirty="0"/>
              <a:t>(4)</a:t>
            </a:r>
            <a:endParaRPr lang="zh-TW" altLang="en-US" sz="2200" dirty="0"/>
          </a:p>
        </p:txBody>
      </p:sp>
    </p:spTree>
    <p:extLst>
      <p:ext uri="{BB962C8B-B14F-4D97-AF65-F5344CB8AC3E}">
        <p14:creationId xmlns:p14="http://schemas.microsoft.com/office/powerpoint/2010/main" val="395417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5124" y="1653061"/>
            <a:ext cx="4893755" cy="3667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125123" y="5479834"/>
            <a:ext cx="4893755" cy="646331"/>
          </a:xfrm>
          <a:prstGeom prst="rect">
            <a:avLst/>
          </a:prstGeom>
        </p:spPr>
        <p:txBody>
          <a:bodyPr wrap="square">
            <a:spAutoFit/>
          </a:bodyPr>
          <a:lstStyle/>
          <a:p>
            <a:r>
              <a:rPr lang="en-US" altLang="zh-TW" dirty="0">
                <a:solidFill>
                  <a:prstClr val="black"/>
                </a:solidFill>
                <a:latin typeface="Times New Roman"/>
                <a:ea typeface="新細明體"/>
              </a:rPr>
              <a:t>Fig. 7. Example for depth enhanced format: two view plus depth format for the Ballet set.</a:t>
            </a:r>
            <a:endParaRPr lang="zh-TW" altLang="en-US" dirty="0">
              <a:solidFill>
                <a:prstClr val="black"/>
              </a:solidFill>
              <a:latin typeface="Times New Roman"/>
              <a:ea typeface="新細明體"/>
            </a:endParaRPr>
          </a:p>
        </p:txBody>
      </p:sp>
      <p:sp>
        <p:nvSpPr>
          <p:cNvPr id="9" name="投影片編號版面配置區 8">
            <a:extLst>
              <a:ext uri="{FF2B5EF4-FFF2-40B4-BE49-F238E27FC236}">
                <a16:creationId xmlns:a16="http://schemas.microsoft.com/office/drawing/2014/main" id="{35B2CC8A-2BEE-4435-86DE-36F2EFDA744C}"/>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29</a:t>
            </a:fld>
            <a:endParaRPr lang="zh-TW" altLang="en-US"/>
          </a:p>
        </p:txBody>
      </p:sp>
    </p:spTree>
    <p:extLst>
      <p:ext uri="{BB962C8B-B14F-4D97-AF65-F5344CB8AC3E}">
        <p14:creationId xmlns:p14="http://schemas.microsoft.com/office/powerpoint/2010/main" val="306269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Introduction</a:t>
            </a:r>
            <a:endParaRPr lang="zh-TW" altLang="en-US" dirty="0"/>
          </a:p>
        </p:txBody>
      </p:sp>
      <p:sp>
        <p:nvSpPr>
          <p:cNvPr id="3" name="內容版面配置區 2"/>
          <p:cNvSpPr>
            <a:spLocks noGrp="1"/>
          </p:cNvSpPr>
          <p:nvPr>
            <p:ph sz="quarter" idx="1"/>
          </p:nvPr>
        </p:nvSpPr>
        <p:spPr/>
        <p:txBody>
          <a:bodyPr>
            <a:noAutofit/>
          </a:bodyPr>
          <a:lstStyle/>
          <a:p>
            <a:pPr algn="just"/>
            <a:r>
              <a:rPr lang="en-US" altLang="zh-TW" sz="2200" dirty="0">
                <a:latin typeface="Times New Roman" panose="02020603050405020304" pitchFamily="18" charset="0"/>
                <a:cs typeface="Times New Roman" panose="02020603050405020304" pitchFamily="18" charset="0"/>
              </a:rPr>
              <a:t>Three-dimensional video (3DV) allows the representation of 3-D visual information through a display that provides the illusion of depth perception.</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Two-dimensional video signals offer a number of monocular cues for depth perception including linear perspective and occlusion, whereas 3DV offers the sensation of depth from two slightly different projections of the scene onto the two eyes of the viewer. </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The local differences between the images on the retinas of the two eyes are called disparities. </a:t>
            </a:r>
            <a:endParaRPr lang="zh-TW" altLang="en-US" sz="2200" dirty="0">
              <a:latin typeface="Times New Roman" panose="02020603050405020304" pitchFamily="18" charset="0"/>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E69C3BED-C4CE-4138-B35A-A109A7CF9145}"/>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a:t>
            </a:fld>
            <a:endParaRPr lang="zh-TW" altLang="en-US"/>
          </a:p>
        </p:txBody>
      </p:sp>
    </p:spTree>
    <p:extLst>
      <p:ext uri="{BB962C8B-B14F-4D97-AF65-F5344CB8AC3E}">
        <p14:creationId xmlns:p14="http://schemas.microsoft.com/office/powerpoint/2010/main" val="4041352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gn="just"/>
            <a:r>
              <a:rPr lang="en-US" altLang="zh-TW" sz="2200" dirty="0">
                <a:latin typeface="Times New Roman" pitchFamily="18" charset="0"/>
                <a:cs typeface="Times New Roman" pitchFamily="18" charset="0"/>
              </a:rPr>
              <a:t>Some advantages: since depth values are inverted, a high depth resolution of nearby objects is achieved, while farther objects only receive coarse depth resolution, as shown in Fig. 8. </a:t>
            </a:r>
            <a:endParaRPr lang="zh-TW" altLang="en-US" sz="2200" dirty="0">
              <a:latin typeface="Times New Roman" pitchFamily="18" charset="0"/>
              <a:cs typeface="Times New Roman" pitchFamily="18" charset="0"/>
            </a:endParaRPr>
          </a:p>
        </p:txBody>
      </p:sp>
      <p:sp>
        <p:nvSpPr>
          <p:cNvPr id="4" name="AutoShape 2" descr="Figure 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solidFill>
                <a:prstClr val="black"/>
              </a:solidFill>
              <a:latin typeface="Times New Roman"/>
              <a:ea typeface="新細明體"/>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546" y="3036912"/>
            <a:ext cx="52387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1547664" y="6381328"/>
            <a:ext cx="6878806" cy="369332"/>
          </a:xfrm>
          <a:prstGeom prst="rect">
            <a:avLst/>
          </a:prstGeom>
          <a:noFill/>
        </p:spPr>
        <p:txBody>
          <a:bodyPr wrap="none" rtlCol="0">
            <a:spAutoFit/>
          </a:bodyPr>
          <a:lstStyle/>
          <a:p>
            <a:r>
              <a:rPr lang="en-US" altLang="zh-TW" dirty="0">
                <a:solidFill>
                  <a:prstClr val="black"/>
                </a:solidFill>
                <a:latin typeface="Times New Roman" pitchFamily="18" charset="0"/>
                <a:ea typeface="新細明體"/>
                <a:cs typeface="Times New Roman" pitchFamily="18" charset="0"/>
              </a:rPr>
              <a:t>Fig. 8. Inverse depth sampling with 8-b resolution between </a:t>
            </a:r>
            <a:r>
              <a:rPr lang="en-US" altLang="zh-TW" i="1" dirty="0" err="1">
                <a:solidFill>
                  <a:prstClr val="black"/>
                </a:solidFill>
                <a:latin typeface="Times New Roman" pitchFamily="18" charset="0"/>
                <a:ea typeface="新細明體"/>
                <a:cs typeface="Times New Roman" pitchFamily="18" charset="0"/>
              </a:rPr>
              <a:t>z</a:t>
            </a:r>
            <a:r>
              <a:rPr lang="en-US" altLang="zh-TW" baseline="-25000" dirty="0" err="1">
                <a:solidFill>
                  <a:prstClr val="black"/>
                </a:solidFill>
                <a:latin typeface="Times New Roman" pitchFamily="18" charset="0"/>
                <a:ea typeface="新細明體"/>
                <a:cs typeface="Times New Roman" pitchFamily="18" charset="0"/>
              </a:rPr>
              <a:t>min</a:t>
            </a:r>
            <a:r>
              <a:rPr lang="en-US" altLang="zh-TW" dirty="0">
                <a:solidFill>
                  <a:prstClr val="black"/>
                </a:solidFill>
                <a:latin typeface="Times New Roman" pitchFamily="18" charset="0"/>
                <a:ea typeface="新細明體"/>
                <a:cs typeface="Times New Roman" pitchFamily="18" charset="0"/>
              </a:rPr>
              <a:t> and </a:t>
            </a:r>
            <a:r>
              <a:rPr lang="en-US" altLang="zh-TW" i="1" dirty="0" err="1">
                <a:solidFill>
                  <a:prstClr val="black"/>
                </a:solidFill>
                <a:latin typeface="Times New Roman" pitchFamily="18" charset="0"/>
                <a:ea typeface="新細明體"/>
                <a:cs typeface="Times New Roman" pitchFamily="18" charset="0"/>
              </a:rPr>
              <a:t>z</a:t>
            </a:r>
            <a:r>
              <a:rPr lang="en-US" altLang="zh-TW" baseline="-25000" dirty="0" err="1">
                <a:solidFill>
                  <a:prstClr val="black"/>
                </a:solidFill>
                <a:latin typeface="Times New Roman" pitchFamily="18" charset="0"/>
                <a:ea typeface="新細明體"/>
                <a:cs typeface="Times New Roman" pitchFamily="18" charset="0"/>
              </a:rPr>
              <a:t>max</a:t>
            </a:r>
            <a:r>
              <a:rPr lang="en-US" altLang="zh-TW" sz="1600" dirty="0">
                <a:solidFill>
                  <a:prstClr val="black"/>
                </a:solidFill>
                <a:latin typeface="Times New Roman" pitchFamily="18" charset="0"/>
                <a:ea typeface="新細明體"/>
                <a:cs typeface="Times New Roman" pitchFamily="18" charset="0"/>
              </a:rPr>
              <a:t>.</a:t>
            </a:r>
            <a:endParaRPr lang="zh-TW" altLang="en-US" sz="1600" dirty="0">
              <a:solidFill>
                <a:prstClr val="black"/>
              </a:solidFill>
              <a:latin typeface="Times New Roman" pitchFamily="18" charset="0"/>
              <a:ea typeface="新細明體"/>
              <a:cs typeface="Times New Roman" pitchFamily="18" charset="0"/>
            </a:endParaRPr>
          </a:p>
        </p:txBody>
      </p:sp>
      <p:sp>
        <p:nvSpPr>
          <p:cNvPr id="7" name="標題 1"/>
          <p:cNvSpPr>
            <a:spLocks noGrp="1"/>
          </p:cNvSpPr>
          <p:nvPr>
            <p:ph type="title"/>
          </p:nvPr>
        </p:nvSpPr>
        <p:spPr/>
        <p:txBody>
          <a:bodyPr>
            <a:normAutofit/>
          </a:bodyPr>
          <a:lstStyle/>
          <a:p>
            <a:r>
              <a:rPr lang="en-US" altLang="zh-TW" dirty="0">
                <a:latin typeface="Times New Roman" pitchFamily="18" charset="0"/>
                <a:cs typeface="Times New Roman" pitchFamily="18" charset="0"/>
              </a:rPr>
              <a:t>3DV Using Depth Maps</a:t>
            </a:r>
            <a:endParaRPr lang="zh-TW" altLang="en-US" dirty="0">
              <a:latin typeface="Times New Roman" pitchFamily="18" charset="0"/>
              <a:cs typeface="Times New Roman" pitchFamily="18" charset="0"/>
            </a:endParaRPr>
          </a:p>
        </p:txBody>
      </p:sp>
      <p:sp>
        <p:nvSpPr>
          <p:cNvPr id="9" name="投影片編號版面配置區 8">
            <a:extLst>
              <a:ext uri="{FF2B5EF4-FFF2-40B4-BE49-F238E27FC236}">
                <a16:creationId xmlns:a16="http://schemas.microsoft.com/office/drawing/2014/main" id="{0BFD28ED-2A80-4406-B82C-C27336A73029}"/>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30</a:t>
            </a:fld>
            <a:endParaRPr lang="zh-TW" altLang="en-US"/>
          </a:p>
        </p:txBody>
      </p:sp>
    </p:spTree>
    <p:extLst>
      <p:ext uri="{BB962C8B-B14F-4D97-AF65-F5344CB8AC3E}">
        <p14:creationId xmlns:p14="http://schemas.microsoft.com/office/powerpoint/2010/main" val="1042616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cs typeface="Times New Roman" pitchFamily="18" charset="0"/>
              </a:rPr>
              <a:t>3DV Using Depth Maps</a:t>
            </a:r>
            <a:endParaRPr lang="zh-TW" altLang="en-US" dirty="0"/>
          </a:p>
        </p:txBody>
      </p:sp>
      <p:sp>
        <p:nvSpPr>
          <p:cNvPr id="3" name="內容版面配置區 2"/>
          <p:cNvSpPr>
            <a:spLocks noGrp="1"/>
          </p:cNvSpPr>
          <p:nvPr>
            <p:ph idx="1"/>
          </p:nvPr>
        </p:nvSpPr>
        <p:spPr/>
        <p:txBody>
          <a:bodyPr>
            <a:normAutofit/>
          </a:bodyPr>
          <a:lstStyle/>
          <a:p>
            <a:pPr algn="just"/>
            <a:r>
              <a:rPr lang="en-US" altLang="zh-TW" sz="2200" dirty="0">
                <a:latin typeface="Times New Roman" pitchFamily="18" charset="0"/>
                <a:cs typeface="Times New Roman" pitchFamily="18" charset="0"/>
              </a:rPr>
              <a:t>The stored depth values are quantized similarly to these shift or disparity values. However, the inverse quantized depth values are not identical to disparity values, since disparity values depend on the camera distance or baseline in contrast to depth values.</a:t>
            </a: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Consequently, the stored depth representation in Eq. (4) combines the advantages of inverse quantization for more natural depth representation with the independency from camera baselines and image resolutions.</a:t>
            </a:r>
            <a:endParaRPr lang="zh-TW" altLang="en-US" sz="2200" dirty="0">
              <a:latin typeface="Times New Roman" pitchFamily="18" charset="0"/>
              <a:cs typeface="Times New Roman" pitchFamily="18" charset="0"/>
            </a:endParaRPr>
          </a:p>
        </p:txBody>
      </p:sp>
      <p:sp>
        <p:nvSpPr>
          <p:cNvPr id="7" name="投影片編號版面配置區 6">
            <a:extLst>
              <a:ext uri="{FF2B5EF4-FFF2-40B4-BE49-F238E27FC236}">
                <a16:creationId xmlns:a16="http://schemas.microsoft.com/office/drawing/2014/main" id="{35AF13F0-28F0-4E2E-9ABC-5319C101C6E3}"/>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31</a:t>
            </a:fld>
            <a:endParaRPr lang="zh-TW" altLang="en-US"/>
          </a:p>
        </p:txBody>
      </p:sp>
    </p:spTree>
    <p:extLst>
      <p:ext uri="{BB962C8B-B14F-4D97-AF65-F5344CB8AC3E}">
        <p14:creationId xmlns:p14="http://schemas.microsoft.com/office/powerpoint/2010/main" val="230726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cs typeface="Times New Roman" pitchFamily="18" charset="0"/>
              </a:rPr>
              <a:t>3DV Using Depth Maps</a:t>
            </a:r>
            <a:endParaRPr lang="zh-TW" altLang="en-US" dirty="0"/>
          </a:p>
        </p:txBody>
      </p:sp>
      <p:sp>
        <p:nvSpPr>
          <p:cNvPr id="3" name="內容版面配置區 2"/>
          <p:cNvSpPr>
            <a:spLocks noGrp="1"/>
          </p:cNvSpPr>
          <p:nvPr>
            <p:ph idx="1"/>
          </p:nvPr>
        </p:nvSpPr>
        <p:spPr/>
        <p:txBody>
          <a:bodyPr>
            <a:normAutofit/>
          </a:bodyPr>
          <a:lstStyle/>
          <a:p>
            <a:pPr algn="just"/>
            <a:r>
              <a:rPr lang="en-US" altLang="zh-TW" sz="2000" dirty="0">
                <a:latin typeface="Times New Roman" pitchFamily="18" charset="0"/>
                <a:cs typeface="Times New Roman" pitchFamily="18" charset="0"/>
              </a:rPr>
              <a:t>For retrieving the depth values </a:t>
            </a:r>
            <a:r>
              <a:rPr lang="en-US" altLang="zh-TW" sz="2000" i="1" dirty="0">
                <a:latin typeface="Times New Roman" pitchFamily="18" charset="0"/>
                <a:cs typeface="Times New Roman" pitchFamily="18" charset="0"/>
              </a:rPr>
              <a:t>z</a:t>
            </a:r>
            <a:r>
              <a:rPr lang="en-US" altLang="zh-TW" sz="2000" dirty="0">
                <a:latin typeface="Times New Roman" pitchFamily="18" charset="0"/>
                <a:cs typeface="Times New Roman" pitchFamily="18" charset="0"/>
              </a:rPr>
              <a:t> from the depth maps, in synthesis scenarios, we have</a:t>
            </a:r>
          </a:p>
          <a:p>
            <a:pPr algn="just"/>
            <a:endParaRPr lang="en-US" altLang="zh-TW" sz="2200" dirty="0">
              <a:latin typeface="Times New Roman" pitchFamily="18" charset="0"/>
              <a:cs typeface="Times New Roman" pitchFamily="18" charset="0"/>
            </a:endParaRPr>
          </a:p>
          <a:p>
            <a:pPr algn="just"/>
            <a:endParaRPr lang="en-US" altLang="zh-TW" sz="2200" dirty="0">
              <a:latin typeface="Times New Roman" pitchFamily="18" charset="0"/>
              <a:cs typeface="Times New Roman" pitchFamily="18" charset="0"/>
            </a:endParaRPr>
          </a:p>
          <a:p>
            <a:pPr algn="just"/>
            <a:endParaRPr lang="en-US" altLang="zh-TW" sz="2200" dirty="0">
              <a:latin typeface="Times New Roman" pitchFamily="18" charset="0"/>
              <a:cs typeface="Times New Roman" pitchFamily="18" charset="0"/>
            </a:endParaRPr>
          </a:p>
          <a:p>
            <a:pPr algn="just"/>
            <a:r>
              <a:rPr lang="en-US" altLang="zh-TW" sz="2000" dirty="0">
                <a:latin typeface="Times New Roman" pitchFamily="18" charset="0"/>
                <a:cs typeface="Times New Roman" pitchFamily="18" charset="0"/>
              </a:rPr>
              <a:t>The</a:t>
            </a:r>
            <a:r>
              <a:rPr lang="zh-TW" altLang="en-US" sz="2000" dirty="0">
                <a:latin typeface="Times New Roman" pitchFamily="18" charset="0"/>
                <a:cs typeface="Times New Roman" pitchFamily="18" charset="0"/>
              </a:rPr>
              <a:t> </a:t>
            </a:r>
            <a:r>
              <a:rPr lang="en-US" altLang="zh-TW" sz="2000" dirty="0">
                <a:latin typeface="Times New Roman" pitchFamily="18" charset="0"/>
                <a:cs typeface="Times New Roman" pitchFamily="18" charset="0"/>
              </a:rPr>
              <a:t>original</a:t>
            </a:r>
            <a:r>
              <a:rPr lang="zh-TW" altLang="en-US" sz="2000" dirty="0">
                <a:latin typeface="Times New Roman" pitchFamily="18" charset="0"/>
                <a:cs typeface="Times New Roman" pitchFamily="18" charset="0"/>
              </a:rPr>
              <a:t> </a:t>
            </a:r>
            <a:r>
              <a:rPr lang="en-US" altLang="zh-TW" sz="2000" dirty="0">
                <a:latin typeface="Times New Roman" pitchFamily="18" charset="0"/>
                <a:cs typeface="Times New Roman" pitchFamily="18" charset="0"/>
              </a:rPr>
              <a:t>minimum and maximum depth values </a:t>
            </a:r>
            <a:r>
              <a:rPr lang="en-US" altLang="zh-TW" sz="2000" i="1" dirty="0" err="1">
                <a:latin typeface="Times New Roman" pitchFamily="18" charset="0"/>
                <a:cs typeface="Times New Roman" pitchFamily="18" charset="0"/>
              </a:rPr>
              <a:t>z</a:t>
            </a:r>
            <a:r>
              <a:rPr lang="en-US" altLang="zh-TW" sz="2000" baseline="-25000" dirty="0" err="1">
                <a:latin typeface="Times New Roman" pitchFamily="18" charset="0"/>
                <a:cs typeface="Times New Roman" pitchFamily="18" charset="0"/>
              </a:rPr>
              <a:t>min</a:t>
            </a:r>
            <a:r>
              <a:rPr lang="en-US" altLang="zh-TW" sz="2000" dirty="0">
                <a:latin typeface="Times New Roman" pitchFamily="18" charset="0"/>
                <a:cs typeface="Times New Roman" pitchFamily="18" charset="0"/>
              </a:rPr>
              <a:t> and</a:t>
            </a:r>
            <a:r>
              <a:rPr lang="en-US" altLang="zh-TW" sz="2000" i="1" dirty="0">
                <a:latin typeface="Times New Roman" pitchFamily="18" charset="0"/>
                <a:cs typeface="Times New Roman" pitchFamily="18" charset="0"/>
              </a:rPr>
              <a:t> </a:t>
            </a:r>
            <a:r>
              <a:rPr lang="en-US" altLang="zh-TW" sz="2000" i="1" dirty="0" err="1">
                <a:latin typeface="Times New Roman" pitchFamily="18" charset="0"/>
                <a:cs typeface="Times New Roman" pitchFamily="18" charset="0"/>
              </a:rPr>
              <a:t>z</a:t>
            </a:r>
            <a:r>
              <a:rPr lang="en-US" altLang="zh-TW" sz="2000" baseline="-25000" dirty="0" err="1">
                <a:latin typeface="Times New Roman" pitchFamily="18" charset="0"/>
                <a:cs typeface="Times New Roman" pitchFamily="18" charset="0"/>
              </a:rPr>
              <a:t>max</a:t>
            </a:r>
            <a:r>
              <a:rPr lang="en-US" altLang="zh-TW" sz="2000" dirty="0">
                <a:latin typeface="Times New Roman" pitchFamily="18" charset="0"/>
                <a:cs typeface="Times New Roman" pitchFamily="18" charset="0"/>
              </a:rPr>
              <a:t> are required and signaled with the 3DV format for a correct geometric displacement in synthesized intermediate views.</a:t>
            </a:r>
            <a:endParaRPr lang="zh-TW" altLang="en-US" sz="20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4" name="物件 3"/>
              <p:cNvSpPr txBox="1"/>
              <p:nvPr/>
            </p:nvSpPr>
            <p:spPr>
              <a:xfrm>
                <a:off x="2401888" y="2565400"/>
                <a:ext cx="4042456" cy="720725"/>
              </a:xfrm>
              <a:prstGeom prst="rect">
                <a:avLst/>
              </a:prstGeom>
            </p:spPr>
            <p:txBody>
              <a:bodyPr>
                <a:normAutofit/>
              </a:bodyPr>
              <a:lstStyle/>
              <a:p>
                <a:pPr algn="ctr"/>
                <a14:m>
                  <m:oMath xmlns:m="http://schemas.openxmlformats.org/officeDocument/2006/math">
                    <m:r>
                      <a:rPr lang="zh-TW" altLang="en-US" i="1">
                        <a:solidFill>
                          <a:srgbClr val="000000"/>
                        </a:solidFill>
                        <a:latin typeface="Cambria Math" panose="02040503050406030204" pitchFamily="18" charset="0"/>
                      </a:rPr>
                      <m:t>𝑧</m:t>
                    </m:r>
                    <m:r>
                      <a:rPr lang="zh-TW" altLang="en-US" i="1">
                        <a:solidFill>
                          <a:srgbClr val="000000"/>
                        </a:solidFill>
                        <a:latin typeface="Cambria Math" panose="02040503050406030204" pitchFamily="18" charset="0"/>
                      </a:rPr>
                      <m:t>=1/[</m:t>
                    </m:r>
                    <m:f>
                      <m:fPr>
                        <m:ctrlPr>
                          <a:rPr lang="zh-TW" altLang="en-US" i="1">
                            <a:solidFill>
                              <a:srgbClr val="000000"/>
                            </a:solidFill>
                            <a:latin typeface="Cambria Math" panose="02040503050406030204" pitchFamily="18" charset="0"/>
                          </a:rPr>
                        </m:ctrlPr>
                      </m:fPr>
                      <m:num>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𝐼</m:t>
                            </m:r>
                          </m:e>
                          <m:sub>
                            <m:r>
                              <a:rPr lang="zh-TW" altLang="en-US" i="1">
                                <a:solidFill>
                                  <a:srgbClr val="000000"/>
                                </a:solidFill>
                                <a:latin typeface="Cambria Math" panose="02040503050406030204" pitchFamily="18" charset="0"/>
                              </a:rPr>
                              <m:t>𝑑</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𝑧</m:t>
                        </m:r>
                        <m:r>
                          <a:rPr lang="zh-TW" altLang="en-US" i="1">
                            <a:solidFill>
                              <a:srgbClr val="000000"/>
                            </a:solidFill>
                            <a:latin typeface="Cambria Math" panose="02040503050406030204" pitchFamily="18" charset="0"/>
                          </a:rPr>
                          <m:t>)</m:t>
                        </m:r>
                      </m:num>
                      <m:den>
                        <m:r>
                          <a:rPr lang="zh-TW" altLang="en-US" i="1">
                            <a:solidFill>
                              <a:srgbClr val="000000"/>
                            </a:solidFill>
                            <a:latin typeface="Cambria Math" panose="02040503050406030204" pitchFamily="18" charset="0"/>
                          </a:rPr>
                          <m:t>255</m:t>
                        </m:r>
                      </m:den>
                    </m:f>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𝑧</m:t>
                            </m:r>
                          </m:e>
                          <m:sub>
                            <m:r>
                              <m:rPr>
                                <m:sty m:val="p"/>
                              </m:rPr>
                              <a:rPr lang="zh-TW" altLang="en-US" i="0">
                                <a:solidFill>
                                  <a:srgbClr val="000000"/>
                                </a:solidFill>
                                <a:latin typeface="Cambria Math" panose="02040503050406030204" pitchFamily="18" charset="0"/>
                              </a:rPr>
                              <m:t>min</m:t>
                            </m:r>
                          </m:sub>
                        </m:sSub>
                      </m:den>
                    </m:f>
                    <m:r>
                      <a:rPr lang="en-US" altLang="zh-TW"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𝑧</m:t>
                            </m:r>
                          </m:e>
                          <m:sub>
                            <m:r>
                              <m:rPr>
                                <m:sty m:val="p"/>
                              </m:rPr>
                              <a:rPr lang="zh-TW" altLang="en-US">
                                <a:solidFill>
                                  <a:srgbClr val="000000"/>
                                </a:solidFill>
                                <a:latin typeface="Cambria Math" panose="02040503050406030204" pitchFamily="18" charset="0"/>
                              </a:rPr>
                              <m:t>max</m:t>
                            </m:r>
                          </m:sub>
                        </m:sSub>
                      </m:den>
                    </m:f>
                    <m:r>
                      <a:rPr lang="en-US" altLang="zh-TW" i="1">
                        <a:solidFill>
                          <a:srgbClr val="000000"/>
                        </a:solidFill>
                        <a:latin typeface="Cambria Math" panose="02040503050406030204" pitchFamily="18" charset="0"/>
                      </a:rPr>
                      <m:t>)</m:t>
                    </m:r>
                    <m:r>
                      <a:rPr lang="en-US" altLang="zh-TW"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𝑧</m:t>
                            </m:r>
                          </m:e>
                          <m:sub>
                            <m:r>
                              <m:rPr>
                                <m:sty m:val="p"/>
                              </m:rPr>
                              <a:rPr lang="zh-TW" altLang="en-US">
                                <a:solidFill>
                                  <a:srgbClr val="000000"/>
                                </a:solidFill>
                                <a:latin typeface="Cambria Math" panose="02040503050406030204" pitchFamily="18" charset="0"/>
                              </a:rPr>
                              <m:t>max</m:t>
                            </m:r>
                          </m:sub>
                        </m:sSub>
                      </m:den>
                    </m:f>
                    <m:r>
                      <a:rPr lang="en-US" altLang="zh-TW" i="1">
                        <a:solidFill>
                          <a:srgbClr val="000000"/>
                        </a:solidFill>
                        <a:latin typeface="Cambria Math" panose="02040503050406030204" pitchFamily="18" charset="0"/>
                      </a:rPr>
                      <m:t>]</m:t>
                    </m:r>
                  </m:oMath>
                </a14:m>
                <a:r>
                  <a:rPr lang="en-US" altLang="zh-TW" dirty="0"/>
                  <a:t>.</a:t>
                </a:r>
                <a:endParaRPr lang="zh-TW" altLang="en-US" dirty="0"/>
              </a:p>
            </p:txBody>
          </p:sp>
        </mc:Choice>
        <mc:Fallback>
          <p:sp>
            <p:nvSpPr>
              <p:cNvPr id="4" name="物件 3"/>
              <p:cNvSpPr txBox="1">
                <a:spLocks noRot="1" noChangeAspect="1" noMove="1" noResize="1" noEditPoints="1" noAdjustHandles="1" noChangeArrowheads="1" noChangeShapeType="1" noTextEdit="1"/>
              </p:cNvSpPr>
              <p:nvPr/>
            </p:nvSpPr>
            <p:spPr>
              <a:xfrm>
                <a:off x="2401888" y="2565400"/>
                <a:ext cx="4042456" cy="720725"/>
              </a:xfrm>
              <a:prstGeom prst="rect">
                <a:avLst/>
              </a:prstGeom>
              <a:blipFill>
                <a:blip r:embed="rId2"/>
                <a:stretch>
                  <a:fillRect/>
                </a:stretch>
              </a:blipFill>
            </p:spPr>
            <p:txBody>
              <a:bodyPr/>
              <a:lstStyle/>
              <a:p>
                <a:r>
                  <a:rPr lang="zh-TW" altLang="en-US">
                    <a:noFill/>
                  </a:rPr>
                  <a:t> </a:t>
                </a:r>
              </a:p>
            </p:txBody>
          </p:sp>
        </mc:Fallback>
      </mc:AlternateContent>
      <p:sp>
        <p:nvSpPr>
          <p:cNvPr id="5" name="文字方塊 4"/>
          <p:cNvSpPr txBox="1"/>
          <p:nvPr/>
        </p:nvSpPr>
        <p:spPr>
          <a:xfrm>
            <a:off x="8251163" y="2710080"/>
            <a:ext cx="514885" cy="430887"/>
          </a:xfrm>
          <a:prstGeom prst="rect">
            <a:avLst/>
          </a:prstGeom>
          <a:noFill/>
        </p:spPr>
        <p:txBody>
          <a:bodyPr wrap="none" rtlCol="0">
            <a:spAutoFit/>
          </a:bodyPr>
          <a:lstStyle/>
          <a:p>
            <a:r>
              <a:rPr lang="en-US" altLang="zh-TW" sz="2200" dirty="0">
                <a:solidFill>
                  <a:prstClr val="black"/>
                </a:solidFill>
                <a:latin typeface="Times New Roman" pitchFamily="18" charset="0"/>
                <a:ea typeface="新細明體"/>
                <a:cs typeface="Times New Roman" pitchFamily="18" charset="0"/>
              </a:rPr>
              <a:t>(5)</a:t>
            </a:r>
            <a:endParaRPr lang="zh-TW" altLang="en-US" sz="2200" dirty="0">
              <a:solidFill>
                <a:prstClr val="black"/>
              </a:solidFill>
              <a:latin typeface="Times New Roman" pitchFamily="18" charset="0"/>
              <a:ea typeface="新細明體"/>
              <a:cs typeface="Times New Roman" pitchFamily="18" charset="0"/>
            </a:endParaRPr>
          </a:p>
        </p:txBody>
      </p:sp>
      <p:sp>
        <p:nvSpPr>
          <p:cNvPr id="9" name="投影片編號版面配置區 8">
            <a:extLst>
              <a:ext uri="{FF2B5EF4-FFF2-40B4-BE49-F238E27FC236}">
                <a16:creationId xmlns:a16="http://schemas.microsoft.com/office/drawing/2014/main" id="{01DD84C1-59A7-41FA-991B-8DB031C18F67}"/>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32</a:t>
            </a:fld>
            <a:endParaRPr lang="zh-TW" altLang="en-US"/>
          </a:p>
        </p:txBody>
      </p:sp>
    </p:spTree>
    <p:extLst>
      <p:ext uri="{BB962C8B-B14F-4D97-AF65-F5344CB8AC3E}">
        <p14:creationId xmlns:p14="http://schemas.microsoft.com/office/powerpoint/2010/main" val="681400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cs typeface="Times New Roman" pitchFamily="18" charset="0"/>
              </a:rPr>
              <a:t>3DV Using Depth Maps</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400" b="1" dirty="0">
                <a:solidFill>
                  <a:srgbClr val="002060"/>
                </a:solidFill>
                <a:latin typeface="Times New Roman" pitchFamily="18" charset="0"/>
                <a:cs typeface="Times New Roman" pitchFamily="18" charset="0"/>
              </a:rPr>
              <a:t>B. Depth Provision</a:t>
            </a:r>
          </a:p>
          <a:p>
            <a:pPr algn="just"/>
            <a:r>
              <a:rPr lang="en-US" altLang="zh-TW" sz="2200" dirty="0">
                <a:latin typeface="Times New Roman" pitchFamily="18" charset="0"/>
                <a:cs typeface="Times New Roman" pitchFamily="18" charset="0"/>
              </a:rPr>
              <a:t>The depth data can be estimated based on the acquired pictures, as intensively investigated in the research community [41]. Depth estimation algorithms attempt to match corresponding signal components in two or more original cameras using a matching function [44] with different area support and size [3].</a:t>
            </a:r>
          </a:p>
          <a:p>
            <a:pPr algn="just"/>
            <a:r>
              <a:rPr lang="en-US" altLang="zh-TW" sz="2200" dirty="0">
                <a:latin typeface="Times New Roman" pitchFamily="18" charset="0"/>
                <a:cs typeface="Times New Roman" pitchFamily="18" charset="0"/>
              </a:rPr>
              <a:t>Recently, depth estimation has been studied for </a:t>
            </a:r>
            <a:r>
              <a:rPr lang="en-US" altLang="zh-TW" sz="2200" dirty="0" err="1">
                <a:latin typeface="Times New Roman" pitchFamily="18" charset="0"/>
                <a:cs typeface="Times New Roman" pitchFamily="18" charset="0"/>
              </a:rPr>
              <a:t>multiview</a:t>
            </a:r>
            <a:r>
              <a:rPr lang="en-US" altLang="zh-TW" sz="2200" dirty="0">
                <a:latin typeface="Times New Roman" pitchFamily="18" charset="0"/>
                <a:cs typeface="Times New Roman" pitchFamily="18" charset="0"/>
              </a:rPr>
              <a:t> video content and temporal consistency in order to provide depth data for 3DV applications [26, 31, 45].</a:t>
            </a:r>
          </a:p>
          <a:p>
            <a:pPr algn="just"/>
            <a:r>
              <a:rPr lang="en-US" altLang="zh-TW" sz="2200" dirty="0">
                <a:latin typeface="Times New Roman" pitchFamily="18" charset="0"/>
                <a:cs typeface="Times New Roman" pitchFamily="18" charset="0"/>
              </a:rPr>
              <a:t>Depth estimation algorithms generate disparity values </a:t>
            </a:r>
            <a:r>
              <a:rPr lang="en-US" altLang="zh-TW" sz="2200" i="1" dirty="0">
                <a:latin typeface="Times New Roman" pitchFamily="18" charset="0"/>
                <a:cs typeface="Times New Roman" pitchFamily="18" charset="0"/>
              </a:rPr>
              <a:t>d</a:t>
            </a:r>
            <a:r>
              <a:rPr lang="en-US" altLang="zh-TW" sz="2200" dirty="0">
                <a:latin typeface="Times New Roman" pitchFamily="18" charset="0"/>
                <a:cs typeface="Times New Roman" pitchFamily="18" charset="0"/>
              </a:rPr>
              <a:t> in the matching process, which relate to real-world depth values </a:t>
            </a:r>
            <a:r>
              <a:rPr lang="en-US" altLang="zh-TW" sz="2200" i="1" dirty="0">
                <a:latin typeface="Times New Roman" pitchFamily="18" charset="0"/>
                <a:cs typeface="Times New Roman" pitchFamily="18" charset="0"/>
              </a:rPr>
              <a:t>z</a:t>
            </a:r>
            <a:r>
              <a:rPr lang="en-US" altLang="zh-TW" sz="2200" dirty="0">
                <a:latin typeface="Times New Roman" pitchFamily="18" charset="0"/>
                <a:cs typeface="Times New Roman" pitchFamily="18" charset="0"/>
              </a:rPr>
              <a:t> as</a:t>
            </a:r>
            <a:endParaRPr lang="zh-TW" altLang="en-US" sz="2200" dirty="0">
              <a:solidFill>
                <a:srgbClr val="FF0000"/>
              </a:solidFill>
              <a:latin typeface="Times New Roman" pitchFamily="18" charset="0"/>
              <a:cs typeface="Times New Roman" pitchFamily="18" charset="0"/>
            </a:endParaRPr>
          </a:p>
          <a:p>
            <a:pPr algn="just"/>
            <a:endParaRPr lang="zh-TW" altLang="en-US" sz="22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5" name="物件 4"/>
              <p:cNvSpPr txBox="1"/>
              <p:nvPr/>
            </p:nvSpPr>
            <p:spPr bwMode="auto">
              <a:xfrm>
                <a:off x="3635374" y="5837238"/>
                <a:ext cx="1380763" cy="79216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TW" altLang="en-US" i="1">
                          <a:solidFill>
                            <a:srgbClr val="000000"/>
                          </a:solidFill>
                          <a:latin typeface="Cambria Math" panose="02040503050406030204" pitchFamily="18" charset="0"/>
                        </a:rPr>
                        <m:t>𝑑</m:t>
                      </m:r>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𝑓</m:t>
                          </m:r>
                          <m:r>
                            <a:rPr lang="zh-TW" altLang="en-US" i="1">
                              <a:solidFill>
                                <a:srgbClr val="000000"/>
                              </a:solidFill>
                              <a:latin typeface="Cambria Math" panose="02040503050406030204" pitchFamily="18" charset="0"/>
                            </a:rPr>
                            <m:t>⋅</m:t>
                          </m:r>
                          <m:r>
                            <m:rPr>
                              <m:sty m:val="p"/>
                            </m:rPr>
                            <a:rPr lang="zh-TW" altLang="en-US" i="1">
                              <a:solidFill>
                                <a:srgbClr val="000000"/>
                              </a:solidFill>
                              <a:latin typeface="Cambria Math" panose="02040503050406030204" pitchFamily="18" charset="0"/>
                            </a:rPr>
                            <m:t>Δ</m:t>
                          </m:r>
                          <m:r>
                            <a:rPr lang="zh-TW" altLang="en-US" i="1">
                              <a:solidFill>
                                <a:srgbClr val="000000"/>
                              </a:solidFill>
                              <a:latin typeface="Cambria Math" panose="02040503050406030204" pitchFamily="18" charset="0"/>
                            </a:rPr>
                            <m:t>𝑠</m:t>
                          </m:r>
                        </m:num>
                        <m:den>
                          <m:r>
                            <a:rPr lang="zh-TW" altLang="en-US" i="1">
                              <a:solidFill>
                                <a:srgbClr val="000000"/>
                              </a:solidFill>
                              <a:latin typeface="Cambria Math" panose="02040503050406030204" pitchFamily="18" charset="0"/>
                            </a:rPr>
                            <m:t>𝑧</m:t>
                          </m:r>
                        </m:den>
                      </m:f>
                      <m:r>
                        <a:rPr lang="zh-TW" altLang="en-US" i="1">
                          <a:solidFill>
                            <a:srgbClr val="000000"/>
                          </a:solidFill>
                          <a:latin typeface="Cambria Math" panose="02040503050406030204" pitchFamily="18" charset="0"/>
                        </a:rPr>
                        <m:t>.</m:t>
                      </m:r>
                    </m:oMath>
                  </m:oMathPara>
                </a14:m>
                <a:endParaRPr lang="zh-TW" altLang="en-US" dirty="0"/>
              </a:p>
            </p:txBody>
          </p:sp>
        </mc:Choice>
        <mc:Fallback>
          <p:sp>
            <p:nvSpPr>
              <p:cNvPr id="5" name="物件 4"/>
              <p:cNvSpPr txBox="1">
                <a:spLocks noRot="1" noChangeAspect="1" noMove="1" noResize="1" noEditPoints="1" noAdjustHandles="1" noChangeArrowheads="1" noChangeShapeType="1" noTextEdit="1"/>
              </p:cNvSpPr>
              <p:nvPr/>
            </p:nvSpPr>
            <p:spPr bwMode="auto">
              <a:xfrm>
                <a:off x="3635374" y="5837238"/>
                <a:ext cx="1380763" cy="792162"/>
              </a:xfrm>
              <a:prstGeom prst="rect">
                <a:avLst/>
              </a:prstGeom>
              <a:blipFill>
                <a:blip r:embed="rId2"/>
                <a:stretch>
                  <a:fillRect/>
                </a:stretch>
              </a:blipFill>
              <a:ln>
                <a:noFill/>
              </a:ln>
            </p:spPr>
            <p:txBody>
              <a:bodyPr/>
              <a:lstStyle/>
              <a:p>
                <a:r>
                  <a:rPr lang="zh-TW" altLang="en-US">
                    <a:noFill/>
                  </a:rPr>
                  <a:t> </a:t>
                </a:r>
              </a:p>
            </p:txBody>
          </p:sp>
        </mc:Fallback>
      </mc:AlternateContent>
      <p:sp>
        <p:nvSpPr>
          <p:cNvPr id="6" name="文字方塊 5"/>
          <p:cNvSpPr txBox="1"/>
          <p:nvPr/>
        </p:nvSpPr>
        <p:spPr>
          <a:xfrm>
            <a:off x="8251163" y="6017874"/>
            <a:ext cx="514885" cy="430887"/>
          </a:xfrm>
          <a:prstGeom prst="rect">
            <a:avLst/>
          </a:prstGeom>
          <a:noFill/>
        </p:spPr>
        <p:txBody>
          <a:bodyPr wrap="none" rtlCol="0">
            <a:spAutoFit/>
          </a:bodyPr>
          <a:lstStyle/>
          <a:p>
            <a:r>
              <a:rPr lang="en-US" altLang="zh-TW" sz="2200" dirty="0">
                <a:solidFill>
                  <a:prstClr val="black"/>
                </a:solidFill>
                <a:latin typeface="Times New Roman" pitchFamily="18" charset="0"/>
                <a:ea typeface="新細明體"/>
                <a:cs typeface="Times New Roman" pitchFamily="18" charset="0"/>
              </a:rPr>
              <a:t>(6)</a:t>
            </a:r>
            <a:endParaRPr lang="zh-TW" altLang="en-US" sz="2200" dirty="0">
              <a:solidFill>
                <a:prstClr val="black"/>
              </a:solidFill>
              <a:latin typeface="Times New Roman" pitchFamily="18" charset="0"/>
              <a:ea typeface="新細明體"/>
              <a:cs typeface="Times New Roman" pitchFamily="18" charset="0"/>
            </a:endParaRPr>
          </a:p>
        </p:txBody>
      </p:sp>
      <p:sp>
        <p:nvSpPr>
          <p:cNvPr id="9" name="投影片編號版面配置區 8">
            <a:extLst>
              <a:ext uri="{FF2B5EF4-FFF2-40B4-BE49-F238E27FC236}">
                <a16:creationId xmlns:a16="http://schemas.microsoft.com/office/drawing/2014/main" id="{E880E697-0DB0-433E-B467-0FCB2C6DACDE}"/>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33</a:t>
            </a:fld>
            <a:endParaRPr lang="zh-TW" altLang="en-US"/>
          </a:p>
        </p:txBody>
      </p:sp>
    </p:spTree>
    <p:extLst>
      <p:ext uri="{BB962C8B-B14F-4D97-AF65-F5344CB8AC3E}">
        <p14:creationId xmlns:p14="http://schemas.microsoft.com/office/powerpoint/2010/main" val="264993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cs typeface="Times New Roman" pitchFamily="18" charset="0"/>
              </a:rPr>
              <a:t>3DV Using Depth Maps</a:t>
            </a:r>
            <a:endParaRPr lang="zh-TW" altLang="en-US" dirty="0"/>
          </a:p>
        </p:txBody>
      </p:sp>
      <p:sp>
        <p:nvSpPr>
          <p:cNvPr id="3" name="內容版面配置區 2"/>
          <p:cNvSpPr>
            <a:spLocks noGrp="1"/>
          </p:cNvSpPr>
          <p:nvPr>
            <p:ph idx="1"/>
          </p:nvPr>
        </p:nvSpPr>
        <p:spPr>
          <a:xfrm>
            <a:off x="612648" y="1600200"/>
            <a:ext cx="8153400" cy="4781128"/>
          </a:xfrm>
        </p:spPr>
        <p:txBody>
          <a:bodyPr>
            <a:normAutofit lnSpcReduction="10000"/>
          </a:bodyPr>
          <a:lstStyle/>
          <a:p>
            <a:pPr algn="just"/>
            <a:r>
              <a:rPr lang="en-US" altLang="zh-TW" sz="2200" dirty="0">
                <a:latin typeface="Times New Roman" pitchFamily="18" charset="0"/>
                <a:cs typeface="Times New Roman" pitchFamily="18" charset="0"/>
              </a:rPr>
              <a:t>Depth provision can be provided by time-of-flight cameras, which record low-resolution depth maps [25]. Here, </a:t>
            </a:r>
            <a:r>
              <a:rPr lang="en-US" altLang="zh-TW" sz="2200" dirty="0" err="1">
                <a:latin typeface="Times New Roman" pitchFamily="18" charset="0"/>
                <a:cs typeface="Times New Roman" pitchFamily="18" charset="0"/>
              </a:rPr>
              <a:t>postprocessing</a:t>
            </a:r>
            <a:r>
              <a:rPr lang="en-US" altLang="zh-TW" sz="2200" dirty="0">
                <a:latin typeface="Times New Roman" pitchFamily="18" charset="0"/>
                <a:cs typeface="Times New Roman" pitchFamily="18" charset="0"/>
              </a:rPr>
              <a:t> is required for interpolating depth for each video sample [6]. </a:t>
            </a: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Such sensors currently lack accuracy for larger distances and have to be placed at slightly different positions than the video camera. </a:t>
            </a: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For synthetic sequences, scene geometry information is available, e.g., in the form of wireframe models [15] or 3-D point coordinates [49]. </a:t>
            </a: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Thus, depth data can be extracted as the distance between a selected camera position and the given scene geometry information.</a:t>
            </a:r>
            <a:endParaRPr lang="zh-TW" altLang="en-US" sz="2200" dirty="0">
              <a:latin typeface="Times New Roman" pitchFamily="18" charset="0"/>
              <a:cs typeface="Times New Roman" pitchFamily="18" charset="0"/>
            </a:endParaRPr>
          </a:p>
          <a:p>
            <a:endParaRPr lang="zh-TW" altLang="en-US" sz="2200" dirty="0">
              <a:latin typeface="Times New Roman" pitchFamily="18" charset="0"/>
              <a:cs typeface="Times New Roman" pitchFamily="18" charset="0"/>
            </a:endParaRPr>
          </a:p>
        </p:txBody>
      </p:sp>
      <p:sp>
        <p:nvSpPr>
          <p:cNvPr id="7" name="投影片編號版面配置區 6">
            <a:extLst>
              <a:ext uri="{FF2B5EF4-FFF2-40B4-BE49-F238E27FC236}">
                <a16:creationId xmlns:a16="http://schemas.microsoft.com/office/drawing/2014/main" id="{53488F78-A33E-41C7-A44A-85EBF6B0F49F}"/>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34</a:t>
            </a:fld>
            <a:endParaRPr lang="zh-TW" altLang="en-US"/>
          </a:p>
        </p:txBody>
      </p:sp>
    </p:spTree>
    <p:extLst>
      <p:ext uri="{BB962C8B-B14F-4D97-AF65-F5344CB8AC3E}">
        <p14:creationId xmlns:p14="http://schemas.microsoft.com/office/powerpoint/2010/main" val="2530689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cs typeface="Times New Roman" pitchFamily="18" charset="0"/>
              </a:rPr>
              <a:t>3DV Using Depth Maps</a:t>
            </a:r>
            <a:endParaRPr lang="zh-TW" altLang="en-US" dirty="0"/>
          </a:p>
        </p:txBody>
      </p:sp>
      <p:sp>
        <p:nvSpPr>
          <p:cNvPr id="3" name="內容版面配置區 2"/>
          <p:cNvSpPr>
            <a:spLocks noGrp="1"/>
          </p:cNvSpPr>
          <p:nvPr>
            <p:ph idx="1"/>
          </p:nvPr>
        </p:nvSpPr>
        <p:spPr/>
        <p:txBody>
          <a:bodyPr>
            <a:normAutofit/>
          </a:bodyPr>
          <a:lstStyle/>
          <a:p>
            <a:pPr algn="just"/>
            <a:r>
              <a:rPr lang="en-US" altLang="zh-TW" sz="2200" dirty="0">
                <a:latin typeface="Times New Roman" pitchFamily="18" charset="0"/>
                <a:cs typeface="Times New Roman" pitchFamily="18" charset="0"/>
              </a:rPr>
              <a:t>With depth data, a coding format can be specified, using per-sample depth values for each input video view, as shown in Fig. 7 for a depth-enhanced two-view format. </a:t>
            </a: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The video signal from two different perspectives is required for partially occluded data behind foreground objects in one original view, which becomes visible in an intermediate view and can be filled with the visible data from the other view (hole-filling). </a:t>
            </a:r>
          </a:p>
        </p:txBody>
      </p:sp>
      <p:sp>
        <p:nvSpPr>
          <p:cNvPr id="7" name="投影片編號版面配置區 6">
            <a:extLst>
              <a:ext uri="{FF2B5EF4-FFF2-40B4-BE49-F238E27FC236}">
                <a16:creationId xmlns:a16="http://schemas.microsoft.com/office/drawing/2014/main" id="{11602482-A357-4BD6-8F34-10442D19EB41}"/>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35</a:t>
            </a:fld>
            <a:endParaRPr lang="zh-TW" altLang="en-US"/>
          </a:p>
        </p:txBody>
      </p:sp>
    </p:spTree>
    <p:extLst>
      <p:ext uri="{BB962C8B-B14F-4D97-AF65-F5344CB8AC3E}">
        <p14:creationId xmlns:p14="http://schemas.microsoft.com/office/powerpoint/2010/main" val="2097432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cs typeface="Times New Roman" pitchFamily="18" charset="0"/>
              </a:rPr>
              <a:t>3DV Using Depth Maps</a:t>
            </a:r>
            <a:endParaRPr lang="zh-TW" altLang="en-US" dirty="0"/>
          </a:p>
        </p:txBody>
      </p:sp>
      <p:sp>
        <p:nvSpPr>
          <p:cNvPr id="3" name="內容版面配置區 2"/>
          <p:cNvSpPr>
            <a:spLocks noGrp="1"/>
          </p:cNvSpPr>
          <p:nvPr>
            <p:ph idx="1"/>
          </p:nvPr>
        </p:nvSpPr>
        <p:spPr/>
        <p:txBody>
          <a:bodyPr>
            <a:normAutofit/>
          </a:bodyPr>
          <a:lstStyle/>
          <a:p>
            <a:pPr algn="just"/>
            <a:r>
              <a:rPr lang="en-US" altLang="zh-TW" sz="2200" dirty="0">
                <a:latin typeface="Times New Roman" pitchFamily="18" charset="0"/>
                <a:cs typeface="Times New Roman" pitchFamily="18" charset="0"/>
              </a:rPr>
              <a:t>For stereo displays with correct baseline, the two video views can be used directly without generating additional views. </a:t>
            </a:r>
          </a:p>
          <a:p>
            <a:pPr algn="just"/>
            <a:endParaRPr lang="en-US" altLang="zh-TW" sz="2200" dirty="0">
              <a:latin typeface="Times New Roman" pitchFamily="18" charset="0"/>
              <a:cs typeface="Times New Roman" pitchFamily="18" charset="0"/>
            </a:endParaRPr>
          </a:p>
          <a:p>
            <a:pPr algn="just"/>
            <a:r>
              <a:rPr lang="en-US" altLang="zh-TW" sz="2200" dirty="0">
                <a:latin typeface="Times New Roman" pitchFamily="18" charset="0"/>
                <a:cs typeface="Times New Roman" pitchFamily="18" charset="0"/>
              </a:rPr>
              <a:t>The data format should contain at least two videos and two associated depth signals from different viewpoints in order to generate the required range of  views with good quality for a </a:t>
            </a:r>
            <a:r>
              <a:rPr lang="en-US" altLang="zh-TW" sz="2200" dirty="0" err="1">
                <a:latin typeface="Times New Roman" pitchFamily="18" charset="0"/>
                <a:cs typeface="Times New Roman" pitchFamily="18" charset="0"/>
              </a:rPr>
              <a:t>multiview</a:t>
            </a:r>
            <a:r>
              <a:rPr lang="en-US" altLang="zh-TW" sz="2200" dirty="0">
                <a:latin typeface="Times New Roman" pitchFamily="18" charset="0"/>
                <a:cs typeface="Times New Roman" pitchFamily="18" charset="0"/>
              </a:rPr>
              <a:t> display</a:t>
            </a:r>
            <a:r>
              <a:rPr lang="en-US" altLang="zh-TW" sz="2200" dirty="0"/>
              <a:t>.</a:t>
            </a:r>
          </a:p>
          <a:p>
            <a:endParaRPr lang="zh-TW" altLang="en-US" sz="2200" dirty="0">
              <a:latin typeface="Times New Roman" pitchFamily="18" charset="0"/>
              <a:cs typeface="Times New Roman" pitchFamily="18" charset="0"/>
            </a:endParaRPr>
          </a:p>
          <a:p>
            <a:endParaRPr lang="zh-TW" altLang="en-US" sz="2200" dirty="0">
              <a:latin typeface="Times New Roman" pitchFamily="18" charset="0"/>
              <a:cs typeface="Times New Roman" pitchFamily="18" charset="0"/>
            </a:endParaRPr>
          </a:p>
        </p:txBody>
      </p:sp>
      <p:sp>
        <p:nvSpPr>
          <p:cNvPr id="7" name="投影片編號版面配置區 6">
            <a:extLst>
              <a:ext uri="{FF2B5EF4-FFF2-40B4-BE49-F238E27FC236}">
                <a16:creationId xmlns:a16="http://schemas.microsoft.com/office/drawing/2014/main" id="{6690C1DB-E377-42F7-8390-AC9E6A4AB5A9}"/>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36</a:t>
            </a:fld>
            <a:endParaRPr lang="zh-TW" altLang="en-US"/>
          </a:p>
        </p:txBody>
      </p:sp>
    </p:spTree>
    <p:extLst>
      <p:ext uri="{BB962C8B-B14F-4D97-AF65-F5344CB8AC3E}">
        <p14:creationId xmlns:p14="http://schemas.microsoft.com/office/powerpoint/2010/main" val="2403220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Autofit/>
          </a:bodyPr>
          <a:lstStyle/>
          <a:p>
            <a:pPr marL="0" indent="0">
              <a:buNone/>
            </a:pPr>
            <a:r>
              <a:rPr lang="en-US" altLang="zh-TW" sz="2200" b="1" dirty="0">
                <a:solidFill>
                  <a:srgbClr val="002060"/>
                </a:solidFill>
                <a:latin typeface="Times New Roman" panose="02020603050405020304" pitchFamily="18" charset="0"/>
                <a:cs typeface="Times New Roman" panose="02020603050405020304" pitchFamily="18" charset="0"/>
              </a:rPr>
              <a:t>C. Depth-Image-Based Rendering</a:t>
            </a:r>
          </a:p>
          <a:p>
            <a:r>
              <a:rPr lang="en-US" altLang="zh-TW" sz="2200" dirty="0">
                <a:latin typeface="Times New Roman" panose="02020603050405020304" pitchFamily="18" charset="0"/>
                <a:cs typeface="Times New Roman" panose="02020603050405020304" pitchFamily="18" charset="0"/>
              </a:rPr>
              <a:t>Intermediate views are generated via 3-D projection or 2-D warping from original camera views, referenced as DIBR.</a:t>
            </a:r>
          </a:p>
          <a:p>
            <a:endParaRPr lang="en-US" altLang="zh-TW" sz="2200" dirty="0">
              <a:solidFill>
                <a:srgbClr val="00B050"/>
              </a:solidFill>
              <a:latin typeface="Times New Roman" panose="02020603050405020304" pitchFamily="18" charset="0"/>
              <a:cs typeface="Times New Roman" panose="02020603050405020304" pitchFamily="18" charset="0"/>
            </a:endParaRPr>
          </a:p>
          <a:p>
            <a:r>
              <a:rPr lang="en-US" altLang="zh-TW" sz="2200" dirty="0">
                <a:latin typeface="Times New Roman" panose="02020603050405020304" pitchFamily="18" charset="0"/>
                <a:cs typeface="Times New Roman" panose="02020603050405020304" pitchFamily="18" charset="0"/>
              </a:rPr>
              <a:t>Assume that camera views are rectified in a preprocessing step. The complex process of general DIBR is simply horizontal sample shifting from original into newly rendered views.</a:t>
            </a:r>
            <a:endParaRPr lang="zh-TW" altLang="en-US" sz="2200" dirty="0">
              <a:latin typeface="Times New Roman" panose="02020603050405020304" pitchFamily="18" charset="0"/>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42E1E58F-041A-4E10-BFEB-91AC6A62AFCD}"/>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37</a:t>
            </a:fld>
            <a:endParaRPr lang="zh-TW" altLang="en-US"/>
          </a:p>
        </p:txBody>
      </p:sp>
    </p:spTree>
    <p:extLst>
      <p:ext uri="{BB962C8B-B14F-4D97-AF65-F5344CB8AC3E}">
        <p14:creationId xmlns:p14="http://schemas.microsoft.com/office/powerpoint/2010/main" val="3576067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algn="just"/>
                <a:r>
                  <a:rPr lang="en-US" altLang="zh-TW" sz="2200" dirty="0">
                    <a:latin typeface="Times New Roman" panose="02020603050405020304" pitchFamily="18" charset="0"/>
                    <a:cs typeface="Times New Roman" panose="02020603050405020304" pitchFamily="18" charset="0"/>
                  </a:rPr>
                  <a:t>The sample shifts are obtained by calculating disparity values </a:t>
                </a:r>
                <a:r>
                  <a:rPr lang="en-US" altLang="zh-TW" sz="2200" i="1" dirty="0">
                    <a:latin typeface="Times New Roman" panose="02020603050405020304" pitchFamily="18" charset="0"/>
                    <a:cs typeface="Times New Roman" panose="02020603050405020304" pitchFamily="18" charset="0"/>
                  </a:rPr>
                  <a:t>d</a:t>
                </a:r>
                <a:r>
                  <a:rPr lang="en-US" altLang="zh-TW" sz="2200" dirty="0">
                    <a:latin typeface="Times New Roman" panose="02020603050405020304" pitchFamily="18" charset="0"/>
                    <a:cs typeface="Times New Roman" panose="02020603050405020304" pitchFamily="18" charset="0"/>
                  </a:rPr>
                  <a:t> from the stored inversely quantized depth values </a:t>
                </a:r>
                <a14:m>
                  <m:oMath xmlns:m="http://schemas.openxmlformats.org/officeDocument/2006/math">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𝐼</m:t>
                        </m:r>
                      </m:e>
                      <m:sub>
                        <m:r>
                          <a:rPr lang="en-US" altLang="zh-TW" sz="2200" i="1">
                            <a:latin typeface="Cambria Math"/>
                            <a:cs typeface="Times New Roman" panose="02020603050405020304" pitchFamily="18" charset="0"/>
                          </a:rPr>
                          <m:t>𝑑</m:t>
                        </m:r>
                      </m:sub>
                    </m:sSub>
                    <m:r>
                      <a:rPr lang="en-US" altLang="zh-TW" sz="2200" i="1">
                        <a:latin typeface="Cambria Math"/>
                        <a:cs typeface="Times New Roman" panose="02020603050405020304" pitchFamily="18" charset="0"/>
                      </a:rPr>
                      <m:t>(</m:t>
                    </m:r>
                    <m:r>
                      <a:rPr lang="en-US" altLang="zh-TW" sz="2200" i="1">
                        <a:latin typeface="Cambria Math"/>
                        <a:cs typeface="Times New Roman" panose="02020603050405020304" pitchFamily="18" charset="0"/>
                      </a:rPr>
                      <m:t>𝑧</m:t>
                    </m:r>
                    <m:r>
                      <a:rPr lang="en-US" altLang="zh-TW" sz="2200" i="1">
                        <a:latin typeface="Cambria Math"/>
                        <a:cs typeface="Times New Roman" panose="02020603050405020304" pitchFamily="18" charset="0"/>
                      </a:rPr>
                      <m:t>)</m:t>
                    </m:r>
                  </m:oMath>
                </a14:m>
                <a:r>
                  <a:rPr lang="en-US" altLang="zh-TW" sz="2200" dirty="0">
                    <a:solidFill>
                      <a:srgbClr val="00B050"/>
                    </a:solidFill>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as</a:t>
                </a:r>
              </a:p>
              <a:p>
                <a:endParaRPr lang="en-US" altLang="zh-TW" sz="2200" dirty="0">
                  <a:latin typeface="Times New Roman" panose="02020603050405020304" pitchFamily="18" charset="0"/>
                  <a:cs typeface="Times New Roman" panose="02020603050405020304" pitchFamily="18" charset="0"/>
                </a:endParaRPr>
              </a:p>
              <a:p>
                <a:endParaRPr lang="en-US" altLang="zh-TW" sz="2200" dirty="0">
                  <a:latin typeface="Times New Roman" panose="02020603050405020304" pitchFamily="18" charset="0"/>
                  <a:cs typeface="Times New Roman" panose="02020603050405020304" pitchFamily="18" charset="0"/>
                </a:endParaRPr>
              </a:p>
              <a:p>
                <a:endParaRPr lang="en-US" altLang="zh-TW" sz="2200" dirty="0">
                  <a:latin typeface="Times New Roman" panose="02020603050405020304" pitchFamily="18" charset="0"/>
                  <a:cs typeface="Times New Roman" panose="02020603050405020304" pitchFamily="18" charset="0"/>
                </a:endParaRPr>
              </a:p>
              <a:p>
                <a:pPr marL="400050" lvl="1" indent="0" algn="just">
                  <a:buNone/>
                </a:pPr>
                <a:r>
                  <a:rPr lang="en-US" altLang="zh-TW" sz="2200" dirty="0">
                    <a:latin typeface="Times New Roman" panose="02020603050405020304" pitchFamily="18" charset="0"/>
                    <a:cs typeface="Times New Roman" panose="02020603050405020304" pitchFamily="18" charset="0"/>
                  </a:rPr>
                  <a:t>where  </a:t>
                </a:r>
                <a:r>
                  <a:rPr lang="en-US" altLang="zh-TW" sz="2200" i="1" dirty="0">
                    <a:latin typeface="Times New Roman" panose="02020603050405020304" pitchFamily="18" charset="0"/>
                    <a:cs typeface="Times New Roman" panose="02020603050405020304" pitchFamily="18" charset="0"/>
                  </a:rPr>
                  <a:t>f </a:t>
                </a:r>
                <a:r>
                  <a:rPr lang="zh-TW" altLang="en-US" sz="2200" i="1" dirty="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is</a:t>
                </a:r>
                <a:r>
                  <a:rPr lang="en-US" altLang="zh-TW" sz="2200" i="1" dirty="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the focal length and </a:t>
                </a:r>
                <a14:m>
                  <m:oMath xmlns:m="http://schemas.openxmlformats.org/officeDocument/2006/math">
                    <m:r>
                      <a:rPr lang="en-US" altLang="zh-TW" sz="2200" i="1">
                        <a:latin typeface="Cambria Math"/>
                        <a:ea typeface="Cambria Math"/>
                        <a:cs typeface="Times New Roman" panose="02020603050405020304" pitchFamily="18" charset="0"/>
                      </a:rPr>
                      <m:t>∆</m:t>
                    </m:r>
                    <m:r>
                      <a:rPr lang="en-US" altLang="zh-TW" sz="2200" i="1">
                        <a:latin typeface="Cambria Math"/>
                        <a:ea typeface="Cambria Math"/>
                        <a:cs typeface="Times New Roman" panose="02020603050405020304" pitchFamily="18" charset="0"/>
                      </a:rPr>
                      <m:t>𝑠</m:t>
                    </m:r>
                  </m:oMath>
                </a14:m>
                <a:r>
                  <a:rPr lang="en-US" altLang="zh-TW" sz="2200" dirty="0">
                    <a:latin typeface="Times New Roman" panose="02020603050405020304" pitchFamily="18" charset="0"/>
                    <a:cs typeface="Times New Roman" panose="02020603050405020304" pitchFamily="18" charset="0"/>
                  </a:rPr>
                  <a:t> is camera baseline. If </a:t>
                </a:r>
                <a14:m>
                  <m:oMath xmlns:m="http://schemas.openxmlformats.org/officeDocument/2006/math">
                    <m:r>
                      <a:rPr lang="en-US" altLang="zh-TW" sz="2200" i="1">
                        <a:latin typeface="Cambria Math"/>
                        <a:ea typeface="Cambria Math"/>
                        <a:cs typeface="Times New Roman" panose="02020603050405020304" pitchFamily="18" charset="0"/>
                      </a:rPr>
                      <m:t>∆</m:t>
                    </m:r>
                    <m:r>
                      <a:rPr lang="en-US" altLang="zh-TW" sz="2200" i="1">
                        <a:latin typeface="Cambria Math"/>
                        <a:ea typeface="Cambria Math"/>
                        <a:cs typeface="Times New Roman" panose="02020603050405020304" pitchFamily="18" charset="0"/>
                      </a:rPr>
                      <m:t>𝑠</m:t>
                    </m:r>
                  </m:oMath>
                </a14:m>
                <a:r>
                  <a:rPr lang="en-US" altLang="zh-TW" sz="2200" dirty="0">
                    <a:latin typeface="Times New Roman" panose="02020603050405020304" pitchFamily="18" charset="0"/>
                    <a:cs typeface="Times New Roman" panose="02020603050405020304" pitchFamily="18" charset="0"/>
                  </a:rPr>
                  <a:t> is given as the spatial distance between two original cameras, </a:t>
                </a:r>
                <a:r>
                  <a:rPr lang="en-US" altLang="zh-TW" sz="2200" i="1" dirty="0">
                    <a:latin typeface="Times New Roman" panose="02020603050405020304" pitchFamily="18" charset="0"/>
                    <a:cs typeface="Times New Roman" panose="02020603050405020304" pitchFamily="18" charset="0"/>
                  </a:rPr>
                  <a:t>d</a:t>
                </a:r>
                <a:r>
                  <a:rPr lang="en-US" altLang="zh-TW" sz="2200" dirty="0">
                    <a:latin typeface="Times New Roman" panose="02020603050405020304" pitchFamily="18" charset="0"/>
                    <a:cs typeface="Times New Roman" panose="02020603050405020304" pitchFamily="18" charset="0"/>
                  </a:rPr>
                  <a:t> represents the disparity between these cameras and has to be scaled for any intermediate view. </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75" t="-814" r="-9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2430056" y="2643869"/>
                <a:ext cx="4820102"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000" i="1">
                          <a:solidFill>
                            <a:prstClr val="black"/>
                          </a:solidFill>
                          <a:latin typeface="Cambria Math"/>
                        </a:rPr>
                        <m:t>𝑑</m:t>
                      </m:r>
                      <m:r>
                        <a:rPr lang="en-US" altLang="zh-TW" sz="2000" i="1">
                          <a:solidFill>
                            <a:prstClr val="black"/>
                          </a:solidFill>
                          <a:latin typeface="Cambria Math"/>
                        </a:rPr>
                        <m:t>=</m:t>
                      </m:r>
                      <m:r>
                        <a:rPr lang="en-US" altLang="zh-TW" sz="2000" i="1">
                          <a:solidFill>
                            <a:prstClr val="black"/>
                          </a:solidFill>
                          <a:latin typeface="Cambria Math"/>
                        </a:rPr>
                        <m:t>𝑓</m:t>
                      </m:r>
                      <m:r>
                        <a:rPr lang="en-US" altLang="zh-TW" sz="2000" i="1">
                          <a:solidFill>
                            <a:prstClr val="black"/>
                          </a:solidFill>
                          <a:latin typeface="Cambria Math"/>
                          <a:ea typeface="Cambria Math"/>
                        </a:rPr>
                        <m:t>∙∆</m:t>
                      </m:r>
                      <m:r>
                        <a:rPr lang="en-US" altLang="zh-TW" sz="2000" i="1">
                          <a:solidFill>
                            <a:prstClr val="black"/>
                          </a:solidFill>
                          <a:latin typeface="Cambria Math"/>
                          <a:ea typeface="Cambria Math"/>
                        </a:rPr>
                        <m:t>𝑠</m:t>
                      </m:r>
                      <m:r>
                        <a:rPr lang="en-US" altLang="zh-TW" sz="2000" i="1">
                          <a:solidFill>
                            <a:prstClr val="black"/>
                          </a:solidFill>
                          <a:latin typeface="Cambria Math"/>
                          <a:ea typeface="Cambria Math"/>
                        </a:rPr>
                        <m:t>∙</m:t>
                      </m:r>
                      <m:f>
                        <m:fPr>
                          <m:ctrlPr>
                            <a:rPr lang="en-US" altLang="zh-TW" sz="2000" i="1">
                              <a:solidFill>
                                <a:prstClr val="black"/>
                              </a:solidFill>
                              <a:latin typeface="Cambria Math" panose="02040503050406030204" pitchFamily="18" charset="0"/>
                              <a:ea typeface="Cambria Math"/>
                            </a:rPr>
                          </m:ctrlPr>
                        </m:fPr>
                        <m:num>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𝐼</m:t>
                              </m:r>
                            </m:e>
                            <m:sub>
                              <m:r>
                                <a:rPr lang="en-US" altLang="zh-TW" sz="2000" i="1">
                                  <a:solidFill>
                                    <a:prstClr val="black"/>
                                  </a:solidFill>
                                  <a:latin typeface="Cambria Math"/>
                                  <a:ea typeface="Cambria Math"/>
                                </a:rPr>
                                <m:t>𝑑</m:t>
                              </m:r>
                            </m:sub>
                          </m:sSub>
                          <m:d>
                            <m:dPr>
                              <m:ctrlPr>
                                <a:rPr lang="en-US" altLang="zh-TW" sz="2000" i="1">
                                  <a:solidFill>
                                    <a:prstClr val="black"/>
                                  </a:solidFill>
                                  <a:latin typeface="Cambria Math" panose="02040503050406030204" pitchFamily="18" charset="0"/>
                                  <a:ea typeface="Cambria Math"/>
                                </a:rPr>
                              </m:ctrlPr>
                            </m:dPr>
                            <m:e>
                              <m:r>
                                <a:rPr lang="en-US" altLang="zh-TW" sz="2000" i="1">
                                  <a:solidFill>
                                    <a:prstClr val="black"/>
                                  </a:solidFill>
                                  <a:latin typeface="Cambria Math"/>
                                  <a:ea typeface="Cambria Math"/>
                                </a:rPr>
                                <m:t>𝑧</m:t>
                              </m:r>
                            </m:e>
                          </m:d>
                        </m:num>
                        <m:den>
                          <m:r>
                            <a:rPr lang="en-US" altLang="zh-TW" sz="2000" i="1">
                              <a:solidFill>
                                <a:prstClr val="black"/>
                              </a:solidFill>
                              <a:latin typeface="Cambria Math"/>
                              <a:ea typeface="Cambria Math"/>
                            </a:rPr>
                            <m:t>255</m:t>
                          </m:r>
                        </m:den>
                      </m:f>
                      <m:r>
                        <a:rPr lang="en-US" altLang="zh-TW" sz="2000" i="1">
                          <a:solidFill>
                            <a:prstClr val="black"/>
                          </a:solidFill>
                          <a:latin typeface="Cambria Math"/>
                          <a:ea typeface="Cambria Math"/>
                        </a:rPr>
                        <m:t>∙</m:t>
                      </m:r>
                      <m:d>
                        <m:dPr>
                          <m:ctrlPr>
                            <a:rPr lang="en-US" altLang="zh-TW" sz="2000" i="1">
                              <a:solidFill>
                                <a:prstClr val="black"/>
                              </a:solidFill>
                              <a:latin typeface="Cambria Math" panose="02040503050406030204" pitchFamily="18" charset="0"/>
                              <a:ea typeface="Cambria Math"/>
                            </a:rPr>
                          </m:ctrlPr>
                        </m:dPr>
                        <m:e>
                          <m:f>
                            <m:fPr>
                              <m:ctrlPr>
                                <a:rPr lang="en-US" altLang="zh-TW" sz="2000" i="1">
                                  <a:solidFill>
                                    <a:prstClr val="black"/>
                                  </a:solidFill>
                                  <a:latin typeface="Cambria Math" panose="02040503050406030204" pitchFamily="18" charset="0"/>
                                  <a:ea typeface="Cambria Math"/>
                                </a:rPr>
                              </m:ctrlPr>
                            </m:fPr>
                            <m:num>
                              <m:r>
                                <a:rPr lang="en-US" altLang="zh-TW" sz="2000" i="1">
                                  <a:solidFill>
                                    <a:prstClr val="black"/>
                                  </a:solidFill>
                                  <a:latin typeface="Cambria Math"/>
                                  <a:ea typeface="Cambria Math"/>
                                </a:rPr>
                                <m:t>1</m:t>
                              </m:r>
                            </m:num>
                            <m:den>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𝑧</m:t>
                                  </m:r>
                                </m:e>
                                <m:sub>
                                  <m:r>
                                    <a:rPr lang="en-US" altLang="zh-TW" sz="2000" i="1">
                                      <a:solidFill>
                                        <a:prstClr val="black"/>
                                      </a:solidFill>
                                      <a:latin typeface="Cambria Math"/>
                                      <a:ea typeface="Cambria Math"/>
                                    </a:rPr>
                                    <m:t>𝑚𝑖𝑛</m:t>
                                  </m:r>
                                </m:sub>
                              </m:sSub>
                            </m:den>
                          </m:f>
                          <m:r>
                            <a:rPr lang="en-US" altLang="zh-TW" sz="2000" i="1">
                              <a:solidFill>
                                <a:prstClr val="black"/>
                              </a:solidFill>
                              <a:latin typeface="Cambria Math"/>
                              <a:ea typeface="Cambria Math"/>
                            </a:rPr>
                            <m:t>−</m:t>
                          </m:r>
                          <m:f>
                            <m:fPr>
                              <m:ctrlPr>
                                <a:rPr lang="en-US" altLang="zh-TW" sz="2000" i="1">
                                  <a:solidFill>
                                    <a:prstClr val="black"/>
                                  </a:solidFill>
                                  <a:latin typeface="Cambria Math" panose="02040503050406030204" pitchFamily="18" charset="0"/>
                                  <a:ea typeface="Cambria Math"/>
                                </a:rPr>
                              </m:ctrlPr>
                            </m:fPr>
                            <m:num>
                              <m:r>
                                <a:rPr lang="en-US" altLang="zh-TW" sz="2000" i="1">
                                  <a:solidFill>
                                    <a:prstClr val="black"/>
                                  </a:solidFill>
                                  <a:latin typeface="Cambria Math"/>
                                  <a:ea typeface="Cambria Math"/>
                                </a:rPr>
                                <m:t>1</m:t>
                              </m:r>
                            </m:num>
                            <m:den>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𝑧</m:t>
                                  </m:r>
                                </m:e>
                                <m:sub>
                                  <m:r>
                                    <a:rPr lang="en-US" altLang="zh-TW" sz="2000" i="1">
                                      <a:solidFill>
                                        <a:prstClr val="black"/>
                                      </a:solidFill>
                                      <a:latin typeface="Cambria Math"/>
                                      <a:ea typeface="Cambria Math"/>
                                    </a:rPr>
                                    <m:t>𝑚𝑎𝑥</m:t>
                                  </m:r>
                                </m:sub>
                              </m:sSub>
                            </m:den>
                          </m:f>
                        </m:e>
                      </m:d>
                      <m:r>
                        <a:rPr lang="en-US" altLang="zh-TW" sz="2000" i="1">
                          <a:solidFill>
                            <a:prstClr val="black"/>
                          </a:solidFill>
                          <a:latin typeface="Cambria Math"/>
                          <a:ea typeface="Cambria Math"/>
                        </a:rPr>
                        <m:t>+</m:t>
                      </m:r>
                      <m:f>
                        <m:fPr>
                          <m:ctrlPr>
                            <a:rPr lang="en-US" altLang="zh-TW" sz="2000" i="1">
                              <a:solidFill>
                                <a:prstClr val="black"/>
                              </a:solidFill>
                              <a:latin typeface="Cambria Math" panose="02040503050406030204" pitchFamily="18" charset="0"/>
                              <a:ea typeface="Cambria Math"/>
                            </a:rPr>
                          </m:ctrlPr>
                        </m:fPr>
                        <m:num>
                          <m:r>
                            <a:rPr lang="en-US" altLang="zh-TW" sz="2000" i="1">
                              <a:solidFill>
                                <a:prstClr val="black"/>
                              </a:solidFill>
                              <a:latin typeface="Cambria Math"/>
                              <a:ea typeface="Cambria Math"/>
                            </a:rPr>
                            <m:t>1</m:t>
                          </m:r>
                        </m:num>
                        <m:den>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𝑧</m:t>
                              </m:r>
                            </m:e>
                            <m:sub>
                              <m:r>
                                <a:rPr lang="en-US" altLang="zh-TW" sz="2000" i="1">
                                  <a:solidFill>
                                    <a:prstClr val="black"/>
                                  </a:solidFill>
                                  <a:latin typeface="Cambria Math"/>
                                  <a:ea typeface="Cambria Math"/>
                                </a:rPr>
                                <m:t>𝑚𝑎𝑥</m:t>
                              </m:r>
                            </m:sub>
                          </m:sSub>
                        </m:den>
                      </m:f>
                      <m:r>
                        <a:rPr lang="en-US" altLang="zh-TW" sz="2000" i="1">
                          <a:solidFill>
                            <a:prstClr val="black"/>
                          </a:solidFill>
                          <a:latin typeface="Cambria Math"/>
                          <a:ea typeface="Cambria Math"/>
                        </a:rPr>
                        <m:t>,</m:t>
                      </m:r>
                    </m:oMath>
                  </m:oMathPara>
                </a14:m>
                <a:endParaRPr lang="zh-TW" altLang="en-US" sz="2000" dirty="0">
                  <a:solidFill>
                    <a:prstClr val="black"/>
                  </a:solidFill>
                  <a:latin typeface="Times New Roman"/>
                  <a:ea typeface="新細明體"/>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2430056" y="2643869"/>
                <a:ext cx="4820102" cy="783869"/>
              </a:xfrm>
              <a:prstGeom prst="rect">
                <a:avLst/>
              </a:prstGeom>
              <a:blipFill>
                <a:blip r:embed="rId3"/>
                <a:stretch>
                  <a:fillRect/>
                </a:stretch>
              </a:blipFill>
            </p:spPr>
            <p:txBody>
              <a:bodyPr/>
              <a:lstStyle/>
              <a:p>
                <a:r>
                  <a:rPr lang="zh-TW" altLang="en-US">
                    <a:noFill/>
                  </a:rPr>
                  <a:t> </a:t>
                </a:r>
              </a:p>
            </p:txBody>
          </p:sp>
        </mc:Fallback>
      </mc:AlternateContent>
      <p:sp>
        <p:nvSpPr>
          <p:cNvPr id="5" name="文字方塊 4"/>
          <p:cNvSpPr txBox="1"/>
          <p:nvPr/>
        </p:nvSpPr>
        <p:spPr>
          <a:xfrm>
            <a:off x="8251163" y="2820359"/>
            <a:ext cx="514885" cy="430887"/>
          </a:xfrm>
          <a:prstGeom prst="rect">
            <a:avLst/>
          </a:prstGeom>
          <a:noFill/>
        </p:spPr>
        <p:txBody>
          <a:bodyPr wrap="none" rtlCol="0">
            <a:spAutoFit/>
          </a:bodyPr>
          <a:lstStyle/>
          <a:p>
            <a:r>
              <a:rPr lang="en-US" altLang="zh-TW" sz="2200" dirty="0">
                <a:solidFill>
                  <a:prstClr val="black"/>
                </a:solidFill>
                <a:latin typeface="Times New Roman"/>
                <a:ea typeface="新細明體"/>
              </a:rPr>
              <a:t>(7)</a:t>
            </a:r>
            <a:endParaRPr lang="zh-TW" altLang="en-US" sz="2200" dirty="0">
              <a:solidFill>
                <a:prstClr val="black"/>
              </a:solidFill>
              <a:latin typeface="Times New Roman"/>
              <a:ea typeface="新細明體"/>
            </a:endParaRPr>
          </a:p>
        </p:txBody>
      </p:sp>
      <p:sp>
        <p:nvSpPr>
          <p:cNvPr id="9" name="投影片編號版面配置區 8">
            <a:extLst>
              <a:ext uri="{FF2B5EF4-FFF2-40B4-BE49-F238E27FC236}">
                <a16:creationId xmlns:a16="http://schemas.microsoft.com/office/drawing/2014/main" id="{C57CC092-958C-4A33-A06D-69F55FC28FAB}"/>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38</a:t>
            </a:fld>
            <a:endParaRPr lang="zh-TW" altLang="en-US"/>
          </a:p>
        </p:txBody>
      </p:sp>
    </p:spTree>
    <p:extLst>
      <p:ext uri="{BB962C8B-B14F-4D97-AF65-F5344CB8AC3E}">
        <p14:creationId xmlns:p14="http://schemas.microsoft.com/office/powerpoint/2010/main" val="3564008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algn="just"/>
                <a:r>
                  <a:rPr lang="en-US" altLang="zh-TW" sz="2200" dirty="0">
                    <a:latin typeface="Times New Roman" panose="02020603050405020304" pitchFamily="18" charset="0"/>
                    <a:cs typeface="Times New Roman" panose="02020603050405020304" pitchFamily="18" charset="0"/>
                  </a:rPr>
                  <a:t>Consider two original cameras, </a:t>
                </a:r>
                <a:r>
                  <a:rPr lang="en-US" altLang="zh-TW" sz="2200" i="1" dirty="0">
                    <a:latin typeface="Times New Roman" panose="02020603050405020304" pitchFamily="18" charset="0"/>
                    <a:cs typeface="Times New Roman" panose="02020603050405020304" pitchFamily="18" charset="0"/>
                  </a:rPr>
                  <a:t>camera</a:t>
                </a:r>
                <a:r>
                  <a:rPr lang="en-US" altLang="zh-TW" sz="2200" dirty="0">
                    <a:latin typeface="Times New Roman" panose="02020603050405020304" pitchFamily="18" charset="0"/>
                    <a:cs typeface="Times New Roman" panose="02020603050405020304" pitchFamily="18" charset="0"/>
                  </a:rPr>
                  <a:t> 0 and </a:t>
                </a:r>
                <a:r>
                  <a:rPr lang="en-US" altLang="zh-TW" sz="2200" i="1" dirty="0">
                    <a:latin typeface="Times New Roman" panose="02020603050405020304" pitchFamily="18" charset="0"/>
                    <a:cs typeface="Times New Roman" panose="02020603050405020304" pitchFamily="18" charset="0"/>
                  </a:rPr>
                  <a:t>camera</a:t>
                </a:r>
                <a:r>
                  <a:rPr lang="en-US" altLang="zh-TW" sz="2200" dirty="0">
                    <a:latin typeface="Times New Roman" panose="02020603050405020304" pitchFamily="18" charset="0"/>
                    <a:cs typeface="Times New Roman" panose="02020603050405020304" pitchFamily="18" charset="0"/>
                  </a:rPr>
                  <a:t> 1, with corresponding color samples </a:t>
                </a:r>
                <a14:m>
                  <m:oMath xmlns:m="http://schemas.openxmlformats.org/officeDocument/2006/math">
                    <m:sSub>
                      <m:sSubPr>
                        <m:ctrlPr>
                          <a:rPr lang="en-US" altLang="zh-TW" sz="2200" i="1" dirty="0">
                            <a:latin typeface="Cambria Math" panose="02040503050406030204" pitchFamily="18" charset="0"/>
                            <a:cs typeface="Times New Roman" panose="02020603050405020304" pitchFamily="18" charset="0"/>
                          </a:rPr>
                        </m:ctrlPr>
                      </m:sSubPr>
                      <m:e>
                        <m:r>
                          <a:rPr lang="en-US" altLang="zh-TW" sz="2200" i="1" dirty="0">
                            <a:latin typeface="Cambria Math"/>
                            <a:cs typeface="Times New Roman" panose="02020603050405020304" pitchFamily="18" charset="0"/>
                          </a:rPr>
                          <m:t>𝑐</m:t>
                        </m:r>
                      </m:e>
                      <m:sub>
                        <m:r>
                          <a:rPr lang="en-US" altLang="zh-TW" sz="2200" i="1" dirty="0">
                            <a:latin typeface="Cambria Math"/>
                            <a:cs typeface="Times New Roman" panose="02020603050405020304" pitchFamily="18" charset="0"/>
                          </a:rPr>
                          <m:t>0</m:t>
                        </m:r>
                      </m:sub>
                    </m:sSub>
                  </m:oMath>
                </a14:m>
                <a:r>
                  <a:rPr lang="en-US" altLang="zh-TW" sz="22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TW" sz="2200" i="1" dirty="0">
                            <a:latin typeface="Cambria Math" panose="02040503050406030204" pitchFamily="18" charset="0"/>
                            <a:cs typeface="Times New Roman" panose="02020603050405020304" pitchFamily="18" charset="0"/>
                          </a:rPr>
                        </m:ctrlPr>
                      </m:sSubPr>
                      <m:e>
                        <m:r>
                          <a:rPr lang="en-US" altLang="zh-TW" sz="2200" i="1" dirty="0">
                            <a:latin typeface="Cambria Math"/>
                            <a:cs typeface="Times New Roman" panose="02020603050405020304" pitchFamily="18" charset="0"/>
                          </a:rPr>
                          <m:t>𝑐</m:t>
                        </m:r>
                      </m:e>
                      <m:sub>
                        <m:r>
                          <a:rPr lang="en-US" altLang="zh-TW" sz="2200" i="1" dirty="0">
                            <a:latin typeface="Cambria Math"/>
                            <a:cs typeface="Times New Roman" panose="02020603050405020304" pitchFamily="18" charset="0"/>
                          </a:rPr>
                          <m:t>1</m:t>
                        </m:r>
                      </m:sub>
                    </m:sSub>
                  </m:oMath>
                </a14:m>
                <a:r>
                  <a:rPr lang="en-US" altLang="zh-TW" sz="2200" dirty="0">
                    <a:latin typeface="Times New Roman" panose="02020603050405020304" pitchFamily="18" charset="0"/>
                    <a:cs typeface="Times New Roman" panose="02020603050405020304" pitchFamily="18" charset="0"/>
                  </a:rPr>
                  <a:t> at positions </a:t>
                </a:r>
                <a14:m>
                  <m:oMath xmlns:m="http://schemas.openxmlformats.org/officeDocument/2006/math">
                    <m:r>
                      <a:rPr lang="en-US" altLang="zh-TW" sz="2200" i="1">
                        <a:latin typeface="Cambria Math"/>
                        <a:cs typeface="Times New Roman" panose="02020603050405020304" pitchFamily="18" charset="0"/>
                      </a:rPr>
                      <m:t>(</m:t>
                    </m:r>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𝑢</m:t>
                        </m:r>
                      </m:e>
                      <m:sub>
                        <m:r>
                          <a:rPr lang="en-US" altLang="zh-TW" sz="2200" i="1">
                            <a:latin typeface="Cambria Math"/>
                            <a:cs typeface="Times New Roman" panose="02020603050405020304" pitchFamily="18" charset="0"/>
                          </a:rPr>
                          <m:t>0</m:t>
                        </m:r>
                      </m:sub>
                    </m:sSub>
                    <m:r>
                      <a:rPr lang="en-US" altLang="zh-TW" sz="2200" i="1">
                        <a:latin typeface="Cambria Math"/>
                        <a:cs typeface="Times New Roman" panose="02020603050405020304" pitchFamily="18" charset="0"/>
                      </a:rPr>
                      <m:t>,</m:t>
                    </m:r>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𝑣</m:t>
                        </m:r>
                      </m:e>
                      <m:sub>
                        <m:r>
                          <a:rPr lang="en-US" altLang="zh-TW" sz="2200" i="1">
                            <a:latin typeface="Cambria Math"/>
                            <a:cs typeface="Times New Roman" panose="02020603050405020304" pitchFamily="18" charset="0"/>
                          </a:rPr>
                          <m:t>0</m:t>
                        </m:r>
                      </m:sub>
                    </m:sSub>
                    <m:r>
                      <a:rPr lang="en-US" altLang="zh-TW" sz="2200" i="1">
                        <a:latin typeface="Cambria Math"/>
                        <a:cs typeface="Times New Roman" panose="02020603050405020304" pitchFamily="18" charset="0"/>
                      </a:rPr>
                      <m:t>)</m:t>
                    </m:r>
                  </m:oMath>
                </a14:m>
                <a:r>
                  <a:rPr lang="en-US" altLang="zh-TW" sz="22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TW" sz="2200" i="1">
                        <a:latin typeface="Cambria Math"/>
                        <a:cs typeface="Times New Roman" panose="02020603050405020304" pitchFamily="18" charset="0"/>
                      </a:rPr>
                      <m:t>(</m:t>
                    </m:r>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𝑢</m:t>
                        </m:r>
                      </m:e>
                      <m:sub>
                        <m:r>
                          <a:rPr lang="en-US" altLang="zh-TW" sz="2200" i="1">
                            <a:latin typeface="Cambria Math"/>
                            <a:cs typeface="Times New Roman" panose="02020603050405020304" pitchFamily="18" charset="0"/>
                          </a:rPr>
                          <m:t>1</m:t>
                        </m:r>
                      </m:sub>
                    </m:sSub>
                    <m:r>
                      <a:rPr lang="en-US" altLang="zh-TW" sz="2200" i="1">
                        <a:latin typeface="Cambria Math"/>
                        <a:cs typeface="Times New Roman" panose="02020603050405020304" pitchFamily="18" charset="0"/>
                      </a:rPr>
                      <m:t>,</m:t>
                    </m:r>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𝑣</m:t>
                        </m:r>
                      </m:e>
                      <m:sub>
                        <m:r>
                          <a:rPr lang="en-US" altLang="zh-TW" sz="2200" i="1">
                            <a:latin typeface="Cambria Math"/>
                            <a:cs typeface="Times New Roman" panose="02020603050405020304" pitchFamily="18" charset="0"/>
                          </a:rPr>
                          <m:t>1</m:t>
                        </m:r>
                      </m:sub>
                    </m:sSub>
                    <m:r>
                      <a:rPr lang="en-US" altLang="zh-TW" sz="2200" i="1">
                        <a:latin typeface="Cambria Math"/>
                        <a:cs typeface="Times New Roman" panose="02020603050405020304" pitchFamily="18" charset="0"/>
                      </a:rPr>
                      <m:t>)</m:t>
                    </m:r>
                  </m:oMath>
                </a14:m>
                <a:r>
                  <a:rPr lang="en-US" altLang="zh-TW" sz="2200" dirty="0">
                    <a:latin typeface="Times New Roman" panose="02020603050405020304" pitchFamily="18" charset="0"/>
                    <a:cs typeface="Times New Roman" panose="02020603050405020304" pitchFamily="18" charset="0"/>
                  </a:rPr>
                  <a:t>, respectively.</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An intermediate view between both cameras is to be synthesized with corresponding sample </a:t>
                </a:r>
                <a14:m>
                  <m:oMath xmlns:m="http://schemas.openxmlformats.org/officeDocument/2006/math">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𝑐</m:t>
                        </m:r>
                      </m:e>
                      <m:sub>
                        <m:r>
                          <a:rPr lang="zh-TW" altLang="en-US" sz="2200" i="1">
                            <a:latin typeface="Cambria Math"/>
                            <a:cs typeface="Times New Roman" panose="02020603050405020304" pitchFamily="18" charset="0"/>
                          </a:rPr>
                          <m:t>𝜅</m:t>
                        </m:r>
                      </m:sub>
                    </m:sSub>
                  </m:oMath>
                </a14:m>
                <a:r>
                  <a:rPr lang="en-US" altLang="zh-TW" sz="2200" dirty="0">
                    <a:latin typeface="Times New Roman" panose="02020603050405020304" pitchFamily="18" charset="0"/>
                    <a:cs typeface="Times New Roman" panose="02020603050405020304" pitchFamily="18" charset="0"/>
                  </a:rPr>
                  <a:t> at position </a:t>
                </a:r>
                <a14:m>
                  <m:oMath xmlns:m="http://schemas.openxmlformats.org/officeDocument/2006/math">
                    <m:r>
                      <a:rPr lang="en-US" altLang="zh-TW" sz="2200" i="1">
                        <a:latin typeface="Cambria Math"/>
                        <a:cs typeface="Times New Roman" panose="02020603050405020304" pitchFamily="18" charset="0"/>
                      </a:rPr>
                      <m:t>(</m:t>
                    </m:r>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𝑢</m:t>
                        </m:r>
                      </m:e>
                      <m:sub>
                        <m:r>
                          <a:rPr lang="zh-TW" altLang="en-US" sz="2200" i="1">
                            <a:latin typeface="Cambria Math"/>
                            <a:cs typeface="Times New Roman" panose="02020603050405020304" pitchFamily="18" charset="0"/>
                          </a:rPr>
                          <m:t>𝜅</m:t>
                        </m:r>
                      </m:sub>
                    </m:sSub>
                    <m:r>
                      <a:rPr lang="en-US" altLang="zh-TW" sz="2200" i="1">
                        <a:latin typeface="Cambria Math"/>
                        <a:cs typeface="Times New Roman" panose="02020603050405020304" pitchFamily="18" charset="0"/>
                      </a:rPr>
                      <m:t>,</m:t>
                    </m:r>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𝑣</m:t>
                        </m:r>
                      </m:e>
                      <m:sub>
                        <m:r>
                          <a:rPr lang="zh-TW" altLang="en-US" sz="2200" i="1">
                            <a:latin typeface="Cambria Math"/>
                            <a:cs typeface="Times New Roman" panose="02020603050405020304" pitchFamily="18" charset="0"/>
                          </a:rPr>
                          <m:t>𝜅</m:t>
                        </m:r>
                      </m:sub>
                    </m:sSub>
                    <m:r>
                      <a:rPr lang="en-US" altLang="zh-TW" sz="2200" i="1">
                        <a:latin typeface="Cambria Math"/>
                        <a:cs typeface="Times New Roman" panose="02020603050405020304" pitchFamily="18" charset="0"/>
                      </a:rPr>
                      <m:t>)</m:t>
                    </m:r>
                  </m:oMath>
                </a14:m>
                <a:r>
                  <a:rPr lang="en-US" altLang="zh-TW" sz="2200" dirty="0">
                    <a:latin typeface="Times New Roman" panose="02020603050405020304" pitchFamily="18" charset="0"/>
                    <a:cs typeface="Times New Roman" panose="02020603050405020304" pitchFamily="18" charset="0"/>
                  </a:rPr>
                  <a:t>. </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Here, </a:t>
                </a:r>
                <a:r>
                  <a:rPr lang="en-US" altLang="zh-TW" sz="2200" i="1" dirty="0">
                    <a:latin typeface="Times New Roman" panose="02020603050405020304" pitchFamily="18" charset="0"/>
                    <a:cs typeface="Times New Roman" panose="02020603050405020304" pitchFamily="18" charset="0"/>
                  </a:rPr>
                  <a:t>k</a:t>
                </a:r>
                <a:r>
                  <a:rPr lang="en-US" altLang="zh-TW" sz="2200" dirty="0">
                    <a:latin typeface="Times New Roman" panose="02020603050405020304" pitchFamily="18" charset="0"/>
                    <a:cs typeface="Times New Roman" panose="02020603050405020304" pitchFamily="18" charset="0"/>
                  </a:rPr>
                  <a:t> represents the intermediate position parameter, which specifies the intermediate position between </a:t>
                </a:r>
                <a:r>
                  <a:rPr lang="en-US" altLang="zh-TW" sz="2200" i="1" dirty="0">
                    <a:latin typeface="Times New Roman" panose="02020603050405020304" pitchFamily="18" charset="0"/>
                    <a:cs typeface="Times New Roman" panose="02020603050405020304" pitchFamily="18" charset="0"/>
                  </a:rPr>
                  <a:t>camera</a:t>
                </a:r>
                <a:r>
                  <a:rPr lang="en-US" altLang="zh-TW" sz="2200" dirty="0">
                    <a:latin typeface="Times New Roman" panose="02020603050405020304" pitchFamily="18" charset="0"/>
                    <a:cs typeface="Times New Roman" panose="02020603050405020304" pitchFamily="18" charset="0"/>
                  </a:rPr>
                  <a:t> 0 and </a:t>
                </a:r>
                <a:r>
                  <a:rPr lang="en-US" altLang="zh-TW" sz="2200" i="1" dirty="0">
                    <a:latin typeface="Times New Roman" panose="02020603050405020304" pitchFamily="18" charset="0"/>
                    <a:cs typeface="Times New Roman" panose="02020603050405020304" pitchFamily="18" charset="0"/>
                  </a:rPr>
                  <a:t>camera</a:t>
                </a:r>
                <a:r>
                  <a:rPr lang="en-US" altLang="zh-TW" sz="2200" dirty="0">
                    <a:latin typeface="Times New Roman" panose="02020603050405020304" pitchFamily="18" charset="0"/>
                    <a:cs typeface="Times New Roman" panose="02020603050405020304" pitchFamily="18" charset="0"/>
                  </a:rPr>
                  <a:t> 1 (e.g., </a:t>
                </a:r>
                <a14:m>
                  <m:oMath xmlns:m="http://schemas.openxmlformats.org/officeDocument/2006/math">
                    <m:r>
                      <a:rPr lang="zh-TW" altLang="en-US" sz="2200" i="1">
                        <a:latin typeface="Cambria Math"/>
                        <a:cs typeface="Times New Roman" panose="02020603050405020304" pitchFamily="18" charset="0"/>
                      </a:rPr>
                      <m:t>𝜅</m:t>
                    </m:r>
                    <m:r>
                      <a:rPr lang="en-US" altLang="zh-TW" sz="2200" i="1">
                        <a:latin typeface="Cambria Math"/>
                        <a:cs typeface="Times New Roman" panose="02020603050405020304" pitchFamily="18" charset="0"/>
                      </a:rPr>
                      <m:t>=0.5</m:t>
                    </m:r>
                  </m:oMath>
                </a14:m>
                <a:r>
                  <a:rPr lang="en-US" altLang="zh-TW" sz="2200" dirty="0">
                    <a:latin typeface="Times New Roman" panose="02020603050405020304" pitchFamily="18" charset="0"/>
                    <a:cs typeface="Times New Roman" panose="02020603050405020304" pitchFamily="18" charset="0"/>
                  </a:rPr>
                  <a:t> specifies the middle view between both original cameras).</a:t>
                </a:r>
                <a:endParaRPr lang="zh-TW" altLang="en-US" sz="22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75" t="-814" r="-972"/>
                </a:stretch>
              </a:blipFill>
            </p:spPr>
            <p:txBody>
              <a:bodyPr/>
              <a:lstStyle/>
              <a:p>
                <a:r>
                  <a:rPr lang="zh-TW" altLang="en-US">
                    <a:noFill/>
                  </a:rPr>
                  <a:t> </a:t>
                </a:r>
              </a:p>
            </p:txBody>
          </p:sp>
        </mc:Fallback>
      </mc:AlternateContent>
      <p:sp>
        <p:nvSpPr>
          <p:cNvPr id="7" name="投影片編號版面配置區 6">
            <a:extLst>
              <a:ext uri="{FF2B5EF4-FFF2-40B4-BE49-F238E27FC236}">
                <a16:creationId xmlns:a16="http://schemas.microsoft.com/office/drawing/2014/main" id="{3AA04A3E-E97A-4619-9D4A-A713E8139031}"/>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39</a:t>
            </a:fld>
            <a:endParaRPr lang="zh-TW" altLang="en-US"/>
          </a:p>
        </p:txBody>
      </p:sp>
    </p:spTree>
    <p:extLst>
      <p:ext uri="{BB962C8B-B14F-4D97-AF65-F5344CB8AC3E}">
        <p14:creationId xmlns:p14="http://schemas.microsoft.com/office/powerpoint/2010/main" val="392027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a:t>
            </a:r>
            <a:endParaRPr lang="zh-TW" altLang="en-US" dirty="0"/>
          </a:p>
        </p:txBody>
      </p:sp>
      <p:sp>
        <p:nvSpPr>
          <p:cNvPr id="3" name="內容版面配置區 2"/>
          <p:cNvSpPr>
            <a:spLocks noGrp="1"/>
          </p:cNvSpPr>
          <p:nvPr>
            <p:ph sz="quarter" idx="1"/>
          </p:nvPr>
        </p:nvSpPr>
        <p:spPr>
          <a:xfrm>
            <a:off x="611560" y="1556792"/>
            <a:ext cx="8153400" cy="4495800"/>
          </a:xfrm>
        </p:spPr>
        <p:txBody>
          <a:bodyPr>
            <a:noAutofit/>
          </a:bodyPr>
          <a:lstStyle/>
          <a:p>
            <a:pPr marL="0" indent="0" algn="just">
              <a:buNone/>
            </a:pPr>
            <a:r>
              <a:rPr lang="en-US" altLang="zh-TW" sz="2400" b="1" dirty="0">
                <a:solidFill>
                  <a:srgbClr val="002060"/>
                </a:solidFill>
                <a:latin typeface="Times New Roman" panose="02020603050405020304" pitchFamily="18" charset="0"/>
                <a:cs typeface="Times New Roman" panose="02020603050405020304" pitchFamily="18" charset="0"/>
              </a:rPr>
              <a:t>Stereo display</a:t>
            </a:r>
          </a:p>
          <a:p>
            <a:pPr algn="just"/>
            <a:r>
              <a:rPr lang="en-US" altLang="zh-TW" sz="2200" dirty="0">
                <a:latin typeface="Times New Roman" panose="02020603050405020304" pitchFamily="18" charset="0"/>
                <a:cs typeface="Times New Roman" panose="02020603050405020304" pitchFamily="18" charset="0"/>
              </a:rPr>
              <a:t>Current display technology for 3DV consists of flat screens, only offering the illusion of depth by representing the images that are seen by the two eyes with a parallax angle [24]. The technology by which the parallax is created is the deciding factor for the 3DV format. </a:t>
            </a:r>
          </a:p>
          <a:p>
            <a:pPr algn="just"/>
            <a:r>
              <a:rPr lang="en-US" altLang="zh-TW" sz="2200" dirty="0">
                <a:latin typeface="Times New Roman" panose="02020603050405020304" pitchFamily="18" charset="0"/>
                <a:cs typeface="Times New Roman" panose="02020603050405020304" pitchFamily="18" charset="0"/>
              </a:rPr>
              <a:t>Most 3-D displays are stereo displays that require exactly two views at each instant. A stereo display for multiple viewers requires special 3-D glasses that filter the corresponding view for the left and right eyes of each viewer.</a:t>
            </a:r>
          </a:p>
          <a:p>
            <a:pPr algn="just"/>
            <a:r>
              <a:rPr lang="en-US" altLang="zh-TW" sz="2200" dirty="0">
                <a:latin typeface="Times New Roman" panose="02020603050405020304" pitchFamily="18" charset="0"/>
                <a:cs typeface="Times New Roman" panose="02020603050405020304" pitchFamily="18" charset="0"/>
              </a:rPr>
              <a:t>A simple approach towards effectively representing a stereo video signal is given by treating two views as two video signals with statistical dependency, which can be exploited by compression techniques known from classical video coding .</a:t>
            </a:r>
          </a:p>
        </p:txBody>
      </p:sp>
      <p:sp>
        <p:nvSpPr>
          <p:cNvPr id="7" name="投影片編號版面配置區 6">
            <a:extLst>
              <a:ext uri="{FF2B5EF4-FFF2-40B4-BE49-F238E27FC236}">
                <a16:creationId xmlns:a16="http://schemas.microsoft.com/office/drawing/2014/main" id="{BF87B31A-5C20-49A2-A230-C6EB9696AB88}"/>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a:t>
            </a:fld>
            <a:endParaRPr lang="zh-TW" altLang="en-US"/>
          </a:p>
        </p:txBody>
      </p:sp>
    </p:spTree>
    <p:extLst>
      <p:ext uri="{BB962C8B-B14F-4D97-AF65-F5344CB8AC3E}">
        <p14:creationId xmlns:p14="http://schemas.microsoft.com/office/powerpoint/2010/main" val="315270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pPr algn="just"/>
                <a:r>
                  <a:rPr lang="en-US" altLang="zh-TW" sz="2200" dirty="0">
                    <a:latin typeface="Times New Roman" panose="02020603050405020304" pitchFamily="18" charset="0"/>
                    <a:cs typeface="Times New Roman" panose="02020603050405020304" pitchFamily="18" charset="0"/>
                  </a:rPr>
                  <a:t>View synthesis of </a:t>
                </a:r>
                <a14:m>
                  <m:oMath xmlns:m="http://schemas.openxmlformats.org/officeDocument/2006/math">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𝑐</m:t>
                        </m:r>
                      </m:e>
                      <m:sub>
                        <m:r>
                          <a:rPr lang="zh-TW" altLang="en-US" sz="2200" i="1">
                            <a:latin typeface="Cambria Math"/>
                            <a:cs typeface="Times New Roman" panose="02020603050405020304" pitchFamily="18" charset="0"/>
                          </a:rPr>
                          <m:t>𝜅</m:t>
                        </m:r>
                      </m:sub>
                    </m:sSub>
                    <m:r>
                      <a:rPr lang="en-US" altLang="zh-TW" sz="2200" i="1">
                        <a:latin typeface="Cambria Math"/>
                        <a:cs typeface="Times New Roman" panose="02020603050405020304" pitchFamily="18" charset="0"/>
                      </a:rPr>
                      <m:t>(</m:t>
                    </m:r>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𝑢</m:t>
                        </m:r>
                      </m:e>
                      <m:sub>
                        <m:r>
                          <a:rPr lang="zh-TW" altLang="en-US" sz="2200" i="1">
                            <a:latin typeface="Cambria Math"/>
                            <a:cs typeface="Times New Roman" panose="02020603050405020304" pitchFamily="18" charset="0"/>
                          </a:rPr>
                          <m:t>𝜅</m:t>
                        </m:r>
                      </m:sub>
                    </m:sSub>
                    <m:r>
                      <a:rPr lang="en-US" altLang="zh-TW" sz="2200" i="1">
                        <a:latin typeface="Cambria Math"/>
                        <a:cs typeface="Times New Roman" panose="02020603050405020304" pitchFamily="18" charset="0"/>
                      </a:rPr>
                      <m:t>,</m:t>
                    </m:r>
                    <m:sSub>
                      <m:sSubPr>
                        <m:ctrlPr>
                          <a:rPr lang="en-US" altLang="zh-TW" sz="2200" i="1">
                            <a:latin typeface="Cambria Math" panose="02040503050406030204" pitchFamily="18" charset="0"/>
                            <a:cs typeface="Times New Roman" panose="02020603050405020304" pitchFamily="18" charset="0"/>
                          </a:rPr>
                        </m:ctrlPr>
                      </m:sSubPr>
                      <m:e>
                        <m:r>
                          <a:rPr lang="en-US" altLang="zh-TW" sz="2200" i="1">
                            <a:latin typeface="Cambria Math"/>
                            <a:cs typeface="Times New Roman" panose="02020603050405020304" pitchFamily="18" charset="0"/>
                          </a:rPr>
                          <m:t>𝑣</m:t>
                        </m:r>
                      </m:e>
                      <m:sub>
                        <m:r>
                          <a:rPr lang="zh-TW" altLang="en-US" sz="2200" i="1">
                            <a:latin typeface="Cambria Math"/>
                            <a:cs typeface="Times New Roman" panose="02020603050405020304" pitchFamily="18" charset="0"/>
                          </a:rPr>
                          <m:t>𝜅</m:t>
                        </m:r>
                      </m:sub>
                    </m:sSub>
                    <m:r>
                      <a:rPr lang="en-US" altLang="zh-TW" sz="2200" i="1">
                        <a:latin typeface="Cambria Math"/>
                        <a:cs typeface="Times New Roman" panose="02020603050405020304" pitchFamily="18" charset="0"/>
                      </a:rPr>
                      <m:t>)</m:t>
                    </m:r>
                  </m:oMath>
                </a14:m>
                <a:r>
                  <a:rPr lang="en-US" altLang="zh-TW" sz="2200" dirty="0">
                    <a:latin typeface="Times New Roman" panose="02020603050405020304" pitchFamily="18" charset="0"/>
                    <a:cs typeface="Times New Roman" panose="02020603050405020304" pitchFamily="18" charset="0"/>
                  </a:rPr>
                  <a:t> can be described by</a:t>
                </a:r>
              </a:p>
              <a:p>
                <a:pPr algn="just"/>
                <a:endParaRPr lang="en-US" altLang="zh-TW" sz="2200" dirty="0">
                  <a:latin typeface="Times New Roman" panose="02020603050405020304" pitchFamily="18" charset="0"/>
                  <a:cs typeface="Times New Roman" panose="02020603050405020304" pitchFamily="18" charset="0"/>
                </a:endParaRPr>
              </a:p>
              <a:p>
                <a:pPr algn="just"/>
                <a:endParaRPr lang="en-US" altLang="zh-TW" sz="2200" dirty="0">
                  <a:latin typeface="Times New Roman" panose="02020603050405020304" pitchFamily="18" charset="0"/>
                  <a:cs typeface="Times New Roman" panose="02020603050405020304" pitchFamily="18" charset="0"/>
                </a:endParaRP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000" dirty="0">
                    <a:latin typeface="Times New Roman" panose="02020603050405020304" pitchFamily="18" charset="0"/>
                    <a:cs typeface="Times New Roman" panose="02020603050405020304" pitchFamily="18" charset="0"/>
                  </a:rPr>
                  <a:t>Via horizontal </a:t>
                </a:r>
                <a14:m>
                  <m:oMath xmlns:m="http://schemas.openxmlformats.org/officeDocument/2006/math">
                    <m:r>
                      <a:rPr lang="zh-TW" altLang="en-US" sz="2000" i="1">
                        <a:latin typeface="Cambria Math"/>
                        <a:cs typeface="Times New Roman" panose="02020603050405020304" pitchFamily="18" charset="0"/>
                      </a:rPr>
                      <m:t>𝜅</m:t>
                    </m:r>
                  </m:oMath>
                </a14:m>
                <a:r>
                  <a:rPr lang="en-US" altLang="zh-TW" sz="2000" dirty="0">
                    <a:latin typeface="Times New Roman" panose="02020603050405020304" pitchFamily="18" charset="0"/>
                    <a:cs typeface="Times New Roman" panose="02020603050405020304" pitchFamily="18" charset="0"/>
                  </a:rPr>
                  <a:t>-scaled disparity values from Eq. (6) or Eq. (7), sample positions in the original views and the intermediate position </a:t>
                </a:r>
                <a14:m>
                  <m:oMath xmlns:m="http://schemas.openxmlformats.org/officeDocument/2006/math">
                    <m:r>
                      <a:rPr lang="en-US" altLang="zh-TW" sz="2000" i="1">
                        <a:latin typeface="Cambria Math"/>
                        <a:cs typeface="Times New Roman" panose="02020603050405020304" pitchFamily="18" charset="0"/>
                      </a:rPr>
                      <m:t>(</m:t>
                    </m:r>
                    <m:sSub>
                      <m:sSubPr>
                        <m:ctrlPr>
                          <a:rPr lang="en-US" altLang="zh-TW" sz="2000" i="1">
                            <a:latin typeface="Cambria Math" panose="02040503050406030204" pitchFamily="18" charset="0"/>
                            <a:cs typeface="Times New Roman" panose="02020603050405020304" pitchFamily="18" charset="0"/>
                          </a:rPr>
                        </m:ctrlPr>
                      </m:sSubPr>
                      <m:e>
                        <m:r>
                          <a:rPr lang="en-US" altLang="zh-TW" sz="2000" i="1">
                            <a:latin typeface="Cambria Math"/>
                            <a:cs typeface="Times New Roman" panose="02020603050405020304" pitchFamily="18" charset="0"/>
                          </a:rPr>
                          <m:t>𝑢</m:t>
                        </m:r>
                      </m:e>
                      <m:sub>
                        <m:r>
                          <a:rPr lang="zh-TW" altLang="en-US" sz="2000" i="1">
                            <a:latin typeface="Cambria Math"/>
                            <a:cs typeface="Times New Roman" panose="02020603050405020304" pitchFamily="18" charset="0"/>
                          </a:rPr>
                          <m:t>𝜅</m:t>
                        </m:r>
                      </m:sub>
                    </m:sSub>
                    <m:r>
                      <a:rPr lang="en-US" altLang="zh-TW" sz="2000" i="1">
                        <a:latin typeface="Cambria Math"/>
                        <a:cs typeface="Times New Roman" panose="02020603050405020304" pitchFamily="18" charset="0"/>
                      </a:rPr>
                      <m:t>,</m:t>
                    </m:r>
                    <m:sSub>
                      <m:sSubPr>
                        <m:ctrlPr>
                          <a:rPr lang="en-US" altLang="zh-TW" sz="2000" i="1">
                            <a:latin typeface="Cambria Math" panose="02040503050406030204" pitchFamily="18" charset="0"/>
                            <a:cs typeface="Times New Roman" panose="02020603050405020304" pitchFamily="18" charset="0"/>
                          </a:rPr>
                        </m:ctrlPr>
                      </m:sSubPr>
                      <m:e>
                        <m:r>
                          <a:rPr lang="en-US" altLang="zh-TW" sz="2000" i="1">
                            <a:latin typeface="Cambria Math"/>
                            <a:cs typeface="Times New Roman" panose="02020603050405020304" pitchFamily="18" charset="0"/>
                          </a:rPr>
                          <m:t>𝑣</m:t>
                        </m:r>
                      </m:e>
                      <m:sub>
                        <m:r>
                          <a:rPr lang="zh-TW" altLang="en-US" sz="2000" i="1">
                            <a:latin typeface="Cambria Math"/>
                            <a:cs typeface="Times New Roman" panose="02020603050405020304" pitchFamily="18" charset="0"/>
                          </a:rPr>
                          <m:t>𝜅</m:t>
                        </m:r>
                      </m:sub>
                    </m:sSub>
                    <m:r>
                      <a:rPr lang="en-US" altLang="zh-TW" sz="2000" i="1">
                        <a:latin typeface="Cambria Math"/>
                        <a:cs typeface="Times New Roman" panose="02020603050405020304" pitchFamily="18" charset="0"/>
                      </a:rPr>
                      <m:t>)</m:t>
                    </m:r>
                  </m:oMath>
                </a14:m>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are related by</a:t>
                </a:r>
                <a:endParaRPr lang="zh-TW" altLang="en-US" sz="2000" dirty="0">
                  <a:latin typeface="Times New Roman" panose="02020603050405020304" pitchFamily="18" charset="0"/>
                  <a:cs typeface="Times New Roman" panose="02020603050405020304" pitchFamily="18" charset="0"/>
                </a:endParaRPr>
              </a:p>
              <a:p>
                <a:endParaRPr lang="en-US" altLang="zh-TW" sz="22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75" t="-814" r="-74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1403648" y="2276872"/>
                <a:ext cx="543430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a:rPr>
                            <m:t>𝑐</m:t>
                          </m:r>
                        </m:e>
                        <m:sub>
                          <m:r>
                            <a:rPr lang="zh-TW" altLang="en-US" sz="2000" i="1">
                              <a:solidFill>
                                <a:prstClr val="black"/>
                              </a:solidFill>
                              <a:latin typeface="Cambria Math"/>
                            </a:rPr>
                            <m:t>𝜅</m:t>
                          </m:r>
                        </m:sub>
                      </m:sSub>
                      <m:d>
                        <m:dPr>
                          <m:ctrlPr>
                            <a:rPr lang="en-US" altLang="zh-TW" sz="2000" i="1">
                              <a:solidFill>
                                <a:prstClr val="black"/>
                              </a:solidFill>
                              <a:latin typeface="Cambria Math" panose="02040503050406030204" pitchFamily="18" charset="0"/>
                            </a:rPr>
                          </m:ctrlPr>
                        </m:dPr>
                        <m:e>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a:rPr>
                                <m:t>𝑢</m:t>
                              </m:r>
                            </m:e>
                            <m:sub>
                              <m:r>
                                <a:rPr lang="zh-TW" altLang="en-US" sz="2000" i="1">
                                  <a:solidFill>
                                    <a:prstClr val="black"/>
                                  </a:solidFill>
                                  <a:latin typeface="Cambria Math"/>
                                </a:rPr>
                                <m:t>𝜅</m:t>
                              </m:r>
                            </m:sub>
                          </m:sSub>
                          <m:r>
                            <a:rPr lang="en-US" altLang="zh-TW" sz="2000" i="1">
                              <a:solidFill>
                                <a:prstClr val="black"/>
                              </a:solidFill>
                              <a:latin typeface="Cambria Math"/>
                            </a:rPr>
                            <m:t>,</m:t>
                          </m:r>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a:rPr>
                                <m:t>𝑣</m:t>
                              </m:r>
                            </m:e>
                            <m:sub>
                              <m:r>
                                <a:rPr lang="zh-TW" altLang="en-US" sz="2000" i="1">
                                  <a:solidFill>
                                    <a:prstClr val="black"/>
                                  </a:solidFill>
                                  <a:latin typeface="Cambria Math"/>
                                </a:rPr>
                                <m:t>𝜅</m:t>
                              </m:r>
                            </m:sub>
                          </m:sSub>
                        </m:e>
                      </m:d>
                      <m:r>
                        <a:rPr lang="en-US" altLang="zh-TW" sz="2000" i="1">
                          <a:solidFill>
                            <a:prstClr val="black"/>
                          </a:solidFill>
                          <a:latin typeface="Cambria Math"/>
                        </a:rPr>
                        <m:t>=</m:t>
                      </m:r>
                      <m:d>
                        <m:dPr>
                          <m:ctrlPr>
                            <a:rPr lang="en-US" altLang="zh-TW" sz="2000" i="1">
                              <a:solidFill>
                                <a:prstClr val="black"/>
                              </a:solidFill>
                              <a:latin typeface="Cambria Math" panose="02040503050406030204" pitchFamily="18" charset="0"/>
                            </a:rPr>
                          </m:ctrlPr>
                        </m:dPr>
                        <m:e>
                          <m:r>
                            <a:rPr lang="en-US" altLang="zh-TW" sz="2000" i="1">
                              <a:solidFill>
                                <a:prstClr val="black"/>
                              </a:solidFill>
                              <a:latin typeface="Cambria Math"/>
                            </a:rPr>
                            <m:t>1−</m:t>
                          </m:r>
                          <m:r>
                            <a:rPr lang="zh-TW" altLang="en-US" sz="2000" i="1">
                              <a:solidFill>
                                <a:prstClr val="black"/>
                              </a:solidFill>
                              <a:latin typeface="Cambria Math"/>
                            </a:rPr>
                            <m:t>𝜅</m:t>
                          </m:r>
                        </m:e>
                      </m:d>
                      <m:r>
                        <a:rPr lang="en-US" altLang="zh-TW" sz="2000" i="1">
                          <a:solidFill>
                            <a:prstClr val="black"/>
                          </a:solidFill>
                          <a:latin typeface="Cambria Math"/>
                          <a:ea typeface="Cambria Math"/>
                        </a:rPr>
                        <m:t>∙</m:t>
                      </m:r>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𝑐</m:t>
                          </m:r>
                        </m:e>
                        <m:sub>
                          <m:r>
                            <a:rPr lang="en-US" altLang="zh-TW" sz="2000" i="1">
                              <a:solidFill>
                                <a:prstClr val="black"/>
                              </a:solidFill>
                              <a:latin typeface="Cambria Math"/>
                              <a:ea typeface="Cambria Math"/>
                            </a:rPr>
                            <m:t>0</m:t>
                          </m:r>
                        </m:sub>
                      </m:sSub>
                      <m:d>
                        <m:dPr>
                          <m:ctrlPr>
                            <a:rPr lang="en-US" altLang="zh-TW" sz="2000" i="1">
                              <a:solidFill>
                                <a:prstClr val="black"/>
                              </a:solidFill>
                              <a:latin typeface="Cambria Math" panose="02040503050406030204" pitchFamily="18" charset="0"/>
                              <a:ea typeface="Cambria Math"/>
                            </a:rPr>
                          </m:ctrlPr>
                        </m:dPr>
                        <m:e>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𝑢</m:t>
                              </m:r>
                            </m:e>
                            <m:sub>
                              <m:r>
                                <a:rPr lang="en-US" altLang="zh-TW" sz="2000" i="1">
                                  <a:solidFill>
                                    <a:prstClr val="black"/>
                                  </a:solidFill>
                                  <a:latin typeface="Cambria Math"/>
                                  <a:ea typeface="Cambria Math"/>
                                </a:rPr>
                                <m:t>0</m:t>
                              </m:r>
                            </m:sub>
                          </m:sSub>
                          <m:r>
                            <a:rPr lang="en-US" altLang="zh-TW" sz="2000" i="1">
                              <a:solidFill>
                                <a:prstClr val="black"/>
                              </a:solidFill>
                              <a:latin typeface="Cambria Math"/>
                              <a:ea typeface="Cambria Math"/>
                            </a:rPr>
                            <m:t>,</m:t>
                          </m:r>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𝑣</m:t>
                              </m:r>
                            </m:e>
                            <m:sub>
                              <m:r>
                                <a:rPr lang="en-US" altLang="zh-TW" sz="2000" i="1">
                                  <a:solidFill>
                                    <a:prstClr val="black"/>
                                  </a:solidFill>
                                  <a:latin typeface="Cambria Math"/>
                                  <a:ea typeface="Cambria Math"/>
                                </a:rPr>
                                <m:t>0</m:t>
                              </m:r>
                            </m:sub>
                          </m:sSub>
                        </m:e>
                      </m:d>
                      <m:r>
                        <a:rPr lang="en-US" altLang="zh-TW" sz="2000" i="1">
                          <a:solidFill>
                            <a:prstClr val="black"/>
                          </a:solidFill>
                          <a:latin typeface="Cambria Math"/>
                          <a:ea typeface="Cambria Math"/>
                        </a:rPr>
                        <m:t>+</m:t>
                      </m:r>
                      <m:r>
                        <a:rPr lang="zh-TW" altLang="en-US" sz="2000" i="1">
                          <a:solidFill>
                            <a:prstClr val="black"/>
                          </a:solidFill>
                          <a:latin typeface="Cambria Math"/>
                          <a:ea typeface="Cambria Math"/>
                        </a:rPr>
                        <m:t>𝜅</m:t>
                      </m:r>
                      <m:r>
                        <a:rPr lang="zh-TW" altLang="en-US" sz="2000" i="1">
                          <a:solidFill>
                            <a:prstClr val="black"/>
                          </a:solidFill>
                          <a:latin typeface="Cambria Math"/>
                          <a:ea typeface="Cambria Math"/>
                        </a:rPr>
                        <m:t>∙</m:t>
                      </m:r>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𝑐</m:t>
                          </m:r>
                        </m:e>
                        <m:sub>
                          <m:r>
                            <a:rPr lang="en-US" altLang="zh-TW" sz="2000" i="1">
                              <a:solidFill>
                                <a:prstClr val="black"/>
                              </a:solidFill>
                              <a:latin typeface="Cambria Math"/>
                              <a:ea typeface="Cambria Math"/>
                            </a:rPr>
                            <m:t>1</m:t>
                          </m:r>
                        </m:sub>
                      </m:sSub>
                      <m:d>
                        <m:dPr>
                          <m:ctrlPr>
                            <a:rPr lang="en-US" altLang="zh-TW" sz="2000" i="1">
                              <a:solidFill>
                                <a:prstClr val="black"/>
                              </a:solidFill>
                              <a:latin typeface="Cambria Math" panose="02040503050406030204" pitchFamily="18" charset="0"/>
                              <a:ea typeface="Cambria Math"/>
                            </a:rPr>
                          </m:ctrlPr>
                        </m:dPr>
                        <m:e>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𝑢</m:t>
                              </m:r>
                            </m:e>
                            <m:sub>
                              <m:r>
                                <a:rPr lang="en-US" altLang="zh-TW" sz="2000" i="1">
                                  <a:solidFill>
                                    <a:prstClr val="black"/>
                                  </a:solidFill>
                                  <a:latin typeface="Cambria Math"/>
                                  <a:ea typeface="Cambria Math"/>
                                </a:rPr>
                                <m:t>1</m:t>
                              </m:r>
                            </m:sub>
                          </m:sSub>
                          <m:r>
                            <a:rPr lang="en-US" altLang="zh-TW" sz="2000" i="1">
                              <a:solidFill>
                                <a:prstClr val="black"/>
                              </a:solidFill>
                              <a:latin typeface="Cambria Math"/>
                              <a:ea typeface="Cambria Math"/>
                            </a:rPr>
                            <m:t>,</m:t>
                          </m:r>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𝑣</m:t>
                              </m:r>
                            </m:e>
                            <m:sub>
                              <m:r>
                                <a:rPr lang="en-US" altLang="zh-TW" sz="2000" i="1">
                                  <a:solidFill>
                                    <a:prstClr val="black"/>
                                  </a:solidFill>
                                  <a:latin typeface="Cambria Math"/>
                                  <a:ea typeface="Cambria Math"/>
                                </a:rPr>
                                <m:t>1</m:t>
                              </m:r>
                            </m:sub>
                          </m:sSub>
                        </m:e>
                      </m:d>
                      <m:r>
                        <a:rPr lang="en-US" altLang="zh-TW" sz="2000" i="1">
                          <a:solidFill>
                            <a:prstClr val="black"/>
                          </a:solidFill>
                          <a:latin typeface="Cambria Math"/>
                          <a:ea typeface="Cambria Math"/>
                        </a:rPr>
                        <m:t>.</m:t>
                      </m:r>
                    </m:oMath>
                  </m:oMathPara>
                </a14:m>
                <a:endParaRPr lang="zh-TW" altLang="en-US" sz="2000" dirty="0">
                  <a:solidFill>
                    <a:prstClr val="black"/>
                  </a:solidFill>
                  <a:latin typeface="Times New Roman"/>
                  <a:ea typeface="新細明體"/>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1403648" y="2276872"/>
                <a:ext cx="5434308" cy="400110"/>
              </a:xfrm>
              <a:prstGeom prst="rect">
                <a:avLst/>
              </a:prstGeom>
              <a:blipFill>
                <a:blip r:embed="rId3"/>
                <a:stretch>
                  <a:fillRect b="-3077"/>
                </a:stretch>
              </a:blipFill>
            </p:spPr>
            <p:txBody>
              <a:bodyPr/>
              <a:lstStyle/>
              <a:p>
                <a:r>
                  <a:rPr lang="zh-TW" altLang="en-US">
                    <a:noFill/>
                  </a:rPr>
                  <a:t> </a:t>
                </a:r>
              </a:p>
            </p:txBody>
          </p:sp>
        </mc:Fallback>
      </mc:AlternateContent>
      <p:sp>
        <p:nvSpPr>
          <p:cNvPr id="5" name="文字方塊 4"/>
          <p:cNvSpPr txBox="1"/>
          <p:nvPr/>
        </p:nvSpPr>
        <p:spPr>
          <a:xfrm>
            <a:off x="8251163" y="2276872"/>
            <a:ext cx="514885" cy="430887"/>
          </a:xfrm>
          <a:prstGeom prst="rect">
            <a:avLst/>
          </a:prstGeom>
          <a:noFill/>
        </p:spPr>
        <p:txBody>
          <a:bodyPr wrap="none" rtlCol="0">
            <a:spAutoFit/>
          </a:bodyPr>
          <a:lstStyle/>
          <a:p>
            <a:r>
              <a:rPr lang="en-US" altLang="zh-TW" sz="2200" dirty="0">
                <a:solidFill>
                  <a:prstClr val="black"/>
                </a:solidFill>
                <a:latin typeface="Times New Roman"/>
                <a:ea typeface="新細明體"/>
              </a:rPr>
              <a:t>(8)</a:t>
            </a:r>
            <a:endParaRPr lang="zh-TW" altLang="en-US" sz="2200" dirty="0">
              <a:solidFill>
                <a:prstClr val="black"/>
              </a:solidFill>
              <a:latin typeface="Times New Roman"/>
              <a:ea typeface="新細明體"/>
            </a:endParaRPr>
          </a:p>
        </p:txBody>
      </p:sp>
      <mc:AlternateContent xmlns:mc="http://schemas.openxmlformats.org/markup-compatibility/2006" xmlns:a14="http://schemas.microsoft.com/office/drawing/2010/main">
        <mc:Choice Requires="a14">
          <p:sp>
            <p:nvSpPr>
              <p:cNvPr id="6" name="文字方塊 5"/>
              <p:cNvSpPr txBox="1"/>
              <p:nvPr/>
            </p:nvSpPr>
            <p:spPr>
              <a:xfrm>
                <a:off x="1850984" y="4421143"/>
                <a:ext cx="515647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a:rPr>
                            <m:t>𝑐</m:t>
                          </m:r>
                        </m:e>
                        <m:sub>
                          <m:r>
                            <a:rPr lang="zh-TW" altLang="en-US" sz="2000" i="1">
                              <a:solidFill>
                                <a:prstClr val="black"/>
                              </a:solidFill>
                              <a:latin typeface="Cambria Math"/>
                            </a:rPr>
                            <m:t>𝜅</m:t>
                          </m:r>
                        </m:sub>
                      </m:sSub>
                      <m:d>
                        <m:dPr>
                          <m:ctrlPr>
                            <a:rPr lang="en-US" altLang="zh-TW" sz="2000" i="1">
                              <a:solidFill>
                                <a:prstClr val="black"/>
                              </a:solidFill>
                              <a:latin typeface="Cambria Math" panose="02040503050406030204" pitchFamily="18" charset="0"/>
                            </a:rPr>
                          </m:ctrlPr>
                        </m:dPr>
                        <m:e>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a:rPr>
                                <m:t>𝑢</m:t>
                              </m:r>
                            </m:e>
                            <m:sub>
                              <m:r>
                                <a:rPr lang="zh-TW" altLang="en-US" sz="2000" i="1">
                                  <a:solidFill>
                                    <a:prstClr val="black"/>
                                  </a:solidFill>
                                  <a:latin typeface="Cambria Math"/>
                                </a:rPr>
                                <m:t>𝜅</m:t>
                              </m:r>
                            </m:sub>
                          </m:sSub>
                          <m:r>
                            <a:rPr lang="en-US" altLang="zh-TW" sz="2000" i="1">
                              <a:solidFill>
                                <a:prstClr val="black"/>
                              </a:solidFill>
                              <a:latin typeface="Cambria Math"/>
                            </a:rPr>
                            <m:t>,</m:t>
                          </m:r>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a:rPr>
                                <m:t>𝑣</m:t>
                              </m:r>
                            </m:e>
                            <m:sub>
                              <m:r>
                                <a:rPr lang="zh-TW" altLang="en-US" sz="2000" i="1">
                                  <a:solidFill>
                                    <a:prstClr val="black"/>
                                  </a:solidFill>
                                  <a:latin typeface="Cambria Math"/>
                                </a:rPr>
                                <m:t>𝜅</m:t>
                              </m:r>
                            </m:sub>
                          </m:sSub>
                        </m:e>
                      </m:d>
                      <m:r>
                        <a:rPr lang="en-US" altLang="zh-TW" sz="2000" i="1">
                          <a:solidFill>
                            <a:prstClr val="black"/>
                          </a:solidFill>
                          <a:latin typeface="Cambria Math"/>
                        </a:rPr>
                        <m:t>=</m:t>
                      </m:r>
                      <m:d>
                        <m:dPr>
                          <m:ctrlPr>
                            <a:rPr lang="en-US" altLang="zh-TW" sz="2000" i="1">
                              <a:solidFill>
                                <a:prstClr val="black"/>
                              </a:solidFill>
                              <a:latin typeface="Cambria Math" panose="02040503050406030204" pitchFamily="18" charset="0"/>
                            </a:rPr>
                          </m:ctrlPr>
                        </m:dPr>
                        <m:e>
                          <m:r>
                            <a:rPr lang="en-US" altLang="zh-TW" sz="2000" i="1">
                              <a:solidFill>
                                <a:prstClr val="black"/>
                              </a:solidFill>
                              <a:latin typeface="Cambria Math"/>
                            </a:rPr>
                            <m:t>1−</m:t>
                          </m:r>
                          <m:r>
                            <a:rPr lang="zh-TW" altLang="en-US" sz="2000" i="1">
                              <a:solidFill>
                                <a:prstClr val="black"/>
                              </a:solidFill>
                              <a:latin typeface="Cambria Math"/>
                            </a:rPr>
                            <m:t>𝜅</m:t>
                          </m:r>
                        </m:e>
                      </m:d>
                      <m:r>
                        <a:rPr lang="en-US" altLang="zh-TW" sz="2000" i="1">
                          <a:solidFill>
                            <a:prstClr val="black"/>
                          </a:solidFill>
                          <a:latin typeface="Cambria Math"/>
                          <a:ea typeface="Cambria Math"/>
                        </a:rPr>
                        <m:t>∙</m:t>
                      </m:r>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𝑐</m:t>
                          </m:r>
                        </m:e>
                        <m:sub>
                          <m:r>
                            <a:rPr lang="en-US" altLang="zh-TW" sz="2000" i="1">
                              <a:solidFill>
                                <a:prstClr val="black"/>
                              </a:solidFill>
                              <a:latin typeface="Cambria Math"/>
                              <a:ea typeface="Cambria Math"/>
                            </a:rPr>
                            <m:t>0</m:t>
                          </m:r>
                        </m:sub>
                      </m:sSub>
                      <m:d>
                        <m:dPr>
                          <m:ctrlPr>
                            <a:rPr lang="en-US" altLang="zh-TW" sz="2000" i="1">
                              <a:solidFill>
                                <a:prstClr val="black"/>
                              </a:solidFill>
                              <a:latin typeface="Cambria Math" panose="02040503050406030204" pitchFamily="18" charset="0"/>
                              <a:ea typeface="Cambria Math"/>
                            </a:rPr>
                          </m:ctrlPr>
                        </m:dPr>
                        <m:e>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𝑢</m:t>
                              </m:r>
                            </m:e>
                            <m:sub>
                              <m:r>
                                <a:rPr lang="zh-TW" altLang="en-US" sz="2000" i="1">
                                  <a:solidFill>
                                    <a:prstClr val="black"/>
                                  </a:solidFill>
                                  <a:latin typeface="Cambria Math"/>
                                  <a:ea typeface="Cambria Math"/>
                                </a:rPr>
                                <m:t>𝜅</m:t>
                              </m:r>
                            </m:sub>
                          </m:sSub>
                          <m:r>
                            <a:rPr lang="en-US" altLang="zh-TW" sz="2000" i="1">
                              <a:solidFill>
                                <a:prstClr val="black"/>
                              </a:solidFill>
                              <a:latin typeface="Cambria Math"/>
                              <a:ea typeface="Cambria Math"/>
                            </a:rPr>
                            <m:t>+</m:t>
                          </m:r>
                          <m:d>
                            <m:dPr>
                              <m:ctrlPr>
                                <a:rPr lang="en-US" altLang="zh-TW" sz="2000" i="1">
                                  <a:solidFill>
                                    <a:prstClr val="black"/>
                                  </a:solidFill>
                                  <a:latin typeface="Cambria Math" panose="02040503050406030204" pitchFamily="18" charset="0"/>
                                  <a:ea typeface="Cambria Math"/>
                                </a:rPr>
                              </m:ctrlPr>
                            </m:dPr>
                            <m:e>
                              <m:r>
                                <a:rPr lang="en-US" altLang="zh-TW" sz="2000" i="1">
                                  <a:solidFill>
                                    <a:prstClr val="black"/>
                                  </a:solidFill>
                                  <a:latin typeface="Cambria Math"/>
                                  <a:ea typeface="Cambria Math"/>
                                </a:rPr>
                                <m:t>1−</m:t>
                              </m:r>
                              <m:r>
                                <a:rPr lang="zh-TW" altLang="en-US" sz="2000" i="1">
                                  <a:solidFill>
                                    <a:prstClr val="black"/>
                                  </a:solidFill>
                                  <a:latin typeface="Cambria Math"/>
                                  <a:ea typeface="Cambria Math"/>
                                </a:rPr>
                                <m:t>𝜅</m:t>
                              </m:r>
                            </m:e>
                          </m:d>
                          <m:r>
                            <a:rPr lang="en-US" altLang="zh-TW" sz="2000" i="1">
                              <a:solidFill>
                                <a:prstClr val="black"/>
                              </a:solidFill>
                              <a:latin typeface="Cambria Math"/>
                              <a:ea typeface="Cambria Math"/>
                            </a:rPr>
                            <m:t>∙</m:t>
                          </m:r>
                          <m:r>
                            <a:rPr lang="en-US" altLang="zh-TW" sz="2000" i="1">
                              <a:solidFill>
                                <a:prstClr val="black"/>
                              </a:solidFill>
                              <a:latin typeface="Cambria Math"/>
                              <a:ea typeface="Cambria Math"/>
                            </a:rPr>
                            <m:t>𝑑</m:t>
                          </m:r>
                          <m:r>
                            <a:rPr lang="en-US" altLang="zh-TW" sz="2000" i="1">
                              <a:solidFill>
                                <a:prstClr val="black"/>
                              </a:solidFill>
                              <a:latin typeface="Cambria Math"/>
                              <a:ea typeface="Cambria Math"/>
                            </a:rPr>
                            <m:t>,</m:t>
                          </m:r>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𝑣</m:t>
                              </m:r>
                            </m:e>
                            <m:sub>
                              <m:r>
                                <a:rPr lang="zh-TW" altLang="en-US" sz="2000" i="1">
                                  <a:solidFill>
                                    <a:prstClr val="black"/>
                                  </a:solidFill>
                                  <a:latin typeface="Cambria Math"/>
                                  <a:ea typeface="Cambria Math"/>
                                </a:rPr>
                                <m:t>𝜅</m:t>
                              </m:r>
                            </m:sub>
                          </m:sSub>
                        </m:e>
                      </m:d>
                    </m:oMath>
                  </m:oMathPara>
                </a14:m>
                <a:endParaRPr lang="en-US" altLang="zh-TW" sz="2000"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r>
                        <a:rPr lang="en-US" altLang="zh-TW" sz="2000" i="1">
                          <a:solidFill>
                            <a:prstClr val="black"/>
                          </a:solidFill>
                          <a:latin typeface="Cambria Math"/>
                          <a:ea typeface="Cambria Math"/>
                        </a:rPr>
                        <m:t>+</m:t>
                      </m:r>
                      <m:r>
                        <a:rPr lang="zh-TW" altLang="en-US" sz="2000" i="1">
                          <a:solidFill>
                            <a:prstClr val="black"/>
                          </a:solidFill>
                          <a:latin typeface="Cambria Math"/>
                          <a:ea typeface="Cambria Math"/>
                        </a:rPr>
                        <m:t>𝜅</m:t>
                      </m:r>
                      <m:r>
                        <a:rPr lang="zh-TW" altLang="en-US" sz="2000" i="1">
                          <a:solidFill>
                            <a:prstClr val="black"/>
                          </a:solidFill>
                          <a:latin typeface="Cambria Math"/>
                          <a:ea typeface="Cambria Math"/>
                        </a:rPr>
                        <m:t>∙</m:t>
                      </m:r>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𝑐</m:t>
                          </m:r>
                        </m:e>
                        <m:sub>
                          <m:r>
                            <a:rPr lang="en-US" altLang="zh-TW" sz="2000" i="1">
                              <a:solidFill>
                                <a:prstClr val="black"/>
                              </a:solidFill>
                              <a:latin typeface="Cambria Math"/>
                              <a:ea typeface="Cambria Math"/>
                            </a:rPr>
                            <m:t>1</m:t>
                          </m:r>
                        </m:sub>
                      </m:sSub>
                      <m:d>
                        <m:dPr>
                          <m:ctrlPr>
                            <a:rPr lang="en-US" altLang="zh-TW" sz="2000" i="1">
                              <a:solidFill>
                                <a:prstClr val="black"/>
                              </a:solidFill>
                              <a:latin typeface="Cambria Math" panose="02040503050406030204" pitchFamily="18" charset="0"/>
                              <a:ea typeface="Cambria Math"/>
                            </a:rPr>
                          </m:ctrlPr>
                        </m:dPr>
                        <m:e>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𝑢</m:t>
                              </m:r>
                            </m:e>
                            <m:sub>
                              <m:r>
                                <a:rPr lang="zh-TW" altLang="en-US" sz="2000" i="1">
                                  <a:solidFill>
                                    <a:prstClr val="black"/>
                                  </a:solidFill>
                                  <a:latin typeface="Cambria Math"/>
                                  <a:ea typeface="Cambria Math"/>
                                </a:rPr>
                                <m:t>𝜅</m:t>
                              </m:r>
                            </m:sub>
                          </m:sSub>
                          <m:r>
                            <a:rPr lang="en-US" altLang="zh-TW" sz="2000" i="1">
                              <a:solidFill>
                                <a:prstClr val="black"/>
                              </a:solidFill>
                              <a:latin typeface="Cambria Math"/>
                              <a:ea typeface="Cambria Math"/>
                            </a:rPr>
                            <m:t>−</m:t>
                          </m:r>
                          <m:r>
                            <a:rPr lang="zh-TW" altLang="en-US" sz="2000" i="1">
                              <a:solidFill>
                                <a:prstClr val="black"/>
                              </a:solidFill>
                              <a:latin typeface="Cambria Math"/>
                              <a:ea typeface="Cambria Math"/>
                            </a:rPr>
                            <m:t>𝜅</m:t>
                          </m:r>
                          <m:r>
                            <a:rPr lang="zh-TW" altLang="en-US" sz="2000" i="1">
                              <a:solidFill>
                                <a:prstClr val="black"/>
                              </a:solidFill>
                              <a:latin typeface="Cambria Math"/>
                              <a:ea typeface="Cambria Math"/>
                            </a:rPr>
                            <m:t>∙</m:t>
                          </m:r>
                          <m:r>
                            <a:rPr lang="en-US" altLang="zh-TW" sz="2000" i="1">
                              <a:solidFill>
                                <a:prstClr val="black"/>
                              </a:solidFill>
                              <a:latin typeface="Cambria Math"/>
                              <a:ea typeface="Cambria Math"/>
                            </a:rPr>
                            <m:t>𝑑</m:t>
                          </m:r>
                          <m:r>
                            <a:rPr lang="en-US" altLang="zh-TW" sz="2000" i="1">
                              <a:solidFill>
                                <a:prstClr val="black"/>
                              </a:solidFill>
                              <a:latin typeface="Cambria Math"/>
                              <a:ea typeface="Cambria Math"/>
                            </a:rPr>
                            <m:t>,</m:t>
                          </m:r>
                          <m:sSub>
                            <m:sSubPr>
                              <m:ctrlPr>
                                <a:rPr lang="en-US" altLang="zh-TW" sz="2000" i="1">
                                  <a:solidFill>
                                    <a:prstClr val="black"/>
                                  </a:solidFill>
                                  <a:latin typeface="Cambria Math" panose="02040503050406030204" pitchFamily="18" charset="0"/>
                                  <a:ea typeface="Cambria Math"/>
                                </a:rPr>
                              </m:ctrlPr>
                            </m:sSubPr>
                            <m:e>
                              <m:r>
                                <a:rPr lang="en-US" altLang="zh-TW" sz="2000" i="1">
                                  <a:solidFill>
                                    <a:prstClr val="black"/>
                                  </a:solidFill>
                                  <a:latin typeface="Cambria Math"/>
                                  <a:ea typeface="Cambria Math"/>
                                </a:rPr>
                                <m:t>𝑣</m:t>
                              </m:r>
                            </m:e>
                            <m:sub>
                              <m:r>
                                <a:rPr lang="zh-TW" altLang="en-US" sz="2000" i="1">
                                  <a:solidFill>
                                    <a:prstClr val="black"/>
                                  </a:solidFill>
                                  <a:latin typeface="Cambria Math"/>
                                  <a:ea typeface="Cambria Math"/>
                                </a:rPr>
                                <m:t>𝜅</m:t>
                              </m:r>
                            </m:sub>
                          </m:sSub>
                        </m:e>
                      </m:d>
                      <m:r>
                        <a:rPr lang="en-US" altLang="zh-TW" sz="2000" i="1">
                          <a:solidFill>
                            <a:prstClr val="black"/>
                          </a:solidFill>
                          <a:latin typeface="Cambria Math"/>
                          <a:ea typeface="Cambria Math"/>
                        </a:rPr>
                        <m:t>.</m:t>
                      </m:r>
                    </m:oMath>
                  </m:oMathPara>
                </a14:m>
                <a:endParaRPr lang="zh-TW" altLang="en-US" sz="2000" dirty="0">
                  <a:solidFill>
                    <a:prstClr val="black"/>
                  </a:solidFill>
                  <a:latin typeface="Times New Roman"/>
                  <a:ea typeface="新細明體"/>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1850984" y="4421143"/>
                <a:ext cx="5156475" cy="707886"/>
              </a:xfrm>
              <a:prstGeom prst="rect">
                <a:avLst/>
              </a:prstGeom>
              <a:blipFill>
                <a:blip r:embed="rId4"/>
                <a:stretch>
                  <a:fillRect b="-862"/>
                </a:stretch>
              </a:blipFill>
            </p:spPr>
            <p:txBody>
              <a:bodyPr/>
              <a:lstStyle/>
              <a:p>
                <a:r>
                  <a:rPr lang="zh-TW" altLang="en-US">
                    <a:noFill/>
                  </a:rPr>
                  <a:t> </a:t>
                </a:r>
              </a:p>
            </p:txBody>
          </p:sp>
        </mc:Fallback>
      </mc:AlternateContent>
      <p:sp>
        <p:nvSpPr>
          <p:cNvPr id="7" name="文字方塊 6"/>
          <p:cNvSpPr txBox="1"/>
          <p:nvPr/>
        </p:nvSpPr>
        <p:spPr>
          <a:xfrm>
            <a:off x="8245795" y="4421143"/>
            <a:ext cx="514885" cy="430887"/>
          </a:xfrm>
          <a:prstGeom prst="rect">
            <a:avLst/>
          </a:prstGeom>
          <a:noFill/>
        </p:spPr>
        <p:txBody>
          <a:bodyPr wrap="none" rtlCol="0">
            <a:spAutoFit/>
          </a:bodyPr>
          <a:lstStyle/>
          <a:p>
            <a:r>
              <a:rPr lang="en-US" altLang="zh-TW" sz="2200" dirty="0">
                <a:solidFill>
                  <a:prstClr val="black"/>
                </a:solidFill>
                <a:latin typeface="Times New Roman"/>
                <a:ea typeface="新細明體"/>
              </a:rPr>
              <a:t>(9)</a:t>
            </a:r>
            <a:endParaRPr lang="zh-TW" altLang="en-US" sz="2200" dirty="0">
              <a:solidFill>
                <a:prstClr val="black"/>
              </a:solidFill>
              <a:latin typeface="Times New Roman"/>
              <a:ea typeface="新細明體"/>
            </a:endParaRPr>
          </a:p>
        </p:txBody>
      </p:sp>
      <p:sp>
        <p:nvSpPr>
          <p:cNvPr id="11" name="投影片編號版面配置區 10">
            <a:extLst>
              <a:ext uri="{FF2B5EF4-FFF2-40B4-BE49-F238E27FC236}">
                <a16:creationId xmlns:a16="http://schemas.microsoft.com/office/drawing/2014/main" id="{89F47DA2-E581-4BC7-9302-DC85F63EEB45}"/>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40</a:t>
            </a:fld>
            <a:endParaRPr lang="zh-TW" altLang="en-US"/>
          </a:p>
        </p:txBody>
      </p:sp>
    </p:spTree>
    <p:extLst>
      <p:ext uri="{BB962C8B-B14F-4D97-AF65-F5344CB8AC3E}">
        <p14:creationId xmlns:p14="http://schemas.microsoft.com/office/powerpoint/2010/main" val="2043725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sp>
        <p:nvSpPr>
          <p:cNvPr id="3" name="內容版面配置區 2"/>
          <p:cNvSpPr>
            <a:spLocks noGrp="1"/>
          </p:cNvSpPr>
          <p:nvPr>
            <p:ph idx="1"/>
          </p:nvPr>
        </p:nvSpPr>
        <p:spPr>
          <a:xfrm>
            <a:off x="457200" y="1600202"/>
            <a:ext cx="8229600" cy="4277071"/>
          </a:xfrm>
        </p:spPr>
        <p:txBody>
          <a:bodyPr>
            <a:noAutofit/>
          </a:bodyPr>
          <a:lstStyle/>
          <a:p>
            <a:pPr marL="0" indent="0">
              <a:buNone/>
            </a:pPr>
            <a:r>
              <a:rPr lang="en-US" altLang="zh-TW" sz="2200" b="1" dirty="0">
                <a:solidFill>
                  <a:srgbClr val="002060"/>
                </a:solidFill>
                <a:latin typeface="Times New Roman" panose="02020603050405020304" pitchFamily="18" charset="0"/>
                <a:cs typeface="Times New Roman" panose="02020603050405020304" pitchFamily="18" charset="0"/>
              </a:rPr>
              <a:t>D. Depth Signal Coding</a:t>
            </a:r>
          </a:p>
          <a:p>
            <a:pPr algn="just"/>
            <a:r>
              <a:rPr lang="en-US" altLang="zh-TW" sz="2200" dirty="0">
                <a:latin typeface="Times New Roman" panose="02020603050405020304" pitchFamily="18" charset="0"/>
                <a:cs typeface="Times New Roman" panose="02020603050405020304" pitchFamily="18" charset="0"/>
              </a:rPr>
              <a:t>Typically MVC is used in 3DV format, as it is optimized for this type of data, in which depth data showing different characteristics are employed. </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Depth maps have large homogeneous regions within scene objects and abrupt signal changes at object boundaries with different depth values</a:t>
            </a:r>
          </a:p>
          <a:p>
            <a:endParaRPr lang="en-US" altLang="zh-TW" sz="2400" dirty="0">
              <a:latin typeface="Times New Roman" panose="02020603050405020304" pitchFamily="18" charset="0"/>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E68FDBFE-4DEE-475F-892A-4FA1BA4293FD}"/>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41</a:t>
            </a:fld>
            <a:endParaRPr lang="zh-TW" altLang="en-US"/>
          </a:p>
        </p:txBody>
      </p:sp>
    </p:spTree>
    <p:extLst>
      <p:ext uri="{BB962C8B-B14F-4D97-AF65-F5344CB8AC3E}">
        <p14:creationId xmlns:p14="http://schemas.microsoft.com/office/powerpoint/2010/main" val="1073133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sp>
        <p:nvSpPr>
          <p:cNvPr id="3" name="內容版面配置區 2"/>
          <p:cNvSpPr>
            <a:spLocks noGrp="1"/>
          </p:cNvSpPr>
          <p:nvPr>
            <p:ph idx="1"/>
          </p:nvPr>
        </p:nvSpPr>
        <p:spPr/>
        <p:txBody>
          <a:bodyPr>
            <a:noAutofit/>
          </a:bodyPr>
          <a:lstStyle/>
          <a:p>
            <a:pPr algn="just"/>
            <a:r>
              <a:rPr lang="en-US" altLang="zh-TW" sz="2200" dirty="0">
                <a:latin typeface="Times New Roman" panose="02020603050405020304" pitchFamily="18" charset="0"/>
                <a:cs typeface="Times New Roman" panose="02020603050405020304" pitchFamily="18" charset="0"/>
              </a:rPr>
              <a:t>To preserve important edge information, depth signal coding approaches:</a:t>
            </a:r>
          </a:p>
          <a:p>
            <a:pPr lvl="1" algn="just"/>
            <a:r>
              <a:rPr lang="en-US" altLang="zh-TW" sz="2200" dirty="0">
                <a:latin typeface="Times New Roman" panose="02020603050405020304" pitchFamily="18" charset="0"/>
                <a:cs typeface="Times New Roman" panose="02020603050405020304" pitchFamily="18" charset="0"/>
              </a:rPr>
              <a:t>Down-sample &amp; up-sample: down-sampling before classical MVC encoding and special up-sampling after decoding to recover some of the original depth edge information. </a:t>
            </a:r>
          </a:p>
          <a:p>
            <a:pPr lvl="1" algn="just"/>
            <a:r>
              <a:rPr lang="en-US" altLang="zh-TW" sz="2200" dirty="0">
                <a:latin typeface="Times New Roman" panose="02020603050405020304" pitchFamily="18" charset="0"/>
                <a:cs typeface="Times New Roman" panose="02020603050405020304" pitchFamily="18" charset="0"/>
              </a:rPr>
              <a:t>Coding depth data with MVC: based on rate-distortion optimization for an intermediate view. </a:t>
            </a:r>
          </a:p>
          <a:p>
            <a:pPr lvl="1" algn="just"/>
            <a:r>
              <a:rPr lang="en-US" altLang="zh-TW" sz="2200" dirty="0">
                <a:latin typeface="Times New Roman" panose="02020603050405020304" pitchFamily="18" charset="0"/>
                <a:cs typeface="Times New Roman" panose="02020603050405020304" pitchFamily="18" charset="0"/>
              </a:rPr>
              <a:t>Wavelet coding: obtain better edge preservation in depth compression. </a:t>
            </a:r>
          </a:p>
          <a:p>
            <a:pPr lvl="1" algn="just"/>
            <a:r>
              <a:rPr lang="en-US" altLang="zh-TW" sz="2200" dirty="0">
                <a:latin typeface="Times New Roman" panose="02020603050405020304" pitchFamily="18" charset="0"/>
                <a:cs typeface="Times New Roman" panose="02020603050405020304" pitchFamily="18" charset="0"/>
              </a:rPr>
              <a:t>Computer graphics-based: depth maps were converted into meshes and coded with mesh-based compression methods.</a:t>
            </a:r>
          </a:p>
          <a:p>
            <a:pPr lvl="1" algn="just"/>
            <a:r>
              <a:rPr lang="en-US" altLang="zh-TW" sz="2200" dirty="0">
                <a:latin typeface="Times New Roman" panose="02020603050405020304" pitchFamily="18" charset="0"/>
                <a:cs typeface="Times New Roman" panose="02020603050405020304" pitchFamily="18" charset="0"/>
              </a:rPr>
              <a:t>Platelet coding</a:t>
            </a:r>
            <a:endParaRPr lang="zh-TW" altLang="en-US" sz="2200" dirty="0">
              <a:latin typeface="Times New Roman" panose="02020603050405020304" pitchFamily="18" charset="0"/>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6B7B36C4-DA04-442F-9D5E-6D3AFB0A1775}"/>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42</a:t>
            </a:fld>
            <a:endParaRPr lang="zh-TW" altLang="en-US"/>
          </a:p>
        </p:txBody>
      </p:sp>
    </p:spTree>
    <p:extLst>
      <p:ext uri="{BB962C8B-B14F-4D97-AF65-F5344CB8AC3E}">
        <p14:creationId xmlns:p14="http://schemas.microsoft.com/office/powerpoint/2010/main" val="1579450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sp>
        <p:nvSpPr>
          <p:cNvPr id="3" name="內容版面配置區 2"/>
          <p:cNvSpPr>
            <a:spLocks noGrp="1"/>
          </p:cNvSpPr>
          <p:nvPr>
            <p:ph idx="1"/>
          </p:nvPr>
        </p:nvSpPr>
        <p:spPr/>
        <p:txBody>
          <a:bodyPr>
            <a:normAutofit/>
          </a:bodyPr>
          <a:lstStyle/>
          <a:p>
            <a:pPr algn="just"/>
            <a:r>
              <a:rPr lang="en-US" altLang="zh-TW" sz="2200" dirty="0">
                <a:latin typeface="Times New Roman" panose="02020603050405020304" pitchFamily="18" charset="0"/>
                <a:cs typeface="Times New Roman" panose="02020603050405020304" pitchFamily="18" charset="0"/>
              </a:rPr>
              <a:t>Using coding techniques, coding artifacts occur for high compression ratios with platelets as well, as shown in Fig. 9.</a:t>
            </a:r>
            <a:endParaRPr lang="en-US" altLang="zh-TW"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5076214"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906124" y="3096572"/>
            <a:ext cx="2987824" cy="2862322"/>
          </a:xfrm>
          <a:prstGeom prst="rect">
            <a:avLst/>
          </a:prstGeom>
        </p:spPr>
        <p:txBody>
          <a:bodyPr wrap="square">
            <a:spAutoFit/>
          </a:bodyPr>
          <a:lstStyle/>
          <a:p>
            <a:r>
              <a:rPr lang="en-US" altLang="zh-TW" dirty="0">
                <a:solidFill>
                  <a:prstClr val="black"/>
                </a:solidFill>
                <a:latin typeface="Times New Roman" panose="02020603050405020304" pitchFamily="18" charset="0"/>
                <a:ea typeface="新細明體"/>
                <a:cs typeface="Times New Roman" panose="02020603050405020304" pitchFamily="18" charset="0"/>
              </a:rPr>
              <a:t>Fig. 9. Impact of coding artifacts on depth maps for Ballet sequence: </a:t>
            </a:r>
          </a:p>
          <a:p>
            <a:r>
              <a:rPr lang="en-US" altLang="zh-TW" dirty="0">
                <a:solidFill>
                  <a:prstClr val="black"/>
                </a:solidFill>
                <a:latin typeface="Times New Roman" panose="02020603050405020304" pitchFamily="18" charset="0"/>
                <a:ea typeface="新細明體"/>
                <a:cs typeface="Times New Roman" panose="02020603050405020304" pitchFamily="18" charset="0"/>
              </a:rPr>
              <a:t>(a) original </a:t>
            </a:r>
            <a:r>
              <a:rPr lang="en-US" altLang="zh-TW" dirty="0" err="1">
                <a:solidFill>
                  <a:prstClr val="black"/>
                </a:solidFill>
                <a:latin typeface="Times New Roman" panose="02020603050405020304" pitchFamily="18" charset="0"/>
                <a:ea typeface="新細明體"/>
                <a:cs typeface="Times New Roman" panose="02020603050405020304" pitchFamily="18" charset="0"/>
              </a:rPr>
              <a:t>uncoded</a:t>
            </a:r>
            <a:r>
              <a:rPr lang="en-US" altLang="zh-TW" dirty="0">
                <a:solidFill>
                  <a:prstClr val="black"/>
                </a:solidFill>
                <a:latin typeface="Times New Roman" panose="02020603050405020304" pitchFamily="18" charset="0"/>
                <a:ea typeface="新細明體"/>
                <a:cs typeface="Times New Roman" panose="02020603050405020304" pitchFamily="18" charset="0"/>
              </a:rPr>
              <a:t> depth, </a:t>
            </a:r>
          </a:p>
          <a:p>
            <a:r>
              <a:rPr lang="en-US" altLang="zh-TW" dirty="0">
                <a:solidFill>
                  <a:prstClr val="black"/>
                </a:solidFill>
                <a:latin typeface="Times New Roman" panose="02020603050405020304" pitchFamily="18" charset="0"/>
                <a:ea typeface="新細明體"/>
                <a:cs typeface="Times New Roman" panose="02020603050405020304" pitchFamily="18" charset="0"/>
              </a:rPr>
              <a:t>(b) H.264/AVC (intra-only) coded depth, </a:t>
            </a:r>
          </a:p>
          <a:p>
            <a:r>
              <a:rPr lang="en-US" altLang="zh-TW" dirty="0">
                <a:solidFill>
                  <a:prstClr val="black"/>
                </a:solidFill>
                <a:latin typeface="Times New Roman" panose="02020603050405020304" pitchFamily="18" charset="0"/>
                <a:ea typeface="新細明體"/>
                <a:cs typeface="Times New Roman" panose="02020603050405020304" pitchFamily="18" charset="0"/>
              </a:rPr>
              <a:t>(c) MVC (fully optimized) coded depth, and</a:t>
            </a:r>
          </a:p>
          <a:p>
            <a:r>
              <a:rPr lang="en-US" altLang="zh-TW" dirty="0">
                <a:solidFill>
                  <a:prstClr val="black"/>
                </a:solidFill>
                <a:latin typeface="Times New Roman" panose="02020603050405020304" pitchFamily="18" charset="0"/>
                <a:ea typeface="新細明體"/>
                <a:cs typeface="Times New Roman" panose="02020603050405020304" pitchFamily="18" charset="0"/>
              </a:rPr>
              <a:t>(d) platelet coded depth at the same bit rate.</a:t>
            </a:r>
            <a:endParaRPr lang="zh-TW" altLang="en-US" dirty="0">
              <a:solidFill>
                <a:prstClr val="black"/>
              </a:solidFill>
              <a:latin typeface="Times New Roman" panose="02020603050405020304" pitchFamily="18" charset="0"/>
              <a:ea typeface="新細明體"/>
              <a:cs typeface="Times New Roman" panose="02020603050405020304" pitchFamily="18" charset="0"/>
            </a:endParaRPr>
          </a:p>
        </p:txBody>
      </p:sp>
      <p:sp>
        <p:nvSpPr>
          <p:cNvPr id="8" name="投影片編號版面配置區 7">
            <a:extLst>
              <a:ext uri="{FF2B5EF4-FFF2-40B4-BE49-F238E27FC236}">
                <a16:creationId xmlns:a16="http://schemas.microsoft.com/office/drawing/2014/main" id="{471B3E61-890B-4EB3-B048-7E120677788D}"/>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43</a:t>
            </a:fld>
            <a:endParaRPr lang="zh-TW" altLang="en-US"/>
          </a:p>
        </p:txBody>
      </p:sp>
    </p:spTree>
    <p:extLst>
      <p:ext uri="{BB962C8B-B14F-4D97-AF65-F5344CB8AC3E}">
        <p14:creationId xmlns:p14="http://schemas.microsoft.com/office/powerpoint/2010/main" val="1320246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sp>
        <p:nvSpPr>
          <p:cNvPr id="3" name="內容版面配置區 2"/>
          <p:cNvSpPr>
            <a:spLocks noGrp="1"/>
          </p:cNvSpPr>
          <p:nvPr>
            <p:ph idx="1"/>
          </p:nvPr>
        </p:nvSpPr>
        <p:spPr>
          <a:xfrm>
            <a:off x="612648" y="1600200"/>
            <a:ext cx="8153400" cy="4781128"/>
          </a:xfrm>
        </p:spPr>
        <p:txBody>
          <a:bodyPr>
            <a:normAutofit fontScale="77500" lnSpcReduction="20000"/>
          </a:bodyPr>
          <a:lstStyle/>
          <a:p>
            <a:pPr algn="just"/>
            <a:r>
              <a:rPr lang="en-US" altLang="zh-TW" sz="2800" dirty="0">
                <a:latin typeface="Times New Roman" panose="02020603050405020304" pitchFamily="18" charset="0"/>
                <a:cs typeface="Times New Roman" panose="02020603050405020304" pitchFamily="18" charset="0"/>
              </a:rPr>
              <a:t>With H.264/AVC (Fig. 9(b)), compression artifacts appear as edge smoothing, where intra-only coding was used.</a:t>
            </a:r>
          </a:p>
          <a:p>
            <a:pPr algn="just"/>
            <a:endParaRPr lang="en-US" altLang="zh-TW" sz="2800" dirty="0">
              <a:latin typeface="Times New Roman" panose="02020603050405020304" pitchFamily="18" charset="0"/>
              <a:cs typeface="Times New Roman" panose="02020603050405020304" pitchFamily="18" charset="0"/>
            </a:endParaRPr>
          </a:p>
          <a:p>
            <a:pPr algn="just"/>
            <a:r>
              <a:rPr lang="en-US" altLang="zh-TW" dirty="0">
                <a:latin typeface="Times New Roman" panose="02020603050405020304" pitchFamily="18" charset="0"/>
                <a:cs typeface="Times New Roman" panose="02020603050405020304" pitchFamily="18" charset="0"/>
              </a:rPr>
              <a:t>In Fig. 9(c), fully optimized MVC with temporal and interview prediction was used. Here, edge smoothing artifacts are also present.</a:t>
            </a:r>
          </a:p>
          <a:p>
            <a:pPr algn="just"/>
            <a:endParaRPr lang="en-US" altLang="zh-TW" dirty="0">
              <a:latin typeface="Times New Roman" panose="02020603050405020304" pitchFamily="18" charset="0"/>
              <a:cs typeface="Times New Roman" panose="02020603050405020304" pitchFamily="18" charset="0"/>
            </a:endParaRPr>
          </a:p>
          <a:p>
            <a:pPr algn="just"/>
            <a:r>
              <a:rPr lang="en-US" altLang="zh-TW" dirty="0">
                <a:latin typeface="Times New Roman" panose="02020603050405020304" pitchFamily="18" charset="0"/>
                <a:cs typeface="Times New Roman" panose="02020603050405020304" pitchFamily="18" charset="0"/>
              </a:rPr>
              <a:t>A better reconstruction quality is achieved for MVC, as compared with in H.264/AVC simulcasting (especially visible at sharp edges). </a:t>
            </a:r>
          </a:p>
          <a:p>
            <a:pPr algn="just"/>
            <a:endParaRPr lang="en-US" altLang="zh-TW" dirty="0">
              <a:latin typeface="Times New Roman" panose="02020603050405020304" pitchFamily="18" charset="0"/>
              <a:cs typeface="Times New Roman" panose="02020603050405020304" pitchFamily="18" charset="0"/>
            </a:endParaRPr>
          </a:p>
          <a:p>
            <a:pPr algn="just"/>
            <a:r>
              <a:rPr lang="en-US" altLang="zh-TW" dirty="0">
                <a:latin typeface="Times New Roman" panose="02020603050405020304" pitchFamily="18" charset="0"/>
                <a:cs typeface="Times New Roman" panose="02020603050405020304" pitchFamily="18" charset="0"/>
              </a:rPr>
              <a:t>The artifacts for platelet coding in Fig. 9(d) are coarser edge approximation. This is visible for the foreground/background edge towards the bottom of Fig. 9. Here, edge preservation of platelet coding is much closer to the original depth edge than for the other two coding methods. The height and sharpness of the depth edge is much better preserved in platelet coding.</a:t>
            </a:r>
            <a:endParaRPr lang="zh-TW" altLang="en-US" dirty="0">
              <a:latin typeface="Times New Roman" panose="02020603050405020304" pitchFamily="18" charset="0"/>
              <a:cs typeface="Times New Roman" panose="02020603050405020304" pitchFamily="18" charset="0"/>
            </a:endParaRPr>
          </a:p>
          <a:p>
            <a:endParaRPr lang="zh-TW" altLang="en-US" dirty="0"/>
          </a:p>
        </p:txBody>
      </p:sp>
      <p:sp>
        <p:nvSpPr>
          <p:cNvPr id="7" name="投影片編號版面配置區 6">
            <a:extLst>
              <a:ext uri="{FF2B5EF4-FFF2-40B4-BE49-F238E27FC236}">
                <a16:creationId xmlns:a16="http://schemas.microsoft.com/office/drawing/2014/main" id="{9C172386-4FB8-4C3E-97B0-A05E9D6CB0AE}"/>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44</a:t>
            </a:fld>
            <a:endParaRPr lang="zh-TW" altLang="en-US"/>
          </a:p>
        </p:txBody>
      </p:sp>
    </p:spTree>
    <p:extLst>
      <p:ext uri="{BB962C8B-B14F-4D97-AF65-F5344CB8AC3E}">
        <p14:creationId xmlns:p14="http://schemas.microsoft.com/office/powerpoint/2010/main" val="648352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sp>
        <p:nvSpPr>
          <p:cNvPr id="4" name="矩形 3"/>
          <p:cNvSpPr/>
          <p:nvPr/>
        </p:nvSpPr>
        <p:spPr>
          <a:xfrm>
            <a:off x="1043608" y="4941168"/>
            <a:ext cx="6615216" cy="1477328"/>
          </a:xfrm>
          <a:prstGeom prst="rect">
            <a:avLst/>
          </a:prstGeom>
        </p:spPr>
        <p:txBody>
          <a:bodyPr wrap="square">
            <a:spAutoFit/>
          </a:bodyPr>
          <a:lstStyle/>
          <a:p>
            <a:r>
              <a:rPr lang="en-US" altLang="zh-TW" dirty="0">
                <a:solidFill>
                  <a:prstClr val="black"/>
                </a:solidFill>
                <a:latin typeface="Times New Roman" panose="02020603050405020304" pitchFamily="18" charset="0"/>
                <a:ea typeface="新細明體"/>
                <a:cs typeface="Times New Roman" panose="02020603050405020304" pitchFamily="18" charset="0"/>
              </a:rPr>
              <a:t>Fig. 10. Impact of depth coding artifacts on view synthesis rendering</a:t>
            </a:r>
          </a:p>
          <a:p>
            <a:r>
              <a:rPr lang="en-US" altLang="zh-TW" dirty="0">
                <a:solidFill>
                  <a:prstClr val="black"/>
                </a:solidFill>
                <a:latin typeface="Times New Roman" panose="02020603050405020304" pitchFamily="18" charset="0"/>
                <a:ea typeface="新細明體"/>
                <a:cs typeface="Times New Roman" panose="02020603050405020304" pitchFamily="18" charset="0"/>
              </a:rPr>
              <a:t>for Ballet sequence with </a:t>
            </a:r>
            <a:r>
              <a:rPr lang="en-US" altLang="zh-TW" dirty="0" err="1">
                <a:solidFill>
                  <a:prstClr val="black"/>
                </a:solidFill>
                <a:latin typeface="Times New Roman" panose="02020603050405020304" pitchFamily="18" charset="0"/>
                <a:ea typeface="新細明體"/>
                <a:cs typeface="Times New Roman" panose="02020603050405020304" pitchFamily="18" charset="0"/>
              </a:rPr>
              <a:t>uncoded</a:t>
            </a:r>
            <a:r>
              <a:rPr lang="en-US" altLang="zh-TW" dirty="0">
                <a:solidFill>
                  <a:prstClr val="black"/>
                </a:solidFill>
                <a:latin typeface="Times New Roman" panose="02020603050405020304" pitchFamily="18" charset="0"/>
                <a:ea typeface="新細明體"/>
                <a:cs typeface="Times New Roman" panose="02020603050405020304" pitchFamily="18" charset="0"/>
              </a:rPr>
              <a:t> color data: (a) original </a:t>
            </a:r>
            <a:r>
              <a:rPr lang="en-US" altLang="zh-TW" dirty="0" err="1">
                <a:solidFill>
                  <a:prstClr val="black"/>
                </a:solidFill>
                <a:latin typeface="Times New Roman" panose="02020603050405020304" pitchFamily="18" charset="0"/>
                <a:ea typeface="新細明體"/>
                <a:cs typeface="Times New Roman" panose="02020603050405020304" pitchFamily="18" charset="0"/>
              </a:rPr>
              <a:t>uncoded</a:t>
            </a:r>
            <a:endParaRPr lang="en-US" altLang="zh-TW" dirty="0">
              <a:solidFill>
                <a:prstClr val="black"/>
              </a:solidFill>
              <a:latin typeface="Times New Roman" panose="02020603050405020304" pitchFamily="18" charset="0"/>
              <a:ea typeface="新細明體"/>
              <a:cs typeface="Times New Roman" panose="02020603050405020304" pitchFamily="18" charset="0"/>
            </a:endParaRPr>
          </a:p>
          <a:p>
            <a:r>
              <a:rPr lang="en-US" altLang="zh-TW" dirty="0">
                <a:solidFill>
                  <a:prstClr val="black"/>
                </a:solidFill>
                <a:latin typeface="Times New Roman" panose="02020603050405020304" pitchFamily="18" charset="0"/>
                <a:ea typeface="新細明體"/>
                <a:cs typeface="Times New Roman" panose="02020603050405020304" pitchFamily="18" charset="0"/>
              </a:rPr>
              <a:t>depth, (b) H.264/AVC (intra) coded depth, (c) MVC (fully optimized)</a:t>
            </a:r>
          </a:p>
          <a:p>
            <a:r>
              <a:rPr lang="en-US" altLang="zh-TW" dirty="0">
                <a:solidFill>
                  <a:prstClr val="black"/>
                </a:solidFill>
                <a:latin typeface="Times New Roman" panose="02020603050405020304" pitchFamily="18" charset="0"/>
                <a:ea typeface="新細明體"/>
                <a:cs typeface="Times New Roman" panose="02020603050405020304" pitchFamily="18" charset="0"/>
              </a:rPr>
              <a:t>coded depth, and (d) platelet coded depth for the associated depth map from Fig. 9.</a:t>
            </a:r>
            <a:endParaRPr lang="zh-TW" altLang="en-US" dirty="0">
              <a:solidFill>
                <a:prstClr val="black"/>
              </a:solidFill>
              <a:latin typeface="Times New Roman" panose="02020603050405020304" pitchFamily="18" charset="0"/>
              <a:ea typeface="新細明體"/>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00808"/>
            <a:ext cx="4821422" cy="3077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投影片編號版面配置區 8">
            <a:extLst>
              <a:ext uri="{FF2B5EF4-FFF2-40B4-BE49-F238E27FC236}">
                <a16:creationId xmlns:a16="http://schemas.microsoft.com/office/drawing/2014/main" id="{A057DEEF-D1D5-43D1-813C-8A25036D1FCA}"/>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45</a:t>
            </a:fld>
            <a:endParaRPr lang="zh-TW" altLang="en-US"/>
          </a:p>
        </p:txBody>
      </p:sp>
    </p:spTree>
    <p:extLst>
      <p:ext uri="{BB962C8B-B14F-4D97-AF65-F5344CB8AC3E}">
        <p14:creationId xmlns:p14="http://schemas.microsoft.com/office/powerpoint/2010/main" val="2710289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sp>
        <p:nvSpPr>
          <p:cNvPr id="3" name="內容版面配置區 2"/>
          <p:cNvSpPr>
            <a:spLocks noGrp="1"/>
          </p:cNvSpPr>
          <p:nvPr>
            <p:ph idx="1"/>
          </p:nvPr>
        </p:nvSpPr>
        <p:spPr/>
        <p:txBody>
          <a:bodyPr>
            <a:normAutofit/>
          </a:bodyPr>
          <a:lstStyle/>
          <a:p>
            <a:pPr algn="just"/>
            <a:r>
              <a:rPr lang="en-US" altLang="zh-TW" sz="2200" dirty="0">
                <a:latin typeface="Times New Roman" panose="02020603050405020304" pitchFamily="18" charset="0"/>
                <a:cs typeface="Times New Roman" panose="02020603050405020304" pitchFamily="18" charset="0"/>
              </a:rPr>
              <a:t>The synthesized result from </a:t>
            </a:r>
            <a:r>
              <a:rPr lang="en-US" altLang="zh-TW" sz="2200" dirty="0" err="1">
                <a:latin typeface="Times New Roman" panose="02020603050405020304" pitchFamily="18" charset="0"/>
                <a:cs typeface="Times New Roman" panose="02020603050405020304" pitchFamily="18" charset="0"/>
              </a:rPr>
              <a:t>uncoded</a:t>
            </a:r>
            <a:r>
              <a:rPr lang="en-US" altLang="zh-TW" sz="2200" dirty="0">
                <a:latin typeface="Times New Roman" panose="02020603050405020304" pitchFamily="18" charset="0"/>
                <a:cs typeface="Times New Roman" panose="02020603050405020304" pitchFamily="18" charset="0"/>
              </a:rPr>
              <a:t> depth and video data is shown in Fig. 10(a). </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H.264/AVC and MVC in Fig. 10(b) and (c) show color displacement artifacts around foreground objects due to depth edge smoothing. </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For platelet coding, the foreground boundaries are much better preserved as shown in Fig. 10(d). </a:t>
            </a:r>
          </a:p>
        </p:txBody>
      </p:sp>
      <p:sp>
        <p:nvSpPr>
          <p:cNvPr id="7" name="投影片編號版面配置區 6">
            <a:extLst>
              <a:ext uri="{FF2B5EF4-FFF2-40B4-BE49-F238E27FC236}">
                <a16:creationId xmlns:a16="http://schemas.microsoft.com/office/drawing/2014/main" id="{628EED7B-9D4C-40B0-8FA5-E948F013EE17}"/>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46</a:t>
            </a:fld>
            <a:endParaRPr lang="zh-TW" altLang="en-US"/>
          </a:p>
        </p:txBody>
      </p:sp>
    </p:spTree>
    <p:extLst>
      <p:ext uri="{BB962C8B-B14F-4D97-AF65-F5344CB8AC3E}">
        <p14:creationId xmlns:p14="http://schemas.microsoft.com/office/powerpoint/2010/main" val="764673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b="1" dirty="0"/>
          </a:p>
        </p:txBody>
      </p:sp>
      <p:sp>
        <p:nvSpPr>
          <p:cNvPr id="3" name="內容版面配置區 2"/>
          <p:cNvSpPr>
            <a:spLocks noGrp="1"/>
          </p:cNvSpPr>
          <p:nvPr>
            <p:ph idx="1"/>
          </p:nvPr>
        </p:nvSpPr>
        <p:spPr>
          <a:xfrm>
            <a:off x="533400" y="1516698"/>
            <a:ext cx="8153400" cy="4495800"/>
          </a:xfrm>
        </p:spPr>
        <p:txBody>
          <a:bodyPr>
            <a:noAutofit/>
          </a:bodyPr>
          <a:lstStyle/>
          <a:p>
            <a:pPr marL="0" indent="0">
              <a:buNone/>
            </a:pPr>
            <a:r>
              <a:rPr lang="en-US" altLang="zh-TW" sz="2200" b="1" dirty="0">
                <a:solidFill>
                  <a:srgbClr val="002060"/>
                </a:solidFill>
                <a:latin typeface="Times New Roman" panose="02020603050405020304" pitchFamily="18" charset="0"/>
                <a:cs typeface="Times New Roman" panose="02020603050405020304" pitchFamily="18" charset="0"/>
              </a:rPr>
              <a:t>E. Advanced View Synthesis Methods</a:t>
            </a:r>
          </a:p>
          <a:p>
            <a:pPr algn="just"/>
            <a:r>
              <a:rPr lang="en-US" altLang="zh-TW" sz="2200" dirty="0">
                <a:latin typeface="Times New Roman" panose="02020603050405020304" pitchFamily="18" charset="0"/>
                <a:cs typeface="Times New Roman" panose="02020603050405020304" pitchFamily="18" charset="0"/>
              </a:rPr>
              <a:t>For high-quality view synthesis, advanced processing is usually used. For hole filling, </a:t>
            </a:r>
            <a:r>
              <a:rPr lang="en-US" altLang="zh-TW" sz="2200" dirty="0" err="1">
                <a:latin typeface="Times New Roman" panose="02020603050405020304" pitchFamily="18" charset="0"/>
                <a:cs typeface="Times New Roman" panose="02020603050405020304" pitchFamily="18" charset="0"/>
              </a:rPr>
              <a:t>inpainting</a:t>
            </a:r>
            <a:r>
              <a:rPr lang="en-US" altLang="zh-TW" sz="2200" dirty="0">
                <a:latin typeface="Times New Roman" panose="02020603050405020304" pitchFamily="18" charset="0"/>
                <a:cs typeface="Times New Roman" panose="02020603050405020304" pitchFamily="18" charset="0"/>
              </a:rPr>
              <a:t> methods are used.</a:t>
            </a:r>
            <a:r>
              <a:rPr lang="en-US" altLang="zh-TW" sz="2200" dirty="0">
                <a:solidFill>
                  <a:srgbClr val="00B050"/>
                </a:solidFill>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Here, surrounding texture information and statistics are used to fill missing information in synthesized views. </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err="1">
                <a:latin typeface="Times New Roman" panose="02020603050405020304" pitchFamily="18" charset="0"/>
                <a:cs typeface="Times New Roman" panose="02020603050405020304" pitchFamily="18" charset="0"/>
              </a:rPr>
              <a:t>Postfiltering</a:t>
            </a:r>
            <a:r>
              <a:rPr lang="en-US" altLang="zh-TW" sz="2200" dirty="0">
                <a:latin typeface="Times New Roman" panose="02020603050405020304" pitchFamily="18" charset="0"/>
                <a:cs typeface="Times New Roman" panose="02020603050405020304" pitchFamily="18" charset="0"/>
              </a:rPr>
              <a:t> is applied in order to remove wrongly projected outliers and to provide a better overall impression. </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In advanced synthesis, a reliability-based approach is taken with one or two boundary layers. </a:t>
            </a:r>
          </a:p>
        </p:txBody>
      </p:sp>
      <p:sp>
        <p:nvSpPr>
          <p:cNvPr id="7" name="投影片編號版面配置區 6">
            <a:extLst>
              <a:ext uri="{FF2B5EF4-FFF2-40B4-BE49-F238E27FC236}">
                <a16:creationId xmlns:a16="http://schemas.microsoft.com/office/drawing/2014/main" id="{A863E89E-DCC3-4BFB-97A5-AACB5E722DE8}"/>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47</a:t>
            </a:fld>
            <a:endParaRPr lang="zh-TW" altLang="en-US"/>
          </a:p>
        </p:txBody>
      </p:sp>
    </p:spTree>
    <p:extLst>
      <p:ext uri="{BB962C8B-B14F-4D97-AF65-F5344CB8AC3E}">
        <p14:creationId xmlns:p14="http://schemas.microsoft.com/office/powerpoint/2010/main" val="95417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sp>
        <p:nvSpPr>
          <p:cNvPr id="3" name="內容版面配置區 2"/>
          <p:cNvSpPr>
            <a:spLocks noGrp="1"/>
          </p:cNvSpPr>
          <p:nvPr>
            <p:ph idx="1"/>
          </p:nvPr>
        </p:nvSpPr>
        <p:spPr/>
        <p:txBody>
          <a:bodyPr>
            <a:noAutofit/>
          </a:bodyPr>
          <a:lstStyle/>
          <a:p>
            <a:pPr marL="320040" lvl="1" indent="-320040" algn="just">
              <a:spcBef>
                <a:spcPts val="700"/>
              </a:spcBef>
              <a:buClr>
                <a:schemeClr val="accent2"/>
              </a:buClr>
              <a:buSzPct val="60000"/>
              <a:buFont typeface="Wingdings"/>
              <a:buChar char=""/>
            </a:pPr>
            <a:r>
              <a:rPr lang="en-US" altLang="zh-TW" sz="2200" dirty="0">
                <a:latin typeface="Times New Roman" panose="02020603050405020304" pitchFamily="18" charset="0"/>
                <a:cs typeface="Times New Roman" panose="02020603050405020304" pitchFamily="18" charset="0"/>
              </a:rPr>
              <a:t>Depth edges are classified as “unreliable areas,” while the remaining areas are labeled as “reliable areas.”</a:t>
            </a:r>
          </a:p>
          <a:p>
            <a:pPr marL="320040" lvl="1" indent="-320040" algn="just">
              <a:spcBef>
                <a:spcPts val="700"/>
              </a:spcBef>
              <a:buClr>
                <a:schemeClr val="accent2"/>
              </a:buClr>
              <a:buSzPct val="60000"/>
              <a:buFont typeface="Wingdings"/>
              <a:buChar char=""/>
            </a:pPr>
            <a:endParaRPr lang="en-US" altLang="zh-TW" sz="2200" dirty="0">
              <a:latin typeface="Times New Roman" panose="02020603050405020304" pitchFamily="18" charset="0"/>
              <a:cs typeface="Times New Roman" panose="02020603050405020304" pitchFamily="18" charset="0"/>
            </a:endParaRPr>
          </a:p>
          <a:p>
            <a:pPr marL="320040" lvl="1" indent="-320040" algn="just">
              <a:spcBef>
                <a:spcPts val="700"/>
              </a:spcBef>
              <a:buClr>
                <a:schemeClr val="accent2"/>
              </a:buClr>
              <a:buSzPct val="60000"/>
              <a:buFont typeface="Wingdings"/>
              <a:buChar char=""/>
            </a:pPr>
            <a:r>
              <a:rPr lang="en-US" altLang="zh-TW" sz="2200" dirty="0">
                <a:latin typeface="Times New Roman" panose="02020603050405020304" pitchFamily="18" charset="0"/>
                <a:cs typeface="Times New Roman" panose="02020603050405020304" pitchFamily="18" charset="0"/>
              </a:rPr>
              <a:t>The reliable areas are directly projected or shifted into the intermediate view. </a:t>
            </a:r>
          </a:p>
          <a:p>
            <a:pPr marL="320040" lvl="1" indent="-320040" algn="just">
              <a:spcBef>
                <a:spcPts val="700"/>
              </a:spcBef>
              <a:buClr>
                <a:schemeClr val="accent2"/>
              </a:buClr>
              <a:buSzPct val="60000"/>
              <a:buFont typeface="Wingdings"/>
              <a:buChar char=""/>
            </a:pPr>
            <a:endParaRPr lang="en-US" altLang="zh-TW" sz="2200" dirty="0">
              <a:latin typeface="Times New Roman" panose="02020603050405020304" pitchFamily="18" charset="0"/>
              <a:cs typeface="Times New Roman" panose="02020603050405020304" pitchFamily="18" charset="0"/>
            </a:endParaRPr>
          </a:p>
          <a:p>
            <a:pPr marL="320040" lvl="1" indent="-320040" algn="just">
              <a:spcBef>
                <a:spcPts val="700"/>
              </a:spcBef>
              <a:buClr>
                <a:schemeClr val="accent2"/>
              </a:buClr>
              <a:buSzPct val="60000"/>
              <a:buFont typeface="Wingdings"/>
              <a:buChar char=""/>
            </a:pPr>
            <a:r>
              <a:rPr lang="en-US" altLang="zh-TW" sz="2200" dirty="0">
                <a:latin typeface="Times New Roman" panose="02020603050405020304" pitchFamily="18" charset="0"/>
                <a:cs typeface="Times New Roman" panose="02020603050405020304" pitchFamily="18" charset="0"/>
              </a:rPr>
              <a:t>The unreliable boundary areas are split into foreground and background data. Foreground areas are projected next and merged with the reliable data. Afterwards, the background data are projected and also merged.</a:t>
            </a:r>
          </a:p>
          <a:p>
            <a:endParaRPr lang="en-US" altLang="zh-TW" sz="1800" dirty="0">
              <a:latin typeface="Times New Roman" panose="02020603050405020304" pitchFamily="18" charset="0"/>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0682F094-BBBB-434A-AD29-50F9D3975A7A}"/>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48</a:t>
            </a:fld>
            <a:endParaRPr lang="zh-TW" altLang="en-US"/>
          </a:p>
        </p:txBody>
      </p:sp>
    </p:spTree>
    <p:extLst>
      <p:ext uri="{BB962C8B-B14F-4D97-AF65-F5344CB8AC3E}">
        <p14:creationId xmlns:p14="http://schemas.microsoft.com/office/powerpoint/2010/main" val="1035039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sp>
        <p:nvSpPr>
          <p:cNvPr id="3" name="內容版面配置區 2"/>
          <p:cNvSpPr>
            <a:spLocks noGrp="1"/>
          </p:cNvSpPr>
          <p:nvPr>
            <p:ph idx="1"/>
          </p:nvPr>
        </p:nvSpPr>
        <p:spPr/>
        <p:txBody>
          <a:bodyPr>
            <a:normAutofit/>
          </a:bodyPr>
          <a:lstStyle/>
          <a:p>
            <a:pPr lvl="1" algn="just"/>
            <a:r>
              <a:rPr lang="en-US" altLang="zh-TW" sz="2000" dirty="0">
                <a:latin typeface="Times New Roman" panose="02020603050405020304" pitchFamily="18" charset="0"/>
                <a:cs typeface="Times New Roman" panose="02020603050405020304" pitchFamily="18" charset="0"/>
              </a:rPr>
              <a:t>The foreground data are merged with the reliable data in a </a:t>
            </a:r>
            <a:r>
              <a:rPr lang="en-US" altLang="zh-TW" sz="2000" dirty="0" err="1">
                <a:latin typeface="Times New Roman" panose="02020603050405020304" pitchFamily="18" charset="0"/>
                <a:cs typeface="Times New Roman" panose="02020603050405020304" pitchFamily="18" charset="0"/>
              </a:rPr>
              <a:t>frontmost</a:t>
            </a:r>
            <a:r>
              <a:rPr lang="en-US" altLang="zh-TW" sz="2000" dirty="0">
                <a:latin typeface="Times New Roman" panose="02020603050405020304" pitchFamily="18" charset="0"/>
                <a:cs typeface="Times New Roman" panose="02020603050405020304" pitchFamily="18" charset="0"/>
              </a:rPr>
              <a:t> sample approach, where the color sample with the smallest depth value is taken and with that most of the important information of the foreground boundary layer is preserved. </a:t>
            </a:r>
          </a:p>
          <a:p>
            <a:pPr lvl="1" algn="just"/>
            <a:endParaRPr lang="en-US" altLang="zh-TW" sz="2000" dirty="0">
              <a:latin typeface="Times New Roman" panose="02020603050405020304" pitchFamily="18" charset="0"/>
              <a:cs typeface="Times New Roman" panose="02020603050405020304" pitchFamily="18" charset="0"/>
            </a:endParaRPr>
          </a:p>
          <a:p>
            <a:pPr lvl="1" algn="just"/>
            <a:r>
              <a:rPr lang="en-US" altLang="zh-TW" sz="2000" dirty="0">
                <a:latin typeface="Times New Roman" panose="02020603050405020304" pitchFamily="18" charset="0"/>
                <a:cs typeface="Times New Roman" panose="02020603050405020304" pitchFamily="18" charset="0"/>
              </a:rPr>
              <a:t>In contrast, background information is only used to fill remaining uncovered areas.</a:t>
            </a:r>
          </a:p>
          <a:p>
            <a:pPr lvl="1" algn="just"/>
            <a:endParaRPr lang="en-US" altLang="zh-TW" sz="2000" dirty="0">
              <a:latin typeface="Times New Roman" panose="02020603050405020304" pitchFamily="18" charset="0"/>
              <a:cs typeface="Times New Roman" panose="02020603050405020304" pitchFamily="18" charset="0"/>
            </a:endParaRPr>
          </a:p>
          <a:p>
            <a:pPr lvl="1" algn="just"/>
            <a:r>
              <a:rPr lang="en-US" altLang="zh-TW" sz="2000" dirty="0">
                <a:latin typeface="Times New Roman" panose="02020603050405020304" pitchFamily="18" charset="0"/>
                <a:cs typeface="Times New Roman" panose="02020603050405020304" pitchFamily="18" charset="0"/>
              </a:rPr>
              <a:t>Finally, different view enhancement algorithms, including outlier removal, hole filling, and natural edge smoothing, are applied. </a:t>
            </a:r>
          </a:p>
          <a:p>
            <a:endParaRPr lang="zh-TW" altLang="en-US" dirty="0"/>
          </a:p>
        </p:txBody>
      </p:sp>
      <p:sp>
        <p:nvSpPr>
          <p:cNvPr id="7" name="投影片編號版面配置區 6">
            <a:extLst>
              <a:ext uri="{FF2B5EF4-FFF2-40B4-BE49-F238E27FC236}">
                <a16:creationId xmlns:a16="http://schemas.microsoft.com/office/drawing/2014/main" id="{2E4CAA8A-454B-41BC-A5C8-BFC88C63A7AE}"/>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49</a:t>
            </a:fld>
            <a:endParaRPr lang="zh-TW" altLang="en-US"/>
          </a:p>
        </p:txBody>
      </p:sp>
    </p:spTree>
    <p:extLst>
      <p:ext uri="{BB962C8B-B14F-4D97-AF65-F5344CB8AC3E}">
        <p14:creationId xmlns:p14="http://schemas.microsoft.com/office/powerpoint/2010/main" val="286409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a:t>
            </a:r>
            <a:endParaRPr lang="zh-TW" altLang="en-US" dirty="0"/>
          </a:p>
        </p:txBody>
      </p:sp>
      <p:sp>
        <p:nvSpPr>
          <p:cNvPr id="3" name="內容版面配置區 2"/>
          <p:cNvSpPr>
            <a:spLocks noGrp="1"/>
          </p:cNvSpPr>
          <p:nvPr>
            <p:ph sz="quarter" idx="1"/>
          </p:nvPr>
        </p:nvSpPr>
        <p:spPr/>
        <p:txBody>
          <a:bodyPr>
            <a:normAutofit/>
          </a:bodyPr>
          <a:lstStyle/>
          <a:p>
            <a:pPr algn="just"/>
            <a:r>
              <a:rPr lang="en-US" altLang="zh-TW" sz="2200" dirty="0">
                <a:latin typeface="Times New Roman" panose="02020603050405020304" pitchFamily="18" charset="0"/>
                <a:cs typeface="Times New Roman" panose="02020603050405020304" pitchFamily="18" charset="0"/>
              </a:rPr>
              <a:t>The two acquired views provide a good basis for computing another view in between them, using additional scene geometry information like depth or disparity data. </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Views that are not in-between the acquired views are more critical as background content is revealed, where no information from either view is available.</a:t>
            </a:r>
          </a:p>
          <a:p>
            <a:pPr algn="just"/>
            <a:endParaRPr lang="en-US" altLang="zh-TW" sz="2200" dirty="0">
              <a:latin typeface="Times New Roman" panose="02020603050405020304" pitchFamily="18" charset="0"/>
              <a:cs typeface="Times New Roman" panose="02020603050405020304" pitchFamily="18" charset="0"/>
            </a:endParaRPr>
          </a:p>
          <a:p>
            <a:pPr algn="just"/>
            <a:r>
              <a:rPr lang="en-US" altLang="zh-TW" sz="2200" dirty="0">
                <a:latin typeface="Times New Roman" panose="02020603050405020304" pitchFamily="18" charset="0"/>
                <a:cs typeface="Times New Roman" panose="02020603050405020304" pitchFamily="18" charset="0"/>
              </a:rPr>
              <a:t>The problem is more severe when the view generation needs to be done using compressed views containing quantization noise. </a:t>
            </a:r>
          </a:p>
        </p:txBody>
      </p:sp>
      <p:sp>
        <p:nvSpPr>
          <p:cNvPr id="7" name="投影片編號版面配置區 6">
            <a:extLst>
              <a:ext uri="{FF2B5EF4-FFF2-40B4-BE49-F238E27FC236}">
                <a16:creationId xmlns:a16="http://schemas.microsoft.com/office/drawing/2014/main" id="{3CBFB96B-7573-4080-B585-47226D37F7A6}"/>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5</a:t>
            </a:fld>
            <a:endParaRPr lang="zh-TW" altLang="en-US"/>
          </a:p>
        </p:txBody>
      </p:sp>
    </p:spTree>
    <p:extLst>
      <p:ext uri="{BB962C8B-B14F-4D97-AF65-F5344CB8AC3E}">
        <p14:creationId xmlns:p14="http://schemas.microsoft.com/office/powerpoint/2010/main" val="1122954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sp>
        <p:nvSpPr>
          <p:cNvPr id="3" name="內容版面配置區 2"/>
          <p:cNvSpPr>
            <a:spLocks noGrp="1"/>
          </p:cNvSpPr>
          <p:nvPr>
            <p:ph idx="1"/>
          </p:nvPr>
        </p:nvSpPr>
        <p:spPr>
          <a:xfrm>
            <a:off x="612648" y="1600200"/>
            <a:ext cx="8153400" cy="5717232"/>
          </a:xfrm>
        </p:spPr>
        <p:txBody>
          <a:bodyPr>
            <a:noAutofit/>
          </a:bodyPr>
          <a:lstStyle/>
          <a:p>
            <a:pPr algn="just"/>
            <a:r>
              <a:rPr lang="en-US" altLang="zh-TW" sz="2200" dirty="0">
                <a:latin typeface="Times New Roman" panose="02020603050405020304" pitchFamily="18" charset="0"/>
                <a:cs typeface="Times New Roman" panose="02020603050405020304" pitchFamily="18" charset="0"/>
              </a:rPr>
              <a:t>For view synthesis, foreground/background object boundary determination is important. A simple projection from original views cause corona artifacts, as shown in Fig. 11(a) and (c). </a:t>
            </a:r>
          </a:p>
          <a:p>
            <a:pPr algn="just"/>
            <a:r>
              <a:rPr lang="en-US" altLang="zh-TW" sz="2200" dirty="0">
                <a:latin typeface="Times New Roman" panose="02020603050405020304" pitchFamily="18" charset="0"/>
                <a:cs typeface="Times New Roman" panose="02020603050405020304" pitchFamily="18" charset="0"/>
              </a:rPr>
              <a:t>Corona artifacts are induced by certain effects (incorrect depth values and edge samples), which contain a combination of foreground and background color samples. Object edges may be fuzzy and may contain semitransparent content.</a:t>
            </a:r>
          </a:p>
          <a:p>
            <a:pPr algn="just"/>
            <a:r>
              <a:rPr lang="en-US" altLang="zh-TW" sz="2200" dirty="0">
                <a:latin typeface="Times New Roman" panose="02020603050405020304" pitchFamily="18" charset="0"/>
                <a:cs typeface="Times New Roman" panose="02020603050405020304" pitchFamily="18" charset="0"/>
              </a:rPr>
              <a:t>The results of advanced view synthesis are shown in Fig. 11. Intermediate views are synthesized from uncompressed [Fig. 11(a) and (b)] and compressed data [Fig. 11(c) and (d)]. </a:t>
            </a:r>
          </a:p>
          <a:p>
            <a:pPr algn="just"/>
            <a:r>
              <a:rPr lang="en-US" altLang="zh-TW" sz="2200" dirty="0">
                <a:latin typeface="Times New Roman" panose="02020603050405020304" pitchFamily="18" charset="0"/>
                <a:cs typeface="Times New Roman" panose="02020603050405020304" pitchFamily="18" charset="0"/>
              </a:rPr>
              <a:t>Reliability-based layer projection was switched off for the results in Fig. 11(a) and (c), where corona artifacts are visible. </a:t>
            </a:r>
          </a:p>
          <a:p>
            <a:pPr algn="just"/>
            <a:endParaRPr lang="en-US" altLang="zh-TW" sz="2200" dirty="0">
              <a:latin typeface="Times New Roman" panose="02020603050405020304" pitchFamily="18" charset="0"/>
              <a:cs typeface="Times New Roman" panose="02020603050405020304" pitchFamily="18" charset="0"/>
            </a:endParaRPr>
          </a:p>
          <a:p>
            <a:pPr algn="just"/>
            <a:endParaRPr lang="en-US" altLang="zh-TW" sz="2200" dirty="0">
              <a:latin typeface="Times New Roman" panose="02020603050405020304" pitchFamily="18" charset="0"/>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848D0CDC-E98B-498E-86F0-02468676D6DD}"/>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50</a:t>
            </a:fld>
            <a:endParaRPr lang="zh-TW" altLang="en-US"/>
          </a:p>
        </p:txBody>
      </p:sp>
    </p:spTree>
    <p:extLst>
      <p:ext uri="{BB962C8B-B14F-4D97-AF65-F5344CB8AC3E}">
        <p14:creationId xmlns:p14="http://schemas.microsoft.com/office/powerpoint/2010/main" val="4187551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3DV Using Depth Maps</a:t>
            </a:r>
            <a:endParaRPr lang="zh-TW"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443846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57828" y="5661248"/>
            <a:ext cx="8318628" cy="923330"/>
          </a:xfrm>
          <a:prstGeom prst="rect">
            <a:avLst/>
          </a:prstGeom>
        </p:spPr>
        <p:txBody>
          <a:bodyPr wrap="square">
            <a:spAutoFit/>
          </a:bodyPr>
          <a:lstStyle/>
          <a:p>
            <a:r>
              <a:rPr lang="en-US" altLang="zh-TW" dirty="0">
                <a:solidFill>
                  <a:prstClr val="black"/>
                </a:solidFill>
                <a:latin typeface="Times New Roman" panose="02020603050405020304" pitchFamily="18" charset="0"/>
                <a:ea typeface="新細明體"/>
                <a:cs typeface="Times New Roman" panose="02020603050405020304" pitchFamily="18" charset="0"/>
              </a:rPr>
              <a:t>Fig. 11. Comparison of intermediate view quality: (a) and (c) with simple view synthesis and (b) and (d) with reliability-based view synthesis. (a) and (b) using uncompressed data and (c) and (d) using compressed data from the Ballet sequence.</a:t>
            </a:r>
            <a:endParaRPr lang="zh-TW" altLang="en-US" dirty="0">
              <a:solidFill>
                <a:prstClr val="black"/>
              </a:solidFill>
              <a:latin typeface="Times New Roman" panose="02020603050405020304" pitchFamily="18" charset="0"/>
              <a:ea typeface="新細明體"/>
              <a:cs typeface="Times New Roman" panose="02020603050405020304" pitchFamily="18" charset="0"/>
            </a:endParaRPr>
          </a:p>
        </p:txBody>
      </p:sp>
      <p:sp>
        <p:nvSpPr>
          <p:cNvPr id="9" name="投影片編號版面配置區 8">
            <a:extLst>
              <a:ext uri="{FF2B5EF4-FFF2-40B4-BE49-F238E27FC236}">
                <a16:creationId xmlns:a16="http://schemas.microsoft.com/office/drawing/2014/main" id="{BE3A184C-E76F-4971-B9A1-A291F06D6438}"/>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51</a:t>
            </a:fld>
            <a:endParaRPr lang="zh-TW" altLang="en-US"/>
          </a:p>
        </p:txBody>
      </p:sp>
    </p:spTree>
    <p:extLst>
      <p:ext uri="{BB962C8B-B14F-4D97-AF65-F5344CB8AC3E}">
        <p14:creationId xmlns:p14="http://schemas.microsoft.com/office/powerpoint/2010/main" val="186118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Introduction</a:t>
            </a:r>
            <a:endParaRPr lang="zh-TW" altLang="en-US" dirty="0"/>
          </a:p>
        </p:txBody>
      </p:sp>
      <p:sp>
        <p:nvSpPr>
          <p:cNvPr id="3" name="內容版面配置區 2"/>
          <p:cNvSpPr>
            <a:spLocks noGrp="1"/>
          </p:cNvSpPr>
          <p:nvPr>
            <p:ph sz="quarter" idx="1"/>
          </p:nvPr>
        </p:nvSpPr>
        <p:spPr>
          <a:xfrm>
            <a:off x="612648" y="1600200"/>
            <a:ext cx="8153400" cy="4925144"/>
          </a:xfrm>
        </p:spPr>
        <p:txBody>
          <a:bodyPr>
            <a:normAutofit/>
          </a:bodyPr>
          <a:lstStyle/>
          <a:p>
            <a:pPr marL="0" indent="0">
              <a:buNone/>
            </a:pPr>
            <a:r>
              <a:rPr lang="en-US" altLang="zh-TW" sz="2400" b="1" dirty="0" err="1">
                <a:solidFill>
                  <a:srgbClr val="002060"/>
                </a:solidFill>
                <a:latin typeface="Times New Roman" panose="02020603050405020304" pitchFamily="18" charset="0"/>
                <a:cs typeface="Times New Roman" panose="02020603050405020304" pitchFamily="18" charset="0"/>
              </a:rPr>
              <a:t>Multiview</a:t>
            </a:r>
            <a:r>
              <a:rPr lang="en-US" altLang="zh-TW" sz="2400" b="1" dirty="0">
                <a:solidFill>
                  <a:srgbClr val="002060"/>
                </a:solidFill>
                <a:latin typeface="Times New Roman" panose="02020603050405020304" pitchFamily="18" charset="0"/>
                <a:cs typeface="Times New Roman" panose="02020603050405020304" pitchFamily="18" charset="0"/>
              </a:rPr>
              <a:t> displays</a:t>
            </a:r>
          </a:p>
          <a:p>
            <a:pPr algn="just"/>
            <a:r>
              <a:rPr lang="en-US" altLang="zh-TW" sz="2200" dirty="0" err="1">
                <a:latin typeface="Times New Roman" panose="02020603050405020304" pitchFamily="18" charset="0"/>
                <a:cs typeface="Times New Roman" panose="02020603050405020304" pitchFamily="18" charset="0"/>
              </a:rPr>
              <a:t>Multiview</a:t>
            </a:r>
            <a:r>
              <a:rPr lang="en-US" altLang="zh-TW" sz="2200" dirty="0">
                <a:latin typeface="Times New Roman" panose="02020603050405020304" pitchFamily="18" charset="0"/>
                <a:cs typeface="Times New Roman" panose="02020603050405020304" pitchFamily="18" charset="0"/>
              </a:rPr>
              <a:t> displays typically do not require 3-D glasses, but require the availability of many views (</a:t>
            </a:r>
            <a:r>
              <a:rPr lang="en-US" altLang="zh-TW" sz="2200" dirty="0" err="1">
                <a:latin typeface="Times New Roman" panose="02020603050405020304" pitchFamily="18" charset="0"/>
                <a:cs typeface="Times New Roman" panose="02020603050405020304" pitchFamily="18" charset="0"/>
              </a:rPr>
              <a:t>e,g</a:t>
            </a:r>
            <a:r>
              <a:rPr lang="en-US" altLang="zh-TW" sz="2200" dirty="0">
                <a:latin typeface="Times New Roman" panose="02020603050405020304" pitchFamily="18" charset="0"/>
                <a:cs typeface="Times New Roman" panose="02020603050405020304" pitchFamily="18" charset="0"/>
              </a:rPr>
              <a:t>., eight or nine views).</a:t>
            </a:r>
          </a:p>
          <a:p>
            <a:pPr algn="just"/>
            <a:r>
              <a:rPr lang="en-US" altLang="zh-TW" sz="2200" dirty="0">
                <a:latin typeface="Times New Roman" panose="02020603050405020304" pitchFamily="18" charset="0"/>
                <a:cs typeface="Times New Roman" panose="02020603050405020304" pitchFamily="18" charset="0"/>
              </a:rPr>
              <a:t>For </a:t>
            </a:r>
            <a:r>
              <a:rPr lang="en-US" altLang="zh-TW" sz="2200" dirty="0" err="1">
                <a:latin typeface="Times New Roman" panose="02020603050405020304" pitchFamily="18" charset="0"/>
                <a:cs typeface="Times New Roman" panose="02020603050405020304" pitchFamily="18" charset="0"/>
              </a:rPr>
              <a:t>multiview</a:t>
            </a:r>
            <a:r>
              <a:rPr lang="en-US" altLang="zh-TW" sz="2200" dirty="0">
                <a:latin typeface="Times New Roman" panose="02020603050405020304" pitchFamily="18" charset="0"/>
                <a:cs typeface="Times New Roman" panose="02020603050405020304" pitchFamily="18" charset="0"/>
              </a:rPr>
              <a:t> synthesis based on a stereo video signal, a user perceives many viewing pairs, which consist of two synthesized views for a number of viewing positions, while the viewing pair for repurposed stereo consists of one original and one synthesized view.</a:t>
            </a:r>
          </a:p>
        </p:txBody>
      </p:sp>
      <p:sp>
        <p:nvSpPr>
          <p:cNvPr id="7" name="投影片編號版面配置區 6">
            <a:extLst>
              <a:ext uri="{FF2B5EF4-FFF2-40B4-BE49-F238E27FC236}">
                <a16:creationId xmlns:a16="http://schemas.microsoft.com/office/drawing/2014/main" id="{AF63516C-2527-49F9-B77A-5D5DB676FC3E}"/>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6</a:t>
            </a:fld>
            <a:endParaRPr lang="zh-TW" altLang="en-US"/>
          </a:p>
        </p:txBody>
      </p:sp>
    </p:spTree>
    <p:extLst>
      <p:ext uri="{BB962C8B-B14F-4D97-AF65-F5344CB8AC3E}">
        <p14:creationId xmlns:p14="http://schemas.microsoft.com/office/powerpoint/2010/main" val="358540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800" dirty="0">
                <a:latin typeface="Times New Roman" pitchFamily="18" charset="0"/>
                <a:cs typeface="Times New Roman" pitchFamily="18" charset="0"/>
              </a:rPr>
              <a:t>3DV Solutions Based on Stereo Signals</a:t>
            </a:r>
            <a:endParaRPr lang="zh-TW" altLang="en-US" sz="3800" dirty="0">
              <a:latin typeface="Times New Roman" pitchFamily="18" charset="0"/>
              <a:cs typeface="Times New Roman" pitchFamily="18" charset="0"/>
            </a:endParaRPr>
          </a:p>
        </p:txBody>
      </p:sp>
      <p:sp>
        <p:nvSpPr>
          <p:cNvPr id="3" name="內容版面配置區 2"/>
          <p:cNvSpPr>
            <a:spLocks noGrp="1"/>
          </p:cNvSpPr>
          <p:nvPr>
            <p:ph sz="quarter" idx="1"/>
          </p:nvPr>
        </p:nvSpPr>
        <p:spPr/>
        <p:txBody>
          <a:bodyPr>
            <a:normAutofit/>
          </a:bodyPr>
          <a:lstStyle/>
          <a:p>
            <a:pPr algn="just"/>
            <a:r>
              <a:rPr lang="en-US" altLang="zh-TW" sz="2400" dirty="0">
                <a:latin typeface="Times New Roman" pitchFamily="18" charset="0"/>
                <a:cs typeface="Times New Roman" pitchFamily="18" charset="0"/>
              </a:rPr>
              <a:t>In Fig. 1, 3DV</a:t>
            </a:r>
            <a:r>
              <a:rPr lang="en-US" altLang="zh-TW" sz="2200" dirty="0">
                <a:latin typeface="Times New Roman" pitchFamily="18" charset="0"/>
                <a:cs typeface="Times New Roman" pitchFamily="18" charset="0"/>
              </a:rPr>
              <a:t> systems are based on stereo technology from capturing via coding and transmission to 3-D displays. </a:t>
            </a:r>
            <a:endParaRPr lang="zh-TW" altLang="en-US" sz="2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8" y="2492898"/>
            <a:ext cx="73056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1163489" y="4693173"/>
            <a:ext cx="7056784" cy="646331"/>
          </a:xfrm>
          <a:prstGeom prst="rect">
            <a:avLst/>
          </a:prstGeom>
          <a:noFill/>
        </p:spPr>
        <p:txBody>
          <a:bodyPr wrap="square" rtlCol="0">
            <a:spAutoFit/>
          </a:bodyPr>
          <a:lstStyle/>
          <a:p>
            <a:r>
              <a:rPr lang="en-US" altLang="zh-TW" dirty="0">
                <a:solidFill>
                  <a:prstClr val="black"/>
                </a:solidFill>
                <a:latin typeface="Times New Roman"/>
                <a:ea typeface="新細明體"/>
              </a:rPr>
              <a:t>Fig. 1. First generation 3DV system based on stereoscopic color-only video.</a:t>
            </a:r>
            <a:endParaRPr lang="zh-TW" altLang="en-US" dirty="0">
              <a:solidFill>
                <a:prstClr val="black"/>
              </a:solidFill>
              <a:latin typeface="Times New Roman"/>
              <a:ea typeface="新細明體"/>
            </a:endParaRPr>
          </a:p>
        </p:txBody>
      </p:sp>
      <p:sp>
        <p:nvSpPr>
          <p:cNvPr id="6" name="矩形 5">
            <a:extLst>
              <a:ext uri="{FF2B5EF4-FFF2-40B4-BE49-F238E27FC236}">
                <a16:creationId xmlns:a16="http://schemas.microsoft.com/office/drawing/2014/main" id="{A1FD50BE-B5CD-4A9C-B255-D39FFED6C74D}"/>
              </a:ext>
            </a:extLst>
          </p:cNvPr>
          <p:cNvSpPr/>
          <p:nvPr/>
        </p:nvSpPr>
        <p:spPr bwMode="white">
          <a:xfrm>
            <a:off x="2195736" y="4149080"/>
            <a:ext cx="122413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latin typeface="Times New Roman"/>
              <a:ea typeface="新細明體"/>
            </a:endParaRPr>
          </a:p>
        </p:txBody>
      </p:sp>
      <p:sp>
        <p:nvSpPr>
          <p:cNvPr id="8" name="矩形 7">
            <a:extLst>
              <a:ext uri="{FF2B5EF4-FFF2-40B4-BE49-F238E27FC236}">
                <a16:creationId xmlns:a16="http://schemas.microsoft.com/office/drawing/2014/main" id="{75FBFBB5-A3C5-4450-9CBE-67380C9A69FB}"/>
              </a:ext>
            </a:extLst>
          </p:cNvPr>
          <p:cNvSpPr/>
          <p:nvPr/>
        </p:nvSpPr>
        <p:spPr bwMode="white">
          <a:xfrm>
            <a:off x="5112062" y="4166882"/>
            <a:ext cx="169218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latin typeface="Times New Roman"/>
              <a:ea typeface="新細明體"/>
            </a:endParaRPr>
          </a:p>
        </p:txBody>
      </p:sp>
      <p:sp>
        <p:nvSpPr>
          <p:cNvPr id="10" name="投影片編號版面配置區 9">
            <a:extLst>
              <a:ext uri="{FF2B5EF4-FFF2-40B4-BE49-F238E27FC236}">
                <a16:creationId xmlns:a16="http://schemas.microsoft.com/office/drawing/2014/main" id="{1D070940-9799-4901-8DB5-688E9001A3B8}"/>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7</a:t>
            </a:fld>
            <a:endParaRPr lang="zh-TW" altLang="en-US"/>
          </a:p>
        </p:txBody>
      </p:sp>
    </p:spTree>
    <p:extLst>
      <p:ext uri="{BB962C8B-B14F-4D97-AF65-F5344CB8AC3E}">
        <p14:creationId xmlns:p14="http://schemas.microsoft.com/office/powerpoint/2010/main" val="256229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800" dirty="0">
                <a:latin typeface="Times New Roman" pitchFamily="18" charset="0"/>
                <a:cs typeface="Times New Roman" pitchFamily="18" charset="0"/>
              </a:rPr>
              <a:t>3DV Solutions Based on Stereo Signals</a:t>
            </a:r>
            <a:endParaRPr lang="zh-TW" altLang="en-US" sz="3800" dirty="0"/>
          </a:p>
        </p:txBody>
      </p:sp>
      <p:sp>
        <p:nvSpPr>
          <p:cNvPr id="3" name="內容版面配置區 2"/>
          <p:cNvSpPr>
            <a:spLocks noGrp="1"/>
          </p:cNvSpPr>
          <p:nvPr>
            <p:ph sz="quarter" idx="1"/>
          </p:nvPr>
        </p:nvSpPr>
        <p:spPr/>
        <p:txBody>
          <a:bodyPr>
            <a:normAutofit/>
          </a:bodyPr>
          <a:lstStyle/>
          <a:p>
            <a:pPr algn="just"/>
            <a:r>
              <a:rPr lang="en-US" altLang="zh-TW" sz="2200" dirty="0"/>
              <a:t>A stereo video signal captured by two input cameras is first preprocessed. This includes possible image rectification for row-wise left and right view alignment [12], as well as color and contrast correction due to possible differences between the input cameras.</a:t>
            </a:r>
          </a:p>
          <a:p>
            <a:pPr marL="0" indent="0">
              <a:buNone/>
            </a:pPr>
            <a:r>
              <a:rPr lang="en-US" altLang="zh-TW" sz="2400" b="1" dirty="0">
                <a:solidFill>
                  <a:srgbClr val="002060"/>
                </a:solidFill>
                <a:latin typeface="Times New Roman" panose="02020603050405020304" pitchFamily="18" charset="0"/>
                <a:cs typeface="Times New Roman" panose="02020603050405020304" pitchFamily="18" charset="0"/>
              </a:rPr>
              <a:t>A. 3DV Display Comparison</a:t>
            </a:r>
          </a:p>
          <a:p>
            <a:pPr marL="457200" indent="-457200">
              <a:buAutoNum type="alphaUcPeriod"/>
            </a:pPr>
            <a:endParaRPr lang="en-US" altLang="zh-TW" sz="2000" b="1" dirty="0">
              <a:solidFill>
                <a:srgbClr val="002060"/>
              </a:solidFill>
              <a:latin typeface="Times New Roman" panose="02020603050405020304" pitchFamily="18" charset="0"/>
              <a:cs typeface="Times New Roman" panose="02020603050405020304" pitchFamily="18" charset="0"/>
            </a:endParaRPr>
          </a:p>
          <a:p>
            <a:pPr marL="457200" indent="-457200">
              <a:buAutoNum type="alphaUcPeriod"/>
            </a:pPr>
            <a:endParaRPr lang="en-US" altLang="zh-TW" sz="2000" b="1" dirty="0">
              <a:solidFill>
                <a:srgbClr val="002060"/>
              </a:solidFill>
              <a:latin typeface="Times New Roman" panose="02020603050405020304" pitchFamily="18" charset="0"/>
              <a:cs typeface="Times New Roman" panose="02020603050405020304" pitchFamily="18" charset="0"/>
            </a:endParaRPr>
          </a:p>
          <a:p>
            <a:pPr marL="457200" indent="-457200">
              <a:buAutoNum type="alphaUcPeriod"/>
            </a:pPr>
            <a:endParaRPr lang="en-US" altLang="zh-TW" sz="2000" b="1" dirty="0">
              <a:solidFill>
                <a:srgbClr val="00206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302388"/>
            <a:ext cx="5760640" cy="2089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1475656" y="3933056"/>
            <a:ext cx="7056784" cy="369332"/>
          </a:xfrm>
          <a:prstGeom prst="rect">
            <a:avLst/>
          </a:prstGeom>
          <a:noFill/>
        </p:spPr>
        <p:txBody>
          <a:bodyPr wrap="square" rtlCol="0">
            <a:spAutoFit/>
          </a:bodyPr>
          <a:lstStyle/>
          <a:p>
            <a:r>
              <a:rPr lang="en-US" altLang="zh-TW" dirty="0">
                <a:solidFill>
                  <a:prstClr val="black"/>
                </a:solidFill>
                <a:latin typeface="Times New Roman"/>
                <a:ea typeface="新細明體"/>
              </a:rPr>
              <a:t>Table 1. Comparison of stereo and </a:t>
            </a:r>
            <a:r>
              <a:rPr lang="en-US" altLang="zh-TW" dirty="0" err="1">
                <a:solidFill>
                  <a:prstClr val="black"/>
                </a:solidFill>
                <a:latin typeface="Times New Roman"/>
                <a:ea typeface="新細明體"/>
              </a:rPr>
              <a:t>multiview</a:t>
            </a:r>
            <a:r>
              <a:rPr lang="en-US" altLang="zh-TW" dirty="0">
                <a:solidFill>
                  <a:prstClr val="black"/>
                </a:solidFill>
                <a:latin typeface="Times New Roman"/>
                <a:ea typeface="新細明體"/>
              </a:rPr>
              <a:t> display properties.</a:t>
            </a:r>
            <a:endParaRPr lang="zh-TW" altLang="en-US" dirty="0">
              <a:solidFill>
                <a:prstClr val="black"/>
              </a:solidFill>
              <a:latin typeface="Times New Roman"/>
              <a:ea typeface="新細明體"/>
            </a:endParaRPr>
          </a:p>
        </p:txBody>
      </p:sp>
      <p:sp>
        <p:nvSpPr>
          <p:cNvPr id="8" name="投影片編號版面配置區 7">
            <a:extLst>
              <a:ext uri="{FF2B5EF4-FFF2-40B4-BE49-F238E27FC236}">
                <a16:creationId xmlns:a16="http://schemas.microsoft.com/office/drawing/2014/main" id="{0A4E031D-01B2-46A8-846D-9C00D9BC67C5}"/>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8</a:t>
            </a:fld>
            <a:endParaRPr lang="zh-TW" altLang="en-US"/>
          </a:p>
        </p:txBody>
      </p:sp>
    </p:spTree>
    <p:extLst>
      <p:ext uri="{BB962C8B-B14F-4D97-AF65-F5344CB8AC3E}">
        <p14:creationId xmlns:p14="http://schemas.microsoft.com/office/powerpoint/2010/main" val="28603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a:xfrm>
            <a:off x="612648" y="1600200"/>
            <a:ext cx="8153400" cy="4925144"/>
          </a:xfrm>
        </p:spPr>
        <p:txBody>
          <a:bodyPr>
            <a:noAutofit/>
          </a:bodyPr>
          <a:lstStyle/>
          <a:p>
            <a:pPr algn="just"/>
            <a:r>
              <a:rPr lang="en-US" altLang="zh-TW" sz="2200" dirty="0" err="1"/>
              <a:t>Multiview</a:t>
            </a:r>
            <a:r>
              <a:rPr lang="en-US" altLang="zh-TW" sz="2200" dirty="0"/>
              <a:t> displays mostly suffer from a limited overall display resolution. </a:t>
            </a:r>
          </a:p>
          <a:p>
            <a:pPr algn="just"/>
            <a:r>
              <a:rPr lang="en-US" altLang="zh-TW" sz="2200" dirty="0"/>
              <a:t>An optimization problem: the chosen number of views, only few views give a higher resolution per view and more views are required for better 3-D viewing.</a:t>
            </a:r>
          </a:p>
          <a:p>
            <a:pPr algn="just"/>
            <a:r>
              <a:rPr lang="en-US" altLang="zh-TW" sz="2200" dirty="0"/>
              <a:t>One solution: the manufacturing of 3-D ultrahigh definition </a:t>
            </a:r>
            <a:r>
              <a:rPr lang="en-US" altLang="zh-TW" sz="2200" dirty="0" err="1"/>
              <a:t>multiview</a:t>
            </a:r>
            <a:r>
              <a:rPr lang="en-US" altLang="zh-TW" sz="2200" dirty="0"/>
              <a:t> displays (e.g., 50 high resolution views). This also improves the viewing angle problem of current </a:t>
            </a:r>
            <a:r>
              <a:rPr lang="en-US" altLang="zh-TW" sz="2200" dirty="0" err="1"/>
              <a:t>multiview</a:t>
            </a:r>
            <a:r>
              <a:rPr lang="en-US" altLang="zh-TW" sz="2200" dirty="0"/>
              <a:t> displays, as the viewing range becomes wider.</a:t>
            </a:r>
            <a:endParaRPr lang="zh-TW" altLang="en-US" sz="2200" dirty="0"/>
          </a:p>
        </p:txBody>
      </p:sp>
      <p:sp>
        <p:nvSpPr>
          <p:cNvPr id="4" name="標題 1"/>
          <p:cNvSpPr>
            <a:spLocks noGrp="1"/>
          </p:cNvSpPr>
          <p:nvPr>
            <p:ph type="title"/>
          </p:nvPr>
        </p:nvSpPr>
        <p:spPr/>
        <p:txBody>
          <a:bodyPr>
            <a:normAutofit/>
          </a:bodyPr>
          <a:lstStyle/>
          <a:p>
            <a:r>
              <a:rPr lang="en-US" altLang="zh-TW" sz="3800" dirty="0">
                <a:latin typeface="Times New Roman" pitchFamily="18" charset="0"/>
                <a:cs typeface="Times New Roman" pitchFamily="18" charset="0"/>
              </a:rPr>
              <a:t>3DV Solutions Based on Stereo Signals</a:t>
            </a:r>
            <a:endParaRPr lang="zh-TW" altLang="en-US" sz="3800" dirty="0"/>
          </a:p>
        </p:txBody>
      </p:sp>
      <p:sp>
        <p:nvSpPr>
          <p:cNvPr id="7" name="投影片編號版面配置區 6">
            <a:extLst>
              <a:ext uri="{FF2B5EF4-FFF2-40B4-BE49-F238E27FC236}">
                <a16:creationId xmlns:a16="http://schemas.microsoft.com/office/drawing/2014/main" id="{2E64152F-70AE-4438-B6BF-A6A400CACE97}"/>
              </a:ext>
            </a:extLst>
          </p:cNvPr>
          <p:cNvSpPr>
            <a:spLocks noGrp="1"/>
          </p:cNvSpPr>
          <p:nvPr>
            <p:ph type="sldNum" sz="quarter" idx="12"/>
          </p:nvPr>
        </p:nvSpPr>
        <p:spPr/>
        <p:txBody>
          <a:bodyPr>
            <a:normAutofit fontScale="85000" lnSpcReduction="20000"/>
          </a:bodyPr>
          <a:lstStyle/>
          <a:p>
            <a:fld id="{989FB112-FE3C-4008-8AC5-28F9C905B823}" type="slidenum">
              <a:rPr lang="zh-TW" altLang="en-US" smtClean="0"/>
              <a:t>9</a:t>
            </a:fld>
            <a:endParaRPr lang="zh-TW" altLang="en-US"/>
          </a:p>
        </p:txBody>
      </p:sp>
    </p:spTree>
    <p:extLst>
      <p:ext uri="{BB962C8B-B14F-4D97-AF65-F5344CB8AC3E}">
        <p14:creationId xmlns:p14="http://schemas.microsoft.com/office/powerpoint/2010/main" val="17870163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灰階">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研究報告">
      <a:majorFont>
        <a:latin typeface="Times New Roman"/>
        <a:ea typeface="標楷體"/>
        <a:cs typeface=""/>
      </a:majorFont>
      <a:minorFont>
        <a:latin typeface="Times New Roman"/>
        <a:ea typeface="新細明體"/>
        <a:cs typeface=""/>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4214</Words>
  <Application>Microsoft Office PowerPoint</Application>
  <PresentationFormat>如螢幕大小 (4:3)</PresentationFormat>
  <Paragraphs>322</Paragraphs>
  <Slides>51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51</vt:i4>
      </vt:variant>
    </vt:vector>
  </HeadingPairs>
  <TitlesOfParts>
    <vt:vector size="57" baseType="lpstr">
      <vt:lpstr>Calibri</vt:lpstr>
      <vt:lpstr>Cambria Math</vt:lpstr>
      <vt:lpstr>Times New Roman</vt:lpstr>
      <vt:lpstr>Wingdings</vt:lpstr>
      <vt:lpstr>Wingdings 2</vt:lpstr>
      <vt:lpstr>中庸</vt:lpstr>
      <vt:lpstr> Chapter 10 3-D Video Representation Using Depth Maps </vt:lpstr>
      <vt:lpstr>Outline</vt:lpstr>
      <vt:lpstr>Introduction</vt:lpstr>
      <vt:lpstr>Introduction</vt:lpstr>
      <vt:lpstr>Introduction</vt:lpstr>
      <vt:lpstr>Introduction</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Solutions Based on Stereo Signals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lpstr>3DV Using Depth Maps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10 3-D Video Representation Using Depth Maps </dc:title>
  <dc:creator>Lab308</dc:creator>
  <cp:lastModifiedBy>user</cp:lastModifiedBy>
  <cp:revision>8</cp:revision>
  <dcterms:created xsi:type="dcterms:W3CDTF">2022-03-21T10:54:04Z</dcterms:created>
  <dcterms:modified xsi:type="dcterms:W3CDTF">2024-03-12T08:59:19Z</dcterms:modified>
</cp:coreProperties>
</file>