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661" r:id="rId2"/>
    <p:sldId id="637" r:id="rId3"/>
    <p:sldId id="662" r:id="rId4"/>
    <p:sldId id="663" r:id="rId5"/>
    <p:sldId id="664" r:id="rId6"/>
    <p:sldId id="665" r:id="rId7"/>
    <p:sldId id="666" r:id="rId8"/>
    <p:sldId id="667" r:id="rId9"/>
    <p:sldId id="668" r:id="rId10"/>
    <p:sldId id="669" r:id="rId11"/>
    <p:sldId id="670" r:id="rId12"/>
    <p:sldId id="671" r:id="rId13"/>
    <p:sldId id="672" r:id="rId14"/>
    <p:sldId id="673" r:id="rId15"/>
    <p:sldId id="674" r:id="rId16"/>
    <p:sldId id="675" r:id="rId17"/>
    <p:sldId id="676" r:id="rId18"/>
    <p:sldId id="677" r:id="rId19"/>
    <p:sldId id="678" r:id="rId20"/>
    <p:sldId id="679" r:id="rId21"/>
    <p:sldId id="680" r:id="rId22"/>
    <p:sldId id="681" r:id="rId23"/>
    <p:sldId id="682" r:id="rId24"/>
    <p:sldId id="683" r:id="rId25"/>
    <p:sldId id="684" r:id="rId26"/>
    <p:sldId id="685" r:id="rId27"/>
    <p:sldId id="686" r:id="rId28"/>
    <p:sldId id="687" r:id="rId29"/>
    <p:sldId id="688" r:id="rId30"/>
    <p:sldId id="689" r:id="rId31"/>
  </p:sldIdLst>
  <p:sldSz cx="9144000" cy="6858000" type="screen4x3"/>
  <p:notesSz cx="6794500" cy="99314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A2D7937-A97B-4B89-88A8-292873D70D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A5ACB46-C21A-4FEA-8324-FEE2AD1CBB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997839F-B062-49E4-BEDE-BF39AE6EE0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046F2-A4A6-4778-B71E-DB5763CA368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07045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0A4B117-F639-4062-8C4D-E2E9DDB0E2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57D649-9A6A-4CA0-9A93-F81C14F78D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B3D1BE-4760-4677-9251-F80891D48F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98701-0C7C-4885-99B7-7185BE20640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944923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26239" y="285750"/>
            <a:ext cx="2162175" cy="58181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39714" y="285750"/>
            <a:ext cx="6334125" cy="58181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BBE605D-5323-4684-9B42-6773AD20A6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CBE5F93-5604-4328-B39C-B289CA9D86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8954B61-F7CF-400F-923B-B3CF290B9A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FAD56-0383-4738-BFF5-03B1114B710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984886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6BAC7C9-B80A-4380-8DB0-0D0288D210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331B4B0-BA85-419D-BFFA-F74F40D9A4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49CC3E7-6ECD-447F-A455-8C4AF1262C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AD43D-E799-4FC6-B7BF-31ED47702FC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1051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C935F2-9E2A-4763-B24A-79ABCB372A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556072C-F77C-4122-83D6-369D4EBE99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A9C4715-ED95-483B-8E4D-5FEF28CE3A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6C4A6-1DCA-4387-ABB2-94603C9BA7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409376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3401" y="1371600"/>
            <a:ext cx="4014788" cy="4732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00589" y="1371600"/>
            <a:ext cx="4014787" cy="4732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D518647-7A8D-4ACF-A1CB-978BDF9628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355D5C7-BE4E-4794-A4C5-E335582EF2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4DA9AAF-3938-485C-895C-59C6D08611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0B501-3C6B-4B82-A0A1-0466E0EFEF2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745062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CD79BF5-E2E7-4B75-BD94-B46B1D5BE8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63D21BC-99F2-43F5-A75B-845671715F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0F7BB80-6A74-404E-9F80-83EF684D62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86C66-A51C-403C-888C-6674C5E487A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08083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E300D2-F0EB-40B2-B04B-ED20511123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BFE881-77AA-47AE-BEEE-79951F3BB3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34A381-5E51-4EC9-A7A0-864DF0C769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BAD39-4E77-4F97-B88F-9605304268A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06251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BFE8541-36CA-41AC-B149-DDC085D765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4F5183A-9F8E-44C7-BB20-2B4DA0DAA5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A80350-6ADA-4BC6-BD04-C26DE59396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92B4D-FE0B-4448-B961-A7CCB300864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526678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E88210E-CFDC-46B9-97DF-65A05787B4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F4D53-AB9D-441C-A4FA-B98C5BC69C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9CF39E3-6413-4B28-BE30-5BF1AD3FFD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D0528-648A-4CD4-9FFC-C7326C61C58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221443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683E813-4E44-497E-A915-D9D3471196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BCD2570-6ECB-45FF-98AE-2D8463CA41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715C5AA-2238-46C1-94D5-86E8F59080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6A7F1-8440-4E1D-B547-9DF36F1FF12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52803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900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FBED9A8-7B1D-40CB-BEFD-8DC1198102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blackWhite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4FB1FB7-95E1-4157-8F1E-5521482491F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blackWhite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4C1F9E-50AE-492C-9BE2-C64E26A592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blackWhite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6F09FDE8-E61E-4629-B026-50564782EE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5484C547-FD8B-400D-B941-7124E43E387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rgbClr val="5AF4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57E7C0B0-AF76-4C48-86EC-633956DF72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White">
          <a:xfrm>
            <a:off x="533401" y="1371600"/>
            <a:ext cx="8181975" cy="47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Body Text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0110E18-2CF6-4262-9666-0F5DBC9C36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White">
          <a:xfrm>
            <a:off x="239713" y="285752"/>
            <a:ext cx="864870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HELV.NEU 96 BLK. ITAL., SIZE 30, ALL CAPS</a:t>
            </a:r>
          </a:p>
        </p:txBody>
      </p:sp>
    </p:spTree>
    <p:extLst>
      <p:ext uri="{BB962C8B-B14F-4D97-AF65-F5344CB8AC3E}">
        <p14:creationId xmlns:p14="http://schemas.microsoft.com/office/powerpoint/2010/main" val="15738340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93750" indent="-3492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366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4795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8224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796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368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1940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12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4" name="Rectangle 1030">
            <a:extLst>
              <a:ext uri="{FF2B5EF4-FFF2-40B4-BE49-F238E27FC236}">
                <a16:creationId xmlns:a16="http://schemas.microsoft.com/office/drawing/2014/main" id="{9611F1C4-82EB-48F9-8DC8-01ADD07940E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14340" y="1733552"/>
            <a:ext cx="83216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4000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Chapter 11.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4000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Video Encoder Optimization</a:t>
            </a:r>
          </a:p>
        </p:txBody>
      </p:sp>
      <p:sp>
        <p:nvSpPr>
          <p:cNvPr id="4099" name="投影片編號版面配置區 5">
            <a:extLst>
              <a:ext uri="{FF2B5EF4-FFF2-40B4-BE49-F238E27FC236}">
                <a16:creationId xmlns:a16="http://schemas.microsoft.com/office/drawing/2014/main" id="{A6DE87B4-B79D-4C9F-BA96-E2DC91D3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DAA651E-BBA8-4BB6-A77C-D76532B7F4F7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>
            <a:extLst>
              <a:ext uri="{FF2B5EF4-FFF2-40B4-BE49-F238E27FC236}">
                <a16:creationId xmlns:a16="http://schemas.microsoft.com/office/drawing/2014/main" id="{76991930-6D3F-49E7-83D3-871C9D5A04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Gray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MPEG-2: TM5</a:t>
            </a:r>
          </a:p>
        </p:txBody>
      </p:sp>
      <p:sp>
        <p:nvSpPr>
          <p:cNvPr id="857091" name="Rectangle 3">
            <a:extLst>
              <a:ext uri="{FF2B5EF4-FFF2-40B4-BE49-F238E27FC236}">
                <a16:creationId xmlns:a16="http://schemas.microsoft.com/office/drawing/2014/main" id="{6BAC528B-11FA-4ADF-BD5B-E08A6FB3D3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Gray">
          <a:xfrm>
            <a:off x="533402" y="1143000"/>
            <a:ext cx="8181975" cy="5410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Font typeface="75 Helvetica Bold" charset="0"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Step 2 - Rate Control</a:t>
            </a:r>
          </a:p>
          <a:p>
            <a:pPr>
              <a:defRPr/>
            </a:pPr>
            <a:r>
              <a:rPr lang="en-US" altLang="zh-TW" sz="2400" dirty="0">
                <a:ea typeface="新細明體" pitchFamily="18" charset="-120"/>
              </a:rPr>
              <a:t>Before encoding macroblock j (j 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</a:t>
            </a:r>
            <a:r>
              <a:rPr lang="en-US" altLang="zh-TW" sz="2400" dirty="0">
                <a:ea typeface="新細明體" pitchFamily="18" charset="-120"/>
              </a:rPr>
              <a:t> 1), compute the fullness of the appropriate virtual buffer:</a:t>
            </a:r>
          </a:p>
          <a:p>
            <a:pPr>
              <a:defRPr/>
            </a:pPr>
            <a:endParaRPr lang="en-US" altLang="zh-TW" sz="2400" dirty="0">
              <a:ea typeface="新細明體" pitchFamily="18" charset="-120"/>
            </a:endParaRPr>
          </a:p>
          <a:p>
            <a:pPr>
              <a:buFont typeface="75 Helvetica Bold" charset="0"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	depending on the picture type.</a:t>
            </a:r>
          </a:p>
          <a:p>
            <a:pPr>
              <a:buFont typeface="75 Helvetica Bold" charset="0"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	where                  are initial fullness of virtual buffers - one for each picture type.</a:t>
            </a:r>
          </a:p>
          <a:p>
            <a:pPr>
              <a:buFont typeface="75 Helvetica Bold" charset="0"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dirty="0" err="1">
                <a:ea typeface="新細明體" pitchFamily="18" charset="-120"/>
              </a:rPr>
              <a:t>B</a:t>
            </a:r>
            <a:r>
              <a:rPr lang="en-US" altLang="zh-TW" sz="2400" baseline="-25000" dirty="0" err="1">
                <a:ea typeface="新細明體" pitchFamily="18" charset="-120"/>
              </a:rPr>
              <a:t>j</a:t>
            </a:r>
            <a:r>
              <a:rPr lang="en-US" altLang="zh-TW" sz="2400" dirty="0">
                <a:ea typeface="新細明體" pitchFamily="18" charset="-120"/>
              </a:rPr>
              <a:t> is the number of bits generated by encoding all macroblocks in the picture up to and including j.</a:t>
            </a:r>
          </a:p>
          <a:p>
            <a:pPr>
              <a:buFont typeface="75 Helvetica Bold" charset="0"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dirty="0" err="1">
                <a:ea typeface="新細明體" pitchFamily="18" charset="-120"/>
              </a:rPr>
              <a:t>MB_cnt</a:t>
            </a:r>
            <a:r>
              <a:rPr lang="en-US" altLang="zh-TW" sz="2400" dirty="0">
                <a:ea typeface="新細明體" pitchFamily="18" charset="-120"/>
              </a:rPr>
              <a:t> is the number of macroblocks in the picture.</a:t>
            </a:r>
            <a:endParaRPr lang="en-US" altLang="zh-TW" sz="2400" dirty="0">
              <a:effectLst/>
              <a:ea typeface="新細明體" pitchFamily="18" charset="-120"/>
            </a:endParaRPr>
          </a:p>
          <a:p>
            <a:pPr>
              <a:buFont typeface="75 Helvetica Bold" charset="0"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                   are the fullness of virtual buffers at macroblock j, one for each picture type.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6" name="Object 4">
                <a:extLst>
                  <a:ext uri="{FF2B5EF4-FFF2-40B4-BE49-F238E27FC236}">
                    <a16:creationId xmlns:a16="http://schemas.microsoft.com/office/drawing/2014/main" id="{D71435D7-60E5-4C41-98C5-6C01D338079A}"/>
                  </a:ext>
                </a:extLst>
              </p:cNvPr>
              <p:cNvSpPr txBox="1"/>
              <p:nvPr/>
            </p:nvSpPr>
            <p:spPr bwMode="blackGray">
              <a:xfrm>
                <a:off x="274638" y="2386013"/>
                <a:ext cx="2493962" cy="6937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bSup>
                      <m:r>
                        <a:rPr lang="zh-TW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bSup>
                      <m:r>
                        <a:rPr lang="zh-TW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TW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MB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cnt</m:t>
                          </m:r>
                        </m:den>
                      </m:f>
                    </m:oMath>
                  </m:oMathPara>
                </a14:m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16" name="Object 4">
                <a:extLst>
                  <a:ext uri="{FF2B5EF4-FFF2-40B4-BE49-F238E27FC236}">
                    <a16:creationId xmlns:a16="http://schemas.microsoft.com/office/drawing/2014/main" id="{D71435D7-60E5-4C41-98C5-6C01D3380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274638" y="2386013"/>
                <a:ext cx="2493962" cy="6937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17" name="Object 5">
                <a:extLst>
                  <a:ext uri="{FF2B5EF4-FFF2-40B4-BE49-F238E27FC236}">
                    <a16:creationId xmlns:a16="http://schemas.microsoft.com/office/drawing/2014/main" id="{E0D35947-0023-43FA-B217-7BBC49D34033}"/>
                  </a:ext>
                </a:extLst>
              </p:cNvPr>
              <p:cNvSpPr txBox="1"/>
              <p:nvPr/>
            </p:nvSpPr>
            <p:spPr bwMode="blackGray">
              <a:xfrm>
                <a:off x="3232150" y="2357438"/>
                <a:ext cx="2573338" cy="742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p>
                      </m:sSubSup>
                      <m:r>
                        <a:rPr lang="zh-TW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p>
                      </m:sSubSup>
                      <m:r>
                        <a:rPr lang="zh-TW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TW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MB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cnt</m:t>
                          </m:r>
                        </m:den>
                      </m:f>
                    </m:oMath>
                  </m:oMathPara>
                </a14:m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17" name="Object 5">
                <a:extLst>
                  <a:ext uri="{FF2B5EF4-FFF2-40B4-BE49-F238E27FC236}">
                    <a16:creationId xmlns:a16="http://schemas.microsoft.com/office/drawing/2014/main" id="{E0D35947-0023-43FA-B217-7BBC49D34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3232150" y="2357438"/>
                <a:ext cx="2573338" cy="742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18" name="Object 6">
                <a:extLst>
                  <a:ext uri="{FF2B5EF4-FFF2-40B4-BE49-F238E27FC236}">
                    <a16:creationId xmlns:a16="http://schemas.microsoft.com/office/drawing/2014/main" id="{53258BE9-A696-4031-B292-66799F461CE7}"/>
                  </a:ext>
                </a:extLst>
              </p:cNvPr>
              <p:cNvSpPr txBox="1"/>
              <p:nvPr/>
            </p:nvSpPr>
            <p:spPr bwMode="blackGray">
              <a:xfrm>
                <a:off x="6269038" y="2406098"/>
                <a:ext cx="2598737" cy="711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bSup>
                      <m:r>
                        <a:rPr lang="zh-TW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bSup>
                      <m:r>
                        <a:rPr lang="zh-TW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TW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MB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cnt</m:t>
                          </m:r>
                        </m:den>
                      </m:f>
                    </m:oMath>
                  </m:oMathPara>
                </a14:m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18" name="Object 6">
                <a:extLst>
                  <a:ext uri="{FF2B5EF4-FFF2-40B4-BE49-F238E27FC236}">
                    <a16:creationId xmlns:a16="http://schemas.microsoft.com/office/drawing/2014/main" id="{53258BE9-A696-4031-B292-66799F461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6269038" y="2406098"/>
                <a:ext cx="2598737" cy="711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9" name="Text Box 7">
            <a:extLst>
              <a:ext uri="{FF2B5EF4-FFF2-40B4-BE49-F238E27FC236}">
                <a16:creationId xmlns:a16="http://schemas.microsoft.com/office/drawing/2014/main" id="{CB4BD447-7244-4993-BB93-65CA1D004481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2768602" y="2557465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or</a:t>
            </a:r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74F79298-DD77-413F-A658-387F3558D75E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5867402" y="2557465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21" name="Object 9">
                <a:extLst>
                  <a:ext uri="{FF2B5EF4-FFF2-40B4-BE49-F238E27FC236}">
                    <a16:creationId xmlns:a16="http://schemas.microsoft.com/office/drawing/2014/main" id="{E9E0F096-DCE4-40AB-81E6-30CBA9B731F5}"/>
                  </a:ext>
                </a:extLst>
              </p:cNvPr>
              <p:cNvSpPr txBox="1"/>
              <p:nvPr/>
            </p:nvSpPr>
            <p:spPr bwMode="blackGray">
              <a:xfrm>
                <a:off x="1886432" y="3455986"/>
                <a:ext cx="1233022" cy="4476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TW" alt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zh-TW" alt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TW" alt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bSup>
                      <m:r>
                        <a:rPr lang="zh-TW" altLang="en-US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sSubSup>
                        <m:sSubSupPr>
                          <m:ctrlPr>
                            <a:rPr lang="zh-TW" alt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TW" alt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zh-TW" alt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TW" alt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p>
                      </m:sSubSup>
                      <m:r>
                        <a:rPr lang="zh-TW" altLang="en-US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sSubSup>
                        <m:sSubSupPr>
                          <m:ctrlPr>
                            <a:rPr lang="zh-TW" alt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TW" alt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zh-TW" alt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TW" alt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21" name="Object 9">
                <a:extLst>
                  <a:ext uri="{FF2B5EF4-FFF2-40B4-BE49-F238E27FC236}">
                    <a16:creationId xmlns:a16="http://schemas.microsoft.com/office/drawing/2014/main" id="{E9E0F096-DCE4-40AB-81E6-30CBA9B7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1886432" y="3455986"/>
                <a:ext cx="1233022" cy="447675"/>
              </a:xfrm>
              <a:prstGeom prst="rect">
                <a:avLst/>
              </a:prstGeom>
              <a:blipFill>
                <a:blip r:embed="rId5"/>
                <a:stretch>
                  <a:fillRect r="-49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2" name="Object 10">
                <a:extLst>
                  <a:ext uri="{FF2B5EF4-FFF2-40B4-BE49-F238E27FC236}">
                    <a16:creationId xmlns:a16="http://schemas.microsoft.com/office/drawing/2014/main" id="{9E7D0D0E-D1E0-454A-93BF-D35D57B755C7}"/>
                  </a:ext>
                </a:extLst>
              </p:cNvPr>
              <p:cNvSpPr txBox="1"/>
              <p:nvPr/>
            </p:nvSpPr>
            <p:spPr bwMode="blackGray">
              <a:xfrm>
                <a:off x="995362" y="5566678"/>
                <a:ext cx="1152220" cy="4476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bSup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sSubSup>
                        <m:sSubSupPr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p>
                      </m:sSubSup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sSubSup>
                        <m:sSubSupPr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22" name="Object 10">
                <a:extLst>
                  <a:ext uri="{FF2B5EF4-FFF2-40B4-BE49-F238E27FC236}">
                    <a16:creationId xmlns:a16="http://schemas.microsoft.com/office/drawing/2014/main" id="{9E7D0D0E-D1E0-454A-93BF-D35D57B75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995362" y="5566678"/>
                <a:ext cx="1152220" cy="447675"/>
              </a:xfrm>
              <a:prstGeom prst="rect">
                <a:avLst/>
              </a:prstGeom>
              <a:blipFill>
                <a:blip r:embed="rId6"/>
                <a:stretch>
                  <a:fillRect b="-810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23" name="投影片編號版面配置區 12">
            <a:extLst>
              <a:ext uri="{FF2B5EF4-FFF2-40B4-BE49-F238E27FC236}">
                <a16:creationId xmlns:a16="http://schemas.microsoft.com/office/drawing/2014/main" id="{CC345A36-AE90-4BCA-87E3-33B5013D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Gray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0D82F12-FF17-4D75-8544-AFC7A3A1B399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>
            <a:extLst>
              <a:ext uri="{FF2B5EF4-FFF2-40B4-BE49-F238E27FC236}">
                <a16:creationId xmlns:a16="http://schemas.microsoft.com/office/drawing/2014/main" id="{EAFF1B7F-50A5-4AB5-8BAD-0FCE02855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Gray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MPEG-2: TM5</a:t>
            </a:r>
          </a:p>
        </p:txBody>
      </p:sp>
      <p:sp>
        <p:nvSpPr>
          <p:cNvPr id="856067" name="Rectangle 3">
            <a:extLst>
              <a:ext uri="{FF2B5EF4-FFF2-40B4-BE49-F238E27FC236}">
                <a16:creationId xmlns:a16="http://schemas.microsoft.com/office/drawing/2014/main" id="{94F91E77-026A-4E15-9607-3CCE6FACD5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Gray">
          <a:xfrm>
            <a:off x="533402" y="1230315"/>
            <a:ext cx="8181975" cy="53228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z="2400" dirty="0">
                <a:ea typeface="新細明體" pitchFamily="18" charset="-120"/>
              </a:rPr>
              <a:t>Next compute the reference quantization parameter </a:t>
            </a:r>
            <a:r>
              <a:rPr lang="en-US" altLang="zh-TW" sz="2400" dirty="0" err="1">
                <a:ea typeface="新細明體" pitchFamily="18" charset="-120"/>
              </a:rPr>
              <a:t>Q</a:t>
            </a:r>
            <a:r>
              <a:rPr lang="en-US" altLang="zh-TW" sz="2400" baseline="-25000" dirty="0" err="1">
                <a:ea typeface="新細明體" pitchFamily="18" charset="-120"/>
              </a:rPr>
              <a:t>j</a:t>
            </a:r>
            <a:r>
              <a:rPr lang="en-US" altLang="zh-TW" sz="2400" dirty="0">
                <a:ea typeface="新細明體" pitchFamily="18" charset="-120"/>
              </a:rPr>
              <a:t> for macroblock j as follows:</a:t>
            </a:r>
          </a:p>
          <a:p>
            <a:pPr>
              <a:buFont typeface="75 Helvetica Bold" charset="0"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				</a:t>
            </a:r>
            <a:r>
              <a:rPr lang="en-US" altLang="zh-TW" sz="2400" dirty="0" err="1">
                <a:ea typeface="新細明體" pitchFamily="18" charset="-120"/>
              </a:rPr>
              <a:t>Q</a:t>
            </a:r>
            <a:r>
              <a:rPr lang="en-US" altLang="zh-TW" sz="2400" baseline="-25000" dirty="0" err="1">
                <a:ea typeface="新細明體" pitchFamily="18" charset="-120"/>
              </a:rPr>
              <a:t>j</a:t>
            </a:r>
            <a:r>
              <a:rPr lang="en-US" altLang="zh-TW" sz="2400" dirty="0">
                <a:ea typeface="新細明體" pitchFamily="18" charset="-120"/>
              </a:rPr>
              <a:t> = (</a:t>
            </a:r>
            <a:r>
              <a:rPr lang="en-US" altLang="zh-TW" sz="2400" dirty="0" err="1">
                <a:ea typeface="新細明體" pitchFamily="18" charset="-120"/>
              </a:rPr>
              <a:t>d</a:t>
            </a:r>
            <a:r>
              <a:rPr lang="en-US" altLang="zh-TW" sz="2400" baseline="-25000" dirty="0" err="1">
                <a:ea typeface="新細明體" pitchFamily="18" charset="-120"/>
              </a:rPr>
              <a:t>j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 31) / </a:t>
            </a:r>
            <a:r>
              <a:rPr lang="en-US" altLang="zh-TW" sz="2400" i="1" dirty="0">
                <a:ea typeface="新細明體" pitchFamily="18" charset="-120"/>
                <a:sym typeface="Symbol" pitchFamily="18" charset="2"/>
              </a:rPr>
              <a:t>r</a:t>
            </a:r>
            <a:endParaRPr lang="en-US" altLang="zh-TW" sz="2400" i="1" dirty="0">
              <a:ea typeface="新細明體" pitchFamily="18" charset="-120"/>
            </a:endParaRPr>
          </a:p>
          <a:p>
            <a:pPr>
              <a:buFont typeface="75 Helvetica Bold" charset="0"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	where the “reaction parameter” </a:t>
            </a:r>
            <a:r>
              <a:rPr lang="en-US" altLang="zh-TW" sz="2400" i="1" dirty="0">
                <a:ea typeface="新細明體" pitchFamily="18" charset="-120"/>
              </a:rPr>
              <a:t>r</a:t>
            </a:r>
            <a:r>
              <a:rPr lang="en-US" altLang="zh-TW" sz="2400" dirty="0">
                <a:ea typeface="新細明體" pitchFamily="18" charset="-120"/>
              </a:rPr>
              <a:t> is given by</a:t>
            </a:r>
          </a:p>
          <a:p>
            <a:pPr>
              <a:buFont typeface="75 Helvetica Bold" charset="0"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				</a:t>
            </a:r>
            <a:r>
              <a:rPr lang="en-US" altLang="zh-TW" sz="2400" i="1" dirty="0">
                <a:ea typeface="新細明體" pitchFamily="18" charset="-120"/>
              </a:rPr>
              <a:t>r</a:t>
            </a:r>
            <a:r>
              <a:rPr lang="en-US" altLang="zh-TW" sz="2400" dirty="0">
                <a:ea typeface="新細明體" pitchFamily="18" charset="-120"/>
              </a:rPr>
              <a:t> = 2 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 </a:t>
            </a:r>
            <a:r>
              <a:rPr lang="en-US" altLang="zh-TW" sz="2400" dirty="0" err="1">
                <a:ea typeface="新細明體" pitchFamily="18" charset="-120"/>
                <a:sym typeface="Symbol" pitchFamily="18" charset="2"/>
              </a:rPr>
              <a:t>bit_rate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 / </a:t>
            </a:r>
            <a:r>
              <a:rPr lang="en-US" altLang="zh-TW" sz="2400" dirty="0" err="1">
                <a:ea typeface="新細明體" pitchFamily="18" charset="-120"/>
                <a:sym typeface="Symbol" pitchFamily="18" charset="2"/>
              </a:rPr>
              <a:t>picture_rate</a:t>
            </a:r>
            <a:endParaRPr lang="en-US" altLang="zh-TW" sz="2400" dirty="0">
              <a:ea typeface="新細明體" pitchFamily="18" charset="-120"/>
            </a:endParaRPr>
          </a:p>
          <a:p>
            <a:pPr>
              <a:buFont typeface="75 Helvetica Bold" charset="0"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	and </a:t>
            </a:r>
            <a:r>
              <a:rPr lang="en-US" altLang="zh-TW" sz="2400" dirty="0" err="1">
                <a:ea typeface="新細明體" pitchFamily="18" charset="-120"/>
              </a:rPr>
              <a:t>d</a:t>
            </a:r>
            <a:r>
              <a:rPr lang="en-US" altLang="zh-TW" sz="2400" baseline="-25000" dirty="0" err="1">
                <a:ea typeface="新細明體" pitchFamily="18" charset="-120"/>
              </a:rPr>
              <a:t>j</a:t>
            </a:r>
            <a:r>
              <a:rPr lang="en-US" altLang="zh-TW" sz="2400" dirty="0">
                <a:ea typeface="新細明體" pitchFamily="18" charset="-120"/>
              </a:rPr>
              <a:t> is the fullness of the appropriate virtual buffer.</a:t>
            </a:r>
          </a:p>
          <a:p>
            <a:pPr>
              <a:defRPr/>
            </a:pPr>
            <a:r>
              <a:rPr lang="en-US" altLang="zh-TW" sz="2400" dirty="0">
                <a:ea typeface="新細明體" pitchFamily="18" charset="-120"/>
              </a:rPr>
              <a:t>The initial value for the virtual buffer fullness is: </a:t>
            </a:r>
          </a:p>
          <a:p>
            <a:pPr>
              <a:lnSpc>
                <a:spcPct val="120000"/>
              </a:lnSpc>
              <a:spcAft>
                <a:spcPct val="20000"/>
              </a:spcAft>
              <a:defRPr/>
            </a:pPr>
            <a:endParaRPr lang="zh-TW" altLang="en-US" sz="2400" dirty="0"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Object 4">
                <a:extLst>
                  <a:ext uri="{FF2B5EF4-FFF2-40B4-BE49-F238E27FC236}">
                    <a16:creationId xmlns:a16="http://schemas.microsoft.com/office/drawing/2014/main" id="{5ED30DC2-5FC4-432A-BDF9-438E94F4FEB4}"/>
                  </a:ext>
                </a:extLst>
              </p:cNvPr>
              <p:cNvSpPr txBox="1"/>
              <p:nvPr/>
            </p:nvSpPr>
            <p:spPr bwMode="blackGray">
              <a:xfrm>
                <a:off x="3251244" y="4768079"/>
                <a:ext cx="2181137" cy="60084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TW" alt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zh-TW" alt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TW" alt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bSup>
                      <m:r>
                        <a:rPr lang="zh-TW" altLang="en-US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=10×</m:t>
                      </m:r>
                      <m:r>
                        <m:rPr>
                          <m:sty m:val="p"/>
                        </m:rPr>
                        <a:rPr lang="zh-TW" altLang="en-US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zh-TW" altLang="en-US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 / 31</m:t>
                      </m:r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40" name="Object 4">
                <a:extLst>
                  <a:ext uri="{FF2B5EF4-FFF2-40B4-BE49-F238E27FC236}">
                    <a16:creationId xmlns:a16="http://schemas.microsoft.com/office/drawing/2014/main" id="{5ED30DC2-5FC4-432A-BDF9-438E94F4F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3251244" y="4768079"/>
                <a:ext cx="2181137" cy="6008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Object 5">
                <a:extLst>
                  <a:ext uri="{FF2B5EF4-FFF2-40B4-BE49-F238E27FC236}">
                    <a16:creationId xmlns:a16="http://schemas.microsoft.com/office/drawing/2014/main" id="{DE68FAB6-5F3D-49B8-B98A-868967EC711E}"/>
                  </a:ext>
                </a:extLst>
              </p:cNvPr>
              <p:cNvSpPr txBox="1"/>
              <p:nvPr/>
            </p:nvSpPr>
            <p:spPr bwMode="blackGray">
              <a:xfrm>
                <a:off x="3433974" y="5368926"/>
                <a:ext cx="1918443" cy="4389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p>
                      </m:sSubSup>
                      <m:r>
                        <a:rPr lang="zh-TW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sSubSup>
                        <m:sSubSup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bSup>
                    </m:oMath>
                  </m:oMathPara>
                </a14:m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41" name="Object 5">
                <a:extLst>
                  <a:ext uri="{FF2B5EF4-FFF2-40B4-BE49-F238E27FC236}">
                    <a16:creationId xmlns:a16="http://schemas.microsoft.com/office/drawing/2014/main" id="{DE68FAB6-5F3D-49B8-B98A-868967EC7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3433974" y="5368926"/>
                <a:ext cx="1918443" cy="438944"/>
              </a:xfrm>
              <a:prstGeom prst="rect">
                <a:avLst/>
              </a:prstGeom>
              <a:blipFill>
                <a:blip r:embed="rId3"/>
                <a:stretch>
                  <a:fillRect b="-694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2" name="Object 6">
                <a:extLst>
                  <a:ext uri="{FF2B5EF4-FFF2-40B4-BE49-F238E27FC236}">
                    <a16:creationId xmlns:a16="http://schemas.microsoft.com/office/drawing/2014/main" id="{B9CB6573-0AFE-4950-BB4C-12C2FB298D07}"/>
                  </a:ext>
                </a:extLst>
              </p:cNvPr>
              <p:cNvSpPr txBox="1"/>
              <p:nvPr/>
            </p:nvSpPr>
            <p:spPr bwMode="blackGray">
              <a:xfrm>
                <a:off x="3433974" y="5960269"/>
                <a:ext cx="1815678" cy="4460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bSup>
                      <m:r>
                        <a:rPr lang="zh-TW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sSubSup>
                        <m:sSubSup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bSup>
                    </m:oMath>
                  </m:oMathPara>
                </a14:m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42" name="Object 6">
                <a:extLst>
                  <a:ext uri="{FF2B5EF4-FFF2-40B4-BE49-F238E27FC236}">
                    <a16:creationId xmlns:a16="http://schemas.microsoft.com/office/drawing/2014/main" id="{B9CB6573-0AFE-4950-BB4C-12C2FB298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3433974" y="5960269"/>
                <a:ext cx="1815678" cy="446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3" name="投影片編號版面配置區 8">
            <a:extLst>
              <a:ext uri="{FF2B5EF4-FFF2-40B4-BE49-F238E27FC236}">
                <a16:creationId xmlns:a16="http://schemas.microsoft.com/office/drawing/2014/main" id="{C03A62E3-7D88-4CF8-90E8-C2EC4B17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Gray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946DE83-031B-4007-AB45-CA017F334461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>
            <a:extLst>
              <a:ext uri="{FF2B5EF4-FFF2-40B4-BE49-F238E27FC236}">
                <a16:creationId xmlns:a16="http://schemas.microsoft.com/office/drawing/2014/main" id="{FE5BBDAE-0AD9-400D-9752-E47D29A4DC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Gray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MPEG-2: TM5</a:t>
            </a:r>
          </a:p>
        </p:txBody>
      </p:sp>
      <p:sp>
        <p:nvSpPr>
          <p:cNvPr id="855043" name="Rectangle 3">
            <a:extLst>
              <a:ext uri="{FF2B5EF4-FFF2-40B4-BE49-F238E27FC236}">
                <a16:creationId xmlns:a16="http://schemas.microsoft.com/office/drawing/2014/main" id="{6CEA1AD9-5762-4813-9848-3FE7AC0FC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Gray">
          <a:xfrm>
            <a:off x="533402" y="1143000"/>
            <a:ext cx="8181975" cy="5410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Font typeface="75 Helvetica Bold" charset="0"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Step 3 - Adaptive Quantization</a:t>
            </a:r>
          </a:p>
          <a:p>
            <a:pPr>
              <a:defRPr/>
            </a:pPr>
            <a:r>
              <a:rPr lang="en-US" altLang="zh-TW" sz="2200" dirty="0">
                <a:ea typeface="新細明體" pitchFamily="18" charset="-120"/>
              </a:rPr>
              <a:t>Compute a spatial activity measure for the macroblock j from the four luminance frame-organized sub-blocks (n=1..4) </a:t>
            </a:r>
            <a:r>
              <a:rPr lang="en-US" altLang="zh-TW" sz="2200" u="sng" dirty="0">
                <a:ea typeface="新細明體" pitchFamily="18" charset="-120"/>
              </a:rPr>
              <a:t>and</a:t>
            </a:r>
            <a:r>
              <a:rPr lang="en-US" altLang="zh-TW" sz="2200" dirty="0">
                <a:ea typeface="新細明體" pitchFamily="18" charset="-120"/>
              </a:rPr>
              <a:t> the four luminance field-organized sub-blocks (n=5..8) using the intra (i.e. original) pixel values:</a:t>
            </a:r>
          </a:p>
          <a:p>
            <a:pPr>
              <a:buFont typeface="75 Helvetica Bold" charset="0"/>
              <a:buNone/>
              <a:defRPr/>
            </a:pPr>
            <a:r>
              <a:rPr lang="en-US" altLang="zh-TW" sz="2200" dirty="0">
                <a:ea typeface="新細明體" pitchFamily="18" charset="-120"/>
              </a:rPr>
              <a:t>	where</a:t>
            </a:r>
          </a:p>
          <a:p>
            <a:pPr>
              <a:buFont typeface="75 Helvetica Bold" charset="0"/>
              <a:buNone/>
              <a:defRPr/>
            </a:pPr>
            <a:r>
              <a:rPr lang="en-US" altLang="zh-TW" sz="2200" dirty="0">
                <a:ea typeface="新細明體" pitchFamily="18" charset="-120"/>
              </a:rPr>
              <a:t>	</a:t>
            </a:r>
          </a:p>
          <a:p>
            <a:pPr>
              <a:buFont typeface="75 Helvetica Bold" charset="0"/>
              <a:buNone/>
              <a:defRPr/>
            </a:pPr>
            <a:endParaRPr lang="en-US" altLang="zh-TW" sz="2200" dirty="0">
              <a:ea typeface="新細明體" pitchFamily="18" charset="-120"/>
            </a:endParaRPr>
          </a:p>
          <a:p>
            <a:pPr>
              <a:buFont typeface="75 Helvetica Bold" charset="0"/>
              <a:buNone/>
              <a:defRPr/>
            </a:pPr>
            <a:r>
              <a:rPr lang="en-US" altLang="zh-TW" sz="2200" dirty="0">
                <a:ea typeface="新細明體" pitchFamily="18" charset="-120"/>
              </a:rPr>
              <a:t>	and     are the sample values in the n-</a:t>
            </a:r>
            <a:r>
              <a:rPr lang="en-US" altLang="zh-TW" sz="2200" dirty="0" err="1">
                <a:ea typeface="新細明體" pitchFamily="18" charset="-120"/>
              </a:rPr>
              <a:t>th</a:t>
            </a:r>
            <a:r>
              <a:rPr lang="en-US" altLang="zh-TW" sz="2200" dirty="0">
                <a:ea typeface="新細明體" pitchFamily="18" charset="-120"/>
              </a:rPr>
              <a:t> original 8*8 block.</a:t>
            </a:r>
          </a:p>
          <a:p>
            <a:pPr>
              <a:defRPr/>
            </a:pPr>
            <a:r>
              <a:rPr lang="en-US" altLang="zh-TW" sz="2200" dirty="0">
                <a:ea typeface="新細明體" pitchFamily="18" charset="-120"/>
              </a:rPr>
              <a:t>Normalize </a:t>
            </a:r>
            <a:r>
              <a:rPr lang="en-US" altLang="zh-TW" sz="2200" dirty="0" err="1">
                <a:ea typeface="新細明體" pitchFamily="18" charset="-120"/>
              </a:rPr>
              <a:t>act</a:t>
            </a:r>
            <a:r>
              <a:rPr lang="en-US" altLang="zh-TW" sz="2200" baseline="-25000" dirty="0" err="1">
                <a:ea typeface="新細明體" pitchFamily="18" charset="-120"/>
              </a:rPr>
              <a:t>j</a:t>
            </a:r>
            <a:r>
              <a:rPr lang="en-US" altLang="zh-TW" sz="2200" dirty="0">
                <a:ea typeface="新細明體" pitchFamily="18" charset="-120"/>
              </a:rPr>
              <a:t>:</a:t>
            </a:r>
          </a:p>
          <a:p>
            <a:pPr>
              <a:defRPr/>
            </a:pPr>
            <a:endParaRPr lang="en-US" altLang="zh-TW" sz="2200" dirty="0">
              <a:ea typeface="新細明體" pitchFamily="18" charset="-120"/>
            </a:endParaRPr>
          </a:p>
          <a:p>
            <a:pPr>
              <a:defRPr/>
            </a:pPr>
            <a:r>
              <a:rPr lang="en-US" altLang="zh-TW" sz="2200" dirty="0" err="1">
                <a:ea typeface="新細明體" pitchFamily="18" charset="-120"/>
              </a:rPr>
              <a:t>avg_act</a:t>
            </a:r>
            <a:r>
              <a:rPr lang="en-US" altLang="zh-TW" sz="2200" dirty="0">
                <a:ea typeface="新細明體" pitchFamily="18" charset="-120"/>
              </a:rPr>
              <a:t> is the average value of </a:t>
            </a:r>
            <a:r>
              <a:rPr lang="en-US" altLang="zh-TW" sz="2200" dirty="0" err="1">
                <a:ea typeface="新細明體" pitchFamily="18" charset="-120"/>
              </a:rPr>
              <a:t>actj</a:t>
            </a:r>
            <a:r>
              <a:rPr lang="en-US" altLang="zh-TW" sz="2200" dirty="0">
                <a:ea typeface="新細明體" pitchFamily="18" charset="-120"/>
              </a:rPr>
              <a:t> the last picture encoded. On the first picture, </a:t>
            </a:r>
            <a:r>
              <a:rPr lang="en-US" altLang="zh-TW" sz="2200" dirty="0" err="1">
                <a:ea typeface="新細明體" pitchFamily="18" charset="-120"/>
              </a:rPr>
              <a:t>avg_act</a:t>
            </a:r>
            <a:r>
              <a:rPr lang="en-US" altLang="zh-TW" sz="2200" dirty="0">
                <a:ea typeface="新細明體" pitchFamily="18" charset="-120"/>
              </a:rPr>
              <a:t> = 400.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Object 4">
                <a:extLst>
                  <a:ext uri="{FF2B5EF4-FFF2-40B4-BE49-F238E27FC236}">
                    <a16:creationId xmlns:a16="http://schemas.microsoft.com/office/drawing/2014/main" id="{A0C8CA36-8B06-4EA4-83F3-A686821C823A}"/>
                  </a:ext>
                </a:extLst>
              </p:cNvPr>
              <p:cNvSpPr txBox="1"/>
              <p:nvPr/>
            </p:nvSpPr>
            <p:spPr bwMode="blackGray">
              <a:xfrm>
                <a:off x="1315246" y="3084332"/>
                <a:ext cx="5346698" cy="4581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r>
                        <m:rPr>
                          <m:sty m:val="p"/>
                        </m:rP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vbl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vbl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r>
                        <m:rPr>
                          <m:sty m:val="p"/>
                        </m:rP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vbl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64" name="Object 4">
                <a:extLst>
                  <a:ext uri="{FF2B5EF4-FFF2-40B4-BE49-F238E27FC236}">
                    <a16:creationId xmlns:a16="http://schemas.microsoft.com/office/drawing/2014/main" id="{A0C8CA36-8B06-4EA4-83F3-A686821C8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1315246" y="3084332"/>
                <a:ext cx="5346698" cy="458176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5" name="Object 5">
                <a:extLst>
                  <a:ext uri="{FF2B5EF4-FFF2-40B4-BE49-F238E27FC236}">
                    <a16:creationId xmlns:a16="http://schemas.microsoft.com/office/drawing/2014/main" id="{CE87DE28-EA24-49A5-8DE0-CB5AACD854E1}"/>
                  </a:ext>
                </a:extLst>
              </p:cNvPr>
              <p:cNvSpPr txBox="1"/>
              <p:nvPr/>
            </p:nvSpPr>
            <p:spPr bwMode="blackGray">
              <a:xfrm>
                <a:off x="1281553" y="3542508"/>
                <a:ext cx="3676204" cy="9470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vbl</m:t>
                      </m:r>
                      <m:sSub>
                        <m:sSubPr>
                          <m:ctrl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zh-TW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  <m:e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</m:sSubSup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mea</m:t>
                          </m:r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65" name="Object 5">
                <a:extLst>
                  <a:ext uri="{FF2B5EF4-FFF2-40B4-BE49-F238E27FC236}">
                    <a16:creationId xmlns:a16="http://schemas.microsoft.com/office/drawing/2014/main" id="{CE87DE28-EA24-49A5-8DE0-CB5AACD85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1281553" y="3542508"/>
                <a:ext cx="3676204" cy="9470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6" name="Object 6">
                <a:extLst>
                  <a:ext uri="{FF2B5EF4-FFF2-40B4-BE49-F238E27FC236}">
                    <a16:creationId xmlns:a16="http://schemas.microsoft.com/office/drawing/2014/main" id="{54621ED5-1943-4EAC-96E7-69907E361023}"/>
                  </a:ext>
                </a:extLst>
              </p:cNvPr>
              <p:cNvSpPr txBox="1"/>
              <p:nvPr/>
            </p:nvSpPr>
            <p:spPr bwMode="blackGray">
              <a:xfrm>
                <a:off x="4991450" y="3542508"/>
                <a:ext cx="2736500" cy="8199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zh-TW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zh-TW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mea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  <m:e>
                          <m:sSubSup>
                            <m:sSubSup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66" name="Object 6">
                <a:extLst>
                  <a:ext uri="{FF2B5EF4-FFF2-40B4-BE49-F238E27FC236}">
                    <a16:creationId xmlns:a16="http://schemas.microsoft.com/office/drawing/2014/main" id="{54621ED5-1943-4EAC-96E7-69907E361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4991450" y="3542508"/>
                <a:ext cx="2736500" cy="819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7" name="Object 7">
                <a:extLst>
                  <a:ext uri="{FF2B5EF4-FFF2-40B4-BE49-F238E27FC236}">
                    <a16:creationId xmlns:a16="http://schemas.microsoft.com/office/drawing/2014/main" id="{EB36DCCC-4926-4625-B2E9-C987EF532DFF}"/>
                  </a:ext>
                </a:extLst>
              </p:cNvPr>
              <p:cNvSpPr txBox="1"/>
              <p:nvPr/>
            </p:nvSpPr>
            <p:spPr bwMode="blackGray">
              <a:xfrm>
                <a:off x="1397000" y="4413893"/>
                <a:ext cx="293688" cy="3508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67" name="Object 7">
                <a:extLst>
                  <a:ext uri="{FF2B5EF4-FFF2-40B4-BE49-F238E27FC236}">
                    <a16:creationId xmlns:a16="http://schemas.microsoft.com/office/drawing/2014/main" id="{EB36DCCC-4926-4625-B2E9-C987EF532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1397000" y="4413893"/>
                <a:ext cx="293688" cy="350837"/>
              </a:xfrm>
              <a:prstGeom prst="rect">
                <a:avLst/>
              </a:prstGeom>
              <a:blipFill>
                <a:blip r:embed="rId5"/>
                <a:stretch>
                  <a:fillRect r="-125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8" name="Object 8">
                <a:extLst>
                  <a:ext uri="{FF2B5EF4-FFF2-40B4-BE49-F238E27FC236}">
                    <a16:creationId xmlns:a16="http://schemas.microsoft.com/office/drawing/2014/main" id="{921F1D5B-4FC0-4D05-953F-85BAA97736A1}"/>
                  </a:ext>
                </a:extLst>
              </p:cNvPr>
              <p:cNvSpPr txBox="1"/>
              <p:nvPr/>
            </p:nvSpPr>
            <p:spPr bwMode="blackGray">
              <a:xfrm>
                <a:off x="2940052" y="4841264"/>
                <a:ext cx="3074854" cy="7340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zh-TW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(2×</m:t>
                          </m:r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ac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avg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act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ac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+(2×</m:t>
                          </m:r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avg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act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68" name="Object 8">
                <a:extLst>
                  <a:ext uri="{FF2B5EF4-FFF2-40B4-BE49-F238E27FC236}">
                    <a16:creationId xmlns:a16="http://schemas.microsoft.com/office/drawing/2014/main" id="{921F1D5B-4FC0-4D05-953F-85BAA9773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2940052" y="4841264"/>
                <a:ext cx="3074854" cy="7340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9" name="投影片編號版面配置區 10">
            <a:extLst>
              <a:ext uri="{FF2B5EF4-FFF2-40B4-BE49-F238E27FC236}">
                <a16:creationId xmlns:a16="http://schemas.microsoft.com/office/drawing/2014/main" id="{563EBBCE-58D5-4B08-8B1B-A59E0613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Gray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A0C4D83-DC9A-46B1-A17D-DEFDF9485B6D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>
            <a:extLst>
              <a:ext uri="{FF2B5EF4-FFF2-40B4-BE49-F238E27FC236}">
                <a16:creationId xmlns:a16="http://schemas.microsoft.com/office/drawing/2014/main" id="{32C479F5-1AAF-4941-A957-B533287E0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Gray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MPEG-2: TM5</a:t>
            </a:r>
          </a:p>
        </p:txBody>
      </p:sp>
      <p:sp>
        <p:nvSpPr>
          <p:cNvPr id="854019" name="Rectangle 3">
            <a:extLst>
              <a:ext uri="{FF2B5EF4-FFF2-40B4-BE49-F238E27FC236}">
                <a16:creationId xmlns:a16="http://schemas.microsoft.com/office/drawing/2014/main" id="{EA785910-7EBC-4765-9B4A-47CA985AD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Gray">
          <a:xfrm>
            <a:off x="533402" y="1143000"/>
            <a:ext cx="8181975" cy="5410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z="2400" dirty="0">
                <a:ea typeface="新細明體" pitchFamily="18" charset="-120"/>
              </a:rPr>
              <a:t>Obtain </a:t>
            </a:r>
            <a:r>
              <a:rPr lang="en-US" altLang="zh-TW" sz="2400" dirty="0" err="1">
                <a:ea typeface="新細明體" pitchFamily="18" charset="-120"/>
              </a:rPr>
              <a:t>mquant</a:t>
            </a:r>
            <a:r>
              <a:rPr lang="en-US" altLang="zh-TW" sz="2400" baseline="-25000" dirty="0" err="1">
                <a:ea typeface="新細明體" pitchFamily="18" charset="-120"/>
              </a:rPr>
              <a:t>j</a:t>
            </a:r>
            <a:r>
              <a:rPr lang="en-US" altLang="zh-TW" sz="2400" dirty="0">
                <a:ea typeface="新細明體" pitchFamily="18" charset="-120"/>
              </a:rPr>
              <a:t> as: </a:t>
            </a:r>
          </a:p>
          <a:p>
            <a:pPr>
              <a:defRPr/>
            </a:pPr>
            <a:endParaRPr lang="en-US" altLang="zh-TW" sz="2400" dirty="0">
              <a:ea typeface="新細明體" pitchFamily="18" charset="-120"/>
            </a:endParaRPr>
          </a:p>
          <a:p>
            <a:pPr>
              <a:buFont typeface="75 Helvetica Bold" charset="0"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	where </a:t>
            </a:r>
            <a:r>
              <a:rPr lang="en-US" altLang="zh-TW" sz="2400" dirty="0" err="1">
                <a:ea typeface="新細明體" pitchFamily="18" charset="-120"/>
              </a:rPr>
              <a:t>where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dirty="0" err="1">
                <a:ea typeface="新細明體" pitchFamily="18" charset="-120"/>
              </a:rPr>
              <a:t>Qj</a:t>
            </a:r>
            <a:r>
              <a:rPr lang="en-US" altLang="zh-TW" sz="2400" dirty="0">
                <a:ea typeface="新細明體" pitchFamily="18" charset="-120"/>
              </a:rPr>
              <a:t> is the reference quantization parameter obtained in step 2. The final value of </a:t>
            </a:r>
            <a:r>
              <a:rPr lang="en-US" altLang="zh-TW" sz="2400" dirty="0" err="1">
                <a:ea typeface="新細明體" pitchFamily="18" charset="-120"/>
              </a:rPr>
              <a:t>mquant</a:t>
            </a:r>
            <a:r>
              <a:rPr lang="en-US" altLang="zh-TW" sz="2400" baseline="-25000" dirty="0" err="1">
                <a:ea typeface="新細明體" pitchFamily="18" charset="-120"/>
              </a:rPr>
              <a:t>j</a:t>
            </a:r>
            <a:r>
              <a:rPr lang="en-US" altLang="zh-TW" sz="2400" dirty="0">
                <a:ea typeface="新細明體" pitchFamily="18" charset="-120"/>
              </a:rPr>
              <a:t> is clipped to the range [1..31] and is used and coded in either the slice or macroblock layer.</a:t>
            </a:r>
          </a:p>
          <a:p>
            <a:pPr>
              <a:defRPr/>
            </a:pPr>
            <a:endParaRPr lang="en-US" altLang="zh-TW" sz="2400" b="1" dirty="0">
              <a:ea typeface="新細明體" pitchFamily="18" charset="-120"/>
            </a:endParaRPr>
          </a:p>
          <a:p>
            <a:pPr>
              <a:defRPr/>
            </a:pPr>
            <a:r>
              <a:rPr lang="en-US" altLang="zh-TW" sz="2400" b="1" dirty="0">
                <a:ea typeface="新細明體" pitchFamily="18" charset="-120"/>
              </a:rPr>
              <a:t>Known Limitations</a:t>
            </a:r>
          </a:p>
          <a:p>
            <a:pPr lvl="1">
              <a:defRPr/>
            </a:pPr>
            <a:r>
              <a:rPr lang="en-US" altLang="zh-TW" dirty="0">
                <a:ea typeface="新細明體" pitchFamily="18" charset="-120"/>
              </a:rPr>
              <a:t>Step 1 does not handle scene changes efficiently. </a:t>
            </a:r>
          </a:p>
          <a:p>
            <a:pPr lvl="1">
              <a:defRPr/>
            </a:pPr>
            <a:r>
              <a:rPr lang="en-US" altLang="zh-TW" dirty="0">
                <a:ea typeface="新細明體" pitchFamily="18" charset="-120"/>
              </a:rPr>
              <a:t>A wrong value of </a:t>
            </a:r>
            <a:r>
              <a:rPr lang="en-US" altLang="zh-TW" dirty="0" err="1">
                <a:ea typeface="新細明體" pitchFamily="18" charset="-120"/>
              </a:rPr>
              <a:t>avg_act</a:t>
            </a:r>
            <a:r>
              <a:rPr lang="en-US" altLang="zh-TW" dirty="0">
                <a:ea typeface="新細明體" pitchFamily="18" charset="-120"/>
              </a:rPr>
              <a:t> is used in step 3 after a scene change. </a:t>
            </a:r>
          </a:p>
          <a:p>
            <a:pPr lvl="1">
              <a:defRPr/>
            </a:pPr>
            <a:r>
              <a:rPr lang="en-US" altLang="zh-TW" dirty="0">
                <a:ea typeface="新細明體" pitchFamily="18" charset="-120"/>
              </a:rPr>
              <a:t>VBV compliance is not guaranteed. </a:t>
            </a:r>
          </a:p>
          <a:p>
            <a:pPr>
              <a:lnSpc>
                <a:spcPct val="145000"/>
              </a:lnSpc>
              <a:spcAft>
                <a:spcPct val="20000"/>
              </a:spcAft>
              <a:buFont typeface="75 Helvetica Bold" charset="0"/>
              <a:buNone/>
              <a:defRPr/>
            </a:pPr>
            <a:endParaRPr lang="en-US" altLang="zh-TW" sz="2400" dirty="0"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Object 4">
                <a:extLst>
                  <a:ext uri="{FF2B5EF4-FFF2-40B4-BE49-F238E27FC236}">
                    <a16:creationId xmlns:a16="http://schemas.microsoft.com/office/drawing/2014/main" id="{8FB6E5F1-87D6-4932-812B-FAE10664565B}"/>
                  </a:ext>
                </a:extLst>
              </p:cNvPr>
              <p:cNvSpPr txBox="1"/>
              <p:nvPr/>
            </p:nvSpPr>
            <p:spPr bwMode="blackGray">
              <a:xfrm>
                <a:off x="2718731" y="1648199"/>
                <a:ext cx="3061283" cy="5945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mquan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88" name="Object 4">
                <a:extLst>
                  <a:ext uri="{FF2B5EF4-FFF2-40B4-BE49-F238E27FC236}">
                    <a16:creationId xmlns:a16="http://schemas.microsoft.com/office/drawing/2014/main" id="{8FB6E5F1-87D6-4932-812B-FAE106645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2718731" y="1648199"/>
                <a:ext cx="3061283" cy="594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Line 5">
            <a:extLst>
              <a:ext uri="{FF2B5EF4-FFF2-40B4-BE49-F238E27FC236}">
                <a16:creationId xmlns:a16="http://schemas.microsoft.com/office/drawing/2014/main" id="{8BD7FF7F-F727-4FFF-8142-A88DAE4BF0BC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319088" y="3937000"/>
            <a:ext cx="853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390" name="投影片編號版面配置區 7">
            <a:extLst>
              <a:ext uri="{FF2B5EF4-FFF2-40B4-BE49-F238E27FC236}">
                <a16:creationId xmlns:a16="http://schemas.microsoft.com/office/drawing/2014/main" id="{C50D8F3D-E73A-425A-9418-60607D1A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Gray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627CB86-F987-456C-902E-FCF279ED986D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>
            <a:extLst>
              <a:ext uri="{FF2B5EF4-FFF2-40B4-BE49-F238E27FC236}">
                <a16:creationId xmlns:a16="http://schemas.microsoft.com/office/drawing/2014/main" id="{6984150B-8E06-4483-83C6-0A7489675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Rate-Distortion Optimized Rate Control</a:t>
            </a:r>
          </a:p>
        </p:txBody>
      </p:sp>
      <p:sp>
        <p:nvSpPr>
          <p:cNvPr id="852995" name="Rectangle 3">
            <a:extLst>
              <a:ext uri="{FF2B5EF4-FFF2-40B4-BE49-F238E27FC236}">
                <a16:creationId xmlns:a16="http://schemas.microsoft.com/office/drawing/2014/main" id="{BF2279CA-A389-4E28-AEEF-B360D24CE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3713" y="1479550"/>
            <a:ext cx="8183562" cy="4692650"/>
          </a:xfrm>
        </p:spPr>
        <p:txBody>
          <a:bodyPr/>
          <a:lstStyle/>
          <a:p>
            <a:pPr marL="342900" indent="-342900">
              <a:defRPr/>
            </a:pPr>
            <a:r>
              <a:rPr lang="en-US" altLang="zh-TW" sz="2400">
                <a:ea typeface="新細明體" pitchFamily="18" charset="-120"/>
              </a:rPr>
              <a:t>Resource allocation</a:t>
            </a:r>
          </a:p>
          <a:p>
            <a:pPr marL="742950" lvl="1" indent="-285750">
              <a:defRPr/>
            </a:pPr>
            <a:r>
              <a:rPr lang="en-US" altLang="zh-TW">
                <a:ea typeface="新細明體" pitchFamily="18" charset="-120"/>
              </a:rPr>
              <a:t>Bits</a:t>
            </a:r>
          </a:p>
          <a:p>
            <a:pPr marL="742950" lvl="1" indent="-285750">
              <a:defRPr/>
            </a:pPr>
            <a:r>
              <a:rPr lang="en-US" altLang="zh-TW">
                <a:ea typeface="新細明體" pitchFamily="18" charset="-120"/>
              </a:rPr>
              <a:t>Computing Power</a:t>
            </a:r>
          </a:p>
          <a:p>
            <a:pPr marL="342900" indent="-342900">
              <a:defRPr/>
            </a:pPr>
            <a:r>
              <a:rPr lang="en-US" altLang="zh-TW" sz="2400">
                <a:ea typeface="新細明體" pitchFamily="18" charset="-120"/>
              </a:rPr>
              <a:t>Constraint: </a:t>
            </a:r>
          </a:p>
          <a:p>
            <a:pPr marL="742950" lvl="1" indent="-285750">
              <a:defRPr/>
            </a:pPr>
            <a:r>
              <a:rPr lang="en-US" altLang="zh-TW">
                <a:ea typeface="新細明體" pitchFamily="18" charset="-120"/>
              </a:rPr>
              <a:t>Channel Bandwidth</a:t>
            </a:r>
          </a:p>
          <a:p>
            <a:pPr marL="342900" indent="-342900">
              <a:defRPr/>
            </a:pPr>
            <a:r>
              <a:rPr lang="en-US" altLang="zh-TW" sz="2400">
                <a:ea typeface="新細明體" pitchFamily="18" charset="-120"/>
              </a:rPr>
              <a:t>Distortion Measure</a:t>
            </a:r>
          </a:p>
          <a:p>
            <a:pPr marL="742950" lvl="1" indent="-285750">
              <a:defRPr/>
            </a:pPr>
            <a:r>
              <a:rPr lang="en-US" altLang="zh-TW">
                <a:ea typeface="新細明體" pitchFamily="18" charset="-120"/>
              </a:rPr>
              <a:t>Sum of Squared Error: SSE or MSE</a:t>
            </a:r>
          </a:p>
          <a:p>
            <a:pPr marL="742950" lvl="1" indent="-285750">
              <a:defRPr/>
            </a:pPr>
            <a:r>
              <a:rPr lang="en-US" altLang="zh-TW">
                <a:ea typeface="新細明體" pitchFamily="18" charset="-120"/>
              </a:rPr>
              <a:t>Sum of Absolute Difference: SAD or MAD</a:t>
            </a:r>
          </a:p>
          <a:p>
            <a:pPr marL="342900" indent="-342900">
              <a:defRPr/>
            </a:pPr>
            <a:r>
              <a:rPr lang="en-US" altLang="zh-TW" sz="2400">
                <a:ea typeface="新細明體" pitchFamily="18" charset="-120"/>
              </a:rPr>
              <a:t>General Formulation;</a:t>
            </a:r>
          </a:p>
          <a:p>
            <a:pPr marL="742950" lvl="1" indent="-285750">
              <a:defRPr/>
            </a:pPr>
            <a:r>
              <a:rPr lang="en-US" altLang="zh-TW">
                <a:ea typeface="新細明體" pitchFamily="18" charset="-120"/>
              </a:rPr>
              <a:t>Optimize the quality by appropriately allocating the resources under the physical constraints </a:t>
            </a:r>
          </a:p>
        </p:txBody>
      </p:sp>
      <p:sp>
        <p:nvSpPr>
          <p:cNvPr id="17412" name="投影片編號版面配置區 5">
            <a:extLst>
              <a:ext uri="{FF2B5EF4-FFF2-40B4-BE49-F238E27FC236}">
                <a16:creationId xmlns:a16="http://schemas.microsoft.com/office/drawing/2014/main" id="{02B1C552-938E-498E-BA5E-FA5A38BD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298C4CA-A2F8-4372-9366-DFB57F7CFA81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>
            <a:extLst>
              <a:ext uri="{FF2B5EF4-FFF2-40B4-BE49-F238E27FC236}">
                <a16:creationId xmlns:a16="http://schemas.microsoft.com/office/drawing/2014/main" id="{46D80A18-AA31-4197-AE4A-62261AC1E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MINAVE vs. MINMAX</a:t>
            </a:r>
          </a:p>
        </p:txBody>
      </p:sp>
      <p:sp>
        <p:nvSpPr>
          <p:cNvPr id="851971" name="Rectangle 3">
            <a:extLst>
              <a:ext uri="{FF2B5EF4-FFF2-40B4-BE49-F238E27FC236}">
                <a16:creationId xmlns:a16="http://schemas.microsoft.com/office/drawing/2014/main" id="{F80B1876-A007-4E51-9723-859D3A58D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5482" y="1168401"/>
            <a:ext cx="7777162" cy="4735512"/>
          </a:xfrm>
        </p:spPr>
        <p:txBody>
          <a:bodyPr/>
          <a:lstStyle/>
          <a:p>
            <a:pPr marL="342900" indent="-342900">
              <a:defRPr/>
            </a:pPr>
            <a:r>
              <a:rPr lang="en-US" altLang="zh-TW" dirty="0">
                <a:ea typeface="新細明體" pitchFamily="18" charset="-120"/>
              </a:rPr>
              <a:t>MINAVE</a:t>
            </a:r>
          </a:p>
          <a:p>
            <a:pPr marL="742950" lvl="1" indent="-285750">
              <a:defRPr/>
            </a:pPr>
            <a:r>
              <a:rPr lang="en-US" altLang="zh-TW" dirty="0">
                <a:ea typeface="新細明體" pitchFamily="18" charset="-120"/>
              </a:rPr>
              <a:t>Minimize the “average” distortion (rate) subject to the rate (distortion) constraint</a:t>
            </a:r>
          </a:p>
          <a:p>
            <a:pPr marL="742950" lvl="1" indent="-285750">
              <a:defRPr/>
            </a:pPr>
            <a:r>
              <a:rPr lang="en-US" altLang="zh-TW" dirty="0">
                <a:ea typeface="新細明體" pitchFamily="18" charset="-120"/>
              </a:rPr>
              <a:t>Maximize the average quality but may cause larger quality fluctuation</a:t>
            </a:r>
          </a:p>
          <a:p>
            <a:pPr marL="342900" indent="-342900">
              <a:defRPr/>
            </a:pPr>
            <a:r>
              <a:rPr lang="en-US" altLang="zh-TW" dirty="0">
                <a:ea typeface="新細明體" pitchFamily="18" charset="-120"/>
              </a:rPr>
              <a:t>MINMAX</a:t>
            </a:r>
          </a:p>
          <a:p>
            <a:pPr marL="742950" lvl="1" indent="-285750">
              <a:defRPr/>
            </a:pPr>
            <a:r>
              <a:rPr lang="en-US" altLang="zh-TW" dirty="0">
                <a:ea typeface="新細明體" pitchFamily="18" charset="-120"/>
              </a:rPr>
              <a:t>Minimize the “maximum” distortion (rate) subject to the rate (distortion) constraint</a:t>
            </a:r>
          </a:p>
          <a:p>
            <a:pPr marL="742950" lvl="1" indent="-285750">
              <a:defRPr/>
            </a:pPr>
            <a:r>
              <a:rPr lang="en-US" altLang="zh-TW" dirty="0">
                <a:ea typeface="新細明體" pitchFamily="18" charset="-120"/>
              </a:rPr>
              <a:t>Smoother quality </a:t>
            </a:r>
          </a:p>
          <a:p>
            <a:pPr marL="342900" indent="-342900">
              <a:defRPr/>
            </a:pPr>
            <a:r>
              <a:rPr lang="en-US" altLang="zh-TW" dirty="0">
                <a:ea typeface="新細明體" pitchFamily="18" charset="-120"/>
              </a:rPr>
              <a:t>Lexicographic Optimization</a:t>
            </a:r>
          </a:p>
          <a:p>
            <a:pPr marL="742950" lvl="1" indent="-285750">
              <a:defRPr/>
            </a:pPr>
            <a:r>
              <a:rPr lang="en-US" altLang="zh-TW" dirty="0">
                <a:ea typeface="新細明體" pitchFamily="18" charset="-120"/>
              </a:rPr>
              <a:t>Constant Q approach</a:t>
            </a:r>
          </a:p>
          <a:p>
            <a:pPr marL="742950" lvl="1" indent="-285750">
              <a:defRPr/>
            </a:pPr>
            <a:r>
              <a:rPr lang="en-US" altLang="zh-TW" dirty="0">
                <a:ea typeface="新細明體" pitchFamily="18" charset="-120"/>
              </a:rPr>
              <a:t>MINMAX is a special case of this approach</a:t>
            </a:r>
          </a:p>
        </p:txBody>
      </p:sp>
      <p:sp>
        <p:nvSpPr>
          <p:cNvPr id="18436" name="投影片編號版面配置區 5">
            <a:extLst>
              <a:ext uri="{FF2B5EF4-FFF2-40B4-BE49-F238E27FC236}">
                <a16:creationId xmlns:a16="http://schemas.microsoft.com/office/drawing/2014/main" id="{1EFE85B4-D761-40D6-84FB-E15DC031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E908325-86C8-49A1-8793-C8660846D54B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>
            <a:extLst>
              <a:ext uri="{FF2B5EF4-FFF2-40B4-BE49-F238E27FC236}">
                <a16:creationId xmlns:a16="http://schemas.microsoft.com/office/drawing/2014/main" id="{80017BD9-9E9D-42EA-9524-2D6B25C91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Gray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Formulation of MINAVE (MDR 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Object 3">
                <a:extLst>
                  <a:ext uri="{FF2B5EF4-FFF2-40B4-BE49-F238E27FC236}">
                    <a16:creationId xmlns:a16="http://schemas.microsoft.com/office/drawing/2014/main" id="{0DDC00AC-7669-4889-9CCE-E4B3EF86F2B4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 bwMode="blackGray">
              <a:xfrm>
                <a:off x="2209800" y="1530352"/>
                <a:ext cx="2057400" cy="10763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TW" altLang="en-US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𝑞𝑖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𝑉</m:t>
                          </m:r>
                        </m:lim>
                      </m:limLow>
                      <m:nary>
                        <m:naryPr>
                          <m:chr m:val="∑"/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𝑞𝑖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9459" name="Object 3">
                <a:extLst>
                  <a:ext uri="{FF2B5EF4-FFF2-40B4-BE49-F238E27FC236}">
                    <a16:creationId xmlns:a16="http://schemas.microsoft.com/office/drawing/2014/main" id="{0DDC00AC-7669-4889-9CCE-E4B3EF86F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 bwMode="blackGray">
              <a:xfrm>
                <a:off x="2209800" y="1530352"/>
                <a:ext cx="2057400" cy="1076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Object 4">
                <a:extLst>
                  <a:ext uri="{FF2B5EF4-FFF2-40B4-BE49-F238E27FC236}">
                    <a16:creationId xmlns:a16="http://schemas.microsoft.com/office/drawing/2014/main" id="{6B10D04B-33AF-4525-B26D-30A594F4544A}"/>
                  </a:ext>
                </a:extLst>
              </p:cNvPr>
              <p:cNvSpPr txBox="1"/>
              <p:nvPr/>
            </p:nvSpPr>
            <p:spPr bwMode="blackGray">
              <a:xfrm>
                <a:off x="2209800" y="3030538"/>
                <a:ext cx="2870200" cy="12207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𝑅𝑖</m:t>
                          </m:r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𝑞𝑖</m:t>
                          </m:r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target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460" name="Object 4">
                <a:extLst>
                  <a:ext uri="{FF2B5EF4-FFF2-40B4-BE49-F238E27FC236}">
                    <a16:creationId xmlns:a16="http://schemas.microsoft.com/office/drawing/2014/main" id="{6B10D04B-33AF-4525-B26D-30A594F45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2209800" y="3030538"/>
                <a:ext cx="2870200" cy="12207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1" name="Object 5">
                <a:extLst>
                  <a:ext uri="{FF2B5EF4-FFF2-40B4-BE49-F238E27FC236}">
                    <a16:creationId xmlns:a16="http://schemas.microsoft.com/office/drawing/2014/main" id="{2CFB07CF-1754-4230-AFF7-05EBBDB757E6}"/>
                  </a:ext>
                </a:extLst>
              </p:cNvPr>
              <p:cNvSpPr txBox="1"/>
              <p:nvPr/>
            </p:nvSpPr>
            <p:spPr bwMode="blackGray">
              <a:xfrm>
                <a:off x="1727200" y="4572000"/>
                <a:ext cx="3352800" cy="7889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TW" altLang="en-US" sz="1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1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TW" altLang="en-US" sz="1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zh-TW" alt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zh-TW" alt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𝐶𝑖</m:t>
                          </m:r>
                        </m:e>
                      </m:nary>
                      <m:r>
                        <a:rPr lang="zh-TW" altLang="en-US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TW" altLang="en-US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TW" altLang="en-US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TW" altLang="en-US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TW" altLang="en-US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TW" altLang="en-US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TW" altLang="en-US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461" name="Object 5">
                <a:extLst>
                  <a:ext uri="{FF2B5EF4-FFF2-40B4-BE49-F238E27FC236}">
                    <a16:creationId xmlns:a16="http://schemas.microsoft.com/office/drawing/2014/main" id="{2CFB07CF-1754-4230-AFF7-05EBBDB75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1727200" y="4572000"/>
                <a:ext cx="3352800" cy="7889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2" name="Object 6">
                <a:extLst>
                  <a:ext uri="{FF2B5EF4-FFF2-40B4-BE49-F238E27FC236}">
                    <a16:creationId xmlns:a16="http://schemas.microsoft.com/office/drawing/2014/main" id="{4B275EC0-17F5-4D73-968F-472FBE2340D6}"/>
                  </a:ext>
                </a:extLst>
              </p:cNvPr>
              <p:cNvSpPr txBox="1"/>
              <p:nvPr/>
            </p:nvSpPr>
            <p:spPr bwMode="blackGray">
              <a:xfrm>
                <a:off x="2260600" y="5289552"/>
                <a:ext cx="3302000" cy="7985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zh-TW" alt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TW" alt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TW" alt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𝑞𝑖</m:t>
                          </m:r>
                          <m:r>
                            <a:rPr lang="zh-TW" alt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TW" alt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  <m:r>
                        <a:rPr lang="zh-TW" altLang="en-US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zh-TW" alt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zh-TW" alt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zh-TW" alt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TW" alt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𝑞𝑖</m:t>
                          </m:r>
                          <m:r>
                            <a:rPr lang="zh-TW" alt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TW" alt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462" name="Object 6">
                <a:extLst>
                  <a:ext uri="{FF2B5EF4-FFF2-40B4-BE49-F238E27FC236}">
                    <a16:creationId xmlns:a16="http://schemas.microsoft.com/office/drawing/2014/main" id="{4B275EC0-17F5-4D73-968F-472FBE234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2260600" y="5289552"/>
                <a:ext cx="3302000" cy="7985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0951" name="Text Box 7">
            <a:extLst>
              <a:ext uri="{FF2B5EF4-FFF2-40B4-BE49-F238E27FC236}">
                <a16:creationId xmlns:a16="http://schemas.microsoft.com/office/drawing/2014/main" id="{4EFD589A-7CED-49E4-A528-E0AF95B8BAFC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1524000" y="2614613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subject to</a:t>
            </a:r>
          </a:p>
        </p:txBody>
      </p:sp>
      <p:sp>
        <p:nvSpPr>
          <p:cNvPr id="850952" name="Text Box 8">
            <a:extLst>
              <a:ext uri="{FF2B5EF4-FFF2-40B4-BE49-F238E27FC236}">
                <a16:creationId xmlns:a16="http://schemas.microsoft.com/office/drawing/2014/main" id="{FC3054A1-F414-42AF-848B-A5B18DC3005A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1219200" y="41148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is equivalent to minimize</a:t>
            </a:r>
            <a:endParaRPr kumimoji="1" lang="en-US" altLang="zh-TW" sz="28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5" name="Object 9">
                <a:extLst>
                  <a:ext uri="{FF2B5EF4-FFF2-40B4-BE49-F238E27FC236}">
                    <a16:creationId xmlns:a16="http://schemas.microsoft.com/office/drawing/2014/main" id="{1238F149-9610-4F43-AC84-5854BF5FCCB4}"/>
                  </a:ext>
                </a:extLst>
              </p:cNvPr>
              <p:cNvSpPr txBox="1"/>
              <p:nvPr/>
            </p:nvSpPr>
            <p:spPr bwMode="blackGray">
              <a:xfrm>
                <a:off x="6551615" y="5173663"/>
                <a:ext cx="2263775" cy="7985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TW" alt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sub>
                      </m:sSub>
                      <m:r>
                        <a:rPr lang="zh-TW" altLang="en-US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zh-TW" alt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zh-TW" alt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zh-TW" alt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TW" alt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TW" alt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zh-TW" alt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TW" alt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465" name="Object 9">
                <a:extLst>
                  <a:ext uri="{FF2B5EF4-FFF2-40B4-BE49-F238E27FC236}">
                    <a16:creationId xmlns:a16="http://schemas.microsoft.com/office/drawing/2014/main" id="{1238F149-9610-4F43-AC84-5854BF5FC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6551615" y="5173663"/>
                <a:ext cx="2263775" cy="7985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0954" name="Text Box 10">
            <a:extLst>
              <a:ext uri="{FF2B5EF4-FFF2-40B4-BE49-F238E27FC236}">
                <a16:creationId xmlns:a16="http://schemas.microsoft.com/office/drawing/2014/main" id="{9C8D012E-7A04-438A-80D2-FA8DA6F0781B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6172200" y="5360988"/>
            <a:ext cx="96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if</a:t>
            </a:r>
            <a:endParaRPr kumimoji="1" lang="en-US" altLang="zh-TW" sz="280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19467" name="投影片編號版面配置區 12">
            <a:extLst>
              <a:ext uri="{FF2B5EF4-FFF2-40B4-BE49-F238E27FC236}">
                <a16:creationId xmlns:a16="http://schemas.microsoft.com/office/drawing/2014/main" id="{9333379A-2FCB-42E8-AF98-8B483BBF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Gray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F7C8795-52FD-4336-A0C5-36020EDFD1F9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>
            <a:extLst>
              <a:ext uri="{FF2B5EF4-FFF2-40B4-BE49-F238E27FC236}">
                <a16:creationId xmlns:a16="http://schemas.microsoft.com/office/drawing/2014/main" id="{96590324-E267-4B0A-8C37-CC3503958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Gray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Formulation of MINAVE (MDR 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Object 3">
                <a:extLst>
                  <a:ext uri="{FF2B5EF4-FFF2-40B4-BE49-F238E27FC236}">
                    <a16:creationId xmlns:a16="http://schemas.microsoft.com/office/drawing/2014/main" id="{7CCA4E0E-F172-43F0-B055-4E0D83C2FE6A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 bwMode="blackGray">
              <a:xfrm>
                <a:off x="2209800" y="1524002"/>
                <a:ext cx="2057400" cy="10906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TW" altLang="en-US" sz="2400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𝑞𝑖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𝑄</m:t>
                          </m:r>
                        </m:lim>
                      </m:limLow>
                      <m:nary>
                        <m:naryPr>
                          <m:chr m:val="∑"/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𝑞𝑖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0483" name="Object 3">
                <a:extLst>
                  <a:ext uri="{FF2B5EF4-FFF2-40B4-BE49-F238E27FC236}">
                    <a16:creationId xmlns:a16="http://schemas.microsoft.com/office/drawing/2014/main" id="{7CCA4E0E-F172-43F0-B055-4E0D83C2F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 bwMode="blackGray">
              <a:xfrm>
                <a:off x="2209800" y="1524002"/>
                <a:ext cx="2057400" cy="10906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4" name="Object 4">
                <a:extLst>
                  <a:ext uri="{FF2B5EF4-FFF2-40B4-BE49-F238E27FC236}">
                    <a16:creationId xmlns:a16="http://schemas.microsoft.com/office/drawing/2014/main" id="{6A4901D1-A0ED-431C-86DB-09E5B4EAEB1B}"/>
                  </a:ext>
                </a:extLst>
              </p:cNvPr>
              <p:cNvSpPr txBox="1"/>
              <p:nvPr/>
            </p:nvSpPr>
            <p:spPr bwMode="blackGray">
              <a:xfrm>
                <a:off x="2260600" y="3030538"/>
                <a:ext cx="2655888" cy="10842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𝐷𝑖</m:t>
                          </m:r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𝑞𝑖</m:t>
                          </m:r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TW" altLang="en-US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𝐷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target</m:t>
                      </m:r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0484" name="Object 4">
                <a:extLst>
                  <a:ext uri="{FF2B5EF4-FFF2-40B4-BE49-F238E27FC236}">
                    <a16:creationId xmlns:a16="http://schemas.microsoft.com/office/drawing/2014/main" id="{6A4901D1-A0ED-431C-86DB-09E5B4EAE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2260600" y="3030538"/>
                <a:ext cx="2655888" cy="10842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5" name="Object 5">
                <a:extLst>
                  <a:ext uri="{FF2B5EF4-FFF2-40B4-BE49-F238E27FC236}">
                    <a16:creationId xmlns:a16="http://schemas.microsoft.com/office/drawing/2014/main" id="{1D097AAF-178C-4A9A-BEA8-7D8E603F052A}"/>
                  </a:ext>
                </a:extLst>
              </p:cNvPr>
              <p:cNvSpPr txBox="1"/>
              <p:nvPr/>
            </p:nvSpPr>
            <p:spPr bwMode="blackGray">
              <a:xfrm>
                <a:off x="1738315" y="4572000"/>
                <a:ext cx="3330575" cy="7889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TW" altLang="en-US" sz="16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16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TW" altLang="en-US" sz="16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𝐶𝑖</m:t>
                          </m:r>
                        </m:e>
                      </m:nary>
                      <m:r>
                        <a:rPr lang="zh-TW" altLang="en-US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TW" altLang="en-US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TW" altLang="en-US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TW" altLang="en-US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TW" altLang="en-US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TW" altLang="en-US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TW" altLang="en-US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6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0485" name="Object 5">
                <a:extLst>
                  <a:ext uri="{FF2B5EF4-FFF2-40B4-BE49-F238E27FC236}">
                    <a16:creationId xmlns:a16="http://schemas.microsoft.com/office/drawing/2014/main" id="{1D097AAF-178C-4A9A-BEA8-7D8E603F0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1738315" y="4572000"/>
                <a:ext cx="3330575" cy="7889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6" name="Object 6">
                <a:extLst>
                  <a:ext uri="{FF2B5EF4-FFF2-40B4-BE49-F238E27FC236}">
                    <a16:creationId xmlns:a16="http://schemas.microsoft.com/office/drawing/2014/main" id="{09472E19-2125-4BAC-B64D-382724AB9AB4}"/>
                  </a:ext>
                </a:extLst>
              </p:cNvPr>
              <p:cNvSpPr txBox="1"/>
              <p:nvPr/>
            </p:nvSpPr>
            <p:spPr bwMode="blackGray">
              <a:xfrm>
                <a:off x="2260600" y="5289552"/>
                <a:ext cx="3302000" cy="7985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𝑞𝑖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  <m:r>
                        <a:rPr lang="zh-TW" altLang="en-US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𝑞𝑖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zh-TW" altLang="en-US" sz="16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0486" name="Object 6">
                <a:extLst>
                  <a:ext uri="{FF2B5EF4-FFF2-40B4-BE49-F238E27FC236}">
                    <a16:creationId xmlns:a16="http://schemas.microsoft.com/office/drawing/2014/main" id="{09472E19-2125-4BAC-B64D-382724AB9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2260600" y="5289552"/>
                <a:ext cx="3302000" cy="7985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9927" name="Text Box 7">
            <a:extLst>
              <a:ext uri="{FF2B5EF4-FFF2-40B4-BE49-F238E27FC236}">
                <a16:creationId xmlns:a16="http://schemas.microsoft.com/office/drawing/2014/main" id="{9259B7DA-9880-4518-AD66-AB52BFE4F6C2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1524000" y="2614613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subject to</a:t>
            </a:r>
          </a:p>
        </p:txBody>
      </p:sp>
      <p:sp>
        <p:nvSpPr>
          <p:cNvPr id="849928" name="Text Box 8">
            <a:extLst>
              <a:ext uri="{FF2B5EF4-FFF2-40B4-BE49-F238E27FC236}">
                <a16:creationId xmlns:a16="http://schemas.microsoft.com/office/drawing/2014/main" id="{1CF166E5-539D-4104-B62D-FE764574B1DB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1219200" y="41148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is equivalent to minimize</a:t>
            </a:r>
            <a:endParaRPr kumimoji="1" lang="en-US" altLang="zh-TW" sz="28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9" name="Object 9">
                <a:extLst>
                  <a:ext uri="{FF2B5EF4-FFF2-40B4-BE49-F238E27FC236}">
                    <a16:creationId xmlns:a16="http://schemas.microsoft.com/office/drawing/2014/main" id="{66F1053A-A057-457A-BCCB-6409925F8933}"/>
                  </a:ext>
                </a:extLst>
              </p:cNvPr>
              <p:cNvSpPr txBox="1"/>
              <p:nvPr/>
            </p:nvSpPr>
            <p:spPr bwMode="blackGray">
              <a:xfrm>
                <a:off x="6516688" y="5289552"/>
                <a:ext cx="2335212" cy="7985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6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sub>
                      </m:sSub>
                      <m:r>
                        <a:rPr lang="zh-TW" altLang="en-US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zh-TW" altLang="en-US" sz="16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0489" name="Object 9">
                <a:extLst>
                  <a:ext uri="{FF2B5EF4-FFF2-40B4-BE49-F238E27FC236}">
                    <a16:creationId xmlns:a16="http://schemas.microsoft.com/office/drawing/2014/main" id="{66F1053A-A057-457A-BCCB-6409925F8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6516688" y="5289552"/>
                <a:ext cx="2335212" cy="7985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9930" name="Text Box 10">
            <a:extLst>
              <a:ext uri="{FF2B5EF4-FFF2-40B4-BE49-F238E27FC236}">
                <a16:creationId xmlns:a16="http://schemas.microsoft.com/office/drawing/2014/main" id="{7005EDB2-A594-4A19-A009-E8EF7E13E0B5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6172200" y="5360988"/>
            <a:ext cx="965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sz="2800">
                <a:latin typeface="Arial" panose="020B0604020202020204" pitchFamily="34" charset="0"/>
                <a:ea typeface="新細明體" pitchFamily="18" charset="-120"/>
              </a:rPr>
              <a:t>if</a:t>
            </a:r>
            <a:endParaRPr kumimoji="1" lang="en-US" altLang="zh-TW" sz="3200"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20491" name="投影片編號版面配置區 12">
            <a:extLst>
              <a:ext uri="{FF2B5EF4-FFF2-40B4-BE49-F238E27FC236}">
                <a16:creationId xmlns:a16="http://schemas.microsoft.com/office/drawing/2014/main" id="{29EC981F-78EC-4614-BBBE-2825EF06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Gray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2A2555A-ADBF-489E-AB4F-9E33FF419F63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>
            <a:extLst>
              <a:ext uri="{FF2B5EF4-FFF2-40B4-BE49-F238E27FC236}">
                <a16:creationId xmlns:a16="http://schemas.microsoft.com/office/drawing/2014/main" id="{7D8DD1F3-D777-4BE9-B388-3875E5ED8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Gray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MINMAX Rate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Object 3">
                <a:extLst>
                  <a:ext uri="{FF2B5EF4-FFF2-40B4-BE49-F238E27FC236}">
                    <a16:creationId xmlns:a16="http://schemas.microsoft.com/office/drawing/2014/main" id="{DFE6E759-5F50-492F-86E5-315406B2B2B7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 bwMode="blackGray">
              <a:xfrm>
                <a:off x="2209800" y="1770063"/>
                <a:ext cx="2057400" cy="5953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TW" altLang="en-US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𝑞𝑖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𝑄</m:t>
                          </m:r>
                        </m:lim>
                      </m:limLow>
                      <m:limLow>
                        <m:limLowPr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507" name="Object 3">
                <a:extLst>
                  <a:ext uri="{FF2B5EF4-FFF2-40B4-BE49-F238E27FC236}">
                    <a16:creationId xmlns:a16="http://schemas.microsoft.com/office/drawing/2014/main" id="{DFE6E759-5F50-492F-86E5-315406B2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 bwMode="blackGray">
              <a:xfrm>
                <a:off x="2209800" y="1770063"/>
                <a:ext cx="2057400" cy="595312"/>
              </a:xfrm>
              <a:prstGeom prst="rect">
                <a:avLst/>
              </a:prstGeom>
              <a:blipFill>
                <a:blip r:embed="rId2"/>
                <a:stretch>
                  <a:fillRect l="-593" b="-1020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8900" name="Text Box 4">
            <a:extLst>
              <a:ext uri="{FF2B5EF4-FFF2-40B4-BE49-F238E27FC236}">
                <a16:creationId xmlns:a16="http://schemas.microsoft.com/office/drawing/2014/main" id="{61AF4748-7CB8-480A-989C-D970C07EE37F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1524000" y="2614613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subject to</a:t>
            </a:r>
          </a:p>
        </p:txBody>
      </p:sp>
      <p:sp>
        <p:nvSpPr>
          <p:cNvPr id="848901" name="Text Box 5">
            <a:extLst>
              <a:ext uri="{FF2B5EF4-FFF2-40B4-BE49-F238E27FC236}">
                <a16:creationId xmlns:a16="http://schemas.microsoft.com/office/drawing/2014/main" id="{63DF3033-1DCD-44F4-9EC1-D1E559159F01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987427" y="4129090"/>
            <a:ext cx="7491413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How to solve this kind of optimization problem?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Symbol" pitchFamily="18" charset="2"/>
              <a:buChar char="Þ"/>
              <a:defRPr/>
            </a:pPr>
            <a:r>
              <a:rPr kumimoji="1"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 bisection-like iterative method to first solve MINMAX MRD then solve MINMAX MDR is proposed to solve the problem</a:t>
            </a:r>
            <a:endParaRPr kumimoji="1" lang="en-US" altLang="zh-TW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G.M. Schuster </a:t>
            </a:r>
            <a:r>
              <a:rPr kumimoji="1" lang="en-US" altLang="zh-TW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et al.</a:t>
            </a:r>
            <a:r>
              <a:rPr kumimoji="1"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, “Review of the Minimum Maximum Criterion for Optimal Bit Allocation Among Dependent Quantizers” </a:t>
            </a:r>
            <a:r>
              <a:rPr kumimoji="1" lang="en-US" altLang="zh-TW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IEEE Tran. Multimedia</a:t>
            </a:r>
            <a:r>
              <a:rPr kumimoji="1"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Mar. 1999.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10" name="Object 6">
                <a:extLst>
                  <a:ext uri="{FF2B5EF4-FFF2-40B4-BE49-F238E27FC236}">
                    <a16:creationId xmlns:a16="http://schemas.microsoft.com/office/drawing/2014/main" id="{DA616DA5-4331-4210-92E2-11E4B68797D0}"/>
                  </a:ext>
                </a:extLst>
              </p:cNvPr>
              <p:cNvSpPr txBox="1"/>
              <p:nvPr/>
            </p:nvSpPr>
            <p:spPr bwMode="blackGray">
              <a:xfrm>
                <a:off x="2209800" y="3090031"/>
                <a:ext cx="2590800" cy="10842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𝑅𝑖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𝑞𝑖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TW" altLang="en-US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TW" altLang="en-US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target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510" name="Object 6">
                <a:extLst>
                  <a:ext uri="{FF2B5EF4-FFF2-40B4-BE49-F238E27FC236}">
                    <a16:creationId xmlns:a16="http://schemas.microsoft.com/office/drawing/2014/main" id="{DA616DA5-4331-4210-92E2-11E4B6879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2209800" y="3090031"/>
                <a:ext cx="2590800" cy="10842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11" name="投影片編號版面配置區 8">
            <a:extLst>
              <a:ext uri="{FF2B5EF4-FFF2-40B4-BE49-F238E27FC236}">
                <a16:creationId xmlns:a16="http://schemas.microsoft.com/office/drawing/2014/main" id="{916A4675-8BBD-4DDF-B88F-3FC5B89B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Gray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980C617-8B4A-4F84-8250-72C1304AF488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>
            <a:extLst>
              <a:ext uri="{FF2B5EF4-FFF2-40B4-BE49-F238E27FC236}">
                <a16:creationId xmlns:a16="http://schemas.microsoft.com/office/drawing/2014/main" id="{4FDB136E-BB9B-40F4-BE82-86B38E8D5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Example of Lagrangian Multiplier Optimization</a:t>
            </a:r>
          </a:p>
        </p:txBody>
      </p:sp>
      <p:pic>
        <p:nvPicPr>
          <p:cNvPr id="22531" name="Picture 3" descr="Lagrange">
            <a:extLst>
              <a:ext uri="{FF2B5EF4-FFF2-40B4-BE49-F238E27FC236}">
                <a16:creationId xmlns:a16="http://schemas.microsoft.com/office/drawing/2014/main" id="{44A77245-174B-4747-BDD1-034D3322F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774827"/>
            <a:ext cx="664845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投影片編號版面配置區 5">
            <a:extLst>
              <a:ext uri="{FF2B5EF4-FFF2-40B4-BE49-F238E27FC236}">
                <a16:creationId xmlns:a16="http://schemas.microsoft.com/office/drawing/2014/main" id="{096F2CC3-089B-400C-B991-47B6376F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BC8FD28-C2A2-4481-A7B1-2C45DD53FAEA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331" name="Rectangle 99">
            <a:extLst>
              <a:ext uri="{FF2B5EF4-FFF2-40B4-BE49-F238E27FC236}">
                <a16:creationId xmlns:a16="http://schemas.microsoft.com/office/drawing/2014/main" id="{487C22CF-627F-46B7-AD4E-F669961EA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Introduction</a:t>
            </a:r>
          </a:p>
        </p:txBody>
      </p:sp>
      <p:sp>
        <p:nvSpPr>
          <p:cNvPr id="479332" name="Rectangle 100">
            <a:extLst>
              <a:ext uri="{FF2B5EF4-FFF2-40B4-BE49-F238E27FC236}">
                <a16:creationId xmlns:a16="http://schemas.microsoft.com/office/drawing/2014/main" id="{8D443837-09B7-44E2-A870-1D9536DBF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7" y="1323977"/>
            <a:ext cx="8181975" cy="2257425"/>
          </a:xfrm>
        </p:spPr>
        <p:txBody>
          <a:bodyPr/>
          <a:lstStyle/>
          <a:p>
            <a:pPr>
              <a:defRPr/>
            </a:pPr>
            <a:r>
              <a:rPr lang="en-US" altLang="zh-TW" sz="2400">
                <a:ea typeface="新細明體" pitchFamily="18" charset="-120"/>
              </a:rPr>
              <a:t>Variable-bitrate nature of video </a:t>
            </a:r>
          </a:p>
          <a:p>
            <a:pPr>
              <a:defRPr/>
            </a:pPr>
            <a:r>
              <a:rPr lang="en-US" altLang="zh-TW" sz="2400">
                <a:ea typeface="新細明體" pitchFamily="18" charset="-120"/>
              </a:rPr>
              <a:t>Channel: constant bit rate (CBR) (e.g., PSTN, ISDN, ...) or variable bit rate (VBR) (e.g., IP, ...)</a:t>
            </a:r>
          </a:p>
          <a:p>
            <a:pPr>
              <a:defRPr/>
            </a:pPr>
            <a:r>
              <a:rPr lang="en-US" altLang="zh-TW" sz="2400">
                <a:ea typeface="新細明體" pitchFamily="18" charset="-120"/>
              </a:rPr>
              <a:t>Bit-rate and delay constraints</a:t>
            </a:r>
          </a:p>
        </p:txBody>
      </p:sp>
      <p:grpSp>
        <p:nvGrpSpPr>
          <p:cNvPr id="5124" name="Group 101">
            <a:extLst>
              <a:ext uri="{FF2B5EF4-FFF2-40B4-BE49-F238E27FC236}">
                <a16:creationId xmlns:a16="http://schemas.microsoft.com/office/drawing/2014/main" id="{56FD746A-8EC6-4271-8B6D-5D271770D9F6}"/>
              </a:ext>
            </a:extLst>
          </p:cNvPr>
          <p:cNvGrpSpPr>
            <a:grpSpLocks/>
          </p:cNvGrpSpPr>
          <p:nvPr/>
        </p:nvGrpSpPr>
        <p:grpSpPr bwMode="auto">
          <a:xfrm>
            <a:off x="441327" y="4038600"/>
            <a:ext cx="7743825" cy="2457450"/>
            <a:chOff x="278" y="2256"/>
            <a:chExt cx="5119" cy="1844"/>
          </a:xfrm>
        </p:grpSpPr>
        <p:sp>
          <p:nvSpPr>
            <p:cNvPr id="5126" name="Line 102">
              <a:extLst>
                <a:ext uri="{FF2B5EF4-FFF2-40B4-BE49-F238E27FC236}">
                  <a16:creationId xmlns:a16="http://schemas.microsoft.com/office/drawing/2014/main" id="{70F08756-8C70-45B9-BC4F-F48C45BF8C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256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27" name="Line 103">
              <a:extLst>
                <a:ext uri="{FF2B5EF4-FFF2-40B4-BE49-F238E27FC236}">
                  <a16:creationId xmlns:a16="http://schemas.microsoft.com/office/drawing/2014/main" id="{92FE3F04-53F3-4952-B171-967A19F777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754"/>
              <a:ext cx="19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28" name="Text Box 104">
              <a:extLst>
                <a:ext uri="{FF2B5EF4-FFF2-40B4-BE49-F238E27FC236}">
                  <a16:creationId xmlns:a16="http://schemas.microsoft.com/office/drawing/2014/main" id="{57BB9C70-F19B-433B-92C0-3C47EE77B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706"/>
              <a:ext cx="43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FFFFFF"/>
                  </a:solidFill>
                  <a:ea typeface="新細明體" panose="02020500000000000000" pitchFamily="18" charset="-120"/>
                </a:rPr>
                <a:t>time</a:t>
              </a:r>
            </a:p>
          </p:txBody>
        </p:sp>
        <p:sp>
          <p:nvSpPr>
            <p:cNvPr id="5129" name="Text Box 105">
              <a:extLst>
                <a:ext uri="{FF2B5EF4-FFF2-40B4-BE49-F238E27FC236}">
                  <a16:creationId xmlns:a16="http://schemas.microsoft.com/office/drawing/2014/main" id="{1263714E-FE4A-44D6-B0FB-D8F3C199C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3072"/>
              <a:ext cx="5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FFFFFF"/>
                  </a:solidFill>
                  <a:ea typeface="新細明體" panose="02020500000000000000" pitchFamily="18" charset="-120"/>
                </a:rPr>
                <a:t>bitrate</a:t>
              </a:r>
            </a:p>
          </p:txBody>
        </p:sp>
        <p:sp>
          <p:nvSpPr>
            <p:cNvPr id="5130" name="Text Box 106">
              <a:extLst>
                <a:ext uri="{FF2B5EF4-FFF2-40B4-BE49-F238E27FC236}">
                  <a16:creationId xmlns:a16="http://schemas.microsoft.com/office/drawing/2014/main" id="{235CFFD8-64CA-45C5-9914-2AD2791EE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304"/>
              <a:ext cx="59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FFFFFF"/>
                  </a:solidFill>
                  <a:ea typeface="新細明體" panose="02020500000000000000" pitchFamily="18" charset="-120"/>
                </a:rPr>
                <a:t>PSNR</a:t>
              </a:r>
            </a:p>
          </p:txBody>
        </p:sp>
        <p:sp>
          <p:nvSpPr>
            <p:cNvPr id="5131" name="Line 107">
              <a:extLst>
                <a:ext uri="{FF2B5EF4-FFF2-40B4-BE49-F238E27FC236}">
                  <a16:creationId xmlns:a16="http://schemas.microsoft.com/office/drawing/2014/main" id="{1039F154-EA7B-46A5-AB57-6DBE0C2569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3082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2" name="Line 108">
              <a:extLst>
                <a:ext uri="{FF2B5EF4-FFF2-40B4-BE49-F238E27FC236}">
                  <a16:creationId xmlns:a16="http://schemas.microsoft.com/office/drawing/2014/main" id="{B80E483C-B4A0-494F-BD73-A806F2F60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024"/>
              <a:ext cx="19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3" name="Freeform 109">
              <a:extLst>
                <a:ext uri="{FF2B5EF4-FFF2-40B4-BE49-F238E27FC236}">
                  <a16:creationId xmlns:a16="http://schemas.microsoft.com/office/drawing/2014/main" id="{C7D783AF-2397-4BA3-B390-AD174434B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" y="3418"/>
              <a:ext cx="1854" cy="33"/>
            </a:xfrm>
            <a:custGeom>
              <a:avLst/>
              <a:gdLst>
                <a:gd name="T0" fmla="*/ 0 w 1854"/>
                <a:gd name="T1" fmla="*/ 12 h 33"/>
                <a:gd name="T2" fmla="*/ 93 w 1854"/>
                <a:gd name="T3" fmla="*/ 21 h 33"/>
                <a:gd name="T4" fmla="*/ 246 w 1854"/>
                <a:gd name="T5" fmla="*/ 21 h 33"/>
                <a:gd name="T6" fmla="*/ 297 w 1854"/>
                <a:gd name="T7" fmla="*/ 9 h 33"/>
                <a:gd name="T8" fmla="*/ 309 w 1854"/>
                <a:gd name="T9" fmla="*/ 6 h 33"/>
                <a:gd name="T10" fmla="*/ 465 w 1854"/>
                <a:gd name="T11" fmla="*/ 15 h 33"/>
                <a:gd name="T12" fmla="*/ 657 w 1854"/>
                <a:gd name="T13" fmla="*/ 6 h 33"/>
                <a:gd name="T14" fmla="*/ 702 w 1854"/>
                <a:gd name="T15" fmla="*/ 12 h 33"/>
                <a:gd name="T16" fmla="*/ 729 w 1854"/>
                <a:gd name="T17" fmla="*/ 27 h 33"/>
                <a:gd name="T18" fmla="*/ 810 w 1854"/>
                <a:gd name="T19" fmla="*/ 18 h 33"/>
                <a:gd name="T20" fmla="*/ 936 w 1854"/>
                <a:gd name="T21" fmla="*/ 15 h 33"/>
                <a:gd name="T22" fmla="*/ 1218 w 1854"/>
                <a:gd name="T23" fmla="*/ 18 h 33"/>
                <a:gd name="T24" fmla="*/ 1248 w 1854"/>
                <a:gd name="T25" fmla="*/ 30 h 33"/>
                <a:gd name="T26" fmla="*/ 1335 w 1854"/>
                <a:gd name="T27" fmla="*/ 9 h 33"/>
                <a:gd name="T28" fmla="*/ 1527 w 1854"/>
                <a:gd name="T29" fmla="*/ 24 h 33"/>
                <a:gd name="T30" fmla="*/ 1623 w 1854"/>
                <a:gd name="T31" fmla="*/ 0 h 33"/>
                <a:gd name="T32" fmla="*/ 1716 w 1854"/>
                <a:gd name="T33" fmla="*/ 9 h 33"/>
                <a:gd name="T34" fmla="*/ 1839 w 1854"/>
                <a:gd name="T35" fmla="*/ 9 h 33"/>
                <a:gd name="T36" fmla="*/ 1854 w 1854"/>
                <a:gd name="T37" fmla="*/ 3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54"/>
                <a:gd name="T58" fmla="*/ 0 h 33"/>
                <a:gd name="T59" fmla="*/ 1854 w 1854"/>
                <a:gd name="T60" fmla="*/ 33 h 3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54" h="33">
                  <a:moveTo>
                    <a:pt x="0" y="12"/>
                  </a:moveTo>
                  <a:cubicBezTo>
                    <a:pt x="33" y="5"/>
                    <a:pt x="62" y="16"/>
                    <a:pt x="93" y="21"/>
                  </a:cubicBezTo>
                  <a:cubicBezTo>
                    <a:pt x="145" y="17"/>
                    <a:pt x="194" y="16"/>
                    <a:pt x="246" y="21"/>
                  </a:cubicBezTo>
                  <a:cubicBezTo>
                    <a:pt x="264" y="18"/>
                    <a:pt x="279" y="13"/>
                    <a:pt x="297" y="9"/>
                  </a:cubicBezTo>
                  <a:cubicBezTo>
                    <a:pt x="301" y="8"/>
                    <a:pt x="309" y="6"/>
                    <a:pt x="309" y="6"/>
                  </a:cubicBezTo>
                  <a:cubicBezTo>
                    <a:pt x="361" y="8"/>
                    <a:pt x="413" y="13"/>
                    <a:pt x="465" y="15"/>
                  </a:cubicBezTo>
                  <a:cubicBezTo>
                    <a:pt x="529" y="13"/>
                    <a:pt x="593" y="14"/>
                    <a:pt x="657" y="6"/>
                  </a:cubicBezTo>
                  <a:cubicBezTo>
                    <a:pt x="672" y="7"/>
                    <a:pt x="688" y="5"/>
                    <a:pt x="702" y="12"/>
                  </a:cubicBezTo>
                  <a:cubicBezTo>
                    <a:pt x="743" y="33"/>
                    <a:pt x="704" y="19"/>
                    <a:pt x="729" y="27"/>
                  </a:cubicBezTo>
                  <a:cubicBezTo>
                    <a:pt x="756" y="18"/>
                    <a:pt x="780" y="20"/>
                    <a:pt x="810" y="18"/>
                  </a:cubicBezTo>
                  <a:cubicBezTo>
                    <a:pt x="855" y="9"/>
                    <a:pt x="883" y="13"/>
                    <a:pt x="936" y="15"/>
                  </a:cubicBezTo>
                  <a:cubicBezTo>
                    <a:pt x="1030" y="13"/>
                    <a:pt x="1124" y="9"/>
                    <a:pt x="1218" y="18"/>
                  </a:cubicBezTo>
                  <a:cubicBezTo>
                    <a:pt x="1228" y="25"/>
                    <a:pt x="1236" y="27"/>
                    <a:pt x="1248" y="30"/>
                  </a:cubicBezTo>
                  <a:cubicBezTo>
                    <a:pt x="1278" y="26"/>
                    <a:pt x="1306" y="16"/>
                    <a:pt x="1335" y="9"/>
                  </a:cubicBezTo>
                  <a:cubicBezTo>
                    <a:pt x="1399" y="14"/>
                    <a:pt x="1463" y="19"/>
                    <a:pt x="1527" y="24"/>
                  </a:cubicBezTo>
                  <a:cubicBezTo>
                    <a:pt x="1573" y="21"/>
                    <a:pt x="1583" y="13"/>
                    <a:pt x="1623" y="0"/>
                  </a:cubicBezTo>
                  <a:cubicBezTo>
                    <a:pt x="1654" y="3"/>
                    <a:pt x="1684" y="7"/>
                    <a:pt x="1716" y="9"/>
                  </a:cubicBezTo>
                  <a:cubicBezTo>
                    <a:pt x="1757" y="17"/>
                    <a:pt x="1797" y="11"/>
                    <a:pt x="1839" y="9"/>
                  </a:cubicBezTo>
                  <a:cubicBezTo>
                    <a:pt x="1850" y="5"/>
                    <a:pt x="1845" y="7"/>
                    <a:pt x="1854" y="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4" name="Freeform 110">
              <a:extLst>
                <a:ext uri="{FF2B5EF4-FFF2-40B4-BE49-F238E27FC236}">
                  <a16:creationId xmlns:a16="http://schemas.microsoft.com/office/drawing/2014/main" id="{40F2B9CD-30A3-4D51-8D4E-8A488D3C3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2304"/>
              <a:ext cx="1851" cy="624"/>
            </a:xfrm>
            <a:custGeom>
              <a:avLst/>
              <a:gdLst>
                <a:gd name="T0" fmla="*/ 0 w 1851"/>
                <a:gd name="T1" fmla="*/ 256 h 510"/>
                <a:gd name="T2" fmla="*/ 48 w 1851"/>
                <a:gd name="T3" fmla="*/ 239 h 510"/>
                <a:gd name="T4" fmla="*/ 66 w 1851"/>
                <a:gd name="T5" fmla="*/ 247 h 510"/>
                <a:gd name="T6" fmla="*/ 75 w 1851"/>
                <a:gd name="T7" fmla="*/ 252 h 510"/>
                <a:gd name="T8" fmla="*/ 123 w 1851"/>
                <a:gd name="T9" fmla="*/ 269 h 510"/>
                <a:gd name="T10" fmla="*/ 147 w 1851"/>
                <a:gd name="T11" fmla="*/ 247 h 510"/>
                <a:gd name="T12" fmla="*/ 162 w 1851"/>
                <a:gd name="T13" fmla="*/ 266 h 510"/>
                <a:gd name="T14" fmla="*/ 201 w 1851"/>
                <a:gd name="T15" fmla="*/ 283 h 510"/>
                <a:gd name="T16" fmla="*/ 264 w 1851"/>
                <a:gd name="T17" fmla="*/ 229 h 510"/>
                <a:gd name="T18" fmla="*/ 282 w 1851"/>
                <a:gd name="T19" fmla="*/ 193 h 510"/>
                <a:gd name="T20" fmla="*/ 303 w 1851"/>
                <a:gd name="T21" fmla="*/ 86 h 510"/>
                <a:gd name="T22" fmla="*/ 339 w 1851"/>
                <a:gd name="T23" fmla="*/ 0 h 510"/>
                <a:gd name="T24" fmla="*/ 366 w 1851"/>
                <a:gd name="T25" fmla="*/ 99 h 510"/>
                <a:gd name="T26" fmla="*/ 411 w 1851"/>
                <a:gd name="T27" fmla="*/ 283 h 510"/>
                <a:gd name="T28" fmla="*/ 435 w 1851"/>
                <a:gd name="T29" fmla="*/ 427 h 510"/>
                <a:gd name="T30" fmla="*/ 444 w 1851"/>
                <a:gd name="T31" fmla="*/ 508 h 510"/>
                <a:gd name="T32" fmla="*/ 495 w 1851"/>
                <a:gd name="T33" fmla="*/ 489 h 510"/>
                <a:gd name="T34" fmla="*/ 555 w 1851"/>
                <a:gd name="T35" fmla="*/ 341 h 510"/>
                <a:gd name="T36" fmla="*/ 573 w 1851"/>
                <a:gd name="T37" fmla="*/ 485 h 510"/>
                <a:gd name="T38" fmla="*/ 606 w 1851"/>
                <a:gd name="T39" fmla="*/ 620 h 510"/>
                <a:gd name="T40" fmla="*/ 687 w 1851"/>
                <a:gd name="T41" fmla="*/ 543 h 510"/>
                <a:gd name="T42" fmla="*/ 696 w 1851"/>
                <a:gd name="T43" fmla="*/ 530 h 510"/>
                <a:gd name="T44" fmla="*/ 705 w 1851"/>
                <a:gd name="T45" fmla="*/ 557 h 510"/>
                <a:gd name="T46" fmla="*/ 723 w 1851"/>
                <a:gd name="T47" fmla="*/ 607 h 510"/>
                <a:gd name="T48" fmla="*/ 756 w 1851"/>
                <a:gd name="T49" fmla="*/ 629 h 510"/>
                <a:gd name="T50" fmla="*/ 774 w 1851"/>
                <a:gd name="T51" fmla="*/ 661 h 510"/>
                <a:gd name="T52" fmla="*/ 792 w 1851"/>
                <a:gd name="T53" fmla="*/ 678 h 510"/>
                <a:gd name="T54" fmla="*/ 831 w 1851"/>
                <a:gd name="T55" fmla="*/ 647 h 510"/>
                <a:gd name="T56" fmla="*/ 840 w 1851"/>
                <a:gd name="T57" fmla="*/ 701 h 510"/>
                <a:gd name="T58" fmla="*/ 885 w 1851"/>
                <a:gd name="T59" fmla="*/ 763 h 510"/>
                <a:gd name="T60" fmla="*/ 921 w 1851"/>
                <a:gd name="T61" fmla="*/ 755 h 510"/>
                <a:gd name="T62" fmla="*/ 966 w 1851"/>
                <a:gd name="T63" fmla="*/ 624 h 510"/>
                <a:gd name="T64" fmla="*/ 1038 w 1851"/>
                <a:gd name="T65" fmla="*/ 508 h 510"/>
                <a:gd name="T66" fmla="*/ 1068 w 1851"/>
                <a:gd name="T67" fmla="*/ 562 h 510"/>
                <a:gd name="T68" fmla="*/ 1188 w 1851"/>
                <a:gd name="T69" fmla="*/ 485 h 510"/>
                <a:gd name="T70" fmla="*/ 1227 w 1851"/>
                <a:gd name="T71" fmla="*/ 414 h 510"/>
                <a:gd name="T72" fmla="*/ 1236 w 1851"/>
                <a:gd name="T73" fmla="*/ 373 h 510"/>
                <a:gd name="T74" fmla="*/ 1272 w 1851"/>
                <a:gd name="T75" fmla="*/ 530 h 510"/>
                <a:gd name="T76" fmla="*/ 1347 w 1851"/>
                <a:gd name="T77" fmla="*/ 458 h 510"/>
                <a:gd name="T78" fmla="*/ 1389 w 1851"/>
                <a:gd name="T79" fmla="*/ 373 h 510"/>
                <a:gd name="T80" fmla="*/ 1407 w 1851"/>
                <a:gd name="T81" fmla="*/ 336 h 510"/>
                <a:gd name="T82" fmla="*/ 1473 w 1851"/>
                <a:gd name="T83" fmla="*/ 153 h 510"/>
                <a:gd name="T84" fmla="*/ 1503 w 1851"/>
                <a:gd name="T85" fmla="*/ 449 h 510"/>
                <a:gd name="T86" fmla="*/ 1539 w 1851"/>
                <a:gd name="T87" fmla="*/ 615 h 510"/>
                <a:gd name="T88" fmla="*/ 1614 w 1851"/>
                <a:gd name="T89" fmla="*/ 584 h 510"/>
                <a:gd name="T90" fmla="*/ 1653 w 1851"/>
                <a:gd name="T91" fmla="*/ 530 h 510"/>
                <a:gd name="T92" fmla="*/ 1662 w 1851"/>
                <a:gd name="T93" fmla="*/ 530 h 510"/>
                <a:gd name="T94" fmla="*/ 1674 w 1851"/>
                <a:gd name="T95" fmla="*/ 511 h 510"/>
                <a:gd name="T96" fmla="*/ 1710 w 1851"/>
                <a:gd name="T97" fmla="*/ 440 h 510"/>
                <a:gd name="T98" fmla="*/ 1806 w 1851"/>
                <a:gd name="T99" fmla="*/ 395 h 510"/>
                <a:gd name="T100" fmla="*/ 1836 w 1851"/>
                <a:gd name="T101" fmla="*/ 390 h 510"/>
                <a:gd name="T102" fmla="*/ 1851 w 1851"/>
                <a:gd name="T103" fmla="*/ 377 h 51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51"/>
                <a:gd name="T157" fmla="*/ 0 h 510"/>
                <a:gd name="T158" fmla="*/ 1851 w 1851"/>
                <a:gd name="T159" fmla="*/ 510 h 51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51" h="510">
                  <a:moveTo>
                    <a:pt x="0" y="171"/>
                  </a:moveTo>
                  <a:cubicBezTo>
                    <a:pt x="16" y="166"/>
                    <a:pt x="32" y="163"/>
                    <a:pt x="48" y="159"/>
                  </a:cubicBezTo>
                  <a:cubicBezTo>
                    <a:pt x="54" y="161"/>
                    <a:pt x="60" y="163"/>
                    <a:pt x="66" y="165"/>
                  </a:cubicBezTo>
                  <a:cubicBezTo>
                    <a:pt x="69" y="166"/>
                    <a:pt x="75" y="168"/>
                    <a:pt x="75" y="168"/>
                  </a:cubicBezTo>
                  <a:cubicBezTo>
                    <a:pt x="96" y="184"/>
                    <a:pt x="93" y="183"/>
                    <a:pt x="123" y="180"/>
                  </a:cubicBezTo>
                  <a:cubicBezTo>
                    <a:pt x="131" y="175"/>
                    <a:pt x="138" y="163"/>
                    <a:pt x="147" y="165"/>
                  </a:cubicBezTo>
                  <a:cubicBezTo>
                    <a:pt x="153" y="167"/>
                    <a:pt x="157" y="173"/>
                    <a:pt x="162" y="177"/>
                  </a:cubicBezTo>
                  <a:cubicBezTo>
                    <a:pt x="174" y="185"/>
                    <a:pt x="188" y="186"/>
                    <a:pt x="201" y="189"/>
                  </a:cubicBezTo>
                  <a:cubicBezTo>
                    <a:pt x="228" y="184"/>
                    <a:pt x="244" y="173"/>
                    <a:pt x="264" y="153"/>
                  </a:cubicBezTo>
                  <a:cubicBezTo>
                    <a:pt x="271" y="146"/>
                    <a:pt x="282" y="129"/>
                    <a:pt x="282" y="129"/>
                  </a:cubicBezTo>
                  <a:cubicBezTo>
                    <a:pt x="286" y="107"/>
                    <a:pt x="294" y="78"/>
                    <a:pt x="303" y="57"/>
                  </a:cubicBezTo>
                  <a:cubicBezTo>
                    <a:pt x="312" y="37"/>
                    <a:pt x="329" y="20"/>
                    <a:pt x="339" y="0"/>
                  </a:cubicBezTo>
                  <a:cubicBezTo>
                    <a:pt x="350" y="21"/>
                    <a:pt x="360" y="43"/>
                    <a:pt x="366" y="66"/>
                  </a:cubicBezTo>
                  <a:cubicBezTo>
                    <a:pt x="371" y="108"/>
                    <a:pt x="387" y="153"/>
                    <a:pt x="411" y="189"/>
                  </a:cubicBezTo>
                  <a:cubicBezTo>
                    <a:pt x="417" y="221"/>
                    <a:pt x="430" y="253"/>
                    <a:pt x="435" y="285"/>
                  </a:cubicBezTo>
                  <a:cubicBezTo>
                    <a:pt x="438" y="303"/>
                    <a:pt x="438" y="322"/>
                    <a:pt x="444" y="339"/>
                  </a:cubicBezTo>
                  <a:cubicBezTo>
                    <a:pt x="461" y="333"/>
                    <a:pt x="479" y="335"/>
                    <a:pt x="495" y="327"/>
                  </a:cubicBezTo>
                  <a:cubicBezTo>
                    <a:pt x="540" y="305"/>
                    <a:pt x="541" y="269"/>
                    <a:pt x="555" y="228"/>
                  </a:cubicBezTo>
                  <a:cubicBezTo>
                    <a:pt x="574" y="265"/>
                    <a:pt x="560" y="236"/>
                    <a:pt x="573" y="324"/>
                  </a:cubicBezTo>
                  <a:cubicBezTo>
                    <a:pt x="578" y="356"/>
                    <a:pt x="596" y="384"/>
                    <a:pt x="606" y="414"/>
                  </a:cubicBezTo>
                  <a:cubicBezTo>
                    <a:pt x="637" y="404"/>
                    <a:pt x="658" y="373"/>
                    <a:pt x="687" y="363"/>
                  </a:cubicBezTo>
                  <a:cubicBezTo>
                    <a:pt x="690" y="360"/>
                    <a:pt x="692" y="354"/>
                    <a:pt x="696" y="354"/>
                  </a:cubicBezTo>
                  <a:cubicBezTo>
                    <a:pt x="700" y="354"/>
                    <a:pt x="704" y="370"/>
                    <a:pt x="705" y="372"/>
                  </a:cubicBezTo>
                  <a:cubicBezTo>
                    <a:pt x="711" y="383"/>
                    <a:pt x="717" y="394"/>
                    <a:pt x="723" y="405"/>
                  </a:cubicBezTo>
                  <a:cubicBezTo>
                    <a:pt x="726" y="410"/>
                    <a:pt x="750" y="414"/>
                    <a:pt x="756" y="420"/>
                  </a:cubicBezTo>
                  <a:cubicBezTo>
                    <a:pt x="770" y="434"/>
                    <a:pt x="759" y="430"/>
                    <a:pt x="774" y="441"/>
                  </a:cubicBezTo>
                  <a:cubicBezTo>
                    <a:pt x="780" y="445"/>
                    <a:pt x="792" y="453"/>
                    <a:pt x="792" y="453"/>
                  </a:cubicBezTo>
                  <a:cubicBezTo>
                    <a:pt x="809" y="450"/>
                    <a:pt x="819" y="444"/>
                    <a:pt x="831" y="432"/>
                  </a:cubicBezTo>
                  <a:cubicBezTo>
                    <a:pt x="834" y="444"/>
                    <a:pt x="836" y="456"/>
                    <a:pt x="840" y="468"/>
                  </a:cubicBezTo>
                  <a:cubicBezTo>
                    <a:pt x="893" y="460"/>
                    <a:pt x="867" y="475"/>
                    <a:pt x="885" y="510"/>
                  </a:cubicBezTo>
                  <a:cubicBezTo>
                    <a:pt x="897" y="508"/>
                    <a:pt x="910" y="508"/>
                    <a:pt x="921" y="504"/>
                  </a:cubicBezTo>
                  <a:cubicBezTo>
                    <a:pt x="954" y="491"/>
                    <a:pt x="946" y="442"/>
                    <a:pt x="966" y="417"/>
                  </a:cubicBezTo>
                  <a:cubicBezTo>
                    <a:pt x="989" y="389"/>
                    <a:pt x="1013" y="364"/>
                    <a:pt x="1038" y="339"/>
                  </a:cubicBezTo>
                  <a:cubicBezTo>
                    <a:pt x="1053" y="349"/>
                    <a:pt x="1050" y="369"/>
                    <a:pt x="1068" y="375"/>
                  </a:cubicBezTo>
                  <a:cubicBezTo>
                    <a:pt x="1108" y="362"/>
                    <a:pt x="1155" y="354"/>
                    <a:pt x="1188" y="324"/>
                  </a:cubicBezTo>
                  <a:cubicBezTo>
                    <a:pt x="1203" y="311"/>
                    <a:pt x="1219" y="295"/>
                    <a:pt x="1227" y="276"/>
                  </a:cubicBezTo>
                  <a:cubicBezTo>
                    <a:pt x="1231" y="267"/>
                    <a:pt x="1236" y="249"/>
                    <a:pt x="1236" y="249"/>
                  </a:cubicBezTo>
                  <a:cubicBezTo>
                    <a:pt x="1242" y="272"/>
                    <a:pt x="1250" y="347"/>
                    <a:pt x="1272" y="354"/>
                  </a:cubicBezTo>
                  <a:cubicBezTo>
                    <a:pt x="1300" y="330"/>
                    <a:pt x="1310" y="322"/>
                    <a:pt x="1347" y="306"/>
                  </a:cubicBezTo>
                  <a:cubicBezTo>
                    <a:pt x="1362" y="288"/>
                    <a:pt x="1375" y="268"/>
                    <a:pt x="1389" y="249"/>
                  </a:cubicBezTo>
                  <a:cubicBezTo>
                    <a:pt x="1395" y="241"/>
                    <a:pt x="1407" y="225"/>
                    <a:pt x="1407" y="225"/>
                  </a:cubicBezTo>
                  <a:cubicBezTo>
                    <a:pt x="1416" y="181"/>
                    <a:pt x="1434" y="128"/>
                    <a:pt x="1473" y="102"/>
                  </a:cubicBezTo>
                  <a:cubicBezTo>
                    <a:pt x="1489" y="167"/>
                    <a:pt x="1491" y="234"/>
                    <a:pt x="1503" y="300"/>
                  </a:cubicBezTo>
                  <a:cubicBezTo>
                    <a:pt x="1510" y="338"/>
                    <a:pt x="1502" y="399"/>
                    <a:pt x="1539" y="411"/>
                  </a:cubicBezTo>
                  <a:cubicBezTo>
                    <a:pt x="1565" y="407"/>
                    <a:pt x="1589" y="397"/>
                    <a:pt x="1614" y="390"/>
                  </a:cubicBezTo>
                  <a:cubicBezTo>
                    <a:pt x="1630" y="379"/>
                    <a:pt x="1639" y="368"/>
                    <a:pt x="1653" y="354"/>
                  </a:cubicBezTo>
                  <a:cubicBezTo>
                    <a:pt x="1661" y="330"/>
                    <a:pt x="1650" y="356"/>
                    <a:pt x="1662" y="354"/>
                  </a:cubicBezTo>
                  <a:cubicBezTo>
                    <a:pt x="1668" y="353"/>
                    <a:pt x="1670" y="346"/>
                    <a:pt x="1674" y="342"/>
                  </a:cubicBezTo>
                  <a:cubicBezTo>
                    <a:pt x="1687" y="326"/>
                    <a:pt x="1693" y="305"/>
                    <a:pt x="1710" y="294"/>
                  </a:cubicBezTo>
                  <a:cubicBezTo>
                    <a:pt x="1769" y="314"/>
                    <a:pt x="1761" y="274"/>
                    <a:pt x="1806" y="264"/>
                  </a:cubicBezTo>
                  <a:cubicBezTo>
                    <a:pt x="1816" y="262"/>
                    <a:pt x="1826" y="262"/>
                    <a:pt x="1836" y="261"/>
                  </a:cubicBezTo>
                  <a:cubicBezTo>
                    <a:pt x="1848" y="257"/>
                    <a:pt x="1843" y="260"/>
                    <a:pt x="1851" y="25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5" name="Text Box 111">
              <a:extLst>
                <a:ext uri="{FF2B5EF4-FFF2-40B4-BE49-F238E27FC236}">
                  <a16:creationId xmlns:a16="http://schemas.microsoft.com/office/drawing/2014/main" id="{271A1FF9-BD79-4BA5-AF65-F1F833E59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5" y="3802"/>
              <a:ext cx="47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FFFFFF"/>
                  </a:solidFill>
                  <a:ea typeface="新細明體" panose="02020500000000000000" pitchFamily="18" charset="-120"/>
                </a:rPr>
                <a:t>CBR</a:t>
              </a:r>
            </a:p>
          </p:txBody>
        </p:sp>
        <p:sp>
          <p:nvSpPr>
            <p:cNvPr id="5136" name="Line 112">
              <a:extLst>
                <a:ext uri="{FF2B5EF4-FFF2-40B4-BE49-F238E27FC236}">
                  <a16:creationId xmlns:a16="http://schemas.microsoft.com/office/drawing/2014/main" id="{34829775-3D17-4CA6-BACF-FBAB822288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2" y="2256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7" name="Line 113">
              <a:extLst>
                <a:ext uri="{FF2B5EF4-FFF2-40B4-BE49-F238E27FC236}">
                  <a16:creationId xmlns:a16="http://schemas.microsoft.com/office/drawing/2014/main" id="{BB11AAE2-47BA-4310-A077-705BF0DE0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2" y="3754"/>
              <a:ext cx="19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8" name="Text Box 114">
              <a:extLst>
                <a:ext uri="{FF2B5EF4-FFF2-40B4-BE49-F238E27FC236}">
                  <a16:creationId xmlns:a16="http://schemas.microsoft.com/office/drawing/2014/main" id="{AD6A43B2-50B9-4DA3-8EF2-E29631EE9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4" y="3072"/>
              <a:ext cx="58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FFFFFF"/>
                  </a:solidFill>
                  <a:ea typeface="新細明體" panose="02020500000000000000" pitchFamily="18" charset="-120"/>
                </a:rPr>
                <a:t>bitrate</a:t>
              </a:r>
            </a:p>
          </p:txBody>
        </p:sp>
        <p:sp>
          <p:nvSpPr>
            <p:cNvPr id="5139" name="Text Box 115">
              <a:extLst>
                <a:ext uri="{FF2B5EF4-FFF2-40B4-BE49-F238E27FC236}">
                  <a16:creationId xmlns:a16="http://schemas.microsoft.com/office/drawing/2014/main" id="{4A5B8875-470A-4BD5-A75E-8FFF428E3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4" y="2304"/>
              <a:ext cx="59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FFFFFF"/>
                  </a:solidFill>
                  <a:ea typeface="新細明體" panose="02020500000000000000" pitchFamily="18" charset="-120"/>
                </a:rPr>
                <a:t>PSNR</a:t>
              </a:r>
            </a:p>
          </p:txBody>
        </p:sp>
        <p:sp>
          <p:nvSpPr>
            <p:cNvPr id="5140" name="Line 116">
              <a:extLst>
                <a:ext uri="{FF2B5EF4-FFF2-40B4-BE49-F238E27FC236}">
                  <a16:creationId xmlns:a16="http://schemas.microsoft.com/office/drawing/2014/main" id="{CEAD7572-022F-475D-8C01-FBFDA2A197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2" y="3082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41" name="Line 117">
              <a:extLst>
                <a:ext uri="{FF2B5EF4-FFF2-40B4-BE49-F238E27FC236}">
                  <a16:creationId xmlns:a16="http://schemas.microsoft.com/office/drawing/2014/main" id="{2601AF70-6F71-42CA-B4A3-31FD45FBC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2" y="3024"/>
              <a:ext cx="19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42" name="Text Box 118">
              <a:extLst>
                <a:ext uri="{FF2B5EF4-FFF2-40B4-BE49-F238E27FC236}">
                  <a16:creationId xmlns:a16="http://schemas.microsoft.com/office/drawing/2014/main" id="{0262B1FA-65A1-43A1-932E-E2DF270C5B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1" y="3802"/>
              <a:ext cx="46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FFFFFF"/>
                  </a:solidFill>
                  <a:ea typeface="新細明體" panose="02020500000000000000" pitchFamily="18" charset="-120"/>
                </a:rPr>
                <a:t>VBR</a:t>
              </a:r>
            </a:p>
          </p:txBody>
        </p:sp>
        <p:sp>
          <p:nvSpPr>
            <p:cNvPr id="5143" name="Freeform 119">
              <a:extLst>
                <a:ext uri="{FF2B5EF4-FFF2-40B4-BE49-F238E27FC236}">
                  <a16:creationId xmlns:a16="http://schemas.microsoft.com/office/drawing/2014/main" id="{BEA7F1EB-5888-44D4-A56B-FBF9666A0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" y="2592"/>
              <a:ext cx="1927" cy="49"/>
            </a:xfrm>
            <a:custGeom>
              <a:avLst/>
              <a:gdLst>
                <a:gd name="T0" fmla="*/ 0 w 1927"/>
                <a:gd name="T1" fmla="*/ 6 h 89"/>
                <a:gd name="T2" fmla="*/ 40 w 1927"/>
                <a:gd name="T3" fmla="*/ 0 h 89"/>
                <a:gd name="T4" fmla="*/ 132 w 1927"/>
                <a:gd name="T5" fmla="*/ 6 h 89"/>
                <a:gd name="T6" fmla="*/ 212 w 1927"/>
                <a:gd name="T7" fmla="*/ 6 h 89"/>
                <a:gd name="T8" fmla="*/ 296 w 1927"/>
                <a:gd name="T9" fmla="*/ 14 h 89"/>
                <a:gd name="T10" fmla="*/ 400 w 1927"/>
                <a:gd name="T11" fmla="*/ 16 h 89"/>
                <a:gd name="T12" fmla="*/ 444 w 1927"/>
                <a:gd name="T13" fmla="*/ 19 h 89"/>
                <a:gd name="T14" fmla="*/ 536 w 1927"/>
                <a:gd name="T15" fmla="*/ 22 h 89"/>
                <a:gd name="T16" fmla="*/ 636 w 1927"/>
                <a:gd name="T17" fmla="*/ 14 h 89"/>
                <a:gd name="T18" fmla="*/ 736 w 1927"/>
                <a:gd name="T19" fmla="*/ 13 h 89"/>
                <a:gd name="T20" fmla="*/ 860 w 1927"/>
                <a:gd name="T21" fmla="*/ 1 h 89"/>
                <a:gd name="T22" fmla="*/ 920 w 1927"/>
                <a:gd name="T23" fmla="*/ 8 h 89"/>
                <a:gd name="T24" fmla="*/ 988 w 1927"/>
                <a:gd name="T25" fmla="*/ 6 h 89"/>
                <a:gd name="T26" fmla="*/ 1040 w 1927"/>
                <a:gd name="T27" fmla="*/ 0 h 89"/>
                <a:gd name="T28" fmla="*/ 1088 w 1927"/>
                <a:gd name="T29" fmla="*/ 7 h 89"/>
                <a:gd name="T30" fmla="*/ 1228 w 1927"/>
                <a:gd name="T31" fmla="*/ 5 h 89"/>
                <a:gd name="T32" fmla="*/ 1268 w 1927"/>
                <a:gd name="T33" fmla="*/ 0 h 89"/>
                <a:gd name="T34" fmla="*/ 1364 w 1927"/>
                <a:gd name="T35" fmla="*/ 17 h 89"/>
                <a:gd name="T36" fmla="*/ 1400 w 1927"/>
                <a:gd name="T37" fmla="*/ 22 h 89"/>
                <a:gd name="T38" fmla="*/ 1536 w 1927"/>
                <a:gd name="T39" fmla="*/ 14 h 89"/>
                <a:gd name="T40" fmla="*/ 1600 w 1927"/>
                <a:gd name="T41" fmla="*/ 19 h 89"/>
                <a:gd name="T42" fmla="*/ 1728 w 1927"/>
                <a:gd name="T43" fmla="*/ 16 h 89"/>
                <a:gd name="T44" fmla="*/ 1776 w 1927"/>
                <a:gd name="T45" fmla="*/ 12 h 89"/>
                <a:gd name="T46" fmla="*/ 1788 w 1927"/>
                <a:gd name="T47" fmla="*/ 11 h 89"/>
                <a:gd name="T48" fmla="*/ 1860 w 1927"/>
                <a:gd name="T49" fmla="*/ 12 h 89"/>
                <a:gd name="T50" fmla="*/ 1888 w 1927"/>
                <a:gd name="T51" fmla="*/ 14 h 8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27"/>
                <a:gd name="T79" fmla="*/ 0 h 89"/>
                <a:gd name="T80" fmla="*/ 1927 w 1927"/>
                <a:gd name="T81" fmla="*/ 89 h 8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27" h="89">
                  <a:moveTo>
                    <a:pt x="0" y="20"/>
                  </a:moveTo>
                  <a:cubicBezTo>
                    <a:pt x="29" y="1"/>
                    <a:pt x="15" y="6"/>
                    <a:pt x="40" y="0"/>
                  </a:cubicBezTo>
                  <a:cubicBezTo>
                    <a:pt x="73" y="4"/>
                    <a:pt x="100" y="14"/>
                    <a:pt x="132" y="20"/>
                  </a:cubicBezTo>
                  <a:cubicBezTo>
                    <a:pt x="169" y="15"/>
                    <a:pt x="170" y="13"/>
                    <a:pt x="212" y="20"/>
                  </a:cubicBezTo>
                  <a:cubicBezTo>
                    <a:pt x="241" y="25"/>
                    <a:pt x="266" y="46"/>
                    <a:pt x="296" y="48"/>
                  </a:cubicBezTo>
                  <a:cubicBezTo>
                    <a:pt x="331" y="50"/>
                    <a:pt x="365" y="51"/>
                    <a:pt x="400" y="52"/>
                  </a:cubicBezTo>
                  <a:cubicBezTo>
                    <a:pt x="436" y="61"/>
                    <a:pt x="422" y="57"/>
                    <a:pt x="444" y="64"/>
                  </a:cubicBezTo>
                  <a:cubicBezTo>
                    <a:pt x="469" y="89"/>
                    <a:pt x="501" y="75"/>
                    <a:pt x="536" y="72"/>
                  </a:cubicBezTo>
                  <a:cubicBezTo>
                    <a:pt x="569" y="69"/>
                    <a:pt x="607" y="49"/>
                    <a:pt x="636" y="48"/>
                  </a:cubicBezTo>
                  <a:cubicBezTo>
                    <a:pt x="669" y="47"/>
                    <a:pt x="703" y="45"/>
                    <a:pt x="736" y="44"/>
                  </a:cubicBezTo>
                  <a:cubicBezTo>
                    <a:pt x="778" y="34"/>
                    <a:pt x="819" y="12"/>
                    <a:pt x="860" y="4"/>
                  </a:cubicBezTo>
                  <a:cubicBezTo>
                    <a:pt x="892" y="12"/>
                    <a:pt x="893" y="19"/>
                    <a:pt x="920" y="28"/>
                  </a:cubicBezTo>
                  <a:cubicBezTo>
                    <a:pt x="930" y="27"/>
                    <a:pt x="974" y="23"/>
                    <a:pt x="988" y="20"/>
                  </a:cubicBezTo>
                  <a:cubicBezTo>
                    <a:pt x="1008" y="15"/>
                    <a:pt x="1021" y="5"/>
                    <a:pt x="1040" y="0"/>
                  </a:cubicBezTo>
                  <a:cubicBezTo>
                    <a:pt x="1065" y="5"/>
                    <a:pt x="1069" y="5"/>
                    <a:pt x="1088" y="24"/>
                  </a:cubicBezTo>
                  <a:cubicBezTo>
                    <a:pt x="1135" y="21"/>
                    <a:pt x="1182" y="22"/>
                    <a:pt x="1228" y="16"/>
                  </a:cubicBezTo>
                  <a:cubicBezTo>
                    <a:pt x="1242" y="14"/>
                    <a:pt x="1268" y="0"/>
                    <a:pt x="1268" y="0"/>
                  </a:cubicBezTo>
                  <a:cubicBezTo>
                    <a:pt x="1309" y="8"/>
                    <a:pt x="1335" y="27"/>
                    <a:pt x="1364" y="56"/>
                  </a:cubicBezTo>
                  <a:cubicBezTo>
                    <a:pt x="1373" y="65"/>
                    <a:pt x="1400" y="72"/>
                    <a:pt x="1400" y="72"/>
                  </a:cubicBezTo>
                  <a:cubicBezTo>
                    <a:pt x="1458" y="69"/>
                    <a:pt x="1487" y="64"/>
                    <a:pt x="1536" y="48"/>
                  </a:cubicBezTo>
                  <a:cubicBezTo>
                    <a:pt x="1557" y="53"/>
                    <a:pt x="1578" y="60"/>
                    <a:pt x="1600" y="64"/>
                  </a:cubicBezTo>
                  <a:cubicBezTo>
                    <a:pt x="1661" y="61"/>
                    <a:pt x="1680" y="61"/>
                    <a:pt x="1728" y="52"/>
                  </a:cubicBezTo>
                  <a:cubicBezTo>
                    <a:pt x="1764" y="46"/>
                    <a:pt x="1741" y="52"/>
                    <a:pt x="1776" y="40"/>
                  </a:cubicBezTo>
                  <a:cubicBezTo>
                    <a:pt x="1780" y="39"/>
                    <a:pt x="1788" y="36"/>
                    <a:pt x="1788" y="36"/>
                  </a:cubicBezTo>
                  <a:cubicBezTo>
                    <a:pt x="1812" y="37"/>
                    <a:pt x="1836" y="37"/>
                    <a:pt x="1860" y="40"/>
                  </a:cubicBezTo>
                  <a:cubicBezTo>
                    <a:pt x="1927" y="48"/>
                    <a:pt x="1869" y="48"/>
                    <a:pt x="1888" y="4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44" name="Freeform 120">
              <a:extLst>
                <a:ext uri="{FF2B5EF4-FFF2-40B4-BE49-F238E27FC236}">
                  <a16:creationId xmlns:a16="http://schemas.microsoft.com/office/drawing/2014/main" id="{2C0711F0-74A1-4C6C-9382-5D2FB2515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" y="3216"/>
              <a:ext cx="1854" cy="470"/>
            </a:xfrm>
            <a:custGeom>
              <a:avLst/>
              <a:gdLst>
                <a:gd name="T0" fmla="*/ 0 w 1854"/>
                <a:gd name="T1" fmla="*/ 180 h 321"/>
                <a:gd name="T2" fmla="*/ 36 w 1854"/>
                <a:gd name="T3" fmla="*/ 161 h 321"/>
                <a:gd name="T4" fmla="*/ 54 w 1854"/>
                <a:gd name="T5" fmla="*/ 148 h 321"/>
                <a:gd name="T6" fmla="*/ 135 w 1854"/>
                <a:gd name="T7" fmla="*/ 239 h 321"/>
                <a:gd name="T8" fmla="*/ 174 w 1854"/>
                <a:gd name="T9" fmla="*/ 206 h 321"/>
                <a:gd name="T10" fmla="*/ 213 w 1854"/>
                <a:gd name="T11" fmla="*/ 154 h 321"/>
                <a:gd name="T12" fmla="*/ 258 w 1854"/>
                <a:gd name="T13" fmla="*/ 102 h 321"/>
                <a:gd name="T14" fmla="*/ 288 w 1854"/>
                <a:gd name="T15" fmla="*/ 110 h 321"/>
                <a:gd name="T16" fmla="*/ 339 w 1854"/>
                <a:gd name="T17" fmla="*/ 218 h 321"/>
                <a:gd name="T18" fmla="*/ 384 w 1854"/>
                <a:gd name="T19" fmla="*/ 206 h 321"/>
                <a:gd name="T20" fmla="*/ 414 w 1854"/>
                <a:gd name="T21" fmla="*/ 167 h 321"/>
                <a:gd name="T22" fmla="*/ 507 w 1854"/>
                <a:gd name="T23" fmla="*/ 0 h 321"/>
                <a:gd name="T24" fmla="*/ 609 w 1854"/>
                <a:gd name="T25" fmla="*/ 277 h 321"/>
                <a:gd name="T26" fmla="*/ 648 w 1854"/>
                <a:gd name="T27" fmla="*/ 387 h 321"/>
                <a:gd name="T28" fmla="*/ 660 w 1854"/>
                <a:gd name="T29" fmla="*/ 444 h 321"/>
                <a:gd name="T30" fmla="*/ 717 w 1854"/>
                <a:gd name="T31" fmla="*/ 534 h 321"/>
                <a:gd name="T32" fmla="*/ 792 w 1854"/>
                <a:gd name="T33" fmla="*/ 527 h 321"/>
                <a:gd name="T34" fmla="*/ 864 w 1854"/>
                <a:gd name="T35" fmla="*/ 637 h 321"/>
                <a:gd name="T36" fmla="*/ 927 w 1854"/>
                <a:gd name="T37" fmla="*/ 656 h 321"/>
                <a:gd name="T38" fmla="*/ 972 w 1854"/>
                <a:gd name="T39" fmla="*/ 675 h 321"/>
                <a:gd name="T40" fmla="*/ 1065 w 1854"/>
                <a:gd name="T41" fmla="*/ 650 h 321"/>
                <a:gd name="T42" fmla="*/ 1113 w 1854"/>
                <a:gd name="T43" fmla="*/ 662 h 321"/>
                <a:gd name="T44" fmla="*/ 1140 w 1854"/>
                <a:gd name="T45" fmla="*/ 688 h 321"/>
                <a:gd name="T46" fmla="*/ 1197 w 1854"/>
                <a:gd name="T47" fmla="*/ 682 h 321"/>
                <a:gd name="T48" fmla="*/ 1254 w 1854"/>
                <a:gd name="T49" fmla="*/ 567 h 321"/>
                <a:gd name="T50" fmla="*/ 1431 w 1854"/>
                <a:gd name="T51" fmla="*/ 32 h 321"/>
                <a:gd name="T52" fmla="*/ 1500 w 1854"/>
                <a:gd name="T53" fmla="*/ 264 h 321"/>
                <a:gd name="T54" fmla="*/ 1536 w 1854"/>
                <a:gd name="T55" fmla="*/ 334 h 321"/>
                <a:gd name="T56" fmla="*/ 1620 w 1854"/>
                <a:gd name="T57" fmla="*/ 277 h 321"/>
                <a:gd name="T58" fmla="*/ 1644 w 1854"/>
                <a:gd name="T59" fmla="*/ 283 h 321"/>
                <a:gd name="T60" fmla="*/ 1668 w 1854"/>
                <a:gd name="T61" fmla="*/ 366 h 321"/>
                <a:gd name="T62" fmla="*/ 1689 w 1854"/>
                <a:gd name="T63" fmla="*/ 398 h 321"/>
                <a:gd name="T64" fmla="*/ 1713 w 1854"/>
                <a:gd name="T65" fmla="*/ 411 h 321"/>
                <a:gd name="T66" fmla="*/ 1773 w 1854"/>
                <a:gd name="T67" fmla="*/ 392 h 321"/>
                <a:gd name="T68" fmla="*/ 1854 w 1854"/>
                <a:gd name="T69" fmla="*/ 334 h 3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54"/>
                <a:gd name="T106" fmla="*/ 0 h 321"/>
                <a:gd name="T107" fmla="*/ 1854 w 1854"/>
                <a:gd name="T108" fmla="*/ 321 h 32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54" h="321">
                  <a:moveTo>
                    <a:pt x="0" y="84"/>
                  </a:moveTo>
                  <a:cubicBezTo>
                    <a:pt x="12" y="81"/>
                    <a:pt x="24" y="79"/>
                    <a:pt x="36" y="75"/>
                  </a:cubicBezTo>
                  <a:cubicBezTo>
                    <a:pt x="42" y="73"/>
                    <a:pt x="54" y="69"/>
                    <a:pt x="54" y="69"/>
                  </a:cubicBezTo>
                  <a:cubicBezTo>
                    <a:pt x="96" y="74"/>
                    <a:pt x="97" y="102"/>
                    <a:pt x="135" y="111"/>
                  </a:cubicBezTo>
                  <a:cubicBezTo>
                    <a:pt x="150" y="106"/>
                    <a:pt x="161" y="104"/>
                    <a:pt x="174" y="96"/>
                  </a:cubicBezTo>
                  <a:cubicBezTo>
                    <a:pt x="187" y="88"/>
                    <a:pt x="198" y="77"/>
                    <a:pt x="213" y="72"/>
                  </a:cubicBezTo>
                  <a:cubicBezTo>
                    <a:pt x="227" y="61"/>
                    <a:pt x="243" y="58"/>
                    <a:pt x="258" y="48"/>
                  </a:cubicBezTo>
                  <a:cubicBezTo>
                    <a:pt x="268" y="49"/>
                    <a:pt x="278" y="49"/>
                    <a:pt x="288" y="51"/>
                  </a:cubicBezTo>
                  <a:cubicBezTo>
                    <a:pt x="310" y="56"/>
                    <a:pt x="320" y="91"/>
                    <a:pt x="339" y="102"/>
                  </a:cubicBezTo>
                  <a:cubicBezTo>
                    <a:pt x="354" y="100"/>
                    <a:pt x="369" y="99"/>
                    <a:pt x="384" y="96"/>
                  </a:cubicBezTo>
                  <a:cubicBezTo>
                    <a:pt x="395" y="94"/>
                    <a:pt x="414" y="78"/>
                    <a:pt x="414" y="78"/>
                  </a:cubicBezTo>
                  <a:cubicBezTo>
                    <a:pt x="429" y="56"/>
                    <a:pt x="483" y="8"/>
                    <a:pt x="507" y="0"/>
                  </a:cubicBezTo>
                  <a:cubicBezTo>
                    <a:pt x="567" y="20"/>
                    <a:pt x="584" y="79"/>
                    <a:pt x="609" y="129"/>
                  </a:cubicBezTo>
                  <a:cubicBezTo>
                    <a:pt x="619" y="149"/>
                    <a:pt x="635" y="162"/>
                    <a:pt x="648" y="180"/>
                  </a:cubicBezTo>
                  <a:cubicBezTo>
                    <a:pt x="660" y="197"/>
                    <a:pt x="648" y="188"/>
                    <a:pt x="660" y="207"/>
                  </a:cubicBezTo>
                  <a:cubicBezTo>
                    <a:pt x="673" y="228"/>
                    <a:pt x="694" y="241"/>
                    <a:pt x="717" y="249"/>
                  </a:cubicBezTo>
                  <a:cubicBezTo>
                    <a:pt x="784" y="243"/>
                    <a:pt x="760" y="238"/>
                    <a:pt x="792" y="246"/>
                  </a:cubicBezTo>
                  <a:cubicBezTo>
                    <a:pt x="809" y="296"/>
                    <a:pt x="814" y="294"/>
                    <a:pt x="864" y="297"/>
                  </a:cubicBezTo>
                  <a:cubicBezTo>
                    <a:pt x="886" y="304"/>
                    <a:pt x="901" y="304"/>
                    <a:pt x="927" y="306"/>
                  </a:cubicBezTo>
                  <a:cubicBezTo>
                    <a:pt x="942" y="309"/>
                    <a:pt x="957" y="311"/>
                    <a:pt x="972" y="315"/>
                  </a:cubicBezTo>
                  <a:cubicBezTo>
                    <a:pt x="1005" y="313"/>
                    <a:pt x="1033" y="309"/>
                    <a:pt x="1065" y="303"/>
                  </a:cubicBezTo>
                  <a:cubicBezTo>
                    <a:pt x="1089" y="288"/>
                    <a:pt x="1092" y="291"/>
                    <a:pt x="1113" y="309"/>
                  </a:cubicBezTo>
                  <a:cubicBezTo>
                    <a:pt x="1121" y="315"/>
                    <a:pt x="1140" y="321"/>
                    <a:pt x="1140" y="321"/>
                  </a:cubicBezTo>
                  <a:cubicBezTo>
                    <a:pt x="1159" y="320"/>
                    <a:pt x="1178" y="321"/>
                    <a:pt x="1197" y="318"/>
                  </a:cubicBezTo>
                  <a:cubicBezTo>
                    <a:pt x="1218" y="315"/>
                    <a:pt x="1241" y="277"/>
                    <a:pt x="1254" y="264"/>
                  </a:cubicBezTo>
                  <a:cubicBezTo>
                    <a:pt x="1277" y="182"/>
                    <a:pt x="1362" y="67"/>
                    <a:pt x="1431" y="15"/>
                  </a:cubicBezTo>
                  <a:cubicBezTo>
                    <a:pt x="1459" y="64"/>
                    <a:pt x="1442" y="100"/>
                    <a:pt x="1500" y="123"/>
                  </a:cubicBezTo>
                  <a:cubicBezTo>
                    <a:pt x="1514" y="137"/>
                    <a:pt x="1517" y="147"/>
                    <a:pt x="1536" y="156"/>
                  </a:cubicBezTo>
                  <a:cubicBezTo>
                    <a:pt x="1568" y="152"/>
                    <a:pt x="1590" y="139"/>
                    <a:pt x="1620" y="129"/>
                  </a:cubicBezTo>
                  <a:cubicBezTo>
                    <a:pt x="1628" y="130"/>
                    <a:pt x="1637" y="129"/>
                    <a:pt x="1644" y="132"/>
                  </a:cubicBezTo>
                  <a:cubicBezTo>
                    <a:pt x="1647" y="133"/>
                    <a:pt x="1663" y="166"/>
                    <a:pt x="1668" y="171"/>
                  </a:cubicBezTo>
                  <a:cubicBezTo>
                    <a:pt x="1668" y="171"/>
                    <a:pt x="1686" y="185"/>
                    <a:pt x="1689" y="186"/>
                  </a:cubicBezTo>
                  <a:cubicBezTo>
                    <a:pt x="1697" y="189"/>
                    <a:pt x="1713" y="192"/>
                    <a:pt x="1713" y="192"/>
                  </a:cubicBezTo>
                  <a:cubicBezTo>
                    <a:pt x="1731" y="191"/>
                    <a:pt x="1755" y="191"/>
                    <a:pt x="1773" y="183"/>
                  </a:cubicBezTo>
                  <a:cubicBezTo>
                    <a:pt x="1798" y="172"/>
                    <a:pt x="1826" y="156"/>
                    <a:pt x="1854" y="15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45" name="Text Box 121">
              <a:extLst>
                <a:ext uri="{FF2B5EF4-FFF2-40B4-BE49-F238E27FC236}">
                  <a16:creationId xmlns:a16="http://schemas.microsoft.com/office/drawing/2014/main" id="{5CA7D7D2-35CE-4653-A778-677FE1FAF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8" y="3705"/>
              <a:ext cx="439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FFFFFF"/>
                  </a:solidFill>
                  <a:ea typeface="新細明體" panose="02020500000000000000" pitchFamily="18" charset="-120"/>
                </a:rPr>
                <a:t>time</a:t>
              </a:r>
            </a:p>
          </p:txBody>
        </p:sp>
      </p:grpSp>
      <p:sp>
        <p:nvSpPr>
          <p:cNvPr id="5125" name="投影片編號版面配置區 26">
            <a:extLst>
              <a:ext uri="{FF2B5EF4-FFF2-40B4-BE49-F238E27FC236}">
                <a16:creationId xmlns:a16="http://schemas.microsoft.com/office/drawing/2014/main" id="{05968A6F-CA04-4E37-B88D-CD4E2998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CAD8B79-54CE-4243-967D-A5D21DB28DAC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>
            <a:extLst>
              <a:ext uri="{FF2B5EF4-FFF2-40B4-BE49-F238E27FC236}">
                <a16:creationId xmlns:a16="http://schemas.microsoft.com/office/drawing/2014/main" id="{460E5349-1D6D-4EC6-914F-0C40566A8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Example of Dynamic Programming</a:t>
            </a:r>
          </a:p>
        </p:txBody>
      </p:sp>
      <p:pic>
        <p:nvPicPr>
          <p:cNvPr id="23555" name="Picture 3" descr="DP1">
            <a:extLst>
              <a:ext uri="{FF2B5EF4-FFF2-40B4-BE49-F238E27FC236}">
                <a16:creationId xmlns:a16="http://schemas.microsoft.com/office/drawing/2014/main" id="{12A048F9-1C9C-4FE7-844E-32D158E3F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43023"/>
            <a:ext cx="785812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投影片編號版面配置區 5">
            <a:extLst>
              <a:ext uri="{FF2B5EF4-FFF2-40B4-BE49-F238E27FC236}">
                <a16:creationId xmlns:a16="http://schemas.microsoft.com/office/drawing/2014/main" id="{30B31D62-D20C-4DE9-A32C-1F3EDF67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29F35F6-E549-49D1-B3C7-280BF7FEF0BD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>
            <a:extLst>
              <a:ext uri="{FF2B5EF4-FFF2-40B4-BE49-F238E27FC236}">
                <a16:creationId xmlns:a16="http://schemas.microsoft.com/office/drawing/2014/main" id="{078119BA-D5B9-435D-B57F-874B48190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Example of Dynamic Programming</a:t>
            </a:r>
          </a:p>
        </p:txBody>
      </p:sp>
      <p:pic>
        <p:nvPicPr>
          <p:cNvPr id="24579" name="Picture 3" descr="dp3">
            <a:extLst>
              <a:ext uri="{FF2B5EF4-FFF2-40B4-BE49-F238E27FC236}">
                <a16:creationId xmlns:a16="http://schemas.microsoft.com/office/drawing/2014/main" id="{EDA34E92-0891-4CDB-A3FC-0432F9DA4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219075" y="1879602"/>
            <a:ext cx="8726488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投影片編號版面配置區 5">
            <a:extLst>
              <a:ext uri="{FF2B5EF4-FFF2-40B4-BE49-F238E27FC236}">
                <a16:creationId xmlns:a16="http://schemas.microsoft.com/office/drawing/2014/main" id="{086E90F1-D386-4EB6-8489-72F0F124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C3315CC-BFCC-438B-A6A1-B91DE9F95CDB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>
            <a:extLst>
              <a:ext uri="{FF2B5EF4-FFF2-40B4-BE49-F238E27FC236}">
                <a16:creationId xmlns:a16="http://schemas.microsoft.com/office/drawing/2014/main" id="{8DE72243-928E-44C3-A41A-E35E55413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Lagrangian Multiplier vs. Dynamic Programming</a:t>
            </a:r>
          </a:p>
        </p:txBody>
      </p:sp>
      <p:pic>
        <p:nvPicPr>
          <p:cNvPr id="25603" name="Picture 3" descr="dp4">
            <a:extLst>
              <a:ext uri="{FF2B5EF4-FFF2-40B4-BE49-F238E27FC236}">
                <a16:creationId xmlns:a16="http://schemas.microsoft.com/office/drawing/2014/main" id="{514796F6-910C-4A36-A883-A892CD6D1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1509713"/>
            <a:ext cx="5245100" cy="473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投影片編號版面配置區 5">
            <a:extLst>
              <a:ext uri="{FF2B5EF4-FFF2-40B4-BE49-F238E27FC236}">
                <a16:creationId xmlns:a16="http://schemas.microsoft.com/office/drawing/2014/main" id="{1D05F19D-A711-4F10-B4F1-26656CA9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5CF2EBB-28A7-4497-A4A6-4DC1D8B11A9B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>
            <a:extLst>
              <a:ext uri="{FF2B5EF4-FFF2-40B4-BE49-F238E27FC236}">
                <a16:creationId xmlns:a16="http://schemas.microsoft.com/office/drawing/2014/main" id="{1EB40F47-16DB-4A02-ACAA-D1D4039E9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Lagrangian Multiplier vs. Dynamic Programming (Cont.)</a:t>
            </a:r>
          </a:p>
        </p:txBody>
      </p:sp>
      <p:sp>
        <p:nvSpPr>
          <p:cNvPr id="843779" name="Rectangle 3">
            <a:extLst>
              <a:ext uri="{FF2B5EF4-FFF2-40B4-BE49-F238E27FC236}">
                <a16:creationId xmlns:a16="http://schemas.microsoft.com/office/drawing/2014/main" id="{E9EBBAA3-4073-4506-A033-3CCEC91342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0690" y="1450977"/>
            <a:ext cx="8256587" cy="4721225"/>
          </a:xfrm>
        </p:spPr>
        <p:txBody>
          <a:bodyPr/>
          <a:lstStyle/>
          <a:p>
            <a:pPr marL="342900" indent="-342900">
              <a:defRPr/>
            </a:pPr>
            <a:r>
              <a:rPr lang="en-US" altLang="zh-TW">
                <a:ea typeface="新細明體" pitchFamily="18" charset="-120"/>
              </a:rPr>
              <a:t>Lagrangian Multiplier</a:t>
            </a:r>
          </a:p>
          <a:p>
            <a:pPr marL="742950" lvl="1" indent="-285750">
              <a:defRPr/>
            </a:pPr>
            <a:r>
              <a:rPr lang="en-US" altLang="zh-TW">
                <a:ea typeface="新細明體" pitchFamily="18" charset="-120"/>
              </a:rPr>
              <a:t>is limited to select only the operating points on the convex hull of the overall R-D characteristic</a:t>
            </a:r>
          </a:p>
          <a:p>
            <a:pPr marL="742950" lvl="1" indent="-285750">
              <a:defRPr/>
            </a:pPr>
            <a:r>
              <a:rPr lang="en-US" altLang="zh-TW">
                <a:ea typeface="新細明體" pitchFamily="18" charset="-120"/>
              </a:rPr>
              <a:t>fast algorithm is available due the convex hull property (Bisection search)</a:t>
            </a:r>
          </a:p>
          <a:p>
            <a:pPr marL="342900" indent="-342900">
              <a:defRPr/>
            </a:pPr>
            <a:r>
              <a:rPr lang="en-US" altLang="zh-TW">
                <a:ea typeface="新細明體" pitchFamily="18" charset="-120"/>
              </a:rPr>
              <a:t>Dynamic Programming</a:t>
            </a:r>
          </a:p>
          <a:p>
            <a:pPr marL="742950" lvl="1" indent="-285750">
              <a:defRPr/>
            </a:pPr>
            <a:r>
              <a:rPr lang="en-US" altLang="zh-TW">
                <a:ea typeface="新細明體" pitchFamily="18" charset="-120"/>
              </a:rPr>
              <a:t>relatively large computation and memory cost</a:t>
            </a:r>
          </a:p>
          <a:p>
            <a:pPr marL="742950" lvl="1" indent="-285750">
              <a:defRPr/>
            </a:pPr>
            <a:r>
              <a:rPr lang="en-US" altLang="zh-TW">
                <a:ea typeface="新細明體" pitchFamily="18" charset="-120"/>
              </a:rPr>
              <a:t>the complexity gets close to exhaustive search if the depth of dependency is deep</a:t>
            </a:r>
          </a:p>
        </p:txBody>
      </p:sp>
      <p:sp>
        <p:nvSpPr>
          <p:cNvPr id="26628" name="投影片編號版面配置區 5">
            <a:extLst>
              <a:ext uri="{FF2B5EF4-FFF2-40B4-BE49-F238E27FC236}">
                <a16:creationId xmlns:a16="http://schemas.microsoft.com/office/drawing/2014/main" id="{4210512B-C13F-4AA3-8F38-B4377628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6B0D5E3-F2A5-4AF0-AD14-4BC0EEA38DAC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>
            <a:extLst>
              <a:ext uri="{FF2B5EF4-FFF2-40B4-BE49-F238E27FC236}">
                <a16:creationId xmlns:a16="http://schemas.microsoft.com/office/drawing/2014/main" id="{70840334-F518-43B0-B538-A7A13CD09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altLang="zh-TW" sz="3200">
                <a:ea typeface="新細明體" pitchFamily="18" charset="-120"/>
              </a:rPr>
              <a:t>H.263+: TMN8</a:t>
            </a:r>
          </a:p>
        </p:txBody>
      </p:sp>
      <p:sp>
        <p:nvSpPr>
          <p:cNvPr id="842755" name="Rectangle 3">
            <a:extLst>
              <a:ext uri="{FF2B5EF4-FFF2-40B4-BE49-F238E27FC236}">
                <a16:creationId xmlns:a16="http://schemas.microsoft.com/office/drawing/2014/main" id="{90440C82-7155-4ADC-81D3-E9E0E559F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565" y="1143000"/>
            <a:ext cx="8809037" cy="5486400"/>
          </a:xfrm>
        </p:spPr>
        <p:txBody>
          <a:bodyPr/>
          <a:lstStyle/>
          <a:p>
            <a:pPr marL="495300" indent="-495300">
              <a:tabLst>
                <a:tab pos="663575" algn="l"/>
                <a:tab pos="1139825" algn="l"/>
                <a:tab pos="1428750" algn="l"/>
              </a:tabLst>
              <a:defRPr/>
            </a:pPr>
            <a:r>
              <a:rPr lang="en-GB" altLang="zh-TW" sz="2400" dirty="0">
                <a:ea typeface="新細明體" panose="02020500000000000000" pitchFamily="18" charset="-120"/>
              </a:rPr>
              <a:t>In the frame-layer, a target number of bits per frame is selected. In the macroblock-layer, the quantization parameter (QP) is adapted to achieve that target.</a:t>
            </a:r>
          </a:p>
          <a:p>
            <a:pPr marL="495300" indent="-495300">
              <a:tabLst>
                <a:tab pos="663575" algn="l"/>
                <a:tab pos="1139825" algn="l"/>
                <a:tab pos="1428750" algn="l"/>
              </a:tabLst>
              <a:defRPr/>
            </a:pPr>
            <a:r>
              <a:rPr lang="en-GB" altLang="zh-TW" sz="2400" dirty="0">
                <a:ea typeface="新細明體" panose="02020500000000000000" pitchFamily="18" charset="-120"/>
              </a:rPr>
              <a:t>Frame-Layer Rate Control</a:t>
            </a:r>
          </a:p>
          <a:p>
            <a:pPr marL="495300" indent="-495300">
              <a:tabLst>
                <a:tab pos="663575" algn="l"/>
                <a:tab pos="1139825" algn="l"/>
                <a:tab pos="1428750" algn="l"/>
              </a:tabLst>
              <a:defRPr/>
            </a:pPr>
            <a:endParaRPr lang="en-GB" altLang="zh-TW" sz="2400" dirty="0">
              <a:ea typeface="新細明體" panose="02020500000000000000" pitchFamily="18" charset="-120"/>
            </a:endParaRPr>
          </a:p>
          <a:p>
            <a:pPr marL="495300" indent="-495300">
              <a:buNone/>
              <a:tabLst>
                <a:tab pos="663575" algn="l"/>
                <a:tab pos="1139825" algn="l"/>
                <a:tab pos="1428750" algn="l"/>
              </a:tabLst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Let 	H - Number of bits produced by the previous encoded frame.</a:t>
            </a:r>
          </a:p>
          <a:p>
            <a:pPr marL="495300" indent="-495300">
              <a:buNone/>
              <a:tabLst>
                <a:tab pos="663575" algn="l"/>
                <a:tab pos="1139825" algn="l"/>
                <a:tab pos="1428750" algn="l"/>
              </a:tabLst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	R - Target bit rate in bits per second (e.g., 10000 bps, 24000 bps, etc.).</a:t>
            </a:r>
          </a:p>
          <a:p>
            <a:pPr marL="495300" indent="-495300">
              <a:buNone/>
              <a:tabLst>
                <a:tab pos="663575" algn="l"/>
                <a:tab pos="1139825" algn="l"/>
                <a:tab pos="1428750" algn="l"/>
              </a:tabLst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	G  - Frame rate of the original video sequence in frames per second (e.g. 30 fps)</a:t>
            </a:r>
          </a:p>
          <a:p>
            <a:pPr marL="495300" indent="-495300">
              <a:buNone/>
              <a:tabLst>
                <a:tab pos="663575" algn="l"/>
                <a:tab pos="1139825" algn="l"/>
                <a:tab pos="1428750" algn="l"/>
              </a:tabLst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	F  - Target frame rate in frames per second (e.g., 7.5 fps, 10 fps, etc.). G/F must be an integer</a:t>
            </a:r>
          </a:p>
          <a:p>
            <a:pPr marL="495300" indent="-495300">
              <a:buNone/>
              <a:tabLst>
                <a:tab pos="663575" algn="l"/>
                <a:tab pos="1139825" algn="l"/>
                <a:tab pos="1428750" algn="l"/>
              </a:tabLst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	M - Threshold for frame skipping. By default, set M= R/F. (M/R is the maximum buffer delay.)</a:t>
            </a:r>
          </a:p>
          <a:p>
            <a:pPr marL="495300" indent="-495300">
              <a:buNone/>
              <a:tabLst>
                <a:tab pos="663575" algn="l"/>
                <a:tab pos="1139825" algn="l"/>
                <a:tab pos="1428750" algn="l"/>
              </a:tabLst>
              <a:defRPr/>
            </a:pPr>
            <a:r>
              <a:rPr lang="en-US" altLang="zh-TW" sz="2000" b="1" i="1" dirty="0">
                <a:ea typeface="新細明體" panose="02020500000000000000" pitchFamily="18" charset="-120"/>
              </a:rPr>
              <a:t>	A -  Target buffer delay is AM sec. By default, set  A= 0.1.</a:t>
            </a:r>
          </a:p>
        </p:txBody>
      </p:sp>
      <p:sp>
        <p:nvSpPr>
          <p:cNvPr id="27652" name="投影片編號版面配置區 5">
            <a:extLst>
              <a:ext uri="{FF2B5EF4-FFF2-40B4-BE49-F238E27FC236}">
                <a16:creationId xmlns:a16="http://schemas.microsoft.com/office/drawing/2014/main" id="{D1E0BABF-41EE-4CB0-91DB-0FA8E504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21E70F4-C53B-4610-BC33-CB63FF38AE6B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>
            <a:extLst>
              <a:ext uri="{FF2B5EF4-FFF2-40B4-BE49-F238E27FC236}">
                <a16:creationId xmlns:a16="http://schemas.microsoft.com/office/drawing/2014/main" id="{3A19B44F-D8E8-4319-AFAE-73E3B77BD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Gray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H.263+: TMN8</a:t>
            </a:r>
          </a:p>
        </p:txBody>
      </p:sp>
      <p:sp>
        <p:nvSpPr>
          <p:cNvPr id="28676" name="投影片編號版面配置區 5">
            <a:extLst>
              <a:ext uri="{FF2B5EF4-FFF2-40B4-BE49-F238E27FC236}">
                <a16:creationId xmlns:a16="http://schemas.microsoft.com/office/drawing/2014/main" id="{8B3F17BB-CE4C-4C80-BA5D-A6C8EA4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Gray">
          <a:xfrm>
            <a:off x="6983413" y="624307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A75487D-6CA3-4AB0-9CAB-688092562FD8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3">
                <a:extLst>
                  <a:ext uri="{FF2B5EF4-FFF2-40B4-BE49-F238E27FC236}">
                    <a16:creationId xmlns:a16="http://schemas.microsoft.com/office/drawing/2014/main" id="{49E85FF0-8307-45DA-A423-98077681B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3813" y="1293997"/>
                <a:ext cx="11182525" cy="2862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indent="45085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4508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The number of bits in the encoder buffer is W = max (W + H - R/F, 0) .</a:t>
                </a:r>
                <a:endParaRPr kumimoji="0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4508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Set skip = 1. </a:t>
                </a:r>
              </a:p>
              <a:p>
                <a:pPr marL="0" marR="0" lvl="0" indent="4508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4508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           While W &gt; M</a:t>
                </a:r>
                <a:endParaRPr kumimoji="0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4508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           {</a:t>
                </a:r>
                <a:endParaRPr kumimoji="0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4508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                     W= max (W - R/F, 0)</a:t>
                </a:r>
                <a:endParaRPr kumimoji="0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4508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                     skip++</a:t>
                </a:r>
                <a:endParaRPr kumimoji="0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4508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           }</a:t>
                </a:r>
                <a:endParaRPr kumimoji="0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4508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 Skip encoding the next  “</a:t>
                </a:r>
                <a14:m>
                  <m:oMath xmlns:m="http://schemas.openxmlformats.org/officeDocument/2006/math">
                    <m:r>
                      <a: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𝑠𝑘</m:t>
                    </m:r>
                    <m:r>
                      <m:rPr>
                        <m:sty m:val="p"/>
                      </m:rPr>
                      <a: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ip</m:t>
                    </m:r>
                    <m:r>
                      <a: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type m:val="lin"/>
                        <m:ctrlPr>
                          <a:rPr kumimoji="0" lang="en-US" altLang="zh-TW" sz="20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TW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kumimoji="0" lang="en-US" altLang="zh-TW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  <m:r>
                      <a: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kumimoji="0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13">
                <a:extLst>
                  <a:ext uri="{FF2B5EF4-FFF2-40B4-BE49-F238E27FC236}">
                    <a16:creationId xmlns:a16="http://schemas.microsoft.com/office/drawing/2014/main" id="{49E85FF0-8307-45DA-A423-98077681B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63813" y="1293997"/>
                <a:ext cx="11182525" cy="2862322"/>
              </a:xfrm>
              <a:prstGeom prst="rect">
                <a:avLst/>
              </a:prstGeom>
              <a:blipFill>
                <a:blip r:embed="rId2"/>
                <a:stretch>
                  <a:fillRect t="-426" b="-251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4">
            <a:extLst>
              <a:ext uri="{FF2B5EF4-FFF2-40B4-BE49-F238E27FC236}">
                <a16:creationId xmlns:a16="http://schemas.microsoft.com/office/drawing/2014/main" id="{79496090-2564-433C-951F-35FE9B075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997" y="3716031"/>
            <a:ext cx="34868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” frames of the original video 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7D46BEAD-C995-4734-9835-E1618C29B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000" y="5282068"/>
            <a:ext cx="10126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where      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65F7A8-6D76-4977-B7A7-631CA24604DB}"/>
              </a:ext>
            </a:extLst>
          </p:cNvPr>
          <p:cNvSpPr/>
          <p:nvPr/>
        </p:nvSpPr>
        <p:spPr>
          <a:xfrm>
            <a:off x="463183" y="4610928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The target number of bits per frame is:</a:t>
            </a:r>
            <a:endParaRPr lang="en-US" altLang="zh-TW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0C3D4A-EF4B-4B0F-ABBC-4F7994A78562}"/>
              </a:ext>
            </a:extLst>
          </p:cNvPr>
          <p:cNvSpPr/>
          <p:nvPr/>
        </p:nvSpPr>
        <p:spPr>
          <a:xfrm>
            <a:off x="470678" y="4132842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Sequence.</a:t>
            </a:r>
            <a:endParaRPr lang="en-US" altLang="zh-TW" sz="20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24D84AA-08B8-4AC4-9E47-2460314E4247}"/>
                  </a:ext>
                </a:extLst>
              </p:cNvPr>
              <p:cNvSpPr/>
              <p:nvPr/>
            </p:nvSpPr>
            <p:spPr>
              <a:xfrm>
                <a:off x="537940" y="5177585"/>
                <a:ext cx="1276440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  <m:r>
                        <a:rPr lang="en-US" altLang="zh-TW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i="0" dirty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24D84AA-08B8-4AC4-9E47-2460314E4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40" y="5177585"/>
                <a:ext cx="1276440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9E62A09-4375-4496-A0E1-214398228BC3}"/>
                  </a:ext>
                </a:extLst>
              </p:cNvPr>
              <p:cNvSpPr/>
              <p:nvPr/>
            </p:nvSpPr>
            <p:spPr>
              <a:xfrm>
                <a:off x="3608573" y="5019404"/>
                <a:ext cx="3398797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TW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num>
                                  <m:den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den>
                                </m:f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TW" b="0" i="0" dirty="0" smtClean="0">
                                    <a:latin typeface="Cambria Math" panose="02040503050406030204" pitchFamily="18" charset="0"/>
                                  </a:rPr>
                                  <m:t>     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b="0" i="0" dirty="0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a:rPr lang="en-US" altLang="zh-TW" i="0" dirty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TW" i="0" dirty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TW" i="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TW" i="0" dirty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𝑂𝑡h𝑒𝑟𝑤𝑖𝑠𝑒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9E62A09-4375-4496-A0E1-214398228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573" y="5019404"/>
                <a:ext cx="3398797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>
            <a:extLst>
              <a:ext uri="{FF2B5EF4-FFF2-40B4-BE49-F238E27FC236}">
                <a16:creationId xmlns:a16="http://schemas.microsoft.com/office/drawing/2014/main" id="{94570A86-02EF-424D-9546-86ED58AF8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Rate-Distortion Optimization</a:t>
            </a:r>
          </a:p>
        </p:txBody>
      </p:sp>
      <p:sp>
        <p:nvSpPr>
          <p:cNvPr id="840707" name="Rectangle 3">
            <a:extLst>
              <a:ext uri="{FF2B5EF4-FFF2-40B4-BE49-F238E27FC236}">
                <a16:creationId xmlns:a16="http://schemas.microsoft.com/office/drawing/2014/main" id="{864D4A32-2D2A-479E-ADAC-37BEAFCF4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114800"/>
          </a:xfrm>
        </p:spPr>
        <p:txBody>
          <a:bodyPr/>
          <a:lstStyle/>
          <a:p>
            <a:pPr marL="342900" indent="-342900">
              <a:buNone/>
              <a:defRPr/>
            </a:pPr>
            <a:r>
              <a:rPr lang="en-US" altLang="zh-TW" dirty="0">
                <a:ea typeface="新細明體" pitchFamily="18" charset="-120"/>
              </a:rPr>
              <a:t>Constrained Optimization Problem:</a:t>
            </a:r>
          </a:p>
          <a:p>
            <a:pPr marL="742950" lvl="1" indent="-285750">
              <a:buNone/>
              <a:defRPr/>
            </a:pPr>
            <a:r>
              <a:rPr lang="en-US" altLang="zh-TW" sz="2800" dirty="0">
                <a:ea typeface="新細明體" pitchFamily="18" charset="-120"/>
              </a:rPr>
              <a:t>Choose </a:t>
            </a:r>
            <a:r>
              <a:rPr lang="en-US" altLang="zh-TW" sz="2800" i="1" dirty="0">
                <a:ea typeface="新細明體" pitchFamily="18" charset="-120"/>
              </a:rPr>
              <a:t>q=</a:t>
            </a:r>
            <a:r>
              <a:rPr lang="en-US" altLang="zh-TW" sz="2800" dirty="0">
                <a:ea typeface="新細明體" pitchFamily="18" charset="-120"/>
              </a:rPr>
              <a:t>{</a:t>
            </a:r>
            <a:r>
              <a:rPr lang="en-US" altLang="zh-TW" sz="2800" i="1" dirty="0">
                <a:ea typeface="新細明體" pitchFamily="18" charset="-120"/>
              </a:rPr>
              <a:t>q</a:t>
            </a:r>
            <a:r>
              <a:rPr lang="en-US" altLang="zh-TW" sz="2800" i="1" baseline="-25000" dirty="0">
                <a:ea typeface="新細明體" pitchFamily="18" charset="-120"/>
              </a:rPr>
              <a:t>i</a:t>
            </a:r>
            <a:r>
              <a:rPr lang="en-US" altLang="zh-TW" sz="2800" dirty="0">
                <a:ea typeface="新細明體" pitchFamily="18" charset="-120"/>
              </a:rPr>
              <a:t>}, to minimize </a:t>
            </a:r>
            <a:r>
              <a:rPr lang="en-US" altLang="zh-TW" sz="2800" i="1" dirty="0">
                <a:ea typeface="新細明體" pitchFamily="18" charset="-120"/>
              </a:rPr>
              <a:t>D</a:t>
            </a:r>
            <a:r>
              <a:rPr lang="en-US" altLang="zh-TW" sz="2800" dirty="0">
                <a:ea typeface="新細明體" pitchFamily="18" charset="-120"/>
              </a:rPr>
              <a:t>(</a:t>
            </a:r>
            <a:r>
              <a:rPr lang="en-US" altLang="zh-TW" sz="2800" i="1" dirty="0">
                <a:ea typeface="新細明體" pitchFamily="18" charset="-120"/>
              </a:rPr>
              <a:t>q</a:t>
            </a:r>
            <a:r>
              <a:rPr lang="en-US" altLang="zh-TW" sz="2800" dirty="0">
                <a:ea typeface="新細明體" pitchFamily="18" charset="-120"/>
              </a:rPr>
              <a:t>), given constraint </a:t>
            </a:r>
            <a:r>
              <a:rPr lang="en-US" altLang="zh-TW" sz="2800" i="1" dirty="0">
                <a:ea typeface="新細明體" pitchFamily="18" charset="-120"/>
              </a:rPr>
              <a:t>R</a:t>
            </a:r>
            <a:r>
              <a:rPr lang="en-US" altLang="zh-TW" sz="2800" dirty="0">
                <a:ea typeface="新細明體" pitchFamily="18" charset="-120"/>
              </a:rPr>
              <a:t>(</a:t>
            </a:r>
            <a:r>
              <a:rPr lang="en-US" altLang="zh-TW" sz="2800" i="1" dirty="0">
                <a:ea typeface="新細明體" pitchFamily="18" charset="-120"/>
              </a:rPr>
              <a:t>q</a:t>
            </a:r>
            <a:r>
              <a:rPr lang="en-US" altLang="zh-TW" sz="2800" dirty="0">
                <a:ea typeface="新細明體" pitchFamily="18" charset="-120"/>
              </a:rPr>
              <a:t>)</a:t>
            </a:r>
            <a:r>
              <a:rPr lang="en-US" altLang="zh-TW" sz="2800" i="1" dirty="0">
                <a:ea typeface="新細明體" pitchFamily="18" charset="-120"/>
              </a:rPr>
              <a:t>=B. </a:t>
            </a:r>
            <a:r>
              <a:rPr lang="en-US" altLang="zh-TW" sz="2800" dirty="0">
                <a:ea typeface="新細明體" pitchFamily="18" charset="-120"/>
              </a:rPr>
              <a:t>(</a:t>
            </a:r>
            <a:r>
              <a:rPr lang="en-US" altLang="zh-TW" sz="2800" i="1" dirty="0" err="1">
                <a:ea typeface="新細明體" pitchFamily="18" charset="-120"/>
              </a:rPr>
              <a:t>i</a:t>
            </a:r>
            <a:r>
              <a:rPr lang="en-US" altLang="zh-TW" sz="2800" i="1" dirty="0">
                <a:ea typeface="新細明體" pitchFamily="18" charset="-120"/>
              </a:rPr>
              <a:t>=1,2,…,N</a:t>
            </a:r>
            <a:r>
              <a:rPr lang="en-US" altLang="zh-TW" sz="2800" dirty="0">
                <a:ea typeface="新細明體" pitchFamily="18" charset="-120"/>
              </a:rPr>
              <a:t>)</a:t>
            </a:r>
            <a:r>
              <a:rPr lang="en-US" altLang="zh-TW" sz="2800" i="1" dirty="0">
                <a:ea typeface="新細明體" pitchFamily="18" charset="-120"/>
              </a:rPr>
              <a:t>.</a:t>
            </a:r>
          </a:p>
          <a:p>
            <a:pPr marL="342900" indent="-342900">
              <a:buNone/>
              <a:defRPr/>
            </a:pPr>
            <a:r>
              <a:rPr lang="en-US" altLang="zh-TW" dirty="0">
                <a:ea typeface="新細明體" pitchFamily="18" charset="-120"/>
              </a:rPr>
              <a:t>    </a:t>
            </a:r>
            <a:r>
              <a:rPr lang="en-US" altLang="zh-TW" sz="2400" i="1" dirty="0">
                <a:ea typeface="新細明體" pitchFamily="18" charset="-120"/>
              </a:rPr>
              <a:t>D(q)</a:t>
            </a:r>
            <a:r>
              <a:rPr lang="en-US" altLang="zh-TW" sz="2400" dirty="0">
                <a:ea typeface="新細明體" pitchFamily="18" charset="-120"/>
              </a:rPr>
              <a:t> is the “</a:t>
            </a:r>
            <a:r>
              <a:rPr lang="en-US" altLang="zh-TW" sz="2400" i="1" dirty="0">
                <a:ea typeface="新細明體" pitchFamily="18" charset="-120"/>
              </a:rPr>
              <a:t>object function</a:t>
            </a:r>
            <a:r>
              <a:rPr lang="en-US" altLang="zh-TW" sz="2400" dirty="0">
                <a:ea typeface="新細明體" pitchFamily="18" charset="-120"/>
              </a:rPr>
              <a:t>”, </a:t>
            </a:r>
            <a:r>
              <a:rPr lang="en-US" altLang="zh-TW" sz="2400" i="1" dirty="0">
                <a:ea typeface="新細明體" pitchFamily="18" charset="-120"/>
              </a:rPr>
              <a:t>R</a:t>
            </a:r>
            <a:r>
              <a:rPr lang="en-US" altLang="zh-TW" sz="2400" dirty="0">
                <a:ea typeface="新細明體" pitchFamily="18" charset="-120"/>
              </a:rPr>
              <a:t>(</a:t>
            </a:r>
            <a:r>
              <a:rPr lang="en-US" altLang="zh-TW" sz="2400" i="1" dirty="0">
                <a:ea typeface="新細明體" pitchFamily="18" charset="-120"/>
              </a:rPr>
              <a:t>q</a:t>
            </a:r>
            <a:r>
              <a:rPr lang="en-US" altLang="zh-TW" sz="2400" dirty="0">
                <a:ea typeface="新細明體" pitchFamily="18" charset="-120"/>
              </a:rPr>
              <a:t>) is the “</a:t>
            </a:r>
            <a:r>
              <a:rPr lang="en-US" altLang="zh-TW" sz="2400" i="1" dirty="0">
                <a:ea typeface="新細明體" pitchFamily="18" charset="-120"/>
              </a:rPr>
              <a:t>constraint</a:t>
            </a:r>
            <a:r>
              <a:rPr lang="en-US" altLang="zh-TW" sz="2400" dirty="0">
                <a:ea typeface="新細明體" pitchFamily="18" charset="-120"/>
              </a:rPr>
              <a:t>”, </a:t>
            </a:r>
            <a:r>
              <a:rPr lang="en-US" altLang="zh-TW" sz="2400" i="1" dirty="0">
                <a:ea typeface="新細明體" pitchFamily="18" charset="-120"/>
              </a:rPr>
              <a:t>q</a:t>
            </a:r>
            <a:r>
              <a:rPr lang="en-US" altLang="zh-TW" sz="2400" dirty="0">
                <a:ea typeface="新細明體" pitchFamily="18" charset="-120"/>
              </a:rPr>
              <a:t> is the set of quantization step-sizes to be determined, N is the dimension of the </a:t>
            </a:r>
            <a:r>
              <a:rPr lang="en-US" altLang="zh-TW" sz="2400" i="1" dirty="0">
                <a:ea typeface="新細明體" pitchFamily="18" charset="-120"/>
              </a:rPr>
              <a:t>q</a:t>
            </a:r>
            <a:r>
              <a:rPr lang="en-US" altLang="zh-TW" sz="2400" dirty="0">
                <a:ea typeface="新細明體" pitchFamily="18" charset="-120"/>
              </a:rPr>
              <a:t>.</a:t>
            </a:r>
          </a:p>
          <a:p>
            <a:pPr marL="342900" indent="-342900">
              <a:buNone/>
              <a:defRPr/>
            </a:pPr>
            <a:endParaRPr lang="en-US" altLang="zh-TW" sz="2400" dirty="0">
              <a:ea typeface="新細明體" pitchFamily="18" charset="-120"/>
            </a:endParaRPr>
          </a:p>
          <a:p>
            <a:pPr marL="742950" lvl="1" indent="-285750">
              <a:buNone/>
              <a:defRPr/>
            </a:pPr>
            <a:r>
              <a:rPr lang="en-US" altLang="zh-TW" dirty="0">
                <a:ea typeface="新細明體" pitchFamily="18" charset="-120"/>
              </a:rPr>
              <a:t>   Note: In rate control case, </a:t>
            </a:r>
            <a:r>
              <a:rPr lang="en-US" altLang="zh-TW" i="1" dirty="0">
                <a:ea typeface="新細明體" pitchFamily="18" charset="-120"/>
              </a:rPr>
              <a:t>D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i="1" dirty="0">
                <a:ea typeface="新細明體" pitchFamily="18" charset="-120"/>
              </a:rPr>
              <a:t>q</a:t>
            </a:r>
            <a:r>
              <a:rPr lang="en-US" altLang="zh-TW" dirty="0">
                <a:ea typeface="新細明體" pitchFamily="18" charset="-120"/>
              </a:rPr>
              <a:t>) is the distortion, </a:t>
            </a:r>
            <a:r>
              <a:rPr lang="en-US" altLang="zh-TW" i="1" dirty="0">
                <a:ea typeface="新細明體" pitchFamily="18" charset="-120"/>
              </a:rPr>
              <a:t>q</a:t>
            </a:r>
            <a:r>
              <a:rPr lang="en-US" altLang="zh-TW" dirty="0">
                <a:ea typeface="新細明體" pitchFamily="18" charset="-120"/>
              </a:rPr>
              <a:t> represents the quantization parameters, </a:t>
            </a:r>
            <a:r>
              <a:rPr lang="en-US" altLang="zh-TW" i="1" dirty="0">
                <a:ea typeface="新細明體" pitchFamily="18" charset="-120"/>
              </a:rPr>
              <a:t>R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i="1" dirty="0">
                <a:ea typeface="新細明體" pitchFamily="18" charset="-120"/>
              </a:rPr>
              <a:t>q</a:t>
            </a:r>
            <a:r>
              <a:rPr lang="en-US" altLang="zh-TW" dirty="0">
                <a:ea typeface="新細明體" pitchFamily="18" charset="-120"/>
              </a:rPr>
              <a:t>) is the rate (number of bits), B is the number of bits for the frame.</a:t>
            </a:r>
          </a:p>
        </p:txBody>
      </p:sp>
      <p:sp>
        <p:nvSpPr>
          <p:cNvPr id="29700" name="投影片編號版面配置區 5">
            <a:extLst>
              <a:ext uri="{FF2B5EF4-FFF2-40B4-BE49-F238E27FC236}">
                <a16:creationId xmlns:a16="http://schemas.microsoft.com/office/drawing/2014/main" id="{33E6C13A-8248-4CED-A1DC-33E759F9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525B652-F31C-4719-8246-BB78B53FFDAF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>
            <a:extLst>
              <a:ext uri="{FF2B5EF4-FFF2-40B4-BE49-F238E27FC236}">
                <a16:creationId xmlns:a16="http://schemas.microsoft.com/office/drawing/2014/main" id="{CDF218D2-72C6-4650-9814-8093D48E5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100000"/>
              </a:spcBef>
              <a:defRPr/>
            </a:pPr>
            <a:r>
              <a:rPr lang="en-US" altLang="zh-TW" sz="3200">
                <a:ea typeface="新細明體" pitchFamily="18" charset="-120"/>
              </a:rPr>
              <a:t>Solution by Lagrangian Multiplier</a:t>
            </a:r>
          </a:p>
        </p:txBody>
      </p:sp>
      <p:sp>
        <p:nvSpPr>
          <p:cNvPr id="839683" name="Rectangle 3">
            <a:extLst>
              <a:ext uri="{FF2B5EF4-FFF2-40B4-BE49-F238E27FC236}">
                <a16:creationId xmlns:a16="http://schemas.microsoft.com/office/drawing/2014/main" id="{9078A1C3-CC36-4F0F-968A-76C7DA4A8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572000"/>
          </a:xfrm>
        </p:spPr>
        <p:txBody>
          <a:bodyPr/>
          <a:lstStyle/>
          <a:p>
            <a:pPr marL="342900" indent="-342900"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Introduce </a:t>
            </a:r>
            <a:r>
              <a:rPr lang="en-US" altLang="zh-TW" dirty="0" err="1">
                <a:ea typeface="新細明體" panose="02020500000000000000" pitchFamily="18" charset="-120"/>
              </a:rPr>
              <a:t>Lagrangian</a:t>
            </a:r>
            <a:r>
              <a:rPr lang="en-US" altLang="zh-TW" dirty="0">
                <a:ea typeface="新細明體" panose="02020500000000000000" pitchFamily="18" charset="-120"/>
              </a:rPr>
              <a:t> Multiplier 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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and convert it to an unconstrained problem:</a:t>
            </a:r>
          </a:p>
          <a:p>
            <a:pPr marL="742950" lvl="1" indent="-285750">
              <a:defRPr/>
            </a:pPr>
            <a:r>
              <a:rPr lang="en-US" altLang="zh-TW" sz="2800" dirty="0" err="1">
                <a:ea typeface="新細明體" panose="02020500000000000000" pitchFamily="18" charset="-120"/>
                <a:sym typeface="Symbol" panose="05050102010706020507" pitchFamily="18" charset="2"/>
              </a:rPr>
              <a:t>Min</a:t>
            </a:r>
            <a:r>
              <a:rPr lang="en-US" altLang="zh-TW" sz="2800" i="1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q</a:t>
            </a:r>
            <a:r>
              <a:rPr lang="en-US" altLang="zh-TW" sz="2800" dirty="0">
                <a:ea typeface="新細明體" panose="02020500000000000000" pitchFamily="18" charset="-120"/>
                <a:sym typeface="Symbol" panose="05050102010706020507" pitchFamily="18" charset="2"/>
              </a:rPr>
              <a:t> [</a:t>
            </a:r>
            <a:r>
              <a:rPr lang="en-US" altLang="zh-TW" sz="2800" i="1" dirty="0">
                <a:ea typeface="新細明體" panose="02020500000000000000" pitchFamily="18" charset="-120"/>
                <a:sym typeface="Symbol" panose="05050102010706020507" pitchFamily="18" charset="2"/>
              </a:rPr>
              <a:t>J=D(q)+ (R(q)-B)</a:t>
            </a:r>
            <a:r>
              <a:rPr lang="en-US" altLang="zh-TW" sz="2800" dirty="0">
                <a:ea typeface="新細明體" panose="02020500000000000000" pitchFamily="18" charset="-120"/>
                <a:sym typeface="Symbol" panose="05050102010706020507" pitchFamily="18" charset="2"/>
              </a:rPr>
              <a:t>]</a:t>
            </a:r>
          </a:p>
          <a:p>
            <a:pPr marL="342900" indent="-342900">
              <a:defRPr/>
            </a:pP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Partial derivatives on 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q</a:t>
            </a:r>
            <a:r>
              <a:rPr lang="en-US" altLang="zh-TW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, 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should be zero:</a:t>
            </a:r>
          </a:p>
          <a:p>
            <a:pPr marL="742950" lvl="1" indent="-285750">
              <a:defRPr/>
            </a:pPr>
            <a:r>
              <a:rPr lang="en-US" altLang="zh-TW" sz="2800" i="1" dirty="0">
                <a:ea typeface="新細明體" panose="02020500000000000000" pitchFamily="18" charset="-120"/>
                <a:sym typeface="Symbol" panose="05050102010706020507" pitchFamily="18" charset="2"/>
              </a:rPr>
              <a:t> D/  q</a:t>
            </a:r>
            <a:r>
              <a:rPr lang="en-US" altLang="zh-TW" sz="28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800" i="1" dirty="0">
                <a:ea typeface="新細明體" panose="02020500000000000000" pitchFamily="18" charset="-120"/>
                <a:sym typeface="Symbol" panose="05050102010706020507" pitchFamily="18" charset="2"/>
              </a:rPr>
              <a:t>+ ( R/  q</a:t>
            </a:r>
            <a:r>
              <a:rPr lang="en-US" altLang="zh-TW" sz="28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800" i="1" dirty="0">
                <a:ea typeface="新細明體" panose="02020500000000000000" pitchFamily="18" charset="-120"/>
                <a:sym typeface="Symbol" panose="05050102010706020507" pitchFamily="18" charset="2"/>
              </a:rPr>
              <a:t>)=0</a:t>
            </a:r>
            <a:r>
              <a:rPr lang="en-US" altLang="zh-TW" sz="28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</a:p>
          <a:p>
            <a:pPr marL="742950" lvl="1" indent="-285750">
              <a:defRPr/>
            </a:pPr>
            <a:r>
              <a:rPr lang="en-US" altLang="zh-TW" sz="2800" i="1" dirty="0">
                <a:ea typeface="新細明體" panose="02020500000000000000" pitchFamily="18" charset="-120"/>
                <a:sym typeface="Symbol" panose="05050102010706020507" pitchFamily="18" charset="2"/>
              </a:rPr>
              <a:t>R(q)= B</a:t>
            </a:r>
          </a:p>
          <a:p>
            <a:pPr marL="342900" indent="-342900">
              <a:defRPr/>
            </a:pP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Now we have 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N+1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equations and 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N+1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unknowns (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q</a:t>
            </a:r>
            <a:r>
              <a:rPr lang="en-US" altLang="zh-TW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=1, 2,…,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)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– solvable!</a:t>
            </a:r>
          </a:p>
        </p:txBody>
      </p:sp>
      <p:sp>
        <p:nvSpPr>
          <p:cNvPr id="30724" name="投影片編號版面配置區 5">
            <a:extLst>
              <a:ext uri="{FF2B5EF4-FFF2-40B4-BE49-F238E27FC236}">
                <a16:creationId xmlns:a16="http://schemas.microsoft.com/office/drawing/2014/main" id="{5175937C-DED4-4FDD-AC06-247918B6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A85530F-908C-48D4-98C7-6A0558E26D2D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>
            <a:extLst>
              <a:ext uri="{FF2B5EF4-FFF2-40B4-BE49-F238E27FC236}">
                <a16:creationId xmlns:a16="http://schemas.microsoft.com/office/drawing/2014/main" id="{5EF09EB1-69B4-46F0-8BCD-40723204A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Gray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TW" sz="3200">
                <a:ea typeface="新細明體" pitchFamily="18" charset="-120"/>
              </a:rPr>
              <a:t>TMN8 MB-Layer Rate Control</a:t>
            </a:r>
          </a:p>
        </p:txBody>
      </p:sp>
      <p:sp>
        <p:nvSpPr>
          <p:cNvPr id="838659" name="Rectangle 3">
            <a:extLst>
              <a:ext uri="{FF2B5EF4-FFF2-40B4-BE49-F238E27FC236}">
                <a16:creationId xmlns:a16="http://schemas.microsoft.com/office/drawing/2014/main" id="{79C09587-6C81-41C8-AED5-E152A04BD5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Gray">
          <a:xfrm>
            <a:off x="609602" y="1219200"/>
            <a:ext cx="8105775" cy="1371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buNone/>
              <a:defRPr/>
            </a:pPr>
            <a:r>
              <a:rPr lang="en-US" altLang="zh-TW">
                <a:ea typeface="新細明體" panose="02020500000000000000" pitchFamily="18" charset="-120"/>
              </a:rPr>
              <a:t>Rate model for an MB (assuming DCT coefficients are Laplacian distributed with variance 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baseline="30000"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)</a:t>
            </a:r>
            <a:endParaRPr lang="en-US" altLang="zh-TW">
              <a:ea typeface="新細明體" panose="02020500000000000000" pitchFamily="18" charset="-120"/>
            </a:endParaRPr>
          </a:p>
          <a:p>
            <a:pPr marL="742950" lvl="1" indent="-285750">
              <a:lnSpc>
                <a:spcPct val="85000"/>
              </a:lnSpc>
              <a:buNone/>
              <a:defRPr/>
            </a:pPr>
            <a:endParaRPr lang="zh-TW" altLang="en-US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8" name="Object 4">
                <a:extLst>
                  <a:ext uri="{FF2B5EF4-FFF2-40B4-BE49-F238E27FC236}">
                    <a16:creationId xmlns:a16="http://schemas.microsoft.com/office/drawing/2014/main" id="{255C064B-B84B-466C-A90C-E812227A2AFF}"/>
                  </a:ext>
                </a:extLst>
              </p:cNvPr>
              <p:cNvSpPr txBox="1"/>
              <p:nvPr/>
            </p:nvSpPr>
            <p:spPr bwMode="blackGray">
              <a:xfrm>
                <a:off x="2909888" y="2466975"/>
                <a:ext cx="2698750" cy="1092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TW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zh-TW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TW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48" name="Object 4">
                <a:extLst>
                  <a:ext uri="{FF2B5EF4-FFF2-40B4-BE49-F238E27FC236}">
                    <a16:creationId xmlns:a16="http://schemas.microsoft.com/office/drawing/2014/main" id="{255C064B-B84B-466C-A90C-E812227A2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2909888" y="2466975"/>
                <a:ext cx="2698750" cy="109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8661" name="Rectangle 5">
            <a:extLst>
              <a:ext uri="{FF2B5EF4-FFF2-40B4-BE49-F238E27FC236}">
                <a16:creationId xmlns:a16="http://schemas.microsoft.com/office/drawing/2014/main" id="{D5F7ECD5-461F-4B67-BF0E-95CEE52FFF4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85800" y="3886200"/>
            <a:ext cx="777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 – number of pixels in one macroblock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K – model parameter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  <a:sym typeface="Symbol" pitchFamily="18" charset="2"/>
              </a:rPr>
              <a:t></a:t>
            </a:r>
            <a:r>
              <a:rPr lang="en-US" altLang="zh-TW" sz="2400" baseline="30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  <a:sym typeface="Symbol" pitchFamily="18" charset="2"/>
              </a:rPr>
              <a:t>2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  <a:sym typeface="Symbol" pitchFamily="18" charset="2"/>
              </a:rPr>
              <a:t> – variance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  <a:sym typeface="Symbol" pitchFamily="18" charset="2"/>
              </a:rPr>
              <a:t>i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  <a:sym typeface="Symbol" pitchFamily="18" charset="2"/>
              </a:rPr>
              <a:t> – quantization step size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  <a:sym typeface="Symbol" pitchFamily="18" charset="2"/>
              </a:rPr>
              <a:t>C – overhead for the frame (bits/pixel)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  <a:sym typeface="Symbol" pitchFamily="18" charset="2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  <a:sym typeface="Symbol" pitchFamily="18" charset="2"/>
              </a:rPr>
              <a:t>* - K and C are model parameters, will be updated dynamically</a:t>
            </a:r>
            <a:endParaRPr lang="en-US" altLang="zh-TW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1750" name="投影片編號版面配置區 7">
            <a:extLst>
              <a:ext uri="{FF2B5EF4-FFF2-40B4-BE49-F238E27FC236}">
                <a16:creationId xmlns:a16="http://schemas.microsoft.com/office/drawing/2014/main" id="{F19E3DF4-05F1-4D8F-A32F-A7554958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Gray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4042990-C051-48D9-B534-B0F49DDEFE7C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>
            <a:extLst>
              <a:ext uri="{FF2B5EF4-FFF2-40B4-BE49-F238E27FC236}">
                <a16:creationId xmlns:a16="http://schemas.microsoft.com/office/drawing/2014/main" id="{46178DEB-B0EE-4BDC-8359-425816A20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Gray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TMN8 MB-Layer Rate Control (Cont.)</a:t>
            </a:r>
          </a:p>
        </p:txBody>
      </p:sp>
      <p:sp>
        <p:nvSpPr>
          <p:cNvPr id="837635" name="Rectangle 3">
            <a:extLst>
              <a:ext uri="{FF2B5EF4-FFF2-40B4-BE49-F238E27FC236}">
                <a16:creationId xmlns:a16="http://schemas.microsoft.com/office/drawing/2014/main" id="{BD0432AD-D9F8-454F-BEC3-19045F6A0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Gray">
          <a:xfrm>
            <a:off x="685800" y="1524000"/>
            <a:ext cx="7772400" cy="533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buNone/>
              <a:defRPr/>
            </a:pPr>
            <a:r>
              <a:rPr lang="en-US" altLang="zh-TW">
                <a:ea typeface="新細明體" pitchFamily="18" charset="-120"/>
              </a:rPr>
              <a:t>Distortion Model – Mean Square Error (MSE)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2" name="Object 4">
                <a:extLst>
                  <a:ext uri="{FF2B5EF4-FFF2-40B4-BE49-F238E27FC236}">
                    <a16:creationId xmlns:a16="http://schemas.microsoft.com/office/drawing/2014/main" id="{335DE23B-8232-46D1-82ED-7184458F54AE}"/>
                  </a:ext>
                </a:extLst>
              </p:cNvPr>
              <p:cNvSpPr txBox="1"/>
              <p:nvPr/>
            </p:nvSpPr>
            <p:spPr bwMode="blackGray">
              <a:xfrm>
                <a:off x="1600200" y="2286000"/>
                <a:ext cx="2667000" cy="952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TW" altLang="en-US" sz="2200" i="1">
                              <a:latin typeface="Cambria Math" panose="02040503050406030204" pitchFamily="18" charset="0"/>
                            </a:rPr>
                            <m:t>𝑀𝑆𝐸</m:t>
                          </m:r>
                        </m:sub>
                      </m:sSub>
                      <m:r>
                        <a:rPr lang="zh-TW" alt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2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TW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zh-TW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TW" alt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TW" alt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f>
                            <m:fPr>
                              <m:ctrlPr>
                                <a:rPr lang="zh-TW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zh-TW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2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zh-TW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TW" alt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zh-TW" altLang="en-US" sz="22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32772" name="Object 4">
                <a:extLst>
                  <a:ext uri="{FF2B5EF4-FFF2-40B4-BE49-F238E27FC236}">
                    <a16:creationId xmlns:a16="http://schemas.microsoft.com/office/drawing/2014/main" id="{335DE23B-8232-46D1-82ED-7184458F5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1600200" y="2286000"/>
                <a:ext cx="2667000" cy="952500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7637" name="Rectangle 5">
            <a:extLst>
              <a:ext uri="{FF2B5EF4-FFF2-40B4-BE49-F238E27FC236}">
                <a16:creationId xmlns:a16="http://schemas.microsoft.com/office/drawing/2014/main" id="{EBA3EF82-3BFA-47F3-AE64-C1B4CDBB394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09600" y="3581400"/>
            <a:ext cx="7772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TW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 – number of macro-blocks in the frame</a:t>
            </a:r>
          </a:p>
          <a:p>
            <a:pPr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TW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 – model parameter</a:t>
            </a:r>
          </a:p>
          <a:p>
            <a:pPr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TW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Q</a:t>
            </a:r>
            <a:r>
              <a:rPr lang="en-US" altLang="zh-TW" sz="2800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 – quantization step size</a:t>
            </a:r>
            <a:endParaRPr lang="en-US" altLang="zh-TW" sz="28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32774" name="投影片編號版面配置區 8">
            <a:extLst>
              <a:ext uri="{FF2B5EF4-FFF2-40B4-BE49-F238E27FC236}">
                <a16:creationId xmlns:a16="http://schemas.microsoft.com/office/drawing/2014/main" id="{928727B5-0540-4121-B623-AA5EF114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Gray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B6A9A6A-EA15-4C95-A818-F878F93C886B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5" name="Object 9">
                <a:extLst>
                  <a:ext uri="{FF2B5EF4-FFF2-40B4-BE49-F238E27FC236}">
                    <a16:creationId xmlns:a16="http://schemas.microsoft.com/office/drawing/2014/main" id="{8223811E-03FD-4784-851B-A1C796EEAC95}"/>
                  </a:ext>
                </a:extLst>
              </p:cNvPr>
              <p:cNvSpPr txBox="1"/>
              <p:nvPr/>
            </p:nvSpPr>
            <p:spPr bwMode="blackWhite">
              <a:xfrm>
                <a:off x="1224181" y="5105400"/>
                <a:ext cx="5674366" cy="1257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TW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TW" altLang="en-US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TW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>
                                  <m:fPr>
                                    <m:ctrlPr>
                                      <a:rPr lang="zh-TW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2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num>
                                  <m:den>
                                    <m:r>
                                      <a:rPr lang="zh-TW" altLang="en-US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p>
                                      <m:sSupPr>
                                        <m:ctrlPr>
                                          <a:rPr lang="zh-TW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sz="2200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  <m:sup>
                                        <m:r>
                                          <a:rPr lang="zh-TW" alt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zh-TW" altLang="en-US" sz="22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zh-TW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22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zh-TW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2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zh-TW" alt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TW" alt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TW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2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zh-TW" alt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2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num>
                                  <m:den>
                                    <m:r>
                                      <a:rPr lang="zh-TW" altLang="en-US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p>
                                      <m:sSupPr>
                                        <m:ctrlPr>
                                          <a:rPr lang="zh-TW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sz="2200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  <m:sup>
                                        <m:r>
                                          <a:rPr lang="zh-TW" alt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zh-TW" altLang="en-US" sz="22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zh-TW" altLang="en-US" sz="2200" i="1">
                                    <a:latin typeface="Cambria Math" panose="02040503050406030204" pitchFamily="18" charset="0"/>
                                  </a:rPr>
                                  <m:t>&lt;0.5,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2200" i="1">
                                    <a:latin typeface="Cambria Math" panose="02040503050406030204" pitchFamily="18" charset="0"/>
                                  </a:rPr>
                                  <m:t>1,   </m:t>
                                </m:r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TW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/>
                                          <m:e/>
                                        </m:mr>
                                      </m:m>
                                    </m:e>
                                    <m:e/>
                                    <m:e/>
                                  </m:mr>
                                </m:m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TW" altLang="en-US" sz="220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zh-TW" altLang="en-US" sz="2200" i="1">
                                    <a:latin typeface="Cambria Math" panose="02040503050406030204" pitchFamily="18" charset="0"/>
                                  </a:rPr>
                                  <m:t>.  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32775" name="Object 9">
                <a:extLst>
                  <a:ext uri="{FF2B5EF4-FFF2-40B4-BE49-F238E27FC236}">
                    <a16:creationId xmlns:a16="http://schemas.microsoft.com/office/drawing/2014/main" id="{8223811E-03FD-4784-851B-A1C796EEA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White">
              <a:xfrm>
                <a:off x="1224181" y="5105400"/>
                <a:ext cx="5674366" cy="1257300"/>
              </a:xfrm>
              <a:prstGeom prst="rect">
                <a:avLst/>
              </a:prstGeom>
              <a:blipFill>
                <a:blip r:embed="rId3"/>
                <a:stretch>
                  <a:fillRect b="-194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>
            <a:extLst>
              <a:ext uri="{FF2B5EF4-FFF2-40B4-BE49-F238E27FC236}">
                <a16:creationId xmlns:a16="http://schemas.microsoft.com/office/drawing/2014/main" id="{670EAD46-DA9C-45CB-BD35-A68C462A5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Rate Control Schemes</a:t>
            </a:r>
          </a:p>
        </p:txBody>
      </p:sp>
      <p:sp>
        <p:nvSpPr>
          <p:cNvPr id="829443" name="Rectangle 3">
            <a:extLst>
              <a:ext uri="{FF2B5EF4-FFF2-40B4-BE49-F238E27FC236}">
                <a16:creationId xmlns:a16="http://schemas.microsoft.com/office/drawing/2014/main" id="{98B38148-9067-47DB-B1DA-C66E1A40B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2" y="1295400"/>
            <a:ext cx="8181975" cy="51054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itchFamily="18" charset="-120"/>
              </a:rPr>
              <a:t>Rate control adapts quantizer to meet bitrate and delay constraints based on</a:t>
            </a:r>
          </a:p>
          <a:p>
            <a:pPr marL="685800" lvl="1" indent="-285750">
              <a:defRPr/>
            </a:pPr>
            <a:r>
              <a:rPr lang="en-US" altLang="zh-TW">
                <a:ea typeface="新細明體" pitchFamily="18" charset="-120"/>
              </a:rPr>
              <a:t>Current frame complexity</a:t>
            </a:r>
          </a:p>
          <a:p>
            <a:pPr marL="685800" lvl="1" indent="-285750">
              <a:defRPr/>
            </a:pPr>
            <a:r>
              <a:rPr lang="en-US" altLang="zh-TW">
                <a:ea typeface="新細明體" pitchFamily="18" charset="-120"/>
              </a:rPr>
              <a:t>Buffer fullness</a:t>
            </a:r>
          </a:p>
          <a:p>
            <a:pPr marL="685800" lvl="1" indent="-285750">
              <a:defRPr/>
            </a:pPr>
            <a:r>
              <a:rPr lang="en-US" altLang="zh-TW">
                <a:ea typeface="新細明體" pitchFamily="18" charset="-120"/>
              </a:rPr>
              <a:t>Mathematical modeling</a:t>
            </a:r>
          </a:p>
          <a:p>
            <a:pPr>
              <a:defRPr/>
            </a:pPr>
            <a:r>
              <a:rPr lang="en-US" altLang="zh-TW">
                <a:ea typeface="新細明體" pitchFamily="18" charset="-120"/>
              </a:rPr>
              <a:t>Examples of rate control schemes in video standards:</a:t>
            </a:r>
          </a:p>
          <a:p>
            <a:pPr marL="685800" lvl="1" indent="-285750">
              <a:defRPr/>
            </a:pPr>
            <a:r>
              <a:rPr lang="en-US" altLang="zh-TW">
                <a:ea typeface="新細明體" pitchFamily="18" charset="-120"/>
              </a:rPr>
              <a:t>H.261: RM8</a:t>
            </a:r>
          </a:p>
          <a:p>
            <a:pPr marL="685800" lvl="1" indent="-285750">
              <a:defRPr/>
            </a:pPr>
            <a:r>
              <a:rPr lang="en-US" altLang="zh-TW">
                <a:ea typeface="新細明體" pitchFamily="18" charset="-120"/>
              </a:rPr>
              <a:t>MPEG2: TM5</a:t>
            </a:r>
          </a:p>
          <a:p>
            <a:pPr marL="685800" lvl="1" indent="-285750">
              <a:defRPr/>
            </a:pPr>
            <a:r>
              <a:rPr lang="en-US" altLang="zh-TW">
                <a:ea typeface="新細明體" pitchFamily="18" charset="-120"/>
              </a:rPr>
              <a:t>H.263+: TMN8</a:t>
            </a:r>
          </a:p>
        </p:txBody>
      </p:sp>
      <p:sp>
        <p:nvSpPr>
          <p:cNvPr id="6148" name="投影片編號版面配置區 5">
            <a:extLst>
              <a:ext uri="{FF2B5EF4-FFF2-40B4-BE49-F238E27FC236}">
                <a16:creationId xmlns:a16="http://schemas.microsoft.com/office/drawing/2014/main" id="{DDABF1FC-AA93-40DA-B6C2-FF2546B9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B987859-8CA8-4C13-BB73-45134834C534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1" name="Rectangle 3">
            <a:extLst>
              <a:ext uri="{FF2B5EF4-FFF2-40B4-BE49-F238E27FC236}">
                <a16:creationId xmlns:a16="http://schemas.microsoft.com/office/drawing/2014/main" id="{A079E540-DB04-4417-A226-E46737F77136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457200" y="35052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defRPr/>
            </a:pPr>
            <a:r>
              <a:rPr lang="en-US" altLang="zh-TW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To minimize </a:t>
            </a:r>
            <a:r>
              <a:rPr lang="en-US" altLang="zh-TW" sz="28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, we set its partial derivatives on </a:t>
            </a:r>
            <a:r>
              <a:rPr lang="en-US" altLang="zh-TW" sz="28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anose="02020500000000000000" pitchFamily="18" charset="-120"/>
              </a:rPr>
              <a:t>Q</a:t>
            </a:r>
            <a:r>
              <a:rPr lang="en-US" altLang="zh-TW" sz="2800" i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 and </a:t>
            </a:r>
            <a:r>
              <a:rPr lang="en-US" altLang="zh-TW" sz="28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</a:t>
            </a:r>
            <a:r>
              <a:rPr lang="en-US" altLang="zh-TW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 to zero, and get</a:t>
            </a:r>
            <a:endParaRPr lang="en-US" altLang="zh-TW" sz="24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Object 4">
                <a:extLst>
                  <a:ext uri="{FF2B5EF4-FFF2-40B4-BE49-F238E27FC236}">
                    <a16:creationId xmlns:a16="http://schemas.microsoft.com/office/drawing/2014/main" id="{D0AEB015-5750-444A-9740-A677CB36A0CB}"/>
                  </a:ext>
                </a:extLst>
              </p:cNvPr>
              <p:cNvSpPr txBox="1"/>
              <p:nvPr/>
            </p:nvSpPr>
            <p:spPr bwMode="blackGray">
              <a:xfrm>
                <a:off x="801688" y="2362200"/>
                <a:ext cx="6284912" cy="914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TW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f>
                            <m:f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nary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795" name="Object 4">
                <a:extLst>
                  <a:ext uri="{FF2B5EF4-FFF2-40B4-BE49-F238E27FC236}">
                    <a16:creationId xmlns:a16="http://schemas.microsoft.com/office/drawing/2014/main" id="{D0AEB015-5750-444A-9740-A677CB36A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801688" y="2362200"/>
                <a:ext cx="6284912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96" name="Object 5">
                <a:extLst>
                  <a:ext uri="{FF2B5EF4-FFF2-40B4-BE49-F238E27FC236}">
                    <a16:creationId xmlns:a16="http://schemas.microsoft.com/office/drawing/2014/main" id="{326CF96F-694C-43D4-9C6C-E4516A531C2A}"/>
                  </a:ext>
                </a:extLst>
              </p:cNvPr>
              <p:cNvSpPr txBox="1"/>
              <p:nvPr/>
            </p:nvSpPr>
            <p:spPr bwMode="blackGray">
              <a:xfrm>
                <a:off x="2047875" y="4864100"/>
                <a:ext cx="3371850" cy="10175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𝐴𝐾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𝐴𝑁𝐶</m:t>
                              </m:r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f>
                            <m:f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796" name="Object 5">
                <a:extLst>
                  <a:ext uri="{FF2B5EF4-FFF2-40B4-BE49-F238E27FC236}">
                    <a16:creationId xmlns:a16="http://schemas.microsoft.com/office/drawing/2014/main" id="{326CF96F-694C-43D4-9C6C-E4516A531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2047875" y="4864100"/>
                <a:ext cx="3371850" cy="1017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97" name="Object 6">
                <a:extLst>
                  <a:ext uri="{FF2B5EF4-FFF2-40B4-BE49-F238E27FC236}">
                    <a16:creationId xmlns:a16="http://schemas.microsoft.com/office/drawing/2014/main" id="{6584498C-CF66-4F32-A892-1706E4DB44EC}"/>
                  </a:ext>
                </a:extLst>
              </p:cNvPr>
              <p:cNvSpPr txBox="1"/>
              <p:nvPr/>
            </p:nvSpPr>
            <p:spPr bwMode="blackGray">
              <a:xfrm>
                <a:off x="6858000" y="5257802"/>
                <a:ext cx="1447800" cy="3984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=1,...,</m:t>
                      </m:r>
                      <m:r>
                        <a:rPr lang="zh-TW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797" name="Object 6">
                <a:extLst>
                  <a:ext uri="{FF2B5EF4-FFF2-40B4-BE49-F238E27FC236}">
                    <a16:creationId xmlns:a16="http://schemas.microsoft.com/office/drawing/2014/main" id="{6584498C-CF66-4F32-A892-1706E4DB4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6858000" y="5257802"/>
                <a:ext cx="1447800" cy="398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6615" name="Rectangle 7">
            <a:extLst>
              <a:ext uri="{FF2B5EF4-FFF2-40B4-BE49-F238E27FC236}">
                <a16:creationId xmlns:a16="http://schemas.microsoft.com/office/drawing/2014/main" id="{B6DC31D8-6876-4CF3-AAEA-E7B2DCE434F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533400" y="1447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defRPr/>
            </a:pPr>
            <a:r>
              <a:rPr lang="en-US" altLang="zh-TW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Construct the cost function</a:t>
            </a:r>
          </a:p>
        </p:txBody>
      </p:sp>
      <p:sp>
        <p:nvSpPr>
          <p:cNvPr id="836617" name="Rectangle 9">
            <a:extLst>
              <a:ext uri="{FF2B5EF4-FFF2-40B4-BE49-F238E27FC236}">
                <a16:creationId xmlns:a16="http://schemas.microsoft.com/office/drawing/2014/main" id="{4723063B-5CBB-4FA3-9E29-C3AA269FA6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Gray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TMN8 MB-Layer Rate Control (Cont.)</a:t>
            </a:r>
          </a:p>
        </p:txBody>
      </p:sp>
      <p:sp>
        <p:nvSpPr>
          <p:cNvPr id="33800" name="投影片編號版面配置區 9">
            <a:extLst>
              <a:ext uri="{FF2B5EF4-FFF2-40B4-BE49-F238E27FC236}">
                <a16:creationId xmlns:a16="http://schemas.microsoft.com/office/drawing/2014/main" id="{CC87EC73-E0E4-48A7-86BF-947C48D8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Gray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02959F8-8EB1-4347-85CF-D82467640044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zh-TW" sz="140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>
            <a:extLst>
              <a:ext uri="{FF2B5EF4-FFF2-40B4-BE49-F238E27FC236}">
                <a16:creationId xmlns:a16="http://schemas.microsoft.com/office/drawing/2014/main" id="{E3937638-D484-4700-95C7-B7861A32E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7" y="1497015"/>
            <a:ext cx="7468391" cy="132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TW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Buffer size = q * 6.4 kb (100ms)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Quantization step size varies from 4 to 64 with step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When the buffer fullness exceeds q*6.4 kb, the coefficients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  and the motion vectors are set to zero in the next macro block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769A22F-9651-4866-850E-22AD061D68D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095377" y="2919415"/>
            <a:ext cx="6926263" cy="3379787"/>
          </a:xfrm>
          <a:prstGeom prst="rect">
            <a:avLst/>
          </a:prstGeom>
          <a:solidFill>
            <a:srgbClr val="063DE8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9950EB51-5008-4FFC-88E4-8F0DB753C80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079500" y="3425825"/>
            <a:ext cx="69548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id="{F0FB479F-3AB2-46D3-9525-15AD0D254DA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085850" y="3895725"/>
            <a:ext cx="69548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174" name="Line 6">
            <a:extLst>
              <a:ext uri="{FF2B5EF4-FFF2-40B4-BE49-F238E27FC236}">
                <a16:creationId xmlns:a16="http://schemas.microsoft.com/office/drawing/2014/main" id="{250BBCBA-ECB9-4140-A669-11297E99591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081090" y="4364038"/>
            <a:ext cx="69548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175" name="Line 7">
            <a:extLst>
              <a:ext uri="{FF2B5EF4-FFF2-40B4-BE49-F238E27FC236}">
                <a16:creationId xmlns:a16="http://schemas.microsoft.com/office/drawing/2014/main" id="{C3E85480-F7D5-4546-8A11-69BD631E619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074740" y="4833938"/>
            <a:ext cx="69548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30472" name="Rectangle 8">
            <a:extLst>
              <a:ext uri="{FF2B5EF4-FFF2-40B4-BE49-F238E27FC236}">
                <a16:creationId xmlns:a16="http://schemas.microsoft.com/office/drawing/2014/main" id="{3492D8EC-A8E3-484C-A9F7-42FC0A834DD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606550" y="2994025"/>
            <a:ext cx="189173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Buffer Fullness</a:t>
            </a:r>
          </a:p>
        </p:txBody>
      </p:sp>
      <p:sp>
        <p:nvSpPr>
          <p:cNvPr id="7177" name="Line 9">
            <a:extLst>
              <a:ext uri="{FF2B5EF4-FFF2-40B4-BE49-F238E27FC236}">
                <a16:creationId xmlns:a16="http://schemas.microsoft.com/office/drawing/2014/main" id="{17FF0EF7-A37F-44F0-BC30-8E0226AFD53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4225925" y="2906713"/>
            <a:ext cx="0" cy="3376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178" name="Line 10">
            <a:extLst>
              <a:ext uri="{FF2B5EF4-FFF2-40B4-BE49-F238E27FC236}">
                <a16:creationId xmlns:a16="http://schemas.microsoft.com/office/drawing/2014/main" id="{E2141156-E28A-44E7-87DA-6671BAB2836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079502" y="5299075"/>
            <a:ext cx="6945313" cy="1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179" name="Line 11">
            <a:extLst>
              <a:ext uri="{FF2B5EF4-FFF2-40B4-BE49-F238E27FC236}">
                <a16:creationId xmlns:a16="http://schemas.microsoft.com/office/drawing/2014/main" id="{0A9EC07D-E615-48DA-A2C8-8C8E2643C61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079500" y="5819775"/>
            <a:ext cx="69548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30476" name="Rectangle 12">
            <a:extLst>
              <a:ext uri="{FF2B5EF4-FFF2-40B4-BE49-F238E27FC236}">
                <a16:creationId xmlns:a16="http://schemas.microsoft.com/office/drawing/2014/main" id="{E179CCB0-7F65-4C8E-9613-3A120714485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82790" y="3470275"/>
            <a:ext cx="107561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&lt; 400*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q</a:t>
            </a:r>
          </a:p>
        </p:txBody>
      </p:sp>
      <p:sp>
        <p:nvSpPr>
          <p:cNvPr id="830477" name="Rectangle 13">
            <a:extLst>
              <a:ext uri="{FF2B5EF4-FFF2-40B4-BE49-F238E27FC236}">
                <a16:creationId xmlns:a16="http://schemas.microsoft.com/office/drawing/2014/main" id="{C900F495-BB89-449F-B784-85F1682698B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12952" y="4003675"/>
            <a:ext cx="107561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&lt; 600*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q</a:t>
            </a:r>
          </a:p>
        </p:txBody>
      </p:sp>
      <p:sp>
        <p:nvSpPr>
          <p:cNvPr id="830478" name="Rectangle 14">
            <a:extLst>
              <a:ext uri="{FF2B5EF4-FFF2-40B4-BE49-F238E27FC236}">
                <a16:creationId xmlns:a16="http://schemas.microsoft.com/office/drawing/2014/main" id="{61095200-7FFB-4EA1-B128-72BB25A5699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11365" y="4451350"/>
            <a:ext cx="107561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&lt; 800*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q</a:t>
            </a:r>
          </a:p>
        </p:txBody>
      </p:sp>
      <p:sp>
        <p:nvSpPr>
          <p:cNvPr id="830479" name="Rectangle 15">
            <a:extLst>
              <a:ext uri="{FF2B5EF4-FFF2-40B4-BE49-F238E27FC236}">
                <a16:creationId xmlns:a16="http://schemas.microsoft.com/office/drawing/2014/main" id="{F8BD4C92-AB41-4300-B374-9F700D161BC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11363" y="5432425"/>
            <a:ext cx="121828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&lt; 6200*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q</a:t>
            </a:r>
          </a:p>
        </p:txBody>
      </p:sp>
      <p:sp>
        <p:nvSpPr>
          <p:cNvPr id="830480" name="Rectangle 16">
            <a:extLst>
              <a:ext uri="{FF2B5EF4-FFF2-40B4-BE49-F238E27FC236}">
                <a16:creationId xmlns:a16="http://schemas.microsoft.com/office/drawing/2014/main" id="{53F5B123-4D0A-4D19-BD4B-F8EC59CDF96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76438" y="5945188"/>
            <a:ext cx="13673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&gt;= 6200*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q</a:t>
            </a:r>
          </a:p>
        </p:txBody>
      </p:sp>
      <p:sp>
        <p:nvSpPr>
          <p:cNvPr id="830481" name="Rectangle 17">
            <a:extLst>
              <a:ext uri="{FF2B5EF4-FFF2-40B4-BE49-F238E27FC236}">
                <a16:creationId xmlns:a16="http://schemas.microsoft.com/office/drawing/2014/main" id="{DC4E6EEF-D7AF-494A-BE31-A942021E46E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940302" y="3008313"/>
            <a:ext cx="246541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Quantizer Step Size</a:t>
            </a:r>
          </a:p>
        </p:txBody>
      </p:sp>
      <p:sp>
        <p:nvSpPr>
          <p:cNvPr id="830482" name="Rectangle 18">
            <a:extLst>
              <a:ext uri="{FF2B5EF4-FFF2-40B4-BE49-F238E27FC236}">
                <a16:creationId xmlns:a16="http://schemas.microsoft.com/office/drawing/2014/main" id="{4848A161-D284-480A-B19E-903645AFEC1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07100" y="39354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830483" name="Rectangle 19">
            <a:extLst>
              <a:ext uri="{FF2B5EF4-FFF2-40B4-BE49-F238E27FC236}">
                <a16:creationId xmlns:a16="http://schemas.microsoft.com/office/drawing/2014/main" id="{06FF734E-6C65-4DC0-BDB9-0DB98EAFF71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07100" y="4410075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830484" name="Rectangle 20">
            <a:extLst>
              <a:ext uri="{FF2B5EF4-FFF2-40B4-BE49-F238E27FC236}">
                <a16:creationId xmlns:a16="http://schemas.microsoft.com/office/drawing/2014/main" id="{8E06C4F8-CB5B-4E3A-BC8C-8D5978F8F4A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949952" y="5373688"/>
            <a:ext cx="47128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62</a:t>
            </a:r>
          </a:p>
        </p:txBody>
      </p:sp>
      <p:sp>
        <p:nvSpPr>
          <p:cNvPr id="830485" name="Rectangle 21">
            <a:extLst>
              <a:ext uri="{FF2B5EF4-FFF2-40B4-BE49-F238E27FC236}">
                <a16:creationId xmlns:a16="http://schemas.microsoft.com/office/drawing/2014/main" id="{23953B63-B483-42C3-A40C-65E59ED9031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964240" y="5851525"/>
            <a:ext cx="47128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64</a:t>
            </a:r>
          </a:p>
        </p:txBody>
      </p:sp>
      <p:sp>
        <p:nvSpPr>
          <p:cNvPr id="830486" name="Rectangle 22">
            <a:extLst>
              <a:ext uri="{FF2B5EF4-FFF2-40B4-BE49-F238E27FC236}">
                <a16:creationId xmlns:a16="http://schemas.microsoft.com/office/drawing/2014/main" id="{DF35BB8E-A95E-4ACC-B892-FAB7582D578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14577" y="4870450"/>
            <a:ext cx="39754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...</a:t>
            </a:r>
          </a:p>
        </p:txBody>
      </p:sp>
      <p:sp>
        <p:nvSpPr>
          <p:cNvPr id="830487" name="Rectangle 23">
            <a:extLst>
              <a:ext uri="{FF2B5EF4-FFF2-40B4-BE49-F238E27FC236}">
                <a16:creationId xmlns:a16="http://schemas.microsoft.com/office/drawing/2014/main" id="{D716C530-87F5-486D-BB20-757DA207BD0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964240" y="4870450"/>
            <a:ext cx="39754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...</a:t>
            </a:r>
          </a:p>
        </p:txBody>
      </p:sp>
      <p:sp>
        <p:nvSpPr>
          <p:cNvPr id="830488" name="Rectangle 24">
            <a:extLst>
              <a:ext uri="{FF2B5EF4-FFF2-40B4-BE49-F238E27FC236}">
                <a16:creationId xmlns:a16="http://schemas.microsoft.com/office/drawing/2014/main" id="{1D8AD863-C13D-4C9C-BFB4-FB37466E97B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15038" y="34798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830489" name="Rectangle 25">
            <a:extLst>
              <a:ext uri="{FF2B5EF4-FFF2-40B4-BE49-F238E27FC236}">
                <a16:creationId xmlns:a16="http://schemas.microsoft.com/office/drawing/2014/main" id="{D08E490C-BB5E-4BD7-B198-7F4E5A70F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H.261: RM8</a:t>
            </a:r>
          </a:p>
        </p:txBody>
      </p:sp>
      <p:sp>
        <p:nvSpPr>
          <p:cNvPr id="7194" name="投影片編號版面配置區 27">
            <a:extLst>
              <a:ext uri="{FF2B5EF4-FFF2-40B4-BE49-F238E27FC236}">
                <a16:creationId xmlns:a16="http://schemas.microsoft.com/office/drawing/2014/main" id="{A7161AEB-EB75-4243-B10B-6C7AA6BD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FA2A22C-2004-4457-A1FE-BB21DE071E84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>
            <a:extLst>
              <a:ext uri="{FF2B5EF4-FFF2-40B4-BE49-F238E27FC236}">
                <a16:creationId xmlns:a16="http://schemas.microsoft.com/office/drawing/2014/main" id="{85C8E318-8DAD-4327-A151-B428B9A83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MPEG-2: TM5</a:t>
            </a:r>
          </a:p>
        </p:txBody>
      </p:sp>
      <p:sp>
        <p:nvSpPr>
          <p:cNvPr id="831491" name="Rectangle 3">
            <a:extLst>
              <a:ext uri="{FF2B5EF4-FFF2-40B4-BE49-F238E27FC236}">
                <a16:creationId xmlns:a16="http://schemas.microsoft.com/office/drawing/2014/main" id="{5AD30ED4-B1C4-4867-9C9F-8444ED65C9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2" y="1295400"/>
            <a:ext cx="8181975" cy="5029200"/>
          </a:xfrm>
        </p:spPr>
        <p:txBody>
          <a:bodyPr/>
          <a:lstStyle/>
          <a:p>
            <a:pPr>
              <a:buFont typeface="75 Helvetica Bold" charset="0"/>
              <a:buNone/>
              <a:defRPr/>
            </a:pPr>
            <a:r>
              <a:rPr lang="zh-TW" altLang="en-US" sz="2400" b="1">
                <a:ea typeface="新細明體" pitchFamily="18" charset="-120"/>
              </a:rPr>
              <a:t>1. </a:t>
            </a:r>
            <a:r>
              <a:rPr lang="en-US" altLang="zh-TW" sz="2400" b="1">
                <a:ea typeface="新細明體" pitchFamily="18" charset="-120"/>
              </a:rPr>
              <a:t>Target bit allocation</a:t>
            </a:r>
            <a:r>
              <a:rPr lang="en-US" altLang="zh-TW" sz="2400">
                <a:ea typeface="新細明體" pitchFamily="18" charset="-120"/>
              </a:rPr>
              <a:t>: estimates the number of  bits for coding the next picture.</a:t>
            </a:r>
          </a:p>
          <a:p>
            <a:pPr>
              <a:buFont typeface="75 Helvetica Bold" charset="0"/>
              <a:buNone/>
              <a:defRPr/>
            </a:pPr>
            <a:r>
              <a:rPr lang="en-US" altLang="zh-TW" sz="2400">
                <a:ea typeface="新細明體" pitchFamily="18" charset="-120"/>
              </a:rPr>
              <a:t> </a:t>
            </a:r>
          </a:p>
          <a:p>
            <a:pPr>
              <a:buFont typeface="75 Helvetica Bold" charset="0"/>
              <a:buNone/>
              <a:defRPr/>
            </a:pPr>
            <a:r>
              <a:rPr lang="en-US" altLang="zh-TW" sz="2400" b="1">
                <a:ea typeface="新細明體" pitchFamily="18" charset="-120"/>
              </a:rPr>
              <a:t>2. Rate control</a:t>
            </a:r>
            <a:r>
              <a:rPr lang="en-US" altLang="zh-TW" sz="2400">
                <a:ea typeface="新細明體" pitchFamily="18" charset="-120"/>
              </a:rPr>
              <a:t>: sets the reference value of the quantization parameter for each macroblock.</a:t>
            </a:r>
          </a:p>
          <a:p>
            <a:pPr>
              <a:buFont typeface="75 Helvetica Bold" charset="0"/>
              <a:buNone/>
              <a:defRPr/>
            </a:pPr>
            <a:endParaRPr lang="en-US" altLang="zh-TW" sz="2400">
              <a:ea typeface="新細明體" pitchFamily="18" charset="-120"/>
            </a:endParaRPr>
          </a:p>
          <a:p>
            <a:pPr>
              <a:buFont typeface="75 Helvetica Bold" charset="0"/>
              <a:buNone/>
              <a:defRPr/>
            </a:pPr>
            <a:r>
              <a:rPr lang="en-US" altLang="zh-TW" sz="2400" b="1">
                <a:ea typeface="新細明體" pitchFamily="18" charset="-120"/>
              </a:rPr>
              <a:t>3. Adaptive quantization</a:t>
            </a:r>
            <a:r>
              <a:rPr lang="en-US" altLang="zh-TW" sz="2400">
                <a:ea typeface="新細明體" pitchFamily="18" charset="-120"/>
              </a:rPr>
              <a:t>: modifies the reference value of the quantization parameter according to the spatial activity in the macroblock</a:t>
            </a:r>
          </a:p>
        </p:txBody>
      </p:sp>
      <p:sp>
        <p:nvSpPr>
          <p:cNvPr id="8196" name="投影片編號版面配置區 5">
            <a:extLst>
              <a:ext uri="{FF2B5EF4-FFF2-40B4-BE49-F238E27FC236}">
                <a16:creationId xmlns:a16="http://schemas.microsoft.com/office/drawing/2014/main" id="{74DD86D3-67EF-40B4-87C8-4D629D1D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225FB0F-AA69-4E08-88D8-35A3BEABD038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>
            <a:extLst>
              <a:ext uri="{FF2B5EF4-FFF2-40B4-BE49-F238E27FC236}">
                <a16:creationId xmlns:a16="http://schemas.microsoft.com/office/drawing/2014/main" id="{C5742E63-F14F-498A-BA22-ED34C5614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MPEG-2: TM5</a:t>
            </a:r>
          </a:p>
        </p:txBody>
      </p:sp>
      <p:sp>
        <p:nvSpPr>
          <p:cNvPr id="832515" name="Rectangle 3">
            <a:extLst>
              <a:ext uri="{FF2B5EF4-FFF2-40B4-BE49-F238E27FC236}">
                <a16:creationId xmlns:a16="http://schemas.microsoft.com/office/drawing/2014/main" id="{CBF187F1-3976-4BFB-AF86-A2741BA51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2" y="1219200"/>
            <a:ext cx="8181975" cy="5257800"/>
          </a:xfrm>
        </p:spPr>
        <p:txBody>
          <a:bodyPr/>
          <a:lstStyle/>
          <a:p>
            <a:pPr>
              <a:buFont typeface="75 Helvetica Bold" charset="0"/>
              <a:buNone/>
              <a:defRPr/>
            </a:pPr>
            <a:r>
              <a:rPr lang="en-US" altLang="zh-TW" dirty="0">
                <a:ea typeface="新細明體" pitchFamily="18" charset="-120"/>
              </a:rPr>
              <a:t>Step 1 - Bit Allocation (Complexity estimation)</a:t>
            </a:r>
          </a:p>
          <a:p>
            <a:pPr>
              <a:defRPr/>
            </a:pPr>
            <a:r>
              <a:rPr lang="en-US" altLang="zh-TW" sz="2400" dirty="0">
                <a:ea typeface="新細明體" pitchFamily="18" charset="-120"/>
              </a:rPr>
              <a:t>After a picture of a certain type (I, P, or B) is encoded, the respective “global complexity measure” (X</a:t>
            </a:r>
            <a:r>
              <a:rPr lang="en-US" altLang="zh-TW" sz="2400" baseline="-25000" dirty="0">
                <a:ea typeface="新細明體" pitchFamily="18" charset="-120"/>
              </a:rPr>
              <a:t>i</a:t>
            </a:r>
            <a:r>
              <a:rPr lang="en-US" altLang="zh-TW" sz="2400" dirty="0">
                <a:ea typeface="新細明體" pitchFamily="18" charset="-120"/>
              </a:rPr>
              <a:t>, </a:t>
            </a:r>
            <a:r>
              <a:rPr lang="en-US" altLang="zh-TW" sz="2400" dirty="0" err="1">
                <a:ea typeface="新細明體" pitchFamily="18" charset="-120"/>
              </a:rPr>
              <a:t>X</a:t>
            </a:r>
            <a:r>
              <a:rPr lang="en-US" altLang="zh-TW" sz="2400" baseline="-25000" dirty="0" err="1">
                <a:ea typeface="新細明體" pitchFamily="18" charset="-120"/>
              </a:rPr>
              <a:t>p</a:t>
            </a:r>
            <a:r>
              <a:rPr lang="en-US" altLang="zh-TW" sz="2400" dirty="0">
                <a:ea typeface="新細明體" pitchFamily="18" charset="-120"/>
              </a:rPr>
              <a:t>, or </a:t>
            </a:r>
            <a:r>
              <a:rPr lang="en-US" altLang="zh-TW" sz="2400" dirty="0" err="1">
                <a:ea typeface="新細明體" pitchFamily="18" charset="-120"/>
              </a:rPr>
              <a:t>X</a:t>
            </a:r>
            <a:r>
              <a:rPr lang="en-US" altLang="zh-TW" sz="2400" baseline="-25000" dirty="0" err="1">
                <a:ea typeface="新細明體" pitchFamily="18" charset="-120"/>
              </a:rPr>
              <a:t>b</a:t>
            </a:r>
            <a:r>
              <a:rPr lang="en-US" altLang="zh-TW" sz="2400" dirty="0">
                <a:ea typeface="新細明體" pitchFamily="18" charset="-120"/>
              </a:rPr>
              <a:t>) is updated as:</a:t>
            </a:r>
          </a:p>
          <a:p>
            <a:pPr>
              <a:buFont typeface="75 Helvetica Bold" charset="0"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		X</a:t>
            </a:r>
            <a:r>
              <a:rPr lang="en-US" altLang="zh-TW" sz="2400" baseline="-25000" dirty="0">
                <a:ea typeface="新細明體" pitchFamily="18" charset="-120"/>
              </a:rPr>
              <a:t>i</a:t>
            </a:r>
            <a:r>
              <a:rPr lang="en-US" altLang="zh-TW" sz="2400" dirty="0">
                <a:ea typeface="新細明體" pitchFamily="18" charset="-120"/>
              </a:rPr>
              <a:t> = S</a:t>
            </a:r>
            <a:r>
              <a:rPr lang="en-US" altLang="zh-TW" sz="2400" baseline="-25000" dirty="0">
                <a:ea typeface="新細明體" pitchFamily="18" charset="-120"/>
              </a:rPr>
              <a:t>i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 Q</a:t>
            </a:r>
            <a:r>
              <a:rPr lang="en-US" altLang="zh-TW" sz="2400" baseline="-25000" dirty="0">
                <a:ea typeface="新細明體" pitchFamily="18" charset="-120"/>
                <a:sym typeface="Symbol" pitchFamily="18" charset="2"/>
              </a:rPr>
              <a:t>i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,  </a:t>
            </a:r>
            <a:r>
              <a:rPr lang="en-US" altLang="zh-TW" sz="2400" dirty="0" err="1">
                <a:ea typeface="新細明體" pitchFamily="18" charset="-120"/>
              </a:rPr>
              <a:t>X</a:t>
            </a:r>
            <a:r>
              <a:rPr lang="en-US" altLang="zh-TW" sz="2400" baseline="-25000" dirty="0" err="1">
                <a:ea typeface="新細明體" pitchFamily="18" charset="-120"/>
              </a:rPr>
              <a:t>p</a:t>
            </a:r>
            <a:r>
              <a:rPr lang="en-US" altLang="zh-TW" sz="2400" dirty="0">
                <a:ea typeface="新細明體" pitchFamily="18" charset="-120"/>
              </a:rPr>
              <a:t> = </a:t>
            </a:r>
            <a:r>
              <a:rPr lang="en-US" altLang="zh-TW" sz="2400" dirty="0" err="1">
                <a:ea typeface="新細明體" pitchFamily="18" charset="-120"/>
              </a:rPr>
              <a:t>S</a:t>
            </a:r>
            <a:r>
              <a:rPr lang="en-US" altLang="zh-TW" sz="2400" baseline="-25000" dirty="0" err="1">
                <a:ea typeface="新細明體" pitchFamily="18" charset="-120"/>
              </a:rPr>
              <a:t>p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 </a:t>
            </a:r>
            <a:r>
              <a:rPr lang="en-US" altLang="zh-TW" sz="2400" dirty="0" err="1"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sz="2400" baseline="-25000" dirty="0" err="1">
                <a:ea typeface="新細明體" pitchFamily="18" charset="-120"/>
                <a:sym typeface="Symbol" pitchFamily="18" charset="2"/>
              </a:rPr>
              <a:t>p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,  </a:t>
            </a:r>
            <a:r>
              <a:rPr lang="en-US" altLang="zh-TW" sz="2400" dirty="0" err="1">
                <a:ea typeface="新細明體" pitchFamily="18" charset="-120"/>
              </a:rPr>
              <a:t>X</a:t>
            </a:r>
            <a:r>
              <a:rPr lang="en-US" altLang="zh-TW" sz="2400" baseline="-25000" dirty="0" err="1">
                <a:ea typeface="新細明體" pitchFamily="18" charset="-120"/>
              </a:rPr>
              <a:t>b</a:t>
            </a:r>
            <a:r>
              <a:rPr lang="en-US" altLang="zh-TW" sz="2400" dirty="0">
                <a:ea typeface="新細明體" pitchFamily="18" charset="-120"/>
              </a:rPr>
              <a:t> = S</a:t>
            </a:r>
            <a:r>
              <a:rPr lang="en-US" altLang="zh-TW" sz="2400" baseline="-25000" dirty="0">
                <a:ea typeface="新細明體" pitchFamily="18" charset="-120"/>
              </a:rPr>
              <a:t>b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 </a:t>
            </a:r>
            <a:r>
              <a:rPr lang="en-US" altLang="zh-TW" sz="2400" dirty="0" err="1"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sz="2400" baseline="-25000" dirty="0" err="1">
                <a:ea typeface="新細明體" pitchFamily="18" charset="-120"/>
                <a:sym typeface="Symbol" pitchFamily="18" charset="2"/>
              </a:rPr>
              <a:t>b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, </a:t>
            </a:r>
            <a:endParaRPr lang="en-US" altLang="zh-TW" sz="2400" dirty="0">
              <a:ea typeface="新細明體" pitchFamily="18" charset="-120"/>
            </a:endParaRPr>
          </a:p>
          <a:p>
            <a:pPr>
              <a:buFont typeface="75 Helvetica Bold" charset="0"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	where S</a:t>
            </a:r>
            <a:r>
              <a:rPr lang="en-US" altLang="zh-TW" sz="2400" baseline="-25000" dirty="0">
                <a:ea typeface="新細明體" pitchFamily="18" charset="-120"/>
              </a:rPr>
              <a:t>i</a:t>
            </a:r>
            <a:r>
              <a:rPr lang="en-US" altLang="zh-TW" sz="2400" dirty="0">
                <a:ea typeface="新細明體" pitchFamily="18" charset="-120"/>
              </a:rPr>
              <a:t>, </a:t>
            </a:r>
            <a:r>
              <a:rPr lang="en-US" altLang="zh-TW" sz="2400" dirty="0" err="1">
                <a:ea typeface="新細明體" pitchFamily="18" charset="-120"/>
              </a:rPr>
              <a:t>S</a:t>
            </a:r>
            <a:r>
              <a:rPr lang="en-US" altLang="zh-TW" sz="2400" baseline="-25000" dirty="0" err="1">
                <a:ea typeface="新細明體" pitchFamily="18" charset="-120"/>
              </a:rPr>
              <a:t>p</a:t>
            </a:r>
            <a:r>
              <a:rPr lang="en-US" altLang="zh-TW" sz="2400" dirty="0">
                <a:ea typeface="新細明體" pitchFamily="18" charset="-120"/>
              </a:rPr>
              <a:t>, S</a:t>
            </a:r>
            <a:r>
              <a:rPr lang="en-US" altLang="zh-TW" sz="2400" baseline="-25000" dirty="0">
                <a:ea typeface="新細明體" pitchFamily="18" charset="-120"/>
              </a:rPr>
              <a:t>b</a:t>
            </a:r>
            <a:r>
              <a:rPr lang="en-US" altLang="zh-TW" sz="2400" dirty="0">
                <a:ea typeface="新細明體" pitchFamily="18" charset="-120"/>
              </a:rPr>
              <a:t> are the number of bits generated by encoding this picture and Q</a:t>
            </a:r>
            <a:r>
              <a:rPr lang="en-US" altLang="zh-TW" sz="2400" baseline="-25000" dirty="0">
                <a:ea typeface="新細明體" pitchFamily="18" charset="-120"/>
              </a:rPr>
              <a:t>i</a:t>
            </a:r>
            <a:r>
              <a:rPr lang="en-US" altLang="zh-TW" sz="2400" dirty="0">
                <a:ea typeface="新細明體" pitchFamily="18" charset="-120"/>
              </a:rPr>
              <a:t>, </a:t>
            </a:r>
            <a:r>
              <a:rPr lang="en-US" altLang="zh-TW" sz="2400" dirty="0" err="1">
                <a:ea typeface="新細明體" pitchFamily="18" charset="-120"/>
              </a:rPr>
              <a:t>Q</a:t>
            </a:r>
            <a:r>
              <a:rPr lang="en-US" altLang="zh-TW" sz="2400" baseline="-25000" dirty="0" err="1">
                <a:ea typeface="新細明體" pitchFamily="18" charset="-120"/>
              </a:rPr>
              <a:t>p</a:t>
            </a:r>
            <a:r>
              <a:rPr lang="en-US" altLang="zh-TW" sz="2400" dirty="0">
                <a:ea typeface="新細明體" pitchFamily="18" charset="-120"/>
              </a:rPr>
              <a:t> and </a:t>
            </a:r>
            <a:r>
              <a:rPr lang="en-US" altLang="zh-TW" sz="2400" dirty="0" err="1">
                <a:ea typeface="新細明體" pitchFamily="18" charset="-120"/>
              </a:rPr>
              <a:t>Q</a:t>
            </a:r>
            <a:r>
              <a:rPr lang="en-US" altLang="zh-TW" sz="2400" baseline="-25000" dirty="0" err="1">
                <a:ea typeface="新細明體" pitchFamily="18" charset="-120"/>
              </a:rPr>
              <a:t>b</a:t>
            </a:r>
            <a:r>
              <a:rPr lang="en-US" altLang="zh-TW" sz="2400" dirty="0">
                <a:ea typeface="新細明體" pitchFamily="18" charset="-120"/>
              </a:rPr>
              <a:t> are the average quantization parameter computed by averaging the actual quantization values used during the encoding of all the macroblocks</a:t>
            </a:r>
          </a:p>
          <a:p>
            <a:pPr>
              <a:defRPr/>
            </a:pPr>
            <a:r>
              <a:rPr lang="en-US" altLang="zh-TW" sz="2400" dirty="0">
                <a:ea typeface="新細明體" pitchFamily="18" charset="-120"/>
              </a:rPr>
              <a:t>Initial values: X</a:t>
            </a:r>
            <a:r>
              <a:rPr lang="en-US" altLang="zh-TW" sz="2400" baseline="-25000" dirty="0">
                <a:ea typeface="新細明體" pitchFamily="18" charset="-120"/>
              </a:rPr>
              <a:t>i</a:t>
            </a:r>
            <a:r>
              <a:rPr lang="en-US" altLang="zh-TW" sz="2400" dirty="0">
                <a:ea typeface="新細明體" pitchFamily="18" charset="-120"/>
              </a:rPr>
              <a:t> = (160 * </a:t>
            </a:r>
            <a:r>
              <a:rPr lang="en-US" altLang="zh-TW" sz="2400" dirty="0" err="1">
                <a:ea typeface="新細明體" pitchFamily="18" charset="-120"/>
              </a:rPr>
              <a:t>bit_rate</a:t>
            </a:r>
            <a:r>
              <a:rPr lang="en-US" altLang="zh-TW" sz="2400" dirty="0">
                <a:ea typeface="新細明體" pitchFamily="18" charset="-120"/>
              </a:rPr>
              <a:t>) / 115,   </a:t>
            </a:r>
            <a:r>
              <a:rPr lang="en-US" altLang="zh-TW" sz="2400" dirty="0" err="1">
                <a:ea typeface="新細明體" pitchFamily="18" charset="-120"/>
              </a:rPr>
              <a:t>X</a:t>
            </a:r>
            <a:r>
              <a:rPr lang="en-US" altLang="zh-TW" sz="2400" baseline="-25000" dirty="0" err="1">
                <a:ea typeface="新細明體" pitchFamily="18" charset="-120"/>
              </a:rPr>
              <a:t>p</a:t>
            </a:r>
            <a:r>
              <a:rPr lang="en-US" altLang="zh-TW" sz="2400" dirty="0">
                <a:ea typeface="新細明體" pitchFamily="18" charset="-120"/>
              </a:rPr>
              <a:t> = (60 * </a:t>
            </a:r>
            <a:r>
              <a:rPr lang="en-US" altLang="zh-TW" sz="2400" dirty="0" err="1">
                <a:ea typeface="新細明體" pitchFamily="18" charset="-120"/>
              </a:rPr>
              <a:t>bit_rate</a:t>
            </a:r>
            <a:r>
              <a:rPr lang="en-US" altLang="zh-TW" sz="2400" dirty="0">
                <a:ea typeface="新細明體" pitchFamily="18" charset="-120"/>
              </a:rPr>
              <a:t>) / 115, </a:t>
            </a:r>
            <a:r>
              <a:rPr lang="en-US" altLang="zh-TW" sz="2400" dirty="0" err="1">
                <a:ea typeface="新細明體" pitchFamily="18" charset="-120"/>
              </a:rPr>
              <a:t>X</a:t>
            </a:r>
            <a:r>
              <a:rPr lang="en-US" altLang="zh-TW" sz="2400" baseline="-25000" dirty="0" err="1">
                <a:ea typeface="新細明體" pitchFamily="18" charset="-120"/>
              </a:rPr>
              <a:t>b</a:t>
            </a:r>
            <a:r>
              <a:rPr lang="en-US" altLang="zh-TW" sz="2400" dirty="0">
                <a:ea typeface="新細明體" pitchFamily="18" charset="-120"/>
              </a:rPr>
              <a:t> = (42 * </a:t>
            </a:r>
            <a:r>
              <a:rPr lang="en-US" altLang="zh-TW" sz="2400" dirty="0" err="1">
                <a:ea typeface="新細明體" pitchFamily="18" charset="-120"/>
              </a:rPr>
              <a:t>bit_rate</a:t>
            </a:r>
            <a:r>
              <a:rPr lang="en-US" altLang="zh-TW" sz="2400" dirty="0">
                <a:ea typeface="新細明體" pitchFamily="18" charset="-120"/>
              </a:rPr>
              <a:t>) / 115</a:t>
            </a:r>
          </a:p>
          <a:p>
            <a:pPr>
              <a:defRPr/>
            </a:pPr>
            <a:r>
              <a:rPr lang="en-US" altLang="zh-TW" sz="2400" dirty="0" err="1">
                <a:ea typeface="新細明體" pitchFamily="18" charset="-120"/>
              </a:rPr>
              <a:t>bit_rate</a:t>
            </a:r>
            <a:r>
              <a:rPr lang="en-US" altLang="zh-TW" sz="2400" dirty="0">
                <a:ea typeface="新細明體" pitchFamily="18" charset="-120"/>
              </a:rPr>
              <a:t> is measured in bits/s.</a:t>
            </a:r>
          </a:p>
        </p:txBody>
      </p:sp>
      <p:sp>
        <p:nvSpPr>
          <p:cNvPr id="9220" name="投影片編號版面配置區 5">
            <a:extLst>
              <a:ext uri="{FF2B5EF4-FFF2-40B4-BE49-F238E27FC236}">
                <a16:creationId xmlns:a16="http://schemas.microsoft.com/office/drawing/2014/main" id="{A3DDAA1C-E558-45D1-B5C2-73A1FE45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F82B9BB-8D38-4E36-86F3-E838D365D0F6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>
            <a:extLst>
              <a:ext uri="{FF2B5EF4-FFF2-40B4-BE49-F238E27FC236}">
                <a16:creationId xmlns:a16="http://schemas.microsoft.com/office/drawing/2014/main" id="{56B6F594-896D-4167-B928-3D21BC8C8B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Gray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MPEG-2: TM5</a:t>
            </a:r>
          </a:p>
        </p:txBody>
      </p:sp>
      <p:sp>
        <p:nvSpPr>
          <p:cNvPr id="833539" name="Rectangle 3">
            <a:extLst>
              <a:ext uri="{FF2B5EF4-FFF2-40B4-BE49-F238E27FC236}">
                <a16:creationId xmlns:a16="http://schemas.microsoft.com/office/drawing/2014/main" id="{FEF73F56-1C5D-4AAC-A227-BE54E88CA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Gray">
          <a:xfrm>
            <a:off x="533402" y="1143000"/>
            <a:ext cx="8181975" cy="1600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Font typeface="75 Helvetica Bold" charset="0"/>
              <a:buNone/>
              <a:defRPr/>
            </a:pPr>
            <a:r>
              <a:rPr lang="en-US" altLang="zh-TW" sz="2400">
                <a:ea typeface="新細明體" pitchFamily="18" charset="-120"/>
              </a:rPr>
              <a:t>Step 1 - Bit Allocation (Picture target setting)</a:t>
            </a:r>
          </a:p>
          <a:p>
            <a:pPr>
              <a:defRPr/>
            </a:pPr>
            <a:r>
              <a:rPr lang="en-US" altLang="zh-TW" sz="2400">
                <a:ea typeface="新細明體" pitchFamily="18" charset="-120"/>
              </a:rPr>
              <a:t>The target number of bits for the next picture in the Group of pictures (T</a:t>
            </a:r>
            <a:r>
              <a:rPr lang="en-US" altLang="zh-TW" sz="2400" baseline="-25000">
                <a:ea typeface="新細明體" pitchFamily="18" charset="-120"/>
              </a:rPr>
              <a:t>i</a:t>
            </a:r>
            <a:r>
              <a:rPr lang="en-US" altLang="zh-TW" sz="2400">
                <a:ea typeface="新細明體" pitchFamily="18" charset="-120"/>
              </a:rPr>
              <a:t>, T</a:t>
            </a:r>
            <a:r>
              <a:rPr lang="en-US" altLang="zh-TW" sz="2400" baseline="-25000">
                <a:ea typeface="新細明體" pitchFamily="18" charset="-120"/>
              </a:rPr>
              <a:t>p</a:t>
            </a:r>
            <a:r>
              <a:rPr lang="en-US" altLang="zh-TW" sz="2400">
                <a:ea typeface="新細明體" pitchFamily="18" charset="-120"/>
              </a:rPr>
              <a:t>, or T</a:t>
            </a:r>
            <a:r>
              <a:rPr lang="en-US" altLang="zh-TW" sz="2400" baseline="-25000">
                <a:ea typeface="新細明體" pitchFamily="18" charset="-120"/>
              </a:rPr>
              <a:t>b</a:t>
            </a:r>
            <a:r>
              <a:rPr lang="en-US" altLang="zh-TW" sz="2400">
                <a:ea typeface="新細明體" pitchFamily="18" charset="-120"/>
              </a:rPr>
              <a:t>) is computed as: 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Object 4">
                <a:extLst>
                  <a:ext uri="{FF2B5EF4-FFF2-40B4-BE49-F238E27FC236}">
                    <a16:creationId xmlns:a16="http://schemas.microsoft.com/office/drawing/2014/main" id="{E41E15BA-D91E-45A9-B5AC-AE6399E86FE4}"/>
                  </a:ext>
                </a:extLst>
              </p:cNvPr>
              <p:cNvSpPr txBox="1"/>
              <p:nvPr/>
            </p:nvSpPr>
            <p:spPr bwMode="blackGray">
              <a:xfrm>
                <a:off x="1077913" y="2590800"/>
                <a:ext cx="6453187" cy="11842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sub>
                              </m:sSub>
                            </m:den>
                          </m:f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bit</m:t>
                      </m:r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/(8×</m:t>
                      </m:r>
                      <m:r>
                        <m:rPr>
                          <m:sty m:val="p"/>
                        </m:rP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picture</m:t>
                      </m:r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44" name="Object 4">
                <a:extLst>
                  <a:ext uri="{FF2B5EF4-FFF2-40B4-BE49-F238E27FC236}">
                    <a16:creationId xmlns:a16="http://schemas.microsoft.com/office/drawing/2014/main" id="{E41E15BA-D91E-45A9-B5AC-AE6399E86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1077913" y="2590800"/>
                <a:ext cx="6453187" cy="11842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Object 5">
                <a:extLst>
                  <a:ext uri="{FF2B5EF4-FFF2-40B4-BE49-F238E27FC236}">
                    <a16:creationId xmlns:a16="http://schemas.microsoft.com/office/drawing/2014/main" id="{613867BF-B57F-417F-A124-BBD056EE9355}"/>
                  </a:ext>
                </a:extLst>
              </p:cNvPr>
              <p:cNvSpPr txBox="1"/>
              <p:nvPr/>
            </p:nvSpPr>
            <p:spPr bwMode="blackGray">
              <a:xfrm>
                <a:off x="1066800" y="3768725"/>
                <a:ext cx="6103938" cy="11842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bit</m:t>
                      </m:r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/(8×</m:t>
                      </m:r>
                      <m:r>
                        <m:rPr>
                          <m:sty m:val="p"/>
                        </m:rP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picture</m:t>
                      </m:r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45" name="Object 5">
                <a:extLst>
                  <a:ext uri="{FF2B5EF4-FFF2-40B4-BE49-F238E27FC236}">
                    <a16:creationId xmlns:a16="http://schemas.microsoft.com/office/drawing/2014/main" id="{613867BF-B57F-417F-A124-BBD056EE9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1066800" y="3768725"/>
                <a:ext cx="6103938" cy="11842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6" name="Object 6">
                <a:extLst>
                  <a:ext uri="{FF2B5EF4-FFF2-40B4-BE49-F238E27FC236}">
                    <a16:creationId xmlns:a16="http://schemas.microsoft.com/office/drawing/2014/main" id="{ACFF892D-0A71-428A-8E3E-F90448B7925C}"/>
                  </a:ext>
                </a:extLst>
              </p:cNvPr>
              <p:cNvSpPr txBox="1"/>
              <p:nvPr/>
            </p:nvSpPr>
            <p:spPr bwMode="blackGray">
              <a:xfrm>
                <a:off x="1066800" y="4953000"/>
                <a:ext cx="6103937" cy="11842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bit</m:t>
                      </m:r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/(8×</m:t>
                      </m:r>
                      <m:r>
                        <m:rPr>
                          <m:sty m:val="p"/>
                        </m:rP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picture</m:t>
                      </m:r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46" name="Object 6">
                <a:extLst>
                  <a:ext uri="{FF2B5EF4-FFF2-40B4-BE49-F238E27FC236}">
                    <a16:creationId xmlns:a16="http://schemas.microsoft.com/office/drawing/2014/main" id="{ACFF892D-0A71-428A-8E3E-F90448B79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1066800" y="4953000"/>
                <a:ext cx="6103937" cy="1184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7" name="投影片編號版面配置區 8">
            <a:extLst>
              <a:ext uri="{FF2B5EF4-FFF2-40B4-BE49-F238E27FC236}">
                <a16:creationId xmlns:a16="http://schemas.microsoft.com/office/drawing/2014/main" id="{6F34EB9A-D89E-4C2E-95EC-11AA2BE7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Gray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E147E2F-360C-4079-B02E-0F9618299896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>
            <a:extLst>
              <a:ext uri="{FF2B5EF4-FFF2-40B4-BE49-F238E27FC236}">
                <a16:creationId xmlns:a16="http://schemas.microsoft.com/office/drawing/2014/main" id="{21320D19-0F17-4F02-8A53-243234442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MPEG-2: TM5</a:t>
            </a:r>
          </a:p>
        </p:txBody>
      </p:sp>
      <p:sp>
        <p:nvSpPr>
          <p:cNvPr id="834563" name="Rectangle 3">
            <a:extLst>
              <a:ext uri="{FF2B5EF4-FFF2-40B4-BE49-F238E27FC236}">
                <a16:creationId xmlns:a16="http://schemas.microsoft.com/office/drawing/2014/main" id="{66024AEF-8139-4399-AF36-FC5C239094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2" y="1143000"/>
            <a:ext cx="8181975" cy="5334000"/>
          </a:xfrm>
        </p:spPr>
        <p:txBody>
          <a:bodyPr/>
          <a:lstStyle/>
          <a:p>
            <a:pPr>
              <a:defRPr/>
            </a:pPr>
            <a:r>
              <a:rPr lang="en-US" altLang="zh-TW" sz="2400">
                <a:ea typeface="新細明體" pitchFamily="18" charset="-120"/>
              </a:rPr>
              <a:t>where: K</a:t>
            </a:r>
            <a:r>
              <a:rPr lang="en-US" altLang="zh-TW" sz="2400" baseline="-25000">
                <a:ea typeface="新細明體" pitchFamily="18" charset="-120"/>
              </a:rPr>
              <a:t>p</a:t>
            </a:r>
            <a:r>
              <a:rPr lang="en-US" altLang="zh-TW" sz="2400">
                <a:ea typeface="新細明體" pitchFamily="18" charset="-120"/>
              </a:rPr>
              <a:t> and K</a:t>
            </a:r>
            <a:r>
              <a:rPr lang="en-US" altLang="zh-TW" sz="2400" baseline="-25000">
                <a:ea typeface="新細明體" pitchFamily="18" charset="-120"/>
              </a:rPr>
              <a:t>b</a:t>
            </a:r>
            <a:r>
              <a:rPr lang="en-US" altLang="zh-TW" sz="2400">
                <a:ea typeface="新細明體" pitchFamily="18" charset="-120"/>
              </a:rPr>
              <a:t> are “universal” constants dependent on the quantization matrices. K</a:t>
            </a:r>
            <a:r>
              <a:rPr lang="en-US" altLang="zh-TW" sz="2400" baseline="-25000">
                <a:ea typeface="新細明體" pitchFamily="18" charset="-120"/>
              </a:rPr>
              <a:t>p</a:t>
            </a:r>
            <a:r>
              <a:rPr lang="en-US" altLang="zh-TW" sz="2400">
                <a:ea typeface="新細明體" pitchFamily="18" charset="-120"/>
              </a:rPr>
              <a:t> = 1.0 and K</a:t>
            </a:r>
            <a:r>
              <a:rPr lang="en-US" altLang="zh-TW" sz="2400" baseline="-25000">
                <a:ea typeface="新細明體" pitchFamily="18" charset="-120"/>
              </a:rPr>
              <a:t>b</a:t>
            </a:r>
            <a:r>
              <a:rPr lang="en-US" altLang="zh-TW" sz="2400">
                <a:ea typeface="新細明體" pitchFamily="18" charset="-120"/>
              </a:rPr>
              <a:t> = 1.4</a:t>
            </a:r>
          </a:p>
          <a:p>
            <a:pPr>
              <a:defRPr/>
            </a:pPr>
            <a:r>
              <a:rPr lang="en-US" altLang="zh-TW" sz="2400">
                <a:ea typeface="新細明體" pitchFamily="18" charset="-120"/>
              </a:rPr>
              <a:t>R is the remaining number of bits assigned to the GOP. R is updated as follows:</a:t>
            </a:r>
          </a:p>
          <a:p>
            <a:pPr>
              <a:buFont typeface="75 Helvetica Bold" charset="0"/>
              <a:buNone/>
              <a:defRPr/>
            </a:pPr>
            <a:r>
              <a:rPr lang="en-US" altLang="zh-TW" sz="2400">
                <a:ea typeface="新細明體" pitchFamily="18" charset="-120"/>
              </a:rPr>
              <a:t>		After encoding a picture , R = R - S</a:t>
            </a:r>
            <a:r>
              <a:rPr lang="en-US" altLang="zh-TW" sz="2400" baseline="-25000">
                <a:ea typeface="新細明體" pitchFamily="18" charset="-120"/>
              </a:rPr>
              <a:t>i,p,b</a:t>
            </a:r>
          </a:p>
          <a:p>
            <a:pPr>
              <a:buFont typeface="75 Helvetica Bold" charset="0"/>
              <a:buNone/>
              <a:defRPr/>
            </a:pPr>
            <a:r>
              <a:rPr lang="en-US" altLang="zh-TW" sz="2400">
                <a:ea typeface="新細明體" pitchFamily="18" charset="-120"/>
              </a:rPr>
              <a:t>	where is S</a:t>
            </a:r>
            <a:r>
              <a:rPr lang="en-US" altLang="zh-TW" sz="2400" baseline="-25000">
                <a:ea typeface="新細明體" pitchFamily="18" charset="-120"/>
              </a:rPr>
              <a:t>i,p,b</a:t>
            </a:r>
            <a:r>
              <a:rPr lang="en-US" altLang="zh-TW" sz="2400">
                <a:ea typeface="新細明體" pitchFamily="18" charset="-120"/>
              </a:rPr>
              <a:t> is the number of bits generated in the picture just encoded (picture type is I, P or B).</a:t>
            </a:r>
          </a:p>
          <a:p>
            <a:pPr>
              <a:defRPr/>
            </a:pPr>
            <a:r>
              <a:rPr lang="en-US" altLang="zh-TW" sz="2400">
                <a:ea typeface="新細明體" pitchFamily="18" charset="-120"/>
              </a:rPr>
              <a:t>Before encoding the first picture in a GOP (an I-picture):</a:t>
            </a:r>
          </a:p>
          <a:p>
            <a:pPr>
              <a:buFont typeface="75 Helvetica Bold" charset="0"/>
              <a:buNone/>
              <a:defRPr/>
            </a:pPr>
            <a:r>
              <a:rPr lang="en-US" altLang="zh-TW" sz="2400">
                <a:ea typeface="新細明體" pitchFamily="18" charset="-120"/>
              </a:rPr>
              <a:t>		R = G + R </a:t>
            </a:r>
          </a:p>
          <a:p>
            <a:pPr>
              <a:buFont typeface="75 Helvetica Bold" charset="0"/>
              <a:buNone/>
              <a:defRPr/>
            </a:pPr>
            <a:r>
              <a:rPr lang="en-US" altLang="zh-TW" sz="2400">
                <a:ea typeface="新細明體" pitchFamily="18" charset="-120"/>
              </a:rPr>
              <a:t>		G = bit_rate </a:t>
            </a:r>
            <a:r>
              <a:rPr lang="en-US" altLang="zh-TW" sz="2400">
                <a:ea typeface="新細明體" pitchFamily="18" charset="-120"/>
                <a:sym typeface="Symbol" pitchFamily="18" charset="2"/>
              </a:rPr>
              <a:t></a:t>
            </a:r>
            <a:r>
              <a:rPr lang="en-US" altLang="zh-TW" sz="2400">
                <a:ea typeface="新細明體" pitchFamily="18" charset="-120"/>
              </a:rPr>
              <a:t> N / picture_rate </a:t>
            </a:r>
          </a:p>
          <a:p>
            <a:pPr>
              <a:buFont typeface="75 Helvetica Bold" charset="0"/>
              <a:buNone/>
              <a:defRPr/>
            </a:pPr>
            <a:r>
              <a:rPr lang="en-US" altLang="zh-TW" sz="2400">
                <a:ea typeface="新細明體" pitchFamily="18" charset="-120"/>
              </a:rPr>
              <a:t>		N is the number of pictures in the GOP</a:t>
            </a:r>
          </a:p>
        </p:txBody>
      </p:sp>
      <p:sp>
        <p:nvSpPr>
          <p:cNvPr id="11268" name="投影片編號版面配置區 5">
            <a:extLst>
              <a:ext uri="{FF2B5EF4-FFF2-40B4-BE49-F238E27FC236}">
                <a16:creationId xmlns:a16="http://schemas.microsoft.com/office/drawing/2014/main" id="{2C613EBD-CB84-4D47-B6F8-D842EB47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96A5EB8-A650-4DD7-B0F5-F677A753D59A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>
            <a:extLst>
              <a:ext uri="{FF2B5EF4-FFF2-40B4-BE49-F238E27FC236}">
                <a16:creationId xmlns:a16="http://schemas.microsoft.com/office/drawing/2014/main" id="{8280D956-1D65-446D-A083-DAC828745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Gray">
          <a:xfrm>
            <a:off x="254000" y="358777"/>
            <a:ext cx="8648700" cy="538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MPEG-2: TM5</a:t>
            </a:r>
          </a:p>
        </p:txBody>
      </p:sp>
      <p:sp>
        <p:nvSpPr>
          <p:cNvPr id="835587" name="Rectangle 3">
            <a:extLst>
              <a:ext uri="{FF2B5EF4-FFF2-40B4-BE49-F238E27FC236}">
                <a16:creationId xmlns:a16="http://schemas.microsoft.com/office/drawing/2014/main" id="{148955CB-508C-4606-A0EF-72D7EF253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Gray">
          <a:xfrm>
            <a:off x="533402" y="1260475"/>
            <a:ext cx="8181975" cy="5334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z="2400" dirty="0">
                <a:ea typeface="新細明體" pitchFamily="18" charset="-120"/>
              </a:rPr>
              <a:t>At the start of the sequence R = 0.</a:t>
            </a:r>
          </a:p>
          <a:p>
            <a:pPr>
              <a:defRPr/>
            </a:pPr>
            <a:r>
              <a:rPr lang="en-US" altLang="zh-TW" sz="2400" dirty="0">
                <a:ea typeface="新細明體" pitchFamily="18" charset="-120"/>
              </a:rPr>
              <a:t>N</a:t>
            </a:r>
            <a:r>
              <a:rPr lang="en-US" altLang="zh-TW" sz="2400" baseline="-25000" dirty="0">
                <a:ea typeface="新細明體" pitchFamily="18" charset="-120"/>
              </a:rPr>
              <a:t>p</a:t>
            </a:r>
            <a:r>
              <a:rPr lang="en-US" altLang="zh-TW" sz="2400" dirty="0">
                <a:ea typeface="新細明體" pitchFamily="18" charset="-120"/>
              </a:rPr>
              <a:t> and </a:t>
            </a:r>
            <a:r>
              <a:rPr lang="en-US" altLang="zh-TW" sz="2400" dirty="0" err="1">
                <a:ea typeface="新細明體" pitchFamily="18" charset="-120"/>
              </a:rPr>
              <a:t>N</a:t>
            </a:r>
            <a:r>
              <a:rPr lang="en-US" altLang="zh-TW" sz="2400" baseline="-25000" dirty="0" err="1">
                <a:ea typeface="新細明體" pitchFamily="18" charset="-120"/>
              </a:rPr>
              <a:t>b</a:t>
            </a:r>
            <a:r>
              <a:rPr lang="en-US" altLang="zh-TW" sz="2400" dirty="0">
                <a:ea typeface="新細明體" pitchFamily="18" charset="-120"/>
              </a:rPr>
              <a:t> are the number of P-pictures and B-pictures remaining in the current GOP in the encoding order.</a:t>
            </a:r>
          </a:p>
          <a:p>
            <a:pPr>
              <a:defRPr/>
            </a:pPr>
            <a:endParaRPr lang="en-US" altLang="zh-TW" sz="2400" dirty="0">
              <a:ea typeface="新細明體" pitchFamily="18" charset="-120"/>
            </a:endParaRPr>
          </a:p>
          <a:p>
            <a:pPr>
              <a:defRPr/>
            </a:pPr>
            <a:endParaRPr lang="en-US" altLang="zh-TW" sz="2400" dirty="0">
              <a:ea typeface="新細明體" pitchFamily="18" charset="-120"/>
            </a:endParaRPr>
          </a:p>
          <a:p>
            <a:pPr>
              <a:defRPr/>
            </a:pPr>
            <a:endParaRPr lang="en-US" altLang="zh-TW" sz="2400" dirty="0">
              <a:ea typeface="新細明體" pitchFamily="18" charset="-120"/>
            </a:endParaRPr>
          </a:p>
          <a:p>
            <a:pPr>
              <a:defRPr/>
            </a:pPr>
            <a:endParaRPr lang="en-US" altLang="zh-TW" sz="2400" dirty="0">
              <a:ea typeface="新細明體" pitchFamily="18" charset="-120"/>
            </a:endParaRPr>
          </a:p>
          <a:p>
            <a:pPr>
              <a:defRPr/>
            </a:pPr>
            <a:endParaRPr lang="en-US" altLang="zh-TW" sz="2400" dirty="0">
              <a:ea typeface="新細明體" pitchFamily="18" charset="-120"/>
            </a:endParaRPr>
          </a:p>
          <a:p>
            <a:pPr>
              <a:defRPr/>
            </a:pPr>
            <a:endParaRPr lang="en-US" altLang="zh-TW" sz="2400" dirty="0">
              <a:ea typeface="新細明體" pitchFamily="18" charset="-120"/>
            </a:endParaRPr>
          </a:p>
          <a:p>
            <a:pPr>
              <a:defRPr/>
            </a:pPr>
            <a:endParaRPr lang="en-US" altLang="zh-TW" sz="2400" dirty="0">
              <a:ea typeface="新細明體" pitchFamily="18" charset="-120"/>
            </a:endParaRPr>
          </a:p>
          <a:p>
            <a:pPr>
              <a:buFont typeface="75 Helvetica Bold" charset="0"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                             Remaining pictures in GOP</a:t>
            </a:r>
          </a:p>
        </p:txBody>
      </p:sp>
      <p:sp>
        <p:nvSpPr>
          <p:cNvPr id="12293" name="投影片編號版面配置區 6">
            <a:extLst>
              <a:ext uri="{FF2B5EF4-FFF2-40B4-BE49-F238E27FC236}">
                <a16:creationId xmlns:a16="http://schemas.microsoft.com/office/drawing/2014/main" id="{C13B688A-9F0D-406B-A411-ABDA2D6A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Gray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F7D4BD5-CB44-4A27-B86E-D9250AA31B5D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4E566416-192F-4030-9A56-20069A85F2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9969794"/>
                  </p:ext>
                </p:extLst>
              </p:nvPr>
            </p:nvGraphicFramePr>
            <p:xfrm>
              <a:off x="705205" y="2839403"/>
              <a:ext cx="7838368" cy="2317348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2"/>
                    </a:solidFill>
                    <a:effectLst/>
                    <a:tableStyleId>{5C22544A-7EE6-4342-B048-85BDC9FD1C3A}</a:tableStyleId>
                  </a:tblPr>
                  <a:tblGrid>
                    <a:gridCol w="602270">
                      <a:extLst>
                        <a:ext uri="{9D8B030D-6E8A-4147-A177-3AD203B41FA5}">
                          <a16:colId xmlns:a16="http://schemas.microsoft.com/office/drawing/2014/main" val="3570505907"/>
                        </a:ext>
                      </a:extLst>
                    </a:gridCol>
                    <a:gridCol w="602270">
                      <a:extLst>
                        <a:ext uri="{9D8B030D-6E8A-4147-A177-3AD203B41FA5}">
                          <a16:colId xmlns:a16="http://schemas.microsoft.com/office/drawing/2014/main" val="1172558665"/>
                        </a:ext>
                      </a:extLst>
                    </a:gridCol>
                    <a:gridCol w="602270">
                      <a:extLst>
                        <a:ext uri="{9D8B030D-6E8A-4147-A177-3AD203B41FA5}">
                          <a16:colId xmlns:a16="http://schemas.microsoft.com/office/drawing/2014/main" val="1548822023"/>
                        </a:ext>
                      </a:extLst>
                    </a:gridCol>
                    <a:gridCol w="602270">
                      <a:extLst>
                        <a:ext uri="{9D8B030D-6E8A-4147-A177-3AD203B41FA5}">
                          <a16:colId xmlns:a16="http://schemas.microsoft.com/office/drawing/2014/main" val="2873412141"/>
                        </a:ext>
                      </a:extLst>
                    </a:gridCol>
                    <a:gridCol w="602270">
                      <a:extLst>
                        <a:ext uri="{9D8B030D-6E8A-4147-A177-3AD203B41FA5}">
                          <a16:colId xmlns:a16="http://schemas.microsoft.com/office/drawing/2014/main" val="1675227226"/>
                        </a:ext>
                      </a:extLst>
                    </a:gridCol>
                    <a:gridCol w="602270">
                      <a:extLst>
                        <a:ext uri="{9D8B030D-6E8A-4147-A177-3AD203B41FA5}">
                          <a16:colId xmlns:a16="http://schemas.microsoft.com/office/drawing/2014/main" val="4064027890"/>
                        </a:ext>
                      </a:extLst>
                    </a:gridCol>
                    <a:gridCol w="602270">
                      <a:extLst>
                        <a:ext uri="{9D8B030D-6E8A-4147-A177-3AD203B41FA5}">
                          <a16:colId xmlns:a16="http://schemas.microsoft.com/office/drawing/2014/main" val="1558915643"/>
                        </a:ext>
                      </a:extLst>
                    </a:gridCol>
                    <a:gridCol w="602270">
                      <a:extLst>
                        <a:ext uri="{9D8B030D-6E8A-4147-A177-3AD203B41FA5}">
                          <a16:colId xmlns:a16="http://schemas.microsoft.com/office/drawing/2014/main" val="2062473784"/>
                        </a:ext>
                      </a:extLst>
                    </a:gridCol>
                    <a:gridCol w="602270">
                      <a:extLst>
                        <a:ext uri="{9D8B030D-6E8A-4147-A177-3AD203B41FA5}">
                          <a16:colId xmlns:a16="http://schemas.microsoft.com/office/drawing/2014/main" val="3749389822"/>
                        </a:ext>
                      </a:extLst>
                    </a:gridCol>
                    <a:gridCol w="602270">
                      <a:extLst>
                        <a:ext uri="{9D8B030D-6E8A-4147-A177-3AD203B41FA5}">
                          <a16:colId xmlns:a16="http://schemas.microsoft.com/office/drawing/2014/main" val="1810757043"/>
                        </a:ext>
                      </a:extLst>
                    </a:gridCol>
                    <a:gridCol w="602270">
                      <a:extLst>
                        <a:ext uri="{9D8B030D-6E8A-4147-A177-3AD203B41FA5}">
                          <a16:colId xmlns:a16="http://schemas.microsoft.com/office/drawing/2014/main" val="2563028480"/>
                        </a:ext>
                      </a:extLst>
                    </a:gridCol>
                    <a:gridCol w="602270">
                      <a:extLst>
                        <a:ext uri="{9D8B030D-6E8A-4147-A177-3AD203B41FA5}">
                          <a16:colId xmlns:a16="http://schemas.microsoft.com/office/drawing/2014/main" val="1066995102"/>
                        </a:ext>
                      </a:extLst>
                    </a:gridCol>
                    <a:gridCol w="611128">
                      <a:extLst>
                        <a:ext uri="{9D8B030D-6E8A-4147-A177-3AD203B41FA5}">
                          <a16:colId xmlns:a16="http://schemas.microsoft.com/office/drawing/2014/main" val="346370416"/>
                        </a:ext>
                      </a:extLst>
                    </a:gridCol>
                  </a:tblGrid>
                  <a:tr h="579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zh-TW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zh-TW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zh-TW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zh-TW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8584080"/>
                      </a:ext>
                    </a:extLst>
                  </a:tr>
                  <a:tr h="579337">
                    <a:tc rowSpan="3" gridSpan="6">
                      <a:txBody>
                        <a:bodyPr/>
                        <a:lstStyle/>
                        <a:p>
                          <a:endParaRPr lang="zh-TW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gridSpan="7">
                      <a:txBody>
                        <a:bodyPr/>
                        <a:lstStyle/>
                        <a:p>
                          <a:r>
                            <a:rPr lang="en-US" altLang="zh-TW" sz="3200" dirty="0">
                              <a:solidFill>
                                <a:schemeClr val="tx1"/>
                              </a:solidFill>
                            </a:rPr>
                            <a:t>R-bits</a:t>
                          </a:r>
                          <a:endParaRPr lang="zh-TW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874155"/>
                      </a:ext>
                    </a:extLst>
                  </a:tr>
                  <a:tr h="579337">
                    <a:tc gridSpan="6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gridSpan="7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32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TW" sz="3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6913631"/>
                      </a:ext>
                    </a:extLst>
                  </a:tr>
                  <a:tr h="579337">
                    <a:tc gridSpan="6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gridSpan="7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32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TW" sz="3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55423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4E566416-192F-4030-9A56-20069A85F2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9969794"/>
                  </p:ext>
                </p:extLst>
              </p:nvPr>
            </p:nvGraphicFramePr>
            <p:xfrm>
              <a:off x="705205" y="2839403"/>
              <a:ext cx="7838368" cy="2317348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2"/>
                    </a:solidFill>
                    <a:effectLst/>
                    <a:tableStyleId>{5C22544A-7EE6-4342-B048-85BDC9FD1C3A}</a:tableStyleId>
                  </a:tblPr>
                  <a:tblGrid>
                    <a:gridCol w="602270">
                      <a:extLst>
                        <a:ext uri="{9D8B030D-6E8A-4147-A177-3AD203B41FA5}">
                          <a16:colId xmlns:a16="http://schemas.microsoft.com/office/drawing/2014/main" val="3570505907"/>
                        </a:ext>
                      </a:extLst>
                    </a:gridCol>
                    <a:gridCol w="602270">
                      <a:extLst>
                        <a:ext uri="{9D8B030D-6E8A-4147-A177-3AD203B41FA5}">
                          <a16:colId xmlns:a16="http://schemas.microsoft.com/office/drawing/2014/main" val="1172558665"/>
                        </a:ext>
                      </a:extLst>
                    </a:gridCol>
                    <a:gridCol w="602270">
                      <a:extLst>
                        <a:ext uri="{9D8B030D-6E8A-4147-A177-3AD203B41FA5}">
                          <a16:colId xmlns:a16="http://schemas.microsoft.com/office/drawing/2014/main" val="1548822023"/>
                        </a:ext>
                      </a:extLst>
                    </a:gridCol>
                    <a:gridCol w="602270">
                      <a:extLst>
                        <a:ext uri="{9D8B030D-6E8A-4147-A177-3AD203B41FA5}">
                          <a16:colId xmlns:a16="http://schemas.microsoft.com/office/drawing/2014/main" val="2873412141"/>
                        </a:ext>
                      </a:extLst>
                    </a:gridCol>
                    <a:gridCol w="602270">
                      <a:extLst>
                        <a:ext uri="{9D8B030D-6E8A-4147-A177-3AD203B41FA5}">
                          <a16:colId xmlns:a16="http://schemas.microsoft.com/office/drawing/2014/main" val="1675227226"/>
                        </a:ext>
                      </a:extLst>
                    </a:gridCol>
                    <a:gridCol w="602270">
                      <a:extLst>
                        <a:ext uri="{9D8B030D-6E8A-4147-A177-3AD203B41FA5}">
                          <a16:colId xmlns:a16="http://schemas.microsoft.com/office/drawing/2014/main" val="4064027890"/>
                        </a:ext>
                      </a:extLst>
                    </a:gridCol>
                    <a:gridCol w="602270">
                      <a:extLst>
                        <a:ext uri="{9D8B030D-6E8A-4147-A177-3AD203B41FA5}">
                          <a16:colId xmlns:a16="http://schemas.microsoft.com/office/drawing/2014/main" val="1558915643"/>
                        </a:ext>
                      </a:extLst>
                    </a:gridCol>
                    <a:gridCol w="602270">
                      <a:extLst>
                        <a:ext uri="{9D8B030D-6E8A-4147-A177-3AD203B41FA5}">
                          <a16:colId xmlns:a16="http://schemas.microsoft.com/office/drawing/2014/main" val="2062473784"/>
                        </a:ext>
                      </a:extLst>
                    </a:gridCol>
                    <a:gridCol w="602270">
                      <a:extLst>
                        <a:ext uri="{9D8B030D-6E8A-4147-A177-3AD203B41FA5}">
                          <a16:colId xmlns:a16="http://schemas.microsoft.com/office/drawing/2014/main" val="3749389822"/>
                        </a:ext>
                      </a:extLst>
                    </a:gridCol>
                    <a:gridCol w="602270">
                      <a:extLst>
                        <a:ext uri="{9D8B030D-6E8A-4147-A177-3AD203B41FA5}">
                          <a16:colId xmlns:a16="http://schemas.microsoft.com/office/drawing/2014/main" val="1810757043"/>
                        </a:ext>
                      </a:extLst>
                    </a:gridCol>
                    <a:gridCol w="602270">
                      <a:extLst>
                        <a:ext uri="{9D8B030D-6E8A-4147-A177-3AD203B41FA5}">
                          <a16:colId xmlns:a16="http://schemas.microsoft.com/office/drawing/2014/main" val="2563028480"/>
                        </a:ext>
                      </a:extLst>
                    </a:gridCol>
                    <a:gridCol w="602270">
                      <a:extLst>
                        <a:ext uri="{9D8B030D-6E8A-4147-A177-3AD203B41FA5}">
                          <a16:colId xmlns:a16="http://schemas.microsoft.com/office/drawing/2014/main" val="1066995102"/>
                        </a:ext>
                      </a:extLst>
                    </a:gridCol>
                    <a:gridCol w="611128">
                      <a:extLst>
                        <a:ext uri="{9D8B030D-6E8A-4147-A177-3AD203B41FA5}">
                          <a16:colId xmlns:a16="http://schemas.microsoft.com/office/drawing/2014/main" val="346370416"/>
                        </a:ext>
                      </a:extLst>
                    </a:gridCol>
                  </a:tblGrid>
                  <a:tr h="579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zh-TW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zh-TW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zh-TW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zh-TW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8584080"/>
                      </a:ext>
                    </a:extLst>
                  </a:tr>
                  <a:tr h="579337">
                    <a:tc rowSpan="3" gridSpan="6">
                      <a:txBody>
                        <a:bodyPr/>
                        <a:lstStyle/>
                        <a:p>
                          <a:endParaRPr lang="zh-TW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gridSpan="7">
                      <a:txBody>
                        <a:bodyPr/>
                        <a:lstStyle/>
                        <a:p>
                          <a:r>
                            <a:rPr lang="en-US" altLang="zh-TW" sz="3200" dirty="0">
                              <a:solidFill>
                                <a:schemeClr val="tx1"/>
                              </a:solidFill>
                            </a:rPr>
                            <a:t>R-bits</a:t>
                          </a:r>
                          <a:endParaRPr lang="zh-TW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D007E">
                            <a:alpha val="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874155"/>
                      </a:ext>
                    </a:extLst>
                  </a:tr>
                  <a:tr h="579337">
                    <a:tc gridSpan="6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gridSpan="7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5591" t="-213684" r="-288" b="-10315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6913631"/>
                      </a:ext>
                    </a:extLst>
                  </a:tr>
                  <a:tr h="579337">
                    <a:tc gridSpan="6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gridSpan="7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5591" t="-313684" r="-288" b="-315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rgbClr val="0D007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5542379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/>
</p:sld>
</file>

<file path=ppt/theme/theme1.xml><?xml version="1.0" encoding="utf-8"?>
<a:theme xmlns:a="http://schemas.openxmlformats.org/drawingml/2006/main" name="ptt">
  <a:themeElements>
    <a:clrScheme name="">
      <a:dk1>
        <a:srgbClr val="000000"/>
      </a:dk1>
      <a:lt1>
        <a:srgbClr val="FFFFFF"/>
      </a:lt1>
      <a:dk2>
        <a:srgbClr val="0D0086"/>
      </a:dk2>
      <a:lt2>
        <a:srgbClr val="FAFD00"/>
      </a:lt2>
      <a:accent1>
        <a:srgbClr val="A763FF"/>
      </a:accent1>
      <a:accent2>
        <a:srgbClr val="FFAF00"/>
      </a:accent2>
      <a:accent3>
        <a:srgbClr val="AAAAC3"/>
      </a:accent3>
      <a:accent4>
        <a:srgbClr val="DADADA"/>
      </a:accent4>
      <a:accent5>
        <a:srgbClr val="D0B7FF"/>
      </a:accent5>
      <a:accent6>
        <a:srgbClr val="E79E00"/>
      </a:accent6>
      <a:hlink>
        <a:srgbClr val="098DFF"/>
      </a:hlink>
      <a:folHlink>
        <a:srgbClr val="03C15E"/>
      </a:folHlink>
    </a:clrScheme>
    <a:fontScheme name="pt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63DE8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63DE8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tt 1">
        <a:dk1>
          <a:srgbClr val="FFFFFF"/>
        </a:dk1>
        <a:lt1>
          <a:srgbClr val="FFFFFF"/>
        </a:lt1>
        <a:dk2>
          <a:srgbClr val="FAFD00"/>
        </a:dk2>
        <a:lt2>
          <a:srgbClr val="FFFFFF"/>
        </a:lt2>
        <a:accent1>
          <a:srgbClr val="A763FF"/>
        </a:accent1>
        <a:accent2>
          <a:srgbClr val="FFAF00"/>
        </a:accent2>
        <a:accent3>
          <a:srgbClr val="FFFFFF"/>
        </a:accent3>
        <a:accent4>
          <a:srgbClr val="DADADA"/>
        </a:accent4>
        <a:accent5>
          <a:srgbClr val="D0B7FF"/>
        </a:accent5>
        <a:accent6>
          <a:srgbClr val="E79E00"/>
        </a:accent6>
        <a:hlink>
          <a:srgbClr val="098DFF"/>
        </a:hlink>
        <a:folHlink>
          <a:srgbClr val="03C1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 3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 4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 5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 6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 7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2202</Words>
  <Application>Microsoft Office PowerPoint</Application>
  <PresentationFormat>如螢幕大小 (4:3)</PresentationFormat>
  <Paragraphs>297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75 Helvetica Bold</vt:lpstr>
      <vt:lpstr>Arial</vt:lpstr>
      <vt:lpstr>Cambria Math</vt:lpstr>
      <vt:lpstr>Symbol</vt:lpstr>
      <vt:lpstr>Times New Roman</vt:lpstr>
      <vt:lpstr>ptt</vt:lpstr>
      <vt:lpstr>PowerPoint 簡報</vt:lpstr>
      <vt:lpstr>Introduction</vt:lpstr>
      <vt:lpstr>Rate Control Schemes</vt:lpstr>
      <vt:lpstr>H.261: RM8</vt:lpstr>
      <vt:lpstr>MPEG-2: TM5</vt:lpstr>
      <vt:lpstr>MPEG-2: TM5</vt:lpstr>
      <vt:lpstr>MPEG-2: TM5</vt:lpstr>
      <vt:lpstr>MPEG-2: TM5</vt:lpstr>
      <vt:lpstr>MPEG-2: TM5</vt:lpstr>
      <vt:lpstr>MPEG-2: TM5</vt:lpstr>
      <vt:lpstr>MPEG-2: TM5</vt:lpstr>
      <vt:lpstr>MPEG-2: TM5</vt:lpstr>
      <vt:lpstr>MPEG-2: TM5</vt:lpstr>
      <vt:lpstr>Rate-Distortion Optimized Rate Control</vt:lpstr>
      <vt:lpstr>MINAVE vs. MINMAX</vt:lpstr>
      <vt:lpstr>Formulation of MINAVE (MDR Example)</vt:lpstr>
      <vt:lpstr>Formulation of MINAVE (MDR Example)</vt:lpstr>
      <vt:lpstr>MINMAX Rate Control</vt:lpstr>
      <vt:lpstr>Example of Lagrangian Multiplier Optimization</vt:lpstr>
      <vt:lpstr>Example of Dynamic Programming</vt:lpstr>
      <vt:lpstr>Example of Dynamic Programming</vt:lpstr>
      <vt:lpstr>Lagrangian Multiplier vs. Dynamic Programming</vt:lpstr>
      <vt:lpstr>Lagrangian Multiplier vs. Dynamic Programming (Cont.)</vt:lpstr>
      <vt:lpstr>H.263+: TMN8</vt:lpstr>
      <vt:lpstr>H.263+: TMN8</vt:lpstr>
      <vt:lpstr>Rate-Distortion Optimization</vt:lpstr>
      <vt:lpstr>Solution by Lagrangian Multiplier</vt:lpstr>
      <vt:lpstr>TMN8 MB-Layer Rate Control</vt:lpstr>
      <vt:lpstr>TMN8 MB-Layer Rate Control (Cont.)</vt:lpstr>
      <vt:lpstr>TMN8 MB-Layer Rate Control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Lab308</dc:creator>
  <cp:lastModifiedBy>user</cp:lastModifiedBy>
  <cp:revision>16</cp:revision>
  <cp:lastPrinted>2022-03-23T11:49:43Z</cp:lastPrinted>
  <dcterms:created xsi:type="dcterms:W3CDTF">2022-03-21T10:55:01Z</dcterms:created>
  <dcterms:modified xsi:type="dcterms:W3CDTF">2024-03-14T08:59:25Z</dcterms:modified>
</cp:coreProperties>
</file>