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311" r:id="rId5"/>
    <p:sldId id="258" r:id="rId6"/>
    <p:sldId id="259" r:id="rId7"/>
    <p:sldId id="262" r:id="rId8"/>
    <p:sldId id="306" r:id="rId9"/>
    <p:sldId id="278" r:id="rId10"/>
    <p:sldId id="307" r:id="rId11"/>
    <p:sldId id="308" r:id="rId12"/>
    <p:sldId id="277" r:id="rId13"/>
    <p:sldId id="312" r:id="rId14"/>
    <p:sldId id="304" r:id="rId15"/>
    <p:sldId id="305" r:id="rId16"/>
    <p:sldId id="280" r:id="rId17"/>
    <p:sldId id="313" r:id="rId18"/>
    <p:sldId id="281" r:id="rId19"/>
    <p:sldId id="289" r:id="rId20"/>
    <p:sldId id="290" r:id="rId21"/>
    <p:sldId id="291" r:id="rId22"/>
    <p:sldId id="292" r:id="rId23"/>
    <p:sldId id="293" r:id="rId24"/>
    <p:sldId id="295" r:id="rId25"/>
    <p:sldId id="296" r:id="rId26"/>
    <p:sldId id="297" r:id="rId27"/>
    <p:sldId id="298" r:id="rId28"/>
    <p:sldId id="309" r:id="rId29"/>
    <p:sldId id="299" r:id="rId30"/>
    <p:sldId id="310" r:id="rId31"/>
    <p:sldId id="30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02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46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51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7818" y="1396018"/>
            <a:ext cx="9144000" cy="1270616"/>
          </a:xfrm>
        </p:spPr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와 멀티미디어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</a:t>
            </a:r>
            <a:r>
              <a:rPr lang="en-US" altLang="ko-KR" sz="3200" dirty="0" err="1" smtClean="0"/>
              <a:t>img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36702" y="1271239"/>
            <a:ext cx="1016008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en-US" altLang="ko-KR" sz="2400" b="1" dirty="0" err="1" smtClean="0"/>
              <a:t>img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태그의 속성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/>
              <a:t>④ </a:t>
            </a:r>
            <a:r>
              <a:rPr lang="en-US" altLang="ko-KR" sz="2000" b="1" dirty="0" smtClean="0"/>
              <a:t>title </a:t>
            </a:r>
            <a:r>
              <a:rPr lang="ko-KR" altLang="en-US" sz="2000" dirty="0"/>
              <a:t>속성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dirty="0" err="1" smtClean="0"/>
              <a:t>툴팁</a:t>
            </a:r>
            <a:r>
              <a:rPr lang="ko-KR" altLang="en-US" sz="2000" dirty="0" smtClean="0"/>
              <a:t> 표시</a:t>
            </a:r>
            <a:endParaRPr lang="en-US" altLang="ko-KR" sz="2000" dirty="0"/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  마우스 포인터 자리에 </a:t>
            </a:r>
            <a:r>
              <a:rPr lang="ko-KR" altLang="en-US" sz="2000" dirty="0" smtClean="0"/>
              <a:t>표시하는 설명 상자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&lt;</a:t>
            </a:r>
            <a:r>
              <a:rPr lang="en-US" altLang="ko-KR" sz="2000" dirty="0" err="1">
                <a:solidFill>
                  <a:srgbClr val="0D40FF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0D40FF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="dbanner.png" </a:t>
            </a:r>
            <a:r>
              <a:rPr lang="en-US" altLang="ko-KR" sz="2000" dirty="0" smtClean="0">
                <a:solidFill>
                  <a:srgbClr val="0D40FF"/>
                </a:solidFill>
                <a:latin typeface="Courier"/>
              </a:rPr>
              <a:t> alt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="</a:t>
            </a:r>
            <a:r>
              <a:rPr lang="ko-KR" altLang="en-US" sz="2000" dirty="0" err="1" smtClean="0">
                <a:solidFill>
                  <a:srgbClr val="0D40FF"/>
                </a:solidFill>
                <a:latin typeface="Courier"/>
              </a:rPr>
              <a:t>요안도라</a:t>
            </a:r>
            <a:r>
              <a:rPr lang="ko-KR" altLang="en-US" sz="2000" dirty="0" smtClean="0">
                <a:solidFill>
                  <a:srgbClr val="0D40FF"/>
                </a:solidFill>
                <a:latin typeface="Courier"/>
              </a:rPr>
              <a:t> 자세히 보기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" </a:t>
            </a:r>
            <a:r>
              <a:rPr lang="en-US" altLang="ko-KR" sz="2000" dirty="0" smtClean="0">
                <a:solidFill>
                  <a:srgbClr val="0D40FF"/>
                </a:solidFill>
                <a:latin typeface="Courier"/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  <a:latin typeface="Courier"/>
              </a:rPr>
              <a:t>title</a:t>
            </a:r>
            <a:r>
              <a:rPr lang="en-US" altLang="ko-KR" sz="2000" dirty="0">
                <a:solidFill>
                  <a:srgbClr val="C00000"/>
                </a:solidFill>
                <a:latin typeface="Courier"/>
              </a:rPr>
              <a:t>="</a:t>
            </a:r>
            <a:r>
              <a:rPr lang="ko-KR" altLang="en-US" sz="2000" dirty="0">
                <a:solidFill>
                  <a:srgbClr val="C00000"/>
                </a:solidFill>
                <a:latin typeface="Courier"/>
              </a:rPr>
              <a:t>동백꽃	</a:t>
            </a:r>
            <a:r>
              <a:rPr lang="ko-KR" altLang="en-US" sz="2000" dirty="0" smtClean="0">
                <a:solidFill>
                  <a:srgbClr val="C00000"/>
                </a:solidFill>
                <a:latin typeface="Courier"/>
              </a:rPr>
              <a:t> 뚝뚝 떨어지는 </a:t>
            </a:r>
            <a:r>
              <a:rPr lang="ko-KR" altLang="en-US" sz="2000" dirty="0" err="1" smtClean="0">
                <a:solidFill>
                  <a:srgbClr val="C00000"/>
                </a:solidFill>
                <a:latin typeface="Courier"/>
              </a:rPr>
              <a:t>요안도라</a:t>
            </a:r>
            <a:r>
              <a:rPr lang="en-US" altLang="ko-KR" sz="2000" dirty="0" smtClean="0">
                <a:solidFill>
                  <a:srgbClr val="C00000"/>
                </a:solidFill>
                <a:latin typeface="Courier"/>
              </a:rPr>
              <a:t>"</a:t>
            </a:r>
            <a:r>
              <a:rPr lang="en-US" altLang="ko-KR" sz="2000" dirty="0" smtClean="0">
                <a:solidFill>
                  <a:srgbClr val="0D40FF"/>
                </a:solidFill>
                <a:latin typeface="Courier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D40FF"/>
                </a:solidFill>
                <a:latin typeface="Courier"/>
              </a:rPr>
              <a:t>예전 버전의 브라우저에서는 </a:t>
            </a:r>
            <a:r>
              <a:rPr lang="en-US" altLang="ko-KR" sz="2000" dirty="0" smtClean="0">
                <a:solidFill>
                  <a:srgbClr val="0D40FF"/>
                </a:solidFill>
                <a:latin typeface="Courier"/>
              </a:rPr>
              <a:t>alt </a:t>
            </a:r>
            <a:r>
              <a:rPr lang="ko-KR" altLang="en-US" sz="2000" dirty="0" smtClean="0">
                <a:solidFill>
                  <a:srgbClr val="0D40FF"/>
                </a:solidFill>
                <a:latin typeface="Courier"/>
              </a:rPr>
              <a:t>속성에 넣은 대체 텍스트를 </a:t>
            </a:r>
            <a:r>
              <a:rPr lang="ko-KR" altLang="en-US" sz="2000" dirty="0" err="1" smtClean="0">
                <a:solidFill>
                  <a:srgbClr val="0D40FF"/>
                </a:solidFill>
                <a:latin typeface="Courier"/>
              </a:rPr>
              <a:t>툴팁처럼</a:t>
            </a:r>
            <a:r>
              <a:rPr lang="ko-KR" altLang="en-US" sz="2000" dirty="0" smtClean="0">
                <a:solidFill>
                  <a:srgbClr val="0D40FF"/>
                </a:solidFill>
                <a:latin typeface="Courier"/>
              </a:rPr>
              <a:t> 표시했음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7835" y="4746048"/>
            <a:ext cx="5326350" cy="178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315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</a:t>
            </a:r>
            <a:r>
              <a:rPr lang="en-US" altLang="ko-KR" sz="3200" dirty="0" err="1" smtClean="0"/>
              <a:t>img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36702" y="1271239"/>
            <a:ext cx="98911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en-US" altLang="ko-KR" sz="2400" b="1" dirty="0" err="1" smtClean="0"/>
              <a:t>img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태그의 속성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b="1"/>
              <a:t>⑤</a:t>
            </a:r>
            <a:r>
              <a:rPr lang="ko-KR" altLang="en-US" sz="2000" b="1" smtClean="0"/>
              <a:t> </a:t>
            </a:r>
            <a:r>
              <a:rPr lang="en-US" altLang="ko-KR" sz="2000" b="1" smtClean="0"/>
              <a:t>usemap </a:t>
            </a:r>
            <a:r>
              <a:rPr lang="ko-KR" altLang="en-US" sz="2000" dirty="0"/>
              <a:t>속성</a:t>
            </a:r>
            <a:r>
              <a:rPr lang="ko-KR" altLang="en-US" sz="2000" b="1" dirty="0"/>
              <a:t> </a:t>
            </a:r>
            <a:r>
              <a:rPr lang="en-US" altLang="ko-KR" sz="2000" b="1"/>
              <a:t>: </a:t>
            </a:r>
            <a:r>
              <a:rPr lang="ko-KR" altLang="en-US" sz="2000" smtClean="0"/>
              <a:t>이미지</a:t>
            </a:r>
            <a:r>
              <a:rPr lang="en-US" altLang="ko-KR" sz="2000" smtClean="0"/>
              <a:t> </a:t>
            </a:r>
            <a:r>
              <a:rPr lang="ko-KR" altLang="en-US" sz="2000" smtClean="0"/>
              <a:t>맵 지정</a:t>
            </a:r>
            <a:r>
              <a:rPr lang="en-US" altLang="ko-KR" sz="2000" smtClean="0"/>
              <a:t> 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/>
              <a:t> </a:t>
            </a:r>
            <a:r>
              <a:rPr lang="en-US" altLang="ko-KR" sz="2000" smtClean="0"/>
              <a:t>&lt;map&gt; </a:t>
            </a:r>
            <a:r>
              <a:rPr lang="ko-KR" altLang="en-US" sz="2000" smtClean="0"/>
              <a:t>태그를 이용해 이미지맵을 만들고</a:t>
            </a:r>
            <a:r>
              <a:rPr lang="en-US" altLang="ko-KR" sz="2000" smtClean="0"/>
              <a:t>, 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/>
              <a:t> </a:t>
            </a:r>
            <a:r>
              <a:rPr lang="en-US" altLang="ko-KR" sz="2000" smtClean="0"/>
              <a:t>&lt;img&gt; </a:t>
            </a:r>
            <a:r>
              <a:rPr lang="ko-KR" altLang="en-US" sz="2000" smtClean="0"/>
              <a:t>태그의 </a:t>
            </a:r>
            <a:r>
              <a:rPr lang="en-US" altLang="ko-KR" sz="2000" smtClean="0"/>
              <a:t>usemap </a:t>
            </a:r>
            <a:r>
              <a:rPr lang="ko-KR" altLang="en-US" sz="2000" smtClean="0"/>
              <a:t>속성으로 사용할 이미지맵 지정</a:t>
            </a:r>
            <a:endParaRPr lang="en-US" altLang="ko-KR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36701" y="3823916"/>
            <a:ext cx="100083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&lt;img src="map.png"  alt="" </a:t>
            </a:r>
            <a:r>
              <a:rPr lang="en-US" altLang="ko-KR">
                <a:solidFill>
                  <a:srgbClr val="C00000"/>
                </a:solidFill>
              </a:rPr>
              <a:t>usemap="#favorites"</a:t>
            </a:r>
            <a:r>
              <a:rPr lang="en-US" altLang="ko-KR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>
                <a:solidFill>
                  <a:srgbClr val="C00000"/>
                </a:solidFill>
              </a:rPr>
              <a:t>&lt;map name="favorites"&gt;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&lt;area shape="rect" coords="0,0,128,116" </a:t>
            </a:r>
            <a:r>
              <a:rPr lang="en-US" altLang="ko-KR" smtClean="0">
                <a:solidFill>
                  <a:srgbClr val="0070C0"/>
                </a:solidFill>
              </a:rPr>
              <a:t/>
            </a:r>
            <a:br>
              <a:rPr lang="en-US" altLang="ko-KR" smtClean="0">
                <a:solidFill>
                  <a:srgbClr val="0070C0"/>
                </a:solidFill>
              </a:rPr>
            </a:br>
            <a:r>
              <a:rPr lang="en-US" altLang="ko-KR" smtClean="0">
                <a:solidFill>
                  <a:srgbClr val="0070C0"/>
                </a:solidFill>
              </a:rPr>
              <a:t>href</a:t>
            </a:r>
            <a:r>
              <a:rPr lang="en-US" altLang="ko-KR">
                <a:solidFill>
                  <a:srgbClr val="0070C0"/>
                </a:solidFill>
              </a:rPr>
              <a:t>="http://www.twitter.com/funnycom" </a:t>
            </a:r>
            <a:r>
              <a:rPr lang="en-US" altLang="ko-KR" smtClean="0">
                <a:solidFill>
                  <a:srgbClr val="0070C0"/>
                </a:solidFill>
              </a:rPr>
              <a:t>title</a:t>
            </a:r>
            <a:r>
              <a:rPr lang="en-US" altLang="ko-KR">
                <a:solidFill>
                  <a:srgbClr val="0070C0"/>
                </a:solidFill>
              </a:rPr>
              <a:t>="</a:t>
            </a:r>
            <a:r>
              <a:rPr lang="ko-KR" altLang="en-US">
                <a:solidFill>
                  <a:srgbClr val="0070C0"/>
                </a:solidFill>
              </a:rPr>
              <a:t>트위터로 연결하기</a:t>
            </a:r>
            <a:r>
              <a:rPr lang="en-US" altLang="ko-KR">
                <a:solidFill>
                  <a:srgbClr val="0070C0"/>
                </a:solidFill>
              </a:rPr>
              <a:t>" </a:t>
            </a:r>
            <a:r>
              <a:rPr lang="en-US" altLang="ko-KR" smtClean="0">
                <a:solidFill>
                  <a:srgbClr val="0070C0"/>
                </a:solidFill>
              </a:rPr>
              <a:t/>
            </a:r>
            <a:br>
              <a:rPr lang="en-US" altLang="ko-KR" smtClean="0">
                <a:solidFill>
                  <a:srgbClr val="0070C0"/>
                </a:solidFill>
              </a:rPr>
            </a:br>
            <a:r>
              <a:rPr lang="en-US" altLang="ko-KR" smtClean="0">
                <a:solidFill>
                  <a:srgbClr val="0070C0"/>
                </a:solidFill>
              </a:rPr>
              <a:t>target</a:t>
            </a:r>
            <a:r>
              <a:rPr lang="en-US" altLang="ko-KR">
                <a:solidFill>
                  <a:srgbClr val="0070C0"/>
                </a:solidFill>
              </a:rPr>
              <a:t>="_blank"&gt;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&lt;area shape="rect" coords="129,0,250,116" </a:t>
            </a:r>
            <a:r>
              <a:rPr lang="en-US" altLang="ko-KR" smtClean="0">
                <a:solidFill>
                  <a:srgbClr val="0070C0"/>
                </a:solidFill>
              </a:rPr>
              <a:t/>
            </a:r>
            <a:br>
              <a:rPr lang="en-US" altLang="ko-KR" smtClean="0">
                <a:solidFill>
                  <a:srgbClr val="0070C0"/>
                </a:solidFill>
              </a:rPr>
            </a:br>
            <a:r>
              <a:rPr lang="en-US" altLang="ko-KR" smtClean="0">
                <a:solidFill>
                  <a:srgbClr val="0070C0"/>
                </a:solidFill>
              </a:rPr>
              <a:t>href</a:t>
            </a:r>
            <a:r>
              <a:rPr lang="en-US" altLang="ko-KR">
                <a:solidFill>
                  <a:srgbClr val="0070C0"/>
                </a:solidFill>
              </a:rPr>
              <a:t>="http://www.facebook.com/do.it.html5" title="</a:t>
            </a:r>
            <a:r>
              <a:rPr lang="ko-KR" altLang="en-US">
                <a:solidFill>
                  <a:srgbClr val="0070C0"/>
                </a:solidFill>
              </a:rPr>
              <a:t>페이스북으로 </a:t>
            </a:r>
            <a:r>
              <a:rPr lang="en-US" altLang="ko-KR" smtClean="0">
                <a:solidFill>
                  <a:srgbClr val="0070C0"/>
                </a:solidFill>
              </a:rPr>
              <a:t/>
            </a:r>
            <a:br>
              <a:rPr lang="en-US" altLang="ko-KR" smtClean="0">
                <a:solidFill>
                  <a:srgbClr val="0070C0"/>
                </a:solidFill>
              </a:rPr>
            </a:br>
            <a:r>
              <a:rPr lang="ko-KR" altLang="en-US" smtClean="0">
                <a:solidFill>
                  <a:srgbClr val="0070C0"/>
                </a:solidFill>
              </a:rPr>
              <a:t>연결하기</a:t>
            </a:r>
            <a:r>
              <a:rPr lang="en-US" altLang="ko-KR">
                <a:solidFill>
                  <a:srgbClr val="0070C0"/>
                </a:solidFill>
              </a:rPr>
              <a:t>" target="_blank"&gt;</a:t>
            </a:r>
          </a:p>
          <a:p>
            <a:r>
              <a:rPr lang="en-US" altLang="ko-KR">
                <a:solidFill>
                  <a:srgbClr val="C00000"/>
                </a:solidFill>
              </a:rPr>
              <a:t>&lt;/map&gt;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8982" y="3376302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Samples\4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\map.html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38836" y="4101021"/>
            <a:ext cx="3170815" cy="207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3398982" y="1043709"/>
            <a:ext cx="7428851" cy="1150859"/>
            <a:chOff x="3398982" y="1043709"/>
            <a:chExt cx="7428851" cy="1150859"/>
          </a:xfrm>
        </p:grpSpPr>
        <p:sp>
          <p:nvSpPr>
            <p:cNvPr id="5" name="구름 4"/>
            <p:cNvSpPr/>
            <p:nvPr/>
          </p:nvSpPr>
          <p:spPr>
            <a:xfrm flipH="1">
              <a:off x="3398982" y="1653309"/>
              <a:ext cx="1459345" cy="541259"/>
            </a:xfrm>
            <a:prstGeom prst="cloud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구부러진 연결선 9"/>
            <p:cNvCxnSpPr>
              <a:stCxn id="5" idx="3"/>
            </p:cNvCxnSpPr>
            <p:nvPr/>
          </p:nvCxnSpPr>
          <p:spPr>
            <a:xfrm rot="5400000" flipH="1" flipV="1">
              <a:off x="4504037" y="895857"/>
              <a:ext cx="413017" cy="1163782"/>
            </a:xfrm>
            <a:prstGeom prst="curvedConnector2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92436" y="1043709"/>
              <a:ext cx="55353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하나의 이미지에 여러 개의 링크를 만들어 놓은 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48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이미지 파일에 캡션 붙이기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63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7390" y="1270861"/>
            <a:ext cx="998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이전에는 이미지에 캡션을 붙이기 위해서는 </a:t>
            </a:r>
            <a:r>
              <a:rPr lang="en-US" altLang="ko-KR" dirty="0" smtClean="0"/>
              <a:t>&lt;p&gt; </a:t>
            </a:r>
            <a:r>
              <a:rPr lang="ko-KR" altLang="en-US" dirty="0" smtClean="0"/>
              <a:t>태그를 사용해 캡션 내용을 표시한 후</a:t>
            </a:r>
            <a:endParaRPr lang="en-US" altLang="ko-KR" dirty="0" smtClean="0"/>
          </a:p>
          <a:p>
            <a:r>
              <a:rPr lang="ko-KR" altLang="en-US" dirty="0" smtClean="0"/>
              <a:t>위치를 조절하고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위치를 바꾸게 되면 캡션 내용도 함께 옮기는 등 번거로운 작업을</a:t>
            </a:r>
            <a:endParaRPr lang="en-US" altLang="ko-KR" dirty="0" smtClean="0"/>
          </a:p>
          <a:p>
            <a:r>
              <a:rPr lang="ko-KR" altLang="en-US" dirty="0" smtClean="0"/>
              <a:t>해야 했지만</a:t>
            </a:r>
            <a:r>
              <a:rPr lang="en-US" altLang="ko-KR" dirty="0" smtClean="0"/>
              <a:t>, HTML5 </a:t>
            </a:r>
            <a:r>
              <a:rPr lang="ko-KR" altLang="en-US" dirty="0" smtClean="0"/>
              <a:t>에서는 이미지뿐만 아니라 멀티미디어 요소 어디에나 캡션을 붙일 수</a:t>
            </a:r>
            <a:endParaRPr lang="en-US" altLang="ko-KR" dirty="0" smtClean="0"/>
          </a:p>
          <a:p>
            <a:r>
              <a:rPr lang="ko-KR" altLang="en-US" dirty="0" smtClean="0"/>
              <a:t>있게 되었음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이미지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파일에 캡션 붙이기</a:t>
            </a:r>
            <a:endParaRPr lang="ko-KR" altLang="en-US" sz="32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20870" y="1373044"/>
            <a:ext cx="10621385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&lt;figure&gt;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ym typeface="Wingdings" panose="05000000000000000000" pitchFamily="2" charset="2"/>
              </a:rPr>
              <a:t>캡션을 붙일 대상을 지정한다</a:t>
            </a:r>
            <a:r>
              <a:rPr lang="en-US" altLang="ko-KR" sz="2000" dirty="0" smtClean="0">
                <a:sym typeface="Wingdings" panose="05000000000000000000" pitchFamily="2" charset="2"/>
              </a:rPr>
              <a:t>. (</a:t>
            </a:r>
            <a:r>
              <a:rPr lang="ko-KR" altLang="en-US" sz="2000" dirty="0" smtClean="0">
                <a:sym typeface="Wingdings" panose="05000000000000000000" pitchFamily="2" charset="2"/>
              </a:rPr>
              <a:t>예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이미지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동영상 등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ym typeface="Wingdings" panose="05000000000000000000" pitchFamily="2" charset="2"/>
              </a:rPr>
              <a:t>여러 개의 미디어를 하나의 </a:t>
            </a:r>
            <a:r>
              <a:rPr lang="en-US" altLang="ko-KR" sz="2000" dirty="0" smtClean="0">
                <a:sym typeface="Wingdings" panose="05000000000000000000" pitchFamily="2" charset="2"/>
              </a:rPr>
              <a:t>&lt;figure&gt; </a:t>
            </a:r>
            <a:r>
              <a:rPr lang="ko-KR" altLang="en-US" sz="2000" dirty="0" smtClean="0">
                <a:sym typeface="Wingdings" panose="05000000000000000000" pitchFamily="2" charset="2"/>
              </a:rPr>
              <a:t>태그로 묶을 수도 있다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figcaption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&lt;figure&gt; </a:t>
            </a:r>
            <a:r>
              <a:rPr lang="ko-KR" altLang="en-US" sz="2000" dirty="0" smtClean="0"/>
              <a:t>태그로 묶은 미디어에 캡션을 붙인다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figcaption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figcaption</a:t>
            </a:r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894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파일에 캡션 붙이기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731" y="2020595"/>
            <a:ext cx="5921703" cy="346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60777"/>
            <a:ext cx="55626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556" y="1360777"/>
            <a:ext cx="40481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1970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멀티미디어 재생하기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44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7390" y="1255363"/>
            <a:ext cx="98251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HTML4</a:t>
            </a:r>
            <a:r>
              <a:rPr lang="ko-KR" altLang="en-US" dirty="0" smtClean="0"/>
              <a:t>에서는 웹에서 음악을 듣거나 동영상을 보기 위해서 윈도우 미디어 플레이어나 플래시</a:t>
            </a:r>
            <a:endParaRPr lang="en-US" altLang="ko-KR" dirty="0" smtClean="0"/>
          </a:p>
          <a:p>
            <a:r>
              <a:rPr lang="ko-KR" altLang="en-US" dirty="0" smtClean="0"/>
              <a:t>플레이어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실버라이트</a:t>
            </a:r>
            <a:r>
              <a:rPr lang="ko-KR" altLang="en-US" dirty="0" smtClean="0"/>
              <a:t> 같은 별도의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이용해야 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이런 </a:t>
            </a:r>
            <a:r>
              <a:rPr lang="ko-KR" altLang="en-US" dirty="0" err="1" smtClean="0"/>
              <a:t>플러그인은</a:t>
            </a:r>
            <a:r>
              <a:rPr lang="ko-KR" altLang="en-US" dirty="0" smtClean="0"/>
              <a:t> 설치하기 번거롭거나 아예 불가능한 경우도 있어서 </a:t>
            </a:r>
            <a:r>
              <a:rPr lang="ko-KR" altLang="en-US" dirty="0" err="1" smtClean="0"/>
              <a:t>스마트폰이나</a:t>
            </a:r>
            <a:endParaRPr lang="en-US" altLang="ko-KR" dirty="0" smtClean="0"/>
          </a:p>
          <a:p>
            <a:r>
              <a:rPr lang="ko-KR" altLang="en-US" dirty="0" err="1" smtClean="0"/>
              <a:t>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등에서 동영상을 보거나 음악을 듣지 못하는 경우가 많았음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또한 웹사이트에서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이용해 멀티미디어를 재생하는 경우 미디어 파일 형식에 따라</a:t>
            </a:r>
            <a:endParaRPr lang="en-US" altLang="ko-KR" dirty="0" smtClean="0"/>
          </a:p>
          <a:p>
            <a:r>
              <a:rPr lang="ko-KR" altLang="en-US" dirty="0" smtClean="0"/>
              <a:t>사용하는 플러그인 프로그램이 달라진다는 문제점이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ActiveX</a:t>
            </a:r>
            <a:r>
              <a:rPr lang="ko-KR" altLang="en-US" dirty="0" smtClean="0"/>
              <a:t>는 특정한 기능을 하도록 사이트 개발자가 사용자 컴퓨터에 설치하는 프로그램으로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 프로그램은 얼마든지 개발자가 원하는 대로 수정이 가능해서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의도한 목적 외에도</a:t>
            </a:r>
            <a:endParaRPr lang="en-US" altLang="ko-KR" dirty="0" smtClean="0"/>
          </a:p>
          <a:p>
            <a:r>
              <a:rPr lang="ko-KR" altLang="en-US" dirty="0" smtClean="0"/>
              <a:t>사용자가 모르게 사용자의 컴퓨터에 여러 파일을 자동으로 설치하므로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사용자는 설치한 적도</a:t>
            </a:r>
            <a:endParaRPr lang="en-US" altLang="ko-KR" dirty="0" smtClean="0"/>
          </a:p>
          <a:p>
            <a:r>
              <a:rPr lang="ko-KR" altLang="en-US" dirty="0" smtClean="0"/>
              <a:t>없는 이상한 </a:t>
            </a:r>
            <a:r>
              <a:rPr lang="ko-KR" altLang="en-US" dirty="0" err="1" smtClean="0"/>
              <a:t>툴바가</a:t>
            </a:r>
            <a:r>
              <a:rPr lang="ko-KR" altLang="en-US" dirty="0" smtClean="0"/>
              <a:t> 설치되거나 원하지 않는 사이트가 나타나기도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HTML5 </a:t>
            </a:r>
            <a:r>
              <a:rPr lang="ko-KR" altLang="en-US" dirty="0" smtClean="0"/>
              <a:t>에서는 플러그인 프로그램 없이도 비디오나 오디오를 재생할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웹과 멀티미디어</a:t>
            </a:r>
            <a:endParaRPr lang="ko-KR" altLang="en-US" sz="3200" dirty="0"/>
          </a:p>
        </p:txBody>
      </p:sp>
      <p:sp>
        <p:nvSpPr>
          <p:cNvPr id="3" name="내용 개체 틀 3"/>
          <p:cNvSpPr txBox="1">
            <a:spLocks/>
          </p:cNvSpPr>
          <p:nvPr/>
        </p:nvSpPr>
        <p:spPr>
          <a:xfrm>
            <a:off x="720870" y="1425287"/>
            <a:ext cx="7887421" cy="538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HTML4</a:t>
            </a:r>
            <a:r>
              <a:rPr lang="en-US" altLang="ko-KR" sz="1800" dirty="0"/>
              <a:t> : </a:t>
            </a:r>
            <a:r>
              <a:rPr lang="en-US" altLang="ko-KR" sz="1800" dirty="0" smtClean="0"/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웹 브라우저에서 이미지를 제외한 멀티미디어를 재생할 수 없다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_x160177464" descr="new4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2788" y="2198254"/>
            <a:ext cx="5521609" cy="427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8836" y="2348913"/>
            <a:ext cx="524625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웹에서 </a:t>
            </a:r>
            <a:r>
              <a:rPr lang="ko-KR" altLang="en-US" dirty="0"/>
              <a:t>음악을 듣거나 동영상을 보기 위해서 </a:t>
            </a:r>
            <a:r>
              <a:rPr lang="ko-KR" altLang="en-US" dirty="0" smtClean="0"/>
              <a:t>별도의 </a:t>
            </a:r>
            <a:r>
              <a:rPr lang="ko-KR" altLang="en-US" dirty="0" err="1"/>
              <a:t>플러그인을</a:t>
            </a:r>
            <a:r>
              <a:rPr lang="ko-KR" altLang="en-US" dirty="0"/>
              <a:t> 이용 </a:t>
            </a:r>
            <a:r>
              <a:rPr lang="en-US" altLang="ko-KR" dirty="0" smtClean="0"/>
              <a:t>(</a:t>
            </a:r>
            <a:r>
              <a:rPr lang="ko-KR" altLang="en-US" dirty="0"/>
              <a:t>윈도우 미디어 플레이어나 플래시 플레이어</a:t>
            </a:r>
            <a:r>
              <a:rPr lang="en-US" altLang="ko-KR" dirty="0"/>
              <a:t>, </a:t>
            </a:r>
            <a:r>
              <a:rPr lang="ko-KR" altLang="en-US" dirty="0" err="1" smtClean="0"/>
              <a:t>실버라이트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/>
              <a:t>플러그인은</a:t>
            </a:r>
            <a:r>
              <a:rPr lang="ko-KR" altLang="en-US" dirty="0"/>
              <a:t> 설치하기 번거롭거나 아예 불가능한 경우도 있어서 </a:t>
            </a:r>
            <a:r>
              <a:rPr lang="ko-KR" altLang="en-US" dirty="0" err="1"/>
              <a:t>스마트폰이나</a:t>
            </a:r>
            <a:r>
              <a:rPr lang="ko-KR" altLang="en-US" dirty="0"/>
              <a:t> </a:t>
            </a:r>
            <a:r>
              <a:rPr lang="ko-KR" altLang="en-US" dirty="0" err="1"/>
              <a:t>태블릿</a:t>
            </a:r>
            <a:r>
              <a:rPr lang="ko-KR" altLang="en-US" dirty="0"/>
              <a:t> </a:t>
            </a:r>
            <a:r>
              <a:rPr lang="en-US" altLang="ko-KR" dirty="0"/>
              <a:t>PC </a:t>
            </a:r>
            <a:r>
              <a:rPr lang="ko-KR" altLang="en-US" dirty="0"/>
              <a:t>등에서 동영상을 보거나 음악을 듣지 못하는 </a:t>
            </a:r>
            <a:r>
              <a:rPr lang="ko-KR" altLang="en-US"/>
              <a:t>경우가 </a:t>
            </a:r>
            <a:r>
              <a:rPr lang="ko-KR" altLang="en-US" smtClean="0"/>
              <a:t>많다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716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&lt;embed&gt; </a:t>
            </a:r>
            <a:r>
              <a:rPr lang="ko-KR" altLang="en-US" sz="3200" dirty="0" smtClean="0"/>
              <a:t>태그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5"/>
            <a:ext cx="10621385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&lt;embed&gt; </a:t>
            </a:r>
            <a:r>
              <a:rPr lang="ko-KR" altLang="en-US" sz="2000" dirty="0" smtClean="0"/>
              <a:t>태그는 사용이 쉬워 많이 쓰기는 하지만 </a:t>
            </a:r>
            <a:r>
              <a:rPr lang="en-US" altLang="ko-KR" sz="2000" dirty="0" smtClean="0"/>
              <a:t>HTML4 </a:t>
            </a:r>
            <a:r>
              <a:rPr lang="ko-KR" altLang="en-US" sz="2000" dirty="0" smtClean="0"/>
              <a:t>표준 태그가 아니었다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 panose="05000000000000000000" pitchFamily="2" charset="2"/>
              </a:rPr>
              <a:t> HTML5</a:t>
            </a:r>
            <a:r>
              <a:rPr lang="ko-KR" altLang="en-US" sz="2000" dirty="0" smtClean="0">
                <a:sym typeface="Wingdings" panose="05000000000000000000" pitchFamily="2" charset="2"/>
              </a:rPr>
              <a:t>에서는 다시 표준 태그가 되었다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600" b="1" dirty="0" smtClean="0">
                <a:solidFill>
                  <a:srgbClr val="FF0000"/>
                </a:solidFill>
              </a:rPr>
              <a:t>&lt;embed </a:t>
            </a:r>
            <a:r>
              <a:rPr lang="en-US" altLang="ko-KR" sz="2600" b="1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=“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미디어 파일 경로”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[width=“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너비”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height=“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높이”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]&gt;</a:t>
            </a:r>
            <a:endParaRPr lang="en-US" altLang="ko-KR" sz="2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이 소스를 웹 브라우저에서 읽으면 웹 브라우저에서 직접 재생할 수 없기 때문에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윈도우 미디어 플레이어나 </a:t>
            </a:r>
            <a:r>
              <a:rPr lang="ko-KR" altLang="en-US" sz="2000" dirty="0" err="1" smtClean="0"/>
              <a:t>퀵타임</a:t>
            </a:r>
            <a:r>
              <a:rPr lang="ko-KR" altLang="en-US" sz="2000" dirty="0" smtClean="0"/>
              <a:t> 플레이어처럼 해당 웹 브라우저에 멀티미디어 재생용으로 설치되어 있는 플러그인 </a:t>
            </a:r>
            <a:r>
              <a:rPr lang="ko-KR" altLang="en-US" sz="2000" dirty="0" err="1" smtClean="0"/>
              <a:t>프로그램를</a:t>
            </a:r>
            <a:r>
              <a:rPr lang="ko-KR" altLang="en-US" sz="2000" dirty="0" smtClean="0"/>
              <a:t> 실행한 후 그 프로그램 화면을 웹 문서에 보여준다 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9266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04-1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3" y="1735494"/>
            <a:ext cx="306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HTML5</a:t>
            </a:r>
            <a:r>
              <a:rPr lang="ko-KR" altLang="en-US" sz="2000" dirty="0" smtClean="0"/>
              <a:t>와 이미지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89853" y="2528158"/>
            <a:ext cx="49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이미지 파일에 캡션 붙이기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789853" y="3320822"/>
            <a:ext cx="450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멀티미디어 재생하기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99592" y="254571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04-2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1927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04-3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7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&lt;embed&gt; </a:t>
            </a:r>
            <a:r>
              <a:rPr lang="ko-KR" altLang="en-US" sz="3200" dirty="0" smtClean="0"/>
              <a:t>태그의 속성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1062182" y="1559135"/>
            <a:ext cx="8432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①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 : </a:t>
            </a:r>
            <a:r>
              <a:rPr lang="ko-KR" altLang="en-US" sz="2000" dirty="0"/>
              <a:t>미디어 파일의 경로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②</a:t>
            </a:r>
            <a:r>
              <a:rPr lang="en-US" altLang="ko-KR" sz="2000" dirty="0"/>
              <a:t>width, height : </a:t>
            </a:r>
            <a:r>
              <a:rPr lang="ko-KR" altLang="en-US" sz="2000" dirty="0"/>
              <a:t>화면의 너비와 높이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③</a:t>
            </a:r>
            <a:r>
              <a:rPr lang="en-US" altLang="ko-KR" sz="2000" dirty="0"/>
              <a:t>type : </a:t>
            </a:r>
            <a:r>
              <a:rPr lang="ko-KR" altLang="en-US" sz="2000" dirty="0"/>
              <a:t>삽입할 미디어 파일의 </a:t>
            </a:r>
            <a:r>
              <a:rPr lang="en-US" altLang="ko-KR" sz="2000" dirty="0"/>
              <a:t>mime </a:t>
            </a:r>
            <a:r>
              <a:rPr lang="ko-KR" altLang="en-US" sz="2000" dirty="0"/>
              <a:t>타입</a:t>
            </a:r>
            <a:r>
              <a:rPr lang="en-US" altLang="ko-KR" sz="20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wmv</a:t>
            </a:r>
            <a:r>
              <a:rPr lang="en-US" altLang="ko-KR" sz="2000" dirty="0"/>
              <a:t>	video/x-</a:t>
            </a:r>
            <a:r>
              <a:rPr lang="en-US" altLang="ko-KR" sz="2000" dirty="0" err="1"/>
              <a:t>ms</a:t>
            </a:r>
            <a:r>
              <a:rPr lang="en-US" altLang="ko-KR" sz="2000" dirty="0"/>
              <a:t>-</a:t>
            </a:r>
            <a:r>
              <a:rPr lang="en-US" altLang="ko-KR" sz="2000" dirty="0" err="1"/>
              <a:t>wmv</a:t>
            </a:r>
            <a:r>
              <a:rPr lang="en-US" altLang="ko-KR" sz="2000" dirty="0"/>
              <a:t>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avi</a:t>
            </a:r>
            <a:r>
              <a:rPr lang="en-US" altLang="ko-KR" sz="2000" dirty="0"/>
              <a:t>	video/</a:t>
            </a:r>
            <a:r>
              <a:rPr lang="en-US" altLang="ko-KR" sz="2000" dirty="0" err="1"/>
              <a:t>avi</a:t>
            </a:r>
            <a:r>
              <a:rPr lang="en-US" altLang="ko-KR" sz="2000" dirty="0"/>
              <a:t>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mov</a:t>
            </a:r>
            <a:r>
              <a:rPr lang="en-US" altLang="ko-KR" sz="2000" dirty="0"/>
              <a:t>	video/</a:t>
            </a:r>
            <a:r>
              <a:rPr lang="en-US" altLang="ko-KR" sz="2000" dirty="0" err="1"/>
              <a:t>mov</a:t>
            </a:r>
            <a:r>
              <a:rPr lang="en-US" altLang="ko-KR" sz="2000" dirty="0"/>
              <a:t>;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swf</a:t>
            </a:r>
            <a:r>
              <a:rPr lang="en-US" altLang="ko-KR" sz="2000" dirty="0"/>
              <a:t>	</a:t>
            </a:r>
            <a:r>
              <a:rPr lang="en-US" altLang="ko-KR" sz="2000" dirty="0" err="1"/>
              <a:t>appliation</a:t>
            </a:r>
            <a:r>
              <a:rPr lang="en-US" altLang="ko-KR" sz="2000" dirty="0"/>
              <a:t>/x-shockwave-flash;	</a:t>
            </a:r>
          </a:p>
        </p:txBody>
      </p:sp>
    </p:spTree>
    <p:extLst>
      <p:ext uri="{BB962C8B-B14F-4D97-AF65-F5344CB8AC3E}">
        <p14:creationId xmlns:p14="http://schemas.microsoft.com/office/powerpoint/2010/main" xmlns="" val="246279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HTML5</a:t>
            </a:r>
            <a:r>
              <a:rPr lang="ko-KR" altLang="en-US" sz="3200" dirty="0" smtClean="0"/>
              <a:t>와 비디오</a:t>
            </a:r>
            <a:endParaRPr lang="ko-KR" altLang="en-US" sz="32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5"/>
            <a:ext cx="11117262" cy="43846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기기가 등장하면서 플러그인 프로그램을 이용한 방법에도 문제가 생겼다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기기는 저장 공간이 크지 않은데 두세 가지의 플러그인 프로그램을 </a:t>
            </a:r>
            <a:r>
              <a:rPr lang="ko-KR" altLang="en-US" sz="2000" dirty="0" err="1" smtClean="0"/>
              <a:t>다운로드해서</a:t>
            </a:r>
            <a:r>
              <a:rPr lang="ko-KR" altLang="en-US" sz="2000" dirty="0" smtClean="0"/>
              <a:t> 설치하면 너무 많은 공간을 차지하게 된다</a:t>
            </a:r>
            <a:r>
              <a:rPr lang="en-US" altLang="ko-KR" sz="2000" dirty="0" smtClean="0"/>
              <a:t>.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smtClean="0"/>
              <a:t>플래시 플레이어 같은 프로그램의 경우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기기의 배터리를 훨씬 더 많이 소모하기 때문에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기기에는 더욱 적합하지 않다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2000" dirty="0"/>
              <a:t>HTML5</a:t>
            </a:r>
            <a:r>
              <a:rPr lang="ko-KR" altLang="en-US" sz="2000" dirty="0"/>
              <a:t>는 </a:t>
            </a:r>
            <a:r>
              <a:rPr lang="en-US" altLang="ko-KR" sz="2000" dirty="0"/>
              <a:t>PC </a:t>
            </a:r>
            <a:r>
              <a:rPr lang="ko-KR" altLang="en-US" sz="2000" dirty="0"/>
              <a:t>뿐만 아니라 웹 브라우저가 설치된 모든 기기에 적용되는 웹 표준이기 때문에 플러그인 프로그램 없이 웹 브라우저 자체에서 멀티미디어를 재생할 수 있다</a:t>
            </a:r>
            <a:r>
              <a:rPr lang="en-US" altLang="ko-KR" sz="2000" dirty="0"/>
              <a:t>. 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2000" dirty="0"/>
              <a:t>웹 브라우저마다 재생할 수 있는 멀티미디어 파일의 종류가 다르기 때문에 어떤 파일 형식이 표준이 될 것인가 하는 점이 개발자와 사용자들에게 뜨거운 이슈가 되고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99598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/>
              <a:t>&lt;video&gt;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00364" y="1403927"/>
            <a:ext cx="10815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&lt;video </a:t>
            </a:r>
            <a:r>
              <a:rPr lang="en-US" altLang="ko-KR" sz="2400" b="1" dirty="0" err="1">
                <a:solidFill>
                  <a:srgbClr val="C00000"/>
                </a:solidFill>
              </a:rPr>
              <a:t>src</a:t>
            </a:r>
            <a:r>
              <a:rPr lang="en-US" altLang="ko-KR" sz="2400" b="1" dirty="0">
                <a:solidFill>
                  <a:srgbClr val="C00000"/>
                </a:solidFill>
              </a:rPr>
              <a:t>="gate.mp4" width="450" height="300" controls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&gt;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86691" y="2034877"/>
            <a:ext cx="102523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mp4 </a:t>
            </a:r>
            <a:r>
              <a:rPr lang="ko-KR" altLang="en-US" sz="2000" dirty="0"/>
              <a:t>라는 비디오 파일 형식은 크롬이나 사파리 브라우저에서만 재생할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파이어폭스에서</a:t>
            </a:r>
            <a:r>
              <a:rPr lang="ko-KR" altLang="en-US" sz="2000" dirty="0"/>
              <a:t> 열어보면 비디오가 나타나지 않는다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아직까지 </a:t>
            </a:r>
            <a:r>
              <a:rPr lang="en-US" altLang="ko-KR" sz="2000" dirty="0"/>
              <a:t>HTML5 &lt;video&gt; </a:t>
            </a:r>
            <a:r>
              <a:rPr lang="ko-KR" altLang="en-US" sz="2000" dirty="0"/>
              <a:t>태그에서 사용할 파일 형식의 표준이 정해지지 않았다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현재로서는 브라우저마다 재생할 수 있는 파일들을 따로 지정해 주는 방법으로 이 문제를 해결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1108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HTML5</a:t>
            </a:r>
            <a:r>
              <a:rPr lang="ko-KR" altLang="en-US" sz="3200" dirty="0" smtClean="0"/>
              <a:t>와 비디오 </a:t>
            </a:r>
            <a:r>
              <a:rPr lang="ko-KR" altLang="en-US" sz="3200" dirty="0" err="1" smtClean="0"/>
              <a:t>코덱</a:t>
            </a:r>
            <a:endParaRPr lang="ko-KR" altLang="en-US" sz="32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326861"/>
            <a:ext cx="10852294" cy="51505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전문 촬영 장비뿐만 아니라 캠코더나 휴대폰 등 여러 장치를 이용해 비디오를 촬영한 후 원본 비디오를 최대한을 압축해서 컴퓨터에서 사용할 수 있는 비디오 파일로 변환하는 과정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 err="1" smtClean="0"/>
              <a:t>디코딩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비디오 파일에 저장되어 있는 비디오 정보를 가져와서 비디오 플레이어에 보여주는 과정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 smtClean="0"/>
              <a:t>비디오 </a:t>
            </a:r>
            <a:r>
              <a:rPr lang="ko-KR" altLang="en-US" sz="2000" dirty="0" err="1" smtClean="0"/>
              <a:t>코덱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인코딩과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디코딩을</a:t>
            </a:r>
            <a:r>
              <a:rPr lang="ko-KR" altLang="en-US" sz="2000" dirty="0" smtClean="0"/>
              <a:t> 수행하는 것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/>
              <a:t>HTML5</a:t>
            </a:r>
            <a:r>
              <a:rPr lang="ko-KR" altLang="en-US" sz="2000" dirty="0"/>
              <a:t>에서는 플러그인 프로그램 없이 브라우저에서 직접 재생할 수 있는 비디오 </a:t>
            </a:r>
            <a:r>
              <a:rPr lang="ko-KR" altLang="en-US" sz="2000" dirty="0" err="1"/>
              <a:t>코덱만</a:t>
            </a:r>
            <a:r>
              <a:rPr lang="ko-KR" altLang="en-US" sz="2000" dirty="0"/>
              <a:t> 허용하고 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/>
              <a:t>아직까지 한 가지 </a:t>
            </a:r>
            <a:r>
              <a:rPr lang="ko-KR" altLang="en-US" sz="2000" dirty="0" err="1"/>
              <a:t>코덱으로</a:t>
            </a:r>
            <a:r>
              <a:rPr lang="ko-KR" altLang="en-US" sz="2000" dirty="0"/>
              <a:t> 통일되지 않아 세 가지 비디오 </a:t>
            </a:r>
            <a:r>
              <a:rPr lang="ko-KR" altLang="en-US" sz="2000" dirty="0" err="1"/>
              <a:t>코덱이</a:t>
            </a:r>
            <a:r>
              <a:rPr lang="ko-KR" altLang="en-US" sz="2000" dirty="0"/>
              <a:t> 함께 사용되고 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42188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와 비디오 </a:t>
            </a:r>
            <a:r>
              <a:rPr lang="ko-KR" altLang="en-US" dirty="0" err="1" smtClean="0"/>
              <a:t>코덱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302327"/>
            <a:ext cx="11117262" cy="48860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2000" dirty="0" smtClean="0"/>
              <a:t>① </a:t>
            </a:r>
            <a:r>
              <a:rPr lang="en-US" altLang="ko-KR" sz="2000" b="1" dirty="0" smtClean="0"/>
              <a:t>H.264/AVC (</a:t>
            </a:r>
            <a:r>
              <a:rPr lang="ko-KR" altLang="en-US" sz="2000" b="1" dirty="0" smtClean="0"/>
              <a:t> </a:t>
            </a:r>
            <a:r>
              <a:rPr lang="ko-KR" altLang="en-US" sz="2000" dirty="0" smtClean="0"/>
              <a:t>줄여 </a:t>
            </a:r>
            <a:r>
              <a:rPr lang="en-US" altLang="ko-KR" sz="2000" dirty="0" smtClean="0"/>
              <a:t>H.264(</a:t>
            </a:r>
            <a:r>
              <a:rPr lang="ko-KR" altLang="en-US" sz="2000" dirty="0" err="1" smtClean="0"/>
              <a:t>에치닷이륙사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라고 함</a:t>
            </a:r>
            <a:r>
              <a:rPr lang="en-US" altLang="ko-KR" sz="2000" dirty="0" smtClean="0"/>
              <a:t>)</a:t>
            </a:r>
          </a:p>
          <a:p>
            <a:pPr marL="457200" indent="-457200" fontAlgn="base">
              <a:buFontTx/>
              <a:buChar char="-"/>
            </a:pPr>
            <a:r>
              <a:rPr lang="ko-KR" altLang="en-US" sz="2000" dirty="0" smtClean="0"/>
              <a:t>고화질의 영상</a:t>
            </a:r>
            <a:r>
              <a:rPr lang="en-US" altLang="ko-KR" sz="2000" dirty="0" smtClean="0"/>
              <a:t>.   - mp4 </a:t>
            </a:r>
            <a:r>
              <a:rPr lang="ko-KR" altLang="en-US" sz="2000" dirty="0" smtClean="0"/>
              <a:t>파일이나 </a:t>
            </a:r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 등 많은 곳에서 사용된다</a:t>
            </a:r>
            <a:r>
              <a:rPr lang="en-US" altLang="ko-KR" sz="2000" dirty="0" smtClean="0"/>
              <a:t>.</a:t>
            </a:r>
          </a:p>
          <a:p>
            <a:pPr marL="457200" indent="-457200" fontAlgn="base">
              <a:buFontTx/>
              <a:buChar char="-"/>
            </a:pPr>
            <a:r>
              <a:rPr lang="ko-KR" altLang="en-US" sz="2000" dirty="0" smtClean="0"/>
              <a:t>로열티를 지불해야 한다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/>
              <a:t>웹 표준으로 지정하기에는 많은 논란이 있다</a:t>
            </a:r>
            <a:r>
              <a:rPr lang="en-US" altLang="ko-KR" sz="2000" dirty="0" smtClean="0"/>
              <a:t>. </a:t>
            </a:r>
          </a:p>
          <a:p>
            <a:pPr marL="457200" indent="-457200" fontAlgn="base">
              <a:buFontTx/>
              <a:buChar char="-"/>
            </a:pPr>
            <a:r>
              <a:rPr lang="ko-KR" altLang="en-US" sz="2000" dirty="0" smtClean="0"/>
              <a:t>사파리와 크롬에서 지원</a:t>
            </a:r>
            <a:endParaRPr lang="en-US" altLang="ko-KR" sz="2000" dirty="0" smtClean="0"/>
          </a:p>
          <a:p>
            <a:pPr marL="0" indent="0" fontAlgn="base">
              <a:buNone/>
            </a:pPr>
            <a:r>
              <a:rPr lang="ko-KR" altLang="en-US" sz="2000" dirty="0" smtClean="0"/>
              <a:t>② </a:t>
            </a:r>
            <a:r>
              <a:rPr lang="ko-KR" altLang="en-US" sz="2000" b="1" dirty="0" err="1"/>
              <a:t>오그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테오라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Ogg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Theora</a:t>
            </a:r>
            <a:r>
              <a:rPr lang="en-US" altLang="ko-KR" sz="2000" b="1" dirty="0"/>
              <a:t>)</a:t>
            </a:r>
          </a:p>
          <a:p>
            <a:pPr marL="457200" indent="-457200" fontAlgn="base">
              <a:buFontTx/>
              <a:buChar char="-"/>
            </a:pPr>
            <a:r>
              <a:rPr lang="en-US" altLang="ko-KR" sz="2000" dirty="0"/>
              <a:t>H.264</a:t>
            </a:r>
            <a:r>
              <a:rPr lang="ko-KR" altLang="en-US" sz="2000" dirty="0"/>
              <a:t>와 달리 로열티를 지불하지 않아도 되는 공개 </a:t>
            </a:r>
            <a:r>
              <a:rPr lang="ko-KR" altLang="en-US" sz="2000" dirty="0" err="1"/>
              <a:t>코덱</a:t>
            </a:r>
            <a:endParaRPr lang="en-US" altLang="ko-KR" sz="2000" dirty="0"/>
          </a:p>
          <a:p>
            <a:pPr marL="457200" indent="-457200" fontAlgn="base">
              <a:buFontTx/>
              <a:buChar char="-"/>
            </a:pPr>
            <a:r>
              <a:rPr lang="en-US" altLang="ko-KR" sz="2000" dirty="0" err="1"/>
              <a:t>ogv</a:t>
            </a:r>
            <a:r>
              <a:rPr lang="en-US" altLang="ko-KR" sz="2000" dirty="0"/>
              <a:t> </a:t>
            </a:r>
            <a:r>
              <a:rPr lang="ko-KR" altLang="en-US" sz="2000" dirty="0"/>
              <a:t>파일 형식에서 사용하는 </a:t>
            </a:r>
            <a:r>
              <a:rPr lang="ko-KR" altLang="en-US" sz="2000" dirty="0" err="1"/>
              <a:t>코덱</a:t>
            </a:r>
            <a:endParaRPr lang="en-US" altLang="ko-KR" sz="2000" dirty="0"/>
          </a:p>
          <a:p>
            <a:pPr marL="457200" indent="-457200" fontAlgn="base">
              <a:buFontTx/>
              <a:buChar char="-"/>
            </a:pPr>
            <a:r>
              <a:rPr lang="ko-KR" altLang="en-US" sz="2000" dirty="0" err="1"/>
              <a:t>파이어폭스와</a:t>
            </a:r>
            <a:r>
              <a:rPr lang="ko-KR" altLang="en-US" sz="2000" dirty="0"/>
              <a:t> 오페라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크롬에서 지원</a:t>
            </a:r>
            <a:r>
              <a:rPr lang="en-US" altLang="ko-KR" sz="2000" dirty="0" smtClean="0"/>
              <a:t>.</a:t>
            </a:r>
          </a:p>
          <a:p>
            <a:pPr marL="0" indent="0" fontAlgn="base">
              <a:buNone/>
            </a:pPr>
            <a:r>
              <a:rPr lang="ko-KR" altLang="en-US" sz="2000" dirty="0"/>
              <a:t>③ </a:t>
            </a:r>
            <a:r>
              <a:rPr lang="en-US" altLang="ko-KR" sz="2000" b="1" dirty="0" err="1"/>
              <a:t>WebM</a:t>
            </a:r>
            <a:endParaRPr lang="en-US" altLang="ko-KR" sz="2000" b="1" dirty="0"/>
          </a:p>
          <a:p>
            <a:pPr marL="457200" indent="-457200" fontAlgn="base">
              <a:buFontTx/>
              <a:buChar char="-"/>
            </a:pPr>
            <a:r>
              <a:rPr lang="ko-KR" altLang="en-US" sz="2000" dirty="0"/>
              <a:t>가장 최근에 </a:t>
            </a:r>
            <a:r>
              <a:rPr lang="ko-KR" altLang="en-US" sz="2000" dirty="0" err="1"/>
              <a:t>구글에서</a:t>
            </a:r>
            <a:r>
              <a:rPr lang="ko-KR" altLang="en-US" sz="2000" dirty="0"/>
              <a:t> 오픈 소스로 공개한 </a:t>
            </a:r>
            <a:r>
              <a:rPr lang="ko-KR" altLang="en-US" sz="2000" dirty="0" err="1" smtClean="0"/>
              <a:t>코덱</a:t>
            </a:r>
            <a:r>
              <a:rPr lang="en-US" altLang="ko-KR" sz="2000" dirty="0" smtClean="0"/>
              <a:t>.  - </a:t>
            </a:r>
            <a:r>
              <a:rPr lang="ko-KR" altLang="en-US" sz="2000" dirty="0"/>
              <a:t>화질이 좋고 무료로 </a:t>
            </a:r>
            <a:r>
              <a:rPr lang="ko-KR" altLang="en-US" sz="2000" dirty="0" smtClean="0"/>
              <a:t>제공</a:t>
            </a:r>
            <a:endParaRPr lang="en-US" altLang="ko-KR" sz="2000" dirty="0"/>
          </a:p>
          <a:p>
            <a:pPr marL="457200" indent="-457200" fontAlgn="base">
              <a:buFontTx/>
              <a:buChar char="-"/>
            </a:pPr>
            <a:r>
              <a:rPr lang="en-US" altLang="ko-KR" sz="2000" dirty="0" err="1"/>
              <a:t>webm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파일에서 사용</a:t>
            </a:r>
            <a:endParaRPr lang="en-US" altLang="ko-KR" sz="2000" dirty="0"/>
          </a:p>
          <a:p>
            <a:pPr marL="457200" indent="-457200" fontAlgn="base">
              <a:buFontTx/>
              <a:buChar char="-"/>
            </a:pPr>
            <a:r>
              <a:rPr lang="ko-KR" altLang="en-US" sz="2000" dirty="0" err="1" smtClean="0"/>
              <a:t>파이어폭스와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오페라</a:t>
            </a:r>
            <a:r>
              <a:rPr lang="en-US" altLang="ko-KR" sz="2000" dirty="0"/>
              <a:t>, </a:t>
            </a:r>
            <a:r>
              <a:rPr lang="ko-KR" altLang="en-US" sz="2000" dirty="0"/>
              <a:t>크롬 등에서 지원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fontAlgn="base">
              <a:buNone/>
            </a:pPr>
            <a:endParaRPr lang="ko-KR" altLang="en-US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53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와 비디오 </a:t>
            </a:r>
            <a:r>
              <a:rPr lang="ko-KR" altLang="en-US" dirty="0" err="1" smtClean="0"/>
              <a:t>코덱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302327"/>
            <a:ext cx="11117262" cy="48860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HTML5 </a:t>
            </a:r>
            <a:r>
              <a:rPr lang="ko-KR" altLang="en-US" sz="2000" dirty="0" smtClean="0"/>
              <a:t>비디오를 대부분 브라우저에서 재생할 수 있게 하려면 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/>
              <a:t>- mp4 </a:t>
            </a:r>
            <a:r>
              <a:rPr lang="ko-KR" altLang="en-US" sz="1600" dirty="0"/>
              <a:t>파일과 </a:t>
            </a:r>
            <a:r>
              <a:rPr lang="en-US" altLang="ko-KR" sz="1600" dirty="0" err="1"/>
              <a:t>ogv</a:t>
            </a:r>
            <a:r>
              <a:rPr lang="en-US" altLang="ko-KR" sz="1600" dirty="0"/>
              <a:t> </a:t>
            </a:r>
            <a:r>
              <a:rPr lang="ko-KR" altLang="en-US" sz="1600" dirty="0"/>
              <a:t>파일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webm</a:t>
            </a:r>
            <a:r>
              <a:rPr lang="en-US" altLang="ko-KR" sz="1600" dirty="0"/>
              <a:t> </a:t>
            </a:r>
            <a:r>
              <a:rPr lang="ko-KR" altLang="en-US" sz="1600" dirty="0"/>
              <a:t>파일들 준비</a:t>
            </a:r>
            <a:endParaRPr lang="en-US" altLang="ko-KR" sz="16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source&gt; </a:t>
            </a:r>
            <a:r>
              <a:rPr lang="ko-KR" altLang="en-US" sz="1600" dirty="0"/>
              <a:t>태그를 이용해 각 비디오 파일을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 fontAlgn="base">
              <a:buNone/>
            </a:pPr>
            <a:r>
              <a:rPr lang="en-US" altLang="ko-KR" sz="2000" dirty="0"/>
              <a:t>&lt;video&gt;</a:t>
            </a:r>
          </a:p>
          <a:p>
            <a:pPr marL="0" indent="0" fontAlgn="base">
              <a:buNone/>
            </a:pPr>
            <a:r>
              <a:rPr lang="en-US" altLang="ko-KR" sz="2000" dirty="0"/>
              <a:t>   &lt;source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gate.ogv</a:t>
            </a:r>
            <a:r>
              <a:rPr lang="en-US" altLang="ko-KR" sz="2000" dirty="0"/>
              <a:t>" type=“video/</a:t>
            </a:r>
            <a:r>
              <a:rPr lang="en-US" altLang="ko-KR" sz="2000" dirty="0" err="1"/>
              <a:t>ogv</a:t>
            </a:r>
            <a:r>
              <a:rPr lang="en-US" altLang="ko-KR" sz="2000" dirty="0"/>
              <a:t>”&gt;</a:t>
            </a:r>
          </a:p>
          <a:p>
            <a:pPr marL="0" indent="0" fontAlgn="base">
              <a:buNone/>
            </a:pPr>
            <a:r>
              <a:rPr lang="en-US" altLang="ko-KR" sz="2000" dirty="0"/>
              <a:t>   &lt;source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="gate.mp4" type=“video/mp4”&gt;</a:t>
            </a:r>
          </a:p>
          <a:p>
            <a:pPr marL="0" indent="0" fontAlgn="base">
              <a:buNone/>
            </a:pPr>
            <a:r>
              <a:rPr lang="en-US" altLang="ko-KR" sz="2000" dirty="0"/>
              <a:t>   &lt;source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gate.webm</a:t>
            </a:r>
            <a:r>
              <a:rPr lang="en-US" altLang="ko-KR" sz="2000" dirty="0"/>
              <a:t>" type=“video/</a:t>
            </a:r>
            <a:r>
              <a:rPr lang="en-US" altLang="ko-KR" sz="2000" dirty="0" err="1"/>
              <a:t>webm</a:t>
            </a:r>
            <a:r>
              <a:rPr lang="en-US" altLang="ko-KR" sz="2000" dirty="0"/>
              <a:t>”&gt;</a:t>
            </a:r>
          </a:p>
          <a:p>
            <a:pPr marL="0" indent="0" fontAlgn="base">
              <a:buNone/>
            </a:pPr>
            <a:r>
              <a:rPr lang="en-US" altLang="ko-KR" sz="2000" dirty="0"/>
              <a:t>&lt;/video&gt;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  <a:p>
            <a:pPr marL="0" indent="0" fontAlgn="base">
              <a:buNone/>
            </a:pPr>
            <a:endParaRPr lang="ko-KR" altLang="en-US" sz="2000" dirty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9243" y="787882"/>
            <a:ext cx="3466890" cy="26686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9242" y="3899289"/>
            <a:ext cx="3466891" cy="251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2273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비디오 파일 변환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00797" y="1385455"/>
            <a:ext cx="11117262" cy="48860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Mp4 </a:t>
            </a:r>
            <a:r>
              <a:rPr lang="ko-KR" altLang="en-US" sz="2000" b="1" dirty="0" smtClean="0"/>
              <a:t>파일로 변환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- </a:t>
            </a:r>
            <a:r>
              <a:rPr lang="ko-KR" altLang="en-US" sz="2000" b="1" dirty="0" err="1" smtClean="0"/>
              <a:t>다음팟</a:t>
            </a:r>
            <a:r>
              <a:rPr lang="ko-KR" altLang="en-US" sz="2000" b="1" dirty="0" smtClean="0"/>
              <a:t> 인코더</a:t>
            </a:r>
            <a:r>
              <a:rPr lang="ko-KR" altLang="en-US" sz="2000" dirty="0" smtClean="0"/>
              <a:t>에서 변환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비디오 </a:t>
            </a:r>
            <a:r>
              <a:rPr lang="ko-KR" altLang="en-US" sz="2000" dirty="0" err="1"/>
              <a:t>코덱에서</a:t>
            </a:r>
            <a:r>
              <a:rPr lang="ko-KR" altLang="en-US" sz="2000" dirty="0"/>
              <a:t> </a:t>
            </a:r>
            <a:r>
              <a:rPr lang="en-US" altLang="ko-KR" sz="2000" dirty="0"/>
              <a:t>[MPEG-4 AVC/H.264] </a:t>
            </a:r>
            <a:r>
              <a:rPr lang="ko-KR" altLang="en-US" sz="2000" dirty="0" smtClean="0"/>
              <a:t>선택 </a:t>
            </a:r>
            <a:r>
              <a:rPr lang="en-US" altLang="ko-KR" sz="2000" dirty="0" smtClean="0"/>
              <a:t>/  </a:t>
            </a:r>
            <a:r>
              <a:rPr lang="ko-KR" altLang="en-US" sz="2000" dirty="0" smtClean="0"/>
              <a:t>오디오 </a:t>
            </a:r>
            <a:r>
              <a:rPr lang="ko-KR" altLang="en-US" sz="2000" dirty="0" err="1"/>
              <a:t>코덱에서</a:t>
            </a:r>
            <a:r>
              <a:rPr lang="ko-KR" altLang="en-US" sz="2000" dirty="0"/>
              <a:t> </a:t>
            </a:r>
            <a:r>
              <a:rPr lang="en-US" altLang="ko-KR" sz="2000" dirty="0"/>
              <a:t>[Advanced Audio Coding(AAC)] </a:t>
            </a:r>
            <a:r>
              <a:rPr lang="ko-KR" altLang="en-US" sz="2000" dirty="0"/>
              <a:t>선택 </a:t>
            </a:r>
            <a:endParaRPr lang="en-US" altLang="ko-KR" sz="2000" dirty="0" smtClean="0"/>
          </a:p>
          <a:p>
            <a:pPr>
              <a:lnSpc>
                <a:spcPct val="150000"/>
              </a:lnSpc>
              <a:buFontTx/>
              <a:buChar char="-"/>
            </a:pPr>
            <a:endParaRPr lang="ko-KR" alt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 smtClean="0"/>
              <a:t>Ogv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파일과 </a:t>
            </a:r>
            <a:r>
              <a:rPr lang="en-US" altLang="ko-KR" sz="2000" b="1" dirty="0" err="1" smtClean="0"/>
              <a:t>webm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파일로 변환</a:t>
            </a:r>
            <a:endParaRPr lang="en-US" altLang="ko-KR" sz="20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파이어폭스</a:t>
            </a:r>
            <a:r>
              <a:rPr lang="ko-KR" altLang="en-US" sz="2000" dirty="0" smtClean="0"/>
              <a:t> 확장 기능 </a:t>
            </a:r>
            <a:r>
              <a:rPr lang="en-US" altLang="ko-KR" sz="2000" b="1" dirty="0" smtClean="0"/>
              <a:t>firefogg.org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사이트에서 변환</a:t>
            </a:r>
            <a:endParaRPr lang="en-US" altLang="ko-KR" sz="20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변환할 비디오 파일 선택한 후 파일 형식 선택</a:t>
            </a:r>
            <a:endParaRPr lang="ko-KR" altLang="en-US" sz="2000" dirty="0"/>
          </a:p>
          <a:p>
            <a:pPr marL="0" indent="0" fontAlgn="base">
              <a:buNone/>
            </a:pPr>
            <a:endParaRPr lang="ko-KR" altLang="en-US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55111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태그의 속성들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5"/>
            <a:ext cx="11117262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 smtClean="0"/>
              <a:t>controls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미디어 파일에 컨트롤 막대 표시</a:t>
            </a:r>
            <a:r>
              <a:rPr lang="en-US" altLang="ko-KR" sz="2000" dirty="0" smtClean="0"/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표시되는</a:t>
            </a:r>
            <a:r>
              <a:rPr lang="ko-KR" altLang="en-US" sz="2000" dirty="0" smtClean="0"/>
              <a:t> 컨트롤 막대는 웹 브라우저마다 다르며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사용할 수 있는 명령도 조금씩 다르다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sz="2000" b="1" dirty="0"/>
              <a:t>preload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재생하기 </a:t>
            </a:r>
            <a:r>
              <a:rPr lang="ko-KR" altLang="en-US" sz="2000" dirty="0"/>
              <a:t>전에 비디오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모두 </a:t>
            </a:r>
            <a:r>
              <a:rPr lang="ko-KR" altLang="en-US" sz="2000" dirty="0" err="1"/>
              <a:t>다운로드할</a:t>
            </a:r>
            <a:r>
              <a:rPr lang="ko-KR" altLang="en-US" sz="2000" dirty="0"/>
              <a:t> 것인지 또는 일부 정보만 </a:t>
            </a:r>
            <a:r>
              <a:rPr lang="ko-KR" altLang="en-US" sz="2000" dirty="0" err="1"/>
              <a:t>다운로드할</a:t>
            </a:r>
            <a:r>
              <a:rPr lang="ko-KR" altLang="en-US" sz="2000" dirty="0"/>
              <a:t> 것인지 여부를 지정한다</a:t>
            </a:r>
            <a:r>
              <a:rPr lang="en-US" altLang="ko-KR" sz="2000" dirty="0"/>
              <a:t>.  </a:t>
            </a:r>
            <a:r>
              <a:rPr lang="en-US" altLang="ko-KR" sz="2000" dirty="0" smtClean="0"/>
              <a:t>(none, metadata, auto)</a:t>
            </a:r>
          </a:p>
          <a:p>
            <a:pPr>
              <a:lnSpc>
                <a:spcPct val="160000"/>
              </a:lnSpc>
            </a:pPr>
            <a:r>
              <a:rPr lang="en-US" altLang="ko-KR" sz="2000" b="1" dirty="0" err="1" smtClean="0"/>
              <a:t>autoplay</a:t>
            </a:r>
            <a:r>
              <a:rPr lang="en-US" altLang="ko-KR" sz="2000" dirty="0" smtClean="0"/>
              <a:t> : </a:t>
            </a:r>
            <a:r>
              <a:rPr lang="ko-KR" altLang="en-US" sz="2000" dirty="0"/>
              <a:t>비디오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</a:t>
            </a:r>
            <a:r>
              <a:rPr lang="ko-KR" altLang="en-US" sz="2000" dirty="0" err="1"/>
              <a:t>다운로드하자마</a:t>
            </a:r>
            <a:r>
              <a:rPr lang="ko-KR" altLang="en-US" sz="2000" dirty="0"/>
              <a:t> 자동으로 재생한다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기기에서는 자동 재생되지 </a:t>
            </a:r>
            <a:r>
              <a:rPr lang="ko-KR" altLang="en-US" sz="2000" dirty="0" smtClean="0"/>
              <a:t>않는다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sz="2000" b="1" dirty="0" smtClean="0"/>
              <a:t>loop :  </a:t>
            </a:r>
            <a:r>
              <a:rPr lang="ko-KR" altLang="en-US" sz="2000" dirty="0" smtClean="0"/>
              <a:t>미디어 파일 반복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재생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속성 </a:t>
            </a:r>
            <a:r>
              <a:rPr lang="ko-KR" altLang="en-US" sz="2000" dirty="0"/>
              <a:t>값 없이 </a:t>
            </a:r>
            <a:r>
              <a:rPr lang="en-US" altLang="ko-KR" sz="2000" dirty="0"/>
              <a:t>loop </a:t>
            </a:r>
            <a:r>
              <a:rPr lang="ko-KR" altLang="en-US" sz="2000" dirty="0"/>
              <a:t>라고</a:t>
            </a:r>
            <a:r>
              <a:rPr lang="en-US" altLang="ko-KR" sz="2000" dirty="0"/>
              <a:t> </a:t>
            </a:r>
            <a:r>
              <a:rPr lang="ko-KR" altLang="en-US" sz="2000" dirty="0"/>
              <a:t>하면 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1561758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태그의 속성들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5507" y="1324841"/>
            <a:ext cx="92773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06587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&lt;source&gt;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5"/>
            <a:ext cx="11117262" cy="4384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브라우저에 따라 지원하는 비디오 </a:t>
            </a:r>
            <a:r>
              <a:rPr lang="ko-KR" altLang="en-US" sz="2000" dirty="0" err="1" smtClean="0"/>
              <a:t>코덱이</a:t>
            </a:r>
            <a:r>
              <a:rPr lang="ko-KR" altLang="en-US" sz="2000" dirty="0" smtClean="0"/>
              <a:t> 다르기 때문에 </a:t>
            </a:r>
            <a:r>
              <a:rPr lang="en-US" altLang="ko-KR" sz="2000" dirty="0" smtClean="0"/>
              <a:t>&lt;source&gt; </a:t>
            </a:r>
            <a:r>
              <a:rPr lang="ko-KR" altLang="en-US" sz="2000" dirty="0" smtClean="0"/>
              <a:t>태그를 이용해 각 브라우저에서 지원하는 파일들을 따로 지정한다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/>
              <a:t>사용할 수 있는 속성들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미디어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파일의 경로를 지정한다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필수속성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type : </a:t>
            </a:r>
            <a:r>
              <a:rPr lang="ko-KR" altLang="en-US" sz="2000" dirty="0" smtClean="0"/>
              <a:t>미디어 파일의 유형을 알려주는 속성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/>
              <a:t>&lt;source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="video.mp4" type=“video/mp4”&gt;</a:t>
            </a:r>
            <a:endParaRPr lang="ko-KR" alt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1419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HTML5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 이미지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79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&lt;source&gt;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7819" y="995733"/>
            <a:ext cx="8428038" cy="569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15266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&lt;audio&gt;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1488" y="1520825"/>
            <a:ext cx="11117262" cy="51505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2000" dirty="0" smtClean="0"/>
              <a:t>HTML5</a:t>
            </a:r>
            <a:r>
              <a:rPr lang="ko-KR" altLang="en-US" sz="2000" dirty="0" smtClean="0"/>
              <a:t>에서 배경 음악이나 효과음 등 오디오 삽입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b="1" dirty="0" smtClean="0"/>
              <a:t>&lt;audio </a:t>
            </a:r>
            <a:r>
              <a:rPr lang="en-US" altLang="ko-KR" sz="2000" b="1" dirty="0" err="1" smtClean="0"/>
              <a:t>src</a:t>
            </a:r>
            <a:r>
              <a:rPr lang="en-US" altLang="ko-KR" sz="2000" b="1" dirty="0" smtClean="0"/>
              <a:t>=“</a:t>
            </a:r>
            <a:r>
              <a:rPr lang="ko-KR" altLang="en-US" sz="2000" b="1" dirty="0" smtClean="0"/>
              <a:t>오디오 파일 경로” </a:t>
            </a:r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] [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=“</a:t>
            </a:r>
            <a:r>
              <a:rPr lang="ko-KR" altLang="en-US" sz="2000" b="1" dirty="0" smtClean="0"/>
              <a:t>속성 값”</a:t>
            </a:r>
            <a:r>
              <a:rPr lang="en-US" altLang="ko-KR" sz="2000" b="1" dirty="0" smtClean="0"/>
              <a:t>]&gt;</a:t>
            </a:r>
            <a:endParaRPr lang="ko-KR" altLang="en-US" sz="2000" b="1" dirty="0" smtClean="0"/>
          </a:p>
          <a:p>
            <a:endParaRPr lang="ko-KR" altLang="en-US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&lt;audio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=“melody.mp3” controls&gt;</a:t>
            </a:r>
          </a:p>
          <a:p>
            <a:endParaRPr lang="en-US" altLang="ko-KR" sz="2000" dirty="0" smtClean="0"/>
          </a:p>
          <a:p>
            <a:pPr>
              <a:lnSpc>
                <a:spcPct val="170000"/>
              </a:lnSpc>
            </a:pPr>
            <a:r>
              <a:rPr lang="ko-KR" altLang="en-US" sz="2000" dirty="0" smtClean="0"/>
              <a:t>오디오 파일 형식 역시 아직 표준이 정해져 있지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않기 때문에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각 브라우저에서 재생할 수 있는 오디오 파일 형식으로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변환해야 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>
              <a:lnSpc>
                <a:spcPct val="170000"/>
              </a:lnSpc>
            </a:pPr>
            <a:r>
              <a:rPr lang="ko-KR" altLang="en-US" sz="2000" dirty="0" smtClean="0"/>
              <a:t>오디오를 재생할 때는 컨트롤 막대가 항상 표시되지만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비디오를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재생할 때는 미디어 파일 위로 마우스를 가져갔을 때 나타남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endParaRPr lang="ko-KR" altLang="en-US" sz="2000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4158" y="1936294"/>
            <a:ext cx="3040573" cy="13384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4158" y="530726"/>
            <a:ext cx="3072710" cy="1245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14158" y="5120523"/>
            <a:ext cx="3005377" cy="11196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14158" y="3435040"/>
            <a:ext cx="3073685" cy="152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715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431" y="914400"/>
            <a:ext cx="11338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HTML4 </a:t>
            </a:r>
            <a:r>
              <a:rPr lang="ko-KR" altLang="en-US" dirty="0" smtClean="0"/>
              <a:t>에서 직접 재생할 수 있는 멀티미디어 요소는 이미지 뿐이었음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에서는 오디오와 비디오 역시 웹 브라우저에서 기본으로 재생할수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멀티미디어 요소에</a:t>
            </a:r>
            <a:endParaRPr lang="en-US" altLang="ko-KR" dirty="0" smtClean="0"/>
          </a:p>
          <a:p>
            <a:r>
              <a:rPr lang="ko-KR" altLang="en-US" dirty="0" smtClean="0"/>
              <a:t>캡션을 붙일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 요소에 자막을 제공할 수도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0414" y="2572719"/>
            <a:ext cx="103685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다양한 스마트 기기의 화면은 크기가 천차만별인데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환경에서든 웹사이트에 접속할 수 있도록</a:t>
            </a:r>
            <a:endParaRPr lang="en-US" altLang="ko-KR" dirty="0" smtClean="0"/>
          </a:p>
          <a:p>
            <a:r>
              <a:rPr lang="ko-KR" altLang="en-US" dirty="0" smtClean="0"/>
              <a:t>다양한 화면을 고려해서 제작해야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요즘과 같은 환경은 </a:t>
            </a:r>
            <a:r>
              <a:rPr lang="en-US" altLang="ko-KR" dirty="0" smtClean="0"/>
              <a:t>‘N-screen’ </a:t>
            </a:r>
            <a:r>
              <a:rPr lang="ko-KR" altLang="en-US" dirty="0" smtClean="0"/>
              <a:t>환경이라고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N-screen </a:t>
            </a:r>
            <a:r>
              <a:rPr lang="ko-KR" altLang="en-US" dirty="0" smtClean="0"/>
              <a:t>에서 무리 없이 웹사이트를 동작하게 하려면 꼭 필요한 경우에만 이미지를 사용하고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이미지를 삽입할 때도 이미지에 편집을 가하면 파일의 크기가 커지므로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이미지를 삽입한 후</a:t>
            </a:r>
            <a:endParaRPr lang="en-US" altLang="ko-KR" dirty="0" smtClean="0"/>
          </a:p>
          <a:p>
            <a:r>
              <a:rPr lang="en-US" altLang="ko-KR" dirty="0" smtClean="0"/>
              <a:t>CSS</a:t>
            </a:r>
            <a:r>
              <a:rPr lang="ko-KR" altLang="en-US" dirty="0" smtClean="0"/>
              <a:t>를 이용하거나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Canvas API</a:t>
            </a:r>
            <a:r>
              <a:rPr lang="ko-KR" altLang="en-US" dirty="0" smtClean="0"/>
              <a:t>를 이용해 이미지를 꾸밈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이미지 자체를 편집하는 것보다 텍스트 형식의 소스 코딩을 통해 이미지를 편집하는 것이 웹</a:t>
            </a:r>
            <a:endParaRPr lang="en-US" altLang="ko-KR" dirty="0" smtClean="0"/>
          </a:p>
          <a:p>
            <a:r>
              <a:rPr lang="ko-KR" altLang="en-US" dirty="0" smtClean="0"/>
              <a:t>문서를 가볍게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있기 때문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 </a:t>
            </a:r>
            <a:r>
              <a:rPr lang="ko-KR" altLang="en-US" sz="3200" dirty="0" smtClean="0"/>
              <a:t>웹 문서와 이미지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91681" y="1190745"/>
            <a:ext cx="10133046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웹 페이지에서 사용할 수 있는 이미지 파일은 파일 크기가 크지 않으면서도 화질은 좋게 유지해야 하기 때문에 몇 가지 파일 형식만 사용할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175965" y="2888931"/>
          <a:ext cx="10069209" cy="3566160"/>
        </p:xfrm>
        <a:graphic>
          <a:graphicData uri="http://schemas.openxmlformats.org/drawingml/2006/table">
            <a:tbl>
              <a:tblPr firstRow="1" bandRow="1"/>
              <a:tblGrid>
                <a:gridCol w="2335720"/>
                <a:gridCol w="7733489"/>
              </a:tblGrid>
              <a:tr h="10448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GIF(Graphic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Interchange Form)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JPG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PNG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형식에 비해 파일 크기가 작지만 표시할 수 있는 색상 수가 최대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가지뿐으로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페이지에서 아이콘이나 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불릿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 작은 이미지에 주로 사용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투명한 배경이나 움직이는 이미지를 만들 수 있다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10448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JPG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JPEG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(Joint Photographic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Experts Group)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사진을 웹 페이지에 넣기 위해 개발된 형식이기 때문에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GIF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비해 다양한 색상과 명암을 표현할 수 있다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디지털 카메라에서 저장하는 사진 파일은 대부분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JPG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형식이다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7314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PNG(Portable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Graphics)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투명 배경을 만들 수도 있고 사물이 가진 색상도 최대한 그대로 유지되기 때문에 최근에 많이 사용되는 이미지 파일 형식이다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57591" y="2461099"/>
            <a:ext cx="5126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웹에서 사용할 수 있는 이미지 파일 형식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모바일</a:t>
            </a:r>
            <a:r>
              <a:rPr lang="ko-KR" altLang="en-US" sz="3200" dirty="0" smtClean="0"/>
              <a:t> 기기와 이미지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40860" y="1342417"/>
            <a:ext cx="10116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텍스트보다 이미지 파일의 크기가 더 큰데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이미지를 </a:t>
            </a:r>
            <a:r>
              <a:rPr lang="ko-KR" altLang="en-US" sz="2000" dirty="0" err="1" smtClean="0"/>
              <a:t>모바일에서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다운로드하면</a:t>
            </a:r>
            <a:r>
              <a:rPr lang="ko-KR" altLang="en-US" sz="2000" dirty="0" smtClean="0"/>
              <a:t> 그만큼 시간도 걸리고 접속 시간에 따른 데이터 이용료도 부과될 수 있다</a:t>
            </a:r>
            <a:r>
              <a:rPr lang="en-US" altLang="ko-KR" sz="2000" dirty="0" smtClean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기기의 화면은 일반적인 웹사이트의 이미지를 제 크기대로 보여줄 수 없다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/>
              <a:t>이미지를 제대로 보기 위해서는 확대해서 봐야 하는 번거로움이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70C0"/>
                </a:solidFill>
              </a:rPr>
              <a:t> 이왕이면 이미지가 많이 사용되지 않고 텍스트 위주로 구성될 수 있어야 한다</a:t>
            </a:r>
            <a:r>
              <a:rPr lang="en-US" altLang="ko-KR" sz="2000" dirty="0" smtClean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70C0"/>
                </a:solidFill>
              </a:rPr>
              <a:t> 이미지로 처리하던 메뉴들은 </a:t>
            </a:r>
            <a:r>
              <a:rPr lang="en-US" altLang="ko-KR" sz="2000" dirty="0" smtClean="0">
                <a:solidFill>
                  <a:srgbClr val="0070C0"/>
                </a:solidFill>
              </a:rPr>
              <a:t>CSS</a:t>
            </a:r>
            <a:r>
              <a:rPr lang="ko-KR" altLang="en-US" sz="2000" dirty="0" smtClean="0">
                <a:solidFill>
                  <a:srgbClr val="0070C0"/>
                </a:solidFill>
              </a:rPr>
              <a:t>로 처리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</a:rPr>
              <a:t> PC</a:t>
            </a:r>
            <a:r>
              <a:rPr lang="ko-KR" altLang="en-US" sz="2000" dirty="0" smtClean="0">
                <a:solidFill>
                  <a:srgbClr val="0070C0"/>
                </a:solidFill>
              </a:rPr>
              <a:t>용 웹사이트와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모바일용</a:t>
            </a:r>
            <a:r>
              <a:rPr lang="ko-KR" altLang="en-US" sz="2000" dirty="0" smtClean="0">
                <a:solidFill>
                  <a:srgbClr val="0070C0"/>
                </a:solidFill>
              </a:rPr>
              <a:t> 웹사이트를 따로 제작하기도 한다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70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</a:t>
            </a:r>
            <a:r>
              <a:rPr lang="en-US" altLang="ko-KR" sz="3200" dirty="0" err="1" smtClean="0"/>
              <a:t>img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태그 </a:t>
            </a:r>
            <a:r>
              <a:rPr lang="en-US" altLang="ko-KR" sz="3200" dirty="0" smtClean="0"/>
              <a:t>– </a:t>
            </a:r>
            <a:r>
              <a:rPr lang="ko-KR" altLang="en-US" sz="3200" dirty="0" err="1" smtClean="0"/>
              <a:t>인라인</a:t>
            </a:r>
            <a:r>
              <a:rPr lang="ko-KR" altLang="en-US" sz="3200" dirty="0" smtClean="0"/>
              <a:t> 태그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36702" y="1271239"/>
            <a:ext cx="106456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이미지 삽입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img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="</a:t>
            </a:r>
            <a:r>
              <a:rPr lang="ko-KR" altLang="en-US" sz="2000" dirty="0" smtClean="0"/>
              <a:t>경로</a:t>
            </a:r>
            <a:r>
              <a:rPr lang="en-US" altLang="ko-KR" sz="2000" dirty="0" smtClean="0"/>
              <a:t>" [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="</a:t>
            </a:r>
            <a:r>
              <a:rPr lang="ko-KR" altLang="en-US" sz="2000" dirty="0" smtClean="0"/>
              <a:t>속성 값</a:t>
            </a:r>
            <a:r>
              <a:rPr lang="en-US" altLang="ko-KR" sz="2000" dirty="0" smtClean="0"/>
              <a:t>"]&gt;</a:t>
            </a:r>
            <a:br>
              <a:rPr lang="en-US" altLang="ko-KR" sz="2000" dirty="0" smtClean="0"/>
            </a:b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800000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FF0D0D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home.png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&gt;</a:t>
            </a:r>
            <a:endParaRPr lang="ko-KR" altLang="en-US" sz="2000" dirty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58982" y="3011055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Samples\4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\index.html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6702" y="3509818"/>
            <a:ext cx="8687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div class="banner</a:t>
            </a:r>
            <a:r>
              <a:rPr lang="en-US" altLang="ko-KR" smtClean="0">
                <a:solidFill>
                  <a:srgbClr val="0070C0"/>
                </a:solidFill>
              </a:rPr>
              <a:t>"&gt;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en-US" altLang="ko-KR" smtClean="0">
                <a:solidFill>
                  <a:srgbClr val="0070C0"/>
                </a:solidFill>
              </a:rPr>
              <a:t>  &lt;</a:t>
            </a:r>
            <a:r>
              <a:rPr lang="en-US" altLang="ko-KR">
                <a:solidFill>
                  <a:srgbClr val="C00000"/>
                </a:solidFill>
              </a:rPr>
              <a:t>img src="banner2.png"</a:t>
            </a:r>
            <a:r>
              <a:rPr lang="en-US" altLang="ko-KR">
                <a:solidFill>
                  <a:srgbClr val="0070C0"/>
                </a:solidFill>
              </a:rPr>
              <a:t> width="700" height="</a:t>
            </a:r>
            <a:r>
              <a:rPr lang="en-US" altLang="ko-KR" smtClean="0">
                <a:solidFill>
                  <a:srgbClr val="0070C0"/>
                </a:solidFill>
              </a:rPr>
              <a:t>233“&gt;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&lt;/</a:t>
            </a:r>
            <a:r>
              <a:rPr lang="en-US" altLang="ko-KR">
                <a:solidFill>
                  <a:srgbClr val="0070C0"/>
                </a:solidFill>
              </a:rPr>
              <a:t>div&gt;</a:t>
            </a:r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7042" y="4741306"/>
            <a:ext cx="4631893" cy="189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487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</a:t>
            </a:r>
            <a:r>
              <a:rPr lang="en-US" altLang="ko-KR" sz="3200" dirty="0" err="1" smtClean="0"/>
              <a:t>img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36702" y="1271239"/>
            <a:ext cx="106456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en-US" altLang="ko-KR" sz="2400" b="1" dirty="0" err="1" smtClean="0"/>
              <a:t>img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태그의 속성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/>
              <a:t>①</a:t>
            </a:r>
            <a:r>
              <a:rPr lang="en-US" altLang="ko-KR" sz="2000" b="1" dirty="0" err="1" smtClean="0"/>
              <a:t>src</a:t>
            </a:r>
            <a:r>
              <a:rPr lang="en-US" altLang="ko-KR" sz="2000" b="1" dirty="0" smtClean="0"/>
              <a:t> </a:t>
            </a:r>
            <a:r>
              <a:rPr lang="ko-KR" altLang="en-US" sz="2000" dirty="0"/>
              <a:t>속성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dirty="0"/>
              <a:t>이미지 파일의 </a:t>
            </a:r>
            <a:r>
              <a:rPr lang="ko-KR" altLang="en-US" sz="2000" dirty="0" smtClean="0"/>
              <a:t>경로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웹 </a:t>
            </a:r>
            <a:r>
              <a:rPr lang="ko-KR" altLang="en-US" sz="2000" dirty="0"/>
              <a:t>문서 파일의 위치를 기준으로 정해진다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800000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FF0D0D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images/banner.png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&gt;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/>
              <a:t>②</a:t>
            </a:r>
            <a:r>
              <a:rPr lang="en-US" altLang="ko-KR" sz="2000" b="1" dirty="0" smtClean="0"/>
              <a:t>width</a:t>
            </a:r>
            <a:r>
              <a:rPr lang="en-US" altLang="ko-KR" sz="2000" b="1" dirty="0"/>
              <a:t>, height </a:t>
            </a:r>
            <a:r>
              <a:rPr lang="ko-KR" altLang="en-US" sz="2000" dirty="0"/>
              <a:t>속성</a:t>
            </a:r>
            <a:r>
              <a:rPr lang="en-US" altLang="ko-KR" sz="2000" dirty="0"/>
              <a:t> : </a:t>
            </a:r>
            <a:r>
              <a:rPr lang="ko-KR" altLang="en-US" sz="2000" dirty="0"/>
              <a:t>이미지 크기 </a:t>
            </a:r>
            <a:r>
              <a:rPr lang="ko-KR" altLang="en-US" sz="2000" dirty="0" smtClean="0"/>
              <a:t>지정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브라우저 </a:t>
            </a:r>
            <a:r>
              <a:rPr lang="ko-KR" altLang="en-US" sz="2000" dirty="0"/>
              <a:t>창에 이미지를 원하는 크기로 </a:t>
            </a:r>
            <a:r>
              <a:rPr lang="ko-KR" altLang="en-US" sz="2000" dirty="0" smtClean="0"/>
              <a:t>표시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만일 속성을 사용하지 않으면 원본 이미지 크기 그대로 브라우저 화면에 </a:t>
            </a:r>
            <a:r>
              <a:rPr lang="ko-KR" altLang="en-US" sz="2000" dirty="0" err="1" smtClean="0"/>
              <a:t>표시</a:t>
            </a:r>
            <a:r>
              <a:rPr lang="ko-KR" altLang="en-US" sz="2000" dirty="0" err="1" smtClean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800000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FF0D0D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banner.png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 </a:t>
            </a:r>
            <a:r>
              <a:rPr lang="en-US" altLang="ko-KR" sz="2000" dirty="0">
                <a:solidFill>
                  <a:srgbClr val="FF0D0D"/>
                </a:solidFill>
                <a:latin typeface="Courier"/>
              </a:rPr>
              <a:t>width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335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 </a:t>
            </a:r>
            <a:r>
              <a:rPr lang="en-US" altLang="ko-KR" sz="2000" dirty="0">
                <a:solidFill>
                  <a:srgbClr val="FF0D0D"/>
                </a:solidFill>
                <a:latin typeface="Courier"/>
              </a:rPr>
              <a:t>height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105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&gt;</a:t>
            </a:r>
            <a:endParaRPr lang="en-US" altLang="ko-KR" sz="2000" dirty="0"/>
          </a:p>
          <a:p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0310" y="3946888"/>
            <a:ext cx="3863471" cy="257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382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</a:t>
            </a:r>
            <a:r>
              <a:rPr lang="en-US" altLang="ko-KR" sz="3200" dirty="0" err="1" smtClean="0"/>
              <a:t>img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36702" y="1271239"/>
            <a:ext cx="989113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</a:t>
            </a:r>
            <a:r>
              <a:rPr lang="en-US" altLang="ko-KR" sz="2400" b="1" dirty="0" err="1" smtClean="0"/>
              <a:t>img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태그의 속성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b="1" dirty="0" smtClean="0"/>
              <a:t>③ </a:t>
            </a:r>
            <a:r>
              <a:rPr lang="en-US" altLang="ko-KR" sz="2000" b="1" dirty="0" smtClean="0"/>
              <a:t>alt </a:t>
            </a:r>
            <a:r>
              <a:rPr lang="ko-KR" altLang="en-US" sz="2000" dirty="0"/>
              <a:t>속성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dirty="0"/>
              <a:t>대체</a:t>
            </a:r>
            <a:r>
              <a:rPr lang="en-US" altLang="ko-KR" sz="2000" dirty="0"/>
              <a:t> </a:t>
            </a:r>
            <a:r>
              <a:rPr lang="ko-KR" altLang="en-US" sz="2000" dirty="0"/>
              <a:t>텍스트 </a:t>
            </a:r>
            <a:endParaRPr lang="en-US" altLang="ko-KR" sz="2000" dirty="0"/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이미지를 표시하지 않았을 경우에 이미지 대신 표시할 텍스트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</a:t>
            </a:r>
            <a:r>
              <a:rPr lang="ko-KR" altLang="en-US" sz="2000" dirty="0"/>
              <a:t>시각 장애인을 위한 화면 </a:t>
            </a:r>
            <a:r>
              <a:rPr lang="ko-KR" altLang="en-US" sz="2000" dirty="0" err="1"/>
              <a:t>리더기에서</a:t>
            </a:r>
            <a:r>
              <a:rPr lang="ko-KR" altLang="en-US" sz="2000" dirty="0"/>
              <a:t> 대체 텍스트를 읽는다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 검색엔진에서 </a:t>
            </a:r>
            <a:r>
              <a:rPr lang="ko-KR" altLang="en-US" sz="2000" dirty="0"/>
              <a:t>이미지를 더 잘 노출한다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</a:t>
            </a:r>
            <a:r>
              <a:rPr lang="ko-KR" altLang="en-US" sz="2000" dirty="0"/>
              <a:t>메뉴나 로고</a:t>
            </a:r>
            <a:r>
              <a:rPr lang="en-US" altLang="ko-KR" sz="2000" dirty="0"/>
              <a:t>, </a:t>
            </a:r>
            <a:r>
              <a:rPr lang="ko-KR" altLang="en-US" sz="2000" dirty="0"/>
              <a:t>또는 내용을 눈에 띄게 하기 위해 그래픽으로 처리한 텍스트 등 내용에는</a:t>
            </a:r>
            <a:r>
              <a:rPr lang="en-US" altLang="ko-KR" sz="2000" dirty="0"/>
              <a:t> </a:t>
            </a:r>
            <a:r>
              <a:rPr lang="ko-KR" altLang="en-US" sz="2000" dirty="0"/>
              <a:t>대체 텍스트를 붙여야 한다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불릿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이미지나 작은 아이콘처럼 </a:t>
            </a:r>
            <a:r>
              <a:rPr lang="ko-KR" altLang="en-US" sz="2000" dirty="0" err="1"/>
              <a:t>특화면을</a:t>
            </a:r>
            <a:r>
              <a:rPr lang="ko-KR" altLang="en-US" sz="2000" dirty="0"/>
              <a:t> 꾸미기 위해서 사용된 이미지에는 대체 텍스트를 지정하지 않아도 된다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2000" dirty="0" smtClean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&lt;</a:t>
            </a:r>
            <a:r>
              <a:rPr lang="en-US" altLang="ko-KR" sz="2000" dirty="0" err="1">
                <a:solidFill>
                  <a:srgbClr val="800000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800000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FF0D0D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home.jpg</a:t>
            </a:r>
            <a:r>
              <a:rPr lang="en-US" altLang="ko-KR" sz="2000" dirty="0">
                <a:solidFill>
                  <a:srgbClr val="000000"/>
                </a:solidFill>
                <a:latin typeface="Courier"/>
              </a:rPr>
              <a:t>" </a:t>
            </a:r>
            <a:r>
              <a:rPr lang="en-US" altLang="ko-KR" sz="2000" b="1" dirty="0">
                <a:solidFill>
                  <a:srgbClr val="FF0D0D"/>
                </a:solidFill>
                <a:latin typeface="Courier"/>
              </a:rPr>
              <a:t>alt</a:t>
            </a:r>
            <a:r>
              <a:rPr lang="en-US" altLang="ko-KR" sz="2000" b="1" dirty="0">
                <a:solidFill>
                  <a:srgbClr val="0D40FF"/>
                </a:solidFill>
                <a:latin typeface="Courier"/>
              </a:rPr>
              <a:t>=</a:t>
            </a:r>
            <a:r>
              <a:rPr lang="en-US" altLang="ko-KR" sz="2000" b="1" dirty="0">
                <a:solidFill>
                  <a:srgbClr val="000000"/>
                </a:solidFill>
                <a:latin typeface="Courier"/>
              </a:rPr>
              <a:t>"</a:t>
            </a:r>
            <a:r>
              <a:rPr lang="ko-KR" altLang="en-US" b="1" dirty="0">
                <a:solidFill>
                  <a:srgbClr val="0D40FF"/>
                </a:solidFill>
                <a:latin typeface="YDVYGOStd12"/>
              </a:rPr>
              <a:t>홈으로 가기</a:t>
            </a:r>
            <a:r>
              <a:rPr lang="en-US" altLang="ko-KR" sz="2000" b="1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altLang="ko-KR" sz="2000" dirty="0">
                <a:solidFill>
                  <a:srgbClr val="0D40FF"/>
                </a:solidFill>
                <a:latin typeface="Courier"/>
              </a:rPr>
              <a:t>&gt;</a:t>
            </a:r>
            <a:endParaRPr lang="en-US" altLang="ko-KR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32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2041</TotalTime>
  <Words>1615</Words>
  <Application>Microsoft Office PowerPoint</Application>
  <PresentationFormat>사용자 지정</PresentationFormat>
  <Paragraphs>202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HTML5와 멀티미디어</vt:lpstr>
      <vt:lpstr>슬라이드 2</vt:lpstr>
      <vt:lpstr>HTML5와 이미지</vt:lpstr>
      <vt:lpstr>슬라이드 4</vt:lpstr>
      <vt:lpstr> 웹 문서와 이미지</vt:lpstr>
      <vt:lpstr>모바일 기기와 이미지</vt:lpstr>
      <vt:lpstr>&lt;img&gt; 태그 – 인라인 태그</vt:lpstr>
      <vt:lpstr>&lt;img&gt; 태그</vt:lpstr>
      <vt:lpstr>&lt;img&gt; 태그</vt:lpstr>
      <vt:lpstr>&lt;img&gt; 태그</vt:lpstr>
      <vt:lpstr>&lt;img&gt; 태그</vt:lpstr>
      <vt:lpstr>이미지 파일에 캡션 붙이기</vt:lpstr>
      <vt:lpstr>슬라이드 13</vt:lpstr>
      <vt:lpstr>이미지 파일에 캡션 붙이기</vt:lpstr>
      <vt:lpstr>이미지 파일에 캡션 붙이기</vt:lpstr>
      <vt:lpstr>멀티미디어 재생하기</vt:lpstr>
      <vt:lpstr>슬라이드 17</vt:lpstr>
      <vt:lpstr>웹과 멀티미디어</vt:lpstr>
      <vt:lpstr>&lt;embed&gt; 태그 </vt:lpstr>
      <vt:lpstr>&lt;embed&gt; 태그의 속성</vt:lpstr>
      <vt:lpstr>HTML5와 비디오</vt:lpstr>
      <vt:lpstr>&lt;video&gt; 태그</vt:lpstr>
      <vt:lpstr>HTML5와 비디오 코덱</vt:lpstr>
      <vt:lpstr>HTML5와 비디오 코덱</vt:lpstr>
      <vt:lpstr>HTML5와 비디오 코덱</vt:lpstr>
      <vt:lpstr>비디오 파일 변환</vt:lpstr>
      <vt:lpstr>&lt;video&gt; 태그의 속성들</vt:lpstr>
      <vt:lpstr>&lt;video&gt; 태그의 속성들</vt:lpstr>
      <vt:lpstr>&lt;source&gt; 태그</vt:lpstr>
      <vt:lpstr>&lt;source&gt; 태그</vt:lpstr>
      <vt:lpstr>&lt;audio&gt; 태그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Administrator</cp:lastModifiedBy>
  <cp:revision>48</cp:revision>
  <dcterms:created xsi:type="dcterms:W3CDTF">2013-09-01T06:28:35Z</dcterms:created>
  <dcterms:modified xsi:type="dcterms:W3CDTF">2015-01-14T06:02:44Z</dcterms:modified>
</cp:coreProperties>
</file>