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9" r:id="rId4"/>
    <p:sldId id="258" r:id="rId5"/>
    <p:sldId id="261" r:id="rId6"/>
    <p:sldId id="263" r:id="rId7"/>
    <p:sldId id="268" r:id="rId8"/>
    <p:sldId id="264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7" Type="http://schemas.openxmlformats.org/officeDocument/2006/relationships/tags" Target="../tags/tag150.xml"/><Relationship Id="rId16" Type="http://schemas.openxmlformats.org/officeDocument/2006/relationships/tags" Target="../tags/tag149.xml"/><Relationship Id="rId15" Type="http://schemas.openxmlformats.org/officeDocument/2006/relationships/tags" Target="../tags/tag148.xml"/><Relationship Id="rId14" Type="http://schemas.openxmlformats.org/officeDocument/2006/relationships/tags" Target="../tags/tag147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.jpeg"/><Relationship Id="rId2" Type="http://schemas.openxmlformats.org/officeDocument/2006/relationships/tags" Target="../tags/tag17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.jpe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-14606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14606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3760470" y="1130300"/>
            <a:ext cx="4671695" cy="4826635"/>
            <a:chOff x="6000" y="1925"/>
            <a:chExt cx="7200" cy="7438"/>
          </a:xfrm>
        </p:grpSpPr>
        <p:sp>
          <p:nvSpPr>
            <p:cNvPr id="9" name="矩形 8"/>
            <p:cNvSpPr/>
            <p:nvPr>
              <p:custDataLst>
                <p:tags r:id="rId6"/>
              </p:custDataLst>
            </p:nvPr>
          </p:nvSpPr>
          <p:spPr>
            <a:xfrm>
              <a:off x="6000" y="2474"/>
              <a:ext cx="7200" cy="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3600000">
              <a:off x="411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4660321 w 4723974"/>
                <a:gd name="connsiteY1" fmla="*/ 0 h 131728"/>
                <a:gd name="connsiteX2" fmla="*/ 4723974 w 4723974"/>
                <a:gd name="connsiteY2" fmla="*/ 110250 h 131728"/>
                <a:gd name="connsiteX3" fmla="*/ 4723974 w 4723974"/>
                <a:gd name="connsiteY3" fmla="*/ 131728 h 131728"/>
                <a:gd name="connsiteX4" fmla="*/ 3700035 w 4723974"/>
                <a:gd name="connsiteY4" fmla="*/ 131728 h 131728"/>
                <a:gd name="connsiteX5" fmla="*/ 3478471 w 4723974"/>
                <a:gd name="connsiteY5" fmla="*/ 3808 h 131728"/>
                <a:gd name="connsiteX6" fmla="*/ 0 w 4723974"/>
                <a:gd name="connsiteY6" fmla="*/ 131095 h 131728"/>
                <a:gd name="connsiteX7" fmla="*/ 75688 w 4723974"/>
                <a:gd name="connsiteY7" fmla="*/ 0 h 131728"/>
                <a:gd name="connsiteX8" fmla="*/ 766611 w 4723974"/>
                <a:gd name="connsiteY8" fmla="*/ 0 h 131728"/>
                <a:gd name="connsiteX9" fmla="*/ 994771 w 4723974"/>
                <a:gd name="connsiteY9" fmla="*/ 131728 h 131728"/>
                <a:gd name="connsiteX10" fmla="*/ 0 w 4723974"/>
                <a:gd name="connsiteY10" fmla="*/ 131728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4660321" y="0"/>
                  </a:lnTo>
                  <a:lnTo>
                    <a:pt x="4723974" y="110250"/>
                  </a:lnTo>
                  <a:lnTo>
                    <a:pt x="4723974" y="131728"/>
                  </a:lnTo>
                  <a:lnTo>
                    <a:pt x="3700035" y="131728"/>
                  </a:lnTo>
                  <a:lnTo>
                    <a:pt x="3478471" y="3808"/>
                  </a:lnTo>
                  <a:close/>
                  <a:moveTo>
                    <a:pt x="0" y="131095"/>
                  </a:moveTo>
                  <a:lnTo>
                    <a:pt x="75688" y="0"/>
                  </a:lnTo>
                  <a:lnTo>
                    <a:pt x="766611" y="0"/>
                  </a:lnTo>
                  <a:lnTo>
                    <a:pt x="994771" y="131728"/>
                  </a:lnTo>
                  <a:lnTo>
                    <a:pt x="0" y="1317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8"/>
              </p:custDataLst>
            </p:nvPr>
          </p:nvSpPr>
          <p:spPr>
            <a:xfrm rot="18000000" flipH="1">
              <a:off x="7670" y="5541"/>
              <a:ext cx="7439" cy="207"/>
            </a:xfrm>
            <a:custGeom>
              <a:avLst/>
              <a:gdLst>
                <a:gd name="connsiteX0" fmla="*/ 3480670 w 4723974"/>
                <a:gd name="connsiteY0" fmla="*/ 0 h 131728"/>
                <a:gd name="connsiteX1" fmla="*/ 3480098 w 4723974"/>
                <a:gd name="connsiteY1" fmla="*/ 990 h 131728"/>
                <a:gd name="connsiteX2" fmla="*/ 3706543 w 4723974"/>
                <a:gd name="connsiteY2" fmla="*/ 131728 h 131728"/>
                <a:gd name="connsiteX3" fmla="*/ 4723974 w 4723974"/>
                <a:gd name="connsiteY3" fmla="*/ 131728 h 131728"/>
                <a:gd name="connsiteX4" fmla="*/ 4723974 w 4723974"/>
                <a:gd name="connsiteY4" fmla="*/ 108921 h 131728"/>
                <a:gd name="connsiteX5" fmla="*/ 4661087 w 4723974"/>
                <a:gd name="connsiteY5" fmla="*/ 0 h 131728"/>
                <a:gd name="connsiteX6" fmla="*/ 0 w 4723974"/>
                <a:gd name="connsiteY6" fmla="*/ 131095 h 131728"/>
                <a:gd name="connsiteX7" fmla="*/ 0 w 4723974"/>
                <a:gd name="connsiteY7" fmla="*/ 131728 h 131728"/>
                <a:gd name="connsiteX8" fmla="*/ 1003303 w 4723974"/>
                <a:gd name="connsiteY8" fmla="*/ 131728 h 131728"/>
                <a:gd name="connsiteX9" fmla="*/ 775145 w 4723974"/>
                <a:gd name="connsiteY9" fmla="*/ 1 h 131728"/>
                <a:gd name="connsiteX10" fmla="*/ 75688 w 4723974"/>
                <a:gd name="connsiteY10" fmla="*/ 0 h 1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3974" h="131728">
                  <a:moveTo>
                    <a:pt x="3480670" y="0"/>
                  </a:moveTo>
                  <a:lnTo>
                    <a:pt x="3480098" y="990"/>
                  </a:lnTo>
                  <a:lnTo>
                    <a:pt x="3706543" y="131728"/>
                  </a:lnTo>
                  <a:lnTo>
                    <a:pt x="4723974" y="131728"/>
                  </a:lnTo>
                  <a:lnTo>
                    <a:pt x="4723974" y="108921"/>
                  </a:lnTo>
                  <a:lnTo>
                    <a:pt x="4661087" y="0"/>
                  </a:lnTo>
                  <a:close/>
                  <a:moveTo>
                    <a:pt x="0" y="131095"/>
                  </a:moveTo>
                  <a:lnTo>
                    <a:pt x="0" y="131728"/>
                  </a:lnTo>
                  <a:lnTo>
                    <a:pt x="1003303" y="131728"/>
                  </a:lnTo>
                  <a:lnTo>
                    <a:pt x="775145" y="1"/>
                  </a:lnTo>
                  <a:lnTo>
                    <a:pt x="756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3661727" y="1983848"/>
            <a:ext cx="4839335" cy="1511983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6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</a:t>
            </a:r>
            <a:br>
              <a:rPr lang="en-US" altLang="zh-CN" dirty="0"/>
            </a:br>
            <a:r>
              <a:rPr lang="zh-CN" altLang="en-US" dirty="0"/>
              <a:t>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3661727" y="3687198"/>
            <a:ext cx="4870332" cy="474131"/>
          </a:xfrm>
          <a:solidFill>
            <a:schemeClr val="bg1"/>
          </a:solidFill>
        </p:spPr>
        <p:txBody>
          <a:bodyPr lIns="90000" tIns="46800" rIns="90000" bIns="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b="1" u="none" strike="noStrike" kern="1200" cap="none" spc="8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9953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809885" y="2626574"/>
            <a:ext cx="4572231" cy="91865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9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10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11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147187" y="3695700"/>
            <a:ext cx="3869053" cy="466725"/>
          </a:xfrm>
          <a:solidFill>
            <a:schemeClr val="bg1"/>
          </a:solidFill>
        </p:spPr>
        <p:txBody>
          <a:bodyPr lIns="90000" tIns="46800" rIns="90000" bIns="46800" anchor="ctr" anchorCtr="0"/>
          <a:lstStyle>
            <a:lvl1pPr marL="0" indent="0" algn="ctr">
              <a:buNone/>
              <a:defRPr b="1" spc="8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7" name="组合 6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2" name="任意多边形: 形状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>
                <p:custDataLst>
                  <p:tags r:id="rId4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5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9" name="任意多边形: 形状 8"/>
              <p:cNvSpPr/>
              <p:nvPr>
                <p:custDataLst>
                  <p:tags r:id="rId6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7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>
                <p:custDataLst>
                  <p:tags r:id="rId8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-11921" y="6185955"/>
            <a:ext cx="808018" cy="953404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03192" y="-195951"/>
            <a:ext cx="1332070" cy="993459"/>
            <a:chOff x="430644" y="38971"/>
            <a:chExt cx="1752971" cy="1307367"/>
          </a:xfrm>
        </p:grpSpPr>
        <p:grpSp>
          <p:nvGrpSpPr>
            <p:cNvPr id="12" name="组合 11"/>
            <p:cNvGrpSpPr/>
            <p:nvPr/>
          </p:nvGrpSpPr>
          <p:grpSpPr>
            <a:xfrm rot="14400000">
              <a:off x="525797" y="-56182"/>
              <a:ext cx="1057681" cy="1247988"/>
              <a:chOff x="9315334" y="5852256"/>
              <a:chExt cx="722111" cy="852040"/>
            </a:xfrm>
          </p:grpSpPr>
          <p:sp>
            <p:nvSpPr>
              <p:cNvPr id="17" name="任意多边形: 形状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14400000">
              <a:off x="1030780" y="193504"/>
              <a:ext cx="1057681" cy="1247988"/>
              <a:chOff x="9315334" y="5852256"/>
              <a:chExt cx="722111" cy="852040"/>
            </a:xfrm>
          </p:grpSpPr>
          <p:sp>
            <p:nvSpPr>
              <p:cNvPr id="14" name="任意多边形: 形状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3"/>
            </p:custDataLst>
          </p:nvPr>
        </p:nvGrpSpPr>
        <p:grpSpPr>
          <a:xfrm rot="3600000">
            <a:off x="11262541" y="6224934"/>
            <a:ext cx="783023" cy="923911"/>
            <a:chOff x="9315334" y="5852256"/>
            <a:chExt cx="722111" cy="852040"/>
          </a:xfrm>
        </p:grpSpPr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134845" y="6013346"/>
            <a:ext cx="727927" cy="722158"/>
            <a:chOff x="9315334" y="5852256"/>
            <a:chExt cx="996431" cy="988534"/>
          </a:xfrm>
        </p:grpSpPr>
        <p:grpSp>
          <p:nvGrpSpPr>
            <p:cNvPr id="14" name="组合 13"/>
            <p:cNvGrpSpPr/>
            <p:nvPr/>
          </p:nvGrpSpPr>
          <p:grpSpPr>
            <a:xfrm>
              <a:off x="9315334" y="5852256"/>
              <a:ext cx="722111" cy="852040"/>
              <a:chOff x="9315334" y="5852256"/>
              <a:chExt cx="722111" cy="852040"/>
            </a:xfrm>
          </p:grpSpPr>
          <p:sp>
            <p:nvSpPr>
              <p:cNvPr id="19" name="任意多边形: 形状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>
                <p:custDataLst>
                  <p:tags r:id="rId5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>
                <p:custDataLst>
                  <p:tags r:id="rId6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589654" y="5988750"/>
              <a:ext cx="722111" cy="852040"/>
              <a:chOff x="9315334" y="5852256"/>
              <a:chExt cx="722111" cy="852040"/>
            </a:xfrm>
          </p:grpSpPr>
          <p:sp>
            <p:nvSpPr>
              <p:cNvPr id="16" name="任意多边形: 形状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9315334" y="5929115"/>
                <a:ext cx="722111" cy="79136"/>
              </a:xfrm>
              <a:custGeom>
                <a:avLst/>
                <a:gdLst>
                  <a:gd name="connsiteX0" fmla="*/ 0 w 722111"/>
                  <a:gd name="connsiteY0" fmla="*/ 0 h 79136"/>
                  <a:gd name="connsiteX1" fmla="*/ 722111 w 722111"/>
                  <a:gd name="connsiteY1" fmla="*/ 0 h 79136"/>
                  <a:gd name="connsiteX2" fmla="*/ 722111 w 722111"/>
                  <a:gd name="connsiteY2" fmla="*/ 2 h 79136"/>
                  <a:gd name="connsiteX3" fmla="*/ 679457 w 722111"/>
                  <a:gd name="connsiteY3" fmla="*/ 2 h 79136"/>
                  <a:gd name="connsiteX4" fmla="*/ 633769 w 722111"/>
                  <a:gd name="connsiteY4" fmla="*/ 79136 h 79136"/>
                  <a:gd name="connsiteX5" fmla="*/ 0 w 722111"/>
                  <a:gd name="connsiteY5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2111" h="79136">
                    <a:moveTo>
                      <a:pt x="0" y="0"/>
                    </a:moveTo>
                    <a:lnTo>
                      <a:pt x="722111" y="0"/>
                    </a:lnTo>
                    <a:lnTo>
                      <a:pt x="722111" y="2"/>
                    </a:lnTo>
                    <a:lnTo>
                      <a:pt x="679457" y="2"/>
                    </a:lnTo>
                    <a:lnTo>
                      <a:pt x="633769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>
                <p:custDataLst>
                  <p:tags r:id="rId8"/>
                </p:custDataLst>
              </p:nvPr>
            </p:nvSpPr>
            <p:spPr>
              <a:xfrm rot="3600000">
                <a:off x="9053529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807898 w 852040"/>
                  <a:gd name="connsiteY1" fmla="*/ 0 h 79136"/>
                  <a:gd name="connsiteX2" fmla="*/ 852039 w 852040"/>
                  <a:gd name="connsiteY2" fmla="*/ 76455 h 79136"/>
                  <a:gd name="connsiteX3" fmla="*/ 852040 w 852040"/>
                  <a:gd name="connsiteY3" fmla="*/ 79136 h 79136"/>
                  <a:gd name="connsiteX4" fmla="*/ 0 w 852040"/>
                  <a:gd name="connsiteY4" fmla="*/ 79136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807898" y="0"/>
                    </a:lnTo>
                    <a:lnTo>
                      <a:pt x="852039" y="76455"/>
                    </a:lnTo>
                    <a:lnTo>
                      <a:pt x="852040" y="79136"/>
                    </a:lnTo>
                    <a:lnTo>
                      <a:pt x="0" y="7913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>
                <p:custDataLst>
                  <p:tags r:id="rId9"/>
                </p:custDataLst>
              </p:nvPr>
            </p:nvSpPr>
            <p:spPr>
              <a:xfrm rot="18000000" flipH="1">
                <a:off x="9412873" y="6238708"/>
                <a:ext cx="852040" cy="79136"/>
              </a:xfrm>
              <a:custGeom>
                <a:avLst/>
                <a:gdLst>
                  <a:gd name="connsiteX0" fmla="*/ 45689 w 852040"/>
                  <a:gd name="connsiteY0" fmla="*/ 0 h 79136"/>
                  <a:gd name="connsiteX1" fmla="*/ 0 w 852040"/>
                  <a:gd name="connsiteY1" fmla="*/ 79136 h 79136"/>
                  <a:gd name="connsiteX2" fmla="*/ 852040 w 852040"/>
                  <a:gd name="connsiteY2" fmla="*/ 79136 h 79136"/>
                  <a:gd name="connsiteX3" fmla="*/ 852040 w 852040"/>
                  <a:gd name="connsiteY3" fmla="*/ 75741 h 79136"/>
                  <a:gd name="connsiteX4" fmla="*/ 808311 w 852040"/>
                  <a:gd name="connsiteY4" fmla="*/ 0 h 7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040" h="79136">
                    <a:moveTo>
                      <a:pt x="45689" y="0"/>
                    </a:moveTo>
                    <a:lnTo>
                      <a:pt x="0" y="79136"/>
                    </a:lnTo>
                    <a:lnTo>
                      <a:pt x="852040" y="79136"/>
                    </a:lnTo>
                    <a:lnTo>
                      <a:pt x="852040" y="75741"/>
                    </a:lnTo>
                    <a:lnTo>
                      <a:pt x="808311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14400000">
            <a:off x="412750" y="-691515"/>
            <a:ext cx="2033270" cy="2399665"/>
            <a:chOff x="9315334" y="5852256"/>
            <a:chExt cx="722111" cy="852040"/>
          </a:xfrm>
        </p:grpSpPr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5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>
              <p:custDataLst>
                <p:tags r:id="rId6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 rot="3600000">
            <a:off x="9741535" y="5157470"/>
            <a:ext cx="2033270" cy="239966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8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rgbClr val="0E3661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3809884" y="1571197"/>
            <a:ext cx="4572232" cy="131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6"/>
            </p:custDataLst>
          </p:nvPr>
        </p:nvSpPr>
        <p:spPr>
          <a:xfrm rot="3600000">
            <a:off x="261006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4660321 w 4723974"/>
              <a:gd name="connsiteY1" fmla="*/ 0 h 131728"/>
              <a:gd name="connsiteX2" fmla="*/ 4723974 w 4723974"/>
              <a:gd name="connsiteY2" fmla="*/ 110250 h 131728"/>
              <a:gd name="connsiteX3" fmla="*/ 4723974 w 4723974"/>
              <a:gd name="connsiteY3" fmla="*/ 131728 h 131728"/>
              <a:gd name="connsiteX4" fmla="*/ 3700035 w 4723974"/>
              <a:gd name="connsiteY4" fmla="*/ 131728 h 131728"/>
              <a:gd name="connsiteX5" fmla="*/ 3478471 w 4723974"/>
              <a:gd name="connsiteY5" fmla="*/ 3808 h 131728"/>
              <a:gd name="connsiteX6" fmla="*/ 0 w 4723974"/>
              <a:gd name="connsiteY6" fmla="*/ 131095 h 131728"/>
              <a:gd name="connsiteX7" fmla="*/ 75688 w 4723974"/>
              <a:gd name="connsiteY7" fmla="*/ 0 h 131728"/>
              <a:gd name="connsiteX8" fmla="*/ 766611 w 4723974"/>
              <a:gd name="connsiteY8" fmla="*/ 0 h 131728"/>
              <a:gd name="connsiteX9" fmla="*/ 994771 w 4723974"/>
              <a:gd name="connsiteY9" fmla="*/ 131728 h 131728"/>
              <a:gd name="connsiteX10" fmla="*/ 0 w 4723974"/>
              <a:gd name="connsiteY10" fmla="*/ 131728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4660321" y="0"/>
                </a:lnTo>
                <a:lnTo>
                  <a:pt x="4723974" y="110250"/>
                </a:lnTo>
                <a:lnTo>
                  <a:pt x="4723974" y="131728"/>
                </a:lnTo>
                <a:lnTo>
                  <a:pt x="3700035" y="131728"/>
                </a:lnTo>
                <a:lnTo>
                  <a:pt x="3478471" y="3808"/>
                </a:lnTo>
                <a:close/>
                <a:moveTo>
                  <a:pt x="0" y="131095"/>
                </a:moveTo>
                <a:lnTo>
                  <a:pt x="75688" y="0"/>
                </a:lnTo>
                <a:lnTo>
                  <a:pt x="766611" y="0"/>
                </a:lnTo>
                <a:lnTo>
                  <a:pt x="994771" y="131728"/>
                </a:lnTo>
                <a:lnTo>
                  <a:pt x="0" y="131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rot="18000000" flipH="1">
            <a:off x="4870681" y="3518259"/>
            <a:ext cx="4723974" cy="131728"/>
          </a:xfrm>
          <a:custGeom>
            <a:avLst/>
            <a:gdLst>
              <a:gd name="connsiteX0" fmla="*/ 3480670 w 4723974"/>
              <a:gd name="connsiteY0" fmla="*/ 0 h 131728"/>
              <a:gd name="connsiteX1" fmla="*/ 3480098 w 4723974"/>
              <a:gd name="connsiteY1" fmla="*/ 990 h 131728"/>
              <a:gd name="connsiteX2" fmla="*/ 3706543 w 4723974"/>
              <a:gd name="connsiteY2" fmla="*/ 131728 h 131728"/>
              <a:gd name="connsiteX3" fmla="*/ 4723974 w 4723974"/>
              <a:gd name="connsiteY3" fmla="*/ 131728 h 131728"/>
              <a:gd name="connsiteX4" fmla="*/ 4723974 w 4723974"/>
              <a:gd name="connsiteY4" fmla="*/ 108921 h 131728"/>
              <a:gd name="connsiteX5" fmla="*/ 4661087 w 4723974"/>
              <a:gd name="connsiteY5" fmla="*/ 0 h 131728"/>
              <a:gd name="connsiteX6" fmla="*/ 0 w 4723974"/>
              <a:gd name="connsiteY6" fmla="*/ 131095 h 131728"/>
              <a:gd name="connsiteX7" fmla="*/ 0 w 4723974"/>
              <a:gd name="connsiteY7" fmla="*/ 131728 h 131728"/>
              <a:gd name="connsiteX8" fmla="*/ 1003303 w 4723974"/>
              <a:gd name="connsiteY8" fmla="*/ 131728 h 131728"/>
              <a:gd name="connsiteX9" fmla="*/ 775145 w 4723974"/>
              <a:gd name="connsiteY9" fmla="*/ 1 h 131728"/>
              <a:gd name="connsiteX10" fmla="*/ 75688 w 4723974"/>
              <a:gd name="connsiteY10" fmla="*/ 0 h 13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3974" h="131728">
                <a:moveTo>
                  <a:pt x="3480670" y="0"/>
                </a:moveTo>
                <a:lnTo>
                  <a:pt x="3480098" y="990"/>
                </a:lnTo>
                <a:lnTo>
                  <a:pt x="3706543" y="131728"/>
                </a:lnTo>
                <a:lnTo>
                  <a:pt x="4723974" y="131728"/>
                </a:lnTo>
                <a:lnTo>
                  <a:pt x="4723974" y="108921"/>
                </a:lnTo>
                <a:lnTo>
                  <a:pt x="4661087" y="0"/>
                </a:lnTo>
                <a:close/>
                <a:moveTo>
                  <a:pt x="0" y="131095"/>
                </a:moveTo>
                <a:lnTo>
                  <a:pt x="0" y="131728"/>
                </a:lnTo>
                <a:lnTo>
                  <a:pt x="1003303" y="131728"/>
                </a:lnTo>
                <a:lnTo>
                  <a:pt x="775145" y="1"/>
                </a:lnTo>
                <a:lnTo>
                  <a:pt x="756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084297" y="3688294"/>
            <a:ext cx="3991703" cy="450220"/>
          </a:xfrm>
          <a:solidFill>
            <a:schemeClr val="bg1"/>
          </a:solidFill>
        </p:spPr>
        <p:txBody>
          <a:bodyPr lIns="90000" tIns="46800" rIns="90000" bIns="46800" anchor="ctr" anchorCtr="0">
            <a:normAutofit/>
          </a:bodyPr>
          <a:lstStyle>
            <a:lvl1pPr algn="ctr">
              <a:defRPr sz="18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tags" Target="../tags/tag2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tags" Target="../tags/tag26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6" Type="http://schemas.openxmlformats.org/officeDocument/2006/relationships/slideLayout" Target="../slideLayouts/slideLayout6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tags" Target="../tags/tag20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34160" y="2824480"/>
            <a:ext cx="9123680" cy="1209040"/>
          </a:xfrm>
        </p:spPr>
        <p:txBody>
          <a:bodyPr>
            <a:normAutofit fontScale="90000"/>
          </a:bodyPr>
          <a:p>
            <a:r>
              <a:rPr lang="zh-CN" altLang="en-US" sz="4400" dirty="0"/>
              <a:t>毕业开题答辩</a:t>
            </a:r>
            <a:br>
              <a:rPr lang="zh-CN" altLang="en-US" dirty="0"/>
            </a:br>
            <a:r>
              <a:rPr lang="en-US" altLang="zh-CN" sz="3110" dirty="0"/>
              <a:t>2017</a:t>
            </a:r>
            <a:r>
              <a:rPr lang="zh-CN" altLang="zh-CN" sz="3110" dirty="0"/>
              <a:t>级计算机科学与技术（春季高考）</a:t>
            </a:r>
            <a:br>
              <a:rPr lang="zh-CN" altLang="en-US" dirty="0"/>
            </a:br>
            <a:endParaRPr lang="zh-CN" altLang="en-US" sz="3555" dirty="0"/>
          </a:p>
        </p:txBody>
      </p:sp>
      <p:sp>
        <p:nvSpPr>
          <p:cNvPr id="5" name="副标题 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60065" y="3687445"/>
            <a:ext cx="6164580" cy="865505"/>
          </a:xfrm>
        </p:spPr>
        <p:txBody>
          <a:bodyPr>
            <a:noAutofit/>
          </a:bodyPr>
          <a:p>
            <a:r>
              <a:rPr lang="zh-CN" altLang="en-US" sz="2400" dirty="0"/>
              <a:t>基于ssm的视频创作分享网站的设计与实现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12485" y="5857240"/>
            <a:ext cx="6012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指导老师：赵学臣     答辩人：侯兴顺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1558925" y="1846580"/>
            <a:ext cx="10024745" cy="45872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1.本课题设计过程中用到的技术方法如下。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（1）文献资料法。查阅相关文献资料，了解视频创作分享网站的现状，根据需求分析的要求，进行概要设计，为课题的开展提供资料、知识和技术支持。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（2）瀑布模型法。应用系统开发使用瀑布模型，自顶向下，逐步实现。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（3）黑盒测试。用黑盒测试方法实现系统的集成测试，从用户的角度针对系统界面、功能及外部结构进行测试，保证系统的健壮性、性能和安全性（security）等。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1560195" y="474980"/>
            <a:ext cx="10023475" cy="1245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技术方案：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1558925" y="1846580"/>
            <a:ext cx="10024745" cy="45872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2.本课题设计过程中用到的技术方案如下：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本系统主要采用技术：Java、Spring mvc、Spring、Mybatis、MySQL 数据库等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（1）JAVA语言实现后台业务逻辑的开发。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（2）基于SSM实现符合Restful的数据、业务服务。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（3）基于bootstrap的前端设计。 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（4）基于JQuery、Js的前端开发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1560195" y="474980"/>
            <a:ext cx="10023475" cy="1245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技术方案：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05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2021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已开展工作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1561465" y="1720215"/>
            <a:ext cx="10024745" cy="45872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1.查阅相关文献资料。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2.完成MySQL数据库的基础知识的复习学习，深入理解面向对象的编程思想。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3.熟悉IDEA的使用。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4.调研了当前视频创作分享的现状，进一步明确了应用系统的需求，确定了系统的开发方案。已参阅的参考文献如下：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[1]唐崇华.基于SSM的大学生实践技能管理系统设计[J].鞍山师范学院学报,2020,22(06):33-38.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[2]王春丽.基于SSM架构考核评价系统设计与实现[J].电脑编程技巧与维护,2020(12):8-11.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[3]曹扬敏. 视频分享网络中用户生成内容的动因研究[D].华中师范大学,2012.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</a:t>
            </a: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1560195" y="474980"/>
            <a:ext cx="10023475" cy="1245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已开展工作：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06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2021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工作计划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1561465" y="1720215"/>
            <a:ext cx="10024745" cy="45872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2021年1月中旬—2021年3月中旬：根据任务书的要求，查阅相关文献资料，完成需求分析、系统功能概要设计和详细设计，撰写开题报告，开题答辩。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2021年3月中旬—2021年4月初：根据需求分析、概要设计和详细设计，编码。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2021年4月初—2021年4月下旬：界面优化，完成设计和设计说明书初稿。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2021年4月下旬—2021年5月上旬：完成系统测试，中期检查。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2021年5月上旬—2021年5月下旬：根据修改要求修改设计和设计说明书。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2021年5月下旬—2021年6月初：制作答辩课件，整理资料，准备答辩。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2021年6月初—2021年6月中旬：设计、设计说明书定稿、评阅及毕业答辩。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1560195" y="474980"/>
            <a:ext cx="10023475" cy="1245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工作计划：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941606" y="1965973"/>
            <a:ext cx="22802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</a:rPr>
              <a:t>2021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955894" y="775503"/>
            <a:ext cx="2280212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955894" y="1618075"/>
            <a:ext cx="2280212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221230" y="244284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691130" y="244284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课题来源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854190" y="244284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7324090" y="244284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选题背景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2221230" y="363712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2691130" y="363712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选题意义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6791960" y="3652365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7261860" y="3652365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技术方案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2286000" y="4789650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2755900" y="4789650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l"/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已开展工作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6790690" y="4789650"/>
            <a:ext cx="469900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7260590" y="4789650"/>
            <a:ext cx="2390140" cy="4000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spc="1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工作计划</a:t>
            </a:r>
            <a:endParaRPr lang="zh-CN" altLang="en-US" sz="2000" b="1" spc="1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PART 01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2021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课题来源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1558925" y="1846580"/>
            <a:ext cx="10024745" cy="45872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对于当前网络的发展，视频创作成本降低，但创作者并没有简洁方便的创作分享网站。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本系统分析视频分享网站的开发流程，设计实现一个体现用户个性化服务的视频分享网站。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1830705" y="474980"/>
            <a:ext cx="9752965" cy="1245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课题来源：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02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2021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1347470" y="1846580"/>
            <a:ext cx="10236200" cy="45872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近年来，伴随着网络流量和视频播放的成本降低，分享、观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看视频在人们的休闲娱乐以及网络社交中占的比重越来越高。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目前国内视频网站有很多主流平台，比如哔哩哔哩动画、抖音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App等。国外有比如YouTube视频网站，这是国外视频类使用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频率最高的视频网站。随着网络视频行业市场愈发火爆，各种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视频分享网站还在不断推出。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1560195" y="474980"/>
            <a:ext cx="10023475" cy="1245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选题背景：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03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2021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选题意义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3600000">
            <a:off x="10630535" y="5662295"/>
            <a:ext cx="1057910" cy="1247775"/>
            <a:chOff x="9315334" y="5852256"/>
            <a:chExt cx="722111" cy="852040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6"/>
            </p:custDataLst>
          </p:nvPr>
        </p:nvGrpSpPr>
        <p:grpSpPr>
          <a:xfrm rot="14400000">
            <a:off x="525780" y="-55880"/>
            <a:ext cx="1057910" cy="1247775"/>
            <a:chOff x="9315334" y="5852256"/>
            <a:chExt cx="722111" cy="852040"/>
          </a:xfrm>
        </p:grpSpPr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9315334" y="5929115"/>
              <a:ext cx="722111" cy="79136"/>
            </a:xfrm>
            <a:custGeom>
              <a:avLst/>
              <a:gdLst>
                <a:gd name="connsiteX0" fmla="*/ 0 w 722111"/>
                <a:gd name="connsiteY0" fmla="*/ 0 h 79136"/>
                <a:gd name="connsiteX1" fmla="*/ 722111 w 722111"/>
                <a:gd name="connsiteY1" fmla="*/ 0 h 79136"/>
                <a:gd name="connsiteX2" fmla="*/ 722111 w 722111"/>
                <a:gd name="connsiteY2" fmla="*/ 2 h 79136"/>
                <a:gd name="connsiteX3" fmla="*/ 679457 w 722111"/>
                <a:gd name="connsiteY3" fmla="*/ 2 h 79136"/>
                <a:gd name="connsiteX4" fmla="*/ 633769 w 722111"/>
                <a:gd name="connsiteY4" fmla="*/ 79136 h 79136"/>
                <a:gd name="connsiteX5" fmla="*/ 0 w 722111"/>
                <a:gd name="connsiteY5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111" h="79136">
                  <a:moveTo>
                    <a:pt x="0" y="0"/>
                  </a:moveTo>
                  <a:lnTo>
                    <a:pt x="722111" y="0"/>
                  </a:lnTo>
                  <a:lnTo>
                    <a:pt x="722111" y="2"/>
                  </a:lnTo>
                  <a:lnTo>
                    <a:pt x="679457" y="2"/>
                  </a:lnTo>
                  <a:lnTo>
                    <a:pt x="633769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3600000">
              <a:off x="9053529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807898 w 852040"/>
                <a:gd name="connsiteY1" fmla="*/ 0 h 79136"/>
                <a:gd name="connsiteX2" fmla="*/ 852039 w 852040"/>
                <a:gd name="connsiteY2" fmla="*/ 76455 h 79136"/>
                <a:gd name="connsiteX3" fmla="*/ 852040 w 852040"/>
                <a:gd name="connsiteY3" fmla="*/ 79136 h 79136"/>
                <a:gd name="connsiteX4" fmla="*/ 0 w 852040"/>
                <a:gd name="connsiteY4" fmla="*/ 79136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807898" y="0"/>
                  </a:lnTo>
                  <a:lnTo>
                    <a:pt x="852039" y="76455"/>
                  </a:lnTo>
                  <a:lnTo>
                    <a:pt x="852040" y="79136"/>
                  </a:lnTo>
                  <a:lnTo>
                    <a:pt x="0" y="791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18000000" flipH="1">
              <a:off x="9412873" y="6238708"/>
              <a:ext cx="852040" cy="79136"/>
            </a:xfrm>
            <a:custGeom>
              <a:avLst/>
              <a:gdLst>
                <a:gd name="connsiteX0" fmla="*/ 45689 w 852040"/>
                <a:gd name="connsiteY0" fmla="*/ 0 h 79136"/>
                <a:gd name="connsiteX1" fmla="*/ 0 w 852040"/>
                <a:gd name="connsiteY1" fmla="*/ 79136 h 79136"/>
                <a:gd name="connsiteX2" fmla="*/ 852040 w 852040"/>
                <a:gd name="connsiteY2" fmla="*/ 79136 h 79136"/>
                <a:gd name="connsiteX3" fmla="*/ 852040 w 852040"/>
                <a:gd name="connsiteY3" fmla="*/ 75741 h 79136"/>
                <a:gd name="connsiteX4" fmla="*/ 808311 w 852040"/>
                <a:gd name="connsiteY4" fmla="*/ 0 h 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040" h="79136">
                  <a:moveTo>
                    <a:pt x="45689" y="0"/>
                  </a:moveTo>
                  <a:lnTo>
                    <a:pt x="0" y="79136"/>
                  </a:lnTo>
                  <a:lnTo>
                    <a:pt x="852040" y="79136"/>
                  </a:lnTo>
                  <a:lnTo>
                    <a:pt x="852040" y="75741"/>
                  </a:lnTo>
                  <a:lnTo>
                    <a:pt x="808311" y="0"/>
                  </a:lnTo>
                  <a:close/>
                </a:path>
              </a:pathLst>
            </a:cu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10"/>
            </p:custDataLst>
          </p:nvPr>
        </p:nvSpPr>
        <p:spPr>
          <a:xfrm>
            <a:off x="1558925" y="1846580"/>
            <a:ext cx="10024745" cy="45872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通过网上调研发现目前视频创作网站存在如下主要问题：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视频创作分享途径少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网站分享操作不够简洁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创作者之间交流少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基于以上原因，开发一个简洁，创作者交流多的网站已势在必行。通过这个网站，创作者们可以尽情创作，分享，社交。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11"/>
            </p:custDataLst>
          </p:nvPr>
        </p:nvSpPr>
        <p:spPr>
          <a:xfrm>
            <a:off x="1562100" y="474980"/>
            <a:ext cx="10021570" cy="124523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选题意义：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809884" y="2614493"/>
            <a:ext cx="4572232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04</a:t>
            </a:r>
            <a:endParaRPr lang="en-US" altLang="zh-CN" sz="5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941606" y="1965973"/>
            <a:ext cx="2280213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2021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技术方案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1"/>
</p:tagLst>
</file>

<file path=ppt/tags/tag1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1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1"/>
</p:tagLst>
</file>

<file path=ppt/tags/tag152.xml><?xml version="1.0" encoding="utf-8"?>
<p:tagLst xmlns:p="http://schemas.openxmlformats.org/presentationml/2006/main">
  <p:tag name="KSO_WM_SLIDE_BACKGROUND_TYPE" val="belt"/>
</p:tagLst>
</file>

<file path=ppt/tags/tag15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6.xml><?xml version="1.0" encoding="utf-8"?>
<p:tagLst xmlns:p="http://schemas.openxmlformats.org/presentationml/2006/main">
  <p:tag name="KSO_WM_SLIDE_BACKGROUND_TYPE" val="belt"/>
</p:tagLst>
</file>

<file path=ppt/tags/tag15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5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243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43"/>
  <p:tag name="KSO_WM_TEMPLATE_MASTER_THUMB_INDEX" val="12"/>
  <p:tag name="KSO_WM_SPECIAL_SOURCE" val="bdnull"/>
  <p:tag name="KSO_WM_TEMPLATE_THUMBS_INDEX" val="1、4、7、13、17、19、20、21、22、23、24、25、2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蓝色_x000B_小清新毕业答辩"/>
  <p:tag name="KSO_WM_UNIT_NOCLEAR" val="0"/>
  <p:tag name="KSO_WM_UNIT_VALUE" val="16"/>
  <p:tag name="KSO_WM_UNIT_TYPE" val="a"/>
  <p:tag name="KSO_WM_UNIT_INDEX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1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20"/>
  <p:tag name="KSO_WM_UNIT_TYPE" val="b"/>
  <p:tag name="KSO_WM_UNIT_INDEX" val="1"/>
</p:tagLst>
</file>

<file path=ppt/tags/tag173.xml><?xml version="1.0" encoding="utf-8"?>
<p:tagLst xmlns:p="http://schemas.openxmlformats.org/presentationml/2006/main">
  <p:tag name="KSO_WM_SLIDE_ID" val="custom20205243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43"/>
  <p:tag name="KSO_WM_SLIDE_TYPE" val="title"/>
  <p:tag name="KSO_WM_SLIDE_SUBTYPE" val="pureTxt"/>
  <p:tag name="KSO_WM_TEMPLATE_MASTER_THUMB_INDEX" val="12"/>
  <p:tag name="KSO_WM_SLIDE_LAYOUT" val="a_b"/>
  <p:tag name="KSO_WM_SLIDE_LAYOUT_CNT" val="1_1"/>
  <p:tag name="KSO_WM_SPECIAL_SOURCE" val="bdnull"/>
  <p:tag name="KSO_WM_TEMPLATE_THUMBS_INDEX" val="1、4、7、13、17、19、20、21、22、23、24、25、26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9"/>
  <p:tag name="KSO_WM_DIAGRAM_GROUP_CODE" val="l1-1"/>
  <p:tag name="KSO_WM_UNIT_TYPE" val="b"/>
  <p:tag name="KSO_WM_UNIT_INDEX" val="1"/>
  <p:tag name="KSO_WM_UNIT_TEXT_FILL_FORE_SCHEMECOLOR_INDEX" val="14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1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1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2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2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3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3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i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4*l_h_a*1_4_1"/>
  <p:tag name="KSO_WM_TEMPLATE_CATEGORY" val="custom"/>
  <p:tag name="KSO_WM_TEMPLATE_INDEX" val="20205243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DIAGRAM_GROUP_CODE" val="l1-1"/>
  <p:tag name="KSO_WM_UNIT_TYPE" val="l_h_a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SLIDE_ID" val="custom20205243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5243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  <p:tag name="KSO_WM_SPECIAL_SOURCE" val="bdnull"/>
</p:tagLst>
</file>

<file path=ppt/tags/tag18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192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194.xml><?xml version="1.0" encoding="utf-8"?>
<p:tagLst xmlns:p="http://schemas.openxmlformats.org/presentationml/2006/main">
  <p:tag name="KSO_WM_SLIDE_BACKGROUND_TYPE" val="frame"/>
  <p:tag name="KSO_WM_UNIT_TYPE" val="i"/>
</p:tagLst>
</file>

<file path=ppt/tags/tag19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9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9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198.xml><?xml version="1.0" encoding="utf-8"?>
<p:tagLst xmlns:p="http://schemas.openxmlformats.org/presentationml/2006/main">
  <p:tag name="KSO_WM_SLIDE_BACKGROUND_TYPE" val="frame"/>
  <p:tag name="KSO_WM_UNIT_TYPE" val="i"/>
</p:tagLst>
</file>

<file path=ppt/tags/tag1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0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0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0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0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  <p:tag name="KSO_WM_SPECIAL_SOURCE" val="bdnull"/>
</p:tagLst>
</file>

<file path=ppt/tags/tag20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08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frame"/>
  <p:tag name="KSO_WM_UNIT_TYPE" val="i"/>
</p:tagLst>
</file>

<file path=ppt/tags/tag21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4.xml><?xml version="1.0" encoding="utf-8"?>
<p:tagLst xmlns:p="http://schemas.openxmlformats.org/presentationml/2006/main">
  <p:tag name="KSO_WM_SLIDE_BACKGROUND_TYPE" val="frame"/>
  <p:tag name="KSO_WM_UNIT_TYPE" val="i"/>
</p:tagLst>
</file>

<file path=ppt/tags/tag21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1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1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  <p:tag name="KSO_WM_SPECIAL_SOURCE" val="bdnull"/>
</p:tagLst>
</file>

<file path=ppt/tags/tag22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24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26.xml><?xml version="1.0" encoding="utf-8"?>
<p:tagLst xmlns:p="http://schemas.openxmlformats.org/presentationml/2006/main">
  <p:tag name="KSO_WM_SLIDE_BACKGROUND_TYPE" val="frame"/>
  <p:tag name="KSO_WM_UNIT_TYPE" val="i"/>
</p:tagLst>
</file>

<file path=ppt/tags/tag22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UNIT_TYPE" val="i"/>
</p:tagLst>
</file>

<file path=ppt/tags/tag23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3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3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3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  <p:tag name="KSO_WM_SPECIAL_SOURCE" val="bdnull"/>
</p:tagLst>
</file>

<file path=ppt/tags/tag23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42.xml><?xml version="1.0" encoding="utf-8"?>
<p:tagLst xmlns:p="http://schemas.openxmlformats.org/presentationml/2006/main">
  <p:tag name="KSO_WM_SLIDE_BACKGROUND_TYPE" val="frame"/>
  <p:tag name="KSO_WM_UNIT_TYPE" val="i"/>
</p:tagLst>
</file>

<file path=ppt/tags/tag24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4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4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46.xml><?xml version="1.0" encoding="utf-8"?>
<p:tagLst xmlns:p="http://schemas.openxmlformats.org/presentationml/2006/main">
  <p:tag name="KSO_WM_SLIDE_BACKGROUND_TYPE" val="frame"/>
  <p:tag name="KSO_WM_UNIT_TYPE" val="i"/>
</p:tagLst>
</file>

<file path=ppt/tags/tag24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4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5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5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  <p:tag name="KSO_WM_SPECIAL_SOURCE" val="bdnull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54.xml><?xml version="1.0" encoding="utf-8"?>
<p:tagLst xmlns:p="http://schemas.openxmlformats.org/presentationml/2006/main">
  <p:tag name="KSO_WM_SLIDE_BACKGROUND_TYPE" val="frame"/>
  <p:tag name="KSO_WM_UNIT_TYPE" val="i"/>
</p:tagLst>
</file>

<file path=ppt/tags/tag25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5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5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58.xml><?xml version="1.0" encoding="utf-8"?>
<p:tagLst xmlns:p="http://schemas.openxmlformats.org/presentationml/2006/main">
  <p:tag name="KSO_WM_SLIDE_BACKGROUND_TYPE" val="frame"/>
  <p:tag name="KSO_WM_UNIT_TYPE" val="i"/>
</p:tagLst>
</file>

<file path=ppt/tags/tag25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6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6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6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64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  <p:tag name="KSO_WM_SPECIAL_SOURCE" val="bdnull"/>
</p:tagLst>
</file>

<file path=ppt/tags/tag26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68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frame"/>
  <p:tag name="KSO_WM_UNIT_TYPE" val="i"/>
</p:tagLst>
</file>

<file path=ppt/tags/tag27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7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7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74.xml><?xml version="1.0" encoding="utf-8"?>
<p:tagLst xmlns:p="http://schemas.openxmlformats.org/presentationml/2006/main">
  <p:tag name="KSO_WM_SLIDE_BACKGROUND_TYPE" val="frame"/>
  <p:tag name="KSO_WM_UNIT_TYPE" val="i"/>
</p:tagLst>
</file>

<file path=ppt/tags/tag2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7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7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  <p:tag name="KSO_WM_SPECIAL_SOURCE" val="bdnull"/>
</p:tagLst>
</file>

<file path=ppt/tags/tag28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05243_7*e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PRESET_TEXT" val="PART 01"/>
  <p:tag name="KSO_WM_UNIT_NOCLEAR" val="0"/>
  <p:tag name="KSO_WM_UNIT_VALUE" val="7"/>
  <p:tag name="KSO_WM_UNIT_TYPE" val="e"/>
  <p:tag name="KSO_WM_UNIT_INDEX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7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6"/>
  <p:tag name="KSO_WM_UNIT_TYPE" val="a"/>
  <p:tag name="KSO_WM_UNIT_INDEX" val="1"/>
</p:tagLst>
</file>

<file path=ppt/tags/tag284.xml><?xml version="1.0" encoding="utf-8"?>
<p:tagLst xmlns:p="http://schemas.openxmlformats.org/presentationml/2006/main">
  <p:tag name="KSO_WM_SLIDE_ID" val="custom2020524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5243"/>
  <p:tag name="KSO_WM_SLIDE_TYPE" val="sectionTitle"/>
  <p:tag name="KSO_WM_SLIDE_SUBTYPE" val="pureTxt"/>
  <p:tag name="KSO_WM_SLIDE_LAYOUT" val="a_e"/>
  <p:tag name="KSO_WM_SLIDE_LAYOUT_CNT" val="1_1"/>
  <p:tag name="KSO_WM_SPECIAL_SOURCE" val="bdnul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286.xml><?xml version="1.0" encoding="utf-8"?>
<p:tagLst xmlns:p="http://schemas.openxmlformats.org/presentationml/2006/main">
  <p:tag name="KSO_WM_SLIDE_BACKGROUND_TYPE" val="frame"/>
  <p:tag name="KSO_WM_UNIT_TYPE" val="i"/>
</p:tagLst>
</file>

<file path=ppt/tags/tag2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UNIT_TYPE" val="i"/>
</p:tagLst>
</file>

<file path=ppt/tags/tag2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29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9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9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  <p:tag name="KSO_WM_SPECIAL_SOURCE" val="bdnull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i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TYPE" val="i"/>
  <p:tag name="KSO_WM_UNIT_INDEX" val="1"/>
  <p:tag name="KSO_WM_UNIT_PRESET_TEXT" val="20XX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a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VALUE" val="7"/>
  <p:tag name="KSO_WM_UNIT_TYPE" val="a"/>
  <p:tag name="KSO_WM_UNIT_INDEX" val="1"/>
  <p:tag name="KSO_WM_UNIT_PRESET_TEXT" val="谢谢观看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43_26*b*1"/>
  <p:tag name="KSO_WM_TEMPLATE_CATEGORY" val="custom"/>
  <p:tag name="KSO_WM_TEMPLATE_INDEX" val="2020524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文本具体内容"/>
  <p:tag name="KSO_WM_UNIT_NOCLEAR" val="0"/>
  <p:tag name="KSO_WM_UNIT_VALUE" val="18"/>
  <p:tag name="KSO_WM_UNIT_TYPE" val="b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5243_26"/>
  <p:tag name="KSO_WM_TEMPLATE_SUBCATEGORY" val="0"/>
  <p:tag name="KSO_WM_TEMPLATE_MASTER_TYPE" val="1"/>
  <p:tag name="KSO_WM_TEMPLATE_COLOR_TYPE" val="1"/>
  <p:tag name="KSO_WM_SLIDE_ITEM_CNT" val="0"/>
  <p:tag name="KSO_WM_SLIDE_INDEX" val="26"/>
  <p:tag name="KSO_WM_TAG_VERSION" val="1.0"/>
  <p:tag name="KSO_WM_BEAUTIFY_FLAG" val="#wm#"/>
  <p:tag name="KSO_WM_TEMPLATE_CATEGORY" val="custom"/>
  <p:tag name="KSO_WM_TEMPLATE_INDEX" val="20205243"/>
  <p:tag name="KSO_WM_SLIDE_TYPE" val="endPage"/>
  <p:tag name="KSO_WM_SLIDE_SUBTYPE" val="pureTxt"/>
  <p:tag name="KSO_WM_SLIDE_LAYOUT" val="a_b"/>
  <p:tag name="KSO_WM_SLIDE_LAYOUT_CNT" val="1_1"/>
  <p:tag name="KSO_WM_SPECIAL_SOURCE" val="bdnul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1"/>
</p:tagLst>
</file>

<file path=ppt/tags/tag86.xml><?xml version="1.0" encoding="utf-8"?>
<p:tagLst xmlns:p="http://schemas.openxmlformats.org/presentationml/2006/main">
  <p:tag name="KSO_WM_SLIDE_BACKGROUND_TYPE" val="frame"/>
</p:tagLst>
</file>

<file path=ppt/tags/tag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1"/>
</p:tagLst>
</file>

<file path=ppt/theme/theme1.xml><?xml version="1.0" encoding="utf-8"?>
<a:theme xmlns:a="http://schemas.openxmlformats.org/drawingml/2006/main" name="1_Office 主题​​">
  <a:themeElements>
    <a:clrScheme name="022430">
      <a:dk1>
        <a:sysClr val="windowText" lastClr="000000"/>
      </a:dk1>
      <a:lt1>
        <a:sysClr val="window" lastClr="FFFFFF"/>
      </a:lt1>
      <a:dk2>
        <a:srgbClr val="0E3661"/>
      </a:dk2>
      <a:lt2>
        <a:srgbClr val="FFFFFF"/>
      </a:lt2>
      <a:accent1>
        <a:srgbClr val="1D6DC2"/>
      </a:accent1>
      <a:accent2>
        <a:srgbClr val="2D7EA1"/>
      </a:accent2>
      <a:accent3>
        <a:srgbClr val="3D8F80"/>
      </a:accent3>
      <a:accent4>
        <a:srgbClr val="4DA05F"/>
      </a:accent4>
      <a:accent5>
        <a:srgbClr val="5DB13E"/>
      </a:accent5>
      <a:accent6>
        <a:srgbClr val="6DC21D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WPS 演示</Application>
  <PresentationFormat>宽屏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毕业开题答辩 侯兴顺</vt:lpstr>
      <vt:lpstr>PowerPoint 演示文稿</vt:lpstr>
      <vt:lpstr>课题来源</vt:lpstr>
      <vt:lpstr>PowerPoint 演示文稿</vt:lpstr>
      <vt:lpstr>选题背景</vt:lpstr>
      <vt:lpstr>PowerPoint 演示文稿</vt:lpstr>
      <vt:lpstr>选题意义</vt:lpstr>
      <vt:lpstr>PowerPoint 演示文稿</vt:lpstr>
      <vt:lpstr>技术方案</vt:lpstr>
      <vt:lpstr>PowerPoint 演示文稿</vt:lpstr>
      <vt:lpstr>PowerPoint 演示文稿</vt:lpstr>
      <vt:lpstr>已开展工作</vt:lpstr>
      <vt:lpstr>PowerPoint 演示文稿</vt:lpstr>
      <vt:lpstr>工作计划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WPS_1613911749</cp:lastModifiedBy>
  <cp:revision>22</cp:revision>
  <dcterms:created xsi:type="dcterms:W3CDTF">2021-02-21T12:43:00Z</dcterms:created>
  <dcterms:modified xsi:type="dcterms:W3CDTF">2021-02-22T23:59:35Z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