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6"/>
  </p:notesMasterIdLst>
  <p:sldIdLst>
    <p:sldId id="283" r:id="rId3"/>
    <p:sldId id="284" r:id="rId4"/>
    <p:sldId id="285" r:id="rId5"/>
    <p:sldId id="259" r:id="rId6"/>
    <p:sldId id="286" r:id="rId7"/>
    <p:sldId id="264" r:id="rId8"/>
    <p:sldId id="287" r:id="rId9"/>
    <p:sldId id="269" r:id="rId10"/>
    <p:sldId id="288" r:id="rId11"/>
    <p:sldId id="277" r:id="rId12"/>
    <p:sldId id="289" r:id="rId13"/>
    <p:sldId id="275" r:id="rId14"/>
    <p:sldId id="276" r:id="rId1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3602"/>
  </p:normalViewPr>
  <p:slideViewPr>
    <p:cSldViewPr snapToGrid="0" snapToObjects="1">
      <p:cViewPr varScale="1">
        <p:scale>
          <a:sx n="86" d="100"/>
          <a:sy n="86" d="100"/>
        </p:scale>
        <p:origin x="33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2021/2/23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16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5419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739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792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7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064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38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55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25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51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70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8138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487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6146" y1="90938" x2="66146" y2="90938"/>
                        <a14:foregroundMark x1="73333" y1="88750" x2="83229" y2="88750"/>
                        <a14:foregroundMark x1="74271" y1="67344" x2="93958" y2="67188"/>
                        <a14:foregroundMark x1="75104" y1="52188" x2="93750" y2="51563"/>
                        <a14:foregroundMark x1="73125" y1="32031" x2="95833" y2="33594"/>
                        <a14:foregroundMark x1="76771" y1="17500" x2="95729" y2="16094"/>
                        <a14:foregroundMark x1="74583" y1="3750" x2="92396" y2="6094"/>
                        <a14:foregroundMark x1="64896" y1="11250" x2="59271" y2="28125"/>
                        <a14:foregroundMark x1="72604" y1="79844" x2="98021" y2="78438"/>
                        <a14:foregroundMark x1="72604" y1="77969" x2="96146" y2="77344"/>
                        <a14:foregroundMark x1="74375" y1="93906" x2="94479" y2="94063"/>
                        <a14:foregroundMark x1="65208" y1="87500" x2="59792" y2="96719"/>
                        <a14:foregroundMark x1="69792" y1="43750" x2="96458" y2="43438"/>
                        <a14:foregroundMark x1="66250" y1="23594" x2="58438" y2="43906"/>
                        <a14:foregroundMark x1="59792" y1="15625" x2="58021" y2="22344"/>
                        <a14:backgroundMark x1="31771" y1="50781" x2="31771" y2="50781"/>
                        <a14:backgroundMark x1="5208" y1="14688" x2="45938" y2="78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55" t="7813" b="7813"/>
          <a:stretch/>
        </p:blipFill>
        <p:spPr>
          <a:xfrm>
            <a:off x="6736702" y="0"/>
            <a:ext cx="5455298" cy="6858000"/>
          </a:xfrm>
          <a:prstGeom prst="rect">
            <a:avLst/>
          </a:prstGeom>
          <a:effectLst>
            <a:outerShdw blurRad="190500" sx="98000" sy="98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79474" y="15541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79474" y="2388871"/>
            <a:ext cx="7098666" cy="1215006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879473" y="36038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79474" y="42602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36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36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15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0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pixabay.com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90824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2011585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99663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309997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4085032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4182585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10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41747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1520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50586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260920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359425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3691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46826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2286000" y="47859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9033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41747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1520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23376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233799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305006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317237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386635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2286000" y="397599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46826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2286000" y="47859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144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41747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1520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074195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217753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272503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2828375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3370330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2286000" y="347366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4025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2286000" y="4129266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46826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2286000" y="47859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81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20" l="0" r="100000">
                        <a14:foregroundMark x1="21563" y1="51992" x2="83229" y2="71917"/>
                        <a14:foregroundMark x1="55729" y1="41935" x2="56354" y2="95446"/>
                        <a14:foregroundMark x1="51563" y1="39089" x2="53229" y2="87856"/>
                        <a14:foregroundMark x1="65313" y1="40417" x2="66458" y2="99620"/>
                        <a14:foregroundMark x1="72396" y1="37951" x2="74063" y2="90323"/>
                        <a14:foregroundMark x1="86458" y1="38710" x2="87813" y2="97913"/>
                        <a14:foregroundMark x1="98542" y1="38330" x2="97396" y2="84250"/>
                        <a14:foregroundMark x1="59583" y1="32068" x2="60000" y2="63567"/>
                        <a14:foregroundMark x1="48854" y1="70019" x2="48542" y2="94497"/>
                        <a14:foregroundMark x1="35938" y1="35104" x2="37083" y2="81214"/>
                        <a14:foregroundMark x1="25208" y1="72865" x2="28333" y2="39658"/>
                        <a14:foregroundMark x1="28958" y1="72296" x2="27813" y2="79696"/>
                        <a14:foregroundMark x1="23229" y1="73624" x2="24375" y2="80266"/>
                        <a14:foregroundMark x1="11979" y1="40417" x2="11354" y2="74953"/>
                        <a14:foregroundMark x1="15417" y1="40797" x2="16042" y2="79696"/>
                        <a14:foregroundMark x1="12708" y1="90702" x2="27083" y2="91271"/>
                        <a14:foregroundMark x1="49792" y1="36053" x2="59375" y2="36622"/>
                        <a14:backgroundMark x1="62500" y1="10436" x2="62500" y2="10436"/>
                        <a14:backgroundMark x1="19583" y1="9488" x2="82500" y2="4554"/>
                        <a14:backgroundMark x1="56771" y1="14801" x2="3646" y2="4175"/>
                        <a14:backgroundMark x1="5625" y1="14042" x2="15417" y2="11385"/>
                        <a14:backgroundMark x1="68229" y1="11006" x2="92188" y2="9867"/>
                        <a14:backgroundMark x1="95938" y1="7780" x2="95208" y2="15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6929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012163"/>
            <a:ext cx="12192000" cy="2313992"/>
          </a:xfrm>
          <a:prstGeom prst="rect">
            <a:avLst/>
          </a:prstGeom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3027680" y="4557701"/>
            <a:ext cx="17399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7424420" y="4558642"/>
            <a:ext cx="17399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767580" y="4335126"/>
            <a:ext cx="2656840" cy="4451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2209800" y="4780276"/>
            <a:ext cx="7772399" cy="12204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542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33741"/>
            <a:ext cx="12192000" cy="2021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14504" y="436033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436032"/>
            <a:ext cx="214504" cy="529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04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6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3" r:id="rId2"/>
    <p:sldLayoutId id="2147483692" r:id="rId3"/>
    <p:sldLayoutId id="2147483691" r:id="rId4"/>
    <p:sldLayoutId id="2147483688" r:id="rId5"/>
    <p:sldLayoutId id="2147483689" r:id="rId6"/>
    <p:sldLayoutId id="2147483690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79474" y="2388871"/>
            <a:ext cx="5247006" cy="1215006"/>
          </a:xfrm>
        </p:spPr>
        <p:txBody>
          <a:bodyPr/>
          <a:lstStyle/>
          <a:p>
            <a:r>
              <a:rPr kumimoji="1" lang="zh-CN" altLang="en-US" sz="4800" dirty="0">
                <a:latin typeface="Microsoft YaHei" charset="0"/>
                <a:ea typeface="Microsoft YaHei" charset="0"/>
                <a:cs typeface="Microsoft YaHei" charset="0"/>
              </a:rPr>
              <a:t>毕业设计开题答辩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879473" y="3603876"/>
            <a:ext cx="5441317" cy="579503"/>
          </a:xfrm>
        </p:spPr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基于网络爬虫的机器人助手的设计与实现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学校名称：山东女子学院</a:t>
            </a: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指导老师：赵学臣</a:t>
            </a: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报告人：高毅</a:t>
            </a:r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FOUR </a:t>
            </a:r>
            <a:r>
              <a:rPr kumimoji="1" lang="zh-CN" altLang="en-US" dirty="0"/>
              <a:t>目前开展的工作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729204" y="1226916"/>
            <a:ext cx="2605778" cy="4340505"/>
            <a:chOff x="613457" y="1226916"/>
            <a:chExt cx="2605778" cy="4340505"/>
          </a:xfrm>
        </p:grpSpPr>
        <p:grpSp>
          <p:nvGrpSpPr>
            <p:cNvPr id="9" name="组 8"/>
            <p:cNvGrpSpPr/>
            <p:nvPr/>
          </p:nvGrpSpPr>
          <p:grpSpPr>
            <a:xfrm>
              <a:off x="613457" y="1226916"/>
              <a:ext cx="2605778" cy="4340505"/>
              <a:chOff x="613457" y="1226916"/>
              <a:chExt cx="2605778" cy="4340505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13457" y="1226916"/>
                <a:ext cx="2605778" cy="4340505"/>
                <a:chOff x="4016415" y="1377387"/>
                <a:chExt cx="1851950" cy="2821597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4016415" y="1377387"/>
                  <a:ext cx="1851950" cy="185195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4016415" y="2303362"/>
                  <a:ext cx="1851950" cy="189562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34" name="椭圆 33"/>
              <p:cNvSpPr/>
              <p:nvPr/>
            </p:nvSpPr>
            <p:spPr>
              <a:xfrm>
                <a:off x="739814" y="1353274"/>
                <a:ext cx="2353064" cy="23530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500" dirty="0">
                    <a:solidFill>
                      <a:schemeClr val="accent1"/>
                    </a:solidFill>
                  </a:rPr>
                  <a:t>1</a:t>
                </a:r>
                <a:endParaRPr kumimoji="1" lang="zh-CN" altLang="en-US" sz="115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5" name="文本框 8"/>
            <p:cNvSpPr txBox="1"/>
            <p:nvPr/>
          </p:nvSpPr>
          <p:spPr>
            <a:xfrm>
              <a:off x="850003" y="4120263"/>
              <a:ext cx="2219725" cy="70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对相关网站进行实际调查，查阅相关资料。</a:t>
              </a: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3435127" y="1226916"/>
            <a:ext cx="2605778" cy="4340505"/>
            <a:chOff x="613457" y="1226916"/>
            <a:chExt cx="2605778" cy="4340505"/>
          </a:xfrm>
        </p:grpSpPr>
        <p:grpSp>
          <p:nvGrpSpPr>
            <p:cNvPr id="49" name="组 48"/>
            <p:cNvGrpSpPr/>
            <p:nvPr/>
          </p:nvGrpSpPr>
          <p:grpSpPr>
            <a:xfrm>
              <a:off x="613457" y="1226916"/>
              <a:ext cx="2605778" cy="4340505"/>
              <a:chOff x="613457" y="1226916"/>
              <a:chExt cx="2605778" cy="4340505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613457" y="1226916"/>
                <a:ext cx="2605778" cy="4340505"/>
                <a:chOff x="4016415" y="1377387"/>
                <a:chExt cx="1851950" cy="2821597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4016415" y="1377387"/>
                  <a:ext cx="1851950" cy="185195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016415" y="2303362"/>
                  <a:ext cx="1851950" cy="189562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54" name="椭圆 53"/>
              <p:cNvSpPr/>
              <p:nvPr/>
            </p:nvSpPr>
            <p:spPr>
              <a:xfrm>
                <a:off x="739814" y="1353274"/>
                <a:ext cx="2353064" cy="23530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500" dirty="0">
                    <a:solidFill>
                      <a:schemeClr val="accent2"/>
                    </a:solidFill>
                  </a:rPr>
                  <a:t>2</a:t>
                </a:r>
                <a:endParaRPr kumimoji="1" lang="zh-CN" altLang="en-US" sz="115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50" name="文本框 8"/>
            <p:cNvSpPr txBox="1"/>
            <p:nvPr/>
          </p:nvSpPr>
          <p:spPr>
            <a:xfrm>
              <a:off x="806483" y="4075798"/>
              <a:ext cx="2219725" cy="70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Python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语言基础以及爬虫相关知识的学习。</a:t>
              </a:r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6141050" y="1226916"/>
            <a:ext cx="2605778" cy="4340505"/>
            <a:chOff x="613457" y="1226916"/>
            <a:chExt cx="2605778" cy="4340505"/>
          </a:xfrm>
        </p:grpSpPr>
        <p:grpSp>
          <p:nvGrpSpPr>
            <p:cNvPr id="58" name="组 57"/>
            <p:cNvGrpSpPr/>
            <p:nvPr/>
          </p:nvGrpSpPr>
          <p:grpSpPr>
            <a:xfrm>
              <a:off x="613457" y="1226916"/>
              <a:ext cx="2605778" cy="4340505"/>
              <a:chOff x="613457" y="1226916"/>
              <a:chExt cx="2605778" cy="4340505"/>
            </a:xfrm>
          </p:grpSpPr>
          <p:grpSp>
            <p:nvGrpSpPr>
              <p:cNvPr id="61" name="组 60"/>
              <p:cNvGrpSpPr/>
              <p:nvPr/>
            </p:nvGrpSpPr>
            <p:grpSpPr>
              <a:xfrm>
                <a:off x="613457" y="1226916"/>
                <a:ext cx="2605778" cy="4340505"/>
                <a:chOff x="4016415" y="1377387"/>
                <a:chExt cx="1851950" cy="2821597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4016415" y="1377387"/>
                  <a:ext cx="1851950" cy="185195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4016415" y="2303362"/>
                  <a:ext cx="1851950" cy="189562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2" name="椭圆 61"/>
              <p:cNvSpPr/>
              <p:nvPr/>
            </p:nvSpPr>
            <p:spPr>
              <a:xfrm>
                <a:off x="739814" y="1353274"/>
                <a:ext cx="2353064" cy="23530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500" dirty="0">
                    <a:solidFill>
                      <a:schemeClr val="accent3"/>
                    </a:solidFill>
                  </a:rPr>
                  <a:t>3</a:t>
                </a:r>
                <a:endParaRPr kumimoji="1" lang="zh-CN" altLang="en-US" sz="11500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59" name="文本框 8"/>
            <p:cNvSpPr txBox="1"/>
            <p:nvPr/>
          </p:nvSpPr>
          <p:spPr>
            <a:xfrm>
              <a:off x="850003" y="4109346"/>
              <a:ext cx="2219725" cy="102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SQL server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数据库的创建以及与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C#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语言的交互代码的学习。</a:t>
              </a:r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8846973" y="1226916"/>
            <a:ext cx="2605778" cy="4340505"/>
            <a:chOff x="613457" y="1226916"/>
            <a:chExt cx="2605778" cy="4340505"/>
          </a:xfrm>
        </p:grpSpPr>
        <p:grpSp>
          <p:nvGrpSpPr>
            <p:cNvPr id="66" name="组 65"/>
            <p:cNvGrpSpPr/>
            <p:nvPr/>
          </p:nvGrpSpPr>
          <p:grpSpPr>
            <a:xfrm>
              <a:off x="613457" y="1226916"/>
              <a:ext cx="2605778" cy="4340505"/>
              <a:chOff x="613457" y="1226916"/>
              <a:chExt cx="2605778" cy="4340505"/>
            </a:xfrm>
          </p:grpSpPr>
          <p:grpSp>
            <p:nvGrpSpPr>
              <p:cNvPr id="69" name="组 68"/>
              <p:cNvGrpSpPr/>
              <p:nvPr/>
            </p:nvGrpSpPr>
            <p:grpSpPr>
              <a:xfrm>
                <a:off x="613457" y="1226916"/>
                <a:ext cx="2605778" cy="4340505"/>
                <a:chOff x="4016415" y="1377387"/>
                <a:chExt cx="1851950" cy="2821597"/>
              </a:xfrm>
            </p:grpSpPr>
            <p:sp>
              <p:nvSpPr>
                <p:cNvPr id="71" name="椭圆 70"/>
                <p:cNvSpPr/>
                <p:nvPr/>
              </p:nvSpPr>
              <p:spPr>
                <a:xfrm>
                  <a:off x="4016415" y="1377387"/>
                  <a:ext cx="1851950" cy="185195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4016415" y="2303362"/>
                  <a:ext cx="1851950" cy="189562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70" name="椭圆 69"/>
              <p:cNvSpPr/>
              <p:nvPr/>
            </p:nvSpPr>
            <p:spPr>
              <a:xfrm>
                <a:off x="739814" y="1353274"/>
                <a:ext cx="2353064" cy="23530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500" dirty="0">
                    <a:solidFill>
                      <a:schemeClr val="accent4"/>
                    </a:solidFill>
                  </a:rPr>
                  <a:t>4</a:t>
                </a:r>
                <a:endParaRPr kumimoji="1" lang="zh-CN" altLang="en-US" sz="11500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67" name="文本框 8"/>
            <p:cNvSpPr txBox="1"/>
            <p:nvPr/>
          </p:nvSpPr>
          <p:spPr>
            <a:xfrm>
              <a:off x="806483" y="4280982"/>
              <a:ext cx="2219725" cy="853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进一步确定系统开发的方案及方向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118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sz="6600" dirty="0"/>
              <a:t>今后的计划安排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273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4600445"/>
            <a:ext cx="12192000" cy="1036848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0" y="3557042"/>
            <a:ext cx="12192000" cy="1036848"/>
          </a:xfrm>
          <a:prstGeom prst="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0" y="2516603"/>
            <a:ext cx="12192000" cy="103684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1473200"/>
            <a:ext cx="12192000" cy="10368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FIVE </a:t>
            </a:r>
            <a:r>
              <a:rPr kumimoji="1" lang="zh-CN" altLang="en-US" dirty="0"/>
              <a:t>今后的计划安排</a:t>
            </a:r>
          </a:p>
        </p:txBody>
      </p:sp>
      <p:sp>
        <p:nvSpPr>
          <p:cNvPr id="3" name="梯形 2"/>
          <p:cNvSpPr/>
          <p:nvPr/>
        </p:nvSpPr>
        <p:spPr>
          <a:xfrm rot="10800000">
            <a:off x="563994" y="1261587"/>
            <a:ext cx="4857138" cy="879888"/>
          </a:xfrm>
          <a:prstGeom prst="trapezoid">
            <a:avLst>
              <a:gd name="adj" fmla="val 3437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梯形 22"/>
          <p:cNvSpPr/>
          <p:nvPr/>
        </p:nvSpPr>
        <p:spPr>
          <a:xfrm rot="10800000">
            <a:off x="902505" y="2325762"/>
            <a:ext cx="4180116" cy="879888"/>
          </a:xfrm>
          <a:prstGeom prst="trapezoid">
            <a:avLst>
              <a:gd name="adj" fmla="val 343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梯形 23"/>
          <p:cNvSpPr/>
          <p:nvPr/>
        </p:nvSpPr>
        <p:spPr>
          <a:xfrm rot="10800000">
            <a:off x="1229076" y="3389937"/>
            <a:ext cx="3526974" cy="879888"/>
          </a:xfrm>
          <a:prstGeom prst="trapezoid">
            <a:avLst>
              <a:gd name="adj" fmla="val 343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梯形 25"/>
          <p:cNvSpPr/>
          <p:nvPr/>
        </p:nvSpPr>
        <p:spPr>
          <a:xfrm rot="10800000">
            <a:off x="1555648" y="4454112"/>
            <a:ext cx="2873830" cy="879888"/>
          </a:xfrm>
          <a:prstGeom prst="trapezoid">
            <a:avLst>
              <a:gd name="adj" fmla="val 3437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902506" y="2141475"/>
            <a:ext cx="4212684" cy="184286"/>
          </a:xfrm>
          <a:prstGeom prst="parallelogram">
            <a:avLst>
              <a:gd name="adj" fmla="val 81928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平行四边形 28"/>
          <p:cNvSpPr/>
          <p:nvPr/>
        </p:nvSpPr>
        <p:spPr>
          <a:xfrm>
            <a:off x="1208448" y="3205650"/>
            <a:ext cx="3547602" cy="184286"/>
          </a:xfrm>
          <a:prstGeom prst="parallelogram">
            <a:avLst>
              <a:gd name="adj" fmla="val 81928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平行四边形 29"/>
          <p:cNvSpPr/>
          <p:nvPr/>
        </p:nvSpPr>
        <p:spPr>
          <a:xfrm>
            <a:off x="1555647" y="4269826"/>
            <a:ext cx="2873831" cy="184286"/>
          </a:xfrm>
          <a:prstGeom prst="parallelogram">
            <a:avLst>
              <a:gd name="adj" fmla="val 8192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284404" y="1494679"/>
            <a:ext cx="3416320" cy="41370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2021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月上旬—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2021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月下旬</a:t>
            </a:r>
            <a:endParaRPr lang="en-US" altLang="zh-CN" sz="3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00689" y="2558853"/>
            <a:ext cx="3416320" cy="41370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2021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月下旬—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2021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月上旬</a:t>
            </a:r>
            <a:endParaRPr lang="en-US" altLang="zh-CN" sz="3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72082" y="3640885"/>
            <a:ext cx="3057247" cy="37798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2021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月上旬—</a:t>
            </a:r>
            <a:r>
              <a:rPr lang="en-US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2021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月下旬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67904" y="4722886"/>
            <a:ext cx="2698175" cy="34233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2021</a:t>
            </a:r>
            <a:r>
              <a:rPr lang="zh-CN" altLang="zh-CN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月下旬—</a:t>
            </a:r>
            <a:r>
              <a:rPr lang="en-US" altLang="zh-CN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2021</a:t>
            </a:r>
            <a:r>
              <a:rPr lang="zh-CN" altLang="zh-CN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月上旬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7" name="平行四边形 36"/>
          <p:cNvSpPr/>
          <p:nvPr/>
        </p:nvSpPr>
        <p:spPr>
          <a:xfrm>
            <a:off x="785665" y="5334000"/>
            <a:ext cx="3337862" cy="782320"/>
          </a:xfrm>
          <a:prstGeom prst="parallelogram">
            <a:avLst>
              <a:gd name="adj" fmla="val 290284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791797" y="1615818"/>
            <a:ext cx="4029538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初步完成系统的主要功能</a:t>
            </a:r>
          </a:p>
        </p:txBody>
      </p:sp>
      <p:sp>
        <p:nvSpPr>
          <p:cNvPr id="47" name="矩形 46"/>
          <p:cNvSpPr/>
          <p:nvPr/>
        </p:nvSpPr>
        <p:spPr>
          <a:xfrm>
            <a:off x="6685970" y="2653293"/>
            <a:ext cx="4029538" cy="597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进行中期检查</a:t>
            </a:r>
          </a:p>
        </p:txBody>
      </p:sp>
      <p:sp>
        <p:nvSpPr>
          <p:cNvPr id="13" name="缺角矩形 12"/>
          <p:cNvSpPr/>
          <p:nvPr/>
        </p:nvSpPr>
        <p:spPr>
          <a:xfrm>
            <a:off x="6100577" y="1852267"/>
            <a:ext cx="289208" cy="289208"/>
          </a:xfrm>
          <a:prstGeom prst="plaque">
            <a:avLst>
              <a:gd name="adj" fmla="val 3892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缺角矩形 47"/>
          <p:cNvSpPr/>
          <p:nvPr/>
        </p:nvSpPr>
        <p:spPr>
          <a:xfrm>
            <a:off x="6096000" y="2884946"/>
            <a:ext cx="289208" cy="289208"/>
          </a:xfrm>
          <a:prstGeom prst="plaque">
            <a:avLst>
              <a:gd name="adj" fmla="val 3892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685970" y="3698775"/>
            <a:ext cx="4588582" cy="521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设计、设计说明书修改、完善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685970" y="4734188"/>
            <a:ext cx="4588582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设计、设计说明书定稿、评阅及答辩</a:t>
            </a:r>
          </a:p>
        </p:txBody>
      </p:sp>
      <p:sp>
        <p:nvSpPr>
          <p:cNvPr id="51" name="缺角矩形 50"/>
          <p:cNvSpPr/>
          <p:nvPr/>
        </p:nvSpPr>
        <p:spPr>
          <a:xfrm>
            <a:off x="6100577" y="3933162"/>
            <a:ext cx="289208" cy="289208"/>
          </a:xfrm>
          <a:prstGeom prst="plaque">
            <a:avLst>
              <a:gd name="adj" fmla="val 3892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缺角矩形 51"/>
          <p:cNvSpPr/>
          <p:nvPr/>
        </p:nvSpPr>
        <p:spPr>
          <a:xfrm>
            <a:off x="6096000" y="4965841"/>
            <a:ext cx="289208" cy="289208"/>
          </a:xfrm>
          <a:prstGeom prst="plaque">
            <a:avLst>
              <a:gd name="adj" fmla="val 3892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3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FIVE </a:t>
            </a:r>
            <a:r>
              <a:rPr kumimoji="1" lang="zh-CN" altLang="en-US" dirty="0"/>
              <a:t>主要结论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t="40333" r="1256" b="18735"/>
          <a:stretch/>
        </p:blipFill>
        <p:spPr>
          <a:xfrm>
            <a:off x="0" y="2329821"/>
            <a:ext cx="12192000" cy="27848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29821"/>
            <a:ext cx="12192000" cy="278481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00452" y="3135881"/>
            <a:ext cx="9984154" cy="1172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b="1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谢谢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154901" y="2181960"/>
            <a:ext cx="90498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0280072" y="3926860"/>
            <a:ext cx="90498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53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zh-CN" altLang="en-US" sz="1600" dirty="0"/>
              <a:t>选题背景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zh-CN" altLang="en-US" sz="1600" dirty="0"/>
              <a:t>选题意义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zh-CN" altLang="en-US" sz="1600" dirty="0"/>
              <a:t>技术方案</a:t>
            </a: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</a:t>
            </a:r>
            <a:r>
              <a:rPr kumimoji="1" lang="zh-CN" altLang="en-US" sz="1600" dirty="0"/>
              <a:t>目前已开展的工作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r>
              <a:rPr kumimoji="1" lang="zh-CN" altLang="en-US" dirty="0"/>
              <a:t> </a:t>
            </a:r>
            <a:r>
              <a:rPr kumimoji="1" lang="zh-CN" altLang="en-US" sz="1600" dirty="0"/>
              <a:t>今后的计划安排</a:t>
            </a:r>
          </a:p>
        </p:txBody>
      </p:sp>
    </p:spTree>
    <p:extLst>
      <p:ext uri="{BB962C8B-B14F-4D97-AF65-F5344CB8AC3E}">
        <p14:creationId xmlns:p14="http://schemas.microsoft.com/office/powerpoint/2010/main" val="262178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928140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ONE  </a:t>
            </a:r>
            <a:r>
              <a:rPr kumimoji="1" lang="zh-CN" altLang="en-US" dirty="0"/>
              <a:t>选题背景</a:t>
            </a:r>
          </a:p>
        </p:txBody>
      </p:sp>
      <p:sp>
        <p:nvSpPr>
          <p:cNvPr id="5" name="文本框 8"/>
          <p:cNvSpPr txBox="1"/>
          <p:nvPr/>
        </p:nvSpPr>
        <p:spPr>
          <a:xfrm>
            <a:off x="5082620" y="2029526"/>
            <a:ext cx="5552829" cy="133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5600">
              <a:lnSpc>
                <a:spcPct val="115000"/>
              </a:lnSpc>
            </a:pPr>
            <a:r>
              <a:rPr lang="zh-CN" altLang="zh-CN" sz="1800" b="0" dirty="0">
                <a:solidFill>
                  <a:srgbClr val="082A75"/>
                </a:solidFill>
                <a:effectLst/>
                <a:latin typeface="Microsoft YaHei UI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近几年来，每一位教师都发表过相当数量的论文及项目，虽然有相关网站可进行查询与下载，但数量较多并且较为复杂，查看时需要从诸多文件中挑选，十分不方便，浪费许多时间。</a:t>
            </a:r>
            <a:endParaRPr lang="zh-CN" altLang="zh-CN" sz="1800" b="1" dirty="0">
              <a:solidFill>
                <a:srgbClr val="082A75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6528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04800" y="3365500"/>
            <a:ext cx="4470058" cy="33525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云形标注 6"/>
          <p:cNvSpPr/>
          <p:nvPr/>
        </p:nvSpPr>
        <p:spPr>
          <a:xfrm>
            <a:off x="1008269" y="1242818"/>
            <a:ext cx="3182529" cy="2132294"/>
          </a:xfrm>
          <a:prstGeom prst="cloudCallout">
            <a:avLst>
              <a:gd name="adj1" fmla="val -14969"/>
              <a:gd name="adj2" fmla="val 73877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 rot="21166126">
            <a:off x="1530308" y="1719275"/>
            <a:ext cx="2236510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4000" b="1">
                <a:solidFill>
                  <a:schemeClr val="accent1"/>
                </a:solidFill>
                <a:ea typeface="微软雅黑" charset="0"/>
              </a:rPr>
              <a:t>选题背景</a:t>
            </a:r>
            <a:endParaRPr lang="en-US" altLang="zh-CN" sz="4000" b="1" dirty="0">
              <a:solidFill>
                <a:schemeClr val="accent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选题意义</a:t>
            </a:r>
          </a:p>
        </p:txBody>
      </p: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TWO </a:t>
            </a:r>
            <a:r>
              <a:rPr kumimoji="1" lang="zh-CN" altLang="en-US" dirty="0"/>
              <a:t>选题意义</a:t>
            </a:r>
          </a:p>
        </p:txBody>
      </p:sp>
      <p:sp>
        <p:nvSpPr>
          <p:cNvPr id="16" name="任意形状 15"/>
          <p:cNvSpPr/>
          <p:nvPr/>
        </p:nvSpPr>
        <p:spPr>
          <a:xfrm>
            <a:off x="823986" y="1590166"/>
            <a:ext cx="2229180" cy="641325"/>
          </a:xfrm>
          <a:custGeom>
            <a:avLst/>
            <a:gdLst>
              <a:gd name="connsiteX0" fmla="*/ 0 w 2083898"/>
              <a:gd name="connsiteY0" fmla="*/ 133257 h 1332569"/>
              <a:gd name="connsiteX1" fmla="*/ 133257 w 2083898"/>
              <a:gd name="connsiteY1" fmla="*/ 0 h 1332569"/>
              <a:gd name="connsiteX2" fmla="*/ 1950641 w 2083898"/>
              <a:gd name="connsiteY2" fmla="*/ 0 h 1332569"/>
              <a:gd name="connsiteX3" fmla="*/ 2083898 w 2083898"/>
              <a:gd name="connsiteY3" fmla="*/ 133257 h 1332569"/>
              <a:gd name="connsiteX4" fmla="*/ 2083898 w 2083898"/>
              <a:gd name="connsiteY4" fmla="*/ 1199312 h 1332569"/>
              <a:gd name="connsiteX5" fmla="*/ 1950641 w 2083898"/>
              <a:gd name="connsiteY5" fmla="*/ 1332569 h 1332569"/>
              <a:gd name="connsiteX6" fmla="*/ 133257 w 2083898"/>
              <a:gd name="connsiteY6" fmla="*/ 1332569 h 1332569"/>
              <a:gd name="connsiteX7" fmla="*/ 0 w 2083898"/>
              <a:gd name="connsiteY7" fmla="*/ 1199312 h 1332569"/>
              <a:gd name="connsiteX8" fmla="*/ 0 w 2083898"/>
              <a:gd name="connsiteY8" fmla="*/ 133257 h 133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898" h="1332569">
                <a:moveTo>
                  <a:pt x="0" y="133257"/>
                </a:moveTo>
                <a:cubicBezTo>
                  <a:pt x="0" y="59661"/>
                  <a:pt x="59661" y="0"/>
                  <a:pt x="133257" y="0"/>
                </a:cubicBezTo>
                <a:lnTo>
                  <a:pt x="1950641" y="0"/>
                </a:lnTo>
                <a:cubicBezTo>
                  <a:pt x="2024237" y="0"/>
                  <a:pt x="2083898" y="59661"/>
                  <a:pt x="2083898" y="133257"/>
                </a:cubicBezTo>
                <a:lnTo>
                  <a:pt x="2083898" y="1199312"/>
                </a:lnTo>
                <a:cubicBezTo>
                  <a:pt x="2083898" y="1272908"/>
                  <a:pt x="2024237" y="1332569"/>
                  <a:pt x="1950641" y="1332569"/>
                </a:cubicBezTo>
                <a:lnTo>
                  <a:pt x="133257" y="1332569"/>
                </a:lnTo>
                <a:cubicBezTo>
                  <a:pt x="59661" y="1332569"/>
                  <a:pt x="0" y="1272908"/>
                  <a:pt x="0" y="1199312"/>
                </a:cubicBezTo>
                <a:lnTo>
                  <a:pt x="0" y="133257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30" tIns="77130" rIns="89830" bIns="7713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19" name="矩形 18"/>
          <p:cNvSpPr/>
          <p:nvPr/>
        </p:nvSpPr>
        <p:spPr>
          <a:xfrm>
            <a:off x="1129613" y="1590170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800" b="1" dirty="0">
                <a:solidFill>
                  <a:schemeClr val="bg1"/>
                </a:solidFill>
                <a:ea typeface="微软雅黑" charset="0"/>
              </a:rPr>
              <a:t>选题意义</a:t>
            </a:r>
          </a:p>
        </p:txBody>
      </p:sp>
      <p:sp>
        <p:nvSpPr>
          <p:cNvPr id="20" name="矩形 19"/>
          <p:cNvSpPr/>
          <p:nvPr/>
        </p:nvSpPr>
        <p:spPr>
          <a:xfrm>
            <a:off x="3724666" y="1590168"/>
            <a:ext cx="5596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3355760" y="1590167"/>
            <a:ext cx="5196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9321385" y="159016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35DD75-AF37-48F9-B32D-2DB436AE798F}"/>
              </a:ext>
            </a:extLst>
          </p:cNvPr>
          <p:cNvSpPr txBox="1"/>
          <p:nvPr/>
        </p:nvSpPr>
        <p:spPr>
          <a:xfrm>
            <a:off x="4447714" y="1454170"/>
            <a:ext cx="5242578" cy="254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800" b="0" dirty="0">
                <a:solidFill>
                  <a:srgbClr val="082A75"/>
                </a:solidFill>
                <a:effectLst/>
                <a:latin typeface="Microsoft YaHei UI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选题意义就是要解决背景中的问题。</a:t>
            </a:r>
            <a:r>
              <a:rPr lang="zh-CN" altLang="zh-CN" sz="1800" b="0" dirty="0">
                <a:solidFill>
                  <a:srgbClr val="082A75"/>
                </a:solidFill>
                <a:effectLst/>
                <a:latin typeface="Microsoft YaHei UI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我选择的这个基于网络爬虫的机器人助手的设计与实现的课题，可以实现对指定数据的爬取，数据归集、资源管理</a:t>
            </a:r>
            <a:r>
              <a:rPr lang="zh-CN" altLang="zh-CN" sz="1800" b="0">
                <a:solidFill>
                  <a:srgbClr val="082A75"/>
                </a:solidFill>
                <a:effectLst/>
                <a:latin typeface="Microsoft YaHei UI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及可视化。</a:t>
            </a:r>
            <a:r>
              <a:rPr lang="zh-CN" altLang="zh-CN" sz="1800" b="0" dirty="0">
                <a:solidFill>
                  <a:srgbClr val="082A75"/>
                </a:solidFill>
                <a:effectLst/>
                <a:latin typeface="Microsoft YaHei UI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基本可以解决上述所提到的问题，充分节省教师及学生查资料的时间，使查阅变得更加简便。</a:t>
            </a:r>
            <a:endParaRPr lang="zh-CN" altLang="zh-CN" sz="1800" b="1" dirty="0">
              <a:solidFill>
                <a:srgbClr val="082A75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41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技术方案</a:t>
            </a:r>
          </a:p>
        </p:txBody>
      </p:sp>
    </p:spTree>
    <p:extLst>
      <p:ext uri="{BB962C8B-B14F-4D97-AF65-F5344CB8AC3E}">
        <p14:creationId xmlns:p14="http://schemas.microsoft.com/office/powerpoint/2010/main" val="953691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THREE </a:t>
            </a:r>
            <a:r>
              <a:rPr kumimoji="1" lang="zh-CN" altLang="en-US" dirty="0"/>
              <a:t>技术方案</a:t>
            </a:r>
          </a:p>
        </p:txBody>
      </p:sp>
      <p:sp>
        <p:nvSpPr>
          <p:cNvPr id="3" name="矩形 2"/>
          <p:cNvSpPr/>
          <p:nvPr/>
        </p:nvSpPr>
        <p:spPr>
          <a:xfrm>
            <a:off x="2315946" y="2679530"/>
            <a:ext cx="2318657" cy="1415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五边形 3"/>
          <p:cNvSpPr/>
          <p:nvPr/>
        </p:nvSpPr>
        <p:spPr>
          <a:xfrm rot="5400000">
            <a:off x="2020580" y="3120956"/>
            <a:ext cx="2909388" cy="2318658"/>
          </a:xfrm>
          <a:prstGeom prst="homePlate">
            <a:avLst>
              <a:gd name="adj" fmla="val 166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8"/>
          <p:cNvSpPr txBox="1"/>
          <p:nvPr/>
        </p:nvSpPr>
        <p:spPr>
          <a:xfrm>
            <a:off x="2491830" y="3299211"/>
            <a:ext cx="1966888" cy="14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基于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Python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的爬虫，首先需要用的就是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request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库中的</a:t>
            </a:r>
            <a:r>
              <a:rPr lang="en-US" altLang="zh-CN" sz="10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get</a:t>
            </a:r>
            <a:r>
              <a:rPr lang="zh-CN" altLang="en-US" sz="10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（）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 sz="10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post</a:t>
            </a:r>
            <a:r>
              <a:rPr lang="zh-CN" altLang="en-US" sz="10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（）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方法。</a:t>
            </a:r>
            <a:r>
              <a:rPr lang="en-US" altLang="zh-CN" sz="10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Get</a:t>
            </a:r>
            <a:r>
              <a:rPr lang="zh-CN" altLang="en-US" sz="10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（）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方法可以传递参数，方便爬取该参数的数据。然后利用</a:t>
            </a:r>
            <a:r>
              <a:rPr lang="en-US" altLang="zh-CN" sz="10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open</a:t>
            </a:r>
            <a:r>
              <a:rPr lang="zh-CN" altLang="en-US" sz="10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（）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 sz="10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write</a:t>
            </a:r>
            <a:r>
              <a:rPr lang="zh-CN" altLang="en-US" sz="10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（）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等方法对爬取的文件进行写入与保存。</a:t>
            </a:r>
          </a:p>
        </p:txBody>
      </p:sp>
      <p:sp>
        <p:nvSpPr>
          <p:cNvPr id="33" name="矩形 32"/>
          <p:cNvSpPr/>
          <p:nvPr/>
        </p:nvSpPr>
        <p:spPr>
          <a:xfrm>
            <a:off x="2530341" y="2861787"/>
            <a:ext cx="1922321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基于</a:t>
            </a:r>
            <a:r>
              <a:rPr lang="en-US" altLang="zh-CN" sz="1600" b="1" dirty="0">
                <a:solidFill>
                  <a:schemeClr val="bg1"/>
                </a:solidFill>
                <a:ea typeface="微软雅黑" charset="0"/>
              </a:rPr>
              <a:t>Python</a:t>
            </a: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的爬虫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41773" y="1561855"/>
            <a:ext cx="1099458" cy="109945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</a:rPr>
              <a:t>1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98098" y="2666208"/>
            <a:ext cx="2318657" cy="1415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五边形 43"/>
          <p:cNvSpPr/>
          <p:nvPr/>
        </p:nvSpPr>
        <p:spPr>
          <a:xfrm rot="5400000">
            <a:off x="5094150" y="3112373"/>
            <a:ext cx="2926550" cy="2318659"/>
          </a:xfrm>
          <a:prstGeom prst="homePlate">
            <a:avLst>
              <a:gd name="adj" fmla="val 1669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8"/>
          <p:cNvSpPr txBox="1"/>
          <p:nvPr/>
        </p:nvSpPr>
        <p:spPr>
          <a:xfrm>
            <a:off x="5573983" y="3216543"/>
            <a:ext cx="1966888" cy="167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C#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中对数据库的操作主要用到</a:t>
            </a:r>
            <a:r>
              <a:rPr lang="en-US" altLang="zh-CN" sz="1000" b="1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ADO.NET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。对数据的操作首先需要用</a:t>
            </a:r>
            <a:r>
              <a:rPr lang="en-US" altLang="zh-CN" sz="1000" b="1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sqlconn()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方法直接通过数据库的用户名、密码等连接到数据库，之后需要通过各种</a:t>
            </a:r>
            <a:r>
              <a:rPr lang="en-US" altLang="zh-CN" sz="10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sql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语句实现对数据库数据的增删改查的功能。利用</a:t>
            </a:r>
            <a:r>
              <a:rPr lang="en-US" altLang="zh-CN" sz="10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GridView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控件实现以表格形式展示数据。</a:t>
            </a:r>
          </a:p>
        </p:txBody>
      </p:sp>
      <p:sp>
        <p:nvSpPr>
          <p:cNvPr id="48" name="矩形 47"/>
          <p:cNvSpPr/>
          <p:nvPr/>
        </p:nvSpPr>
        <p:spPr>
          <a:xfrm>
            <a:off x="5573983" y="2836874"/>
            <a:ext cx="1904689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1600" b="1" dirty="0">
                <a:solidFill>
                  <a:schemeClr val="bg1"/>
                </a:solidFill>
                <a:ea typeface="微软雅黑" charset="0"/>
              </a:rPr>
              <a:t>C#</a:t>
            </a: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对数据库的操作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984712" y="1566752"/>
            <a:ext cx="1099458" cy="109945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</a:rPr>
              <a:t>2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418053" y="2641086"/>
            <a:ext cx="2318657" cy="1415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五边形 51"/>
          <p:cNvSpPr/>
          <p:nvPr/>
        </p:nvSpPr>
        <p:spPr>
          <a:xfrm rot="5400000">
            <a:off x="8099196" y="3097466"/>
            <a:ext cx="2956367" cy="2318656"/>
          </a:xfrm>
          <a:prstGeom prst="homePlate">
            <a:avLst>
              <a:gd name="adj" fmla="val 1669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8"/>
          <p:cNvSpPr txBox="1"/>
          <p:nvPr/>
        </p:nvSpPr>
        <p:spPr>
          <a:xfrm>
            <a:off x="8593936" y="3078777"/>
            <a:ext cx="1966888" cy="227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要实现对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QQ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机器人的设计，就需要用到一个专门的插件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</a:rPr>
              <a:t>coolq-http-api</a:t>
            </a:r>
            <a:r>
              <a:rPr lang="zh-CN" altLang="en-US" sz="10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这个插件运行一个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server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，把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QQ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消息转成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http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形式，发送接收信息的时候只需要用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http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请求就可以和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server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进行交互。此外，还需用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</a:rPr>
              <a:t>flask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在本地搭建一个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</a:rPr>
              <a:t>flask</a:t>
            </a:r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</a:rPr>
              <a:t>服务端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，这样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QQ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消息就可以自动传递给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flask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，就可以根据消息的内容自动判断消息是否需要回复。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431875" y="2715135"/>
            <a:ext cx="2291012" cy="30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ea typeface="微软雅黑" charset="0"/>
              </a:rPr>
              <a:t>利用插件实现</a:t>
            </a:r>
            <a:r>
              <a:rPr lang="en-US" altLang="zh-CN" sz="1200" b="1" dirty="0">
                <a:solidFill>
                  <a:schemeClr val="bg1"/>
                </a:solidFill>
                <a:ea typeface="微软雅黑" charset="0"/>
              </a:rPr>
              <a:t>QQ</a:t>
            </a:r>
            <a:r>
              <a:rPr lang="zh-CN" altLang="en-US" sz="1200" b="1" dirty="0">
                <a:solidFill>
                  <a:schemeClr val="bg1"/>
                </a:solidFill>
                <a:ea typeface="微软雅黑" charset="0"/>
              </a:rPr>
              <a:t>机器人的设计</a:t>
            </a:r>
            <a:endParaRPr lang="en-US" altLang="zh-CN" sz="1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073622" y="1566137"/>
            <a:ext cx="1099458" cy="109945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</a:rPr>
              <a:t>3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7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目前已经开展的工作</a:t>
            </a:r>
          </a:p>
        </p:txBody>
      </p:sp>
    </p:spTree>
    <p:extLst>
      <p:ext uri="{BB962C8B-B14F-4D97-AF65-F5344CB8AC3E}">
        <p14:creationId xmlns:p14="http://schemas.microsoft.com/office/powerpoint/2010/main" val="222028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7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D078A5"/>
      </a:accent1>
      <a:accent2>
        <a:srgbClr val="7E4460"/>
      </a:accent2>
      <a:accent3>
        <a:srgbClr val="F3D06C"/>
      </a:accent3>
      <a:accent4>
        <a:srgbClr val="F4445A"/>
      </a:accent4>
      <a:accent5>
        <a:srgbClr val="E4DBCD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毕业答辩-多彩图书-温馨玫红-PPT模板</Template>
  <TotalTime>91</TotalTime>
  <Words>599</Words>
  <Application>Microsoft Office PowerPoint</Application>
  <PresentationFormat>宽屏</PresentationFormat>
  <Paragraphs>81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Microsoft YaHei UI</vt:lpstr>
      <vt:lpstr>微软雅黑</vt:lpstr>
      <vt:lpstr>微软雅黑</vt:lpstr>
      <vt:lpstr>Arial</vt:lpstr>
      <vt:lpstr>Calibri</vt:lpstr>
      <vt:lpstr>Century Gothic</vt:lpstr>
      <vt:lpstr>Segoe UI Light</vt:lpstr>
      <vt:lpstr>Times New Roman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高 毅</dc:creator>
  <cp:keywords/>
  <dc:description/>
  <cp:lastModifiedBy>高 毅</cp:lastModifiedBy>
  <cp:revision>26</cp:revision>
  <dcterms:created xsi:type="dcterms:W3CDTF">2021-02-22T05:22:31Z</dcterms:created>
  <dcterms:modified xsi:type="dcterms:W3CDTF">2021-02-23T00:24:34Z</dcterms:modified>
  <cp:category/>
</cp:coreProperties>
</file>