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2" r:id="rId5"/>
    <p:sldId id="264" r:id="rId6"/>
    <p:sldId id="278" r:id="rId7"/>
    <p:sldId id="283" r:id="rId8"/>
    <p:sldId id="282" r:id="rId9"/>
    <p:sldId id="280" r:id="rId10"/>
    <p:sldId id="273" r:id="rId11"/>
    <p:sldId id="272" r:id="rId12"/>
    <p:sldId id="284" r:id="rId13"/>
    <p:sldId id="279" r:id="rId14"/>
    <p:sldId id="266" r:id="rId15"/>
    <p:sldId id="269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5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4A5CD-FBD1-4FD8-AAEF-DFCB9FA098A7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EF66-9F0C-4E59-AB9D-80C715389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9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2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7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2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57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3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5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1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4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0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9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5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4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0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BEF66-9F0C-4E59-AB9D-80C715389FA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5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82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15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8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0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83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1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03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47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59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20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20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2612-D49C-49F6-BFC0-33D21B225D6F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5C34-F7E0-4CD3-B93C-6DBBEF2C9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0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86042" y="2660838"/>
            <a:ext cx="4819916" cy="1569660"/>
            <a:chOff x="5013623" y="2875002"/>
            <a:chExt cx="2143435" cy="1460092"/>
          </a:xfrm>
        </p:grpSpPr>
        <p:sp>
          <p:nvSpPr>
            <p:cNvPr id="6" name="文本框 5"/>
            <p:cNvSpPr txBox="1"/>
            <p:nvPr/>
          </p:nvSpPr>
          <p:spPr>
            <a:xfrm>
              <a:off x="5022421" y="2875002"/>
              <a:ext cx="2117045" cy="146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zh-CN" sz="3200" b="1" dirty="0">
                  <a:cs typeface="+mn-ea"/>
                </a:rPr>
                <a:t>基于</a:t>
              </a:r>
              <a:r>
                <a:rPr lang="en-US" altLang="zh-CN" sz="3200" b="1" dirty="0" err="1">
                  <a:cs typeface="+mn-ea"/>
                </a:rPr>
                <a:t>.Net</a:t>
              </a:r>
              <a:r>
                <a:rPr lang="en-US" altLang="zh-CN" sz="3200" b="1" dirty="0">
                  <a:cs typeface="+mn-ea"/>
                </a:rPr>
                <a:t> </a:t>
              </a:r>
              <a:r>
                <a:rPr lang="zh-CN" altLang="zh-CN" sz="3200" b="1" dirty="0">
                  <a:cs typeface="+mn-ea"/>
                </a:rPr>
                <a:t>的毕业答辩过程管理系统的设计与实现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  <p:cxnSp>
          <p:nvCxnSpPr>
            <p:cNvPr id="7" name="直接连接符 6"/>
            <p:cNvCxnSpPr>
              <a:cxnSpLocks/>
            </p:cNvCxnSpPr>
            <p:nvPr/>
          </p:nvCxnSpPr>
          <p:spPr>
            <a:xfrm>
              <a:off x="7157058" y="2875002"/>
              <a:ext cx="0" cy="102041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5013623" y="2875002"/>
              <a:ext cx="4399" cy="102041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C3BBD81-4ECD-4846-A812-7EFE2DD1D201}"/>
              </a:ext>
            </a:extLst>
          </p:cNvPr>
          <p:cNvSpPr/>
          <p:nvPr/>
        </p:nvSpPr>
        <p:spPr>
          <a:xfrm>
            <a:off x="3849485" y="5261285"/>
            <a:ext cx="2117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指导教师：赵学臣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3D0654-8D98-4253-BD26-B2CAABE2D9D7}"/>
              </a:ext>
            </a:extLst>
          </p:cNvPr>
          <p:cNvSpPr/>
          <p:nvPr/>
        </p:nvSpPr>
        <p:spPr>
          <a:xfrm>
            <a:off x="6341173" y="5261285"/>
            <a:ext cx="211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答辩人：张卫康</a:t>
            </a:r>
          </a:p>
        </p:txBody>
      </p:sp>
      <p:sp>
        <p:nvSpPr>
          <p:cNvPr id="17" name="wifi-protected-connection-symbol-for-phones_41665">
            <a:extLst>
              <a:ext uri="{FF2B5EF4-FFF2-40B4-BE49-F238E27FC236}">
                <a16:creationId xmlns:a16="http://schemas.microsoft.com/office/drawing/2014/main" id="{C4C6B021-6AA9-42BD-BC04-0078F95180D0}"/>
              </a:ext>
            </a:extLst>
          </p:cNvPr>
          <p:cNvSpPr>
            <a:spLocks noChangeAspect="1"/>
          </p:cNvSpPr>
          <p:nvPr/>
        </p:nvSpPr>
        <p:spPr bwMode="auto">
          <a:xfrm>
            <a:off x="865627" y="766338"/>
            <a:ext cx="397284" cy="325428"/>
          </a:xfrm>
          <a:custGeom>
            <a:avLst/>
            <a:gdLst>
              <a:gd name="connsiteX0" fmla="*/ 50165 w 607074"/>
              <a:gd name="connsiteY0" fmla="*/ 185064 h 497275"/>
              <a:gd name="connsiteX1" fmla="*/ 20045 w 607074"/>
              <a:gd name="connsiteY1" fmla="*/ 215133 h 497275"/>
              <a:gd name="connsiteX2" fmla="*/ 20045 w 607074"/>
              <a:gd name="connsiteY2" fmla="*/ 463854 h 497275"/>
              <a:gd name="connsiteX3" fmla="*/ 33478 w 607074"/>
              <a:gd name="connsiteY3" fmla="*/ 477160 h 497275"/>
              <a:gd name="connsiteX4" fmla="*/ 98126 w 607074"/>
              <a:gd name="connsiteY4" fmla="*/ 477160 h 497275"/>
              <a:gd name="connsiteX5" fmla="*/ 111559 w 607074"/>
              <a:gd name="connsiteY5" fmla="*/ 463854 h 497275"/>
              <a:gd name="connsiteX6" fmla="*/ 111559 w 607074"/>
              <a:gd name="connsiteY6" fmla="*/ 215133 h 497275"/>
              <a:gd name="connsiteX7" fmla="*/ 81439 w 607074"/>
              <a:gd name="connsiteY7" fmla="*/ 185064 h 497275"/>
              <a:gd name="connsiteX8" fmla="*/ 50165 w 607074"/>
              <a:gd name="connsiteY8" fmla="*/ 165053 h 497275"/>
              <a:gd name="connsiteX9" fmla="*/ 81439 w 607074"/>
              <a:gd name="connsiteY9" fmla="*/ 165053 h 497275"/>
              <a:gd name="connsiteX10" fmla="*/ 131604 w 607074"/>
              <a:gd name="connsiteY10" fmla="*/ 215133 h 497275"/>
              <a:gd name="connsiteX11" fmla="*/ 131604 w 607074"/>
              <a:gd name="connsiteY11" fmla="*/ 483865 h 497275"/>
              <a:gd name="connsiteX12" fmla="*/ 118171 w 607074"/>
              <a:gd name="connsiteY12" fmla="*/ 497275 h 497275"/>
              <a:gd name="connsiteX13" fmla="*/ 13328 w 607074"/>
              <a:gd name="connsiteY13" fmla="*/ 497275 h 497275"/>
              <a:gd name="connsiteX14" fmla="*/ 0 w 607074"/>
              <a:gd name="connsiteY14" fmla="*/ 483865 h 497275"/>
              <a:gd name="connsiteX15" fmla="*/ 0 w 607074"/>
              <a:gd name="connsiteY15" fmla="*/ 215133 h 497275"/>
              <a:gd name="connsiteX16" fmla="*/ 50165 w 607074"/>
              <a:gd name="connsiteY16" fmla="*/ 165053 h 497275"/>
              <a:gd name="connsiteX17" fmla="*/ 208711 w 607074"/>
              <a:gd name="connsiteY17" fmla="*/ 130236 h 497275"/>
              <a:gd name="connsiteX18" fmla="*/ 178599 w 607074"/>
              <a:gd name="connsiteY18" fmla="*/ 160307 h 497275"/>
              <a:gd name="connsiteX19" fmla="*/ 178599 w 607074"/>
              <a:gd name="connsiteY19" fmla="*/ 463851 h 497275"/>
              <a:gd name="connsiteX20" fmla="*/ 191924 w 607074"/>
              <a:gd name="connsiteY20" fmla="*/ 477158 h 497275"/>
              <a:gd name="connsiteX21" fmla="*/ 256659 w 607074"/>
              <a:gd name="connsiteY21" fmla="*/ 477158 h 497275"/>
              <a:gd name="connsiteX22" fmla="*/ 269984 w 607074"/>
              <a:gd name="connsiteY22" fmla="*/ 463851 h 497275"/>
              <a:gd name="connsiteX23" fmla="*/ 269984 w 607074"/>
              <a:gd name="connsiteY23" fmla="*/ 160307 h 497275"/>
              <a:gd name="connsiteX24" fmla="*/ 239872 w 607074"/>
              <a:gd name="connsiteY24" fmla="*/ 130236 h 497275"/>
              <a:gd name="connsiteX25" fmla="*/ 208711 w 607074"/>
              <a:gd name="connsiteY25" fmla="*/ 110223 h 497275"/>
              <a:gd name="connsiteX26" fmla="*/ 239872 w 607074"/>
              <a:gd name="connsiteY26" fmla="*/ 110223 h 497275"/>
              <a:gd name="connsiteX27" fmla="*/ 290023 w 607074"/>
              <a:gd name="connsiteY27" fmla="*/ 160307 h 497275"/>
              <a:gd name="connsiteX28" fmla="*/ 290023 w 607074"/>
              <a:gd name="connsiteY28" fmla="*/ 483864 h 497275"/>
              <a:gd name="connsiteX29" fmla="*/ 276698 w 607074"/>
              <a:gd name="connsiteY29" fmla="*/ 497275 h 497275"/>
              <a:gd name="connsiteX30" fmla="*/ 171885 w 607074"/>
              <a:gd name="connsiteY30" fmla="*/ 497275 h 497275"/>
              <a:gd name="connsiteX31" fmla="*/ 158560 w 607074"/>
              <a:gd name="connsiteY31" fmla="*/ 483864 h 497275"/>
              <a:gd name="connsiteX32" fmla="*/ 158560 w 607074"/>
              <a:gd name="connsiteY32" fmla="*/ 160307 h 497275"/>
              <a:gd name="connsiteX33" fmla="*/ 208711 w 607074"/>
              <a:gd name="connsiteY33" fmla="*/ 110223 h 497275"/>
              <a:gd name="connsiteX34" fmla="*/ 367250 w 607074"/>
              <a:gd name="connsiteY34" fmla="*/ 66832 h 497275"/>
              <a:gd name="connsiteX35" fmla="*/ 337130 w 607074"/>
              <a:gd name="connsiteY35" fmla="*/ 96905 h 497275"/>
              <a:gd name="connsiteX36" fmla="*/ 337130 w 607074"/>
              <a:gd name="connsiteY36" fmla="*/ 463850 h 497275"/>
              <a:gd name="connsiteX37" fmla="*/ 350458 w 607074"/>
              <a:gd name="connsiteY37" fmla="*/ 477157 h 497275"/>
              <a:gd name="connsiteX38" fmla="*/ 415106 w 607074"/>
              <a:gd name="connsiteY38" fmla="*/ 477157 h 497275"/>
              <a:gd name="connsiteX39" fmla="*/ 428539 w 607074"/>
              <a:gd name="connsiteY39" fmla="*/ 463850 h 497275"/>
              <a:gd name="connsiteX40" fmla="*/ 428539 w 607074"/>
              <a:gd name="connsiteY40" fmla="*/ 96905 h 497275"/>
              <a:gd name="connsiteX41" fmla="*/ 398419 w 607074"/>
              <a:gd name="connsiteY41" fmla="*/ 66832 h 497275"/>
              <a:gd name="connsiteX42" fmla="*/ 367250 w 607074"/>
              <a:gd name="connsiteY42" fmla="*/ 46714 h 497275"/>
              <a:gd name="connsiteX43" fmla="*/ 398419 w 607074"/>
              <a:gd name="connsiteY43" fmla="*/ 46714 h 497275"/>
              <a:gd name="connsiteX44" fmla="*/ 448584 w 607074"/>
              <a:gd name="connsiteY44" fmla="*/ 96905 h 497275"/>
              <a:gd name="connsiteX45" fmla="*/ 448584 w 607074"/>
              <a:gd name="connsiteY45" fmla="*/ 483863 h 497275"/>
              <a:gd name="connsiteX46" fmla="*/ 435256 w 607074"/>
              <a:gd name="connsiteY46" fmla="*/ 497275 h 497275"/>
              <a:gd name="connsiteX47" fmla="*/ 330413 w 607074"/>
              <a:gd name="connsiteY47" fmla="*/ 497275 h 497275"/>
              <a:gd name="connsiteX48" fmla="*/ 316980 w 607074"/>
              <a:gd name="connsiteY48" fmla="*/ 483863 h 497275"/>
              <a:gd name="connsiteX49" fmla="*/ 316980 w 607074"/>
              <a:gd name="connsiteY49" fmla="*/ 96905 h 497275"/>
              <a:gd name="connsiteX50" fmla="*/ 367250 w 607074"/>
              <a:gd name="connsiteY50" fmla="*/ 46714 h 497275"/>
              <a:gd name="connsiteX51" fmla="*/ 525678 w 607074"/>
              <a:gd name="connsiteY51" fmla="*/ 20013 h 497275"/>
              <a:gd name="connsiteX52" fmla="*/ 495574 w 607074"/>
              <a:gd name="connsiteY52" fmla="*/ 50084 h 497275"/>
              <a:gd name="connsiteX53" fmla="*/ 495574 w 607074"/>
              <a:gd name="connsiteY53" fmla="*/ 463851 h 497275"/>
              <a:gd name="connsiteX54" fmla="*/ 509000 w 607074"/>
              <a:gd name="connsiteY54" fmla="*/ 477158 h 497275"/>
              <a:gd name="connsiteX55" fmla="*/ 573614 w 607074"/>
              <a:gd name="connsiteY55" fmla="*/ 477158 h 497275"/>
              <a:gd name="connsiteX56" fmla="*/ 587040 w 607074"/>
              <a:gd name="connsiteY56" fmla="*/ 463851 h 497275"/>
              <a:gd name="connsiteX57" fmla="*/ 587040 w 607074"/>
              <a:gd name="connsiteY57" fmla="*/ 50084 h 497275"/>
              <a:gd name="connsiteX58" fmla="*/ 556936 w 607074"/>
              <a:gd name="connsiteY58" fmla="*/ 20013 h 497275"/>
              <a:gd name="connsiteX59" fmla="*/ 525678 w 607074"/>
              <a:gd name="connsiteY59" fmla="*/ 0 h 497275"/>
              <a:gd name="connsiteX60" fmla="*/ 556936 w 607074"/>
              <a:gd name="connsiteY60" fmla="*/ 0 h 497275"/>
              <a:gd name="connsiteX61" fmla="*/ 607074 w 607074"/>
              <a:gd name="connsiteY61" fmla="*/ 50084 h 497275"/>
              <a:gd name="connsiteX62" fmla="*/ 607074 w 607074"/>
              <a:gd name="connsiteY62" fmla="*/ 483864 h 497275"/>
              <a:gd name="connsiteX63" fmla="*/ 593648 w 607074"/>
              <a:gd name="connsiteY63" fmla="*/ 497275 h 497275"/>
              <a:gd name="connsiteX64" fmla="*/ 488861 w 607074"/>
              <a:gd name="connsiteY64" fmla="*/ 497275 h 497275"/>
              <a:gd name="connsiteX65" fmla="*/ 475540 w 607074"/>
              <a:gd name="connsiteY65" fmla="*/ 483864 h 497275"/>
              <a:gd name="connsiteX66" fmla="*/ 475540 w 607074"/>
              <a:gd name="connsiteY66" fmla="*/ 50084 h 497275"/>
              <a:gd name="connsiteX67" fmla="*/ 525678 w 607074"/>
              <a:gd name="connsiteY67" fmla="*/ 0 h 49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074" h="497275">
                <a:moveTo>
                  <a:pt x="50165" y="185064"/>
                </a:moveTo>
                <a:cubicBezTo>
                  <a:pt x="33583" y="185064"/>
                  <a:pt x="20045" y="198579"/>
                  <a:pt x="20045" y="215133"/>
                </a:cubicBezTo>
                <a:lnTo>
                  <a:pt x="20045" y="463854"/>
                </a:lnTo>
                <a:cubicBezTo>
                  <a:pt x="20045" y="471188"/>
                  <a:pt x="26027" y="477160"/>
                  <a:pt x="33478" y="477160"/>
                </a:cubicBezTo>
                <a:lnTo>
                  <a:pt x="98126" y="477160"/>
                </a:lnTo>
                <a:cubicBezTo>
                  <a:pt x="105472" y="477160"/>
                  <a:pt x="111559" y="471188"/>
                  <a:pt x="111559" y="463854"/>
                </a:cubicBezTo>
                <a:lnTo>
                  <a:pt x="111559" y="215133"/>
                </a:lnTo>
                <a:cubicBezTo>
                  <a:pt x="111559" y="198579"/>
                  <a:pt x="98021" y="185064"/>
                  <a:pt x="81439" y="185064"/>
                </a:cubicBezTo>
                <a:close/>
                <a:moveTo>
                  <a:pt x="50165" y="165053"/>
                </a:moveTo>
                <a:lnTo>
                  <a:pt x="81439" y="165053"/>
                </a:lnTo>
                <a:cubicBezTo>
                  <a:pt x="109040" y="165053"/>
                  <a:pt x="131604" y="187579"/>
                  <a:pt x="131604" y="215133"/>
                </a:cubicBezTo>
                <a:lnTo>
                  <a:pt x="131604" y="483865"/>
                </a:lnTo>
                <a:cubicBezTo>
                  <a:pt x="131604" y="491303"/>
                  <a:pt x="125622" y="497275"/>
                  <a:pt x="118171" y="497275"/>
                </a:cubicBezTo>
                <a:lnTo>
                  <a:pt x="13328" y="497275"/>
                </a:lnTo>
                <a:cubicBezTo>
                  <a:pt x="5982" y="497275"/>
                  <a:pt x="0" y="491303"/>
                  <a:pt x="0" y="483865"/>
                </a:cubicBezTo>
                <a:lnTo>
                  <a:pt x="0" y="215133"/>
                </a:lnTo>
                <a:cubicBezTo>
                  <a:pt x="0" y="187579"/>
                  <a:pt x="22564" y="165053"/>
                  <a:pt x="50165" y="165053"/>
                </a:cubicBezTo>
                <a:close/>
                <a:moveTo>
                  <a:pt x="208711" y="130236"/>
                </a:moveTo>
                <a:cubicBezTo>
                  <a:pt x="192134" y="130236"/>
                  <a:pt x="178599" y="143752"/>
                  <a:pt x="178599" y="160307"/>
                </a:cubicBezTo>
                <a:lnTo>
                  <a:pt x="178599" y="463851"/>
                </a:lnTo>
                <a:cubicBezTo>
                  <a:pt x="178599" y="471185"/>
                  <a:pt x="184580" y="477158"/>
                  <a:pt x="191924" y="477158"/>
                </a:cubicBezTo>
                <a:lnTo>
                  <a:pt x="256659" y="477158"/>
                </a:lnTo>
                <a:cubicBezTo>
                  <a:pt x="264003" y="477158"/>
                  <a:pt x="269984" y="471185"/>
                  <a:pt x="269984" y="463851"/>
                </a:cubicBezTo>
                <a:lnTo>
                  <a:pt x="269984" y="160307"/>
                </a:lnTo>
                <a:cubicBezTo>
                  <a:pt x="269984" y="143752"/>
                  <a:pt x="256449" y="130236"/>
                  <a:pt x="239872" y="130236"/>
                </a:cubicBezTo>
                <a:close/>
                <a:moveTo>
                  <a:pt x="208711" y="110223"/>
                </a:moveTo>
                <a:lnTo>
                  <a:pt x="239872" y="110223"/>
                </a:lnTo>
                <a:cubicBezTo>
                  <a:pt x="267570" y="110223"/>
                  <a:pt x="290023" y="132751"/>
                  <a:pt x="290023" y="160307"/>
                </a:cubicBezTo>
                <a:lnTo>
                  <a:pt x="290023" y="483864"/>
                </a:lnTo>
                <a:cubicBezTo>
                  <a:pt x="290023" y="491303"/>
                  <a:pt x="284043" y="497275"/>
                  <a:pt x="276698" y="497275"/>
                </a:cubicBezTo>
                <a:lnTo>
                  <a:pt x="171885" y="497275"/>
                </a:lnTo>
                <a:cubicBezTo>
                  <a:pt x="164540" y="497275"/>
                  <a:pt x="158560" y="491303"/>
                  <a:pt x="158560" y="483864"/>
                </a:cubicBezTo>
                <a:lnTo>
                  <a:pt x="158560" y="160307"/>
                </a:lnTo>
                <a:cubicBezTo>
                  <a:pt x="158560" y="132751"/>
                  <a:pt x="181013" y="110223"/>
                  <a:pt x="208711" y="110223"/>
                </a:cubicBezTo>
                <a:close/>
                <a:moveTo>
                  <a:pt x="367250" y="66832"/>
                </a:moveTo>
                <a:cubicBezTo>
                  <a:pt x="350563" y="66832"/>
                  <a:pt x="337130" y="80244"/>
                  <a:pt x="337130" y="96905"/>
                </a:cubicBezTo>
                <a:lnTo>
                  <a:pt x="337130" y="463850"/>
                </a:lnTo>
                <a:cubicBezTo>
                  <a:pt x="337130" y="471185"/>
                  <a:pt x="343112" y="477157"/>
                  <a:pt x="350458" y="477157"/>
                </a:cubicBezTo>
                <a:lnTo>
                  <a:pt x="415106" y="477157"/>
                </a:lnTo>
                <a:cubicBezTo>
                  <a:pt x="422557" y="477157"/>
                  <a:pt x="428539" y="471185"/>
                  <a:pt x="428539" y="463850"/>
                </a:cubicBezTo>
                <a:lnTo>
                  <a:pt x="428539" y="96905"/>
                </a:lnTo>
                <a:cubicBezTo>
                  <a:pt x="428539" y="80244"/>
                  <a:pt x="415001" y="66832"/>
                  <a:pt x="398419" y="66832"/>
                </a:cubicBezTo>
                <a:close/>
                <a:moveTo>
                  <a:pt x="367250" y="46714"/>
                </a:moveTo>
                <a:lnTo>
                  <a:pt x="398419" y="46714"/>
                </a:lnTo>
                <a:cubicBezTo>
                  <a:pt x="426125" y="46714"/>
                  <a:pt x="448584" y="69242"/>
                  <a:pt x="448584" y="96905"/>
                </a:cubicBezTo>
                <a:lnTo>
                  <a:pt x="448584" y="483863"/>
                </a:lnTo>
                <a:cubicBezTo>
                  <a:pt x="448584" y="491303"/>
                  <a:pt x="442602" y="497275"/>
                  <a:pt x="435256" y="497275"/>
                </a:cubicBezTo>
                <a:lnTo>
                  <a:pt x="330413" y="497275"/>
                </a:lnTo>
                <a:cubicBezTo>
                  <a:pt x="322962" y="497275"/>
                  <a:pt x="316980" y="491303"/>
                  <a:pt x="316980" y="483863"/>
                </a:cubicBezTo>
                <a:lnTo>
                  <a:pt x="316980" y="96905"/>
                </a:lnTo>
                <a:cubicBezTo>
                  <a:pt x="316980" y="69242"/>
                  <a:pt x="339544" y="46714"/>
                  <a:pt x="367250" y="46714"/>
                </a:cubicBezTo>
                <a:close/>
                <a:moveTo>
                  <a:pt x="525678" y="20013"/>
                </a:moveTo>
                <a:cubicBezTo>
                  <a:pt x="509105" y="20013"/>
                  <a:pt x="495574" y="33529"/>
                  <a:pt x="495574" y="50084"/>
                </a:cubicBezTo>
                <a:lnTo>
                  <a:pt x="495574" y="463851"/>
                </a:lnTo>
                <a:cubicBezTo>
                  <a:pt x="495574" y="471186"/>
                  <a:pt x="501553" y="477158"/>
                  <a:pt x="509000" y="477158"/>
                </a:cubicBezTo>
                <a:lnTo>
                  <a:pt x="573614" y="477158"/>
                </a:lnTo>
                <a:cubicBezTo>
                  <a:pt x="580956" y="477158"/>
                  <a:pt x="587040" y="471186"/>
                  <a:pt x="587040" y="463851"/>
                </a:cubicBezTo>
                <a:lnTo>
                  <a:pt x="587040" y="50084"/>
                </a:lnTo>
                <a:cubicBezTo>
                  <a:pt x="587040" y="33529"/>
                  <a:pt x="573509" y="20013"/>
                  <a:pt x="556936" y="20013"/>
                </a:cubicBezTo>
                <a:close/>
                <a:moveTo>
                  <a:pt x="525678" y="0"/>
                </a:moveTo>
                <a:lnTo>
                  <a:pt x="556936" y="0"/>
                </a:lnTo>
                <a:cubicBezTo>
                  <a:pt x="584522" y="0"/>
                  <a:pt x="607074" y="22527"/>
                  <a:pt x="607074" y="50084"/>
                </a:cubicBezTo>
                <a:lnTo>
                  <a:pt x="607074" y="483864"/>
                </a:lnTo>
                <a:cubicBezTo>
                  <a:pt x="607074" y="491303"/>
                  <a:pt x="601095" y="497275"/>
                  <a:pt x="593648" y="497275"/>
                </a:cubicBezTo>
                <a:lnTo>
                  <a:pt x="488861" y="497275"/>
                </a:lnTo>
                <a:cubicBezTo>
                  <a:pt x="481519" y="497275"/>
                  <a:pt x="475540" y="491303"/>
                  <a:pt x="475540" y="483864"/>
                </a:cubicBezTo>
                <a:lnTo>
                  <a:pt x="475540" y="50084"/>
                </a:lnTo>
                <a:cubicBezTo>
                  <a:pt x="475540" y="22527"/>
                  <a:pt x="498092" y="0"/>
                  <a:pt x="52567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DD392D-01DC-4417-ABA9-E154E790BBD4}"/>
              </a:ext>
            </a:extLst>
          </p:cNvPr>
          <p:cNvSpPr/>
          <p:nvPr/>
        </p:nvSpPr>
        <p:spPr>
          <a:xfrm>
            <a:off x="1262911" y="775163"/>
            <a:ext cx="2157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2017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级计算机科学与技术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9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A6C809-F5A1-4A44-A444-9A0832B6E0B9}"/>
              </a:ext>
            </a:extLst>
          </p:cNvPr>
          <p:cNvGrpSpPr/>
          <p:nvPr/>
        </p:nvGrpSpPr>
        <p:grpSpPr>
          <a:xfrm>
            <a:off x="1734185" y="1670477"/>
            <a:ext cx="8070527" cy="4172994"/>
            <a:chOff x="1770063" y="1233488"/>
            <a:chExt cx="8418512" cy="4352925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DC28D6DF-9FF9-4E45-94FD-C6B615AC0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063" y="2497138"/>
              <a:ext cx="1827212" cy="1825625"/>
            </a:xfrm>
            <a:prstGeom prst="diamond">
              <a:avLst/>
            </a:prstGeom>
            <a:solidFill>
              <a:srgbClr val="D7D7D7"/>
            </a:solidFill>
            <a:ln w="12700">
              <a:noFill/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3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F1F78888-8D3B-4B33-9AB9-FEE23F7A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163" y="2497138"/>
              <a:ext cx="1827211" cy="1825624"/>
            </a:xfrm>
            <a:prstGeom prst="diamond">
              <a:avLst/>
            </a:prstGeom>
            <a:solidFill>
              <a:srgbClr val="D7D7D7"/>
            </a:solidFill>
            <a:ln w="12700">
              <a:noFill/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36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70DEC898-F91B-49F3-A7FB-0AF7AB0CB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5849" y="2497138"/>
              <a:ext cx="1825624" cy="1825624"/>
            </a:xfrm>
            <a:prstGeom prst="diamond">
              <a:avLst/>
            </a:prstGeom>
            <a:solidFill>
              <a:srgbClr val="D7D7D7"/>
            </a:solidFill>
            <a:ln w="12700">
              <a:noFill/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365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BBAC8B49-3760-4C2E-A35B-37905D51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951" y="2497138"/>
              <a:ext cx="1825624" cy="1825624"/>
            </a:xfrm>
            <a:prstGeom prst="diamond">
              <a:avLst/>
            </a:prstGeom>
            <a:solidFill>
              <a:srgbClr val="D7D7D7"/>
            </a:solidFill>
            <a:ln w="12700">
              <a:noFill/>
              <a:prstDash val="dash"/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39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416E4E2-AAAA-43C7-A4B6-44FA92469F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84463" y="1233488"/>
              <a:ext cx="0" cy="1263650"/>
            </a:xfrm>
            <a:prstGeom prst="line">
              <a:avLst/>
            </a:prstGeom>
            <a:noFill/>
            <a:ln w="12700">
              <a:solidFill>
                <a:srgbClr val="4F44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8EB7185-B8C2-45D5-9D5F-2DE11C49E8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72038" y="4322763"/>
              <a:ext cx="0" cy="1263650"/>
            </a:xfrm>
            <a:prstGeom prst="line">
              <a:avLst/>
            </a:prstGeom>
            <a:noFill/>
            <a:ln w="12700">
              <a:solidFill>
                <a:srgbClr val="4F44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7AB391C-C1A5-45D9-9506-55EFC7B07F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78663" y="1233488"/>
              <a:ext cx="0" cy="1263650"/>
            </a:xfrm>
            <a:prstGeom prst="line">
              <a:avLst/>
            </a:prstGeom>
            <a:noFill/>
            <a:ln w="12700">
              <a:solidFill>
                <a:srgbClr val="4F44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810AF8F-5C52-47F0-8CC0-14F7799CF3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275763" y="4322763"/>
              <a:ext cx="0" cy="1263650"/>
            </a:xfrm>
            <a:prstGeom prst="line">
              <a:avLst/>
            </a:prstGeom>
            <a:noFill/>
            <a:ln w="12700">
              <a:solidFill>
                <a:srgbClr val="4F443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57">
              <a:extLst>
                <a:ext uri="{FF2B5EF4-FFF2-40B4-BE49-F238E27FC236}">
                  <a16:creationId xmlns:a16="http://schemas.microsoft.com/office/drawing/2014/main" id="{42442BCF-BC77-46E1-A293-94A3F5684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582" y="3069054"/>
              <a:ext cx="465185" cy="68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79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2" name="Rectangle 57">
              <a:extLst>
                <a:ext uri="{FF2B5EF4-FFF2-40B4-BE49-F238E27FC236}">
                  <a16:creationId xmlns:a16="http://schemas.microsoft.com/office/drawing/2014/main" id="{E2A762C5-90BB-47AC-856C-500E7705C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158" y="3069054"/>
              <a:ext cx="465185" cy="68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79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3" name="Rectangle 57">
              <a:extLst>
                <a:ext uri="{FF2B5EF4-FFF2-40B4-BE49-F238E27FC236}">
                  <a16:creationId xmlns:a16="http://schemas.microsoft.com/office/drawing/2014/main" id="{D259896F-974E-42A8-BEE7-A020C8EE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258" y="3069054"/>
              <a:ext cx="465185" cy="68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79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4" name="Rectangle 57">
              <a:extLst>
                <a:ext uri="{FF2B5EF4-FFF2-40B4-BE49-F238E27FC236}">
                  <a16:creationId xmlns:a16="http://schemas.microsoft.com/office/drawing/2014/main" id="{A10013C9-C639-40EA-9F30-E34354AE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2358" y="3069054"/>
              <a:ext cx="465185" cy="68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79" noProof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60CA37CE-5FA2-462F-8968-30EC1DF775D6}"/>
              </a:ext>
            </a:extLst>
          </p:cNvPr>
          <p:cNvSpPr txBox="1"/>
          <p:nvPr/>
        </p:nvSpPr>
        <p:spPr>
          <a:xfrm>
            <a:off x="2755009" y="1856124"/>
            <a:ext cx="2117428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git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等工具实现对项目的管理可以对项目代码实现快速灵活的管理</a:t>
            </a:r>
            <a:endParaRPr lang="en-US" altLang="zh-CN" sz="1314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023211-673D-427A-BB07-FD0290A3CA2A}"/>
              </a:ext>
            </a:extLst>
          </p:cNvPr>
          <p:cNvSpPr txBox="1"/>
          <p:nvPr/>
        </p:nvSpPr>
        <p:spPr>
          <a:xfrm>
            <a:off x="2640666" y="5001876"/>
            <a:ext cx="1879947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SQL Server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数据库设计本系统的数据库，性能好，可靠性高</a:t>
            </a:r>
            <a:endParaRPr lang="en-US" altLang="zh-CN" sz="1314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6E57C8-1C05-40D7-B9BC-01A3EB6581BF}"/>
              </a:ext>
            </a:extLst>
          </p:cNvPr>
          <p:cNvSpPr txBox="1"/>
          <p:nvPr/>
        </p:nvSpPr>
        <p:spPr>
          <a:xfrm>
            <a:off x="7157020" y="1850801"/>
            <a:ext cx="2146765" cy="90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314" dirty="0" err="1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.Net</a:t>
            </a:r>
            <a:r>
              <a:rPr lang="en-US" altLang="zh-CN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Core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平台，采用微服务架构，使用</a:t>
            </a:r>
            <a:r>
              <a:rPr lang="en-US" altLang="zh-CN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EF Core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等技术完成对后台代码的编写。</a:t>
            </a:r>
            <a:endParaRPr lang="en-US" altLang="zh-CN" sz="1314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10B9A6-40DF-4962-B9B2-4B9E4020266E}"/>
              </a:ext>
            </a:extLst>
          </p:cNvPr>
          <p:cNvSpPr txBox="1"/>
          <p:nvPr/>
        </p:nvSpPr>
        <p:spPr>
          <a:xfrm>
            <a:off x="6895218" y="5001876"/>
            <a:ext cx="1847086" cy="49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1314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框架来完成前端界面的展示</a:t>
            </a:r>
            <a:endParaRPr lang="en-US" altLang="zh-CN" sz="1314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07600-DECA-4838-B4B0-69D60F1F3BEA}"/>
              </a:ext>
            </a:extLst>
          </p:cNvPr>
          <p:cNvSpPr txBox="1"/>
          <p:nvPr/>
        </p:nvSpPr>
        <p:spPr>
          <a:xfrm>
            <a:off x="1228704" y="815612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本设计的技术方案</a:t>
            </a:r>
          </a:p>
        </p:txBody>
      </p:sp>
    </p:spTree>
    <p:extLst>
      <p:ext uri="{BB962C8B-B14F-4D97-AF65-F5344CB8AC3E}">
        <p14:creationId xmlns:p14="http://schemas.microsoft.com/office/powerpoint/2010/main" val="2296748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F9FAEE-A939-4204-9E0D-ACE10E696174}"/>
              </a:ext>
            </a:extLst>
          </p:cNvPr>
          <p:cNvSpPr txBox="1"/>
          <p:nvPr/>
        </p:nvSpPr>
        <p:spPr>
          <a:xfrm>
            <a:off x="2674580" y="1788228"/>
            <a:ext cx="3089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1946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相关论文的查找与阅读</a:t>
            </a:r>
          </a:p>
        </p:txBody>
      </p:sp>
      <p:sp>
        <p:nvSpPr>
          <p:cNvPr id="13" name="3          _5"/>
          <p:cNvSpPr>
            <a:spLocks noChangeArrowheads="1"/>
          </p:cNvSpPr>
          <p:nvPr/>
        </p:nvSpPr>
        <p:spPr bwMode="auto">
          <a:xfrm>
            <a:off x="1550983" y="2544436"/>
            <a:ext cx="6590437" cy="286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7" tIns="45561" rIns="91117" bIns="4556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100" kern="100" dirty="0">
                <a:latin typeface="Times New Roman" panose="02020603050405020304" pitchFamily="18" charset="0"/>
              </a:rPr>
              <a:t>1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熊巍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ASP.NET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的员工考核系统的设计与实现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江西科学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,2020,38(06):929-931+944.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刘元浩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曾晗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鲁庆东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ASP.NET MVC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的教材征订管理系统设计与实现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科技风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,2020(31):15-17.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[3]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王明雄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殷志杰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ASP.NET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的网上评教系统设计与实现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科技经济导刊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,2020,28(28):105-106.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[4]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黄玉春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王雪峰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MVC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模式学生评教系统的设计与实现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河北北方学院学报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自然科学版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),2020,36(07):49-54.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[5]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石晋阳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..NET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框架下的防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注入登录模块的研究与实现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电脑编程技巧与维护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,2020(05):85-86+108.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[6]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彭熙麟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ASP.NET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在线评测系统的设计与实现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[D].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西华师范大学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徐昌豪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邓舒婷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ASP.NET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手机图书管理系统实现的研究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</a:t>
            </a:r>
            <a:r>
              <a:rPr lang="zh-CN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电脑知识与技术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,2020,16(08):73-76.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888A1C5-5C8E-4AED-9620-DB497435874E}"/>
              </a:ext>
            </a:extLst>
          </p:cNvPr>
          <p:cNvGrpSpPr/>
          <p:nvPr/>
        </p:nvGrpSpPr>
        <p:grpSpPr>
          <a:xfrm>
            <a:off x="1539635" y="1611049"/>
            <a:ext cx="760296" cy="765636"/>
            <a:chOff x="740811" y="1933302"/>
            <a:chExt cx="452674" cy="45267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FDBC660-140D-4A36-B185-531641A602E2}"/>
                </a:ext>
              </a:extLst>
            </p:cNvPr>
            <p:cNvSpPr/>
            <p:nvPr/>
          </p:nvSpPr>
          <p:spPr>
            <a:xfrm>
              <a:off x="740811" y="1933302"/>
              <a:ext cx="452674" cy="45267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946"/>
              <a:endParaRPr lang="zh-CN" altLang="en-US" sz="179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3A2D2D1-FACC-47B2-93CD-B755EB23A43E}"/>
                </a:ext>
              </a:extLst>
            </p:cNvPr>
            <p:cNvSpPr/>
            <p:nvPr/>
          </p:nvSpPr>
          <p:spPr>
            <a:xfrm>
              <a:off x="836987" y="2061202"/>
              <a:ext cx="258837" cy="2231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1946"/>
              <a:r>
                <a:rPr lang="en-US" altLang="zh-CN" sz="1852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179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" r="62560" b="6130"/>
          <a:stretch/>
        </p:blipFill>
        <p:spPr>
          <a:xfrm>
            <a:off x="8418079" y="1611049"/>
            <a:ext cx="2391064" cy="370630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0DDDBEE-72FA-450E-AFF3-4C1909264D5C}"/>
              </a:ext>
            </a:extLst>
          </p:cNvPr>
          <p:cNvSpPr txBox="1"/>
          <p:nvPr/>
        </p:nvSpPr>
        <p:spPr>
          <a:xfrm>
            <a:off x="1550984" y="1050971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本设计已开展工作</a:t>
            </a:r>
          </a:p>
        </p:txBody>
      </p:sp>
    </p:spTree>
    <p:extLst>
      <p:ext uri="{BB962C8B-B14F-4D97-AF65-F5344CB8AC3E}">
        <p14:creationId xmlns:p14="http://schemas.microsoft.com/office/powerpoint/2010/main" val="1683900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F9FAEE-A939-4204-9E0D-ACE10E696174}"/>
              </a:ext>
            </a:extLst>
          </p:cNvPr>
          <p:cNvSpPr txBox="1"/>
          <p:nvPr/>
        </p:nvSpPr>
        <p:spPr>
          <a:xfrm>
            <a:off x="2674580" y="1605348"/>
            <a:ext cx="293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1946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数据库的初步设计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888A1C5-5C8E-4AED-9620-DB497435874E}"/>
              </a:ext>
            </a:extLst>
          </p:cNvPr>
          <p:cNvGrpSpPr/>
          <p:nvPr/>
        </p:nvGrpSpPr>
        <p:grpSpPr>
          <a:xfrm>
            <a:off x="1539635" y="1428169"/>
            <a:ext cx="760296" cy="765636"/>
            <a:chOff x="740811" y="1933302"/>
            <a:chExt cx="452674" cy="45267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FDBC660-140D-4A36-B185-531641A602E2}"/>
                </a:ext>
              </a:extLst>
            </p:cNvPr>
            <p:cNvSpPr/>
            <p:nvPr/>
          </p:nvSpPr>
          <p:spPr>
            <a:xfrm>
              <a:off x="740811" y="1933302"/>
              <a:ext cx="452674" cy="45267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946"/>
              <a:endParaRPr lang="zh-CN" altLang="en-US" sz="179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3A2D2D1-FACC-47B2-93CD-B755EB23A43E}"/>
                </a:ext>
              </a:extLst>
            </p:cNvPr>
            <p:cNvSpPr/>
            <p:nvPr/>
          </p:nvSpPr>
          <p:spPr>
            <a:xfrm>
              <a:off x="836987" y="2061202"/>
              <a:ext cx="258837" cy="2231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1946"/>
              <a:r>
                <a:rPr lang="en-US" altLang="zh-CN" sz="1852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179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0DDDBEE-72FA-450E-AFF3-4C1909264D5C}"/>
              </a:ext>
            </a:extLst>
          </p:cNvPr>
          <p:cNvSpPr txBox="1"/>
          <p:nvPr/>
        </p:nvSpPr>
        <p:spPr>
          <a:xfrm>
            <a:off x="1550985" y="922623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本设计已开展工作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3E5DE7-08F3-48E7-B4A4-F4DC0C2A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85" y="2389494"/>
            <a:ext cx="3915096" cy="18184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1F1AC6-ADB6-4EE5-95DA-C109D542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0" y="2389495"/>
            <a:ext cx="3915096" cy="1818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43DB95-8AED-43A1-B640-E0056DCB7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985" y="4349603"/>
            <a:ext cx="4062736" cy="18060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2906DE-E72A-4254-93D5-90252B4AC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951" y="4334408"/>
            <a:ext cx="391509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2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643152" y="3075057"/>
            <a:ext cx="4905695" cy="707886"/>
            <a:chOff x="3819618" y="3122595"/>
            <a:chExt cx="4905695" cy="707886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>
                  <a:solidFill>
                    <a:prstClr val="black"/>
                  </a:solidFill>
                  <a:cs typeface="+mn-ea"/>
                  <a:sym typeface="+mn-lt"/>
                </a:rPr>
                <a:t>肆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4988488" y="3198260"/>
              <a:ext cx="373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sym typeface="+mn-lt"/>
                </a:rPr>
                <a:t>本设计的</a:t>
              </a:r>
              <a:r>
                <a:rPr lang="zh-CN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计划与安排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64196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A25709-C7D4-4F34-A9FD-5838B97648CC}"/>
              </a:ext>
            </a:extLst>
          </p:cNvPr>
          <p:cNvSpPr/>
          <p:nvPr/>
        </p:nvSpPr>
        <p:spPr>
          <a:xfrm>
            <a:off x="651307" y="3307080"/>
            <a:ext cx="10886171" cy="106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8FFB68-9482-44C6-9CB2-E7BEB8A273B5}"/>
              </a:ext>
            </a:extLst>
          </p:cNvPr>
          <p:cNvSpPr/>
          <p:nvPr/>
        </p:nvSpPr>
        <p:spPr>
          <a:xfrm>
            <a:off x="1522197" y="3215640"/>
            <a:ext cx="289560" cy="2895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E63EB2-23A0-43B0-B53C-AEFE10A6F109}"/>
              </a:ext>
            </a:extLst>
          </p:cNvPr>
          <p:cNvSpPr/>
          <p:nvPr/>
        </p:nvSpPr>
        <p:spPr>
          <a:xfrm>
            <a:off x="3235713" y="3215640"/>
            <a:ext cx="289560" cy="2895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1E97644-2EBA-4C44-A62C-1D2E308B8866}"/>
              </a:ext>
            </a:extLst>
          </p:cNvPr>
          <p:cNvSpPr/>
          <p:nvPr/>
        </p:nvSpPr>
        <p:spPr>
          <a:xfrm>
            <a:off x="5036758" y="3215640"/>
            <a:ext cx="289560" cy="2895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F0D70D-0982-4178-B304-2F009F878334}"/>
              </a:ext>
            </a:extLst>
          </p:cNvPr>
          <p:cNvSpPr/>
          <p:nvPr/>
        </p:nvSpPr>
        <p:spPr>
          <a:xfrm>
            <a:off x="6768876" y="3215640"/>
            <a:ext cx="289560" cy="2895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9C1046A-7452-4E9C-8370-EBA71F264D28}"/>
              </a:ext>
            </a:extLst>
          </p:cNvPr>
          <p:cNvSpPr/>
          <p:nvPr/>
        </p:nvSpPr>
        <p:spPr>
          <a:xfrm>
            <a:off x="8596559" y="3215640"/>
            <a:ext cx="289560" cy="2895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5EAF1C-CD14-4CB6-B8DB-876FB2323F6F}"/>
              </a:ext>
            </a:extLst>
          </p:cNvPr>
          <p:cNvSpPr/>
          <p:nvPr/>
        </p:nvSpPr>
        <p:spPr>
          <a:xfrm>
            <a:off x="10260996" y="3206123"/>
            <a:ext cx="289560" cy="2895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65122D-83B1-4879-8570-9DE0610F124D}"/>
              </a:ext>
            </a:extLst>
          </p:cNvPr>
          <p:cNvSpPr txBox="1"/>
          <p:nvPr/>
        </p:nvSpPr>
        <p:spPr>
          <a:xfrm>
            <a:off x="2710988" y="3669143"/>
            <a:ext cx="135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数据库设计与实现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37712E-66E6-46A7-A75C-BEC9B528EB7F}"/>
              </a:ext>
            </a:extLst>
          </p:cNvPr>
          <p:cNvSpPr txBox="1"/>
          <p:nvPr/>
        </p:nvSpPr>
        <p:spPr>
          <a:xfrm>
            <a:off x="1160426" y="2322873"/>
            <a:ext cx="100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前期调研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查阅文献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681D14-2FB8-4A19-AC6B-2EA7651D979B}"/>
              </a:ext>
            </a:extLst>
          </p:cNvPr>
          <p:cNvSpPr txBox="1"/>
          <p:nvPr/>
        </p:nvSpPr>
        <p:spPr>
          <a:xfrm>
            <a:off x="4539226" y="2346353"/>
            <a:ext cx="1516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后台代码编写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平台，采用微服务架构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878446-4815-4B02-96C2-5AC871F17578}"/>
              </a:ext>
            </a:extLst>
          </p:cNvPr>
          <p:cNvSpPr txBox="1"/>
          <p:nvPr/>
        </p:nvSpPr>
        <p:spPr>
          <a:xfrm>
            <a:off x="9711879" y="3669143"/>
            <a:ext cx="141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设计说明书的调整，定稿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FDA703-5ADF-41A7-8D81-87967C4D4CF4}"/>
              </a:ext>
            </a:extLst>
          </p:cNvPr>
          <p:cNvSpPr txBox="1"/>
          <p:nvPr/>
        </p:nvSpPr>
        <p:spPr>
          <a:xfrm>
            <a:off x="6277351" y="3696970"/>
            <a:ext cx="127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前端界面搭建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46334AB-5584-421B-BF9B-437C28D55051}"/>
              </a:ext>
            </a:extLst>
          </p:cNvPr>
          <p:cNvGrpSpPr/>
          <p:nvPr/>
        </p:nvGrpSpPr>
        <p:grpSpPr>
          <a:xfrm>
            <a:off x="1410768" y="3536949"/>
            <a:ext cx="492443" cy="1135381"/>
            <a:chOff x="1351611" y="3588702"/>
            <a:chExt cx="492443" cy="1135381"/>
          </a:xfrm>
          <a:solidFill>
            <a:schemeClr val="bg2">
              <a:lumMod val="90000"/>
            </a:schemeClr>
          </a:solidFill>
        </p:grpSpPr>
        <p:sp>
          <p:nvSpPr>
            <p:cNvPr id="28" name="五边形 26">
              <a:extLst>
                <a:ext uri="{FF2B5EF4-FFF2-40B4-BE49-F238E27FC236}">
                  <a16:creationId xmlns:a16="http://schemas.microsoft.com/office/drawing/2014/main" id="{334D012A-9418-4D32-9109-F38984060E60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81C4AC7-29B6-4787-A7E7-DA3CD2B79170}"/>
                </a:ext>
              </a:extLst>
            </p:cNvPr>
            <p:cNvSpPr txBox="1"/>
            <p:nvPr/>
          </p:nvSpPr>
          <p:spPr>
            <a:xfrm>
              <a:off x="1351611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4B80D2C-3D87-4ACB-A016-08CCB4CD9385}"/>
              </a:ext>
            </a:extLst>
          </p:cNvPr>
          <p:cNvGrpSpPr/>
          <p:nvPr/>
        </p:nvGrpSpPr>
        <p:grpSpPr>
          <a:xfrm>
            <a:off x="8497370" y="3536949"/>
            <a:ext cx="492443" cy="1135381"/>
            <a:chOff x="1351613" y="3588702"/>
            <a:chExt cx="492443" cy="1135381"/>
          </a:xfrm>
          <a:solidFill>
            <a:schemeClr val="bg2">
              <a:lumMod val="90000"/>
            </a:schemeClr>
          </a:solidFill>
        </p:grpSpPr>
        <p:sp>
          <p:nvSpPr>
            <p:cNvPr id="31" name="五边形 30">
              <a:extLst>
                <a:ext uri="{FF2B5EF4-FFF2-40B4-BE49-F238E27FC236}">
                  <a16:creationId xmlns:a16="http://schemas.microsoft.com/office/drawing/2014/main" id="{9FCE7AB4-7AEC-49EA-AE93-0834B6E68F72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6D68FE-71B2-423B-9ED2-2CA1C4F31E5B}"/>
                </a:ext>
              </a:extLst>
            </p:cNvPr>
            <p:cNvSpPr txBox="1"/>
            <p:nvPr/>
          </p:nvSpPr>
          <p:spPr>
            <a:xfrm>
              <a:off x="1351613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0F34B1D-1846-4286-9BD9-7C4D73783F8C}"/>
              </a:ext>
            </a:extLst>
          </p:cNvPr>
          <p:cNvGrpSpPr/>
          <p:nvPr/>
        </p:nvGrpSpPr>
        <p:grpSpPr>
          <a:xfrm>
            <a:off x="4946451" y="3536949"/>
            <a:ext cx="492443" cy="1135381"/>
            <a:chOff x="1351614" y="3588702"/>
            <a:chExt cx="492443" cy="1135381"/>
          </a:xfrm>
          <a:solidFill>
            <a:schemeClr val="bg2">
              <a:lumMod val="90000"/>
            </a:schemeClr>
          </a:solidFill>
        </p:grpSpPr>
        <p:sp>
          <p:nvSpPr>
            <p:cNvPr id="34" name="五边形 33">
              <a:extLst>
                <a:ext uri="{FF2B5EF4-FFF2-40B4-BE49-F238E27FC236}">
                  <a16:creationId xmlns:a16="http://schemas.microsoft.com/office/drawing/2014/main" id="{8FBD8EB8-0C50-4D72-B5F8-2BF0D9AFEA14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3AB6F34-4B88-4999-9D5C-D6C1C0733C45}"/>
                </a:ext>
              </a:extLst>
            </p:cNvPr>
            <p:cNvSpPr txBox="1"/>
            <p:nvPr/>
          </p:nvSpPr>
          <p:spPr>
            <a:xfrm>
              <a:off x="1351614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9E2D771-66B2-40E1-8137-6393B86DAE40}"/>
              </a:ext>
            </a:extLst>
          </p:cNvPr>
          <p:cNvGrpSpPr/>
          <p:nvPr/>
        </p:nvGrpSpPr>
        <p:grpSpPr>
          <a:xfrm rot="10800000">
            <a:off x="3132880" y="2028189"/>
            <a:ext cx="492443" cy="1135381"/>
            <a:chOff x="1351603" y="3588702"/>
            <a:chExt cx="492443" cy="1135381"/>
          </a:xfrm>
          <a:solidFill>
            <a:schemeClr val="bg2">
              <a:lumMod val="90000"/>
            </a:schemeClr>
          </a:solidFill>
        </p:grpSpPr>
        <p:sp>
          <p:nvSpPr>
            <p:cNvPr id="37" name="五边形 47">
              <a:extLst>
                <a:ext uri="{FF2B5EF4-FFF2-40B4-BE49-F238E27FC236}">
                  <a16:creationId xmlns:a16="http://schemas.microsoft.com/office/drawing/2014/main" id="{94D143B5-1579-48F9-9F49-D5F29F99983E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4501BC0-D471-420E-971B-8A067E866A44}"/>
                </a:ext>
              </a:extLst>
            </p:cNvPr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42A3A45-147D-4F03-B3B6-22AB6794589E}"/>
              </a:ext>
            </a:extLst>
          </p:cNvPr>
          <p:cNvGrpSpPr/>
          <p:nvPr/>
        </p:nvGrpSpPr>
        <p:grpSpPr>
          <a:xfrm rot="10800000">
            <a:off x="6668560" y="2028189"/>
            <a:ext cx="492443" cy="1135381"/>
            <a:chOff x="1351603" y="3588702"/>
            <a:chExt cx="492443" cy="1135381"/>
          </a:xfrm>
          <a:solidFill>
            <a:schemeClr val="bg2">
              <a:lumMod val="90000"/>
            </a:schemeClr>
          </a:solidFill>
        </p:grpSpPr>
        <p:sp>
          <p:nvSpPr>
            <p:cNvPr id="40" name="五边形 50">
              <a:extLst>
                <a:ext uri="{FF2B5EF4-FFF2-40B4-BE49-F238E27FC236}">
                  <a16:creationId xmlns:a16="http://schemas.microsoft.com/office/drawing/2014/main" id="{CA2DF80D-F43E-4964-B926-9BC7D6556076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09EFF5A-5358-4A74-ACBB-163D4503F8A3}"/>
                </a:ext>
              </a:extLst>
            </p:cNvPr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F749E8E-2A7C-460D-8E03-32F5ADE530A9}"/>
              </a:ext>
            </a:extLst>
          </p:cNvPr>
          <p:cNvGrpSpPr/>
          <p:nvPr/>
        </p:nvGrpSpPr>
        <p:grpSpPr>
          <a:xfrm rot="10800000">
            <a:off x="10151246" y="2028189"/>
            <a:ext cx="492443" cy="1135381"/>
            <a:chOff x="1351603" y="3588702"/>
            <a:chExt cx="492443" cy="1135381"/>
          </a:xfrm>
          <a:solidFill>
            <a:schemeClr val="bg2">
              <a:lumMod val="90000"/>
            </a:schemeClr>
          </a:solidFill>
        </p:grpSpPr>
        <p:sp>
          <p:nvSpPr>
            <p:cNvPr id="43" name="五边形 53">
              <a:extLst>
                <a:ext uri="{FF2B5EF4-FFF2-40B4-BE49-F238E27FC236}">
                  <a16:creationId xmlns:a16="http://schemas.microsoft.com/office/drawing/2014/main" id="{EB996556-74AB-4953-8121-F646C0A972F9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FEAB29B-6E08-478F-B566-3FA4A0035EB5}"/>
                </a:ext>
              </a:extLst>
            </p:cNvPr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3871C56D-C8BB-4256-BC17-1A140636A8C1}"/>
              </a:ext>
            </a:extLst>
          </p:cNvPr>
          <p:cNvSpPr txBox="1"/>
          <p:nvPr/>
        </p:nvSpPr>
        <p:spPr>
          <a:xfrm>
            <a:off x="7996085" y="2304105"/>
            <a:ext cx="148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调试系统，编写设计说明书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1FEE048-B1B0-4877-A5CF-17514A148DAF}"/>
              </a:ext>
            </a:extLst>
          </p:cNvPr>
          <p:cNvSpPr txBox="1"/>
          <p:nvPr/>
        </p:nvSpPr>
        <p:spPr>
          <a:xfrm>
            <a:off x="1461397" y="921434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algn="dist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sym typeface="+mn-lt"/>
              </a:rPr>
              <a:t>本设计的</a:t>
            </a: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计划与安排</a:t>
            </a:r>
          </a:p>
        </p:txBody>
      </p:sp>
    </p:spTree>
    <p:extLst>
      <p:ext uri="{BB962C8B-B14F-4D97-AF65-F5344CB8AC3E}">
        <p14:creationId xmlns:p14="http://schemas.microsoft.com/office/powerpoint/2010/main" val="3296309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53          _4"/>
          <p:cNvSpPr txBox="1">
            <a:spLocks noChangeArrowheads="1"/>
          </p:cNvSpPr>
          <p:nvPr/>
        </p:nvSpPr>
        <p:spPr bwMode="auto">
          <a:xfrm>
            <a:off x="6460435" y="2332312"/>
            <a:ext cx="4563166" cy="250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117" tIns="45561" rIns="91117" bIns="4556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30480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月上旬—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月下旬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完成需求分析，开题报告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月上旬—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月中旬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完成系统的主体搭建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月中旬—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月下旬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中期检查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月上旬—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月上旬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设计、设计说明书修改、完善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月中旬—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月下旬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设计、设计说明书定稿、评阅及答辩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" b="6130"/>
          <a:stretch/>
        </p:blipFill>
        <p:spPr>
          <a:xfrm>
            <a:off x="1168400" y="1971202"/>
            <a:ext cx="5066002" cy="33287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E300586-F1EA-4FED-A715-93CB1D05DC5F}"/>
              </a:ext>
            </a:extLst>
          </p:cNvPr>
          <p:cNvSpPr txBox="1"/>
          <p:nvPr/>
        </p:nvSpPr>
        <p:spPr>
          <a:xfrm>
            <a:off x="1461397" y="921434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algn="dist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sym typeface="+mn-lt"/>
              </a:rPr>
              <a:t>本设计的</a:t>
            </a: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计划与安排</a:t>
            </a:r>
          </a:p>
        </p:txBody>
      </p:sp>
    </p:spTree>
    <p:extLst>
      <p:ext uri="{BB962C8B-B14F-4D97-AF65-F5344CB8AC3E}">
        <p14:creationId xmlns:p14="http://schemas.microsoft.com/office/powerpoint/2010/main" val="1573024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16332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11413" y="2875002"/>
            <a:ext cx="2649778" cy="1107996"/>
            <a:chOff x="4711413" y="2875002"/>
            <a:chExt cx="2649778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5018022" y="2875002"/>
              <a:ext cx="21170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>
                  <a:cs typeface="+mn-ea"/>
                  <a:sym typeface="+mn-lt"/>
                </a:rPr>
                <a:t>谢谢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361191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711413" y="3032262"/>
              <a:ext cx="0" cy="91388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750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384881" y="1700051"/>
            <a:ext cx="5090117" cy="3826502"/>
            <a:chOff x="1809729" y="1771075"/>
            <a:chExt cx="3613171" cy="3826502"/>
          </a:xfrm>
        </p:grpSpPr>
        <p:sp>
          <p:nvSpPr>
            <p:cNvPr id="8" name="文本框 7"/>
            <p:cNvSpPr txBox="1"/>
            <p:nvPr/>
          </p:nvSpPr>
          <p:spPr>
            <a:xfrm>
              <a:off x="2587775" y="4032603"/>
              <a:ext cx="2835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dist"/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本设计的技术方案和已开展工作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87775" y="5120854"/>
              <a:ext cx="2835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dist"/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sym typeface="+mn-lt"/>
                </a:rPr>
                <a:t>本设计的</a:t>
              </a:r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计划与安排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09729" y="1771075"/>
              <a:ext cx="480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prstClr val="black"/>
                  </a:solidFill>
                  <a:cs typeface="+mn-ea"/>
                  <a:sym typeface="+mn-lt"/>
                </a:rPr>
                <a:t>壹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359118" y="1853280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1823770" y="2872169"/>
              <a:ext cx="480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prstClr val="black"/>
                  </a:solidFill>
                  <a:cs typeface="+mn-ea"/>
                  <a:sym typeface="+mn-lt"/>
                </a:rPr>
                <a:t>贰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7811" y="3973263"/>
              <a:ext cx="480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prstClr val="black"/>
                  </a:solidFill>
                  <a:cs typeface="+mn-ea"/>
                  <a:sym typeface="+mn-lt"/>
                </a:rPr>
                <a:t>叁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51852" y="5074357"/>
              <a:ext cx="480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prstClr val="black"/>
                  </a:solidFill>
                  <a:cs typeface="+mn-ea"/>
                  <a:sym typeface="+mn-lt"/>
                </a:rPr>
                <a:t>肆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378599" y="2966679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2396062" y="4060949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>
              <a:off x="2404018" y="5146254"/>
              <a:ext cx="0" cy="376739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1" name="文本框 20"/>
            <p:cNvSpPr txBox="1"/>
            <p:nvPr/>
          </p:nvSpPr>
          <p:spPr>
            <a:xfrm>
              <a:off x="2587775" y="1815179"/>
              <a:ext cx="2835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dist"/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本设计的来源背景与思路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587775" y="2941279"/>
              <a:ext cx="2835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清刻本悦宋简体" panose="02000000000000000000" charset="-122"/>
                  <a:ea typeface="方正清刻本悦宋简体" panose="02000000000000000000" charset="-122"/>
                </a:defRPr>
              </a:lvl1pPr>
            </a:lstStyle>
            <a:p>
              <a:pPr algn="dist"/>
              <a:r>
                <a: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本设计的设计思路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14663" y="2477041"/>
            <a:ext cx="923330" cy="1981200"/>
            <a:chOff x="8748125" y="2477041"/>
            <a:chExt cx="923330" cy="1981200"/>
          </a:xfrm>
        </p:grpSpPr>
        <p:sp>
          <p:nvSpPr>
            <p:cNvPr id="5" name="文本框 4"/>
            <p:cNvSpPr txBox="1"/>
            <p:nvPr/>
          </p:nvSpPr>
          <p:spPr>
            <a:xfrm>
              <a:off x="8748125" y="2661277"/>
              <a:ext cx="923330" cy="16370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480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目录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8820436" y="2477041"/>
              <a:ext cx="80021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20436" y="4458241"/>
              <a:ext cx="800219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804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04638" y="2910643"/>
            <a:ext cx="5582922" cy="707886"/>
            <a:chOff x="3819618" y="3122595"/>
            <a:chExt cx="4867317" cy="707886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prstClr val="black"/>
                  </a:solidFill>
                  <a:cs typeface="+mn-ea"/>
                  <a:sym typeface="+mn-lt"/>
                </a:rPr>
                <a:t>壹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623481" y="3184438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4950110" y="3205202"/>
              <a:ext cx="373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本设计的来源背景与思路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0381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4650" y="34289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8"/>
          <p:cNvSpPr/>
          <p:nvPr/>
        </p:nvSpPr>
        <p:spPr>
          <a:xfrm>
            <a:off x="1995240" y="2822955"/>
            <a:ext cx="5035876" cy="1512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zh-CN" sz="1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为提高学校的毕业答辩流程的效率，使毕业答辩的过程更加规范高效，因此开发基于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.Net</a:t>
            </a:r>
            <a:r>
              <a:rPr lang="zh-CN" altLang="zh-CN" sz="16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的毕业答辩过程管理系统。本系统以毕业答辩的流程为中心，在完成答辩流程的同时，提高毕业答辩的效率和结果的准确性。</a:t>
            </a:r>
            <a:endParaRPr sz="1600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5240" y="2000025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设计的来源和背景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2" r="689" b="13504"/>
          <a:stretch/>
        </p:blipFill>
        <p:spPr>
          <a:xfrm>
            <a:off x="8232612" y="2173151"/>
            <a:ext cx="3286470" cy="27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98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74650" y="34289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8">
            <a:extLst>
              <a:ext uri="{FF2B5EF4-FFF2-40B4-BE49-F238E27FC236}">
                <a16:creationId xmlns:a16="http://schemas.microsoft.com/office/drawing/2014/main" id="{F83A0156-09C1-4478-8CCA-561C909BCFED}"/>
              </a:ext>
            </a:extLst>
          </p:cNvPr>
          <p:cNvGrpSpPr>
            <a:grpSpLocks/>
          </p:cNvGrpSpPr>
          <p:nvPr/>
        </p:nvGrpSpPr>
        <p:grpSpPr bwMode="auto">
          <a:xfrm>
            <a:off x="4565214" y="3213510"/>
            <a:ext cx="337328" cy="337328"/>
            <a:chOff x="4150174" y="3247547"/>
            <a:chExt cx="371475" cy="371475"/>
          </a:xfrm>
        </p:grpSpPr>
        <p:sp>
          <p:nvSpPr>
            <p:cNvPr id="5" name="Freeform 1801">
              <a:extLst>
                <a:ext uri="{FF2B5EF4-FFF2-40B4-BE49-F238E27FC236}">
                  <a16:creationId xmlns:a16="http://schemas.microsoft.com/office/drawing/2014/main" id="{59280271-AFF3-42F6-B8C3-776D0B9CC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0174" y="3247547"/>
              <a:ext cx="371475" cy="371475"/>
            </a:xfrm>
            <a:custGeom>
              <a:avLst/>
              <a:gdLst>
                <a:gd name="T0" fmla="*/ 5943600 w 102"/>
                <a:gd name="T1" fmla="*/ 932330 h 102"/>
                <a:gd name="T2" fmla="*/ 10954871 w 102"/>
                <a:gd name="T3" fmla="*/ 5943600 h 102"/>
                <a:gd name="T4" fmla="*/ 5943600 w 102"/>
                <a:gd name="T5" fmla="*/ 10954871 h 102"/>
                <a:gd name="T6" fmla="*/ 932330 w 102"/>
                <a:gd name="T7" fmla="*/ 5943600 h 102"/>
                <a:gd name="T8" fmla="*/ 5943600 w 102"/>
                <a:gd name="T9" fmla="*/ 932330 h 102"/>
                <a:gd name="T10" fmla="*/ 5943600 w 102"/>
                <a:gd name="T11" fmla="*/ 0 h 102"/>
                <a:gd name="T12" fmla="*/ 0 w 102"/>
                <a:gd name="T13" fmla="*/ 5943600 h 102"/>
                <a:gd name="T14" fmla="*/ 5943600 w 102"/>
                <a:gd name="T15" fmla="*/ 11887200 h 102"/>
                <a:gd name="T16" fmla="*/ 11887200 w 102"/>
                <a:gd name="T17" fmla="*/ 5943600 h 102"/>
                <a:gd name="T18" fmla="*/ 5943600 w 102"/>
                <a:gd name="T19" fmla="*/ 0 h 1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2"/>
                <a:gd name="T31" fmla="*/ 0 h 102"/>
                <a:gd name="T32" fmla="*/ 102 w 102"/>
                <a:gd name="T33" fmla="*/ 102 h 1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2" h="102">
                  <a:moveTo>
                    <a:pt x="51" y="8"/>
                  </a:moveTo>
                  <a:cubicBezTo>
                    <a:pt x="75" y="8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8" y="75"/>
                    <a:pt x="8" y="51"/>
                  </a:cubicBezTo>
                  <a:cubicBezTo>
                    <a:pt x="8" y="27"/>
                    <a:pt x="27" y="8"/>
                    <a:pt x="51" y="8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36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Oval 1803">
              <a:extLst>
                <a:ext uri="{FF2B5EF4-FFF2-40B4-BE49-F238E27FC236}">
                  <a16:creationId xmlns:a16="http://schemas.microsoft.com/office/drawing/2014/main" id="{FB5EB9A8-486A-4340-A06A-D26B83C26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506" y="3375014"/>
              <a:ext cx="58271" cy="5827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496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7403DEF-0B1A-4495-A22A-5DAC8E6A777C}"/>
              </a:ext>
            </a:extLst>
          </p:cNvPr>
          <p:cNvSpPr txBox="1"/>
          <p:nvPr/>
        </p:nvSpPr>
        <p:spPr>
          <a:xfrm>
            <a:off x="2045104" y="2216699"/>
            <a:ext cx="121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前期调研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E2F3E8-F632-4553-9DFD-57C97084C3C8}"/>
              </a:ext>
            </a:extLst>
          </p:cNvPr>
          <p:cNvSpPr txBox="1"/>
          <p:nvPr/>
        </p:nvSpPr>
        <p:spPr>
          <a:xfrm>
            <a:off x="4305531" y="2225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77">
                <a:solidFill>
                  <a:srgbClr val="D3B57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需求分析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06688-D325-403A-B20D-064974BD7C4D}"/>
              </a:ext>
            </a:extLst>
          </p:cNvPr>
          <p:cNvSpPr txBox="1"/>
          <p:nvPr/>
        </p:nvSpPr>
        <p:spPr>
          <a:xfrm>
            <a:off x="6522591" y="22264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77">
                <a:solidFill>
                  <a:srgbClr val="D3B57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系统实施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B80C02-1E62-49EB-B38B-6A283FA2BA15}"/>
              </a:ext>
            </a:extLst>
          </p:cNvPr>
          <p:cNvSpPr txBox="1"/>
          <p:nvPr/>
        </p:nvSpPr>
        <p:spPr>
          <a:xfrm>
            <a:off x="1470188" y="3699930"/>
            <a:ext cx="211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向老师、同学请教同时在网上查阅相关资料，最后整理汇总出系统的主要需求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28409" y="2912014"/>
            <a:ext cx="99222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 flipV="1">
            <a:off x="2310334" y="2700763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 flipV="1">
            <a:off x="4549190" y="2706707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菱形 15"/>
          <p:cNvSpPr/>
          <p:nvPr/>
        </p:nvSpPr>
        <p:spPr>
          <a:xfrm flipV="1">
            <a:off x="6791806" y="2711090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914010-4EBF-4469-9344-F1273646DA46}"/>
              </a:ext>
            </a:extLst>
          </p:cNvPr>
          <p:cNvSpPr txBox="1"/>
          <p:nvPr/>
        </p:nvSpPr>
        <p:spPr>
          <a:xfrm>
            <a:off x="1641817" y="1481491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本设计的设计思路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93B703-5AA0-4460-9166-890B56A7B2DE}"/>
              </a:ext>
            </a:extLst>
          </p:cNvPr>
          <p:cNvSpPr txBox="1"/>
          <p:nvPr/>
        </p:nvSpPr>
        <p:spPr>
          <a:xfrm>
            <a:off x="8767951" y="22163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577">
                <a:solidFill>
                  <a:srgbClr val="D3B57A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测试部署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E06AEC0E-F706-4B6C-B533-38BFD20F6E04}"/>
              </a:ext>
            </a:extLst>
          </p:cNvPr>
          <p:cNvSpPr/>
          <p:nvPr/>
        </p:nvSpPr>
        <p:spPr>
          <a:xfrm flipV="1">
            <a:off x="9037166" y="2700930"/>
            <a:ext cx="433264" cy="422502"/>
          </a:xfrm>
          <a:prstGeom prst="diamond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863A27-5CE4-4765-8CFD-B178145A0AA6}"/>
              </a:ext>
            </a:extLst>
          </p:cNvPr>
          <p:cNvSpPr txBox="1"/>
          <p:nvPr/>
        </p:nvSpPr>
        <p:spPr>
          <a:xfrm>
            <a:off x="3709044" y="3669303"/>
            <a:ext cx="2113555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根据前期调研的情况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进行相应的需求分析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从而可以完成项目要求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B2B79B-1AD4-495D-8272-0EADE52D6340}"/>
              </a:ext>
            </a:extLst>
          </p:cNvPr>
          <p:cNvSpPr txBox="1"/>
          <p:nvPr/>
        </p:nvSpPr>
        <p:spPr>
          <a:xfrm>
            <a:off x="5947900" y="3669303"/>
            <a:ext cx="2113555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完成系统的数据库搭建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后台代码的编写以及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前端界面的搭建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755534-F409-4C6A-9C6C-31274F948A2E}"/>
              </a:ext>
            </a:extLst>
          </p:cNvPr>
          <p:cNvSpPr txBox="1"/>
          <p:nvPr/>
        </p:nvSpPr>
        <p:spPr>
          <a:xfrm>
            <a:off x="8193035" y="3665091"/>
            <a:ext cx="2113555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对系统进行功能性的测试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>
              <a:spcBef>
                <a:spcPts val="788"/>
              </a:spcBef>
            </a:pPr>
            <a:r>
              <a:rPr lang="zh-CN" altLang="en-US" sz="1200" dirty="0">
                <a:solidFill>
                  <a:prstClr val="black"/>
                </a:solidFill>
                <a:cs typeface="+mn-ea"/>
                <a:sym typeface="+mn-lt"/>
              </a:rPr>
              <a:t>调试完成后部署</a:t>
            </a:r>
            <a:endParaRPr lang="en-US" altLang="zh-CN" sz="12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2033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39716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19618" y="3122595"/>
            <a:ext cx="5083082" cy="707886"/>
            <a:chOff x="3819618" y="3122595"/>
            <a:chExt cx="5083082" cy="707886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>
                  <a:solidFill>
                    <a:prstClr val="black"/>
                  </a:solidFill>
                  <a:cs typeface="+mn-ea"/>
                  <a:sym typeface="+mn-lt"/>
                </a:rPr>
                <a:t>贰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708618" y="3187700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5165875" y="3217902"/>
              <a:ext cx="373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本设计的设计目标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2625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4650" y="34289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1817" y="1481491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本设计的设计目标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352089B-D044-4419-926F-91374977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DB3357-E9AF-43E9-A255-AF1AFDDD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188ABAE-1551-4974-855E-1ED4D00F5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32981"/>
              </p:ext>
            </p:extLst>
          </p:nvPr>
        </p:nvGraphicFramePr>
        <p:xfrm>
          <a:off x="1192795" y="1976341"/>
          <a:ext cx="9806409" cy="305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270086" imgH="3505216" progId="Visio.Drawing.15">
                  <p:embed/>
                </p:oleObj>
              </mc:Choice>
              <mc:Fallback>
                <p:oleObj name="Visio" r:id="rId3" imgW="11270086" imgH="350521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795" y="1976341"/>
                        <a:ext cx="9806409" cy="3053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530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74650" y="342891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658" y="1493849"/>
            <a:ext cx="2257164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A3AE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lt"/>
              </a:rPr>
              <a:t>本设计的设计目标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352089B-D044-4419-926F-91374977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id="{01155532-E1F0-4D14-A1B3-42A70DA5453C}"/>
              </a:ext>
            </a:extLst>
          </p:cNvPr>
          <p:cNvSpPr/>
          <p:nvPr/>
        </p:nvSpPr>
        <p:spPr>
          <a:xfrm>
            <a:off x="1943658" y="2118962"/>
            <a:ext cx="1882514" cy="2620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5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b="1" kern="100" dirty="0">
                <a:solidFill>
                  <a:srgbClr val="E7E6E6">
                    <a:lumMod val="2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设计要点</a:t>
            </a:r>
            <a:endParaRPr lang="en-US" altLang="zh-CN" sz="1600" b="1" kern="100" dirty="0">
              <a:solidFill>
                <a:srgbClr val="E7E6E6">
                  <a:lumMod val="25000"/>
                </a:srgbClr>
              </a:solidFill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kern="100" dirty="0">
                <a:solidFill>
                  <a:srgbClr val="E7E6E6">
                    <a:lumMod val="25000"/>
                  </a:srgbClr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用户身份</a:t>
            </a:r>
            <a:endParaRPr lang="en-US" altLang="zh-CN" sz="1600" kern="100" dirty="0">
              <a:solidFill>
                <a:srgbClr val="E7E6E6">
                  <a:lumMod val="25000"/>
                </a:srgbClr>
              </a:solidFill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kern="100" dirty="0">
                <a:solidFill>
                  <a:srgbClr val="E7E6E6">
                    <a:lumMod val="25000"/>
                  </a:srgbClr>
                </a:solidFill>
                <a:latin typeface="Noteworthy Bold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答辩顺序及状态</a:t>
            </a:r>
            <a:endParaRPr lang="en-US" altLang="zh-CN" sz="1600" kern="100" dirty="0">
              <a:solidFill>
                <a:srgbClr val="E7E6E6">
                  <a:lumMod val="25000"/>
                </a:srgbClr>
              </a:solidFill>
              <a:latin typeface="Noteworthy Bold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kern="100" dirty="0">
                <a:solidFill>
                  <a:srgbClr val="E7E6E6">
                    <a:lumMod val="25000"/>
                  </a:srgbClr>
                </a:solidFill>
                <a:latin typeface="Noteworthy Bold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文件上传</a:t>
            </a:r>
            <a:r>
              <a:rPr lang="en-US" altLang="zh-CN" sz="1600" kern="100" dirty="0">
                <a:solidFill>
                  <a:srgbClr val="E7E6E6">
                    <a:lumMod val="25000"/>
                  </a:srgbClr>
                </a:solidFill>
                <a:latin typeface="Noteworthy Bold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/</a:t>
            </a:r>
            <a:r>
              <a:rPr lang="zh-CN" altLang="en-US" sz="1600" kern="100" dirty="0">
                <a:solidFill>
                  <a:srgbClr val="E7E6E6">
                    <a:lumMod val="25000"/>
                  </a:srgbClr>
                </a:solidFill>
                <a:latin typeface="Noteworthy Bold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下载</a:t>
            </a:r>
            <a:endParaRPr lang="en-US" altLang="zh-CN" sz="1600" kern="100" dirty="0">
              <a:solidFill>
                <a:srgbClr val="E7E6E6">
                  <a:lumMod val="25000"/>
                </a:srgbClr>
              </a:solidFill>
              <a:latin typeface="Noteworthy Bold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kern="100" dirty="0">
                <a:solidFill>
                  <a:srgbClr val="E7E6E6">
                    <a:lumMod val="25000"/>
                  </a:srgbClr>
                </a:solidFill>
                <a:latin typeface="Noteworthy Bold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流程控制</a:t>
            </a:r>
            <a:endParaRPr lang="en-US" altLang="zh-CN" sz="1600" kern="100" dirty="0">
              <a:solidFill>
                <a:srgbClr val="E7E6E6">
                  <a:lumMod val="25000"/>
                </a:srgbClr>
              </a:solidFill>
              <a:latin typeface="Noteworthy Bold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kern="100" dirty="0">
                <a:solidFill>
                  <a:srgbClr val="E7E6E6">
                    <a:lumMod val="25000"/>
                  </a:srgbClr>
                </a:solidFill>
                <a:latin typeface="Noteworthy Bold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评价机制</a:t>
            </a:r>
            <a:endParaRPr lang="en-US" altLang="zh-CN" sz="1600" kern="100" dirty="0">
              <a:solidFill>
                <a:srgbClr val="E7E6E6">
                  <a:lumMod val="25000"/>
                </a:srgbClr>
              </a:solidFill>
              <a:latin typeface="Noteworthy Bold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zh-CN" altLang="en-US" sz="1600" kern="100" dirty="0">
                <a:solidFill>
                  <a:srgbClr val="E7E6E6">
                    <a:lumMod val="25000"/>
                  </a:srgbClr>
                </a:solidFill>
                <a:latin typeface="Noteworthy Bold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结果导出</a:t>
            </a:r>
            <a:endParaRPr sz="1600" kern="100" dirty="0">
              <a:solidFill>
                <a:srgbClr val="E7E6E6">
                  <a:lumMod val="25000"/>
                </a:srgbClr>
              </a:solidFill>
              <a:latin typeface="Noteworthy Bold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424EEA-CB28-49F3-819D-94CE2F257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81" y="1481491"/>
            <a:ext cx="7456845" cy="38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7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12192000" cy="689768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74650" y="370585"/>
            <a:ext cx="11442700" cy="62119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4519" y="577516"/>
            <a:ext cx="10886172" cy="574628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914885" y="2958180"/>
            <a:ext cx="6362230" cy="1036714"/>
            <a:chOff x="3819618" y="3122595"/>
            <a:chExt cx="4577843" cy="1036714"/>
          </a:xfrm>
        </p:grpSpPr>
        <p:sp>
          <p:nvSpPr>
            <p:cNvPr id="8" name="文本框 7"/>
            <p:cNvSpPr txBox="1"/>
            <p:nvPr/>
          </p:nvSpPr>
          <p:spPr>
            <a:xfrm>
              <a:off x="3910691" y="3122595"/>
              <a:ext cx="4803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>
                  <a:solidFill>
                    <a:prstClr val="black"/>
                  </a:solidFill>
                  <a:cs typeface="+mn-ea"/>
                  <a:sym typeface="+mn-lt"/>
                </a:rPr>
                <a:t>叁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478657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0" name="文本框 9"/>
            <p:cNvSpPr txBox="1"/>
            <p:nvPr/>
          </p:nvSpPr>
          <p:spPr>
            <a:xfrm>
              <a:off x="4660636" y="3205202"/>
              <a:ext cx="37368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ea"/>
                  <a:sym typeface="+mn-lt"/>
                </a:rPr>
                <a:t>本设计的技术方案和已开展工作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819618" y="3205202"/>
              <a:ext cx="0" cy="58420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693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4irai3l">
      <a:majorFont>
        <a:latin typeface="DengXian" panose="020F0302020204030204"/>
        <a:ea typeface="DengXian"/>
        <a:cs typeface=""/>
      </a:majorFont>
      <a:minorFont>
        <a:latin typeface="DengXian" panose="020F0502020204030204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716</Words>
  <Application>Microsoft Office PowerPoint</Application>
  <PresentationFormat>宽屏</PresentationFormat>
  <Paragraphs>104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Noteworthy Bold</vt:lpstr>
      <vt:lpstr>DengXian</vt:lpstr>
      <vt:lpstr>微软雅黑</vt:lpstr>
      <vt:lpstr>Arial</vt:lpstr>
      <vt:lpstr>Calibri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张 卫康</cp:lastModifiedBy>
  <cp:revision>60</cp:revision>
  <dcterms:created xsi:type="dcterms:W3CDTF">2018-06-27T03:46:17Z</dcterms:created>
  <dcterms:modified xsi:type="dcterms:W3CDTF">2021-02-22T12:18:10Z</dcterms:modified>
</cp:coreProperties>
</file>