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78" r:id="rId4"/>
    <p:sldId id="279" r:id="rId5"/>
    <p:sldId id="282" r:id="rId6"/>
    <p:sldId id="283" r:id="rId7"/>
    <p:sldId id="285" r:id="rId8"/>
    <p:sldId id="286" r:id="rId9"/>
    <p:sldId id="280" r:id="rId10"/>
    <p:sldId id="281" r:id="rId11"/>
    <p:sldId id="284" r:id="rId12"/>
    <p:sldId id="272" r:id="rId13"/>
  </p:sldIdLst>
  <p:sldSz cx="24382413" cy="13716000"/>
  <p:notesSz cx="6858000" cy="9144000"/>
  <p:embeddedFontLst>
    <p:embeddedFont>
      <p:font typeface="Tahoma" panose="020B0604030504040204" pitchFamily="34" charset="0"/>
      <p:regular r:id="rId15"/>
      <p:bold r:id="rId16"/>
      <p:italic r:id="rId17"/>
    </p:embeddedFont>
    <p:embeddedFont>
      <p:font typeface="TT Norms Pro" panose="020B0103030101020204" pitchFamily="34" charset="0"/>
      <p:regular r:id="rId18"/>
      <p:bold r:id="rId19"/>
      <p:italic r:id="rId20"/>
      <p:boldItalic r:id="rId21"/>
    </p:embeddedFont>
    <p:embeddedFont>
      <p:font typeface="TT Norms Pro Medium" panose="020B0103030101020204" pitchFamily="34" charset="0"/>
      <p:regular r:id="rId22"/>
      <p:italic r:id="rId23"/>
    </p:embeddedFont>
  </p:embeddedFontLst>
  <p:custDataLst>
    <p:tags r:id="rId24"/>
  </p:custDataLst>
  <p:defaultTextStyle>
    <a:defPPr>
      <a:defRPr lang="ru-RU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6" userDrawn="1">
          <p15:clr>
            <a:srgbClr val="A4A3A4"/>
          </p15:clr>
        </p15:guide>
        <p15:guide id="2" pos="15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20" autoAdjust="0"/>
    <p:restoredTop sz="84296" autoAdjust="0"/>
  </p:normalViewPr>
  <p:slideViewPr>
    <p:cSldViewPr snapToGrid="0" showGuides="1">
      <p:cViewPr varScale="1">
        <p:scale>
          <a:sx n="49" d="100"/>
          <a:sy n="49" d="100"/>
        </p:scale>
        <p:origin x="200" y="296"/>
      </p:cViewPr>
      <p:guideLst>
        <p:guide orient="horz" pos="7926"/>
        <p:guide pos="1507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508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27D-15EB-40F5-AEC0-AD078B3D9203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FAC02-5901-4D7E-90A5-4DB54C8C6E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66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3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AC02-5901-4D7E-90A5-4DB54C8C6E8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5185743"/>
            <a:ext cx="9952581" cy="3850681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9036424"/>
            <a:ext cx="9952581" cy="199955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Фамилия Имя Отчество</a:t>
            </a:r>
            <a:br>
              <a:rPr lang="ru-RU" dirty="0"/>
            </a:br>
            <a:r>
              <a:rPr lang="ru-RU" dirty="0"/>
              <a:t>Должность спикера в одну</a:t>
            </a:r>
            <a:br>
              <a:rPr lang="ru-RU" dirty="0"/>
            </a:br>
            <a:r>
              <a:rPr lang="ru-RU" dirty="0"/>
              <a:t>или более строк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560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формирует приоритетные направления научно-исследовательской деятельности университета </a:t>
            </a:r>
            <a:br>
              <a:rPr lang="ru-RU" dirty="0"/>
            </a:br>
            <a:r>
              <a:rPr lang="ru-RU" dirty="0"/>
              <a:t>с целью создания и освоения </a:t>
            </a:r>
            <a:br>
              <a:rPr lang="ru-RU" dirty="0"/>
            </a:br>
            <a:r>
              <a:rPr lang="ru-RU" dirty="0"/>
              <a:t>новых технологий, становления </a:t>
            </a:r>
            <a:br>
              <a:rPr lang="ru-RU" dirty="0"/>
            </a:br>
            <a:r>
              <a:rPr lang="ru-RU" dirty="0"/>
              <a:t>и развития научных школ</a:t>
            </a:r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338232" y="7037794"/>
            <a:ext cx="6897051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Достижения науки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7037794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Научное сообщество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4389" y="7037793"/>
            <a:ext cx="6937374" cy="59355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События отрасли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8674101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Управление науки занимается развитием научно-технического потенциала подразделений университета, отдельных сотрудников и университета</a:t>
            </a:r>
            <a:br>
              <a:rPr lang="ru-RU" dirty="0"/>
            </a:br>
            <a:r>
              <a:rPr lang="ru-RU" dirty="0"/>
              <a:t>в целом, способствует правовой охране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54996" y="7924800"/>
            <a:ext cx="6936767" cy="37957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Информация о реализуемых образовательных программах,</a:t>
            </a:r>
            <a:br>
              <a:rPr lang="ru-RU" dirty="0"/>
            </a:br>
            <a:r>
              <a:rPr lang="ru-RU" dirty="0"/>
              <a:t>в том числе о реализуемых адаптированных образователь-</a:t>
            </a:r>
            <a:br>
              <a:rPr lang="ru-RU" dirty="0"/>
            </a:br>
            <a:r>
              <a:rPr lang="ru-RU" dirty="0" err="1"/>
              <a:t>ных</a:t>
            </a:r>
            <a:r>
              <a:rPr lang="ru-RU" dirty="0"/>
              <a:t> программах, с указанием </a:t>
            </a:r>
            <a:br>
              <a:rPr lang="ru-RU" dirty="0"/>
            </a:br>
            <a:r>
              <a:rPr lang="ru-RU" dirty="0"/>
              <a:t>в отношении каждой </a:t>
            </a:r>
            <a:r>
              <a:rPr lang="ru-RU" dirty="0" err="1"/>
              <a:t>образо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 err="1"/>
              <a:t>вательной</a:t>
            </a:r>
            <a:r>
              <a:rPr lang="ru-RU" dirty="0"/>
              <a:t> программы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776190"/>
            <a:ext cx="2217600" cy="18396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1" y="4599790"/>
            <a:ext cx="1764000" cy="2016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00" y="4401790"/>
            <a:ext cx="1924670" cy="2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3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12442825" y="4707604"/>
            <a:ext cx="11939588" cy="571274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4572755"/>
            <a:ext cx="10627535" cy="77002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tx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has been the industry's standard dummy text ever since the 1500s, when an unknown printer took a galley </a:t>
            </a:r>
            <a:br>
              <a:rPr lang="en-US" dirty="0"/>
            </a:br>
            <a:r>
              <a:rPr lang="en-US" dirty="0"/>
              <a:t>of type and scrambled it to make a type </a:t>
            </a:r>
            <a:br>
              <a:rPr lang="en-US" dirty="0"/>
            </a:br>
            <a:r>
              <a:rPr lang="en-US" dirty="0"/>
              <a:t>specimen book. It has survived not only </a:t>
            </a:r>
            <a:br>
              <a:rPr lang="en-US" dirty="0"/>
            </a:br>
            <a:r>
              <a:rPr lang="en-US" dirty="0"/>
              <a:t>five centuries, but also the leap into electronic typesetting, remaining essentially unchanged. It was </a:t>
            </a:r>
            <a:r>
              <a:rPr lang="en-US" dirty="0" err="1"/>
              <a:t>popularised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35339" y="5373052"/>
            <a:ext cx="6937374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1-е место</a:t>
            </a:r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6035946" y="6648450"/>
            <a:ext cx="6936767" cy="33147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 err="1"/>
              <a:t>cреди</a:t>
            </a:r>
            <a:r>
              <a:rPr lang="ru-RU" dirty="0"/>
              <a:t> вузов Проекта 5–100 </a:t>
            </a:r>
            <a:br>
              <a:rPr lang="ru-RU" dirty="0"/>
            </a:br>
            <a:r>
              <a:rPr lang="ru-RU" dirty="0"/>
              <a:t>по количеству публикаций </a:t>
            </a:r>
            <a:br>
              <a:rPr lang="ru-RU" dirty="0"/>
            </a:br>
            <a:r>
              <a:rPr lang="ru-RU" dirty="0"/>
              <a:t>в материаловедении </a:t>
            </a:r>
            <a:br>
              <a:rPr lang="ru-RU" dirty="0"/>
            </a:br>
            <a:r>
              <a:rPr lang="ru-RU" dirty="0"/>
              <a:t>в журналах первого квартиля по SNIP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279" y="5430202"/>
            <a:ext cx="2167200" cy="18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5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0" y="4707604"/>
            <a:ext cx="24382413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7765" y="655320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  <a:p>
            <a:pPr lvl="0"/>
            <a:r>
              <a:rPr lang="en-US" dirty="0"/>
              <a:t>Lorem Ipsum is simply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4" name="Текст 6"/>
          <p:cNvSpPr>
            <a:spLocks noGrp="1"/>
          </p:cNvSpPr>
          <p:nvPr>
            <p:ph type="body" sz="quarter" idx="26" hasCustomPrompt="1"/>
          </p:nvPr>
        </p:nvSpPr>
        <p:spPr>
          <a:xfrm>
            <a:off x="1297765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5" y="9692640"/>
            <a:ext cx="10627535" cy="2057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</a:t>
            </a:r>
            <a:br>
              <a:rPr lang="en-US" dirty="0"/>
            </a:br>
            <a:r>
              <a:rPr lang="en-US" dirty="0"/>
              <a:t>of the printing and typesetting industry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878612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12364228" y="6553200"/>
            <a:ext cx="10627535" cy="51968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  <a:br>
              <a:rPr lang="en-US" dirty="0"/>
            </a:br>
            <a:r>
              <a:rPr lang="en-US" dirty="0"/>
              <a:t>It has survived not only five centuries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30" hasCustomPrompt="1"/>
          </p:nvPr>
        </p:nvSpPr>
        <p:spPr>
          <a:xfrm>
            <a:off x="12364228" y="5646681"/>
            <a:ext cx="106275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</p:spTree>
    <p:extLst>
      <p:ext uri="{BB962C8B-B14F-4D97-AF65-F5344CB8AC3E}">
        <p14:creationId xmlns:p14="http://schemas.microsoft.com/office/powerpoint/2010/main" val="76621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Акцентные плашк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 userDrawn="1"/>
        </p:nvSpPr>
        <p:spPr>
          <a:xfrm>
            <a:off x="1" y="3907504"/>
            <a:ext cx="11668538" cy="7370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7" hasCustomPrompt="1"/>
          </p:nvPr>
        </p:nvSpPr>
        <p:spPr>
          <a:xfrm>
            <a:off x="1297766" y="5697107"/>
            <a:ext cx="9217834" cy="50769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baseline="0">
                <a:solidFill>
                  <a:schemeClr val="bg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8" hasCustomPrompt="1"/>
          </p:nvPr>
        </p:nvSpPr>
        <p:spPr>
          <a:xfrm>
            <a:off x="1297765" y="4790588"/>
            <a:ext cx="9217835" cy="103986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 b="0" baseline="0">
                <a:solidFill>
                  <a:schemeClr val="accent2"/>
                </a:solidFill>
                <a:latin typeface="TT Norms Pro Medium" panose="020B0103030101020204" pitchFamily="34" charset="0"/>
              </a:defRPr>
            </a:lvl1pPr>
          </a:lstStyle>
          <a:p>
            <a:pPr lvl="0"/>
            <a:r>
              <a:rPr lang="en-US" dirty="0"/>
              <a:t>Lorem Ipsum Lorem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4370696"/>
            <a:ext cx="3749905" cy="209748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6468184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510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7281725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8328993"/>
            <a:ext cx="14312959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 Lorem Ipsum has been the industry's</a:t>
            </a:r>
            <a:br>
              <a:rPr lang="en-US" dirty="0"/>
            </a:br>
            <a:r>
              <a:rPr lang="en-US" dirty="0"/>
              <a:t>standard dummy text ever since the 1500s, when </a:t>
            </a:r>
            <a:br>
              <a:rPr lang="en-US" dirty="0"/>
            </a:br>
            <a:r>
              <a:rPr lang="en-US" dirty="0"/>
              <a:t>an unknown printer took a galley of type and scrambled</a:t>
            </a:r>
            <a:br>
              <a:rPr lang="en-US" dirty="0"/>
            </a:br>
            <a:r>
              <a:rPr lang="en-US" dirty="0"/>
              <a:t>it to make a type specimen book</a:t>
            </a:r>
            <a:endParaRPr lang="ru-RU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55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7" y="4572001"/>
            <a:ext cx="10626784" cy="36774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Стратегической целью НИТУ «МИСИС», согласно </a:t>
            </a:r>
            <a:br>
              <a:rPr lang="ru-RU" dirty="0"/>
            </a:br>
            <a:r>
              <a:rPr lang="ru-RU" dirty="0"/>
              <a:t>участию в Проекте «5–100», является вхождение </a:t>
            </a:r>
            <a:br>
              <a:rPr lang="ru-RU" dirty="0"/>
            </a:br>
            <a:r>
              <a:rPr lang="ru-RU" dirty="0"/>
              <a:t>и закрепление в числе ведущих мировых университетов </a:t>
            </a:r>
            <a:br>
              <a:rPr lang="ru-RU" dirty="0"/>
            </a:br>
            <a:r>
              <a:rPr lang="ru-RU" dirty="0"/>
              <a:t>по основным международным рейтингам (THE, QS), </a:t>
            </a:r>
            <a:br>
              <a:rPr lang="ru-RU" dirty="0"/>
            </a:br>
            <a:r>
              <a:rPr lang="ru-RU" dirty="0"/>
              <a:t>за счёт фундаментальных и прикладных исследований мирового уровня в материаловедении, нано- и </a:t>
            </a:r>
            <a:r>
              <a:rPr lang="ru-RU" dirty="0" err="1"/>
              <a:t>био</a:t>
            </a:r>
            <a:r>
              <a:rPr lang="ru-RU" dirty="0"/>
              <a:t>-</a:t>
            </a:r>
            <a:br>
              <a:rPr lang="ru-RU" dirty="0"/>
            </a:br>
            <a:r>
              <a:rPr lang="ru-RU" dirty="0"/>
              <a:t>технологиях, металлургии и горном деле.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8533870"/>
            <a:ext cx="11939588" cy="339308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/>
              </a:solidFill>
            </a:endParaRPr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4943270" y="8909945"/>
            <a:ext cx="6982029" cy="118014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3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ТОП-10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4956411" y="10189483"/>
            <a:ext cx="6968889" cy="13796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spc="-70" baseline="0">
                <a:solidFill>
                  <a:schemeClr val="bg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Среди лучших вузов России, </a:t>
            </a:r>
            <a:br>
              <a:rPr lang="ru-RU" dirty="0"/>
            </a:br>
            <a:r>
              <a:rPr lang="ru-RU" dirty="0"/>
              <a:t>по версии «Интерфакс»</a:t>
            </a:r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81" y="9141922"/>
            <a:ext cx="2286000" cy="18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</p:spTree>
    <p:extLst>
      <p:ext uri="{BB962C8B-B14F-4D97-AF65-F5344CB8AC3E}">
        <p14:creationId xmlns:p14="http://schemas.microsoft.com/office/powerpoint/2010/main" val="252269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6035130" y="2029598"/>
            <a:ext cx="6956632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Название данного</a:t>
            </a:r>
            <a:br>
              <a:rPr lang="ru-RU" dirty="0"/>
            </a:br>
            <a:r>
              <a:rPr lang="ru-RU" dirty="0"/>
              <a:t>блока информации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56666" y="3664028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Постоянный поиск наиболее эффективных действующих</a:t>
            </a:r>
            <a:br>
              <a:rPr lang="ru-RU" dirty="0"/>
            </a:br>
            <a:r>
              <a:rPr lang="ru-RU" dirty="0"/>
              <a:t>веществ и их комбинаций,</a:t>
            </a:r>
            <a:br>
              <a:rPr lang="ru-RU" dirty="0"/>
            </a:br>
            <a:r>
              <a:rPr lang="ru-RU" dirty="0"/>
              <a:t>а также оригинальные</a:t>
            </a:r>
            <a:br>
              <a:rPr lang="ru-RU" dirty="0"/>
            </a:br>
            <a:r>
              <a:rPr lang="ru-RU" dirty="0"/>
              <a:t>инновационные препараты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2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368" y="3512130"/>
            <a:ext cx="3259345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Таблица 2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5007804" y="3512131"/>
            <a:ext cx="6937374" cy="105070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Сопроводительный текст</a:t>
            </a:r>
            <a:br>
              <a:rPr lang="ru-RU" dirty="0"/>
            </a:br>
            <a:r>
              <a:rPr lang="ru-RU" dirty="0"/>
              <a:t>к данной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3983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98516" y="10086693"/>
            <a:ext cx="6937374" cy="26572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Ленинский проспект, д. 4</a:t>
            </a:r>
            <a:br>
              <a:rPr lang="ru-RU" dirty="0"/>
            </a:br>
            <a:r>
              <a:rPr lang="ru-RU" dirty="0"/>
              <a:t>Москва, 119049</a:t>
            </a:r>
            <a:br>
              <a:rPr lang="ru-RU" dirty="0"/>
            </a:br>
            <a:r>
              <a:rPr lang="ru-RU" dirty="0"/>
              <a:t>тел. +7 (495) 955-00-32</a:t>
            </a:r>
            <a:br>
              <a:rPr lang="ru-RU" dirty="0"/>
            </a:br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kancela@misis.ru</a:t>
            </a:r>
            <a:br>
              <a:rPr lang="ru-RU" dirty="0"/>
            </a:br>
            <a:r>
              <a:rPr lang="ru-RU" dirty="0"/>
              <a:t>misis.ru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184650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8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7890843"/>
            <a:ext cx="9952581" cy="2091357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10362149"/>
            <a:ext cx="9952581" cy="121022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Подзаголовок в одну, две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5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362700" y="5147643"/>
            <a:ext cx="12573000" cy="5539407"/>
          </a:xfrm>
        </p:spPr>
        <p:txBody>
          <a:bodyPr anchor="t">
            <a:noAutofit/>
          </a:bodyPr>
          <a:lstStyle>
            <a:lvl1pPr marL="0" marR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137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</a:t>
            </a:r>
            <a:r>
              <a:rPr lang="ru-RU" dirty="0"/>
              <a:t>Заголовок</a:t>
            </a:r>
            <a:br>
              <a:rPr lang="ru-RU" dirty="0"/>
            </a:br>
            <a:r>
              <a:rPr lang="en-US" dirty="0"/>
              <a:t>       </a:t>
            </a: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1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20000" y="5147643"/>
            <a:ext cx="12573000" cy="3748707"/>
          </a:xfrm>
        </p:spPr>
        <p:txBody>
          <a:bodyPr anchor="t">
            <a:noAutofit/>
          </a:bodyPr>
          <a:lstStyle>
            <a:lvl1pPr algn="l">
              <a:lnSpc>
                <a:spcPts val="13700"/>
              </a:lnSpc>
              <a:defRPr sz="159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en-US" dirty="0"/>
            </a:br>
            <a:r>
              <a:rPr lang="en-US" dirty="0"/>
              <a:t>     </a:t>
            </a:r>
            <a:r>
              <a:rPr lang="ru-RU" dirty="0"/>
              <a:t>короткий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0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 или гл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7" y="2163817"/>
            <a:ext cx="7451784" cy="3130078"/>
          </a:xfrm>
        </p:spPr>
        <p:txBody>
          <a:bodyPr anchor="t">
            <a:noAutofit/>
          </a:bodyPr>
          <a:lstStyle>
            <a:lvl1pPr algn="l">
              <a:lnSpc>
                <a:spcPts val="7700"/>
              </a:lnSpc>
              <a:defRPr sz="86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раздела</a:t>
            </a:r>
            <a:br>
              <a:rPr lang="ru-RU" dirty="0"/>
            </a:br>
            <a:r>
              <a:rPr lang="ru-RU" dirty="0"/>
              <a:t>или главы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8516" y="7017374"/>
            <a:ext cx="9952581" cy="29929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2"/>
                </a:solidFill>
              </a:defRPr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/>
              <a:t>При наличии может</a:t>
            </a:r>
            <a:br>
              <a:rPr lang="ru-RU" dirty="0"/>
            </a:br>
            <a:r>
              <a:rPr lang="ru-RU" dirty="0"/>
              <a:t>размещаться общая</a:t>
            </a:r>
            <a:br>
              <a:rPr lang="ru-RU" dirty="0"/>
            </a:br>
            <a:r>
              <a:rPr lang="ru-RU" dirty="0"/>
              <a:t>информация данного</a:t>
            </a:r>
            <a:br>
              <a:rPr lang="ru-RU" dirty="0"/>
            </a:br>
            <a:r>
              <a:rPr lang="ru-RU" dirty="0"/>
              <a:t>раздела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00460" y="11867187"/>
            <a:ext cx="3033416" cy="7302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6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92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878793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в одну</a:t>
            </a:r>
            <a:br>
              <a:rPr lang="ru-RU" dirty="0"/>
            </a:br>
            <a:r>
              <a:rPr lang="ru-RU" dirty="0"/>
              <a:t>или несколько строк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43794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8516" y="5787113"/>
            <a:ext cx="10626783" cy="65429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</a:t>
            </a:r>
            <a:br>
              <a:rPr lang="en-US" dirty="0"/>
            </a:br>
            <a:r>
              <a:rPr lang="en-US" dirty="0"/>
              <a:t>of the printing and typesetting industry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Lorem Ipsum has been the industry's</a:t>
            </a:r>
            <a:br>
              <a:rPr lang="en-US" dirty="0"/>
            </a:br>
            <a:r>
              <a:rPr lang="en-US" dirty="0"/>
              <a:t>standard dummy text ever since the 1500s, when an unknown printer took a galley</a:t>
            </a:r>
            <a:br>
              <a:rPr lang="en-US" dirty="0"/>
            </a:br>
            <a:r>
              <a:rPr lang="en-US" dirty="0"/>
              <a:t>of type and scrambled it to make a type</a:t>
            </a:r>
            <a:br>
              <a:rPr lang="en-US" dirty="0"/>
            </a:br>
            <a:r>
              <a:rPr lang="en-US" dirty="0"/>
              <a:t>specimen book</a:t>
            </a:r>
            <a:endParaRPr lang="ru-RU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18060989" y="9152022"/>
            <a:ext cx="4930774" cy="5935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0989" y="9745579"/>
            <a:ext cx="4930774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is simply dummy text</a:t>
            </a:r>
            <a:br>
              <a:rPr lang="en-US" dirty="0"/>
            </a:br>
            <a:r>
              <a:rPr lang="en-US" dirty="0"/>
              <a:t>Lorem Ipsum is simply 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5878842" y="8839203"/>
            <a:ext cx="2120397" cy="226995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72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6050292" y="4474746"/>
            <a:ext cx="7362158" cy="24785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«Хотел бы отметить особую роль НИТУ «</a:t>
            </a:r>
            <a:r>
              <a:rPr lang="ru-RU" dirty="0" err="1"/>
              <a:t>МИСиС</a:t>
            </a:r>
            <a:r>
              <a:rPr lang="ru-RU" dirty="0"/>
              <a:t>»</a:t>
            </a:r>
            <a:br>
              <a:rPr lang="ru-RU" dirty="0"/>
            </a:br>
            <a:r>
              <a:rPr lang="ru-RU" dirty="0"/>
              <a:t>в подготовке специалистов для предприятий ОМК.</a:t>
            </a:r>
            <a:br>
              <a:rPr lang="ru-RU" dirty="0"/>
            </a:br>
            <a:r>
              <a:rPr lang="ru-RU" dirty="0"/>
              <a:t>Блестящее качество образования и глубина знаний</a:t>
            </a:r>
            <a:br>
              <a:rPr lang="ru-RU" dirty="0"/>
            </a:br>
            <a:r>
              <a:rPr lang="ru-RU" dirty="0"/>
              <a:t>наших сотрудников, уникальные учебные программы</a:t>
            </a:r>
            <a:br>
              <a:rPr lang="ru-RU" dirty="0"/>
            </a:br>
            <a:r>
              <a:rPr lang="ru-RU" dirty="0"/>
              <a:t>университета, в том числе разработанные специально</a:t>
            </a:r>
            <a:br>
              <a:rPr lang="ru-RU" dirty="0"/>
            </a:br>
            <a:r>
              <a:rPr lang="ru-RU" dirty="0"/>
              <a:t>для нас, — один из главных факторов успеха ОМК»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6050292" y="7110162"/>
            <a:ext cx="7362158" cy="309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Анатолий Седых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6050292" y="7382126"/>
            <a:ext cx="736215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Председатель правления АО «ОМК».</a:t>
            </a:r>
            <a:br>
              <a:rPr lang="ru-RU" dirty="0"/>
            </a:br>
            <a:r>
              <a:rPr lang="ru-RU" dirty="0"/>
              <a:t>Выпускник МИСИС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50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 userDrawn="1">
          <p15:clr>
            <a:srgbClr val="FBAE40"/>
          </p15:clr>
        </p15:guide>
        <p15:guide id="16" orient="horz" pos="55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737165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3760060"/>
            <a:ext cx="8461710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 dummy</a:t>
            </a:r>
            <a:br>
              <a:rPr lang="en-US" dirty="0"/>
            </a:br>
            <a:r>
              <a:rPr lang="en-US" dirty="0"/>
              <a:t>text of the printing and typesetting</a:t>
            </a:r>
            <a:br>
              <a:rPr lang="en-US" dirty="0"/>
            </a:br>
            <a:r>
              <a:rPr lang="en-US" dirty="0"/>
              <a:t>industry. Lorem Ipsum has been</a:t>
            </a:r>
            <a:br>
              <a:rPr lang="en-US" dirty="0"/>
            </a:br>
            <a:r>
              <a:rPr lang="en-US" dirty="0"/>
              <a:t>the industry's standard dummy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63313" y="7655253"/>
            <a:ext cx="10682129" cy="46748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 </a:t>
            </a:r>
          </a:p>
          <a:p>
            <a:pPr lvl="0"/>
            <a:r>
              <a:rPr lang="en-US" dirty="0"/>
              <a:t>Lorem Ipsum has been the industry's </a:t>
            </a:r>
            <a:br>
              <a:rPr lang="en-US" dirty="0"/>
            </a:br>
            <a:r>
              <a:rPr lang="en-US" dirty="0"/>
              <a:t>standard dummy text ever since the 1500s,</a:t>
            </a:r>
            <a:br>
              <a:rPr lang="en-US" dirty="0"/>
            </a:br>
            <a:r>
              <a:rPr lang="en-US" dirty="0"/>
              <a:t>when an unknown printer took a galley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23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672908"/>
            <a:ext cx="7129868" cy="247850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России 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548418"/>
            <a:ext cx="7129868" cy="27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820381"/>
            <a:ext cx="7129868" cy="8284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6047487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5990107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115</a:t>
            </a:r>
            <a:endParaRPr lang="ru-RU" dirty="0"/>
          </a:p>
        </p:txBody>
      </p:sp>
      <p:sp>
        <p:nvSpPr>
          <p:cNvPr id="22" name="Текст 6"/>
          <p:cNvSpPr>
            <a:spLocks noGrp="1"/>
          </p:cNvSpPr>
          <p:nvPr>
            <p:ph type="body" sz="quarter" idx="24" hasCustomPrompt="1"/>
          </p:nvPr>
        </p:nvSpPr>
        <p:spPr>
          <a:xfrm>
            <a:off x="19722471" y="5364110"/>
            <a:ext cx="3256513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</a:t>
            </a:r>
            <a:br>
              <a:rPr lang="en-US" dirty="0"/>
            </a:br>
            <a:r>
              <a:rPr lang="en-US" dirty="0"/>
              <a:t>dummy text</a:t>
            </a:r>
            <a:endParaRPr lang="ru-RU" dirty="0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25" hasCustomPrompt="1"/>
          </p:nvPr>
        </p:nvSpPr>
        <p:spPr>
          <a:xfrm>
            <a:off x="19665091" y="3326258"/>
            <a:ext cx="3313893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82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7" y="2030650"/>
            <a:ext cx="6956483" cy="29301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is simply</a:t>
            </a:r>
            <a:br>
              <a:rPr lang="en-US" dirty="0"/>
            </a:br>
            <a:r>
              <a:rPr lang="en-US" dirty="0"/>
              <a:t>dummy text of the printing and typesetting industry</a:t>
            </a:r>
          </a:p>
          <a:p>
            <a:pPr lvl="0"/>
            <a:r>
              <a:rPr lang="en-US" dirty="0"/>
              <a:t>Lorem Ipsum has been</a:t>
            </a:r>
            <a:br>
              <a:rPr lang="en-US" dirty="0"/>
            </a:br>
            <a:r>
              <a:rPr lang="en-US" dirty="0"/>
              <a:t>the industry's standard dummy text ever since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47575" y="8534188"/>
            <a:ext cx="10738355" cy="95663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Lorem Ipsum Lorem</a:t>
            </a:r>
            <a:endParaRPr lang="ru-RU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54962" y="3744860"/>
            <a:ext cx="3761338" cy="14197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is simply dummy</a:t>
            </a:r>
            <a:br>
              <a:rPr lang="en-US" dirty="0"/>
            </a:br>
            <a:r>
              <a:rPr lang="en-US" dirty="0"/>
              <a:t>text of the printing</a:t>
            </a:r>
            <a:endParaRPr lang="ru-RU" dirty="0"/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5" hasCustomPrompt="1"/>
          </p:nvPr>
        </p:nvSpPr>
        <p:spPr>
          <a:xfrm>
            <a:off x="12297582" y="1707008"/>
            <a:ext cx="3749905" cy="20378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  <a:endParaRPr lang="ru-RU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1298516" y="7096435"/>
            <a:ext cx="6135954" cy="287550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«НИТУ «МИСИС» полноправно вошёл в «обойму» тех организаций, которые сотрудничают с CERN. Теперь НИТУ «МИСИС» — не только университет, блистающий в области новых материалов и технологий, но и организация, имеющая отношение к участию  России в самых ярких проектах в области</a:t>
            </a:r>
            <a:r>
              <a:rPr lang="en-US" dirty="0"/>
              <a:t> </a:t>
            </a:r>
            <a:r>
              <a:rPr lang="ru-RU" dirty="0"/>
              <a:t>физики частиц»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1298516" y="10309875"/>
            <a:ext cx="6956484" cy="2719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Григорий Трубников</a:t>
            </a:r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8" hasCustomPrompt="1"/>
          </p:nvPr>
        </p:nvSpPr>
        <p:spPr>
          <a:xfrm>
            <a:off x="1298516" y="10581838"/>
            <a:ext cx="6956484" cy="8291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заместитель министра науки </a:t>
            </a:r>
            <a:br>
              <a:rPr lang="ru-RU" dirty="0"/>
            </a:br>
            <a:r>
              <a:rPr lang="ru-RU" dirty="0"/>
              <a:t>и высшего образования РФ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4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12363313" y="9448799"/>
            <a:ext cx="10738355" cy="29003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Lorem Ipsum is simply dummy text of the</a:t>
            </a:r>
            <a:br>
              <a:rPr lang="en-US" dirty="0"/>
            </a:br>
            <a:r>
              <a:rPr lang="en-US" dirty="0"/>
              <a:t>printing and typesetting industry Lorem Ipsum has been the industry's standard dummy 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6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189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и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8516" y="2115691"/>
            <a:ext cx="10626783" cy="1103759"/>
          </a:xfrm>
        </p:spPr>
        <p:txBody>
          <a:bodyPr anchor="t">
            <a:noAutofit/>
          </a:bodyPr>
          <a:lstStyle>
            <a:lvl1pPr algn="l">
              <a:lnSpc>
                <a:spcPts val="6700"/>
              </a:lnSpc>
              <a:defRPr sz="7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ru-RU" dirty="0"/>
              <a:t>Заголовок раздела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5" y="5430202"/>
            <a:ext cx="162178" cy="1260000"/>
          </a:xfrm>
          <a:prstGeom prst="rect">
            <a:avLst/>
          </a:prstGeom>
        </p:spPr>
      </p:pic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1298516" y="3655596"/>
            <a:ext cx="10626783" cy="10507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What is Lorem Ipsum?</a:t>
            </a:r>
            <a:endParaRPr lang="ru-RU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1295399" y="5123398"/>
            <a:ext cx="6937375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1302654" y="12664440"/>
            <a:ext cx="6952346" cy="730250"/>
          </a:xfrm>
        </p:spPr>
        <p:txBody>
          <a:bodyPr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  <a:endParaRPr lang="ru-R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19812000" y="12630986"/>
            <a:ext cx="3289668" cy="730250"/>
          </a:xfrm>
        </p:spPr>
        <p:txBody>
          <a:bodyPr/>
          <a:lstStyle>
            <a:lvl1pPr>
              <a:defRPr sz="2300">
                <a:solidFill>
                  <a:schemeClr val="accent1"/>
                </a:solidFill>
              </a:defRPr>
            </a:lvl1pPr>
          </a:lstStyle>
          <a:p>
            <a:fld id="{66B5E2A4-72D4-4DC4-9470-54C0EE06E41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8674101" y="12856752"/>
            <a:ext cx="6937374" cy="3551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Докладчик (при необходимости)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9812000" y="655721"/>
            <a:ext cx="327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/>
                </a:solidFill>
              </a:rPr>
              <a:t>misis.ru</a:t>
            </a:r>
            <a:endParaRPr lang="ru-RU" sz="1600" dirty="0">
              <a:solidFill>
                <a:schemeClr val="accent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48" y="399072"/>
            <a:ext cx="2394000" cy="961940"/>
          </a:xfrm>
          <a:prstGeom prst="rect">
            <a:avLst/>
          </a:prstGeom>
        </p:spPr>
      </p:pic>
      <p:sp>
        <p:nvSpPr>
          <p:cNvPr id="20" name="Текст 6"/>
          <p:cNvSpPr>
            <a:spLocks noGrp="1"/>
          </p:cNvSpPr>
          <p:nvPr>
            <p:ph type="body" sz="quarter" idx="22" hasCustomPrompt="1"/>
          </p:nvPr>
        </p:nvSpPr>
        <p:spPr>
          <a:xfrm>
            <a:off x="8674101" y="5123397"/>
            <a:ext cx="6937374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23" hasCustomPrompt="1"/>
          </p:nvPr>
        </p:nvSpPr>
        <p:spPr>
          <a:xfrm>
            <a:off x="16052801" y="5123397"/>
            <a:ext cx="6938961" cy="6542999"/>
          </a:xfrm>
        </p:spPr>
        <p:txBody>
          <a:bodyPr>
            <a:noAutofit/>
          </a:bodyPr>
          <a:lstStyle>
            <a:lvl1pPr marL="723900" indent="-723900">
              <a:lnSpc>
                <a:spcPct val="100000"/>
              </a:lnSpc>
              <a:spcBef>
                <a:spcPts val="0"/>
              </a:spcBef>
              <a:buFontTx/>
              <a:buBlip>
                <a:blip r:embed="rId3"/>
              </a:buBlip>
              <a:defRPr sz="3000">
                <a:solidFill>
                  <a:schemeClr val="tx2"/>
                </a:solidFill>
                <a:latin typeface="TT Norms Pro" panose="020B0103030101020204" pitchFamily="34" charset="0"/>
              </a:defRPr>
            </a:lvl1pPr>
          </a:lstStyle>
          <a:p>
            <a:pPr lvl="0"/>
            <a:r>
              <a:rPr lang="ru-RU" dirty="0"/>
              <a:t>Организация и управление научно-образовательным</a:t>
            </a:r>
            <a:br>
              <a:rPr lang="ru-RU" dirty="0"/>
            </a:br>
            <a:r>
              <a:rPr lang="ru-RU" dirty="0"/>
              <a:t>процессом по программам</a:t>
            </a:r>
            <a:br>
              <a:rPr lang="ru-RU" dirty="0"/>
            </a:br>
            <a:r>
              <a:rPr lang="ru-RU" dirty="0"/>
              <a:t>подготовки научно-</a:t>
            </a:r>
            <a:br>
              <a:rPr lang="ru-RU" dirty="0"/>
            </a:br>
            <a:r>
              <a:rPr lang="ru-RU" dirty="0"/>
              <a:t>педагогических кадров</a:t>
            </a:r>
            <a:br>
              <a:rPr lang="ru-RU" dirty="0"/>
            </a:br>
            <a:r>
              <a:rPr lang="ru-RU" dirty="0"/>
              <a:t>в аспирантуре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ru-RU" dirty="0"/>
              <a:t>Разработка нормативной</a:t>
            </a:r>
            <a:br>
              <a:rPr lang="ru-RU" dirty="0"/>
            </a:br>
            <a:r>
              <a:rPr lang="ru-RU" dirty="0"/>
              <a:t>и методической документации</a:t>
            </a:r>
            <a:br>
              <a:rPr lang="ru-RU" dirty="0"/>
            </a:br>
            <a:r>
              <a:rPr lang="ru-RU" dirty="0"/>
              <a:t>по осуществлению </a:t>
            </a:r>
            <a:br>
              <a:rPr lang="ru-RU" dirty="0"/>
            </a:br>
            <a:r>
              <a:rPr lang="ru-RU" dirty="0"/>
              <a:t>научно-образовательной</a:t>
            </a:r>
            <a:br>
              <a:rPr lang="ru-RU" dirty="0"/>
            </a:br>
            <a:r>
              <a:rPr lang="ru-RU" dirty="0"/>
              <a:t>деятельности в аспирантуре</a:t>
            </a:r>
          </a:p>
        </p:txBody>
      </p:sp>
    </p:spTree>
    <p:extLst>
      <p:ext uri="{BB962C8B-B14F-4D97-AF65-F5344CB8AC3E}">
        <p14:creationId xmlns:p14="http://schemas.microsoft.com/office/powerpoint/2010/main" val="323626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76">
          <p15:clr>
            <a:srgbClr val="FBAE40"/>
          </p15:clr>
        </p15:guide>
        <p15:guide id="2" pos="14483">
          <p15:clr>
            <a:srgbClr val="FBAE40"/>
          </p15:clr>
        </p15:guide>
        <p15:guide id="3" pos="2871">
          <p15:clr>
            <a:srgbClr val="FBAE40"/>
          </p15:clr>
        </p15:guide>
        <p15:guide id="4" pos="3212" userDrawn="1">
          <p15:clr>
            <a:srgbClr val="FBAE40"/>
          </p15:clr>
        </p15:guide>
        <p15:guide id="5" pos="5200">
          <p15:clr>
            <a:srgbClr val="FBAE40"/>
          </p15:clr>
        </p15:guide>
        <p15:guide id="6" pos="5512">
          <p15:clr>
            <a:srgbClr val="FBAE40"/>
          </p15:clr>
        </p15:guide>
        <p15:guide id="7" pos="7512">
          <p15:clr>
            <a:srgbClr val="FBAE40"/>
          </p15:clr>
        </p15:guide>
        <p15:guide id="8" pos="7838">
          <p15:clr>
            <a:srgbClr val="FBAE40"/>
          </p15:clr>
        </p15:guide>
        <p15:guide id="9" pos="9834">
          <p15:clr>
            <a:srgbClr val="FBAE40"/>
          </p15:clr>
        </p15:guide>
        <p15:guide id="10" pos="10152">
          <p15:clr>
            <a:srgbClr val="FBAE40"/>
          </p15:clr>
        </p15:guide>
        <p15:guide id="11" pos="12160">
          <p15:clr>
            <a:srgbClr val="FBAE40"/>
          </p15:clr>
        </p15:guide>
        <p15:guide id="12" pos="12480">
          <p15:clr>
            <a:srgbClr val="FBAE40"/>
          </p15:clr>
        </p15:guide>
        <p15:guide id="13" orient="horz" pos="1344">
          <p15:clr>
            <a:srgbClr val="FBAE40"/>
          </p15:clr>
        </p15:guide>
        <p15:guide id="14" orient="horz" pos="7767">
          <p15:clr>
            <a:srgbClr val="FBAE40"/>
          </p15:clr>
        </p15:guide>
        <p15:guide id="15" orient="horz" pos="8232">
          <p15:clr>
            <a:srgbClr val="FBAE40"/>
          </p15:clr>
        </p15:guide>
        <p15:guide id="16" orient="horz" pos="5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Название презентации в одну или несколько строк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5E2A4-72D4-4DC4-9470-54C0EE06E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3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hf hdr="0"/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174467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owto.com/ru" TargetMode="External"/><Relationship Id="rId5" Type="http://schemas.openxmlformats.org/officeDocument/2006/relationships/hyperlink" Target="https://learngitbranching.js.org/?locale=ru_RU" TargetMode="External"/><Relationship Id="rId4" Type="http://schemas.openxmlformats.org/officeDocument/2006/relationships/hyperlink" Target="https://git-scm.com/book/ru/v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98516" y="4158222"/>
            <a:ext cx="9952581" cy="4314960"/>
          </a:xfrm>
        </p:spPr>
        <p:txBody>
          <a:bodyPr/>
          <a:lstStyle/>
          <a:p>
            <a:r>
              <a:rPr lang="ru-RU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Знакомство с </a:t>
            </a:r>
            <a:r>
              <a:rPr lang="en-US" sz="8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Git.</a:t>
            </a:r>
            <a:endParaRPr lang="ru-RU" sz="8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8516" y="8542069"/>
            <a:ext cx="9952581" cy="1999559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Клычков Степан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Сергеевич,</a:t>
            </a:r>
          </a:p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Студент БПМ-22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О-2</a:t>
            </a: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1300459" y="11867187"/>
            <a:ext cx="5761821" cy="730250"/>
          </a:xfrm>
        </p:spPr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02.10.2024</a:t>
            </a:r>
          </a:p>
        </p:txBody>
      </p:sp>
    </p:spTree>
    <p:extLst>
      <p:ext uri="{BB962C8B-B14F-4D97-AF65-F5344CB8AC3E}">
        <p14:creationId xmlns:p14="http://schemas.microsoft.com/office/powerpoint/2010/main" val="897167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1888095" cy="1103759"/>
          </a:xfrm>
        </p:spPr>
        <p:txBody>
          <a:bodyPr/>
          <a:lstStyle/>
          <a:p>
            <a:r>
              <a:rPr lang="en-US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оманды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2840663" y="3488970"/>
            <a:ext cx="18701085" cy="8111339"/>
          </a:xfrm>
        </p:spPr>
        <p:txBody>
          <a:bodyPr/>
          <a:lstStyle/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commit </a:t>
            </a:r>
            <a:r>
              <a:rPr lang="en-US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–m “commit comment”</a:t>
            </a:r>
            <a:endParaRPr lang="en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Коммитит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добавленные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add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файлы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 пишется комментарий к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коммиту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push  origin main</a:t>
            </a:r>
            <a:endParaRPr lang="en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Закидывает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закомиченныи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̆ код в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̆. Сначала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идёт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место, куда вы пушите, а потом что вы пишите </a:t>
            </a:r>
            <a:endParaRPr lang="en-US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pull </a:t>
            </a:r>
            <a:endParaRPr lang="en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Стягивает к вам последние изменения в общепринятом состоянии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репозитория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* Б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удьте внимательны!  Изменяет ваши файлы)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10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0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en-US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олезные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ссылки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3586500"/>
            <a:ext cx="18283195" cy="6542999"/>
          </a:xfrm>
          <a:noFill/>
        </p:spPr>
        <p:txBody>
          <a:bodyPr/>
          <a:lstStyle/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Большая, но полезная *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статья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Описание *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hlinkClick r:id="rId4"/>
              </a:rPr>
              <a:t>возможностей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Наглядный интерактивный *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hlinkClick r:id="rId5"/>
              </a:rPr>
              <a:t>учебник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  <a:hlinkClick r:id="rId6"/>
              </a:rPr>
              <a:t>Гит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* за 3 часа!!!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11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8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Ваши вопросы???</a:t>
            </a:r>
          </a:p>
        </p:txBody>
      </p:sp>
    </p:spTree>
    <p:extLst>
      <p:ext uri="{BB962C8B-B14F-4D97-AF65-F5344CB8AC3E}">
        <p14:creationId xmlns:p14="http://schemas.microsoft.com/office/powerpoint/2010/main" val="291267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346641" y="2260070"/>
            <a:ext cx="11888095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git?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2891589" y="4342373"/>
            <a:ext cx="16920411" cy="5031254"/>
          </a:xfrm>
        </p:spPr>
        <p:txBody>
          <a:bodyPr/>
          <a:lstStyle/>
          <a:p>
            <a:pPr marL="0" indent="0" algn="just">
              <a:buNone/>
            </a:pPr>
            <a:r>
              <a:rPr lang="en" sz="48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- </a:t>
            </a:r>
            <a:r>
              <a:rPr lang="ru-RU" sz="48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это система контроля версий, которая позволяет разработчикам отслеживать изменения в коде, совместно работать над проектами и возвращаться к предыдущим версиям кода, если что-то пошло не так.</a:t>
            </a:r>
            <a:endParaRPr lang="ru-RU" sz="48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0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1888095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Преимущества g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it?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1179787" y="4626226"/>
            <a:ext cx="22022837" cy="697408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Отслеживание изменений</a:t>
            </a:r>
            <a:r>
              <a:rPr lang="ru-RU" sz="32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-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позволяет нескольким разработчикам работать над одним проектом одновременно. Они могут создавать ветки для работы над новыми функциями или исправлениями ошибок, а затем объединять их обратно в основную ветку.</a:t>
            </a:r>
          </a:p>
          <a:p>
            <a:pPr algn="l">
              <a:buFont typeface="+mj-lt"/>
              <a:buAutoNum type="arabicPeriod"/>
            </a:pPr>
            <a:endParaRPr lang="en-US" sz="3200" b="0" i="0" u="none" strike="noStrike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Контроль версий</a:t>
            </a:r>
            <a:r>
              <a:rPr lang="ru-RU" sz="3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-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позволяет создавать различные версии кода, что полезно для тестирования новых функций или исправления ошибок. Вы можете легко переключаться между версиями и возвращаться к предыдущим версиям кода, если что-то пошло не так.</a:t>
            </a:r>
          </a:p>
          <a:p>
            <a:pPr algn="l">
              <a:buFont typeface="+mj-lt"/>
              <a:buAutoNum type="arabicPeriod"/>
            </a:pPr>
            <a:endParaRPr lang="en-US" sz="3200" b="0" i="0" u="none" strike="noStrike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Безопасность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позволяет разработчикам работать над проектом без опасения потерять свой код. </a:t>
            </a:r>
          </a:p>
          <a:p>
            <a:pPr algn="l">
              <a:buFont typeface="+mj-lt"/>
              <a:buAutoNum type="arabicPeriod"/>
            </a:pPr>
            <a:endParaRPr lang="ru-RU" sz="3200" b="0" i="0" u="none" strike="noStrike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3200" b="1" i="0" u="none" strike="noStrike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Репозитории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позволяет создавать </a:t>
            </a:r>
            <a:r>
              <a:rPr lang="ru-RU" sz="3200" b="0" i="0" u="none" strike="noStrike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репозитории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которые хранят историю изменений кода. Это полезно для хранения и обмена кодом.</a:t>
            </a:r>
          </a:p>
          <a:p>
            <a:pPr algn="l">
              <a:buFont typeface="+mj-lt"/>
              <a:buAutoNum type="arabicPeriod"/>
            </a:pPr>
            <a:endParaRPr lang="ru-RU" sz="3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3200" b="1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Простота использования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: </a:t>
            </a:r>
            <a:r>
              <a:rPr lang="en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</a:t>
            </a:r>
            <a:r>
              <a:rPr lang="ru-RU" sz="3200" b="0" i="0" u="none" strike="noStrike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прост в использовании и имеет простой и понятный интерфейс командной строки.</a:t>
            </a:r>
          </a:p>
          <a:p>
            <a:pPr marL="0" indent="0">
              <a:buNone/>
            </a:pPr>
            <a:endParaRPr lang="ru-RU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Настройки пользователя 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3586500"/>
            <a:ext cx="18283195" cy="6542999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Для того, чтобы видеть, кто сделал </a:t>
            </a:r>
            <a:r>
              <a:rPr lang="ru-RU" sz="3600" dirty="0" err="1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коммит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 – нужно настроить информацию о себе</a:t>
            </a:r>
            <a:r>
              <a:rPr lang="en-US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	git config --global </a:t>
            </a:r>
            <a:r>
              <a:rPr lang="en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user.email</a:t>
            </a: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"</a:t>
            </a:r>
            <a:r>
              <a:rPr lang="en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your@mail</a:t>
            </a: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» -&gt; </a:t>
            </a:r>
            <a:r>
              <a:rPr lang="en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на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стройка почты</a:t>
            </a:r>
          </a:p>
          <a:p>
            <a:pPr marL="0" indent="0">
              <a:buNone/>
            </a:pP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	git config --global </a:t>
            </a:r>
            <a:r>
              <a:rPr lang="en" sz="36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user.name</a:t>
            </a:r>
            <a:r>
              <a:rPr lang="en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"Your Name»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 -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&gt;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н</a:t>
            </a:r>
            <a:r>
              <a:rPr lang="ru-RU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астройка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 имени</a:t>
            </a:r>
            <a:endParaRPr lang="en" sz="3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7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 работы с 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it’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ом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3586500"/>
            <a:ext cx="18283195" cy="6542999"/>
          </a:xfrm>
          <a:noFill/>
        </p:spPr>
        <p:txBody>
          <a:bodyPr/>
          <a:lstStyle/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В первый раз - </a:t>
            </a:r>
            <a:r>
              <a:rPr lang="ru-RU" sz="3600" dirty="0" err="1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склонировать</a:t>
            </a: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Обновить копию свежей версией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Создать ветку и внести изменения или другие действия</a:t>
            </a:r>
          </a:p>
          <a:p>
            <a:pPr marL="742950" indent="-742950" algn="just">
              <a:buAutoNum type="arabicPeriod"/>
            </a:pPr>
            <a:r>
              <a:rPr lang="ru-RU" sz="360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imes New Roman" panose="02020603050405020304" pitchFamily="18" charset="0"/>
              </a:rPr>
              <a:t>Запушить изменения</a:t>
            </a: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Первыи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пункт делается один раз, когда вы получаете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репозитории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̆, а пункты со второго по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четвёртыи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представляют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собои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одну итерацию при работе.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1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Статус 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репозитория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4380584"/>
            <a:ext cx="18283195" cy="6542999"/>
          </a:xfrm>
          <a:noFill/>
        </p:spPr>
        <p:txBody>
          <a:bodyPr/>
          <a:lstStyle/>
          <a:p>
            <a:pPr marL="0" indent="0" algn="just">
              <a:buNone/>
            </a:pPr>
            <a:r>
              <a:rPr lang="en-US" sz="3600" b="1" dirty="0">
                <a:solidFill>
                  <a:schemeClr val="tx1"/>
                </a:solidFill>
                <a:latin typeface="+mn-lt"/>
              </a:rPr>
              <a:t>git status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позволяет узнать текущее состоянии </a:t>
            </a:r>
            <a:r>
              <a:rPr lang="ru-RU" sz="3600" dirty="0" err="1">
                <a:solidFill>
                  <a:schemeClr val="tx1"/>
                </a:solidFill>
                <a:latin typeface="+mn-lt"/>
              </a:rPr>
              <a:t>репозитория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ru-RU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en-US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" sz="3600" b="1" dirty="0">
                <a:solidFill>
                  <a:schemeClr val="tx1"/>
                </a:solidFill>
                <a:latin typeface="+mn-lt"/>
              </a:rPr>
              <a:t>g</a:t>
            </a:r>
            <a:r>
              <a:rPr lang="en-US" sz="3600" b="1" dirty="0">
                <a:solidFill>
                  <a:schemeClr val="tx1"/>
                </a:solidFill>
                <a:latin typeface="+mn-lt"/>
              </a:rPr>
              <a:t>it log</a:t>
            </a:r>
            <a:r>
              <a:rPr lang="ru-RU" sz="36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- покажет всю историю </a:t>
            </a:r>
            <a:r>
              <a:rPr lang="ru-RU" sz="3600" dirty="0" err="1">
                <a:solidFill>
                  <a:schemeClr val="tx1"/>
                </a:solidFill>
                <a:latin typeface="+mn-lt"/>
              </a:rPr>
              <a:t>коммитов</a:t>
            </a:r>
            <a:endParaRPr lang="ru-RU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endParaRPr lang="ru-RU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Коммиты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 - это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чекпойнты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 (как сохранения в игре), на которые мы можем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перейти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, получив состояние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репозитория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, которое было на момент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коммита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 (сохранения)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48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en-US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нцепция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веток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3049608" y="4380584"/>
            <a:ext cx="18283195" cy="6542999"/>
          </a:xfrm>
          <a:noFill/>
        </p:spPr>
        <p:txBody>
          <a:bodyPr/>
          <a:lstStyle/>
          <a:p>
            <a:pPr marL="0" indent="0" algn="just">
              <a:buNone/>
            </a:pPr>
            <a:r>
              <a:rPr lang="ru-RU" sz="3600" b="1" dirty="0">
                <a:solidFill>
                  <a:schemeClr val="tx1"/>
                </a:solidFill>
                <a:latin typeface="+mn-lt"/>
              </a:rPr>
              <a:t>Ветки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 -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это инструмент для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команднои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работы в гите. Создавая ветвь, мы получаем параллельную вселенную, где сначала всё так же, как в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основнои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ветке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</a:rPr>
              <a:t>master.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Меняя код в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однои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ветке, состояние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другои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̆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</a:rPr>
              <a:t>остаётся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</a:rPr>
              <a:t> прежним, то есть ветки могут развиваться независимо друг от друга </a:t>
            </a:r>
          </a:p>
          <a:p>
            <a:pPr marL="0" indent="0" algn="just">
              <a:buNone/>
            </a:pPr>
            <a:endParaRPr lang="ru-RU" sz="2000" dirty="0">
              <a:effectLst/>
            </a:endParaRPr>
          </a:p>
          <a:p>
            <a:pPr marL="0" indent="0" algn="just">
              <a:buNone/>
            </a:pPr>
            <a:r>
              <a:rPr lang="ru-RU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3600" b="1" dirty="0" err="1">
                <a:solidFill>
                  <a:schemeClr val="tx1"/>
                </a:solidFill>
                <a:latin typeface="+mn-lt"/>
              </a:rPr>
              <a:t>g</a:t>
            </a:r>
            <a:r>
              <a:rPr lang="en-US" sz="3600" b="1" dirty="0">
                <a:solidFill>
                  <a:schemeClr val="tx1"/>
                </a:solidFill>
                <a:latin typeface="+mn-lt"/>
              </a:rPr>
              <a:t>it branch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-&gt;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покажет список всех веток и рядом с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“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*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”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 ту, в которой вы находитесь</a:t>
            </a:r>
          </a:p>
          <a:p>
            <a:pPr marL="0" indent="0" algn="just">
              <a:buNone/>
            </a:pPr>
            <a:endParaRPr lang="ru-RU" sz="3600" dirty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en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" sz="3600" b="1" dirty="0">
                <a:solidFill>
                  <a:schemeClr val="tx1"/>
                </a:solidFill>
                <a:latin typeface="+mn-lt"/>
              </a:rPr>
              <a:t>git branch &lt;name&gt;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создаст новую ветку с именем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name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+mn-lt"/>
              </a:rPr>
              <a:t>git checkout &lt;name&gt; </a:t>
            </a:r>
            <a:r>
              <a:rPr lang="ru-RU" sz="3600" dirty="0">
                <a:solidFill>
                  <a:schemeClr val="tx1"/>
                </a:solidFill>
                <a:latin typeface="+mn-lt"/>
              </a:rPr>
              <a:t>переключится на ветку с именем </a:t>
            </a:r>
            <a:r>
              <a:rPr lang="ru-RU" sz="3600" dirty="0" err="1">
                <a:solidFill>
                  <a:schemeClr val="tx1"/>
                </a:solidFill>
                <a:latin typeface="+mn-lt"/>
              </a:rPr>
              <a:t>n</a:t>
            </a:r>
            <a:r>
              <a:rPr lang="en-US" sz="3600" dirty="0" err="1">
                <a:solidFill>
                  <a:schemeClr val="tx1"/>
                </a:solidFill>
                <a:latin typeface="+mn-lt"/>
              </a:rPr>
              <a:t>ame</a:t>
            </a:r>
            <a:endParaRPr lang="ru-RU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5" name="Picture 1" descr="page4image17318096">
            <a:extLst>
              <a:ext uri="{FF2B5EF4-FFF2-40B4-BE49-F238E27FC236}">
                <a16:creationId xmlns:a16="http://schemas.microsoft.com/office/drawing/2014/main" id="{3B275ECC-7031-D5B7-1E92-4D8BF308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7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EA7AB-8D63-2734-314F-F762D84F7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E58A4F9-57AD-5E2E-35FE-3BA5D85E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4754286" cy="1103759"/>
          </a:xfrm>
        </p:spPr>
        <p:txBody>
          <a:bodyPr/>
          <a:lstStyle/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Пауза на вопросы</a:t>
            </a: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B9912B64-B497-84CC-E350-BF3E7B2EB80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6820FC-35C4-103A-4478-A5270D21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000" y="4123265"/>
            <a:ext cx="6307667" cy="630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шаблон, пиксел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581A2F8-C549-441B-D6F1-B4E77516E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67" y="4103734"/>
            <a:ext cx="6307667" cy="6307667"/>
          </a:xfrm>
          <a:prstGeom prst="rect">
            <a:avLst/>
          </a:prstGeom>
        </p:spPr>
      </p:pic>
      <p:sp>
        <p:nvSpPr>
          <p:cNvPr id="4" name="Заголовок 11">
            <a:extLst>
              <a:ext uri="{FF2B5EF4-FFF2-40B4-BE49-F238E27FC236}">
                <a16:creationId xmlns:a16="http://schemas.microsoft.com/office/drawing/2014/main" id="{75EAA36C-1EFB-9471-97B9-24B3FAAE98F1}"/>
              </a:ext>
            </a:extLst>
          </p:cNvPr>
          <p:cNvSpPr txBox="1">
            <a:spLocks/>
          </p:cNvSpPr>
          <p:nvPr/>
        </p:nvSpPr>
        <p:spPr>
          <a:xfrm>
            <a:off x="13010159" y="10575535"/>
            <a:ext cx="14754286" cy="1103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Ссылка на опрос</a:t>
            </a:r>
          </a:p>
        </p:txBody>
      </p:sp>
      <p:sp>
        <p:nvSpPr>
          <p:cNvPr id="5" name="Заголовок 11">
            <a:extLst>
              <a:ext uri="{FF2B5EF4-FFF2-40B4-BE49-F238E27FC236}">
                <a16:creationId xmlns:a16="http://schemas.microsoft.com/office/drawing/2014/main" id="{49E615E8-1266-D5E9-04E9-0FBA54034836}"/>
              </a:ext>
            </a:extLst>
          </p:cNvPr>
          <p:cNvSpPr txBox="1">
            <a:spLocks/>
          </p:cNvSpPr>
          <p:nvPr/>
        </p:nvSpPr>
        <p:spPr>
          <a:xfrm>
            <a:off x="-785843" y="10562168"/>
            <a:ext cx="14754286" cy="1103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1828709" rtl="0" eaLnBrk="1" latinLnBrk="0" hangingPunct="1">
              <a:lnSpc>
                <a:spcPts val="6700"/>
              </a:lnSpc>
              <a:spcBef>
                <a:spcPct val="0"/>
              </a:spcBef>
              <a:buNone/>
              <a:defRPr sz="7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Ссылка </a:t>
            </a:r>
            <a:r>
              <a:rPr lang="en-US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 чат</a:t>
            </a:r>
          </a:p>
        </p:txBody>
      </p:sp>
    </p:spTree>
    <p:extLst>
      <p:ext uri="{BB962C8B-B14F-4D97-AF65-F5344CB8AC3E}">
        <p14:creationId xmlns:p14="http://schemas.microsoft.com/office/powerpoint/2010/main" val="11744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298515" y="2115691"/>
            <a:ext cx="11888095" cy="1103759"/>
          </a:xfrm>
        </p:spPr>
        <p:txBody>
          <a:bodyPr/>
          <a:lstStyle/>
          <a:p>
            <a:r>
              <a:rPr lang="en-US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7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оманды</a:t>
            </a:r>
            <a:r>
              <a:rPr lang="ru-RU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endParaRPr lang="ru-RU" sz="7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/>
          </p:nvPr>
        </p:nvSpPr>
        <p:spPr>
          <a:xfrm>
            <a:off x="2840663" y="3488970"/>
            <a:ext cx="18701085" cy="8111339"/>
          </a:xfrm>
        </p:spPr>
        <p:txBody>
          <a:bodyPr/>
          <a:lstStyle/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clone link</a:t>
            </a:r>
            <a:endParaRPr lang="ru-RU" sz="3600" b="1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Клонирует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̆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ссервера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сайта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) к вам в папку </a:t>
            </a:r>
            <a:endParaRPr lang="en-US" sz="3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status </a:t>
            </a:r>
            <a:endParaRPr lang="ru-RU" sz="3600" b="1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Выводит статус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репозитория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branch </a:t>
            </a:r>
            <a:endParaRPr lang="en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Выводит существующие ветки. Если написать после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branch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название, то вы создадите ветвь с таким названием </a:t>
            </a: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</a:t>
            </a:r>
            <a:r>
              <a:rPr lang="en-US" sz="3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checkout &lt;your branch&gt;</a:t>
            </a:r>
            <a:endParaRPr lang="ru-RU" sz="3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Перемещает вас в указанную после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checkout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ветвь </a:t>
            </a:r>
            <a:endParaRPr lang="ru-RU" sz="3600" b="1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" sz="3600" b="1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git add</a:t>
            </a:r>
            <a:endParaRPr lang="ru-RU" sz="3600" b="1" dirty="0"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Добавляет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файл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указанныи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̆ после </a:t>
            </a:r>
            <a:r>
              <a:rPr lang="en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add,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в рассмотрение на 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коммит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с</a:t>
            </a:r>
            <a:r>
              <a:rPr lang="ru-RU" sz="3600" dirty="0" err="1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имвол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.</a:t>
            </a:r>
            <a:r>
              <a:rPr lang="en-US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Добавляет все измененные файлы)</a:t>
            </a:r>
          </a:p>
          <a:p>
            <a:pPr marL="0" indent="0">
              <a:buNone/>
            </a:pPr>
            <a:endParaRPr lang="ru-RU" sz="3600" dirty="0">
              <a:solidFill>
                <a:schemeClr val="tx1"/>
              </a:solidFill>
              <a:latin typeface="+mn-lt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6B5E2A4-72D4-4DC4-9470-54C0EE06E412}" type="slidenum"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22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b046ea12b569ac8bf86d82b576cb1034ccd2f"/>
</p:tagLst>
</file>

<file path=ppt/theme/theme1.xml><?xml version="1.0" encoding="utf-8"?>
<a:theme xmlns:a="http://schemas.openxmlformats.org/drawingml/2006/main" name="Misis">
  <a:themeElements>
    <a:clrScheme name="MISIS">
      <a:dk1>
        <a:sysClr val="windowText" lastClr="000000"/>
      </a:dk1>
      <a:lt1>
        <a:srgbClr val="FFFFFF"/>
      </a:lt1>
      <a:dk2>
        <a:srgbClr val="505569"/>
      </a:dk2>
      <a:lt2>
        <a:srgbClr val="FFFFFF"/>
      </a:lt2>
      <a:accent1>
        <a:srgbClr val="0541F0"/>
      </a:accent1>
      <a:accent2>
        <a:srgbClr val="37EBFF"/>
      </a:accent2>
      <a:accent3>
        <a:srgbClr val="505569"/>
      </a:accent3>
      <a:accent4>
        <a:srgbClr val="0541F0"/>
      </a:accent4>
      <a:accent5>
        <a:srgbClr val="0A1E64"/>
      </a:accent5>
      <a:accent6>
        <a:srgbClr val="0A1E64"/>
      </a:accent6>
      <a:hlink>
        <a:srgbClr val="00B5E2"/>
      </a:hlink>
      <a:folHlink>
        <a:srgbClr val="E4002B"/>
      </a:folHlink>
    </a:clrScheme>
    <a:fontScheme name="Другая 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650</Words>
  <Application>Microsoft Macintosh PowerPoint</Application>
  <PresentationFormat>Произвольный</PresentationFormat>
  <Paragraphs>92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Tahoma</vt:lpstr>
      <vt:lpstr>TT Norms Pro</vt:lpstr>
      <vt:lpstr>Arial</vt:lpstr>
      <vt:lpstr>TT Norms Pro Medium</vt:lpstr>
      <vt:lpstr>Calibri</vt:lpstr>
      <vt:lpstr>Misis</vt:lpstr>
      <vt:lpstr>Знакомство с Git.</vt:lpstr>
      <vt:lpstr>Что такое git?</vt:lpstr>
      <vt:lpstr>Преимущества git?</vt:lpstr>
      <vt:lpstr>Настройки пользователя git</vt:lpstr>
      <vt:lpstr>Алгоритм работы с git’ом</vt:lpstr>
      <vt:lpstr>Статус репозитория</vt:lpstr>
      <vt:lpstr>Концепция веток</vt:lpstr>
      <vt:lpstr>Пауза на вопросы</vt:lpstr>
      <vt:lpstr>Команды git</vt:lpstr>
      <vt:lpstr>Команды git</vt:lpstr>
      <vt:lpstr>Полезные ссылки</vt:lpstr>
      <vt:lpstr>Ваши вопросы???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ДД</dc:creator>
  <cp:lastModifiedBy>Клычков Степан Сергеевич</cp:lastModifiedBy>
  <cp:revision>96</cp:revision>
  <dcterms:created xsi:type="dcterms:W3CDTF">2022-07-26T11:52:44Z</dcterms:created>
  <dcterms:modified xsi:type="dcterms:W3CDTF">2024-10-02T11:50:00Z</dcterms:modified>
</cp:coreProperties>
</file>