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9" r:id="rId3"/>
    <p:sldId id="277" r:id="rId4"/>
    <p:sldId id="316" r:id="rId5"/>
    <p:sldId id="276" r:id="rId6"/>
    <p:sldId id="279" r:id="rId7"/>
    <p:sldId id="327" r:id="rId8"/>
    <p:sldId id="323" r:id="rId9"/>
    <p:sldId id="328" r:id="rId10"/>
    <p:sldId id="317" r:id="rId11"/>
    <p:sldId id="295" r:id="rId12"/>
    <p:sldId id="318" r:id="rId13"/>
    <p:sldId id="324" r:id="rId14"/>
    <p:sldId id="313" r:id="rId15"/>
    <p:sldId id="319" r:id="rId16"/>
    <p:sldId id="325" r:id="rId17"/>
    <p:sldId id="31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瑾娜 李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D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88317" autoAdjust="0"/>
  </p:normalViewPr>
  <p:slideViewPr>
    <p:cSldViewPr>
      <p:cViewPr varScale="1">
        <p:scale>
          <a:sx n="92" d="100"/>
          <a:sy n="92" d="100"/>
        </p:scale>
        <p:origin x="1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379F-5E63-4F4E-85C3-65C0557FADF3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F69A-7A7E-4969-BD87-4B9C84F018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1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78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可能还有复杂的，但是我还没研究明白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2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我这里只讲解一部分功能，</a:t>
            </a:r>
            <a:r>
              <a:rPr lang="en-US" altLang="zh-CN" dirty="0"/>
              <a:t>postman</a:t>
            </a:r>
            <a:r>
              <a:rPr lang="zh-CN" altLang="en-US" dirty="0"/>
              <a:t>属于一个应用级别中比较完善的接口测试工具，很多功能有待开发</a:t>
            </a:r>
            <a:endParaRPr lang="en-US" altLang="zh-CN" dirty="0"/>
          </a:p>
          <a:p>
            <a:r>
              <a:rPr lang="zh-CN" altLang="en-US" dirty="0"/>
              <a:t>然后大家可以通过一个工具去了解一门语言，学习一下</a:t>
            </a:r>
            <a:r>
              <a:rPr lang="en-US" altLang="zh-CN" dirty="0" err="1"/>
              <a:t>js</a:t>
            </a:r>
            <a:r>
              <a:rPr lang="zh-CN" altLang="en-US" dirty="0"/>
              <a:t>，拓宽自己的思路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9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7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4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2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我这里只讲解一部分功能，</a:t>
            </a:r>
            <a:r>
              <a:rPr lang="en-US" altLang="zh-CN" dirty="0"/>
              <a:t>postman</a:t>
            </a:r>
            <a:r>
              <a:rPr lang="zh-CN" altLang="en-US" dirty="0"/>
              <a:t>属于一个应用级别中比较完善的接口测试工具，很多功能有待开发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7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的脚本断言库默认是集成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chaijs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的，其中的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断言属于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Behavior-Driven Development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）行为驱动开发，测试驱动的一种延伸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这个有兴趣的可以自行研究一下，很方便的一种写法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https://</a:t>
            </a:r>
            <a:r>
              <a:rPr lang="en-US" altLang="zh-CN" dirty="0" err="1"/>
              <a:t>www.jianshu.com</a:t>
            </a:r>
            <a:r>
              <a:rPr lang="en-US" altLang="zh-CN" dirty="0"/>
              <a:t>/p/f200a75a15d2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3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我这里只讲解一部分功能，</a:t>
            </a:r>
            <a:r>
              <a:rPr lang="en-US" altLang="zh-CN" dirty="0"/>
              <a:t>postman</a:t>
            </a:r>
            <a:r>
              <a:rPr lang="zh-CN" altLang="en-US" dirty="0"/>
              <a:t>属于一个应用级别中比较完善的接口测试工具，很多功能有待开发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F69A-7A7E-4969-BD87-4B9C84F018C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8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09322"/>
            <a:ext cx="9144000" cy="54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8819" r="1204"/>
          <a:stretch/>
        </p:blipFill>
        <p:spPr bwMode="auto">
          <a:xfrm>
            <a:off x="6148388" y="5661248"/>
            <a:ext cx="29956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19"/>
          <a:stretch/>
        </p:blipFill>
        <p:spPr bwMode="auto">
          <a:xfrm>
            <a:off x="1" y="5661248"/>
            <a:ext cx="59293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347665"/>
            <a:ext cx="7772400" cy="79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单击此处编辑标题内容</a:t>
            </a:r>
          </a:p>
        </p:txBody>
      </p:sp>
      <p:sp>
        <p:nvSpPr>
          <p:cNvPr id="8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303464" y="3140968"/>
            <a:ext cx="4537075" cy="6492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单击此处编辑副标题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索引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9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32001" y="164402"/>
            <a:ext cx="1296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524672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3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19672" y="164402"/>
            <a:ext cx="1080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342900" indent="-342900">
              <a:buNone/>
              <a:def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内容占位符 16"/>
          <p:cNvSpPr>
            <a:spLocks noGrp="1"/>
          </p:cNvSpPr>
          <p:nvPr>
            <p:ph sz="quarter" idx="17"/>
          </p:nvPr>
        </p:nvSpPr>
        <p:spPr>
          <a:xfrm>
            <a:off x="431800" y="1557338"/>
            <a:ext cx="8028000" cy="45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7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337000" y="6259036"/>
            <a:ext cx="2411808" cy="2151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单击此处编辑批注或数据来源</a:t>
            </a:r>
          </a:p>
        </p:txBody>
      </p:sp>
    </p:spTree>
    <p:extLst>
      <p:ext uri="{BB962C8B-B14F-4D97-AF65-F5344CB8AC3E}">
        <p14:creationId xmlns:p14="http://schemas.microsoft.com/office/powerpoint/2010/main" val="5761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 userDrawn="1"/>
        </p:nvSpPr>
        <p:spPr>
          <a:xfrm>
            <a:off x="1" y="3356992"/>
            <a:ext cx="91439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北京市海淀区丹棱街</a:t>
            </a:r>
            <a:r>
              <a:rPr lang="en-US" altLang="zh-CN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号中国电子大厦</a:t>
            </a:r>
            <a:r>
              <a:rPr lang="en-US" altLang="zh-CN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B</a:t>
            </a:r>
            <a:r>
              <a:rPr lang="zh-CN" alt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座</a:t>
            </a:r>
            <a:r>
              <a:rPr lang="en-US" altLang="zh-CN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层    </a:t>
            </a:r>
            <a:r>
              <a:rPr lang="en-US" altLang="zh-CN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100080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i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n-ea"/>
                <a:cs typeface="Arial" pitchFamily="34" charset="0"/>
              </a:rPr>
              <a:t>10th Floor Tower B,CEC Plaza,No.3 Dan Ling Street, Hai Dian District, Beijing 100080,China </a:t>
            </a:r>
            <a:endParaRPr lang="zh-CN" altLang="en-US" sz="1000" b="1" i="0" kern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n-ea"/>
              <a:cs typeface="Arial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0" y="242088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400" b="1" spc="-150" dirty="0">
                <a:solidFill>
                  <a:srgbClr val="1F497D">
                    <a:lumMod val="75000"/>
                  </a:srgbClr>
                </a:solidFill>
                <a:latin typeface="Arial Black" pitchFamily="34" charset="0"/>
              </a:rPr>
              <a:t>Thanks</a:t>
            </a:r>
            <a:endParaRPr lang="zh-CN" altLang="en-US" sz="5400" b="1" spc="-150" dirty="0">
              <a:solidFill>
                <a:prstClr val="black"/>
              </a:solidFill>
              <a:latin typeface="Arial Black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09322"/>
            <a:ext cx="9144000" cy="54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8819" r="1204"/>
          <a:stretch/>
        </p:blipFill>
        <p:spPr bwMode="auto">
          <a:xfrm>
            <a:off x="6148388" y="5661248"/>
            <a:ext cx="29956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19"/>
          <a:stretch/>
        </p:blipFill>
        <p:spPr bwMode="auto">
          <a:xfrm>
            <a:off x="1" y="5661248"/>
            <a:ext cx="59293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467544" y="1138202"/>
            <a:ext cx="8208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 userDrawn="1"/>
        </p:nvSpPr>
        <p:spPr>
          <a:xfrm>
            <a:off x="350824" y="427311"/>
            <a:ext cx="38651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微软雅黑" pitchFamily="34" charset="-122"/>
                <a:cs typeface="+mj-cs"/>
              </a:rPr>
              <a:t>CONTENTS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2419205" y="1428196"/>
            <a:ext cx="0" cy="478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 userDrawn="1"/>
        </p:nvGrpSpPr>
        <p:grpSpPr>
          <a:xfrm>
            <a:off x="1763688" y="1412776"/>
            <a:ext cx="546368" cy="518980"/>
            <a:chOff x="1786680" y="1556792"/>
            <a:chExt cx="636368" cy="604468"/>
          </a:xfrm>
        </p:grpSpPr>
        <p:pic>
          <p:nvPicPr>
            <p:cNvPr id="26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文本占位符 58"/>
          <p:cNvSpPr>
            <a:spLocks noGrp="1"/>
          </p:cNvSpPr>
          <p:nvPr>
            <p:ph type="body" sz="quarter" idx="10"/>
          </p:nvPr>
        </p:nvSpPr>
        <p:spPr>
          <a:xfrm>
            <a:off x="2520000" y="1340768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+mj-lt"/>
              <a:buAutoNum type="arabicPeriod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/>
          </p:nvPr>
        </p:nvSpPr>
        <p:spPr>
          <a:xfrm>
            <a:off x="2519269" y="2708920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+mj-lt"/>
              <a:buAutoNum type="arabicPeriod" startAt="2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/>
          </p:nvPr>
        </p:nvSpPr>
        <p:spPr>
          <a:xfrm>
            <a:off x="2520000" y="4050461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+mj-lt"/>
              <a:buAutoNum type="arabicPeriod" startAt="3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3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723988" y="1768293"/>
            <a:ext cx="5482825" cy="936000"/>
          </a:xfrm>
          <a:prstGeom prst="rect">
            <a:avLst/>
          </a:prstGeom>
        </p:spPr>
        <p:txBody>
          <a:bodyPr anchor="t"/>
          <a:lstStyle>
            <a:lvl1pPr marL="457200" indent="-216000">
              <a:lnSpc>
                <a:spcPts val="2000"/>
              </a:lnSpc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在此录入此部分副标题或简单说明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3" name="文本占位符 58"/>
          <p:cNvSpPr>
            <a:spLocks noGrp="1"/>
          </p:cNvSpPr>
          <p:nvPr>
            <p:ph type="body" sz="quarter" idx="15" hasCustomPrompt="1"/>
          </p:nvPr>
        </p:nvSpPr>
        <p:spPr>
          <a:xfrm>
            <a:off x="2723988" y="3118491"/>
            <a:ext cx="5482825" cy="936000"/>
          </a:xfrm>
          <a:prstGeom prst="rect">
            <a:avLst/>
          </a:prstGeom>
        </p:spPr>
        <p:txBody>
          <a:bodyPr anchor="t"/>
          <a:lstStyle>
            <a:lvl1pPr marL="457200" indent="-216000">
              <a:lnSpc>
                <a:spcPts val="2000"/>
              </a:lnSpc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在此录入此部分副标题或简单说明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4" name="文本占位符 5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988" y="4457081"/>
            <a:ext cx="5482825" cy="936000"/>
          </a:xfrm>
          <a:prstGeom prst="rect">
            <a:avLst/>
          </a:prstGeom>
        </p:spPr>
        <p:txBody>
          <a:bodyPr anchor="t"/>
          <a:lstStyle>
            <a:lvl1pPr marL="457200" indent="-216000">
              <a:lnSpc>
                <a:spcPts val="2000"/>
              </a:lnSpc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在此录入此部分副标题或简单说明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59" y="6575231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3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隔页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19"/>
          <a:stretch/>
        </p:blipFill>
        <p:spPr bwMode="auto">
          <a:xfrm>
            <a:off x="1" y="2340996"/>
            <a:ext cx="1763688" cy="137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907703" y="2340996"/>
            <a:ext cx="7236297" cy="137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</p:pic>
      <p:sp>
        <p:nvSpPr>
          <p:cNvPr id="8" name="页脚占位符 4"/>
          <p:cNvSpPr txBox="1">
            <a:spLocks/>
          </p:cNvSpPr>
          <p:nvPr userDrawn="1"/>
        </p:nvSpPr>
        <p:spPr>
          <a:xfrm>
            <a:off x="7596336" y="3451652"/>
            <a:ext cx="1368000" cy="18000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339752" y="2685096"/>
            <a:ext cx="6504148" cy="72015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+mj-lt"/>
              <a:buNone/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340996"/>
            <a:ext cx="1763689" cy="137603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+mj-lt"/>
              <a:buNone/>
              <a:defRPr sz="9600">
                <a:solidFill>
                  <a:schemeClr val="bg1"/>
                </a:solidFill>
                <a:latin typeface="Imprint MT Shadow" pitchFamily="82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933056"/>
            <a:ext cx="5741575" cy="2232248"/>
          </a:xfrm>
          <a:prstGeom prst="rect">
            <a:avLst/>
          </a:prstGeom>
        </p:spPr>
        <p:txBody>
          <a:bodyPr anchor="t"/>
          <a:lstStyle>
            <a:lvl1pPr marL="457200" indent="-216000">
              <a:buFont typeface="Arial" pitchFamily="34" charset="0"/>
              <a:buChar char="•"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在此录入此部分副标题或简单说明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隔页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8819" r="1204"/>
          <a:stretch/>
        </p:blipFill>
        <p:spPr bwMode="auto">
          <a:xfrm>
            <a:off x="1" y="2341831"/>
            <a:ext cx="1764000" cy="13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1907703" y="2340996"/>
            <a:ext cx="7236297" cy="137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4"/>
          <p:cNvSpPr txBox="1">
            <a:spLocks/>
          </p:cNvSpPr>
          <p:nvPr userDrawn="1"/>
        </p:nvSpPr>
        <p:spPr>
          <a:xfrm>
            <a:off x="7596336" y="3451652"/>
            <a:ext cx="1368000" cy="18000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339752" y="2685096"/>
            <a:ext cx="6504148" cy="72015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+mj-lt"/>
              <a:buNone/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340996"/>
            <a:ext cx="1763689" cy="137603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+mj-lt"/>
              <a:buNone/>
              <a:defRPr sz="9600">
                <a:solidFill>
                  <a:schemeClr val="bg1"/>
                </a:solidFill>
                <a:latin typeface="Imprint MT Shadow" pitchFamily="82" charset="0"/>
              </a:defRPr>
            </a:lvl1pPr>
          </a:lstStyle>
          <a:p>
            <a:pPr lvl="0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933056"/>
            <a:ext cx="5741575" cy="2232248"/>
          </a:xfrm>
          <a:prstGeom prst="rect">
            <a:avLst/>
          </a:prstGeom>
        </p:spPr>
        <p:txBody>
          <a:bodyPr anchor="t"/>
          <a:lstStyle>
            <a:lvl1pPr marL="457200" indent="-216000">
              <a:buFont typeface="Arial" pitchFamily="34" charset="0"/>
              <a:buChar char="•"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在此录入此部分副标题或简单说明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1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隔页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8819" r="1204"/>
          <a:stretch/>
        </p:blipFill>
        <p:spPr bwMode="auto">
          <a:xfrm>
            <a:off x="1" y="2341831"/>
            <a:ext cx="1764000" cy="13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1907703" y="2340996"/>
            <a:ext cx="7236297" cy="137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4"/>
          <p:cNvSpPr txBox="1">
            <a:spLocks/>
          </p:cNvSpPr>
          <p:nvPr userDrawn="1"/>
        </p:nvSpPr>
        <p:spPr>
          <a:xfrm>
            <a:off x="7596336" y="3451652"/>
            <a:ext cx="1368000" cy="18000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339752" y="2685096"/>
            <a:ext cx="6504148" cy="72015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+mj-lt"/>
              <a:buNone/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340996"/>
            <a:ext cx="1763689" cy="137603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anchor="ctr"/>
          <a:lstStyle>
            <a:lvl1pPr marL="0" indent="0" algn="ctr">
              <a:buFont typeface="+mj-lt"/>
              <a:buNone/>
              <a:defRPr sz="9600">
                <a:solidFill>
                  <a:schemeClr val="bg1"/>
                </a:solidFill>
                <a:latin typeface="Imprint MT Shadow" pitchFamily="82" charset="0"/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933056"/>
            <a:ext cx="5741575" cy="2232248"/>
          </a:xfrm>
          <a:prstGeom prst="rect">
            <a:avLst/>
          </a:prstGeom>
        </p:spPr>
        <p:txBody>
          <a:bodyPr anchor="t"/>
          <a:lstStyle>
            <a:lvl1pPr marL="457200" indent="-216000">
              <a:buFont typeface="Arial" pitchFamily="34" charset="0"/>
              <a:buChar char="•"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在此录入此部分副标题或简单说明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索引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9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内容占位符 16"/>
          <p:cNvSpPr>
            <a:spLocks noGrp="1"/>
          </p:cNvSpPr>
          <p:nvPr>
            <p:ph sz="quarter" idx="17"/>
          </p:nvPr>
        </p:nvSpPr>
        <p:spPr>
          <a:xfrm>
            <a:off x="431800" y="1557338"/>
            <a:ext cx="8028000" cy="45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6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337000" y="6259036"/>
            <a:ext cx="2411808" cy="2151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单击此处编辑批注或数据来源</a:t>
            </a:r>
          </a:p>
        </p:txBody>
      </p:sp>
    </p:spTree>
    <p:extLst>
      <p:ext uri="{BB962C8B-B14F-4D97-AF65-F5344CB8AC3E}">
        <p14:creationId xmlns:p14="http://schemas.microsoft.com/office/powerpoint/2010/main" val="329762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索引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7" name="等腰三角形 26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31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标题 1"/>
          <p:cNvSpPr>
            <a:spLocks noGrp="1"/>
          </p:cNvSpPr>
          <p:nvPr>
            <p:ph type="title" hasCustomPrompt="1"/>
          </p:nvPr>
        </p:nvSpPr>
        <p:spPr>
          <a:xfrm>
            <a:off x="432001" y="164402"/>
            <a:ext cx="1152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1673894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171450" indent="-171450">
              <a:buFont typeface="Arial" pitchFamily="34" charset="0"/>
              <a:buNone/>
              <a:defRPr lang="zh-CN" altLang="en-US" sz="10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0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2627880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342900" indent="-342900">
              <a:buNone/>
              <a:def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1" name="直接连接符 50"/>
          <p:cNvCxnSpPr/>
          <p:nvPr userDrawn="1"/>
        </p:nvCxnSpPr>
        <p:spPr>
          <a:xfrm>
            <a:off x="1601886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52" name="直接连接符 51"/>
          <p:cNvCxnSpPr/>
          <p:nvPr userDrawn="1"/>
        </p:nvCxnSpPr>
        <p:spPr>
          <a:xfrm>
            <a:off x="2501525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索引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9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32001" y="164402"/>
            <a:ext cx="1296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524672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6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19672" y="164402"/>
            <a:ext cx="1080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342900" indent="-342900">
              <a:buNone/>
              <a:def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000" y="6259036"/>
            <a:ext cx="2411808" cy="2151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单击此处编辑批注或数据来源</a:t>
            </a:r>
          </a:p>
        </p:txBody>
      </p:sp>
    </p:spTree>
    <p:extLst>
      <p:ext uri="{BB962C8B-B14F-4D97-AF65-F5344CB8AC3E}">
        <p14:creationId xmlns:p14="http://schemas.microsoft.com/office/powerpoint/2010/main" val="293140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索引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9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32001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85989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171450" indent="-171450">
              <a:buFont typeface="Arial" pitchFamily="34" charset="0"/>
              <a:buNone/>
              <a:defRPr lang="zh-CN" altLang="en-US" sz="10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2339975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342900" indent="-342900">
              <a:buNone/>
              <a:def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259632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 userDrawn="1"/>
        </p:nvCxnSpPr>
        <p:spPr>
          <a:xfrm>
            <a:off x="2213620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7" name="内容占位符 16"/>
          <p:cNvSpPr>
            <a:spLocks noGrp="1"/>
          </p:cNvSpPr>
          <p:nvPr>
            <p:ph sz="quarter" idx="17"/>
          </p:nvPr>
        </p:nvSpPr>
        <p:spPr>
          <a:xfrm>
            <a:off x="431800" y="1557338"/>
            <a:ext cx="8028000" cy="45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6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337000" y="6259036"/>
            <a:ext cx="2411808" cy="2151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单击此处编辑批注或数据来源</a:t>
            </a:r>
          </a:p>
        </p:txBody>
      </p:sp>
    </p:spTree>
    <p:extLst>
      <p:ext uri="{BB962C8B-B14F-4D97-AF65-F5344CB8AC3E}">
        <p14:creationId xmlns:p14="http://schemas.microsoft.com/office/powerpoint/2010/main" val="35436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8" r:id="rId5"/>
    <p:sldLayoutId id="2147483660" r:id="rId6"/>
    <p:sldLayoutId id="2147483650" r:id="rId7"/>
    <p:sldLayoutId id="2147483655" r:id="rId8"/>
    <p:sldLayoutId id="2147483656" r:id="rId9"/>
    <p:sldLayoutId id="2147483657" r:id="rId10"/>
    <p:sldLayoutId id="214748365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792000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Postman</a:t>
            </a:r>
            <a:r>
              <a:rPr lang="zh-CN" altLang="en-US" sz="4800" dirty="0"/>
              <a:t>使用参数化</a:t>
            </a:r>
            <a:r>
              <a:rPr lang="en-US" altLang="zh-CN" sz="4800" dirty="0"/>
              <a:t>&amp;</a:t>
            </a:r>
            <a:r>
              <a:rPr lang="zh-CN" altLang="en-US" sz="4800" dirty="0"/>
              <a:t>数据驱动</a:t>
            </a:r>
          </a:p>
        </p:txBody>
      </p:sp>
    </p:spTree>
    <p:extLst>
      <p:ext uri="{BB962C8B-B14F-4D97-AF65-F5344CB8AC3E}">
        <p14:creationId xmlns:p14="http://schemas.microsoft.com/office/powerpoint/2010/main" val="158369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48464" y="6104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3F597F-EA01-C645-9E49-87BA7AB7A2E2}"/>
              </a:ext>
            </a:extLst>
          </p:cNvPr>
          <p:cNvSpPr txBox="1"/>
          <p:nvPr/>
        </p:nvSpPr>
        <p:spPr>
          <a:xfrm>
            <a:off x="337000" y="404664"/>
            <a:ext cx="850531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Postman</a:t>
            </a:r>
            <a:r>
              <a:rPr kumimoji="1" lang="zh-CN" altLang="en-US" dirty="0"/>
              <a:t>的参数化代码是基于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进行编写的，遵循了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的语法结构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简单介绍一下应用范围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算签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2.Cookie</a:t>
            </a:r>
            <a:r>
              <a:rPr kumimoji="1" lang="zh-CN" altLang="en-US" dirty="0"/>
              <a:t>中信息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生成随机参数  </a:t>
            </a:r>
            <a:r>
              <a:rPr lang="en-US" altLang="zh-CN" dirty="0"/>
              <a:t>{{$timestamp}}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生成时间  </a:t>
            </a:r>
            <a:r>
              <a:rPr lang="en-US" altLang="zh-CN" dirty="0"/>
              <a:t>{{</a:t>
            </a:r>
            <a:r>
              <a:rPr lang="en-US" altLang="zh-CN" dirty="0" err="1"/>
              <a:t>paytime</a:t>
            </a:r>
            <a:r>
              <a:rPr lang="en-US" altLang="zh-CN" dirty="0"/>
              <a:t>}}</a:t>
            </a:r>
            <a:endParaRPr kumimoji="1" lang="en-US" altLang="zh-CN" dirty="0"/>
          </a:p>
          <a:p>
            <a:r>
              <a:rPr kumimoji="1" lang="en-US" altLang="zh-CN" sz="1600" dirty="0"/>
              <a:t>function </a:t>
            </a:r>
            <a:r>
              <a:rPr kumimoji="1" lang="en-US" altLang="zh-CN" sz="1600" dirty="0" err="1"/>
              <a:t>sysTime</a:t>
            </a:r>
            <a:r>
              <a:rPr kumimoji="1" lang="en-US" altLang="zh-CN" sz="1600" dirty="0"/>
              <a:t>(){</a:t>
            </a:r>
          </a:p>
          <a:p>
            <a:r>
              <a:rPr kumimoji="1" lang="en-US" altLang="zh-CN" sz="1600" dirty="0"/>
              <a:t>	var </a:t>
            </a:r>
            <a:r>
              <a:rPr kumimoji="1" lang="en-US" altLang="zh-CN" sz="1600" dirty="0" err="1"/>
              <a:t>myDate</a:t>
            </a:r>
            <a:r>
              <a:rPr kumimoji="1" lang="en-US" altLang="zh-CN" sz="1600" dirty="0"/>
              <a:t> = new Date();</a:t>
            </a:r>
          </a:p>
          <a:p>
            <a:r>
              <a:rPr kumimoji="1" lang="en-US" altLang="zh-CN" sz="1600" dirty="0"/>
              <a:t>	var year = </a:t>
            </a:r>
            <a:r>
              <a:rPr kumimoji="1" lang="en-US" altLang="zh-CN" sz="1600" dirty="0" err="1"/>
              <a:t>myDate.getFullYear</a:t>
            </a:r>
            <a:r>
              <a:rPr kumimoji="1" lang="en-US" altLang="zh-CN" sz="1600" dirty="0"/>
              <a:t>();</a:t>
            </a:r>
          </a:p>
          <a:p>
            <a:r>
              <a:rPr kumimoji="1" lang="en-US" altLang="zh-CN" sz="1600" dirty="0"/>
              <a:t>	var month = </a:t>
            </a:r>
            <a:r>
              <a:rPr kumimoji="1" lang="en-US" altLang="zh-CN" sz="1600" dirty="0" err="1"/>
              <a:t>myDate.getMonth</a:t>
            </a:r>
            <a:r>
              <a:rPr kumimoji="1" lang="en-US" altLang="zh-CN" sz="1600" dirty="0"/>
              <a:t>()+1;</a:t>
            </a:r>
          </a:p>
          <a:p>
            <a:r>
              <a:rPr kumimoji="1" lang="en-US" altLang="zh-CN" sz="1600" dirty="0"/>
              <a:t>	var date = </a:t>
            </a:r>
            <a:r>
              <a:rPr kumimoji="1" lang="en-US" altLang="zh-CN" sz="1600" dirty="0" err="1"/>
              <a:t>myDate.getDate</a:t>
            </a:r>
            <a:r>
              <a:rPr kumimoji="1" lang="en-US" altLang="zh-CN" sz="1600" dirty="0"/>
              <a:t>();</a:t>
            </a:r>
          </a:p>
          <a:p>
            <a:r>
              <a:rPr kumimoji="1" lang="en-US" altLang="zh-CN" sz="1600" dirty="0"/>
              <a:t>	var h = </a:t>
            </a:r>
            <a:r>
              <a:rPr kumimoji="1" lang="en-US" altLang="zh-CN" sz="1600" dirty="0" err="1"/>
              <a:t>myDate.getHours</a:t>
            </a:r>
            <a:r>
              <a:rPr kumimoji="1" lang="en-US" altLang="zh-CN" sz="1600" dirty="0"/>
              <a:t>();</a:t>
            </a:r>
          </a:p>
          <a:p>
            <a:r>
              <a:rPr kumimoji="1" lang="en-US" altLang="zh-CN" sz="1600" dirty="0"/>
              <a:t>	var m = </a:t>
            </a:r>
            <a:r>
              <a:rPr kumimoji="1" lang="en-US" altLang="zh-CN" sz="1600" dirty="0" err="1"/>
              <a:t>myDate.getMinutes</a:t>
            </a:r>
            <a:r>
              <a:rPr kumimoji="1" lang="en-US" altLang="zh-CN" sz="1600" dirty="0"/>
              <a:t>();</a:t>
            </a:r>
          </a:p>
          <a:p>
            <a:r>
              <a:rPr kumimoji="1" lang="en-US" altLang="zh-CN" sz="1600" dirty="0"/>
              <a:t>	var s = </a:t>
            </a:r>
            <a:r>
              <a:rPr kumimoji="1" lang="en-US" altLang="zh-CN" sz="1600" dirty="0" err="1"/>
              <a:t>myDate.getSeconds</a:t>
            </a:r>
            <a:r>
              <a:rPr kumimoji="1" lang="en-US" altLang="zh-CN" sz="1600" dirty="0"/>
              <a:t>();</a:t>
            </a:r>
          </a:p>
          <a:p>
            <a:r>
              <a:rPr kumimoji="1" lang="en-US" altLang="zh-CN" sz="1600" dirty="0"/>
              <a:t>	var now = year + '-' + month + "-" + date + " " + h + ':' + m + ":" + s;</a:t>
            </a:r>
          </a:p>
          <a:p>
            <a:r>
              <a:rPr kumimoji="1" lang="en-US" altLang="zh-CN" sz="1600" dirty="0"/>
              <a:t>	return now;</a:t>
            </a:r>
          </a:p>
          <a:p>
            <a:r>
              <a:rPr kumimoji="1" lang="en-US" altLang="zh-CN" sz="1600" dirty="0"/>
              <a:t>}</a:t>
            </a:r>
          </a:p>
          <a:p>
            <a:r>
              <a:rPr kumimoji="1" lang="en-US" altLang="zh-CN" sz="1600" dirty="0" err="1"/>
              <a:t>pm.globals.set</a:t>
            </a:r>
            <a:r>
              <a:rPr kumimoji="1" lang="en-US" altLang="zh-CN" sz="1600" dirty="0"/>
              <a:t>("</a:t>
            </a:r>
            <a:r>
              <a:rPr kumimoji="1" lang="en-US" altLang="zh-CN" sz="1600" dirty="0" err="1"/>
              <a:t>paytime</a:t>
            </a:r>
            <a:r>
              <a:rPr kumimoji="1" lang="en-US" altLang="zh-CN" sz="1600" dirty="0"/>
              <a:t>", </a:t>
            </a:r>
            <a:r>
              <a:rPr kumimoji="1" lang="en-US" altLang="zh-CN" sz="1600" dirty="0" err="1"/>
              <a:t>sysTime</a:t>
            </a:r>
            <a:r>
              <a:rPr kumimoji="1" lang="en-US" altLang="zh-CN" sz="1600" dirty="0"/>
              <a:t>());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86B2CC-224F-BC48-9E6A-F23673E7B1F3}"/>
              </a:ext>
            </a:extLst>
          </p:cNvPr>
          <p:cNvSpPr txBox="1"/>
          <p:nvPr/>
        </p:nvSpPr>
        <p:spPr>
          <a:xfrm>
            <a:off x="107504" y="44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可用范围</a:t>
            </a:r>
          </a:p>
        </p:txBody>
      </p:sp>
    </p:spTree>
    <p:extLst>
      <p:ext uri="{BB962C8B-B14F-4D97-AF65-F5344CB8AC3E}">
        <p14:creationId xmlns:p14="http://schemas.microsoft.com/office/powerpoint/2010/main" val="58627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验证接口返回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412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61808" y="6104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970A5C-0061-9A46-8FE4-7F7FEC19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04" y="548680"/>
            <a:ext cx="5588000" cy="431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48ED82-BAB5-564F-BE0E-FE63D3CCD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140968"/>
            <a:ext cx="4749800" cy="2946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841538-5915-9640-9EB5-1B6B60B1A537}"/>
              </a:ext>
            </a:extLst>
          </p:cNvPr>
          <p:cNvSpPr txBox="1"/>
          <p:nvPr/>
        </p:nvSpPr>
        <p:spPr>
          <a:xfrm>
            <a:off x="179512" y="446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接口验证示例</a:t>
            </a:r>
          </a:p>
        </p:txBody>
      </p:sp>
    </p:spTree>
    <p:extLst>
      <p:ext uri="{BB962C8B-B14F-4D97-AF65-F5344CB8AC3E}">
        <p14:creationId xmlns:p14="http://schemas.microsoft.com/office/powerpoint/2010/main" val="373181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48464" y="6104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3F597F-EA01-C645-9E49-87BA7AB7A2E2}"/>
              </a:ext>
            </a:extLst>
          </p:cNvPr>
          <p:cNvSpPr txBox="1"/>
          <p:nvPr/>
        </p:nvSpPr>
        <p:spPr>
          <a:xfrm>
            <a:off x="251520" y="404664"/>
            <a:ext cx="85053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函数还是用的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，但是断言与普通的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不太一样，使用的是</a:t>
            </a:r>
            <a:r>
              <a:rPr kumimoji="1" lang="en-US" altLang="zh-CN" dirty="0" err="1"/>
              <a:t>chai.js</a:t>
            </a:r>
            <a:endParaRPr kumimoji="1" lang="en-US" altLang="zh-CN" dirty="0"/>
          </a:p>
          <a:p>
            <a:r>
              <a:rPr kumimoji="1" lang="zh-CN" altLang="en-US" dirty="0"/>
              <a:t>列一些常用的断言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等于</a:t>
            </a:r>
            <a:r>
              <a:rPr kumimoji="1" lang="en-US" altLang="zh-CN" dirty="0"/>
              <a:t>/</a:t>
            </a:r>
            <a:r>
              <a:rPr kumimoji="1" lang="zh-CN" altLang="en-US" dirty="0"/>
              <a:t>不等于（数字，字符串都可用）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en-US" altLang="zh-CN" dirty="0"/>
              <a:t>expect('hello').</a:t>
            </a:r>
            <a:r>
              <a:rPr lang="en-US" altLang="zh-CN" dirty="0" err="1"/>
              <a:t>to.equal</a:t>
            </a:r>
            <a:r>
              <a:rPr lang="en-US" altLang="zh-CN" dirty="0"/>
              <a:t>('hello’) </a:t>
            </a:r>
          </a:p>
          <a:p>
            <a:r>
              <a:rPr lang="en-US" altLang="zh-CN" dirty="0"/>
              <a:t>	expect(42).</a:t>
            </a:r>
            <a:r>
              <a:rPr lang="en-US" altLang="zh-CN" dirty="0" err="1"/>
              <a:t>to.equal</a:t>
            </a:r>
            <a:r>
              <a:rPr lang="en-US" altLang="zh-CN" dirty="0"/>
              <a:t>(42) 	</a:t>
            </a:r>
          </a:p>
          <a:p>
            <a:r>
              <a:rPr lang="en-US" altLang="zh-CN" dirty="0"/>
              <a:t>	expect(1).</a:t>
            </a:r>
            <a:r>
              <a:rPr lang="en-US" altLang="zh-CN" dirty="0" err="1"/>
              <a:t>to.not.equal</a:t>
            </a:r>
            <a:r>
              <a:rPr lang="en-US" altLang="zh-CN" dirty="0"/>
              <a:t>(true)</a:t>
            </a:r>
          </a:p>
          <a:p>
            <a:r>
              <a:rPr kumimoji="1" lang="zh-CN" altLang="en-US" dirty="0"/>
              <a:t>大于</a:t>
            </a:r>
            <a:r>
              <a:rPr kumimoji="1" lang="en-US" altLang="zh-CN" dirty="0"/>
              <a:t>/</a:t>
            </a:r>
            <a:r>
              <a:rPr kumimoji="1" lang="zh-CN" altLang="en-US" dirty="0"/>
              <a:t>小于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en-US" altLang="zh-CN" dirty="0"/>
              <a:t>expect(10).</a:t>
            </a:r>
            <a:r>
              <a:rPr lang="en-US" altLang="zh-CN" dirty="0" err="1"/>
              <a:t>to.be.above</a:t>
            </a:r>
            <a:r>
              <a:rPr lang="en-US" altLang="zh-CN" dirty="0"/>
              <a:t>(5)</a:t>
            </a:r>
          </a:p>
          <a:p>
            <a:r>
              <a:rPr kumimoji="1" lang="en-US" altLang="zh-CN" dirty="0"/>
              <a:t>	</a:t>
            </a:r>
            <a:r>
              <a:rPr lang="en-US" altLang="zh-CN" dirty="0"/>
              <a:t>expect(‘foo’).</a:t>
            </a:r>
            <a:r>
              <a:rPr lang="en-US" altLang="zh-CN" dirty="0" err="1"/>
              <a:t>to.have.length.above</a:t>
            </a:r>
            <a:r>
              <a:rPr lang="en-US" altLang="zh-CN" dirty="0"/>
              <a:t>(2) </a:t>
            </a:r>
            <a:r>
              <a:rPr lang="zh-CN" altLang="en-US" dirty="0"/>
              <a:t>也可以与</a:t>
            </a:r>
            <a:r>
              <a:rPr lang="en-US" altLang="zh-CN" dirty="0"/>
              <a:t>length</a:t>
            </a:r>
            <a:r>
              <a:rPr lang="zh-CN" altLang="en-US" dirty="0"/>
              <a:t>一起用</a:t>
            </a:r>
            <a:endParaRPr lang="en-US" altLang="zh-CN" dirty="0"/>
          </a:p>
          <a:p>
            <a:r>
              <a:rPr lang="en-US" altLang="zh-CN" dirty="0"/>
              <a:t>	expect([1, 2, 3]).</a:t>
            </a:r>
            <a:r>
              <a:rPr lang="en-US" altLang="zh-CN" dirty="0" err="1"/>
              <a:t>to.have.length.above</a:t>
            </a:r>
            <a:r>
              <a:rPr lang="en-US" altLang="zh-CN" dirty="0"/>
              <a:t>(2)</a:t>
            </a:r>
          </a:p>
          <a:p>
            <a:r>
              <a:rPr kumimoji="1" lang="en-US" altLang="zh-CN" dirty="0"/>
              <a:t>	</a:t>
            </a:r>
            <a:r>
              <a:rPr lang="en-US" altLang="zh-CN" dirty="0"/>
              <a:t>expect(5).</a:t>
            </a:r>
            <a:r>
              <a:rPr lang="en-US" altLang="zh-CN" dirty="0" err="1"/>
              <a:t>to.be.below</a:t>
            </a:r>
            <a:r>
              <a:rPr lang="en-US" altLang="zh-CN" dirty="0"/>
              <a:t>(10)</a:t>
            </a:r>
          </a:p>
          <a:p>
            <a:r>
              <a:rPr kumimoji="1" lang="en-US" altLang="zh-CN" dirty="0"/>
              <a:t>	</a:t>
            </a:r>
            <a:r>
              <a:rPr lang="en-US" altLang="zh-CN" dirty="0"/>
              <a:t>expect('foo').</a:t>
            </a:r>
            <a:r>
              <a:rPr lang="en-US" altLang="zh-CN" dirty="0" err="1"/>
              <a:t>to.have.length.below</a:t>
            </a:r>
            <a:r>
              <a:rPr lang="en-US" altLang="zh-CN" dirty="0"/>
              <a:t>(4)</a:t>
            </a:r>
            <a:endParaRPr kumimoji="1" lang="en-US" altLang="zh-CN" dirty="0"/>
          </a:p>
          <a:p>
            <a:r>
              <a:rPr kumimoji="1" lang="zh-CN" altLang="en-US" dirty="0"/>
              <a:t>在区间内（判断价格很好用）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en-US" altLang="zh-CN" dirty="0"/>
              <a:t>expect(7).</a:t>
            </a:r>
            <a:r>
              <a:rPr lang="en-US" altLang="zh-CN" dirty="0" err="1"/>
              <a:t>to.be.within</a:t>
            </a:r>
            <a:r>
              <a:rPr lang="en-US" altLang="zh-CN" dirty="0"/>
              <a:t>(5, 10)</a:t>
            </a:r>
          </a:p>
          <a:p>
            <a:r>
              <a:rPr kumimoji="1" lang="en-US" altLang="zh-CN" dirty="0"/>
              <a:t>	</a:t>
            </a:r>
            <a:r>
              <a:rPr lang="en-US" altLang="zh-CN" dirty="0"/>
              <a:t>expect([1, 2, 3]).</a:t>
            </a:r>
            <a:r>
              <a:rPr lang="en-US" altLang="zh-CN" dirty="0" err="1"/>
              <a:t>to.have.length.within</a:t>
            </a:r>
            <a:r>
              <a:rPr lang="en-US" altLang="zh-CN" dirty="0"/>
              <a:t>(2, 4)</a:t>
            </a:r>
            <a:r>
              <a:rPr lang="zh-CN" altLang="en-US" dirty="0"/>
              <a:t>组合使用，判断接口返回车源数量</a:t>
            </a:r>
            <a:endParaRPr lang="en-US" altLang="zh-CN" dirty="0"/>
          </a:p>
          <a:p>
            <a:r>
              <a:rPr kumimoji="1" lang="zh-CN" altLang="en-US" dirty="0"/>
              <a:t>正则（很强大）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en-US" altLang="zh-CN" dirty="0"/>
              <a:t>expect('</a:t>
            </a:r>
            <a:r>
              <a:rPr lang="en-US" altLang="zh-CN" dirty="0" err="1"/>
              <a:t>foobar</a:t>
            </a:r>
            <a:r>
              <a:rPr lang="en-US" altLang="zh-CN" dirty="0"/>
              <a:t>').</a:t>
            </a:r>
            <a:r>
              <a:rPr lang="en-US" altLang="zh-CN" dirty="0" err="1"/>
              <a:t>to.match</a:t>
            </a:r>
            <a:r>
              <a:rPr lang="en-US" altLang="zh-CN" dirty="0"/>
              <a:t>(/^foo/)</a:t>
            </a:r>
          </a:p>
          <a:p>
            <a:r>
              <a:rPr kumimoji="1" lang="zh-CN" altLang="en-US" dirty="0"/>
              <a:t>包含字符串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en-US" altLang="zh-CN" dirty="0"/>
              <a:t>expect('</a:t>
            </a:r>
            <a:r>
              <a:rPr lang="en-US" altLang="zh-CN" dirty="0" err="1"/>
              <a:t>foobar</a:t>
            </a:r>
            <a:r>
              <a:rPr lang="en-US" altLang="zh-CN" dirty="0"/>
              <a:t>').</a:t>
            </a:r>
            <a:r>
              <a:rPr lang="en-US" altLang="zh-CN" dirty="0" err="1"/>
              <a:t>to.have.string</a:t>
            </a:r>
            <a:r>
              <a:rPr lang="en-US" altLang="zh-CN" dirty="0"/>
              <a:t>('bar’)</a:t>
            </a:r>
          </a:p>
          <a:p>
            <a:r>
              <a:rPr kumimoji="1" lang="en-US" altLang="zh-CN" dirty="0"/>
              <a:t>	expect(</a:t>
            </a:r>
            <a:r>
              <a:rPr kumimoji="1" lang="en-US" altLang="zh-CN" dirty="0" err="1"/>
              <a:t>pm.response.text</a:t>
            </a:r>
            <a:r>
              <a:rPr kumimoji="1" lang="en-US" altLang="zh-CN" dirty="0"/>
              <a:t>()).</a:t>
            </a:r>
            <a:r>
              <a:rPr kumimoji="1" lang="en-US" altLang="zh-CN" dirty="0" err="1"/>
              <a:t>to.include</a:t>
            </a:r>
            <a:r>
              <a:rPr kumimoji="1" lang="en-US" altLang="zh-CN" dirty="0"/>
              <a:t>("</a:t>
            </a:r>
            <a:r>
              <a:rPr kumimoji="1" lang="en-US" altLang="zh-CN" dirty="0" err="1"/>
              <a:t>string_you_want_to_search</a:t>
            </a:r>
            <a:r>
              <a:rPr kumimoji="1" lang="en-US" altLang="zh-CN" dirty="0"/>
              <a:t>");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06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数据驱动验证接口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412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2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42314" y="6104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062FBD-FF1A-424A-8F1D-0E5E56A6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3785"/>
            <a:ext cx="4978157" cy="36158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C5137F-7C15-C54C-9901-4A21A24D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452913"/>
            <a:ext cx="2171700" cy="3352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A52BBE-EF1D-5648-BECB-921CAC7A0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939" y="332656"/>
            <a:ext cx="3984573" cy="57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8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48464" y="6104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24B7BC-8FED-7A47-8F26-2742EE51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64704"/>
            <a:ext cx="6051704" cy="30503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05BDD9-6588-1D4B-A603-9D56452B73E3}"/>
              </a:ext>
            </a:extLst>
          </p:cNvPr>
          <p:cNvSpPr txBox="1"/>
          <p:nvPr/>
        </p:nvSpPr>
        <p:spPr>
          <a:xfrm>
            <a:off x="33790" y="282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数据驱动流程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BA971F-565A-C34A-BFE3-C6136E05EECB}"/>
              </a:ext>
            </a:extLst>
          </p:cNvPr>
          <p:cNvSpPr txBox="1"/>
          <p:nvPr/>
        </p:nvSpPr>
        <p:spPr>
          <a:xfrm>
            <a:off x="755576" y="4182114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接口被测字段参数化</a:t>
            </a:r>
            <a:endParaRPr kumimoji="1" lang="en-US" altLang="zh-CN" dirty="0"/>
          </a:p>
          <a:p>
            <a:r>
              <a:rPr kumimoji="1" lang="en-US" altLang="zh-CN" dirty="0"/>
              <a:t>2.Postman</a:t>
            </a:r>
            <a:r>
              <a:rPr kumimoji="1" lang="zh-CN" altLang="en-US" dirty="0"/>
              <a:t>读取本地文件进行赋值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发送请求，执行测试脚本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生成报告</a:t>
            </a:r>
          </a:p>
        </p:txBody>
      </p:sp>
    </p:spTree>
    <p:extLst>
      <p:ext uri="{BB962C8B-B14F-4D97-AF65-F5344CB8AC3E}">
        <p14:creationId xmlns:p14="http://schemas.microsoft.com/office/powerpoint/2010/main" val="127806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4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20000" y="1340768"/>
            <a:ext cx="5687544" cy="501945"/>
          </a:xfrm>
        </p:spPr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简介</a:t>
            </a:r>
            <a:r>
              <a:rPr lang="en-US" altLang="zh-CN" dirty="0"/>
              <a:t>&amp;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19269" y="2276872"/>
            <a:ext cx="5687544" cy="501945"/>
          </a:xfrm>
        </p:spPr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请求参数化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19269" y="3356992"/>
            <a:ext cx="5687544" cy="5019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  </a:t>
            </a:r>
            <a:r>
              <a:rPr lang="en-US" altLang="zh-CN" dirty="0"/>
              <a:t>Postman</a:t>
            </a:r>
            <a:r>
              <a:rPr lang="zh-CN" altLang="en-US" dirty="0"/>
              <a:t>验证接口返回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D570AF4-09BA-8347-B867-9F0FEDD32D79}"/>
              </a:ext>
            </a:extLst>
          </p:cNvPr>
          <p:cNvSpPr txBox="1">
            <a:spLocks/>
          </p:cNvSpPr>
          <p:nvPr/>
        </p:nvSpPr>
        <p:spPr>
          <a:xfrm>
            <a:off x="2519269" y="4293096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+mj-lt"/>
              <a:buAutoNum type="arabicPeriod" startAt="2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dirty="0"/>
              <a:t>4.</a:t>
            </a:r>
            <a:r>
              <a:rPr lang="zh-CN" altLang="en-US" dirty="0"/>
              <a:t>   </a:t>
            </a:r>
            <a:r>
              <a:rPr lang="en-US" altLang="zh-CN" dirty="0"/>
              <a:t>Postman</a:t>
            </a:r>
            <a:r>
              <a:rPr lang="zh-CN" altLang="en-US" dirty="0"/>
              <a:t>数据驱动验证接口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0C33478-621A-614C-9F66-4E2F4CDBC581}"/>
              </a:ext>
            </a:extLst>
          </p:cNvPr>
          <p:cNvSpPr txBox="1">
            <a:spLocks/>
          </p:cNvSpPr>
          <p:nvPr/>
        </p:nvSpPr>
        <p:spPr>
          <a:xfrm>
            <a:off x="2519269" y="5301208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+mj-lt"/>
              <a:buAutoNum type="arabicPeriod" startAt="2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dirty="0"/>
              <a:t>5.</a:t>
            </a:r>
            <a:r>
              <a:rPr lang="zh-CN" altLang="en-US" dirty="0"/>
              <a:t>   </a:t>
            </a:r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63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简介</a:t>
            </a:r>
            <a:r>
              <a:rPr lang="en-US" altLang="zh-CN" dirty="0"/>
              <a:t>&amp;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98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42314" y="6104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6AABFF-117F-C348-B0E2-F8F1519F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4829"/>
            <a:ext cx="9144000" cy="47883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50FC47-FD6E-2749-A203-05065467A091}"/>
              </a:ext>
            </a:extLst>
          </p:cNvPr>
          <p:cNvSpPr txBox="1"/>
          <p:nvPr/>
        </p:nvSpPr>
        <p:spPr>
          <a:xfrm>
            <a:off x="24245" y="235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软件功能介绍</a:t>
            </a:r>
          </a:p>
        </p:txBody>
      </p:sp>
    </p:spTree>
    <p:extLst>
      <p:ext uri="{BB962C8B-B14F-4D97-AF65-F5344CB8AC3E}">
        <p14:creationId xmlns:p14="http://schemas.microsoft.com/office/powerpoint/2010/main" val="7970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42314" y="6104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139F86-BBB7-694B-868C-6DA3CFC98DFF}"/>
              </a:ext>
            </a:extLst>
          </p:cNvPr>
          <p:cNvSpPr txBox="1"/>
          <p:nvPr/>
        </p:nvSpPr>
        <p:spPr>
          <a:xfrm>
            <a:off x="539552" y="692696"/>
            <a:ext cx="36810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基础要求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了解业务，熟悉接口</a:t>
            </a:r>
            <a:r>
              <a:rPr kumimoji="1" lang="en-US" altLang="zh-CN" dirty="0"/>
              <a:t>API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抓包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学习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技术要求</a:t>
            </a:r>
            <a:endParaRPr kumimoji="1" lang="en-US" altLang="zh-CN" dirty="0"/>
          </a:p>
          <a:p>
            <a:r>
              <a:rPr kumimoji="1" lang="en-US" altLang="zh-CN" dirty="0"/>
              <a:t>	 JavaScript</a:t>
            </a:r>
            <a:r>
              <a:rPr kumimoji="1" lang="zh-CN" altLang="en-US" dirty="0"/>
              <a:t>代码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目的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提高做测试数据</a:t>
            </a:r>
            <a:r>
              <a:rPr kumimoji="1" lang="zh-CN" altLang="en-US"/>
              <a:t>的效率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数据驱动能避免抽测带来</a:t>
            </a:r>
            <a:endParaRPr kumimoji="1" lang="en-US" altLang="zh-CN" dirty="0"/>
          </a:p>
          <a:p>
            <a:r>
              <a:rPr kumimoji="1" lang="zh-CN" altLang="en-US" dirty="0"/>
              <a:t>的风险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安装</a:t>
            </a:r>
            <a:endParaRPr kumimoji="1" lang="en-US" altLang="zh-CN" dirty="0"/>
          </a:p>
          <a:p>
            <a:r>
              <a:rPr kumimoji="1" lang="en-US" altLang="zh-CN" dirty="0"/>
              <a:t>	Chrome</a:t>
            </a:r>
            <a:r>
              <a:rPr kumimoji="1" lang="zh-CN" altLang="en-US" dirty="0"/>
              <a:t>的插件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或者直接安装独立应用版</a:t>
            </a:r>
            <a:endParaRPr kumimoji="1" lang="en-US" altLang="zh-CN" dirty="0"/>
          </a:p>
          <a:p>
            <a:r>
              <a:rPr kumimoji="1" lang="en-US" altLang="zh-CN" dirty="0"/>
              <a:t>	Mac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都支持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396FD6-2076-CB4A-B0F4-9FAC2464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476672"/>
            <a:ext cx="5067300" cy="4546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B4D44E-F892-BB4F-B9C1-BD5B107F1108}"/>
              </a:ext>
            </a:extLst>
          </p:cNvPr>
          <p:cNvSpPr txBox="1"/>
          <p:nvPr/>
        </p:nvSpPr>
        <p:spPr>
          <a:xfrm>
            <a:off x="367306" y="85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主要要求</a:t>
            </a:r>
          </a:p>
        </p:txBody>
      </p:sp>
    </p:spTree>
    <p:extLst>
      <p:ext uri="{BB962C8B-B14F-4D97-AF65-F5344CB8AC3E}">
        <p14:creationId xmlns:p14="http://schemas.microsoft.com/office/powerpoint/2010/main" val="51353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请求参数化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4120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02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42314" y="6104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DAB8F7-30D2-224E-ABB2-A88E51A4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664"/>
            <a:ext cx="9144000" cy="61289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0D0D9A-CAC8-B94E-B9EF-B52F0AB2F2C5}"/>
              </a:ext>
            </a:extLst>
          </p:cNvPr>
          <p:cNvSpPr txBox="1"/>
          <p:nvPr/>
        </p:nvSpPr>
        <p:spPr>
          <a:xfrm>
            <a:off x="179512" y="446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参数化示例</a:t>
            </a:r>
          </a:p>
        </p:txBody>
      </p:sp>
    </p:spTree>
    <p:extLst>
      <p:ext uri="{BB962C8B-B14F-4D97-AF65-F5344CB8AC3E}">
        <p14:creationId xmlns:p14="http://schemas.microsoft.com/office/powerpoint/2010/main" val="81899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42314" y="6104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D4C810-9184-9B41-8C82-D8995D5C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336740"/>
            <a:ext cx="4976862" cy="2468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83A19E-BE8A-9843-A69C-5D42B24AC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8376"/>
            <a:ext cx="6324600" cy="2514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4BF2D5-DEC6-C44C-A24F-718B50578432}"/>
              </a:ext>
            </a:extLst>
          </p:cNvPr>
          <p:cNvSpPr txBox="1"/>
          <p:nvPr/>
        </p:nvSpPr>
        <p:spPr>
          <a:xfrm>
            <a:off x="107504" y="1073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参数化示例</a:t>
            </a:r>
          </a:p>
        </p:txBody>
      </p:sp>
    </p:spTree>
    <p:extLst>
      <p:ext uri="{BB962C8B-B14F-4D97-AF65-F5344CB8AC3E}">
        <p14:creationId xmlns:p14="http://schemas.microsoft.com/office/powerpoint/2010/main" val="19559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42314" y="6104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4BF2D5-DEC6-C44C-A24F-718B50578432}"/>
              </a:ext>
            </a:extLst>
          </p:cNvPr>
          <p:cNvSpPr txBox="1"/>
          <p:nvPr/>
        </p:nvSpPr>
        <p:spPr>
          <a:xfrm>
            <a:off x="107504" y="10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流程演示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39D905-C86E-544D-A96A-F20BADA3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80728"/>
            <a:ext cx="6580336" cy="42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14890</TotalTime>
  <Words>777</Words>
  <Application>Microsoft Macintosh PowerPoint</Application>
  <PresentationFormat>全屏显示(4:3)</PresentationFormat>
  <Paragraphs>118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微软雅黑</vt:lpstr>
      <vt:lpstr>Arial Unicode MS</vt:lpstr>
      <vt:lpstr>Arial</vt:lpstr>
      <vt:lpstr>Arial Black</vt:lpstr>
      <vt:lpstr>Calibri</vt:lpstr>
      <vt:lpstr>Candara</vt:lpstr>
      <vt:lpstr>Imprint MT Shadow</vt:lpstr>
      <vt:lpstr>Office 主题​​</vt:lpstr>
      <vt:lpstr>Postman使用参数化&amp;数据驱动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</dc:creator>
  <cp:lastModifiedBy>张炳伟</cp:lastModifiedBy>
  <cp:revision>921</cp:revision>
  <cp:lastPrinted>2019-11-25T12:12:53Z</cp:lastPrinted>
  <dcterms:created xsi:type="dcterms:W3CDTF">2013-04-22T10:28:33Z</dcterms:created>
  <dcterms:modified xsi:type="dcterms:W3CDTF">2021-03-01T14:38:32Z</dcterms:modified>
</cp:coreProperties>
</file>