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3BE9-AC8B-4EFF-B804-D2E02212347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1FE-5ADE-456F-A6E7-478A4156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6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3BE9-AC8B-4EFF-B804-D2E02212347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1FE-5ADE-456F-A6E7-478A4156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6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3BE9-AC8B-4EFF-B804-D2E02212347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1FE-5ADE-456F-A6E7-478A4156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3BE9-AC8B-4EFF-B804-D2E02212347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1FE-5ADE-456F-A6E7-478A4156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4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3BE9-AC8B-4EFF-B804-D2E02212347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1FE-5ADE-456F-A6E7-478A4156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3BE9-AC8B-4EFF-B804-D2E02212347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1FE-5ADE-456F-A6E7-478A4156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3BE9-AC8B-4EFF-B804-D2E02212347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1FE-5ADE-456F-A6E7-478A4156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3BE9-AC8B-4EFF-B804-D2E02212347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1FE-5ADE-456F-A6E7-478A4156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3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3BE9-AC8B-4EFF-B804-D2E02212347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1FE-5ADE-456F-A6E7-478A4156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9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3BE9-AC8B-4EFF-B804-D2E02212347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1FE-5ADE-456F-A6E7-478A4156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3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3BE9-AC8B-4EFF-B804-D2E02212347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31FE-5ADE-456F-A6E7-478A4156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5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03BE9-AC8B-4EFF-B804-D2E022123478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431FE-5ADE-456F-A6E7-478A41565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6350">
                  <a:solidFill>
                    <a:schemeClr val="bg1"/>
                  </a:solidFill>
                </a:ln>
              </a:rPr>
              <a:t>Computer Architecture I</a:t>
            </a:r>
            <a:br>
              <a:rPr lang="en-US" dirty="0" smtClean="0">
                <a:ln w="6350">
                  <a:solidFill>
                    <a:schemeClr val="bg1"/>
                  </a:solidFill>
                </a:ln>
              </a:rPr>
            </a:br>
            <a:r>
              <a:rPr lang="en-US" dirty="0" smtClean="0">
                <a:ln w="6350">
                  <a:solidFill>
                    <a:schemeClr val="bg1"/>
                  </a:solidFill>
                </a:ln>
              </a:rPr>
              <a:t>Group 4D</a:t>
            </a:r>
            <a:endParaRPr lang="en-US" dirty="0">
              <a:ln w="6350">
                <a:solidFill>
                  <a:schemeClr val="bg1"/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50894"/>
          </a:xfrm>
          <a:effectLst>
            <a:softEdge rad="0"/>
          </a:effectLst>
        </p:spPr>
        <p:txBody>
          <a:bodyPr>
            <a:noAutofit/>
          </a:bodyPr>
          <a:lstStyle/>
          <a:p>
            <a:r>
              <a:rPr lang="en-US" sz="3200" dirty="0" smtClean="0">
                <a:ln w="6350">
                  <a:solidFill>
                    <a:schemeClr val="bg1"/>
                  </a:solidFill>
                </a:ln>
              </a:rPr>
              <a:t>An Hu</a:t>
            </a:r>
          </a:p>
          <a:p>
            <a:r>
              <a:rPr lang="en-US" sz="3200" dirty="0" smtClean="0">
                <a:ln w="6350">
                  <a:solidFill>
                    <a:schemeClr val="bg1"/>
                  </a:solidFill>
                </a:ln>
              </a:rPr>
              <a:t>Donai Long</a:t>
            </a:r>
          </a:p>
          <a:p>
            <a:r>
              <a:rPr lang="en-US" sz="3200" dirty="0" smtClean="0">
                <a:ln w="6350">
                  <a:solidFill>
                    <a:schemeClr val="bg1"/>
                  </a:solidFill>
                </a:ln>
              </a:rPr>
              <a:t>Bo Peng</a:t>
            </a:r>
          </a:p>
          <a:p>
            <a:r>
              <a:rPr lang="en-US" sz="3200" dirty="0">
                <a:ln w="6350">
                  <a:solidFill>
                    <a:schemeClr val="bg1"/>
                  </a:solidFill>
                </a:ln>
              </a:rPr>
              <a:t> </a:t>
            </a:r>
            <a:r>
              <a:rPr lang="en-US" sz="3200" dirty="0" smtClean="0">
                <a:ln w="6350">
                  <a:solidFill>
                    <a:schemeClr val="bg1"/>
                  </a:solidFill>
                </a:ln>
              </a:rPr>
              <a:t>Jackie Preston</a:t>
            </a:r>
            <a:endParaRPr lang="en-US" sz="3200" dirty="0">
              <a:ln w="635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261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B0F0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365125"/>
            <a:ext cx="10831512" cy="1325563"/>
          </a:xfrm>
          <a:ln/>
        </p:spPr>
        <p:txBody>
          <a:bodyPr/>
          <a:lstStyle/>
          <a:p>
            <a:pPr marL="0" indent="0"/>
            <a:r>
              <a:rPr lang="en-US" altLang="zh-CN" sz="5400" dirty="0">
                <a:ln>
                  <a:solidFill>
                    <a:schemeClr val="bg1"/>
                  </a:solidFill>
                </a:ln>
              </a:rPr>
              <a:t>Euclid's Algorithm &amp; </a:t>
            </a:r>
            <a:r>
              <a:rPr lang="en-US" altLang="zh-CN" sz="5400" dirty="0" err="1">
                <a:ln>
                  <a:solidFill>
                    <a:schemeClr val="bg1"/>
                  </a:solidFill>
                </a:ln>
              </a:rPr>
              <a:t>relPrime</a:t>
            </a:r>
            <a:endParaRPr lang="en-US" altLang="zh-CN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2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  <a:ln/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algn="l"/>
            <a:endParaRPr lang="en-US" altLang="zh-CN" sz="280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525588"/>
            <a:ext cx="3074988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937125" y="1609725"/>
            <a:ext cx="508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3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270" name="Content Placeholder 2"/>
          <p:cNvSpPr>
            <a:spLocks noGrp="1" noChangeArrowheads="1"/>
          </p:cNvSpPr>
          <p:nvPr/>
        </p:nvSpPr>
        <p:spPr bwMode="auto">
          <a:xfrm>
            <a:off x="4638675" y="1654175"/>
            <a:ext cx="105156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r>
              <a:rPr lang="en-US" altLang="zh-CN" sz="3200" dirty="0">
                <a:ln>
                  <a:solidFill>
                    <a:schemeClr val="bg1"/>
                  </a:solidFill>
                </a:ln>
              </a:rPr>
              <a:t>77.472ns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3200" dirty="0">
                <a:ln>
                  <a:solidFill>
                    <a:schemeClr val="bg1"/>
                  </a:solidFill>
                </a:ln>
              </a:rPr>
              <a:t>for one single cycle in average</a:t>
            </a:r>
          </a:p>
          <a:p>
            <a:endParaRPr lang="en-US" altLang="zh-CN" sz="3200" dirty="0">
              <a:ln>
                <a:solidFill>
                  <a:schemeClr val="bg1"/>
                </a:solidFill>
              </a:ln>
            </a:endParaRPr>
          </a:p>
          <a:p>
            <a:r>
              <a:rPr lang="en-US" altLang="zh-CN" sz="3200" dirty="0">
                <a:ln>
                  <a:solidFill>
                    <a:schemeClr val="bg1"/>
                  </a:solidFill>
                </a:ln>
              </a:rPr>
              <a:t>138.988ms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3200" dirty="0">
                <a:ln>
                  <a:solidFill>
                    <a:schemeClr val="bg1"/>
                  </a:solidFill>
                </a:ln>
              </a:rPr>
              <a:t>for the whole </a:t>
            </a:r>
            <a:r>
              <a:rPr lang="en-US" altLang="zh-CN" sz="3200" dirty="0" err="1">
                <a:ln>
                  <a:solidFill>
                    <a:schemeClr val="bg1"/>
                  </a:solidFill>
                </a:ln>
              </a:rPr>
              <a:t>relPrime</a:t>
            </a:r>
            <a:r>
              <a:rPr lang="en-US" altLang="zh-CN" sz="3200" dirty="0">
                <a:ln>
                  <a:solidFill>
                    <a:schemeClr val="bg1"/>
                  </a:solidFill>
                </a:ln>
              </a:rPr>
              <a:t> to finish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ln>
                <a:solidFill>
                  <a:schemeClr val="bg1"/>
                </a:solidFill>
              </a:ln>
            </a:endParaRPr>
          </a:p>
          <a:p>
            <a:r>
              <a:rPr lang="en-US" altLang="zh-CN" sz="3200" dirty="0">
                <a:ln>
                  <a:solidFill>
                    <a:schemeClr val="bg1"/>
                  </a:solidFill>
                </a:ln>
              </a:rPr>
              <a:t>13.518MHz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dirty="0">
                <a:ln>
                  <a:solidFill>
                    <a:schemeClr val="bg1"/>
                  </a:solidFill>
                </a:ln>
              </a:rPr>
              <a:t>is the Maximum Frequency</a:t>
            </a:r>
          </a:p>
        </p:txBody>
      </p:sp>
    </p:spTree>
    <p:extLst>
      <p:ext uri="{BB962C8B-B14F-4D97-AF65-F5344CB8AC3E}">
        <p14:creationId xmlns:p14="http://schemas.microsoft.com/office/powerpoint/2010/main" val="41758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B0F0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365125"/>
            <a:ext cx="10831512" cy="1325563"/>
          </a:xfrm>
          <a:ln/>
        </p:spPr>
        <p:txBody>
          <a:bodyPr/>
          <a:lstStyle/>
          <a:p>
            <a:pPr marL="0" indent="0"/>
            <a:r>
              <a:rPr lang="en-US" altLang="zh-CN" sz="5400" dirty="0">
                <a:ln>
                  <a:solidFill>
                    <a:schemeClr val="bg1"/>
                  </a:solidFill>
                </a:ln>
              </a:rPr>
              <a:t>Euclid's Algorithm &amp; </a:t>
            </a:r>
            <a:r>
              <a:rPr lang="en-US" altLang="zh-CN" sz="5400" dirty="0" err="1">
                <a:ln>
                  <a:solidFill>
                    <a:schemeClr val="bg1"/>
                  </a:solidFill>
                </a:ln>
              </a:rPr>
              <a:t>relPrime</a:t>
            </a:r>
            <a:endParaRPr lang="en-US" altLang="zh-CN" sz="54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29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  <a:ln/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3200" dirty="0">
                <a:ln>
                  <a:solidFill>
                    <a:schemeClr val="bg1"/>
                  </a:solidFill>
                </a:ln>
              </a:rPr>
              <a:t>IOB Devices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3200" dirty="0">
              <a:ln>
                <a:solidFill>
                  <a:schemeClr val="bg1"/>
                </a:solidFill>
              </a:ln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3200" dirty="0">
                <a:ln>
                  <a:solidFill>
                    <a:schemeClr val="bg1"/>
                  </a:solidFill>
                </a:ln>
              </a:rPr>
              <a:t>Error and warning messages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algn="l"/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7139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n w="6350">
                  <a:solidFill>
                    <a:schemeClr val="bg1"/>
                  </a:solidFill>
                </a:ln>
              </a:rPr>
              <a:t>Unique Aspects of the Design</a:t>
            </a:r>
            <a:endParaRPr lang="en-US" sz="5400" dirty="0">
              <a:ln w="6350">
                <a:solidFill>
                  <a:schemeClr val="bg1"/>
                </a:solidFill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n w="6350">
                  <a:solidFill>
                    <a:schemeClr val="bg1"/>
                  </a:solidFill>
                </a:ln>
              </a:rPr>
              <a:t>Initially a one-register accumulator </a:t>
            </a:r>
          </a:p>
          <a:p>
            <a:endParaRPr lang="en-US" sz="3200" dirty="0">
              <a:ln w="6350">
                <a:solidFill>
                  <a:schemeClr val="bg1"/>
                </a:solidFill>
              </a:ln>
            </a:endParaRPr>
          </a:p>
          <a:p>
            <a:r>
              <a:rPr lang="en-US" sz="3200" dirty="0" smtClean="0">
                <a:ln w="6350">
                  <a:solidFill>
                    <a:schemeClr val="bg1"/>
                  </a:solidFill>
                </a:ln>
              </a:rPr>
              <a:t>Became an accumulator with stack-like implementation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n w="6350">
                  <a:solidFill>
                    <a:schemeClr val="bg1"/>
                  </a:solidFill>
                </a:ln>
              </a:rPr>
              <a:t>Unique Aspects of </a:t>
            </a:r>
            <a:r>
              <a:rPr lang="en-US" sz="5400" smtClean="0">
                <a:ln w="6350">
                  <a:solidFill>
                    <a:schemeClr val="bg1"/>
                  </a:solidFill>
                </a:ln>
              </a:rPr>
              <a:t>the Design</a:t>
            </a:r>
            <a:endParaRPr lang="en-US" sz="5400" dirty="0">
              <a:ln w="6350">
                <a:solidFill>
                  <a:schemeClr val="bg1"/>
                </a:solidFill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n w="6350">
                  <a:solidFill>
                    <a:schemeClr val="bg1"/>
                  </a:solidFill>
                </a:ln>
              </a:rPr>
              <a:t>Processor uses very few </a:t>
            </a:r>
            <a:r>
              <a:rPr lang="en-US" sz="3200" dirty="0" smtClean="0">
                <a:ln w="6350">
                  <a:solidFill>
                    <a:schemeClr val="bg1"/>
                  </a:solidFill>
                </a:ln>
              </a:rPr>
              <a:t>registers</a:t>
            </a:r>
          </a:p>
          <a:p>
            <a:endParaRPr lang="en-US" sz="3200" dirty="0">
              <a:ln w="6350">
                <a:solidFill>
                  <a:schemeClr val="bg1"/>
                </a:solidFill>
              </a:ln>
            </a:endParaRPr>
          </a:p>
          <a:p>
            <a:r>
              <a:rPr lang="en-US" sz="3200" dirty="0" smtClean="0">
                <a:ln w="6350">
                  <a:solidFill>
                    <a:schemeClr val="bg1"/>
                  </a:solidFill>
                </a:ln>
              </a:rPr>
              <a:t>Chose hexadecimal for machine language</a:t>
            </a:r>
          </a:p>
          <a:p>
            <a:endParaRPr lang="en-US" sz="3200" dirty="0">
              <a:ln>
                <a:solidFill>
                  <a:schemeClr val="bg1"/>
                </a:solidFill>
              </a:ln>
            </a:endParaRPr>
          </a:p>
          <a:p>
            <a:pPr marL="0" indent="0">
              <a:buNone/>
            </a:pPr>
            <a:endParaRPr lang="en-US" sz="3200" dirty="0" smtClean="0">
              <a:ln>
                <a:solidFill>
                  <a:schemeClr val="bg1"/>
                </a:solidFill>
              </a:ln>
            </a:endParaRPr>
          </a:p>
          <a:p>
            <a:endParaRPr lang="en-US" sz="3200" dirty="0">
              <a:ln>
                <a:solidFill>
                  <a:schemeClr val="bg1"/>
                </a:solidFill>
              </a:ln>
            </a:endParaRPr>
          </a:p>
          <a:p>
            <a:endParaRPr lang="en-US" sz="3200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3145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n w="6350">
                  <a:solidFill>
                    <a:schemeClr val="bg1"/>
                  </a:solidFill>
                </a:ln>
              </a:rPr>
              <a:t>Changes We’d Like to Make</a:t>
            </a:r>
            <a:endParaRPr lang="en-US" sz="5400" dirty="0">
              <a:ln w="6350">
                <a:solidFill>
                  <a:schemeClr val="bg1"/>
                </a:solidFill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n w="6350">
                  <a:solidFill>
                    <a:schemeClr val="bg1"/>
                  </a:solidFill>
                </a:ln>
              </a:rPr>
              <a:t>Add more registers</a:t>
            </a:r>
          </a:p>
          <a:p>
            <a:endParaRPr lang="en-US" sz="3200" dirty="0">
              <a:ln w="6350">
                <a:solidFill>
                  <a:schemeClr val="bg1"/>
                </a:solidFill>
              </a:ln>
            </a:endParaRPr>
          </a:p>
          <a:p>
            <a:r>
              <a:rPr lang="en-US" sz="3200" dirty="0" smtClean="0">
                <a:ln w="6350">
                  <a:solidFill>
                    <a:schemeClr val="bg1"/>
                  </a:solidFill>
                </a:ln>
              </a:rPr>
              <a:t>Better implement the memory</a:t>
            </a:r>
          </a:p>
          <a:p>
            <a:endParaRPr lang="en-US" sz="3200" dirty="0">
              <a:ln w="6350">
                <a:solidFill>
                  <a:schemeClr val="bg1"/>
                </a:solidFill>
              </a:ln>
            </a:endParaRPr>
          </a:p>
          <a:p>
            <a:r>
              <a:rPr lang="en-US" sz="3200" dirty="0" smtClean="0">
                <a:ln w="6350">
                  <a:solidFill>
                    <a:schemeClr val="bg1"/>
                  </a:solidFill>
                </a:ln>
              </a:rPr>
              <a:t>Add interrupts</a:t>
            </a:r>
          </a:p>
          <a:p>
            <a:endParaRPr lang="en-US" sz="3200" dirty="0">
              <a:ln w="6350">
                <a:solidFill>
                  <a:schemeClr val="bg1"/>
                </a:solidFill>
              </a:ln>
            </a:endParaRPr>
          </a:p>
          <a:p>
            <a:r>
              <a:rPr lang="en-US" sz="3200" dirty="0" smtClean="0">
                <a:ln w="6350">
                  <a:solidFill>
                    <a:schemeClr val="bg1"/>
                  </a:solidFill>
                </a:ln>
              </a:rPr>
              <a:t>Make it a pipeline</a:t>
            </a:r>
            <a:endParaRPr lang="en-US" sz="3200" dirty="0">
              <a:ln w="635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5200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n w="6350">
                  <a:solidFill>
                    <a:schemeClr val="bg1"/>
                  </a:solidFill>
                </a:ln>
              </a:rPr>
              <a:t>Challenging Aspects</a:t>
            </a:r>
            <a:endParaRPr lang="en-US" sz="5400" dirty="0">
              <a:ln w="6350">
                <a:solidFill>
                  <a:schemeClr val="bg1"/>
                </a:solidFill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404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n w="6350">
                  <a:solidFill>
                    <a:schemeClr val="bg1"/>
                  </a:solidFill>
                </a:ln>
              </a:rPr>
              <a:t>How to properly implement instructions</a:t>
            </a:r>
          </a:p>
          <a:p>
            <a:endParaRPr lang="en-US" sz="3200" dirty="0">
              <a:ln w="6350">
                <a:solidFill>
                  <a:schemeClr val="bg1"/>
                </a:solidFill>
              </a:ln>
            </a:endParaRPr>
          </a:p>
          <a:p>
            <a:r>
              <a:rPr lang="en-US" sz="3200" dirty="0" smtClean="0">
                <a:ln w="6350">
                  <a:solidFill>
                    <a:schemeClr val="bg1"/>
                  </a:solidFill>
                </a:ln>
              </a:rPr>
              <a:t>Creating our block memory </a:t>
            </a:r>
          </a:p>
          <a:p>
            <a:pPr lvl="1"/>
            <a:r>
              <a:rPr lang="en-US" dirty="0" smtClean="0">
                <a:ln w="6350">
                  <a:solidFill>
                    <a:schemeClr val="bg1"/>
                  </a:solidFill>
                </a:ln>
              </a:rPr>
              <a:t>Not technically challenging just very annoying</a:t>
            </a:r>
          </a:p>
          <a:p>
            <a:endParaRPr lang="en-US" dirty="0">
              <a:ln w="6350">
                <a:solidFill>
                  <a:schemeClr val="bg1"/>
                </a:solidFill>
              </a:ln>
            </a:endParaRPr>
          </a:p>
          <a:p>
            <a:r>
              <a:rPr lang="en-US" sz="3200" dirty="0" smtClean="0">
                <a:ln w="6350">
                  <a:solidFill>
                    <a:schemeClr val="bg1"/>
                  </a:solidFill>
                </a:ln>
              </a:rPr>
              <a:t>Integration Testing</a:t>
            </a:r>
          </a:p>
          <a:p>
            <a:endParaRPr lang="en-US" sz="3200" dirty="0">
              <a:ln w="6350">
                <a:solidFill>
                  <a:schemeClr val="bg1"/>
                </a:solidFill>
              </a:ln>
            </a:endParaRPr>
          </a:p>
          <a:p>
            <a:r>
              <a:rPr lang="en-US" sz="3200" dirty="0" smtClean="0">
                <a:ln w="6350">
                  <a:solidFill>
                    <a:schemeClr val="bg1"/>
                  </a:solidFill>
                </a:ln>
              </a:rPr>
              <a:t>Clock</a:t>
            </a:r>
          </a:p>
          <a:p>
            <a:pPr lvl="1"/>
            <a:r>
              <a:rPr lang="en-US" u="sng" dirty="0" smtClean="0">
                <a:ln w="6350">
                  <a:solidFill>
                    <a:schemeClr val="bg1"/>
                  </a:solidFill>
                </a:ln>
              </a:rPr>
              <a:t>Admit you all had this same problem </a:t>
            </a:r>
            <a:endParaRPr lang="en-US" u="sng" dirty="0">
              <a:ln w="635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992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n w="6350">
                  <a:solidFill>
                    <a:schemeClr val="bg1"/>
                  </a:solidFill>
                </a:ln>
              </a:rPr>
              <a:t>Interesting Aspects</a:t>
            </a:r>
            <a:endParaRPr lang="en-US" sz="5400" dirty="0">
              <a:ln w="6350">
                <a:solidFill>
                  <a:schemeClr val="bg1"/>
                </a:solidFill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n w="6350">
                  <a:solidFill>
                    <a:schemeClr val="bg1"/>
                  </a:solidFill>
                </a:ln>
              </a:rPr>
              <a:t>Operations</a:t>
            </a:r>
          </a:p>
          <a:p>
            <a:pPr lvl="1"/>
            <a:r>
              <a:rPr lang="en-US" dirty="0" smtClean="0">
                <a:ln w="6350">
                  <a:solidFill>
                    <a:schemeClr val="bg1"/>
                  </a:solidFill>
                </a:ln>
              </a:rPr>
              <a:t>What makes our processor special… in a good way </a:t>
            </a:r>
          </a:p>
          <a:p>
            <a:pPr lvl="1"/>
            <a:r>
              <a:rPr lang="en-US" dirty="0" smtClean="0">
                <a:ln w="6350">
                  <a:solidFill>
                    <a:schemeClr val="bg1"/>
                  </a:solidFill>
                </a:ln>
              </a:rPr>
              <a:t>Collaborative effort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514" y="365125"/>
            <a:ext cx="10831286" cy="1325563"/>
          </a:xfrm>
        </p:spPr>
        <p:txBody>
          <a:bodyPr>
            <a:noAutofit/>
          </a:bodyPr>
          <a:lstStyle/>
          <a:p>
            <a:r>
              <a:rPr lang="en-US" sz="5400" dirty="0" smtClean="0">
                <a:ln w="6350">
                  <a:solidFill>
                    <a:schemeClr val="bg1"/>
                  </a:solidFill>
                </a:ln>
              </a:rPr>
              <a:t>The (not so) Wonderful World of Xilinx</a:t>
            </a:r>
            <a:endParaRPr lang="en-US" sz="5400" dirty="0">
              <a:ln w="6350">
                <a:solidFill>
                  <a:schemeClr val="bg1"/>
                </a:solidFill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ln w="6350">
                  <a:solidFill>
                    <a:schemeClr val="bg1"/>
                  </a:solidFill>
                </a:ln>
              </a:rPr>
              <a:t>IOB Devices</a:t>
            </a:r>
          </a:p>
          <a:p>
            <a:endParaRPr lang="en-US" sz="3200" dirty="0">
              <a:ln w="6350">
                <a:solidFill>
                  <a:schemeClr val="bg1"/>
                </a:solidFill>
              </a:ln>
            </a:endParaRPr>
          </a:p>
          <a:p>
            <a:r>
              <a:rPr lang="en-US" sz="3200" dirty="0" smtClean="0">
                <a:ln w="6350">
                  <a:solidFill>
                    <a:schemeClr val="bg1"/>
                  </a:solidFill>
                </a:ln>
              </a:rPr>
              <a:t>Error and warning messages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B0F0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363" y="2592388"/>
            <a:ext cx="2433637" cy="217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9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365125"/>
            <a:ext cx="10831512" cy="1325563"/>
          </a:xfrm>
          <a:ln/>
        </p:spPr>
        <p:txBody>
          <a:bodyPr/>
          <a:lstStyle/>
          <a:p>
            <a:pPr marL="0" indent="0"/>
            <a:r>
              <a:rPr lang="en-US" altLang="zh-CN" sz="5400" dirty="0">
                <a:ln>
                  <a:solidFill>
                    <a:schemeClr val="bg1"/>
                  </a:solidFill>
                </a:ln>
              </a:rPr>
              <a:t>Euclid's Algorithm &amp; </a:t>
            </a:r>
            <a:r>
              <a:rPr lang="en-US" altLang="zh-CN" sz="5400" dirty="0" err="1">
                <a:ln>
                  <a:solidFill>
                    <a:schemeClr val="bg1"/>
                  </a:solidFill>
                </a:ln>
              </a:rPr>
              <a:t>relPrime</a:t>
            </a:r>
            <a:endParaRPr lang="en-US" altLang="zh-CN" sz="54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22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  <a:ln/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algn="l"/>
            <a:endParaRPr lang="en-US" altLang="zh-CN" sz="280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525588"/>
            <a:ext cx="3074988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2" name="箭头 73"/>
          <p:cNvSpPr>
            <a:spLocks noChangeShapeType="1"/>
          </p:cNvSpPr>
          <p:nvPr/>
        </p:nvSpPr>
        <p:spPr bwMode="auto">
          <a:xfrm flipH="1" flipV="1">
            <a:off x="2870200" y="1882775"/>
            <a:ext cx="1882775" cy="1147763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597150"/>
            <a:ext cx="4922838" cy="21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221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B0F0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522288" y="365125"/>
            <a:ext cx="10831512" cy="1325563"/>
          </a:xfrm>
          <a:ln/>
        </p:spPr>
        <p:txBody>
          <a:bodyPr/>
          <a:lstStyle/>
          <a:p>
            <a:pPr marL="0" indent="0"/>
            <a:r>
              <a:rPr lang="en-US" altLang="zh-CN" sz="5400" dirty="0">
                <a:ln>
                  <a:solidFill>
                    <a:schemeClr val="bg1"/>
                  </a:solidFill>
                </a:ln>
              </a:rPr>
              <a:t>Euclid's Algorithm &amp; </a:t>
            </a:r>
            <a:r>
              <a:rPr lang="en-US" altLang="zh-CN" sz="5400" dirty="0" err="1">
                <a:ln>
                  <a:solidFill>
                    <a:schemeClr val="bg1"/>
                  </a:solidFill>
                </a:ln>
              </a:rPr>
              <a:t>relPrime</a:t>
            </a:r>
            <a:endParaRPr lang="en-US" altLang="zh-CN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24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  <a:ln/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algn="l"/>
            <a:endParaRPr lang="en-US" altLang="zh-CN" sz="280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1525588"/>
            <a:ext cx="3074988" cy="459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937125" y="1609725"/>
            <a:ext cx="508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3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46" name="Content Placeholder 2"/>
          <p:cNvSpPr>
            <a:spLocks noGrp="1" noChangeArrowheads="1"/>
          </p:cNvSpPr>
          <p:nvPr/>
        </p:nvSpPr>
        <p:spPr bwMode="auto">
          <a:xfrm>
            <a:off x="4638675" y="1654175"/>
            <a:ext cx="105156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r>
              <a:rPr lang="en-US" altLang="zh-CN" sz="3200" dirty="0">
                <a:ln>
                  <a:solidFill>
                    <a:schemeClr val="bg1"/>
                  </a:solidFill>
                </a:ln>
              </a:rPr>
              <a:t>112261 Instructions execute in </a:t>
            </a:r>
            <a:r>
              <a:rPr lang="en-US" altLang="zh-CN" sz="3200" dirty="0" err="1">
                <a:ln>
                  <a:solidFill>
                    <a:schemeClr val="bg1"/>
                  </a:solidFill>
                </a:ln>
              </a:rPr>
              <a:t>relPrime</a:t>
            </a:r>
            <a:endParaRPr lang="en-US" altLang="zh-CN" sz="3200" dirty="0">
              <a:ln>
                <a:solidFill>
                  <a:schemeClr val="bg1"/>
                </a:solidFill>
              </a:ln>
            </a:endParaRPr>
          </a:p>
          <a:p>
            <a:r>
              <a:rPr lang="en-US" altLang="zh-CN" sz="3200" dirty="0">
                <a:ln>
                  <a:solidFill>
                    <a:schemeClr val="bg1"/>
                  </a:solidFill>
                </a:ln>
              </a:rPr>
              <a:t>367506 cycles involve in </a:t>
            </a:r>
            <a:r>
              <a:rPr lang="en-US" altLang="zh-CN" sz="3200" dirty="0" err="1">
                <a:ln>
                  <a:solidFill>
                    <a:schemeClr val="bg1"/>
                  </a:solidFill>
                </a:ln>
              </a:rPr>
              <a:t>relPrime</a:t>
            </a:r>
            <a:endParaRPr lang="en-US" altLang="zh-CN" sz="3200" dirty="0">
              <a:ln>
                <a:solidFill>
                  <a:schemeClr val="bg1"/>
                </a:solidFill>
              </a:ln>
            </a:endParaRPr>
          </a:p>
          <a:p>
            <a:r>
              <a:rPr lang="en-US" altLang="zh-CN" sz="3200" dirty="0">
                <a:ln>
                  <a:solidFill>
                    <a:schemeClr val="bg1"/>
                  </a:solidFill>
                </a:ln>
              </a:rPr>
              <a:t>3.273 cycles/instruction in average</a:t>
            </a:r>
          </a:p>
          <a:p>
            <a:r>
              <a:rPr lang="en-US" altLang="zh-CN" sz="3200" dirty="0">
                <a:ln>
                  <a:solidFill>
                    <a:schemeClr val="bg1"/>
                  </a:solidFill>
                </a:ln>
              </a:rPr>
              <a:t>88 Bytes needed to implement the design</a:t>
            </a:r>
          </a:p>
          <a:p>
            <a:pPr lvl="1"/>
            <a:r>
              <a:rPr lang="en-US" altLang="zh-CN" sz="2700" dirty="0">
                <a:ln>
                  <a:solidFill>
                    <a:schemeClr val="bg1"/>
                  </a:solidFill>
                </a:ln>
              </a:rPr>
              <a:t>74 Bytes = 37 Instructions * 2Bytes/Instruction</a:t>
            </a:r>
          </a:p>
          <a:p>
            <a:pPr lvl="1"/>
            <a:r>
              <a:rPr lang="en-US" altLang="zh-CN" sz="2700" dirty="0">
                <a:ln>
                  <a:solidFill>
                    <a:schemeClr val="bg1"/>
                  </a:solidFill>
                </a:ln>
              </a:rPr>
              <a:t>8 Bytes = 4 Variables *2Bytes/Variable</a:t>
            </a:r>
          </a:p>
          <a:p>
            <a:pPr lvl="1"/>
            <a:r>
              <a:rPr lang="en-US" altLang="zh-CN" sz="2700" dirty="0">
                <a:ln>
                  <a:solidFill>
                    <a:schemeClr val="bg1"/>
                  </a:solidFill>
                </a:ln>
              </a:rPr>
              <a:t>4 Bytes = 2 Return Address *2Bytes/Return</a:t>
            </a:r>
          </a:p>
          <a:p>
            <a:pPr lvl="1"/>
            <a:r>
              <a:rPr lang="en-US" altLang="zh-CN" sz="2700" dirty="0">
                <a:ln>
                  <a:solidFill>
                    <a:schemeClr val="bg1"/>
                  </a:solidFill>
                </a:ln>
              </a:rPr>
              <a:t>2 Bytes = Stack Pointer </a:t>
            </a:r>
          </a:p>
          <a:p>
            <a:endParaRPr lang="en-US" altLang="zh-CN" sz="3200" dirty="0"/>
          </a:p>
          <a:p>
            <a:endParaRPr lang="en-US" altLang="zh-CN" u="sng" dirty="0"/>
          </a:p>
        </p:txBody>
      </p:sp>
    </p:spTree>
    <p:extLst>
      <p:ext uri="{BB962C8B-B14F-4D97-AF65-F5344CB8AC3E}">
        <p14:creationId xmlns:p14="http://schemas.microsoft.com/office/powerpoint/2010/main" val="35006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206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SimSun</vt:lpstr>
      <vt:lpstr>SimSun</vt:lpstr>
      <vt:lpstr>Arial</vt:lpstr>
      <vt:lpstr>Calibri</vt:lpstr>
      <vt:lpstr>Calibri Light</vt:lpstr>
      <vt:lpstr>Office Theme</vt:lpstr>
      <vt:lpstr>Computer Architecture I Group 4D</vt:lpstr>
      <vt:lpstr>Unique Aspects of the Design</vt:lpstr>
      <vt:lpstr>Unique Aspects of the Design</vt:lpstr>
      <vt:lpstr>Changes We’d Like to Make</vt:lpstr>
      <vt:lpstr>Challenging Aspects</vt:lpstr>
      <vt:lpstr>Interesting Aspects</vt:lpstr>
      <vt:lpstr>The (not so) Wonderful World of Xilinx</vt:lpstr>
      <vt:lpstr>Euclid's Algorithm &amp; relPrime</vt:lpstr>
      <vt:lpstr>Euclid's Algorithm &amp; relPrime</vt:lpstr>
      <vt:lpstr>Euclid's Algorithm &amp; relPrime</vt:lpstr>
      <vt:lpstr>Euclid's Algorithm &amp; relPrime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 Group 4D</dc:title>
  <dc:creator>Jackie Preston</dc:creator>
  <cp:lastModifiedBy>Jackie Preston</cp:lastModifiedBy>
  <cp:revision>8</cp:revision>
  <dcterms:created xsi:type="dcterms:W3CDTF">2014-11-18T19:49:57Z</dcterms:created>
  <dcterms:modified xsi:type="dcterms:W3CDTF">2014-11-19T19:58:34Z</dcterms:modified>
</cp:coreProperties>
</file>