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92" r:id="rId3"/>
    <p:sldId id="294" r:id="rId4"/>
    <p:sldId id="328" r:id="rId5"/>
    <p:sldId id="347" r:id="rId6"/>
    <p:sldId id="348" r:id="rId7"/>
    <p:sldId id="349" r:id="rId8"/>
    <p:sldId id="353" r:id="rId9"/>
    <p:sldId id="354" r:id="rId10"/>
    <p:sldId id="355" r:id="rId11"/>
    <p:sldId id="356" r:id="rId12"/>
    <p:sldId id="357" r:id="rId13"/>
    <p:sldId id="358" r:id="rId14"/>
    <p:sldId id="359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B6"/>
    <a:srgbClr val="0070C0"/>
    <a:srgbClr val="105091"/>
    <a:srgbClr val="003399"/>
    <a:srgbClr val="418AB3"/>
    <a:srgbClr val="E5A61F"/>
    <a:srgbClr val="006CD4"/>
    <a:srgbClr val="3C81BD"/>
    <a:srgbClr val="4C89CB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140" autoAdjust="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22016-10F6-433F-8A73-AEE06F02DA3F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FF47-D517-4933-850B-1D9D6789D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15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CC20A5-F501-4DA9-B47B-C54B135947DD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2022/1/12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735202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2022/1/12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8788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F33991B-66B2-4EAD-8233-17E73E7B1AF4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2022/1/12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B252613-4D8B-4AEB-8CBD-544E7BE15676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4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/>
        </p:nvSpPr>
        <p:spPr>
          <a:xfrm>
            <a:off x="291177" y="1038577"/>
            <a:ext cx="7509304" cy="11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Comparing Line and AST Granularity Level for Program Repair</a:t>
            </a:r>
            <a:endParaRPr lang="zh-CN" altLang="en-US" sz="2800" b="1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标题 1"/>
          <p:cNvSpPr txBox="1">
            <a:spLocks/>
          </p:cNvSpPr>
          <p:nvPr/>
        </p:nvSpPr>
        <p:spPr>
          <a:xfrm>
            <a:off x="1476375" y="186493"/>
            <a:ext cx="6216521" cy="642938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zh-CN" altLang="en-US" sz="44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组会汇报</a:t>
            </a:r>
            <a:endParaRPr lang="zh-CN" altLang="en-US" sz="44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294DB1-329F-4FC0-8255-F2FEDE5950A5}"/>
              </a:ext>
            </a:extLst>
          </p:cNvPr>
          <p:cNvSpPr txBox="1"/>
          <p:nvPr/>
        </p:nvSpPr>
        <p:spPr>
          <a:xfrm>
            <a:off x="213360" y="2901868"/>
            <a:ext cx="65938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PyGGI 2.0 Language Independent Genetic Improvement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565696-F44F-4365-83BE-0FC1EFF95436}"/>
              </a:ext>
            </a:extLst>
          </p:cNvPr>
          <p:cNvSpPr txBox="1"/>
          <p:nvPr/>
        </p:nvSpPr>
        <p:spPr>
          <a:xfrm>
            <a:off x="213360" y="4244891"/>
            <a:ext cx="80501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Edit Selection for Genetic Improvement Empirical Analysis of Mutation Operator Efficacy</a:t>
            </a:r>
          </a:p>
        </p:txBody>
      </p:sp>
    </p:spTree>
    <p:extLst>
      <p:ext uri="{BB962C8B-B14F-4D97-AF65-F5344CB8AC3E}">
        <p14:creationId xmlns:p14="http://schemas.microsoft.com/office/powerpoint/2010/main" val="1585114675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A3AD6FE-C9C5-4C0A-B7C0-8621172C9207}"/>
              </a:ext>
            </a:extLst>
          </p:cNvPr>
          <p:cNvSpPr txBox="1"/>
          <p:nvPr/>
        </p:nvSpPr>
        <p:spPr>
          <a:xfrm>
            <a:off x="714758" y="1104987"/>
            <a:ext cx="500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Uniform Edit Selection for Genetic Improvement Empirical Analysis of Mutation Operator Efficacy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248CEC-210C-46D6-ABC0-EFDFADBE9451}"/>
              </a:ext>
            </a:extLst>
          </p:cNvPr>
          <p:cNvSpPr txBox="1"/>
          <p:nvPr/>
        </p:nvSpPr>
        <p:spPr>
          <a:xfrm>
            <a:off x="619508" y="2154879"/>
            <a:ext cx="447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找到一种更有效的编辑选择策略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6DF316-64BD-4D03-A0A5-ED57A331E359}"/>
              </a:ext>
            </a:extLst>
          </p:cNvPr>
          <p:cNvSpPr txBox="1"/>
          <p:nvPr/>
        </p:nvSpPr>
        <p:spPr>
          <a:xfrm>
            <a:off x="714758" y="3058160"/>
            <a:ext cx="631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四种操作：插入、删除、替换（标准操作）、比较操作符（变异）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88A3FE3-B782-4859-AA0D-10400113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5" y="4015719"/>
            <a:ext cx="4657316" cy="53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589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C22BAE-A060-4197-983A-231D1A105248}"/>
              </a:ext>
            </a:extLst>
          </p:cNvPr>
          <p:cNvSpPr txBox="1"/>
          <p:nvPr/>
        </p:nvSpPr>
        <p:spPr>
          <a:xfrm>
            <a:off x="1046480" y="1239520"/>
            <a:ext cx="622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设一个程序有</a:t>
            </a:r>
            <a:r>
              <a:rPr lang="en-US" altLang="zh-CN" sz="2400"/>
              <a:t>n</a:t>
            </a:r>
            <a:r>
              <a:rPr lang="zh-CN" altLang="en-US" sz="2400"/>
              <a:t>条语句，</a:t>
            </a:r>
            <a:r>
              <a:rPr lang="en-US" altLang="zh-CN" sz="2400"/>
              <a:t>m</a:t>
            </a:r>
            <a:r>
              <a:rPr lang="zh-CN" altLang="en-US" sz="2400"/>
              <a:t>个比较操作符。有</a:t>
            </a:r>
            <a:r>
              <a:rPr lang="en-US" altLang="zh-CN" sz="2400"/>
              <a:t>n</a:t>
            </a:r>
            <a:r>
              <a:rPr lang="zh-CN" altLang="en-US" sz="2400"/>
              <a:t>种删除操作，</a:t>
            </a:r>
            <a:r>
              <a:rPr lang="en-US" altLang="zh-CN" sz="2400"/>
              <a:t>n^2</a:t>
            </a:r>
            <a:r>
              <a:rPr lang="zh-CN" altLang="en-US" sz="2400"/>
              <a:t>种插入操作，</a:t>
            </a:r>
            <a:r>
              <a:rPr lang="en-US" altLang="zh-CN" sz="2400"/>
              <a:t>n^2</a:t>
            </a:r>
            <a:r>
              <a:rPr lang="zh-CN" altLang="en-US" sz="2400"/>
              <a:t>种替换操作。</a:t>
            </a:r>
            <a:r>
              <a:rPr lang="en-US" altLang="zh-CN" sz="2400"/>
              <a:t>5m</a:t>
            </a:r>
            <a:r>
              <a:rPr lang="zh-CN" altLang="en-US" sz="2400"/>
              <a:t>种比较符修改操作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C3E12BE-032B-468E-8599-02C8893E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80" y="2736850"/>
            <a:ext cx="2752725" cy="5715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C7F22FF-7960-4ECE-98A8-4407EB10D2F0}"/>
              </a:ext>
            </a:extLst>
          </p:cNvPr>
          <p:cNvSpPr txBox="1"/>
          <p:nvPr/>
        </p:nvSpPr>
        <p:spPr>
          <a:xfrm>
            <a:off x="1046480" y="3769361"/>
            <a:ext cx="575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每种操作被选择的概率</a:t>
            </a:r>
            <a:r>
              <a:rPr lang="en-US" altLang="zh-CN" sz="2400"/>
              <a:t>:n/T, n^2/T, n^2/T, 5m/T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33717336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CDFC46-3449-4063-886C-9479EF72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1577326"/>
            <a:ext cx="6380798" cy="38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3652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8B584CA-55C0-4D25-B020-F909953597FE}"/>
              </a:ext>
            </a:extLst>
          </p:cNvPr>
          <p:cNvSpPr txBox="1"/>
          <p:nvPr/>
        </p:nvSpPr>
        <p:spPr>
          <a:xfrm>
            <a:off x="1137920" y="1310640"/>
            <a:ext cx="6014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对于统一编辑选择来说，如果遇到的程序可以通过改变比较符号就能修改的，则修改的成功率会较低。而通过插入、删除、替换的则成功率会较高</a:t>
            </a:r>
          </a:p>
        </p:txBody>
      </p:sp>
    </p:spTree>
    <p:extLst>
      <p:ext uri="{BB962C8B-B14F-4D97-AF65-F5344CB8AC3E}">
        <p14:creationId xmlns:p14="http://schemas.microsoft.com/office/powerpoint/2010/main" val="2498383039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CCA37-CC66-4C46-85C5-4F952DCEF68C}"/>
              </a:ext>
            </a:extLst>
          </p:cNvPr>
          <p:cNvSpPr txBox="1"/>
          <p:nvPr/>
        </p:nvSpPr>
        <p:spPr>
          <a:xfrm>
            <a:off x="657608" y="930245"/>
            <a:ext cx="651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PyGGI 1.1 </a:t>
            </a:r>
            <a:r>
              <a:rPr lang="zh-CN" altLang="en-US" sz="2800"/>
              <a:t>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F6B936C-B9D4-4394-B7EC-B3045978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0" y="1541743"/>
            <a:ext cx="7305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3437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一、研究背景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919ED9-DA68-4639-8B1F-B1875E198FA7}"/>
              </a:ext>
            </a:extLst>
          </p:cNvPr>
          <p:cNvSpPr txBox="1"/>
          <p:nvPr/>
        </p:nvSpPr>
        <p:spPr>
          <a:xfrm>
            <a:off x="516693" y="1061449"/>
            <a:ext cx="172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两种粒度的修改：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Line</a:t>
            </a:r>
            <a:r>
              <a:rPr lang="zh-CN" altLang="en-US" sz="2400"/>
              <a:t>级别（</a:t>
            </a:r>
            <a:r>
              <a:rPr lang="en-US" altLang="zh-CN" sz="2400"/>
              <a:t>Lexical</a:t>
            </a:r>
            <a:r>
              <a:rPr lang="zh-CN" altLang="en-US" sz="2400"/>
              <a:t>）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ast</a:t>
            </a:r>
            <a:r>
              <a:rPr lang="zh-CN" altLang="en-US" sz="2400"/>
              <a:t>级别</a:t>
            </a:r>
            <a:endParaRPr lang="en-US" altLang="zh-CN" sz="2400"/>
          </a:p>
          <a:p>
            <a:r>
              <a:rPr lang="en-US" altLang="zh-CN" sz="2400"/>
              <a:t>(Syntactic)</a:t>
            </a:r>
            <a:endParaRPr lang="zh-CN" altLang="en-US"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1CA499-2430-4F5D-9984-E9B8DDCC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263" y="879526"/>
            <a:ext cx="6312218" cy="581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7230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DDDDDD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一、研究背景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DDDDDD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4020202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Open Sans" panose="020B0606030504020204" pitchFamily="34" charset="0"/>
                <a:cs typeface="+mn-cs"/>
              </a:rPr>
              <a:t>NSGA2</a:t>
            </a:r>
            <a:r>
              <a:rPr kumimoji="0" lang="zh-CN" altLang="zh-CN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/>
              <a:cs typeface="+mn-cs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9BB8C6C-AF2F-486D-A8F5-6A9C5674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8" y="2269996"/>
            <a:ext cx="7534275" cy="23812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4EBFFB7-030E-4A55-B0CE-749BCCB2CEE8}"/>
              </a:ext>
            </a:extLst>
          </p:cNvPr>
          <p:cNvSpPr txBox="1"/>
          <p:nvPr/>
        </p:nvSpPr>
        <p:spPr>
          <a:xfrm>
            <a:off x="975360" y="1341120"/>
            <a:ext cx="636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插入、替换为原子操作。其他操作由这两种组合而成</a:t>
            </a:r>
          </a:p>
        </p:txBody>
      </p:sp>
    </p:spTree>
    <p:extLst>
      <p:ext uri="{BB962C8B-B14F-4D97-AF65-F5344CB8AC3E}">
        <p14:creationId xmlns:p14="http://schemas.microsoft.com/office/powerpoint/2010/main" val="2716984818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B15B0-8919-4C7A-8D13-90CB98129ECD}"/>
              </a:ext>
            </a:extLst>
          </p:cNvPr>
          <p:cNvSpPr txBox="1"/>
          <p:nvPr/>
        </p:nvSpPr>
        <p:spPr>
          <a:xfrm>
            <a:off x="333758" y="1062335"/>
            <a:ext cx="3059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迭代过程中的算法（如何查找补丁）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8EA894-249B-472F-899E-63FF6796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74" y="286744"/>
            <a:ext cx="445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141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16D637-553C-4D77-B248-E2139F1B5160}"/>
              </a:ext>
            </a:extLst>
          </p:cNvPr>
          <p:cNvSpPr txBox="1"/>
          <p:nvPr/>
        </p:nvSpPr>
        <p:spPr>
          <a:xfrm>
            <a:off x="790958" y="1117741"/>
            <a:ext cx="788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实验：</a:t>
            </a:r>
            <a:r>
              <a:rPr lang="en-US" altLang="zh-CN" sz="2400"/>
              <a:t>bug</a:t>
            </a:r>
            <a:r>
              <a:rPr lang="zh-CN" altLang="en-US" sz="2400"/>
              <a:t>代码</a:t>
            </a:r>
            <a:r>
              <a:rPr lang="en-US" altLang="zh-CN" sz="2400"/>
              <a:t>https://github.com/amoffat/sh</a:t>
            </a:r>
            <a:endParaRPr lang="zh-CN" altLang="en-US" sz="24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0C5784-0594-45DF-B9C2-D13D9294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6" y="1900807"/>
            <a:ext cx="8679308" cy="30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781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625881-0E4A-49D7-878E-E0A656D03690}"/>
              </a:ext>
            </a:extLst>
          </p:cNvPr>
          <p:cNvSpPr txBox="1"/>
          <p:nvPr/>
        </p:nvSpPr>
        <p:spPr>
          <a:xfrm>
            <a:off x="619508" y="1066147"/>
            <a:ext cx="614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PyGGI2.0</a:t>
            </a:r>
            <a:r>
              <a:rPr lang="zh-CN" altLang="en-US" sz="2400"/>
              <a:t>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427634-157A-4992-A7DD-E882EFB0BA56}"/>
              </a:ext>
            </a:extLst>
          </p:cNvPr>
          <p:cNvSpPr txBox="1"/>
          <p:nvPr/>
        </p:nvSpPr>
        <p:spPr>
          <a:xfrm>
            <a:off x="619508" y="1686560"/>
            <a:ext cx="6315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新的文件引擎：同一个项目下的代码交给不同级别的引擎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517A24-3720-4AEE-8EB9-6D3F334F337C}"/>
              </a:ext>
            </a:extLst>
          </p:cNvPr>
          <p:cNvSpPr txBox="1"/>
          <p:nvPr/>
        </p:nvSpPr>
        <p:spPr>
          <a:xfrm>
            <a:off x="899165" y="2712720"/>
            <a:ext cx="669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pyggi-line</a:t>
            </a:r>
            <a:r>
              <a:rPr lang="zh-CN" altLang="en-US" sz="2400"/>
              <a:t>用于行级操作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两个</a:t>
            </a:r>
            <a:r>
              <a:rPr lang="en-US" altLang="zh-CN" sz="2400"/>
              <a:t>pyggi-tree</a:t>
            </a:r>
            <a:r>
              <a:rPr lang="zh-CN" altLang="en-US" sz="2400"/>
              <a:t>用于</a:t>
            </a:r>
            <a:r>
              <a:rPr lang="en-US" altLang="zh-CN" sz="2400"/>
              <a:t>python</a:t>
            </a:r>
            <a:r>
              <a:rPr lang="zh-CN" altLang="en-US" sz="2400"/>
              <a:t>和</a:t>
            </a:r>
            <a:r>
              <a:rPr lang="en-US" altLang="zh-CN" sz="2400"/>
              <a:t>xml</a:t>
            </a:r>
            <a:r>
              <a:rPr lang="zh-CN" altLang="en-US" sz="2400"/>
              <a:t>树形操作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354BC1-3369-4191-9CF2-1E3E9617ACD5}"/>
              </a:ext>
            </a:extLst>
          </p:cNvPr>
          <p:cNvSpPr txBox="1"/>
          <p:nvPr/>
        </p:nvSpPr>
        <p:spPr>
          <a:xfrm>
            <a:off x="846918" y="3738880"/>
            <a:ext cx="6844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xml</a:t>
            </a:r>
            <a:r>
              <a:rPr lang="zh-CN" altLang="en-US" sz="2400"/>
              <a:t>树形结构用来实现对其他语言（</a:t>
            </a:r>
            <a:r>
              <a:rPr lang="en-US" altLang="zh-CN" sz="2400"/>
              <a:t>java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）的修复：用</a:t>
            </a:r>
            <a:r>
              <a:rPr lang="en-US" altLang="zh-CN" sz="2400"/>
              <a:t>srcML</a:t>
            </a:r>
            <a:r>
              <a:rPr lang="zh-CN" altLang="en-US" sz="2400"/>
              <a:t>这个</a:t>
            </a:r>
            <a:r>
              <a:rPr lang="en-US" altLang="zh-CN" sz="2400"/>
              <a:t>xml</a:t>
            </a:r>
            <a:r>
              <a:rPr lang="zh-CN" altLang="en-US" sz="2400"/>
              <a:t>形式的代码表示</a:t>
            </a:r>
          </a:p>
        </p:txBody>
      </p:sp>
    </p:spTree>
    <p:extLst>
      <p:ext uri="{BB962C8B-B14F-4D97-AF65-F5344CB8AC3E}">
        <p14:creationId xmlns:p14="http://schemas.microsoft.com/office/powerpoint/2010/main" val="3313435207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4FD6AB-30D3-43CF-93A5-E069C879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24560"/>
            <a:ext cx="74771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69414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95789" y="286744"/>
            <a:ext cx="1083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>
                    <a:lumMod val="95000"/>
                  </a:srgbClr>
                </a:solidFill>
                <a:latin typeface="+mn-ea"/>
              </a:rPr>
              <a:t>第一部分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326037" y="710746"/>
            <a:ext cx="7771043" cy="36846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3758" y="251291"/>
            <a:ext cx="285750" cy="40011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57608" y="251291"/>
            <a:ext cx="114300" cy="400110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 flipH="1">
            <a:off x="790958" y="251291"/>
            <a:ext cx="55960" cy="400110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165" y="219320"/>
            <a:ext cx="30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DDDDDD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二、研究方法</a:t>
            </a:r>
            <a:endParaRPr lang="zh-CN" altLang="en-US" sz="2400" b="1" dirty="0">
              <a:solidFill>
                <a:srgbClr val="DDDDDD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4CC76D5-6A15-4AE8-95F0-E6569B1D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5641"/>
            <a:ext cx="100046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4020202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1B8B220-95C5-4587-A3CC-01E0311D1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NSGA2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4BF9E-8D12-486B-9763-152BA953BF76}"/>
              </a:ext>
            </a:extLst>
          </p:cNvPr>
          <p:cNvSpPr txBox="1"/>
          <p:nvPr/>
        </p:nvSpPr>
        <p:spPr>
          <a:xfrm>
            <a:off x="476633" y="1075403"/>
            <a:ext cx="619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补丁迭代的算法：爬山算法，每次用相同的概率删除一个编辑或添加一个编辑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7A730B3-4BA8-47D4-A84B-69B3027C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3" y="1971675"/>
            <a:ext cx="56959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2213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tmpColorLibrary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自定义 1">
      <a:majorFont>
        <a:latin typeface="Calibri Light"/>
        <a:ea typeface="方正北魏楷书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</TotalTime>
  <Words>427</Words>
  <Application>Microsoft Office PowerPoint</Application>
  <PresentationFormat>全屏显示(4:3)</PresentationFormat>
  <Paragraphs>71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Calibri Light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刘天成</dc:creator>
  <cp:lastModifiedBy>HDULAB601</cp:lastModifiedBy>
  <cp:revision>209</cp:revision>
  <dcterms:created xsi:type="dcterms:W3CDTF">2018-05-23T18:36:56Z</dcterms:created>
  <dcterms:modified xsi:type="dcterms:W3CDTF">2022-01-12T12:35:47Z</dcterms:modified>
</cp:coreProperties>
</file>