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92" r:id="rId3"/>
    <p:sldId id="328" r:id="rId4"/>
    <p:sldId id="348" r:id="rId5"/>
    <p:sldId id="349" r:id="rId6"/>
    <p:sldId id="351" r:id="rId7"/>
    <p:sldId id="366" r:id="rId8"/>
    <p:sldId id="350" r:id="rId9"/>
    <p:sldId id="345" r:id="rId10"/>
    <p:sldId id="353" r:id="rId11"/>
    <p:sldId id="367" r:id="rId12"/>
    <p:sldId id="290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2021/12/17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2021/12/17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2021/12/17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1176" y="1038578"/>
            <a:ext cx="8141623" cy="1196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9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IntRepair-Informed-Repairing-of-Integer-Overflows</a:t>
            </a:r>
            <a:endParaRPr lang="zh-CN" altLang="en-US" sz="29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2D7017-0616-4812-A15B-B40ADA2251BF}"/>
              </a:ext>
            </a:extLst>
          </p:cNvPr>
          <p:cNvSpPr txBox="1"/>
          <p:nvPr/>
        </p:nvSpPr>
        <p:spPr>
          <a:xfrm>
            <a:off x="568960" y="3576320"/>
            <a:ext cx="45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IEEE TRANSACTIONS ON SOFTWARE ENGINEERING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2DBD38-B8BB-49AC-9C28-0F853977333C}"/>
              </a:ext>
            </a:extLst>
          </p:cNvPr>
          <p:cNvSpPr txBox="1"/>
          <p:nvPr/>
        </p:nvSpPr>
        <p:spPr>
          <a:xfrm>
            <a:off x="1046480" y="125984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成果：</a:t>
            </a:r>
            <a:endParaRPr lang="en-US" altLang="zh-CN" sz="2400"/>
          </a:p>
          <a:p>
            <a:r>
              <a:rPr lang="zh-CN" altLang="en-US" sz="2400"/>
              <a:t>已经将这个工具应用在</a:t>
            </a:r>
            <a:r>
              <a:rPr lang="en-US" altLang="zh-CN" sz="2400"/>
              <a:t>Eclipse</a:t>
            </a:r>
            <a:r>
              <a:rPr lang="zh-CN" altLang="en-US" sz="240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6155056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51272" y="2995729"/>
            <a:ext cx="73853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>
              <a:grpSpLocks/>
            </p:cNvGrpSpPr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92"/>
          <p:cNvGrpSpPr>
            <a:grpSpLocks/>
          </p:cNvGrpSpPr>
          <p:nvPr/>
        </p:nvGrpSpPr>
        <p:grpSpPr bwMode="auto">
          <a:xfrm>
            <a:off x="0" y="0"/>
            <a:ext cx="2902744" cy="1287462"/>
            <a:chOff x="87085" y="3799078"/>
            <a:chExt cx="2749422" cy="914920"/>
          </a:xfrm>
        </p:grpSpPr>
        <p:sp>
          <p:nvSpPr>
            <p:cNvPr id="91" name="矩形 90"/>
            <p:cNvSpPr/>
            <p:nvPr/>
          </p:nvSpPr>
          <p:spPr>
            <a:xfrm>
              <a:off x="87085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96085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3957" y="4434220"/>
              <a:ext cx="280807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12956" y="4434220"/>
              <a:ext cx="279679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21956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30956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38829" y="4434220"/>
              <a:ext cx="280806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7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56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957" y="4116085"/>
              <a:ext cx="280807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12956" y="4116085"/>
              <a:ext cx="279679" cy="280907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21956" y="4116085"/>
              <a:ext cx="279679" cy="280907"/>
            </a:xfrm>
            <a:prstGeom prst="rect">
              <a:avLst/>
            </a:pr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30956" y="4116085"/>
              <a:ext cx="279679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03957" y="3799078"/>
              <a:ext cx="280807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2956" y="3799078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085" y="3799078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870623" y="3454918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894181" y="4080089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53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755446" y="1864360"/>
            <a:ext cx="626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修复</a:t>
            </a:r>
            <a:r>
              <a:rPr lang="en-US" altLang="zh-CN" sz="2400">
                <a:latin typeface="+mn-ea"/>
              </a:rPr>
              <a:t>Integer</a:t>
            </a:r>
            <a:r>
              <a:rPr lang="zh-CN" altLang="en-US" sz="2400">
                <a:latin typeface="+mn-ea"/>
              </a:rPr>
              <a:t>溢出：</a:t>
            </a:r>
            <a:r>
              <a:rPr lang="en-US" altLang="zh-CN" sz="2400">
                <a:latin typeface="+mn-ea"/>
              </a:rPr>
              <a:t>C</a:t>
            </a:r>
            <a:r>
              <a:rPr lang="zh-CN" altLang="en-US" sz="2400">
                <a:latin typeface="+mn-ea"/>
              </a:rPr>
              <a:t>语言</a:t>
            </a:r>
            <a:endParaRPr lang="en-US" altLang="zh-CN" sz="24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基于符号执行来发现溢出</a:t>
            </a:r>
            <a:r>
              <a:rPr lang="en-US" altLang="zh-CN" sz="2400">
                <a:latin typeface="+mn-ea"/>
              </a:rPr>
              <a:t>:Codan</a:t>
            </a:r>
            <a:endParaRPr lang="zh-CN" altLang="en-US" sz="2400">
              <a:latin typeface="+mn-ea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7015FF-47EE-4341-94E1-288558CA3F16}"/>
              </a:ext>
            </a:extLst>
          </p:cNvPr>
          <p:cNvSpPr txBox="1"/>
          <p:nvPr/>
        </p:nvSpPr>
        <p:spPr>
          <a:xfrm>
            <a:off x="1259840" y="1249680"/>
            <a:ext cx="439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使用符号执行工具的原因</a:t>
            </a:r>
            <a:endParaRPr lang="en-US" altLang="zh-CN" sz="240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/>
              <a:t>检查程序路径是否可满足</a:t>
            </a:r>
            <a:endParaRPr lang="en-US" altLang="zh-CN" sz="240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/>
              <a:t>检查整数溢出</a:t>
            </a:r>
            <a:endParaRPr lang="en-US" altLang="zh-CN" sz="240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/>
              <a:t>检查是否解决</a:t>
            </a:r>
            <a:r>
              <a:rPr lang="en-US" altLang="zh-CN" sz="2400"/>
              <a:t>bug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F22736-6E84-4A06-821E-27387C1F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0" y="1296980"/>
            <a:ext cx="8583688" cy="36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C7AE48-531C-44B4-90B5-6F67BF72F915}"/>
              </a:ext>
            </a:extLst>
          </p:cNvPr>
          <p:cNvSpPr txBox="1"/>
          <p:nvPr/>
        </p:nvSpPr>
        <p:spPr>
          <a:xfrm>
            <a:off x="657608" y="1564640"/>
            <a:ext cx="576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Overflow Detection</a:t>
            </a:r>
            <a:endParaRPr lang="zh-CN" altLang="en-US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1F9364-FD95-4595-9F33-488B43F1B3CF}"/>
              </a:ext>
            </a:extLst>
          </p:cNvPr>
          <p:cNvSpPr txBox="1"/>
          <p:nvPr/>
        </p:nvSpPr>
        <p:spPr>
          <a:xfrm>
            <a:off x="790958" y="2204720"/>
            <a:ext cx="420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建立控制流图</a:t>
            </a:r>
            <a:r>
              <a:rPr lang="en-US" altLang="zh-CN"/>
              <a:t>CFG</a:t>
            </a:r>
          </a:p>
          <a:p>
            <a:pPr marL="342900" indent="-342900">
              <a:buAutoNum type="arabicPeriod"/>
            </a:pPr>
            <a:r>
              <a:rPr lang="zh-CN" altLang="en-US"/>
              <a:t>当</a:t>
            </a:r>
            <a:r>
              <a:rPr lang="en-US" altLang="zh-CN"/>
              <a:t>IntRepair</a:t>
            </a:r>
            <a:r>
              <a:rPr lang="zh-CN" altLang="en-US"/>
              <a:t>遇到溢出易发位置时，用解释器调用检测器检测是否溢出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一旦溢出，则报告溢出，并修复</a:t>
            </a:r>
            <a:endParaRPr lang="en-US" altLang="zh-CN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63BEFA-E8CC-4BE3-9C13-1EFEF85B1861}"/>
              </a:ext>
            </a:extLst>
          </p:cNvPr>
          <p:cNvSpPr txBox="1"/>
          <p:nvPr/>
        </p:nvSpPr>
        <p:spPr>
          <a:xfrm>
            <a:off x="995680" y="3779520"/>
            <a:ext cx="796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报告组成：问题</a:t>
            </a:r>
            <a:r>
              <a:rPr lang="en-US" altLang="zh-CN"/>
              <a:t>ID</a:t>
            </a:r>
            <a:r>
              <a:rPr lang="zh-CN" altLang="en-US"/>
              <a:t>（哪个检查器的</a:t>
            </a:r>
            <a:r>
              <a:rPr lang="en-US" altLang="zh-CN"/>
              <a:t>id</a:t>
            </a:r>
            <a:r>
              <a:rPr lang="zh-CN" altLang="en-US"/>
              <a:t>）</a:t>
            </a:r>
            <a:r>
              <a:rPr lang="en-US" altLang="zh-CN"/>
              <a:t>+ </a:t>
            </a:r>
            <a:r>
              <a:rPr lang="zh-CN" altLang="en-US"/>
              <a:t>文件名称 </a:t>
            </a:r>
            <a:r>
              <a:rPr lang="en-US" altLang="zh-CN"/>
              <a:t>+ </a:t>
            </a:r>
            <a:r>
              <a:rPr lang="zh-CN" altLang="en-US"/>
              <a:t>错误的位置</a:t>
            </a:r>
          </a:p>
        </p:txBody>
      </p:sp>
    </p:spTree>
    <p:extLst>
      <p:ext uri="{BB962C8B-B14F-4D97-AF65-F5344CB8AC3E}">
        <p14:creationId xmlns:p14="http://schemas.microsoft.com/office/powerpoint/2010/main" val="370010562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四、研究结论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C3B572-8DEC-49F8-BB1B-88B3DA58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891828"/>
            <a:ext cx="9144000" cy="30743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406800-BA66-4CEE-BFEF-9761FCB223B3}"/>
              </a:ext>
            </a:extLst>
          </p:cNvPr>
          <p:cNvSpPr txBox="1"/>
          <p:nvPr/>
        </p:nvSpPr>
        <p:spPr>
          <a:xfrm>
            <a:off x="899165" y="5405120"/>
            <a:ext cx="485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这三个检查条件解决了大部分的溢出</a:t>
            </a:r>
          </a:p>
        </p:txBody>
      </p:sp>
    </p:spTree>
    <p:extLst>
      <p:ext uri="{BB962C8B-B14F-4D97-AF65-F5344CB8AC3E}">
        <p14:creationId xmlns:p14="http://schemas.microsoft.com/office/powerpoint/2010/main" val="237507669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三、研究创新点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E4F3FC-190B-4EBA-9521-8612299203B7}"/>
              </a:ext>
            </a:extLst>
          </p:cNvPr>
          <p:cNvSpPr txBox="1"/>
          <p:nvPr/>
        </p:nvSpPr>
        <p:spPr>
          <a:xfrm>
            <a:off x="790958" y="1198880"/>
            <a:ext cx="352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build repair</a:t>
            </a:r>
            <a:r>
              <a:rPr lang="zh-CN" altLang="en-US" sz="2400"/>
              <a:t>：</a:t>
            </a:r>
            <a:endParaRPr lang="en-US" altLang="zh-CN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60B90F-2621-4800-BBBC-03CEFB42F8D4}"/>
              </a:ext>
            </a:extLst>
          </p:cNvPr>
          <p:cNvSpPr txBox="1"/>
          <p:nvPr/>
        </p:nvSpPr>
        <p:spPr>
          <a:xfrm>
            <a:off x="899165" y="1828800"/>
            <a:ext cx="619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确定整数的上限和下限值：上限值从</a:t>
            </a:r>
            <a:r>
              <a:rPr lang="en-US" altLang="zh-CN" sz="2400"/>
              <a:t>limits.h file</a:t>
            </a:r>
            <a:r>
              <a:rPr lang="zh-CN" altLang="en-US" sz="2400"/>
              <a:t>（</a:t>
            </a:r>
            <a:r>
              <a:rPr lang="en-US" altLang="zh-CN" sz="2400"/>
              <a:t>Linux</a:t>
            </a:r>
            <a:r>
              <a:rPr lang="zh-CN" altLang="en-US" sz="2400"/>
              <a:t>的一个系统文件）。然后从当前检查的变量来进行匹配当前的上限值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B59AD3-D9AF-452F-B695-F4DE16F00E91}"/>
              </a:ext>
            </a:extLst>
          </p:cNvPr>
          <p:cNvSpPr txBox="1"/>
          <p:nvPr/>
        </p:nvSpPr>
        <p:spPr>
          <a:xfrm>
            <a:off x="818938" y="3121247"/>
            <a:ext cx="4983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</a:t>
            </a:r>
            <a:r>
              <a:rPr lang="zh-CN" altLang="en-US" sz="2400"/>
              <a:t>生成</a:t>
            </a:r>
            <a:r>
              <a:rPr lang="en-US" altLang="zh-CN" sz="2400"/>
              <a:t>SMT</a:t>
            </a:r>
            <a:r>
              <a:rPr lang="zh-CN" altLang="en-US" sz="2400"/>
              <a:t>约束系统（保存信息）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914C06F-33E0-4000-AA5A-2CF498B1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8" y="3675245"/>
            <a:ext cx="8572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578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四、研究结论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40CD27-F932-412B-B3EE-5151EA4ED90A}"/>
              </a:ext>
            </a:extLst>
          </p:cNvPr>
          <p:cNvSpPr txBox="1"/>
          <p:nvPr/>
        </p:nvSpPr>
        <p:spPr>
          <a:xfrm>
            <a:off x="899165" y="1117741"/>
            <a:ext cx="299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3. </a:t>
            </a:r>
            <a:r>
              <a:rPr lang="zh-CN" altLang="en-US" sz="2400"/>
              <a:t>选择</a:t>
            </a:r>
            <a:r>
              <a:rPr lang="en-US" altLang="zh-CN" sz="2400"/>
              <a:t>SMT</a:t>
            </a:r>
            <a:r>
              <a:rPr lang="zh-CN" altLang="en-US" sz="2400"/>
              <a:t>约束变量：</a:t>
            </a:r>
            <a:endParaRPr lang="en-US" altLang="zh-CN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B4C6C0-A1D3-4DB6-9856-9FE7ACFE1835}"/>
              </a:ext>
            </a:extLst>
          </p:cNvPr>
          <p:cNvSpPr txBox="1"/>
          <p:nvPr/>
        </p:nvSpPr>
        <p:spPr>
          <a:xfrm>
            <a:off x="899165" y="1949555"/>
            <a:ext cx="7305041" cy="123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根据前面保存的信息，选择约束变量（</a:t>
            </a:r>
            <a:r>
              <a:rPr lang="en-US" altLang="zh-CN" sz="2400"/>
              <a:t>result</a:t>
            </a:r>
            <a:r>
              <a:rPr lang="zh-CN" altLang="en-US" sz="2400"/>
              <a:t>、潜在的变量</a:t>
            </a:r>
            <a:r>
              <a:rPr lang="en-US" altLang="zh-CN" sz="2400"/>
              <a:t>a</a:t>
            </a:r>
            <a:r>
              <a:rPr lang="zh-CN" altLang="en-US" sz="2400"/>
              <a:t>）</a:t>
            </a:r>
            <a:r>
              <a:rPr lang="en-US" altLang="zh-CN" sz="2400"/>
              <a:t>.</a:t>
            </a:r>
          </a:p>
          <a:p>
            <a:r>
              <a:rPr lang="zh-CN" altLang="en-US" sz="2400"/>
              <a:t>其中</a:t>
            </a:r>
            <a:r>
              <a:rPr lang="en-US" altLang="zh-CN" sz="2400"/>
              <a:t>result</a:t>
            </a:r>
            <a:r>
              <a:rPr lang="zh-CN" altLang="en-US" sz="2400"/>
              <a:t>会被进一步约束，用来检查错误是否被移除。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8F6A33-D110-47E1-832C-F920C5D433BC}"/>
              </a:ext>
            </a:extLst>
          </p:cNvPr>
          <p:cNvSpPr txBox="1"/>
          <p:nvPr/>
        </p:nvSpPr>
        <p:spPr>
          <a:xfrm>
            <a:off x="899165" y="3429000"/>
            <a:ext cx="4282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4.</a:t>
            </a:r>
            <a:r>
              <a:rPr lang="zh-CN" altLang="en-US" sz="2400"/>
              <a:t> 重新计算边界检查约束</a:t>
            </a:r>
            <a:endParaRPr lang="en-US" altLang="zh-CN" sz="2400"/>
          </a:p>
          <a:p>
            <a:r>
              <a:rPr lang="zh-CN" altLang="en-US" sz="2400"/>
              <a:t>在收集单个程序执行路径约束后，可以重新约束变量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AC84B3-1AED-4F5E-B060-0331CD8AD87D}"/>
              </a:ext>
            </a:extLst>
          </p:cNvPr>
          <p:cNvSpPr txBox="1"/>
          <p:nvPr/>
        </p:nvSpPr>
        <p:spPr>
          <a:xfrm>
            <a:off x="899165" y="4846320"/>
            <a:ext cx="8021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如：原始的约束：</a:t>
            </a:r>
            <a:r>
              <a:rPr lang="en-US" altLang="zh-CN" sz="2400"/>
              <a:t>(assert (&gt; resSymbolic 2147483647</a:t>
            </a:r>
          </a:p>
          <a:p>
            <a:r>
              <a:rPr lang="en-US" altLang="zh-CN" sz="2400"/>
              <a:t>       </a:t>
            </a:r>
            <a:r>
              <a:rPr lang="zh-CN" altLang="en-US" sz="2400"/>
              <a:t>重新约束：</a:t>
            </a:r>
            <a:r>
              <a:rPr lang="en-US" altLang="zh-CN" sz="2400"/>
              <a:t>(assert (&lt;= resSymbolic 2147483647</a:t>
            </a:r>
            <a:r>
              <a:rPr lang="zh-CN" altLang="en-US" sz="2400"/>
              <a:t>，为后续修复做的条件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BA0932-A1C6-474B-979A-BC8726E108AA}"/>
              </a:ext>
            </a:extLst>
          </p:cNvPr>
          <p:cNvSpPr txBox="1"/>
          <p:nvPr/>
        </p:nvSpPr>
        <p:spPr>
          <a:xfrm>
            <a:off x="899165" y="1249681"/>
            <a:ext cx="710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5.</a:t>
            </a:r>
            <a:r>
              <a:rPr lang="zh-CN" altLang="en-US" sz="2400"/>
              <a:t> 决定错误类型</a:t>
            </a:r>
            <a:endParaRPr lang="en-US" altLang="zh-CN" sz="2400"/>
          </a:p>
          <a:p>
            <a:r>
              <a:rPr lang="zh-CN" altLang="en-US" sz="2400"/>
              <a:t>根据之前的检查器的</a:t>
            </a:r>
            <a:r>
              <a:rPr lang="en-US" altLang="zh-CN" sz="2400"/>
              <a:t>id</a:t>
            </a:r>
            <a:r>
              <a:rPr lang="zh-CN" altLang="en-US" sz="2400"/>
              <a:t>来确定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7382DF-98E3-4A7A-9AE9-BC3F7A020FFD}"/>
              </a:ext>
            </a:extLst>
          </p:cNvPr>
          <p:cNvSpPr txBox="1"/>
          <p:nvPr/>
        </p:nvSpPr>
        <p:spPr>
          <a:xfrm>
            <a:off x="975360" y="2479040"/>
            <a:ext cx="26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6. </a:t>
            </a:r>
            <a:r>
              <a:rPr lang="zh-CN" altLang="en-US" sz="2400"/>
              <a:t>选择修复模式</a:t>
            </a:r>
            <a:endParaRPr lang="en-US" altLang="zh-CN"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84A6DC-6895-43B8-A39E-609ED23D0404}"/>
              </a:ext>
            </a:extLst>
          </p:cNvPr>
          <p:cNvSpPr txBox="1"/>
          <p:nvPr/>
        </p:nvSpPr>
        <p:spPr>
          <a:xfrm>
            <a:off x="975360" y="3332480"/>
            <a:ext cx="373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7.</a:t>
            </a:r>
            <a:r>
              <a:rPr lang="zh-CN" altLang="en-US" sz="2400"/>
              <a:t>产生修复</a:t>
            </a:r>
          </a:p>
        </p:txBody>
      </p:sp>
    </p:spTree>
    <p:extLst>
      <p:ext uri="{BB962C8B-B14F-4D97-AF65-F5344CB8AC3E}">
        <p14:creationId xmlns:p14="http://schemas.microsoft.com/office/powerpoint/2010/main" val="283975640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353</Words>
  <Application>Microsoft Office PowerPoint</Application>
  <PresentationFormat>全屏显示(4:3)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Calibri</vt:lpstr>
      <vt:lpstr>微软雅黑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206</cp:revision>
  <dcterms:created xsi:type="dcterms:W3CDTF">2018-05-23T18:36:56Z</dcterms:created>
  <dcterms:modified xsi:type="dcterms:W3CDTF">2021-12-17T01:54:06Z</dcterms:modified>
</cp:coreProperties>
</file>