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92" r:id="rId3"/>
    <p:sldId id="328" r:id="rId4"/>
    <p:sldId id="348" r:id="rId5"/>
    <p:sldId id="349" r:id="rId6"/>
    <p:sldId id="353" r:id="rId7"/>
    <p:sldId id="355" r:id="rId8"/>
    <p:sldId id="356" r:id="rId9"/>
    <p:sldId id="354" r:id="rId10"/>
    <p:sldId id="34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微软雅黑" panose="020B0503020204020204" pitchFamily="34" charset="-122"/>
      <p:regular r:id="rId19"/>
      <p:bold r:id="rId20"/>
    </p:embeddedFont>
    <p:embeddedFont>
      <p:font typeface="微软雅黑" panose="020B0503020204020204" pitchFamily="34" charset="-122"/>
      <p:regular r:id="rId19"/>
      <p:bold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2021/11/11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62297" y="1057239"/>
            <a:ext cx="7509304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Alleviating patch overfitting with automatic test generation  a study of feasibility and effectiveness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BBA4A-EA6E-409B-AA74-D03FF28AB9B1}"/>
              </a:ext>
            </a:extLst>
          </p:cNvPr>
          <p:cNvSpPr txBox="1"/>
          <p:nvPr/>
        </p:nvSpPr>
        <p:spPr>
          <a:xfrm>
            <a:off x="499551" y="2921007"/>
            <a:ext cx="338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Empir Software Eng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一、研究目的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700755" y="198628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缓解补丁的过拟合问题：</a:t>
            </a:r>
            <a:r>
              <a:rPr lang="en-US" altLang="zh-CN" sz="2400">
                <a:latin typeface="+mn-ea"/>
              </a:rPr>
              <a:t>UnsatGuided</a:t>
            </a:r>
            <a:endParaRPr lang="zh-CN" altLang="en-US" sz="2400">
              <a:latin typeface="+mn-ea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734108-7690-4C51-B2F2-717A1EB72069}"/>
              </a:ext>
            </a:extLst>
          </p:cNvPr>
          <p:cNvSpPr txBox="1"/>
          <p:nvPr/>
        </p:nvSpPr>
        <p:spPr>
          <a:xfrm>
            <a:off x="899165" y="1703086"/>
            <a:ext cx="703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基本思想：用额外的测试用例来增强约束（基于语义的修复）</a:t>
            </a:r>
          </a:p>
        </p:txBody>
      </p:sp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654749-543B-4FC9-83B8-A91566A8E219}"/>
              </a:ext>
            </a:extLst>
          </p:cNvPr>
          <p:cNvSpPr txBox="1"/>
          <p:nvPr/>
        </p:nvSpPr>
        <p:spPr>
          <a:xfrm>
            <a:off x="846918" y="1259840"/>
            <a:ext cx="303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文中的输入域区分：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40F9A89-D1C5-42CE-88E4-CB173F67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7" y="1771790"/>
            <a:ext cx="4733925" cy="9239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07154FE-7F7E-4C66-857A-0A22CA1DA425}"/>
              </a:ext>
            </a:extLst>
          </p:cNvPr>
          <p:cNvSpPr txBox="1"/>
          <p:nvPr/>
        </p:nvSpPr>
        <p:spPr>
          <a:xfrm>
            <a:off x="995680" y="3627121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受补丁影响的输入域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8E08458-D626-44EC-B2A6-4C5BECA2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55" y="4534217"/>
            <a:ext cx="6296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0B43A2-5323-4D12-A1F9-7F28861B3909}"/>
              </a:ext>
            </a:extLst>
          </p:cNvPr>
          <p:cNvSpPr txBox="1"/>
          <p:nvPr/>
        </p:nvSpPr>
        <p:spPr>
          <a:xfrm>
            <a:off x="790958" y="1016000"/>
            <a:ext cx="45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过拟合的两个问题：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A</a:t>
            </a:r>
            <a:r>
              <a:rPr lang="zh-CN" altLang="en-US" sz="2400">
                <a:latin typeface="+mn-ea"/>
              </a:rPr>
              <a:t>：不完全修复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B</a:t>
            </a:r>
            <a:r>
              <a:rPr lang="zh-CN" altLang="en-US" sz="2400">
                <a:latin typeface="+mn-ea"/>
              </a:rPr>
              <a:t>： 引入回归问题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BA651A-E998-41E2-A093-99249997DE70}"/>
              </a:ext>
            </a:extLst>
          </p:cNvPr>
          <p:cNvSpPr txBox="1"/>
          <p:nvPr/>
        </p:nvSpPr>
        <p:spPr>
          <a:xfrm>
            <a:off x="899165" y="2661921"/>
            <a:ext cx="3876035" cy="84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因此将过拟合补丁分为三类</a:t>
            </a:r>
            <a:r>
              <a:rPr lang="en-US" altLang="zh-CN" sz="2400">
                <a:latin typeface="+mn-ea"/>
              </a:rPr>
              <a:t>A</a:t>
            </a:r>
            <a:r>
              <a:rPr lang="zh-CN" altLang="en-US" sz="2400">
                <a:latin typeface="+mn-ea"/>
              </a:rPr>
              <a:t>，</a:t>
            </a:r>
            <a:r>
              <a:rPr lang="en-US" altLang="zh-CN" sz="2400">
                <a:latin typeface="+mn-ea"/>
              </a:rPr>
              <a:t>B,   AB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288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0E6780-3305-4F5D-B428-D69C61F1697F}"/>
              </a:ext>
            </a:extLst>
          </p:cNvPr>
          <p:cNvSpPr txBox="1"/>
          <p:nvPr/>
        </p:nvSpPr>
        <p:spPr>
          <a:xfrm>
            <a:off x="326037" y="932933"/>
            <a:ext cx="7771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如何缓解：新生成的测试用例不能违背之前的测试的约束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4020E9-2740-48CF-98D0-1A2E7295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7" y="1864419"/>
            <a:ext cx="7771043" cy="18746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8DD5F6-0922-401B-8905-D69F5C5E1A3A}"/>
              </a:ext>
            </a:extLst>
          </p:cNvPr>
          <p:cNvSpPr txBox="1"/>
          <p:nvPr/>
        </p:nvSpPr>
        <p:spPr>
          <a:xfrm>
            <a:off x="476632" y="3916833"/>
            <a:ext cx="667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假设（</a:t>
            </a:r>
            <a:r>
              <a:rPr lang="en-US" altLang="zh-CN" sz="2400">
                <a:latin typeface="+mn-ea"/>
              </a:rPr>
              <a:t>0</a:t>
            </a:r>
            <a:r>
              <a:rPr lang="zh-CN" altLang="en-US" sz="2400">
                <a:latin typeface="+mn-ea"/>
              </a:rPr>
              <a:t>，</a:t>
            </a:r>
            <a:r>
              <a:rPr lang="en-US" altLang="zh-CN" sz="2400">
                <a:latin typeface="+mn-ea"/>
              </a:rPr>
              <a:t>-1</a:t>
            </a:r>
            <a:r>
              <a:rPr lang="zh-CN" altLang="en-US" sz="2400">
                <a:latin typeface="+mn-ea"/>
              </a:rPr>
              <a:t>）、（</a:t>
            </a:r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latin typeface="+mn-ea"/>
              </a:rPr>
              <a:t>，</a:t>
            </a:r>
            <a:r>
              <a:rPr lang="en-US" altLang="zh-CN" sz="2400">
                <a:latin typeface="+mn-ea"/>
              </a:rPr>
              <a:t>2</a:t>
            </a:r>
            <a:r>
              <a:rPr lang="zh-CN" altLang="en-US" sz="2400">
                <a:latin typeface="+mn-ea"/>
              </a:rPr>
              <a:t>）、（</a:t>
            </a:r>
            <a:r>
              <a:rPr lang="en-US" altLang="zh-CN" sz="2400">
                <a:latin typeface="+mn-ea"/>
              </a:rPr>
              <a:t>7</a:t>
            </a:r>
            <a:r>
              <a:rPr lang="zh-CN" altLang="en-US" sz="2400">
                <a:latin typeface="+mn-ea"/>
              </a:rPr>
              <a:t>，</a:t>
            </a:r>
            <a:r>
              <a:rPr lang="en-US" altLang="zh-CN" sz="2400">
                <a:latin typeface="+mn-ea"/>
              </a:rPr>
              <a:t>8</a:t>
            </a:r>
            <a:r>
              <a:rPr lang="zh-CN" altLang="en-US" sz="2400">
                <a:latin typeface="+mn-ea"/>
              </a:rPr>
              <a:t>）、（</a:t>
            </a:r>
            <a:r>
              <a:rPr lang="en-US" altLang="zh-CN" sz="2400">
                <a:latin typeface="+mn-ea"/>
              </a:rPr>
              <a:t>10</a:t>
            </a:r>
            <a:r>
              <a:rPr lang="zh-CN" altLang="en-US" sz="2400">
                <a:latin typeface="+mn-ea"/>
              </a:rPr>
              <a:t>， </a:t>
            </a:r>
            <a:r>
              <a:rPr lang="en-US" altLang="zh-CN" sz="2400">
                <a:latin typeface="+mn-ea"/>
              </a:rPr>
              <a:t>9</a:t>
            </a:r>
            <a:r>
              <a:rPr lang="zh-CN" altLang="en-US" sz="2400">
                <a:latin typeface="+mn-ea"/>
              </a:rPr>
              <a:t>），那么可能得到补丁（</a:t>
            </a:r>
            <a:r>
              <a:rPr lang="en-US" altLang="zh-CN" sz="2400">
                <a:latin typeface="+mn-ea"/>
              </a:rPr>
              <a:t>x &gt; 0 &amp;&amp; x &lt; 10)</a:t>
            </a:r>
            <a:r>
              <a:rPr lang="zh-CN" altLang="en-US" sz="2400">
                <a:latin typeface="+mn-ea"/>
              </a:rPr>
              <a:t> ：</a:t>
            </a:r>
            <a:r>
              <a:rPr lang="en-US" altLang="zh-CN" sz="2400">
                <a:latin typeface="+mn-ea"/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3B334-5019-4C8A-A1BE-A0AA3119FA8A}"/>
              </a:ext>
            </a:extLst>
          </p:cNvPr>
          <p:cNvSpPr txBox="1"/>
          <p:nvPr/>
        </p:nvSpPr>
        <p:spPr>
          <a:xfrm>
            <a:off x="619508" y="5435601"/>
            <a:ext cx="417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自动生成的测试是基于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程序的</a:t>
            </a:r>
          </a:p>
        </p:txBody>
      </p:sp>
    </p:spTree>
    <p:extLst>
      <p:ext uri="{BB962C8B-B14F-4D97-AF65-F5344CB8AC3E}">
        <p14:creationId xmlns:p14="http://schemas.microsoft.com/office/powerpoint/2010/main" val="162689308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DC0C1A-340D-4B26-8E22-0FD28E65B271}"/>
              </a:ext>
            </a:extLst>
          </p:cNvPr>
          <p:cNvSpPr txBox="1"/>
          <p:nvPr/>
        </p:nvSpPr>
        <p:spPr>
          <a:xfrm>
            <a:off x="846918" y="1416034"/>
            <a:ext cx="613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当生成的测试用例与之前生成的约束相矛盾时，将 该测试用例抛弃：（</a:t>
            </a:r>
            <a:r>
              <a:rPr lang="en-US" altLang="zh-CN" sz="2400"/>
              <a:t>6</a:t>
            </a:r>
            <a:r>
              <a:rPr lang="zh-CN" altLang="en-US" sz="2400"/>
              <a:t>，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A7A753-9A44-4BA4-A2EB-843E1E28D300}"/>
              </a:ext>
            </a:extLst>
          </p:cNvPr>
          <p:cNvSpPr txBox="1"/>
          <p:nvPr/>
        </p:nvSpPr>
        <p:spPr>
          <a:xfrm>
            <a:off x="899165" y="2489201"/>
            <a:ext cx="5501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当生成的测试用例为（</a:t>
            </a:r>
            <a:r>
              <a:rPr lang="en-US" altLang="zh-CN" sz="2400">
                <a:latin typeface="+mn-ea"/>
              </a:rPr>
              <a:t>9</a:t>
            </a:r>
            <a:r>
              <a:rPr lang="zh-CN" altLang="en-US" sz="2400">
                <a:latin typeface="+mn-ea"/>
              </a:rPr>
              <a:t>， </a:t>
            </a:r>
            <a:r>
              <a:rPr lang="en-US" altLang="zh-CN" sz="2400">
                <a:latin typeface="+mn-ea"/>
              </a:rPr>
              <a:t>8</a:t>
            </a:r>
            <a:r>
              <a:rPr lang="zh-CN" altLang="en-US" sz="2400">
                <a:latin typeface="+mn-ea"/>
              </a:rPr>
              <a:t>），得到（</a:t>
            </a:r>
            <a:r>
              <a:rPr lang="en-US" altLang="zh-CN" sz="2400">
                <a:latin typeface="+mn-ea"/>
              </a:rPr>
              <a:t>x &gt; 0 &amp;&amp; x &lt; 9)</a:t>
            </a:r>
            <a:r>
              <a:rPr lang="zh-CN" altLang="en-US" sz="240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66527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68FE6D-2723-4712-8D31-97D6BC4E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27" y="874794"/>
            <a:ext cx="5616734" cy="59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491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三、研究结论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352456-FE68-40C7-B71A-89B9B43BD58C}"/>
              </a:ext>
            </a:extLst>
          </p:cNvPr>
          <p:cNvSpPr txBox="1"/>
          <p:nvPr/>
        </p:nvSpPr>
        <p:spPr>
          <a:xfrm>
            <a:off x="846918" y="1432560"/>
            <a:ext cx="3979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A</a:t>
            </a:r>
            <a:r>
              <a:rPr lang="zh-CN" altLang="en-US" sz="2400">
                <a:latin typeface="+mn-ea"/>
              </a:rPr>
              <a:t>：既可能带来积极的影响，也可能带来负面的影响。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B</a:t>
            </a:r>
            <a:r>
              <a:rPr lang="zh-CN" altLang="en-US" sz="2400">
                <a:latin typeface="+mn-ea"/>
              </a:rPr>
              <a:t>：有效缓解</a:t>
            </a:r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288</Words>
  <Application>Microsoft Office PowerPoint</Application>
  <PresentationFormat>全屏显示(4:3)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 Light</vt:lpstr>
      <vt:lpstr>Arial</vt:lpstr>
      <vt:lpstr>微软雅黑</vt:lpstr>
      <vt:lpstr>微软雅黑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208</cp:revision>
  <dcterms:created xsi:type="dcterms:W3CDTF">2018-05-23T18:36:56Z</dcterms:created>
  <dcterms:modified xsi:type="dcterms:W3CDTF">2021-11-11T00:56:13Z</dcterms:modified>
</cp:coreProperties>
</file>