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4"/>
  </p:notesMasterIdLst>
  <p:sldIdLst>
    <p:sldId id="292" r:id="rId3"/>
    <p:sldId id="328" r:id="rId4"/>
    <p:sldId id="348" r:id="rId5"/>
    <p:sldId id="349" r:id="rId6"/>
    <p:sldId id="353" r:id="rId7"/>
    <p:sldId id="345" r:id="rId8"/>
    <p:sldId id="354" r:id="rId9"/>
    <p:sldId id="355" r:id="rId10"/>
    <p:sldId id="356" r:id="rId11"/>
    <p:sldId id="357" r:id="rId12"/>
    <p:sldId id="358" r:id="rId13"/>
  </p:sldIdLst>
  <p:sldSz cx="9144000" cy="6858000" type="screen4x3"/>
  <p:notesSz cx="6858000" cy="9144000"/>
  <p:embeddedFontLst>
    <p:embeddedFont>
      <p:font typeface="微软雅黑" panose="020B0503020204020204" pitchFamily="34" charset="-122"/>
      <p:regular r:id="rId15"/>
      <p:bold r:id="rId16"/>
    </p:embeddedFont>
    <p:embeddedFont>
      <p:font typeface="微软雅黑" panose="020B0503020204020204" pitchFamily="34" charset="-122"/>
      <p:regular r:id="rId15"/>
      <p:bold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140" autoAdjust="0"/>
  </p:normalViewPr>
  <p:slideViewPr>
    <p:cSldViewPr snapToGrid="0">
      <p:cViewPr varScale="1">
        <p:scale>
          <a:sx n="63" d="100"/>
          <a:sy n="63" d="100"/>
        </p:scale>
        <p:origin x="86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extLst>
      <p:ext uri="{BB962C8B-B14F-4D97-AF65-F5344CB8AC3E}">
        <p14:creationId xmlns:p14="http://schemas.microsoft.com/office/powerpoint/2010/main" val="128215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2248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2022/3/15</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173520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pPr/>
              <a:t>2022/3/15</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43618788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2022/3/15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pPr/>
              <a:t>2022/3/15</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26274036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362297" y="1057239"/>
            <a:ext cx="7509304" cy="1158074"/>
          </a:xfrm>
          <a:prstGeom prst="rect">
            <a:avLst/>
          </a:prstGeom>
          <a:noFill/>
        </p:spPr>
        <p:txBody>
          <a:bodyPr wrap="square" rtlCol="0">
            <a:spAutoFit/>
          </a:bodyPr>
          <a:lstStyle/>
          <a:p>
            <a:pPr>
              <a:lnSpc>
                <a:spcPct val="130000"/>
              </a:lnSpc>
            </a:pPr>
            <a:r>
              <a:rPr lang="en-US" altLang="zh-CN" sz="2800" b="1">
                <a:solidFill>
                  <a:srgbClr val="003399"/>
                </a:solidFill>
                <a:latin typeface="微软雅黑" panose="020B0503020204020204" pitchFamily="34" charset="-122"/>
                <a:ea typeface="微软雅黑" panose="020B0503020204020204" pitchFamily="34" charset="-122"/>
              </a:rPr>
              <a:t>Identifying Test-Suite-Overfitted Patches through Test Case Generation</a:t>
            </a:r>
            <a:endParaRPr lang="zh-CN" altLang="en-US" sz="2800" b="1" dirty="0">
              <a:solidFill>
                <a:srgbClr val="003399"/>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7354466" y="2496531"/>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5382008" y="3105673"/>
            <a:ext cx="2235819" cy="45720"/>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42" name="标题 1"/>
          <p:cNvSpPr txBox="1">
            <a:spLocks/>
          </p:cNvSpPr>
          <p:nvPr/>
        </p:nvSpPr>
        <p:spPr>
          <a:xfrm>
            <a:off x="1476375" y="186493"/>
            <a:ext cx="6216521" cy="642938"/>
          </a:xfrm>
          <a:prstGeom prst="rect">
            <a:avLst/>
          </a:prstGeom>
        </p:spPr>
        <p:txBody>
          <a:bodyPr/>
          <a:lstStyle/>
          <a:p>
            <a:pPr algn="ctr" eaLnBrk="0" hangingPunct="0">
              <a:defRPr/>
            </a:pPr>
            <a:r>
              <a:rPr lang="zh-CN" altLang="en-US" sz="4400" kern="0" dirty="0">
                <a:solidFill>
                  <a:schemeClr val="tx2"/>
                </a:solidFill>
                <a:latin typeface="微软雅黑" panose="020B0503020204020204" pitchFamily="34" charset="-122"/>
                <a:ea typeface="微软雅黑" panose="020B0503020204020204" pitchFamily="34" charset="-122"/>
                <a:cs typeface="+mj-cs"/>
              </a:rPr>
              <a:t>组会汇报</a:t>
            </a:r>
            <a:endParaRPr lang="zh-CN" altLang="en-US" sz="4400" b="1"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文本框 1">
            <a:extLst>
              <a:ext uri="{FF2B5EF4-FFF2-40B4-BE49-F238E27FC236}">
                <a16:creationId xmlns:a16="http://schemas.microsoft.com/office/drawing/2014/main" id="{239BBA4A-EA6E-409B-AA74-D03FF28AB9B1}"/>
              </a:ext>
            </a:extLst>
          </p:cNvPr>
          <p:cNvSpPr txBox="1"/>
          <p:nvPr/>
        </p:nvSpPr>
        <p:spPr>
          <a:xfrm>
            <a:off x="499551" y="2921007"/>
            <a:ext cx="3383278" cy="1200329"/>
          </a:xfrm>
          <a:prstGeom prst="rect">
            <a:avLst/>
          </a:prstGeom>
          <a:noFill/>
        </p:spPr>
        <p:txBody>
          <a:bodyPr wrap="square" rtlCol="0">
            <a:spAutoFit/>
          </a:bodyPr>
          <a:lstStyle/>
          <a:p>
            <a:r>
              <a:rPr lang="en-US" altLang="zh-CN" b="1" i="0">
                <a:solidFill>
                  <a:srgbClr val="555555"/>
                </a:solidFill>
                <a:effectLst/>
                <a:latin typeface="Microsoft Yahei" panose="020B0503020204020204" pitchFamily="34" charset="-122"/>
                <a:ea typeface="Microsoft Yahei" panose="020B0503020204020204" pitchFamily="34" charset="-122"/>
              </a:rPr>
              <a:t>In Proceedings of 26th International Sympo-</a:t>
            </a:r>
          </a:p>
          <a:p>
            <a:r>
              <a:rPr lang="en-US" altLang="zh-CN" b="1" i="0">
                <a:solidFill>
                  <a:srgbClr val="555555"/>
                </a:solidFill>
                <a:effectLst/>
                <a:latin typeface="Microsoft Yahei" panose="020B0503020204020204" pitchFamily="34" charset="-122"/>
                <a:ea typeface="Microsoft Yahei" panose="020B0503020204020204" pitchFamily="34" charset="-122"/>
              </a:rPr>
              <a:t>sium on Software Testing and Analysis</a:t>
            </a:r>
            <a:r>
              <a:rPr lang="zh-CN" altLang="en-US" b="1" i="0">
                <a:solidFill>
                  <a:srgbClr val="555555"/>
                </a:solidFill>
                <a:effectLst/>
                <a:latin typeface="Microsoft Yahei" panose="020B0503020204020204" pitchFamily="34" charset="-122"/>
                <a:ea typeface="Microsoft Yahei" panose="020B0503020204020204" pitchFamily="34" charset="-122"/>
              </a:rPr>
              <a:t>（</a:t>
            </a:r>
            <a:r>
              <a:rPr lang="en-US" altLang="zh-CN" b="1" i="0">
                <a:solidFill>
                  <a:srgbClr val="555555"/>
                </a:solidFill>
                <a:effectLst/>
                <a:latin typeface="Microsoft Yahei" panose="020B0503020204020204" pitchFamily="34" charset="-122"/>
                <a:ea typeface="Microsoft Yahei" panose="020B0503020204020204" pitchFamily="34" charset="-122"/>
              </a:rPr>
              <a:t>ISSTA</a:t>
            </a:r>
            <a:r>
              <a:rPr lang="zh-CN" altLang="en-US" b="1" i="0">
                <a:solidFill>
                  <a:srgbClr val="555555"/>
                </a:solidFill>
                <a:effectLst/>
                <a:latin typeface="Microsoft Yahei" panose="020B0503020204020204" pitchFamily="34" charset="-122"/>
                <a:ea typeface="Microsoft Yahei" panose="020B0503020204020204" pitchFamily="34" charset="-122"/>
              </a:rPr>
              <a:t>）</a:t>
            </a:r>
            <a:endParaRPr lang="zh-CN" altLang="en-US" b="1"/>
          </a:p>
        </p:txBody>
      </p:sp>
    </p:spTree>
    <p:extLst>
      <p:ext uri="{BB962C8B-B14F-4D97-AF65-F5344CB8AC3E}">
        <p14:creationId xmlns:p14="http://schemas.microsoft.com/office/powerpoint/2010/main" val="158511467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par>
                                <p:cTn id="8" presetID="22" presetClass="entr" presetSubtype="4"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3C68C910-5E87-44D9-858E-7D33025B29D0}"/>
              </a:ext>
            </a:extLst>
          </p:cNvPr>
          <p:cNvPicPr>
            <a:picLocks noChangeAspect="1"/>
          </p:cNvPicPr>
          <p:nvPr/>
        </p:nvPicPr>
        <p:blipFill>
          <a:blip r:embed="rId2"/>
          <a:stretch>
            <a:fillRect/>
          </a:stretch>
        </p:blipFill>
        <p:spPr>
          <a:xfrm>
            <a:off x="714758" y="1369695"/>
            <a:ext cx="7153275" cy="4362450"/>
          </a:xfrm>
          <a:prstGeom prst="rect">
            <a:avLst/>
          </a:prstGeom>
        </p:spPr>
      </p:pic>
    </p:spTree>
    <p:extLst>
      <p:ext uri="{BB962C8B-B14F-4D97-AF65-F5344CB8AC3E}">
        <p14:creationId xmlns:p14="http://schemas.microsoft.com/office/powerpoint/2010/main" val="71042235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295D34A-5B17-4F2A-ABD3-0F04DF3ACF83}"/>
              </a:ext>
            </a:extLst>
          </p:cNvPr>
          <p:cNvPicPr>
            <a:picLocks noChangeAspect="1"/>
          </p:cNvPicPr>
          <p:nvPr/>
        </p:nvPicPr>
        <p:blipFill>
          <a:blip r:embed="rId2"/>
          <a:stretch>
            <a:fillRect/>
          </a:stretch>
        </p:blipFill>
        <p:spPr>
          <a:xfrm>
            <a:off x="994158" y="1857222"/>
            <a:ext cx="7010400" cy="3238500"/>
          </a:xfrm>
          <a:prstGeom prst="rect">
            <a:avLst/>
          </a:prstGeom>
        </p:spPr>
      </p:pic>
      <p:sp>
        <p:nvSpPr>
          <p:cNvPr id="11" name="文本框 10">
            <a:extLst>
              <a:ext uri="{FF2B5EF4-FFF2-40B4-BE49-F238E27FC236}">
                <a16:creationId xmlns:a16="http://schemas.microsoft.com/office/drawing/2014/main" id="{89213F5C-7FBF-4A7A-AE1A-5D46349976ED}"/>
              </a:ext>
            </a:extLst>
          </p:cNvPr>
          <p:cNvSpPr txBox="1"/>
          <p:nvPr/>
        </p:nvSpPr>
        <p:spPr>
          <a:xfrm>
            <a:off x="1076960" y="1117741"/>
            <a:ext cx="4409440" cy="369332"/>
          </a:xfrm>
          <a:prstGeom prst="rect">
            <a:avLst/>
          </a:prstGeom>
          <a:noFill/>
        </p:spPr>
        <p:txBody>
          <a:bodyPr wrap="square" rtlCol="0">
            <a:spAutoFit/>
          </a:bodyPr>
          <a:lstStyle/>
          <a:p>
            <a:r>
              <a:rPr lang="zh-CN" altLang="en-US"/>
              <a:t>最后就是生成一个测试方法。</a:t>
            </a:r>
          </a:p>
        </p:txBody>
      </p:sp>
    </p:spTree>
    <p:extLst>
      <p:ext uri="{BB962C8B-B14F-4D97-AF65-F5344CB8AC3E}">
        <p14:creationId xmlns:p14="http://schemas.microsoft.com/office/powerpoint/2010/main" val="633566488"/>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一、研究背景</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D532DAD-CB38-4317-AE06-BCB4CE6C1B28}"/>
              </a:ext>
            </a:extLst>
          </p:cNvPr>
          <p:cNvSpPr txBox="1"/>
          <p:nvPr/>
        </p:nvSpPr>
        <p:spPr>
          <a:xfrm>
            <a:off x="1700755" y="1986280"/>
            <a:ext cx="6260794"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过拟合检测：根据原程序与补丁程序语义的不同，产生测试用例，来检测过拟合</a:t>
            </a: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B3DA2392-DED1-468E-8740-03572891805C}"/>
              </a:ext>
            </a:extLst>
          </p:cNvPr>
          <p:cNvSpPr txBox="1"/>
          <p:nvPr/>
        </p:nvSpPr>
        <p:spPr>
          <a:xfrm>
            <a:off x="1902460" y="3224151"/>
            <a:ext cx="5003800" cy="461665"/>
          </a:xfrm>
          <a:prstGeom prst="rect">
            <a:avLst/>
          </a:prstGeom>
          <a:noFill/>
        </p:spPr>
        <p:txBody>
          <a:bodyPr wrap="square">
            <a:spAutoFit/>
          </a:bodyPr>
          <a:lstStyle/>
          <a:p>
            <a:r>
              <a:rPr lang="zh-CN" altLang="en-US" sz="2400"/>
              <a:t>DiffTGen</a:t>
            </a:r>
          </a:p>
        </p:txBody>
      </p:sp>
    </p:spTree>
    <p:extLst>
      <p:ext uri="{BB962C8B-B14F-4D97-AF65-F5344CB8AC3E}">
        <p14:creationId xmlns:p14="http://schemas.microsoft.com/office/powerpoint/2010/main" val="1594472306"/>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4CA4AC6D-1F09-40C7-B6D2-A44E163D18C3}"/>
              </a:ext>
            </a:extLst>
          </p:cNvPr>
          <p:cNvSpPr txBox="1"/>
          <p:nvPr/>
        </p:nvSpPr>
        <p:spPr>
          <a:xfrm>
            <a:off x="899165" y="1351280"/>
            <a:ext cx="4566915" cy="1200329"/>
          </a:xfrm>
          <a:prstGeom prst="rect">
            <a:avLst/>
          </a:prstGeom>
          <a:noFill/>
        </p:spPr>
        <p:txBody>
          <a:bodyPr wrap="square" rtlCol="0">
            <a:spAutoFit/>
          </a:bodyPr>
          <a:lstStyle/>
          <a:p>
            <a:pPr marL="342900" indent="-342900">
              <a:buFont typeface="+mj-lt"/>
              <a:buAutoNum type="arabicPeriod"/>
            </a:pPr>
            <a:r>
              <a:rPr lang="en-US" altLang="zh-CN" sz="2400"/>
              <a:t>Test Target Generation</a:t>
            </a:r>
          </a:p>
          <a:p>
            <a:pPr marL="342900" indent="-342900">
              <a:buFont typeface="+mj-lt"/>
              <a:buAutoNum type="arabicPeriod"/>
            </a:pPr>
            <a:r>
              <a:rPr lang="en-US" altLang="zh-CN" sz="2400"/>
              <a:t>Test Method Generation</a:t>
            </a:r>
          </a:p>
          <a:p>
            <a:pPr marL="342900" indent="-342900">
              <a:buFont typeface="+mj-lt"/>
              <a:buAutoNum type="arabicPeriod"/>
            </a:pPr>
            <a:r>
              <a:rPr lang="en-US" altLang="zh-CN" sz="2400"/>
              <a:t>Test Case Generation</a:t>
            </a:r>
            <a:endParaRPr lang="zh-CN" altLang="en-US" sz="2400"/>
          </a:p>
        </p:txBody>
      </p:sp>
    </p:spTree>
    <p:extLst>
      <p:ext uri="{BB962C8B-B14F-4D97-AF65-F5344CB8AC3E}">
        <p14:creationId xmlns:p14="http://schemas.microsoft.com/office/powerpoint/2010/main" val="32221141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B476CCEF-369C-4244-9BA7-A50FF6BCC334}"/>
              </a:ext>
            </a:extLst>
          </p:cNvPr>
          <p:cNvSpPr txBox="1"/>
          <p:nvPr/>
        </p:nvSpPr>
        <p:spPr>
          <a:xfrm>
            <a:off x="464692" y="940761"/>
            <a:ext cx="4053840" cy="461665"/>
          </a:xfrm>
          <a:prstGeom prst="rect">
            <a:avLst/>
          </a:prstGeom>
          <a:noFill/>
        </p:spPr>
        <p:txBody>
          <a:bodyPr wrap="square" rtlCol="0">
            <a:spAutoFit/>
          </a:bodyPr>
          <a:lstStyle/>
          <a:p>
            <a:r>
              <a:rPr lang="en-US" altLang="zh-CN" sz="2400" b="1"/>
              <a:t>Test Target Generation</a:t>
            </a:r>
          </a:p>
        </p:txBody>
      </p:sp>
      <p:sp>
        <p:nvSpPr>
          <p:cNvPr id="4" name="文本框 3">
            <a:extLst>
              <a:ext uri="{FF2B5EF4-FFF2-40B4-BE49-F238E27FC236}">
                <a16:creationId xmlns:a16="http://schemas.microsoft.com/office/drawing/2014/main" id="{9CADDD70-2DD6-4502-BC34-4025DF9CD135}"/>
              </a:ext>
            </a:extLst>
          </p:cNvPr>
          <p:cNvSpPr txBox="1"/>
          <p:nvPr/>
        </p:nvSpPr>
        <p:spPr>
          <a:xfrm>
            <a:off x="619508" y="1615440"/>
            <a:ext cx="4978652" cy="923330"/>
          </a:xfrm>
          <a:prstGeom prst="rect">
            <a:avLst/>
          </a:prstGeom>
          <a:noFill/>
        </p:spPr>
        <p:txBody>
          <a:bodyPr wrap="square" rtlCol="0">
            <a:spAutoFit/>
          </a:bodyPr>
          <a:lstStyle/>
          <a:p>
            <a:r>
              <a:rPr lang="zh-CN" altLang="en-US"/>
              <a:t>测试语义不同的地方，使新的测试用例执行的路径在两个程序中不同</a:t>
            </a:r>
            <a:r>
              <a:rPr lang="en-US" altLang="zh-CN"/>
              <a:t>.</a:t>
            </a:r>
            <a:r>
              <a:rPr lang="zh-CN" altLang="en-US"/>
              <a:t>这一步就是生成一个程序（在补丁程序上）添加语句</a:t>
            </a:r>
          </a:p>
        </p:txBody>
      </p:sp>
      <p:pic>
        <p:nvPicPr>
          <p:cNvPr id="16" name="图片 15">
            <a:extLst>
              <a:ext uri="{FF2B5EF4-FFF2-40B4-BE49-F238E27FC236}">
                <a16:creationId xmlns:a16="http://schemas.microsoft.com/office/drawing/2014/main" id="{546B7E7B-1B45-4A52-93BE-9327114347B7}"/>
              </a:ext>
            </a:extLst>
          </p:cNvPr>
          <p:cNvPicPr>
            <a:picLocks noChangeAspect="1"/>
          </p:cNvPicPr>
          <p:nvPr/>
        </p:nvPicPr>
        <p:blipFill>
          <a:blip r:embed="rId2"/>
          <a:stretch>
            <a:fillRect/>
          </a:stretch>
        </p:blipFill>
        <p:spPr>
          <a:xfrm>
            <a:off x="939714" y="3235140"/>
            <a:ext cx="6191250" cy="419100"/>
          </a:xfrm>
          <a:prstGeom prst="rect">
            <a:avLst/>
          </a:prstGeom>
        </p:spPr>
      </p:pic>
      <p:sp>
        <p:nvSpPr>
          <p:cNvPr id="18" name="文本框 17">
            <a:extLst>
              <a:ext uri="{FF2B5EF4-FFF2-40B4-BE49-F238E27FC236}">
                <a16:creationId xmlns:a16="http://schemas.microsoft.com/office/drawing/2014/main" id="{40162971-36E1-4BBD-B21E-10F971C8F7F8}"/>
              </a:ext>
            </a:extLst>
          </p:cNvPr>
          <p:cNvSpPr txBox="1"/>
          <p:nvPr/>
        </p:nvSpPr>
        <p:spPr>
          <a:xfrm>
            <a:off x="846918" y="4064916"/>
            <a:ext cx="5003800" cy="923330"/>
          </a:xfrm>
          <a:prstGeom prst="rect">
            <a:avLst/>
          </a:prstGeom>
          <a:noFill/>
        </p:spPr>
        <p:txBody>
          <a:bodyPr wrap="square">
            <a:spAutoFit/>
          </a:bodyPr>
          <a:lstStyle/>
          <a:p>
            <a:r>
              <a:rPr lang="zh-CN" altLang="en-US"/>
              <a:t>其中合成的if的意思等同于</a:t>
            </a:r>
          </a:p>
          <a:p>
            <a:endParaRPr lang="zh-CN" altLang="en-US"/>
          </a:p>
          <a:p>
            <a:r>
              <a:rPr lang="zh-CN" altLang="en-US"/>
              <a:t>if（ch != Y）</a:t>
            </a:r>
          </a:p>
        </p:txBody>
      </p:sp>
      <p:sp>
        <p:nvSpPr>
          <p:cNvPr id="20" name="文本框 19">
            <a:extLst>
              <a:ext uri="{FF2B5EF4-FFF2-40B4-BE49-F238E27FC236}">
                <a16:creationId xmlns:a16="http://schemas.microsoft.com/office/drawing/2014/main" id="{7C27F3C3-EBC0-4F39-9092-755A355FE5B8}"/>
              </a:ext>
            </a:extLst>
          </p:cNvPr>
          <p:cNvSpPr txBox="1"/>
          <p:nvPr/>
        </p:nvSpPr>
        <p:spPr>
          <a:xfrm>
            <a:off x="846918" y="5133811"/>
            <a:ext cx="6376842" cy="646331"/>
          </a:xfrm>
          <a:prstGeom prst="rect">
            <a:avLst/>
          </a:prstGeom>
          <a:noFill/>
        </p:spPr>
        <p:txBody>
          <a:bodyPr wrap="square" rtlCol="0">
            <a:spAutoFit/>
          </a:bodyPr>
          <a:lstStyle/>
          <a:p>
            <a:r>
              <a:rPr lang="zh-CN" altLang="en-US"/>
              <a:t>比如“</a:t>
            </a:r>
            <a:r>
              <a:rPr lang="en-US" altLang="zh-CN"/>
              <a:t>aes”</a:t>
            </a:r>
            <a:r>
              <a:rPr lang="zh-CN" altLang="en-US"/>
              <a:t>、“</a:t>
            </a:r>
            <a:r>
              <a:rPr lang="en-US" altLang="zh-CN"/>
              <a:t>hes”</a:t>
            </a:r>
            <a:r>
              <a:rPr lang="zh-CN" altLang="en-US"/>
              <a:t>。这两个测试输入导致源程序不执行</a:t>
            </a:r>
            <a:r>
              <a:rPr lang="en-US" altLang="zh-CN"/>
              <a:t>if(ch=="Y"),</a:t>
            </a:r>
            <a:r>
              <a:rPr lang="zh-CN" altLang="en-US"/>
              <a:t>但是导致补丁程序执行</a:t>
            </a:r>
            <a:r>
              <a:rPr lang="en-US" altLang="zh-CN"/>
              <a:t>if</a:t>
            </a:r>
            <a:r>
              <a:rPr lang="zh-CN" altLang="en-US"/>
              <a:t>（</a:t>
            </a:r>
            <a:r>
              <a:rPr lang="en-US" altLang="zh-CN"/>
              <a:t>str </a:t>
            </a:r>
            <a:r>
              <a:rPr lang="zh-CN" altLang="en-US"/>
              <a:t>！</a:t>
            </a:r>
            <a:r>
              <a:rPr lang="en-US" altLang="zh-CN"/>
              <a:t>= null</a:t>
            </a:r>
            <a:r>
              <a:rPr lang="zh-CN" altLang="en-US"/>
              <a:t>）</a:t>
            </a:r>
          </a:p>
        </p:txBody>
      </p:sp>
    </p:spTree>
    <p:extLst>
      <p:ext uri="{BB962C8B-B14F-4D97-AF65-F5344CB8AC3E}">
        <p14:creationId xmlns:p14="http://schemas.microsoft.com/office/powerpoint/2010/main" val="1619717818"/>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a:extLst>
              <a:ext uri="{FF2B5EF4-FFF2-40B4-BE49-F238E27FC236}">
                <a16:creationId xmlns:a16="http://schemas.microsoft.com/office/drawing/2014/main" id="{24CC76D5-6A15-4AE8-95F0-E6569B1DCF72}"/>
              </a:ext>
            </a:extLst>
          </p:cNvPr>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4020202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1B8B220-95C5-4587-A3CC-01E0311D1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9F6A6D7B-3CFB-4DC2-B5AE-E6609B7D6CFF}"/>
              </a:ext>
            </a:extLst>
          </p:cNvPr>
          <p:cNvPicPr>
            <a:picLocks noChangeAspect="1"/>
          </p:cNvPicPr>
          <p:nvPr/>
        </p:nvPicPr>
        <p:blipFill>
          <a:blip r:embed="rId2"/>
          <a:stretch>
            <a:fillRect/>
          </a:stretch>
        </p:blipFill>
        <p:spPr>
          <a:xfrm>
            <a:off x="464692" y="450152"/>
            <a:ext cx="6339230" cy="6110408"/>
          </a:xfrm>
          <a:prstGeom prst="rect">
            <a:avLst/>
          </a:prstGeom>
        </p:spPr>
      </p:pic>
    </p:spTree>
    <p:extLst>
      <p:ext uri="{BB962C8B-B14F-4D97-AF65-F5344CB8AC3E}">
        <p14:creationId xmlns:p14="http://schemas.microsoft.com/office/powerpoint/2010/main" val="637288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5D54F9BC-7742-4FD2-A1E4-0169DC9D8B50}"/>
              </a:ext>
            </a:extLst>
          </p:cNvPr>
          <p:cNvPicPr>
            <a:picLocks noChangeAspect="1"/>
          </p:cNvPicPr>
          <p:nvPr/>
        </p:nvPicPr>
        <p:blipFill>
          <a:blip r:embed="rId2"/>
          <a:stretch>
            <a:fillRect/>
          </a:stretch>
        </p:blipFill>
        <p:spPr>
          <a:xfrm>
            <a:off x="1373187" y="1104987"/>
            <a:ext cx="5991225" cy="2762250"/>
          </a:xfrm>
          <a:prstGeom prst="rect">
            <a:avLst/>
          </a:prstGeom>
        </p:spPr>
      </p:pic>
    </p:spTree>
    <p:extLst>
      <p:ext uri="{BB962C8B-B14F-4D97-AF65-F5344CB8AC3E}">
        <p14:creationId xmlns:p14="http://schemas.microsoft.com/office/powerpoint/2010/main" val="341531664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1724280C-9F79-4213-AF55-D8503C699CE4}"/>
              </a:ext>
            </a:extLst>
          </p:cNvPr>
          <p:cNvSpPr txBox="1"/>
          <p:nvPr/>
        </p:nvSpPr>
        <p:spPr>
          <a:xfrm>
            <a:off x="334365" y="898581"/>
            <a:ext cx="7096377" cy="461665"/>
          </a:xfrm>
          <a:prstGeom prst="rect">
            <a:avLst/>
          </a:prstGeom>
          <a:noFill/>
        </p:spPr>
        <p:txBody>
          <a:bodyPr wrap="square" rtlCol="0">
            <a:spAutoFit/>
          </a:bodyPr>
          <a:lstStyle/>
          <a:p>
            <a:r>
              <a:rPr lang="en-US" altLang="zh-CN" sz="2400"/>
              <a:t>Test Method Generation</a:t>
            </a:r>
            <a:r>
              <a:rPr lang="zh-CN" altLang="en-US" sz="2400"/>
              <a:t>：生成测试用例</a:t>
            </a:r>
          </a:p>
        </p:txBody>
      </p:sp>
      <p:sp>
        <p:nvSpPr>
          <p:cNvPr id="3" name="文本框 2">
            <a:extLst>
              <a:ext uri="{FF2B5EF4-FFF2-40B4-BE49-F238E27FC236}">
                <a16:creationId xmlns:a16="http://schemas.microsoft.com/office/drawing/2014/main" id="{94CE12AD-1DB9-4406-AB6B-B640CCE9098D}"/>
              </a:ext>
            </a:extLst>
          </p:cNvPr>
          <p:cNvSpPr txBox="1"/>
          <p:nvPr/>
        </p:nvSpPr>
        <p:spPr>
          <a:xfrm>
            <a:off x="351709" y="1828686"/>
            <a:ext cx="7244080" cy="1200329"/>
          </a:xfrm>
          <a:prstGeom prst="rect">
            <a:avLst/>
          </a:prstGeom>
          <a:noFill/>
        </p:spPr>
        <p:txBody>
          <a:bodyPr wrap="square" rtlCol="0">
            <a:spAutoFit/>
          </a:bodyPr>
          <a:lstStyle/>
          <a:p>
            <a:r>
              <a:rPr lang="en-US" altLang="zh-CN"/>
              <a:t> Creating an Output-Instrumented Version</a:t>
            </a:r>
            <a:r>
              <a:rPr lang="zh-CN" altLang="en-US"/>
              <a:t>创建检测版本：查看一个测试输入是否暴露两个程序执行的不同不能只看它的返回值。比如上述的例子，打印了修改部分的返回值属性、调用方法的名称等信息</a:t>
            </a:r>
            <a:r>
              <a:rPr lang="en-US" altLang="zh-CN"/>
              <a:t>,</a:t>
            </a:r>
            <a:r>
              <a:rPr lang="zh-CN" altLang="en-US"/>
              <a:t>两个程序执行的差异会反映在其他的变量上。</a:t>
            </a:r>
          </a:p>
        </p:txBody>
      </p:sp>
      <p:pic>
        <p:nvPicPr>
          <p:cNvPr id="10" name="图片 9">
            <a:extLst>
              <a:ext uri="{FF2B5EF4-FFF2-40B4-BE49-F238E27FC236}">
                <a16:creationId xmlns:a16="http://schemas.microsoft.com/office/drawing/2014/main" id="{8E45F986-548E-4E76-AD40-BDDA9E5E4283}"/>
              </a:ext>
            </a:extLst>
          </p:cNvPr>
          <p:cNvPicPr>
            <a:picLocks noChangeAspect="1"/>
          </p:cNvPicPr>
          <p:nvPr/>
        </p:nvPicPr>
        <p:blipFill>
          <a:blip r:embed="rId2"/>
          <a:stretch>
            <a:fillRect/>
          </a:stretch>
        </p:blipFill>
        <p:spPr>
          <a:xfrm>
            <a:off x="515593" y="3271520"/>
            <a:ext cx="5634965" cy="3516032"/>
          </a:xfrm>
          <a:prstGeom prst="rect">
            <a:avLst/>
          </a:prstGeom>
        </p:spPr>
      </p:pic>
    </p:spTree>
    <p:extLst>
      <p:ext uri="{BB962C8B-B14F-4D97-AF65-F5344CB8AC3E}">
        <p14:creationId xmlns:p14="http://schemas.microsoft.com/office/powerpoint/2010/main" val="3085657279"/>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1D0816AB-EA2E-4E2A-8C40-CA080A57ABE3}"/>
              </a:ext>
            </a:extLst>
          </p:cNvPr>
          <p:cNvSpPr txBox="1"/>
          <p:nvPr/>
        </p:nvSpPr>
        <p:spPr>
          <a:xfrm>
            <a:off x="619508" y="1071380"/>
            <a:ext cx="4233082" cy="461665"/>
          </a:xfrm>
          <a:prstGeom prst="rect">
            <a:avLst/>
          </a:prstGeom>
          <a:noFill/>
        </p:spPr>
        <p:txBody>
          <a:bodyPr wrap="square" rtlCol="0">
            <a:spAutoFit/>
          </a:bodyPr>
          <a:lstStyle/>
          <a:p>
            <a:r>
              <a:rPr lang="en-US" altLang="zh-CN" sz="2400"/>
              <a:t>Test Case Generation</a:t>
            </a:r>
            <a:endParaRPr lang="zh-CN" altLang="en-US" sz="2400"/>
          </a:p>
        </p:txBody>
      </p:sp>
      <p:sp>
        <p:nvSpPr>
          <p:cNvPr id="3" name="文本框 2">
            <a:extLst>
              <a:ext uri="{FF2B5EF4-FFF2-40B4-BE49-F238E27FC236}">
                <a16:creationId xmlns:a16="http://schemas.microsoft.com/office/drawing/2014/main" id="{65176CD0-ABDD-4BB1-8B2B-BCBECBBE183A}"/>
              </a:ext>
            </a:extLst>
          </p:cNvPr>
          <p:cNvSpPr txBox="1"/>
          <p:nvPr/>
        </p:nvSpPr>
        <p:spPr>
          <a:xfrm>
            <a:off x="818938" y="1879600"/>
            <a:ext cx="4911302" cy="369332"/>
          </a:xfrm>
          <a:prstGeom prst="rect">
            <a:avLst/>
          </a:prstGeom>
          <a:noFill/>
        </p:spPr>
        <p:txBody>
          <a:bodyPr wrap="square" rtlCol="0">
            <a:spAutoFit/>
          </a:bodyPr>
          <a:lstStyle/>
          <a:p>
            <a:r>
              <a:rPr lang="en-US" altLang="zh-CN"/>
              <a:t>1</a:t>
            </a:r>
            <a:r>
              <a:rPr lang="zh-CN" altLang="en-US"/>
              <a:t>：打印出来的信息用</a:t>
            </a:r>
            <a:r>
              <a:rPr lang="en-US" altLang="zh-CN"/>
              <a:t>oracle</a:t>
            </a:r>
            <a:r>
              <a:rPr lang="zh-CN" altLang="en-US"/>
              <a:t>来判断（手动判断）</a:t>
            </a:r>
          </a:p>
        </p:txBody>
      </p:sp>
      <p:pic>
        <p:nvPicPr>
          <p:cNvPr id="10" name="图片 9">
            <a:extLst>
              <a:ext uri="{FF2B5EF4-FFF2-40B4-BE49-F238E27FC236}">
                <a16:creationId xmlns:a16="http://schemas.microsoft.com/office/drawing/2014/main" id="{4F847299-43FF-4169-97D9-233D47C84F3E}"/>
              </a:ext>
            </a:extLst>
          </p:cNvPr>
          <p:cNvPicPr>
            <a:picLocks noChangeAspect="1"/>
          </p:cNvPicPr>
          <p:nvPr/>
        </p:nvPicPr>
        <p:blipFill>
          <a:blip r:embed="rId2"/>
          <a:stretch>
            <a:fillRect/>
          </a:stretch>
        </p:blipFill>
        <p:spPr>
          <a:xfrm>
            <a:off x="899165" y="2665053"/>
            <a:ext cx="6629400" cy="2705100"/>
          </a:xfrm>
          <a:prstGeom prst="rect">
            <a:avLst/>
          </a:prstGeom>
        </p:spPr>
      </p:pic>
    </p:spTree>
    <p:extLst>
      <p:ext uri="{BB962C8B-B14F-4D97-AF65-F5344CB8AC3E}">
        <p14:creationId xmlns:p14="http://schemas.microsoft.com/office/powerpoint/2010/main" val="383813934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2E77B9C-7A72-4686-8E53-9FC6834090CA}"/>
              </a:ext>
            </a:extLst>
          </p:cNvPr>
          <p:cNvSpPr txBox="1"/>
          <p:nvPr/>
        </p:nvSpPr>
        <p:spPr>
          <a:xfrm>
            <a:off x="657608" y="1193300"/>
            <a:ext cx="4439920" cy="369332"/>
          </a:xfrm>
          <a:prstGeom prst="rect">
            <a:avLst/>
          </a:prstGeom>
          <a:noFill/>
        </p:spPr>
        <p:txBody>
          <a:bodyPr wrap="square" rtlCol="0">
            <a:spAutoFit/>
          </a:bodyPr>
          <a:lstStyle/>
          <a:p>
            <a:r>
              <a:rPr lang="en-US" altLang="zh-CN"/>
              <a:t>2.</a:t>
            </a:r>
            <a:r>
              <a:rPr lang="zh-CN" altLang="en-US"/>
              <a:t>生成测试用例</a:t>
            </a:r>
            <a:endParaRPr lang="en-US" altLang="zh-CN"/>
          </a:p>
        </p:txBody>
      </p:sp>
      <p:sp>
        <p:nvSpPr>
          <p:cNvPr id="3" name="文本框 2">
            <a:extLst>
              <a:ext uri="{FF2B5EF4-FFF2-40B4-BE49-F238E27FC236}">
                <a16:creationId xmlns:a16="http://schemas.microsoft.com/office/drawing/2014/main" id="{6CD6345B-C1DF-4628-92F9-3E0361942ABE}"/>
              </a:ext>
            </a:extLst>
          </p:cNvPr>
          <p:cNvSpPr txBox="1"/>
          <p:nvPr/>
        </p:nvSpPr>
        <p:spPr>
          <a:xfrm>
            <a:off x="790958" y="1879600"/>
            <a:ext cx="5528562" cy="923330"/>
          </a:xfrm>
          <a:prstGeom prst="rect">
            <a:avLst/>
          </a:prstGeom>
          <a:noFill/>
        </p:spPr>
        <p:txBody>
          <a:bodyPr wrap="square" rtlCol="0">
            <a:spAutoFit/>
          </a:bodyPr>
          <a:lstStyle/>
          <a:p>
            <a:r>
              <a:rPr lang="zh-CN" altLang="en-US"/>
              <a:t>给定一个预期值，然后和一个要进行断言值的位置。分三步：获取要断言的输入与输出元素、获取断言值、生成断言语句。</a:t>
            </a:r>
          </a:p>
        </p:txBody>
      </p:sp>
      <p:sp>
        <p:nvSpPr>
          <p:cNvPr id="11" name="文本框 10">
            <a:extLst>
              <a:ext uri="{FF2B5EF4-FFF2-40B4-BE49-F238E27FC236}">
                <a16:creationId xmlns:a16="http://schemas.microsoft.com/office/drawing/2014/main" id="{7C317FCB-A113-4030-8117-563C5E8BF843}"/>
              </a:ext>
            </a:extLst>
          </p:cNvPr>
          <p:cNvSpPr txBox="1"/>
          <p:nvPr/>
        </p:nvSpPr>
        <p:spPr>
          <a:xfrm>
            <a:off x="657608" y="2987655"/>
            <a:ext cx="6248400" cy="646331"/>
          </a:xfrm>
          <a:prstGeom prst="rect">
            <a:avLst/>
          </a:prstGeom>
          <a:noFill/>
        </p:spPr>
        <p:txBody>
          <a:bodyPr wrap="square">
            <a:spAutoFit/>
          </a:bodyPr>
          <a:lstStyle/>
          <a:p>
            <a:r>
              <a:rPr lang="zh-CN" altLang="en-US"/>
              <a:t>难点：如何获取要断言的输入与输出元素（也就是目标元素）？以下就是方法，保存到Map中</a:t>
            </a:r>
          </a:p>
        </p:txBody>
      </p:sp>
    </p:spTree>
    <p:extLst>
      <p:ext uri="{BB962C8B-B14F-4D97-AF65-F5344CB8AC3E}">
        <p14:creationId xmlns:p14="http://schemas.microsoft.com/office/powerpoint/2010/main" val="408008151"/>
      </p:ext>
    </p:extLst>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3204</TotalTime>
  <Words>382</Words>
  <Application>Microsoft Office PowerPoint</Application>
  <PresentationFormat>全屏显示(4:3)</PresentationFormat>
  <Paragraphs>52</Paragraphs>
  <Slides>11</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微软雅黑</vt:lpstr>
      <vt:lpstr>Arial</vt:lpstr>
      <vt:lpstr>Calibri</vt:lpstr>
      <vt:lpstr>微软雅黑</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HDULAB601</cp:lastModifiedBy>
  <cp:revision>208</cp:revision>
  <dcterms:created xsi:type="dcterms:W3CDTF">2018-05-23T18:36:56Z</dcterms:created>
  <dcterms:modified xsi:type="dcterms:W3CDTF">2022-03-15T05:20:23Z</dcterms:modified>
</cp:coreProperties>
</file>