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92" r:id="rId3"/>
    <p:sldId id="328" r:id="rId4"/>
    <p:sldId id="348" r:id="rId5"/>
    <p:sldId id="358" r:id="rId6"/>
    <p:sldId id="349" r:id="rId7"/>
    <p:sldId id="357" r:id="rId8"/>
    <p:sldId id="360" r:id="rId9"/>
    <p:sldId id="359" r:id="rId10"/>
    <p:sldId id="361" r:id="rId11"/>
    <p:sldId id="362" r:id="rId12"/>
    <p:sldId id="363" r:id="rId13"/>
    <p:sldId id="364" r:id="rId14"/>
    <p:sldId id="365" r:id="rId15"/>
    <p:sldId id="366" r:id="rId16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2022/5/19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2022/5/19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2022/5/19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62297" y="1057239"/>
            <a:ext cx="7509304" cy="17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EDITSUM: A Retrieve-and-Edit Framework for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Code Summarization</a:t>
            </a: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09DEE9-A1BF-82FA-1B36-6DEAA4A4E1BA}"/>
              </a:ext>
            </a:extLst>
          </p:cNvPr>
          <p:cNvSpPr txBox="1"/>
          <p:nvPr/>
        </p:nvSpPr>
        <p:spPr>
          <a:xfrm>
            <a:off x="414655" y="4082535"/>
            <a:ext cx="212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周旋</a:t>
            </a:r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D27D62-3C84-C067-A389-7F9E9985A17E}"/>
              </a:ext>
            </a:extLst>
          </p:cNvPr>
          <p:cNvSpPr txBox="1"/>
          <p:nvPr/>
        </p:nvSpPr>
        <p:spPr>
          <a:xfrm>
            <a:off x="657608" y="1160934"/>
            <a:ext cx="500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原型编码器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1D75D2D-52DB-AEA6-013A-C8F515200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10" y="2453005"/>
            <a:ext cx="4504690" cy="11446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6CF77DE-91A7-4DA2-C6F1-B70E36EE2FB5}"/>
                  </a:ext>
                </a:extLst>
              </p:cNvPr>
              <p:cNvSpPr txBox="1"/>
              <p:nvPr/>
            </p:nvSpPr>
            <p:spPr>
              <a:xfrm>
                <a:off x="1642110" y="3962401"/>
                <a:ext cx="476885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/>
                        </m:sSup>
                      </m:sub>
                    </m:sSub>
                  </m:oMath>
                </a14:m>
                <a:r>
                  <a:rPr lang="zh-CN" altLang="en-US"/>
                  <a:t>是单词嵌入矩阵，用一个热像量</a:t>
                </a:r>
                <a:r>
                  <a:rPr lang="en-US" altLang="zh-CN"/>
                  <a:t>w</a:t>
                </a:r>
                <a:r>
                  <a:rPr lang="zh-CN" altLang="en-US"/>
                  <a:t>来映射原型</a:t>
                </a:r>
                <a:r>
                  <a:rPr lang="en-US" altLang="zh-CN"/>
                  <a:t>Y</a:t>
                </a:r>
                <a:r>
                  <a:rPr lang="zh-CN" altLang="en-US"/>
                  <a:t>中的单词</a:t>
                </a:r>
                <a:r>
                  <a:rPr lang="en-US" altLang="zh-CN"/>
                  <a:t>y</a:t>
                </a:r>
                <a:endParaRPr lang="zh-CN" altLang="en-US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6CF77DE-91A7-4DA2-C6F1-B70E36EE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10" y="3962401"/>
                <a:ext cx="4768850" cy="673711"/>
              </a:xfrm>
              <a:prstGeom prst="rect">
                <a:avLst/>
              </a:prstGeom>
              <a:blipFill>
                <a:blip r:embed="rId3"/>
                <a:stretch>
                  <a:fillRect l="-1022" t="-4505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5949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6B6408E-0646-F630-CF2A-1A13F990097A}"/>
                  </a:ext>
                </a:extLst>
              </p:cNvPr>
              <p:cNvSpPr txBox="1"/>
              <p:nvPr/>
            </p:nvSpPr>
            <p:spPr>
              <a:xfrm>
                <a:off x="790958" y="1230373"/>
                <a:ext cx="6705852" cy="89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编辑向量</a:t>
                </a:r>
                <a:r>
                  <a:rPr lang="en-US" altLang="zh-CN" sz="2400"/>
                  <a:t>z</a:t>
                </a:r>
                <a:r>
                  <a:rPr lang="zh-CN" altLang="en-US" sz="2400"/>
                  <a:t>：反映输入代码</a:t>
                </a:r>
                <a:r>
                  <a:rPr lang="en-US" altLang="zh-CN" sz="2400"/>
                  <a:t>X</a:t>
                </a:r>
                <a:r>
                  <a:rPr lang="zh-CN" altLang="en-US" sz="2400"/>
                  <a:t>和相似代码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p>
                  </m:oMath>
                </a14:m>
                <a:r>
                  <a:rPr lang="zh-CN" altLang="en-US" sz="2400"/>
                  <a:t>间的语义差异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6B6408E-0646-F630-CF2A-1A13F9900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8" y="1230373"/>
                <a:ext cx="6705852" cy="896271"/>
              </a:xfrm>
              <a:prstGeom prst="rect">
                <a:avLst/>
              </a:prstGeom>
              <a:blipFill>
                <a:blip r:embed="rId2"/>
                <a:stretch>
                  <a:fillRect l="-1455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C3DDFDE-93C2-ECC6-88EF-3E47EC32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381885"/>
            <a:ext cx="5029200" cy="15049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D13000D-ABE9-D490-0F4F-CED2A6122446}"/>
              </a:ext>
            </a:extLst>
          </p:cNvPr>
          <p:cNvSpPr txBox="1"/>
          <p:nvPr/>
        </p:nvSpPr>
        <p:spPr>
          <a:xfrm>
            <a:off x="899165" y="4362025"/>
            <a:ext cx="500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I是要插入的单词，D是类似代码中要删除的单词</a:t>
            </a:r>
          </a:p>
        </p:txBody>
      </p:sp>
    </p:spTree>
    <p:extLst>
      <p:ext uri="{BB962C8B-B14F-4D97-AF65-F5344CB8AC3E}">
        <p14:creationId xmlns:p14="http://schemas.microsoft.com/office/powerpoint/2010/main" val="1852409209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EAE09A-24EE-21B7-7C07-91228A12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6" y="1483727"/>
            <a:ext cx="7995792" cy="10302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B138F9-B4CC-3330-904C-D2C7F9DE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80" y="2879940"/>
            <a:ext cx="5943600" cy="4572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310CC53-3455-0F07-E8C9-67BB74B34210}"/>
              </a:ext>
            </a:extLst>
          </p:cNvPr>
          <p:cNvSpPr txBox="1"/>
          <p:nvPr/>
        </p:nvSpPr>
        <p:spPr>
          <a:xfrm>
            <a:off x="1107188" y="3814001"/>
            <a:ext cx="500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线性投影来计算编辑向量z，z看做为代码差异到摘要差异的映射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AB4F8E9-456D-3F6B-B099-0612F1262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58" y="5121860"/>
            <a:ext cx="5102622" cy="8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838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CDC0C5-BAD7-4356-C25F-4F22452475D6}"/>
              </a:ext>
            </a:extLst>
          </p:cNvPr>
          <p:cNvSpPr txBox="1"/>
          <p:nvPr/>
        </p:nvSpPr>
        <p:spPr>
          <a:xfrm>
            <a:off x="476633" y="1230373"/>
            <a:ext cx="500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摘要解码器Summary Decoder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E0BFD6-7AFE-0176-9B97-B017C1E99E6F}"/>
              </a:ext>
            </a:extLst>
          </p:cNvPr>
          <p:cNvSpPr txBox="1"/>
          <p:nvPr/>
        </p:nvSpPr>
        <p:spPr>
          <a:xfrm>
            <a:off x="657608" y="2035294"/>
            <a:ext cx="500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从z和原型摘要获取新的摘要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00FACE8-1433-DE19-5259-F6EED053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8" y="3035681"/>
            <a:ext cx="7761793" cy="116064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2D1B113-00F1-CCF6-1CA3-CA72DF9EDD9D}"/>
              </a:ext>
            </a:extLst>
          </p:cNvPr>
          <p:cNvSpPr txBox="1"/>
          <p:nvPr/>
        </p:nvSpPr>
        <p:spPr>
          <a:xfrm>
            <a:off x="771908" y="4712566"/>
            <a:ext cx="500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LSTM:长短期记忆（Long short-term memory, LSTM）是一种特殊的RNN</a:t>
            </a:r>
          </a:p>
        </p:txBody>
      </p:sp>
    </p:spTree>
    <p:extLst>
      <p:ext uri="{BB962C8B-B14F-4D97-AF65-F5344CB8AC3E}">
        <p14:creationId xmlns:p14="http://schemas.microsoft.com/office/powerpoint/2010/main" val="377264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4378A2-8AEE-A272-1C72-C2599ED9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6" y="806371"/>
            <a:ext cx="8679308" cy="50081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9C0BD86-E4B1-C449-A033-02FC9DFC0849}"/>
                  </a:ext>
                </a:extLst>
              </p:cNvPr>
              <p:cNvSpPr txBox="1"/>
              <p:nvPr/>
            </p:nvSpPr>
            <p:spPr>
              <a:xfrm>
                <a:off x="2458720" y="6086554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是上下文向量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9C0BD86-E4B1-C449-A033-02FC9DFC0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20" y="6086554"/>
                <a:ext cx="3251200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0151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一、研究目的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13151-EABF-F696-AE71-91ADF8D221CF}"/>
              </a:ext>
            </a:extLst>
          </p:cNvPr>
          <p:cNvSpPr txBox="1"/>
          <p:nvPr/>
        </p:nvSpPr>
        <p:spPr>
          <a:xfrm>
            <a:off x="1083732" y="1270000"/>
            <a:ext cx="7247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代码摘要（</a:t>
            </a:r>
            <a:r>
              <a:rPr lang="en-US" altLang="zh-CN" sz="2400" b="1">
                <a:latin typeface="+mn-ea"/>
              </a:rPr>
              <a:t>Code summarization</a:t>
            </a:r>
            <a:r>
              <a:rPr lang="zh-CN" altLang="en-US" sz="2400" b="1">
                <a:latin typeface="+mn-ea"/>
              </a:rPr>
              <a:t>）：</a:t>
            </a:r>
            <a:r>
              <a:rPr lang="zh-CN" altLang="en-US">
                <a:latin typeface="+mn-ea"/>
              </a:rPr>
              <a:t>为源代码生成自然描述语言，概括代码的关键功能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E1FB73-4D01-409D-E52C-E183942EBD9B}"/>
              </a:ext>
            </a:extLst>
          </p:cNvPr>
          <p:cNvSpPr txBox="1"/>
          <p:nvPr/>
        </p:nvSpPr>
        <p:spPr>
          <a:xfrm>
            <a:off x="1083732" y="2429934"/>
            <a:ext cx="6410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问题：</a:t>
            </a:r>
            <a:r>
              <a:rPr lang="zh-CN" altLang="en-US"/>
              <a:t>当前方法的代码摘要提供的关键字表现不佳，缺乏信息</a:t>
            </a: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C1D8F4-E817-137A-8706-3E856FA572AD}"/>
              </a:ext>
            </a:extLst>
          </p:cNvPr>
          <p:cNvSpPr txBox="1"/>
          <p:nvPr/>
        </p:nvSpPr>
        <p:spPr>
          <a:xfrm>
            <a:off x="1214125" y="1635760"/>
            <a:ext cx="580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传统方法：</a:t>
            </a:r>
            <a:endParaRPr lang="en-US" altLang="zh-CN" sz="24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基于模板：从源代码中提取关键字，然后把关键字放到预定的模板中，生成代码摘要</a:t>
            </a:r>
            <a:endParaRPr lang="en-US" altLang="zh-CN" sz="24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基于信息检索：直接用类似的代码的摘要</a:t>
            </a:r>
          </a:p>
        </p:txBody>
      </p:sp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C562DF-B389-3D20-D0DD-20D1390F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18" y="3172898"/>
            <a:ext cx="7528560" cy="311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EDITSUM大致分三个步骤：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选择合适的原型摘要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提取输入代码的语义信息，是根据相似代码和输入代码之间的差异来计算一个编辑向量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将原型中的模式与输入代码的语义相结合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6B6D5D-565A-36E1-17B6-EDCC983A0A0D}"/>
              </a:ext>
            </a:extLst>
          </p:cNvPr>
          <p:cNvSpPr txBox="1"/>
          <p:nvPr/>
        </p:nvSpPr>
        <p:spPr>
          <a:xfrm>
            <a:off x="1471268" y="1535813"/>
            <a:ext cx="500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+mn-ea"/>
              </a:rPr>
              <a:t>EDITSUM</a:t>
            </a:r>
            <a:r>
              <a:rPr lang="zh-CN" altLang="en-US" sz="2400"/>
              <a:t>：新的解决方法，以相似代码的摘要为原型，从原型中提取模式</a:t>
            </a:r>
            <a:r>
              <a:rPr lang="en-US" altLang="zh-CN" sz="2400"/>
              <a:t>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5100403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89048F-3A04-5949-CB0B-81E4F0654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333708"/>
            <a:ext cx="9022080" cy="41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76BD901-A20D-1AC3-D2AB-482055BD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3" y="1427162"/>
            <a:ext cx="7153275" cy="38004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46386DA-C540-D5B8-1EC6-5C258AD63C8F}"/>
              </a:ext>
            </a:extLst>
          </p:cNvPr>
          <p:cNvSpPr txBox="1"/>
          <p:nvPr/>
        </p:nvSpPr>
        <p:spPr>
          <a:xfrm>
            <a:off x="1892300" y="5777922"/>
            <a:ext cx="500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粗体字是模块，下划线是关键字</a:t>
            </a:r>
          </a:p>
        </p:txBody>
      </p:sp>
    </p:spTree>
    <p:extLst>
      <p:ext uri="{BB962C8B-B14F-4D97-AF65-F5344CB8AC3E}">
        <p14:creationId xmlns:p14="http://schemas.microsoft.com/office/powerpoint/2010/main" val="331103400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999C1D-3563-6041-5B8A-F2FE50DDEA20}"/>
              </a:ext>
            </a:extLst>
          </p:cNvPr>
          <p:cNvSpPr txBox="1"/>
          <p:nvPr/>
        </p:nvSpPr>
        <p:spPr>
          <a:xfrm>
            <a:off x="1114577" y="2400607"/>
            <a:ext cx="604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检索模块：输入代码片段，使用信息检索技术从库中检索相似的代码，将检索到的代码片段的摘要作为原型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B68AE5-FD23-2E98-DFA6-0BBE984A8B5B}"/>
              </a:ext>
            </a:extLst>
          </p:cNvPr>
          <p:cNvSpPr txBox="1"/>
          <p:nvPr/>
        </p:nvSpPr>
        <p:spPr>
          <a:xfrm>
            <a:off x="1114577" y="3991263"/>
            <a:ext cx="604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编辑模块：融合原型中的模式和输入代码的语义信息来形成摘要</a:t>
            </a:r>
          </a:p>
        </p:txBody>
      </p:sp>
    </p:spTree>
    <p:extLst>
      <p:ext uri="{BB962C8B-B14F-4D97-AF65-F5344CB8AC3E}">
        <p14:creationId xmlns:p14="http://schemas.microsoft.com/office/powerpoint/2010/main" val="91570867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560580-5227-0725-32B3-D69C74866872}"/>
              </a:ext>
            </a:extLst>
          </p:cNvPr>
          <p:cNvSpPr txBox="1"/>
          <p:nvPr/>
        </p:nvSpPr>
        <p:spPr>
          <a:xfrm>
            <a:off x="1060247" y="1171594"/>
            <a:ext cx="394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检索模块：从数据库中找到输入代码的相似代码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9EEA13-B64E-BCAF-2610-6DD6BAA435FF}"/>
              </a:ext>
            </a:extLst>
          </p:cNvPr>
          <p:cNvSpPr txBox="1"/>
          <p:nvPr/>
        </p:nvSpPr>
        <p:spPr>
          <a:xfrm>
            <a:off x="1060247" y="2241927"/>
            <a:ext cx="500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BM25算法：分数越高，相似性越高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D63201E-94AF-5DCE-034A-2C9B4EF56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68" y="2820035"/>
            <a:ext cx="2667000" cy="9334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8C71498-8536-DEE7-F003-375C7D47A43D}"/>
              </a:ext>
            </a:extLst>
          </p:cNvPr>
          <p:cNvSpPr txBox="1"/>
          <p:nvPr/>
        </p:nvSpPr>
        <p:spPr>
          <a:xfrm>
            <a:off x="1204568" y="4355515"/>
            <a:ext cx="500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A、B是两个单词集合，ab交集的数量除以ab并集的数量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10D1F9-CD35-E54A-8777-6E66E2E85BA6}"/>
              </a:ext>
            </a:extLst>
          </p:cNvPr>
          <p:cNvSpPr txBox="1"/>
          <p:nvPr/>
        </p:nvSpPr>
        <p:spPr>
          <a:xfrm>
            <a:off x="1204568" y="5501740"/>
            <a:ext cx="500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选择相似性的范围在0.3~0.7</a:t>
            </a:r>
          </a:p>
        </p:txBody>
      </p:sp>
    </p:spTree>
    <p:extLst>
      <p:ext uri="{BB962C8B-B14F-4D97-AF65-F5344CB8AC3E}">
        <p14:creationId xmlns:p14="http://schemas.microsoft.com/office/powerpoint/2010/main" val="415103550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39A972-70FF-1BF3-A517-C6C5540C0CB6}"/>
              </a:ext>
            </a:extLst>
          </p:cNvPr>
          <p:cNvSpPr txBox="1"/>
          <p:nvPr/>
        </p:nvSpPr>
        <p:spPr>
          <a:xfrm>
            <a:off x="818938" y="1171594"/>
            <a:ext cx="3522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编辑模块Edit Module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E5CE78-33C7-0B43-4DF2-8614CF59C39D}"/>
              </a:ext>
            </a:extLst>
          </p:cNvPr>
          <p:cNvSpPr txBox="1"/>
          <p:nvPr/>
        </p:nvSpPr>
        <p:spPr>
          <a:xfrm>
            <a:off x="771908" y="1944916"/>
            <a:ext cx="58597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首先利用原型编码器得到原型的向量表示。然后根据两段代码的词法差异计算编辑向量。最后使用摘要解码器对原型表示和编辑向量生成新的摘要</a:t>
            </a:r>
          </a:p>
        </p:txBody>
      </p:sp>
    </p:spTree>
    <p:extLst>
      <p:ext uri="{BB962C8B-B14F-4D97-AF65-F5344CB8AC3E}">
        <p14:creationId xmlns:p14="http://schemas.microsoft.com/office/powerpoint/2010/main" val="201767286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530</Words>
  <Application>Microsoft Office PowerPoint</Application>
  <PresentationFormat>全屏显示(4:3)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Calibri</vt:lpstr>
      <vt:lpstr>Open Sans</vt:lpstr>
      <vt:lpstr>Cambria Math</vt:lpstr>
      <vt:lpstr>微软雅黑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212</cp:revision>
  <dcterms:created xsi:type="dcterms:W3CDTF">2018-05-23T18:36:56Z</dcterms:created>
  <dcterms:modified xsi:type="dcterms:W3CDTF">2022-05-19T03:10:39Z</dcterms:modified>
</cp:coreProperties>
</file>