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2" r:id="rId3"/>
    <p:sldId id="328" r:id="rId4"/>
    <p:sldId id="351" r:id="rId5"/>
    <p:sldId id="353" r:id="rId6"/>
    <p:sldId id="354" r:id="rId7"/>
    <p:sldId id="355" r:id="rId8"/>
    <p:sldId id="356" r:id="rId9"/>
    <p:sldId id="357" r:id="rId10"/>
    <p:sldId id="358" r:id="rId11"/>
    <p:sldId id="290" r:id="rId1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2021/11/5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196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9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effectiveness of context-based change application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1164C-80D1-4C38-9B93-A35C45CB0864}"/>
              </a:ext>
            </a:extLst>
          </p:cNvPr>
          <p:cNvSpPr txBox="1"/>
          <p:nvPr/>
        </p:nvSpPr>
        <p:spPr>
          <a:xfrm>
            <a:off x="331816" y="2598515"/>
            <a:ext cx="546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effectLst/>
                <a:latin typeface="+mn-ea"/>
              </a:rPr>
              <a:t>Empirical Software Engineering</a:t>
            </a:r>
            <a:endParaRPr lang="zh-CN" altLang="en-US" sz="2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6095DF-F5C4-4C00-BE4B-B8FC87934E26}"/>
              </a:ext>
            </a:extLst>
          </p:cNvPr>
          <p:cNvSpPr txBox="1"/>
          <p:nvPr/>
        </p:nvSpPr>
        <p:spPr>
          <a:xfrm>
            <a:off x="1704646" y="1981200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如何扩展模板中的搜索空间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B41415-D33C-413B-81EF-DCB6360CBAA7}"/>
              </a:ext>
            </a:extLst>
          </p:cNvPr>
          <p:cNvSpPr txBox="1"/>
          <p:nvPr/>
        </p:nvSpPr>
        <p:spPr>
          <a:xfrm>
            <a:off x="1704646" y="2967335"/>
            <a:ext cx="68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如何从搜索空间中找到对应的模板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D455E9-6CBE-4B58-BBE0-C8420ACCE82B}"/>
              </a:ext>
            </a:extLst>
          </p:cNvPr>
          <p:cNvSpPr txBox="1"/>
          <p:nvPr/>
        </p:nvSpPr>
        <p:spPr>
          <a:xfrm>
            <a:off x="1310640" y="4511040"/>
            <a:ext cx="692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工具名称：</a:t>
            </a:r>
            <a:r>
              <a:rPr lang="en-US" altLang="zh-CN" sz="2400" b="1">
                <a:latin typeface="+mn-ea"/>
              </a:rPr>
              <a:t>Context-based Change Application </a:t>
            </a:r>
            <a:r>
              <a:rPr lang="zh-CN" altLang="en-US" sz="2400" b="1">
                <a:latin typeface="+mn-ea"/>
              </a:rPr>
              <a:t>（</a:t>
            </a:r>
            <a:r>
              <a:rPr lang="en-US" altLang="zh-CN" sz="2400" b="1">
                <a:latin typeface="+mn-ea"/>
              </a:rPr>
              <a:t>CCA</a:t>
            </a:r>
            <a:r>
              <a:rPr lang="zh-CN" altLang="en-US" sz="2400" b="1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CCE158-AFF6-42C5-9798-0F29F217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818"/>
            <a:ext cx="9144000" cy="53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F30C67-BA1E-4916-9129-3449FF369EAB}"/>
              </a:ext>
            </a:extLst>
          </p:cNvPr>
          <p:cNvSpPr txBox="1"/>
          <p:nvPr/>
        </p:nvSpPr>
        <p:spPr>
          <a:xfrm>
            <a:off x="619508" y="1271287"/>
            <a:ext cx="5557772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ea"/>
              </a:rPr>
              <a:t>1.</a:t>
            </a:r>
            <a:r>
              <a:rPr lang="zh-CN" altLang="en-US" sz="2400" b="1">
                <a:latin typeface="+mn-ea"/>
              </a:rPr>
              <a:t> </a:t>
            </a:r>
            <a:r>
              <a:rPr lang="en-US" altLang="zh-CN" sz="2400" b="1">
                <a:latin typeface="+mn-ea"/>
              </a:rPr>
              <a:t>Change Collection</a:t>
            </a:r>
            <a:endParaRPr lang="zh-CN" altLang="en-US" sz="2400" b="1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082435-664C-4AE1-AE98-97A8CBA87405}"/>
              </a:ext>
            </a:extLst>
          </p:cNvPr>
          <p:cNvSpPr txBox="1"/>
          <p:nvPr/>
        </p:nvSpPr>
        <p:spPr>
          <a:xfrm>
            <a:off x="899165" y="1899921"/>
            <a:ext cx="476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如何产生 </a:t>
            </a:r>
            <a:r>
              <a:rPr lang="en-US" altLang="zh-CN" sz="2400">
                <a:latin typeface="+mn-ea"/>
              </a:rPr>
              <a:t>change pool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47906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5C44CC-05F5-4447-B988-494DECD54B9D}"/>
              </a:ext>
            </a:extLst>
          </p:cNvPr>
          <p:cNvSpPr txBox="1"/>
          <p:nvPr/>
        </p:nvSpPr>
        <p:spPr>
          <a:xfrm>
            <a:off x="771908" y="1432560"/>
            <a:ext cx="4287772" cy="46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+mn-ea"/>
              </a:rPr>
              <a:t>更改提取</a:t>
            </a:r>
            <a:r>
              <a:rPr lang="en-US" altLang="zh-CN" sz="2400" b="1">
                <a:latin typeface="+mn-ea"/>
              </a:rPr>
              <a:t> + </a:t>
            </a:r>
            <a:r>
              <a:rPr lang="zh-CN" altLang="en-US" sz="2400" b="1">
                <a:latin typeface="+mn-ea"/>
              </a:rPr>
              <a:t>归一化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DB401A-2252-4EBB-8F76-FDC511F4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8" y="2299154"/>
            <a:ext cx="6122922" cy="34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1398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EA7C32-AAAB-44DE-9FD3-2EF8683F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3" y="1582345"/>
            <a:ext cx="8042868" cy="36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410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15A76-703D-4410-A9CE-C5CD425B7B8F}"/>
              </a:ext>
            </a:extLst>
          </p:cNvPr>
          <p:cNvSpPr txBox="1"/>
          <p:nvPr/>
        </p:nvSpPr>
        <p:spPr>
          <a:xfrm>
            <a:off x="790958" y="1351280"/>
            <a:ext cx="595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+mn-ea"/>
              </a:rPr>
              <a:t> Change Context Identification</a:t>
            </a:r>
            <a:endParaRPr lang="zh-CN" altLang="en-US" sz="2400" b="1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7DF2D-B1A8-467B-B319-95BB9FE6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8" y="1959415"/>
            <a:ext cx="5160010" cy="44166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CFDF7EC-632D-4040-BE85-5BFFA701AAB3}"/>
              </a:ext>
            </a:extLst>
          </p:cNvPr>
          <p:cNvSpPr txBox="1"/>
          <p:nvPr/>
        </p:nvSpPr>
        <p:spPr>
          <a:xfrm>
            <a:off x="6278880" y="2529840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change 2</a:t>
            </a:r>
            <a:r>
              <a:rPr lang="zh-CN" altLang="en-US"/>
              <a:t>是没有必要的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A46B9-0112-4113-9BA5-B9C04EBB7CBD}"/>
              </a:ext>
            </a:extLst>
          </p:cNvPr>
          <p:cNvSpPr txBox="1"/>
          <p:nvPr/>
        </p:nvSpPr>
        <p:spPr>
          <a:xfrm>
            <a:off x="6360160" y="361696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上下文由节点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组成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AC448C-25DC-4533-AAEB-FB49AB70C2E3}"/>
              </a:ext>
            </a:extLst>
          </p:cNvPr>
          <p:cNvSpPr txBox="1"/>
          <p:nvPr/>
        </p:nvSpPr>
        <p:spPr>
          <a:xfrm>
            <a:off x="6461760" y="450088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上下文分类有两部分：</a:t>
            </a:r>
            <a:endParaRPr lang="en-US" altLang="zh-CN"/>
          </a:p>
          <a:p>
            <a:r>
              <a:rPr lang="en-US" altLang="zh-CN"/>
              <a:t>node type + node hash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782B2D-8F90-4208-9F2C-2F2E577CCB10}"/>
              </a:ext>
            </a:extLst>
          </p:cNvPr>
          <p:cNvSpPr txBox="1"/>
          <p:nvPr/>
        </p:nvSpPr>
        <p:spPr>
          <a:xfrm>
            <a:off x="6410960" y="5557521"/>
            <a:ext cx="154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节点是语句级别的粒度</a:t>
            </a:r>
          </a:p>
        </p:txBody>
      </p:sp>
    </p:spTree>
    <p:extLst>
      <p:ext uri="{BB962C8B-B14F-4D97-AF65-F5344CB8AC3E}">
        <p14:creationId xmlns:p14="http://schemas.microsoft.com/office/powerpoint/2010/main" val="76646986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F39A99-7374-48D9-B4FD-028B18075A59}"/>
              </a:ext>
            </a:extLst>
          </p:cNvPr>
          <p:cNvSpPr txBox="1"/>
          <p:nvPr/>
        </p:nvSpPr>
        <p:spPr>
          <a:xfrm>
            <a:off x="326037" y="1019415"/>
            <a:ext cx="719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ea"/>
              </a:rPr>
              <a:t>Node type</a:t>
            </a:r>
            <a:r>
              <a:rPr lang="zh-CN" altLang="en-US" sz="2400" b="1">
                <a:latin typeface="+mn-ea"/>
              </a:rPr>
              <a:t>：</a:t>
            </a:r>
            <a:r>
              <a:rPr lang="en-US" altLang="zh-CN" sz="2400" b="1">
                <a:latin typeface="+mn-ea"/>
              </a:rPr>
              <a:t>AST node type + syntactic location</a:t>
            </a:r>
            <a:endParaRPr lang="zh-CN" altLang="en-US" sz="2400" b="1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60B34C-1F0A-4450-80A0-07B677CD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8" y="1937044"/>
            <a:ext cx="5505450" cy="857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4BD969-7620-43FE-8C99-256179F4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8" y="2993836"/>
            <a:ext cx="6139432" cy="34214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92372A9-3C7E-4F66-9703-79EC4EE6EC6E}"/>
              </a:ext>
            </a:extLst>
          </p:cNvPr>
          <p:cNvSpPr txBox="1"/>
          <p:nvPr/>
        </p:nvSpPr>
        <p:spPr>
          <a:xfrm>
            <a:off x="6034428" y="2886006"/>
            <a:ext cx="291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对于这个节点来说</a:t>
            </a:r>
            <a:r>
              <a:rPr lang="en-US" altLang="zh-CN" sz="2400">
                <a:latin typeface="+mn-ea"/>
              </a:rPr>
              <a:t>MethodInvoc[args]</a:t>
            </a:r>
            <a:endParaRPr lang="zh-CN" altLang="en-US" sz="24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CDCDB1-4CE2-4D00-A46D-FA291A3D21DA}"/>
              </a:ext>
            </a:extLst>
          </p:cNvPr>
          <p:cNvSpPr txBox="1"/>
          <p:nvPr/>
        </p:nvSpPr>
        <p:spPr>
          <a:xfrm>
            <a:off x="6227468" y="3974895"/>
            <a:ext cx="291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这条语句针对</a:t>
            </a:r>
            <a:r>
              <a:rPr lang="en-US" altLang="zh-CN" sz="2400">
                <a:latin typeface="+mn-ea"/>
              </a:rPr>
              <a:t>ppt5~6</a:t>
            </a:r>
            <a:r>
              <a:rPr lang="zh-CN" altLang="en-US" sz="2400">
                <a:latin typeface="+mn-ea"/>
              </a:rPr>
              <a:t>页的</a:t>
            </a:r>
            <a:r>
              <a:rPr lang="en-US" altLang="zh-CN" sz="2400">
                <a:latin typeface="+mn-ea"/>
              </a:rPr>
              <a:t>change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07294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21B317-FDB0-4B9E-B92D-2A4194C5335A}"/>
              </a:ext>
            </a:extLst>
          </p:cNvPr>
          <p:cNvSpPr txBox="1"/>
          <p:nvPr/>
        </p:nvSpPr>
        <p:spPr>
          <a:xfrm>
            <a:off x="818938" y="1171595"/>
            <a:ext cx="7593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ea"/>
              </a:rPr>
              <a:t>Node hash</a:t>
            </a:r>
            <a:r>
              <a:rPr lang="zh-CN" altLang="en-US" sz="2400" b="1">
                <a:latin typeface="+mn-ea"/>
              </a:rPr>
              <a:t>：使用技术</a:t>
            </a:r>
            <a:r>
              <a:rPr lang="en-US" altLang="zh-CN" sz="2400" b="1">
                <a:latin typeface="+mn-ea"/>
              </a:rPr>
              <a:t>Dyck word hashing (Chilowicz et al.2009)</a:t>
            </a:r>
            <a:endParaRPr lang="zh-CN" altLang="en-US" sz="2400" b="1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E76E7-EC02-4A40-B272-CB6C91FE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5" y="2046565"/>
            <a:ext cx="4838700" cy="1019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967080-E539-408D-A9C6-A5D6BDBE7681}"/>
              </a:ext>
            </a:extLst>
          </p:cNvPr>
          <p:cNvSpPr txBox="1"/>
          <p:nvPr/>
        </p:nvSpPr>
        <p:spPr>
          <a:xfrm>
            <a:off x="771908" y="3065740"/>
            <a:ext cx="408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ppt7</a:t>
            </a:r>
            <a:r>
              <a:rPr lang="zh-CN" altLang="en-US" sz="2400">
                <a:latin typeface="+mn-ea"/>
              </a:rPr>
              <a:t>中的</a:t>
            </a:r>
            <a:r>
              <a:rPr lang="en-US" altLang="zh-CN" sz="2400">
                <a:latin typeface="+mn-ea"/>
              </a:rPr>
              <a:t>change1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change2</a:t>
            </a:r>
            <a:r>
              <a:rPr lang="zh-CN" altLang="en-US" sz="2400">
                <a:latin typeface="+mn-ea"/>
              </a:rPr>
              <a:t>的</a:t>
            </a:r>
            <a:r>
              <a:rPr lang="en-US" altLang="zh-CN" sz="2400">
                <a:latin typeface="+mn-ea"/>
              </a:rPr>
              <a:t>L</a:t>
            </a:r>
            <a:r>
              <a:rPr lang="zh-CN" altLang="en-US" sz="2400">
                <a:latin typeface="+mn-ea"/>
              </a:rPr>
              <a:t>节点只靠</a:t>
            </a:r>
            <a:r>
              <a:rPr lang="en-US" altLang="zh-CN" sz="2400">
                <a:latin typeface="+mn-ea"/>
              </a:rPr>
              <a:t>Node type</a:t>
            </a:r>
            <a:r>
              <a:rPr lang="zh-CN" altLang="en-US" sz="2400">
                <a:latin typeface="+mn-ea"/>
              </a:rPr>
              <a:t>是无法区分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C4569-2678-4616-A8A5-95BA0D70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3" y="4772005"/>
            <a:ext cx="8429625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7CE93FA-7E78-4A29-B0B8-197BE072CE05}"/>
              </a:ext>
            </a:extLst>
          </p:cNvPr>
          <p:cNvSpPr txBox="1"/>
          <p:nvPr/>
        </p:nvSpPr>
        <p:spPr>
          <a:xfrm>
            <a:off x="657608" y="6027005"/>
            <a:ext cx="37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上下文精度详见笔记</a:t>
            </a:r>
          </a:p>
        </p:txBody>
      </p:sp>
    </p:spTree>
    <p:extLst>
      <p:ext uri="{BB962C8B-B14F-4D97-AF65-F5344CB8AC3E}">
        <p14:creationId xmlns:p14="http://schemas.microsoft.com/office/powerpoint/2010/main" val="226806323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226</Words>
  <Application>Microsoft Office PowerPoint</Application>
  <PresentationFormat>全屏显示(4:3)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 Light</vt:lpstr>
      <vt:lpstr>Arial</vt:lpstr>
      <vt:lpstr>微软雅黑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205</cp:revision>
  <dcterms:created xsi:type="dcterms:W3CDTF">2018-05-23T18:36:56Z</dcterms:created>
  <dcterms:modified xsi:type="dcterms:W3CDTF">2021-11-05T05:13:38Z</dcterms:modified>
</cp:coreProperties>
</file>