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92" r:id="rId3"/>
    <p:sldId id="328" r:id="rId4"/>
    <p:sldId id="348" r:id="rId5"/>
    <p:sldId id="349" r:id="rId6"/>
    <p:sldId id="353" r:id="rId7"/>
    <p:sldId id="345" r:id="rId8"/>
    <p:sldId id="354" r:id="rId9"/>
    <p:sldId id="355" r:id="rId10"/>
    <p:sldId id="356" r:id="rId11"/>
    <p:sldId id="357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2021/11/19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2021/11/19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2021/11/19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62297" y="1057239"/>
            <a:ext cx="7509304" cy="17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Exploring True Test Overfitting in Dynamic Automated Program Repair using Formal Methods</a:t>
            </a:r>
            <a:endParaRPr lang="zh-CN" altLang="en-US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9BBA4A-EA6E-409B-AA74-D03FF28AB9B1}"/>
              </a:ext>
            </a:extLst>
          </p:cNvPr>
          <p:cNvSpPr txBox="1"/>
          <p:nvPr/>
        </p:nvSpPr>
        <p:spPr>
          <a:xfrm>
            <a:off x="499551" y="2921007"/>
            <a:ext cx="3383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2021 14th IEEE Conference on Software Testing, Verification and Validation (ICST)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三、研究发现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BD38DF-F162-4F81-A584-B514D91F03AB}"/>
              </a:ext>
            </a:extLst>
          </p:cNvPr>
          <p:cNvSpPr txBox="1"/>
          <p:nvPr/>
        </p:nvSpPr>
        <p:spPr>
          <a:xfrm>
            <a:off x="899164" y="1258055"/>
            <a:ext cx="645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程序复杂度的变化</a:t>
            </a:r>
            <a:endParaRPr lang="en-US" altLang="zh-CN" sz="2400"/>
          </a:p>
          <a:p>
            <a:r>
              <a:rPr lang="en-US" altLang="zh-CN" sz="2400"/>
              <a:t>1 </a:t>
            </a:r>
            <a:r>
              <a:rPr lang="zh-CN" altLang="en-US" sz="2400"/>
              <a:t>时间复杂度变高或程序修复后运行时间变长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288EB9-5797-4DDA-BE09-72F23CC11DDD}"/>
              </a:ext>
            </a:extLst>
          </p:cNvPr>
          <p:cNvSpPr txBox="1"/>
          <p:nvPr/>
        </p:nvSpPr>
        <p:spPr>
          <a:xfrm>
            <a:off x="899164" y="2375655"/>
            <a:ext cx="482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数据溢出问题：比如数据局部溢出，但不影响程序结果，见文章</a:t>
            </a:r>
            <a:r>
              <a:rPr lang="en-US" altLang="zh-CN" sz="2400"/>
              <a:t>p237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5586040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一、研究背景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32DAD-CB38-4317-AE06-BCB4CE6C1B28}"/>
              </a:ext>
            </a:extLst>
          </p:cNvPr>
          <p:cNvSpPr txBox="1"/>
          <p:nvPr/>
        </p:nvSpPr>
        <p:spPr>
          <a:xfrm>
            <a:off x="1700755" y="1986280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测试用例不完整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7494AB-86BE-4D04-80F1-9BC2379DA0D1}"/>
              </a:ext>
            </a:extLst>
          </p:cNvPr>
          <p:cNvSpPr txBox="1"/>
          <p:nvPr/>
        </p:nvSpPr>
        <p:spPr>
          <a:xfrm>
            <a:off x="1700755" y="2687320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作者的偏见</a:t>
            </a: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519596-8AC6-4A72-BFE4-B79DFA3C590C}"/>
              </a:ext>
            </a:extLst>
          </p:cNvPr>
          <p:cNvSpPr txBox="1"/>
          <p:nvPr/>
        </p:nvSpPr>
        <p:spPr>
          <a:xfrm>
            <a:off x="619508" y="1251630"/>
            <a:ext cx="734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使用</a:t>
            </a:r>
            <a:r>
              <a:rPr lang="en-US" altLang="zh-CN" sz="2400">
                <a:latin typeface="+mn-ea"/>
              </a:rPr>
              <a:t>JML</a:t>
            </a:r>
            <a:r>
              <a:rPr lang="zh-CN" altLang="en-US" sz="2400">
                <a:latin typeface="+mn-ea"/>
              </a:rPr>
              <a:t>（</a:t>
            </a:r>
            <a:r>
              <a:rPr lang="en-US" altLang="zh-CN" sz="2400">
                <a:latin typeface="+mn-ea"/>
              </a:rPr>
              <a:t>Java Modeling Language</a:t>
            </a:r>
            <a:r>
              <a:rPr lang="zh-CN" altLang="en-US" sz="2400">
                <a:latin typeface="+mn-ea"/>
              </a:rPr>
              <a:t>）来确立一个正式的规范</a:t>
            </a:r>
            <a:r>
              <a:rPr lang="en-US" altLang="zh-CN" sz="2400">
                <a:latin typeface="+mn-ea"/>
              </a:rPr>
              <a:t>,</a:t>
            </a:r>
            <a:r>
              <a:rPr lang="zh-CN" altLang="en-US" sz="2400">
                <a:latin typeface="+mn-ea"/>
              </a:rPr>
              <a:t>然后使用</a:t>
            </a:r>
            <a:r>
              <a:rPr lang="en-US" altLang="zh-CN" sz="2400">
                <a:latin typeface="+mn-ea"/>
              </a:rPr>
              <a:t>OpenJML</a:t>
            </a:r>
            <a:r>
              <a:rPr lang="zh-CN" altLang="en-US" sz="2400">
                <a:latin typeface="+mn-ea"/>
              </a:rPr>
              <a:t>来验证补丁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6E6C67C-05E6-4EFE-ACC4-A4EE8E4F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8" y="2586665"/>
            <a:ext cx="56673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141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0544D6-B6D6-4EDB-94F2-42E60A7ACEA3}"/>
              </a:ext>
            </a:extLst>
          </p:cNvPr>
          <p:cNvSpPr txBox="1"/>
          <p:nvPr/>
        </p:nvSpPr>
        <p:spPr>
          <a:xfrm>
            <a:off x="1310640" y="1330960"/>
            <a:ext cx="497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文章提供了一个数据集（正确的程序（</a:t>
            </a:r>
            <a:r>
              <a:rPr lang="en-US" altLang="zh-CN" sz="2400">
                <a:latin typeface="+mn-ea"/>
              </a:rPr>
              <a:t>JML</a:t>
            </a:r>
            <a:r>
              <a:rPr lang="zh-CN" altLang="en-US" sz="2400">
                <a:latin typeface="+mn-ea"/>
              </a:rPr>
              <a:t>） </a:t>
            </a:r>
            <a:r>
              <a:rPr lang="en-US" altLang="zh-CN" sz="2400">
                <a:latin typeface="+mn-ea"/>
              </a:rPr>
              <a:t>+ bug</a:t>
            </a:r>
            <a:r>
              <a:rPr lang="zh-CN" altLang="en-US" sz="2400">
                <a:latin typeface="+mn-ea"/>
              </a:rPr>
              <a:t>程序</a:t>
            </a:r>
            <a:r>
              <a:rPr lang="en-US" altLang="zh-CN" sz="2400">
                <a:latin typeface="+mn-ea"/>
              </a:rPr>
              <a:t>+ </a:t>
            </a:r>
            <a:r>
              <a:rPr lang="zh-CN" altLang="en-US" sz="2400">
                <a:latin typeface="+mn-ea"/>
              </a:rPr>
              <a:t>测试集）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6109C-ABB0-4C8E-9AA3-77E0656ADF35}"/>
              </a:ext>
            </a:extLst>
          </p:cNvPr>
          <p:cNvSpPr txBox="1"/>
          <p:nvPr/>
        </p:nvSpPr>
        <p:spPr>
          <a:xfrm>
            <a:off x="1310640" y="2688606"/>
            <a:ext cx="6573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正确的程序：</a:t>
            </a:r>
            <a:r>
              <a:rPr lang="en-US" altLang="zh-CN" sz="2400">
                <a:latin typeface="+mn-ea"/>
              </a:rPr>
              <a:t>30</a:t>
            </a:r>
            <a:r>
              <a:rPr lang="zh-CN" altLang="en-US" sz="2400">
                <a:latin typeface="+mn-ea"/>
              </a:rPr>
              <a:t>个项目，著名的算法或数据结构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3156D7-A817-446C-979E-C53AC659601C}"/>
              </a:ext>
            </a:extLst>
          </p:cNvPr>
          <p:cNvSpPr txBox="1"/>
          <p:nvPr/>
        </p:nvSpPr>
        <p:spPr>
          <a:xfrm>
            <a:off x="1310640" y="3715074"/>
            <a:ext cx="618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bug</a:t>
            </a:r>
            <a:r>
              <a:rPr lang="zh-CN" altLang="en-US" sz="2400">
                <a:latin typeface="+mn-ea"/>
              </a:rPr>
              <a:t>程序：</a:t>
            </a:r>
            <a:r>
              <a:rPr lang="en-US" altLang="zh-CN" sz="2400">
                <a:latin typeface="+mn-ea"/>
              </a:rPr>
              <a:t>PITest</a:t>
            </a:r>
            <a:r>
              <a:rPr lang="zh-CN" altLang="en-US" sz="2400">
                <a:latin typeface="+mn-ea"/>
              </a:rPr>
              <a:t>生成</a:t>
            </a:r>
            <a:r>
              <a:rPr lang="en-US" altLang="zh-CN" sz="2400">
                <a:latin typeface="+mn-ea"/>
              </a:rPr>
              <a:t>547</a:t>
            </a:r>
            <a:r>
              <a:rPr lang="zh-CN" altLang="en-US" sz="2400">
                <a:latin typeface="+mn-ea"/>
              </a:rPr>
              <a:t>个</a:t>
            </a:r>
            <a:r>
              <a:rPr lang="en-US" altLang="zh-CN" sz="2400">
                <a:latin typeface="+mn-ea"/>
              </a:rPr>
              <a:t>bug</a:t>
            </a:r>
            <a:r>
              <a:rPr lang="zh-CN" altLang="en-US" sz="2400">
                <a:latin typeface="+mn-ea"/>
              </a:rPr>
              <a:t>程序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61FDDC-C7CC-4B07-A66C-C60BECB0CAE4}"/>
              </a:ext>
            </a:extLst>
          </p:cNvPr>
          <p:cNvSpPr txBox="1"/>
          <p:nvPr/>
        </p:nvSpPr>
        <p:spPr>
          <a:xfrm>
            <a:off x="1310640" y="4500880"/>
            <a:ext cx="519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测试集：</a:t>
            </a:r>
            <a:r>
              <a:rPr lang="en-US" altLang="zh-CN" sz="2400">
                <a:latin typeface="+mn-ea"/>
              </a:rPr>
              <a:t>Kelinci fuzzing tool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JMLKelinci</a:t>
            </a:r>
            <a:endParaRPr lang="zh-CN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71781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F99E1D-7D77-4BAF-8D9B-3C347135E05B}"/>
              </a:ext>
            </a:extLst>
          </p:cNvPr>
          <p:cNvSpPr txBox="1"/>
          <p:nvPr/>
        </p:nvSpPr>
        <p:spPr>
          <a:xfrm>
            <a:off x="1127760" y="1249680"/>
            <a:ext cx="736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文章使用</a:t>
            </a:r>
            <a:r>
              <a:rPr lang="en-US" altLang="zh-CN" sz="2400">
                <a:latin typeface="+mn-ea"/>
              </a:rPr>
              <a:t>7</a:t>
            </a:r>
            <a:r>
              <a:rPr lang="zh-CN" altLang="en-US" sz="2400">
                <a:latin typeface="+mn-ea"/>
              </a:rPr>
              <a:t>种修复工具：</a:t>
            </a:r>
            <a:r>
              <a:rPr lang="en-US" altLang="zh-CN" sz="2400">
                <a:latin typeface="+mn-ea"/>
              </a:rPr>
              <a:t>Astor</a:t>
            </a:r>
            <a:r>
              <a:rPr lang="zh-CN" altLang="en-US" sz="2400">
                <a:latin typeface="+mn-ea"/>
              </a:rPr>
              <a:t>中的</a:t>
            </a:r>
            <a:r>
              <a:rPr lang="en-US" altLang="zh-CN" sz="2400">
                <a:latin typeface="+mn-ea"/>
              </a:rPr>
              <a:t>Cardumen , jGenProg, jKali, jMutRepair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Arjae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Nopol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KaliA</a:t>
            </a:r>
            <a:r>
              <a:rPr lang="zh-CN" altLang="en-US" sz="2400">
                <a:latin typeface="+mn-ea"/>
              </a:rPr>
              <a:t>，共生成</a:t>
            </a:r>
            <a:r>
              <a:rPr lang="en-US" altLang="zh-CN" sz="2400">
                <a:latin typeface="+mn-ea"/>
              </a:rPr>
              <a:t>627</a:t>
            </a:r>
            <a:endParaRPr lang="zh-CN" altLang="en-US" sz="240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CB4C61D-65DA-438A-A3E2-36A589BA6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" y="2743834"/>
            <a:ext cx="5326522" cy="28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88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0249B9-904C-451B-B09F-7A7AF6100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5" y="1868237"/>
            <a:ext cx="5228827" cy="250712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45EC40D-8C38-454B-9D25-17495F6ECB13}"/>
              </a:ext>
            </a:extLst>
          </p:cNvPr>
          <p:cNvSpPr txBox="1"/>
          <p:nvPr/>
        </p:nvSpPr>
        <p:spPr>
          <a:xfrm>
            <a:off x="846918" y="1037240"/>
            <a:ext cx="619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通过</a:t>
            </a:r>
            <a:r>
              <a:rPr lang="en-US" altLang="zh-CN" sz="2400">
                <a:latin typeface="+mn-ea"/>
              </a:rPr>
              <a:t>OpenJML</a:t>
            </a:r>
            <a:r>
              <a:rPr lang="zh-CN" altLang="en-US" sz="2400">
                <a:latin typeface="+mn-ea"/>
              </a:rPr>
              <a:t>验证后：</a:t>
            </a:r>
            <a:r>
              <a:rPr lang="en-US" altLang="zh-CN" sz="2400">
                <a:latin typeface="+mn-ea"/>
              </a:rPr>
              <a:t>371</a:t>
            </a:r>
            <a:r>
              <a:rPr lang="zh-CN" altLang="en-US" sz="2400">
                <a:latin typeface="+mn-ea"/>
              </a:rPr>
              <a:t>个补丁被认为完全正确，</a:t>
            </a:r>
            <a:r>
              <a:rPr lang="en-US" altLang="zh-CN" sz="2400">
                <a:latin typeface="+mn-ea"/>
              </a:rPr>
              <a:t>256</a:t>
            </a:r>
            <a:r>
              <a:rPr lang="zh-CN" altLang="en-US" sz="2400">
                <a:latin typeface="+mn-ea"/>
              </a:rPr>
              <a:t>个为过拟合</a:t>
            </a:r>
          </a:p>
        </p:txBody>
      </p:sp>
    </p:spTree>
    <p:extLst>
      <p:ext uri="{BB962C8B-B14F-4D97-AF65-F5344CB8AC3E}">
        <p14:creationId xmlns:p14="http://schemas.microsoft.com/office/powerpoint/2010/main" val="3415316646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D3DD34-5B55-4D75-92B8-C876ED2C71A9}"/>
              </a:ext>
            </a:extLst>
          </p:cNvPr>
          <p:cNvSpPr txBox="1"/>
          <p:nvPr/>
        </p:nvSpPr>
        <p:spPr>
          <a:xfrm>
            <a:off x="899165" y="1351280"/>
            <a:ext cx="6995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OpenJML</a:t>
            </a:r>
            <a:r>
              <a:rPr lang="zh-CN" altLang="en-US" sz="2400">
                <a:latin typeface="+mn-ea"/>
              </a:rPr>
              <a:t>是相对可靠的，不会将过拟合的归类为正确的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BA09E62-80F8-42B0-8AF0-33AE22BF3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02" y="2785964"/>
            <a:ext cx="6395968" cy="27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2172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EF32F7-4DC9-42BC-9913-B46C363F5024}"/>
              </a:ext>
            </a:extLst>
          </p:cNvPr>
          <p:cNvSpPr txBox="1"/>
          <p:nvPr/>
        </p:nvSpPr>
        <p:spPr>
          <a:xfrm>
            <a:off x="706358" y="131091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对判断失误的补丁（实际是正确的补丁）分析：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E280FC-DB53-4297-9835-52C4528F8143}"/>
              </a:ext>
            </a:extLst>
          </p:cNvPr>
          <p:cNvSpPr txBox="1"/>
          <p:nvPr/>
        </p:nvSpPr>
        <p:spPr>
          <a:xfrm>
            <a:off x="846918" y="2118975"/>
            <a:ext cx="39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结构化问题：修复工具通过修改程序的结构：多一个</a:t>
            </a:r>
            <a:r>
              <a:rPr lang="en-US" altLang="zh-CN" sz="2400">
                <a:latin typeface="+mn-ea"/>
              </a:rPr>
              <a:t>for</a:t>
            </a:r>
            <a:r>
              <a:rPr lang="zh-CN" altLang="en-US" sz="2400">
                <a:latin typeface="+mn-ea"/>
              </a:rPr>
              <a:t>循环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F3F193-71A2-410D-9BA6-EDBEF6804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7" y="3270704"/>
            <a:ext cx="4143375" cy="28765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F8F6C94-CF03-47F0-BBCC-8CC60F6E965D}"/>
              </a:ext>
            </a:extLst>
          </p:cNvPr>
          <p:cNvSpPr txBox="1"/>
          <p:nvPr/>
        </p:nvSpPr>
        <p:spPr>
          <a:xfrm>
            <a:off x="1056604" y="6147254"/>
            <a:ext cx="19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bug</a:t>
            </a:r>
            <a:r>
              <a:rPr lang="zh-CN" altLang="en-US"/>
              <a:t>程序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FA0FC06-A075-4674-BAEB-8E44E8F0F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2" y="2890520"/>
            <a:ext cx="4267200" cy="3352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7805B65-4A6B-4866-806B-25BBE20B0A84}"/>
              </a:ext>
            </a:extLst>
          </p:cNvPr>
          <p:cNvSpPr txBox="1"/>
          <p:nvPr/>
        </p:nvSpPr>
        <p:spPr>
          <a:xfrm>
            <a:off x="5841388" y="6346106"/>
            <a:ext cx="2621280" cy="36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正确的修复程序</a:t>
            </a:r>
          </a:p>
        </p:txBody>
      </p:sp>
    </p:spTree>
    <p:extLst>
      <p:ext uri="{BB962C8B-B14F-4D97-AF65-F5344CB8AC3E}">
        <p14:creationId xmlns:p14="http://schemas.microsoft.com/office/powerpoint/2010/main" val="253071458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BD38DF-F162-4F81-A584-B514D91F03AB}"/>
              </a:ext>
            </a:extLst>
          </p:cNvPr>
          <p:cNvSpPr txBox="1"/>
          <p:nvPr/>
        </p:nvSpPr>
        <p:spPr>
          <a:xfrm>
            <a:off x="899165" y="1258054"/>
            <a:ext cx="343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模块化问题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288EB9-5797-4DDA-BE09-72F23CC11DDD}"/>
              </a:ext>
            </a:extLst>
          </p:cNvPr>
          <p:cNvSpPr txBox="1"/>
          <p:nvPr/>
        </p:nvSpPr>
        <p:spPr>
          <a:xfrm>
            <a:off x="899165" y="2375654"/>
            <a:ext cx="343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数据溢出问题</a:t>
            </a:r>
          </a:p>
        </p:txBody>
      </p:sp>
    </p:spTree>
    <p:extLst>
      <p:ext uri="{BB962C8B-B14F-4D97-AF65-F5344CB8AC3E}">
        <p14:creationId xmlns:p14="http://schemas.microsoft.com/office/powerpoint/2010/main" val="170604068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315</Words>
  <Application>Microsoft Office PowerPoint</Application>
  <PresentationFormat>全屏显示(4:3)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微软雅黑</vt:lpstr>
      <vt:lpstr>微软雅黑</vt:lpstr>
      <vt:lpstr>Calibri</vt:lpstr>
      <vt:lpstr>Calibri Light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209</cp:revision>
  <dcterms:created xsi:type="dcterms:W3CDTF">2018-05-23T18:36:56Z</dcterms:created>
  <dcterms:modified xsi:type="dcterms:W3CDTF">2021-11-19T05:15:56Z</dcterms:modified>
</cp:coreProperties>
</file>