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0"/>
  </p:notesMasterIdLst>
  <p:sldIdLst>
    <p:sldId id="292" r:id="rId3"/>
    <p:sldId id="328" r:id="rId4"/>
    <p:sldId id="348" r:id="rId5"/>
    <p:sldId id="349" r:id="rId6"/>
    <p:sldId id="353" r:id="rId7"/>
    <p:sldId id="345" r:id="rId8"/>
    <p:sldId id="354" r:id="rId9"/>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微软雅黑" panose="020B0503020204020204" pitchFamily="34" charset="-122"/>
      <p:regular r:id="rId17"/>
      <p:bold r:id="rId18"/>
    </p:embeddedFont>
  </p:embeddedFontLst>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6"/>
    <a:srgbClr val="0070C0"/>
    <a:srgbClr val="105091"/>
    <a:srgbClr val="003399"/>
    <a:srgbClr val="418AB3"/>
    <a:srgbClr val="E5A61F"/>
    <a:srgbClr val="006CD4"/>
    <a:srgbClr val="3C81BD"/>
    <a:srgbClr val="4C89CB"/>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40" autoAdjust="0"/>
  </p:normalViewPr>
  <p:slideViewPr>
    <p:cSldViewPr snapToGrid="0">
      <p:cViewPr varScale="1">
        <p:scale>
          <a:sx n="63" d="100"/>
          <a:sy n="63" d="100"/>
        </p:scale>
        <p:origin x="86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t>2023/6/21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t>2023/6/21</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t>‹#›</a:t>
            </a:fld>
            <a:endParaRPr lang="zh-CN" altLang="en-US">
              <a:solidFill>
                <a:srgbClr val="000000">
                  <a:tint val="75000"/>
                </a:srgb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t>2023/6/21</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t>‹#›</a:t>
            </a:fld>
            <a:endParaRPr lang="zh-CN" altLang="en-US">
              <a:solidFill>
                <a:srgbClr val="000000">
                  <a:tint val="75000"/>
                </a:srgb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2023/6/21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t>2023/6/21</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t>‹#›</a:t>
            </a:fld>
            <a:endParaRPr lang="zh-CN" alt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so.csdn.net/so/search?q=%E7%A5%9E%E7%BB%8F%E7%BD%91%E7%BB%9C&amp;spm=1001.2101.3001.7020"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362297" y="1057239"/>
            <a:ext cx="7509304" cy="1210945"/>
          </a:xfrm>
          <a:prstGeom prst="rect">
            <a:avLst/>
          </a:prstGeom>
          <a:noFill/>
        </p:spPr>
        <p:txBody>
          <a:bodyPr wrap="square" rtlCol="0">
            <a:spAutoFit/>
          </a:bodyPr>
          <a:lstStyle/>
          <a:p>
            <a:pPr>
              <a:lnSpc>
                <a:spcPct val="130000"/>
              </a:lnSpc>
            </a:pPr>
            <a:r>
              <a:rPr lang="en-US" altLang="zh-CN" sz="2800" b="1">
                <a:solidFill>
                  <a:srgbClr val="003399"/>
                </a:solidFill>
                <a:latin typeface="微软雅黑" panose="020B0503020204020204" pitchFamily="34" charset="-122"/>
                <a:ea typeface="微软雅黑" panose="020B0503020204020204" pitchFamily="34" charset="-122"/>
              </a:rPr>
              <a:t>Deep Learning Code Functional Similarity</a:t>
            </a:r>
          </a:p>
        </p:txBody>
      </p:sp>
      <p:cxnSp>
        <p:nvCxnSpPr>
          <p:cNvPr id="72" name="直接连接符 71"/>
          <p:cNvCxnSpPr/>
          <p:nvPr/>
        </p:nvCxnSpPr>
        <p:spPr>
          <a:xfrm>
            <a:off x="7354466" y="2496531"/>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5382008" y="3105673"/>
            <a:ext cx="2235819" cy="45720"/>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42" name="标题 1"/>
          <p:cNvSpPr txBox="1"/>
          <p:nvPr/>
        </p:nvSpPr>
        <p:spPr>
          <a:xfrm>
            <a:off x="1476375" y="186493"/>
            <a:ext cx="6216521" cy="642938"/>
          </a:xfrm>
          <a:prstGeom prst="rect">
            <a:avLst/>
          </a:prstGeom>
        </p:spPr>
        <p:txBody>
          <a:bodyPr/>
          <a:lstStyle/>
          <a:p>
            <a:pPr algn="ctr" eaLnBrk="0" hangingPunct="0">
              <a:defRPr/>
            </a:pPr>
            <a:r>
              <a:rPr lang="zh-CN" altLang="en-US" sz="4400" kern="0" dirty="0">
                <a:solidFill>
                  <a:schemeClr val="tx2"/>
                </a:solidFill>
                <a:latin typeface="微软雅黑" panose="020B0503020204020204" pitchFamily="34" charset="-122"/>
                <a:ea typeface="微软雅黑" panose="020B0503020204020204" pitchFamily="34" charset="-122"/>
                <a:cs typeface="+mj-cs"/>
              </a:rPr>
              <a:t>组会汇报</a:t>
            </a:r>
            <a:endParaRPr lang="zh-CN" altLang="en-US" sz="4400" b="1" kern="0" dirty="0">
              <a:solidFill>
                <a:schemeClr val="tx2"/>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499551" y="2921007"/>
            <a:ext cx="3383278" cy="368300"/>
          </a:xfrm>
          <a:prstGeom prst="rect">
            <a:avLst/>
          </a:prstGeom>
          <a:noFill/>
        </p:spPr>
        <p:txBody>
          <a:bodyPr wrap="square" rtlCol="0">
            <a:spAutoFit/>
          </a:bodyPr>
          <a:lstStyle/>
          <a:p>
            <a:r>
              <a:rPr lang="en-US" altLang="zh-CN" b="1" i="0">
                <a:solidFill>
                  <a:srgbClr val="555555"/>
                </a:solidFill>
                <a:effectLst/>
                <a:latin typeface="微软雅黑" panose="020B0503020204020204" pitchFamily="34" charset="-122"/>
                <a:ea typeface="微软雅黑" panose="020B0503020204020204" pitchFamily="34" charset="-122"/>
              </a:rPr>
              <a:t>ESEC/FSE</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par>
                                <p:cTn id="8" presetID="22" presetClass="entr" presetSubtype="4"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一、研究背景</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700755" y="1986280"/>
            <a:ext cx="6260794"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n-ea"/>
              </a:rPr>
              <a:t>判断程序之间的相似性。之前的文章通常用语法结构（语法树）来评估程序的相似性，效果不行</a:t>
            </a:r>
          </a:p>
        </p:txBody>
      </p:sp>
      <p:sp>
        <p:nvSpPr>
          <p:cNvPr id="11" name="Rectangle 1"/>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文本框 1"/>
          <p:cNvSpPr txBox="1"/>
          <p:nvPr/>
        </p:nvSpPr>
        <p:spPr>
          <a:xfrm>
            <a:off x="2286000" y="2552065"/>
            <a:ext cx="4572000" cy="2030095"/>
          </a:xfrm>
          <a:prstGeom prst="rect">
            <a:avLst/>
          </a:prstGeom>
          <a:noFill/>
        </p:spPr>
        <p:txBody>
          <a:bodyPr wrap="square" rtlCol="0" anchor="t">
            <a:spAutoFit/>
          </a:bodyPr>
          <a:lstStyle/>
          <a:p>
            <a:r>
              <a:rPr lang="zh-CN" altLang="en-US"/>
              <a:t>思路：如果代码特征有更高的抽象，那么测量的语义方面就越准确。deepsim使用控制流和数据流来作为相似性的度量。</a:t>
            </a:r>
          </a:p>
          <a:p>
            <a:endParaRPr lang="zh-CN" altLang="en-US"/>
          </a:p>
          <a:p>
            <a:r>
              <a:rPr lang="zh-CN" altLang="en-US"/>
              <a:t>将控制流和数据流编码为语义矩阵，其中每个元素都是高维稀疏二进制特征向量。通过这种方式，将问题转化为矩阵的相似性。</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 name="图片 1"/>
          <p:cNvPicPr>
            <a:picLocks noChangeAspect="1"/>
          </p:cNvPicPr>
          <p:nvPr>
            <p:custDataLst>
              <p:tags r:id="rId1"/>
            </p:custDataLst>
          </p:nvPr>
        </p:nvPicPr>
        <p:blipFill>
          <a:blip r:embed="rId3"/>
          <a:stretch>
            <a:fillRect/>
          </a:stretch>
        </p:blipFill>
        <p:spPr>
          <a:xfrm>
            <a:off x="847090" y="1117600"/>
            <a:ext cx="7391400" cy="1162050"/>
          </a:xfrm>
          <a:prstGeom prst="rect">
            <a:avLst/>
          </a:prstGeom>
        </p:spPr>
      </p:pic>
      <p:sp>
        <p:nvSpPr>
          <p:cNvPr id="3" name="文本框 2">
            <a:extLst>
              <a:ext uri="{FF2B5EF4-FFF2-40B4-BE49-F238E27FC236}">
                <a16:creationId xmlns:a16="http://schemas.microsoft.com/office/drawing/2014/main" id="{5ED1AF2A-6200-CD5A-57FB-7B864F511D0B}"/>
              </a:ext>
            </a:extLst>
          </p:cNvPr>
          <p:cNvSpPr txBox="1"/>
          <p:nvPr/>
        </p:nvSpPr>
        <p:spPr>
          <a:xfrm>
            <a:off x="1818640" y="3017520"/>
            <a:ext cx="4196080"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b="0" i="0">
                <a:solidFill>
                  <a:srgbClr val="4D4D4D"/>
                </a:solidFill>
                <a:effectLst/>
                <a:latin typeface="-apple-system"/>
              </a:rPr>
              <a:t>semantic</a:t>
            </a:r>
            <a:r>
              <a:rPr lang="zh-CN" altLang="en-US" b="0" i="0">
                <a:solidFill>
                  <a:srgbClr val="4D4D4D"/>
                </a:solidFill>
                <a:effectLst/>
                <a:latin typeface="-apple-system"/>
              </a:rPr>
              <a:t>（语义） </a:t>
            </a:r>
            <a:r>
              <a:rPr lang="en-US" altLang="zh-CN" b="0" i="0">
                <a:solidFill>
                  <a:srgbClr val="4D4D4D"/>
                </a:solidFill>
                <a:effectLst/>
                <a:latin typeface="-apple-system"/>
              </a:rPr>
              <a:t>representation</a:t>
            </a:r>
            <a:r>
              <a:rPr lang="zh-CN" altLang="en-US" b="0" i="0">
                <a:solidFill>
                  <a:srgbClr val="4D4D4D"/>
                </a:solidFill>
                <a:effectLst/>
                <a:latin typeface="-apple-system"/>
              </a:rPr>
              <a:t>：将任意语言的代码片段作为源代码、字节码或二进制代码形式的输入，只要可以构造数据流图和控制流图</a:t>
            </a:r>
            <a:endParaRPr lang="en-US" altLang="zh-CN" b="0" i="0">
              <a:solidFill>
                <a:srgbClr val="4D4D4D"/>
              </a:solidFill>
              <a:effectLst/>
              <a:latin typeface="-apple-system"/>
            </a:endParaRPr>
          </a:p>
          <a:p>
            <a:pPr marL="285750" indent="-285750">
              <a:buFont typeface="Arial" panose="020B0604020202020204" pitchFamily="34" charset="0"/>
              <a:buChar char="•"/>
            </a:pPr>
            <a:r>
              <a:rPr lang="en-US" altLang="zh-CN" b="0" i="0">
                <a:solidFill>
                  <a:srgbClr val="4D4D4D"/>
                </a:solidFill>
                <a:effectLst/>
                <a:latin typeface="-apple-system"/>
              </a:rPr>
              <a:t>Code similarity measurement</a:t>
            </a:r>
            <a:r>
              <a:rPr lang="zh-CN" altLang="en-US" b="0" i="0">
                <a:solidFill>
                  <a:srgbClr val="4D4D4D"/>
                </a:solidFill>
                <a:effectLst/>
                <a:latin typeface="-apple-system"/>
              </a:rPr>
              <a:t>：共两个模块：</a:t>
            </a:r>
            <a:r>
              <a:rPr lang="en-US" altLang="zh-CN" b="0" i="0">
                <a:solidFill>
                  <a:srgbClr val="4D4D4D"/>
                </a:solidFill>
                <a:effectLst/>
                <a:latin typeface="-apple-system"/>
              </a:rPr>
              <a:t>NN</a:t>
            </a:r>
            <a:r>
              <a:rPr lang="zh-CN" altLang="en-US" b="0" i="0">
                <a:solidFill>
                  <a:srgbClr val="4D4D4D"/>
                </a:solidFill>
                <a:effectLst/>
                <a:latin typeface="-apple-system"/>
              </a:rPr>
              <a:t>模块：提取高级特征（隐藏表示）</a:t>
            </a:r>
            <a:br>
              <a:rPr lang="zh-CN" altLang="en-US"/>
            </a:br>
            <a:r>
              <a:rPr lang="zh-CN" altLang="en-US" b="0" i="0">
                <a:solidFill>
                  <a:srgbClr val="4D4D4D"/>
                </a:solidFill>
                <a:effectLst/>
                <a:latin typeface="-apple-system"/>
              </a:rPr>
              <a:t>二元分类模块：判断代码对在功能上是否相似</a:t>
            </a:r>
            <a:endParaRPr lang="zh-CN" altLang="en-US"/>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1" name="Rectangle 1"/>
          <p:cNvSpPr>
            <a:spLocks noChangeArrowheads="1"/>
          </p:cNvSpPr>
          <p:nvPr/>
        </p:nvSpPr>
        <p:spPr bwMode="auto">
          <a:xfrm>
            <a:off x="0" y="-115641"/>
            <a:ext cx="10004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Arial" panose="020B0604020202020204" pitchFamily="34" charset="0"/>
                <a:ea typeface="Open Sans" panose="020B0606030504020204" pitchFamily="34" charset="0"/>
              </a:rPr>
              <a:t>NSGA2</a:t>
            </a:r>
            <a:r>
              <a:rPr kumimoji="0" lang="zh-CN" altLang="zh-CN" sz="6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 name="图片 1">
            <a:extLst>
              <a:ext uri="{FF2B5EF4-FFF2-40B4-BE49-F238E27FC236}">
                <a16:creationId xmlns:a16="http://schemas.microsoft.com/office/drawing/2014/main" id="{EFFD272B-CA9F-A3D5-10F0-AB0D3123961F}"/>
              </a:ext>
            </a:extLst>
          </p:cNvPr>
          <p:cNvPicPr>
            <a:picLocks noChangeAspect="1"/>
          </p:cNvPicPr>
          <p:nvPr/>
        </p:nvPicPr>
        <p:blipFill>
          <a:blip r:embed="rId2"/>
          <a:stretch>
            <a:fillRect/>
          </a:stretch>
        </p:blipFill>
        <p:spPr>
          <a:xfrm>
            <a:off x="121920" y="1104987"/>
            <a:ext cx="9144000" cy="2806643"/>
          </a:xfrm>
          <a:prstGeom prst="rect">
            <a:avLst/>
          </a:prstGeom>
        </p:spPr>
      </p:pic>
      <p:sp>
        <p:nvSpPr>
          <p:cNvPr id="4" name="文本框 3">
            <a:extLst>
              <a:ext uri="{FF2B5EF4-FFF2-40B4-BE49-F238E27FC236}">
                <a16:creationId xmlns:a16="http://schemas.microsoft.com/office/drawing/2014/main" id="{FFD39792-016D-64A0-0242-8856BD399CDB}"/>
              </a:ext>
            </a:extLst>
          </p:cNvPr>
          <p:cNvSpPr txBox="1"/>
          <p:nvPr/>
        </p:nvSpPr>
        <p:spPr>
          <a:xfrm>
            <a:off x="1280768" y="4053357"/>
            <a:ext cx="5384800" cy="2585323"/>
          </a:xfrm>
          <a:prstGeom prst="rect">
            <a:avLst/>
          </a:prstGeom>
          <a:noFill/>
        </p:spPr>
        <p:txBody>
          <a:bodyPr wrap="square" rtlCol="0">
            <a:spAutoFit/>
          </a:bodyPr>
          <a:lstStyle/>
          <a:p>
            <a:r>
              <a:rPr lang="zh-CN" altLang="en-US"/>
              <a:t>（语义特征矩阵</a:t>
            </a:r>
            <a:r>
              <a:rPr lang="en-US" altLang="zh-CN"/>
              <a:t>A</a:t>
            </a:r>
            <a:r>
              <a:rPr lang="zh-CN" altLang="en-US"/>
              <a:t>）</a:t>
            </a:r>
            <a:r>
              <a:rPr lang="zh-CN" altLang="en-US" b="0" i="0">
                <a:solidFill>
                  <a:srgbClr val="4D4D4D"/>
                </a:solidFill>
                <a:effectLst/>
                <a:latin typeface="-apple-system"/>
              </a:rPr>
              <a:t>。给定一个代码片段，我们可以使用上面捕获其控制流和数据流信息的编码规则生成一个矩阵。</a:t>
            </a:r>
            <a:r>
              <a:rPr lang="en-US" altLang="zh-CN" b="0" i="0">
                <a:solidFill>
                  <a:srgbClr val="4D4D4D"/>
                </a:solidFill>
                <a:effectLst/>
                <a:latin typeface="-apple-system"/>
              </a:rPr>
              <a:t>A</a:t>
            </a:r>
            <a:r>
              <a:rPr lang="zh-CN" altLang="en-US" b="0" i="0">
                <a:solidFill>
                  <a:srgbClr val="4D4D4D"/>
                </a:solidFill>
                <a:effectLst/>
                <a:latin typeface="-apple-system"/>
              </a:rPr>
              <a:t>中的每一行和每一列都是一个变量或基本块。它们的顺序对应于代码指令和基本块顺序。</a:t>
            </a:r>
            <a:r>
              <a:rPr lang="en-US" altLang="zh-CN" b="0" i="1">
                <a:solidFill>
                  <a:srgbClr val="4D4D4D"/>
                </a:solidFill>
                <a:effectLst/>
                <a:latin typeface="-apple-system"/>
              </a:rPr>
              <a:t>A</a:t>
            </a:r>
            <a:r>
              <a:rPr lang="zh-CN" altLang="en-US" b="0" i="1">
                <a:solidFill>
                  <a:srgbClr val="4D4D4D"/>
                </a:solidFill>
                <a:effectLst/>
                <a:latin typeface="-apple-system"/>
              </a:rPr>
              <a:t>（</a:t>
            </a:r>
            <a:r>
              <a:rPr lang="en-US" altLang="zh-CN" b="0" i="1">
                <a:solidFill>
                  <a:srgbClr val="4D4D4D"/>
                </a:solidFill>
                <a:effectLst/>
                <a:latin typeface="-apple-system"/>
              </a:rPr>
              <a:t>i</a:t>
            </a:r>
            <a:r>
              <a:rPr lang="zh-CN" altLang="en-US" b="0" i="1">
                <a:solidFill>
                  <a:srgbClr val="4D4D4D"/>
                </a:solidFill>
                <a:effectLst/>
                <a:latin typeface="-apple-system"/>
              </a:rPr>
              <a:t>，</a:t>
            </a:r>
            <a:r>
              <a:rPr lang="en-US" altLang="zh-CN" b="0" i="1">
                <a:solidFill>
                  <a:srgbClr val="4D4D4D"/>
                </a:solidFill>
                <a:effectLst/>
                <a:latin typeface="-apple-system"/>
              </a:rPr>
              <a:t>j</a:t>
            </a:r>
            <a:r>
              <a:rPr lang="zh-CN" altLang="en-US" b="0" i="1">
                <a:solidFill>
                  <a:srgbClr val="4D4D4D"/>
                </a:solidFill>
                <a:effectLst/>
                <a:latin typeface="-apple-system"/>
              </a:rPr>
              <a:t>）</a:t>
            </a:r>
            <a:r>
              <a:rPr lang="en-US" altLang="zh-CN" b="0" i="1">
                <a:solidFill>
                  <a:srgbClr val="4D4D4D"/>
                </a:solidFill>
                <a:effectLst/>
                <a:latin typeface="-apple-system"/>
              </a:rPr>
              <a:t>=T</a:t>
            </a:r>
            <a:r>
              <a:rPr lang="zh-CN" altLang="en-US" b="0" i="1">
                <a:solidFill>
                  <a:srgbClr val="4D4D4D"/>
                </a:solidFill>
                <a:effectLst/>
                <a:latin typeface="-apple-system"/>
              </a:rPr>
              <a:t>（</a:t>
            </a:r>
            <a:r>
              <a:rPr lang="en-US" altLang="zh-CN" b="0" i="1">
                <a:solidFill>
                  <a:srgbClr val="4D4D4D"/>
                </a:solidFill>
                <a:effectLst/>
                <a:latin typeface="-apple-system"/>
              </a:rPr>
              <a:t>i</a:t>
            </a:r>
            <a:r>
              <a:rPr lang="zh-CN" altLang="en-US" b="0" i="1">
                <a:solidFill>
                  <a:srgbClr val="4D4D4D"/>
                </a:solidFill>
                <a:effectLst/>
                <a:latin typeface="-apple-system"/>
              </a:rPr>
              <a:t>，</a:t>
            </a:r>
            <a:r>
              <a:rPr lang="en-US" altLang="zh-CN" b="0" i="1">
                <a:solidFill>
                  <a:srgbClr val="4D4D4D"/>
                </a:solidFill>
                <a:effectLst/>
                <a:latin typeface="-apple-system"/>
              </a:rPr>
              <a:t>j</a:t>
            </a:r>
            <a:r>
              <a:rPr lang="zh-CN" altLang="en-US" b="0" i="1">
                <a:solidFill>
                  <a:srgbClr val="4D4D4D"/>
                </a:solidFill>
                <a:effectLst/>
                <a:latin typeface="-apple-system"/>
              </a:rPr>
              <a:t>）是大小为</a:t>
            </a:r>
            <a:r>
              <a:rPr lang="en-US" altLang="zh-CN" b="0" i="1">
                <a:solidFill>
                  <a:srgbClr val="4D4D4D"/>
                </a:solidFill>
                <a:effectLst/>
                <a:latin typeface="-apple-system"/>
              </a:rPr>
              <a:t>E=88</a:t>
            </a:r>
            <a:r>
              <a:rPr lang="zh-CN" altLang="en-US" b="0" i="0">
                <a:solidFill>
                  <a:srgbClr val="4D4D4D"/>
                </a:solidFill>
                <a:effectLst/>
                <a:latin typeface="-apple-system"/>
              </a:rPr>
              <a:t>的</a:t>
            </a:r>
            <a:r>
              <a:rPr lang="zh-CN" altLang="en-US"/>
              <a:t>二进制特征向量</a:t>
            </a:r>
            <a:endParaRPr lang="en-US" altLang="zh-CN"/>
          </a:p>
          <a:p>
            <a:endParaRPr lang="en-US" altLang="zh-CN"/>
          </a:p>
          <a:p>
            <a:r>
              <a:rPr lang="zh-CN" altLang="en-US"/>
              <a:t>矩阵的介绍：每一行</a:t>
            </a:r>
            <a:r>
              <a:rPr lang="en-US" altLang="zh-CN"/>
              <a:t>i</a:t>
            </a:r>
            <a:r>
              <a:rPr lang="zh-CN" altLang="en-US"/>
              <a:t>代表的是一个变量特征，每一列代表一个基本块，而</a:t>
            </a:r>
            <a:r>
              <a:rPr lang="en-US" altLang="zh-CN"/>
              <a:t>A</a:t>
            </a:r>
            <a:r>
              <a:rPr lang="zh-CN" altLang="en-US"/>
              <a:t>（</a:t>
            </a:r>
            <a:r>
              <a:rPr lang="en-US" altLang="zh-CN"/>
              <a:t>i</a:t>
            </a:r>
            <a:r>
              <a:rPr lang="zh-CN" altLang="en-US"/>
              <a:t>，</a:t>
            </a:r>
            <a:r>
              <a:rPr lang="en-US" altLang="zh-CN"/>
              <a:t>j</a:t>
            </a:r>
            <a:r>
              <a:rPr lang="zh-CN" altLang="en-US"/>
              <a:t>）即</a:t>
            </a:r>
            <a:r>
              <a:rPr lang="en-US" altLang="zh-CN"/>
              <a:t>z</a:t>
            </a:r>
            <a:r>
              <a:rPr lang="zh-CN" altLang="en-US"/>
              <a:t>轴上的向量代表第三个特征，即第</a:t>
            </a:r>
            <a:r>
              <a:rPr lang="en-US" altLang="zh-CN"/>
              <a:t>i</a:t>
            </a:r>
            <a:r>
              <a:rPr lang="zh-CN" altLang="en-US"/>
              <a:t>个变量与第</a:t>
            </a:r>
            <a:r>
              <a:rPr lang="en-US" altLang="zh-CN"/>
              <a:t>j</a:t>
            </a:r>
            <a:r>
              <a:rPr lang="zh-CN" altLang="en-US"/>
              <a:t>个基本块的关系</a:t>
            </a:r>
            <a:r>
              <a:rPr lang="en-US" altLang="zh-CN"/>
              <a:t>T</a:t>
            </a:r>
            <a:r>
              <a:rPr lang="zh-CN" altLang="en-US"/>
              <a:t>。</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31" name="文本框 9"/>
          <p:cNvSpPr txBox="1"/>
          <p:nvPr/>
        </p:nvSpPr>
        <p:spPr>
          <a:xfrm>
            <a:off x="899165" y="219320"/>
            <a:ext cx="3074003" cy="461665"/>
          </a:xfrm>
          <a:prstGeom prst="rect">
            <a:avLst/>
          </a:prstGeom>
          <a:noFill/>
        </p:spPr>
        <p:txBody>
          <a:bodyPr wrap="square" rtlCol="0">
            <a:spAutoFit/>
          </a:bodyPr>
          <a:lstStyle/>
          <a:p>
            <a:r>
              <a:rPr lang="zh-CN" altLang="en-US" sz="2400" b="1">
                <a:solidFill>
                  <a:srgbClr val="DDDDDD">
                    <a:lumMod val="25000"/>
                  </a:srgbClr>
                </a:solidFill>
                <a:latin typeface="微软雅黑" panose="020B0503020204020204" pitchFamily="34" charset="-122"/>
                <a:ea typeface="微软雅黑" panose="020B0503020204020204" pitchFamily="34" charset="-122"/>
              </a:rPr>
              <a:t>二、研究方法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D4D9419-C7E0-75EC-CE6E-141A2A37C77A}"/>
              </a:ext>
            </a:extLst>
          </p:cNvPr>
          <p:cNvSpPr txBox="1"/>
          <p:nvPr/>
        </p:nvSpPr>
        <p:spPr>
          <a:xfrm>
            <a:off x="434820" y="1035098"/>
            <a:ext cx="3927630" cy="950510"/>
          </a:xfrm>
          <a:prstGeom prst="rect">
            <a:avLst/>
          </a:prstGeom>
          <a:noFill/>
        </p:spPr>
        <p:txBody>
          <a:bodyPr wrap="square" rtlCol="0">
            <a:spAutoFit/>
          </a:bodyPr>
          <a:lstStyle/>
          <a:p>
            <a:r>
              <a:rPr lang="zh-CN" altLang="en-US"/>
              <a:t>代码间的相似度转化为两个矩阵的空间距离，但是不能用欧式距离来求，因为不知道哪个维度重要</a:t>
            </a:r>
          </a:p>
        </p:txBody>
      </p:sp>
      <p:sp>
        <p:nvSpPr>
          <p:cNvPr id="10" name="文本框 9">
            <a:extLst>
              <a:ext uri="{FF2B5EF4-FFF2-40B4-BE49-F238E27FC236}">
                <a16:creationId xmlns:a16="http://schemas.microsoft.com/office/drawing/2014/main" id="{A8CBFC2D-A3D3-3143-6D2E-54AE5BCA13FA}"/>
              </a:ext>
            </a:extLst>
          </p:cNvPr>
          <p:cNvSpPr txBox="1"/>
          <p:nvPr/>
        </p:nvSpPr>
        <p:spPr>
          <a:xfrm>
            <a:off x="771908" y="2429472"/>
            <a:ext cx="3667760" cy="369332"/>
          </a:xfrm>
          <a:prstGeom prst="rect">
            <a:avLst/>
          </a:prstGeom>
          <a:noFill/>
        </p:spPr>
        <p:txBody>
          <a:bodyPr wrap="square" rtlCol="0">
            <a:spAutoFit/>
          </a:bodyPr>
          <a:lstStyle/>
          <a:p>
            <a:r>
              <a:rPr lang="zh-CN" altLang="en-US" b="1"/>
              <a:t>深度学习模型</a:t>
            </a:r>
          </a:p>
        </p:txBody>
      </p:sp>
      <p:pic>
        <p:nvPicPr>
          <p:cNvPr id="12" name="图片 11">
            <a:extLst>
              <a:ext uri="{FF2B5EF4-FFF2-40B4-BE49-F238E27FC236}">
                <a16:creationId xmlns:a16="http://schemas.microsoft.com/office/drawing/2014/main" id="{B9386547-39E4-BA71-5872-E3E9EB54263D}"/>
              </a:ext>
            </a:extLst>
          </p:cNvPr>
          <p:cNvPicPr>
            <a:picLocks noChangeAspect="1"/>
          </p:cNvPicPr>
          <p:nvPr/>
        </p:nvPicPr>
        <p:blipFill>
          <a:blip r:embed="rId2"/>
          <a:stretch>
            <a:fillRect/>
          </a:stretch>
        </p:blipFill>
        <p:spPr>
          <a:xfrm>
            <a:off x="4211558" y="1035098"/>
            <a:ext cx="4781550" cy="5448300"/>
          </a:xfrm>
          <a:prstGeom prst="rect">
            <a:avLst/>
          </a:prstGeom>
        </p:spPr>
      </p:pic>
      <p:sp>
        <p:nvSpPr>
          <p:cNvPr id="14" name="文本框 13">
            <a:extLst>
              <a:ext uri="{FF2B5EF4-FFF2-40B4-BE49-F238E27FC236}">
                <a16:creationId xmlns:a16="http://schemas.microsoft.com/office/drawing/2014/main" id="{ECFFBC54-94CD-2CF1-F306-73F0F9375E4F}"/>
              </a:ext>
            </a:extLst>
          </p:cNvPr>
          <p:cNvSpPr txBox="1"/>
          <p:nvPr/>
        </p:nvSpPr>
        <p:spPr>
          <a:xfrm>
            <a:off x="-360442" y="3759248"/>
            <a:ext cx="4572000" cy="2585323"/>
          </a:xfrm>
          <a:prstGeom prst="rect">
            <a:avLst/>
          </a:prstGeom>
          <a:noFill/>
        </p:spPr>
        <p:txBody>
          <a:bodyPr wrap="square">
            <a:spAutoFit/>
          </a:bodyPr>
          <a:lstStyle/>
          <a:p>
            <a:r>
              <a:rPr lang="zh-CN" altLang="en-US"/>
              <a:t>我们以不同的顺序连接方法m1和m2的潜在表示向量h13和h23:[h13，h23，[h23，h13]。然后，我们在两个具有共享权重的连接向量上应用一个完全连接的层，对输出状态执行另一个平均池，最后添加分类层。我们现在可以使用交叉熵作为成本函数，并最小化它来优化整个模型。通过这种方式，我们的模型能够学习具有不同语法的每个代码对之间的相似性</a:t>
            </a: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4DB491-1D75-242E-AED3-F8CD5037D7CA}"/>
              </a:ext>
            </a:extLst>
          </p:cNvPr>
          <p:cNvSpPr txBox="1"/>
          <p:nvPr/>
        </p:nvSpPr>
        <p:spPr>
          <a:xfrm>
            <a:off x="1330960" y="497840"/>
            <a:ext cx="5344160" cy="2031325"/>
          </a:xfrm>
          <a:prstGeom prst="rect">
            <a:avLst/>
          </a:prstGeom>
          <a:noFill/>
        </p:spPr>
        <p:txBody>
          <a:bodyPr wrap="square" rtlCol="0">
            <a:spAutoFit/>
          </a:bodyPr>
          <a:lstStyle/>
          <a:p>
            <a:r>
              <a:rPr lang="en-US" altLang="zh-CN" b="1"/>
              <a:t>1.</a:t>
            </a:r>
            <a:r>
              <a:rPr lang="zh-CN" altLang="en-US" b="1"/>
              <a:t> 统一输入的矩阵：</a:t>
            </a:r>
            <a:r>
              <a:rPr lang="zh-CN" altLang="en-US" b="0" i="0">
                <a:solidFill>
                  <a:srgbClr val="4D4D4D"/>
                </a:solidFill>
                <a:effectLst/>
                <a:latin typeface="-apple-system"/>
              </a:rPr>
              <a:t>要求输入一个大小固定的语义矩阵 </a:t>
            </a:r>
            <a:r>
              <a:rPr lang="en-US" altLang="zh-CN" b="0" i="0">
                <a:solidFill>
                  <a:srgbClr val="4D4D4D"/>
                </a:solidFill>
                <a:effectLst/>
                <a:latin typeface="-apple-system"/>
              </a:rPr>
              <a:t>k*k</a:t>
            </a:r>
            <a:r>
              <a:rPr lang="zh-CN" altLang="en-US" b="0" i="0">
                <a:solidFill>
                  <a:srgbClr val="4D4D4D"/>
                </a:solidFill>
                <a:effectLst/>
                <a:latin typeface="-apple-system"/>
              </a:rPr>
              <a:t>，</a:t>
            </a:r>
            <a:r>
              <a:rPr lang="en-US" altLang="zh-CN" b="0" i="0">
                <a:solidFill>
                  <a:srgbClr val="4D4D4D"/>
                </a:solidFill>
                <a:effectLst/>
                <a:latin typeface="-apple-system"/>
              </a:rPr>
              <a:t>k=128</a:t>
            </a:r>
            <a:br>
              <a:rPr lang="zh-CN" altLang="en-US"/>
            </a:br>
            <a:r>
              <a:rPr lang="zh-CN" altLang="en-US" b="0" i="0">
                <a:solidFill>
                  <a:srgbClr val="4D4D4D"/>
                </a:solidFill>
                <a:effectLst/>
                <a:latin typeface="-apple-system"/>
              </a:rPr>
              <a:t>用</a:t>
            </a:r>
            <a:r>
              <a:rPr lang="en-US" altLang="zh-CN" b="0" i="0">
                <a:solidFill>
                  <a:srgbClr val="4D4D4D"/>
                </a:solidFill>
                <a:effectLst/>
                <a:latin typeface="-apple-system"/>
              </a:rPr>
              <a:t>0</a:t>
            </a:r>
            <a:r>
              <a:rPr lang="zh-CN" altLang="en-US" b="0" i="0">
                <a:solidFill>
                  <a:srgbClr val="4D4D4D"/>
                </a:solidFill>
                <a:effectLst/>
                <a:latin typeface="-apple-system"/>
              </a:rPr>
              <a:t>填充或者原始特征矩阵大小</a:t>
            </a:r>
            <a:r>
              <a:rPr lang="en-US" altLang="zh-CN" b="0" i="0">
                <a:solidFill>
                  <a:srgbClr val="4D4D4D"/>
                </a:solidFill>
                <a:effectLst/>
                <a:latin typeface="-apple-system"/>
              </a:rPr>
              <a:t>is=nv+nb</a:t>
            </a:r>
            <a:r>
              <a:rPr lang="zh-CN" altLang="en-US" b="0" i="0">
                <a:solidFill>
                  <a:srgbClr val="4D4D4D"/>
                </a:solidFill>
                <a:effectLst/>
                <a:latin typeface="-apple-system"/>
              </a:rPr>
              <a:t>，截断后</a:t>
            </a:r>
            <a:r>
              <a:rPr lang="en-US" altLang="zh-CN" b="0" i="0">
                <a:solidFill>
                  <a:srgbClr val="4D4D4D"/>
                </a:solidFill>
                <a:effectLst/>
                <a:latin typeface="-apple-system"/>
              </a:rPr>
              <a:t>k=nv′+nb′=128</a:t>
            </a:r>
            <a:r>
              <a:rPr lang="zh-CN" altLang="en-US" b="0" i="0">
                <a:solidFill>
                  <a:srgbClr val="4D4D4D"/>
                </a:solidFill>
                <a:effectLst/>
                <a:latin typeface="-apple-system"/>
              </a:rPr>
              <a:t>，其中</a:t>
            </a:r>
            <a:r>
              <a:rPr lang="en-US" altLang="zh-CN" b="0" i="0">
                <a:solidFill>
                  <a:srgbClr val="4D4D4D"/>
                </a:solidFill>
                <a:effectLst/>
                <a:latin typeface="-apple-system"/>
              </a:rPr>
              <a:t>nb′=nb</a:t>
            </a:r>
            <a:r>
              <a:rPr lang="zh-CN" altLang="en-US" b="0" i="0">
                <a:solidFill>
                  <a:srgbClr val="4D4D4D"/>
                </a:solidFill>
                <a:effectLst/>
                <a:latin typeface="-apple-system"/>
              </a:rPr>
              <a:t>，</a:t>
            </a:r>
            <a:r>
              <a:rPr lang="en-US" altLang="zh-CN" b="0" i="0">
                <a:solidFill>
                  <a:srgbClr val="4D4D4D"/>
                </a:solidFill>
                <a:effectLst/>
                <a:latin typeface="-apple-system"/>
              </a:rPr>
              <a:t>nv′=128-nb </a:t>
            </a:r>
            <a:r>
              <a:rPr lang="zh-CN" altLang="en-US" b="0" i="0">
                <a:solidFill>
                  <a:srgbClr val="4D4D4D"/>
                </a:solidFill>
                <a:effectLst/>
                <a:latin typeface="-apple-system"/>
              </a:rPr>
              <a:t>（</a:t>
            </a:r>
            <a:r>
              <a:rPr lang="en-US" altLang="zh-CN" b="0" i="0">
                <a:solidFill>
                  <a:srgbClr val="4D4D4D"/>
                </a:solidFill>
                <a:effectLst/>
                <a:latin typeface="-apple-system"/>
              </a:rPr>
              <a:t>nv</a:t>
            </a:r>
            <a:r>
              <a:rPr lang="zh-CN" altLang="en-US" b="0" i="0">
                <a:solidFill>
                  <a:srgbClr val="4D4D4D"/>
                </a:solidFill>
                <a:effectLst/>
                <a:latin typeface="-apple-system"/>
              </a:rPr>
              <a:t>变量数目，</a:t>
            </a:r>
            <a:r>
              <a:rPr lang="en-US" altLang="zh-CN" b="0" i="0">
                <a:solidFill>
                  <a:srgbClr val="4D4D4D"/>
                </a:solidFill>
                <a:effectLst/>
                <a:latin typeface="-apple-system"/>
              </a:rPr>
              <a:t>nb</a:t>
            </a:r>
            <a:r>
              <a:rPr lang="zh-CN" altLang="en-US" b="0" i="0">
                <a:solidFill>
                  <a:srgbClr val="4D4D4D"/>
                </a:solidFill>
                <a:effectLst/>
                <a:latin typeface="-apple-system"/>
              </a:rPr>
              <a:t>基本块的数目）</a:t>
            </a:r>
            <a:br>
              <a:rPr lang="zh-CN" altLang="en-US"/>
            </a:br>
            <a:r>
              <a:rPr lang="zh-CN" altLang="en-US" b="0" i="0">
                <a:solidFill>
                  <a:srgbClr val="4D4D4D"/>
                </a:solidFill>
                <a:effectLst/>
                <a:latin typeface="-apple-system"/>
              </a:rPr>
              <a:t>保留所有</a:t>
            </a:r>
            <a:r>
              <a:rPr lang="en-US" altLang="zh-CN" b="0" i="0">
                <a:solidFill>
                  <a:srgbClr val="4D4D4D"/>
                </a:solidFill>
                <a:effectLst/>
                <a:latin typeface="-apple-system"/>
              </a:rPr>
              <a:t>CFG</a:t>
            </a:r>
            <a:r>
              <a:rPr lang="zh-CN" altLang="en-US" b="0" i="0">
                <a:solidFill>
                  <a:srgbClr val="4D4D4D"/>
                </a:solidFill>
                <a:effectLst/>
                <a:latin typeface="-apple-system"/>
              </a:rPr>
              <a:t>的信息，丢弃部分超过矩阵大小的</a:t>
            </a:r>
            <a:r>
              <a:rPr lang="en-US" altLang="zh-CN" b="0" i="0">
                <a:solidFill>
                  <a:srgbClr val="4D4D4D"/>
                </a:solidFill>
                <a:effectLst/>
                <a:latin typeface="-apple-system"/>
              </a:rPr>
              <a:t>DFG</a:t>
            </a:r>
            <a:r>
              <a:rPr lang="zh-CN" altLang="en-US" b="0" i="0">
                <a:solidFill>
                  <a:srgbClr val="4D4D4D"/>
                </a:solidFill>
                <a:effectLst/>
                <a:latin typeface="-apple-system"/>
              </a:rPr>
              <a:t>信息来截断矩阵</a:t>
            </a:r>
            <a:endParaRPr lang="zh-CN" altLang="en-US"/>
          </a:p>
        </p:txBody>
      </p:sp>
      <p:sp>
        <p:nvSpPr>
          <p:cNvPr id="5" name="文本框 4">
            <a:extLst>
              <a:ext uri="{FF2B5EF4-FFF2-40B4-BE49-F238E27FC236}">
                <a16:creationId xmlns:a16="http://schemas.microsoft.com/office/drawing/2014/main" id="{71C72A93-13FC-E9E3-5541-8075BF6052E8}"/>
              </a:ext>
            </a:extLst>
          </p:cNvPr>
          <p:cNvSpPr txBox="1"/>
          <p:nvPr/>
        </p:nvSpPr>
        <p:spPr>
          <a:xfrm>
            <a:off x="1330960" y="3959504"/>
            <a:ext cx="4429760" cy="2308324"/>
          </a:xfrm>
          <a:prstGeom prst="rect">
            <a:avLst/>
          </a:prstGeom>
          <a:noFill/>
        </p:spPr>
        <p:txBody>
          <a:bodyPr wrap="square" rtlCol="0">
            <a:spAutoFit/>
          </a:bodyPr>
          <a:lstStyle/>
          <a:p>
            <a:r>
              <a:rPr lang="en-US" altLang="zh-CN"/>
              <a:t>2.</a:t>
            </a:r>
            <a:r>
              <a:rPr lang="zh-CN" altLang="en-US" b="0" i="0">
                <a:solidFill>
                  <a:srgbClr val="4D4D4D"/>
                </a:solidFill>
                <a:effectLst/>
                <a:latin typeface="-apple-system"/>
              </a:rPr>
              <a:t>处理代码语句重新排序：然后，我们将</a:t>
            </a:r>
            <a:r>
              <a:rPr lang="en-US" altLang="zh-CN" b="0" i="0">
                <a:solidFill>
                  <a:srgbClr val="4D4D4D"/>
                </a:solidFill>
                <a:effectLst/>
                <a:latin typeface="-apple-system"/>
              </a:rPr>
              <a:t>A</a:t>
            </a:r>
            <a:r>
              <a:rPr lang="zh-CN" altLang="en-US" b="0" i="0">
                <a:solidFill>
                  <a:srgbClr val="4D4D4D"/>
                </a:solidFill>
                <a:effectLst/>
                <a:latin typeface="-apple-system"/>
              </a:rPr>
              <a:t>的每一行展平为一个长度为</a:t>
            </a:r>
            <a:r>
              <a:rPr lang="en-US" altLang="zh-CN" b="0" i="0">
                <a:solidFill>
                  <a:srgbClr val="4D4D4D"/>
                </a:solidFill>
                <a:effectLst/>
                <a:latin typeface="-apple-system"/>
              </a:rPr>
              <a:t>c·k</a:t>
            </a:r>
            <a:r>
              <a:rPr lang="zh-CN" altLang="en-US" b="0" i="0">
                <a:solidFill>
                  <a:srgbClr val="4D4D4D"/>
                </a:solidFill>
                <a:effectLst/>
                <a:latin typeface="-apple-system"/>
              </a:rPr>
              <a:t>的向量，并以展平的行特征向量为输入，添加两个完全连接的层，以提取与每一行所表示的变量或基本块相关的所有信息。最后，加入一个池化层，对所有的行特征向量进行汇总。为了减少代码语句重新排序的影响，我们使用平均池化而不是整平整个矩阵</a:t>
            </a:r>
            <a:endParaRPr lang="zh-CN" altLang="en-US"/>
          </a:p>
        </p:txBody>
      </p:sp>
      <p:pic>
        <p:nvPicPr>
          <p:cNvPr id="1026" name="Picture 2" descr="在这里插入图片描述">
            <a:extLst>
              <a:ext uri="{FF2B5EF4-FFF2-40B4-BE49-F238E27FC236}">
                <a16:creationId xmlns:a16="http://schemas.microsoft.com/office/drawing/2014/main" id="{167851B6-0922-DE5C-FDF8-5BF5F9366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960" y="2529165"/>
            <a:ext cx="6175921" cy="129444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739EC5D-1720-FEBC-8F35-D53A9F1578E6}"/>
              </a:ext>
            </a:extLst>
          </p:cNvPr>
          <p:cNvSpPr txBox="1"/>
          <p:nvPr/>
        </p:nvSpPr>
        <p:spPr>
          <a:xfrm>
            <a:off x="6563360" y="3544005"/>
            <a:ext cx="2194560" cy="3416320"/>
          </a:xfrm>
          <a:prstGeom prst="rect">
            <a:avLst/>
          </a:prstGeom>
          <a:noFill/>
        </p:spPr>
        <p:txBody>
          <a:bodyPr wrap="square" rtlCol="0">
            <a:spAutoFit/>
          </a:bodyPr>
          <a:lstStyle/>
          <a:p>
            <a:r>
              <a:rPr lang="zh-CN" altLang="en-US" b="0" i="0">
                <a:solidFill>
                  <a:srgbClr val="4D4D4D"/>
                </a:solidFill>
                <a:effectLst/>
                <a:latin typeface="-apple-system"/>
              </a:rPr>
              <a:t>池化层：在卷积</a:t>
            </a:r>
            <a:r>
              <a:rPr lang="zh-CN" altLang="en-US" b="0" i="0" u="none" strike="noStrike">
                <a:solidFill>
                  <a:srgbClr val="FC5531"/>
                </a:solidFill>
                <a:effectLst/>
                <a:latin typeface="-apple-system"/>
                <a:hlinkClick r:id="rId3"/>
              </a:rPr>
              <a:t>神经网络</a:t>
            </a:r>
            <a:r>
              <a:rPr lang="zh-CN" altLang="en-US" b="0" i="0">
                <a:solidFill>
                  <a:srgbClr val="4D4D4D"/>
                </a:solidFill>
                <a:effectLst/>
                <a:latin typeface="-apple-system"/>
              </a:rPr>
              <a:t>中通常会在相邻的卷积层之间加入一个池化层，池化层可以有效的缩小参数矩阵的尺寸，从而减少最后连接层的中的参数数量。所以加入池化层可以加快计算速度和防止过拟合的作用。</a:t>
            </a:r>
            <a:endParaRPr lang="zh-CN" altLang="en-US"/>
          </a:p>
        </p:txBody>
      </p:sp>
    </p:spTree>
    <p:extLst>
      <p:ext uri="{BB962C8B-B14F-4D97-AF65-F5344CB8AC3E}">
        <p14:creationId xmlns:p14="http://schemas.microsoft.com/office/powerpoint/2010/main" val="322850809"/>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df90dc0e-57ff-48d3-99bf-c130d6697978"/>
  <p:tag name="COMMONDATA" val="eyJoZGlkIjoiMjgyNmJlYTMxNmUxYTdmOGYwNjYxZDI5ODczMmYzOD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733</Words>
  <Application>Microsoft Office PowerPoint</Application>
  <PresentationFormat>全屏显示(4:3)</PresentationFormat>
  <Paragraphs>37</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vt:i4>
      </vt:variant>
    </vt:vector>
  </HeadingPairs>
  <TitlesOfParts>
    <vt:vector size="14" baseType="lpstr">
      <vt:lpstr>Calibri Light</vt:lpstr>
      <vt:lpstr>微软雅黑</vt:lpstr>
      <vt:lpstr>-apple-system</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敏 刘</cp:lastModifiedBy>
  <cp:revision>209</cp:revision>
  <dcterms:created xsi:type="dcterms:W3CDTF">2018-05-23T18:36:00Z</dcterms:created>
  <dcterms:modified xsi:type="dcterms:W3CDTF">2023-06-21T01:50:06Z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04770F1251A5471385652EE25F6A7429_12</vt:lpwstr>
  </property>
  <property fmtid="{D5CDD505-2E9C-101B-9397-08002B2CF9AE}" pid="3" name="KSOProductBuildVer">
    <vt:lpwstr>2052-11.1.0.14309</vt:lpwstr>
  </property>
</Properties>
</file>