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92" r:id="rId3"/>
    <p:sldId id="328" r:id="rId4"/>
    <p:sldId id="348" r:id="rId5"/>
    <p:sldId id="357" r:id="rId6"/>
    <p:sldId id="358" r:id="rId7"/>
    <p:sldId id="349" r:id="rId8"/>
    <p:sldId id="359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Cambria Math" panose="02040503050406030204" pitchFamily="18" charset="0"/>
      <p:regular r:id="rId17"/>
    </p:embeddedFont>
    <p:embeddedFont>
      <p:font typeface="微软雅黑" panose="020B0503020204020204" pitchFamily="34" charset="-122"/>
      <p:regular r:id="rId18"/>
      <p:bold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B6"/>
    <a:srgbClr val="0070C0"/>
    <a:srgbClr val="105091"/>
    <a:srgbClr val="003399"/>
    <a:srgbClr val="418AB3"/>
    <a:srgbClr val="E5A61F"/>
    <a:srgbClr val="006CD4"/>
    <a:srgbClr val="3C81BD"/>
    <a:srgbClr val="4C89CB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140" autoAdjust="0"/>
  </p:normalViewPr>
  <p:slideViewPr>
    <p:cSldViewPr snapToGrid="0">
      <p:cViewPr varScale="1">
        <p:scale>
          <a:sx n="63" d="100"/>
          <a:sy n="63" d="100"/>
        </p:scale>
        <p:origin x="8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22016-10F6-433F-8A73-AEE06F02DA3F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FF47-D517-4933-850B-1D9D6789D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15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C20A5-F501-4DA9-B47B-C54B135947DD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8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2022/2/28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735202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2022/2/28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187889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2022/2/28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4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362297" y="1057239"/>
            <a:ext cx="7509304" cy="11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Contract based program repair without the contracts</a:t>
            </a:r>
            <a:endParaRPr lang="zh-CN" altLang="en-US" sz="28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7354466" y="2496531"/>
            <a:ext cx="1" cy="884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5382008" y="3105673"/>
            <a:ext cx="2235819" cy="45720"/>
            <a:chOff x="4992858" y="2973184"/>
            <a:chExt cx="2981092" cy="45720"/>
          </a:xfrm>
        </p:grpSpPr>
        <p:cxnSp>
          <p:nvCxnSpPr>
            <p:cNvPr id="71" name="直接连接符 70"/>
            <p:cNvCxnSpPr/>
            <p:nvPr/>
          </p:nvCxnSpPr>
          <p:spPr>
            <a:xfrm flipV="1">
              <a:off x="4992858" y="3018903"/>
              <a:ext cx="298109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梯形 74"/>
            <p:cNvSpPr/>
            <p:nvPr/>
          </p:nvSpPr>
          <p:spPr>
            <a:xfrm>
              <a:off x="5399879" y="2973184"/>
              <a:ext cx="2234449" cy="45719"/>
            </a:xfrm>
            <a:prstGeom prst="trapezoid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>
                    <a:lumMod val="50000"/>
                  </a:srgbClr>
                </a:solidFill>
                <a:latin typeface="+mn-ea"/>
              </a:endParaRPr>
            </a:p>
          </p:txBody>
        </p:sp>
      </p:grpSp>
      <p:sp>
        <p:nvSpPr>
          <p:cNvPr id="42" name="标题 1"/>
          <p:cNvSpPr txBox="1">
            <a:spLocks/>
          </p:cNvSpPr>
          <p:nvPr/>
        </p:nvSpPr>
        <p:spPr>
          <a:xfrm>
            <a:off x="1476375" y="186493"/>
            <a:ext cx="6216521" cy="642938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44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组会汇报</a:t>
            </a:r>
            <a:endParaRPr lang="zh-CN" altLang="en-US" sz="4400" b="1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9BBA4A-EA6E-409B-AA74-D03FF28AB9B1}"/>
              </a:ext>
            </a:extLst>
          </p:cNvPr>
          <p:cNvSpPr txBox="1"/>
          <p:nvPr/>
        </p:nvSpPr>
        <p:spPr>
          <a:xfrm>
            <a:off x="499550" y="2921007"/>
            <a:ext cx="378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IEEE International Conference on Automated Software Engineering (ASE)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5851146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一、研究目的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1D4AF4-99EB-4E1B-BDF6-89521D9C7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91" y="321238"/>
            <a:ext cx="6650369" cy="653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72306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C21F1C-BA1F-473E-AB07-CB67763D1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296980"/>
            <a:ext cx="6877050" cy="16383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E73552C-31E7-4606-B54C-3EEB3099AB61}"/>
              </a:ext>
            </a:extLst>
          </p:cNvPr>
          <p:cNvSpPr txBox="1"/>
          <p:nvPr/>
        </p:nvSpPr>
        <p:spPr>
          <a:xfrm>
            <a:off x="899165" y="3342640"/>
            <a:ext cx="561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修复工具：</a:t>
            </a:r>
            <a:r>
              <a:rPr lang="en-US" altLang="zh-CN"/>
              <a:t>JAID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11419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D2D5085-836C-49AF-A783-62F02A8B37A0}"/>
              </a:ext>
            </a:extLst>
          </p:cNvPr>
          <p:cNvSpPr txBox="1"/>
          <p:nvPr/>
        </p:nvSpPr>
        <p:spPr>
          <a:xfrm>
            <a:off x="464692" y="890737"/>
            <a:ext cx="292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名词：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436A91-466C-4F00-8D5F-2B2230BC02A8}"/>
              </a:ext>
            </a:extLst>
          </p:cNvPr>
          <p:cNvSpPr txBox="1"/>
          <p:nvPr/>
        </p:nvSpPr>
        <p:spPr>
          <a:xfrm>
            <a:off x="652766" y="2311003"/>
            <a:ext cx="7312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程序状态抽象（</a:t>
            </a:r>
            <a:r>
              <a:rPr lang="en-US" altLang="zh-CN" sz="2000"/>
              <a:t>Program State Abstraction</a:t>
            </a:r>
            <a:r>
              <a:rPr lang="zh-CN" altLang="en-US" sz="2000"/>
              <a:t>）：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D94876A-0C45-4CB9-B52E-381DA9640E78}"/>
              </a:ext>
            </a:extLst>
          </p:cNvPr>
          <p:cNvSpPr txBox="1"/>
          <p:nvPr/>
        </p:nvSpPr>
        <p:spPr>
          <a:xfrm>
            <a:off x="619508" y="1442720"/>
            <a:ext cx="6868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ym typeface="Symbol" panose="05050102010706020507" pitchFamily="18" charset="2"/>
              </a:rPr>
              <a:t>：每条语句在错误方法（</a:t>
            </a:r>
            <a:r>
              <a:rPr lang="en-US" altLang="zh-CN" sz="2000">
                <a:sym typeface="Symbol" panose="05050102010706020507" pitchFamily="18" charset="2"/>
              </a:rPr>
              <a:t>Fixme</a:t>
            </a:r>
            <a:r>
              <a:rPr lang="zh-CN" altLang="en-US" sz="2000">
                <a:sym typeface="Symbol" panose="05050102010706020507" pitchFamily="18" charset="2"/>
              </a:rPr>
              <a:t>）中的位置，其中</a:t>
            </a:r>
            <a:r>
              <a:rPr lang="en-US" altLang="zh-CN" sz="2000">
                <a:sym typeface="Symbol" panose="05050102010706020507" pitchFamily="18" charset="2"/>
              </a:rPr>
              <a:t>FC</a:t>
            </a:r>
            <a:r>
              <a:rPr lang="zh-CN" altLang="en-US" sz="2000">
                <a:sym typeface="Symbol" panose="05050102010706020507" pitchFamily="18" charset="2"/>
              </a:rPr>
              <a:t>是错误的类</a:t>
            </a:r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65B36FD-E507-4033-A664-91E769F2CDBD}"/>
                  </a:ext>
                </a:extLst>
              </p:cNvPr>
              <p:cNvSpPr txBox="1"/>
              <p:nvPr/>
            </p:nvSpPr>
            <p:spPr>
              <a:xfrm>
                <a:off x="652766" y="2735638"/>
                <a:ext cx="6880988" cy="3300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/>
                  <a:t>jaid</a:t>
                </a:r>
                <a:r>
                  <a:rPr lang="zh-CN" altLang="en-US" sz="2000"/>
                  <a:t>在程序执行过程中保存表达式集合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</m:t>
                        </m:r>
                      </m:sub>
                    </m:sSub>
                  </m:oMath>
                </a14:m>
                <a:r>
                  <a:rPr lang="zh-CN" altLang="en-US" sz="2000"/>
                  <a:t>的值</a:t>
                </a:r>
                <a:endParaRPr lang="en-US" altLang="zh-CN" sz="2000"/>
              </a:p>
              <a:p>
                <a:r>
                  <a:rPr lang="en-US" altLang="zh-CN" sz="2000"/>
                  <a:t>      </a:t>
                </a:r>
                <a:r>
                  <a:rPr lang="zh-CN" altLang="en-US" sz="2000"/>
                  <a:t>数字或布尔值、引用类型的对象标识符</a:t>
                </a:r>
                <a:endParaRPr lang="en-US" altLang="zh-CN" sz="2000"/>
              </a:p>
              <a:p>
                <a:endParaRPr lang="en-US" altLang="zh-CN" sz="200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/>
                  <a:t>表达式的定义</a:t>
                </a:r>
                <a:endParaRPr lang="en-US" altLang="zh-CN" sz="200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</m:t>
                        </m:r>
                      </m:sub>
                    </m:sSub>
                  </m:oMath>
                </a14:m>
                <a:r>
                  <a:rPr lang="zh-CN" altLang="en-US" sz="2000"/>
                  <a:t>基本表达式：局部变量（包括方法的参数）、</a:t>
                </a:r>
                <a:r>
                  <a:rPr lang="en-US" altLang="zh-CN" sz="2000"/>
                  <a:t>FC</a:t>
                </a:r>
                <a:r>
                  <a:rPr lang="zh-CN" altLang="en-US" sz="2000"/>
                  <a:t>中可见的属性、在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</m:t>
                    </m:r>
                  </m:oMath>
                </a14:m>
                <a:r>
                  <a:rPr lang="zh-CN" altLang="en-US" sz="2000"/>
                  <a:t>中可以随时计算的表达式（除了自增、自减、</a:t>
                </a:r>
                <a:r>
                  <a:rPr lang="en-US" altLang="zh-CN" sz="2000"/>
                  <a:t>new</a:t>
                </a:r>
                <a:r>
                  <a:rPr lang="zh-CN" altLang="en-US" sz="2000"/>
                  <a:t>）</a:t>
                </a:r>
                <a:endParaRPr lang="en-US" altLang="zh-CN" sz="200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</m:t>
                        </m:r>
                      </m:sub>
                    </m:sSub>
                  </m:oMath>
                </a14:m>
                <a:r>
                  <a:rPr lang="zh-CN" altLang="en-US" sz="2000"/>
                  <a:t>：</a:t>
                </a:r>
                <a:endParaRPr lang="en-US" altLang="zh-CN" sz="2000"/>
              </a:p>
              <a:p>
                <a:r>
                  <a:rPr lang="en-US" altLang="zh-CN" sz="2000"/>
                  <a:t>         1. r</a:t>
                </a:r>
                <a:r>
                  <a:rPr lang="zh-CN" altLang="en-US" sz="2000"/>
                  <a:t>属于基本表达式，</a:t>
                </a:r>
                <a:r>
                  <a:rPr lang="en-US" altLang="zh-CN" sz="2000"/>
                  <a:t>r.f()</a:t>
                </a:r>
              </a:p>
              <a:p>
                <a:r>
                  <a:rPr lang="en-US" altLang="zh-CN" sz="2000"/>
                  <a:t>         2. </a:t>
                </a:r>
                <a:r>
                  <a:rPr lang="zh-CN" altLang="en-US" sz="2000"/>
                  <a:t>当</a:t>
                </a:r>
                <a:r>
                  <a:rPr lang="en-US" altLang="zh-CN" sz="2000"/>
                  <a:t>r</a:t>
                </a:r>
                <a:r>
                  <a:rPr lang="zh-CN" altLang="en-US" sz="2000"/>
                  <a:t>是</a:t>
                </a:r>
                <a:r>
                  <a:rPr lang="en-US" altLang="zh-CN" sz="2000"/>
                  <a:t>this</a:t>
                </a:r>
                <a:r>
                  <a:rPr lang="zh-CN" altLang="en-US" sz="2000"/>
                  <a:t>时，</a:t>
                </a:r>
                <a:r>
                  <a:rPr lang="en-US" altLang="zh-CN" sz="2000"/>
                  <a:t>r.a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65B36FD-E507-4033-A664-91E769F2C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66" y="2735638"/>
                <a:ext cx="6880988" cy="3300712"/>
              </a:xfrm>
              <a:prstGeom prst="rect">
                <a:avLst/>
              </a:prstGeom>
              <a:blipFill>
                <a:blip r:embed="rId2"/>
                <a:stretch>
                  <a:fillRect l="-974" t="-1109" r="-709" b="-2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034000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74052C3-8904-49C4-988F-2948616DB4FF}"/>
                  </a:ext>
                </a:extLst>
              </p:cNvPr>
              <p:cNvSpPr txBox="1"/>
              <p:nvPr/>
            </p:nvSpPr>
            <p:spPr>
              <a:xfrm>
                <a:off x="619508" y="1415534"/>
                <a:ext cx="758977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zh-CN" altLang="en-US" sz="2400"/>
                  <a:t>：</a:t>
                </a:r>
                <a:r>
                  <a:rPr lang="en-US" altLang="zh-CN" sz="2400"/>
                  <a:t>str.length(), lower, str == null,upper &lt; lower</a:t>
                </a:r>
                <a:endParaRPr lang="zh-CN" altLang="en-US" sz="240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74052C3-8904-49C4-988F-2948616DB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08" y="1415534"/>
                <a:ext cx="7589772" cy="461665"/>
              </a:xfrm>
              <a:prstGeom prst="rect">
                <a:avLst/>
              </a:prstGeom>
              <a:blipFill>
                <a:blip r:embed="rId2"/>
                <a:stretch>
                  <a:fillRect l="-241" t="-1184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004032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3221B5-41CD-4621-BFD0-2F1DF8FEB57D}"/>
              </a:ext>
            </a:extLst>
          </p:cNvPr>
          <p:cNvSpPr txBox="1"/>
          <p:nvPr/>
        </p:nvSpPr>
        <p:spPr>
          <a:xfrm>
            <a:off x="823806" y="1109508"/>
            <a:ext cx="3952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缺陷定位：</a:t>
            </a:r>
            <a:r>
              <a:rPr lang="en-US" altLang="zh-CN" sz="2400"/>
              <a:t>s = </a:t>
            </a:r>
            <a:endParaRPr lang="zh-CN" altLang="en-US" sz="240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A441D21-B6C0-43A1-80B8-8BAC31DEE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983" y="1202452"/>
            <a:ext cx="1171575" cy="3238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12742EB-18A5-4E58-B990-B84EB5E42CF1}"/>
              </a:ext>
            </a:extLst>
          </p:cNvPr>
          <p:cNvSpPr txBox="1"/>
          <p:nvPr/>
        </p:nvSpPr>
        <p:spPr>
          <a:xfrm>
            <a:off x="818938" y="1981200"/>
            <a:ext cx="6171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b</a:t>
            </a:r>
            <a:r>
              <a:rPr lang="zh-CN" altLang="en-US" sz="2000"/>
              <a:t>就是一个布尔表达式，？是</a:t>
            </a:r>
            <a:r>
              <a:rPr lang="en-US" altLang="zh-CN" sz="2000"/>
              <a:t>b</a:t>
            </a:r>
            <a:r>
              <a:rPr lang="zh-CN" altLang="en-US" sz="2000"/>
              <a:t>的值</a:t>
            </a:r>
            <a:r>
              <a:rPr lang="en-US" altLang="zh-CN" sz="2000"/>
              <a:t>.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01FD61-06B6-4F28-BB3D-443D84F47FE7}"/>
              </a:ext>
            </a:extLst>
          </p:cNvPr>
          <p:cNvSpPr txBox="1"/>
          <p:nvPr/>
        </p:nvSpPr>
        <p:spPr>
          <a:xfrm>
            <a:off x="812837" y="2621280"/>
            <a:ext cx="680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一个位置会产生多个</a:t>
            </a:r>
            <a:r>
              <a:rPr lang="en-US" altLang="zh-CN" sz="2000"/>
              <a:t>b</a:t>
            </a:r>
            <a:r>
              <a:rPr lang="zh-CN" altLang="en-US" sz="2000"/>
              <a:t>，而缺陷定位的是其中的一个表达式，不是一条语句级别的定位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79CE65A-6578-4060-8D73-E11EB2225F30}"/>
                  </a:ext>
                </a:extLst>
              </p:cNvPr>
              <p:cNvSpPr txBox="1"/>
              <p:nvPr/>
            </p:nvSpPr>
            <p:spPr>
              <a:xfrm>
                <a:off x="771908" y="3749040"/>
                <a:ext cx="6583932" cy="514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/>
                  <a:t>比如整数</a:t>
                </a:r>
                <a:r>
                  <a:rPr lang="en-US" altLang="zh-CN" sz="2400"/>
                  <a:t>p</a:t>
                </a:r>
                <a:r>
                  <a:rPr lang="zh-CN" altLang="en-US" sz="2400"/>
                  <a:t>、</a:t>
                </a:r>
                <a:r>
                  <a:rPr lang="en-US" altLang="zh-CN" sz="2400"/>
                  <a:t>q</a:t>
                </a:r>
                <a:r>
                  <a:rPr lang="zh-CN" altLang="en-US" sz="240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</m:t>
                        </m:r>
                      </m:sub>
                    </m:sSub>
                  </m:oMath>
                </a14:m>
                <a:r>
                  <a:rPr lang="zh-CN" altLang="en-US" sz="2400"/>
                  <a:t>：</a:t>
                </a:r>
                <a:r>
                  <a:rPr lang="en-US" altLang="zh-CN" sz="2400"/>
                  <a:t>p &gt; q, p &lt; q, p &gt;= q, p &lt;= q</a:t>
                </a:r>
                <a:endParaRPr lang="zh-CN" altLang="en-US" sz="240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79CE65A-6578-4060-8D73-E11EB2225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08" y="3749040"/>
                <a:ext cx="6583932" cy="514051"/>
              </a:xfrm>
              <a:prstGeom prst="rect">
                <a:avLst/>
              </a:prstGeom>
              <a:blipFill>
                <a:blip r:embed="rId3"/>
                <a:stretch>
                  <a:fillRect l="-1481" t="-9524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717818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06B58C-60C2-4EDE-A4E2-0E16A2610641}"/>
              </a:ext>
            </a:extLst>
          </p:cNvPr>
          <p:cNvSpPr txBox="1"/>
          <p:nvPr/>
        </p:nvSpPr>
        <p:spPr>
          <a:xfrm>
            <a:off x="487680" y="1239520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可疑度计算：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329149-636B-4357-9006-E10482621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867" y="1239520"/>
            <a:ext cx="2181225" cy="4476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2DC54B1-3DE1-4E00-BC6C-39D86CBA4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908" y="2551747"/>
            <a:ext cx="40195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35501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tmpColorLibrary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自定义 1">
      <a:majorFont>
        <a:latin typeface="Calibri Light"/>
        <a:ea typeface="方正北魏楷书简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3324</TotalTime>
  <Words>291</Words>
  <Application>Microsoft Office PowerPoint</Application>
  <PresentationFormat>全屏显示(4:3)</PresentationFormat>
  <Paragraphs>46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Cambria Math</vt:lpstr>
      <vt:lpstr>Calibri Light</vt:lpstr>
      <vt:lpstr>微软雅黑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刘天成</dc:creator>
  <cp:lastModifiedBy>HDULAB601</cp:lastModifiedBy>
  <cp:revision>210</cp:revision>
  <dcterms:created xsi:type="dcterms:W3CDTF">2018-05-23T18:36:56Z</dcterms:created>
  <dcterms:modified xsi:type="dcterms:W3CDTF">2022-02-28T09:00:36Z</dcterms:modified>
</cp:coreProperties>
</file>