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92" r:id="rId3"/>
    <p:sldId id="294" r:id="rId4"/>
    <p:sldId id="328" r:id="rId5"/>
    <p:sldId id="346" r:id="rId6"/>
    <p:sldId id="345" r:id="rId7"/>
    <p:sldId id="290" r:id="rId8"/>
  </p:sldIdLst>
  <p:sldSz cx="9144000" cy="6858000" type="screen4x3"/>
  <p:notesSz cx="6858000" cy="9144000"/>
  <p:embeddedFontLst>
    <p:embeddedFont>
      <p:font typeface="微软雅黑" pitchFamily="34" charset="-122"/>
      <p:regular r:id="rId10"/>
      <p:bold r:id="rId11"/>
    </p:embeddedFont>
    <p:embeddedFont>
      <p:font typeface="黑体" pitchFamily="49" charset="-122"/>
      <p:regular r:id="rId12"/>
    </p:embeddedFont>
    <p:embeddedFont>
      <p:font typeface="Calibri Light" pitchFamily="34" charset="0"/>
      <p:regular r:id="rId13"/>
      <p:italic r:id="rId14"/>
    </p:embeddedFont>
    <p:embeddedFont>
      <p:font typeface="华文行楷" pitchFamily="2" charset="-122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82" d="100"/>
          <a:sy n="82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2020/11/3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2020/11/3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2020/11/3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243435" y="2021047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6786" y="1744205"/>
            <a:ext cx="1" cy="105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96185" y="2363752"/>
            <a:ext cx="675703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9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基于石墨烯的等离诱导透明及应用研究</a:t>
            </a:r>
            <a:endParaRPr lang="zh-CN" altLang="en-US" sz="29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57" name="任意多边形 56"/>
          <p:cNvSpPr/>
          <p:nvPr/>
        </p:nvSpPr>
        <p:spPr>
          <a:xfrm>
            <a:off x="6502110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8" name="梯形 94"/>
          <p:cNvSpPr/>
          <p:nvPr/>
        </p:nvSpPr>
        <p:spPr>
          <a:xfrm>
            <a:off x="7094683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1" name="梯形 94"/>
          <p:cNvSpPr/>
          <p:nvPr/>
        </p:nvSpPr>
        <p:spPr>
          <a:xfrm>
            <a:off x="5894000" y="628475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499918" y="506061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100322" y="547048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094682" y="4633099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692896" y="588516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683951" y="5050671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683950" y="423640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273217" y="4643537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8273217" y="5464392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梯形 94"/>
          <p:cNvSpPr/>
          <p:nvPr/>
        </p:nvSpPr>
        <p:spPr>
          <a:xfrm>
            <a:off x="8287661" y="6274127"/>
            <a:ext cx="705799" cy="386750"/>
          </a:xfrm>
          <a:custGeom>
            <a:avLst/>
            <a:gdLst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844378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96688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53413 h 353413"/>
              <a:gd name="connsiteX1" fmla="*/ 239563 w 941065"/>
              <a:gd name="connsiteY1" fmla="*/ 0 h 353413"/>
              <a:gd name="connsiteX2" fmla="*/ 672928 w 941065"/>
              <a:gd name="connsiteY2" fmla="*/ 47626 h 353413"/>
              <a:gd name="connsiteX3" fmla="*/ 941065 w 941065"/>
              <a:gd name="connsiteY3" fmla="*/ 353413 h 353413"/>
              <a:gd name="connsiteX4" fmla="*/ 0 w 941065"/>
              <a:gd name="connsiteY4" fmla="*/ 353413 h 353413"/>
              <a:gd name="connsiteX0" fmla="*/ 0 w 941065"/>
              <a:gd name="connsiteY0" fmla="*/ 372463 h 372463"/>
              <a:gd name="connsiteX1" fmla="*/ 191938 w 941065"/>
              <a:gd name="connsiteY1" fmla="*/ 0 h 372463"/>
              <a:gd name="connsiteX2" fmla="*/ 672928 w 941065"/>
              <a:gd name="connsiteY2" fmla="*/ 66676 h 372463"/>
              <a:gd name="connsiteX3" fmla="*/ 941065 w 941065"/>
              <a:gd name="connsiteY3" fmla="*/ 372463 h 372463"/>
              <a:gd name="connsiteX4" fmla="*/ 0 w 941065"/>
              <a:gd name="connsiteY4" fmla="*/ 372463 h 372463"/>
              <a:gd name="connsiteX0" fmla="*/ 0 w 941065"/>
              <a:gd name="connsiteY0" fmla="*/ 381988 h 381988"/>
              <a:gd name="connsiteX1" fmla="*/ 201463 w 941065"/>
              <a:gd name="connsiteY1" fmla="*/ 0 h 381988"/>
              <a:gd name="connsiteX2" fmla="*/ 672928 w 941065"/>
              <a:gd name="connsiteY2" fmla="*/ 76201 h 381988"/>
              <a:gd name="connsiteX3" fmla="*/ 941065 w 941065"/>
              <a:gd name="connsiteY3" fmla="*/ 381988 h 381988"/>
              <a:gd name="connsiteX4" fmla="*/ 0 w 941065"/>
              <a:gd name="connsiteY4" fmla="*/ 381988 h 381988"/>
              <a:gd name="connsiteX0" fmla="*/ 0 w 941065"/>
              <a:gd name="connsiteY0" fmla="*/ 305787 h 305787"/>
              <a:gd name="connsiteX1" fmla="*/ 296713 w 941065"/>
              <a:gd name="connsiteY1" fmla="*/ 52387 h 305787"/>
              <a:gd name="connsiteX2" fmla="*/ 672928 w 941065"/>
              <a:gd name="connsiteY2" fmla="*/ 0 h 305787"/>
              <a:gd name="connsiteX3" fmla="*/ 941065 w 941065"/>
              <a:gd name="connsiteY3" fmla="*/ 305787 h 305787"/>
              <a:gd name="connsiteX4" fmla="*/ 0 w 941065"/>
              <a:gd name="connsiteY4" fmla="*/ 305787 h 305787"/>
              <a:gd name="connsiteX0" fmla="*/ 0 w 941065"/>
              <a:gd name="connsiteY0" fmla="*/ 384369 h 384369"/>
              <a:gd name="connsiteX1" fmla="*/ 196701 w 941065"/>
              <a:gd name="connsiteY1" fmla="*/ 0 h 384369"/>
              <a:gd name="connsiteX2" fmla="*/ 672928 w 941065"/>
              <a:gd name="connsiteY2" fmla="*/ 78582 h 384369"/>
              <a:gd name="connsiteX3" fmla="*/ 941065 w 941065"/>
              <a:gd name="connsiteY3" fmla="*/ 384369 h 384369"/>
              <a:gd name="connsiteX4" fmla="*/ 0 w 941065"/>
              <a:gd name="connsiteY4" fmla="*/ 384369 h 384369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672928 w 941065"/>
              <a:gd name="connsiteY2" fmla="*/ 80963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41984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0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  <a:gd name="connsiteX0" fmla="*/ 0 w 941065"/>
              <a:gd name="connsiteY0" fmla="*/ 386750 h 386750"/>
              <a:gd name="connsiteX1" fmla="*/ 196701 w 941065"/>
              <a:gd name="connsiteY1" fmla="*/ 0 h 386750"/>
              <a:gd name="connsiteX2" fmla="*/ 751509 w 941065"/>
              <a:gd name="connsiteY2" fmla="*/ 2381 h 386750"/>
              <a:gd name="connsiteX3" fmla="*/ 941065 w 941065"/>
              <a:gd name="connsiteY3" fmla="*/ 386750 h 386750"/>
              <a:gd name="connsiteX4" fmla="*/ 0 w 941065"/>
              <a:gd name="connsiteY4" fmla="*/ 386750 h 38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65" h="386750">
                <a:moveTo>
                  <a:pt x="0" y="386750"/>
                </a:moveTo>
                <a:lnTo>
                  <a:pt x="196701" y="0"/>
                </a:lnTo>
                <a:lnTo>
                  <a:pt x="751509" y="2381"/>
                </a:lnTo>
                <a:lnTo>
                  <a:pt x="941065" y="386750"/>
                </a:lnTo>
                <a:lnTo>
                  <a:pt x="0" y="386750"/>
                </a:lnTo>
                <a:close/>
              </a:path>
            </a:pathLst>
          </a:custGeom>
          <a:noFill/>
          <a:ln>
            <a:solidFill>
              <a:srgbClr val="78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8273217" y="3008413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8273216" y="3829268"/>
            <a:ext cx="705799" cy="773500"/>
          </a:xfrm>
          <a:custGeom>
            <a:avLst/>
            <a:gdLst>
              <a:gd name="connsiteX0" fmla="*/ 0 w 1532940"/>
              <a:gd name="connsiteY0" fmla="*/ 658157 h 1316313"/>
              <a:gd name="connsiteX1" fmla="*/ 329078 w 1532940"/>
              <a:gd name="connsiteY1" fmla="*/ 0 h 1316313"/>
              <a:gd name="connsiteX2" fmla="*/ 1203862 w 1532940"/>
              <a:gd name="connsiteY2" fmla="*/ 0 h 1316313"/>
              <a:gd name="connsiteX3" fmla="*/ 1532940 w 1532940"/>
              <a:gd name="connsiteY3" fmla="*/ 658157 h 1316313"/>
              <a:gd name="connsiteX4" fmla="*/ 1203862 w 1532940"/>
              <a:gd name="connsiteY4" fmla="*/ 1316313 h 1316313"/>
              <a:gd name="connsiteX5" fmla="*/ 329078 w 1532940"/>
              <a:gd name="connsiteY5" fmla="*/ 1316313 h 1316313"/>
              <a:gd name="connsiteX6" fmla="*/ 0 w 1532940"/>
              <a:gd name="connsiteY6" fmla="*/ 658157 h 131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313">
                <a:moveTo>
                  <a:pt x="0" y="658157"/>
                </a:moveTo>
                <a:lnTo>
                  <a:pt x="329078" y="0"/>
                </a:lnTo>
                <a:lnTo>
                  <a:pt x="1203862" y="0"/>
                </a:lnTo>
                <a:lnTo>
                  <a:pt x="1532940" y="658157"/>
                </a:lnTo>
                <a:lnTo>
                  <a:pt x="1203862" y="1316313"/>
                </a:lnTo>
                <a:lnTo>
                  <a:pt x="329078" y="1316313"/>
                </a:lnTo>
                <a:lnTo>
                  <a:pt x="0" y="658157"/>
                </a:lnTo>
                <a:close/>
              </a:path>
            </a:pathLst>
          </a:custGeom>
          <a:noFill/>
          <a:ln>
            <a:solidFill>
              <a:schemeClr val="accent1">
                <a:hueOff val="0"/>
                <a:satOff val="0"/>
                <a:lumOff val="0"/>
                <a:alpha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438" tIns="238174" rIns="237438" bIns="238174" numCol="1" spcCol="1270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1663666" y="1335695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组</a:t>
            </a:r>
            <a:r>
              <a:rPr lang="zh-CN" altLang="en-US" sz="4400" kern="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会汇报</a:t>
            </a:r>
            <a:endParaRPr lang="zh-CN" altLang="en-US" sz="4400" b="1" kern="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1592016" y="4216018"/>
            <a:ext cx="52945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    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师：   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期：    </a:t>
            </a:r>
            <a:r>
              <a:rPr lang="en-US" altLang="zh-CN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8" y="1396418"/>
            <a:ext cx="2266498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74"/>
          <p:cNvGrpSpPr>
            <a:grpSpLocks/>
          </p:cNvGrpSpPr>
          <p:nvPr/>
        </p:nvGrpSpPr>
        <p:grpSpPr bwMode="auto">
          <a:xfrm>
            <a:off x="525847" y="1262345"/>
            <a:ext cx="414337" cy="369888"/>
            <a:chOff x="1764538" y="1892300"/>
            <a:chExt cx="3518663" cy="3073400"/>
          </a:xfrm>
        </p:grpSpPr>
        <p:sp>
          <p:nvSpPr>
            <p:cNvPr id="46" name="矩形 45"/>
            <p:cNvSpPr/>
            <p:nvPr/>
          </p:nvSpPr>
          <p:spPr>
            <a:xfrm rot="2700000">
              <a:off x="2644904" y="2323518"/>
              <a:ext cx="2202816" cy="221096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 5"/>
            <p:cNvSpPr/>
            <p:nvPr/>
          </p:nvSpPr>
          <p:spPr>
            <a:xfrm rot="2700000">
              <a:off x="2209612" y="1892111"/>
              <a:ext cx="3073400" cy="3073778"/>
            </a:xfrm>
            <a:custGeom>
              <a:avLst/>
              <a:gdLst>
                <a:gd name="connsiteX0" fmla="*/ 0 w 3073400"/>
                <a:gd name="connsiteY0" fmla="*/ 0 h 3073400"/>
                <a:gd name="connsiteX1" fmla="*/ 954233 w 3073400"/>
                <a:gd name="connsiteY1" fmla="*/ 0 h 3073400"/>
                <a:gd name="connsiteX2" fmla="*/ 954233 w 3073400"/>
                <a:gd name="connsiteY2" fmla="*/ 206379 h 3073400"/>
                <a:gd name="connsiteX3" fmla="*/ 206379 w 3073400"/>
                <a:gd name="connsiteY3" fmla="*/ 206379 h 3073400"/>
                <a:gd name="connsiteX4" fmla="*/ 206379 w 3073400"/>
                <a:gd name="connsiteY4" fmla="*/ 2867021 h 3073400"/>
                <a:gd name="connsiteX5" fmla="*/ 2867021 w 3073400"/>
                <a:gd name="connsiteY5" fmla="*/ 2867021 h 3073400"/>
                <a:gd name="connsiteX6" fmla="*/ 2867021 w 3073400"/>
                <a:gd name="connsiteY6" fmla="*/ 2119167 h 3073400"/>
                <a:gd name="connsiteX7" fmla="*/ 3073400 w 3073400"/>
                <a:gd name="connsiteY7" fmla="*/ 2119167 h 3073400"/>
                <a:gd name="connsiteX8" fmla="*/ 3073400 w 3073400"/>
                <a:gd name="connsiteY8" fmla="*/ 3073400 h 3073400"/>
                <a:gd name="connsiteX9" fmla="*/ 0 w 3073400"/>
                <a:gd name="connsiteY9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3400" h="3073400">
                  <a:moveTo>
                    <a:pt x="0" y="0"/>
                  </a:moveTo>
                  <a:lnTo>
                    <a:pt x="954233" y="0"/>
                  </a:lnTo>
                  <a:lnTo>
                    <a:pt x="954233" y="206379"/>
                  </a:lnTo>
                  <a:lnTo>
                    <a:pt x="206379" y="206379"/>
                  </a:lnTo>
                  <a:lnTo>
                    <a:pt x="206379" y="2867021"/>
                  </a:lnTo>
                  <a:lnTo>
                    <a:pt x="2867021" y="2867021"/>
                  </a:lnTo>
                  <a:lnTo>
                    <a:pt x="2867021" y="2119167"/>
                  </a:lnTo>
                  <a:lnTo>
                    <a:pt x="3073400" y="2119167"/>
                  </a:lnTo>
                  <a:lnTo>
                    <a:pt x="3073400" y="3073400"/>
                  </a:lnTo>
                  <a:lnTo>
                    <a:pt x="0" y="307340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 6"/>
            <p:cNvSpPr/>
            <p:nvPr/>
          </p:nvSpPr>
          <p:spPr>
            <a:xfrm rot="2700000">
              <a:off x="1754646" y="2970630"/>
              <a:ext cx="936524" cy="916741"/>
            </a:xfrm>
            <a:custGeom>
              <a:avLst/>
              <a:gdLst>
                <a:gd name="connsiteX0" fmla="*/ 0 w 923477"/>
                <a:gd name="connsiteY0" fmla="*/ 0 h 923477"/>
                <a:gd name="connsiteX1" fmla="*/ 206379 w 923477"/>
                <a:gd name="connsiteY1" fmla="*/ 0 h 923477"/>
                <a:gd name="connsiteX2" fmla="*/ 206379 w 923477"/>
                <a:gd name="connsiteY2" fmla="*/ 717098 h 923477"/>
                <a:gd name="connsiteX3" fmla="*/ 923477 w 923477"/>
                <a:gd name="connsiteY3" fmla="*/ 717098 h 923477"/>
                <a:gd name="connsiteX4" fmla="*/ 923477 w 923477"/>
                <a:gd name="connsiteY4" fmla="*/ 923477 h 923477"/>
                <a:gd name="connsiteX5" fmla="*/ 0 w 923477"/>
                <a:gd name="connsiteY5" fmla="*/ 923477 h 9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477" h="923477">
                  <a:moveTo>
                    <a:pt x="0" y="0"/>
                  </a:moveTo>
                  <a:lnTo>
                    <a:pt x="206379" y="0"/>
                  </a:lnTo>
                  <a:lnTo>
                    <a:pt x="206379" y="717098"/>
                  </a:lnTo>
                  <a:lnTo>
                    <a:pt x="923477" y="717098"/>
                  </a:lnTo>
                  <a:lnTo>
                    <a:pt x="923477" y="923477"/>
                  </a:lnTo>
                  <a:lnTo>
                    <a:pt x="0" y="9234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9" name="文本框 78"/>
            <p:cNvSpPr txBox="1">
              <a:spLocks noChangeArrowheads="1"/>
            </p:cNvSpPr>
            <p:nvPr/>
          </p:nvSpPr>
          <p:spPr bwMode="auto">
            <a:xfrm>
              <a:off x="4614913" y="2751890"/>
              <a:ext cx="510511" cy="139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defTabSz="457200"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en-US" sz="2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476634" y="2032283"/>
            <a:ext cx="504825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6633" y="2943507"/>
            <a:ext cx="504825" cy="504825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4"/>
          <p:cNvSpPr txBox="1">
            <a:spLocks noChangeArrowheads="1"/>
          </p:cNvSpPr>
          <p:nvPr/>
        </p:nvSpPr>
        <p:spPr bwMode="auto">
          <a:xfrm>
            <a:off x="1136106" y="1916157"/>
            <a:ext cx="26237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小标宋简体"/>
              </a:rPr>
              <a:t>研究进展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情况</a:t>
            </a:r>
          </a:p>
        </p:txBody>
      </p:sp>
      <p:sp>
        <p:nvSpPr>
          <p:cNvPr id="56" name="文本框 106"/>
          <p:cNvSpPr txBox="1">
            <a:spLocks noChangeArrowheads="1"/>
          </p:cNvSpPr>
          <p:nvPr/>
        </p:nvSpPr>
        <p:spPr bwMode="auto">
          <a:xfrm>
            <a:off x="1145151" y="2799272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研究内容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1136105" y="119561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小标宋简体"/>
              </a:rPr>
              <a:t>主要工作汇报</a:t>
            </a:r>
          </a:p>
        </p:txBody>
      </p:sp>
      <p:sp>
        <p:nvSpPr>
          <p:cNvPr id="59" name="椭圆 58"/>
          <p:cNvSpPr/>
          <p:nvPr/>
        </p:nvSpPr>
        <p:spPr>
          <a:xfrm>
            <a:off x="4426512" y="2439370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419574" y="4484322"/>
            <a:ext cx="504825" cy="506413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120"/>
          <p:cNvSpPr txBox="1">
            <a:spLocks noChangeArrowheads="1"/>
          </p:cNvSpPr>
          <p:nvPr/>
        </p:nvSpPr>
        <p:spPr bwMode="auto">
          <a:xfrm>
            <a:off x="5039833" y="2290731"/>
            <a:ext cx="305724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拟研究思路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的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形成</a:t>
            </a:r>
          </a:p>
        </p:txBody>
      </p:sp>
      <p:sp>
        <p:nvSpPr>
          <p:cNvPr id="65" name="文本框 126"/>
          <p:cNvSpPr txBox="1">
            <a:spLocks noChangeArrowheads="1"/>
          </p:cNvSpPr>
          <p:nvPr/>
        </p:nvSpPr>
        <p:spPr bwMode="auto">
          <a:xfrm>
            <a:off x="5039833" y="4335047"/>
            <a:ext cx="269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小标宋简体"/>
              </a:rPr>
              <a:t>研究手段和内容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67" name="矩形 128"/>
          <p:cNvSpPr>
            <a:spLocks noChangeArrowheads="1"/>
          </p:cNvSpPr>
          <p:nvPr/>
        </p:nvSpPr>
        <p:spPr bwMode="auto">
          <a:xfrm>
            <a:off x="5237134" y="11850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小标宋简体"/>
              </a:rPr>
              <a:t>下一步研究设想</a:t>
            </a:r>
          </a:p>
        </p:txBody>
      </p:sp>
      <p:sp>
        <p:nvSpPr>
          <p:cNvPr id="68" name="矩形 8"/>
          <p:cNvSpPr>
            <a:spLocks noChangeArrowheads="1"/>
          </p:cNvSpPr>
          <p:nvPr/>
        </p:nvSpPr>
        <p:spPr bwMode="auto">
          <a:xfrm>
            <a:off x="576647" y="126869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grpSp>
        <p:nvGrpSpPr>
          <p:cNvPr id="69" name="组合 136"/>
          <p:cNvGrpSpPr>
            <a:grpSpLocks/>
          </p:cNvGrpSpPr>
          <p:nvPr/>
        </p:nvGrpSpPr>
        <p:grpSpPr bwMode="auto">
          <a:xfrm>
            <a:off x="4588756" y="1235938"/>
            <a:ext cx="414337" cy="368300"/>
            <a:chOff x="1764538" y="1892300"/>
            <a:chExt cx="3518663" cy="3073400"/>
          </a:xfrm>
        </p:grpSpPr>
        <p:sp>
          <p:nvSpPr>
            <p:cNvPr id="70" name="矩形 69"/>
            <p:cNvSpPr/>
            <p:nvPr/>
          </p:nvSpPr>
          <p:spPr>
            <a:xfrm rot="2700000">
              <a:off x="2646772" y="2323527"/>
              <a:ext cx="2199071" cy="221096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71" name="任意多边形 5"/>
            <p:cNvSpPr/>
            <p:nvPr/>
          </p:nvSpPr>
          <p:spPr>
            <a:xfrm rot="2700000">
              <a:off x="2209612" y="1892111"/>
              <a:ext cx="3073400" cy="3073778"/>
            </a:xfrm>
            <a:custGeom>
              <a:avLst/>
              <a:gdLst>
                <a:gd name="connsiteX0" fmla="*/ 0 w 3073400"/>
                <a:gd name="connsiteY0" fmla="*/ 0 h 3073400"/>
                <a:gd name="connsiteX1" fmla="*/ 954233 w 3073400"/>
                <a:gd name="connsiteY1" fmla="*/ 0 h 3073400"/>
                <a:gd name="connsiteX2" fmla="*/ 954233 w 3073400"/>
                <a:gd name="connsiteY2" fmla="*/ 206379 h 3073400"/>
                <a:gd name="connsiteX3" fmla="*/ 206379 w 3073400"/>
                <a:gd name="connsiteY3" fmla="*/ 206379 h 3073400"/>
                <a:gd name="connsiteX4" fmla="*/ 206379 w 3073400"/>
                <a:gd name="connsiteY4" fmla="*/ 2867021 h 3073400"/>
                <a:gd name="connsiteX5" fmla="*/ 2867021 w 3073400"/>
                <a:gd name="connsiteY5" fmla="*/ 2867021 h 3073400"/>
                <a:gd name="connsiteX6" fmla="*/ 2867021 w 3073400"/>
                <a:gd name="connsiteY6" fmla="*/ 2119167 h 3073400"/>
                <a:gd name="connsiteX7" fmla="*/ 3073400 w 3073400"/>
                <a:gd name="connsiteY7" fmla="*/ 2119167 h 3073400"/>
                <a:gd name="connsiteX8" fmla="*/ 3073400 w 3073400"/>
                <a:gd name="connsiteY8" fmla="*/ 3073400 h 3073400"/>
                <a:gd name="connsiteX9" fmla="*/ 0 w 3073400"/>
                <a:gd name="connsiteY9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3400" h="3073400">
                  <a:moveTo>
                    <a:pt x="0" y="0"/>
                  </a:moveTo>
                  <a:lnTo>
                    <a:pt x="954233" y="0"/>
                  </a:lnTo>
                  <a:lnTo>
                    <a:pt x="954233" y="206379"/>
                  </a:lnTo>
                  <a:lnTo>
                    <a:pt x="206379" y="206379"/>
                  </a:lnTo>
                  <a:lnTo>
                    <a:pt x="206379" y="2867021"/>
                  </a:lnTo>
                  <a:lnTo>
                    <a:pt x="2867021" y="2867021"/>
                  </a:lnTo>
                  <a:lnTo>
                    <a:pt x="2867021" y="2119167"/>
                  </a:lnTo>
                  <a:lnTo>
                    <a:pt x="3073400" y="2119167"/>
                  </a:lnTo>
                  <a:lnTo>
                    <a:pt x="3073400" y="3073400"/>
                  </a:lnTo>
                  <a:lnTo>
                    <a:pt x="0" y="307340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72" name="任意多边形 6"/>
            <p:cNvSpPr/>
            <p:nvPr/>
          </p:nvSpPr>
          <p:spPr>
            <a:xfrm rot="2700000">
              <a:off x="1759245" y="2970638"/>
              <a:ext cx="927319" cy="916741"/>
            </a:xfrm>
            <a:custGeom>
              <a:avLst/>
              <a:gdLst>
                <a:gd name="connsiteX0" fmla="*/ 0 w 923477"/>
                <a:gd name="connsiteY0" fmla="*/ 0 h 923477"/>
                <a:gd name="connsiteX1" fmla="*/ 206379 w 923477"/>
                <a:gd name="connsiteY1" fmla="*/ 0 h 923477"/>
                <a:gd name="connsiteX2" fmla="*/ 206379 w 923477"/>
                <a:gd name="connsiteY2" fmla="*/ 717098 h 923477"/>
                <a:gd name="connsiteX3" fmla="*/ 923477 w 923477"/>
                <a:gd name="connsiteY3" fmla="*/ 717098 h 923477"/>
                <a:gd name="connsiteX4" fmla="*/ 923477 w 923477"/>
                <a:gd name="connsiteY4" fmla="*/ 923477 h 923477"/>
                <a:gd name="connsiteX5" fmla="*/ 0 w 923477"/>
                <a:gd name="connsiteY5" fmla="*/ 923477 h 9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477" h="923477">
                  <a:moveTo>
                    <a:pt x="0" y="0"/>
                  </a:moveTo>
                  <a:lnTo>
                    <a:pt x="206379" y="0"/>
                  </a:lnTo>
                  <a:lnTo>
                    <a:pt x="206379" y="717098"/>
                  </a:lnTo>
                  <a:lnTo>
                    <a:pt x="923477" y="717098"/>
                  </a:lnTo>
                  <a:lnTo>
                    <a:pt x="923477" y="923477"/>
                  </a:lnTo>
                  <a:lnTo>
                    <a:pt x="0" y="9234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73" name="文本框 140"/>
            <p:cNvSpPr txBox="1">
              <a:spLocks noChangeArrowheads="1"/>
            </p:cNvSpPr>
            <p:nvPr/>
          </p:nvSpPr>
          <p:spPr bwMode="auto">
            <a:xfrm>
              <a:off x="4614913" y="2751890"/>
              <a:ext cx="510511" cy="139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defTabSz="457200"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en-US" sz="2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4" name="矩形 141"/>
          <p:cNvSpPr>
            <a:spLocks noChangeArrowheads="1"/>
          </p:cNvSpPr>
          <p:nvPr/>
        </p:nvSpPr>
        <p:spPr bwMode="auto">
          <a:xfrm>
            <a:off x="4639556" y="124228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75" name="椭圆 74"/>
          <p:cNvSpPr/>
          <p:nvPr/>
        </p:nvSpPr>
        <p:spPr>
          <a:xfrm>
            <a:off x="511541" y="3901516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06"/>
          <p:cNvSpPr txBox="1">
            <a:spLocks noChangeArrowheads="1"/>
          </p:cNvSpPr>
          <p:nvPr/>
        </p:nvSpPr>
        <p:spPr bwMode="auto">
          <a:xfrm>
            <a:off x="1136106" y="3745374"/>
            <a:ext cx="198002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小标宋简体"/>
              </a:rPr>
              <a:t>研究创新点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11541" y="4893671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06"/>
          <p:cNvSpPr txBox="1">
            <a:spLocks noChangeArrowheads="1"/>
          </p:cNvSpPr>
          <p:nvPr/>
        </p:nvSpPr>
        <p:spPr bwMode="auto">
          <a:xfrm>
            <a:off x="1136105" y="4737529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小标宋简体"/>
              </a:rPr>
              <a:t>研究总结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4390317" y="3448332"/>
            <a:ext cx="504825" cy="506413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126"/>
          <p:cNvSpPr txBox="1">
            <a:spLocks noChangeArrowheads="1"/>
          </p:cNvSpPr>
          <p:nvPr/>
        </p:nvSpPr>
        <p:spPr bwMode="auto">
          <a:xfrm>
            <a:off x="5578441" y="3292191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小标宋简体"/>
              </a:rPr>
              <a:t>研究方案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二、研究内容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3757" y="859208"/>
            <a:ext cx="4294031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3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3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3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贵金属的</a:t>
            </a:r>
            <a:r>
              <a:rPr lang="zh-CN" altLang="en-US" sz="23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等离子体</a:t>
            </a:r>
            <a:r>
              <a:rPr lang="zh-CN" altLang="en-US" sz="23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</a:t>
            </a:r>
          </a:p>
        </p:txBody>
      </p:sp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349108"/>
            <a:ext cx="1725268" cy="120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645694"/>
            <a:ext cx="1725268" cy="120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文本框 9"/>
          <p:cNvSpPr txBox="1">
            <a:spLocks noChangeArrowheads="1"/>
          </p:cNvSpPr>
          <p:nvPr/>
        </p:nvSpPr>
        <p:spPr bwMode="auto">
          <a:xfrm>
            <a:off x="333758" y="3044963"/>
            <a:ext cx="1476375" cy="40005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</a:rPr>
              <a:t>带通滤波器</a:t>
            </a:r>
            <a:endParaRPr lang="zh-CN" altLang="en-US" sz="20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7" name="文本框 10"/>
          <p:cNvSpPr txBox="1">
            <a:spLocks noChangeArrowheads="1"/>
          </p:cNvSpPr>
          <p:nvPr/>
        </p:nvSpPr>
        <p:spPr bwMode="auto">
          <a:xfrm>
            <a:off x="333758" y="1719603"/>
            <a:ext cx="1476375" cy="40005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</a:rPr>
              <a:t>带阻滤波器</a:t>
            </a:r>
            <a:endParaRPr lang="zh-CN" altLang="en-US" sz="20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6654320" y="1349108"/>
            <a:ext cx="203475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引自：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Tao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J.,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J. Opt. Soc. Am. B, 2010, 27(2): 323-327.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643396" y="2536843"/>
            <a:ext cx="2230016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引自：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Wang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H.,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IEEE Photon. Technol.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., 2016, 28(21): 2467-2470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51" name="Picture 3" descr="C:\Users\lzm\Desktop\QQ截图201911251134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59" y="2610388"/>
            <a:ext cx="1642023" cy="122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lzm\Desktop\a-Schematic-of-a-staggered-double-sided-teeth-shaped-nanoplasmonic-waveguide-with-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832859" y="1349109"/>
            <a:ext cx="1574382" cy="119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9"/>
          <p:cNvSpPr txBox="1">
            <a:spLocks noChangeArrowheads="1"/>
          </p:cNvSpPr>
          <p:nvPr/>
        </p:nvSpPr>
        <p:spPr bwMode="auto">
          <a:xfrm>
            <a:off x="311063" y="4403524"/>
            <a:ext cx="1476375" cy="40005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</a:rPr>
              <a:t>传感器</a:t>
            </a:r>
            <a:endParaRPr lang="zh-CN" altLang="en-US" sz="20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pic>
        <p:nvPicPr>
          <p:cNvPr id="20481" name="Picture 1" descr="C:\Users\ged\AppData\Roaming\Tencent\Users\1263551501\QQ\WinTemp\RichOle\I$HFDF6LM[7~J)BPIU}S{N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63" y="4013912"/>
            <a:ext cx="1551942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C:\Users\ged\AppData\Roaming\Tencent\Users\1263551501\QQ\WinTemp\RichOle\UO}3G6UO9Y]F975K2BLK[[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59" y="4013912"/>
            <a:ext cx="1642023" cy="112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656171" y="4075934"/>
            <a:ext cx="223001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引自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H.,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Optics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Commu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., 2018, 407: 250-254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文本框 9"/>
          <p:cNvSpPr txBox="1">
            <a:spLocks noChangeArrowheads="1"/>
          </p:cNvSpPr>
          <p:nvPr/>
        </p:nvSpPr>
        <p:spPr bwMode="auto">
          <a:xfrm>
            <a:off x="333758" y="5971169"/>
            <a:ext cx="1476375" cy="40005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  <a:miter lim="800000"/>
            <a:headEnd/>
            <a:tailEnd/>
          </a:ln>
          <a:effectLst>
            <a:prstShdw prst="shdw17" dist="17961" dir="2700000">
              <a:srgbClr val="004D00"/>
            </a:prstShdw>
          </a:effec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宋体" pitchFamily="2" charset="-122"/>
              </a:rPr>
              <a:t>完美吸收器</a:t>
            </a:r>
            <a:endParaRPr lang="zh-CN" altLang="en-US" sz="20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pic>
        <p:nvPicPr>
          <p:cNvPr id="20484" name="Picture 4" descr="C:\Users\ged\AppData\Roaming\Tencent\Users\1263551501\QQ\WinTemp\RichOle\80R@PG`IW]42WB67QP[@~U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62" y="5415520"/>
            <a:ext cx="1876995" cy="131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C:\Users\ged\AppData\Roaming\Tencent\Users\1263551501\QQ\WinTemp\RichOle\N2TDE]VKS7LVYQ[K97@$TS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82" y="5346881"/>
            <a:ext cx="1812575" cy="140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711484" y="5492516"/>
            <a:ext cx="207795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引自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Nguyen, D. M.,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Sci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Rep-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2017, 7(1): 2611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43396" y="1349108"/>
            <a:ext cx="2146040" cy="5312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24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91" y="286745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76635" y="1080895"/>
            <a:ext cx="7771043" cy="36847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84354" y="62144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8204" y="62144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941554" y="62144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391" y="1183760"/>
            <a:ext cx="4802346" cy="267322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5393" y="4042896"/>
            <a:ext cx="4802345" cy="23481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utoShape 5" descr="C:\Users\ged\AppData\Roaming\Tencent\Users\1263551501\QQ\WinTemp\RichOle\@THLF`)SN3XP7S`[CI1XS.png"/>
          <p:cNvSpPr>
            <a:spLocks noChangeAspect="1" noChangeArrowheads="1"/>
          </p:cNvSpPr>
          <p:nvPr/>
        </p:nvSpPr>
        <p:spPr bwMode="auto">
          <a:xfrm>
            <a:off x="0" y="0"/>
            <a:ext cx="298450" cy="3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27425" y="1183760"/>
            <a:ext cx="2420253" cy="51839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9"/>
          <p:cNvSpPr txBox="1"/>
          <p:nvPr/>
        </p:nvSpPr>
        <p:spPr>
          <a:xfrm>
            <a:off x="1029493" y="650008"/>
            <a:ext cx="775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DDDDDD">
                    <a:lumMod val="25000"/>
                  </a:srgb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Tunable Bound States in the Continuum in All-Dielectric </a:t>
            </a:r>
            <a:r>
              <a:rPr lang="en-US" altLang="zh-CN" b="1" dirty="0" smtClean="0">
                <a:solidFill>
                  <a:srgbClr val="DDDDDD">
                    <a:lumMod val="25000"/>
                  </a:srgbClr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Terahertz</a:t>
            </a:r>
            <a:endParaRPr lang="en-US" altLang="zh-CN" b="1" dirty="0">
              <a:solidFill>
                <a:srgbClr val="DDDDDD">
                  <a:lumMod val="25000"/>
                </a:srgbClr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3" name="Picture 1" descr="C:\Users\ged\AppData\Roaming\Tencent\Users\1263551501\QQ\WinTemp\RichOle\LIW{{YSR]@@~$$SA9_5L$4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0" y="1249748"/>
            <a:ext cx="2095031" cy="25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ged\AppData\Roaming\Tencent\Users\1263551501\QQ\WinTemp\RichOle\RTM]K4OOAGQ6ZH`I1P58S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9" y="4102763"/>
            <a:ext cx="2164140" cy="220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ed\AppData\Roaming\Tencent\Users\1263551501\QQ\WinTemp\RichOle\3]MGEUWD4GTH2W_M6IQWW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5"/>
          <a:stretch/>
        </p:blipFill>
        <p:spPr bwMode="auto">
          <a:xfrm>
            <a:off x="5883790" y="1253692"/>
            <a:ext cx="2307521" cy="38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ed\AppData\Roaming\Tencent\Users\1263551501\QQ\WinTemp\RichOle\O3]{YQY}O8A]O%L4(55{%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3" y="4091288"/>
            <a:ext cx="2241785" cy="22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C:\Users\ged\AppData\Roaming\Tencent\Users\1263551501\QQ\WinTemp\RichOle\N4DLGFAA18OCYY)EEEAPA`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69" y="1249749"/>
            <a:ext cx="2510328" cy="252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140216" y="5148870"/>
            <a:ext cx="202532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引自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H.,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Optics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Commu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., 2018, 407: 250-254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438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  <a:endParaRPr lang="zh-CN" altLang="en-US" sz="2400" dirty="0">
              <a:solidFill>
                <a:srgbClr val="FFFFFF">
                  <a:lumMod val="95000"/>
                </a:srgbClr>
              </a:solidFill>
              <a:latin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、下一步研究设想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3"/>
          <p:cNvSpPr/>
          <p:nvPr/>
        </p:nvSpPr>
        <p:spPr>
          <a:xfrm>
            <a:off x="2162175" y="1276901"/>
            <a:ext cx="6446838" cy="1447800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4"/>
          <p:cNvSpPr/>
          <p:nvPr/>
        </p:nvSpPr>
        <p:spPr>
          <a:xfrm>
            <a:off x="2505075" y="2100814"/>
            <a:ext cx="2832100" cy="427037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7"/>
          <p:cNvSpPr/>
          <p:nvPr/>
        </p:nvSpPr>
        <p:spPr>
          <a:xfrm>
            <a:off x="5878513" y="2097639"/>
            <a:ext cx="2517775" cy="43497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加号 18"/>
          <p:cNvSpPr/>
          <p:nvPr/>
        </p:nvSpPr>
        <p:spPr>
          <a:xfrm>
            <a:off x="5438775" y="2116689"/>
            <a:ext cx="415925" cy="434975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22"/>
          <p:cNvSpPr/>
          <p:nvPr/>
        </p:nvSpPr>
        <p:spPr>
          <a:xfrm>
            <a:off x="2479675" y="3094589"/>
            <a:ext cx="5832475" cy="1316037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23"/>
          <p:cNvSpPr/>
          <p:nvPr/>
        </p:nvSpPr>
        <p:spPr>
          <a:xfrm>
            <a:off x="3722688" y="1394376"/>
            <a:ext cx="3352800" cy="4651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4"/>
          <p:cNvSpPr/>
          <p:nvPr/>
        </p:nvSpPr>
        <p:spPr>
          <a:xfrm>
            <a:off x="2749550" y="3853414"/>
            <a:ext cx="2343150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29"/>
          <p:cNvSpPr/>
          <p:nvPr/>
        </p:nvSpPr>
        <p:spPr>
          <a:xfrm>
            <a:off x="5653088" y="3842301"/>
            <a:ext cx="2343150" cy="39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31"/>
          <p:cNvSpPr/>
          <p:nvPr/>
        </p:nvSpPr>
        <p:spPr>
          <a:xfrm>
            <a:off x="2162175" y="4901164"/>
            <a:ext cx="6446838" cy="145891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37"/>
          <p:cNvCxnSpPr>
            <a:cxnSpLocks/>
          </p:cNvCxnSpPr>
          <p:nvPr/>
        </p:nvCxnSpPr>
        <p:spPr>
          <a:xfrm>
            <a:off x="5595938" y="6231489"/>
            <a:ext cx="17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右箭头 47"/>
          <p:cNvSpPr/>
          <p:nvPr/>
        </p:nvSpPr>
        <p:spPr>
          <a:xfrm rot="16200000" flipH="1">
            <a:off x="4122737" y="2669139"/>
            <a:ext cx="352425" cy="508000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E46C0A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右箭头 47"/>
          <p:cNvSpPr/>
          <p:nvPr/>
        </p:nvSpPr>
        <p:spPr>
          <a:xfrm rot="16200000" flipH="1">
            <a:off x="6481762" y="2680252"/>
            <a:ext cx="352425" cy="508000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矩形 23"/>
          <p:cNvSpPr/>
          <p:nvPr/>
        </p:nvSpPr>
        <p:spPr>
          <a:xfrm>
            <a:off x="3783013" y="3207301"/>
            <a:ext cx="3352800" cy="431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83013" y="5032926"/>
            <a:ext cx="3352800" cy="4175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47"/>
          <p:cNvSpPr/>
          <p:nvPr/>
        </p:nvSpPr>
        <p:spPr>
          <a:xfrm rot="16200000" flipH="1">
            <a:off x="5283200" y="4420152"/>
            <a:ext cx="352425" cy="508000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文本框 47"/>
          <p:cNvSpPr txBox="1">
            <a:spLocks noChangeArrowheads="1"/>
          </p:cNvSpPr>
          <p:nvPr/>
        </p:nvSpPr>
        <p:spPr bwMode="auto">
          <a:xfrm>
            <a:off x="61913" y="1781726"/>
            <a:ext cx="1660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①拟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研究方案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文本框 47"/>
          <p:cNvSpPr txBox="1">
            <a:spLocks noChangeArrowheads="1"/>
          </p:cNvSpPr>
          <p:nvPr/>
        </p:nvSpPr>
        <p:spPr bwMode="auto">
          <a:xfrm>
            <a:off x="74613" y="3515276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②拟</a:t>
            </a:r>
            <a:r>
              <a:rPr lang="zh-CN" altLang="en-US" sz="1800" b="1" dirty="0" smtClean="0">
                <a:latin typeface="黑体" pitchFamily="49" charset="-122"/>
                <a:ea typeface="黑体" pitchFamily="49" charset="-122"/>
              </a:rPr>
              <a:t>研究手段</a:t>
            </a:r>
            <a:endParaRPr lang="zh-CN" altLang="en-US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109"/>
          <p:cNvSpPr>
            <a:spLocks noChangeArrowheads="1"/>
          </p:cNvSpPr>
          <p:nvPr/>
        </p:nvSpPr>
        <p:spPr bwMode="auto">
          <a:xfrm>
            <a:off x="182563" y="5261526"/>
            <a:ext cx="1417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③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研究机制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箭头: 右 14"/>
          <p:cNvSpPr/>
          <p:nvPr/>
        </p:nvSpPr>
        <p:spPr>
          <a:xfrm>
            <a:off x="1684338" y="1783314"/>
            <a:ext cx="347662" cy="377825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箭头: 右 14"/>
          <p:cNvSpPr/>
          <p:nvPr/>
        </p:nvSpPr>
        <p:spPr>
          <a:xfrm>
            <a:off x="1677988" y="3515276"/>
            <a:ext cx="349250" cy="379413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箭头: 右 14"/>
          <p:cNvSpPr/>
          <p:nvPr/>
        </p:nvSpPr>
        <p:spPr>
          <a:xfrm>
            <a:off x="1677988" y="5256764"/>
            <a:ext cx="349250" cy="379412"/>
          </a:xfrm>
          <a:prstGeom prst="rightArrow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矩形 24"/>
          <p:cNvSpPr/>
          <p:nvPr/>
        </p:nvSpPr>
        <p:spPr>
          <a:xfrm>
            <a:off x="6604000" y="5520289"/>
            <a:ext cx="1935163" cy="534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24"/>
          <p:cNvSpPr/>
          <p:nvPr/>
        </p:nvSpPr>
        <p:spPr>
          <a:xfrm>
            <a:off x="4530725" y="5537751"/>
            <a:ext cx="1936750" cy="534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24"/>
          <p:cNvSpPr/>
          <p:nvPr/>
        </p:nvSpPr>
        <p:spPr>
          <a:xfrm>
            <a:off x="2446338" y="5545689"/>
            <a:ext cx="1936750" cy="534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希望老师和师兄师姐提出不足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64288" y="2600395"/>
            <a:ext cx="3641315" cy="1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44231" y="4985752"/>
            <a:ext cx="6587105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     </a:t>
            </a:r>
            <a:r>
              <a:rPr lang="zh-CN" altLang="en-US" sz="2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</a:t>
            </a:r>
            <a:r>
              <a:rPr lang="zh-CN" altLang="en-US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2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2020/11/3</a:t>
            </a:r>
            <a:endParaRPr lang="zh-CN" altLang="en-US" sz="20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88" y="2016204"/>
            <a:ext cx="2266498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224</Words>
  <Application>Microsoft Office PowerPoint</Application>
  <PresentationFormat>全屏显示(4:3)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微软雅黑</vt:lpstr>
      <vt:lpstr>黑体</vt:lpstr>
      <vt:lpstr>Calibri Light</vt:lpstr>
      <vt:lpstr>楷体_GB2312</vt:lpstr>
      <vt:lpstr>华文行楷</vt:lpstr>
      <vt:lpstr>Wingdings</vt:lpstr>
      <vt:lpstr>Calibri</vt:lpstr>
      <vt:lpstr>Times New Roman</vt:lpstr>
      <vt:lpstr>方正小标宋简体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ged</cp:lastModifiedBy>
  <cp:revision>195</cp:revision>
  <dcterms:created xsi:type="dcterms:W3CDTF">2018-05-23T18:36:56Z</dcterms:created>
  <dcterms:modified xsi:type="dcterms:W3CDTF">2020-11-03T11:18:30Z</dcterms:modified>
</cp:coreProperties>
</file>