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92" r:id="rId3"/>
    <p:sldId id="294" r:id="rId4"/>
    <p:sldId id="328" r:id="rId5"/>
    <p:sldId id="347" r:id="rId6"/>
    <p:sldId id="348" r:id="rId7"/>
    <p:sldId id="349" r:id="rId8"/>
    <p:sldId id="351" r:id="rId9"/>
    <p:sldId id="350" r:id="rId10"/>
    <p:sldId id="345" r:id="rId11"/>
    <p:sldId id="352" r:id="rId12"/>
    <p:sldId id="290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微软雅黑" panose="020B0503020204020204" pitchFamily="34" charset="-122"/>
      <p:regular r:id="rId21"/>
      <p:bold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40" autoAdjust="0"/>
  </p:normalViewPr>
  <p:slideViewPr>
    <p:cSldViewPr snapToGrid="0">
      <p:cViewPr varScale="1">
        <p:scale>
          <a:sx n="63" d="100"/>
          <a:sy n="63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2021/10/15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2021/10/15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2021/10/15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91177" y="1038577"/>
            <a:ext cx="7509304" cy="177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9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ARJA: Automated Repair of Java Programs via Multi-Objective Genetic Programming</a:t>
            </a:r>
            <a:endParaRPr lang="zh-CN" altLang="en-US" sz="29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354466" y="2496531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5382008" y="3105673"/>
            <a:ext cx="2235819" cy="45720"/>
            <a:chOff x="4992858" y="2973184"/>
            <a:chExt cx="2981092" cy="4572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梯形 74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+mn-ea"/>
              </a:endParaRPr>
            </a:p>
          </p:txBody>
        </p:sp>
      </p:grpSp>
      <p:sp>
        <p:nvSpPr>
          <p:cNvPr id="42" name="标题 1"/>
          <p:cNvSpPr txBox="1">
            <a:spLocks/>
          </p:cNvSpPr>
          <p:nvPr/>
        </p:nvSpPr>
        <p:spPr>
          <a:xfrm>
            <a:off x="1476375" y="186493"/>
            <a:ext cx="6216521" cy="64293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组会汇报</a:t>
            </a:r>
            <a:endParaRPr lang="zh-CN" altLang="en-US" sz="44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1592016" y="4216018"/>
            <a:ext cx="529458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周旋</a:t>
            </a:r>
            <a:endParaRPr lang="en-US" altLang="zh-CN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    师</a:t>
            </a:r>
            <a:r>
              <a:rPr lang="zh-CN" altLang="en-US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王兴起</a:t>
            </a:r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endParaRPr lang="en-US" altLang="zh-CN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 期</a:t>
            </a:r>
            <a:r>
              <a:rPr lang="zh-CN" altLang="en-US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四、不足和展望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96EFEC-8F18-4A02-B354-AE891C584B00}"/>
              </a:ext>
            </a:extLst>
          </p:cNvPr>
          <p:cNvSpPr txBox="1"/>
          <p:nvPr/>
        </p:nvSpPr>
        <p:spPr>
          <a:xfrm>
            <a:off x="1076960" y="1320800"/>
            <a:ext cx="677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修复的</a:t>
            </a:r>
            <a:r>
              <a:rPr lang="en-US" altLang="zh-CN" sz="2400"/>
              <a:t>bug</a:t>
            </a:r>
            <a:r>
              <a:rPr lang="zh-CN" altLang="en-US" sz="2400"/>
              <a:t>仍然比较少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9A633D-5E59-48C6-9206-34156462B550}"/>
              </a:ext>
            </a:extLst>
          </p:cNvPr>
          <p:cNvSpPr txBox="1"/>
          <p:nvPr/>
        </p:nvSpPr>
        <p:spPr>
          <a:xfrm>
            <a:off x="1076960" y="2302610"/>
            <a:ext cx="677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与修复模板配套使用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6260916-590F-4040-80A4-F8CF73A47F9A}"/>
              </a:ext>
            </a:extLst>
          </p:cNvPr>
          <p:cNvSpPr txBox="1"/>
          <p:nvPr/>
        </p:nvSpPr>
        <p:spPr>
          <a:xfrm>
            <a:off x="1076960" y="3198167"/>
            <a:ext cx="677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GP</a:t>
            </a:r>
            <a:r>
              <a:rPr lang="zh-CN" altLang="en-US" sz="2400"/>
              <a:t>的潜力很大，但是需要优化搜索空间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DA9A94-E830-44B6-80ED-A9EA86D738BE}"/>
              </a:ext>
            </a:extLst>
          </p:cNvPr>
          <p:cNvSpPr txBox="1"/>
          <p:nvPr/>
        </p:nvSpPr>
        <p:spPr>
          <a:xfrm>
            <a:off x="1076960" y="4093724"/>
            <a:ext cx="677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过拟合补丁难以测试</a:t>
            </a:r>
          </a:p>
        </p:txBody>
      </p:sp>
    </p:spTree>
    <p:extLst>
      <p:ext uri="{BB962C8B-B14F-4D97-AF65-F5344CB8AC3E}">
        <p14:creationId xmlns:p14="http://schemas.microsoft.com/office/powerpoint/2010/main" val="2543879440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164"/>
          <p:cNvSpPr>
            <a:spLocks noChangeArrowheads="1"/>
          </p:cNvSpPr>
          <p:nvPr/>
        </p:nvSpPr>
        <p:spPr bwMode="auto">
          <a:xfrm>
            <a:off x="651272" y="2995729"/>
            <a:ext cx="738531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直角三角形 42"/>
          <p:cNvSpPr/>
          <p:nvPr/>
        </p:nvSpPr>
        <p:spPr>
          <a:xfrm flipH="1" flipV="1">
            <a:off x="7177368" y="1"/>
            <a:ext cx="1966632" cy="2218765"/>
          </a:xfrm>
          <a:prstGeom prst="rtTriangl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flipV="1">
            <a:off x="8180784" y="6010275"/>
            <a:ext cx="947740" cy="852668"/>
            <a:chOff x="10907712" y="6029319"/>
            <a:chExt cx="1263653" cy="852668"/>
          </a:xfrm>
        </p:grpSpPr>
        <p:grpSp>
          <p:nvGrpSpPr>
            <p:cNvPr id="77" name="组合 136"/>
            <p:cNvGrpSpPr>
              <a:grpSpLocks/>
            </p:cNvGrpSpPr>
            <p:nvPr/>
          </p:nvGrpSpPr>
          <p:grpSpPr bwMode="auto">
            <a:xfrm flipH="1" flipV="1">
              <a:off x="10907712" y="6029319"/>
              <a:ext cx="1263651" cy="412768"/>
              <a:chOff x="704462" y="4103022"/>
              <a:chExt cx="897162" cy="29347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704462" y="4103032"/>
                <a:ext cx="279518" cy="2799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13284" y="4103022"/>
                <a:ext cx="279518" cy="27991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322106" y="4116579"/>
                <a:ext cx="279518" cy="279919"/>
              </a:xfrm>
              <a:prstGeom prst="rect">
                <a:avLst/>
              </a:prstGeom>
              <a:solidFill>
                <a:srgbClr val="D1D2D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 bwMode="auto">
            <a:xfrm flipV="1">
              <a:off x="11777664" y="6488287"/>
              <a:ext cx="393701" cy="3937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99CC3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92"/>
          <p:cNvGrpSpPr>
            <a:grpSpLocks/>
          </p:cNvGrpSpPr>
          <p:nvPr/>
        </p:nvGrpSpPr>
        <p:grpSpPr bwMode="auto">
          <a:xfrm>
            <a:off x="0" y="0"/>
            <a:ext cx="2902744" cy="1287462"/>
            <a:chOff x="87085" y="3799078"/>
            <a:chExt cx="2749422" cy="914920"/>
          </a:xfrm>
        </p:grpSpPr>
        <p:sp>
          <p:nvSpPr>
            <p:cNvPr id="91" name="矩形 90"/>
            <p:cNvSpPr/>
            <p:nvPr/>
          </p:nvSpPr>
          <p:spPr>
            <a:xfrm>
              <a:off x="87085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96085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3957" y="4434220"/>
              <a:ext cx="280807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012956" y="4434220"/>
              <a:ext cx="279679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321956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630956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938829" y="4434220"/>
              <a:ext cx="280806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247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556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03957" y="4116085"/>
              <a:ext cx="280807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12956" y="4116085"/>
              <a:ext cx="279679" cy="280907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21956" y="4116085"/>
              <a:ext cx="279679" cy="280907"/>
            </a:xfrm>
            <a:prstGeom prst="rect">
              <a:avLst/>
            </a:prstGeom>
            <a:solidFill>
              <a:srgbClr val="D1D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630956" y="4116085"/>
              <a:ext cx="279679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03957" y="3799078"/>
              <a:ext cx="280807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012956" y="3799078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87085" y="3799078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7870623" y="3454918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894181" y="4080089"/>
            <a:ext cx="2235819" cy="45720"/>
            <a:chOff x="4992858" y="2973184"/>
            <a:chExt cx="2981092" cy="45720"/>
          </a:xfrm>
        </p:grpSpPr>
        <p:cxnSp>
          <p:nvCxnSpPr>
            <p:cNvPr id="40" name="直接连接符 39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梯形 41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531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5" name="组合 74"/>
          <p:cNvGrpSpPr>
            <a:grpSpLocks/>
          </p:cNvGrpSpPr>
          <p:nvPr/>
        </p:nvGrpSpPr>
        <p:grpSpPr bwMode="auto">
          <a:xfrm>
            <a:off x="525847" y="1262345"/>
            <a:ext cx="414337" cy="369888"/>
            <a:chOff x="1764538" y="1892300"/>
            <a:chExt cx="3518663" cy="3073400"/>
          </a:xfrm>
        </p:grpSpPr>
        <p:sp>
          <p:nvSpPr>
            <p:cNvPr id="46" name="矩形 45"/>
            <p:cNvSpPr/>
            <p:nvPr/>
          </p:nvSpPr>
          <p:spPr>
            <a:xfrm rot="2700000">
              <a:off x="2644904" y="2323518"/>
              <a:ext cx="2202816" cy="221096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47" name="任意多边形 5"/>
            <p:cNvSpPr/>
            <p:nvPr/>
          </p:nvSpPr>
          <p:spPr>
            <a:xfrm rot="2700000">
              <a:off x="2209612" y="1892111"/>
              <a:ext cx="3073400" cy="3073778"/>
            </a:xfrm>
            <a:custGeom>
              <a:avLst/>
              <a:gdLst>
                <a:gd name="connsiteX0" fmla="*/ 0 w 3073400"/>
                <a:gd name="connsiteY0" fmla="*/ 0 h 3073400"/>
                <a:gd name="connsiteX1" fmla="*/ 954233 w 3073400"/>
                <a:gd name="connsiteY1" fmla="*/ 0 h 3073400"/>
                <a:gd name="connsiteX2" fmla="*/ 954233 w 3073400"/>
                <a:gd name="connsiteY2" fmla="*/ 206379 h 3073400"/>
                <a:gd name="connsiteX3" fmla="*/ 206379 w 3073400"/>
                <a:gd name="connsiteY3" fmla="*/ 206379 h 3073400"/>
                <a:gd name="connsiteX4" fmla="*/ 206379 w 3073400"/>
                <a:gd name="connsiteY4" fmla="*/ 2867021 h 3073400"/>
                <a:gd name="connsiteX5" fmla="*/ 2867021 w 3073400"/>
                <a:gd name="connsiteY5" fmla="*/ 2867021 h 3073400"/>
                <a:gd name="connsiteX6" fmla="*/ 2867021 w 3073400"/>
                <a:gd name="connsiteY6" fmla="*/ 2119167 h 3073400"/>
                <a:gd name="connsiteX7" fmla="*/ 3073400 w 3073400"/>
                <a:gd name="connsiteY7" fmla="*/ 2119167 h 3073400"/>
                <a:gd name="connsiteX8" fmla="*/ 3073400 w 3073400"/>
                <a:gd name="connsiteY8" fmla="*/ 3073400 h 3073400"/>
                <a:gd name="connsiteX9" fmla="*/ 0 w 3073400"/>
                <a:gd name="connsiteY9" fmla="*/ 30734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73400" h="3073400">
                  <a:moveTo>
                    <a:pt x="0" y="0"/>
                  </a:moveTo>
                  <a:lnTo>
                    <a:pt x="954233" y="0"/>
                  </a:lnTo>
                  <a:lnTo>
                    <a:pt x="954233" y="206379"/>
                  </a:lnTo>
                  <a:lnTo>
                    <a:pt x="206379" y="206379"/>
                  </a:lnTo>
                  <a:lnTo>
                    <a:pt x="206379" y="2867021"/>
                  </a:lnTo>
                  <a:lnTo>
                    <a:pt x="2867021" y="2867021"/>
                  </a:lnTo>
                  <a:lnTo>
                    <a:pt x="2867021" y="2119167"/>
                  </a:lnTo>
                  <a:lnTo>
                    <a:pt x="3073400" y="2119167"/>
                  </a:lnTo>
                  <a:lnTo>
                    <a:pt x="3073400" y="3073400"/>
                  </a:lnTo>
                  <a:lnTo>
                    <a:pt x="0" y="307340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48" name="任意多边形 6"/>
            <p:cNvSpPr/>
            <p:nvPr/>
          </p:nvSpPr>
          <p:spPr>
            <a:xfrm rot="2700000">
              <a:off x="1754646" y="2970630"/>
              <a:ext cx="936524" cy="916741"/>
            </a:xfrm>
            <a:custGeom>
              <a:avLst/>
              <a:gdLst>
                <a:gd name="connsiteX0" fmla="*/ 0 w 923477"/>
                <a:gd name="connsiteY0" fmla="*/ 0 h 923477"/>
                <a:gd name="connsiteX1" fmla="*/ 206379 w 923477"/>
                <a:gd name="connsiteY1" fmla="*/ 0 h 923477"/>
                <a:gd name="connsiteX2" fmla="*/ 206379 w 923477"/>
                <a:gd name="connsiteY2" fmla="*/ 717098 h 923477"/>
                <a:gd name="connsiteX3" fmla="*/ 923477 w 923477"/>
                <a:gd name="connsiteY3" fmla="*/ 717098 h 923477"/>
                <a:gd name="connsiteX4" fmla="*/ 923477 w 923477"/>
                <a:gd name="connsiteY4" fmla="*/ 923477 h 923477"/>
                <a:gd name="connsiteX5" fmla="*/ 0 w 923477"/>
                <a:gd name="connsiteY5" fmla="*/ 923477 h 92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3477" h="923477">
                  <a:moveTo>
                    <a:pt x="0" y="0"/>
                  </a:moveTo>
                  <a:lnTo>
                    <a:pt x="206379" y="0"/>
                  </a:lnTo>
                  <a:lnTo>
                    <a:pt x="206379" y="717098"/>
                  </a:lnTo>
                  <a:lnTo>
                    <a:pt x="923477" y="717098"/>
                  </a:lnTo>
                  <a:lnTo>
                    <a:pt x="923477" y="923477"/>
                  </a:lnTo>
                  <a:lnTo>
                    <a:pt x="0" y="923477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49" name="文本框 78"/>
            <p:cNvSpPr txBox="1">
              <a:spLocks noChangeArrowheads="1"/>
            </p:cNvSpPr>
            <p:nvPr/>
          </p:nvSpPr>
          <p:spPr bwMode="auto">
            <a:xfrm>
              <a:off x="4614913" y="2751890"/>
              <a:ext cx="510511" cy="139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defTabSz="457200"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endParaRPr lang="zh-CN" altLang="en-US" sz="27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476634" y="2032283"/>
            <a:ext cx="504825" cy="506412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76633" y="2943507"/>
            <a:ext cx="504825" cy="504825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84"/>
          <p:cNvSpPr txBox="1">
            <a:spLocks noChangeArrowheads="1"/>
          </p:cNvSpPr>
          <p:nvPr/>
        </p:nvSpPr>
        <p:spPr bwMode="auto">
          <a:xfrm>
            <a:off x="1136106" y="1916157"/>
            <a:ext cx="2623711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zh-CN" altLang="en-US" b="1">
                <a:latin typeface="微软雅黑" pitchFamily="34" charset="-122"/>
                <a:ea typeface="微软雅黑" pitchFamily="34" charset="-122"/>
                <a:cs typeface="方正小标宋简体"/>
              </a:rPr>
              <a:t>研究背景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  <p:sp>
        <p:nvSpPr>
          <p:cNvPr id="56" name="文本框 106"/>
          <p:cNvSpPr txBox="1">
            <a:spLocks noChangeArrowheads="1"/>
          </p:cNvSpPr>
          <p:nvPr/>
        </p:nvSpPr>
        <p:spPr bwMode="auto">
          <a:xfrm>
            <a:off x="1145151" y="2799272"/>
            <a:ext cx="162095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微软雅黑" pitchFamily="34" charset="-122"/>
                <a:ea typeface="微软雅黑" pitchFamily="34" charset="-122"/>
                <a:cs typeface="方正小标宋简体"/>
              </a:rPr>
              <a:t>研究方法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  <p:sp>
        <p:nvSpPr>
          <p:cNvPr id="58" name="矩形 1"/>
          <p:cNvSpPr>
            <a:spLocks noChangeArrowheads="1"/>
          </p:cNvSpPr>
          <p:nvPr/>
        </p:nvSpPr>
        <p:spPr bwMode="auto">
          <a:xfrm>
            <a:off x="1136105" y="119561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方正小标宋简体"/>
              </a:rPr>
              <a:t>主要工作汇报</a:t>
            </a:r>
          </a:p>
        </p:txBody>
      </p:sp>
      <p:sp>
        <p:nvSpPr>
          <p:cNvPr id="60" name="椭圆 59"/>
          <p:cNvSpPr/>
          <p:nvPr/>
        </p:nvSpPr>
        <p:spPr>
          <a:xfrm>
            <a:off x="5131772" y="2032283"/>
            <a:ext cx="504825" cy="506413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8"/>
          <p:cNvSpPr>
            <a:spLocks noChangeArrowheads="1"/>
          </p:cNvSpPr>
          <p:nvPr/>
        </p:nvSpPr>
        <p:spPr bwMode="auto">
          <a:xfrm>
            <a:off x="576647" y="1268695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</a:p>
        </p:txBody>
      </p:sp>
      <p:sp>
        <p:nvSpPr>
          <p:cNvPr id="74" name="矩形 141"/>
          <p:cNvSpPr>
            <a:spLocks noChangeArrowheads="1"/>
          </p:cNvSpPr>
          <p:nvPr/>
        </p:nvSpPr>
        <p:spPr bwMode="auto">
          <a:xfrm>
            <a:off x="4639556" y="1242288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</a:p>
        </p:txBody>
      </p:sp>
      <p:sp>
        <p:nvSpPr>
          <p:cNvPr id="75" name="椭圆 74"/>
          <p:cNvSpPr/>
          <p:nvPr/>
        </p:nvSpPr>
        <p:spPr>
          <a:xfrm>
            <a:off x="511541" y="3901516"/>
            <a:ext cx="506412" cy="506412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106"/>
          <p:cNvSpPr txBox="1">
            <a:spLocks noChangeArrowheads="1"/>
          </p:cNvSpPr>
          <p:nvPr/>
        </p:nvSpPr>
        <p:spPr bwMode="auto">
          <a:xfrm>
            <a:off x="1136106" y="3745374"/>
            <a:ext cx="1980029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方正小标宋简体"/>
              </a:rPr>
              <a:t>研究创新点</a:t>
            </a:r>
          </a:p>
        </p:txBody>
      </p:sp>
      <p:sp>
        <p:nvSpPr>
          <p:cNvPr id="77" name="椭圆 76"/>
          <p:cNvSpPr/>
          <p:nvPr/>
        </p:nvSpPr>
        <p:spPr>
          <a:xfrm>
            <a:off x="511541" y="4893671"/>
            <a:ext cx="506412" cy="506412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106"/>
          <p:cNvSpPr txBox="1">
            <a:spLocks noChangeArrowheads="1"/>
          </p:cNvSpPr>
          <p:nvPr/>
        </p:nvSpPr>
        <p:spPr bwMode="auto">
          <a:xfrm>
            <a:off x="1136105" y="4737529"/>
            <a:ext cx="162095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微软雅黑" pitchFamily="34" charset="-122"/>
                <a:ea typeface="微软雅黑" pitchFamily="34" charset="-122"/>
                <a:cs typeface="方正小标宋简体"/>
              </a:rPr>
              <a:t>研究结论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  <p:sp>
        <p:nvSpPr>
          <p:cNvPr id="36" name="文本框 84">
            <a:extLst>
              <a:ext uri="{FF2B5EF4-FFF2-40B4-BE49-F238E27FC236}">
                <a16:creationId xmlns:a16="http://schemas.microsoft.com/office/drawing/2014/main" id="{3D821692-98D1-4E32-A74B-609E05237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237" y="1915206"/>
            <a:ext cx="2623711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zh-CN" altLang="en-US" b="1">
                <a:latin typeface="微软雅黑" pitchFamily="34" charset="-122"/>
                <a:ea typeface="微软雅黑" pitchFamily="34" charset="-122"/>
                <a:cs typeface="方正小标宋简体"/>
              </a:rPr>
              <a:t>不足和展望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1141843437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一、研究背景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532DAD-CB38-4317-AE06-BCB4CE6C1B28}"/>
              </a:ext>
            </a:extLst>
          </p:cNvPr>
          <p:cNvSpPr txBox="1"/>
          <p:nvPr/>
        </p:nvSpPr>
        <p:spPr>
          <a:xfrm>
            <a:off x="1460806" y="2148840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+mn-ea"/>
              </a:rPr>
              <a:t>GenProg</a:t>
            </a:r>
            <a:r>
              <a:rPr lang="zh-CN" altLang="en-US" sz="2400">
                <a:latin typeface="+mn-ea"/>
              </a:rPr>
              <a:t>修复</a:t>
            </a:r>
            <a:r>
              <a:rPr lang="en-US" altLang="zh-CN" sz="2400">
                <a:latin typeface="+mn-ea"/>
              </a:rPr>
              <a:t>Java</a:t>
            </a:r>
            <a:r>
              <a:rPr lang="zh-CN" altLang="en-US" sz="2400">
                <a:latin typeface="+mn-ea"/>
              </a:rPr>
              <a:t>程序性能不完全满意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6095DF-F5C4-4C00-BE4B-B8FC87934E26}"/>
              </a:ext>
            </a:extLst>
          </p:cNvPr>
          <p:cNvSpPr txBox="1"/>
          <p:nvPr/>
        </p:nvSpPr>
        <p:spPr>
          <a:xfrm>
            <a:off x="1460806" y="2824480"/>
            <a:ext cx="6850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+mn-ea"/>
              </a:rPr>
              <a:t>Multi-Objective Genetic Programming</a:t>
            </a:r>
            <a:r>
              <a:rPr lang="zh-CN" altLang="en-US" sz="2400">
                <a:latin typeface="+mn-ea"/>
              </a:rPr>
              <a:t>：</a:t>
            </a:r>
            <a:r>
              <a:rPr lang="en-US" altLang="zh-CN" sz="2400">
                <a:latin typeface="+mn-ea"/>
              </a:rPr>
              <a:t>NSGA2</a:t>
            </a:r>
            <a:endParaRPr lang="zh-CN" altLang="en-US" sz="2400">
              <a:latin typeface="+mn-ea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DDDDDD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一、研究背景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DDDDDD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532DAD-CB38-4317-AE06-BCB4CE6C1B28}"/>
              </a:ext>
            </a:extLst>
          </p:cNvPr>
          <p:cNvSpPr txBox="1"/>
          <p:nvPr/>
        </p:nvSpPr>
        <p:spPr>
          <a:xfrm>
            <a:off x="1460806" y="1842154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High-Granularity Patch Representation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6095DF-F5C4-4C00-BE4B-B8FC87934E26}"/>
              </a:ext>
            </a:extLst>
          </p:cNvPr>
          <p:cNvSpPr txBox="1"/>
          <p:nvPr/>
        </p:nvSpPr>
        <p:spPr>
          <a:xfrm>
            <a:off x="1460806" y="2376545"/>
            <a:ext cx="6850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Limitation with Respect to Multi-Edit Patches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4020202020204" pitchFamily="34" charset="0"/>
                <a:cs typeface="+mn-cs"/>
              </a:rPr>
              <a:t>NSGA2</a:t>
            </a:r>
            <a:r>
              <a:rPr kumimoji="0" lang="zh-CN" altLang="zh-CN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 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6030504020204" pitchFamily="34" charset="0"/>
                <a:cs typeface="+mn-cs"/>
              </a:rPr>
              <a:t>NSGA2</a:t>
            </a:r>
            <a:r>
              <a:rPr kumimoji="0" lang="zh-CN" altLang="zh-CN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 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34BCD6-76A2-4A47-8438-C03FEA9FD799}"/>
              </a:ext>
            </a:extLst>
          </p:cNvPr>
          <p:cNvSpPr txBox="1"/>
          <p:nvPr/>
        </p:nvSpPr>
        <p:spPr>
          <a:xfrm>
            <a:off x="899165" y="1239520"/>
            <a:ext cx="355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GenProg</a:t>
            </a:r>
            <a:r>
              <a:rPr lang="zh-CN" altLang="en-US" sz="2400">
                <a:latin typeface="+mn-ea"/>
              </a:rPr>
              <a:t>的潜在限制：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C0BD1C-7953-4E31-9A8A-6347E66A05DE}"/>
              </a:ext>
            </a:extLst>
          </p:cNvPr>
          <p:cNvSpPr txBox="1"/>
          <p:nvPr/>
        </p:nvSpPr>
        <p:spPr>
          <a:xfrm>
            <a:off x="1460806" y="3280268"/>
            <a:ext cx="685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Expensive Fitness Evaluation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149E1F-A05A-4571-BBA1-EE33CD38B87D}"/>
              </a:ext>
            </a:extLst>
          </p:cNvPr>
          <p:cNvSpPr txBox="1"/>
          <p:nvPr/>
        </p:nvSpPr>
        <p:spPr>
          <a:xfrm>
            <a:off x="1460806" y="4111265"/>
            <a:ext cx="685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Limited Utilization of Existing Code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958B02-0A76-4368-A163-13855DB23B88}"/>
              </a:ext>
            </a:extLst>
          </p:cNvPr>
          <p:cNvSpPr txBox="1"/>
          <p:nvPr/>
        </p:nvSpPr>
        <p:spPr>
          <a:xfrm>
            <a:off x="1460806" y="4885804"/>
            <a:ext cx="6850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Limited Utilization of Constraints Enforced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by the Compiler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98481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62ED78-0EAE-435F-B15D-14BA60CF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797"/>
            <a:ext cx="9144000" cy="582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1419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7B985F-E6BA-4D15-B77A-5F4B0A70CCC2}"/>
              </a:ext>
            </a:extLst>
          </p:cNvPr>
          <p:cNvSpPr txBox="1"/>
          <p:nvPr/>
        </p:nvSpPr>
        <p:spPr>
          <a:xfrm>
            <a:off x="406400" y="1117741"/>
            <a:ext cx="263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名词说明：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9487E8-04C6-4CAE-87A0-4EE74255318B}"/>
              </a:ext>
            </a:extLst>
          </p:cNvPr>
          <p:cNvSpPr txBox="1"/>
          <p:nvPr/>
        </p:nvSpPr>
        <p:spPr>
          <a:xfrm>
            <a:off x="406400" y="1949555"/>
            <a:ext cx="769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+mn-ea"/>
              </a:rPr>
              <a:t>seed statements</a:t>
            </a:r>
            <a:r>
              <a:rPr lang="zh-CN" altLang="en-US" sz="2400">
                <a:latin typeface="+mn-ea"/>
              </a:rPr>
              <a:t>：任何</a:t>
            </a:r>
            <a:r>
              <a:rPr lang="en-US" altLang="zh-CN" sz="2400">
                <a:latin typeface="+mn-ea"/>
              </a:rPr>
              <a:t>junit</a:t>
            </a:r>
            <a:r>
              <a:rPr lang="zh-CN" altLang="en-US" sz="2400">
                <a:latin typeface="+mn-ea"/>
              </a:rPr>
              <a:t>测试用例执行过的语句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E2E2DF-58FF-465D-B448-4CD21D72E382}"/>
              </a:ext>
            </a:extLst>
          </p:cNvPr>
          <p:cNvSpPr txBox="1"/>
          <p:nvPr/>
        </p:nvSpPr>
        <p:spPr>
          <a:xfrm>
            <a:off x="406400" y="2660755"/>
            <a:ext cx="8402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+mn-ea"/>
              </a:rPr>
              <a:t>ingredient statements</a:t>
            </a:r>
            <a:r>
              <a:rPr lang="zh-CN" altLang="en-US" sz="2400">
                <a:latin typeface="+mn-ea"/>
              </a:rPr>
              <a:t>：将要被用来替换和插入的语句的集合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51397A-F88E-4959-8DEA-3BF6493B6EFE}"/>
              </a:ext>
            </a:extLst>
          </p:cNvPr>
          <p:cNvSpPr txBox="1"/>
          <p:nvPr/>
        </p:nvSpPr>
        <p:spPr>
          <a:xfrm>
            <a:off x="406400" y="3922589"/>
            <a:ext cx="8402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补丁 </a:t>
            </a:r>
            <a:r>
              <a:rPr lang="en-US" altLang="zh-CN" sz="2400">
                <a:latin typeface="+mn-ea"/>
              </a:rPr>
              <a:t>x</a:t>
            </a:r>
            <a:r>
              <a:rPr lang="zh-CN" altLang="en-US" sz="2400">
                <a:latin typeface="+mn-ea"/>
              </a:rPr>
              <a:t>：</a:t>
            </a:r>
            <a:r>
              <a:rPr lang="en-US" altLang="zh-CN" sz="2400">
                <a:latin typeface="+mn-ea"/>
              </a:rPr>
              <a:t>x = (b,u,v),</a:t>
            </a:r>
            <a:r>
              <a:rPr lang="zh-CN" altLang="en-US" sz="2400">
                <a:latin typeface="+mn-ea"/>
              </a:rPr>
              <a:t> </a:t>
            </a:r>
            <a:r>
              <a:rPr lang="en-US" altLang="zh-CN" sz="2400">
                <a:latin typeface="+mn-ea"/>
              </a:rPr>
              <a:t>b</a:t>
            </a:r>
            <a:r>
              <a:rPr lang="zh-CN" altLang="en-US" sz="2400">
                <a:latin typeface="+mn-ea"/>
              </a:rPr>
              <a:t>有</a:t>
            </a:r>
            <a:r>
              <a:rPr lang="en-US" altLang="zh-CN" sz="2400">
                <a:latin typeface="+mn-ea"/>
              </a:rPr>
              <a:t>0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1</a:t>
            </a:r>
            <a:r>
              <a:rPr lang="zh-CN" altLang="en-US" sz="2400">
                <a:latin typeface="+mn-ea"/>
              </a:rPr>
              <a:t>表示，为</a:t>
            </a:r>
            <a:r>
              <a:rPr lang="en-US" altLang="zh-CN" sz="2400">
                <a:latin typeface="+mn-ea"/>
              </a:rPr>
              <a:t>x</a:t>
            </a:r>
            <a:r>
              <a:rPr lang="zh-CN" altLang="en-US" sz="2400">
                <a:latin typeface="+mn-ea"/>
              </a:rPr>
              <a:t>是否选择在第</a:t>
            </a:r>
            <a:r>
              <a:rPr lang="en-US" altLang="zh-CN" sz="2400">
                <a:latin typeface="+mn-ea"/>
              </a:rPr>
              <a:t>j</a:t>
            </a:r>
            <a:r>
              <a:rPr lang="zh-CN" altLang="en-US" sz="2400">
                <a:latin typeface="+mn-ea"/>
              </a:rPr>
              <a:t>个修改点编辑错误语句。</a:t>
            </a:r>
            <a:r>
              <a:rPr lang="en-US" altLang="zh-CN" sz="2400">
                <a:latin typeface="+mn-ea"/>
              </a:rPr>
              <a:t>u</a:t>
            </a:r>
            <a:r>
              <a:rPr lang="zh-CN" altLang="en-US" sz="2400">
                <a:latin typeface="+mn-ea"/>
              </a:rPr>
              <a:t>是一个关于操作的向量。</a:t>
            </a:r>
            <a:r>
              <a:rPr lang="en-US" altLang="zh-CN" sz="2400">
                <a:latin typeface="+mn-ea"/>
              </a:rPr>
              <a:t>uj = 2,</a:t>
            </a:r>
            <a:r>
              <a:rPr lang="zh-CN" altLang="en-US" sz="2400">
                <a:latin typeface="+mn-ea"/>
              </a:rPr>
              <a:t>表示在</a:t>
            </a:r>
            <a:r>
              <a:rPr lang="en-US" altLang="zh-CN" sz="2400">
                <a:latin typeface="+mn-ea"/>
              </a:rPr>
              <a:t>j</a:t>
            </a:r>
            <a:r>
              <a:rPr lang="zh-CN" altLang="en-US" sz="2400">
                <a:latin typeface="+mn-ea"/>
              </a:rPr>
              <a:t>号的修改点采用替换操作。 </a:t>
            </a:r>
            <a:r>
              <a:rPr lang="en-US" altLang="zh-CN" sz="2400">
                <a:latin typeface="+mn-ea"/>
              </a:rPr>
              <a:t>v</a:t>
            </a:r>
            <a:r>
              <a:rPr lang="zh-CN" altLang="en-US" sz="2400">
                <a:latin typeface="+mn-ea"/>
              </a:rPr>
              <a:t>就是找第</a:t>
            </a:r>
            <a:r>
              <a:rPr lang="en-US" altLang="zh-CN" sz="2400">
                <a:latin typeface="+mn-ea"/>
              </a:rPr>
              <a:t>j</a:t>
            </a:r>
            <a:r>
              <a:rPr lang="zh-CN" altLang="en-US" sz="2400">
                <a:latin typeface="+mn-ea"/>
              </a:rPr>
              <a:t>个修改点对应的成分集合的成分语句的序号</a:t>
            </a:r>
          </a:p>
        </p:txBody>
      </p:sp>
    </p:spTree>
    <p:extLst>
      <p:ext uri="{BB962C8B-B14F-4D97-AF65-F5344CB8AC3E}">
        <p14:creationId xmlns:p14="http://schemas.microsoft.com/office/powerpoint/2010/main" val="161971781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20AD09-6F71-4771-97B8-85401F1AC1A3}"/>
              </a:ext>
            </a:extLst>
          </p:cNvPr>
          <p:cNvSpPr txBox="1"/>
          <p:nvPr/>
        </p:nvSpPr>
        <p:spPr>
          <a:xfrm>
            <a:off x="846917" y="1198880"/>
            <a:ext cx="7250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Scope Determination</a:t>
            </a:r>
            <a:r>
              <a:rPr lang="zh-CN" altLang="en-US" sz="2400">
                <a:latin typeface="+mn-ea"/>
              </a:rPr>
              <a:t>：将出现</a:t>
            </a:r>
            <a:r>
              <a:rPr lang="en-US" altLang="zh-CN" sz="2400">
                <a:latin typeface="+mn-ea"/>
              </a:rPr>
              <a:t>bug</a:t>
            </a:r>
            <a:r>
              <a:rPr lang="zh-CN" altLang="en-US" sz="2400">
                <a:latin typeface="+mn-ea"/>
              </a:rPr>
              <a:t>的语句的类、方法加入到范围中。而且会把它们可见的变量和方法也加入到定位的范围中。</a:t>
            </a:r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例如：方法中的参数、定义的局部变量、可以访问的直接变量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C1101F-BE4E-4B28-9CCB-08CBEED795A8}"/>
              </a:ext>
            </a:extLst>
          </p:cNvPr>
          <p:cNvSpPr txBox="1"/>
          <p:nvPr/>
        </p:nvSpPr>
        <p:spPr>
          <a:xfrm>
            <a:off x="899165" y="3606800"/>
            <a:ext cx="513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Fitness Evaluation</a:t>
            </a:r>
            <a:r>
              <a:rPr lang="zh-CN" altLang="en-US" sz="2400">
                <a:latin typeface="+mn-ea"/>
              </a:rPr>
              <a:t>：目标是同时减小以下的值</a:t>
            </a:r>
            <a:endParaRPr lang="en-US" altLang="zh-CN" sz="2400">
              <a:latin typeface="+mn-ea"/>
            </a:endParaRPr>
          </a:p>
          <a:p>
            <a:endParaRPr lang="zh-CN" altLang="en-US" sz="2400">
              <a:latin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56579C9-F991-43F0-83B0-577EBC2F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58" y="4692332"/>
            <a:ext cx="1905000" cy="8667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21269F6-63A3-4B6A-849D-7668F306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665" y="4692332"/>
            <a:ext cx="53911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5622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三、研究创新点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AA3BA1-01E6-4542-A6FC-1A35B5442E84}"/>
              </a:ext>
            </a:extLst>
          </p:cNvPr>
          <p:cNvSpPr txBox="1"/>
          <p:nvPr/>
        </p:nvSpPr>
        <p:spPr>
          <a:xfrm>
            <a:off x="790958" y="1300480"/>
            <a:ext cx="70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Test filtering</a:t>
            </a:r>
            <a:r>
              <a:rPr lang="zh-CN" altLang="en-US" sz="2400">
                <a:latin typeface="+mn-ea"/>
              </a:rPr>
              <a:t>：提高适应度计算时的效率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FD5C57-A1C7-4B0D-B377-C863E9659D9F}"/>
              </a:ext>
            </a:extLst>
          </p:cNvPr>
          <p:cNvSpPr txBox="1"/>
          <p:nvPr/>
        </p:nvSpPr>
        <p:spPr>
          <a:xfrm>
            <a:off x="818938" y="2164080"/>
            <a:ext cx="7187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Ingredient Screening</a:t>
            </a:r>
            <a:r>
              <a:rPr lang="zh-CN" altLang="en-US" sz="2400">
                <a:latin typeface="+mn-ea"/>
              </a:rPr>
              <a:t>：</a:t>
            </a:r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成分模式指定范围：</a:t>
            </a:r>
            <a:r>
              <a:rPr lang="en-US" altLang="zh-CN" sz="2400">
                <a:latin typeface="+mn-ea"/>
              </a:rPr>
              <a:t>File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Package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Application  (bug </a:t>
            </a:r>
            <a:r>
              <a:rPr lang="zh-CN" altLang="en-US" sz="2400">
                <a:latin typeface="+mn-ea"/>
              </a:rPr>
              <a:t>语句所在的位置的范围</a:t>
            </a:r>
            <a:r>
              <a:rPr lang="en-US" altLang="zh-CN" sz="2400">
                <a:latin typeface="+mn-ea"/>
              </a:rPr>
              <a:t>)</a:t>
            </a:r>
          </a:p>
          <a:p>
            <a:endParaRPr lang="en-US" altLang="zh-CN" sz="2400">
              <a:latin typeface="+mn-ea"/>
            </a:endParaRPr>
          </a:p>
          <a:p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成分筛选（在指定范围内）：</a:t>
            </a:r>
            <a:endParaRPr lang="en-US" altLang="zh-CN" sz="240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+mn-ea"/>
              </a:rPr>
              <a:t>Direct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+mn-ea"/>
              </a:rPr>
              <a:t>Type Matching Based Approach</a:t>
            </a:r>
            <a:endParaRPr lang="zh-CN" alt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655578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四、研究结论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96EFEC-8F18-4A02-B354-AE891C584B00}"/>
              </a:ext>
            </a:extLst>
          </p:cNvPr>
          <p:cNvSpPr txBox="1"/>
          <p:nvPr/>
        </p:nvSpPr>
        <p:spPr>
          <a:xfrm>
            <a:off x="1076960" y="1320800"/>
            <a:ext cx="6776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+mn-ea"/>
              </a:rPr>
              <a:t>Type Matching Based Approach</a:t>
            </a:r>
            <a:r>
              <a:rPr lang="zh-CN" altLang="en-US" sz="2400">
                <a:latin typeface="+mn-ea"/>
              </a:rPr>
              <a:t>：提高了修复</a:t>
            </a:r>
            <a:r>
              <a:rPr lang="en-US" altLang="zh-CN" sz="2400">
                <a:latin typeface="+mn-ea"/>
              </a:rPr>
              <a:t>bug</a:t>
            </a:r>
            <a:r>
              <a:rPr lang="zh-CN" altLang="en-US" sz="2400">
                <a:latin typeface="+mn-ea"/>
              </a:rPr>
              <a:t>的潜力</a:t>
            </a:r>
            <a:endParaRPr lang="zh-CN" altLang="en-US" sz="24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9A633D-5E59-48C6-9206-34156462B550}"/>
              </a:ext>
            </a:extLst>
          </p:cNvPr>
          <p:cNvSpPr txBox="1"/>
          <p:nvPr/>
        </p:nvSpPr>
        <p:spPr>
          <a:xfrm>
            <a:off x="1076960" y="2372912"/>
            <a:ext cx="677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一种低粒度的补丁表示法：</a:t>
            </a:r>
            <a:r>
              <a:rPr lang="en-US" altLang="zh-CN" sz="2400">
                <a:latin typeface="+mn-ea"/>
              </a:rPr>
              <a:t>x = (b,u,v)</a:t>
            </a:r>
            <a:endParaRPr lang="zh-CN" altLang="en-US" sz="24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884F40-9E1E-4083-A3C1-DE11C8C9D6E2}"/>
              </a:ext>
            </a:extLst>
          </p:cNvPr>
          <p:cNvSpPr txBox="1"/>
          <p:nvPr/>
        </p:nvSpPr>
        <p:spPr>
          <a:xfrm>
            <a:off x="1076960" y="3429000"/>
            <a:ext cx="677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两个目标最小化提高了补丁修复</a:t>
            </a:r>
            <a:r>
              <a:rPr lang="en-US" altLang="zh-CN" sz="2400"/>
              <a:t>bug</a:t>
            </a:r>
            <a:r>
              <a:rPr lang="zh-CN" altLang="en-US" sz="2400"/>
              <a:t>的能力</a:t>
            </a:r>
          </a:p>
        </p:txBody>
      </p:sp>
    </p:spTree>
    <p:extLst>
      <p:ext uri="{BB962C8B-B14F-4D97-AF65-F5344CB8AC3E}">
        <p14:creationId xmlns:p14="http://schemas.microsoft.com/office/powerpoint/2010/main" val="341531664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450</Words>
  <Application>Microsoft Office PowerPoint</Application>
  <PresentationFormat>全屏显示(4:3)</PresentationFormat>
  <Paragraphs>81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Calibri</vt:lpstr>
      <vt:lpstr>微软雅黑</vt:lpstr>
      <vt:lpstr>Calibri Light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刘天成</dc:creator>
  <cp:lastModifiedBy>HDULAB601</cp:lastModifiedBy>
  <cp:revision>201</cp:revision>
  <dcterms:created xsi:type="dcterms:W3CDTF">2018-05-23T18:36:56Z</dcterms:created>
  <dcterms:modified xsi:type="dcterms:W3CDTF">2021-10-15T05:05:41Z</dcterms:modified>
</cp:coreProperties>
</file>