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2" r:id="rId3"/>
    <p:sldId id="294" r:id="rId4"/>
    <p:sldId id="328" r:id="rId5"/>
    <p:sldId id="347" r:id="rId6"/>
    <p:sldId id="348" r:id="rId7"/>
    <p:sldId id="349" r:id="rId8"/>
    <p:sldId id="353" r:id="rId9"/>
    <p:sldId id="354" r:id="rId10"/>
    <p:sldId id="355" r:id="rId11"/>
    <p:sldId id="356" r:id="rId12"/>
    <p:sldId id="357" r:id="rId13"/>
    <p:sldId id="358" r:id="rId14"/>
    <p:sldId id="351" r:id="rId15"/>
    <p:sldId id="359" r:id="rId16"/>
    <p:sldId id="345" r:id="rId17"/>
    <p:sldId id="352" r:id="rId18"/>
    <p:sldId id="29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微软雅黑" panose="020B0503020204020204" pitchFamily="34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2021/10/29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Toward Better Evolutionary Program Repair: An Integrated Approach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7354466" y="2496531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5382008" y="3105673"/>
            <a:ext cx="2235819" cy="45720"/>
            <a:chOff x="4992858" y="2973184"/>
            <a:chExt cx="2981092" cy="4572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梯形 74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+mn-ea"/>
              </a:endParaRP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9BBA4A-EA6E-409B-AA74-D03FF28AB9B1}"/>
              </a:ext>
            </a:extLst>
          </p:cNvPr>
          <p:cNvSpPr txBox="1"/>
          <p:nvPr/>
        </p:nvSpPr>
        <p:spPr>
          <a:xfrm>
            <a:off x="548640" y="2590800"/>
            <a:ext cx="338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i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ACM T SOFTW ENG METH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E83812-86EF-4301-8D4B-EBB537FA0A00}"/>
              </a:ext>
            </a:extLst>
          </p:cNvPr>
          <p:cNvSpPr txBox="1"/>
          <p:nvPr/>
        </p:nvSpPr>
        <p:spPr>
          <a:xfrm>
            <a:off x="657608" y="1117741"/>
            <a:ext cx="728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距离计算结束后，需要补丁对该测试用例的度量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6734DA-2B18-4148-847B-81C44AEE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96" y="1852789"/>
            <a:ext cx="4828184" cy="1576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D42D51-9413-411B-B038-419E202DA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8" y="3821582"/>
            <a:ext cx="6309360" cy="26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589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4B09AC-472C-48CC-932B-D42F050F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8" y="1230373"/>
            <a:ext cx="7391759" cy="13267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C672EB-365E-441B-A462-3D7940560A41}"/>
              </a:ext>
            </a:extLst>
          </p:cNvPr>
          <p:cNvSpPr txBox="1"/>
          <p:nvPr/>
        </p:nvSpPr>
        <p:spPr>
          <a:xfrm>
            <a:off x="657608" y="348488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遗传算子对补丁</a:t>
            </a:r>
            <a:r>
              <a:rPr lang="en-US" altLang="zh-CN"/>
              <a:t>X</a:t>
            </a:r>
            <a:r>
              <a:rPr lang="zh-CN" altLang="en-US"/>
              <a:t>全是用半均匀交叉</a:t>
            </a:r>
          </a:p>
        </p:txBody>
      </p:sp>
    </p:spTree>
    <p:extLst>
      <p:ext uri="{BB962C8B-B14F-4D97-AF65-F5344CB8AC3E}">
        <p14:creationId xmlns:p14="http://schemas.microsoft.com/office/powerpoint/2010/main" val="163371733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C661C8-CE0A-430A-AFB8-89532DD00F80}"/>
              </a:ext>
            </a:extLst>
          </p:cNvPr>
          <p:cNvSpPr txBox="1"/>
          <p:nvPr/>
        </p:nvSpPr>
        <p:spPr>
          <a:xfrm>
            <a:off x="619508" y="1391920"/>
            <a:ext cx="276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过拟合补丁的处理：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1F9322-EA2B-4A18-8D31-F4DF5B9C6C8F}"/>
              </a:ext>
            </a:extLst>
          </p:cNvPr>
          <p:cNvSpPr txBox="1"/>
          <p:nvPr/>
        </p:nvSpPr>
        <p:spPr>
          <a:xfrm>
            <a:off x="619508" y="2153920"/>
            <a:ext cx="777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1. </a:t>
            </a:r>
            <a:r>
              <a:rPr lang="zh-CN" altLang="en-US" sz="2400">
                <a:latin typeface="+mn-ea"/>
              </a:rPr>
              <a:t>检测：假设原程序运行阳性的测试用例都是正确的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B4F267-5037-40F0-BF8C-AA4CC5963CAE}"/>
              </a:ext>
            </a:extLst>
          </p:cNvPr>
          <p:cNvSpPr txBox="1"/>
          <p:nvPr/>
        </p:nvSpPr>
        <p:spPr>
          <a:xfrm>
            <a:off x="846918" y="3007360"/>
            <a:ext cx="6326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方法：</a:t>
            </a:r>
            <a:r>
              <a:rPr lang="en-US" altLang="zh-CN" sz="2400">
                <a:latin typeface="+mn-ea"/>
              </a:rPr>
              <a:t>1. </a:t>
            </a:r>
            <a:r>
              <a:rPr lang="zh-CN" altLang="en-US" sz="2400">
                <a:latin typeface="+mn-ea"/>
              </a:rPr>
              <a:t>保存原程序的</a:t>
            </a:r>
            <a:r>
              <a:rPr lang="en-US" altLang="zh-CN" sz="2400">
                <a:latin typeface="+mn-ea"/>
              </a:rPr>
              <a:t>&lt;input, output&gt;</a:t>
            </a:r>
          </a:p>
          <a:p>
            <a:r>
              <a:rPr lang="en-US" altLang="zh-CN" sz="2400">
                <a:latin typeface="+mn-ea"/>
              </a:rPr>
              <a:t>          2. </a:t>
            </a:r>
            <a:r>
              <a:rPr lang="zh-CN" altLang="en-US" sz="2400">
                <a:latin typeface="+mn-ea"/>
              </a:rPr>
              <a:t>保存修复程序的</a:t>
            </a:r>
            <a:r>
              <a:rPr lang="en-US" altLang="zh-CN" sz="2400">
                <a:latin typeface="+mn-ea"/>
              </a:rPr>
              <a:t>&lt;input, output&gt;</a:t>
            </a:r>
          </a:p>
          <a:p>
            <a:r>
              <a:rPr lang="en-US" altLang="zh-CN" sz="2400">
                <a:latin typeface="+mn-ea"/>
              </a:rPr>
              <a:t>          3. </a:t>
            </a:r>
            <a:r>
              <a:rPr lang="zh-CN" altLang="en-US" sz="2400">
                <a:latin typeface="+mn-ea"/>
              </a:rPr>
              <a:t>二者进行比较</a:t>
            </a:r>
            <a:endParaRPr lang="en-US" altLang="zh-CN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63652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664D40-A95F-4E64-9AC9-529F43554298}"/>
              </a:ext>
            </a:extLst>
          </p:cNvPr>
          <p:cNvSpPr txBox="1"/>
          <p:nvPr/>
        </p:nvSpPr>
        <p:spPr>
          <a:xfrm>
            <a:off x="899165" y="1512894"/>
            <a:ext cx="468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2. </a:t>
            </a:r>
            <a:r>
              <a:rPr lang="zh-CN" altLang="en-US" sz="2400">
                <a:latin typeface="+mn-ea"/>
              </a:rPr>
              <a:t>补丁排序：三个指标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F3CA2F-22DD-4899-AA47-895F2DFD336B}"/>
              </a:ext>
            </a:extLst>
          </p:cNvPr>
          <p:cNvSpPr txBox="1"/>
          <p:nvPr/>
        </p:nvSpPr>
        <p:spPr>
          <a:xfrm>
            <a:off x="899165" y="2278196"/>
            <a:ext cx="840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补丁</a:t>
            </a:r>
            <a:r>
              <a:rPr lang="en-US" altLang="zh-CN" sz="2400">
                <a:latin typeface="+mn-ea"/>
              </a:rPr>
              <a:t>p</a:t>
            </a:r>
            <a:r>
              <a:rPr lang="zh-CN" altLang="en-US" sz="2400">
                <a:latin typeface="+mn-ea"/>
              </a:rPr>
              <a:t>修复的</a:t>
            </a:r>
            <a:r>
              <a:rPr lang="en-US" altLang="zh-CN" sz="2400">
                <a:latin typeface="+mn-ea"/>
              </a:rPr>
              <a:t>LBS</a:t>
            </a:r>
            <a:r>
              <a:rPr lang="zh-CN" altLang="en-US" sz="2400">
                <a:latin typeface="+mn-ea"/>
              </a:rPr>
              <a:t>怀疑度之和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92D261-C5F5-44B4-81E1-6884D00F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5" y="2010119"/>
            <a:ext cx="2371725" cy="10382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C894188-A6EE-4EAB-88FE-5696F2A56470}"/>
              </a:ext>
            </a:extLst>
          </p:cNvPr>
          <p:cNvSpPr txBox="1"/>
          <p:nvPr/>
        </p:nvSpPr>
        <p:spPr>
          <a:xfrm>
            <a:off x="846918" y="3198167"/>
            <a:ext cx="840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对于</a:t>
            </a:r>
            <a:r>
              <a:rPr lang="en-US" altLang="zh-CN" sz="2400">
                <a:latin typeface="+mn-ea"/>
              </a:rPr>
              <a:t>CIP</a:t>
            </a:r>
            <a:r>
              <a:rPr lang="zh-CN" altLang="en-US" sz="2400">
                <a:latin typeface="+mn-ea"/>
              </a:rPr>
              <a:t>中的两组</a:t>
            </a:r>
            <a:r>
              <a:rPr lang="en-US" altLang="zh-CN" sz="2400">
                <a:latin typeface="+mn-ea"/>
              </a:rPr>
              <a:t>&lt;input, output&gt;</a:t>
            </a:r>
            <a:r>
              <a:rPr lang="zh-CN" altLang="en-US" sz="2400">
                <a:latin typeface="+mn-ea"/>
              </a:rPr>
              <a:t>，进行类似于求断言距离一样，将</a:t>
            </a:r>
            <a:r>
              <a:rPr lang="en-US" altLang="zh-CN" sz="2400">
                <a:latin typeface="+mn-ea"/>
              </a:rPr>
              <a:t>k</a:t>
            </a:r>
            <a:r>
              <a:rPr lang="zh-CN" altLang="en-US" sz="2400">
                <a:latin typeface="+mn-ea"/>
              </a:rPr>
              <a:t>个断言距离求平均数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6FD4702-B4D1-43DC-9BC9-4E9EF684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5" y="4178987"/>
            <a:ext cx="3676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562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439772-3EEE-492A-A883-6EA4551EB204}"/>
              </a:ext>
            </a:extLst>
          </p:cNvPr>
          <p:cNvSpPr txBox="1"/>
          <p:nvPr/>
        </p:nvSpPr>
        <p:spPr>
          <a:xfrm>
            <a:off x="476633" y="2446327"/>
            <a:ext cx="840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3 </a:t>
            </a:r>
            <a:r>
              <a:rPr lang="zh-CN" altLang="en-US" sz="2400">
                <a:latin typeface="+mn-ea"/>
              </a:rPr>
              <a:t>对语句操作类型进行排序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A87CA-3C34-4E11-B356-35B45BF7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6" y="3402710"/>
            <a:ext cx="7692007" cy="4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51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四、实验结论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1320800"/>
            <a:ext cx="677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由于有随机性，对于一个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可能需要多次试验。对于</a:t>
            </a:r>
            <a:r>
              <a:rPr lang="en-US" altLang="zh-CN" sz="2400">
                <a:latin typeface="+mn-ea"/>
              </a:rPr>
              <a:t>defects4j</a:t>
            </a:r>
            <a:r>
              <a:rPr lang="zh-CN" altLang="en-US" sz="2400">
                <a:latin typeface="+mn-ea"/>
              </a:rPr>
              <a:t>的</a:t>
            </a:r>
            <a:r>
              <a:rPr lang="en-US" altLang="zh-CN" sz="2400">
                <a:latin typeface="+mn-ea"/>
              </a:rPr>
              <a:t>224</a:t>
            </a:r>
            <a:r>
              <a:rPr lang="zh-CN" altLang="en-US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来说，可以生成修复</a:t>
            </a:r>
            <a:r>
              <a:rPr lang="en-US" altLang="zh-CN" sz="2400">
                <a:latin typeface="+mn-ea"/>
              </a:rPr>
              <a:t>106</a:t>
            </a:r>
            <a:r>
              <a:rPr lang="zh-CN" altLang="en-US" sz="2400">
                <a:latin typeface="+mn-ea"/>
              </a:rPr>
              <a:t>个</a:t>
            </a:r>
            <a:r>
              <a:rPr lang="en-US" altLang="zh-CN" sz="2400">
                <a:latin typeface="+mn-ea"/>
              </a:rPr>
              <a:t>bug</a:t>
            </a:r>
            <a:r>
              <a:rPr lang="zh-CN" altLang="en-US" sz="2400">
                <a:latin typeface="+mn-ea"/>
              </a:rPr>
              <a:t>，正确的有</a:t>
            </a:r>
            <a:r>
              <a:rPr lang="en-US" altLang="zh-CN" sz="2400">
                <a:latin typeface="+mn-ea"/>
              </a:rPr>
              <a:t>39</a:t>
            </a:r>
            <a:r>
              <a:rPr lang="zh-CN" altLang="en-US" sz="2400">
                <a:latin typeface="+mn-ea"/>
              </a:rPr>
              <a:t>个</a:t>
            </a:r>
            <a:endParaRPr lang="zh-CN" altLang="en-US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065083-C220-4C14-AC52-786B55B2F8BD}"/>
              </a:ext>
            </a:extLst>
          </p:cNvPr>
          <p:cNvSpPr txBox="1"/>
          <p:nvPr/>
        </p:nvSpPr>
        <p:spPr>
          <a:xfrm>
            <a:off x="1076960" y="3171412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针对一个</a:t>
            </a:r>
            <a:r>
              <a:rPr lang="en-US" altLang="zh-CN" sz="2400"/>
              <a:t>bug</a:t>
            </a:r>
            <a:r>
              <a:rPr lang="zh-CN" altLang="en-US" sz="2400"/>
              <a:t>，一般在</a:t>
            </a:r>
            <a:r>
              <a:rPr lang="en-US" altLang="zh-CN" sz="2400"/>
              <a:t>5</a:t>
            </a:r>
            <a:r>
              <a:rPr lang="zh-CN" altLang="en-US" sz="2400"/>
              <a:t>小时内生成补丁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2115C3-2DE3-4A21-9742-52B83C39963E}"/>
              </a:ext>
            </a:extLst>
          </p:cNvPr>
          <p:cNvSpPr txBox="1"/>
          <p:nvPr/>
        </p:nvSpPr>
        <p:spPr>
          <a:xfrm>
            <a:off x="1076960" y="4106039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过拟合检测成功的只有</a:t>
            </a:r>
            <a:r>
              <a:rPr lang="en-US" altLang="zh-CN" sz="2400"/>
              <a:t>49%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531664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四、不足和展望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96EFEC-8F18-4A02-B354-AE891C584B00}"/>
              </a:ext>
            </a:extLst>
          </p:cNvPr>
          <p:cNvSpPr txBox="1"/>
          <p:nvPr/>
        </p:nvSpPr>
        <p:spPr>
          <a:xfrm>
            <a:off x="1076960" y="2227612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修复的</a:t>
            </a:r>
            <a:r>
              <a:rPr lang="en-US" altLang="zh-CN" sz="2400"/>
              <a:t>bug</a:t>
            </a:r>
            <a:r>
              <a:rPr lang="zh-CN" altLang="en-US" sz="2400"/>
              <a:t>仍然比较少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A9A94-E830-44B6-80ED-A9EA86D738BE}"/>
              </a:ext>
            </a:extLst>
          </p:cNvPr>
          <p:cNvSpPr txBox="1"/>
          <p:nvPr/>
        </p:nvSpPr>
        <p:spPr>
          <a:xfrm>
            <a:off x="1076960" y="3042920"/>
            <a:ext cx="677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过拟合补丁测试方法需要改进</a:t>
            </a:r>
          </a:p>
        </p:txBody>
      </p:sp>
    </p:spTree>
    <p:extLst>
      <p:ext uri="{BB962C8B-B14F-4D97-AF65-F5344CB8AC3E}">
        <p14:creationId xmlns:p14="http://schemas.microsoft.com/office/powerpoint/2010/main" val="254387944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164"/>
          <p:cNvSpPr>
            <a:spLocks noChangeArrowheads="1"/>
          </p:cNvSpPr>
          <p:nvPr/>
        </p:nvSpPr>
        <p:spPr bwMode="auto">
          <a:xfrm>
            <a:off x="651272" y="2995729"/>
            <a:ext cx="738531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直角三角形 42"/>
          <p:cNvSpPr/>
          <p:nvPr/>
        </p:nvSpPr>
        <p:spPr>
          <a:xfrm flipH="1" flipV="1">
            <a:off x="7177368" y="1"/>
            <a:ext cx="1966632" cy="2218765"/>
          </a:xfrm>
          <a:prstGeom prst="rtTriangl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flipV="1">
            <a:off x="8180784" y="6010275"/>
            <a:ext cx="947740" cy="852668"/>
            <a:chOff x="10907712" y="6029319"/>
            <a:chExt cx="1263653" cy="852668"/>
          </a:xfrm>
        </p:grpSpPr>
        <p:grpSp>
          <p:nvGrpSpPr>
            <p:cNvPr id="77" name="组合 136"/>
            <p:cNvGrpSpPr>
              <a:grpSpLocks/>
            </p:cNvGrpSpPr>
            <p:nvPr/>
          </p:nvGrpSpPr>
          <p:grpSpPr bwMode="auto">
            <a:xfrm flipH="1" flipV="1">
              <a:off x="10907712" y="6029319"/>
              <a:ext cx="1263651" cy="412768"/>
              <a:chOff x="704462" y="4103022"/>
              <a:chExt cx="897162" cy="29347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704462" y="4103032"/>
                <a:ext cx="279518" cy="2799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013284" y="4103022"/>
                <a:ext cx="279518" cy="27991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22106" y="4116579"/>
                <a:ext cx="279518" cy="279919"/>
              </a:xfrm>
              <a:prstGeom prst="rect">
                <a:avLst/>
              </a:prstGeom>
              <a:solidFill>
                <a:srgbClr val="D1D2D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kern="0">
                  <a:solidFill>
                    <a:srgbClr val="99CC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 bwMode="auto">
            <a:xfrm flipV="1">
              <a:off x="11777664" y="6488287"/>
              <a:ext cx="393701" cy="393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99CC3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92"/>
          <p:cNvGrpSpPr>
            <a:grpSpLocks/>
          </p:cNvGrpSpPr>
          <p:nvPr/>
        </p:nvGrpSpPr>
        <p:grpSpPr bwMode="auto">
          <a:xfrm>
            <a:off x="0" y="0"/>
            <a:ext cx="2902744" cy="1287462"/>
            <a:chOff x="87085" y="3799078"/>
            <a:chExt cx="2749422" cy="914920"/>
          </a:xfrm>
        </p:grpSpPr>
        <p:sp>
          <p:nvSpPr>
            <p:cNvPr id="91" name="矩形 90"/>
            <p:cNvSpPr/>
            <p:nvPr/>
          </p:nvSpPr>
          <p:spPr>
            <a:xfrm>
              <a:off x="87085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96085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3957" y="4434220"/>
              <a:ext cx="280807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012956" y="4434220"/>
              <a:ext cx="279679" cy="279778"/>
            </a:xfrm>
            <a:prstGeom prst="rect">
              <a:avLst/>
            </a:prstGeom>
            <a:solidFill>
              <a:srgbClr val="CBC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321956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30956" y="4434220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938829" y="4434220"/>
              <a:ext cx="280806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247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56828" y="4434220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03957" y="4116085"/>
              <a:ext cx="280807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12956" y="4116085"/>
              <a:ext cx="279679" cy="280907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21956" y="4116085"/>
              <a:ext cx="279679" cy="280907"/>
            </a:xfrm>
            <a:prstGeom prst="rect">
              <a:avLst/>
            </a:prstGeom>
            <a:solidFill>
              <a:srgbClr val="D1D2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630956" y="4116085"/>
              <a:ext cx="279679" cy="28090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703957" y="3799078"/>
              <a:ext cx="280807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2956" y="3799078"/>
              <a:ext cx="279679" cy="27977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7085" y="3799078"/>
              <a:ext cx="279679" cy="279778"/>
            </a:xfrm>
            <a:prstGeom prst="rect">
              <a:avLst/>
            </a:prstGeom>
            <a:solidFill>
              <a:srgbClr val="D4D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7870623" y="3454918"/>
            <a:ext cx="1" cy="88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894181" y="4080089"/>
            <a:ext cx="2235819" cy="45720"/>
            <a:chOff x="4992858" y="2973184"/>
            <a:chExt cx="2981092" cy="45720"/>
          </a:xfrm>
        </p:grpSpPr>
        <p:cxnSp>
          <p:nvCxnSpPr>
            <p:cNvPr id="40" name="直接连接符 39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梯形 41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531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5" name="组合 74"/>
          <p:cNvGrpSpPr>
            <a:grpSpLocks/>
          </p:cNvGrpSpPr>
          <p:nvPr/>
        </p:nvGrpSpPr>
        <p:grpSpPr bwMode="auto">
          <a:xfrm>
            <a:off x="525847" y="1262345"/>
            <a:ext cx="414337" cy="369888"/>
            <a:chOff x="1764538" y="1892300"/>
            <a:chExt cx="3518663" cy="3073400"/>
          </a:xfrm>
        </p:grpSpPr>
        <p:sp>
          <p:nvSpPr>
            <p:cNvPr id="46" name="矩形 45"/>
            <p:cNvSpPr/>
            <p:nvPr/>
          </p:nvSpPr>
          <p:spPr>
            <a:xfrm rot="2700000">
              <a:off x="2644904" y="2323518"/>
              <a:ext cx="2202816" cy="221096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 dirty="0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 5"/>
            <p:cNvSpPr/>
            <p:nvPr/>
          </p:nvSpPr>
          <p:spPr>
            <a:xfrm rot="2700000">
              <a:off x="2209612" y="1892111"/>
              <a:ext cx="3073400" cy="3073778"/>
            </a:xfrm>
            <a:custGeom>
              <a:avLst/>
              <a:gdLst>
                <a:gd name="connsiteX0" fmla="*/ 0 w 3073400"/>
                <a:gd name="connsiteY0" fmla="*/ 0 h 3073400"/>
                <a:gd name="connsiteX1" fmla="*/ 954233 w 3073400"/>
                <a:gd name="connsiteY1" fmla="*/ 0 h 3073400"/>
                <a:gd name="connsiteX2" fmla="*/ 954233 w 3073400"/>
                <a:gd name="connsiteY2" fmla="*/ 206379 h 3073400"/>
                <a:gd name="connsiteX3" fmla="*/ 206379 w 3073400"/>
                <a:gd name="connsiteY3" fmla="*/ 206379 h 3073400"/>
                <a:gd name="connsiteX4" fmla="*/ 206379 w 3073400"/>
                <a:gd name="connsiteY4" fmla="*/ 2867021 h 3073400"/>
                <a:gd name="connsiteX5" fmla="*/ 2867021 w 3073400"/>
                <a:gd name="connsiteY5" fmla="*/ 2867021 h 3073400"/>
                <a:gd name="connsiteX6" fmla="*/ 2867021 w 3073400"/>
                <a:gd name="connsiteY6" fmla="*/ 2119167 h 3073400"/>
                <a:gd name="connsiteX7" fmla="*/ 3073400 w 3073400"/>
                <a:gd name="connsiteY7" fmla="*/ 2119167 h 3073400"/>
                <a:gd name="connsiteX8" fmla="*/ 3073400 w 3073400"/>
                <a:gd name="connsiteY8" fmla="*/ 3073400 h 3073400"/>
                <a:gd name="connsiteX9" fmla="*/ 0 w 3073400"/>
                <a:gd name="connsiteY9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73400" h="3073400">
                  <a:moveTo>
                    <a:pt x="0" y="0"/>
                  </a:moveTo>
                  <a:lnTo>
                    <a:pt x="954233" y="0"/>
                  </a:lnTo>
                  <a:lnTo>
                    <a:pt x="954233" y="206379"/>
                  </a:lnTo>
                  <a:lnTo>
                    <a:pt x="206379" y="206379"/>
                  </a:lnTo>
                  <a:lnTo>
                    <a:pt x="206379" y="2867021"/>
                  </a:lnTo>
                  <a:lnTo>
                    <a:pt x="2867021" y="2867021"/>
                  </a:lnTo>
                  <a:lnTo>
                    <a:pt x="2867021" y="2119167"/>
                  </a:lnTo>
                  <a:lnTo>
                    <a:pt x="3073400" y="2119167"/>
                  </a:lnTo>
                  <a:lnTo>
                    <a:pt x="3073400" y="3073400"/>
                  </a:lnTo>
                  <a:lnTo>
                    <a:pt x="0" y="307340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8" name="任意多边形 6"/>
            <p:cNvSpPr/>
            <p:nvPr/>
          </p:nvSpPr>
          <p:spPr>
            <a:xfrm rot="2700000">
              <a:off x="1754646" y="2970630"/>
              <a:ext cx="936524" cy="916741"/>
            </a:xfrm>
            <a:custGeom>
              <a:avLst/>
              <a:gdLst>
                <a:gd name="connsiteX0" fmla="*/ 0 w 923477"/>
                <a:gd name="connsiteY0" fmla="*/ 0 h 923477"/>
                <a:gd name="connsiteX1" fmla="*/ 206379 w 923477"/>
                <a:gd name="connsiteY1" fmla="*/ 0 h 923477"/>
                <a:gd name="connsiteX2" fmla="*/ 206379 w 923477"/>
                <a:gd name="connsiteY2" fmla="*/ 717098 h 923477"/>
                <a:gd name="connsiteX3" fmla="*/ 923477 w 923477"/>
                <a:gd name="connsiteY3" fmla="*/ 717098 h 923477"/>
                <a:gd name="connsiteX4" fmla="*/ 923477 w 923477"/>
                <a:gd name="connsiteY4" fmla="*/ 923477 h 923477"/>
                <a:gd name="connsiteX5" fmla="*/ 0 w 923477"/>
                <a:gd name="connsiteY5" fmla="*/ 923477 h 9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477" h="923477">
                  <a:moveTo>
                    <a:pt x="0" y="0"/>
                  </a:moveTo>
                  <a:lnTo>
                    <a:pt x="206379" y="0"/>
                  </a:lnTo>
                  <a:lnTo>
                    <a:pt x="206379" y="717098"/>
                  </a:lnTo>
                  <a:lnTo>
                    <a:pt x="923477" y="717098"/>
                  </a:lnTo>
                  <a:lnTo>
                    <a:pt x="923477" y="923477"/>
                  </a:lnTo>
                  <a:lnTo>
                    <a:pt x="0" y="92347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49" name="文本框 78"/>
            <p:cNvSpPr txBox="1">
              <a:spLocks noChangeArrowheads="1"/>
            </p:cNvSpPr>
            <p:nvPr/>
          </p:nvSpPr>
          <p:spPr bwMode="auto">
            <a:xfrm>
              <a:off x="4614913" y="2751890"/>
              <a:ext cx="510511" cy="139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>
                <a:defRPr sz="28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defTabSz="457200"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defTabSz="4572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defTabSz="457200"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endParaRPr lang="zh-CN" altLang="en-US" sz="2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476634" y="2032283"/>
            <a:ext cx="504825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76633" y="2943507"/>
            <a:ext cx="504825" cy="504825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84"/>
          <p:cNvSpPr txBox="1">
            <a:spLocks noChangeArrowheads="1"/>
          </p:cNvSpPr>
          <p:nvPr/>
        </p:nvSpPr>
        <p:spPr bwMode="auto">
          <a:xfrm>
            <a:off x="1136106" y="1916157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研究背景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6" name="文本框 106"/>
          <p:cNvSpPr txBox="1">
            <a:spLocks noChangeArrowheads="1"/>
          </p:cNvSpPr>
          <p:nvPr/>
        </p:nvSpPr>
        <p:spPr bwMode="auto">
          <a:xfrm>
            <a:off x="1145151" y="2799272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研究方法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1136105" y="119561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小标宋简体"/>
              </a:rPr>
              <a:t>主要工作汇报</a:t>
            </a:r>
          </a:p>
        </p:txBody>
      </p:sp>
      <p:sp>
        <p:nvSpPr>
          <p:cNvPr id="60" name="椭圆 59"/>
          <p:cNvSpPr/>
          <p:nvPr/>
        </p:nvSpPr>
        <p:spPr>
          <a:xfrm>
            <a:off x="5131772" y="2032283"/>
            <a:ext cx="504825" cy="506413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8"/>
          <p:cNvSpPr>
            <a:spLocks noChangeArrowheads="1"/>
          </p:cNvSpPr>
          <p:nvPr/>
        </p:nvSpPr>
        <p:spPr bwMode="auto">
          <a:xfrm>
            <a:off x="576647" y="126869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</a:p>
        </p:txBody>
      </p:sp>
      <p:sp>
        <p:nvSpPr>
          <p:cNvPr id="74" name="矩形 141"/>
          <p:cNvSpPr>
            <a:spLocks noChangeArrowheads="1"/>
          </p:cNvSpPr>
          <p:nvPr/>
        </p:nvSpPr>
        <p:spPr bwMode="auto">
          <a:xfrm>
            <a:off x="4639556" y="124228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</a:p>
        </p:txBody>
      </p:sp>
      <p:sp>
        <p:nvSpPr>
          <p:cNvPr id="75" name="椭圆 74"/>
          <p:cNvSpPr/>
          <p:nvPr/>
        </p:nvSpPr>
        <p:spPr>
          <a:xfrm>
            <a:off x="511541" y="3901516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06"/>
          <p:cNvSpPr txBox="1">
            <a:spLocks noChangeArrowheads="1"/>
          </p:cNvSpPr>
          <p:nvPr/>
        </p:nvSpPr>
        <p:spPr bwMode="auto">
          <a:xfrm>
            <a:off x="1136106" y="3745374"/>
            <a:ext cx="1980029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方正小标宋简体"/>
              </a:rPr>
              <a:t>研究创新点</a:t>
            </a:r>
          </a:p>
        </p:txBody>
      </p:sp>
      <p:sp>
        <p:nvSpPr>
          <p:cNvPr id="77" name="椭圆 76"/>
          <p:cNvSpPr/>
          <p:nvPr/>
        </p:nvSpPr>
        <p:spPr>
          <a:xfrm>
            <a:off x="511541" y="4893671"/>
            <a:ext cx="506412" cy="506412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106"/>
          <p:cNvSpPr txBox="1">
            <a:spLocks noChangeArrowheads="1"/>
          </p:cNvSpPr>
          <p:nvPr/>
        </p:nvSpPr>
        <p:spPr bwMode="auto">
          <a:xfrm>
            <a:off x="1136105" y="4737529"/>
            <a:ext cx="1620957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研究结论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  <p:sp>
        <p:nvSpPr>
          <p:cNvPr id="36" name="文本框 84">
            <a:extLst>
              <a:ext uri="{FF2B5EF4-FFF2-40B4-BE49-F238E27FC236}">
                <a16:creationId xmlns:a16="http://schemas.microsoft.com/office/drawing/2014/main" id="{3D821692-98D1-4E32-A74B-609E0523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237" y="1915206"/>
            <a:ext cx="2623711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defTabSz="457200"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defTabSz="457200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b="1">
                <a:latin typeface="微软雅黑" pitchFamily="34" charset="-122"/>
                <a:ea typeface="微软雅黑" pitchFamily="34" charset="-122"/>
                <a:cs typeface="方正小标宋简体"/>
              </a:rPr>
              <a:t>不足和展望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方正小标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460806" y="2148840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针对</a:t>
            </a:r>
            <a:r>
              <a:rPr lang="en-US" altLang="zh-CN" sz="2400">
                <a:latin typeface="+mn-ea"/>
              </a:rPr>
              <a:t>Arja</a:t>
            </a:r>
            <a:r>
              <a:rPr lang="zh-CN" altLang="en-US" sz="2400">
                <a:latin typeface="+mn-ea"/>
              </a:rPr>
              <a:t>作出进一步修改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DDDDDD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DDDDD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532DAD-CB38-4317-AE06-BCB4CE6C1B28}"/>
              </a:ext>
            </a:extLst>
          </p:cNvPr>
          <p:cNvSpPr txBox="1"/>
          <p:nvPr/>
        </p:nvSpPr>
        <p:spPr>
          <a:xfrm>
            <a:off x="1334995" y="1842154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过拟合补丁的处理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D9F4DC-5534-4057-BB24-3841E0E17EB4}"/>
              </a:ext>
            </a:extLst>
          </p:cNvPr>
          <p:cNvSpPr txBox="1"/>
          <p:nvPr/>
        </p:nvSpPr>
        <p:spPr>
          <a:xfrm>
            <a:off x="1334995" y="256656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替换、添加操作的耦合度高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E58C10-A3E4-430B-BC05-A49BE608892B}"/>
              </a:ext>
            </a:extLst>
          </p:cNvPr>
          <p:cNvSpPr txBox="1"/>
          <p:nvPr/>
        </p:nvSpPr>
        <p:spPr>
          <a:xfrm>
            <a:off x="1334995" y="3262732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搜索空间的优化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608D4-913A-45E3-BE74-A0FB2D372E69}"/>
              </a:ext>
            </a:extLst>
          </p:cNvPr>
          <p:cNvSpPr txBox="1"/>
          <p:nvPr/>
        </p:nvSpPr>
        <p:spPr>
          <a:xfrm>
            <a:off x="1334995" y="409251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如何更好地利用测试用例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87FFFD-124F-411E-A29F-96BA8F33D676}"/>
              </a:ext>
            </a:extLst>
          </p:cNvPr>
          <p:cNvSpPr txBox="1"/>
          <p:nvPr/>
        </p:nvSpPr>
        <p:spPr>
          <a:xfrm>
            <a:off x="1334995" y="4773237"/>
            <a:ext cx="626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补丁排序方法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84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71B85-1541-4D17-9BB9-CD96D764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5" y="22858"/>
            <a:ext cx="6618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7B985F-E6BA-4D15-B77A-5F4B0A70CCC2}"/>
              </a:ext>
            </a:extLst>
          </p:cNvPr>
          <p:cNvSpPr txBox="1"/>
          <p:nvPr/>
        </p:nvSpPr>
        <p:spPr>
          <a:xfrm>
            <a:off x="406400" y="1117741"/>
            <a:ext cx="263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名词说明：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51397A-F88E-4959-8DEA-3BF6493B6EFE}"/>
              </a:ext>
            </a:extLst>
          </p:cNvPr>
          <p:cNvSpPr txBox="1"/>
          <p:nvPr/>
        </p:nvSpPr>
        <p:spPr>
          <a:xfrm>
            <a:off x="657608" y="2063309"/>
            <a:ext cx="840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补丁的表示</a:t>
            </a:r>
            <a:r>
              <a:rPr lang="en-US" altLang="zh-CN" sz="2400">
                <a:latin typeface="+mn-ea"/>
              </a:rPr>
              <a:t>x=(b,u,p,q),b</a:t>
            </a:r>
            <a:r>
              <a:rPr lang="zh-CN" altLang="en-US" sz="2400">
                <a:latin typeface="+mn-ea"/>
              </a:rPr>
              <a:t>是指修复了哪个补丁，</a:t>
            </a:r>
            <a:r>
              <a:rPr lang="en-US" altLang="zh-CN" sz="2400">
                <a:latin typeface="+mn-ea"/>
              </a:rPr>
              <a:t>u</a:t>
            </a:r>
            <a:r>
              <a:rPr lang="zh-CN" altLang="en-US" sz="2400">
                <a:latin typeface="+mn-ea"/>
              </a:rPr>
              <a:t>是指用了哪个操作，</a:t>
            </a:r>
            <a:r>
              <a:rPr lang="en-US" altLang="zh-CN" sz="2400">
                <a:latin typeface="+mn-ea"/>
              </a:rPr>
              <a:t>p</a:t>
            </a:r>
            <a:r>
              <a:rPr lang="zh-CN" altLang="en-US" sz="2400">
                <a:latin typeface="+mn-ea"/>
              </a:rPr>
              <a:t>是</a:t>
            </a:r>
            <a:r>
              <a:rPr lang="en-US" altLang="zh-CN" sz="2400">
                <a:latin typeface="+mn-ea"/>
              </a:rPr>
              <a:t>replace</a:t>
            </a:r>
            <a:r>
              <a:rPr lang="zh-CN" altLang="en-US" sz="2400">
                <a:latin typeface="+mn-ea"/>
              </a:rPr>
              <a:t>集合，</a:t>
            </a:r>
            <a:r>
              <a:rPr lang="en-US" altLang="zh-CN" sz="2400">
                <a:latin typeface="+mn-ea"/>
              </a:rPr>
              <a:t>q</a:t>
            </a:r>
            <a:r>
              <a:rPr lang="zh-CN" altLang="en-US" sz="2400">
                <a:latin typeface="+mn-ea"/>
              </a:rPr>
              <a:t>是指</a:t>
            </a:r>
            <a:r>
              <a:rPr lang="en-US" altLang="zh-CN" sz="2400">
                <a:latin typeface="+mn-ea"/>
              </a:rPr>
              <a:t>insert</a:t>
            </a:r>
            <a:r>
              <a:rPr lang="zh-CN" altLang="en-US" sz="2400">
                <a:latin typeface="+mn-ea"/>
              </a:rPr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5D3D1-7B01-478C-8052-11C1D98D8F4A}"/>
              </a:ext>
            </a:extLst>
          </p:cNvPr>
          <p:cNvSpPr txBox="1"/>
          <p:nvPr/>
        </p:nvSpPr>
        <p:spPr>
          <a:xfrm>
            <a:off x="899164" y="1487890"/>
            <a:ext cx="6222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搜索空间优化：</a:t>
            </a:r>
            <a:endParaRPr lang="en-US" altLang="zh-CN" sz="2400"/>
          </a:p>
          <a:p>
            <a:r>
              <a:rPr lang="zh-CN" altLang="en-US" sz="2400"/>
              <a:t>与</a:t>
            </a:r>
            <a:r>
              <a:rPr lang="en-US" altLang="zh-CN" sz="2400"/>
              <a:t>Arja</a:t>
            </a:r>
            <a:r>
              <a:rPr lang="zh-CN" altLang="en-US" sz="2400"/>
              <a:t>的步骤相似，多了筛选步骤</a:t>
            </a:r>
            <a:endParaRPr lang="en-US" altLang="zh-CN" sz="2400"/>
          </a:p>
          <a:p>
            <a:r>
              <a:rPr lang="zh-CN" altLang="en-US" sz="2400"/>
              <a:t>插入语句与程序上下文有关联（默认上下文各五行语句）</a:t>
            </a:r>
            <a:endParaRPr lang="en-US" altLang="zh-CN" sz="2400"/>
          </a:p>
          <a:p>
            <a:r>
              <a:rPr lang="zh-CN" altLang="en-US" sz="2400"/>
              <a:t>替换语句与</a:t>
            </a:r>
            <a:r>
              <a:rPr lang="en-US" altLang="zh-CN" sz="2400"/>
              <a:t>bug</a:t>
            </a:r>
            <a:r>
              <a:rPr lang="zh-CN" altLang="en-US" sz="2400"/>
              <a:t>语句有相似性，只有大于设定的默认值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D163A-DA0A-4764-9DFF-AB9B0B8D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39" y="4098705"/>
            <a:ext cx="2581275" cy="723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048787-89B3-426C-99DA-7655417B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86" y="4146330"/>
            <a:ext cx="4067175" cy="6286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AB83F8-3BAB-4A0A-9EA6-2DB28217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8" y="5125097"/>
            <a:ext cx="5038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52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E8E1A-46C8-4F3D-81AC-99FC7D500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01" y="1430108"/>
            <a:ext cx="7085147" cy="41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941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6E90C4-EE34-4EB4-A5B0-706BB398F19E}"/>
              </a:ext>
            </a:extLst>
          </p:cNvPr>
          <p:cNvSpPr txBox="1"/>
          <p:nvPr/>
        </p:nvSpPr>
        <p:spPr>
          <a:xfrm>
            <a:off x="657608" y="1524000"/>
            <a:ext cx="720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适应度函数：引入断言距离，更好地利用测试用例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4AC91A-DF71-426A-8E9A-70032D23AD55}"/>
              </a:ext>
            </a:extLst>
          </p:cNvPr>
          <p:cNvSpPr txBox="1"/>
          <p:nvPr/>
        </p:nvSpPr>
        <p:spPr>
          <a:xfrm>
            <a:off x="985520" y="2621281"/>
            <a:ext cx="6238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+mn-ea"/>
              </a:rPr>
              <a:t>例如：采用</a:t>
            </a:r>
            <a:r>
              <a:rPr lang="en-US" altLang="zh-CN" sz="2400">
                <a:latin typeface="+mn-ea"/>
              </a:rPr>
              <a:t>junit</a:t>
            </a:r>
            <a:r>
              <a:rPr lang="zh-CN" altLang="en-US" sz="2400">
                <a:latin typeface="+mn-ea"/>
              </a:rPr>
              <a:t>中的</a:t>
            </a:r>
            <a:r>
              <a:rPr lang="en-US" altLang="zh-CN" sz="2400">
                <a:latin typeface="+mn-ea"/>
              </a:rPr>
              <a:t>assertEquals(x,y,</a:t>
            </a:r>
            <a:r>
              <a:rPr lang="el-GR" altLang="zh-CN" sz="2400">
                <a:latin typeface="+mn-ea"/>
              </a:rPr>
              <a:t>δ)</a:t>
            </a:r>
            <a:r>
              <a:rPr lang="zh-CN" altLang="en-US" sz="2400">
                <a:latin typeface="+mn-ea"/>
              </a:rPr>
              <a:t>，</a:t>
            </a:r>
            <a:r>
              <a:rPr lang="en-US" altLang="zh-CN" sz="2400">
                <a:latin typeface="+mn-ea"/>
              </a:rPr>
              <a:t>x</a:t>
            </a:r>
            <a:r>
              <a:rPr lang="zh-CN" altLang="en-US" sz="2400">
                <a:latin typeface="+mn-ea"/>
              </a:rPr>
              <a:t>是正确的输出，</a:t>
            </a:r>
            <a:r>
              <a:rPr lang="en-US" altLang="zh-CN" sz="2400">
                <a:latin typeface="+mn-ea"/>
              </a:rPr>
              <a:t>y</a:t>
            </a:r>
            <a:r>
              <a:rPr lang="zh-CN" altLang="en-US" sz="2400">
                <a:latin typeface="+mn-ea"/>
              </a:rPr>
              <a:t>是实际的输出，</a:t>
            </a:r>
            <a:r>
              <a:rPr lang="en-US" altLang="zh-CN" sz="2400">
                <a:latin typeface="+mn-ea"/>
              </a:rPr>
              <a:t>δ</a:t>
            </a:r>
            <a:r>
              <a:rPr lang="zh-CN" altLang="en-US" sz="2400">
                <a:latin typeface="+mn-ea"/>
              </a:rPr>
              <a:t>是正增量，该函数是断言两个数字的差是否在一个正增量的范围内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E6DB9D-6CED-46E0-8EE0-9853D16D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4383644"/>
            <a:ext cx="3829050" cy="885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73CCD8-7DFB-4CC7-9445-355527422DBB}"/>
              </a:ext>
            </a:extLst>
          </p:cNvPr>
          <p:cNvSpPr txBox="1"/>
          <p:nvPr/>
        </p:nvSpPr>
        <p:spPr>
          <a:xfrm>
            <a:off x="1066800" y="5628640"/>
            <a:ext cx="322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n-ea"/>
              </a:rPr>
              <a:t>v(x)= x/(x+1)</a:t>
            </a:r>
            <a:endParaRPr lang="zh-CN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9122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548</Words>
  <Application>Microsoft Office PowerPoint</Application>
  <PresentationFormat>全屏显示(4:3)</PresentationFormat>
  <Paragraphs>103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微软雅黑</vt:lpstr>
      <vt:lpstr>Arial</vt:lpstr>
      <vt:lpstr>Calibri</vt:lpstr>
      <vt:lpstr>微软雅黑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205</cp:revision>
  <dcterms:created xsi:type="dcterms:W3CDTF">2018-05-23T18:36:56Z</dcterms:created>
  <dcterms:modified xsi:type="dcterms:W3CDTF">2021-10-29T03:17:32Z</dcterms:modified>
</cp:coreProperties>
</file>