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3"/>
  </p:notesMasterIdLst>
  <p:sldIdLst>
    <p:sldId id="292" r:id="rId3"/>
    <p:sldId id="328" r:id="rId4"/>
    <p:sldId id="348" r:id="rId5"/>
    <p:sldId id="349" r:id="rId6"/>
    <p:sldId id="351" r:id="rId7"/>
    <p:sldId id="353" r:id="rId8"/>
    <p:sldId id="354" r:id="rId9"/>
    <p:sldId id="345" r:id="rId10"/>
    <p:sldId id="352" r:id="rId11"/>
    <p:sldId id="290" r:id="rId12"/>
  </p:sldIdLst>
  <p:sldSz cx="9144000" cy="6858000" type="screen4x3"/>
  <p:notesSz cx="6858000" cy="9144000"/>
  <p:embeddedFontLst>
    <p:embeddedFont>
      <p:font typeface="微软雅黑" panose="020B0503020204020204" pitchFamily="34" charset="-122"/>
      <p:regular r:id="rId14"/>
      <p:bold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40" autoAdjust="0"/>
  </p:normalViewPr>
  <p:slideViewPr>
    <p:cSldViewPr snapToGrid="0">
      <p:cViewPr varScale="1">
        <p:scale>
          <a:sx n="63" d="100"/>
          <a:sy n="63" d="100"/>
        </p:scale>
        <p:origin x="864"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2021/10/29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2021/10/29</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2021/10/29</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2021/10/29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2021/10/29</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291177" y="1038577"/>
            <a:ext cx="7509304" cy="1196097"/>
          </a:xfrm>
          <a:prstGeom prst="rect">
            <a:avLst/>
          </a:prstGeom>
          <a:noFill/>
        </p:spPr>
        <p:txBody>
          <a:bodyPr wrap="square" rtlCol="0">
            <a:spAutoFit/>
          </a:bodyPr>
          <a:lstStyle/>
          <a:p>
            <a:pPr>
              <a:lnSpc>
                <a:spcPct val="130000"/>
              </a:lnSpc>
            </a:pPr>
            <a:r>
              <a:rPr lang="en-US" altLang="zh-CN" sz="2900" b="1">
                <a:solidFill>
                  <a:srgbClr val="003399"/>
                </a:solidFill>
                <a:latin typeface="微软雅黑" panose="020B0503020204020204" pitchFamily="34" charset="-122"/>
                <a:ea typeface="微软雅黑" panose="020B0503020204020204" pitchFamily="34" charset="-122"/>
              </a:rPr>
              <a:t>Identifying Patch Correctness in Test-Based Program Repair</a:t>
            </a:r>
            <a:endParaRPr lang="zh-CN" altLang="en-US" sz="2900" b="1" dirty="0">
              <a:solidFill>
                <a:srgbClr val="003399"/>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7354466" y="2496531"/>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5382008" y="3105673"/>
            <a:ext cx="2235819" cy="45720"/>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42" name="标题 1"/>
          <p:cNvSpPr txBox="1">
            <a:spLocks/>
          </p:cNvSpPr>
          <p:nvPr/>
        </p:nvSpPr>
        <p:spPr>
          <a:xfrm>
            <a:off x="1476375" y="186493"/>
            <a:ext cx="6216521" cy="642938"/>
          </a:xfrm>
          <a:prstGeom prst="rect">
            <a:avLst/>
          </a:prstGeom>
        </p:spPr>
        <p:txBody>
          <a:bodyPr/>
          <a:lstStyle/>
          <a:p>
            <a:pPr algn="ctr" eaLnBrk="0" hangingPunct="0">
              <a:defRPr/>
            </a:pPr>
            <a:r>
              <a:rPr lang="zh-CN" altLang="en-US" sz="4400" kern="0" dirty="0">
                <a:solidFill>
                  <a:schemeClr val="tx2"/>
                </a:solidFill>
                <a:latin typeface="微软雅黑" panose="020B0503020204020204" pitchFamily="34" charset="-122"/>
                <a:ea typeface="微软雅黑" panose="020B0503020204020204" pitchFamily="34" charset="-122"/>
                <a:cs typeface="+mj-cs"/>
              </a:rPr>
              <a:t>组会汇报</a:t>
            </a:r>
            <a:endParaRPr lang="zh-CN" altLang="en-US" sz="4400" b="1"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文本框 1">
            <a:extLst>
              <a:ext uri="{FF2B5EF4-FFF2-40B4-BE49-F238E27FC236}">
                <a16:creationId xmlns:a16="http://schemas.microsoft.com/office/drawing/2014/main" id="{0351164C-80D1-4C38-9B93-A35C45CB0864}"/>
              </a:ext>
            </a:extLst>
          </p:cNvPr>
          <p:cNvSpPr txBox="1"/>
          <p:nvPr/>
        </p:nvSpPr>
        <p:spPr>
          <a:xfrm>
            <a:off x="331816" y="2598514"/>
            <a:ext cx="4910743" cy="830997"/>
          </a:xfrm>
          <a:prstGeom prst="rect">
            <a:avLst/>
          </a:prstGeom>
          <a:noFill/>
        </p:spPr>
        <p:txBody>
          <a:bodyPr wrap="square" rtlCol="0">
            <a:spAutoFit/>
          </a:bodyPr>
          <a:lstStyle/>
          <a:p>
            <a:r>
              <a:rPr lang="en-US" altLang="zh-CN" sz="2400" b="1">
                <a:effectLst/>
                <a:latin typeface="+mn-ea"/>
              </a:rPr>
              <a:t>International Conference on Software Engineering</a:t>
            </a:r>
            <a:endParaRPr lang="zh-CN" altLang="en-US" sz="2400" b="1">
              <a:latin typeface="+mn-ea"/>
            </a:endParaRPr>
          </a:p>
        </p:txBody>
      </p:sp>
    </p:spTree>
    <p:extLst>
      <p:ext uri="{BB962C8B-B14F-4D97-AF65-F5344CB8AC3E}">
        <p14:creationId xmlns:p14="http://schemas.microsoft.com/office/powerpoint/2010/main" val="15851146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164"/>
          <p:cNvSpPr>
            <a:spLocks noChangeArrowheads="1"/>
          </p:cNvSpPr>
          <p:nvPr/>
        </p:nvSpPr>
        <p:spPr bwMode="auto">
          <a:xfrm>
            <a:off x="651272" y="2995729"/>
            <a:ext cx="73853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zh-CN" altLang="en-US" sz="4400" b="1">
                <a:solidFill>
                  <a:schemeClr val="tx1">
                    <a:lumMod val="75000"/>
                    <a:lumOff val="25000"/>
                  </a:schemeClr>
                </a:solidFill>
                <a:latin typeface="微软雅黑" panose="020B0503020204020204" pitchFamily="34" charset="-122"/>
                <a:ea typeface="微软雅黑" panose="020B0503020204020204" pitchFamily="34" charset="-122"/>
              </a:rPr>
              <a:t>谢谢</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直角三角形 42"/>
          <p:cNvSpPr/>
          <p:nvPr/>
        </p:nvSpPr>
        <p:spPr>
          <a:xfrm flipH="1" flipV="1">
            <a:off x="7177368" y="1"/>
            <a:ext cx="1966632" cy="2218765"/>
          </a:xfrm>
          <a:prstGeom prst="rtTriangl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flipV="1">
            <a:off x="8180784" y="6010275"/>
            <a:ext cx="947740" cy="852668"/>
            <a:chOff x="10907712" y="6029319"/>
            <a:chExt cx="1263653" cy="852668"/>
          </a:xfrm>
        </p:grpSpPr>
        <p:grpSp>
          <p:nvGrpSpPr>
            <p:cNvPr id="77" name="组合 136"/>
            <p:cNvGrpSpPr>
              <a:grpSpLocks/>
            </p:cNvGrpSpPr>
            <p:nvPr/>
          </p:nvGrpSpPr>
          <p:grpSpPr bwMode="auto">
            <a:xfrm flipH="1" flipV="1">
              <a:off x="10907712" y="6029319"/>
              <a:ext cx="1263651" cy="412768"/>
              <a:chOff x="704462" y="4103022"/>
              <a:chExt cx="897162" cy="293476"/>
            </a:xfrm>
          </p:grpSpPr>
          <p:sp>
            <p:nvSpPr>
              <p:cNvPr id="78" name="矩形 77"/>
              <p:cNvSpPr/>
              <p:nvPr/>
            </p:nvSpPr>
            <p:spPr>
              <a:xfrm>
                <a:off x="704462" y="4103032"/>
                <a:ext cx="279518" cy="279919"/>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79" name="矩形 78"/>
              <p:cNvSpPr/>
              <p:nvPr/>
            </p:nvSpPr>
            <p:spPr>
              <a:xfrm>
                <a:off x="1013284" y="4103022"/>
                <a:ext cx="279518" cy="279918"/>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80" name="矩形 79"/>
              <p:cNvSpPr/>
              <p:nvPr/>
            </p:nvSpPr>
            <p:spPr>
              <a:xfrm>
                <a:off x="1322106" y="4116579"/>
                <a:ext cx="279518" cy="279919"/>
              </a:xfrm>
              <a:prstGeom prst="rect">
                <a:avLst/>
              </a:prstGeom>
              <a:solidFill>
                <a:srgbClr val="D1D2D6"/>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sp>
          <p:nvSpPr>
            <p:cNvPr id="84" name="矩形 83"/>
            <p:cNvSpPr/>
            <p:nvPr/>
          </p:nvSpPr>
          <p:spPr bwMode="auto">
            <a:xfrm flipV="1">
              <a:off x="11777664" y="6488287"/>
              <a:ext cx="393701" cy="393700"/>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grpSp>
        <p:nvGrpSpPr>
          <p:cNvPr id="90" name="组合 92"/>
          <p:cNvGrpSpPr>
            <a:grpSpLocks/>
          </p:cNvGrpSpPr>
          <p:nvPr/>
        </p:nvGrpSpPr>
        <p:grpSpPr bwMode="auto">
          <a:xfrm>
            <a:off x="0" y="0"/>
            <a:ext cx="2902744" cy="1287462"/>
            <a:chOff x="87085" y="3799078"/>
            <a:chExt cx="2749422" cy="914920"/>
          </a:xfrm>
        </p:grpSpPr>
        <p:sp>
          <p:nvSpPr>
            <p:cNvPr id="91" name="矩形 90"/>
            <p:cNvSpPr/>
            <p:nvPr/>
          </p:nvSpPr>
          <p:spPr>
            <a:xfrm>
              <a:off x="87085"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2" name="矩形 91"/>
            <p:cNvSpPr/>
            <p:nvPr/>
          </p:nvSpPr>
          <p:spPr>
            <a:xfrm>
              <a:off x="396085"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a:xfrm>
              <a:off x="703957" y="4434220"/>
              <a:ext cx="280807"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4" name="矩形 93"/>
            <p:cNvSpPr/>
            <p:nvPr/>
          </p:nvSpPr>
          <p:spPr>
            <a:xfrm>
              <a:off x="1012956" y="4434220"/>
              <a:ext cx="279679"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5" name="矩形 94"/>
            <p:cNvSpPr/>
            <p:nvPr/>
          </p:nvSpPr>
          <p:spPr>
            <a:xfrm>
              <a:off x="1321956"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6" name="矩形 95"/>
            <p:cNvSpPr/>
            <p:nvPr/>
          </p:nvSpPr>
          <p:spPr>
            <a:xfrm>
              <a:off x="1630956"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7" name="矩形 96"/>
            <p:cNvSpPr/>
            <p:nvPr/>
          </p:nvSpPr>
          <p:spPr>
            <a:xfrm>
              <a:off x="1938829" y="4434220"/>
              <a:ext cx="280806"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8" name="矩形 97"/>
            <p:cNvSpPr/>
            <p:nvPr/>
          </p:nvSpPr>
          <p:spPr>
            <a:xfrm>
              <a:off x="2247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9" name="矩形 98"/>
            <p:cNvSpPr/>
            <p:nvPr/>
          </p:nvSpPr>
          <p:spPr>
            <a:xfrm>
              <a:off x="2556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0" name="矩形 99"/>
            <p:cNvSpPr/>
            <p:nvPr/>
          </p:nvSpPr>
          <p:spPr>
            <a:xfrm>
              <a:off x="703957" y="4116085"/>
              <a:ext cx="280807"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1" name="矩形 100"/>
            <p:cNvSpPr/>
            <p:nvPr/>
          </p:nvSpPr>
          <p:spPr>
            <a:xfrm>
              <a:off x="1012956" y="4116085"/>
              <a:ext cx="279679" cy="280907"/>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2" name="矩形 101"/>
            <p:cNvSpPr/>
            <p:nvPr/>
          </p:nvSpPr>
          <p:spPr>
            <a:xfrm>
              <a:off x="1321956" y="4116085"/>
              <a:ext cx="279679" cy="280907"/>
            </a:xfrm>
            <a:prstGeom prst="rect">
              <a:avLst/>
            </a:prstGeom>
            <a:solidFill>
              <a:srgbClr val="D1D2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3" name="矩形 102"/>
            <p:cNvSpPr/>
            <p:nvPr/>
          </p:nvSpPr>
          <p:spPr>
            <a:xfrm>
              <a:off x="1630956" y="4116085"/>
              <a:ext cx="279679"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4" name="矩形 103"/>
            <p:cNvSpPr/>
            <p:nvPr/>
          </p:nvSpPr>
          <p:spPr>
            <a:xfrm>
              <a:off x="703957" y="3799078"/>
              <a:ext cx="280807"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5" name="矩形 104"/>
            <p:cNvSpPr/>
            <p:nvPr/>
          </p:nvSpPr>
          <p:spPr>
            <a:xfrm>
              <a:off x="1012956" y="3799078"/>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6" name="矩形 105"/>
            <p:cNvSpPr/>
            <p:nvPr/>
          </p:nvSpPr>
          <p:spPr>
            <a:xfrm>
              <a:off x="87085" y="3799078"/>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7870623" y="3454918"/>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894181" y="4080089"/>
            <a:ext cx="2235819" cy="45720"/>
            <a:chOff x="4992858" y="2973184"/>
            <a:chExt cx="2981092" cy="45720"/>
          </a:xfrm>
        </p:grpSpPr>
        <p:cxnSp>
          <p:nvCxnSpPr>
            <p:cNvPr id="40" name="直接连接符 39"/>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42" name="梯形 41"/>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9765311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right)">
                                      <p:cBhvr>
                                        <p:cTn id="7" dur="500"/>
                                        <p:tgtEl>
                                          <p:spTgt spid="39"/>
                                        </p:tgtEl>
                                      </p:cBhvr>
                                    </p:animEffect>
                                  </p:childTnLst>
                                </p:cTn>
                              </p:par>
                              <p:par>
                                <p:cTn id="8" presetID="22" presetClass="entr" presetSubtype="4"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一、研究背景</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3C6095DF-F5C4-4C00-BE4B-B8FC87934E26}"/>
              </a:ext>
            </a:extLst>
          </p:cNvPr>
          <p:cNvSpPr txBox="1"/>
          <p:nvPr/>
        </p:nvSpPr>
        <p:spPr>
          <a:xfrm>
            <a:off x="1704646" y="1981200"/>
            <a:ext cx="6850074"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弱测试集</a:t>
            </a:r>
            <a:endParaRPr lang="en-US" altLang="zh-CN" sz="2400">
              <a:latin typeface="+mn-ea"/>
            </a:endParaRPr>
          </a:p>
          <a:p>
            <a:pPr marL="285750" indent="-285750">
              <a:buFont typeface="Arial" panose="020B0604020202020204" pitchFamily="34" charset="0"/>
              <a:buChar char="•"/>
            </a:pPr>
            <a:r>
              <a:rPr lang="en-US" altLang="zh-CN" sz="2400">
                <a:latin typeface="+mn-ea"/>
              </a:rPr>
              <a:t>test oracles</a:t>
            </a:r>
            <a:r>
              <a:rPr lang="zh-CN" altLang="en-US" sz="2400">
                <a:latin typeface="+mn-ea"/>
              </a:rPr>
              <a:t>不清楚</a:t>
            </a: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754E080B-51A6-498D-A180-14FC54FF9524}"/>
              </a:ext>
            </a:extLst>
          </p:cNvPr>
          <p:cNvSpPr txBox="1"/>
          <p:nvPr/>
        </p:nvSpPr>
        <p:spPr>
          <a:xfrm>
            <a:off x="1534160" y="3429001"/>
            <a:ext cx="7305040" cy="461665"/>
          </a:xfrm>
          <a:prstGeom prst="rect">
            <a:avLst/>
          </a:prstGeom>
          <a:noFill/>
        </p:spPr>
        <p:txBody>
          <a:bodyPr wrap="square" rtlCol="0">
            <a:spAutoFit/>
          </a:bodyPr>
          <a:lstStyle/>
          <a:p>
            <a:r>
              <a:rPr lang="zh-CN" altLang="en-US" sz="2400"/>
              <a:t>加强测试集，但是</a:t>
            </a:r>
            <a:r>
              <a:rPr lang="en-US" altLang="zh-CN" sz="2400"/>
              <a:t>test oracles</a:t>
            </a:r>
            <a:r>
              <a:rPr lang="zh-CN" altLang="en-US" sz="2400"/>
              <a:t>不能自动生成</a:t>
            </a: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A9656380-2515-4B44-988D-FB453014F341}"/>
              </a:ext>
            </a:extLst>
          </p:cNvPr>
          <p:cNvSpPr txBox="1"/>
          <p:nvPr/>
        </p:nvSpPr>
        <p:spPr>
          <a:xfrm>
            <a:off x="1374140" y="1308215"/>
            <a:ext cx="6722940" cy="467055"/>
          </a:xfrm>
          <a:prstGeom prst="rect">
            <a:avLst/>
          </a:prstGeom>
          <a:noFill/>
        </p:spPr>
        <p:txBody>
          <a:bodyPr wrap="square">
            <a:spAutoFit/>
          </a:bodyPr>
          <a:lstStyle/>
          <a:p>
            <a:r>
              <a:rPr lang="zh-CN" altLang="en-US" sz="2400"/>
              <a:t>一个测试用例 = 测试输入 + 测试</a:t>
            </a:r>
            <a:r>
              <a:rPr lang="en-US" altLang="zh-CN" sz="2400"/>
              <a:t>Oracle</a:t>
            </a:r>
            <a:endParaRPr lang="zh-CN" altLang="en-US" sz="2400"/>
          </a:p>
        </p:txBody>
      </p:sp>
      <p:sp>
        <p:nvSpPr>
          <p:cNvPr id="15" name="文本框 14">
            <a:extLst>
              <a:ext uri="{FF2B5EF4-FFF2-40B4-BE49-F238E27FC236}">
                <a16:creationId xmlns:a16="http://schemas.microsoft.com/office/drawing/2014/main" id="{D91B179D-6746-4BFC-9667-56F5193500C5}"/>
              </a:ext>
            </a:extLst>
          </p:cNvPr>
          <p:cNvSpPr txBox="1"/>
          <p:nvPr/>
        </p:nvSpPr>
        <p:spPr>
          <a:xfrm>
            <a:off x="1374140" y="2103425"/>
            <a:ext cx="6611620" cy="830997"/>
          </a:xfrm>
          <a:prstGeom prst="rect">
            <a:avLst/>
          </a:prstGeom>
          <a:noFill/>
        </p:spPr>
        <p:txBody>
          <a:bodyPr wrap="square" rtlCol="0">
            <a:spAutoFit/>
          </a:bodyPr>
          <a:lstStyle/>
          <a:p>
            <a:r>
              <a:rPr lang="zh-CN" altLang="en-US" sz="2400"/>
              <a:t>目标：对于新生成的测试输入，不需要关注它的输出，启发式的对它分类</a:t>
            </a:r>
          </a:p>
        </p:txBody>
      </p:sp>
    </p:spTree>
    <p:extLst>
      <p:ext uri="{BB962C8B-B14F-4D97-AF65-F5344CB8AC3E}">
        <p14:creationId xmlns:p14="http://schemas.microsoft.com/office/powerpoint/2010/main" val="32221141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65F8AB76-13A2-4CC7-AFAE-F22F3FBBF2E9}"/>
              </a:ext>
            </a:extLst>
          </p:cNvPr>
          <p:cNvSpPr txBox="1"/>
          <p:nvPr/>
        </p:nvSpPr>
        <p:spPr>
          <a:xfrm>
            <a:off x="1757680" y="2097348"/>
            <a:ext cx="6116320" cy="830997"/>
          </a:xfrm>
          <a:prstGeom prst="rect">
            <a:avLst/>
          </a:prstGeom>
          <a:noFill/>
        </p:spPr>
        <p:txBody>
          <a:bodyPr wrap="square" rtlCol="0">
            <a:spAutoFit/>
          </a:bodyPr>
          <a:lstStyle/>
          <a:p>
            <a:r>
              <a:rPr lang="en-US" altLang="zh-CN" sz="2400">
                <a:latin typeface="+mn-ea"/>
              </a:rPr>
              <a:t>PATCH-SIM</a:t>
            </a:r>
            <a:r>
              <a:rPr lang="zh-CN" altLang="en-US" sz="2400">
                <a:latin typeface="+mn-ea"/>
              </a:rPr>
              <a:t>：使用补丁前后对于成功或失败测试输入有不一样的执行</a:t>
            </a:r>
          </a:p>
        </p:txBody>
      </p:sp>
      <p:sp>
        <p:nvSpPr>
          <p:cNvPr id="4" name="文本框 3">
            <a:extLst>
              <a:ext uri="{FF2B5EF4-FFF2-40B4-BE49-F238E27FC236}">
                <a16:creationId xmlns:a16="http://schemas.microsoft.com/office/drawing/2014/main" id="{004455E8-4E43-409D-A979-24C6A66EAFCC}"/>
              </a:ext>
            </a:extLst>
          </p:cNvPr>
          <p:cNvSpPr txBox="1"/>
          <p:nvPr/>
        </p:nvSpPr>
        <p:spPr>
          <a:xfrm>
            <a:off x="1757680" y="3279557"/>
            <a:ext cx="6116320" cy="461665"/>
          </a:xfrm>
          <a:prstGeom prst="rect">
            <a:avLst/>
          </a:prstGeom>
          <a:noFill/>
        </p:spPr>
        <p:txBody>
          <a:bodyPr wrap="square" rtlCol="0">
            <a:spAutoFit/>
          </a:bodyPr>
          <a:lstStyle/>
          <a:p>
            <a:r>
              <a:rPr lang="en-US" altLang="zh-CN" sz="2400">
                <a:latin typeface="+mn-ea"/>
              </a:rPr>
              <a:t>TEST-SIM</a:t>
            </a:r>
            <a:r>
              <a:rPr lang="zh-CN" altLang="en-US" sz="2400">
                <a:latin typeface="+mn-ea"/>
              </a:rPr>
              <a:t>：同类型的测试输入执行类似</a:t>
            </a:r>
          </a:p>
        </p:txBody>
      </p:sp>
      <p:sp>
        <p:nvSpPr>
          <p:cNvPr id="16" name="文本框 15">
            <a:extLst>
              <a:ext uri="{FF2B5EF4-FFF2-40B4-BE49-F238E27FC236}">
                <a16:creationId xmlns:a16="http://schemas.microsoft.com/office/drawing/2014/main" id="{EF42EB4C-36AF-42BB-9F92-1C9AB87426D4}"/>
              </a:ext>
            </a:extLst>
          </p:cNvPr>
          <p:cNvSpPr txBox="1"/>
          <p:nvPr/>
        </p:nvSpPr>
        <p:spPr>
          <a:xfrm>
            <a:off x="1757680" y="4368801"/>
            <a:ext cx="6116320" cy="830997"/>
          </a:xfrm>
          <a:prstGeom prst="rect">
            <a:avLst/>
          </a:prstGeom>
          <a:noFill/>
        </p:spPr>
        <p:txBody>
          <a:bodyPr wrap="square" rtlCol="0">
            <a:spAutoFit/>
          </a:bodyPr>
          <a:lstStyle/>
          <a:p>
            <a:r>
              <a:rPr lang="zh-CN" altLang="en-US" sz="2400">
                <a:latin typeface="+mn-ea"/>
              </a:rPr>
              <a:t>执行：完整路径谱</a:t>
            </a:r>
            <a:r>
              <a:rPr lang="en-US" altLang="zh-CN" sz="2400">
                <a:latin typeface="+mn-ea"/>
              </a:rPr>
              <a:t>(complete-path spectrum)</a:t>
            </a:r>
            <a:r>
              <a:rPr lang="zh-CN" altLang="en-US" sz="2400">
                <a:latin typeface="+mn-ea"/>
              </a:rPr>
              <a:t>来记录程序语句的</a:t>
            </a:r>
            <a:r>
              <a:rPr lang="en-US" altLang="zh-CN" sz="2400">
                <a:latin typeface="+mn-ea"/>
              </a:rPr>
              <a:t>id</a:t>
            </a:r>
            <a:r>
              <a:rPr lang="zh-CN" altLang="en-US" sz="2400">
                <a:latin typeface="+mn-ea"/>
              </a:rPr>
              <a:t>序列</a:t>
            </a:r>
          </a:p>
        </p:txBody>
      </p:sp>
    </p:spTree>
    <p:extLst>
      <p:ext uri="{BB962C8B-B14F-4D97-AF65-F5344CB8AC3E}">
        <p14:creationId xmlns:p14="http://schemas.microsoft.com/office/powerpoint/2010/main" val="161971781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12AEB9E0-CED1-4191-B522-63D9E3F55476}"/>
              </a:ext>
            </a:extLst>
          </p:cNvPr>
          <p:cNvPicPr>
            <a:picLocks noChangeAspect="1"/>
          </p:cNvPicPr>
          <p:nvPr/>
        </p:nvPicPr>
        <p:blipFill>
          <a:blip r:embed="rId2"/>
          <a:stretch>
            <a:fillRect/>
          </a:stretch>
        </p:blipFill>
        <p:spPr>
          <a:xfrm>
            <a:off x="388748" y="1117741"/>
            <a:ext cx="8290560" cy="5063744"/>
          </a:xfrm>
          <a:prstGeom prst="rect">
            <a:avLst/>
          </a:prstGeom>
        </p:spPr>
      </p:pic>
    </p:spTree>
    <p:extLst>
      <p:ext uri="{BB962C8B-B14F-4D97-AF65-F5344CB8AC3E}">
        <p14:creationId xmlns:p14="http://schemas.microsoft.com/office/powerpoint/2010/main" val="370010562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4392EFC7-6B3F-4441-9214-B9CC333E5281}"/>
              </a:ext>
            </a:extLst>
          </p:cNvPr>
          <p:cNvSpPr txBox="1"/>
          <p:nvPr/>
        </p:nvSpPr>
        <p:spPr>
          <a:xfrm>
            <a:off x="894090" y="1212220"/>
            <a:ext cx="6014720" cy="461665"/>
          </a:xfrm>
          <a:prstGeom prst="rect">
            <a:avLst/>
          </a:prstGeom>
          <a:noFill/>
        </p:spPr>
        <p:txBody>
          <a:bodyPr wrap="square" rtlCol="0">
            <a:spAutoFit/>
          </a:bodyPr>
          <a:lstStyle/>
          <a:p>
            <a:r>
              <a:rPr lang="zh-CN" altLang="en-US" sz="2400"/>
              <a:t>新测试输入必须覆盖补丁修改过的方法</a:t>
            </a:r>
          </a:p>
        </p:txBody>
      </p:sp>
      <p:pic>
        <p:nvPicPr>
          <p:cNvPr id="14" name="图片 13">
            <a:extLst>
              <a:ext uri="{FF2B5EF4-FFF2-40B4-BE49-F238E27FC236}">
                <a16:creationId xmlns:a16="http://schemas.microsoft.com/office/drawing/2014/main" id="{DEE418FB-BA1E-42A4-8D45-4F77C8106E50}"/>
              </a:ext>
            </a:extLst>
          </p:cNvPr>
          <p:cNvPicPr>
            <a:picLocks noChangeAspect="1"/>
          </p:cNvPicPr>
          <p:nvPr/>
        </p:nvPicPr>
        <p:blipFill>
          <a:blip r:embed="rId2"/>
          <a:stretch>
            <a:fillRect/>
          </a:stretch>
        </p:blipFill>
        <p:spPr>
          <a:xfrm>
            <a:off x="3746559" y="1756238"/>
            <a:ext cx="4498276" cy="910694"/>
          </a:xfrm>
          <a:prstGeom prst="rect">
            <a:avLst/>
          </a:prstGeom>
        </p:spPr>
      </p:pic>
      <p:sp>
        <p:nvSpPr>
          <p:cNvPr id="15" name="文本框 14">
            <a:extLst>
              <a:ext uri="{FF2B5EF4-FFF2-40B4-BE49-F238E27FC236}">
                <a16:creationId xmlns:a16="http://schemas.microsoft.com/office/drawing/2014/main" id="{1ACF504A-2502-41DD-B961-11B7F942D295}"/>
              </a:ext>
            </a:extLst>
          </p:cNvPr>
          <p:cNvSpPr txBox="1"/>
          <p:nvPr/>
        </p:nvSpPr>
        <p:spPr>
          <a:xfrm>
            <a:off x="899165" y="1980753"/>
            <a:ext cx="4399280" cy="461665"/>
          </a:xfrm>
          <a:prstGeom prst="rect">
            <a:avLst/>
          </a:prstGeom>
          <a:noFill/>
        </p:spPr>
        <p:txBody>
          <a:bodyPr wrap="square" rtlCol="0">
            <a:spAutoFit/>
          </a:bodyPr>
          <a:lstStyle/>
          <a:p>
            <a:r>
              <a:rPr lang="zh-CN" altLang="en-US" sz="2400"/>
              <a:t>测试距离计算公式：</a:t>
            </a:r>
          </a:p>
        </p:txBody>
      </p:sp>
      <p:sp>
        <p:nvSpPr>
          <p:cNvPr id="16" name="文本框 15">
            <a:extLst>
              <a:ext uri="{FF2B5EF4-FFF2-40B4-BE49-F238E27FC236}">
                <a16:creationId xmlns:a16="http://schemas.microsoft.com/office/drawing/2014/main" id="{A6BAD3FE-2EED-4C6E-9A0A-2DDD1724972E}"/>
              </a:ext>
            </a:extLst>
          </p:cNvPr>
          <p:cNvSpPr txBox="1"/>
          <p:nvPr/>
        </p:nvSpPr>
        <p:spPr>
          <a:xfrm>
            <a:off x="894090" y="3429000"/>
            <a:ext cx="6797040" cy="830997"/>
          </a:xfrm>
          <a:prstGeom prst="rect">
            <a:avLst/>
          </a:prstGeom>
          <a:noFill/>
        </p:spPr>
        <p:txBody>
          <a:bodyPr wrap="square" rtlCol="0">
            <a:spAutoFit/>
          </a:bodyPr>
          <a:lstStyle/>
          <a:p>
            <a:r>
              <a:rPr lang="zh-CN" altLang="en-US" sz="2400"/>
              <a:t>每个新测试输入得到的距离是一个向量（在原程序上运行）</a:t>
            </a:r>
          </a:p>
        </p:txBody>
      </p:sp>
      <p:sp>
        <p:nvSpPr>
          <p:cNvPr id="18" name="文本框 17">
            <a:extLst>
              <a:ext uri="{FF2B5EF4-FFF2-40B4-BE49-F238E27FC236}">
                <a16:creationId xmlns:a16="http://schemas.microsoft.com/office/drawing/2014/main" id="{66071AD0-9D4F-425F-9E7C-86640B7F98D4}"/>
              </a:ext>
            </a:extLst>
          </p:cNvPr>
          <p:cNvSpPr txBox="1"/>
          <p:nvPr/>
        </p:nvSpPr>
        <p:spPr>
          <a:xfrm>
            <a:off x="899165" y="4606568"/>
            <a:ext cx="6715760" cy="830997"/>
          </a:xfrm>
          <a:prstGeom prst="rect">
            <a:avLst/>
          </a:prstGeom>
          <a:noFill/>
        </p:spPr>
        <p:txBody>
          <a:bodyPr wrap="square" rtlCol="0">
            <a:spAutoFit/>
          </a:bodyPr>
          <a:lstStyle/>
          <a:p>
            <a:r>
              <a:rPr lang="zh-CN" altLang="en-US" sz="2400">
                <a:latin typeface="+mn-ea"/>
              </a:rPr>
              <a:t>补丁：测试输入</a:t>
            </a:r>
            <a:r>
              <a:rPr lang="en-US" altLang="zh-CN" sz="2400">
                <a:latin typeface="+mn-ea"/>
              </a:rPr>
              <a:t>t</a:t>
            </a:r>
            <a:r>
              <a:rPr lang="zh-CN" altLang="en-US" sz="2400">
                <a:latin typeface="+mn-ea"/>
              </a:rPr>
              <a:t>在使用补丁前后的程序上的距离（所有测试输入）</a:t>
            </a:r>
          </a:p>
        </p:txBody>
      </p:sp>
    </p:spTree>
    <p:extLst>
      <p:ext uri="{BB962C8B-B14F-4D97-AF65-F5344CB8AC3E}">
        <p14:creationId xmlns:p14="http://schemas.microsoft.com/office/powerpoint/2010/main" val="4117479069"/>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9C412418-DF6C-4238-9162-52ADC013991E}"/>
              </a:ext>
            </a:extLst>
          </p:cNvPr>
          <p:cNvPicPr>
            <a:picLocks noChangeAspect="1"/>
          </p:cNvPicPr>
          <p:nvPr/>
        </p:nvPicPr>
        <p:blipFill>
          <a:blip r:embed="rId2"/>
          <a:stretch>
            <a:fillRect/>
          </a:stretch>
        </p:blipFill>
        <p:spPr>
          <a:xfrm>
            <a:off x="714758" y="806371"/>
            <a:ext cx="7654290" cy="5932910"/>
          </a:xfrm>
          <a:prstGeom prst="rect">
            <a:avLst/>
          </a:prstGeom>
        </p:spPr>
      </p:pic>
    </p:spTree>
    <p:extLst>
      <p:ext uri="{BB962C8B-B14F-4D97-AF65-F5344CB8AC3E}">
        <p14:creationId xmlns:p14="http://schemas.microsoft.com/office/powerpoint/2010/main" val="4094313980"/>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四、研究结论</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E884F40-9E1E-4083-A3C1-DE11C8C9D6E2}"/>
              </a:ext>
            </a:extLst>
          </p:cNvPr>
          <p:cNvSpPr txBox="1"/>
          <p:nvPr/>
        </p:nvSpPr>
        <p:spPr>
          <a:xfrm>
            <a:off x="1016000" y="1772920"/>
            <a:ext cx="677672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面对收集到的补丁，没有将任何一个正确的补丁归类到错误的补丁里。能够过滤掉</a:t>
            </a:r>
            <a:r>
              <a:rPr lang="en-US" altLang="zh-CN" sz="2400"/>
              <a:t>56.3%</a:t>
            </a:r>
            <a:r>
              <a:rPr lang="zh-CN" altLang="en-US" sz="2400"/>
              <a:t>的错误补丁</a:t>
            </a:r>
          </a:p>
        </p:txBody>
      </p:sp>
    </p:spTree>
    <p:extLst>
      <p:ext uri="{BB962C8B-B14F-4D97-AF65-F5344CB8AC3E}">
        <p14:creationId xmlns:p14="http://schemas.microsoft.com/office/powerpoint/2010/main" val="341531664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四、不足和展望</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7D45E43-93EA-4893-AE8A-4F0F0054E919}"/>
              </a:ext>
            </a:extLst>
          </p:cNvPr>
          <p:cNvSpPr txBox="1"/>
          <p:nvPr/>
        </p:nvSpPr>
        <p:spPr>
          <a:xfrm>
            <a:off x="1544558" y="1754947"/>
            <a:ext cx="6664722"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可能性：将正确的补丁认为是错误的补丁，因为没有一个完美的</a:t>
            </a:r>
            <a:r>
              <a:rPr lang="en-US" altLang="zh-CN" sz="2400">
                <a:latin typeface="+mn-ea"/>
              </a:rPr>
              <a:t>oracle</a:t>
            </a:r>
            <a:endParaRPr lang="zh-CN" altLang="en-US" sz="2400">
              <a:latin typeface="+mn-ea"/>
            </a:endParaRPr>
          </a:p>
        </p:txBody>
      </p:sp>
      <p:sp>
        <p:nvSpPr>
          <p:cNvPr id="4" name="文本框 3">
            <a:extLst>
              <a:ext uri="{FF2B5EF4-FFF2-40B4-BE49-F238E27FC236}">
                <a16:creationId xmlns:a16="http://schemas.microsoft.com/office/drawing/2014/main" id="{7484FD07-FE6B-42B6-ABD0-00C060B0FBE0}"/>
              </a:ext>
            </a:extLst>
          </p:cNvPr>
          <p:cNvSpPr txBox="1"/>
          <p:nvPr/>
        </p:nvSpPr>
        <p:spPr>
          <a:xfrm>
            <a:off x="1574598" y="3068320"/>
            <a:ext cx="633984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基于突变的故障修复对</a:t>
            </a:r>
            <a:r>
              <a:rPr lang="en-US" altLang="zh-CN" sz="2400">
                <a:latin typeface="+mn-ea"/>
              </a:rPr>
              <a:t>PATCH-SIM</a:t>
            </a:r>
            <a:r>
              <a:rPr lang="zh-CN" altLang="en-US" sz="2400">
                <a:latin typeface="+mn-ea"/>
              </a:rPr>
              <a:t>的假设有类似的结论：如果</a:t>
            </a:r>
            <a:r>
              <a:rPr lang="en-US" altLang="zh-CN" sz="2400">
                <a:latin typeface="+mn-ea"/>
              </a:rPr>
              <a:t>bug</a:t>
            </a:r>
            <a:r>
              <a:rPr lang="zh-CN" altLang="en-US" sz="2400">
                <a:latin typeface="+mn-ea"/>
              </a:rPr>
              <a:t>语句有了个基于突变的补丁，通过的测试用例在补丁使用前后的变化幅度是远小于失败的测试用例</a:t>
            </a:r>
          </a:p>
        </p:txBody>
      </p:sp>
    </p:spTree>
    <p:extLst>
      <p:ext uri="{BB962C8B-B14F-4D97-AF65-F5344CB8AC3E}">
        <p14:creationId xmlns:p14="http://schemas.microsoft.com/office/powerpoint/2010/main" val="2543879440"/>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3044</TotalTime>
  <Words>317</Words>
  <Application>Microsoft Office PowerPoint</Application>
  <PresentationFormat>全屏显示(4:3)</PresentationFormat>
  <Paragraphs>48</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Arial</vt:lpstr>
      <vt:lpstr>Calibri</vt:lpstr>
      <vt:lpstr>微软雅黑</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HDULAB601</cp:lastModifiedBy>
  <cp:revision>202</cp:revision>
  <dcterms:created xsi:type="dcterms:W3CDTF">2018-05-23T18:36:56Z</dcterms:created>
  <dcterms:modified xsi:type="dcterms:W3CDTF">2021-10-29T01:49:09Z</dcterms:modified>
</cp:coreProperties>
</file>