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d01c8fc55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d01c8fc5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9EDFF5"/>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9EDFF5"/>
                </a:solidFill>
                <a:latin typeface="Arial"/>
                <a:ea typeface="Arial"/>
                <a:cs typeface="Arial"/>
                <a:sym typeface="Arial"/>
              </a:rPr>
              <a:t>”</a:t>
            </a:r>
            <a:endParaRPr/>
          </a:p>
        </p:txBody>
      </p:sp>
    </p:spTree>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9EDFF5"/>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9EDFF5"/>
                </a:solidFill>
                <a:latin typeface="Arial"/>
                <a:ea typeface="Arial"/>
                <a:cs typeface="Arial"/>
                <a:sym typeface="Arial"/>
              </a:rPr>
              <a:t>”</a:t>
            </a:r>
            <a:endParaRPr/>
          </a:p>
        </p:txBody>
      </p:sp>
    </p:spTree>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1" name="Shape 31"/>
        <p:cNvGrpSpPr/>
        <p:nvPr/>
      </p:nvGrpSpPr>
      <p:grpSpPr>
        <a:xfrm>
          <a:off x="0" y="0"/>
          <a:ext cx="0" cy="0"/>
          <a:chOff x="0" y="0"/>
          <a:chExt cx="0" cy="0"/>
        </a:xfrm>
      </p:grpSpPr>
      <p:grpSp>
        <p:nvGrpSpPr>
          <p:cNvPr id="32" name="Google Shape;32;p4"/>
          <p:cNvGrpSpPr/>
          <p:nvPr/>
        </p:nvGrpSpPr>
        <p:grpSpPr>
          <a:xfrm>
            <a:off x="0" y="-8467"/>
            <a:ext cx="12192000" cy="6866467"/>
            <a:chOff x="0" y="-8467"/>
            <a:chExt cx="12192000" cy="6866467"/>
          </a:xfrm>
        </p:grpSpPr>
        <p:sp>
          <p:nvSpPr>
            <p:cNvPr id="33" name="Google Shape;33;p4"/>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34" name="Google Shape;34;p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5" name="Google Shape;35;p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6" name="Google Shape;36;p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7" name="Google Shape;37;p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8" name="Google Shape;38;p4"/>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40" name="Google Shape;40;p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41" name="Google Shape;41;p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42" name="Google Shape;42;p4"/>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5" name="Google Shape;45;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1" name="Google Shape;51;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7" name="Google Shape;57;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0" name="Google Shape;70;p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89" name="Google Shape;8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p:nvPr/>
        </p:nvSpPr>
        <p:spPr>
          <a:xfrm>
            <a:off x="1201250" y="2081721"/>
            <a:ext cx="9154200" cy="2937000"/>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5200">
                <a:solidFill>
                  <a:schemeClr val="dk1"/>
                </a:solidFill>
                <a:latin typeface="Trebuchet MS"/>
                <a:ea typeface="Trebuchet MS"/>
                <a:cs typeface="Trebuchet MS"/>
                <a:sym typeface="Trebuchet MS"/>
              </a:rPr>
              <a:t>Topic:</a:t>
            </a:r>
            <a:endParaRPr b="1" sz="5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GB" sz="5200">
                <a:solidFill>
                  <a:schemeClr val="dk1"/>
                </a:solidFill>
                <a:latin typeface="Trebuchet MS"/>
                <a:ea typeface="Trebuchet MS"/>
                <a:cs typeface="Trebuchet MS"/>
                <a:sym typeface="Trebuchet MS"/>
              </a:rPr>
              <a:t>1) What is Food</a:t>
            </a:r>
            <a:r>
              <a:rPr b="1" lang="en-GB" sz="5200">
                <a:solidFill>
                  <a:schemeClr val="dk1"/>
                </a:solidFill>
                <a:latin typeface="Trebuchet MS"/>
                <a:ea typeface="Trebuchet MS"/>
                <a:cs typeface="Trebuchet MS"/>
                <a:sym typeface="Trebuchet MS"/>
              </a:rPr>
              <a:t> </a:t>
            </a:r>
            <a:r>
              <a:rPr b="1" lang="en-GB" sz="5200">
                <a:solidFill>
                  <a:schemeClr val="dk1"/>
                </a:solidFill>
                <a:latin typeface="Trebuchet MS"/>
                <a:ea typeface="Trebuchet MS"/>
                <a:cs typeface="Trebuchet MS"/>
                <a:sym typeface="Trebuchet MS"/>
              </a:rPr>
              <a:t>Security?</a:t>
            </a:r>
            <a:endParaRPr b="1" sz="5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GB" sz="5200">
                <a:solidFill>
                  <a:schemeClr val="dk1"/>
                </a:solidFill>
                <a:latin typeface="Trebuchet MS"/>
                <a:ea typeface="Trebuchet MS"/>
                <a:cs typeface="Trebuchet MS"/>
                <a:sym typeface="Trebuchet MS"/>
              </a:rPr>
              <a:t>2) Why Food Security?</a:t>
            </a:r>
            <a:endParaRPr b="1" sz="5200">
              <a:solidFill>
                <a:schemeClr val="dk1"/>
              </a:solidFill>
              <a:latin typeface="Trebuchet MS"/>
              <a:ea typeface="Trebuchet MS"/>
              <a:cs typeface="Trebuchet MS"/>
              <a:sym typeface="Trebuchet MS"/>
            </a:endParaRP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nvSpPr>
        <p:spPr>
          <a:xfrm>
            <a:off x="163697" y="0"/>
            <a:ext cx="11859600" cy="697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500" u="sng">
                <a:solidFill>
                  <a:schemeClr val="dk1"/>
                </a:solidFill>
                <a:latin typeface="Trebuchet MS"/>
                <a:ea typeface="Trebuchet MS"/>
                <a:cs typeface="Trebuchet MS"/>
                <a:sym typeface="Trebuchet MS"/>
              </a:rPr>
              <a:t>What is food security?</a:t>
            </a:r>
            <a:endParaRPr b="1" sz="3500" u="sng">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t/>
            </a:r>
            <a:endParaRPr sz="3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GB" sz="3200">
                <a:solidFill>
                  <a:schemeClr val="dk1"/>
                </a:solidFill>
                <a:latin typeface="Trebuchet MS"/>
                <a:ea typeface="Trebuchet MS"/>
                <a:cs typeface="Trebuchet MS"/>
                <a:sym typeface="Trebuchet MS"/>
              </a:rPr>
              <a:t>There are following dimensions of food security:</a:t>
            </a:r>
            <a:endParaRPr sz="1600"/>
          </a:p>
          <a:p>
            <a:pPr indent="0" lvl="0" marL="0" marR="0" rtl="0" algn="l">
              <a:spcBef>
                <a:spcPts val="0"/>
              </a:spcBef>
              <a:spcAft>
                <a:spcPts val="0"/>
              </a:spcAft>
              <a:buNone/>
            </a:pPr>
            <a:r>
              <a:t/>
            </a:r>
            <a:endParaRPr sz="3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GB" sz="3200">
                <a:solidFill>
                  <a:schemeClr val="dk1"/>
                </a:solidFill>
                <a:latin typeface="Trebuchet MS"/>
                <a:ea typeface="Trebuchet MS"/>
                <a:cs typeface="Trebuchet MS"/>
                <a:sym typeface="Trebuchet MS"/>
              </a:rPr>
              <a:t>(i)Availability of food means food production within the country, 	food import and the previous year’s stock of food stored in 	government granaries.</a:t>
            </a:r>
            <a:endParaRPr sz="3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3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GB" sz="3200">
                <a:solidFill>
                  <a:schemeClr val="dk1"/>
                </a:solidFill>
                <a:latin typeface="Trebuchet MS"/>
                <a:ea typeface="Trebuchet MS"/>
                <a:cs typeface="Trebuchet MS"/>
                <a:sym typeface="Trebuchet MS"/>
              </a:rPr>
              <a:t>(ii)Accessibility of food means that food is within reach of every 	person of the country.</a:t>
            </a:r>
            <a:endParaRPr sz="3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3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GB" sz="3200">
                <a:solidFill>
                  <a:schemeClr val="dk1"/>
                </a:solidFill>
                <a:latin typeface="Trebuchet MS"/>
                <a:ea typeface="Trebuchet MS"/>
                <a:cs typeface="Trebuchet MS"/>
                <a:sym typeface="Trebuchet MS"/>
              </a:rPr>
              <a:t>(iii)Affordability of food means that an individual has enough money 	to buy sufficient, safe and nutritious food to meet one’s basic 	dietary needs.</a:t>
            </a:r>
            <a:endParaRPr sz="1600"/>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nvSpPr>
        <p:spPr>
          <a:xfrm>
            <a:off x="0" y="0"/>
            <a:ext cx="11859600" cy="735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950" u="sng">
                <a:solidFill>
                  <a:schemeClr val="dk1"/>
                </a:solidFill>
                <a:latin typeface="Trebuchet MS"/>
                <a:ea typeface="Trebuchet MS"/>
                <a:cs typeface="Trebuchet MS"/>
                <a:sym typeface="Trebuchet MS"/>
              </a:rPr>
              <a:t>Why is food security? </a:t>
            </a:r>
            <a:endParaRPr b="1" sz="2950" u="sng">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t/>
            </a:r>
            <a:endParaRPr b="1" sz="2950" u="sng">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GB" sz="2950">
                <a:solidFill>
                  <a:schemeClr val="dk1"/>
                </a:solidFill>
                <a:latin typeface="Trebuchet MS"/>
                <a:ea typeface="Trebuchet MS"/>
                <a:cs typeface="Trebuchet MS"/>
                <a:sym typeface="Trebuchet MS"/>
              </a:rPr>
              <a:t>(a) </a:t>
            </a:r>
            <a:r>
              <a:rPr lang="en-GB" sz="2950">
                <a:solidFill>
                  <a:schemeClr val="dk1"/>
                </a:solidFill>
                <a:latin typeface="Trebuchet MS"/>
                <a:ea typeface="Trebuchet MS"/>
                <a:cs typeface="Trebuchet MS"/>
                <a:sym typeface="Trebuchet MS"/>
              </a:rPr>
              <a:t>There might be insecurity of food for the poorest section of the 	society most of the times. But when country faces the natural 	disasters or calamity like earthquake, drought, flood, 	tsunami, 	widespread failure of crops causing famine, etc. the 	persons 	above the poverty line might also be in food insecurity.</a:t>
            </a:r>
            <a:endParaRPr sz="295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95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GB" sz="2950">
                <a:solidFill>
                  <a:schemeClr val="dk1"/>
                </a:solidFill>
                <a:latin typeface="Trebuchet MS"/>
                <a:ea typeface="Trebuchet MS"/>
                <a:cs typeface="Trebuchet MS"/>
                <a:sym typeface="Trebuchet MS"/>
              </a:rPr>
              <a:t>(b)The total production of food grains decreases due to natural 	calamity like drought.</a:t>
            </a:r>
            <a:endParaRPr sz="295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95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GB" sz="2950">
                <a:solidFill>
                  <a:schemeClr val="dk1"/>
                </a:solidFill>
                <a:latin typeface="Trebuchet MS"/>
                <a:ea typeface="Trebuchet MS"/>
                <a:cs typeface="Trebuchet MS"/>
                <a:sym typeface="Trebuchet MS"/>
              </a:rPr>
              <a:t>(c)The price goes up due to shortage of food. A situation of 	starvation is created if such calamity happens in a very wide area or is stretched over long time period. A massive 	starvation might take a turn of famine.</a:t>
            </a:r>
            <a:endParaRPr/>
          </a:p>
          <a:p>
            <a:pPr indent="0" lvl="0" marL="0" marR="0" rtl="0" algn="l">
              <a:spcBef>
                <a:spcPts val="0"/>
              </a:spcBef>
              <a:spcAft>
                <a:spcPts val="0"/>
              </a:spcAft>
              <a:buNone/>
            </a:pPr>
            <a:r>
              <a:t/>
            </a:r>
            <a:endParaRPr sz="2950">
              <a:solidFill>
                <a:schemeClr val="dk1"/>
              </a:solidFill>
              <a:latin typeface="Trebuchet MS"/>
              <a:ea typeface="Trebuchet MS"/>
              <a:cs typeface="Trebuchet MS"/>
              <a:sym typeface="Trebuchet MS"/>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nvSpPr>
        <p:spPr>
          <a:xfrm>
            <a:off x="1334750" y="2874900"/>
            <a:ext cx="8912700" cy="1108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GB" sz="6000">
                <a:solidFill>
                  <a:schemeClr val="dk1"/>
                </a:solidFill>
                <a:latin typeface="Trebuchet MS"/>
                <a:ea typeface="Trebuchet MS"/>
                <a:cs typeface="Trebuchet MS"/>
                <a:sym typeface="Trebuchet MS"/>
              </a:rPr>
              <a:t>Thank you</a:t>
            </a:r>
            <a:endParaRPr b="1" sz="60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