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21"/>
  </p:notesMasterIdLst>
  <p:handoutMasterIdLst>
    <p:handoutMasterId r:id="rId22"/>
  </p:handoutMasterIdLst>
  <p:sldIdLst>
    <p:sldId id="1316" r:id="rId3"/>
    <p:sldId id="278" r:id="rId4"/>
    <p:sldId id="1352" r:id="rId5"/>
    <p:sldId id="1354" r:id="rId6"/>
    <p:sldId id="1361" r:id="rId7"/>
    <p:sldId id="1366" r:id="rId8"/>
    <p:sldId id="1367" r:id="rId9"/>
    <p:sldId id="1363" r:id="rId10"/>
    <p:sldId id="1387" r:id="rId11"/>
    <p:sldId id="1362" r:id="rId12"/>
    <p:sldId id="1388" r:id="rId13"/>
    <p:sldId id="1368" r:id="rId14"/>
    <p:sldId id="1370" r:id="rId15"/>
    <p:sldId id="1371" r:id="rId16"/>
    <p:sldId id="1372" r:id="rId17"/>
    <p:sldId id="1389" r:id="rId18"/>
    <p:sldId id="1373" r:id="rId19"/>
    <p:sldId id="1351" r:id="rId2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888">
          <p15:clr>
            <a:srgbClr val="A4A3A4"/>
          </p15:clr>
        </p15:guide>
        <p15:guide id="2" pos="56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D8EB"/>
    <a:srgbClr val="73B4AE"/>
    <a:srgbClr val="01A2E5"/>
    <a:srgbClr val="48759E"/>
    <a:srgbClr val="2F5597"/>
    <a:srgbClr val="5B9BD5"/>
    <a:srgbClr val="E3E7EF"/>
    <a:srgbClr val="00A2E5"/>
    <a:srgbClr val="69B45A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0" autoAdjust="0"/>
    <p:restoredTop sz="94178" autoAdjust="0"/>
  </p:normalViewPr>
  <p:slideViewPr>
    <p:cSldViewPr>
      <p:cViewPr varScale="1">
        <p:scale>
          <a:sx n="92" d="100"/>
          <a:sy n="92" d="100"/>
        </p:scale>
        <p:origin x="648" y="60"/>
      </p:cViewPr>
      <p:guideLst>
        <p:guide orient="horz" pos="2888"/>
        <p:guide pos="56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EA3E0-01AC-094D-969D-833EFF24F162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DEFE0-584F-AD43-B879-EB99D22317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fld id="{C7C978B5-8CA8-5D4F-9EF1-64CC13EDE5FA}" type="datetimeFigureOut">
              <a:rPr lang="zh-CN" altLang="en-US"/>
              <a:t>2020/7/2</a:t>
            </a:fld>
            <a:endParaRPr lang="zh-CN" altLang="en-US"/>
          </a:p>
        </p:txBody>
      </p:sp>
      <p:sp>
        <p:nvSpPr>
          <p:cNvPr id="389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fld id="{A2DA7363-DE04-444C-81CA-3A7CFCBE822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16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2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7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 userDrawn="1"/>
        </p:nvSpPr>
        <p:spPr>
          <a:xfrm>
            <a:off x="-5953" y="4861085"/>
            <a:ext cx="9154716" cy="288369"/>
          </a:xfrm>
          <a:prstGeom prst="rect">
            <a:avLst/>
          </a:prstGeom>
          <a:solidFill>
            <a:srgbClr val="00A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 sz="1350" noProof="1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267744" y="4876006"/>
            <a:ext cx="4885849" cy="2308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1" hangingPunct="1"/>
            <a:r>
              <a:rPr lang="en-US" altLang="zh-CN" sz="900" b="0" dirty="0">
                <a:solidFill>
                  <a:prstClr val="white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rPr>
              <a:t>©2020 ThingsMatrix Inc. Confidential Information. All Rights Reserved. </a:t>
            </a:r>
          </a:p>
        </p:txBody>
      </p:sp>
      <p:sp>
        <p:nvSpPr>
          <p:cNvPr id="8" name="矩形 6"/>
          <p:cNvSpPr/>
          <p:nvPr userDrawn="1"/>
        </p:nvSpPr>
        <p:spPr>
          <a:xfrm>
            <a:off x="0" y="267494"/>
            <a:ext cx="395536" cy="325041"/>
          </a:xfrm>
          <a:prstGeom prst="rect">
            <a:avLst/>
          </a:prstGeom>
          <a:solidFill>
            <a:srgbClr val="009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308304" y="343604"/>
            <a:ext cx="1728192" cy="17281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6192688" cy="346264"/>
          </a:xfrm>
        </p:spPr>
        <p:txBody>
          <a:bodyPr/>
          <a:lstStyle>
            <a:lvl1pPr>
              <a:defRPr sz="2800">
                <a:solidFill>
                  <a:srgbClr val="01A2E5"/>
                </a:solidFill>
                <a:latin typeface="PingFang HK" panose="020B0400000000000000" pitchFamily="34" charset="-120"/>
                <a:ea typeface="PingFang HK" panose="020B0400000000000000" pitchFamily="34" charset="-12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A961-E829-8046-8FCA-E10FA550FF7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9BDB-433A-E54E-ADD4-90962E797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A961-E829-8046-8FCA-E10FA550FF7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9BDB-433A-E54E-ADD4-90962E797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A961-E829-8046-8FCA-E10FA550FF7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9BDB-433A-E54E-ADD4-90962E797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A961-E829-8046-8FCA-E10FA550FF7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9BDB-433A-E54E-ADD4-90962E797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A961-E829-8046-8FCA-E10FA550FF7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9BDB-433A-E54E-ADD4-90962E797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A961-E829-8046-8FCA-E10FA550FF7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9BDB-433A-E54E-ADD4-90962E797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 userDrawn="1"/>
        </p:nvSpPr>
        <p:spPr>
          <a:xfrm>
            <a:off x="-5953" y="4763691"/>
            <a:ext cx="9154716" cy="385763"/>
          </a:xfrm>
          <a:prstGeom prst="rect">
            <a:avLst/>
          </a:prstGeom>
          <a:solidFill>
            <a:srgbClr val="00A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 sz="1350" noProof="1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279647" y="4818072"/>
            <a:ext cx="4885849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1" hangingPunct="1"/>
            <a:r>
              <a:rPr lang="en-US" altLang="zh-CN" sz="1200" dirty="0">
                <a:solidFill>
                  <a:prstClr val="white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rPr>
              <a:t>©2019 ThingsMatrix Inc. Confidential Information.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301" y="481807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A9D9-A2F8-44B2-B3DF-A752E09DAA11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948264" y="123478"/>
            <a:ext cx="2062510" cy="186161"/>
          </a:xfrm>
          <a:prstGeom prst="rect">
            <a:avLst/>
          </a:prstGeom>
        </p:spPr>
      </p:pic>
      <p:sp>
        <p:nvSpPr>
          <p:cNvPr id="8" name="矩形 6"/>
          <p:cNvSpPr/>
          <p:nvPr userDrawn="1"/>
        </p:nvSpPr>
        <p:spPr>
          <a:xfrm>
            <a:off x="-7087" y="282415"/>
            <a:ext cx="395536" cy="325041"/>
          </a:xfrm>
          <a:prstGeom prst="rect">
            <a:avLst/>
          </a:prstGeom>
          <a:solidFill>
            <a:srgbClr val="009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261192"/>
            <a:ext cx="7886700" cy="34626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897940"/>
            <a:ext cx="7886700" cy="37343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 userDrawn="1"/>
        </p:nvSpPr>
        <p:spPr>
          <a:xfrm>
            <a:off x="-5953" y="4763691"/>
            <a:ext cx="9154716" cy="385763"/>
          </a:xfrm>
          <a:prstGeom prst="rect">
            <a:avLst/>
          </a:prstGeom>
          <a:solidFill>
            <a:srgbClr val="00A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 sz="1350" noProof="1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279647" y="4818072"/>
            <a:ext cx="4885849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1" hangingPunct="1"/>
            <a:r>
              <a:rPr lang="en-US" altLang="zh-CN" sz="1200" dirty="0">
                <a:solidFill>
                  <a:prstClr val="white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rPr>
              <a:t>©2019 ThingsMatrix Inc. Confidential Information.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301" y="481807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A9D9-A2F8-44B2-B3DF-A752E09DAA11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948264" y="123478"/>
            <a:ext cx="2062510" cy="186161"/>
          </a:xfrm>
          <a:prstGeom prst="rect">
            <a:avLst/>
          </a:prstGeom>
        </p:spPr>
      </p:pic>
      <p:sp>
        <p:nvSpPr>
          <p:cNvPr id="8" name="矩形 6"/>
          <p:cNvSpPr/>
          <p:nvPr userDrawn="1"/>
        </p:nvSpPr>
        <p:spPr>
          <a:xfrm>
            <a:off x="-7087" y="282415"/>
            <a:ext cx="395536" cy="325041"/>
          </a:xfrm>
          <a:prstGeom prst="rect">
            <a:avLst/>
          </a:prstGeom>
          <a:solidFill>
            <a:srgbClr val="009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689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A961-E829-8046-8FCA-E10FA550FF7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9BDB-433A-E54E-ADD4-90962E797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A961-E829-8046-8FCA-E10FA550FF7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9BDB-433A-E54E-ADD4-90962E797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A961-E829-8046-8FCA-E10FA550FF7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9BDB-433A-E54E-ADD4-90962E797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A961-E829-8046-8FCA-E10FA550FF7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9BDB-433A-E54E-ADD4-90962E797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A961-E829-8046-8FCA-E10FA550FF7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9BDB-433A-E54E-ADD4-90962E797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33" name="图片 7" descr="微信图片_20180105122219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7289006" y="228600"/>
            <a:ext cx="1644254" cy="233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 cstate="screen"/>
          <a:stretch>
            <a:fillRect/>
          </a:stretch>
        </p:blipFill>
        <p:spPr>
          <a:xfrm>
            <a:off x="3347864" y="4371950"/>
            <a:ext cx="3024659" cy="302466"/>
          </a:xfrm>
          <a:prstGeom prst="rect">
            <a:avLst/>
          </a:prstGeom>
        </p:spPr>
      </p:pic>
      <p:pic>
        <p:nvPicPr>
          <p:cNvPr id="7" name="Picture 6" descr="A picture containing tower&#10;&#10;Description automatically generated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-16231"/>
            <a:ext cx="9144000" cy="4011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BA961-E829-8046-8FCA-E10FA550FF7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9BDB-433A-E54E-ADD4-90962E797A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nblogs.com/cyfonly/p/5800758.html" TargetMode="External"/><Relationship Id="rId5" Type="http://schemas.openxmlformats.org/officeDocument/2006/relationships/hyperlink" Target="https://tech.meituan.com/2016/11/18/disruptor.html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2091759" y="1563638"/>
            <a:ext cx="4673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A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HK" panose="020B0400000000000000" pitchFamily="34" charset="-120"/>
                <a:ea typeface="PingFang HK" panose="020B0400000000000000" pitchFamily="34" charset="-120"/>
              </a:rPr>
              <a:t>技术分享</a:t>
            </a:r>
            <a:r>
              <a:rPr lang="en-US" altLang="zh-CN" sz="4000" dirty="0">
                <a:solidFill>
                  <a:prstClr val="white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-disruptor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en-US" altLang="zh-CN" sz="2250" dirty="0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Sequencer</a:t>
            </a:r>
            <a:endParaRPr lang="zh-CN" altLang="en-US" sz="2250" dirty="0">
              <a:solidFill>
                <a:srgbClr val="00A1E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530" y="732790"/>
            <a:ext cx="8322310" cy="261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维护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RingBuffer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的读写进度，当前最新的写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，和多个消费者各自的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</a:t>
            </a: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可写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=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写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 – min(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消费者读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Sequence) &lt;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RingBuffer.size</a:t>
            </a:r>
            <a:endParaRPr kumimoji="1"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可读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=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消费者读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 &lt;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写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 </a:t>
            </a: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向生产者和消费者提供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</a:t>
            </a: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CAS(compare and swap)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协调多个生产者</a:t>
            </a:r>
            <a:r>
              <a:rPr kumimoji="1" lang="zh-CN" altLang="en-US" sz="14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写写并发</a:t>
            </a:r>
            <a:endParaRPr kumimoji="1" lang="en-US" altLang="zh-CN" sz="1400" dirty="0">
              <a:solidFill>
                <a:srgbClr val="FF0000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委托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SequenceBarrier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处理消费者无可读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时的等待策略</a:t>
            </a:r>
            <a:endParaRPr kumimoji="1"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1D682B7-37ED-4C0D-AA59-FE5309271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2" y="396472"/>
            <a:ext cx="8309265" cy="4575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en-US" altLang="zh-CN" sz="2250" dirty="0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Sequencer CAS </a:t>
            </a:r>
            <a:r>
              <a:rPr lang="zh-CN" altLang="en-US" sz="2250" dirty="0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处理写写并发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</p:spTree>
    <p:extLst>
      <p:ext uri="{BB962C8B-B14F-4D97-AF65-F5344CB8AC3E}">
        <p14:creationId xmlns:p14="http://schemas.microsoft.com/office/powerpoint/2010/main" val="307938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en-US" altLang="zh-CN" sz="2250" dirty="0" err="1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SequenceBarrier</a:t>
            </a:r>
            <a:endParaRPr lang="zh-CN" altLang="en-US" sz="2250" dirty="0">
              <a:solidFill>
                <a:srgbClr val="00A1E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530" y="732790"/>
            <a:ext cx="8322310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消费者不可读执行不同的等待策略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WaitStrategry</a:t>
            </a:r>
            <a:endParaRPr kumimoji="1"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11CC0E-187E-4D8C-8A64-F5C5A90C5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3" y="1431265"/>
            <a:ext cx="9008871" cy="28414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en-US" altLang="zh-CN" sz="2250" dirty="0" err="1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EventHandler</a:t>
            </a:r>
            <a:endParaRPr lang="zh-CN" altLang="en-US" sz="2250" dirty="0">
              <a:solidFill>
                <a:srgbClr val="00A1E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87AC0-EA96-44A8-BEC2-91F8806421E5}"/>
              </a:ext>
            </a:extLst>
          </p:cNvPr>
          <p:cNvSpPr txBox="1"/>
          <p:nvPr/>
        </p:nvSpPr>
        <p:spPr>
          <a:xfrm>
            <a:off x="456721" y="393019"/>
            <a:ext cx="79208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用户实现的接口，代表一个消费者，会被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wrap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成一个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EventProcessor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执行在线程池中</a:t>
            </a:r>
            <a:endParaRPr kumimoji="1"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有多少个消费者，就会有多少个线程</a:t>
            </a:r>
            <a:endParaRPr kumimoji="1"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多个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EventHandler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时，每个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EventHandler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都可以消费到所有事件（广播）</a:t>
            </a:r>
            <a:endParaRPr kumimoji="1"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kumimoji="1"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C80B761-D22F-4880-B9ED-C803FBFCA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3" y="558911"/>
            <a:ext cx="8687279" cy="4297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en-US" altLang="zh-CN" sz="2250" dirty="0" err="1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WorkHandler</a:t>
            </a:r>
            <a:endParaRPr lang="zh-CN" altLang="en-US" sz="2250" dirty="0">
              <a:solidFill>
                <a:srgbClr val="00A1E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530" y="732790"/>
            <a:ext cx="8322310" cy="17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用户实现的接口，代表一个消费者</a:t>
            </a:r>
            <a:endParaRPr kumimoji="1"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多个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WorkHandler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一起被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wrap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成一个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WorkerPool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，</a:t>
            </a:r>
            <a:endParaRPr kumimoji="1"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同一个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WorkerPool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的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WorkHandler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不会重复消费事件，即一个事件只能被同一个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WorkerPool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里的其中一个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WorkHandler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消费（非广播）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6EE73E-B055-4141-9F58-E2A7DB50C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335"/>
            <a:ext cx="9144000" cy="2344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en-US" altLang="zh-CN" sz="2250" dirty="0" err="1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HandlerChain</a:t>
            </a:r>
            <a:endParaRPr lang="en-US" altLang="zh-CN" sz="2250" dirty="0">
              <a:solidFill>
                <a:srgbClr val="00A1E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844" y="867017"/>
            <a:ext cx="8322310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用于编排消费者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Handler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之间的依赖关系</a:t>
            </a:r>
            <a:endParaRPr kumimoji="1"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Handler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之间的依赖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 Handler Sequence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之间的依赖实现</a:t>
            </a:r>
            <a:endParaRPr kumimoji="1" lang="zh-CN" altLang="en-US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45D644-B77B-4B69-8A0F-85EDF3B82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89" y="2736606"/>
            <a:ext cx="3390900" cy="1371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24312F-A83C-4F7D-8482-DD70175D6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911" y="1996028"/>
            <a:ext cx="4181475" cy="2705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1F8808-9AE1-4262-9B72-E9000FE03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93479"/>
            <a:ext cx="9144000" cy="2730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zh-CN" altLang="en-US" sz="2250" dirty="0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注意事项</a:t>
            </a:r>
            <a:endParaRPr lang="en-US" altLang="zh-CN" sz="2250" dirty="0">
              <a:solidFill>
                <a:srgbClr val="00A1E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844" y="867017"/>
            <a:ext cx="8322310" cy="175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不建议使用自定义的消费线程池，因为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disruptor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要求线程池大小不得小于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EventHanlder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WorkHandler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个数，否则会出现死锁；</a:t>
            </a:r>
            <a:endParaRPr kumimoji="1"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设置单生产者模式，实际上业务却有多个线程生产事件，则会导致多个生产者获取相同的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，导致部分数据丢失，无法被消费者消费；</a:t>
            </a:r>
          </a:p>
        </p:txBody>
      </p:sp>
    </p:spTree>
    <p:extLst>
      <p:ext uri="{BB962C8B-B14F-4D97-AF65-F5344CB8AC3E}">
        <p14:creationId xmlns:p14="http://schemas.microsoft.com/office/powerpoint/2010/main" val="110772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zh-CN" altLang="en-US" sz="2250" dirty="0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参考资料</a:t>
            </a:r>
            <a:endParaRPr lang="en-US" altLang="zh-CN" sz="2250" dirty="0">
              <a:solidFill>
                <a:srgbClr val="00A1E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530" y="732790"/>
            <a:ext cx="8322310" cy="151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  <a:hlinkClick r:id="rId5"/>
              </a:rPr>
              <a:t>https://github.com/LMAX-Exchange/disruptor/blob/master/docs/Disruptor.docx  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  <a:hlinkClick r:id="rId5"/>
              </a:rPr>
              <a:t>官方文档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  <a:hlinkClick r:id="rId5"/>
            </a:endParaRP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  <a:hlinkClick r:id="rId5"/>
              </a:rPr>
              <a:t>https://tech.meituan.com/2016/11/18/disruptor.html</a:t>
            </a: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美团技术团队 </a:t>
            </a: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disruptor 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分享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  <a:hlinkClick r:id="rId6"/>
              </a:rPr>
              <a:t>https://www.cnblogs.com/cyfonly/p/5800758.html</a:t>
            </a: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伪共享以及 </a:t>
            </a:r>
            <a:r>
              <a:rPr kumimoji="1"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MESI </a:t>
            </a:r>
            <a:r>
              <a:rPr kumimoji="1"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缓存一致性协议</a:t>
            </a: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endParaRPr kumimoji="1" lang="en-US" altLang="zh-CN" sz="12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15816" y="1563638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Thank you!</a:t>
            </a:r>
            <a:endParaRPr kumimoji="0" lang="zh-CN" alt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zh-CN" altLang="en-US" sz="2250" dirty="0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背景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949" y="679953"/>
            <a:ext cx="8403428" cy="383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 Disruptor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是英国外汇交易公司</a:t>
            </a: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LMAX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开发的一个高性能队列，号称基于</a:t>
            </a: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Disruptor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开发的系统单线程能支撑每秒</a:t>
            </a: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600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万订单，</a:t>
            </a: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2010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年在</a:t>
            </a:r>
            <a:r>
              <a:rPr kumimoji="1" lang="en-US" altLang="zh-CN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QCon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演讲后，获得了业界关注。</a:t>
            </a: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2011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年，企业应用软件专家 </a:t>
            </a: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Martin Fowler 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专门撰写长文介绍。同年它还获得了</a:t>
            </a: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Oracle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官方的</a:t>
            </a: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Duke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大奖。</a:t>
            </a:r>
            <a:endParaRPr kumimoji="1" lang="en-US" altLang="zh-CN" sz="18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目前，包括</a:t>
            </a: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Apache Storm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Camel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Log4j 2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在内的很多知名项目都应用了</a:t>
            </a: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Disruptor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以获取高性能。</a:t>
            </a:r>
            <a:endParaRPr kumimoji="1"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AE751C-C06C-430B-8413-AE6CB3D77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43" y="595956"/>
            <a:ext cx="5789534" cy="395158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7530" y="739775"/>
            <a:ext cx="8322310" cy="439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线程间数据交换的瓶颈</a:t>
            </a:r>
            <a:endParaRPr kumimoji="1" lang="en-US" altLang="zh-CN" sz="18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生产者和消费者</a:t>
            </a:r>
            <a:r>
              <a:rPr kumimoji="1" lang="zh-CN" altLang="en-US" sz="18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读写并发</a:t>
            </a:r>
            <a:endParaRPr kumimoji="1" lang="en-US" altLang="zh-CN" sz="1800" dirty="0">
              <a:solidFill>
                <a:srgbClr val="FF0000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多个生产者的</a:t>
            </a:r>
            <a:r>
              <a:rPr kumimoji="1" lang="zh-CN" altLang="en-US" sz="18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写写并发</a:t>
            </a:r>
            <a:endParaRPr kumimoji="1" lang="en-US" altLang="zh-CN" sz="1800" dirty="0">
              <a:solidFill>
                <a:srgbClr val="FF0000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一般内存队列使用锁来解决上</a:t>
            </a:r>
            <a:endParaRPr kumimoji="1" lang="en-US" altLang="zh-CN" sz="18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述的并发问题，</a:t>
            </a:r>
            <a:r>
              <a:rPr kumimoji="1" lang="en-US" altLang="zh-CN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disruptor </a:t>
            </a: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使用无锁</a:t>
            </a:r>
            <a:endParaRPr kumimoji="1" lang="en-US" altLang="zh-CN" sz="18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实现来保证生产和消费数据不丢失。</a:t>
            </a:r>
            <a:endParaRPr kumimoji="1" lang="en-US" altLang="zh-CN" sz="18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CN" sz="1800" dirty="0"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zh-CN" altLang="en-US" sz="2250" dirty="0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主要解决问题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zh-CN" altLang="en-US" sz="2250" dirty="0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适合场景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530" y="732790"/>
            <a:ext cx="8322310" cy="248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优点：无锁实现，缓存友好，通过 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padding 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避免伪共享</a:t>
            </a:r>
            <a:endParaRPr kumimoji="1"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缺点：单个 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disruptor 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实例无法动态扩展 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consumer 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个数，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consumer 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个数需要预先确定；</a:t>
            </a:r>
            <a:endParaRPr kumimoji="1"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 因此，对于上述缺点外，普通内存队列适合的场景，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disruptor 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都可以替代，除此以外 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disruptor 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支持消息广播和 </a:t>
            </a:r>
            <a:r>
              <a:rPr kumimoji="1"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HandlerChain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链路。如果系统的瓶颈是在线程间的数据交换，而不是消费者业务处理耗时，使用 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disruptor 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可以获取明显的性能提升。</a:t>
            </a:r>
            <a:endParaRPr kumimoji="1"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zh-CN" altLang="en-US" sz="2250" dirty="0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总体结构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530" y="732790"/>
            <a:ext cx="8322310" cy="51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kumimoji="1"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3EE739-A0DB-49EE-AA1E-39A6CBC4B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83" y="600822"/>
            <a:ext cx="8590984" cy="42034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9175A6-C3B8-4392-9243-25990B1E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657803"/>
            <a:ext cx="4905375" cy="2371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en-US" altLang="zh-CN" sz="2250" dirty="0" err="1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RingBuffer</a:t>
            </a:r>
            <a:endParaRPr lang="zh-CN" altLang="en-US" sz="2250" dirty="0">
              <a:solidFill>
                <a:srgbClr val="00A1E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7530" y="732790"/>
            <a:ext cx="8322310" cy="248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长度为 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2 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的 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n 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次幂的环形数组，方便通过 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 &amp; (length-1) 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取余获取索引位置；</a:t>
            </a:r>
            <a:endParaRPr kumimoji="1"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14630" indent="-21463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缓存友好，初始化时填充所有元素，使用过程中只是根据 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 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获取对应索引位置上的元素进行赋值和取值，数组中元素不会增加或删除，结构始终不变，可有效利用缓存；</a:t>
            </a:r>
            <a:endParaRPr kumimoji="1"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14630" indent="-21463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将读写进度和并发访问协调功能委托给 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Sequencer </a:t>
            </a:r>
            <a:r>
              <a:rPr kumimoji="1"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实现</a:t>
            </a:r>
            <a:r>
              <a:rPr kumimoji="1"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214630" indent="-21463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kumimoji="1"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en-US" altLang="zh-CN" sz="2250" dirty="0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Sequence</a:t>
            </a:r>
            <a:endParaRPr lang="zh-CN" altLang="en-US" sz="2250" dirty="0">
              <a:solidFill>
                <a:srgbClr val="00A1E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530" y="732790"/>
            <a:ext cx="8322310" cy="218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无限递增的，通过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 &amp;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RingBuffer.size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获取在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RingBuffer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的索引</a:t>
            </a:r>
            <a:endParaRPr kumimoji="1"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每个消费者维护自己的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，因此可以实现不同消费者具有不同的消费进度</a:t>
            </a:r>
            <a:endParaRPr kumimoji="1"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利用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volatile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内存可见性，保证生产者和消费者线程数据一致性，比如生产者发布消息存储到 </a:t>
            </a:r>
            <a:r>
              <a:rPr kumimoji="1"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RingBuffer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后对写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 volatile set 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新值，能及时通知消费者线程有可读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Sequence</a:t>
            </a:r>
          </a:p>
          <a:p>
            <a:pPr marL="285750" lvl="0" indent="-28575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使用缓存行 </a:t>
            </a:r>
            <a:r>
              <a:rPr kumimoji="1"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padding</a:t>
            </a:r>
            <a:r>
              <a:rPr kumimoji="1"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，避免伪共享，有效利用缓存</a:t>
            </a:r>
            <a:endParaRPr kumimoji="1"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zh-CN" altLang="en-US" sz="2250" dirty="0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伪共享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522A2D-0172-4839-A057-5F6275E45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625913"/>
            <a:ext cx="6858172" cy="37622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1" y="179277"/>
            <a:ext cx="5580620" cy="378055"/>
          </a:xfrm>
        </p:spPr>
        <p:txBody>
          <a:bodyPr>
            <a:normAutofit fontScale="90000"/>
          </a:bodyPr>
          <a:lstStyle/>
          <a:p>
            <a:r>
              <a:rPr lang="en-US" altLang="zh-CN" sz="2250" dirty="0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Padding </a:t>
            </a:r>
            <a:r>
              <a:rPr lang="zh-CN" altLang="en-US" sz="2250" dirty="0">
                <a:solidFill>
                  <a:srgbClr val="00A1E4"/>
                </a:solidFill>
                <a:latin typeface="+mn-lt"/>
                <a:ea typeface="黑体" panose="02010609060101010101" pitchFamily="49" charset="-122"/>
              </a:rPr>
              <a:t>避免伪共享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4887945"/>
            <a:ext cx="9144001" cy="273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11" y="179277"/>
            <a:ext cx="1591766" cy="159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972" y="142208"/>
            <a:ext cx="172870" cy="37805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266" y="4886366"/>
            <a:ext cx="5683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©2020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ThingsMatrix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Inc. Confidential Information. All Rights Reserved.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949" y="4586168"/>
            <a:ext cx="8403428" cy="17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4F4653-D151-44B5-9CC7-D143FF8CA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538162"/>
            <a:ext cx="5220071" cy="40671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561125A-3DD0-4123-BAB8-D95510B75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535" y="663400"/>
            <a:ext cx="2362200" cy="37433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EAF8133-9BC0-41DC-9D39-6CC9340B6E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6" y="1283009"/>
            <a:ext cx="4530827" cy="30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936</Words>
  <Application>Microsoft Office PowerPoint</Application>
  <PresentationFormat>全屏显示(16:9)</PresentationFormat>
  <Paragraphs>72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PingFang HK</vt:lpstr>
      <vt:lpstr>Arial</vt:lpstr>
      <vt:lpstr>Calibri</vt:lpstr>
      <vt:lpstr>Calibri Light</vt:lpstr>
      <vt:lpstr>Wingdings</vt:lpstr>
      <vt:lpstr>1_Office 主题</vt:lpstr>
      <vt:lpstr>Office Theme</vt:lpstr>
      <vt:lpstr>PowerPoint 演示文稿</vt:lpstr>
      <vt:lpstr>背景</vt:lpstr>
      <vt:lpstr>主要解决问题</vt:lpstr>
      <vt:lpstr>适合场景</vt:lpstr>
      <vt:lpstr>总体结构</vt:lpstr>
      <vt:lpstr>RingBuffer</vt:lpstr>
      <vt:lpstr>Sequence</vt:lpstr>
      <vt:lpstr>伪共享</vt:lpstr>
      <vt:lpstr>Padding 避免伪共享</vt:lpstr>
      <vt:lpstr>Sequencer</vt:lpstr>
      <vt:lpstr>Sequencer CAS 处理写写并发</vt:lpstr>
      <vt:lpstr>SequenceBarrier</vt:lpstr>
      <vt:lpstr>EventHandler</vt:lpstr>
      <vt:lpstr>WorkHandler</vt:lpstr>
      <vt:lpstr>HandlerChain</vt:lpstr>
      <vt:lpstr>注意事项</vt:lpstr>
      <vt:lpstr>参考资料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ft</cp:lastModifiedBy>
  <cp:revision>1306</cp:revision>
  <dcterms:created xsi:type="dcterms:W3CDTF">2015-07-07T01:33:00Z</dcterms:created>
  <dcterms:modified xsi:type="dcterms:W3CDTF">2020-07-02T23:41:49Z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