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37"/>
  </p:notesMasterIdLst>
  <p:sldIdLst>
    <p:sldId id="256" r:id="rId2"/>
    <p:sldId id="257" r:id="rId3"/>
    <p:sldId id="300" r:id="rId4"/>
    <p:sldId id="282" r:id="rId5"/>
    <p:sldId id="258" r:id="rId6"/>
    <p:sldId id="299" r:id="rId7"/>
    <p:sldId id="269" r:id="rId8"/>
    <p:sldId id="259" r:id="rId9"/>
    <p:sldId id="260" r:id="rId10"/>
    <p:sldId id="281" r:id="rId11"/>
    <p:sldId id="265" r:id="rId12"/>
    <p:sldId id="291" r:id="rId13"/>
    <p:sldId id="270" r:id="rId14"/>
    <p:sldId id="271" r:id="rId15"/>
    <p:sldId id="283" r:id="rId16"/>
    <p:sldId id="262" r:id="rId17"/>
    <p:sldId id="261" r:id="rId18"/>
    <p:sldId id="264" r:id="rId19"/>
    <p:sldId id="263" r:id="rId20"/>
    <p:sldId id="294" r:id="rId21"/>
    <p:sldId id="295" r:id="rId22"/>
    <p:sldId id="272" r:id="rId23"/>
    <p:sldId id="273" r:id="rId24"/>
    <p:sldId id="293" r:id="rId25"/>
    <p:sldId id="275" r:id="rId26"/>
    <p:sldId id="279" r:id="rId27"/>
    <p:sldId id="301" r:id="rId28"/>
    <p:sldId id="266" r:id="rId29"/>
    <p:sldId id="297" r:id="rId30"/>
    <p:sldId id="280" r:id="rId31"/>
    <p:sldId id="285" r:id="rId32"/>
    <p:sldId id="286" r:id="rId33"/>
    <p:sldId id="298" r:id="rId34"/>
    <p:sldId id="290" r:id="rId35"/>
    <p:sldId id="304"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79" d="100"/>
          <a:sy n="79" d="100"/>
        </p:scale>
        <p:origin x="-147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F2E7C-CA9D-CF46-AA52-C759D83E6372}" type="datetimeFigureOut">
              <a:rPr kumimoji="1" lang="zh-CN" altLang="en-US" smtClean="0"/>
              <a:t>2017/9/15</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3C646-2C15-524D-B31F-CFA75C818E9E}" type="slidenum">
              <a:rPr kumimoji="1" lang="zh-CN" altLang="en-US" smtClean="0"/>
              <a:t>‹#›</a:t>
            </a:fld>
            <a:endParaRPr kumimoji="1" lang="zh-CN" altLang="en-US"/>
          </a:p>
        </p:txBody>
      </p:sp>
    </p:spTree>
    <p:extLst>
      <p:ext uri="{BB962C8B-B14F-4D97-AF65-F5344CB8AC3E}">
        <p14:creationId xmlns:p14="http://schemas.microsoft.com/office/powerpoint/2010/main" val="183434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5A3C646-2C15-524D-B31F-CFA75C818E9E}" type="slidenum">
              <a:rPr kumimoji="1" lang="zh-CN" altLang="en-US" smtClean="0"/>
              <a:t>26</a:t>
            </a:fld>
            <a:endParaRPr kumimoji="1" lang="zh-CN" altLang="en-US"/>
          </a:p>
        </p:txBody>
      </p:sp>
    </p:spTree>
    <p:extLst>
      <p:ext uri="{BB962C8B-B14F-4D97-AF65-F5344CB8AC3E}">
        <p14:creationId xmlns:p14="http://schemas.microsoft.com/office/powerpoint/2010/main" val="56617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04800" y="381000"/>
            <a:ext cx="7772400" cy="49428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9" name="Slide Number Placeholder 8"/>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10" name="Footer Placeholder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C913308-F349-4B6D-A68A-DD1791B4A57B}" type="slidenum">
              <a:rPr lang="zh-CN" altLang="en-US" smtClean="0"/>
              <a:t>‹#›</a:t>
            </a:fld>
            <a:endParaRPr lang="zh-CN"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zh-CN"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30820CF-B880-4189-942D-D702A7CBA730}" type="datetimeFigureOut">
              <a:rPr lang="zh-CN" altLang="en-US" smtClean="0"/>
              <a:t>2017/9/15</a:t>
            </a:fld>
            <a:endParaRPr lang="zh-CN" alt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a:bodyPr>
          <a:lstStyle/>
          <a:p>
            <a:pPr algn="ctr"/>
            <a:r>
              <a:rPr lang="zh-CN" altLang="en-US" dirty="0" smtClean="0"/>
              <a:t>一起学一下</a:t>
            </a:r>
            <a:r>
              <a:rPr lang="en-US" altLang="zh-CN" dirty="0" err="1" smtClean="0"/>
              <a:t>Kotiln</a:t>
            </a:r>
            <a:endParaRPr lang="zh-CN" altLang="en-US" dirty="0"/>
          </a:p>
        </p:txBody>
      </p:sp>
      <p:sp>
        <p:nvSpPr>
          <p:cNvPr id="3" name="副标题 2"/>
          <p:cNvSpPr>
            <a:spLocks noGrp="1"/>
          </p:cNvSpPr>
          <p:nvPr>
            <p:ph type="subTitle" idx="1"/>
          </p:nvPr>
        </p:nvSpPr>
        <p:spPr/>
        <p:txBody>
          <a:bodyPr>
            <a:normAutofit/>
          </a:bodyPr>
          <a:lstStyle/>
          <a:p>
            <a:r>
              <a:rPr lang="zh-CN" altLang="en-US" sz="2800" b="1" dirty="0" smtClean="0"/>
              <a:t>赵信福</a:t>
            </a:r>
            <a:endParaRPr lang="zh-CN" altLang="en-US" sz="28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48"/>
            <a:ext cx="1158240" cy="1150620"/>
          </a:xfrm>
          <a:prstGeom prst="rect">
            <a:avLst/>
          </a:prstGeom>
        </p:spPr>
      </p:pic>
    </p:spTree>
    <p:extLst>
      <p:ext uri="{BB962C8B-B14F-4D97-AF65-F5344CB8AC3E}">
        <p14:creationId xmlns:p14="http://schemas.microsoft.com/office/powerpoint/2010/main" val="1220717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en-US" altLang="zh-CN" sz="2800" dirty="0" smtClean="0"/>
              <a:t>7 </a:t>
            </a:r>
            <a:r>
              <a:rPr lang="zh-CN" altLang="en-US" sz="2800" dirty="0" smtClean="0"/>
              <a:t> </a:t>
            </a:r>
            <a:r>
              <a:rPr lang="zh-CN" altLang="en-US" sz="2800" dirty="0" smtClean="0"/>
              <a:t>冒号</a:t>
            </a:r>
            <a:r>
              <a:rPr lang="en-US" altLang="zh-CN" sz="2800" dirty="0" smtClean="0"/>
              <a:t>:</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7643192" cy="5217443"/>
          </a:xfrm>
        </p:spPr>
        <p:txBody>
          <a:bodyPr>
            <a:normAutofit/>
          </a:bodyPr>
          <a:lstStyle/>
          <a:p>
            <a:r>
              <a:rPr lang="zh-CN" altLang="en-US" sz="1800" dirty="0"/>
              <a:t>在</a:t>
            </a:r>
            <a:r>
              <a:rPr lang="en-US" altLang="zh-CN" sz="1800" dirty="0" err="1"/>
              <a:t>Kotlin</a:t>
            </a:r>
            <a:r>
              <a:rPr lang="zh-CN" altLang="en-US" sz="1800" dirty="0"/>
              <a:t>中冒号</a:t>
            </a:r>
            <a:r>
              <a:rPr lang="en-US" altLang="zh-CN" sz="1800" dirty="0"/>
              <a:t>:</a:t>
            </a:r>
            <a:r>
              <a:rPr lang="zh-CN" altLang="en-US" sz="1800" dirty="0"/>
              <a:t>用万能来称呼绝不为过。常量变量的类型声明，函数的返回值，类的继承都需要</a:t>
            </a:r>
            <a:r>
              <a:rPr lang="zh-CN" altLang="en-US" sz="1800" dirty="0" smtClean="0"/>
              <a:t>它</a:t>
            </a:r>
            <a:endParaRPr lang="en-US" altLang="zh-CN" sz="1800" dirty="0" smtClean="0"/>
          </a:p>
          <a:p>
            <a:r>
              <a:rPr lang="en-US" altLang="zh-CN" sz="1800" dirty="0" smtClean="0">
                <a:solidFill>
                  <a:srgbClr val="808080"/>
                </a:solidFill>
                <a:latin typeface="宋体"/>
              </a:rPr>
              <a:t>//</a:t>
            </a:r>
            <a:r>
              <a:rPr lang="zh-CN" altLang="en-US" sz="1800" dirty="0" smtClean="0">
                <a:solidFill>
                  <a:srgbClr val="808080"/>
                </a:solidFill>
                <a:latin typeface="宋体"/>
              </a:rPr>
              <a:t>声明类型</a:t>
            </a:r>
            <a:r>
              <a:rPr lang="zh-CN" altLang="en-US" sz="2000" dirty="0">
                <a:solidFill>
                  <a:srgbClr val="808080"/>
                </a:solidFill>
                <a:latin typeface="宋体"/>
              </a:rPr>
              <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dirty="0"/>
              <a:t>name: String = </a:t>
            </a:r>
            <a:r>
              <a:rPr lang="en-US" altLang="zh-CN" sz="2000" dirty="0">
                <a:solidFill>
                  <a:srgbClr val="6A8759"/>
                </a:solidFill>
              </a:rPr>
              <a:t>"tutu"</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省略类型说明</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age = </a:t>
            </a:r>
            <a:r>
              <a:rPr lang="en-US" altLang="zh-CN" sz="2000" dirty="0">
                <a:solidFill>
                  <a:srgbClr val="6A8759"/>
                </a:solidFill>
              </a:rPr>
              <a:t>"23"</a:t>
            </a:r>
            <a:br>
              <a:rPr lang="en-US" altLang="zh-CN" sz="2000" dirty="0">
                <a:solidFill>
                  <a:srgbClr val="6A8759"/>
                </a:solidFill>
              </a:rPr>
            </a:br>
            <a:r>
              <a:rPr lang="en-US" altLang="zh-CN" sz="2000" dirty="0">
                <a:solidFill>
                  <a:srgbClr val="808080"/>
                </a:solidFill>
              </a:rPr>
              <a:t>//fun</a:t>
            </a:r>
            <a:r>
              <a:rPr lang="zh-CN" altLang="en-US" sz="2000" dirty="0">
                <a:solidFill>
                  <a:srgbClr val="808080"/>
                </a:solidFill>
                <a:latin typeface="宋体"/>
              </a:rPr>
              <a:t>表示函数</a:t>
            </a:r>
            <a:br>
              <a:rPr lang="zh-CN" altLang="en-US" sz="2000" dirty="0">
                <a:solidFill>
                  <a:srgbClr val="808080"/>
                </a:solidFill>
                <a:latin typeface="宋体"/>
              </a:rPr>
            </a:br>
            <a:r>
              <a:rPr lang="en-US" altLang="zh-CN" sz="2000" dirty="0">
                <a:solidFill>
                  <a:srgbClr val="CC7832"/>
                </a:solidFill>
              </a:rPr>
              <a:t>fun </a:t>
            </a:r>
            <a:r>
              <a:rPr lang="en-US" altLang="zh-CN" sz="2000" dirty="0" err="1">
                <a:solidFill>
                  <a:srgbClr val="FFC66D"/>
                </a:solidFill>
              </a:rPr>
              <a:t>getName</a:t>
            </a:r>
            <a:r>
              <a:rPr lang="en-US" altLang="zh-CN" sz="2000" dirty="0"/>
              <a:t>(): String{</a:t>
            </a:r>
            <a:br>
              <a:rPr lang="en-US" altLang="zh-CN" sz="2000" dirty="0"/>
            </a:br>
            <a:r>
              <a:rPr lang="en-US" altLang="zh-CN" sz="2000" dirty="0"/>
              <a:t>    </a:t>
            </a:r>
            <a:r>
              <a:rPr lang="en-US" altLang="zh-CN" sz="2000" dirty="0">
                <a:solidFill>
                  <a:srgbClr val="CC7832"/>
                </a:solidFill>
              </a:rPr>
              <a:t>return </a:t>
            </a:r>
            <a:r>
              <a:rPr lang="en-US" altLang="zh-CN" sz="2000" dirty="0">
                <a:solidFill>
                  <a:srgbClr val="6A8759"/>
                </a:solidFill>
              </a:rPr>
              <a:t>"tutu"</a:t>
            </a:r>
            <a:br>
              <a:rPr lang="en-US" altLang="zh-CN" sz="2000" dirty="0">
                <a:solidFill>
                  <a:srgbClr val="6A8759"/>
                </a:solidFill>
              </a:rPr>
            </a:br>
            <a:r>
              <a:rPr lang="en-US" altLang="zh-CN" sz="2000" dirty="0"/>
              <a:t>}</a:t>
            </a:r>
            <a:br>
              <a:rPr lang="en-US" altLang="zh-CN" sz="2000" dirty="0"/>
            </a:br>
            <a:r>
              <a:rPr lang="en-US" altLang="zh-CN" sz="2000" dirty="0">
                <a:solidFill>
                  <a:srgbClr val="808080"/>
                </a:solidFill>
              </a:rPr>
              <a:t>//</a:t>
            </a:r>
            <a:r>
              <a:rPr lang="zh-CN" altLang="en-US" sz="2000" dirty="0">
                <a:solidFill>
                  <a:srgbClr val="808080"/>
                </a:solidFill>
                <a:latin typeface="宋体"/>
              </a:rPr>
              <a:t>类继承</a:t>
            </a:r>
            <a:br>
              <a:rPr lang="zh-CN" altLang="en-US" sz="2000" dirty="0">
                <a:solidFill>
                  <a:srgbClr val="808080"/>
                </a:solidFill>
                <a:latin typeface="宋体"/>
              </a:rPr>
            </a:br>
            <a:r>
              <a:rPr lang="en-US" altLang="zh-CN" sz="2000" dirty="0">
                <a:solidFill>
                  <a:srgbClr val="CC7832"/>
                </a:solidFill>
              </a:rPr>
              <a:t>class </a:t>
            </a:r>
            <a:r>
              <a:rPr lang="en-US" altLang="zh-CN" sz="2000" dirty="0" err="1"/>
              <a:t>UserList</a:t>
            </a:r>
            <a:r>
              <a:rPr lang="en-US" altLang="zh-CN" sz="2000" dirty="0"/>
              <a:t>&lt;</a:t>
            </a:r>
            <a:r>
              <a:rPr lang="en-US" altLang="zh-CN" sz="2000" dirty="0">
                <a:solidFill>
                  <a:srgbClr val="20999D"/>
                </a:solidFill>
              </a:rPr>
              <a:t>E</a:t>
            </a:r>
            <a:r>
              <a:rPr lang="en-US" altLang="zh-CN" sz="2000" dirty="0"/>
              <a:t>&gt;</a:t>
            </a:r>
            <a:r>
              <a:rPr lang="en-US" altLang="zh-CN" sz="2000" dirty="0">
                <a:solidFill>
                  <a:srgbClr val="808080"/>
                </a:solidFill>
              </a:rPr>
              <a:t>()</a:t>
            </a:r>
            <a:r>
              <a:rPr lang="en-US" altLang="zh-CN" sz="2000" dirty="0"/>
              <a:t>: </a:t>
            </a:r>
            <a:r>
              <a:rPr lang="en-US" altLang="zh-CN" sz="2000" dirty="0" err="1"/>
              <a:t>ArrayList</a:t>
            </a:r>
            <a:r>
              <a:rPr lang="en-US" altLang="zh-CN" sz="2000" dirty="0"/>
              <a:t>&lt;</a:t>
            </a:r>
            <a:r>
              <a:rPr lang="en-US" altLang="zh-CN" sz="2000" dirty="0">
                <a:solidFill>
                  <a:srgbClr val="20999D"/>
                </a:solidFill>
              </a:rPr>
              <a:t>E</a:t>
            </a:r>
            <a:r>
              <a:rPr lang="en-US" altLang="zh-CN" sz="2000" dirty="0"/>
              <a:t>&gt;() {</a:t>
            </a:r>
            <a:br>
              <a:rPr lang="en-US" altLang="zh-CN" sz="2000" dirty="0"/>
            </a:br>
            <a:r>
              <a:rPr lang="en-US" altLang="zh-CN" sz="2000" dirty="0"/>
              <a:t>    </a:t>
            </a:r>
            <a:r>
              <a:rPr lang="en-US" altLang="zh-CN" sz="2000" dirty="0">
                <a:solidFill>
                  <a:srgbClr val="808080"/>
                </a:solidFill>
              </a:rPr>
              <a:t>//...</a:t>
            </a:r>
            <a:br>
              <a:rPr lang="en-US" altLang="zh-CN" sz="2000" dirty="0">
                <a:solidFill>
                  <a:srgbClr val="808080"/>
                </a:solidFill>
              </a:rPr>
            </a:br>
            <a:r>
              <a:rPr lang="en-US" altLang="zh-CN" sz="2000" dirty="0" smtClean="0"/>
              <a:t>}</a:t>
            </a:r>
          </a:p>
          <a:p>
            <a:r>
              <a:rPr lang="zh-CN" altLang="en-US" sz="2000" dirty="0" smtClean="0"/>
              <a:t>注意使用到</a:t>
            </a:r>
            <a:r>
              <a:rPr lang="en-US" altLang="zh-CN" sz="2000" dirty="0" smtClean="0"/>
              <a:t>java</a:t>
            </a:r>
            <a:r>
              <a:rPr lang="zh-CN" altLang="en-US" sz="2000" dirty="0" smtClean="0"/>
              <a:t>类实例时如</a:t>
            </a:r>
            <a:r>
              <a:rPr lang="en-US" altLang="zh-CN" sz="2000" dirty="0" smtClean="0"/>
              <a:t>android</a:t>
            </a:r>
            <a:r>
              <a:rPr lang="zh-CN" altLang="en-US" sz="2000" dirty="0" smtClean="0"/>
              <a:t>中   </a:t>
            </a:r>
            <a:r>
              <a:rPr lang="zh-CN" altLang="en-US" sz="2000" dirty="0"/>
              <a:t>用到</a:t>
            </a:r>
            <a:r>
              <a:rPr lang="zh-CN" altLang="en-US" sz="2000" dirty="0" smtClean="0"/>
              <a:t>了双冒号</a:t>
            </a:r>
            <a:endParaRPr lang="en-US" altLang="zh-CN" sz="2000" dirty="0" smtClean="0"/>
          </a:p>
          <a:p>
            <a:r>
              <a:rPr lang="en-US" altLang="zh-CN" sz="2000" dirty="0" err="1">
                <a:solidFill>
                  <a:srgbClr val="CC7832"/>
                </a:solidFill>
              </a:rPr>
              <a:t>val</a:t>
            </a:r>
            <a:r>
              <a:rPr lang="en-US" altLang="zh-CN" sz="2000" dirty="0">
                <a:solidFill>
                  <a:srgbClr val="CC7832"/>
                </a:solidFill>
              </a:rPr>
              <a:t> </a:t>
            </a:r>
            <a:r>
              <a:rPr lang="en-US" altLang="zh-CN" sz="2000" dirty="0"/>
              <a:t>intent = Intent(</a:t>
            </a:r>
            <a:r>
              <a:rPr lang="en-US" altLang="zh-CN" sz="2000" dirty="0">
                <a:solidFill>
                  <a:srgbClr val="CC7832"/>
                </a:solidFill>
              </a:rPr>
              <a:t>this, </a:t>
            </a:r>
            <a:r>
              <a:rPr lang="en-US" altLang="zh-CN" sz="2000" dirty="0" err="1"/>
              <a:t>MainActivity</a:t>
            </a:r>
            <a:r>
              <a:rPr lang="en-US" altLang="zh-CN" sz="2000" dirty="0"/>
              <a:t>::</a:t>
            </a:r>
            <a:r>
              <a:rPr lang="en-US" altLang="zh-CN" sz="2000" dirty="0">
                <a:solidFill>
                  <a:srgbClr val="CC7832"/>
                </a:solidFill>
              </a:rPr>
              <a:t>class</a:t>
            </a:r>
            <a:r>
              <a:rPr lang="en-US" altLang="zh-CN" sz="2000" dirty="0"/>
              <a:t>.</a:t>
            </a:r>
            <a:r>
              <a:rPr lang="en-US" altLang="zh-CN" sz="2000" i="1" dirty="0">
                <a:solidFill>
                  <a:srgbClr val="9876AA"/>
                </a:solidFill>
              </a:rPr>
              <a:t>java</a:t>
            </a:r>
            <a:r>
              <a:rPr lang="en-US" altLang="zh-CN" sz="2000" dirty="0"/>
              <a:t>)</a:t>
            </a:r>
            <a:endParaRPr lang="en-US" altLang="zh-CN" sz="2000" dirty="0" smtClean="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en-US" altLang="zh-CN" sz="2800" dirty="0" smtClean="0"/>
              <a:t>7</a:t>
            </a:r>
            <a:r>
              <a:rPr lang="zh-CN" altLang="en-US" sz="2800" dirty="0" smtClean="0"/>
              <a:t>  字符串</a:t>
            </a:r>
            <a:r>
              <a:rPr lang="zh-CN" altLang="en-US" sz="2800" dirty="0" smtClean="0"/>
              <a:t>的拼接</a:t>
            </a:r>
            <a:endParaRPr lang="zh-CN" altLang="en-US" sz="2800" dirty="0"/>
          </a:p>
        </p:txBody>
      </p:sp>
      <p:sp>
        <p:nvSpPr>
          <p:cNvPr id="3" name="内容占位符 2"/>
          <p:cNvSpPr>
            <a:spLocks noGrp="1"/>
          </p:cNvSpPr>
          <p:nvPr>
            <p:ph idx="1"/>
          </p:nvPr>
        </p:nvSpPr>
        <p:spPr>
          <a:xfrm>
            <a:off x="251520" y="908720"/>
            <a:ext cx="7776864" cy="5217443"/>
          </a:xfrm>
        </p:spPr>
        <p:txBody>
          <a:bodyPr>
            <a:normAutofit/>
          </a:bodyPr>
          <a:lstStyle/>
          <a:p>
            <a:r>
              <a:rPr lang="zh-CN" altLang="en-US" sz="1800" dirty="0"/>
              <a:t>在</a:t>
            </a:r>
            <a:r>
              <a:rPr lang="en-US" altLang="zh-CN" sz="1800" dirty="0"/>
              <a:t>Java</a:t>
            </a:r>
            <a:r>
              <a:rPr lang="zh-CN" altLang="en-US" sz="1800" dirty="0"/>
              <a:t>中拼接字符串的代码可读性都很差，在</a:t>
            </a:r>
            <a:r>
              <a:rPr lang="en-US" altLang="zh-CN" sz="1800" dirty="0" err="1"/>
              <a:t>Kotlin</a:t>
            </a:r>
            <a:r>
              <a:rPr lang="zh-CN" altLang="en-US" sz="1800" dirty="0"/>
              <a:t>字符串拼接变得非常简洁，只需用</a:t>
            </a:r>
            <a:r>
              <a:rPr lang="en-US" altLang="zh-CN" sz="1800" dirty="0"/>
              <a:t>$</a:t>
            </a:r>
            <a:r>
              <a:rPr lang="zh-CN" altLang="en-US" sz="1800" dirty="0"/>
              <a:t>后面加上参数名，复杂的</a:t>
            </a:r>
            <a:r>
              <a:rPr lang="zh-CN" altLang="en-US" sz="1800" dirty="0" smtClean="0"/>
              <a:t>参数或表达式要</a:t>
            </a:r>
            <a:r>
              <a:rPr lang="zh-CN" altLang="en-US" sz="1800" dirty="0"/>
              <a:t>加上</a:t>
            </a:r>
            <a:r>
              <a:rPr lang="en-US" altLang="zh-CN" sz="1800" dirty="0" smtClean="0"/>
              <a:t>{}</a:t>
            </a:r>
            <a:r>
              <a:rPr lang="zh-CN" altLang="en-US" sz="1800" dirty="0" smtClean="0"/>
              <a:t>即可</a:t>
            </a:r>
            <a:endParaRPr lang="en-US" altLang="zh-CN" sz="1800" dirty="0" smtClean="0"/>
          </a:p>
          <a:p>
            <a:r>
              <a:rPr lang="en-US" altLang="zh-CN" sz="2000" dirty="0" err="1" smtClean="0"/>
              <a:t>var</a:t>
            </a:r>
            <a:r>
              <a:rPr lang="en-US" altLang="zh-CN" sz="2000" dirty="0" smtClean="0"/>
              <a:t> </a:t>
            </a:r>
            <a:r>
              <a:rPr lang="en-US" altLang="zh-CN" sz="2000" dirty="0" smtClean="0"/>
              <a:t>s = </a:t>
            </a:r>
            <a:r>
              <a:rPr lang="en-US" altLang="zh-CN" sz="2000" dirty="0">
                <a:solidFill>
                  <a:srgbClr val="6A8759"/>
                </a:solidFill>
              </a:rPr>
              <a:t>“</a:t>
            </a:r>
            <a:r>
              <a:rPr lang="zh-CN" altLang="en-US" sz="2000" dirty="0">
                <a:solidFill>
                  <a:srgbClr val="6A8759"/>
                </a:solidFill>
              </a:rPr>
              <a:t>这个人</a:t>
            </a:r>
            <a:r>
              <a:rPr lang="en-US" altLang="zh-CN" sz="2000" dirty="0">
                <a:solidFill>
                  <a:srgbClr val="6A8759"/>
                </a:solidFill>
              </a:rPr>
              <a:t>”</a:t>
            </a:r>
            <a:endParaRPr lang="en-US" altLang="zh-CN" sz="2000" dirty="0">
              <a:solidFill>
                <a:srgbClr val="6A8759"/>
              </a:solidFill>
            </a:endParaRPr>
          </a:p>
          <a:p>
            <a:r>
              <a:rPr lang="en-US" altLang="zh-CN" sz="2000" dirty="0" smtClean="0"/>
              <a:t>ManUser.</a:t>
            </a:r>
            <a:r>
              <a:rPr lang="en-US" altLang="zh-CN" sz="2000" dirty="0" smtClean="0">
                <a:solidFill>
                  <a:srgbClr val="9876AA"/>
                </a:solidFill>
              </a:rPr>
              <a:t>instance</a:t>
            </a:r>
            <a:r>
              <a:rPr lang="en-US" altLang="zh-CN" sz="2000" dirty="0" smtClean="0"/>
              <a:t>.</a:t>
            </a:r>
            <a:r>
              <a:rPr lang="en-US" altLang="zh-CN" sz="2000" dirty="0" smtClean="0">
                <a:solidFill>
                  <a:srgbClr val="9876AA"/>
                </a:solidFill>
              </a:rPr>
              <a:t>name </a:t>
            </a:r>
            <a:r>
              <a:rPr lang="en-US" altLang="zh-CN" sz="2000" dirty="0"/>
              <a:t>= </a:t>
            </a:r>
            <a:r>
              <a:rPr lang="en-US" altLang="zh-CN" sz="2000" dirty="0">
                <a:solidFill>
                  <a:srgbClr val="6A8759"/>
                </a:solidFill>
              </a:rPr>
              <a:t>"</a:t>
            </a:r>
            <a:r>
              <a:rPr lang="zh-CN" altLang="en-US" sz="2000" dirty="0">
                <a:solidFill>
                  <a:srgbClr val="6A8759"/>
                </a:solidFill>
                <a:latin typeface="宋体"/>
              </a:rPr>
              <a:t>男性</a:t>
            </a:r>
            <a:r>
              <a:rPr lang="en-US" altLang="zh-CN" sz="2000" dirty="0">
                <a:solidFill>
                  <a:srgbClr val="6A8759"/>
                </a:solidFill>
              </a:rPr>
              <a:t>"</a:t>
            </a:r>
            <a:br>
              <a:rPr lang="en-US" altLang="zh-CN" sz="2000" dirty="0">
                <a:solidFill>
                  <a:srgbClr val="6A8759"/>
                </a:solidFill>
              </a:rPr>
            </a:br>
            <a:r>
              <a:rPr lang="en-US" altLang="zh-CN" sz="2000" dirty="0" err="1" smtClean="0"/>
              <a:t>ManUser.</a:t>
            </a:r>
            <a:r>
              <a:rPr lang="en-US" altLang="zh-CN" sz="2000" dirty="0" err="1" smtClean="0">
                <a:solidFill>
                  <a:srgbClr val="9876AA"/>
                </a:solidFill>
              </a:rPr>
              <a:t>instance</a:t>
            </a:r>
            <a:r>
              <a:rPr lang="en-US" altLang="zh-CN" sz="2000" dirty="0" err="1" smtClean="0"/>
              <a:t>.</a:t>
            </a:r>
            <a:r>
              <a:rPr lang="en-US" altLang="zh-CN" sz="2000" dirty="0" err="1" smtClean="0">
                <a:solidFill>
                  <a:srgbClr val="9876AA"/>
                </a:solidFill>
              </a:rPr>
              <a:t>age</a:t>
            </a:r>
            <a:r>
              <a:rPr lang="en-US" altLang="zh-CN" sz="2000" dirty="0" smtClean="0">
                <a:solidFill>
                  <a:srgbClr val="9876AA"/>
                </a:solidFill>
              </a:rPr>
              <a:t> </a:t>
            </a:r>
            <a:r>
              <a:rPr lang="en-US" altLang="zh-CN" sz="2000" dirty="0"/>
              <a:t>= </a:t>
            </a:r>
            <a:r>
              <a:rPr lang="en-US" altLang="zh-CN" sz="2000" dirty="0">
                <a:solidFill>
                  <a:srgbClr val="6897BB"/>
                </a:solidFill>
              </a:rPr>
              <a:t>20</a:t>
            </a:r>
            <a:br>
              <a:rPr lang="en-US" altLang="zh-CN" sz="2000" dirty="0">
                <a:solidFill>
                  <a:srgbClr val="6897BB"/>
                </a:solidFill>
              </a:rPr>
            </a:br>
            <a:r>
              <a:rPr lang="en-US" altLang="zh-CN" sz="1800" i="1" dirty="0" smtClean="0"/>
              <a:t>print</a:t>
            </a:r>
            <a:r>
              <a:rPr lang="en-US" altLang="zh-CN" sz="1800" dirty="0" smtClean="0"/>
              <a:t>(</a:t>
            </a:r>
            <a:r>
              <a:rPr lang="en-US" altLang="zh-CN" sz="1800" dirty="0" smtClean="0">
                <a:solidFill>
                  <a:srgbClr val="6A8759"/>
                </a:solidFill>
              </a:rPr>
              <a:t>"</a:t>
            </a:r>
            <a:r>
              <a:rPr lang="en-US" altLang="zh-CN" sz="1800" dirty="0" smtClean="0">
                <a:solidFill>
                  <a:srgbClr val="CC7832"/>
                </a:solidFill>
              </a:rPr>
              <a:t>$</a:t>
            </a:r>
            <a:r>
              <a:rPr lang="en-US" altLang="zh-CN" sz="1800" dirty="0"/>
              <a:t>s</a:t>
            </a:r>
            <a:r>
              <a:rPr lang="en-US" altLang="zh-CN" sz="1800" dirty="0">
                <a:solidFill>
                  <a:srgbClr val="6A8759"/>
                </a:solidFill>
              </a:rPr>
              <a:t>:</a:t>
            </a:r>
            <a:r>
              <a:rPr lang="en-US" altLang="zh-CN" sz="1800" dirty="0">
                <a:solidFill>
                  <a:srgbClr val="CC7832"/>
                </a:solidFill>
              </a:rPr>
              <a:t>${</a:t>
            </a:r>
            <a:r>
              <a:rPr lang="en-US" altLang="zh-CN" sz="1800" dirty="0" err="1"/>
              <a:t>ManUser.</a:t>
            </a:r>
            <a:r>
              <a:rPr lang="en-US" altLang="zh-CN" sz="1800" dirty="0" err="1">
                <a:solidFill>
                  <a:srgbClr val="9876AA"/>
                </a:solidFill>
              </a:rPr>
              <a:t>instance</a:t>
            </a:r>
            <a:r>
              <a:rPr lang="en-US" altLang="zh-CN" sz="1800" dirty="0"/>
              <a:t>!!.</a:t>
            </a:r>
            <a:r>
              <a:rPr lang="en-US" altLang="zh-CN" sz="1800" dirty="0">
                <a:solidFill>
                  <a:srgbClr val="9876AA"/>
                </a:solidFill>
              </a:rPr>
              <a:t>name</a:t>
            </a:r>
            <a:r>
              <a:rPr lang="en-US" altLang="zh-CN" sz="1800" dirty="0">
                <a:solidFill>
                  <a:srgbClr val="CC7832"/>
                </a:solidFill>
              </a:rPr>
              <a:t>}</a:t>
            </a:r>
            <a:r>
              <a:rPr lang="en-US" altLang="zh-CN" sz="1800" dirty="0">
                <a:solidFill>
                  <a:srgbClr val="6A8759"/>
                </a:solidFill>
              </a:rPr>
              <a:t>, </a:t>
            </a:r>
            <a:r>
              <a:rPr lang="zh-CN" altLang="en-US" sz="1800" dirty="0">
                <a:solidFill>
                  <a:srgbClr val="6A8759"/>
                </a:solidFill>
                <a:latin typeface="宋体"/>
              </a:rPr>
              <a:t>年龄</a:t>
            </a:r>
            <a:r>
              <a:rPr lang="en-US" altLang="zh-CN" sz="1800" dirty="0">
                <a:solidFill>
                  <a:srgbClr val="6A8759"/>
                </a:solidFill>
              </a:rPr>
              <a:t>:</a:t>
            </a:r>
            <a:r>
              <a:rPr lang="en-US" altLang="zh-CN" sz="1800" dirty="0">
                <a:solidFill>
                  <a:srgbClr val="CC7832"/>
                </a:solidFill>
              </a:rPr>
              <a:t>${</a:t>
            </a:r>
            <a:r>
              <a:rPr lang="en-US" altLang="zh-CN" sz="1800" dirty="0" err="1"/>
              <a:t>ManUser.</a:t>
            </a:r>
            <a:r>
              <a:rPr lang="en-US" altLang="zh-CN" sz="1800" dirty="0" err="1">
                <a:solidFill>
                  <a:srgbClr val="9876AA"/>
                </a:solidFill>
              </a:rPr>
              <a:t>instance</a:t>
            </a:r>
            <a:r>
              <a:rPr lang="en-US" altLang="zh-CN" sz="1800" dirty="0"/>
              <a:t>!!.</a:t>
            </a:r>
            <a:r>
              <a:rPr lang="en-US" altLang="zh-CN" sz="1800" dirty="0">
                <a:solidFill>
                  <a:srgbClr val="9876AA"/>
                </a:solidFill>
              </a:rPr>
              <a:t>age</a:t>
            </a:r>
            <a:r>
              <a:rPr lang="en-US" altLang="zh-CN" sz="1800" dirty="0">
                <a:solidFill>
                  <a:srgbClr val="CC7832"/>
                </a:solidFill>
              </a:rPr>
              <a:t>}</a:t>
            </a:r>
            <a:r>
              <a:rPr lang="en-US" altLang="zh-CN" sz="1800" dirty="0">
                <a:solidFill>
                  <a:srgbClr val="6A8759"/>
                </a:solidFill>
              </a:rPr>
              <a:t>"</a:t>
            </a:r>
            <a:r>
              <a:rPr lang="en-US" altLang="zh-CN" sz="1800" dirty="0"/>
              <a:t>)</a:t>
            </a:r>
          </a:p>
          <a:p>
            <a:r>
              <a:rPr lang="zh-CN" altLang="en-US" sz="2000" dirty="0" smtClean="0"/>
              <a:t>打印结果是</a:t>
            </a:r>
            <a:r>
              <a:rPr lang="en-US" altLang="zh-CN" sz="2000" dirty="0" smtClean="0"/>
              <a:t>:</a:t>
            </a:r>
          </a:p>
          <a:p>
            <a:pPr marL="114300" indent="0">
              <a:buNone/>
            </a:pPr>
            <a:r>
              <a:rPr lang="zh-CN" altLang="en-US" sz="2000" dirty="0" smtClean="0">
                <a:solidFill>
                  <a:srgbClr val="CC7832"/>
                </a:solidFill>
              </a:rPr>
              <a:t>                    这</a:t>
            </a:r>
            <a:r>
              <a:rPr lang="zh-CN" altLang="en-US" sz="2000" dirty="0">
                <a:solidFill>
                  <a:srgbClr val="CC7832"/>
                </a:solidFill>
              </a:rPr>
              <a:t>个人</a:t>
            </a:r>
            <a:r>
              <a:rPr lang="en-US" altLang="zh-CN" sz="2000" dirty="0">
                <a:solidFill>
                  <a:srgbClr val="CC7832"/>
                </a:solidFill>
              </a:rPr>
              <a:t>:</a:t>
            </a:r>
            <a:r>
              <a:rPr lang="zh-CN" altLang="en-US" sz="2000" dirty="0">
                <a:solidFill>
                  <a:srgbClr val="CC7832"/>
                </a:solidFill>
              </a:rPr>
              <a:t>男性</a:t>
            </a:r>
            <a:r>
              <a:rPr lang="en-US" altLang="zh-CN" sz="2000" dirty="0">
                <a:solidFill>
                  <a:srgbClr val="CC7832"/>
                </a:solidFill>
              </a:rPr>
              <a:t>, </a:t>
            </a:r>
            <a:r>
              <a:rPr lang="zh-CN" altLang="en-US" sz="2000" dirty="0">
                <a:solidFill>
                  <a:srgbClr val="CC7832"/>
                </a:solidFill>
              </a:rPr>
              <a:t>年龄</a:t>
            </a:r>
            <a:r>
              <a:rPr lang="en-US" altLang="zh-CN" sz="2000" dirty="0">
                <a:solidFill>
                  <a:srgbClr val="CC7832"/>
                </a:solidFill>
              </a:rPr>
              <a:t>:20</a:t>
            </a:r>
            <a:endParaRPr lang="en-US" altLang="zh-CN" sz="2000" dirty="0">
              <a:solidFill>
                <a:srgbClr val="CC7832"/>
              </a:solidFill>
            </a:endParaRPr>
          </a:p>
          <a:p>
            <a:r>
              <a:rPr lang="zh-CN" altLang="en-US" sz="1800" dirty="0" smtClean="0"/>
              <a:t>注意使用</a:t>
            </a:r>
            <a:r>
              <a:rPr lang="en-US" altLang="zh-CN" sz="1800" dirty="0" smtClean="0">
                <a:solidFill>
                  <a:srgbClr val="6A8759"/>
                </a:solidFill>
              </a:rPr>
              <a:t>“</a:t>
            </a:r>
            <a:r>
              <a:rPr lang="en-US" altLang="zh-CN" sz="1800" dirty="0" smtClean="0">
                <a:solidFill>
                  <a:srgbClr val="CC7832"/>
                </a:solidFill>
              </a:rPr>
              <a:t>$</a:t>
            </a:r>
            <a:r>
              <a:rPr lang="en-US" altLang="zh-CN" sz="1800" dirty="0" smtClean="0"/>
              <a:t>s</a:t>
            </a:r>
            <a:r>
              <a:rPr lang="zh-CN" altLang="en-US" sz="1800" dirty="0" smtClean="0"/>
              <a:t>时不能直接跟</a:t>
            </a:r>
            <a:r>
              <a:rPr lang="en-US" altLang="zh-CN" sz="1800" dirty="0" err="1" smtClean="0"/>
              <a:t>abcd</a:t>
            </a:r>
            <a:r>
              <a:rPr lang="zh-CN" altLang="en-US" sz="1800" dirty="0" smtClean="0"/>
              <a:t>中文等字符</a:t>
            </a:r>
            <a:r>
              <a:rPr lang="en-US" altLang="zh-CN" sz="1800" dirty="0" smtClean="0"/>
              <a:t>, </a:t>
            </a:r>
            <a:r>
              <a:rPr lang="zh-CN" altLang="en-US" sz="1800" dirty="0" smtClean="0"/>
              <a:t>要么带上</a:t>
            </a:r>
            <a:r>
              <a:rPr lang="en-US" altLang="zh-CN" sz="1800" dirty="0" smtClean="0"/>
              <a:t>{}</a:t>
            </a:r>
            <a:r>
              <a:rPr lang="zh-CN" altLang="en-US" sz="1800" dirty="0" smtClean="0"/>
              <a:t>要么使用标点空格等特殊</a:t>
            </a:r>
            <a:r>
              <a:rPr lang="zh-CN" altLang="en-US" sz="1800" dirty="0" smtClean="0"/>
              <a:t>符号</a:t>
            </a:r>
            <a:r>
              <a:rPr lang="en-US" altLang="zh-CN" sz="1800" dirty="0" smtClean="0"/>
              <a:t>,  </a:t>
            </a:r>
            <a:r>
              <a:rPr lang="zh-CN" altLang="en-US" sz="1800" dirty="0" smtClean="0"/>
              <a:t>带上</a:t>
            </a:r>
            <a:r>
              <a:rPr lang="en-US" altLang="zh-CN" sz="1800" dirty="0" smtClean="0"/>
              <a:t>{}</a:t>
            </a:r>
            <a:r>
              <a:rPr lang="zh-CN" altLang="en-US" sz="1800" dirty="0" smtClean="0"/>
              <a:t>可以应用复杂的表达式</a:t>
            </a:r>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52936"/>
            <a:ext cx="8229600" cy="1143000"/>
          </a:xfrm>
        </p:spPr>
        <p:txBody>
          <a:bodyPr/>
          <a:lstStyle/>
          <a:p>
            <a:r>
              <a:rPr kumimoji="1" lang="zh-CN" altLang="en-US" dirty="0" smtClean="0"/>
              <a:t>二</a:t>
            </a:r>
            <a:r>
              <a:rPr kumimoji="1" lang="en-US" altLang="zh-CN" dirty="0" smtClean="0"/>
              <a:t>	</a:t>
            </a:r>
            <a:r>
              <a:rPr kumimoji="1" lang="zh-CN" altLang="en-US" dirty="0" smtClean="0"/>
              <a:t>对象</a:t>
            </a:r>
            <a:r>
              <a:rPr kumimoji="1" lang="en-US" altLang="zh-CN" dirty="0" smtClean="0"/>
              <a:t>&amp;</a:t>
            </a:r>
            <a:r>
              <a:rPr kumimoji="1" lang="zh-CN" altLang="en-US" dirty="0" smtClean="0"/>
              <a:t>类</a:t>
            </a:r>
            <a:endParaRPr kumimoji="1" lang="zh-CN" altLang="en-US" dirty="0"/>
          </a:p>
        </p:txBody>
      </p:sp>
    </p:spTree>
    <p:extLst>
      <p:ext uri="{BB962C8B-B14F-4D97-AF65-F5344CB8AC3E}">
        <p14:creationId xmlns:p14="http://schemas.microsoft.com/office/powerpoint/2010/main" val="1326181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2458616" cy="346050"/>
          </a:xfrm>
        </p:spPr>
        <p:txBody>
          <a:bodyPr>
            <a:normAutofit fontScale="90000"/>
          </a:bodyPr>
          <a:lstStyle/>
          <a:p>
            <a:r>
              <a:rPr lang="en-US" altLang="zh-CN" sz="2800" b="1" dirty="0" smtClean="0"/>
              <a:t>1</a:t>
            </a:r>
            <a:r>
              <a:rPr lang="zh-CN" altLang="en-US" sz="2800" dirty="0"/>
              <a:t>构造函数</a:t>
            </a:r>
            <a:endParaRPr lang="en-US" altLang="zh-CN" sz="2800" dirty="0"/>
          </a:p>
        </p:txBody>
      </p:sp>
      <p:sp>
        <p:nvSpPr>
          <p:cNvPr id="3" name="内容占位符 2"/>
          <p:cNvSpPr>
            <a:spLocks noGrp="1"/>
          </p:cNvSpPr>
          <p:nvPr>
            <p:ph idx="1"/>
          </p:nvPr>
        </p:nvSpPr>
        <p:spPr>
          <a:xfrm>
            <a:off x="457200" y="908720"/>
            <a:ext cx="7427168" cy="5217443"/>
          </a:xfrm>
        </p:spPr>
        <p:txBody>
          <a:bodyPr>
            <a:normAutofit/>
          </a:bodyPr>
          <a:lstStyle/>
          <a:p>
            <a:r>
              <a:rPr lang="en-US" altLang="zh-CN" sz="1800" dirty="0" err="1" smtClean="0"/>
              <a:t>Kotlin</a:t>
            </a:r>
            <a:r>
              <a:rPr lang="zh-CN" altLang="en-US" sz="1800" dirty="0" smtClean="0"/>
              <a:t>类的构造函数可以有一个主构造函数和多个二级构造函数</a:t>
            </a:r>
            <a:endParaRPr lang="en-US" altLang="zh-CN" sz="1800" dirty="0" smtClean="0"/>
          </a:p>
          <a:p>
            <a:r>
              <a:rPr lang="zh-CN" altLang="en-US" sz="1800" dirty="0"/>
              <a:t>主</a:t>
            </a:r>
            <a:r>
              <a:rPr lang="zh-CN" altLang="en-US" sz="1800" dirty="0" smtClean="0"/>
              <a:t>构造函数就是</a:t>
            </a:r>
            <a:r>
              <a:rPr lang="en-US" altLang="zh-CN" sz="1800" dirty="0" smtClean="0"/>
              <a:t>class </a:t>
            </a:r>
            <a:r>
              <a:rPr lang="zh-CN" altLang="en-US" sz="1800" dirty="0" smtClean="0"/>
              <a:t>类名后面的括号</a:t>
            </a:r>
            <a:r>
              <a:rPr lang="en-US" altLang="zh-CN" sz="1800" dirty="0" smtClean="0"/>
              <a:t>,</a:t>
            </a:r>
            <a:r>
              <a:rPr lang="zh-CN" altLang="en-US" sz="1800" dirty="0" smtClean="0"/>
              <a:t>主构造函数不能有任何代码</a:t>
            </a:r>
            <a:endParaRPr lang="en-US" altLang="zh-CN" sz="1800" dirty="0" smtClean="0"/>
          </a:p>
          <a:p>
            <a:r>
              <a:rPr lang="zh-CN" altLang="en-US" sz="1800" dirty="0" smtClean="0"/>
              <a:t>初始化可以放在</a:t>
            </a:r>
            <a:r>
              <a:rPr lang="en-US" altLang="zh-CN" sz="1800" dirty="0" err="1" smtClean="0"/>
              <a:t>init</a:t>
            </a:r>
            <a:r>
              <a:rPr lang="en-US" altLang="zh-CN" sz="1800" dirty="0" smtClean="0"/>
              <a:t>()</a:t>
            </a:r>
            <a:r>
              <a:rPr lang="zh-CN" altLang="en-US" sz="1800" dirty="0" smtClean="0"/>
              <a:t>方法里</a:t>
            </a:r>
            <a:r>
              <a:rPr lang="zh-CN" altLang="en-US" sz="1800" dirty="0"/>
              <a:t>也</a:t>
            </a:r>
            <a:r>
              <a:rPr lang="zh-CN" altLang="en-US" sz="1800" dirty="0" smtClean="0"/>
              <a:t>可以在类属性的初始化声明处</a:t>
            </a:r>
            <a:endParaRPr lang="en-US" altLang="zh-CN" sz="1800" dirty="0" smtClean="0"/>
          </a:p>
          <a:p>
            <a:pPr marL="0" indent="0">
              <a:buNone/>
            </a:pPr>
            <a:r>
              <a:rPr lang="en-US" altLang="zh-CN" sz="1800" dirty="0" smtClean="0">
                <a:solidFill>
                  <a:srgbClr val="CC7832"/>
                </a:solidFill>
              </a:rPr>
              <a:t>	class </a:t>
            </a:r>
            <a:r>
              <a:rPr lang="en-US" altLang="zh-CN" sz="1800" dirty="0" smtClean="0"/>
              <a:t>Person</a:t>
            </a:r>
            <a:r>
              <a:rPr lang="en-US" altLang="zh-CN" sz="1800" dirty="0" smtClean="0"/>
              <a:t>(name</a:t>
            </a:r>
            <a:r>
              <a:rPr lang="en-US" altLang="zh-CN" sz="1800" dirty="0" smtClean="0"/>
              <a:t>: String) {</a:t>
            </a:r>
          </a:p>
          <a:p>
            <a:pPr marL="0" indent="0">
              <a:buNone/>
            </a:pPr>
            <a:r>
              <a:rPr lang="en-US" altLang="zh-CN" sz="1800" dirty="0" smtClean="0"/>
              <a:t>  </a:t>
            </a:r>
            <a:r>
              <a:rPr lang="en-US" altLang="zh-CN" sz="1800" dirty="0" smtClean="0"/>
              <a:t>	     </a:t>
            </a:r>
            <a:r>
              <a:rPr lang="en-US" altLang="zh-CN" sz="1800" dirty="0" err="1" smtClean="0"/>
              <a:t>var</a:t>
            </a:r>
            <a:r>
              <a:rPr lang="en-US" altLang="zh-CN" sz="1800" dirty="0" smtClean="0"/>
              <a:t> name1:String = name</a:t>
            </a:r>
          </a:p>
          <a:p>
            <a:pPr marL="0" indent="0">
              <a:buNone/>
            </a:pPr>
            <a:r>
              <a:rPr lang="en-US" altLang="zh-CN" sz="1800" dirty="0" smtClean="0"/>
              <a:t>  </a:t>
            </a:r>
            <a:r>
              <a:rPr lang="en-US" altLang="zh-CN" sz="1800" dirty="0" smtClean="0"/>
              <a:t>	     </a:t>
            </a:r>
            <a:r>
              <a:rPr lang="en-US" altLang="zh-CN" sz="1800" dirty="0" err="1" smtClean="0">
                <a:solidFill>
                  <a:srgbClr val="CC7832"/>
                </a:solidFill>
              </a:rPr>
              <a:t>init</a:t>
            </a:r>
            <a:r>
              <a:rPr lang="en-US" altLang="zh-CN" sz="1800" dirty="0" smtClean="0">
                <a:solidFill>
                  <a:srgbClr val="CC7832"/>
                </a:solidFill>
              </a:rPr>
              <a:t> </a:t>
            </a:r>
            <a:r>
              <a:rPr lang="en-US" altLang="zh-CN" sz="1800" dirty="0" smtClean="0"/>
              <a:t>{</a:t>
            </a:r>
          </a:p>
          <a:p>
            <a:pPr marL="0" indent="0">
              <a:buNone/>
            </a:pPr>
            <a:r>
              <a:rPr lang="en-US" altLang="zh-CN" sz="1800" dirty="0" smtClean="0"/>
              <a:t>	</a:t>
            </a:r>
            <a:r>
              <a:rPr lang="en-US" altLang="zh-CN" sz="1800" dirty="0" smtClean="0"/>
              <a:t>	name2 </a:t>
            </a:r>
            <a:r>
              <a:rPr lang="en-US" altLang="zh-CN" sz="1800" dirty="0" smtClean="0"/>
              <a:t>= name</a:t>
            </a:r>
            <a:br>
              <a:rPr lang="en-US" altLang="zh-CN" sz="1800" dirty="0" smtClean="0"/>
            </a:br>
            <a:r>
              <a:rPr lang="en-US" altLang="zh-CN" sz="1800" dirty="0" smtClean="0"/>
              <a:t>       	</a:t>
            </a:r>
            <a:r>
              <a:rPr lang="en-US" altLang="zh-CN" sz="1800" dirty="0" smtClean="0"/>
              <a:t>	 </a:t>
            </a:r>
            <a:r>
              <a:rPr lang="en-US" altLang="zh-CN" sz="1800" dirty="0" err="1" smtClean="0"/>
              <a:t>println</a:t>
            </a:r>
            <a:r>
              <a:rPr lang="en-US" altLang="zh-CN" sz="1800" dirty="0" smtClean="0"/>
              <a:t>(</a:t>
            </a:r>
            <a:r>
              <a:rPr lang="en-US" altLang="zh-CN" sz="1800" dirty="0" smtClean="0">
                <a:solidFill>
                  <a:srgbClr val="6A8759"/>
                </a:solidFill>
              </a:rPr>
              <a:t>"Customer initialized with value </a:t>
            </a:r>
            <a:r>
              <a:rPr lang="en-US" altLang="zh-CN" sz="1800" dirty="0" smtClean="0">
                <a:solidFill>
                  <a:srgbClr val="CC7832"/>
                </a:solidFill>
              </a:rPr>
              <a:t>${</a:t>
            </a:r>
            <a:r>
              <a:rPr lang="en-US" altLang="zh-CN" sz="1800" dirty="0" smtClean="0"/>
              <a:t>name</a:t>
            </a:r>
            <a:r>
              <a:rPr lang="en-US" altLang="zh-CN" sz="1800" dirty="0" smtClean="0">
                <a:solidFill>
                  <a:srgbClr val="CC7832"/>
                </a:solidFill>
              </a:rPr>
              <a:t>}</a:t>
            </a:r>
            <a:r>
              <a:rPr lang="en-US" altLang="zh-CN" sz="1800" dirty="0" smtClean="0">
                <a:solidFill>
                  <a:srgbClr val="6A8759"/>
                </a:solidFill>
              </a:rPr>
              <a:t>"</a:t>
            </a:r>
            <a:r>
              <a:rPr lang="en-US" altLang="zh-CN" sz="1800" dirty="0" smtClean="0"/>
              <a:t>)</a:t>
            </a:r>
            <a:br>
              <a:rPr lang="en-US" altLang="zh-CN" sz="1800" dirty="0" smtClean="0"/>
            </a:br>
            <a:r>
              <a:rPr lang="en-US" altLang="zh-CN" sz="1800" dirty="0" smtClean="0"/>
              <a:t>  </a:t>
            </a:r>
            <a:r>
              <a:rPr lang="en-US" altLang="zh-CN" sz="1800" dirty="0" smtClean="0"/>
              <a:t>	            </a:t>
            </a:r>
            <a:r>
              <a:rPr lang="en-US" altLang="zh-CN" sz="1800" dirty="0" smtClean="0"/>
              <a:t>}	</a:t>
            </a:r>
            <a:br>
              <a:rPr lang="en-US" altLang="zh-CN" sz="1800" dirty="0" smtClean="0"/>
            </a:br>
            <a:r>
              <a:rPr lang="en-US" altLang="zh-CN" sz="1800" dirty="0" smtClean="0"/>
              <a:t> </a:t>
            </a:r>
            <a:r>
              <a:rPr lang="en-US" altLang="zh-CN" sz="1800" dirty="0" smtClean="0"/>
              <a:t>	      </a:t>
            </a:r>
            <a:r>
              <a:rPr lang="en-US" altLang="zh-CN" sz="1800" dirty="0" smtClean="0"/>
              <a:t>//</a:t>
            </a:r>
            <a:r>
              <a:rPr lang="zh-CN" altLang="en-US" sz="1800" dirty="0" smtClean="0"/>
              <a:t>二级构造函数需要加</a:t>
            </a:r>
            <a:r>
              <a:rPr lang="en-US" altLang="zh-CN" sz="1800" dirty="0" smtClean="0"/>
              <a:t>constructor</a:t>
            </a:r>
            <a:r>
              <a:rPr lang="zh-CN" altLang="en-US" sz="1800" dirty="0" smtClean="0"/>
              <a:t>前缀</a:t>
            </a:r>
            <a:r>
              <a:rPr lang="en-US" altLang="zh-CN" sz="1800" dirty="0"/>
              <a:t/>
            </a:r>
            <a:br>
              <a:rPr lang="en-US" altLang="zh-CN" sz="1800" dirty="0"/>
            </a:br>
            <a:r>
              <a:rPr lang="en-US" altLang="zh-CN" sz="1800" dirty="0"/>
              <a:t>  </a:t>
            </a:r>
            <a:r>
              <a:rPr lang="en-US" altLang="zh-CN" sz="1800" dirty="0" smtClean="0"/>
              <a:t>	      </a:t>
            </a:r>
            <a:r>
              <a:rPr lang="en-US" altLang="zh-CN" sz="1800" dirty="0">
                <a:solidFill>
                  <a:srgbClr val="CC7832"/>
                </a:solidFill>
              </a:rPr>
              <a:t>constructor</a:t>
            </a:r>
            <a:r>
              <a:rPr lang="en-US" altLang="zh-CN" sz="1800" dirty="0"/>
              <a:t>(parent: Person) {</a:t>
            </a:r>
            <a:br>
              <a:rPr lang="en-US" altLang="zh-CN" sz="1800" dirty="0"/>
            </a:br>
            <a:r>
              <a:rPr lang="en-US" altLang="zh-CN" sz="1800" dirty="0"/>
              <a:t> </a:t>
            </a:r>
            <a:r>
              <a:rPr lang="en-US" altLang="zh-CN" sz="1800" dirty="0" smtClean="0"/>
              <a:t>	             </a:t>
            </a:r>
            <a:r>
              <a:rPr lang="en-US" altLang="zh-CN" sz="1800" dirty="0" err="1"/>
              <a:t>parent.children.add</a:t>
            </a:r>
            <a:r>
              <a:rPr lang="en-US" altLang="zh-CN" sz="1800" dirty="0"/>
              <a:t>(</a:t>
            </a:r>
            <a:r>
              <a:rPr lang="en-US" altLang="zh-CN" sz="1800" dirty="0">
                <a:solidFill>
                  <a:srgbClr val="CC7832"/>
                </a:solidFill>
              </a:rPr>
              <a:t>this</a:t>
            </a:r>
            <a:r>
              <a:rPr lang="en-US" altLang="zh-CN" sz="1800" dirty="0"/>
              <a:t>)</a:t>
            </a:r>
            <a:br>
              <a:rPr lang="en-US" altLang="zh-CN" sz="1800" dirty="0"/>
            </a:br>
            <a:r>
              <a:rPr lang="en-US" altLang="zh-CN" sz="1800" dirty="0"/>
              <a:t>   </a:t>
            </a:r>
            <a:r>
              <a:rPr lang="en-US" altLang="zh-CN" sz="1800" dirty="0" smtClean="0"/>
              <a:t>	      </a:t>
            </a:r>
            <a:r>
              <a:rPr lang="en-US" altLang="zh-CN" sz="1800" dirty="0"/>
              <a:t>}</a:t>
            </a:r>
            <a:br>
              <a:rPr lang="en-US" altLang="zh-CN" sz="1800" dirty="0"/>
            </a:br>
            <a:r>
              <a:rPr lang="en-US" altLang="zh-CN" sz="1800" dirty="0" smtClean="0"/>
              <a:t>	}</a:t>
            </a:r>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7643192" cy="5472608"/>
          </a:xfrm>
        </p:spPr>
        <p:txBody>
          <a:bodyPr>
            <a:normAutofit/>
          </a:bodyPr>
          <a:lstStyle/>
          <a:p>
            <a:r>
              <a:rPr lang="en-US" altLang="zh-CN" sz="1800" dirty="0" err="1"/>
              <a:t>Kotlin</a:t>
            </a:r>
            <a:r>
              <a:rPr lang="en-US" altLang="zh-CN" sz="1800" dirty="0"/>
              <a:t> </a:t>
            </a:r>
            <a:r>
              <a:rPr lang="zh-CN" altLang="en-US" sz="1800" dirty="0"/>
              <a:t>中所有的类都有共同的父类 </a:t>
            </a:r>
            <a:r>
              <a:rPr lang="en-US" altLang="zh-CN" sz="1800" dirty="0"/>
              <a:t>Any</a:t>
            </a:r>
            <a:r>
              <a:rPr lang="zh-CN" altLang="en-US" sz="1800" dirty="0"/>
              <a:t> ，它是一个没有父类声明的类的默认父类</a:t>
            </a:r>
            <a:r>
              <a:rPr lang="zh-CN" altLang="en-US" sz="1800" dirty="0" smtClean="0"/>
              <a:t>：</a:t>
            </a:r>
            <a:endParaRPr lang="en-US" altLang="zh-CN" sz="1800" dirty="0" smtClean="0"/>
          </a:p>
          <a:p>
            <a:r>
              <a:rPr lang="en-US" altLang="zh-CN" sz="1800" dirty="0"/>
              <a:t>Any </a:t>
            </a:r>
            <a:r>
              <a:rPr lang="zh-CN" altLang="en-US" sz="1800" dirty="0"/>
              <a:t>不是 </a:t>
            </a:r>
            <a:r>
              <a:rPr lang="en-US" altLang="zh-CN" sz="1800" dirty="0" err="1"/>
              <a:t>java.lang.Object</a:t>
            </a:r>
            <a:r>
              <a:rPr lang="zh-CN" altLang="en-US" sz="1800" dirty="0"/>
              <a:t>；事实上它除了 </a:t>
            </a:r>
            <a:r>
              <a:rPr lang="en-US" altLang="zh-CN" sz="1800" dirty="0"/>
              <a:t>equals</a:t>
            </a:r>
            <a:r>
              <a:rPr lang="en-US" altLang="zh-CN" sz="1800" dirty="0" smtClean="0"/>
              <a:t>(),  </a:t>
            </a:r>
            <a:r>
              <a:rPr lang="en-US" altLang="zh-CN" sz="1800" dirty="0" err="1" smtClean="0"/>
              <a:t>hashCode</a:t>
            </a:r>
            <a:r>
              <a:rPr lang="en-US" altLang="zh-CN" sz="1800" dirty="0"/>
              <a:t>()</a:t>
            </a:r>
            <a:r>
              <a:rPr lang="zh-CN" altLang="en-US" sz="1800" dirty="0"/>
              <a:t>以及</a:t>
            </a:r>
            <a:r>
              <a:rPr lang="en-US" altLang="zh-CN" sz="1800" dirty="0" err="1"/>
              <a:t>toString</a:t>
            </a:r>
            <a:r>
              <a:rPr lang="en-US" altLang="zh-CN" sz="1800" dirty="0"/>
              <a:t>()</a:t>
            </a:r>
            <a:r>
              <a:rPr lang="zh-CN" altLang="en-US" sz="1800" dirty="0"/>
              <a:t>外没有任何</a:t>
            </a:r>
            <a:r>
              <a:rPr lang="zh-CN" altLang="en-US" sz="1800" dirty="0" smtClean="0"/>
              <a:t>成员</a:t>
            </a:r>
            <a:endParaRPr lang="en-US" altLang="zh-CN" sz="1800" dirty="0" smtClean="0"/>
          </a:p>
          <a:p>
            <a:r>
              <a:rPr lang="zh-CN" altLang="en-US" sz="1800" dirty="0"/>
              <a:t>如果类有主构造函数，则基类必须在主构造函数中使用参数立即初始化</a:t>
            </a:r>
            <a:r>
              <a:rPr lang="zh-CN" altLang="en-US" sz="1800" dirty="0" smtClean="0"/>
              <a:t>。</a:t>
            </a:r>
            <a:endParaRPr lang="en-US" altLang="zh-CN" sz="1800" dirty="0" smtClean="0"/>
          </a:p>
          <a:p>
            <a:r>
              <a:rPr lang="zh-CN" altLang="en-US" sz="1800" dirty="0" smtClean="0"/>
              <a:t>如</a:t>
            </a:r>
            <a:r>
              <a:rPr lang="zh-CN" altLang="en-US" sz="1800" dirty="0" smtClean="0"/>
              <a:t>继承上面的类</a:t>
            </a:r>
            <a:endParaRPr lang="en-US" altLang="zh-CN" sz="1800" dirty="0" smtClean="0"/>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endParaRPr lang="en-US" altLang="zh-CN" sz="1800" dirty="0"/>
          </a:p>
          <a:p>
            <a:endParaRPr lang="en-US" altLang="zh-CN" sz="1800" dirty="0" smtClean="0"/>
          </a:p>
          <a:p>
            <a:r>
              <a:rPr lang="zh-CN" altLang="en-US" sz="1800" dirty="0" smtClean="0"/>
              <a:t>如果</a:t>
            </a:r>
            <a:r>
              <a:rPr lang="zh-CN" altLang="en-US" sz="1800" dirty="0"/>
              <a:t>类没有主构造函数</a:t>
            </a:r>
            <a:r>
              <a:rPr lang="zh-CN" altLang="en-US" sz="1800" dirty="0" smtClean="0"/>
              <a:t>，</a:t>
            </a:r>
            <a:r>
              <a:rPr lang="zh-CN" altLang="en-US" sz="1800" dirty="0"/>
              <a:t>基</a:t>
            </a:r>
            <a:r>
              <a:rPr lang="zh-CN" altLang="en-US" sz="1800" dirty="0" smtClean="0"/>
              <a:t>类的构造函数</a:t>
            </a:r>
            <a:r>
              <a:rPr lang="zh-CN" altLang="en-US" sz="1800" dirty="0" smtClean="0"/>
              <a:t>则</a:t>
            </a:r>
            <a:r>
              <a:rPr lang="zh-CN" altLang="en-US" sz="1800" dirty="0"/>
              <a:t>必须在每一个构造函数中用 </a:t>
            </a:r>
            <a:r>
              <a:rPr lang="en-US" altLang="zh-CN" sz="1800" dirty="0"/>
              <a:t>super </a:t>
            </a:r>
            <a:r>
              <a:rPr lang="zh-CN" altLang="en-US" sz="1800" dirty="0"/>
              <a:t>关键字初始化基类，或者</a:t>
            </a:r>
            <a:r>
              <a:rPr lang="zh-CN" altLang="en-US" sz="1800" dirty="0" smtClean="0"/>
              <a:t>在另</a:t>
            </a:r>
            <a:r>
              <a:rPr lang="zh-CN" altLang="en-US" sz="1800" dirty="0"/>
              <a:t>一个构造函数做这件事。注意在这种情形中不同的二级构造函数可以调用基类不同的构造方法</a:t>
            </a:r>
            <a:r>
              <a:rPr lang="zh-CN" altLang="en-US" sz="1800" dirty="0" smtClean="0"/>
              <a:t>：</a:t>
            </a:r>
            <a:endParaRPr lang="en-US" altLang="zh-CN" sz="1800" dirty="0" smtClean="0"/>
          </a:p>
          <a:p>
            <a:r>
              <a:rPr lang="en-US" altLang="zh-CN" sz="1800" dirty="0" smtClean="0"/>
              <a:t>//</a:t>
            </a:r>
            <a:r>
              <a:rPr lang="zh-CN" altLang="en-US" sz="1800" dirty="0" smtClean="0"/>
              <a:t>实现一个自定义</a:t>
            </a:r>
            <a:r>
              <a:rPr lang="en-US" altLang="zh-CN" sz="1800" dirty="0" smtClean="0"/>
              <a:t>View</a:t>
            </a:r>
            <a:endParaRPr lang="en-US" altLang="zh-CN" sz="1800" dirty="0"/>
          </a:p>
          <a:p>
            <a:r>
              <a:rPr lang="en-US" altLang="zh-CN" sz="1800" dirty="0">
                <a:solidFill>
                  <a:srgbClr val="CC7832"/>
                </a:solidFill>
              </a:rPr>
              <a:t>class </a:t>
            </a:r>
            <a:r>
              <a:rPr lang="en-US" altLang="zh-CN" sz="1800" dirty="0" err="1" smtClean="0"/>
              <a:t>MyView</a:t>
            </a:r>
            <a:r>
              <a:rPr lang="en-US" altLang="zh-CN" sz="1800" dirty="0" smtClean="0"/>
              <a:t>() </a:t>
            </a:r>
            <a:r>
              <a:rPr lang="en-US" altLang="zh-CN" sz="1800" dirty="0"/>
              <a:t>: View {</a:t>
            </a:r>
            <a:br>
              <a:rPr lang="en-US" altLang="zh-CN" sz="1800" dirty="0"/>
            </a:br>
            <a:r>
              <a:rPr lang="en-US" altLang="zh-CN" sz="1800" dirty="0"/>
              <a:t>    </a:t>
            </a:r>
            <a:r>
              <a:rPr lang="en-US" altLang="zh-CN" sz="1800" dirty="0">
                <a:solidFill>
                  <a:srgbClr val="CC7832"/>
                </a:solidFill>
              </a:rPr>
              <a:t>constructor</a:t>
            </a:r>
            <a:r>
              <a:rPr lang="en-US" altLang="zh-CN" sz="1800" dirty="0"/>
              <a:t>(context: Context) : </a:t>
            </a:r>
            <a:r>
              <a:rPr lang="en-US" altLang="zh-CN" sz="1800" dirty="0">
                <a:solidFill>
                  <a:srgbClr val="CC7832"/>
                </a:solidFill>
              </a:rPr>
              <a:t>super</a:t>
            </a:r>
            <a:r>
              <a:rPr lang="en-US" altLang="zh-CN" sz="1800" dirty="0"/>
              <a:t>(context) </a:t>
            </a:r>
            <a:r>
              <a:rPr lang="en-US" altLang="zh-CN" sz="1800" dirty="0">
                <a:solidFill>
                  <a:srgbClr val="808080"/>
                </a:solidFill>
              </a:rPr>
              <a:t>{}</a:t>
            </a:r>
            <a:br>
              <a:rPr lang="en-US" altLang="zh-CN" sz="1800" dirty="0">
                <a:solidFill>
                  <a:srgbClr val="808080"/>
                </a:solidFill>
              </a:rPr>
            </a:br>
            <a:r>
              <a:rPr lang="en-US" altLang="zh-CN" sz="1800" dirty="0" smtClean="0">
                <a:solidFill>
                  <a:srgbClr val="808080"/>
                </a:solidFill>
              </a:rPr>
              <a:t>    </a:t>
            </a:r>
            <a:r>
              <a:rPr lang="en-US" altLang="zh-CN" sz="1800" dirty="0">
                <a:solidFill>
                  <a:srgbClr val="CC7832"/>
                </a:solidFill>
              </a:rPr>
              <a:t>constructor</a:t>
            </a:r>
            <a:r>
              <a:rPr lang="en-US" altLang="zh-CN" sz="1800" dirty="0"/>
              <a:t>(context: </a:t>
            </a:r>
            <a:r>
              <a:rPr lang="en-US" altLang="zh-CN" sz="1800" dirty="0" smtClean="0"/>
              <a:t>Context</a:t>
            </a:r>
            <a:r>
              <a:rPr lang="en-US" altLang="zh-CN" sz="1800" dirty="0">
                <a:solidFill>
                  <a:srgbClr val="CC7832"/>
                </a:solidFill>
              </a:rPr>
              <a:t>, </a:t>
            </a:r>
            <a:r>
              <a:rPr lang="en-US" altLang="zh-CN" sz="1800" dirty="0" err="1"/>
              <a:t>attrs</a:t>
            </a:r>
            <a:r>
              <a:rPr lang="en-US" altLang="zh-CN" sz="1800" dirty="0"/>
              <a:t>: </a:t>
            </a:r>
            <a:r>
              <a:rPr lang="en-US" altLang="zh-CN" sz="1800" dirty="0" err="1"/>
              <a:t>AttributeSet</a:t>
            </a:r>
            <a:r>
              <a:rPr lang="en-US" altLang="zh-CN" sz="1800" dirty="0"/>
              <a:t>) : </a:t>
            </a:r>
            <a:r>
              <a:rPr lang="en-US" altLang="zh-CN" sz="1800" dirty="0">
                <a:solidFill>
                  <a:srgbClr val="CC7832"/>
                </a:solidFill>
              </a:rPr>
              <a:t>super</a:t>
            </a:r>
            <a:r>
              <a:rPr lang="en-US" altLang="zh-CN" sz="1800" dirty="0"/>
              <a:t>(context</a:t>
            </a:r>
            <a:r>
              <a:rPr lang="en-US" altLang="zh-CN" sz="1800" dirty="0">
                <a:solidFill>
                  <a:srgbClr val="CC7832"/>
                </a:solidFill>
              </a:rPr>
              <a:t>, </a:t>
            </a:r>
            <a:r>
              <a:rPr lang="en-US" altLang="zh-CN" sz="1800" dirty="0" err="1"/>
              <a:t>attrs</a:t>
            </a:r>
            <a:r>
              <a:rPr lang="en-US" altLang="zh-CN" sz="1800" dirty="0"/>
              <a:t>) </a:t>
            </a:r>
            <a:r>
              <a:rPr lang="en-US" altLang="zh-CN" sz="1800" dirty="0" smtClean="0">
                <a:solidFill>
                  <a:srgbClr val="808080"/>
                </a:solidFill>
              </a:rPr>
              <a:t>{}</a:t>
            </a:r>
          </a:p>
          <a:p>
            <a:r>
              <a:rPr lang="en-US" altLang="zh-CN" sz="1800" dirty="0" smtClean="0"/>
              <a:t>}</a:t>
            </a:r>
            <a:endParaRPr lang="zh-CN" altLang="en-US" sz="1800" dirty="0"/>
          </a:p>
          <a:p>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78696" cy="346050"/>
          </a:xfrm>
        </p:spPr>
        <p:txBody>
          <a:bodyPr>
            <a:normAutofit fontScale="90000"/>
          </a:bodyPr>
          <a:lstStyle/>
          <a:p>
            <a:pPr algn="l"/>
            <a:r>
              <a:rPr lang="en-US" altLang="zh-CN" sz="2800" dirty="0" smtClean="0"/>
              <a:t>2</a:t>
            </a:r>
            <a:r>
              <a:rPr lang="zh-CN" altLang="en-US" sz="2800" dirty="0" smtClean="0"/>
              <a:t> 方法函数</a:t>
            </a:r>
            <a:endParaRPr lang="zh-CN" altLang="en-US" sz="2800" dirty="0"/>
          </a:p>
        </p:txBody>
      </p:sp>
      <p:sp>
        <p:nvSpPr>
          <p:cNvPr id="3" name="内容占位符 2"/>
          <p:cNvSpPr>
            <a:spLocks noGrp="1"/>
          </p:cNvSpPr>
          <p:nvPr>
            <p:ph idx="1"/>
          </p:nvPr>
        </p:nvSpPr>
        <p:spPr>
          <a:xfrm>
            <a:off x="457200" y="908720"/>
            <a:ext cx="7715200" cy="5472608"/>
          </a:xfrm>
        </p:spPr>
        <p:txBody>
          <a:bodyPr>
            <a:normAutofit fontScale="92500" lnSpcReduction="20000"/>
          </a:bodyPr>
          <a:lstStyle/>
          <a:p>
            <a:r>
              <a:rPr lang="zh-CN" altLang="en-US" sz="1800" dirty="0" smtClean="0"/>
              <a:t>使用</a:t>
            </a:r>
            <a:r>
              <a:rPr lang="en-US" altLang="zh-CN" sz="1800" dirty="0" smtClean="0"/>
              <a:t>fun</a:t>
            </a:r>
            <a:r>
              <a:rPr lang="zh-CN" altLang="en-US" sz="1800" dirty="0" smtClean="0"/>
              <a:t>关键字定义方法</a:t>
            </a:r>
            <a:r>
              <a:rPr lang="en-US" altLang="zh-CN" sz="1800" dirty="0" smtClean="0"/>
              <a:t>, </a:t>
            </a:r>
            <a:r>
              <a:rPr lang="zh-CN" altLang="en-US" sz="1800" dirty="0" smtClean="0"/>
              <a:t>如果没有返回值则默认返回</a:t>
            </a:r>
            <a:r>
              <a:rPr lang="en-US" altLang="zh-CN" sz="1800" dirty="0" smtClean="0"/>
              <a:t>Unit</a:t>
            </a:r>
            <a:r>
              <a:rPr lang="zh-CN" altLang="en-US" sz="1800" dirty="0" smtClean="0"/>
              <a:t>相当于</a:t>
            </a:r>
            <a:r>
              <a:rPr lang="en-US" altLang="zh-CN" sz="1800" dirty="0" smtClean="0"/>
              <a:t>java</a:t>
            </a:r>
            <a:r>
              <a:rPr lang="zh-CN" altLang="en-US" sz="1800" dirty="0" smtClean="0"/>
              <a:t>中的</a:t>
            </a:r>
            <a:r>
              <a:rPr lang="en-US" altLang="zh-CN" sz="1800" dirty="0" smtClean="0"/>
              <a:t>void</a:t>
            </a:r>
          </a:p>
          <a:p>
            <a:r>
              <a:rPr lang="zh-CN" altLang="en-US" sz="1800" dirty="0"/>
              <a:t>返回</a:t>
            </a:r>
            <a:r>
              <a:rPr lang="zh-CN" altLang="en-US" sz="1800" dirty="0" smtClean="0"/>
              <a:t>值则用冒号</a:t>
            </a:r>
            <a:r>
              <a:rPr lang="en-US" altLang="zh-CN" sz="1800" dirty="0" smtClean="0"/>
              <a:t>”:”</a:t>
            </a:r>
            <a:r>
              <a:rPr lang="zh-CN" altLang="en-US" sz="1800" dirty="0" smtClean="0"/>
              <a:t>后面加返回类型</a:t>
            </a:r>
            <a:r>
              <a:rPr lang="en-US" altLang="zh-CN" sz="1800" dirty="0" smtClean="0"/>
              <a:t>, </a:t>
            </a:r>
            <a:r>
              <a:rPr lang="zh-CN" altLang="en-US" sz="1800" dirty="0" smtClean="0"/>
              <a:t>可以用大括号也可以直接跟表达式</a:t>
            </a:r>
            <a:r>
              <a:rPr lang="en-US" altLang="zh-CN" sz="1800" dirty="0" smtClean="0"/>
              <a:t>, </a:t>
            </a:r>
            <a:r>
              <a:rPr lang="zh-CN" altLang="en-US" sz="1800" dirty="0" smtClean="0"/>
              <a:t>下面的写法是相同的</a:t>
            </a:r>
            <a:endParaRPr lang="en-US" altLang="zh-CN" sz="1800" dirty="0" smtClean="0"/>
          </a:p>
          <a:p>
            <a:endParaRPr lang="en-US" altLang="zh-CN" sz="1800" dirty="0"/>
          </a:p>
          <a:p>
            <a:r>
              <a:rPr lang="en-US" altLang="zh-CN" sz="1800" dirty="0">
                <a:solidFill>
                  <a:srgbClr val="CC7832"/>
                </a:solidFill>
              </a:rPr>
              <a:t>fun </a:t>
            </a:r>
            <a:r>
              <a:rPr lang="en-US" altLang="zh-CN" sz="1800" dirty="0">
                <a:solidFill>
                  <a:srgbClr val="FFC66D"/>
                </a:solidFill>
              </a:rPr>
              <a:t>add</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a:t>
            </a:r>
            <a:r>
              <a:rPr lang="en-US" altLang="zh-CN" sz="1800" dirty="0" err="1"/>
              <a:t>Int</a:t>
            </a:r>
            <a:r>
              <a:rPr lang="en-US" altLang="zh-CN" sz="1800" dirty="0"/>
              <a:t> {</a:t>
            </a:r>
            <a:br>
              <a:rPr lang="en-US" altLang="zh-CN" sz="1800" dirty="0"/>
            </a:br>
            <a:r>
              <a:rPr lang="en-US" altLang="zh-CN" sz="1800" dirty="0"/>
              <a:t>    </a:t>
            </a:r>
            <a:r>
              <a:rPr lang="en-US" altLang="zh-CN" sz="1800" dirty="0">
                <a:solidFill>
                  <a:srgbClr val="CC7832"/>
                </a:solidFill>
              </a:rPr>
              <a:t>return </a:t>
            </a:r>
            <a:r>
              <a:rPr lang="en-US" altLang="zh-CN" sz="1800" dirty="0"/>
              <a:t>x + y</a:t>
            </a:r>
            <a:br>
              <a:rPr lang="en-US" altLang="zh-CN" sz="1800" dirty="0"/>
            </a:br>
            <a:r>
              <a:rPr lang="en-US" altLang="zh-CN" sz="1800" dirty="0" smtClean="0"/>
              <a:t>}</a:t>
            </a:r>
          </a:p>
          <a:p>
            <a:endParaRPr lang="en-US" altLang="zh-CN" sz="1800" dirty="0">
              <a:solidFill>
                <a:srgbClr val="CC7832"/>
              </a:solidFill>
            </a:endParaRPr>
          </a:p>
          <a:p>
            <a:r>
              <a:rPr lang="en-US" altLang="zh-CN" sz="1800" dirty="0" smtClean="0">
                <a:solidFill>
                  <a:srgbClr val="CC7832"/>
                </a:solidFill>
              </a:rPr>
              <a:t>fun </a:t>
            </a:r>
            <a:r>
              <a:rPr lang="en-US" altLang="zh-CN" sz="1800" dirty="0" smtClean="0">
                <a:solidFill>
                  <a:srgbClr val="FFC66D"/>
                </a:solidFill>
              </a:rPr>
              <a:t>add</a:t>
            </a:r>
            <a:r>
              <a:rPr lang="en-US" altLang="zh-CN" sz="1800" dirty="0" smtClean="0"/>
              <a:t>(x</a:t>
            </a:r>
            <a:r>
              <a:rPr lang="en-US" altLang="zh-CN" sz="1800" dirty="0"/>
              <a:t>: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 </a:t>
            </a:r>
            <a:r>
              <a:rPr lang="en-US" altLang="zh-CN" sz="1800" dirty="0" err="1"/>
              <a:t>Int</a:t>
            </a:r>
            <a:r>
              <a:rPr lang="en-US" altLang="zh-CN" sz="1800" dirty="0"/>
              <a:t> = x + </a:t>
            </a:r>
            <a:r>
              <a:rPr lang="en-US" altLang="zh-CN" sz="1800" dirty="0" smtClean="0"/>
              <a:t>y</a:t>
            </a:r>
          </a:p>
          <a:p>
            <a:endParaRPr lang="en-US" altLang="zh-CN" sz="1800" dirty="0"/>
          </a:p>
          <a:p>
            <a:r>
              <a:rPr lang="zh-CN" altLang="en-US" sz="1800" dirty="0" smtClean="0"/>
              <a:t>可以默认参数让方法的参数可选如使用</a:t>
            </a:r>
            <a:r>
              <a:rPr lang="zh-CN" altLang="en-US" sz="1800" dirty="0"/>
              <a:t>在</a:t>
            </a:r>
            <a:r>
              <a:rPr lang="en-US" altLang="zh-CN" sz="1800" dirty="0" smtClean="0"/>
              <a:t>activity</a:t>
            </a:r>
            <a:r>
              <a:rPr lang="zh-CN" altLang="en-US" sz="1800" dirty="0" smtClean="0"/>
              <a:t>中的</a:t>
            </a:r>
            <a:r>
              <a:rPr lang="en-US" altLang="zh-CN" sz="1800" dirty="0" smtClean="0"/>
              <a:t>Log</a:t>
            </a:r>
            <a:r>
              <a:rPr lang="en-US" altLang="zh-CN" sz="1800" dirty="0" smtClean="0"/>
              <a:t>:</a:t>
            </a:r>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SLog</a:t>
            </a:r>
            <a:r>
              <a:rPr lang="en-US" altLang="zh-CN" sz="1800" dirty="0"/>
              <a:t>(TAG: String = </a:t>
            </a:r>
            <a:r>
              <a:rPr lang="en-US" altLang="zh-CN" sz="1800" dirty="0" err="1">
                <a:solidFill>
                  <a:srgbClr val="CC7832"/>
                </a:solidFill>
              </a:rPr>
              <a:t>this</a:t>
            </a:r>
            <a:r>
              <a:rPr lang="en-US" altLang="zh-CN" sz="1800" dirty="0" err="1">
                <a:solidFill>
                  <a:srgbClr val="467CDA"/>
                </a:solidFill>
              </a:rPr>
              <a:t>@BaseActivity</a:t>
            </a:r>
            <a:r>
              <a:rPr lang="en-US" altLang="zh-CN" sz="1800" dirty="0" err="1"/>
              <a:t>.</a:t>
            </a:r>
            <a:r>
              <a:rPr lang="en-US" altLang="zh-CN" sz="1800" i="1" dirty="0" err="1">
                <a:solidFill>
                  <a:srgbClr val="9876AA"/>
                </a:solidFill>
              </a:rPr>
              <a:t>javaClass</a:t>
            </a:r>
            <a:r>
              <a:rPr lang="en-US" altLang="zh-CN" sz="1800" dirty="0" err="1"/>
              <a:t>.</a:t>
            </a:r>
            <a:r>
              <a:rPr lang="en-US" altLang="zh-CN" sz="1800" i="1" dirty="0" err="1">
                <a:solidFill>
                  <a:srgbClr val="9876AA"/>
                </a:solidFill>
              </a:rPr>
              <a:t>simpleName</a:t>
            </a:r>
            <a:r>
              <a:rPr lang="en-US" altLang="zh-CN" sz="1800" dirty="0">
                <a:solidFill>
                  <a:srgbClr val="CC7832"/>
                </a:solidFill>
              </a:rPr>
              <a:t>, </a:t>
            </a:r>
            <a:r>
              <a:rPr lang="en-US" altLang="zh-CN" sz="1800" dirty="0"/>
              <a:t>message: </a:t>
            </a:r>
            <a:r>
              <a:rPr lang="en-US" altLang="zh-CN" sz="1800" dirty="0" err="1"/>
              <a:t>CharSequence</a:t>
            </a:r>
            <a:r>
              <a:rPr lang="en-US" altLang="zh-CN" sz="1800" dirty="0">
                <a:solidFill>
                  <a:srgbClr val="CC7832"/>
                </a:solidFill>
              </a:rPr>
              <a:t>, </a:t>
            </a:r>
            <a:r>
              <a:rPr lang="en-US" altLang="zh-CN" sz="1800" dirty="0"/>
              <a:t>type: </a:t>
            </a:r>
            <a:r>
              <a:rPr lang="en-US" altLang="zh-CN" sz="1800" dirty="0" err="1"/>
              <a:t>Int</a:t>
            </a:r>
            <a:r>
              <a:rPr lang="en-US" altLang="zh-CN" sz="1800" dirty="0"/>
              <a:t> = </a:t>
            </a:r>
            <a:r>
              <a:rPr lang="en-US" altLang="zh-CN" sz="1800" dirty="0">
                <a:solidFill>
                  <a:srgbClr val="6897BB"/>
                </a:solidFill>
              </a:rPr>
              <a:t>0</a:t>
            </a:r>
            <a:r>
              <a:rPr lang="en-US" altLang="zh-CN" sz="1800" dirty="0"/>
              <a:t>) {</a:t>
            </a:r>
            <a:br>
              <a:rPr lang="en-US" altLang="zh-CN" sz="1800" dirty="0"/>
            </a:br>
            <a:r>
              <a:rPr lang="en-US" altLang="zh-CN" sz="1800" dirty="0"/>
              <a:t>    </a:t>
            </a:r>
            <a:r>
              <a:rPr lang="en-US" altLang="zh-CN" sz="1800" dirty="0">
                <a:solidFill>
                  <a:srgbClr val="CC7832"/>
                </a:solidFill>
              </a:rPr>
              <a:t>when </a:t>
            </a:r>
            <a:r>
              <a:rPr lang="en-US" altLang="zh-CN" sz="1800" dirty="0"/>
              <a:t>(type) {</a:t>
            </a:r>
            <a:br>
              <a:rPr lang="en-US" altLang="zh-CN" sz="1800" dirty="0"/>
            </a:br>
            <a:r>
              <a:rPr lang="en-US" altLang="zh-CN" sz="1800" dirty="0"/>
              <a:t>        </a:t>
            </a:r>
            <a:r>
              <a:rPr lang="en-US" altLang="zh-CN" sz="1800" dirty="0">
                <a:solidFill>
                  <a:srgbClr val="6897BB"/>
                </a:solidFill>
              </a:rPr>
              <a:t>0 </a:t>
            </a:r>
            <a:r>
              <a:rPr lang="en-US" altLang="zh-CN" sz="1800" dirty="0"/>
              <a:t>-&gt; </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1 </a:t>
            </a:r>
            <a:r>
              <a:rPr lang="en-US" altLang="zh-CN" sz="1800" dirty="0"/>
              <a:t>-&gt; </a:t>
            </a:r>
            <a:r>
              <a:rPr lang="en-US" altLang="zh-CN" sz="1800" dirty="0" err="1"/>
              <a:t>Log.i</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2 </a:t>
            </a:r>
            <a:r>
              <a:rPr lang="en-US" altLang="zh-CN" sz="1800" dirty="0"/>
              <a:t>-&gt; </a:t>
            </a:r>
            <a:r>
              <a:rPr lang="en-US" altLang="zh-CN" sz="1800" dirty="0" err="1"/>
              <a:t>Log.d</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3 </a:t>
            </a:r>
            <a:r>
              <a:rPr lang="en-US" altLang="zh-CN" sz="1800" dirty="0"/>
              <a:t>-&gt; </a:t>
            </a:r>
            <a:r>
              <a:rPr lang="en-US" altLang="zh-CN" sz="1800" dirty="0" err="1"/>
              <a:t>Log.w</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4 </a:t>
            </a:r>
            <a:r>
              <a:rPr lang="en-US" altLang="zh-CN" sz="1800" dirty="0"/>
              <a:t>-&gt; </a:t>
            </a:r>
            <a:r>
              <a:rPr lang="en-US" altLang="zh-CN" sz="1800" dirty="0" err="1"/>
              <a:t>Log.e</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br>
              <a:rPr lang="en-US" altLang="zh-CN" sz="1800" dirty="0"/>
            </a:br>
            <a:r>
              <a:rPr lang="en-US" altLang="zh-CN" sz="1800" dirty="0" smtClean="0"/>
              <a:t>}</a:t>
            </a:r>
          </a:p>
          <a:p>
            <a:r>
              <a:rPr lang="zh-CN" altLang="en-US" sz="1800" dirty="0"/>
              <a:t>使用</a:t>
            </a:r>
            <a:r>
              <a:rPr lang="zh-CN" altLang="en-US" sz="1800" dirty="0" smtClean="0"/>
              <a:t>时</a:t>
            </a:r>
            <a:r>
              <a:rPr lang="en-US" altLang="zh-CN" sz="1800" dirty="0" smtClean="0"/>
              <a:t>: Slog(TAG, message) =&gt;</a:t>
            </a:r>
            <a:r>
              <a:rPr lang="en-US" altLang="zh-CN" sz="1800" dirty="0" err="1" smtClean="0"/>
              <a:t>Log.v</a:t>
            </a:r>
            <a:r>
              <a:rPr lang="en-US" altLang="zh-CN" sz="1800" dirty="0" smtClean="0"/>
              <a:t>(TAG, message)</a:t>
            </a:r>
          </a:p>
          <a:p>
            <a:r>
              <a:rPr lang="zh-CN" altLang="en-US" sz="1800" dirty="0" smtClean="0"/>
              <a:t>或者</a:t>
            </a:r>
            <a:r>
              <a:rPr lang="en-US" altLang="zh-CN" sz="1800" dirty="0" smtClean="0"/>
              <a:t>Slog(Tag, message, 1)=&gt;</a:t>
            </a:r>
            <a:r>
              <a:rPr lang="en-US" altLang="zh-CN" sz="1800" dirty="0" err="1" smtClean="0"/>
              <a:t>Log.i</a:t>
            </a:r>
            <a:r>
              <a:rPr lang="en-US" altLang="zh-CN" sz="1800" dirty="0" smtClean="0"/>
              <a:t>(Tag, message)</a:t>
            </a:r>
            <a:endParaRPr lang="en-US" altLang="zh-CN" sz="1800" dirty="0"/>
          </a:p>
          <a:p>
            <a:endParaRPr lang="en-US" altLang="zh-CN" sz="1800" dirty="0" smtClean="0"/>
          </a:p>
        </p:txBody>
      </p:sp>
    </p:spTree>
    <p:extLst>
      <p:ext uri="{BB962C8B-B14F-4D97-AF65-F5344CB8AC3E}">
        <p14:creationId xmlns:p14="http://schemas.microsoft.com/office/powerpoint/2010/main" val="3659762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970784" cy="346050"/>
          </a:xfrm>
        </p:spPr>
        <p:txBody>
          <a:bodyPr>
            <a:normAutofit fontScale="90000"/>
          </a:bodyPr>
          <a:lstStyle/>
          <a:p>
            <a:pPr algn="l"/>
            <a:r>
              <a:rPr lang="en-US" altLang="zh-CN" sz="2800" dirty="0"/>
              <a:t>3</a:t>
            </a:r>
            <a:r>
              <a:rPr lang="zh-CN" altLang="en-US" sz="2800" dirty="0" smtClean="0"/>
              <a:t> </a:t>
            </a:r>
            <a:r>
              <a:rPr lang="en-US" altLang="zh-CN" sz="2800" dirty="0" smtClean="0"/>
              <a:t>get </a:t>
            </a:r>
            <a:r>
              <a:rPr lang="zh-CN" altLang="en-US" sz="2800" dirty="0" smtClean="0"/>
              <a:t>和 </a:t>
            </a:r>
            <a:r>
              <a:rPr lang="en-US" altLang="zh-CN" sz="2800" dirty="0" smtClean="0"/>
              <a:t>set</a:t>
            </a:r>
            <a:r>
              <a:rPr lang="zh-CN" altLang="en-US" sz="2800" dirty="0" smtClean="0"/>
              <a:t>方法</a:t>
            </a:r>
            <a:endParaRPr lang="zh-CN" altLang="en-US" sz="2800" dirty="0"/>
          </a:p>
        </p:txBody>
      </p:sp>
      <p:sp>
        <p:nvSpPr>
          <p:cNvPr id="3" name="内容占位符 2"/>
          <p:cNvSpPr>
            <a:spLocks noGrp="1"/>
          </p:cNvSpPr>
          <p:nvPr>
            <p:ph idx="1"/>
          </p:nvPr>
        </p:nvSpPr>
        <p:spPr>
          <a:xfrm>
            <a:off x="457200" y="908720"/>
            <a:ext cx="7787208" cy="5217443"/>
          </a:xfrm>
        </p:spPr>
        <p:txBody>
          <a:bodyPr>
            <a:normAutofit/>
          </a:bodyPr>
          <a:lstStyle/>
          <a:p>
            <a:r>
              <a:rPr lang="en-US" altLang="zh-CN" sz="2400" dirty="0" err="1" smtClean="0"/>
              <a:t>Kotlin</a:t>
            </a:r>
            <a:r>
              <a:rPr lang="en-US" altLang="zh-CN" sz="2400" dirty="0"/>
              <a:t> </a:t>
            </a:r>
            <a:r>
              <a:rPr lang="zh-CN" altLang="en-US" sz="2400" dirty="0" smtClean="0"/>
              <a:t>本身属性自动实现</a:t>
            </a:r>
            <a:r>
              <a:rPr lang="en-US" altLang="zh-CN" sz="2400" dirty="0" smtClean="0"/>
              <a:t>get()</a:t>
            </a:r>
            <a:r>
              <a:rPr lang="zh-CN" altLang="en-US" sz="2400" dirty="0" smtClean="0"/>
              <a:t>和</a:t>
            </a:r>
            <a:r>
              <a:rPr lang="en-US" altLang="zh-CN" sz="2400" dirty="0" smtClean="0"/>
              <a:t>set(value)</a:t>
            </a:r>
            <a:r>
              <a:rPr lang="zh-CN" altLang="en-US" sz="2400" dirty="0" smtClean="0"/>
              <a:t>即直接使用参数即可</a:t>
            </a:r>
            <a:endParaRPr lang="en-US" altLang="zh-CN" sz="2400" dirty="0" smtClean="0"/>
          </a:p>
          <a:p>
            <a:r>
              <a:rPr lang="en-US" altLang="zh-CN" sz="2400" dirty="0" err="1"/>
              <a:t>person.</a:t>
            </a:r>
            <a:r>
              <a:rPr lang="en-US" altLang="zh-CN" sz="2400" dirty="0" err="1">
                <a:solidFill>
                  <a:srgbClr val="9876AA"/>
                </a:solidFill>
              </a:rPr>
              <a:t>age</a:t>
            </a:r>
            <a:r>
              <a:rPr lang="en-US" altLang="zh-CN" sz="2400" dirty="0">
                <a:solidFill>
                  <a:srgbClr val="9876AA"/>
                </a:solidFill>
              </a:rPr>
              <a:t> </a:t>
            </a:r>
            <a:r>
              <a:rPr lang="en-US" altLang="zh-CN" sz="2400" dirty="0"/>
              <a:t>= </a:t>
            </a:r>
            <a:r>
              <a:rPr lang="en-US" altLang="zh-CN" sz="2400" dirty="0" smtClean="0">
                <a:solidFill>
                  <a:srgbClr val="6897BB"/>
                </a:solidFill>
              </a:rPr>
              <a:t>100   </a:t>
            </a:r>
            <a:r>
              <a:rPr lang="zh-CN" altLang="en-US" sz="2400" dirty="0" smtClean="0">
                <a:solidFill>
                  <a:srgbClr val="6897BB"/>
                </a:solidFill>
              </a:rPr>
              <a:t>相当于调用了</a:t>
            </a:r>
            <a:r>
              <a:rPr lang="en-US" altLang="zh-CN" sz="2400" dirty="0" err="1" smtClean="0">
                <a:solidFill>
                  <a:srgbClr val="6897BB"/>
                </a:solidFill>
              </a:rPr>
              <a:t>getAge</a:t>
            </a:r>
            <a:r>
              <a:rPr lang="en-US" altLang="zh-CN" sz="2400" dirty="0" smtClean="0">
                <a:solidFill>
                  <a:srgbClr val="6897BB"/>
                </a:solidFill>
              </a:rPr>
              <a:t>()</a:t>
            </a:r>
            <a:r>
              <a:rPr lang="zh-CN" altLang="en-US" sz="2400" dirty="0" smtClean="0">
                <a:solidFill>
                  <a:srgbClr val="6897BB"/>
                </a:solidFill>
              </a:rPr>
              <a:t>方法</a:t>
            </a:r>
            <a:r>
              <a:rPr lang="en-US" altLang="zh-CN" sz="2400" dirty="0">
                <a:solidFill>
                  <a:srgbClr val="6897BB"/>
                </a:solidFill>
              </a:rPr>
              <a:t/>
            </a:r>
            <a:br>
              <a:rPr lang="en-US" altLang="zh-CN" sz="2400" dirty="0">
                <a:solidFill>
                  <a:srgbClr val="6897BB"/>
                </a:solidFill>
              </a:rPr>
            </a:br>
            <a:r>
              <a:rPr lang="en-US" altLang="zh-CN" sz="2400" dirty="0" smtClean="0">
                <a:solidFill>
                  <a:srgbClr val="6897BB"/>
                </a:solidFill>
              </a:rPr>
              <a:t>print(</a:t>
            </a:r>
            <a:r>
              <a:rPr lang="en-US" altLang="zh-CN" sz="2400" dirty="0" err="1" smtClean="0"/>
              <a:t>person.</a:t>
            </a:r>
            <a:r>
              <a:rPr lang="en-US" altLang="zh-CN" sz="2400" dirty="0" err="1" smtClean="0">
                <a:solidFill>
                  <a:srgbClr val="9876AA"/>
                </a:solidFill>
              </a:rPr>
              <a:t>weight</a:t>
            </a:r>
            <a:r>
              <a:rPr lang="en-US" altLang="zh-CN" sz="2400" dirty="0" smtClean="0">
                <a:solidFill>
                  <a:srgbClr val="9876AA"/>
                </a:solidFill>
              </a:rPr>
              <a:t> </a:t>
            </a:r>
            <a:r>
              <a:rPr lang="en-US" altLang="zh-CN" sz="2400" dirty="0" smtClean="0"/>
              <a:t>)  </a:t>
            </a:r>
            <a:r>
              <a:rPr lang="zh-CN" altLang="en-US" sz="2400" dirty="0" smtClean="0"/>
              <a:t>相当于调用了</a:t>
            </a:r>
            <a:r>
              <a:rPr lang="en-US" altLang="zh-CN" sz="2400" dirty="0" err="1" smtClean="0"/>
              <a:t>setWeight</a:t>
            </a:r>
            <a:r>
              <a:rPr lang="en-US" altLang="zh-CN" sz="2400" dirty="0" smtClean="0"/>
              <a:t>()</a:t>
            </a:r>
            <a:r>
              <a:rPr lang="zh-CN" altLang="en-US" sz="2400" dirty="0" smtClean="0"/>
              <a:t>方法</a:t>
            </a:r>
            <a:endParaRPr lang="en-US" altLang="zh-CN" sz="2400" dirty="0" smtClean="0">
              <a:solidFill>
                <a:srgbClr val="6897BB"/>
              </a:solidFill>
            </a:endParaRPr>
          </a:p>
          <a:p>
            <a:r>
              <a:rPr lang="zh-CN" altLang="en-US" sz="2400" dirty="0" smtClean="0">
                <a:solidFill>
                  <a:srgbClr val="6897BB"/>
                </a:solidFill>
              </a:rPr>
              <a:t>当然如果需要在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时处理数据则需要重写这两方法如 </a:t>
            </a:r>
            <a:r>
              <a:rPr lang="en-US" altLang="zh-CN" sz="2400" dirty="0" smtClean="0">
                <a:solidFill>
                  <a:srgbClr val="6897BB"/>
                </a:solidFill>
              </a:rPr>
              <a:t>field</a:t>
            </a:r>
            <a:r>
              <a:rPr lang="zh-CN" altLang="en-US" sz="2400" dirty="0" smtClean="0">
                <a:solidFill>
                  <a:srgbClr val="6897BB"/>
                </a:solidFill>
              </a:rPr>
              <a:t>代表成员变量</a:t>
            </a:r>
            <a:r>
              <a:rPr lang="en-US" altLang="zh-CN" sz="2400" dirty="0" smtClean="0">
                <a:solidFill>
                  <a:srgbClr val="6897BB"/>
                </a:solidFill>
              </a:rPr>
              <a:t>, </a:t>
            </a:r>
            <a:r>
              <a:rPr lang="zh-CN" altLang="en-US" sz="2400" dirty="0" smtClean="0">
                <a:solidFill>
                  <a:srgbClr val="6897BB"/>
                </a:solidFill>
              </a:rPr>
              <a:t>如果使用</a:t>
            </a:r>
            <a:r>
              <a:rPr lang="en-US" altLang="zh-CN" sz="2400" dirty="0" smtClean="0">
                <a:solidFill>
                  <a:srgbClr val="6897BB"/>
                </a:solidFill>
              </a:rPr>
              <a:t>weight</a:t>
            </a:r>
            <a:r>
              <a:rPr lang="zh-CN" altLang="en-US" sz="2400" dirty="0" smtClean="0">
                <a:solidFill>
                  <a:srgbClr val="6897BB"/>
                </a:solidFill>
              </a:rPr>
              <a:t>则</a:t>
            </a:r>
            <a:r>
              <a:rPr lang="zh-CN" altLang="en-US" sz="2400" dirty="0">
                <a:solidFill>
                  <a:srgbClr val="6897BB"/>
                </a:solidFill>
              </a:rPr>
              <a:t>表示</a:t>
            </a:r>
            <a:r>
              <a:rPr lang="zh-CN" altLang="en-US" sz="2400" dirty="0" smtClean="0">
                <a:solidFill>
                  <a:srgbClr val="6897BB"/>
                </a:solidFill>
              </a:rPr>
              <a:t>循环</a:t>
            </a:r>
            <a:r>
              <a:rPr lang="zh-CN" altLang="en-US" sz="2400" dirty="0" smtClean="0">
                <a:solidFill>
                  <a:srgbClr val="6897BB"/>
                </a:solidFill>
              </a:rPr>
              <a:t>调用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方法会一直循环下去</a:t>
            </a:r>
            <a:endParaRPr lang="en-US" altLang="zh-CN" sz="2400" dirty="0" smtClean="0">
              <a:solidFill>
                <a:srgbClr val="6897BB"/>
              </a:solidFill>
            </a:endParaRPr>
          </a:p>
          <a:p>
            <a:r>
              <a:rPr lang="en-US" altLang="zh-CN" sz="2400" dirty="0" smtClean="0">
                <a:solidFill>
                  <a:srgbClr val="808080"/>
                </a:solidFill>
              </a:rPr>
              <a:t>//</a:t>
            </a:r>
            <a:r>
              <a:rPr lang="zh-CN" altLang="en-US" sz="2400" dirty="0" smtClean="0">
                <a:solidFill>
                  <a:srgbClr val="808080"/>
                </a:solidFill>
                <a:latin typeface="宋体"/>
              </a:rPr>
              <a:t>属性</a:t>
            </a:r>
            <a:r>
              <a:rPr lang="zh-CN" altLang="en-US" sz="2400" dirty="0">
                <a:solidFill>
                  <a:srgbClr val="808080"/>
                </a:solidFill>
                <a:latin typeface="宋体"/>
              </a:rPr>
              <a:t/>
            </a:r>
            <a:br>
              <a:rPr lang="zh-CN" altLang="en-US" sz="2400" dirty="0">
                <a:solidFill>
                  <a:srgbClr val="808080"/>
                </a:solidFill>
                <a:latin typeface="宋体"/>
              </a:rPr>
            </a:br>
            <a:r>
              <a:rPr lang="en-US" altLang="zh-CN" sz="2400" dirty="0" err="1">
                <a:solidFill>
                  <a:srgbClr val="CC7832"/>
                </a:solidFill>
              </a:rPr>
              <a:t>var</a:t>
            </a:r>
            <a:r>
              <a:rPr lang="en-US" altLang="zh-CN" sz="2400" dirty="0">
                <a:solidFill>
                  <a:srgbClr val="CC7832"/>
                </a:solidFill>
              </a:rPr>
              <a:t> </a:t>
            </a:r>
            <a:r>
              <a:rPr lang="en-US" altLang="zh-CN" sz="2400" dirty="0">
                <a:solidFill>
                  <a:srgbClr val="9876AA"/>
                </a:solidFill>
              </a:rPr>
              <a:t>weight</a:t>
            </a:r>
            <a:r>
              <a:rPr lang="en-US" altLang="zh-CN" sz="2400" dirty="0"/>
              <a:t>: </a:t>
            </a:r>
            <a:r>
              <a:rPr lang="en-US" altLang="zh-CN" sz="2400" dirty="0" err="1"/>
              <a:t>Int</a:t>
            </a:r>
            <a:r>
              <a:rPr lang="en-US" altLang="zh-CN" sz="2400" dirty="0"/>
              <a:t> = </a:t>
            </a:r>
            <a:r>
              <a:rPr lang="en-US" altLang="zh-CN" sz="2400" dirty="0">
                <a:solidFill>
                  <a:srgbClr val="6897BB"/>
                </a:solidFill>
              </a:rPr>
              <a:t>0</a:t>
            </a:r>
            <a:br>
              <a:rPr lang="en-US" altLang="zh-CN" sz="2400" dirty="0">
                <a:solidFill>
                  <a:srgbClr val="6897BB"/>
                </a:solidFill>
              </a:rPr>
            </a:br>
            <a:r>
              <a:rPr lang="en-US" altLang="zh-CN" sz="2400" dirty="0">
                <a:solidFill>
                  <a:srgbClr val="6897BB"/>
                </a:solidFill>
              </a:rPr>
              <a:t>    </a:t>
            </a:r>
            <a:r>
              <a:rPr lang="en-US" altLang="zh-CN" sz="2400" dirty="0">
                <a:solidFill>
                  <a:srgbClr val="CC7832"/>
                </a:solidFill>
              </a:rPr>
              <a:t>get</a:t>
            </a:r>
            <a:r>
              <a:rPr lang="en-US" altLang="zh-CN" sz="2400" dirty="0"/>
              <a:t>():</a:t>
            </a:r>
            <a:r>
              <a:rPr lang="en-US" altLang="zh-CN" sz="2400" dirty="0" err="1"/>
              <a:t>Int</a:t>
            </a:r>
            <a:r>
              <a:rPr lang="en-US" altLang="zh-CN" sz="2400" dirty="0"/>
              <a:t> {</a:t>
            </a:r>
            <a:r>
              <a:rPr lang="en-US" altLang="zh-CN" sz="2400" dirty="0">
                <a:solidFill>
                  <a:srgbClr val="CC7832"/>
                </a:solidFill>
              </a:rPr>
              <a:t>return </a:t>
            </a:r>
            <a:r>
              <a:rPr lang="en-US" altLang="zh-CN" sz="2400" b="1" dirty="0"/>
              <a:t>field</a:t>
            </a:r>
            <a:r>
              <a:rPr lang="en-US" altLang="zh-CN" sz="2400" dirty="0"/>
              <a:t>}</a:t>
            </a:r>
            <a:br>
              <a:rPr lang="en-US" altLang="zh-CN" sz="2400" dirty="0"/>
            </a:br>
            <a:r>
              <a:rPr lang="en-US" altLang="zh-CN" sz="2400" dirty="0"/>
              <a:t>    </a:t>
            </a:r>
            <a:r>
              <a:rPr lang="en-US" altLang="zh-CN" sz="2400" dirty="0">
                <a:solidFill>
                  <a:srgbClr val="CC7832"/>
                </a:solidFill>
              </a:rPr>
              <a:t>set</a:t>
            </a:r>
            <a:r>
              <a:rPr lang="en-US" altLang="zh-CN" sz="2400" dirty="0"/>
              <a:t>(value) {</a:t>
            </a:r>
            <a:br>
              <a:rPr lang="en-US" altLang="zh-CN" sz="2400" dirty="0"/>
            </a:br>
            <a:r>
              <a:rPr lang="en-US" altLang="zh-CN" sz="2400" dirty="0"/>
              <a:t>        </a:t>
            </a:r>
            <a:r>
              <a:rPr lang="en-US" altLang="zh-CN" sz="2400" b="1" dirty="0"/>
              <a:t>field </a:t>
            </a:r>
            <a:r>
              <a:rPr lang="en-US" altLang="zh-CN" sz="2400" dirty="0"/>
              <a:t>= value*</a:t>
            </a:r>
            <a:r>
              <a:rPr lang="en-US" altLang="zh-CN" sz="2400" dirty="0">
                <a:solidFill>
                  <a:srgbClr val="6897BB"/>
                </a:solidFill>
              </a:rPr>
              <a:t>2</a:t>
            </a:r>
            <a:br>
              <a:rPr lang="en-US" altLang="zh-CN" sz="2400" dirty="0">
                <a:solidFill>
                  <a:srgbClr val="6897BB"/>
                </a:solidFill>
              </a:rPr>
            </a:br>
            <a:r>
              <a:rPr lang="en-US" altLang="zh-CN" sz="2400" dirty="0">
                <a:solidFill>
                  <a:srgbClr val="6897BB"/>
                </a:solidFill>
              </a:rPr>
              <a:t>    </a:t>
            </a:r>
            <a:r>
              <a:rPr lang="en-US" altLang="zh-CN" sz="2400" dirty="0"/>
              <a:t>}</a:t>
            </a:r>
            <a:endParaRPr lang="zh-CN" altLang="en-US" sz="24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06688" cy="346050"/>
          </a:xfrm>
        </p:spPr>
        <p:txBody>
          <a:bodyPr>
            <a:normAutofit fontScale="90000"/>
          </a:bodyPr>
          <a:lstStyle/>
          <a:p>
            <a:pPr algn="l"/>
            <a:r>
              <a:rPr lang="en-US" altLang="zh-CN" sz="2800" dirty="0" smtClean="0"/>
              <a:t>4</a:t>
            </a:r>
            <a:r>
              <a:rPr lang="zh-CN" altLang="en-US" sz="2800" dirty="0" smtClean="0"/>
              <a:t> </a:t>
            </a:r>
            <a:r>
              <a:rPr lang="en-US" altLang="zh-CN" sz="2800" dirty="0" smtClean="0"/>
              <a:t>this</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7643192" cy="5217443"/>
          </a:xfrm>
        </p:spPr>
        <p:txBody>
          <a:bodyPr>
            <a:normAutofit lnSpcReduction="10000"/>
          </a:bodyPr>
          <a:lstStyle/>
          <a:p>
            <a:r>
              <a:rPr lang="zh-CN" altLang="en-US" sz="1800" dirty="0" smtClean="0"/>
              <a:t>在类中使用内部类或匿名</a:t>
            </a:r>
            <a:r>
              <a:rPr lang="zh-CN" altLang="en-US" sz="1800" dirty="0" smtClean="0"/>
              <a:t>类时或其他用</a:t>
            </a:r>
            <a:r>
              <a:rPr lang="zh-CN" altLang="en-US" sz="1800" dirty="0" smtClean="0"/>
              <a:t>引用到类本身的实例</a:t>
            </a:r>
            <a:r>
              <a:rPr lang="en-US" altLang="zh-CN" sz="1800" dirty="0" smtClean="0"/>
              <a:t>this</a:t>
            </a:r>
            <a:r>
              <a:rPr lang="zh-CN" altLang="en-US" sz="1800" dirty="0" smtClean="0"/>
              <a:t>时 用</a:t>
            </a:r>
            <a:r>
              <a:rPr lang="en-US" altLang="zh-CN" sz="1800" dirty="0" smtClean="0"/>
              <a:t>@</a:t>
            </a:r>
            <a:r>
              <a:rPr lang="zh-CN" altLang="en-US" sz="1800" dirty="0" smtClean="0"/>
              <a:t>类名指定</a:t>
            </a:r>
            <a:endParaRPr lang="en-US" altLang="zh-CN" sz="1800" dirty="0" smtClean="0"/>
          </a:p>
          <a:p>
            <a:endParaRPr lang="en-US" altLang="zh-CN" sz="2400" dirty="0" smtClean="0"/>
          </a:p>
          <a:p>
            <a:r>
              <a:rPr lang="en-US" altLang="zh-CN" sz="2400" dirty="0">
                <a:solidFill>
                  <a:srgbClr val="CC7832"/>
                </a:solidFill>
              </a:rPr>
              <a:t>class </a:t>
            </a:r>
            <a:r>
              <a:rPr lang="en-US" altLang="zh-CN" sz="2400" dirty="0"/>
              <a:t>User {</a:t>
            </a:r>
            <a:br>
              <a:rPr lang="en-US" altLang="zh-CN" sz="2400" dirty="0"/>
            </a:br>
            <a:r>
              <a:rPr lang="en-US" altLang="zh-CN" sz="2400" dirty="0"/>
              <a:t>    </a:t>
            </a:r>
            <a:r>
              <a:rPr lang="en-US" altLang="zh-CN" sz="2400" dirty="0">
                <a:solidFill>
                  <a:srgbClr val="CC7832"/>
                </a:solidFill>
              </a:rPr>
              <a:t>inner class </a:t>
            </a:r>
            <a:r>
              <a:rPr lang="en-US" altLang="zh-CN" sz="2400" dirty="0"/>
              <a:t>State{</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getUser</a:t>
            </a:r>
            <a:r>
              <a:rPr lang="en-US" altLang="zh-CN" sz="2400" dirty="0"/>
              <a:t>(): User{</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User</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@User</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getState</a:t>
            </a:r>
            <a:r>
              <a:rPr lang="en-US" altLang="zh-CN" sz="2400" dirty="0"/>
              <a:t>(): State{</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State</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@State</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br>
              <a:rPr lang="en-US" altLang="zh-CN" sz="2400" dirty="0"/>
            </a:br>
            <a:r>
              <a:rPr lang="en-US" altLang="zh-CN" sz="2400" dirty="0"/>
              <a:t>}</a:t>
            </a:r>
          </a:p>
          <a:p>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330824" cy="346050"/>
          </a:xfrm>
        </p:spPr>
        <p:txBody>
          <a:bodyPr>
            <a:normAutofit fontScale="90000"/>
          </a:bodyPr>
          <a:lstStyle/>
          <a:p>
            <a:pPr algn="l"/>
            <a:r>
              <a:rPr lang="en-US" altLang="zh-CN" sz="2800" dirty="0" smtClean="0"/>
              <a:t>5</a:t>
            </a:r>
            <a:r>
              <a:rPr lang="zh-CN" altLang="en-US" sz="2800" dirty="0" smtClean="0"/>
              <a:t> 类的静态方法和静态变量</a:t>
            </a:r>
            <a:endParaRPr lang="zh-CN" altLang="en-US" sz="2800" dirty="0"/>
          </a:p>
        </p:txBody>
      </p:sp>
      <p:sp>
        <p:nvSpPr>
          <p:cNvPr id="3" name="内容占位符 2"/>
          <p:cNvSpPr>
            <a:spLocks noGrp="1"/>
          </p:cNvSpPr>
          <p:nvPr>
            <p:ph idx="1"/>
          </p:nvPr>
        </p:nvSpPr>
        <p:spPr>
          <a:xfrm>
            <a:off x="457200" y="908720"/>
            <a:ext cx="7211144" cy="5217443"/>
          </a:xfrm>
        </p:spPr>
        <p:txBody>
          <a:bodyPr>
            <a:normAutofit/>
          </a:bodyPr>
          <a:lstStyle/>
          <a:p>
            <a:r>
              <a:rPr lang="zh-CN" altLang="en-US" sz="1800" dirty="0" smtClean="0">
                <a:solidFill>
                  <a:srgbClr val="CC7832"/>
                </a:solidFill>
              </a:rPr>
              <a:t>当需要用到静态方法或静态变量时这时用</a:t>
            </a:r>
            <a:r>
              <a:rPr lang="zh-CN" altLang="en-US" sz="1800" dirty="0" smtClean="0">
                <a:solidFill>
                  <a:srgbClr val="CC7832"/>
                </a:solidFill>
              </a:rPr>
              <a:t>到伴随对象</a:t>
            </a:r>
            <a:r>
              <a:rPr lang="en-US" altLang="zh-CN" sz="1800" dirty="0" smtClean="0">
                <a:solidFill>
                  <a:srgbClr val="CC7832"/>
                </a:solidFill>
              </a:rPr>
              <a:t>companion</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smtClean="0">
                <a:solidFill>
                  <a:srgbClr val="CC7832"/>
                </a:solidFill>
              </a:rPr>
              <a:t>var</a:t>
            </a:r>
            <a:r>
              <a:rPr lang="en-US" altLang="zh-CN" sz="1800" dirty="0" smtClean="0">
                <a:solidFill>
                  <a:srgbClr val="CC7832"/>
                </a:solidFill>
              </a:rPr>
              <a:t> </a:t>
            </a:r>
            <a:r>
              <a:rPr lang="zh-CN" altLang="en-US" sz="1800" dirty="0" smtClean="0">
                <a:solidFill>
                  <a:srgbClr val="CC7832"/>
                </a:solidFill>
              </a:rPr>
              <a:t>修饰表示可变变量</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a:solidFill>
                  <a:srgbClr val="CC7832"/>
                </a:solidFill>
              </a:rPr>
              <a:t>val</a:t>
            </a:r>
            <a:r>
              <a:rPr lang="zh-CN" altLang="en-US" sz="1800" dirty="0" smtClean="0">
                <a:solidFill>
                  <a:srgbClr val="CC7832"/>
                </a:solidFill>
              </a:rPr>
              <a:t>修饰表示</a:t>
            </a:r>
            <a:r>
              <a:rPr lang="zh-CN" altLang="en-US" sz="1800" dirty="0">
                <a:solidFill>
                  <a:srgbClr val="CC7832"/>
                </a:solidFill>
              </a:rPr>
              <a:t>不</a:t>
            </a:r>
            <a:r>
              <a:rPr lang="zh-CN" altLang="en-US" sz="1800" dirty="0" smtClean="0">
                <a:solidFill>
                  <a:srgbClr val="CC7832"/>
                </a:solidFill>
              </a:rPr>
              <a:t>可变变量同等</a:t>
            </a:r>
            <a:r>
              <a:rPr lang="en-US" altLang="zh-CN" sz="1800" dirty="0" smtClean="0">
                <a:solidFill>
                  <a:srgbClr val="CC7832"/>
                </a:solidFill>
              </a:rPr>
              <a:t>java</a:t>
            </a:r>
            <a:r>
              <a:rPr lang="zh-CN" altLang="en-US" sz="1800" dirty="0" smtClean="0">
                <a:solidFill>
                  <a:srgbClr val="CC7832"/>
                </a:solidFill>
              </a:rPr>
              <a:t>中的</a:t>
            </a:r>
            <a:r>
              <a:rPr lang="en-US" altLang="zh-CN" sz="1800" dirty="0" smtClean="0">
                <a:solidFill>
                  <a:srgbClr val="CC7832"/>
                </a:solidFill>
              </a:rPr>
              <a:t>final</a:t>
            </a:r>
          </a:p>
          <a:p>
            <a:endParaRPr lang="en-US" altLang="zh-CN" sz="1800" dirty="0">
              <a:solidFill>
                <a:srgbClr val="CC7832"/>
              </a:solidFill>
            </a:endParaRPr>
          </a:p>
          <a:p>
            <a:r>
              <a:rPr lang="en-US" altLang="zh-CN" sz="1800" dirty="0" smtClean="0">
                <a:solidFill>
                  <a:srgbClr val="CC7832"/>
                </a:solidFill>
              </a:rPr>
              <a:t>companion </a:t>
            </a:r>
            <a:r>
              <a:rPr lang="en-US" altLang="zh-CN" sz="1800" dirty="0">
                <a:solidFill>
                  <a:srgbClr val="CC7832"/>
                </a:solidFill>
              </a:rPr>
              <a:t>object </a:t>
            </a:r>
            <a:r>
              <a:rPr lang="en-US" altLang="zh-CN" sz="1800" dirty="0"/>
              <a:t>{</a:t>
            </a:r>
            <a:br>
              <a:rPr lang="en-US" altLang="zh-CN" sz="1800" dirty="0"/>
            </a:br>
            <a:r>
              <a:rPr lang="en-US" altLang="zh-CN" sz="1800" dirty="0"/>
              <a:t>    </a:t>
            </a:r>
            <a:r>
              <a:rPr lang="en-US" altLang="zh-CN" sz="1800" dirty="0">
                <a:solidFill>
                  <a:srgbClr val="808080"/>
                </a:solidFill>
              </a:rPr>
              <a:t>//</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TAG </a:t>
            </a:r>
            <a:r>
              <a:rPr lang="en-US" altLang="zh-CN" sz="1800" dirty="0"/>
              <a:t>= </a:t>
            </a:r>
            <a:r>
              <a:rPr lang="en-US" altLang="zh-CN" sz="1800" dirty="0" smtClean="0">
                <a:solidFill>
                  <a:srgbClr val="6A8759"/>
                </a:solidFill>
              </a:rPr>
              <a:t>“Person”</a:t>
            </a: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//final</a:t>
            </a:r>
            <a:r>
              <a:rPr lang="zh-CN" altLang="en-US" sz="1800" dirty="0" smtClean="0">
                <a:solidFill>
                  <a:srgbClr val="808080"/>
                </a:solidFill>
                <a:latin typeface="宋体"/>
              </a:rPr>
              <a:t>静态常量</a:t>
            </a:r>
            <a:r>
              <a:rPr lang="zh-CN" altLang="en-US" sz="1800" dirty="0">
                <a:solidFill>
                  <a:srgbClr val="808080"/>
                </a:solidFill>
                <a:latin typeface="宋体"/>
              </a:rPr>
              <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TAG1 </a:t>
            </a:r>
            <a:r>
              <a:rPr lang="en-US" altLang="zh-CN" sz="1800" dirty="0"/>
              <a:t>= </a:t>
            </a:r>
            <a:r>
              <a:rPr lang="en-US" altLang="zh-CN" sz="1800" dirty="0">
                <a:solidFill>
                  <a:srgbClr val="6A8759"/>
                </a:solidFill>
              </a:rPr>
              <a:t>"Person1"</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a:t>
            </a:r>
            <a:r>
              <a:rPr lang="zh-CN" altLang="en-US" sz="1800" dirty="0">
                <a:solidFill>
                  <a:srgbClr val="808080"/>
                </a:solidFill>
                <a:latin typeface="宋体"/>
              </a:rPr>
              <a:t>静态方法</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err="1">
                <a:solidFill>
                  <a:srgbClr val="FFC66D"/>
                </a:solidFill>
              </a:rPr>
              <a:t>getName</a:t>
            </a:r>
            <a:r>
              <a:rPr lang="en-US" altLang="zh-CN" sz="1800" dirty="0"/>
              <a:t>(person: Person): String {</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a:solidFill>
                  <a:srgbClr val="6A8759"/>
                </a:solidFill>
              </a:rPr>
              <a:t>"static method get name: " </a:t>
            </a:r>
            <a:r>
              <a:rPr lang="en-US" altLang="zh-CN" sz="1800" dirty="0"/>
              <a:t>+ </a:t>
            </a:r>
            <a:r>
              <a:rPr lang="en-US" altLang="zh-CN" sz="1800" dirty="0" err="1"/>
              <a:t>person.</a:t>
            </a:r>
            <a:r>
              <a:rPr lang="en-US" altLang="zh-CN" sz="1800" dirty="0" err="1">
                <a:solidFill>
                  <a:srgbClr val="9876AA"/>
                </a:solidFill>
              </a:rPr>
              <a:t>personName</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en-US" altLang="zh-CN" sz="2800" dirty="0" smtClean="0"/>
              <a:t>6</a:t>
            </a:r>
            <a:r>
              <a:rPr lang="zh-CN" altLang="en-US" sz="2800" dirty="0" smtClean="0"/>
              <a:t> 单例</a:t>
            </a:r>
            <a:endParaRPr lang="zh-CN" altLang="en-US" sz="2800" dirty="0"/>
          </a:p>
        </p:txBody>
      </p:sp>
      <p:sp>
        <p:nvSpPr>
          <p:cNvPr id="3" name="内容占位符 2"/>
          <p:cNvSpPr>
            <a:spLocks noGrp="1"/>
          </p:cNvSpPr>
          <p:nvPr>
            <p:ph idx="1"/>
          </p:nvPr>
        </p:nvSpPr>
        <p:spPr>
          <a:xfrm>
            <a:off x="457200" y="908720"/>
            <a:ext cx="7499176" cy="5544616"/>
          </a:xfrm>
        </p:spPr>
        <p:txBody>
          <a:bodyPr>
            <a:normAutofit/>
          </a:bodyPr>
          <a:lstStyle/>
          <a:p>
            <a:r>
              <a:rPr lang="zh-CN" altLang="en-US" sz="1800" dirty="0" smtClean="0">
                <a:solidFill>
                  <a:srgbClr val="CC7832"/>
                </a:solidFill>
              </a:rPr>
              <a:t>为了让单例放在一个静态方法里使用了</a:t>
            </a:r>
            <a:r>
              <a:rPr lang="en-US" altLang="zh-CN" sz="1800" dirty="0" smtClean="0">
                <a:solidFill>
                  <a:srgbClr val="CC7832"/>
                </a:solidFill>
              </a:rPr>
              <a:t>companion object </a:t>
            </a:r>
            <a:r>
              <a:rPr lang="zh-CN" altLang="en-US" sz="1800" dirty="0" smtClean="0">
                <a:solidFill>
                  <a:srgbClr val="CC7832"/>
                </a:solidFill>
              </a:rPr>
              <a:t>伴随对象</a:t>
            </a:r>
            <a:endParaRPr lang="en-US" altLang="zh-CN" sz="1800" dirty="0" smtClean="0">
              <a:solidFill>
                <a:srgbClr val="CC7832"/>
              </a:solidFill>
            </a:endParaRPr>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companion object </a:t>
            </a:r>
            <a:r>
              <a:rPr lang="en-US" altLang="zh-CN" sz="1800" dirty="0"/>
              <a:t>{</a:t>
            </a:r>
            <a:br>
              <a:rPr lang="en-US" altLang="zh-CN" sz="1800" dirty="0"/>
            </a:br>
            <a:r>
              <a:rPr lang="en-US" altLang="zh-CN" sz="1800" dirty="0"/>
              <a:t>        </a:t>
            </a:r>
            <a:r>
              <a:rPr lang="en-US" altLang="zh-CN" sz="1800" dirty="0">
                <a:solidFill>
                  <a:srgbClr val="CC7832"/>
                </a:solidFill>
              </a:rPr>
              <a:t>@Volatile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instance</a:t>
            </a:r>
            <a:r>
              <a:rPr lang="en-US" altLang="zh-CN" sz="1800" dirty="0"/>
              <a:t>: </a:t>
            </a:r>
            <a:r>
              <a:rPr lang="en-US" altLang="zh-CN" sz="1800" dirty="0" err="1"/>
              <a:t>ManUser</a:t>
            </a:r>
            <a:r>
              <a:rPr lang="en-US" altLang="zh-CN" sz="1800" dirty="0"/>
              <a:t>? = </a:t>
            </a:r>
            <a:r>
              <a:rPr lang="en-US" altLang="zh-CN" sz="1800" dirty="0">
                <a:solidFill>
                  <a:srgbClr val="CC7832"/>
                </a:solidFill>
              </a:rPr>
              <a:t>null</a:t>
            </a:r>
            <a:br>
              <a:rPr lang="en-US" altLang="zh-CN" sz="1800" dirty="0">
                <a:solidFill>
                  <a:srgbClr val="CC7832"/>
                </a:solidFill>
              </a:rPr>
            </a:br>
            <a:r>
              <a:rPr lang="en-US" altLang="zh-CN" sz="1800" dirty="0">
                <a:solidFill>
                  <a:srgbClr val="CC7832"/>
                </a:solidFill>
              </a:rPr>
              <a:t>            get</a:t>
            </a:r>
            <a:r>
              <a:rPr lang="en-US" altLang="zh-CN" sz="1800" dirty="0"/>
              <a:t>() {</a:t>
            </a:r>
            <a:br>
              <a:rPr lang="en-US" altLang="zh-CN" sz="1800" dirty="0"/>
            </a:br>
            <a:r>
              <a:rPr lang="en-US" altLang="zh-CN" sz="1800"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 {</a:t>
            </a:r>
            <a:br>
              <a:rPr lang="en-US" altLang="zh-CN" sz="1800" dirty="0"/>
            </a:br>
            <a:r>
              <a:rPr lang="en-US" altLang="zh-CN" sz="1800" dirty="0"/>
              <a:t>                    </a:t>
            </a:r>
            <a:r>
              <a:rPr lang="en-US" altLang="zh-CN" sz="1800" i="1" dirty="0"/>
              <a:t>synchronized</a:t>
            </a:r>
            <a:r>
              <a:rPr lang="en-US" altLang="zh-CN" sz="1800" dirty="0"/>
              <a:t>(</a:t>
            </a:r>
            <a:r>
              <a:rPr lang="en-US" altLang="zh-CN" sz="1800" dirty="0" err="1"/>
              <a:t>ManUser</a:t>
            </a:r>
            <a:r>
              <a:rPr lang="en-US" altLang="zh-CN" sz="1800" dirty="0"/>
              <a:t>::</a:t>
            </a:r>
            <a:r>
              <a:rPr lang="en-US" altLang="zh-CN" sz="1800" dirty="0">
                <a:solidFill>
                  <a:srgbClr val="CC7832"/>
                </a:solidFill>
              </a:rPr>
              <a:t>class</a:t>
            </a:r>
            <a:r>
              <a:rPr lang="en-US" altLang="zh-CN" sz="1800" dirty="0"/>
              <a:t>.</a:t>
            </a:r>
            <a:r>
              <a:rPr lang="en-US" altLang="zh-CN" sz="1800" i="1" dirty="0">
                <a:solidFill>
                  <a:srgbClr val="9876AA"/>
                </a:solidFill>
              </a:rPr>
              <a:t>java</a:t>
            </a:r>
            <a:r>
              <a:rPr lang="en-US" altLang="zh-CN" sz="1800" dirty="0"/>
              <a:t>) </a:t>
            </a:r>
            <a:r>
              <a:rPr lang="en-US" altLang="zh-CN" sz="1800" b="1" dirty="0"/>
              <a:t>{</a:t>
            </a:r>
            <a:br>
              <a:rPr lang="en-US" altLang="zh-CN" sz="1800" b="1" dirty="0"/>
            </a:br>
            <a:r>
              <a:rPr lang="en-US" altLang="zh-CN" sz="1800" b="1"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a:t>
            </a:r>
            <a:br>
              <a:rPr lang="en-US" altLang="zh-CN" sz="1800" dirty="0"/>
            </a:br>
            <a:r>
              <a:rPr lang="en-US" altLang="zh-CN" sz="1800" dirty="0"/>
              <a:t>                            </a:t>
            </a:r>
            <a:r>
              <a:rPr lang="en-US" altLang="zh-CN" sz="1800" b="1" dirty="0"/>
              <a:t>field </a:t>
            </a:r>
            <a:r>
              <a:rPr lang="en-US" altLang="zh-CN" sz="1800" dirty="0"/>
              <a:t>= </a:t>
            </a:r>
            <a:r>
              <a:rPr lang="en-US" altLang="zh-CN" sz="1800" dirty="0" err="1"/>
              <a:t>ManUser</a:t>
            </a:r>
            <a:r>
              <a:rPr lang="en-US" altLang="zh-CN" sz="1800" dirty="0"/>
              <a:t>()</a:t>
            </a:r>
            <a:br>
              <a:rPr lang="en-US" altLang="zh-CN" sz="1800" dirty="0"/>
            </a:br>
            <a:r>
              <a:rPr lang="en-US" altLang="zh-CN" sz="1800" dirty="0"/>
              <a:t>                    </a:t>
            </a:r>
            <a:r>
              <a:rPr lang="en-US" altLang="zh-CN" sz="1800" b="1" dirty="0"/>
              <a:t>}</a:t>
            </a:r>
            <a:br>
              <a:rPr lang="en-US" altLang="zh-CN" sz="1800" b="1" dirty="0"/>
            </a:br>
            <a:r>
              <a:rPr lang="en-US" altLang="zh-CN" sz="1800" b="1" dirty="0"/>
              <a:t>                </a:t>
            </a:r>
            <a:r>
              <a:rPr lang="en-US" altLang="zh-CN" sz="1800" dirty="0"/>
              <a:t>}</a:t>
            </a:r>
            <a:br>
              <a:rPr lang="en-US" altLang="zh-CN" sz="1800" dirty="0"/>
            </a:br>
            <a:r>
              <a:rPr lang="en-US" altLang="zh-CN" sz="1800" dirty="0"/>
              <a:t>                </a:t>
            </a:r>
            <a:r>
              <a:rPr lang="en-US" altLang="zh-CN" sz="1800" dirty="0">
                <a:solidFill>
                  <a:srgbClr val="CC7832"/>
                </a:solidFill>
              </a:rPr>
              <a:t>return </a:t>
            </a:r>
            <a:r>
              <a:rPr lang="en-US" altLang="zh-CN" sz="1800" b="1" dirty="0"/>
              <a:t>field</a:t>
            </a:r>
            <a:br>
              <a:rPr lang="en-US" altLang="zh-CN" sz="1800" b="1" dirty="0"/>
            </a:b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a:t/>
            </a:r>
            <a:br>
              <a:rPr lang="en-US" altLang="zh-CN" sz="1800" dirty="0"/>
            </a:br>
            <a:r>
              <a:rPr lang="en-US" altLang="zh-CN" sz="1800" dirty="0"/>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nameS</a:t>
            </a:r>
            <a:r>
              <a:rPr lang="en-US" altLang="zh-CN" sz="1800" dirty="0"/>
              <a:t>: String? = </a:t>
            </a:r>
            <a:r>
              <a:rPr lang="en-US" altLang="zh-CN" sz="1800" dirty="0">
                <a:solidFill>
                  <a:srgbClr val="CC7832"/>
                </a:solidFill>
              </a:rPr>
              <a:t>null</a:t>
            </a:r>
            <a:br>
              <a:rPr lang="en-US" altLang="zh-CN" sz="1800" dirty="0">
                <a:solidFill>
                  <a:srgbClr val="CC7832"/>
                </a:solidFill>
              </a:rPr>
            </a:br>
            <a:r>
              <a:rPr lang="en-US" altLang="zh-CN" sz="1800" dirty="0" smtClean="0"/>
              <a:t>}</a:t>
            </a:r>
          </a:p>
          <a:p>
            <a:r>
              <a:rPr lang="en-US" altLang="zh-CN" sz="1800" dirty="0" smtClean="0"/>
              <a:t>Instance</a:t>
            </a:r>
            <a:r>
              <a:rPr lang="zh-CN" altLang="en-US" sz="1800" dirty="0" smtClean="0"/>
              <a:t>作为单例的属性自带</a:t>
            </a:r>
            <a:r>
              <a:rPr lang="en-US" altLang="zh-CN" sz="1800" dirty="0" smtClean="0"/>
              <a:t>get</a:t>
            </a:r>
            <a:r>
              <a:rPr lang="zh-CN" altLang="en-US" sz="1800" dirty="0" smtClean="0"/>
              <a:t>方法这时需要重写该方法</a:t>
            </a:r>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一</a:t>
            </a:r>
            <a:r>
              <a:rPr lang="en-US" altLang="zh-CN" dirty="0" smtClean="0"/>
              <a:t>	</a:t>
            </a:r>
            <a:r>
              <a:rPr lang="en-US" altLang="zh-CN" dirty="0" err="1" smtClean="0"/>
              <a:t>Kotlin</a:t>
            </a:r>
            <a:r>
              <a:rPr lang="zh-CN" altLang="en-US" dirty="0" smtClean="0"/>
              <a:t>基础</a:t>
            </a:r>
            <a:endParaRPr lang="en-US" altLang="zh-CN" dirty="0" smtClean="0"/>
          </a:p>
          <a:p>
            <a:r>
              <a:rPr kumimoji="1" lang="zh-CN" altLang="en-US" dirty="0"/>
              <a:t>二</a:t>
            </a:r>
            <a:r>
              <a:rPr kumimoji="1" lang="en-US" altLang="zh-CN" dirty="0"/>
              <a:t>	</a:t>
            </a:r>
            <a:r>
              <a:rPr kumimoji="1" lang="zh-CN" altLang="en-US" dirty="0"/>
              <a:t>对象</a:t>
            </a:r>
            <a:r>
              <a:rPr kumimoji="1" lang="en-US" altLang="zh-CN" dirty="0"/>
              <a:t>&amp;</a:t>
            </a:r>
            <a:r>
              <a:rPr kumimoji="1" lang="zh-CN" altLang="en-US" dirty="0" smtClean="0"/>
              <a:t>类</a:t>
            </a:r>
            <a:endParaRPr kumimoji="1" lang="en-US" altLang="zh-CN" dirty="0" smtClean="0"/>
          </a:p>
          <a:p>
            <a:r>
              <a:rPr kumimoji="1" lang="zh-CN" altLang="en-US" dirty="0"/>
              <a:t>三</a:t>
            </a:r>
            <a:r>
              <a:rPr kumimoji="1" lang="en-US" altLang="zh-CN" dirty="0"/>
              <a:t>	</a:t>
            </a:r>
            <a:r>
              <a:rPr kumimoji="1" lang="zh-CN" altLang="en-US" dirty="0" smtClean="0"/>
              <a:t>接口</a:t>
            </a:r>
            <a:endParaRPr kumimoji="1" lang="en-US" altLang="zh-CN" dirty="0" smtClean="0"/>
          </a:p>
          <a:p>
            <a:r>
              <a:rPr kumimoji="1" lang="zh-CN" altLang="en-US" dirty="0" smtClean="0"/>
              <a:t>四</a:t>
            </a:r>
            <a:r>
              <a:rPr kumimoji="1" lang="en-US" altLang="zh-CN" dirty="0" smtClean="0"/>
              <a:t>	</a:t>
            </a:r>
            <a:r>
              <a:rPr kumimoji="1" lang="zh-CN" altLang="en-US" dirty="0" smtClean="0"/>
              <a:t>空安全</a:t>
            </a:r>
            <a:endParaRPr kumimoji="1" lang="en-US" altLang="zh-CN" dirty="0" smtClean="0"/>
          </a:p>
          <a:p>
            <a:r>
              <a:rPr kumimoji="1" lang="zh-CN" altLang="en-US" dirty="0" smtClean="0"/>
              <a:t>五</a:t>
            </a:r>
            <a:r>
              <a:rPr kumimoji="1" lang="en-US" altLang="zh-CN" dirty="0"/>
              <a:t>	</a:t>
            </a:r>
            <a:r>
              <a:rPr kumimoji="1" lang="zh-CN" altLang="en-US" dirty="0"/>
              <a:t>委托</a:t>
            </a:r>
            <a:r>
              <a:rPr kumimoji="1" lang="zh-CN" altLang="en-US" dirty="0" smtClean="0"/>
              <a:t>属性</a:t>
            </a:r>
            <a:endParaRPr kumimoji="1" lang="en-US" altLang="zh-CN" dirty="0" smtClean="0"/>
          </a:p>
          <a:p>
            <a:r>
              <a:rPr lang="zh-CN" altLang="en-US" dirty="0" smtClean="0"/>
              <a:t>六</a:t>
            </a:r>
            <a:r>
              <a:rPr lang="en-US" altLang="zh-CN" dirty="0"/>
              <a:t>	</a:t>
            </a:r>
            <a:r>
              <a:rPr lang="zh-CN" altLang="en-US" dirty="0"/>
              <a:t>集合和及其操作</a:t>
            </a:r>
            <a:endParaRPr lang="en-US" altLang="zh-CN" dirty="0" smtClean="0"/>
          </a:p>
          <a:p>
            <a:endParaRPr lang="zh-CN" altLang="en-US" dirty="0"/>
          </a:p>
        </p:txBody>
      </p:sp>
    </p:spTree>
    <p:extLst>
      <p:ext uri="{BB962C8B-B14F-4D97-AF65-F5344CB8AC3E}">
        <p14:creationId xmlns:p14="http://schemas.microsoft.com/office/powerpoint/2010/main" val="2182118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en-US" altLang="zh-CN" sz="2800" dirty="0" smtClean="0"/>
              <a:t>7</a:t>
            </a:r>
            <a:r>
              <a:rPr lang="zh-CN" altLang="en-US" sz="2800" dirty="0" smtClean="0"/>
              <a:t> 类扩展</a:t>
            </a:r>
            <a:endParaRPr lang="zh-CN" altLang="en-US" sz="2800" dirty="0"/>
          </a:p>
        </p:txBody>
      </p:sp>
      <p:sp>
        <p:nvSpPr>
          <p:cNvPr id="3" name="内容占位符 2"/>
          <p:cNvSpPr>
            <a:spLocks noGrp="1"/>
          </p:cNvSpPr>
          <p:nvPr>
            <p:ph idx="1"/>
          </p:nvPr>
        </p:nvSpPr>
        <p:spPr>
          <a:xfrm>
            <a:off x="251520" y="836712"/>
            <a:ext cx="7776864" cy="5688632"/>
          </a:xfrm>
        </p:spPr>
        <p:txBody>
          <a:bodyPr>
            <a:normAutofit fontScale="92500" lnSpcReduction="10000"/>
          </a:bodyPr>
          <a:lstStyle/>
          <a:p>
            <a:r>
              <a:rPr lang="en-US" altLang="zh-CN" sz="1800" dirty="0" err="1" smtClean="0"/>
              <a:t>Kotlin</a:t>
            </a:r>
            <a:r>
              <a:rPr lang="zh-CN" altLang="en-US" sz="1800" dirty="0" smtClean="0"/>
              <a:t>提供在不继承类的情况下对类进行函数扩展和属性扩展</a:t>
            </a:r>
            <a:endParaRPr lang="en-US" altLang="zh-CN" sz="1800" dirty="0" smtClean="0"/>
          </a:p>
          <a:p>
            <a:r>
              <a:rPr lang="en-US" altLang="zh-CN" sz="1900" dirty="0" smtClean="0"/>
              <a:t>class person{</a:t>
            </a:r>
            <a:endParaRPr lang="en-US" altLang="zh-CN" sz="1900" dirty="0"/>
          </a:p>
          <a:p>
            <a:pPr marL="457200" lvl="1" indent="0">
              <a:buNone/>
            </a:pPr>
            <a:r>
              <a:rPr lang="en-US" altLang="zh-CN" sz="1900" dirty="0" smtClean="0"/>
              <a:t>  </a:t>
            </a:r>
            <a:r>
              <a:rPr lang="en-US" altLang="zh-CN" sz="1900" dirty="0" err="1" smtClean="0"/>
              <a:t>var</a:t>
            </a:r>
            <a:r>
              <a:rPr lang="en-US" altLang="zh-CN" sz="1900" dirty="0" smtClean="0"/>
              <a:t> </a:t>
            </a:r>
            <a:r>
              <a:rPr lang="en-US" altLang="zh-CN" sz="1900" dirty="0" err="1" smtClean="0"/>
              <a:t>name:String</a:t>
            </a:r>
            <a:r>
              <a:rPr lang="en-US" altLang="zh-CN" sz="1900" dirty="0" smtClean="0"/>
              <a:t>? = null</a:t>
            </a:r>
          </a:p>
          <a:p>
            <a:pPr marL="457200" lvl="1" indent="0">
              <a:buNone/>
            </a:pPr>
            <a:r>
              <a:rPr lang="en-US" altLang="zh-CN" sz="1900" dirty="0"/>
              <a:t> </a:t>
            </a:r>
            <a:r>
              <a:rPr lang="en-US" altLang="zh-CN" sz="1900" dirty="0" smtClean="0"/>
              <a:t> </a:t>
            </a:r>
            <a:r>
              <a:rPr lang="en-US" altLang="zh-CN" sz="1900" dirty="0" err="1" smtClean="0"/>
              <a:t>var</a:t>
            </a:r>
            <a:r>
              <a:rPr lang="en-US" altLang="zh-CN" sz="1900" dirty="0" smtClean="0"/>
              <a:t> </a:t>
            </a:r>
            <a:r>
              <a:rPr lang="en-US" altLang="zh-CN" sz="1900" dirty="0" err="1" smtClean="0"/>
              <a:t>age:Int</a:t>
            </a:r>
            <a:r>
              <a:rPr lang="en-US" altLang="zh-CN" sz="1900" dirty="0" smtClean="0"/>
              <a:t>?=null</a:t>
            </a:r>
          </a:p>
          <a:p>
            <a:r>
              <a:rPr lang="en-US" altLang="zh-CN" sz="1900" dirty="0" smtClean="0"/>
              <a:t>  }</a:t>
            </a:r>
            <a:r>
              <a:rPr lang="en-US" altLang="zh-CN" sz="1800" dirty="0"/>
              <a:t/>
            </a:r>
            <a:br>
              <a:rPr lang="en-US" altLang="zh-CN" sz="1800" dirty="0"/>
            </a:br>
            <a:r>
              <a:rPr lang="en-US" altLang="zh-CN" sz="1800" dirty="0" smtClean="0"/>
              <a:t>  </a:t>
            </a:r>
            <a:r>
              <a:rPr lang="en-US" altLang="zh-CN" sz="1800" dirty="0" smtClean="0">
                <a:solidFill>
                  <a:srgbClr val="CC7832"/>
                </a:solidFill>
              </a:rPr>
              <a:t>fun </a:t>
            </a:r>
            <a:r>
              <a:rPr lang="en-US" altLang="zh-CN" sz="1800" dirty="0" err="1"/>
              <a:t>Person.</a:t>
            </a:r>
            <a:r>
              <a:rPr lang="en-US" altLang="zh-CN" sz="1800" dirty="0" err="1">
                <a:solidFill>
                  <a:srgbClr val="FFC66D"/>
                </a:solidFill>
              </a:rPr>
              <a:t>doExtenedFun</a:t>
            </a:r>
            <a:r>
              <a:rPr lang="en-US" altLang="zh-CN" sz="1800" dirty="0"/>
              <a:t>(</a:t>
            </a:r>
            <a:r>
              <a:rPr lang="en-US" altLang="zh-CN" sz="1800" dirty="0" err="1"/>
              <a:t>rename:String</a:t>
            </a:r>
            <a:r>
              <a:rPr lang="en-US" altLang="zh-CN" sz="1800" dirty="0" smtClean="0"/>
              <a:t>){   //</a:t>
            </a:r>
            <a:r>
              <a:rPr lang="zh-CN" altLang="en-US" sz="1800" dirty="0" smtClean="0"/>
              <a:t>扩展函数</a:t>
            </a:r>
            <a:r>
              <a:rPr lang="en-US" altLang="zh-CN" sz="1800" dirty="0"/>
              <a:t/>
            </a:r>
            <a:br>
              <a:rPr lang="en-US" altLang="zh-CN" sz="1800" dirty="0"/>
            </a:br>
            <a:r>
              <a:rPr lang="en-US" altLang="zh-CN" sz="1800" dirty="0"/>
              <a:t>    </a:t>
            </a:r>
            <a:r>
              <a:rPr lang="en-US" altLang="zh-CN" sz="1800" dirty="0" smtClean="0"/>
              <a:t>  </a:t>
            </a:r>
            <a:r>
              <a:rPr lang="en-US" altLang="zh-CN" sz="1800" dirty="0" smtClean="0">
                <a:solidFill>
                  <a:srgbClr val="CC7832"/>
                </a:solidFill>
              </a:rPr>
              <a:t>this</a:t>
            </a:r>
            <a:r>
              <a:rPr lang="en-US" altLang="zh-CN" sz="1800" dirty="0" smtClean="0"/>
              <a:t>.</a:t>
            </a:r>
            <a:r>
              <a:rPr lang="en-US" altLang="zh-CN" sz="1800" dirty="0" smtClean="0">
                <a:solidFill>
                  <a:srgbClr val="9876AA"/>
                </a:solidFill>
              </a:rPr>
              <a:t>name </a:t>
            </a:r>
            <a:r>
              <a:rPr lang="en-US" altLang="zh-CN" sz="1800" dirty="0"/>
              <a:t>= rename</a:t>
            </a:r>
            <a:br>
              <a:rPr lang="en-US" altLang="zh-CN" sz="1800" dirty="0"/>
            </a:br>
            <a:r>
              <a:rPr lang="en-US" altLang="zh-CN" sz="1800" dirty="0" smtClean="0"/>
              <a:t>  }</a:t>
            </a:r>
            <a:r>
              <a:rPr lang="en-US" altLang="zh-CN" sz="1800" dirty="0"/>
              <a:t/>
            </a:r>
            <a:br>
              <a:rPr lang="en-US" altLang="zh-CN" sz="1800" dirty="0"/>
            </a:br>
            <a:r>
              <a:rPr lang="en-US" altLang="zh-CN" sz="1800" dirty="0" smtClean="0"/>
              <a:t>  </a:t>
            </a:r>
            <a:r>
              <a:rPr lang="en-US" altLang="zh-CN" sz="1800" dirty="0" smtClean="0">
                <a:solidFill>
                  <a:srgbClr val="CC7832"/>
                </a:solidFill>
              </a:rPr>
              <a:t>fun </a:t>
            </a:r>
            <a:r>
              <a:rPr lang="en-US" altLang="zh-CN" sz="1800" dirty="0" err="1"/>
              <a:t>Person.</a:t>
            </a:r>
            <a:r>
              <a:rPr lang="en-US" altLang="zh-CN" sz="1800" dirty="0" err="1">
                <a:solidFill>
                  <a:srgbClr val="FFC66D"/>
                </a:solidFill>
              </a:rPr>
              <a:t>checkText</a:t>
            </a:r>
            <a:r>
              <a:rPr lang="en-US" altLang="zh-CN" sz="1800" dirty="0"/>
              <a:t>(</a:t>
            </a:r>
            <a:r>
              <a:rPr lang="en-US" altLang="zh-CN" sz="1800" dirty="0" err="1"/>
              <a:t>text:String</a:t>
            </a:r>
            <a:r>
              <a:rPr lang="en-US" altLang="zh-CN" sz="1800" dirty="0"/>
              <a:t>):Boolean{</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err="1"/>
              <a:t>text.</a:t>
            </a:r>
            <a:r>
              <a:rPr lang="en-US" altLang="zh-CN" sz="1800" i="1" dirty="0" err="1">
                <a:solidFill>
                  <a:srgbClr val="FFC66D"/>
                </a:solidFill>
              </a:rPr>
              <a:t>isEmpty</a:t>
            </a:r>
            <a:r>
              <a:rPr lang="en-US" altLang="zh-CN" sz="1800" dirty="0"/>
              <a:t>()</a:t>
            </a:r>
            <a:br>
              <a:rPr lang="en-US" altLang="zh-CN" sz="1800" dirty="0"/>
            </a:br>
            <a:r>
              <a:rPr lang="en-US" altLang="zh-CN" sz="1800" dirty="0" smtClean="0"/>
              <a:t> }</a:t>
            </a:r>
          </a:p>
          <a:p>
            <a:r>
              <a:rPr lang="en-US" altLang="zh-CN" sz="1800" dirty="0" smtClean="0">
                <a:solidFill>
                  <a:srgbClr val="CC7832"/>
                </a:solidFill>
              </a:rPr>
              <a:t>  </a:t>
            </a:r>
            <a:r>
              <a:rPr lang="en-US" altLang="zh-CN" sz="1800" dirty="0" err="1" smtClean="0">
                <a:solidFill>
                  <a:srgbClr val="CC7832"/>
                </a:solidFill>
              </a:rPr>
              <a:t>var</a:t>
            </a:r>
            <a:r>
              <a:rPr lang="en-US" altLang="zh-CN" sz="1800" dirty="0" smtClean="0">
                <a:solidFill>
                  <a:srgbClr val="CC7832"/>
                </a:solidFill>
              </a:rPr>
              <a:t> </a:t>
            </a:r>
            <a:r>
              <a:rPr lang="en-US" altLang="zh-CN" sz="1800" dirty="0" err="1"/>
              <a:t>Person.</a:t>
            </a:r>
            <a:r>
              <a:rPr lang="en-US" altLang="zh-CN" sz="1800" i="1" dirty="0" err="1">
                <a:solidFill>
                  <a:srgbClr val="9876AA"/>
                </a:solidFill>
              </a:rPr>
              <a:t>extend</a:t>
            </a:r>
            <a:r>
              <a:rPr lang="en-US" altLang="zh-CN" sz="1800" dirty="0"/>
              <a:t>: </a:t>
            </a:r>
            <a:r>
              <a:rPr lang="en-US" altLang="zh-CN" sz="1800" dirty="0" err="1" smtClean="0"/>
              <a:t>Int</a:t>
            </a:r>
            <a:r>
              <a:rPr lang="en-US" altLang="zh-CN" sz="1800" dirty="0" smtClean="0"/>
              <a:t>      //</a:t>
            </a:r>
            <a:r>
              <a:rPr lang="zh-CN" altLang="en-US" sz="1800" dirty="0" smtClean="0"/>
              <a:t>扩展属性</a:t>
            </a:r>
            <a:r>
              <a:rPr lang="en-US" altLang="zh-CN" sz="1800" dirty="0"/>
              <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this</a:t>
            </a:r>
            <a:r>
              <a:rPr lang="en-US" altLang="zh-CN" sz="1800" dirty="0"/>
              <a:t>.</a:t>
            </a:r>
            <a:r>
              <a:rPr lang="en-US" altLang="zh-CN" sz="1800" dirty="0">
                <a:solidFill>
                  <a:srgbClr val="9876AA"/>
                </a:solidFill>
              </a:rPr>
              <a:t>age</a:t>
            </a:r>
            <a:r>
              <a:rPr lang="en-US" altLang="zh-CN" sz="1800" dirty="0"/>
              <a:t>-</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set</a:t>
            </a:r>
            <a:r>
              <a:rPr lang="en-US" altLang="zh-CN" sz="1800" dirty="0"/>
              <a:t>(value) {</a:t>
            </a:r>
            <a:br>
              <a:rPr lang="en-US" altLang="zh-CN" sz="1800" dirty="0"/>
            </a:br>
            <a:r>
              <a:rPr lang="en-US" altLang="zh-CN" sz="1800" dirty="0"/>
              <a:t>        </a:t>
            </a:r>
            <a:r>
              <a:rPr lang="en-US" altLang="zh-CN" sz="1800" dirty="0" err="1">
                <a:solidFill>
                  <a:srgbClr val="CC7832"/>
                </a:solidFill>
              </a:rPr>
              <a:t>this</a:t>
            </a:r>
            <a:r>
              <a:rPr lang="en-US" altLang="zh-CN" sz="1800" dirty="0" err="1"/>
              <a:t>.</a:t>
            </a:r>
            <a:r>
              <a:rPr lang="en-US" altLang="zh-CN" sz="1800" dirty="0" err="1">
                <a:solidFill>
                  <a:srgbClr val="9876AA"/>
                </a:solidFill>
              </a:rPr>
              <a:t>age</a:t>
            </a:r>
            <a:r>
              <a:rPr lang="en-US" altLang="zh-CN" sz="1800" dirty="0">
                <a:solidFill>
                  <a:srgbClr val="9876AA"/>
                </a:solidFill>
              </a:rPr>
              <a:t> </a:t>
            </a:r>
            <a:r>
              <a:rPr lang="en-US" altLang="zh-CN" sz="1800" dirty="0"/>
              <a:t>= value+</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doExtenedFun</a:t>
            </a:r>
            <a:r>
              <a:rPr lang="en-US" altLang="zh-CN" sz="1800" dirty="0" smtClean="0"/>
              <a:t>(</a:t>
            </a:r>
            <a:r>
              <a:rPr lang="en-US" altLang="zh-CN" sz="1800" dirty="0" smtClean="0">
                <a:solidFill>
                  <a:srgbClr val="6A8759"/>
                </a:solidFill>
              </a:rPr>
              <a:t>"JIM"</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checkText</a:t>
            </a:r>
            <a:r>
              <a:rPr lang="en-US" altLang="zh-CN" sz="1800" dirty="0" smtClean="0"/>
              <a:t>(</a:t>
            </a:r>
            <a:r>
              <a:rPr lang="en-US" altLang="zh-CN" sz="1800" dirty="0" smtClean="0">
                <a:solidFill>
                  <a:srgbClr val="6A8759"/>
                </a:solidFill>
              </a:rPr>
              <a:t>"</a:t>
            </a:r>
            <a:r>
              <a:rPr lang="en-US" altLang="zh-CN" sz="1800" dirty="0" err="1" smtClean="0">
                <a:solidFill>
                  <a:srgbClr val="6A8759"/>
                </a:solidFill>
              </a:rPr>
              <a:t>abc</a:t>
            </a:r>
            <a:r>
              <a:rPr lang="en-US" altLang="zh-CN" sz="1800" dirty="0" smtClean="0">
                <a:solidFill>
                  <a:srgbClr val="6A8759"/>
                </a:solidFill>
              </a:rPr>
              <a:t>"</a:t>
            </a:r>
            <a:r>
              <a:rPr lang="en-US" altLang="zh-CN" sz="1800" dirty="0" smtClean="0"/>
              <a:t>)</a:t>
            </a:r>
          </a:p>
          <a:p>
            <a:r>
              <a:rPr lang="en-US" altLang="zh-CN" sz="1800" dirty="0" smtClean="0">
                <a:solidFill>
                  <a:srgbClr val="CC7832"/>
                </a:solidFill>
              </a:rPr>
              <a:t>fun</a:t>
            </a:r>
            <a:r>
              <a:rPr lang="zh-CN" altLang="en-US" sz="1800" dirty="0" smtClean="0"/>
              <a:t> </a:t>
            </a:r>
            <a:r>
              <a:rPr lang="en-US" altLang="zh-CN" sz="1800" dirty="0" err="1" smtClean="0"/>
              <a:t>View.</a:t>
            </a:r>
            <a:r>
              <a:rPr lang="en-US" altLang="zh-CN" sz="1800" i="1" dirty="0" err="1" smtClean="0">
                <a:solidFill>
                  <a:srgbClr val="FFC66D"/>
                </a:solidFill>
              </a:rPr>
              <a:t>doExten</a:t>
            </a:r>
            <a:r>
              <a:rPr lang="en-US" altLang="zh-CN" sz="1800" dirty="0" err="1" smtClean="0">
                <a:solidFill>
                  <a:srgbClr val="FFC66D"/>
                </a:solidFill>
              </a:rPr>
              <a:t>dFun</a:t>
            </a:r>
            <a:r>
              <a:rPr lang="en-US" altLang="zh-CN" sz="1800" dirty="0" smtClean="0"/>
              <a:t>(){</a:t>
            </a:r>
            <a:r>
              <a:rPr lang="zh-CN" altLang="en-US" sz="1800" dirty="0" smtClean="0">
                <a:solidFill>
                  <a:srgbClr val="FFC66D"/>
                </a:solidFill>
              </a:rPr>
              <a:t> </a:t>
            </a:r>
            <a:r>
              <a:rPr lang="en-US" altLang="zh-CN" sz="1800" dirty="0" smtClean="0"/>
              <a:t>..</a:t>
            </a:r>
            <a:r>
              <a:rPr lang="zh-CN" altLang="en-US" sz="1800" dirty="0" smtClean="0"/>
              <a:t> </a:t>
            </a:r>
            <a:r>
              <a:rPr lang="mr-IN" altLang="zh-CN" sz="1800" dirty="0" smtClean="0"/>
              <a:t>…</a:t>
            </a:r>
            <a:r>
              <a:rPr lang="en-US" altLang="zh-CN" sz="1800" dirty="0" smtClean="0"/>
              <a:t>}    //</a:t>
            </a:r>
            <a:r>
              <a:rPr lang="zh-CN" altLang="en-US" sz="1800" dirty="0" smtClean="0"/>
              <a:t>对</a:t>
            </a:r>
            <a:r>
              <a:rPr lang="en-US" altLang="zh-CN" sz="1800" dirty="0" smtClean="0"/>
              <a:t>android</a:t>
            </a:r>
            <a:r>
              <a:rPr lang="zh-CN" altLang="en-US" sz="1800" dirty="0" smtClean="0"/>
              <a:t>中的</a:t>
            </a:r>
            <a:r>
              <a:rPr lang="en-US" altLang="zh-CN" sz="1800" dirty="0" smtClean="0"/>
              <a:t>View</a:t>
            </a:r>
            <a:r>
              <a:rPr lang="zh-CN" altLang="en-US" sz="1800" dirty="0" smtClean="0"/>
              <a:t>的扩展</a:t>
            </a:r>
            <a:r>
              <a:rPr lang="en-US" altLang="zh-CN" sz="1800" dirty="0" smtClean="0"/>
              <a:t/>
            </a:r>
            <a:br>
              <a:rPr lang="en-US" altLang="zh-CN" sz="1800" dirty="0" smtClean="0"/>
            </a:br>
            <a:r>
              <a:rPr lang="zh-CN" altLang="en-US" sz="1800" dirty="0" smtClean="0"/>
              <a:t>扩展是以静态解析的</a:t>
            </a:r>
            <a:r>
              <a:rPr lang="en-US" altLang="zh-CN" sz="1800" dirty="0" smtClean="0"/>
              <a:t>, </a:t>
            </a:r>
            <a:r>
              <a:rPr lang="zh-CN" altLang="en-US" sz="1800" dirty="0" smtClean="0"/>
              <a:t>这个扩展达到了我们对一般</a:t>
            </a:r>
            <a:r>
              <a:rPr lang="en-US" altLang="zh-CN" sz="1800" dirty="0" err="1" smtClean="0"/>
              <a:t>Utils</a:t>
            </a:r>
            <a:r>
              <a:rPr lang="zh-CN" altLang="en-US" sz="1800" dirty="0" smtClean="0"/>
              <a:t>类的实现需求</a:t>
            </a:r>
            <a:r>
              <a:rPr lang="en-US" altLang="zh-CN" sz="1800" dirty="0" smtClean="0"/>
              <a:t>. </a:t>
            </a:r>
            <a:r>
              <a:rPr lang="zh-CN" altLang="en-US" sz="1800" dirty="0" smtClean="0"/>
              <a:t>值得注意的是可以对对象进行方法扩展</a:t>
            </a:r>
            <a:r>
              <a:rPr lang="en-US" altLang="zh-CN" sz="1800" dirty="0" smtClean="0"/>
              <a:t>, </a:t>
            </a:r>
            <a:r>
              <a:rPr lang="zh-CN" altLang="en-US" sz="1800" dirty="0" smtClean="0"/>
              <a:t>即使是空也可以调用扩展</a:t>
            </a:r>
            <a:r>
              <a:rPr lang="en-US" altLang="zh-CN" sz="1800" dirty="0" smtClean="0"/>
              <a:t>, </a:t>
            </a:r>
            <a:r>
              <a:rPr lang="zh-CN" altLang="en-US" sz="1800" dirty="0" smtClean="0"/>
              <a:t>扩展中做非空判断</a:t>
            </a:r>
            <a:r>
              <a:rPr lang="en-US" altLang="zh-CN" sz="1800" dirty="0" smtClean="0"/>
              <a:t>, </a:t>
            </a:r>
            <a:r>
              <a:rPr lang="zh-CN" altLang="en-US" sz="1800" dirty="0" smtClean="0"/>
              <a:t>这样避免了空指针如 </a:t>
            </a:r>
            <a:r>
              <a:rPr lang="en-US" altLang="zh-CN" sz="1800" dirty="0" err="1" smtClean="0"/>
              <a:t>null.toString</a:t>
            </a:r>
            <a:r>
              <a:rPr lang="en-US" altLang="zh-CN" sz="1800" dirty="0" smtClean="0"/>
              <a:t>()</a:t>
            </a:r>
          </a:p>
          <a:p>
            <a:endParaRPr lang="zh-CN" altLang="en-US" sz="1800" dirty="0"/>
          </a:p>
        </p:txBody>
      </p:sp>
    </p:spTree>
    <p:extLst>
      <p:ext uri="{BB962C8B-B14F-4D97-AF65-F5344CB8AC3E}">
        <p14:creationId xmlns:p14="http://schemas.microsoft.com/office/powerpoint/2010/main" val="528600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954560" cy="346050"/>
          </a:xfrm>
        </p:spPr>
        <p:txBody>
          <a:bodyPr>
            <a:normAutofit fontScale="90000"/>
          </a:bodyPr>
          <a:lstStyle/>
          <a:p>
            <a:pPr algn="l"/>
            <a:r>
              <a:rPr lang="en-US" altLang="zh-CN" sz="2800" dirty="0" smtClean="0"/>
              <a:t>8</a:t>
            </a:r>
            <a:r>
              <a:rPr lang="zh-CN" altLang="en-US" sz="2800" dirty="0" smtClean="0"/>
              <a:t> 数据</a:t>
            </a:r>
            <a:r>
              <a:rPr lang="zh-CN" altLang="en-US" sz="2800" dirty="0"/>
              <a:t>对象</a:t>
            </a:r>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使用如下</a:t>
            </a:r>
            <a:endParaRPr lang="en-US" altLang="zh-CN" sz="1800" dirty="0" smtClean="0"/>
          </a:p>
          <a:p>
            <a:r>
              <a:rPr lang="en-US" altLang="zh-CN" sz="1800" dirty="0">
                <a:solidFill>
                  <a:srgbClr val="CC7832"/>
                </a:solidFill>
              </a:rPr>
              <a:t>data class </a:t>
            </a:r>
            <a:r>
              <a:rPr lang="en-US" altLang="zh-CN" sz="1800" dirty="0" err="1"/>
              <a:t>PersonBean</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a:t>
            </a:r>
            <a:r>
              <a:rPr lang="en-US" altLang="zh-CN" sz="1800" dirty="0" err="1"/>
              <a:t>:String</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age</a:t>
            </a:r>
            <a:r>
              <a:rPr lang="en-US" altLang="zh-CN" sz="1800" dirty="0" err="1"/>
              <a:t>:Int</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smtClean="0">
                <a:solidFill>
                  <a:srgbClr val="9876AA"/>
                </a:solidFill>
              </a:rPr>
              <a:t>img:String</a:t>
            </a:r>
            <a:r>
              <a:rPr lang="en-US" altLang="zh-CN" sz="1800" dirty="0" smtClean="0"/>
              <a:t>)</a:t>
            </a:r>
          </a:p>
          <a:p>
            <a:r>
              <a:rPr lang="zh-CN" altLang="en-US" sz="1800" dirty="0" smtClean="0"/>
              <a:t>编译器会自动添加</a:t>
            </a:r>
            <a:r>
              <a:rPr lang="en-US" altLang="zh-CN" sz="1800" dirty="0" err="1" smtClean="0"/>
              <a:t>equls</a:t>
            </a:r>
            <a:r>
              <a:rPr lang="en-US" altLang="zh-CN" sz="1800" dirty="0" smtClean="0"/>
              <a:t>() </a:t>
            </a:r>
            <a:r>
              <a:rPr lang="en-US" altLang="zh-CN" sz="1800" dirty="0" err="1" smtClean="0"/>
              <a:t>toString</a:t>
            </a:r>
            <a:r>
              <a:rPr lang="en-US" altLang="zh-CN" sz="1800" dirty="0" smtClean="0"/>
              <a:t>() copy()</a:t>
            </a:r>
            <a:r>
              <a:rPr lang="zh-CN" altLang="en-US" sz="1800" dirty="0" smtClean="0"/>
              <a:t>方法</a:t>
            </a:r>
            <a:endParaRPr lang="en-US" altLang="zh-CN" sz="1800" dirty="0" smtClean="0"/>
          </a:p>
          <a:p>
            <a:r>
              <a:rPr lang="zh-CN" altLang="en-US" sz="1800" dirty="0" smtClean="0"/>
              <a:t>对象不能继承也不能复写</a:t>
            </a:r>
            <a:r>
              <a:rPr lang="en-US" altLang="zh-CN" sz="1800" dirty="0" smtClean="0"/>
              <a:t>,</a:t>
            </a:r>
            <a:r>
              <a:rPr lang="zh-CN" altLang="en-US" sz="1800" dirty="0" smtClean="0"/>
              <a:t> 对应相同属性的两个类实例他们的</a:t>
            </a:r>
            <a:r>
              <a:rPr lang="en-US" altLang="zh-CN" sz="1800" dirty="0" err="1" smtClean="0"/>
              <a:t>equls</a:t>
            </a:r>
            <a:r>
              <a:rPr lang="zh-CN" altLang="en-US" sz="1800" dirty="0" smtClean="0"/>
              <a:t>相同</a:t>
            </a:r>
            <a:endParaRPr lang="en-US" altLang="zh-CN" sz="1800" dirty="0" smtClean="0"/>
          </a:p>
          <a:p>
            <a:r>
              <a:rPr lang="zh-CN" altLang="en-US" sz="1800" dirty="0" smtClean="0"/>
              <a:t>如</a:t>
            </a:r>
            <a:endParaRPr lang="en-US" altLang="zh-CN" sz="1800" dirty="0" smtClean="0"/>
          </a:p>
          <a:p>
            <a:r>
              <a:rPr lang="en-US" altLang="zh-CN" sz="1800" dirty="0">
                <a:solidFill>
                  <a:srgbClr val="CC7832"/>
                </a:solidFill>
              </a:rPr>
              <a:t>private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mPerson</a:t>
            </a:r>
            <a:r>
              <a:rPr lang="en-US" altLang="zh-CN" sz="1800" dirty="0">
                <a:solidFill>
                  <a:srgbClr val="9876AA"/>
                </a:solidFill>
              </a:rPr>
              <a:t> </a:t>
            </a:r>
            <a:r>
              <a:rPr lang="en-US" altLang="zh-CN" sz="1800" dirty="0"/>
              <a:t>= Person(</a:t>
            </a:r>
            <a:r>
              <a:rPr lang="en-US" altLang="zh-CN" sz="1800" dirty="0">
                <a:solidFill>
                  <a:srgbClr val="6A8759"/>
                </a:solidFill>
              </a:rPr>
              <a:t>"Jim"</a:t>
            </a:r>
            <a:r>
              <a:rPr lang="en-US" altLang="zh-CN" sz="1800" dirty="0">
                <a:solidFill>
                  <a:srgbClr val="CC7832"/>
                </a:solidFill>
              </a:rPr>
              <a:t>, </a:t>
            </a:r>
            <a:r>
              <a:rPr lang="en-US" altLang="zh-CN" sz="1800" dirty="0">
                <a:solidFill>
                  <a:srgbClr val="6897BB"/>
                </a:solidFill>
              </a:rPr>
              <a:t>20</a:t>
            </a:r>
            <a:r>
              <a:rPr lang="en-US" altLang="zh-CN" sz="1800" dirty="0">
                <a:solidFill>
                  <a:srgbClr val="CC7832"/>
                </a:solidFill>
              </a:rPr>
              <a:t>, </a:t>
            </a:r>
            <a:r>
              <a:rPr lang="en-US" altLang="zh-CN" sz="1800" dirty="0">
                <a:solidFill>
                  <a:srgbClr val="6A8759"/>
                </a:solidFill>
              </a:rPr>
              <a:t>"</a:t>
            </a:r>
            <a:r>
              <a:rPr lang="en-US" altLang="zh-CN" sz="1800" dirty="0" err="1">
                <a:solidFill>
                  <a:srgbClr val="6A8759"/>
                </a:solidFill>
              </a:rPr>
              <a:t>www.url</a:t>
            </a:r>
            <a:r>
              <a:rPr lang="en-US" altLang="zh-CN" sz="1800" dirty="0" smtClean="0">
                <a:solidFill>
                  <a:srgbClr val="6A8759"/>
                </a:solidFill>
              </a:rPr>
              <a:t>"</a:t>
            </a:r>
            <a:r>
              <a:rPr lang="en-US" altLang="zh-CN" sz="1800" dirty="0" smtClean="0"/>
              <a:t>)</a:t>
            </a:r>
            <a:br>
              <a:rPr lang="en-US" altLang="zh-CN" sz="1800" dirty="0" smtClean="0"/>
            </a:br>
            <a:r>
              <a:rPr lang="en-US" altLang="zh-CN" sz="1800" dirty="0">
                <a:solidFill>
                  <a:srgbClr val="CC7832"/>
                </a:solidFill>
              </a:rPr>
              <a:t> </a:t>
            </a:r>
            <a:r>
              <a:rPr lang="en-US" altLang="zh-CN" sz="1800" dirty="0" smtClean="0">
                <a:solidFill>
                  <a:srgbClr val="CC7832"/>
                </a:solidFill>
              </a:rPr>
              <a:t>private </a:t>
            </a:r>
            <a:r>
              <a:rPr lang="en-US" altLang="zh-CN" sz="1800" dirty="0" err="1">
                <a:solidFill>
                  <a:srgbClr val="CC7832"/>
                </a:solidFill>
              </a:rPr>
              <a:t>var</a:t>
            </a:r>
            <a:r>
              <a:rPr lang="en-US" altLang="zh-CN" sz="1800" dirty="0">
                <a:solidFill>
                  <a:srgbClr val="CC7832"/>
                </a:solidFill>
              </a:rPr>
              <a:t> </a:t>
            </a:r>
            <a:r>
              <a:rPr lang="en-US" altLang="zh-CN" sz="1800" dirty="0" smtClean="0">
                <a:solidFill>
                  <a:srgbClr val="9876AA"/>
                </a:solidFill>
              </a:rPr>
              <a:t>mPerson1 </a:t>
            </a:r>
            <a:r>
              <a:rPr lang="en-US" altLang="zh-CN" sz="1800" dirty="0"/>
              <a:t>= Person(</a:t>
            </a:r>
            <a:r>
              <a:rPr lang="en-US" altLang="zh-CN" sz="1800" dirty="0">
                <a:solidFill>
                  <a:srgbClr val="6A8759"/>
                </a:solidFill>
              </a:rPr>
              <a:t>"Jim"</a:t>
            </a:r>
            <a:r>
              <a:rPr lang="en-US" altLang="zh-CN" sz="1800" dirty="0">
                <a:solidFill>
                  <a:srgbClr val="CC7832"/>
                </a:solidFill>
              </a:rPr>
              <a:t>, </a:t>
            </a:r>
            <a:r>
              <a:rPr lang="en-US" altLang="zh-CN" sz="1800" dirty="0">
                <a:solidFill>
                  <a:srgbClr val="6897BB"/>
                </a:solidFill>
              </a:rPr>
              <a:t>20</a:t>
            </a:r>
            <a:r>
              <a:rPr lang="en-US" altLang="zh-CN" sz="1800" dirty="0">
                <a:solidFill>
                  <a:srgbClr val="CC7832"/>
                </a:solidFill>
              </a:rPr>
              <a:t>, </a:t>
            </a:r>
            <a:r>
              <a:rPr lang="en-US" altLang="zh-CN" sz="1800" dirty="0">
                <a:solidFill>
                  <a:srgbClr val="6A8759"/>
                </a:solidFill>
              </a:rPr>
              <a:t>"</a:t>
            </a:r>
            <a:r>
              <a:rPr lang="en-US" altLang="zh-CN" sz="1800" dirty="0" err="1">
                <a:solidFill>
                  <a:srgbClr val="6A8759"/>
                </a:solidFill>
              </a:rPr>
              <a:t>www.url</a:t>
            </a:r>
            <a:r>
              <a:rPr lang="en-US" altLang="zh-CN" sz="1800" dirty="0" smtClean="0">
                <a:solidFill>
                  <a:srgbClr val="6A8759"/>
                </a:solidFill>
              </a:rPr>
              <a:t>"</a:t>
            </a:r>
            <a:r>
              <a:rPr lang="en-US" altLang="zh-CN" sz="1800" dirty="0" smtClean="0"/>
              <a:t>)</a:t>
            </a:r>
          </a:p>
          <a:p>
            <a:endParaRPr lang="en-US" altLang="zh-CN" sz="1800" dirty="0"/>
          </a:p>
          <a:p>
            <a:r>
              <a:rPr lang="en-US" altLang="zh-CN" sz="1800" dirty="0" err="1">
                <a:solidFill>
                  <a:srgbClr val="9876AA"/>
                </a:solidFill>
              </a:rPr>
              <a:t>mPerson</a:t>
            </a:r>
            <a:r>
              <a:rPr lang="en-US" altLang="zh-CN" sz="1800" dirty="0" err="1"/>
              <a:t>.equals</a:t>
            </a:r>
            <a:r>
              <a:rPr lang="en-US" altLang="zh-CN" sz="1800" dirty="0"/>
              <a:t>(</a:t>
            </a:r>
            <a:r>
              <a:rPr lang="en-US" altLang="zh-CN" sz="1800" dirty="0">
                <a:solidFill>
                  <a:srgbClr val="9876AA"/>
                </a:solidFill>
              </a:rPr>
              <a:t>mPerson1</a:t>
            </a:r>
            <a:r>
              <a:rPr lang="en-US" altLang="zh-CN" sz="1800" dirty="0" smtClean="0"/>
              <a:t>)</a:t>
            </a:r>
            <a:r>
              <a:rPr lang="zh-CN" altLang="en-US" sz="1800" dirty="0" smtClean="0"/>
              <a:t> 为</a:t>
            </a:r>
            <a:r>
              <a:rPr lang="en-US" altLang="zh-CN" sz="1800" dirty="0" smtClean="0"/>
              <a:t>true</a:t>
            </a:r>
          </a:p>
          <a:p>
            <a:r>
              <a:rPr lang="en-US" altLang="zh-CN" sz="1800" dirty="0" err="1" smtClean="0"/>
              <a:t>mPerson.toString</a:t>
            </a:r>
            <a:r>
              <a:rPr lang="en-US" altLang="zh-CN" sz="1800" dirty="0" smtClean="0"/>
              <a:t>()</a:t>
            </a:r>
            <a:r>
              <a:rPr lang="zh-CN" altLang="en-US" sz="1800" dirty="0" smtClean="0"/>
              <a:t>   打印结果是</a:t>
            </a:r>
            <a:r>
              <a:rPr lang="en-US" altLang="zh-CN" sz="1800" dirty="0" smtClean="0"/>
              <a:t>:</a:t>
            </a:r>
            <a:r>
              <a:rPr lang="zh-CN" altLang="en-US" sz="1800" dirty="0" smtClean="0"/>
              <a:t>   </a:t>
            </a:r>
            <a:r>
              <a:rPr lang="en-US" altLang="zh-CN" sz="1800" dirty="0" err="1" smtClean="0"/>
              <a:t>name:Jim</a:t>
            </a:r>
            <a:r>
              <a:rPr lang="en-US" altLang="zh-CN" sz="1800" dirty="0" smtClean="0"/>
              <a:t>,</a:t>
            </a:r>
            <a:r>
              <a:rPr lang="zh-CN" altLang="en-US" sz="1800" dirty="0" smtClean="0"/>
              <a:t> </a:t>
            </a:r>
            <a:r>
              <a:rPr lang="en-US" altLang="zh-CN" sz="1800" dirty="0" smtClean="0"/>
              <a:t>age:20,</a:t>
            </a:r>
            <a:r>
              <a:rPr lang="zh-CN" altLang="en-US" sz="1800" dirty="0" smtClean="0"/>
              <a:t> </a:t>
            </a:r>
            <a:r>
              <a:rPr lang="en-US" altLang="zh-CN" sz="1800" dirty="0" err="1" smtClean="0"/>
              <a:t>img:www.url</a:t>
            </a:r>
            <a:endParaRPr lang="en-US" altLang="zh-CN" sz="1800" dirty="0" smtClean="0"/>
          </a:p>
          <a:p>
            <a:r>
              <a:rPr lang="en-US" altLang="zh-CN" sz="1800" dirty="0" err="1" smtClean="0"/>
              <a:t>mPerson.copy</a:t>
            </a:r>
            <a:r>
              <a:rPr lang="en-US" altLang="zh-CN" sz="1800" dirty="0" smtClean="0"/>
              <a:t>()</a:t>
            </a:r>
            <a:r>
              <a:rPr lang="zh-CN" altLang="en-US" sz="1800" dirty="0" smtClean="0"/>
              <a:t>可以直接在构造方法里重新赋值新的属性值</a:t>
            </a:r>
            <a:endParaRPr lang="en-US" altLang="zh-CN" sz="1800" dirty="0" smtClean="0"/>
          </a:p>
          <a:p>
            <a:pPr lvl="1"/>
            <a:r>
              <a:rPr lang="en-US" altLang="zh-CN" sz="1400" dirty="0" err="1" smtClean="0"/>
              <a:t>mPerson.copy</a:t>
            </a:r>
            <a:r>
              <a:rPr lang="en-US" altLang="zh-CN" sz="1400" dirty="0" smtClean="0"/>
              <a:t>(name</a:t>
            </a:r>
            <a:r>
              <a:rPr lang="zh-CN" altLang="en-US" sz="1400" dirty="0" smtClean="0"/>
              <a:t> </a:t>
            </a:r>
            <a:r>
              <a:rPr lang="en-US" altLang="zh-CN" sz="1400" dirty="0" smtClean="0"/>
              <a:t>=</a:t>
            </a:r>
            <a:r>
              <a:rPr lang="zh-CN" altLang="en-US" sz="1400" dirty="0" smtClean="0"/>
              <a:t> </a:t>
            </a:r>
            <a:r>
              <a:rPr lang="en-US" altLang="zh-CN" sz="1400" dirty="0" smtClean="0"/>
              <a:t>“Jams”)</a:t>
            </a:r>
          </a:p>
          <a:p>
            <a:r>
              <a:rPr lang="zh-CN" altLang="en-US" sz="1800" dirty="0" smtClean="0"/>
              <a:t>得到新的</a:t>
            </a:r>
            <a:r>
              <a:rPr lang="en-US" altLang="zh-CN" sz="1800" dirty="0" smtClean="0"/>
              <a:t>Person</a:t>
            </a:r>
            <a:endParaRPr lang="en-US" altLang="zh-CN" sz="1800" dirty="0"/>
          </a:p>
          <a:p>
            <a:pPr lvl="1"/>
            <a:endParaRPr lang="en-US" altLang="zh-CN" sz="1400" dirty="0" smtClean="0"/>
          </a:p>
          <a:p>
            <a:endParaRPr lang="en-US" altLang="zh-CN" sz="1800" dirty="0"/>
          </a:p>
        </p:txBody>
      </p:sp>
    </p:spTree>
    <p:extLst>
      <p:ext uri="{BB962C8B-B14F-4D97-AF65-F5344CB8AC3E}">
        <p14:creationId xmlns:p14="http://schemas.microsoft.com/office/powerpoint/2010/main" val="56688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042792" cy="346050"/>
          </a:xfrm>
        </p:spPr>
        <p:txBody>
          <a:bodyPr>
            <a:normAutofit fontScale="90000"/>
          </a:bodyPr>
          <a:lstStyle/>
          <a:p>
            <a:pPr algn="l"/>
            <a:r>
              <a:rPr lang="en-US" altLang="zh-CN" sz="2800" dirty="0" smtClean="0"/>
              <a:t>10</a:t>
            </a:r>
            <a:r>
              <a:rPr lang="zh-CN" altLang="en-US" sz="2800" dirty="0" smtClean="0"/>
              <a:t> 方法和属性的复写</a:t>
            </a:r>
            <a:endParaRPr lang="zh-CN" altLang="en-US" sz="2800" dirty="0"/>
          </a:p>
        </p:txBody>
      </p:sp>
      <p:sp>
        <p:nvSpPr>
          <p:cNvPr id="3" name="内容占位符 2"/>
          <p:cNvSpPr>
            <a:spLocks noGrp="1"/>
          </p:cNvSpPr>
          <p:nvPr>
            <p:ph idx="1"/>
          </p:nvPr>
        </p:nvSpPr>
        <p:spPr>
          <a:xfrm>
            <a:off x="457200" y="908720"/>
            <a:ext cx="7571184" cy="5544616"/>
          </a:xfrm>
        </p:spPr>
        <p:txBody>
          <a:bodyPr>
            <a:normAutofit/>
          </a:bodyPr>
          <a:lstStyle/>
          <a:p>
            <a:pPr marL="0" indent="0">
              <a:buNone/>
            </a:pPr>
            <a:r>
              <a:rPr lang="en-US" altLang="zh-CN" sz="1800" dirty="0" smtClean="0"/>
              <a:t>1</a:t>
            </a:r>
            <a:r>
              <a:rPr lang="zh-CN" altLang="en-US" sz="1800" dirty="0" smtClean="0"/>
              <a:t>  在继承父类的时候需要对父类的方法进行复写</a:t>
            </a:r>
            <a:r>
              <a:rPr lang="en-US" altLang="zh-CN" sz="1800" dirty="0" smtClean="0"/>
              <a:t>, </a:t>
            </a:r>
            <a:r>
              <a:rPr lang="en-US" altLang="zh-CN" sz="1800" dirty="0" err="1" smtClean="0"/>
              <a:t>Kotlin</a:t>
            </a:r>
            <a:r>
              <a:rPr lang="zh-CN" altLang="en-US" sz="1800" dirty="0" smtClean="0"/>
              <a:t>中只有明确</a:t>
            </a:r>
            <a:r>
              <a:rPr lang="en-US" altLang="zh-CN" sz="1800" dirty="0" smtClean="0"/>
              <a:t>open</a:t>
            </a:r>
            <a:r>
              <a:rPr lang="zh-CN" altLang="en-US" sz="1800" dirty="0" smtClean="0"/>
              <a:t>的类和方法</a:t>
            </a:r>
            <a:r>
              <a:rPr lang="zh-CN" altLang="en-US" sz="1800" dirty="0" smtClean="0"/>
              <a:t>才能被复写</a:t>
            </a:r>
            <a:r>
              <a:rPr lang="en-US" altLang="zh-CN" sz="1800" dirty="0" smtClean="0"/>
              <a:t>, </a:t>
            </a:r>
            <a:r>
              <a:rPr lang="zh-CN" altLang="en-US" sz="1800" dirty="0" smtClean="0"/>
              <a:t>类中的方法默认都是</a:t>
            </a:r>
            <a:r>
              <a:rPr lang="en-US" altLang="zh-CN" sz="1800" dirty="0" smtClean="0"/>
              <a:t>final</a:t>
            </a:r>
            <a:r>
              <a:rPr lang="zh-CN" altLang="en-US" sz="1800" dirty="0" smtClean="0"/>
              <a:t>类型的</a:t>
            </a:r>
            <a:r>
              <a:rPr lang="en-US" altLang="zh-CN" sz="1800" dirty="0" smtClean="0"/>
              <a:t>. </a:t>
            </a:r>
            <a:r>
              <a:rPr lang="zh-CN" altLang="en-US" sz="1800" dirty="0" smtClean="0"/>
              <a:t>同时需要加上</a:t>
            </a:r>
            <a:r>
              <a:rPr lang="en-US" altLang="zh-CN" sz="1800" dirty="0" smtClean="0"/>
              <a:t>override </a:t>
            </a:r>
            <a:r>
              <a:rPr lang="zh-CN" altLang="en-US" sz="1800" dirty="0" smtClean="0"/>
              <a:t>修饰表示</a:t>
            </a:r>
            <a:r>
              <a:rPr lang="en-US" altLang="zh-CN" sz="1800" dirty="0" smtClean="0"/>
              <a:t>@Override</a:t>
            </a:r>
            <a:r>
              <a:rPr lang="zh-CN" altLang="en-US" sz="1800" dirty="0" smtClean="0"/>
              <a:t>注解</a:t>
            </a:r>
            <a:endParaRPr lang="en-US" altLang="zh-CN" sz="1800" dirty="0"/>
          </a:p>
          <a:p>
            <a:pPr marL="400050" lvl="1" indent="0">
              <a:buNone/>
            </a:pPr>
            <a:r>
              <a:rPr lang="en-US" altLang="zh-CN" sz="2000" dirty="0">
                <a:solidFill>
                  <a:srgbClr val="CC7832"/>
                </a:solidFill>
              </a:rPr>
              <a:t>override fun </a:t>
            </a:r>
            <a:r>
              <a:rPr lang="en-US" altLang="zh-CN" sz="2000" dirty="0" err="1">
                <a:solidFill>
                  <a:srgbClr val="FFC66D"/>
                </a:solidFill>
              </a:rPr>
              <a:t>printWeightOver</a:t>
            </a:r>
            <a:r>
              <a:rPr lang="en-US" altLang="zh-CN" sz="2000" dirty="0"/>
              <a:t>() {</a:t>
            </a:r>
            <a:br>
              <a:rPr lang="en-US" altLang="zh-CN" sz="2000" dirty="0"/>
            </a:br>
            <a:r>
              <a:rPr lang="en-US" altLang="zh-CN" sz="2000" dirty="0"/>
              <a:t>    </a:t>
            </a:r>
            <a:r>
              <a:rPr lang="zh-CN" altLang="en-US" sz="2000" dirty="0" smtClean="0"/>
              <a:t> </a:t>
            </a:r>
            <a:r>
              <a:rPr lang="en-US" altLang="zh-CN" sz="2000" dirty="0" err="1" smtClean="0">
                <a:solidFill>
                  <a:srgbClr val="CC7832"/>
                </a:solidFill>
              </a:rPr>
              <a:t>super</a:t>
            </a:r>
            <a:r>
              <a:rPr lang="en-US" altLang="zh-CN" sz="2000" dirty="0" err="1" smtClean="0"/>
              <a:t>.printWeightOver</a:t>
            </a:r>
            <a:r>
              <a:rPr lang="en-US" altLang="zh-CN" sz="2000" dirty="0"/>
              <a:t>()</a:t>
            </a:r>
            <a:br>
              <a:rPr lang="en-US" altLang="zh-CN" sz="2000" dirty="0"/>
            </a:br>
            <a:r>
              <a:rPr lang="en-US" altLang="zh-CN" sz="2000" dirty="0"/>
              <a:t>}</a:t>
            </a:r>
            <a:br>
              <a:rPr lang="en-US" altLang="zh-CN" sz="2000" dirty="0"/>
            </a:br>
            <a:endParaRPr lang="en-US" altLang="zh-CN" sz="2000" dirty="0" smtClean="0"/>
          </a:p>
          <a:p>
            <a:pPr marL="0" indent="0">
              <a:buNone/>
            </a:pPr>
            <a:r>
              <a:rPr lang="en-US" altLang="zh-CN" sz="1800" dirty="0" smtClean="0"/>
              <a:t>2 </a:t>
            </a:r>
            <a:r>
              <a:rPr lang="zh-CN" altLang="en-US" sz="1800" dirty="0" smtClean="0"/>
              <a:t> 属性</a:t>
            </a:r>
            <a:r>
              <a:rPr lang="zh-CN" altLang="en-US" sz="1800" dirty="0"/>
              <a:t>的</a:t>
            </a:r>
            <a:r>
              <a:rPr lang="zh-CN" altLang="en-US" sz="1800" dirty="0" smtClean="0"/>
              <a:t>复写同方法的复写</a:t>
            </a:r>
            <a:r>
              <a:rPr lang="en-US" altLang="zh-CN" sz="1800" dirty="0" smtClean="0"/>
              <a:t>. </a:t>
            </a:r>
            <a:r>
              <a:rPr lang="zh-CN" altLang="en-US" sz="1800" dirty="0" smtClean="0"/>
              <a:t>同样需要对基类的属性添加</a:t>
            </a:r>
            <a:r>
              <a:rPr lang="en-US" altLang="zh-CN" sz="1800" dirty="0" smtClean="0"/>
              <a:t>open</a:t>
            </a:r>
            <a:r>
              <a:rPr lang="zh-CN" altLang="en-US" sz="1800" dirty="0" smtClean="0"/>
              <a:t>关键字</a:t>
            </a:r>
            <a:r>
              <a:rPr lang="en-US" altLang="zh-CN" sz="1800" dirty="0" smtClean="0"/>
              <a:t>,</a:t>
            </a:r>
          </a:p>
          <a:p>
            <a:pPr marL="400050" lvl="1" indent="0">
              <a:buNone/>
            </a:pPr>
            <a:r>
              <a:rPr lang="en-US" altLang="zh-CN" sz="1800" dirty="0">
                <a:solidFill>
                  <a:srgbClr val="CC7832"/>
                </a:solidFill>
              </a:rPr>
              <a:t>interface </a:t>
            </a:r>
            <a:r>
              <a:rPr lang="en-US" altLang="zh-CN" sz="1800" dirty="0"/>
              <a:t>P {</a:t>
            </a:r>
            <a:br>
              <a:rPr lang="en-US" altLang="zh-CN" sz="1800" dirty="0"/>
            </a:br>
            <a:r>
              <a:rPr lang="en-US" altLang="zh-CN" sz="1800" dirty="0"/>
              <a:t>    </a:t>
            </a:r>
            <a:r>
              <a:rPr lang="zh-CN" altLang="en-US" sz="1800" dirty="0" smtClean="0"/>
              <a:t> </a:t>
            </a:r>
            <a:r>
              <a:rPr lang="en-US" altLang="zh-CN" sz="1800" dirty="0" err="1" smtClean="0">
                <a:solidFill>
                  <a:srgbClr val="CC7832"/>
                </a:solidFill>
              </a:rPr>
              <a:t>val</a:t>
            </a:r>
            <a:r>
              <a:rPr lang="en-US" altLang="zh-CN" sz="1800" dirty="0" smtClean="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a:r>
            <a:br>
              <a:rPr lang="en-US" altLang="zh-CN" sz="1800" dirty="0"/>
            </a:br>
            <a:r>
              <a:rPr lang="en-US" altLang="zh-CN" sz="1800" dirty="0"/>
              <a:t>}</a:t>
            </a:r>
            <a:br>
              <a:rPr lang="en-US" altLang="zh-CN" sz="1800" dirty="0"/>
            </a:br>
            <a:r>
              <a:rPr lang="en-US" altLang="zh-CN" sz="1800" dirty="0">
                <a:solidFill>
                  <a:srgbClr val="CC7832"/>
                </a:solidFill>
              </a:rPr>
              <a:t>open class </a:t>
            </a:r>
            <a:r>
              <a:rPr lang="en-US" altLang="zh-CN" sz="1800" dirty="0"/>
              <a:t>P1(</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P {</a:t>
            </a:r>
            <a:br>
              <a:rPr lang="en-US" altLang="zh-CN" sz="1800" dirty="0"/>
            </a:br>
            <a:r>
              <a:rPr lang="en-US" altLang="zh-CN" sz="1800" dirty="0"/>
              <a:t>    </a:t>
            </a:r>
            <a:r>
              <a:rPr lang="zh-CN" altLang="en-US" sz="1800" dirty="0" smtClean="0"/>
              <a:t> </a:t>
            </a:r>
            <a:r>
              <a:rPr lang="en-US" altLang="zh-CN" sz="1800" dirty="0" smtClean="0">
                <a:solidFill>
                  <a:srgbClr val="CC7832"/>
                </a:solidFill>
              </a:rPr>
              <a:t>open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br>
              <a:rPr lang="en-US" altLang="zh-CN" sz="1800" dirty="0"/>
            </a:br>
            <a:r>
              <a:rPr lang="en-US" altLang="zh-CN" sz="1800" dirty="0">
                <a:solidFill>
                  <a:srgbClr val="CC7832"/>
                </a:solidFill>
              </a:rPr>
              <a:t>class </a:t>
            </a:r>
            <a:r>
              <a:rPr lang="en-US" altLang="zh-CN" sz="1800" dirty="0"/>
              <a:t>P2 : P1(</a:t>
            </a:r>
            <a:r>
              <a:rPr lang="en-US" altLang="zh-CN" sz="1800" dirty="0">
                <a:solidFill>
                  <a:srgbClr val="6897BB"/>
                </a:solidFill>
              </a:rPr>
              <a:t>1</a:t>
            </a:r>
            <a:r>
              <a:rPr lang="en-US" altLang="zh-CN" sz="1800" dirty="0"/>
              <a:t>) {</a:t>
            </a:r>
            <a:br>
              <a:rPr lang="en-US" altLang="zh-CN" sz="1800" dirty="0"/>
            </a:br>
            <a:r>
              <a:rPr lang="en-US" altLang="zh-CN" sz="1800" dirty="0"/>
              <a:t>   </a:t>
            </a:r>
            <a:r>
              <a:rPr lang="zh-CN" altLang="en-US" sz="1800" dirty="0" smtClean="0"/>
              <a:t>  </a:t>
            </a:r>
            <a:r>
              <a:rPr lang="en-US" altLang="zh-CN" sz="1800" dirty="0" smtClean="0"/>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solidFill>
                  <a:srgbClr val="6897BB"/>
                </a:solidFill>
              </a:rPr>
              <a:t>    </a:t>
            </a:r>
            <a:r>
              <a:rPr lang="zh-CN" altLang="en-US" sz="1800" dirty="0" smtClean="0">
                <a:solidFill>
                  <a:srgbClr val="6897BB"/>
                </a:solidFill>
              </a:rPr>
              <a:t>  </a:t>
            </a:r>
            <a:r>
              <a:rPr lang="en-US" altLang="zh-CN" sz="1800" dirty="0" smtClean="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endParaRPr lang="en-US" altLang="zh-CN" sz="2000" dirty="0" smtClean="0"/>
          </a:p>
          <a:p>
            <a:pPr marL="400050" lvl="1" indent="0">
              <a:buNone/>
            </a:pPr>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954560" cy="346050"/>
          </a:xfrm>
        </p:spPr>
        <p:txBody>
          <a:bodyPr>
            <a:normAutofit fontScale="90000"/>
          </a:bodyPr>
          <a:lstStyle/>
          <a:p>
            <a:pPr algn="l"/>
            <a:r>
              <a:rPr lang="en-US" altLang="zh-CN" sz="2800" dirty="0" smtClean="0"/>
              <a:t>11</a:t>
            </a:r>
            <a:r>
              <a:rPr lang="zh-CN" altLang="en-US" sz="2800" dirty="0" smtClean="0"/>
              <a:t> 复写注意</a:t>
            </a:r>
            <a:endParaRPr lang="zh-CN" altLang="en-US" sz="2800" dirty="0"/>
          </a:p>
        </p:txBody>
      </p:sp>
      <p:sp>
        <p:nvSpPr>
          <p:cNvPr id="3" name="内容占位符 2"/>
          <p:cNvSpPr>
            <a:spLocks noGrp="1"/>
          </p:cNvSpPr>
          <p:nvPr>
            <p:ph idx="1"/>
          </p:nvPr>
        </p:nvSpPr>
        <p:spPr>
          <a:xfrm>
            <a:off x="457200" y="908720"/>
            <a:ext cx="7499176" cy="5616624"/>
          </a:xfrm>
        </p:spPr>
        <p:txBody>
          <a:bodyPr>
            <a:normAutofit fontScale="92500" lnSpcReduction="20000"/>
          </a:bodyPr>
          <a:lstStyle/>
          <a:p>
            <a:pPr marL="182563" lvl="1" indent="-182563">
              <a:buFont typeface="Arial" pitchFamily="34" charset="0"/>
              <a:buChar char="•"/>
            </a:pPr>
            <a:r>
              <a:rPr lang="zh-CN" altLang="en-US" sz="1800" dirty="0" smtClean="0"/>
              <a:t>方法注意</a:t>
            </a:r>
            <a:r>
              <a:rPr lang="en-US" altLang="zh-CN" sz="1800" dirty="0" smtClean="0"/>
              <a:t>: </a:t>
            </a:r>
            <a:r>
              <a:rPr lang="zh-CN" altLang="en-US" sz="1800" dirty="0"/>
              <a:t>子类中标记为</a:t>
            </a:r>
            <a:r>
              <a:rPr lang="en-US" altLang="zh-CN" sz="1800" dirty="0"/>
              <a:t>override</a:t>
            </a:r>
            <a:r>
              <a:rPr lang="zh-CN" altLang="en-US" sz="1800" dirty="0"/>
              <a:t>的方法是可以被他的子类复写的</a:t>
            </a:r>
            <a:r>
              <a:rPr lang="en-US" altLang="zh-CN" sz="1800" dirty="0"/>
              <a:t>. </a:t>
            </a:r>
            <a:r>
              <a:rPr lang="zh-CN" altLang="en-US" sz="1800" dirty="0"/>
              <a:t>如果不想被复写需要加</a:t>
            </a:r>
            <a:r>
              <a:rPr lang="en-US" altLang="zh-CN" sz="1800" dirty="0"/>
              <a:t>final</a:t>
            </a:r>
            <a:r>
              <a:rPr lang="zh-CN" altLang="en-US" sz="1800" dirty="0" smtClean="0"/>
              <a:t>修饰</a:t>
            </a:r>
            <a:r>
              <a:rPr lang="en-US" altLang="zh-CN" sz="1800" dirty="0" smtClean="0"/>
              <a:t>, </a:t>
            </a:r>
            <a:r>
              <a:rPr lang="zh-CN" altLang="en-US" sz="1800" dirty="0" smtClean="0"/>
              <a:t>接口中的方法和抽象中未实现的方法默认修饰为</a:t>
            </a:r>
            <a:r>
              <a:rPr lang="en-US" altLang="zh-CN" sz="1800" dirty="0" smtClean="0"/>
              <a:t>open </a:t>
            </a:r>
            <a:r>
              <a:rPr lang="zh-CN" altLang="en-US" sz="1800" dirty="0" smtClean="0"/>
              <a:t>且他们自己也默认是</a:t>
            </a:r>
            <a:r>
              <a:rPr lang="en-US" altLang="zh-CN" sz="1800" dirty="0" smtClean="0"/>
              <a:t>open</a:t>
            </a:r>
            <a:r>
              <a:rPr lang="zh-CN" altLang="en-US" sz="1800" dirty="0" smtClean="0"/>
              <a:t>的</a:t>
            </a:r>
            <a:r>
              <a:rPr lang="en-US" altLang="zh-CN" sz="1800" dirty="0" smtClean="0"/>
              <a:t>, </a:t>
            </a:r>
            <a:r>
              <a:rPr lang="zh-CN" altLang="en-US" sz="1800" dirty="0" smtClean="0"/>
              <a:t>因此</a:t>
            </a:r>
            <a:r>
              <a:rPr lang="zh-CN" altLang="en-US" sz="1800" dirty="0" smtClean="0"/>
              <a:t>可以</a:t>
            </a:r>
            <a:r>
              <a:rPr lang="zh-CN" altLang="en-US" sz="1800" dirty="0" smtClean="0"/>
              <a:t>被</a:t>
            </a:r>
            <a:r>
              <a:rPr lang="zh-CN" altLang="en-US" sz="1800" dirty="0"/>
              <a:t>继承</a:t>
            </a:r>
            <a:endParaRPr lang="en-US" altLang="zh-CN" sz="1800" dirty="0"/>
          </a:p>
          <a:p>
            <a:pPr marL="182563" lvl="1" indent="-182563">
              <a:buFont typeface="Arial" pitchFamily="34" charset="0"/>
              <a:buChar char="•"/>
            </a:pPr>
            <a:endParaRPr lang="en-US" altLang="zh-CN" sz="1800" dirty="0" smtClean="0"/>
          </a:p>
          <a:p>
            <a:pPr marL="182563" lvl="1" indent="-182563">
              <a:buFont typeface="Arial" pitchFamily="34" charset="0"/>
              <a:buChar char="•"/>
            </a:pPr>
            <a:r>
              <a:rPr lang="zh-CN" altLang="en-US" sz="1800" dirty="0" smtClean="0"/>
              <a:t>属性注意</a:t>
            </a:r>
            <a:r>
              <a:rPr lang="en-US" altLang="zh-CN" sz="1800" dirty="0" smtClean="0"/>
              <a:t>: </a:t>
            </a:r>
            <a:r>
              <a:rPr lang="zh-CN" altLang="en-US" sz="1600" dirty="0" smtClean="0"/>
              <a:t>可</a:t>
            </a:r>
            <a:r>
              <a:rPr lang="zh-CN" altLang="en-US" sz="1600" dirty="0"/>
              <a:t>将</a:t>
            </a:r>
            <a:r>
              <a:rPr lang="en-US" altLang="zh-CN" sz="1600" dirty="0" err="1"/>
              <a:t>val</a:t>
            </a:r>
            <a:r>
              <a:rPr lang="zh-CN" altLang="en-US" sz="1600" dirty="0"/>
              <a:t>的属性重写为</a:t>
            </a:r>
            <a:r>
              <a:rPr lang="en-US" altLang="zh-CN" sz="1600" dirty="0" err="1" smtClean="0"/>
              <a:t>var</a:t>
            </a:r>
            <a:r>
              <a:rPr lang="en-US" altLang="zh-CN" sz="1600" dirty="0" smtClean="0"/>
              <a:t>	</a:t>
            </a:r>
            <a:r>
              <a:rPr lang="zh-CN" altLang="en-US" sz="1600" dirty="0" smtClean="0"/>
              <a:t>反</a:t>
            </a:r>
            <a:r>
              <a:rPr lang="zh-CN" altLang="en-US" sz="1600" dirty="0"/>
              <a:t>之不</a:t>
            </a:r>
            <a:r>
              <a:rPr lang="zh-CN" altLang="en-US" sz="1600" dirty="0" smtClean="0"/>
              <a:t>可以</a:t>
            </a:r>
            <a:endParaRPr lang="en-US" altLang="zh-CN" sz="1600" dirty="0" smtClean="0"/>
          </a:p>
          <a:p>
            <a:pPr marL="182563" lvl="1" indent="-182563">
              <a:buFont typeface="Arial" pitchFamily="34" charset="0"/>
              <a:buChar char="•"/>
            </a:pPr>
            <a:endParaRPr lang="en-US" altLang="zh-CN" sz="1600" dirty="0" smtClean="0"/>
          </a:p>
          <a:p>
            <a:pPr marL="182563" lvl="1" indent="-182563">
              <a:buFont typeface="Arial" pitchFamily="34" charset="0"/>
              <a:buChar char="•"/>
            </a:pPr>
            <a:r>
              <a:rPr lang="zh-CN" altLang="en-US" sz="1600" dirty="0" smtClean="0"/>
              <a:t>当子类继承基类和继承的接口有相同方法实现时</a:t>
            </a:r>
            <a:r>
              <a:rPr lang="en-US" altLang="zh-CN" sz="1600" dirty="0" smtClean="0"/>
              <a:t>, </a:t>
            </a:r>
            <a:r>
              <a:rPr lang="zh-CN" altLang="en-US" sz="1600" dirty="0" smtClean="0"/>
              <a:t>我们必须在子类里面实现该方法用以消除歧义</a:t>
            </a:r>
            <a:endParaRPr lang="en-US" altLang="zh-CN" sz="1600" dirty="0"/>
          </a:p>
          <a:p>
            <a:r>
              <a:rPr lang="en-US" altLang="zh-CN" sz="1800" dirty="0">
                <a:solidFill>
                  <a:srgbClr val="CC7832"/>
                </a:solidFill>
              </a:rPr>
              <a:t>open class </a:t>
            </a:r>
            <a:r>
              <a:rPr lang="en-US" altLang="zh-CN" sz="1800" dirty="0"/>
              <a:t>A {</a:t>
            </a:r>
            <a:br>
              <a:rPr lang="en-US" altLang="zh-CN" sz="1800" dirty="0"/>
            </a:br>
            <a:r>
              <a:rPr lang="en-US" altLang="zh-CN" sz="1800" dirty="0"/>
              <a:t>    </a:t>
            </a:r>
            <a:r>
              <a:rPr lang="en-US" altLang="zh-CN" sz="1800" dirty="0">
                <a:solidFill>
                  <a:srgbClr val="CC7832"/>
                </a:solidFill>
              </a:rPr>
              <a:t>open fun </a:t>
            </a:r>
            <a:r>
              <a:rPr lang="en-US" altLang="zh-CN" sz="1800" dirty="0">
                <a:solidFill>
                  <a:srgbClr val="FFC66D"/>
                </a:solidFill>
              </a:rPr>
              <a:t>f </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a</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interface </a:t>
            </a:r>
            <a:r>
              <a:rPr lang="en-US" altLang="zh-CN" sz="1800" dirty="0"/>
              <a:t>B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f</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 </a:t>
            </a:r>
            <a:r>
              <a:rPr lang="en-US" altLang="zh-CN" sz="1800" dirty="0">
                <a:solidFill>
                  <a:srgbClr val="808080"/>
                </a:solidFill>
              </a:rPr>
              <a:t>// </a:t>
            </a:r>
            <a:r>
              <a:rPr lang="zh-CN" altLang="en-US" sz="1800" dirty="0">
                <a:solidFill>
                  <a:srgbClr val="808080"/>
                </a:solidFill>
                <a:latin typeface="宋体"/>
              </a:rPr>
              <a:t>接口的成员变量默认是</a:t>
            </a:r>
            <a:r>
              <a:rPr lang="zh-CN" altLang="en-US" sz="1800" dirty="0">
                <a:solidFill>
                  <a:srgbClr val="808080"/>
                </a:solidFill>
              </a:rPr>
              <a:t> </a:t>
            </a:r>
            <a:r>
              <a:rPr lang="en-US" altLang="zh-CN" sz="1800" dirty="0">
                <a:solidFill>
                  <a:srgbClr val="808080"/>
                </a:solidFill>
              </a:rPr>
              <a:t>open </a:t>
            </a:r>
            <a:r>
              <a:rPr lang="zh-CN" altLang="en-US" sz="1800" dirty="0">
                <a:solidFill>
                  <a:srgbClr val="808080"/>
                </a:solidFill>
                <a:latin typeface="宋体"/>
              </a:rPr>
              <a:t>的</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a:solidFill>
                  <a:srgbClr val="FFC66D"/>
                </a:solidFill>
              </a:rPr>
              <a:t>b</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class </a:t>
            </a:r>
            <a:r>
              <a:rPr lang="en-US" altLang="zh-CN" sz="1800" dirty="0"/>
              <a:t>C</a:t>
            </a:r>
            <a:r>
              <a:rPr lang="en-US" altLang="zh-CN" sz="1800" dirty="0">
                <a:solidFill>
                  <a:srgbClr val="808080"/>
                </a:solidFill>
              </a:rPr>
              <a:t>() </a:t>
            </a:r>
            <a:r>
              <a:rPr lang="en-US" altLang="zh-CN" sz="1800" dirty="0"/>
              <a:t>: A() </a:t>
            </a:r>
            <a:r>
              <a:rPr lang="en-US" altLang="zh-CN" sz="1800" dirty="0">
                <a:solidFill>
                  <a:srgbClr val="CC7832"/>
                </a:solidFill>
              </a:rPr>
              <a:t>, </a:t>
            </a:r>
            <a:r>
              <a:rPr lang="en-US" altLang="zh-CN" sz="1800" dirty="0"/>
              <a:t>B {</a:t>
            </a:r>
            <a:br>
              <a:rPr lang="en-US" altLang="zh-CN" sz="1800" dirty="0"/>
            </a:br>
            <a:r>
              <a:rPr lang="en-US" altLang="zh-CN" sz="1800" dirty="0"/>
              <a:t>    </a:t>
            </a:r>
            <a:r>
              <a:rPr lang="en-US" altLang="zh-CN" sz="1800" dirty="0">
                <a:solidFill>
                  <a:srgbClr val="808080"/>
                </a:solidFill>
              </a:rPr>
              <a:t>// </a:t>
            </a:r>
            <a:r>
              <a:rPr lang="zh-CN" altLang="en-US" sz="1800" dirty="0">
                <a:solidFill>
                  <a:srgbClr val="808080"/>
                </a:solidFill>
                <a:latin typeface="宋体"/>
              </a:rPr>
              <a:t>编译器会要求复写</a:t>
            </a:r>
            <a:r>
              <a:rPr lang="en-US" altLang="zh-CN" sz="1800" dirty="0">
                <a:solidFill>
                  <a:srgbClr val="808080"/>
                </a:solidFill>
              </a:rPr>
              <a:t>f()</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override fun </a:t>
            </a:r>
            <a:r>
              <a:rPr lang="en-US" altLang="zh-CN" sz="1800" dirty="0">
                <a:solidFill>
                  <a:srgbClr val="FFC66D"/>
                </a:solidFill>
              </a:rPr>
              <a:t>f</a:t>
            </a:r>
            <a:r>
              <a:rPr lang="en-US" altLang="zh-CN" sz="1800" dirty="0"/>
              <a:t>() {</a:t>
            </a:r>
            <a:br>
              <a:rPr lang="en-US" altLang="zh-CN" sz="1800" dirty="0"/>
            </a:br>
            <a:r>
              <a:rPr lang="en-US" altLang="zh-CN" sz="1800" dirty="0"/>
              <a:t>        </a:t>
            </a:r>
            <a:r>
              <a:rPr lang="en-US" altLang="zh-CN" sz="1800" dirty="0">
                <a:solidFill>
                  <a:srgbClr val="CC7832"/>
                </a:solidFill>
              </a:rPr>
              <a:t>super</a:t>
            </a:r>
            <a:r>
              <a:rPr lang="en-US" altLang="zh-CN" sz="1800" dirty="0"/>
              <a:t>&lt;A&gt;.f()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A.f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super</a:t>
            </a:r>
            <a:r>
              <a:rPr lang="en-US" altLang="zh-CN" sz="1800" dirty="0"/>
              <a:t>&lt;B&gt;.f()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B.f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996952"/>
            <a:ext cx="8229600" cy="1143000"/>
          </a:xfrm>
        </p:spPr>
        <p:txBody>
          <a:bodyPr>
            <a:normAutofit/>
          </a:bodyPr>
          <a:lstStyle/>
          <a:p>
            <a:r>
              <a:rPr kumimoji="1" lang="zh-CN" altLang="en-US" dirty="0" smtClean="0"/>
              <a:t>三</a:t>
            </a:r>
            <a:r>
              <a:rPr kumimoji="1" lang="en-US" altLang="zh-CN" dirty="0" smtClean="0"/>
              <a:t>	</a:t>
            </a:r>
            <a:r>
              <a:rPr kumimoji="1" lang="zh-CN" altLang="en-US" dirty="0" smtClean="0"/>
              <a:t>接口</a:t>
            </a:r>
            <a:endParaRPr kumimoji="1" lang="zh-CN" altLang="en-US" dirty="0"/>
          </a:p>
        </p:txBody>
      </p:sp>
    </p:spTree>
    <p:extLst>
      <p:ext uri="{BB962C8B-B14F-4D97-AF65-F5344CB8AC3E}">
        <p14:creationId xmlns:p14="http://schemas.microsoft.com/office/powerpoint/2010/main" val="343532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接口</a:t>
            </a:r>
            <a:endParaRPr lang="zh-CN" altLang="en-US" sz="2800" dirty="0"/>
          </a:p>
        </p:txBody>
      </p:sp>
      <p:sp>
        <p:nvSpPr>
          <p:cNvPr id="3" name="内容占位符 2"/>
          <p:cNvSpPr>
            <a:spLocks noGrp="1"/>
          </p:cNvSpPr>
          <p:nvPr>
            <p:ph idx="1"/>
          </p:nvPr>
        </p:nvSpPr>
        <p:spPr>
          <a:xfrm>
            <a:off x="457200" y="908720"/>
            <a:ext cx="7715200" cy="5217443"/>
          </a:xfrm>
        </p:spPr>
        <p:txBody>
          <a:bodyPr>
            <a:normAutofit/>
          </a:bodyPr>
          <a:lstStyle/>
          <a:p>
            <a:r>
              <a:rPr lang="en-US" altLang="zh-CN" sz="1800" dirty="0" err="1"/>
              <a:t>Kotlin</a:t>
            </a:r>
            <a:r>
              <a:rPr lang="en-US" altLang="zh-CN" sz="1800" dirty="0"/>
              <a:t> </a:t>
            </a:r>
            <a:r>
              <a:rPr lang="zh-CN" altLang="en-US" sz="1800" dirty="0"/>
              <a:t>的接口很像 </a:t>
            </a:r>
            <a:r>
              <a:rPr lang="en-US" altLang="zh-CN" sz="1800" dirty="0"/>
              <a:t>java 8</a:t>
            </a:r>
            <a:r>
              <a:rPr lang="zh-CN" altLang="en-US" sz="1800" dirty="0"/>
              <a:t>。它们都可以包含抽象方法，以及方法的实现。和抽象类不同的是，接口不能保存状态。可以有属性</a:t>
            </a:r>
            <a:r>
              <a:rPr lang="zh-CN" altLang="en-US" sz="1800" dirty="0" smtClean="0"/>
              <a:t>但都是是</a:t>
            </a:r>
            <a:r>
              <a:rPr lang="zh-CN" altLang="en-US" sz="1800" dirty="0"/>
              <a:t>抽象的，或者提供访问</a:t>
            </a:r>
            <a:r>
              <a:rPr lang="zh-CN" altLang="en-US" sz="1800" dirty="0" smtClean="0"/>
              <a:t>器</a:t>
            </a:r>
            <a:r>
              <a:rPr lang="en-US" altLang="zh-CN" sz="1800" dirty="0" smtClean="0"/>
              <a:t>get()</a:t>
            </a:r>
            <a:r>
              <a:rPr lang="zh-CN" altLang="en-US" sz="1800" dirty="0" smtClean="0"/>
              <a:t>的</a:t>
            </a:r>
            <a:r>
              <a:rPr lang="zh-CN" altLang="en-US" sz="1800" dirty="0"/>
              <a:t>实现。</a:t>
            </a:r>
            <a:endParaRPr lang="en-US" altLang="zh-CN" sz="1800" dirty="0" smtClean="0">
              <a:solidFill>
                <a:srgbClr val="CC7832"/>
              </a:solidFill>
            </a:endParaRPr>
          </a:p>
          <a:p>
            <a:r>
              <a:rPr lang="en-US" altLang="zh-CN" sz="1800" dirty="0" smtClean="0">
                <a:solidFill>
                  <a:srgbClr val="CC7832"/>
                </a:solidFill>
              </a:rPr>
              <a:t>interface </a:t>
            </a:r>
            <a:r>
              <a:rPr lang="en-US" altLang="zh-CN" sz="1800" dirty="0" err="1"/>
              <a:t>MyInterface</a:t>
            </a:r>
            <a:r>
              <a:rPr lang="en-US" altLang="zh-CN" sz="1800" dirty="0"/>
              <a:t>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a:t>
            </a:r>
            <a:r>
              <a:rPr lang="en-US" altLang="zh-CN" sz="1800" dirty="0">
                <a:solidFill>
                  <a:srgbClr val="808080"/>
                </a:solidFill>
              </a:rPr>
              <a:t>// abstract</a:t>
            </a:r>
            <a:br>
              <a:rPr lang="en-US" altLang="zh-CN" sz="1800" dirty="0">
                <a:solidFill>
                  <a:srgbClr val="808080"/>
                </a:solidFill>
              </a:rPr>
            </a:br>
            <a:r>
              <a:rPr lang="en-US" altLang="zh-CN" sz="1800" dirty="0" smtClean="0">
                <a:solidFill>
                  <a:srgbClr val="808080"/>
                </a:solidFill>
              </a:rPr>
              <a:t>    </a:t>
            </a:r>
            <a:r>
              <a:rPr lang="en-US" altLang="zh-CN" sz="1800" dirty="0" err="1">
                <a:solidFill>
                  <a:srgbClr val="CC7832"/>
                </a:solidFill>
              </a:rPr>
              <a:t>val</a:t>
            </a:r>
            <a:r>
              <a:rPr lang="en-US" altLang="zh-CN" sz="1800" dirty="0">
                <a:solidFill>
                  <a:srgbClr val="CC7832"/>
                </a:solidFill>
              </a:rPr>
              <a:t> </a:t>
            </a:r>
            <a:r>
              <a:rPr lang="en-US" altLang="zh-CN" sz="1800" dirty="0" err="1" smtClean="0">
                <a:solidFill>
                  <a:srgbClr val="9876AA"/>
                </a:solidFill>
              </a:rPr>
              <a:t>propertyWithImp</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smtClean="0">
                <a:solidFill>
                  <a:srgbClr val="6A8759"/>
                </a:solidFill>
              </a:rPr>
              <a:t>“my"</a:t>
            </a:r>
            <a:r>
              <a:rPr lang="en-US" altLang="zh-CN" sz="1800" dirty="0">
                <a:solidFill>
                  <a:srgbClr val="6A8759"/>
                </a:solidFill>
              </a:rPr>
              <a:t/>
            </a:r>
            <a:br>
              <a:rPr lang="en-US" altLang="zh-CN" sz="1800" dirty="0">
                <a:solidFill>
                  <a:srgbClr val="6A8759"/>
                </a:solidFill>
              </a:rPr>
            </a:br>
            <a:r>
              <a:rPr lang="en-US" altLang="zh-CN" sz="1800" dirty="0" smtClean="0">
                <a:solidFill>
                  <a:srgbClr val="6A8759"/>
                </a:solidFill>
              </a:rPr>
              <a:t>    </a:t>
            </a:r>
            <a:r>
              <a:rPr lang="en-US" altLang="zh-CN" sz="1800" dirty="0">
                <a:solidFill>
                  <a:srgbClr val="CC7832"/>
                </a:solidFill>
              </a:rPr>
              <a:t>fun </a:t>
            </a:r>
            <a:r>
              <a:rPr lang="en-US" altLang="zh-CN" sz="1800" dirty="0">
                <a:solidFill>
                  <a:srgbClr val="FFC66D"/>
                </a:solidFill>
              </a:rPr>
              <a:t>foo</a:t>
            </a:r>
            <a:r>
              <a:rPr lang="en-US" altLang="zh-CN" sz="1800" dirty="0"/>
              <a:t>() {</a:t>
            </a:r>
            <a:br>
              <a:rPr lang="en-US" altLang="zh-CN" sz="1800" dirty="0"/>
            </a:br>
            <a:r>
              <a:rPr lang="en-US" altLang="zh-CN" sz="1800" dirty="0"/>
              <a:t>        </a:t>
            </a:r>
            <a:r>
              <a:rPr lang="en-US" altLang="zh-CN" sz="1800" i="1" dirty="0"/>
              <a:t>print</a:t>
            </a:r>
            <a:r>
              <a:rPr lang="en-US" altLang="zh-CN" sz="1800" dirty="0"/>
              <a:t>(</a:t>
            </a:r>
            <a:r>
              <a:rPr lang="en-US" altLang="zh-CN" sz="1800" dirty="0">
                <a:solidFill>
                  <a:srgbClr val="9876AA"/>
                </a:solidFill>
              </a:rPr>
              <a:t>property</a:t>
            </a:r>
            <a:r>
              <a:rPr lang="en-US" altLang="zh-CN" sz="1800" dirty="0"/>
              <a:t>)</a:t>
            </a:r>
            <a:br>
              <a:rPr lang="en-US" altLang="zh-CN" sz="1800" dirty="0"/>
            </a:br>
            <a:r>
              <a:rPr lang="en-US" altLang="zh-CN" sz="1800" dirty="0"/>
              <a:t>    }</a:t>
            </a:r>
            <a:br>
              <a:rPr lang="en-US" altLang="zh-CN" sz="1800" dirty="0"/>
            </a:br>
            <a:r>
              <a:rPr lang="en-US" altLang="zh-CN" sz="1800" dirty="0" smtClean="0"/>
              <a:t>}</a:t>
            </a:r>
            <a:r>
              <a:rPr lang="en-US" altLang="zh-CN" sz="1800" dirty="0"/>
              <a:t/>
            </a:r>
            <a:br>
              <a:rPr lang="en-US" altLang="zh-CN" sz="1800" dirty="0"/>
            </a:br>
            <a:r>
              <a:rPr lang="en-US" altLang="zh-CN" sz="1800" dirty="0">
                <a:solidFill>
                  <a:srgbClr val="CC7832"/>
                </a:solidFill>
              </a:rPr>
              <a:t>class </a:t>
            </a:r>
            <a:r>
              <a:rPr lang="en-US" altLang="zh-CN" sz="1800" dirty="0"/>
              <a:t>Child : </a:t>
            </a:r>
            <a:r>
              <a:rPr lang="en-US" altLang="zh-CN" sz="1800" dirty="0" err="1"/>
              <a:t>MyInterface</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 </a:t>
            </a:r>
            <a:r>
              <a:rPr lang="en-US" altLang="zh-CN" sz="1800" dirty="0">
                <a:solidFill>
                  <a:srgbClr val="6897BB"/>
                </a:solidFill>
              </a:rPr>
              <a:t>29</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propertyWithImp</a:t>
            </a:r>
            <a:r>
              <a:rPr lang="en-US" altLang="zh-CN" sz="1800" dirty="0">
                <a:solidFill>
                  <a:srgbClr val="9876AA"/>
                </a:solidFill>
              </a:rPr>
              <a:t> </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super</a:t>
            </a:r>
            <a:r>
              <a:rPr lang="en-US" altLang="zh-CN" sz="1800" dirty="0" smtClean="0"/>
              <a:t>.</a:t>
            </a:r>
            <a:r>
              <a:rPr lang="en-US" altLang="zh-CN" sz="1800" dirty="0">
                <a:solidFill>
                  <a:srgbClr val="9876AA"/>
                </a:solidFill>
              </a:rPr>
              <a:t> </a:t>
            </a:r>
            <a:r>
              <a:rPr lang="en-US" altLang="zh-CN" sz="1800" dirty="0" err="1">
                <a:solidFill>
                  <a:srgbClr val="9876AA"/>
                </a:solidFill>
              </a:rPr>
              <a:t>propertyWithImp</a:t>
            </a:r>
            <a:r>
              <a:rPr lang="en-US" altLang="zh-CN" sz="1800" dirty="0">
                <a:solidFill>
                  <a:srgbClr val="9876AA"/>
                </a:solidFill>
              </a:rPr>
              <a:t/>
            </a:r>
            <a:br>
              <a:rPr lang="en-US" altLang="zh-CN" sz="1800" dirty="0">
                <a:solidFill>
                  <a:srgbClr val="9876AA"/>
                </a:solidFill>
              </a:rPr>
            </a:br>
            <a:r>
              <a:rPr lang="en-US" altLang="zh-CN" sz="1800" dirty="0" smtClean="0">
                <a:solidFill>
                  <a:srgbClr val="9876AA"/>
                </a:solidFill>
              </a:rPr>
              <a:t>    </a:t>
            </a:r>
            <a:r>
              <a:rPr lang="en-US" altLang="zh-CN" sz="1800" dirty="0">
                <a:solidFill>
                  <a:srgbClr val="CC7832"/>
                </a:solidFill>
              </a:rPr>
              <a:t>override fun </a:t>
            </a:r>
            <a:r>
              <a:rPr lang="en-US" altLang="zh-CN" sz="1800" dirty="0">
                <a:solidFill>
                  <a:srgbClr val="FFC66D"/>
                </a:solidFill>
              </a:rPr>
              <a:t>foo</a:t>
            </a:r>
            <a:r>
              <a:rPr lang="en-US" altLang="zh-CN" sz="1800" dirty="0"/>
              <a:t>() </a:t>
            </a:r>
            <a:r>
              <a:rPr lang="en-US" altLang="zh-CN" sz="1800" dirty="0" smtClean="0"/>
              <a:t>{        </a:t>
            </a:r>
            <a:r>
              <a:rPr lang="en-US" altLang="zh-CN" sz="1800" dirty="0"/>
              <a:t/>
            </a:r>
            <a:br>
              <a:rPr lang="en-US" altLang="zh-CN" sz="1800" dirty="0"/>
            </a:br>
            <a:r>
              <a:rPr lang="en-US" altLang="zh-CN" sz="1800" dirty="0"/>
              <a:t>    }</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322712" cy="346050"/>
          </a:xfrm>
        </p:spPr>
        <p:txBody>
          <a:bodyPr>
            <a:normAutofit fontScale="90000"/>
          </a:bodyPr>
          <a:lstStyle/>
          <a:p>
            <a:pPr algn="l"/>
            <a:r>
              <a:rPr lang="zh-CN" altLang="en-US" sz="2800" dirty="0" smtClean="0"/>
              <a:t>单函数接口的实现</a:t>
            </a:r>
            <a:endParaRPr lang="zh-CN" altLang="en-US" sz="2800" dirty="0"/>
          </a:p>
        </p:txBody>
      </p:sp>
      <p:sp>
        <p:nvSpPr>
          <p:cNvPr id="3" name="内容占位符 2"/>
          <p:cNvSpPr>
            <a:spLocks noGrp="1"/>
          </p:cNvSpPr>
          <p:nvPr>
            <p:ph idx="1"/>
          </p:nvPr>
        </p:nvSpPr>
        <p:spPr>
          <a:xfrm>
            <a:off x="457200" y="908720"/>
            <a:ext cx="7571184" cy="5472608"/>
          </a:xfrm>
        </p:spPr>
        <p:txBody>
          <a:bodyPr>
            <a:normAutofit/>
          </a:bodyPr>
          <a:lstStyle/>
          <a:p>
            <a:r>
              <a:rPr lang="zh-CN" altLang="en-US" sz="1800" dirty="0" smtClean="0">
                <a:solidFill>
                  <a:srgbClr val="000000"/>
                </a:solidFill>
                <a:latin typeface="LiberationMono"/>
              </a:rPr>
              <a:t>对于接口</a:t>
            </a:r>
            <a:r>
              <a:rPr lang="en-US" altLang="zh-CN" sz="1800" dirty="0" smtClean="0">
                <a:solidFill>
                  <a:srgbClr val="000000"/>
                </a:solidFill>
                <a:latin typeface="LiberationMono"/>
              </a:rPr>
              <a:t>, </a:t>
            </a:r>
            <a:r>
              <a:rPr lang="zh-CN" altLang="en-US" sz="1800" dirty="0" smtClean="0">
                <a:solidFill>
                  <a:srgbClr val="000000"/>
                </a:solidFill>
                <a:latin typeface="LiberationMono"/>
              </a:rPr>
              <a:t>比如</a:t>
            </a:r>
            <a:r>
              <a:rPr lang="en-US" altLang="zh-CN" sz="1800" dirty="0" err="1" smtClean="0">
                <a:solidFill>
                  <a:srgbClr val="000000"/>
                </a:solidFill>
                <a:latin typeface="LiberationMono"/>
              </a:rPr>
              <a:t>View.onclickListner</a:t>
            </a:r>
            <a:r>
              <a:rPr lang="en-US" altLang="zh-CN" sz="1800" dirty="0" smtClean="0">
                <a:solidFill>
                  <a:srgbClr val="000000"/>
                </a:solidFill>
                <a:latin typeface="LiberationMono"/>
              </a:rPr>
              <a:t> </a:t>
            </a:r>
            <a:r>
              <a:rPr lang="zh-CN" altLang="en-US" sz="1800" dirty="0" smtClean="0">
                <a:solidFill>
                  <a:srgbClr val="000000"/>
                </a:solidFill>
                <a:latin typeface="LiberationMono"/>
              </a:rPr>
              <a:t>那么</a:t>
            </a:r>
            <a:r>
              <a:rPr lang="en-US" altLang="zh-CN" sz="1800" dirty="0" err="1" smtClean="0">
                <a:solidFill>
                  <a:srgbClr val="000000"/>
                </a:solidFill>
                <a:latin typeface="LiberationMono"/>
              </a:rPr>
              <a:t>setListner</a:t>
            </a:r>
            <a:endParaRPr lang="en-US" altLang="zh-CN" sz="1800" dirty="0" smtClean="0">
              <a:solidFill>
                <a:srgbClr val="000000"/>
              </a:solidFill>
              <a:latin typeface="LiberationMono"/>
            </a:endParaRPr>
          </a:p>
          <a:p>
            <a:r>
              <a:rPr lang="en-US" altLang="zh-CN" sz="1800" dirty="0" smtClean="0">
                <a:solidFill>
                  <a:srgbClr val="000000"/>
                </a:solidFill>
                <a:latin typeface="LiberationMono"/>
              </a:rPr>
              <a:t>Java</a:t>
            </a:r>
            <a:r>
              <a:rPr lang="zh-CN" altLang="en-US" sz="1800" dirty="0" smtClean="0">
                <a:solidFill>
                  <a:srgbClr val="000000"/>
                </a:solidFill>
                <a:latin typeface="LiberationMono"/>
              </a:rPr>
              <a:t>是这样的</a:t>
            </a:r>
            <a:endParaRPr lang="en-US" altLang="zh-CN" sz="1800" dirty="0" smtClean="0">
              <a:solidFill>
                <a:srgbClr val="000000"/>
              </a:solidFill>
              <a:latin typeface="LiberationMono"/>
            </a:endParaRPr>
          </a:p>
          <a:p>
            <a:r>
              <a:rPr lang="en-US" altLang="zh-CN" sz="1800" dirty="0" err="1" smtClean="0">
                <a:solidFill>
                  <a:srgbClr val="000000"/>
                </a:solidFill>
              </a:rPr>
              <a:t>view.setOnClickListener</a:t>
            </a:r>
            <a:r>
              <a:rPr lang="en-US" altLang="zh-CN" sz="1800" dirty="0" smtClean="0">
                <a:solidFill>
                  <a:srgbClr val="000000"/>
                </a:solidFill>
              </a:rPr>
              <a:t>(</a:t>
            </a:r>
            <a:r>
              <a:rPr lang="en-US" altLang="zh-CN" sz="1800" dirty="0" smtClean="0">
                <a:solidFill>
                  <a:srgbClr val="8959A8"/>
                </a:solidFill>
              </a:rPr>
              <a:t>new </a:t>
            </a:r>
            <a:r>
              <a:rPr lang="en-US" altLang="zh-CN" sz="1800" dirty="0" err="1" smtClean="0">
                <a:solidFill>
                  <a:srgbClr val="8959A8"/>
                </a:solidFill>
              </a:rPr>
              <a:t>View.</a:t>
            </a:r>
            <a:r>
              <a:rPr lang="en-US" altLang="zh-CN" sz="1800" dirty="0" err="1" smtClean="0">
                <a:solidFill>
                  <a:srgbClr val="000000"/>
                </a:solidFill>
              </a:rPr>
              <a:t>OnClickListener</a:t>
            </a:r>
            <a:r>
              <a:rPr lang="en-US" altLang="zh-CN" sz="1800" dirty="0">
                <a:solidFill>
                  <a:srgbClr val="000000"/>
                </a:solidFill>
              </a:rPr>
              <a:t>(){</a:t>
            </a:r>
            <a:br>
              <a:rPr lang="en-US" altLang="zh-CN" sz="1800" dirty="0">
                <a:solidFill>
                  <a:srgbClr val="000000"/>
                </a:solidFill>
              </a:rPr>
            </a:br>
            <a:r>
              <a:rPr lang="en-US" altLang="zh-CN" sz="1800" dirty="0" smtClean="0">
                <a:solidFill>
                  <a:srgbClr val="000000"/>
                </a:solidFill>
              </a:rPr>
              <a:t> </a:t>
            </a:r>
            <a:r>
              <a:rPr lang="zh-CN" altLang="en-US" sz="1800" dirty="0" smtClean="0">
                <a:solidFill>
                  <a:srgbClr val="000000"/>
                </a:solidFill>
              </a:rPr>
              <a:t>    </a:t>
            </a:r>
            <a:r>
              <a:rPr lang="en-US" altLang="zh-CN" sz="1800" dirty="0" smtClean="0">
                <a:solidFill>
                  <a:srgbClr val="000000"/>
                </a:solidFill>
              </a:rPr>
              <a:t>@</a:t>
            </a:r>
            <a:r>
              <a:rPr lang="en-US" altLang="zh-CN" sz="1800" dirty="0">
                <a:solidFill>
                  <a:srgbClr val="000000"/>
                </a:solidFill>
              </a:rPr>
              <a:t>Override</a:t>
            </a:r>
            <a:br>
              <a:rPr lang="en-US" altLang="zh-CN" sz="1800" dirty="0">
                <a:solidFill>
                  <a:srgbClr val="000000"/>
                </a:solidFill>
              </a:rPr>
            </a:br>
            <a:r>
              <a:rPr lang="zh-CN" altLang="en-US" sz="1800" dirty="0" smtClean="0">
                <a:solidFill>
                  <a:srgbClr val="000000"/>
                </a:solidFill>
              </a:rPr>
              <a:t>    </a:t>
            </a:r>
            <a:r>
              <a:rPr lang="en-US" altLang="zh-CN" sz="1800" dirty="0" smtClean="0">
                <a:solidFill>
                  <a:srgbClr val="000000"/>
                </a:solidFill>
              </a:rPr>
              <a:t> </a:t>
            </a:r>
            <a:r>
              <a:rPr lang="en-US" altLang="zh-CN" sz="1800" dirty="0" smtClean="0">
                <a:solidFill>
                  <a:srgbClr val="8959A8"/>
                </a:solidFill>
              </a:rPr>
              <a:t>public </a:t>
            </a:r>
            <a:r>
              <a:rPr lang="en-US" altLang="zh-CN" sz="1800" dirty="0">
                <a:solidFill>
                  <a:srgbClr val="8959A8"/>
                </a:solidFill>
              </a:rPr>
              <a:t>void </a:t>
            </a:r>
            <a:r>
              <a:rPr lang="en-US" altLang="zh-CN" sz="1800" dirty="0" err="1">
                <a:solidFill>
                  <a:srgbClr val="8E908C"/>
                </a:solidFill>
              </a:rPr>
              <a:t>onClick</a:t>
            </a:r>
            <a:r>
              <a:rPr lang="en-US" altLang="zh-CN" sz="1800" dirty="0">
                <a:solidFill>
                  <a:srgbClr val="F5871F"/>
                </a:solidFill>
              </a:rPr>
              <a:t>(View v) </a:t>
            </a:r>
            <a:r>
              <a:rPr lang="en-US" altLang="zh-CN" sz="1800" dirty="0">
                <a:solidFill>
                  <a:srgbClr val="000000"/>
                </a:solidFill>
              </a:rPr>
              <a:t>{</a:t>
            </a:r>
            <a:br>
              <a:rPr lang="en-US" altLang="zh-CN" sz="1800" dirty="0">
                <a:solidFill>
                  <a:srgbClr val="000000"/>
                </a:solidFill>
              </a:rPr>
            </a:br>
            <a:r>
              <a:rPr lang="en-US" altLang="zh-CN" sz="1800" dirty="0" smtClean="0">
                <a:solidFill>
                  <a:srgbClr val="000000"/>
                </a:solidFill>
              </a:rPr>
              <a:t> </a:t>
            </a:r>
            <a:r>
              <a:rPr lang="zh-CN" altLang="en-US" sz="1800" dirty="0" smtClean="0">
                <a:solidFill>
                  <a:srgbClr val="000000"/>
                </a:solidFill>
              </a:rPr>
              <a:t>    </a:t>
            </a:r>
            <a:r>
              <a:rPr lang="en-US" altLang="zh-CN" sz="1800" dirty="0" err="1" smtClean="0"/>
              <a:t>Log.v</a:t>
            </a:r>
            <a:r>
              <a:rPr lang="en-US" altLang="zh-CN" sz="1800" dirty="0" smtClean="0"/>
              <a:t>(TAG</a:t>
            </a:r>
            <a:r>
              <a:rPr lang="en-US" altLang="zh-CN" sz="1800" dirty="0">
                <a:solidFill>
                  <a:srgbClr val="CC7832"/>
                </a:solidFill>
              </a:rPr>
              <a:t>, </a:t>
            </a:r>
            <a:r>
              <a:rPr lang="en-US" altLang="zh-CN" sz="1800" dirty="0">
                <a:solidFill>
                  <a:srgbClr val="6A8759"/>
                </a:solidFill>
              </a:rPr>
              <a:t>"message"</a:t>
            </a:r>
            <a:r>
              <a:rPr lang="en-US" altLang="zh-CN" sz="1800" dirty="0"/>
              <a:t>)</a:t>
            </a:r>
            <a:r>
              <a:rPr lang="en-US" altLang="zh-CN" sz="1800" dirty="0" smtClean="0">
                <a:solidFill>
                  <a:srgbClr val="000000"/>
                </a:solidFill>
              </a:rPr>
              <a:t> }</a:t>
            </a:r>
            <a:r>
              <a:rPr lang="en-US" altLang="zh-CN" sz="1800" dirty="0">
                <a:solidFill>
                  <a:srgbClr val="000000"/>
                </a:solidFill>
              </a:rPr>
              <a:t/>
            </a:r>
            <a:br>
              <a:rPr lang="en-US" altLang="zh-CN" sz="1800" dirty="0">
                <a:solidFill>
                  <a:srgbClr val="000000"/>
                </a:solidFill>
              </a:rPr>
            </a:br>
            <a:r>
              <a:rPr lang="en-US" altLang="zh-CN" sz="1800" dirty="0">
                <a:solidFill>
                  <a:srgbClr val="000000"/>
                </a:solidFill>
              </a:rPr>
              <a:t>})</a:t>
            </a:r>
            <a:r>
              <a:rPr lang="en-US" altLang="zh-CN" sz="1800" dirty="0"/>
              <a:t> </a:t>
            </a:r>
            <a:endParaRPr lang="en-US" altLang="zh-CN" sz="1800" dirty="0" smtClean="0"/>
          </a:p>
          <a:p>
            <a:r>
              <a:rPr lang="zh-CN" altLang="en-US" sz="1800" dirty="0" smtClean="0"/>
              <a:t>简单</a:t>
            </a:r>
            <a:r>
              <a:rPr lang="en-US" altLang="zh-CN" sz="1800" dirty="0" err="1" smtClean="0"/>
              <a:t>Kotlin</a:t>
            </a:r>
            <a:r>
              <a:rPr lang="zh-CN" altLang="en-US" sz="1800" dirty="0" smtClean="0"/>
              <a:t>是这样的</a:t>
            </a:r>
            <a:endParaRPr lang="en-US" altLang="zh-CN" sz="1800" dirty="0" smtClean="0"/>
          </a:p>
          <a:p>
            <a:r>
              <a:rPr lang="en-US" altLang="zh-CN" sz="1800" dirty="0" err="1">
                <a:solidFill>
                  <a:srgbClr val="000000"/>
                </a:solidFill>
              </a:rPr>
              <a:t>view.setOnClickListener</a:t>
            </a:r>
            <a:r>
              <a:rPr lang="en-US" altLang="zh-CN" sz="1800" dirty="0">
                <a:solidFill>
                  <a:srgbClr val="000000"/>
                </a:solidFill>
              </a:rPr>
              <a:t>(</a:t>
            </a:r>
            <a:r>
              <a:rPr lang="en-US" altLang="zh-CN" sz="1800" dirty="0">
                <a:solidFill>
                  <a:srgbClr val="8959A8"/>
                </a:solidFill>
              </a:rPr>
              <a:t>object </a:t>
            </a:r>
            <a:r>
              <a:rPr lang="en-US" altLang="zh-CN" sz="1800" dirty="0">
                <a:solidFill>
                  <a:srgbClr val="000000"/>
                </a:solidFill>
              </a:rPr>
              <a:t>: </a:t>
            </a:r>
            <a:r>
              <a:rPr lang="en-US" altLang="zh-CN" sz="1800" dirty="0" err="1">
                <a:solidFill>
                  <a:srgbClr val="000000"/>
                </a:solidFill>
              </a:rPr>
              <a:t>OnClickListener</a:t>
            </a:r>
            <a:r>
              <a:rPr lang="en-US" altLang="zh-CN" sz="1800" dirty="0">
                <a:solidFill>
                  <a:srgbClr val="000000"/>
                </a:solidFill>
              </a:rPr>
              <a:t> {</a:t>
            </a:r>
            <a:br>
              <a:rPr lang="en-US" altLang="zh-CN" sz="1800" dirty="0">
                <a:solidFill>
                  <a:srgbClr val="000000"/>
                </a:solidFill>
              </a:rPr>
            </a:br>
            <a:r>
              <a:rPr lang="zh-CN" altLang="en-US" sz="1800" dirty="0" smtClean="0">
                <a:solidFill>
                  <a:srgbClr val="000000"/>
                </a:solidFill>
              </a:rPr>
              <a:t>  </a:t>
            </a:r>
            <a:r>
              <a:rPr lang="en-US" altLang="zh-CN" sz="1800" dirty="0" smtClean="0">
                <a:solidFill>
                  <a:srgbClr val="000000"/>
                </a:solidFill>
              </a:rPr>
              <a:t>  </a:t>
            </a:r>
            <a:r>
              <a:rPr lang="en-US" altLang="zh-CN" sz="1800" dirty="0" smtClean="0">
                <a:solidFill>
                  <a:srgbClr val="8959A8"/>
                </a:solidFill>
              </a:rPr>
              <a:t>override </a:t>
            </a:r>
            <a:r>
              <a:rPr lang="en-US" altLang="zh-CN" sz="1800" dirty="0">
                <a:solidFill>
                  <a:srgbClr val="8959A8"/>
                </a:solidFill>
              </a:rPr>
              <a:t>fun </a:t>
            </a:r>
            <a:r>
              <a:rPr lang="en-US" altLang="zh-CN" sz="1800" dirty="0" err="1">
                <a:solidFill>
                  <a:srgbClr val="8E908C"/>
                </a:solidFill>
              </a:rPr>
              <a:t>onClick</a:t>
            </a:r>
            <a:r>
              <a:rPr lang="en-US" altLang="zh-CN" sz="1800" dirty="0">
                <a:solidFill>
                  <a:srgbClr val="F5871F"/>
                </a:solidFill>
              </a:rPr>
              <a:t>(v: View) </a:t>
            </a:r>
            <a:r>
              <a:rPr lang="en-US" altLang="zh-CN" sz="1800" dirty="0">
                <a:solidFill>
                  <a:srgbClr val="4271AE"/>
                </a:solidFill>
              </a:rPr>
              <a:t>{</a:t>
            </a:r>
            <a:br>
              <a:rPr lang="en-US" altLang="zh-CN" sz="1800" dirty="0">
                <a:solidFill>
                  <a:srgbClr val="4271AE"/>
                </a:solidFill>
              </a:rPr>
            </a:br>
            <a:r>
              <a:rPr lang="zh-CN" altLang="en-US" sz="1800" dirty="0" smtClean="0">
                <a:solidFill>
                  <a:srgbClr val="4271AE"/>
                </a:solidFill>
              </a:rPr>
              <a:t>    </a:t>
            </a:r>
            <a:r>
              <a:rPr lang="en-US" altLang="zh-CN" sz="1800" dirty="0" smtClean="0">
                <a:solidFill>
                  <a:srgbClr val="4271AE"/>
                </a:solidFill>
              </a:rPr>
              <a:t> </a:t>
            </a:r>
            <a:r>
              <a:rPr lang="zh-CN" altLang="en-US" sz="1800" dirty="0" smtClean="0">
                <a:solidFill>
                  <a:srgbClr val="4271AE"/>
                </a:solidFill>
              </a:rPr>
              <a:t>    </a:t>
            </a:r>
            <a:r>
              <a:rPr lang="en-US" altLang="zh-CN" sz="1800" dirty="0" err="1" smtClean="0"/>
              <a:t>Log.v</a:t>
            </a:r>
            <a:r>
              <a:rPr lang="en-US" altLang="zh-CN" sz="1800" dirty="0" smtClean="0"/>
              <a:t>(TAG</a:t>
            </a:r>
            <a:r>
              <a:rPr lang="en-US" altLang="zh-CN" sz="1800" dirty="0">
                <a:solidFill>
                  <a:srgbClr val="CC7832"/>
                </a:solidFill>
              </a:rPr>
              <a:t>, </a:t>
            </a:r>
            <a:r>
              <a:rPr lang="en-US" altLang="zh-CN" sz="1800" dirty="0">
                <a:solidFill>
                  <a:srgbClr val="6A8759"/>
                </a:solidFill>
              </a:rPr>
              <a:t>"message"</a:t>
            </a:r>
            <a:r>
              <a:rPr lang="en-US" altLang="zh-CN" sz="1800" dirty="0"/>
              <a:t>)</a:t>
            </a:r>
            <a:r>
              <a:rPr lang="en-US" altLang="zh-CN" sz="1800" dirty="0" smtClean="0">
                <a:solidFill>
                  <a:srgbClr val="000000"/>
                </a:solidFill>
              </a:rPr>
              <a:t>  </a:t>
            </a:r>
          </a:p>
          <a:p>
            <a:pPr marL="0" indent="0">
              <a:buNone/>
            </a:pPr>
            <a:r>
              <a:rPr lang="zh-CN" altLang="en-US" sz="1800" dirty="0">
                <a:solidFill>
                  <a:srgbClr val="000000"/>
                </a:solidFill>
              </a:rPr>
              <a:t> </a:t>
            </a:r>
            <a:r>
              <a:rPr lang="zh-CN" altLang="en-US" sz="1800" dirty="0" smtClean="0">
                <a:solidFill>
                  <a:srgbClr val="000000"/>
                </a:solidFill>
              </a:rPr>
              <a:t>           </a:t>
            </a:r>
            <a:r>
              <a:rPr lang="en-US" altLang="zh-CN" sz="1800" dirty="0" smtClean="0">
                <a:solidFill>
                  <a:srgbClr val="000000"/>
                </a:solidFill>
              </a:rPr>
              <a:t>}</a:t>
            </a:r>
            <a:r>
              <a:rPr lang="en-US" altLang="zh-CN" sz="1800" dirty="0">
                <a:solidFill>
                  <a:srgbClr val="000000"/>
                </a:solidFill>
              </a:rPr>
              <a:t/>
            </a:r>
            <a:br>
              <a:rPr lang="en-US" altLang="zh-CN" sz="1800" dirty="0">
                <a:solidFill>
                  <a:srgbClr val="000000"/>
                </a:solidFill>
              </a:rPr>
            </a:br>
            <a:r>
              <a:rPr lang="zh-CN" altLang="en-US" sz="1800" dirty="0" smtClean="0">
                <a:solidFill>
                  <a:srgbClr val="000000"/>
                </a:solidFill>
              </a:rPr>
              <a:t>       </a:t>
            </a:r>
            <a:r>
              <a:rPr lang="en-US" altLang="zh-CN" sz="1800" dirty="0" smtClean="0">
                <a:solidFill>
                  <a:srgbClr val="000000"/>
                </a:solidFill>
              </a:rPr>
              <a:t>}</a:t>
            </a:r>
            <a:r>
              <a:rPr lang="en-US" altLang="zh-CN" sz="1800" dirty="0" smtClean="0"/>
              <a:t> </a:t>
            </a:r>
          </a:p>
          <a:p>
            <a:r>
              <a:rPr lang="en-US" altLang="zh-CN" sz="1800" dirty="0" err="1" smtClean="0"/>
              <a:t>View.OnClickListener</a:t>
            </a:r>
            <a:r>
              <a:rPr lang="en-US" altLang="zh-CN" sz="1800" dirty="0" smtClean="0"/>
              <a:t> </a:t>
            </a:r>
            <a:r>
              <a:rPr lang="zh-CN" altLang="en-US" sz="1800" dirty="0" smtClean="0"/>
              <a:t>因为只有一</a:t>
            </a:r>
            <a:r>
              <a:rPr lang="zh-CN" altLang="en-US" sz="1800" dirty="0" smtClean="0"/>
              <a:t>个函数方法</a:t>
            </a:r>
            <a:r>
              <a:rPr lang="en-US" altLang="zh-CN" sz="1800" dirty="0" smtClean="0"/>
              <a:t>, </a:t>
            </a:r>
            <a:r>
              <a:rPr lang="zh-CN" altLang="en-US" sz="1800" dirty="0" smtClean="0"/>
              <a:t>该方法只有一个参数于是</a:t>
            </a:r>
            <a:endParaRPr lang="en-US" altLang="zh-CN" sz="1800" dirty="0"/>
          </a:p>
          <a:p>
            <a:r>
              <a:rPr lang="en-US" altLang="zh-CN" sz="1800" dirty="0" err="1">
                <a:solidFill>
                  <a:srgbClr val="000000"/>
                </a:solidFill>
              </a:rPr>
              <a:t>view.setOnClickListener</a:t>
            </a:r>
            <a:r>
              <a:rPr lang="en-US" altLang="zh-CN" sz="1800" dirty="0">
                <a:solidFill>
                  <a:srgbClr val="000000"/>
                </a:solidFill>
              </a:rPr>
              <a:t> </a:t>
            </a:r>
            <a:r>
              <a:rPr lang="en-US" altLang="zh-CN" sz="1800" dirty="0" smtClean="0">
                <a:solidFill>
                  <a:srgbClr val="000000"/>
                </a:solidFill>
              </a:rPr>
              <a:t>{</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"message</a:t>
            </a:r>
            <a:r>
              <a:rPr lang="en-US" altLang="zh-CN" sz="1800" dirty="0" smtClean="0">
                <a:solidFill>
                  <a:srgbClr val="6A8759"/>
                </a:solidFill>
              </a:rPr>
              <a:t>"</a:t>
            </a:r>
            <a:r>
              <a:rPr lang="en-US" altLang="zh-CN" sz="1800" dirty="0" smtClean="0"/>
              <a:t>)</a:t>
            </a:r>
            <a:r>
              <a:rPr lang="en-US" altLang="zh-CN" sz="1800" dirty="0" smtClean="0">
                <a:solidFill>
                  <a:srgbClr val="000000"/>
                </a:solidFill>
              </a:rPr>
              <a:t> </a:t>
            </a:r>
            <a:r>
              <a:rPr lang="en-US" altLang="zh-CN" sz="1800" dirty="0">
                <a:solidFill>
                  <a:srgbClr val="000000"/>
                </a:solidFill>
              </a:rPr>
              <a:t>}</a:t>
            </a:r>
            <a:r>
              <a:rPr lang="en-US" altLang="zh-CN" sz="1800" dirty="0"/>
              <a:t> </a:t>
            </a:r>
            <a:endParaRPr lang="en-US" altLang="zh-CN" sz="1800" dirty="0" smtClean="0"/>
          </a:p>
          <a:p>
            <a:r>
              <a:rPr lang="zh-CN" altLang="en-US" sz="1800" dirty="0" smtClean="0"/>
              <a:t>同样启动</a:t>
            </a:r>
            <a:r>
              <a:rPr lang="zh-CN" altLang="en-US" sz="1800" dirty="0" smtClean="0"/>
              <a:t>一个线程可以这样</a:t>
            </a:r>
            <a:r>
              <a:rPr lang="en-US" altLang="zh-CN" sz="1800" dirty="0" smtClean="0"/>
              <a:t>:</a:t>
            </a:r>
            <a:endParaRPr lang="en-US" altLang="zh-CN" sz="1800" dirty="0"/>
          </a:p>
          <a:p>
            <a:r>
              <a:rPr lang="en-US" altLang="zh-CN" sz="2000" dirty="0"/>
              <a:t>Thread(</a:t>
            </a:r>
            <a:r>
              <a:rPr lang="en-US" altLang="zh-CN" sz="2000" b="1" dirty="0"/>
              <a:t>{</a:t>
            </a:r>
            <a:r>
              <a:rPr lang="en-US" altLang="zh-CN" sz="2000" dirty="0" err="1"/>
              <a:t>Log.v</a:t>
            </a:r>
            <a:r>
              <a:rPr lang="en-US" altLang="zh-CN" sz="2000" dirty="0"/>
              <a:t>(TAG</a:t>
            </a:r>
            <a:r>
              <a:rPr lang="en-US" altLang="zh-CN" sz="2000" dirty="0">
                <a:solidFill>
                  <a:srgbClr val="CC7832"/>
                </a:solidFill>
              </a:rPr>
              <a:t>, </a:t>
            </a:r>
            <a:r>
              <a:rPr lang="en-US" altLang="zh-CN" sz="2000" dirty="0">
                <a:solidFill>
                  <a:srgbClr val="6A8759"/>
                </a:solidFill>
              </a:rPr>
              <a:t>"message"</a:t>
            </a:r>
            <a:r>
              <a:rPr lang="en-US" altLang="zh-CN" sz="2000" dirty="0"/>
              <a:t>)</a:t>
            </a:r>
            <a:r>
              <a:rPr lang="en-US" altLang="zh-CN" sz="2000" b="1" dirty="0"/>
              <a:t>}</a:t>
            </a:r>
            <a:r>
              <a:rPr lang="en-US" altLang="zh-CN" sz="2000" dirty="0"/>
              <a:t>).start() </a:t>
            </a:r>
            <a:endParaRPr lang="zh-CN" altLang="en-US" sz="2000" dirty="0"/>
          </a:p>
        </p:txBody>
      </p:sp>
      <p:sp>
        <p:nvSpPr>
          <p:cNvPr id="4" name="文本框 3"/>
          <p:cNvSpPr txBox="1"/>
          <p:nvPr/>
        </p:nvSpPr>
        <p:spPr>
          <a:xfrm>
            <a:off x="1941816" y="462337"/>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924944"/>
            <a:ext cx="8229600" cy="1143000"/>
          </a:xfrm>
        </p:spPr>
        <p:txBody>
          <a:bodyPr/>
          <a:lstStyle/>
          <a:p>
            <a:r>
              <a:rPr kumimoji="1" lang="zh-CN" altLang="en-US" dirty="0" smtClean="0"/>
              <a:t>四</a:t>
            </a:r>
            <a:r>
              <a:rPr kumimoji="1" lang="en-US" altLang="zh-CN" dirty="0" smtClean="0"/>
              <a:t>	</a:t>
            </a:r>
            <a:r>
              <a:rPr kumimoji="1" lang="zh-CN" altLang="en-US" dirty="0" smtClean="0"/>
              <a:t>空安全</a:t>
            </a:r>
            <a:endParaRPr kumimoji="1" lang="zh-CN" altLang="en-US" dirty="0"/>
          </a:p>
        </p:txBody>
      </p:sp>
    </p:spTree>
    <p:extLst>
      <p:ext uri="{BB962C8B-B14F-4D97-AF65-F5344CB8AC3E}">
        <p14:creationId xmlns:p14="http://schemas.microsoft.com/office/powerpoint/2010/main" val="36128380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530624" cy="346050"/>
          </a:xfrm>
        </p:spPr>
        <p:txBody>
          <a:bodyPr>
            <a:normAutofit fontScale="90000"/>
          </a:bodyPr>
          <a:lstStyle/>
          <a:p>
            <a:pPr algn="l"/>
            <a:r>
              <a:rPr lang="zh-CN" altLang="en-US" sz="2800" dirty="0" smtClean="0"/>
              <a:t>空判断和空安全</a:t>
            </a:r>
            <a:endParaRPr lang="zh-CN" altLang="en-US" sz="2800" dirty="0"/>
          </a:p>
        </p:txBody>
      </p:sp>
      <p:sp>
        <p:nvSpPr>
          <p:cNvPr id="3" name="内容占位符 2"/>
          <p:cNvSpPr>
            <a:spLocks noGrp="1"/>
          </p:cNvSpPr>
          <p:nvPr>
            <p:ph idx="1"/>
          </p:nvPr>
        </p:nvSpPr>
        <p:spPr>
          <a:xfrm>
            <a:off x="457200" y="908720"/>
            <a:ext cx="7787208" cy="5544616"/>
          </a:xfrm>
        </p:spPr>
        <p:txBody>
          <a:bodyPr>
            <a:normAutofit fontScale="92500" lnSpcReduction="10000"/>
          </a:bodyPr>
          <a:lstStyle/>
          <a:p>
            <a:r>
              <a:rPr lang="en-US" altLang="zh-CN" dirty="0" err="1"/>
              <a:t>Kotlin</a:t>
            </a:r>
            <a:r>
              <a:rPr lang="zh-CN" altLang="en-US" dirty="0"/>
              <a:t>的空安全设计对于声明可为空的参数，在使用时要进行空判断处理，有两种处理方式，字段后加</a:t>
            </a:r>
            <a:r>
              <a:rPr lang="en-US" altLang="zh-CN" dirty="0"/>
              <a:t>!!</a:t>
            </a:r>
            <a:r>
              <a:rPr lang="zh-CN" altLang="en-US" dirty="0"/>
              <a:t>像</a:t>
            </a:r>
            <a:r>
              <a:rPr lang="en-US" altLang="zh-CN" dirty="0"/>
              <a:t>Java</a:t>
            </a:r>
            <a:r>
              <a:rPr lang="zh-CN" altLang="en-US" dirty="0"/>
              <a:t>一样抛出空异常，另一种字段后加</a:t>
            </a:r>
            <a:r>
              <a:rPr lang="en-US" altLang="zh-CN" dirty="0"/>
              <a:t>?</a:t>
            </a:r>
            <a:r>
              <a:rPr lang="zh-CN" altLang="en-US" dirty="0"/>
              <a:t>可不做处理返回值为 </a:t>
            </a:r>
            <a:r>
              <a:rPr lang="en-US" altLang="zh-CN" dirty="0"/>
              <a:t>null</a:t>
            </a:r>
            <a:r>
              <a:rPr lang="zh-CN" altLang="en-US" dirty="0"/>
              <a:t>或配合</a:t>
            </a:r>
            <a:r>
              <a:rPr lang="en-US" altLang="zh-CN" dirty="0"/>
              <a:t>?:</a:t>
            </a:r>
            <a:r>
              <a:rPr lang="zh-CN" altLang="en-US" dirty="0"/>
              <a:t>做空判断</a:t>
            </a:r>
            <a:r>
              <a:rPr lang="zh-CN" altLang="en-US" dirty="0" smtClean="0"/>
              <a:t>处理</a:t>
            </a:r>
            <a:endParaRPr lang="en-US" altLang="zh-CN" dirty="0" smtClean="0"/>
          </a:p>
          <a:p>
            <a:endParaRPr lang="en-US" altLang="zh-CN" sz="2000" dirty="0" smtClean="0">
              <a:solidFill>
                <a:srgbClr val="808080"/>
              </a:solidFill>
            </a:endParaRPr>
          </a:p>
          <a:p>
            <a:r>
              <a:rPr lang="en-US" altLang="zh-CN" sz="2000" dirty="0" smtClean="0">
                <a:solidFill>
                  <a:srgbClr val="808080"/>
                </a:solidFill>
              </a:rPr>
              <a:t>//</a:t>
            </a:r>
            <a:r>
              <a:rPr lang="zh-CN" altLang="en-US" sz="2000" dirty="0">
                <a:solidFill>
                  <a:srgbClr val="808080"/>
                </a:solidFill>
                <a:latin typeface="宋体"/>
              </a:rPr>
              <a:t>类型后面加</a:t>
            </a:r>
            <a:r>
              <a:rPr lang="en-US" altLang="zh-CN" sz="2000" dirty="0">
                <a:solidFill>
                  <a:srgbClr val="808080"/>
                </a:solidFill>
              </a:rPr>
              <a:t>?</a:t>
            </a:r>
            <a:r>
              <a:rPr lang="zh-CN" altLang="en-US" sz="2000" dirty="0">
                <a:solidFill>
                  <a:srgbClr val="808080"/>
                </a:solidFill>
                <a:latin typeface="宋体"/>
              </a:rPr>
              <a:t>表示可为空</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i="1" dirty="0">
                <a:solidFill>
                  <a:srgbClr val="9876AA"/>
                </a:solidFill>
              </a:rPr>
              <a:t>age</a:t>
            </a:r>
            <a:r>
              <a:rPr lang="en-US" altLang="zh-CN" sz="2000" dirty="0"/>
              <a:t>: String? = </a:t>
            </a:r>
            <a:r>
              <a:rPr lang="en-US" altLang="zh-CN" sz="2000" dirty="0">
                <a:solidFill>
                  <a:srgbClr val="6A8759"/>
                </a:solidFill>
              </a:rPr>
              <a:t>"</a:t>
            </a:r>
            <a:r>
              <a:rPr lang="en-US" altLang="zh-CN" sz="2000" dirty="0" smtClean="0">
                <a:solidFill>
                  <a:srgbClr val="6A8759"/>
                </a:solidFill>
              </a:rPr>
              <a:t>23”</a:t>
            </a:r>
          </a:p>
          <a:p>
            <a:endParaRPr lang="en-US" altLang="zh-CN" sz="2000" dirty="0" smtClean="0">
              <a:solidFill>
                <a:srgbClr val="6A8759"/>
              </a:solidFill>
            </a:endParaRPr>
          </a:p>
          <a:p>
            <a:r>
              <a:rPr lang="en-US" altLang="zh-CN" sz="2000" dirty="0" smtClean="0">
                <a:solidFill>
                  <a:srgbClr val="6A8759"/>
                </a:solidFill>
              </a:rPr>
              <a:t>//</a:t>
            </a:r>
            <a:r>
              <a:rPr lang="zh-CN" altLang="en-US" sz="2000" dirty="0" smtClean="0">
                <a:solidFill>
                  <a:srgbClr val="6A8759"/>
                </a:solidFill>
              </a:rPr>
              <a:t>编译不通过</a:t>
            </a:r>
            <a:r>
              <a:rPr lang="en-US" altLang="zh-CN" sz="2000" dirty="0" smtClean="0">
                <a:solidFill>
                  <a:srgbClr val="6A8759"/>
                </a:solidFill>
              </a:rPr>
              <a:t>,</a:t>
            </a:r>
            <a:r>
              <a:rPr lang="zh-CN" altLang="en-US" sz="2000" dirty="0" smtClean="0">
                <a:solidFill>
                  <a:srgbClr val="6A8759"/>
                </a:solidFill>
              </a:rPr>
              <a:t> 因为</a:t>
            </a:r>
            <a:r>
              <a:rPr lang="en-US" altLang="zh-CN" sz="2000" dirty="0" smtClean="0">
                <a:solidFill>
                  <a:srgbClr val="6A8759"/>
                </a:solidFill>
              </a:rPr>
              <a:t>age</a:t>
            </a:r>
            <a:r>
              <a:rPr lang="zh-CN" altLang="en-US" sz="2000" dirty="0" smtClean="0">
                <a:solidFill>
                  <a:srgbClr val="6A8759"/>
                </a:solidFill>
              </a:rPr>
              <a:t>可能为空</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 </a:t>
            </a:r>
            <a:r>
              <a:rPr lang="en-US" altLang="zh-CN" sz="2000" dirty="0"/>
              <a:t>= </a:t>
            </a:r>
            <a:r>
              <a:rPr lang="en-US" altLang="zh-CN" sz="2000" i="1" dirty="0" err="1" smtClean="0">
                <a:solidFill>
                  <a:srgbClr val="9876AA"/>
                </a:solidFill>
              </a:rPr>
              <a:t>age</a:t>
            </a:r>
            <a:r>
              <a:rPr lang="en-US" altLang="zh-CN" sz="2000" dirty="0" err="1" smtClean="0"/>
              <a:t>.</a:t>
            </a:r>
            <a:r>
              <a:rPr lang="en-US" altLang="zh-CN" sz="2000" i="1" dirty="0" err="1" smtClean="0">
                <a:solidFill>
                  <a:srgbClr val="FFC66D"/>
                </a:solidFill>
              </a:rPr>
              <a:t>toInt</a:t>
            </a:r>
            <a:r>
              <a:rPr lang="en-US" altLang="zh-CN" sz="2000" dirty="0" smtClean="0"/>
              <a:t>()</a:t>
            </a:r>
          </a:p>
          <a:p>
            <a:r>
              <a:rPr lang="en-US" altLang="zh-CN" sz="2000" dirty="0"/>
              <a:t/>
            </a:r>
            <a:br>
              <a:rPr lang="en-US" altLang="zh-CN" sz="2000" dirty="0"/>
            </a:br>
            <a:r>
              <a:rPr lang="en-US" altLang="zh-CN" sz="2000" dirty="0" smtClean="0">
                <a:solidFill>
                  <a:srgbClr val="808080"/>
                </a:solidFill>
              </a:rPr>
              <a:t>//</a:t>
            </a:r>
            <a:r>
              <a:rPr lang="zh-CN" altLang="en-US" sz="2000" dirty="0" smtClean="0">
                <a:solidFill>
                  <a:srgbClr val="808080"/>
                </a:solidFill>
                <a:latin typeface="宋体"/>
              </a:rPr>
              <a:t>对</a:t>
            </a:r>
            <a:r>
              <a:rPr lang="en-US" altLang="zh-CN" sz="2000" dirty="0" smtClean="0">
                <a:solidFill>
                  <a:srgbClr val="808080"/>
                </a:solidFill>
                <a:latin typeface="宋体"/>
              </a:rPr>
              <a:t>age</a:t>
            </a:r>
            <a:r>
              <a:rPr lang="zh-CN" altLang="en-US" sz="2000" dirty="0" smtClean="0">
                <a:solidFill>
                  <a:srgbClr val="808080"/>
                </a:solidFill>
                <a:latin typeface="宋体"/>
              </a:rPr>
              <a:t>空判断</a:t>
            </a:r>
            <a:r>
              <a:rPr lang="en-US" altLang="zh-CN" sz="2000" dirty="0" smtClean="0">
                <a:solidFill>
                  <a:srgbClr val="808080"/>
                </a:solidFill>
                <a:latin typeface="宋体"/>
              </a:rPr>
              <a:t>,</a:t>
            </a:r>
            <a:r>
              <a:rPr lang="zh-CN" altLang="en-US" sz="2000" dirty="0" smtClean="0">
                <a:solidFill>
                  <a:srgbClr val="808080"/>
                </a:solidFill>
                <a:latin typeface="宋体"/>
              </a:rPr>
              <a:t>不为空则执行</a:t>
            </a:r>
            <a:r>
              <a:rPr lang="en-US" altLang="zh-CN" sz="2000" dirty="0" err="1" smtClean="0">
                <a:solidFill>
                  <a:srgbClr val="808080"/>
                </a:solidFill>
                <a:latin typeface="宋体"/>
              </a:rPr>
              <a:t>toInt</a:t>
            </a:r>
            <a:r>
              <a:rPr lang="en-US" altLang="zh-CN" sz="2000" dirty="0" smtClean="0">
                <a:solidFill>
                  <a:srgbClr val="808080"/>
                </a:solidFill>
                <a:latin typeface="宋体"/>
              </a:rPr>
              <a:t>()</a:t>
            </a:r>
            <a:r>
              <a:rPr lang="zh-CN" altLang="en-US" sz="2000" dirty="0" smtClean="0">
                <a:solidFill>
                  <a:srgbClr val="808080"/>
                </a:solidFill>
                <a:latin typeface="宋体"/>
              </a:rPr>
              <a:t>返回给</a:t>
            </a:r>
            <a:r>
              <a:rPr lang="en-US" altLang="zh-CN" sz="2000" dirty="0" smtClean="0">
                <a:solidFill>
                  <a:srgbClr val="808080"/>
                </a:solidFill>
                <a:latin typeface="宋体"/>
              </a:rPr>
              <a:t>ages1</a:t>
            </a:r>
            <a:r>
              <a:rPr lang="zh-CN" altLang="en-US" sz="2000" dirty="0" smtClean="0">
                <a:solidFill>
                  <a:srgbClr val="808080"/>
                </a:solidFill>
                <a:latin typeface="宋体"/>
              </a:rPr>
              <a:t> 否则返回空</a:t>
            </a:r>
            <a:r>
              <a:rPr lang="en-US" altLang="zh-CN" sz="2000" dirty="0">
                <a:solidFill>
                  <a:srgbClr val="808080"/>
                </a:solidFill>
              </a:rPr>
              <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ages1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smtClean="0"/>
              <a:t>()</a:t>
            </a:r>
          </a:p>
          <a:p>
            <a:endParaRPr lang="en-US" altLang="zh-CN" sz="2000" dirty="0" smtClean="0">
              <a:solidFill>
                <a:srgbClr val="6A8759"/>
              </a:solidFill>
            </a:endParaRPr>
          </a:p>
          <a:p>
            <a:r>
              <a:rPr lang="en-US" altLang="zh-CN" sz="2000" dirty="0" smtClean="0">
                <a:solidFill>
                  <a:srgbClr val="808080"/>
                </a:solidFill>
              </a:rPr>
              <a:t>//</a:t>
            </a:r>
            <a:r>
              <a:rPr lang="zh-CN" altLang="en-US" sz="2000" dirty="0">
                <a:solidFill>
                  <a:srgbClr val="808080"/>
                </a:solidFill>
                <a:latin typeface="宋体"/>
              </a:rPr>
              <a:t>抛出空指针异常</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i="1" dirty="0" smtClean="0">
                <a:solidFill>
                  <a:srgbClr val="9876AA"/>
                </a:solidFill>
              </a:rPr>
              <a:t>ages2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smtClean="0"/>
              <a:t>()</a:t>
            </a:r>
            <a:r>
              <a:rPr lang="en-US" altLang="zh-CN" sz="2000" dirty="0"/>
              <a:t/>
            </a:r>
            <a:br>
              <a:rPr lang="en-US" altLang="zh-CN" sz="2000" dirty="0"/>
            </a:br>
            <a:endParaRPr lang="en-US" altLang="zh-CN" sz="2000" dirty="0" smtClean="0"/>
          </a:p>
          <a:p>
            <a:r>
              <a:rPr lang="en-US" altLang="zh-CN" sz="2000" dirty="0" smtClean="0">
                <a:solidFill>
                  <a:srgbClr val="808080"/>
                </a:solidFill>
              </a:rPr>
              <a:t>//</a:t>
            </a:r>
            <a:r>
              <a:rPr lang="en-US" altLang="zh-CN" sz="2000" dirty="0">
                <a:solidFill>
                  <a:srgbClr val="808080"/>
                </a:solidFill>
              </a:rPr>
              <a:t>age</a:t>
            </a:r>
            <a:r>
              <a:rPr lang="zh-CN" altLang="en-US" sz="2000" dirty="0">
                <a:solidFill>
                  <a:srgbClr val="808080"/>
                </a:solidFill>
                <a:latin typeface="宋体"/>
              </a:rPr>
              <a:t>为空返回</a:t>
            </a:r>
            <a:r>
              <a:rPr lang="en-US" altLang="zh-CN" sz="2000" dirty="0">
                <a:solidFill>
                  <a:srgbClr val="808080"/>
                </a:solidFill>
              </a:rPr>
              <a:t>-1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smtClean="0">
                <a:solidFill>
                  <a:srgbClr val="9876AA"/>
                </a:solidFill>
              </a:rPr>
              <a:t>ages3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 ?: -</a:t>
            </a:r>
            <a:r>
              <a:rPr lang="en-US" altLang="zh-CN" sz="2000" dirty="0" smtClean="0">
                <a:solidFill>
                  <a:srgbClr val="6897BB"/>
                </a:solidFill>
              </a:rPr>
              <a:t>1</a:t>
            </a:r>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924944"/>
            <a:ext cx="8229600" cy="1143000"/>
          </a:xfrm>
        </p:spPr>
        <p:txBody>
          <a:bodyPr/>
          <a:lstStyle/>
          <a:p>
            <a:r>
              <a:rPr kumimoji="1" lang="zh-CN" altLang="en-US" dirty="0" smtClean="0"/>
              <a:t>五</a:t>
            </a:r>
            <a:r>
              <a:rPr kumimoji="1" lang="en-US" altLang="zh-CN" dirty="0" smtClean="0"/>
              <a:t>	</a:t>
            </a:r>
            <a:r>
              <a:rPr kumimoji="1" lang="zh-CN" altLang="en-US" dirty="0" smtClean="0"/>
              <a:t>委托属性</a:t>
            </a:r>
            <a:endParaRPr kumimoji="1" lang="zh-CN" altLang="en-US" dirty="0"/>
          </a:p>
        </p:txBody>
      </p:sp>
    </p:spTree>
    <p:extLst>
      <p:ext uri="{BB962C8B-B14F-4D97-AF65-F5344CB8AC3E}">
        <p14:creationId xmlns:p14="http://schemas.microsoft.com/office/powerpoint/2010/main" val="1549103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996952"/>
            <a:ext cx="8229600" cy="1143000"/>
          </a:xfrm>
        </p:spPr>
        <p:txBody>
          <a:bodyPr/>
          <a:lstStyle/>
          <a:p>
            <a:r>
              <a:rPr lang="en-US" altLang="zh-CN" dirty="0" err="1"/>
              <a:t>Kotlin</a:t>
            </a:r>
            <a:r>
              <a:rPr lang="zh-CN" altLang="en-US" dirty="0"/>
              <a:t>基础</a:t>
            </a:r>
            <a:endParaRPr lang="en-US" altLang="zh-CN"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Tree>
    <p:extLst>
      <p:ext uri="{BB962C8B-B14F-4D97-AF65-F5344CB8AC3E}">
        <p14:creationId xmlns:p14="http://schemas.microsoft.com/office/powerpoint/2010/main" val="3625967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386608" cy="346050"/>
          </a:xfrm>
        </p:spPr>
        <p:txBody>
          <a:bodyPr>
            <a:normAutofit fontScale="90000"/>
          </a:bodyPr>
          <a:lstStyle/>
          <a:p>
            <a:pPr algn="l"/>
            <a:r>
              <a:rPr lang="en-US" altLang="zh-CN" sz="2400" dirty="0" smtClean="0"/>
              <a:t>1 </a:t>
            </a:r>
            <a:r>
              <a:rPr lang="en-US" altLang="zh-CN" sz="2400" dirty="0" smtClean="0"/>
              <a:t>  </a:t>
            </a:r>
            <a:r>
              <a:rPr lang="zh-CN" altLang="en-US" sz="2400" dirty="0" smtClean="0"/>
              <a:t>常用</a:t>
            </a:r>
            <a:r>
              <a:rPr lang="zh-CN" altLang="en-US" sz="2400" dirty="0" smtClean="0"/>
              <a:t>委托</a:t>
            </a:r>
            <a:r>
              <a:rPr lang="zh-CN" altLang="en-US" sz="2400" dirty="0"/>
              <a:t>属性 </a:t>
            </a:r>
            <a:endParaRPr lang="zh-CN" altLang="en-US" sz="2800" dirty="0"/>
          </a:p>
        </p:txBody>
      </p:sp>
      <p:sp>
        <p:nvSpPr>
          <p:cNvPr id="3" name="内容占位符 2"/>
          <p:cNvSpPr>
            <a:spLocks noGrp="1"/>
          </p:cNvSpPr>
          <p:nvPr>
            <p:ph idx="1"/>
          </p:nvPr>
        </p:nvSpPr>
        <p:spPr>
          <a:xfrm>
            <a:off x="457200" y="908720"/>
            <a:ext cx="7715200" cy="5832648"/>
          </a:xfrm>
        </p:spPr>
        <p:txBody>
          <a:bodyPr>
            <a:normAutofit lnSpcReduction="10000"/>
          </a:bodyPr>
          <a:lstStyle/>
          <a:p>
            <a:pPr marL="182563" indent="-95250"/>
            <a:r>
              <a:rPr lang="en-US" altLang="zh-CN" sz="1800" dirty="0" smtClean="0"/>
              <a:t>Android</a:t>
            </a:r>
            <a:r>
              <a:rPr lang="zh-CN" altLang="en-US" sz="1800" dirty="0" smtClean="0"/>
              <a:t>开发中经常使用一些不可变属性</a:t>
            </a:r>
            <a:r>
              <a:rPr lang="en-US" altLang="zh-CN" sz="1800" dirty="0" smtClean="0"/>
              <a:t>,</a:t>
            </a:r>
            <a:r>
              <a:rPr lang="zh-CN" altLang="en-US" sz="1800" dirty="0" smtClean="0"/>
              <a:t> </a:t>
            </a:r>
            <a:r>
              <a:rPr lang="en-US" altLang="zh-CN" sz="1800" dirty="0" smtClean="0"/>
              <a:t>java</a:t>
            </a:r>
            <a:r>
              <a:rPr lang="zh-CN" altLang="en-US" sz="1800" dirty="0" smtClean="0"/>
              <a:t>使用</a:t>
            </a:r>
            <a:r>
              <a:rPr lang="en-US" altLang="zh-CN" sz="1800" dirty="0" smtClean="0"/>
              <a:t>final</a:t>
            </a:r>
            <a:r>
              <a:rPr lang="zh-CN" altLang="en-US" sz="1800" dirty="0" smtClean="0"/>
              <a:t>修饰</a:t>
            </a:r>
            <a:r>
              <a:rPr lang="en-US" altLang="zh-CN" sz="1800" dirty="0" smtClean="0"/>
              <a:t>,</a:t>
            </a:r>
            <a:r>
              <a:rPr lang="zh-CN" altLang="en-US" sz="1800" dirty="0" smtClean="0"/>
              <a:t> </a:t>
            </a:r>
            <a:r>
              <a:rPr lang="en-US" altLang="zh-CN" sz="1800" dirty="0" err="1" smtClean="0"/>
              <a:t>kotlin</a:t>
            </a:r>
            <a:r>
              <a:rPr lang="zh-CN" altLang="en-US" sz="1800" dirty="0" smtClean="0"/>
              <a:t>则使用</a:t>
            </a:r>
            <a:r>
              <a:rPr lang="en-US" altLang="zh-CN" sz="1800" dirty="0" smtClean="0"/>
              <a:t>val.</a:t>
            </a:r>
            <a:r>
              <a:rPr lang="zh-CN" altLang="en-US" sz="1800" dirty="0" smtClean="0"/>
              <a:t>  但是</a:t>
            </a:r>
            <a:r>
              <a:rPr lang="en-US" altLang="zh-CN" sz="1800" dirty="0" smtClean="0"/>
              <a:t>android</a:t>
            </a:r>
            <a:r>
              <a:rPr lang="zh-CN" altLang="en-US" sz="1800" dirty="0" smtClean="0"/>
              <a:t>中很多的类如</a:t>
            </a:r>
            <a:r>
              <a:rPr lang="en-US" altLang="zh-CN" sz="1800" dirty="0" smtClean="0"/>
              <a:t>Activity,</a:t>
            </a:r>
            <a:r>
              <a:rPr lang="zh-CN" altLang="en-US" sz="1800" dirty="0" smtClean="0"/>
              <a:t>  </a:t>
            </a:r>
            <a:r>
              <a:rPr lang="en-US" altLang="zh-CN" sz="1800" dirty="0" err="1" smtClean="0"/>
              <a:t>Applicatin</a:t>
            </a:r>
            <a:r>
              <a:rPr lang="zh-CN" altLang="en-US" sz="1800" dirty="0" smtClean="0"/>
              <a:t>需要在</a:t>
            </a:r>
            <a:r>
              <a:rPr lang="en-US" altLang="zh-CN" sz="1800" dirty="0" err="1" smtClean="0"/>
              <a:t>onCreate</a:t>
            </a:r>
            <a:r>
              <a:rPr lang="en-US" altLang="zh-CN" sz="1800" dirty="0" smtClean="0"/>
              <a:t>()</a:t>
            </a:r>
            <a:r>
              <a:rPr lang="zh-CN" altLang="en-US" sz="1800" dirty="0" smtClean="0"/>
              <a:t>之后需要初始化</a:t>
            </a:r>
            <a:r>
              <a:rPr lang="en-US" altLang="zh-CN" sz="1800" dirty="0" smtClean="0"/>
              <a:t>,</a:t>
            </a:r>
            <a:r>
              <a:rPr lang="zh-CN" altLang="en-US" sz="1800" dirty="0" smtClean="0"/>
              <a:t> 比如一个</a:t>
            </a:r>
            <a:r>
              <a:rPr lang="en-US" altLang="zh-CN" sz="1800" dirty="0" smtClean="0"/>
              <a:t>activity</a:t>
            </a:r>
            <a:r>
              <a:rPr lang="zh-CN" altLang="en-US" sz="1800" dirty="0" smtClean="0"/>
              <a:t>中的</a:t>
            </a:r>
            <a:r>
              <a:rPr lang="en-US" altLang="zh-CN" sz="1800" dirty="0" err="1" smtClean="0"/>
              <a:t>TextView</a:t>
            </a:r>
            <a:r>
              <a:rPr lang="zh-CN" altLang="en-US" sz="1800" dirty="0" smtClean="0"/>
              <a:t> 需要</a:t>
            </a:r>
            <a:r>
              <a:rPr lang="en-US" altLang="zh-CN" sz="1800" dirty="0" err="1" smtClean="0"/>
              <a:t>setContentView</a:t>
            </a:r>
            <a:r>
              <a:rPr lang="zh-CN" altLang="en-US" sz="1800" dirty="0" smtClean="0"/>
              <a:t>之后才能</a:t>
            </a:r>
            <a:r>
              <a:rPr lang="en-US" altLang="zh-CN" sz="1800" dirty="0" err="1" smtClean="0"/>
              <a:t>findViewById</a:t>
            </a:r>
            <a:r>
              <a:rPr lang="en-US" altLang="zh-CN" sz="1800" dirty="0" smtClean="0"/>
              <a:t>.</a:t>
            </a:r>
            <a:r>
              <a:rPr lang="zh-CN" altLang="en-US" sz="1800" dirty="0" smtClean="0"/>
              <a:t>  于是在</a:t>
            </a:r>
            <a:r>
              <a:rPr lang="en-US" altLang="zh-CN" sz="1800" dirty="0" err="1" smtClean="0"/>
              <a:t>kotlin</a:t>
            </a:r>
            <a:r>
              <a:rPr lang="zh-CN" altLang="en-US" sz="1800" dirty="0" smtClean="0"/>
              <a:t>中就可以使用委托属性进行延时加载</a:t>
            </a:r>
            <a:r>
              <a:rPr lang="en-US" altLang="zh-CN" sz="1800" dirty="0" smtClean="0"/>
              <a:t>.</a:t>
            </a:r>
            <a:r>
              <a:rPr lang="zh-CN" altLang="en-US" sz="1800" dirty="0" smtClean="0"/>
              <a:t> 用到时加载如下</a:t>
            </a:r>
            <a:r>
              <a:rPr lang="en-US" altLang="zh-CN" sz="1800" dirty="0" smtClean="0"/>
              <a:t>:</a:t>
            </a:r>
            <a:endParaRPr lang="en-US" altLang="zh-CN" sz="1800" dirty="0"/>
          </a:p>
          <a:p>
            <a:r>
              <a:rPr lang="en-US" altLang="zh-CN" sz="1800" dirty="0">
                <a:solidFill>
                  <a:srgbClr val="CC7832"/>
                </a:solidFill>
              </a:rPr>
              <a:t>class </a:t>
            </a:r>
            <a:r>
              <a:rPr lang="en-US" altLang="zh-CN" sz="1800" dirty="0" err="1"/>
              <a:t>MainActivity</a:t>
            </a:r>
            <a:r>
              <a:rPr lang="en-US" altLang="zh-CN" sz="1800" dirty="0"/>
              <a:t> : Activity() </a:t>
            </a:r>
            <a:r>
              <a:rPr lang="en-US" altLang="zh-CN" sz="1800" dirty="0" smtClean="0"/>
              <a:t>{</a:t>
            </a:r>
            <a:br>
              <a:rPr lang="en-US" altLang="zh-CN" sz="1800" dirty="0" smtClean="0"/>
            </a:br>
            <a:r>
              <a:rPr lang="en-US" altLang="zh-CN" sz="1800" dirty="0" smtClean="0"/>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mFirstTV</a:t>
            </a:r>
            <a:r>
              <a:rPr lang="en-US" altLang="zh-CN" sz="1800" dirty="0">
                <a:solidFill>
                  <a:srgbClr val="9876AA"/>
                </a:solidFill>
              </a:rPr>
              <a:t> </a:t>
            </a:r>
            <a:r>
              <a:rPr lang="en-US" altLang="zh-CN" sz="1800" dirty="0">
                <a:solidFill>
                  <a:srgbClr val="CC7832"/>
                </a:solidFill>
              </a:rPr>
              <a:t>by </a:t>
            </a:r>
            <a:r>
              <a:rPr lang="en-US" altLang="zh-CN" sz="1800" i="1" dirty="0"/>
              <a:t>lazy </a:t>
            </a:r>
            <a:r>
              <a:rPr lang="en-US" altLang="zh-CN" sz="1800" b="1" dirty="0"/>
              <a:t>{ </a:t>
            </a:r>
            <a:r>
              <a:rPr lang="en-US" altLang="zh-CN" sz="1800" dirty="0" err="1"/>
              <a:t>findViewById</a:t>
            </a:r>
            <a:r>
              <a:rPr lang="en-US" altLang="zh-CN" sz="1800" dirty="0"/>
              <a:t>(</a:t>
            </a:r>
            <a:r>
              <a:rPr lang="en-US" altLang="zh-CN" sz="1800" dirty="0" err="1"/>
              <a:t>R.id.</a:t>
            </a:r>
            <a:r>
              <a:rPr lang="en-US" altLang="zh-CN" sz="1800" i="1" dirty="0" err="1">
                <a:solidFill>
                  <a:srgbClr val="9876AA"/>
                </a:solidFill>
              </a:rPr>
              <a:t>tv_first</a:t>
            </a:r>
            <a:r>
              <a:rPr lang="en-US" altLang="zh-CN" sz="1800" dirty="0"/>
              <a:t>) </a:t>
            </a:r>
            <a:r>
              <a:rPr lang="en-US" altLang="zh-CN" sz="1800" dirty="0">
                <a:solidFill>
                  <a:srgbClr val="CC7832"/>
                </a:solidFill>
              </a:rPr>
              <a:t>as </a:t>
            </a:r>
            <a:r>
              <a:rPr lang="en-US" altLang="zh-CN" sz="1800" dirty="0" err="1"/>
              <a:t>TextView</a:t>
            </a:r>
            <a:r>
              <a:rPr lang="en-US" altLang="zh-CN" sz="1800" dirty="0"/>
              <a:t> </a:t>
            </a:r>
            <a:r>
              <a:rPr lang="en-US" altLang="zh-CN" sz="1800" b="1" dirty="0"/>
              <a:t>}</a:t>
            </a:r>
            <a:r>
              <a:rPr lang="en-US" altLang="zh-CN" sz="1800" dirty="0"/>
              <a:t/>
            </a:r>
            <a:br>
              <a:rPr lang="en-US" altLang="zh-CN" sz="1800" dirty="0"/>
            </a:br>
            <a:r>
              <a:rPr lang="en-US" altLang="zh-CN" sz="1800" dirty="0"/>
              <a:t>    </a:t>
            </a:r>
            <a:r>
              <a:rPr lang="zh-CN" altLang="en-US" sz="1800" dirty="0"/>
              <a:t>    </a:t>
            </a:r>
            <a:r>
              <a:rPr lang="en-US" altLang="zh-CN" sz="1800" dirty="0">
                <a:solidFill>
                  <a:srgbClr val="CC7832"/>
                </a:solidFill>
              </a:rPr>
              <a:t>override fun </a:t>
            </a:r>
            <a:r>
              <a:rPr lang="en-US" altLang="zh-CN" sz="1800" dirty="0" err="1">
                <a:solidFill>
                  <a:srgbClr val="FFC66D"/>
                </a:solidFill>
              </a:rPr>
              <a:t>onCreate</a:t>
            </a:r>
            <a:r>
              <a:rPr lang="en-US" altLang="zh-CN" sz="1800" dirty="0"/>
              <a:t>(</a:t>
            </a:r>
            <a:r>
              <a:rPr lang="en-US" altLang="zh-CN" sz="1800" dirty="0" err="1"/>
              <a:t>savedInstanceState</a:t>
            </a:r>
            <a:r>
              <a:rPr lang="en-US" altLang="zh-CN" sz="1800" dirty="0"/>
              <a:t>: Bundle?) {</a:t>
            </a:r>
            <a:br>
              <a:rPr lang="en-US" altLang="zh-CN" sz="1800" dirty="0"/>
            </a:br>
            <a:r>
              <a:rPr lang="en-US" altLang="zh-CN" sz="1800" dirty="0"/>
              <a:t>     </a:t>
            </a:r>
            <a:r>
              <a:rPr lang="zh-CN" altLang="en-US" sz="1800" dirty="0"/>
              <a:t>      </a:t>
            </a:r>
            <a:r>
              <a:rPr lang="en-US" altLang="zh-CN" sz="1800" dirty="0"/>
              <a:t>   </a:t>
            </a:r>
            <a:r>
              <a:rPr lang="en-US" altLang="zh-CN" sz="1800" dirty="0" err="1">
                <a:solidFill>
                  <a:srgbClr val="CC7832"/>
                </a:solidFill>
              </a:rPr>
              <a:t>super</a:t>
            </a:r>
            <a:r>
              <a:rPr lang="en-US" altLang="zh-CN" sz="1800" dirty="0" err="1"/>
              <a:t>.onCreate</a:t>
            </a:r>
            <a:r>
              <a:rPr lang="en-US" altLang="zh-CN" sz="1800" dirty="0"/>
              <a:t>(</a:t>
            </a:r>
            <a:r>
              <a:rPr lang="en-US" altLang="zh-CN" sz="1800" dirty="0" err="1"/>
              <a:t>savedInstanceState</a:t>
            </a:r>
            <a:r>
              <a:rPr lang="en-US" altLang="zh-CN" sz="1800" dirty="0"/>
              <a:t>)</a:t>
            </a:r>
            <a:br>
              <a:rPr lang="en-US" altLang="zh-CN" sz="1800" dirty="0"/>
            </a:br>
            <a:r>
              <a:rPr lang="en-US" altLang="zh-CN" sz="1800" dirty="0"/>
              <a:t>      </a:t>
            </a:r>
            <a:r>
              <a:rPr lang="zh-CN" altLang="en-US" sz="1800" dirty="0"/>
              <a:t>      </a:t>
            </a:r>
            <a:r>
              <a:rPr lang="en-US" altLang="zh-CN" sz="1800" dirty="0"/>
              <a:t>  </a:t>
            </a:r>
            <a:r>
              <a:rPr lang="en-US" altLang="zh-CN" sz="1800" dirty="0" err="1"/>
              <a:t>setContentView</a:t>
            </a:r>
            <a:r>
              <a:rPr lang="en-US" altLang="zh-CN" sz="1800" dirty="0"/>
              <a:t>(</a:t>
            </a:r>
            <a:r>
              <a:rPr lang="en-US" altLang="zh-CN" sz="1800" dirty="0" err="1"/>
              <a:t>R.layout.</a:t>
            </a:r>
            <a:r>
              <a:rPr lang="en-US" altLang="zh-CN" sz="1800" i="1" dirty="0" err="1">
                <a:solidFill>
                  <a:srgbClr val="9876AA"/>
                </a:solidFill>
              </a:rPr>
              <a:t>activity_main</a:t>
            </a:r>
            <a:r>
              <a:rPr lang="en-US" altLang="zh-CN" sz="1800" dirty="0"/>
              <a:t>)</a:t>
            </a:r>
            <a:br>
              <a:rPr lang="en-US" altLang="zh-CN" sz="1800" dirty="0"/>
            </a:br>
            <a:r>
              <a:rPr lang="zh-CN" altLang="en-US" sz="1800" dirty="0"/>
              <a:t>    </a:t>
            </a:r>
            <a:r>
              <a:rPr lang="en-US" altLang="zh-CN" sz="1800" dirty="0">
                <a:solidFill>
                  <a:srgbClr val="808080"/>
                </a:solidFill>
              </a:rPr>
              <a:t>//       </a:t>
            </a:r>
            <a:r>
              <a:rPr lang="en-US" altLang="zh-CN" sz="1800" dirty="0" err="1">
                <a:solidFill>
                  <a:srgbClr val="808080"/>
                </a:solidFill>
              </a:rPr>
              <a:t>mFirstTV</a:t>
            </a:r>
            <a:r>
              <a:rPr lang="en-US" altLang="zh-CN" sz="1800" dirty="0">
                <a:solidFill>
                  <a:srgbClr val="808080"/>
                </a:solidFill>
              </a:rPr>
              <a:t> = </a:t>
            </a:r>
            <a:r>
              <a:rPr lang="en-US" altLang="zh-CN" sz="1800" dirty="0" err="1">
                <a:solidFill>
                  <a:srgbClr val="808080"/>
                </a:solidFill>
              </a:rPr>
              <a:t>findViewById</a:t>
            </a:r>
            <a:r>
              <a:rPr lang="en-US" altLang="zh-CN" sz="1800" dirty="0">
                <a:solidFill>
                  <a:srgbClr val="808080"/>
                </a:solidFill>
              </a:rPr>
              <a:t>(</a:t>
            </a:r>
            <a:r>
              <a:rPr lang="en-US" altLang="zh-CN" sz="1800" dirty="0" err="1">
                <a:solidFill>
                  <a:srgbClr val="808080"/>
                </a:solidFill>
              </a:rPr>
              <a:t>R.id.tv_first</a:t>
            </a:r>
            <a:r>
              <a:rPr lang="en-US" altLang="zh-CN" sz="1800" dirty="0">
                <a:solidFill>
                  <a:srgbClr val="808080"/>
                </a:solidFill>
              </a:rPr>
              <a:t>) as </a:t>
            </a:r>
            <a:r>
              <a:rPr lang="en-US" altLang="zh-CN" sz="1800" dirty="0" err="1" smtClean="0">
                <a:solidFill>
                  <a:srgbClr val="808080"/>
                </a:solidFill>
              </a:rPr>
              <a:t>TextView</a:t>
            </a:r>
            <a:r>
              <a:rPr lang="en-US" altLang="zh-CN" sz="1800" dirty="0" smtClean="0">
                <a:solidFill>
                  <a:srgbClr val="808080"/>
                </a:solidFill>
              </a:rPr>
              <a:t/>
            </a:r>
            <a:br>
              <a:rPr lang="en-US" altLang="zh-CN" sz="1800" dirty="0" smtClean="0">
                <a:solidFill>
                  <a:srgbClr val="808080"/>
                </a:solidFill>
              </a:rPr>
            </a:br>
            <a:r>
              <a:rPr lang="en-US" altLang="zh-CN" sz="1800" dirty="0" smtClean="0">
                <a:solidFill>
                  <a:srgbClr val="808080"/>
                </a:solidFill>
              </a:rPr>
              <a:t>	</a:t>
            </a:r>
            <a:r>
              <a:rPr lang="zh-CN" altLang="en-US" sz="1800" dirty="0" smtClean="0">
                <a:solidFill>
                  <a:srgbClr val="808080"/>
                </a:solidFill>
              </a:rPr>
              <a:t>    </a:t>
            </a:r>
            <a:r>
              <a:rPr lang="en-US" altLang="zh-CN" sz="1800" dirty="0" err="1" smtClean="0">
                <a:solidFill>
                  <a:srgbClr val="808080"/>
                </a:solidFill>
              </a:rPr>
              <a:t>mFirstTV.text</a:t>
            </a:r>
            <a:r>
              <a:rPr lang="zh-CN" altLang="en-US" sz="1800" dirty="0" smtClean="0">
                <a:solidFill>
                  <a:srgbClr val="808080"/>
                </a:solidFill>
              </a:rPr>
              <a:t> </a:t>
            </a:r>
            <a:r>
              <a:rPr lang="en-US" altLang="zh-CN" sz="1800" dirty="0" smtClean="0">
                <a:solidFill>
                  <a:srgbClr val="808080"/>
                </a:solidFill>
              </a:rPr>
              <a:t>=</a:t>
            </a:r>
            <a:r>
              <a:rPr lang="zh-CN" altLang="en-US" sz="1800" dirty="0" smtClean="0">
                <a:solidFill>
                  <a:srgbClr val="808080"/>
                </a:solidFill>
              </a:rPr>
              <a:t> </a:t>
            </a:r>
            <a:r>
              <a:rPr lang="en-US" altLang="zh-CN" sz="1800" dirty="0" smtClean="0">
                <a:solidFill>
                  <a:srgbClr val="808080"/>
                </a:solidFill>
              </a:rPr>
              <a:t>“Hello</a:t>
            </a:r>
            <a:r>
              <a:rPr lang="zh-CN" altLang="en-US" sz="1800" dirty="0" smtClean="0">
                <a:solidFill>
                  <a:srgbClr val="808080"/>
                </a:solidFill>
              </a:rPr>
              <a:t> </a:t>
            </a:r>
            <a:r>
              <a:rPr lang="en-US" altLang="zh-CN" sz="1800" dirty="0" err="1" smtClean="0">
                <a:solidFill>
                  <a:srgbClr val="808080"/>
                </a:solidFill>
              </a:rPr>
              <a:t>Kotlin</a:t>
            </a:r>
            <a:r>
              <a:rPr lang="en-US" altLang="zh-CN" sz="1800" dirty="0" smtClean="0">
                <a:solidFill>
                  <a:srgbClr val="808080"/>
                </a:solidFill>
              </a:rPr>
              <a:t>!”</a:t>
            </a:r>
            <a:r>
              <a:rPr lang="zh-CN" altLang="en-US" sz="1800" dirty="0" smtClean="0">
                <a:solidFill>
                  <a:srgbClr val="808080"/>
                </a:solidFill>
              </a:rPr>
              <a:t> </a:t>
            </a:r>
            <a:r>
              <a:rPr lang="en-US" altLang="zh-CN" sz="1800" dirty="0" smtClean="0">
                <a:solidFill>
                  <a:srgbClr val="808080"/>
                </a:solidFill>
              </a:rPr>
              <a:t>//</a:t>
            </a:r>
            <a:r>
              <a:rPr lang="zh-CN" altLang="en-US" sz="1800" dirty="0" smtClean="0">
                <a:solidFill>
                  <a:srgbClr val="808080"/>
                </a:solidFill>
              </a:rPr>
              <a:t>在调用时执行</a:t>
            </a:r>
            <a:r>
              <a:rPr lang="en-US" altLang="zh-CN" sz="1800" dirty="0" smtClean="0">
                <a:solidFill>
                  <a:srgbClr val="808080"/>
                </a:solidFill>
              </a:rPr>
              <a:t>by</a:t>
            </a:r>
            <a:r>
              <a:rPr lang="zh-CN" altLang="en-US" sz="1800" dirty="0" smtClean="0">
                <a:solidFill>
                  <a:srgbClr val="808080"/>
                </a:solidFill>
              </a:rPr>
              <a:t> </a:t>
            </a:r>
            <a:r>
              <a:rPr lang="en-US" altLang="zh-CN" sz="1800" dirty="0" smtClean="0">
                <a:solidFill>
                  <a:srgbClr val="808080"/>
                </a:solidFill>
              </a:rPr>
              <a:t>lazy</a:t>
            </a:r>
            <a:r>
              <a:rPr lang="zh-CN" altLang="en-US" sz="1800" dirty="0" smtClean="0">
                <a:solidFill>
                  <a:srgbClr val="808080"/>
                </a:solidFill>
              </a:rPr>
              <a:t>的</a:t>
            </a:r>
            <a:r>
              <a:rPr lang="zh-CN" altLang="en-US" sz="1800" dirty="0" smtClean="0">
                <a:solidFill>
                  <a:srgbClr val="808080"/>
                </a:solidFill>
              </a:rPr>
              <a:t>语句</a:t>
            </a:r>
            <a:r>
              <a:rPr lang="en-US" altLang="zh-CN" sz="1800" dirty="0" smtClean="0">
                <a:solidFill>
                  <a:srgbClr val="808080"/>
                </a:solidFill>
              </a:rPr>
              <a:t>	</a:t>
            </a:r>
            <a:r>
              <a:rPr lang="en-US" altLang="zh-CN" sz="1800" dirty="0">
                <a:solidFill>
                  <a:srgbClr val="808080"/>
                </a:solidFill>
              </a:rPr>
              <a:t/>
            </a:r>
            <a:br>
              <a:rPr lang="en-US" altLang="zh-CN" sz="1800" dirty="0">
                <a:solidFill>
                  <a:srgbClr val="808080"/>
                </a:solidFill>
              </a:rPr>
            </a:br>
            <a:r>
              <a:rPr lang="en-US" altLang="zh-CN" sz="1800" b="1" dirty="0"/>
              <a:t>   </a:t>
            </a:r>
            <a:r>
              <a:rPr lang="zh-CN" altLang="en-US" sz="1800" b="1" dirty="0"/>
              <a:t>     </a:t>
            </a: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smtClean="0"/>
              <a:t>}</a:t>
            </a:r>
          </a:p>
          <a:p>
            <a:pPr marL="228600"/>
            <a:r>
              <a:rPr lang="zh-CN" altLang="en-US" sz="1800" dirty="0" smtClean="0"/>
              <a:t>对于可变属性使用</a:t>
            </a:r>
            <a:endParaRPr lang="en-US" altLang="zh-CN" sz="1800" dirty="0" smtClean="0"/>
          </a:p>
          <a:p>
            <a:pPr marL="228600"/>
            <a:r>
              <a:rPr lang="en-US" altLang="zh-CN" sz="1800" dirty="0" smtClean="0"/>
              <a:t>by</a:t>
            </a:r>
            <a:r>
              <a:rPr lang="zh-CN" altLang="en-US" sz="1800" dirty="0" smtClean="0"/>
              <a:t> </a:t>
            </a:r>
            <a:r>
              <a:rPr lang="en-US" altLang="zh-CN" sz="1800" dirty="0" err="1" smtClean="0"/>
              <a:t>Delegates.observable</a:t>
            </a:r>
            <a:r>
              <a:rPr lang="en-US" altLang="zh-CN" sz="1800" dirty="0" smtClean="0"/>
              <a:t> ();</a:t>
            </a:r>
            <a:r>
              <a:rPr lang="zh-CN" altLang="en-US" sz="1800" dirty="0" smtClean="0"/>
              <a:t>  可观察的</a:t>
            </a:r>
            <a:r>
              <a:rPr lang="en-US" altLang="zh-CN" sz="1800" dirty="0" smtClean="0"/>
              <a:t>.</a:t>
            </a:r>
            <a:r>
              <a:rPr lang="zh-CN" altLang="en-US" sz="1800" dirty="0" smtClean="0"/>
              <a:t> 当属性有变化时可相应操作或存储值</a:t>
            </a:r>
            <a:endParaRPr lang="en-US" altLang="zh-CN" sz="1800" dirty="0" smtClean="0"/>
          </a:p>
          <a:p>
            <a:pPr marL="228600"/>
            <a:r>
              <a:rPr lang="en-US" altLang="zh-CN" sz="1800" dirty="0" smtClean="0"/>
              <a:t>by</a:t>
            </a:r>
            <a:r>
              <a:rPr lang="zh-CN" altLang="en-US" sz="1800" dirty="0" smtClean="0"/>
              <a:t> </a:t>
            </a:r>
            <a:r>
              <a:rPr lang="en-US" altLang="zh-CN" sz="1800" dirty="0" err="1" smtClean="0"/>
              <a:t>Delegates.</a:t>
            </a:r>
            <a:r>
              <a:rPr lang="en-US" altLang="zh-CN" sz="1800" dirty="0" err="1"/>
              <a:t>v</a:t>
            </a:r>
            <a:r>
              <a:rPr lang="en-US" altLang="zh-CN" sz="1800" dirty="0" err="1" smtClean="0"/>
              <a:t>etoable</a:t>
            </a:r>
            <a:r>
              <a:rPr lang="en-US" altLang="zh-CN" sz="1800" dirty="0" smtClean="0"/>
              <a:t> ();</a:t>
            </a:r>
            <a:r>
              <a:rPr lang="zh-CN" altLang="en-US" sz="1800" dirty="0"/>
              <a:t> </a:t>
            </a:r>
            <a:r>
              <a:rPr lang="zh-CN" altLang="en-US" sz="1800" dirty="0" smtClean="0"/>
              <a:t>条件赋值</a:t>
            </a:r>
            <a:r>
              <a:rPr lang="en-US" altLang="zh-CN" sz="1800" dirty="0" smtClean="0"/>
              <a:t>,</a:t>
            </a:r>
            <a:r>
              <a:rPr lang="zh-CN" altLang="en-US" sz="1800" dirty="0" smtClean="0"/>
              <a:t> 可根据初始化值在条件中的判断赋值</a:t>
            </a:r>
            <a:endParaRPr lang="en-US" altLang="zh-CN" sz="1800" dirty="0" smtClean="0"/>
          </a:p>
          <a:p>
            <a:pPr marL="228600"/>
            <a:r>
              <a:rPr lang="en-US" altLang="zh-CN" sz="1800" dirty="0" smtClean="0"/>
              <a:t>by</a:t>
            </a:r>
            <a:r>
              <a:rPr lang="zh-CN" altLang="en-US" sz="1800" dirty="0" smtClean="0"/>
              <a:t> </a:t>
            </a:r>
            <a:r>
              <a:rPr lang="en-US" altLang="zh-CN" sz="1800" dirty="0" err="1"/>
              <a:t>Delegates.notNull</a:t>
            </a:r>
            <a:r>
              <a:rPr lang="en-US" altLang="zh-CN" sz="1800" dirty="0"/>
              <a:t>&lt;</a:t>
            </a:r>
            <a:r>
              <a:rPr lang="zh-CN" altLang="en-US" sz="1800" dirty="0"/>
              <a:t>泛型</a:t>
            </a:r>
            <a:r>
              <a:rPr lang="en-US" altLang="zh-CN" sz="1800" dirty="0"/>
              <a:t>&gt;();</a:t>
            </a:r>
            <a:r>
              <a:rPr lang="zh-CN" altLang="en-US" sz="1800" dirty="0"/>
              <a:t> </a:t>
            </a:r>
            <a:r>
              <a:rPr lang="zh-CN" altLang="en-US" sz="1800" dirty="0" smtClean="0"/>
              <a:t>可为空但获取时必然不空</a:t>
            </a:r>
            <a:endParaRPr lang="en-US" altLang="zh-CN" sz="1800" dirty="0"/>
          </a:p>
          <a:p>
            <a:endParaRPr lang="en-US" altLang="zh-CN" sz="1800" dirty="0"/>
          </a:p>
          <a:p>
            <a:endParaRPr lang="en-US" altLang="zh-CN" sz="1800" dirty="0"/>
          </a:p>
          <a:p>
            <a:endParaRPr lang="en-US" altLang="zh-CN" sz="200" dirty="0"/>
          </a:p>
          <a:p>
            <a:endParaRPr lang="zh-CN" altLang="en-US" sz="2000" dirty="0"/>
          </a:p>
          <a:p>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2 </a:t>
            </a:r>
            <a:r>
              <a:rPr lang="en-US" altLang="zh-CN" sz="2800" dirty="0" smtClean="0"/>
              <a:t>  Map</a:t>
            </a:r>
            <a:r>
              <a:rPr lang="zh-CN" altLang="en-US" sz="2800" dirty="0" smtClean="0"/>
              <a:t> </a:t>
            </a:r>
            <a:r>
              <a:rPr lang="zh-CN" altLang="en-US" sz="2800" dirty="0" smtClean="0"/>
              <a:t>映射值的属性委托</a:t>
            </a:r>
            <a:endParaRPr lang="zh-CN" altLang="en-US" sz="2800" dirty="0"/>
          </a:p>
        </p:txBody>
      </p:sp>
      <p:sp>
        <p:nvSpPr>
          <p:cNvPr id="3" name="内容占位符 2"/>
          <p:cNvSpPr>
            <a:spLocks noGrp="1"/>
          </p:cNvSpPr>
          <p:nvPr>
            <p:ph idx="1"/>
          </p:nvPr>
        </p:nvSpPr>
        <p:spPr>
          <a:xfrm>
            <a:off x="457200" y="908720"/>
            <a:ext cx="7859216" cy="5688632"/>
          </a:xfrm>
        </p:spPr>
        <p:txBody>
          <a:bodyPr>
            <a:normAutofit/>
          </a:bodyPr>
          <a:lstStyle/>
          <a:p>
            <a:r>
              <a:rPr lang="zh-CN" altLang="en-US" sz="1800" dirty="0" smtClean="0"/>
              <a:t>假设有这样一个</a:t>
            </a:r>
            <a:r>
              <a:rPr lang="en-US" altLang="zh-CN" sz="1800" dirty="0" smtClean="0"/>
              <a:t>map, ( </a:t>
            </a:r>
            <a:r>
              <a:rPr lang="zh-CN" altLang="en-US" sz="1800" dirty="0" smtClean="0"/>
              <a:t>我们经常由</a:t>
            </a:r>
            <a:r>
              <a:rPr lang="en-US" altLang="zh-CN" sz="1800" dirty="0" err="1" smtClean="0"/>
              <a:t>json</a:t>
            </a:r>
            <a:r>
              <a:rPr lang="zh-CN" altLang="en-US" sz="1800" dirty="0" smtClean="0"/>
              <a:t>来得到一个</a:t>
            </a:r>
            <a:r>
              <a:rPr lang="en-US" altLang="zh-CN" sz="1800" dirty="0" smtClean="0"/>
              <a:t>map)</a:t>
            </a:r>
            <a:endParaRPr lang="en-US" altLang="zh-CN" sz="1800" dirty="0" smtClean="0"/>
          </a:p>
          <a:p>
            <a:r>
              <a:rPr lang="mr-IN" altLang="zh-CN" sz="1800" dirty="0" err="1">
                <a:solidFill>
                  <a:srgbClr val="CC7832"/>
                </a:solidFill>
              </a:rPr>
              <a:t>var</a:t>
            </a:r>
            <a:r>
              <a:rPr lang="mr-IN" altLang="zh-CN" sz="1800" dirty="0">
                <a:solidFill>
                  <a:srgbClr val="CC7832"/>
                </a:solidFill>
              </a:rPr>
              <a:t> </a:t>
            </a:r>
            <a:r>
              <a:rPr lang="mr-IN" altLang="zh-CN" sz="1800" dirty="0" err="1">
                <a:solidFill>
                  <a:srgbClr val="9876AA"/>
                </a:solidFill>
              </a:rPr>
              <a:t>map</a:t>
            </a:r>
            <a:r>
              <a:rPr lang="mr-IN" altLang="zh-CN" sz="1800" dirty="0">
                <a:solidFill>
                  <a:srgbClr val="9876AA"/>
                </a:solidFill>
              </a:rPr>
              <a:t> </a:t>
            </a:r>
            <a:r>
              <a:rPr lang="mr-IN" altLang="zh-CN" sz="1800" dirty="0"/>
              <a:t>= </a:t>
            </a:r>
            <a:r>
              <a:rPr lang="mr-IN" altLang="zh-CN" sz="1800" i="1" dirty="0" err="1"/>
              <a:t>mapOf</a:t>
            </a:r>
            <a:r>
              <a:rPr lang="mr-IN" altLang="zh-CN" sz="1800" dirty="0"/>
              <a:t>&lt;</a:t>
            </a:r>
            <a:r>
              <a:rPr lang="mr-IN" altLang="zh-CN" sz="1800" dirty="0" err="1"/>
              <a:t>String</a:t>
            </a:r>
            <a:r>
              <a:rPr lang="mr-IN" altLang="zh-CN" sz="1800" dirty="0">
                <a:solidFill>
                  <a:srgbClr val="CC7832"/>
                </a:solidFill>
              </a:rPr>
              <a:t>, </a:t>
            </a:r>
            <a:r>
              <a:rPr lang="mr-IN" altLang="zh-CN" sz="1800" dirty="0" err="1"/>
              <a:t>Any</a:t>
            </a:r>
            <a:r>
              <a:rPr lang="mr-IN" altLang="zh-CN" sz="1800" dirty="0"/>
              <a:t>?&gt;(</a:t>
            </a:r>
            <a:br>
              <a:rPr lang="mr-IN" altLang="zh-CN" sz="1800" dirty="0"/>
            </a:br>
            <a:r>
              <a:rPr lang="mr-IN" altLang="zh-CN" sz="1800" dirty="0"/>
              <a:t>        </a:t>
            </a:r>
            <a:r>
              <a:rPr lang="mr-IN" altLang="zh-CN" sz="1800" dirty="0">
                <a:solidFill>
                  <a:srgbClr val="6A8759"/>
                </a:solidFill>
              </a:rPr>
              <a:t>"</a:t>
            </a:r>
            <a:r>
              <a:rPr lang="mr-IN" altLang="zh-CN" sz="1800" dirty="0" err="1">
                <a:solidFill>
                  <a:srgbClr val="6A8759"/>
                </a:solidFill>
              </a:rPr>
              <a:t>width</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1080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height</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720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dp</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240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deviceName</a:t>
            </a:r>
            <a:r>
              <a:rPr lang="mr-IN" altLang="zh-CN" sz="1800" dirty="0">
                <a:solidFill>
                  <a:srgbClr val="6A8759"/>
                </a:solidFill>
              </a:rPr>
              <a:t>" </a:t>
            </a:r>
            <a:r>
              <a:rPr lang="mr-IN" altLang="zh-CN" sz="1800" i="1" dirty="0">
                <a:solidFill>
                  <a:srgbClr val="FFC66D"/>
                </a:solidFill>
              </a:rPr>
              <a:t>to </a:t>
            </a:r>
            <a:r>
              <a:rPr lang="mr-IN" altLang="zh-CN" sz="1800" dirty="0">
                <a:solidFill>
                  <a:srgbClr val="6A8759"/>
                </a:solidFill>
              </a:rPr>
              <a:t>"</a:t>
            </a:r>
            <a:r>
              <a:rPr lang="mr-IN" altLang="zh-CN" sz="1800" dirty="0" err="1">
                <a:solidFill>
                  <a:srgbClr val="6A8759"/>
                </a:solidFill>
              </a:rPr>
              <a:t>mydevice</a:t>
            </a:r>
            <a:r>
              <a:rPr lang="mr-IN" altLang="zh-CN" sz="1800" dirty="0">
                <a:solidFill>
                  <a:srgbClr val="6A8759"/>
                </a:solidFill>
              </a:rPr>
              <a:t>"</a:t>
            </a:r>
            <a:br>
              <a:rPr lang="mr-IN" altLang="zh-CN" sz="1800" dirty="0">
                <a:solidFill>
                  <a:srgbClr val="6A8759"/>
                </a:solidFill>
              </a:rPr>
            </a:br>
            <a:r>
              <a:rPr lang="mr-IN" altLang="zh-CN" sz="1800" dirty="0" smtClean="0"/>
              <a:t>)</a:t>
            </a:r>
            <a:endParaRPr lang="en-US" altLang="zh-CN" sz="1800" dirty="0"/>
          </a:p>
          <a:p>
            <a:r>
              <a:rPr lang="zh-CN" altLang="en-US" sz="1800" dirty="0" smtClean="0"/>
              <a:t>我们可以直接根据这个</a:t>
            </a:r>
            <a:r>
              <a:rPr lang="en-US" altLang="zh-CN" sz="1800" dirty="0" smtClean="0"/>
              <a:t>map</a:t>
            </a:r>
            <a:r>
              <a:rPr lang="zh-CN" altLang="en-US" sz="1800" dirty="0" smtClean="0"/>
              <a:t>写一个对应的类</a:t>
            </a:r>
            <a:r>
              <a:rPr lang="en-US" altLang="zh-CN" sz="1800" dirty="0" smtClean="0"/>
              <a:t>,</a:t>
            </a:r>
            <a:r>
              <a:rPr lang="zh-CN" altLang="en-US" sz="1800" dirty="0" smtClean="0"/>
              <a:t> </a:t>
            </a:r>
            <a:r>
              <a:rPr lang="zh-CN" altLang="en-US" sz="1800" dirty="0"/>
              <a:t>同时</a:t>
            </a:r>
            <a:r>
              <a:rPr lang="zh-CN" altLang="en-US" sz="1800" dirty="0" smtClean="0"/>
              <a:t>可以</a:t>
            </a:r>
            <a:r>
              <a:rPr lang="zh-CN" altLang="en-US" sz="1800" dirty="0" smtClean="0"/>
              <a:t>以此</a:t>
            </a:r>
            <a:r>
              <a:rPr lang="en-US" altLang="zh-CN" sz="1800" dirty="0" smtClean="0"/>
              <a:t>map</a:t>
            </a:r>
            <a:r>
              <a:rPr lang="zh-CN" altLang="en-US" sz="1800" dirty="0" smtClean="0"/>
              <a:t>做映射生成这个类的实例</a:t>
            </a:r>
            <a:endParaRPr lang="en-US" altLang="zh-CN" sz="1800" dirty="0" smtClean="0"/>
          </a:p>
          <a:p>
            <a:r>
              <a:rPr lang="en-US" altLang="zh-CN" sz="1800" dirty="0">
                <a:solidFill>
                  <a:srgbClr val="CC7832"/>
                </a:solidFill>
              </a:rPr>
              <a:t>class </a:t>
            </a:r>
            <a:r>
              <a:rPr lang="en-US" altLang="zh-CN" sz="1800" dirty="0" err="1"/>
              <a:t>MapTest</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mapParam</a:t>
            </a:r>
            <a:r>
              <a:rPr lang="en-US" altLang="zh-CN" sz="1800" dirty="0"/>
              <a:t>: Map&lt;String</a:t>
            </a:r>
            <a:r>
              <a:rPr lang="en-US" altLang="zh-CN" sz="1800" dirty="0">
                <a:solidFill>
                  <a:srgbClr val="CC7832"/>
                </a:solidFill>
              </a:rPr>
              <a:t>, </a:t>
            </a:r>
            <a:r>
              <a:rPr lang="en-US" altLang="zh-CN" sz="1800" dirty="0"/>
              <a:t>Any?&gt;){</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width</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height</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dp</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deviceName</a:t>
            </a:r>
            <a:r>
              <a:rPr lang="en-US" altLang="zh-CN" sz="1800" dirty="0" err="1"/>
              <a:t>:String</a:t>
            </a:r>
            <a:r>
              <a:rPr lang="en-US" altLang="zh-CN" sz="1800" dirty="0"/>
              <a:t> </a:t>
            </a:r>
            <a:r>
              <a:rPr lang="en-US" altLang="zh-CN" sz="1800" dirty="0">
                <a:solidFill>
                  <a:srgbClr val="CC7832"/>
                </a:solidFill>
              </a:rPr>
              <a:t>by </a:t>
            </a:r>
            <a:r>
              <a:rPr lang="en-US" altLang="zh-CN" sz="1800" dirty="0" err="1" smtClean="0">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smtClean="0"/>
              <a:t>}</a:t>
            </a:r>
          </a:p>
          <a:p>
            <a:r>
              <a:rPr lang="zh-CN" altLang="en-US" sz="1800" dirty="0" smtClean="0"/>
              <a:t>于是就</a:t>
            </a:r>
            <a:r>
              <a:rPr lang="zh-CN" altLang="en-US" sz="1800" dirty="0" smtClean="0"/>
              <a:t>可以将</a:t>
            </a:r>
            <a:r>
              <a:rPr lang="en-US" altLang="zh-CN" sz="1800" dirty="0" smtClean="0"/>
              <a:t>map</a:t>
            </a:r>
            <a:r>
              <a:rPr lang="zh-CN" altLang="en-US" sz="1800" dirty="0" smtClean="0"/>
              <a:t>直接传入类里</a:t>
            </a:r>
            <a:r>
              <a:rPr lang="en-US" altLang="zh-CN" sz="1800" dirty="0" smtClean="0"/>
              <a:t>,</a:t>
            </a:r>
            <a:r>
              <a:rPr lang="zh-CN" altLang="en-US" sz="1800" dirty="0" smtClean="0"/>
              <a:t> 生成相应类</a:t>
            </a:r>
            <a:r>
              <a:rPr lang="zh-CN" altLang="en-US" sz="1800" dirty="0" smtClean="0"/>
              <a:t>实例</a:t>
            </a:r>
            <a:endParaRPr lang="en-US" altLang="zh-CN" sz="1800" dirty="0" smtClean="0"/>
          </a:p>
          <a:p>
            <a:r>
              <a:rPr lang="en-US" altLang="zh-CN" sz="1800" dirty="0" err="1" smtClean="0"/>
              <a:t>var</a:t>
            </a:r>
            <a:r>
              <a:rPr lang="en-US" altLang="zh-CN" sz="1800" dirty="0" smtClean="0"/>
              <a:t> result = </a:t>
            </a:r>
            <a:r>
              <a:rPr lang="en-US" altLang="zh-CN" sz="1800" dirty="0" err="1" smtClean="0"/>
              <a:t>MapTest</a:t>
            </a:r>
            <a:r>
              <a:rPr lang="en-US" altLang="zh-CN" sz="1800" dirty="0" smtClean="0"/>
              <a:t>(map)</a:t>
            </a:r>
            <a:r>
              <a:rPr lang="en-US" altLang="zh-CN" sz="1800" dirty="0"/>
              <a:t> </a:t>
            </a:r>
            <a:endParaRPr lang="en-US" altLang="zh-CN" sz="1800" dirty="0" smtClean="0"/>
          </a:p>
          <a:p>
            <a:r>
              <a:rPr lang="zh-CN" altLang="en-US" sz="1800" dirty="0" smtClean="0"/>
              <a:t>注意这里</a:t>
            </a:r>
            <a:r>
              <a:rPr lang="en-US" altLang="zh-CN" sz="1800" dirty="0" err="1" smtClean="0"/>
              <a:t>MapTest</a:t>
            </a:r>
            <a:r>
              <a:rPr lang="zh-CN" altLang="en-US" sz="1800" dirty="0" smtClean="0"/>
              <a:t>参数带</a:t>
            </a:r>
            <a:r>
              <a:rPr lang="zh-CN" altLang="en-US" sz="1800" dirty="0"/>
              <a:t>着</a:t>
            </a:r>
            <a:r>
              <a:rPr lang="en-US" altLang="zh-CN" sz="1800" dirty="0" err="1"/>
              <a:t>var</a:t>
            </a:r>
            <a:r>
              <a:rPr lang="zh-CN" altLang="en-US" sz="1800" dirty="0"/>
              <a:t>就是</a:t>
            </a:r>
            <a:r>
              <a:rPr lang="en-US" altLang="zh-CN" sz="1800" dirty="0" err="1"/>
              <a:t>MapTest</a:t>
            </a:r>
            <a:r>
              <a:rPr lang="zh-CN" altLang="en-US" sz="1800" dirty="0"/>
              <a:t>的属性</a:t>
            </a:r>
            <a:r>
              <a:rPr lang="en-US" altLang="zh-CN" sz="1800" dirty="0"/>
              <a:t>,</a:t>
            </a:r>
            <a:r>
              <a:rPr lang="zh-CN" altLang="en-US" sz="1800" dirty="0"/>
              <a:t> 否则只是一个参数而已</a:t>
            </a:r>
            <a:endParaRPr lang="en-US" altLang="zh-CN" sz="1800" dirty="0"/>
          </a:p>
          <a:p>
            <a:endParaRPr lang="zh-CN" altLang="en-US" sz="1800" dirty="0"/>
          </a:p>
        </p:txBody>
      </p:sp>
    </p:spTree>
    <p:extLst>
      <p:ext uri="{BB962C8B-B14F-4D97-AF65-F5344CB8AC3E}">
        <p14:creationId xmlns:p14="http://schemas.microsoft.com/office/powerpoint/2010/main" val="1774172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746648" cy="346050"/>
          </a:xfrm>
        </p:spPr>
        <p:txBody>
          <a:bodyPr>
            <a:normAutofit fontScale="90000"/>
          </a:bodyPr>
          <a:lstStyle/>
          <a:p>
            <a:pPr algn="l"/>
            <a:r>
              <a:rPr lang="en-US" altLang="zh-CN" sz="2800" dirty="0" smtClean="0"/>
              <a:t>3   </a:t>
            </a:r>
            <a:r>
              <a:rPr lang="zh-CN" altLang="en-US" sz="2800" dirty="0" smtClean="0"/>
              <a:t>自定义委托</a:t>
            </a:r>
            <a:endParaRPr lang="zh-CN" altLang="en-US" sz="2800" dirty="0"/>
          </a:p>
        </p:txBody>
      </p:sp>
      <p:sp>
        <p:nvSpPr>
          <p:cNvPr id="3" name="内容占位符 2"/>
          <p:cNvSpPr>
            <a:spLocks noGrp="1"/>
          </p:cNvSpPr>
          <p:nvPr>
            <p:ph idx="1"/>
          </p:nvPr>
        </p:nvSpPr>
        <p:spPr>
          <a:xfrm>
            <a:off x="457200" y="908720"/>
            <a:ext cx="7499176" cy="5217443"/>
          </a:xfrm>
        </p:spPr>
        <p:txBody>
          <a:bodyPr>
            <a:normAutofit/>
          </a:bodyPr>
          <a:lstStyle/>
          <a:p>
            <a:r>
              <a:rPr lang="en-US" altLang="zh-CN" sz="1800" dirty="0" err="1" smtClean="0"/>
              <a:t>Kotlin</a:t>
            </a:r>
            <a:r>
              <a:rPr lang="zh-CN" altLang="en-US" sz="1800" dirty="0" smtClean="0"/>
              <a:t>让开发者继承</a:t>
            </a:r>
            <a:r>
              <a:rPr lang="en-US" altLang="zh-CN" sz="1800" dirty="0" err="1" smtClean="0"/>
              <a:t>ReadOnlyProperty</a:t>
            </a:r>
            <a:r>
              <a:rPr lang="zh-CN" altLang="en-US" sz="1800" dirty="0" smtClean="0"/>
              <a:t>和 </a:t>
            </a:r>
            <a:r>
              <a:rPr lang="en-US" altLang="zh-CN" sz="1800" dirty="0" err="1"/>
              <a:t>ReadWriteProperty</a:t>
            </a:r>
            <a:r>
              <a:rPr lang="en-US" altLang="zh-CN" sz="1800" dirty="0"/>
              <a:t> </a:t>
            </a:r>
            <a:r>
              <a:rPr lang="zh-CN" altLang="en-US" sz="1800" dirty="0" smtClean="0"/>
              <a:t>两个接口实现</a:t>
            </a:r>
            <a:r>
              <a:rPr lang="zh-CN" altLang="en-US" sz="1800" dirty="0" smtClean="0"/>
              <a:t>自定义</a:t>
            </a:r>
            <a:r>
              <a:rPr lang="zh-CN" altLang="en-US" sz="1800" dirty="0" smtClean="0"/>
              <a:t>委托</a:t>
            </a:r>
            <a:r>
              <a:rPr lang="en-US" altLang="zh-CN" sz="1800" dirty="0" smtClean="0"/>
              <a:t>,</a:t>
            </a:r>
            <a:r>
              <a:rPr lang="zh-CN" altLang="en-US" sz="1800" dirty="0" smtClean="0"/>
              <a:t>  </a:t>
            </a:r>
            <a:r>
              <a:rPr lang="zh-CN" altLang="en-US" sz="1800" dirty="0" smtClean="0"/>
              <a:t>使用哪个取决于变量是</a:t>
            </a:r>
            <a:r>
              <a:rPr lang="en-US" altLang="zh-CN" sz="1800" dirty="0" err="1" smtClean="0"/>
              <a:t>var</a:t>
            </a:r>
            <a:r>
              <a:rPr lang="zh-CN" altLang="en-US" sz="1800" dirty="0" smtClean="0"/>
              <a:t>还是</a:t>
            </a:r>
            <a:r>
              <a:rPr lang="en-US" altLang="zh-CN" sz="1800" dirty="0" err="1" smtClean="0"/>
              <a:t>val</a:t>
            </a:r>
            <a:endParaRPr lang="en-US" altLang="zh-CN" sz="1800" dirty="0" smtClean="0"/>
          </a:p>
          <a:p>
            <a:r>
              <a:rPr lang="en-US" altLang="zh-CN" sz="1800" dirty="0" smtClean="0"/>
              <a:t>//</a:t>
            </a:r>
            <a:r>
              <a:rPr lang="zh-CN" altLang="en-US" sz="1800" dirty="0" smtClean="0"/>
              <a:t>比如  </a:t>
            </a:r>
            <a:r>
              <a:rPr lang="en-US" altLang="zh-CN" sz="1800" dirty="0" err="1" smtClean="0"/>
              <a:t>var</a:t>
            </a:r>
            <a:r>
              <a:rPr lang="zh-CN" altLang="en-US" sz="1800" dirty="0" smtClean="0"/>
              <a:t>委托</a:t>
            </a:r>
            <a:endParaRPr lang="en-US" altLang="zh-CN" sz="1800" dirty="0" smtClean="0"/>
          </a:p>
          <a:p>
            <a:r>
              <a:rPr lang="en-US" altLang="zh-CN" sz="1800" dirty="0">
                <a:solidFill>
                  <a:srgbClr val="CC7832"/>
                </a:solidFill>
              </a:rPr>
              <a:t>private class </a:t>
            </a:r>
            <a:r>
              <a:rPr lang="en-US" altLang="zh-CN" sz="1800" dirty="0" err="1"/>
              <a:t>MyDelegates</a:t>
            </a:r>
            <a:r>
              <a:rPr lang="en-US" altLang="zh-CN" sz="1800" dirty="0"/>
              <a:t>&lt;</a:t>
            </a:r>
            <a:r>
              <a:rPr lang="en-US" altLang="zh-CN" sz="1800" dirty="0">
                <a:solidFill>
                  <a:srgbClr val="20999D"/>
                </a:solidFill>
              </a:rPr>
              <a:t>T</a:t>
            </a:r>
            <a:r>
              <a:rPr lang="en-US" altLang="zh-CN" sz="1800" dirty="0"/>
              <a:t>&gt;</a:t>
            </a:r>
            <a:r>
              <a:rPr lang="en-US" altLang="zh-CN" sz="1800" dirty="0">
                <a:solidFill>
                  <a:srgbClr val="808080"/>
                </a:solidFill>
              </a:rPr>
              <a:t>() </a:t>
            </a:r>
            <a:r>
              <a:rPr lang="en-US" altLang="zh-CN" sz="1800" dirty="0"/>
              <a:t>: </a:t>
            </a:r>
            <a:r>
              <a:rPr lang="en-US" altLang="zh-CN" sz="1800" dirty="0" err="1"/>
              <a:t>ReadWriteProperty</a:t>
            </a:r>
            <a:r>
              <a:rPr lang="en-US" altLang="zh-CN" sz="1800" dirty="0"/>
              <a:t>&lt;Any?</a:t>
            </a:r>
            <a:r>
              <a:rPr lang="en-US" altLang="zh-CN" sz="1800" dirty="0">
                <a:solidFill>
                  <a:srgbClr val="CC7832"/>
                </a:solidFill>
              </a:rPr>
              <a:t>, </a:t>
            </a:r>
            <a:r>
              <a:rPr lang="en-US" altLang="zh-CN" sz="1800" dirty="0">
                <a:solidFill>
                  <a:srgbClr val="20999D"/>
                </a:solidFill>
              </a:rPr>
              <a:t>T</a:t>
            </a:r>
            <a:r>
              <a:rPr lang="en-US" altLang="zh-CN" sz="1800" dirty="0"/>
              <a:t>&gt; {</a:t>
            </a:r>
            <a:br>
              <a:rPr lang="en-US" altLang="zh-CN" sz="1800" dirty="0"/>
            </a:br>
            <a:r>
              <a:rPr lang="en-US" altLang="zh-CN" sz="1800" dirty="0"/>
              <a:t>    </a:t>
            </a:r>
            <a:r>
              <a:rPr lang="en-US" altLang="zh-CN" sz="1800" dirty="0">
                <a:solidFill>
                  <a:srgbClr val="CC7832"/>
                </a:solidFill>
              </a:rPr>
              <a:t>override fun </a:t>
            </a:r>
            <a:r>
              <a:rPr lang="en-US" altLang="zh-CN" sz="1800" dirty="0" err="1">
                <a:solidFill>
                  <a:srgbClr val="FFC66D"/>
                </a:solidFill>
              </a:rPr>
              <a:t>getValue</a:t>
            </a:r>
            <a:r>
              <a:rPr lang="en-US" altLang="zh-CN" sz="1800" dirty="0"/>
              <a:t>(</a:t>
            </a:r>
            <a:r>
              <a:rPr lang="en-US" altLang="zh-CN" sz="1800" dirty="0" err="1"/>
              <a:t>thisRef</a:t>
            </a:r>
            <a:r>
              <a:rPr lang="en-US" altLang="zh-CN" sz="1800" dirty="0"/>
              <a:t>: Any?</a:t>
            </a:r>
            <a:r>
              <a:rPr lang="en-US" altLang="zh-CN" sz="1800" dirty="0">
                <a:solidFill>
                  <a:srgbClr val="CC7832"/>
                </a:solidFill>
              </a:rPr>
              <a:t>, </a:t>
            </a:r>
            <a:r>
              <a:rPr lang="en-US" altLang="zh-CN" sz="1800" dirty="0"/>
              <a:t>property: </a:t>
            </a:r>
            <a:r>
              <a:rPr lang="en-US" altLang="zh-CN" sz="1800" dirty="0" err="1"/>
              <a:t>KProperty</a:t>
            </a:r>
            <a:r>
              <a:rPr lang="en-US" altLang="zh-CN" sz="1800" dirty="0"/>
              <a:t>&lt;*&gt;): </a:t>
            </a:r>
            <a:r>
              <a:rPr lang="en-US" altLang="zh-CN" sz="1800" dirty="0">
                <a:solidFill>
                  <a:srgbClr val="20999D"/>
                </a:solidFill>
              </a:rPr>
              <a:t>T </a:t>
            </a:r>
            <a:r>
              <a:rPr lang="en-US" altLang="zh-CN" sz="1800" dirty="0" smtClean="0"/>
              <a:t>{</a:t>
            </a:r>
            <a:r>
              <a:rPr lang="mr-IN" altLang="zh-CN" sz="1800" dirty="0" smtClean="0"/>
              <a:t>…</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override fun </a:t>
            </a:r>
            <a:r>
              <a:rPr lang="en-US" altLang="zh-CN" sz="1800" dirty="0" err="1">
                <a:solidFill>
                  <a:srgbClr val="FFC66D"/>
                </a:solidFill>
              </a:rPr>
              <a:t>setValue</a:t>
            </a:r>
            <a:r>
              <a:rPr lang="en-US" altLang="zh-CN" sz="1800" dirty="0"/>
              <a:t>(</a:t>
            </a:r>
            <a:r>
              <a:rPr lang="en-US" altLang="zh-CN" sz="1800" dirty="0" err="1"/>
              <a:t>thisRef</a:t>
            </a:r>
            <a:r>
              <a:rPr lang="en-US" altLang="zh-CN" sz="1800" dirty="0"/>
              <a:t>: Any?</a:t>
            </a:r>
            <a:r>
              <a:rPr lang="en-US" altLang="zh-CN" sz="1800" dirty="0">
                <a:solidFill>
                  <a:srgbClr val="CC7832"/>
                </a:solidFill>
              </a:rPr>
              <a:t>, </a:t>
            </a:r>
            <a:r>
              <a:rPr lang="en-US" altLang="zh-CN" sz="1800" dirty="0"/>
              <a:t>property: </a:t>
            </a:r>
            <a:r>
              <a:rPr lang="en-US" altLang="zh-CN" sz="1800" dirty="0" err="1" smtClean="0"/>
              <a:t>KProperty</a:t>
            </a:r>
            <a:r>
              <a:rPr lang="en-US" altLang="zh-CN" sz="1800" dirty="0" smtClean="0"/>
              <a:t>&lt;*&gt;</a:t>
            </a:r>
            <a:r>
              <a:rPr lang="en-US" altLang="zh-CN" sz="1800" dirty="0" smtClean="0">
                <a:solidFill>
                  <a:srgbClr val="CC7832"/>
                </a:solidFill>
              </a:rPr>
              <a:t>, </a:t>
            </a:r>
            <a:r>
              <a:rPr lang="en-US" altLang="zh-CN" sz="1800" dirty="0"/>
              <a:t>value: </a:t>
            </a:r>
            <a:r>
              <a:rPr lang="en-US" altLang="zh-CN" sz="1800" dirty="0">
                <a:solidFill>
                  <a:srgbClr val="20999D"/>
                </a:solidFill>
              </a:rPr>
              <a:t>T</a:t>
            </a:r>
            <a:r>
              <a:rPr lang="en-US" altLang="zh-CN" sz="1800" dirty="0"/>
              <a:t>) </a:t>
            </a:r>
            <a:r>
              <a:rPr lang="en-US" altLang="zh-CN" sz="1800" dirty="0" smtClean="0"/>
              <a:t>{</a:t>
            </a:r>
            <a:r>
              <a:rPr lang="mr-IN" altLang="zh-CN" sz="1800" dirty="0" smtClean="0"/>
              <a:t>…</a:t>
            </a:r>
            <a:r>
              <a:rPr lang="en-US" altLang="zh-CN" sz="1800" dirty="0" smtClean="0"/>
              <a:t>}</a:t>
            </a:r>
          </a:p>
          <a:p>
            <a:r>
              <a:rPr lang="en-US" altLang="zh-CN" sz="1800" dirty="0" smtClean="0"/>
              <a:t>}</a:t>
            </a:r>
          </a:p>
          <a:p>
            <a:r>
              <a:rPr lang="zh-CN" altLang="en-US" sz="1800" dirty="0" smtClean="0"/>
              <a:t>然后再定义</a:t>
            </a:r>
            <a:r>
              <a:rPr lang="zh-CN" altLang="en-US" sz="1800" dirty="0"/>
              <a:t>一个</a:t>
            </a:r>
            <a:r>
              <a:rPr lang="en-US" altLang="zh-CN" sz="1800" dirty="0" smtClean="0"/>
              <a:t>object</a:t>
            </a:r>
            <a:r>
              <a:rPr lang="en-US" altLang="zh-CN" sz="1800" dirty="0"/>
              <a:t/>
            </a:r>
            <a:br>
              <a:rPr lang="en-US" altLang="zh-CN" sz="1800" dirty="0"/>
            </a:br>
            <a:r>
              <a:rPr lang="en-US" altLang="zh-CN" sz="1800" dirty="0">
                <a:solidFill>
                  <a:srgbClr val="CC7832"/>
                </a:solidFill>
              </a:rPr>
              <a:t>object </a:t>
            </a:r>
            <a:r>
              <a:rPr lang="en-US" altLang="zh-CN" sz="1800" dirty="0" err="1"/>
              <a:t>DelegatesExt</a:t>
            </a:r>
            <a:r>
              <a:rPr lang="en-US" altLang="zh-CN" sz="1800" dirty="0"/>
              <a:t>{</a:t>
            </a:r>
            <a:br>
              <a:rPr lang="en-US" altLang="zh-CN" sz="1800" dirty="0"/>
            </a:br>
            <a:r>
              <a:rPr lang="en-US" altLang="zh-CN" sz="1800" dirty="0"/>
              <a:t>    </a:t>
            </a:r>
            <a:r>
              <a:rPr lang="en-US" altLang="zh-CN" sz="1800" dirty="0">
                <a:solidFill>
                  <a:srgbClr val="CC7832"/>
                </a:solidFill>
              </a:rPr>
              <a:t>fun </a:t>
            </a:r>
            <a:r>
              <a:rPr lang="en-US" altLang="zh-CN" sz="1800" dirty="0"/>
              <a:t>&lt;</a:t>
            </a:r>
            <a:r>
              <a:rPr lang="en-US" altLang="zh-CN" sz="1800" dirty="0">
                <a:solidFill>
                  <a:srgbClr val="20999D"/>
                </a:solidFill>
              </a:rPr>
              <a:t>T</a:t>
            </a:r>
            <a:r>
              <a:rPr lang="en-US" altLang="zh-CN" sz="1800" dirty="0"/>
              <a:t>&gt; </a:t>
            </a:r>
            <a:r>
              <a:rPr lang="en-US" altLang="zh-CN" sz="1800" dirty="0" err="1">
                <a:solidFill>
                  <a:srgbClr val="FFC66D"/>
                </a:solidFill>
              </a:rPr>
              <a:t>delegateMy</a:t>
            </a:r>
            <a:r>
              <a:rPr lang="en-US" altLang="zh-CN" sz="1800" dirty="0"/>
              <a:t>() :</a:t>
            </a:r>
            <a:br>
              <a:rPr lang="en-US" altLang="zh-CN" sz="1800" dirty="0"/>
            </a:br>
            <a:r>
              <a:rPr lang="en-US" altLang="zh-CN" sz="1800" dirty="0"/>
              <a:t>        </a:t>
            </a:r>
            <a:r>
              <a:rPr lang="en-US" altLang="zh-CN" sz="1800" dirty="0" err="1"/>
              <a:t>ReadWriteProperty</a:t>
            </a:r>
            <a:r>
              <a:rPr lang="en-US" altLang="zh-CN" sz="1800" dirty="0"/>
              <a:t>&lt;Any?</a:t>
            </a:r>
            <a:r>
              <a:rPr lang="en-US" altLang="zh-CN" sz="1800" dirty="0">
                <a:solidFill>
                  <a:srgbClr val="CC7832"/>
                </a:solidFill>
              </a:rPr>
              <a:t>, </a:t>
            </a:r>
            <a:r>
              <a:rPr lang="en-US" altLang="zh-CN" sz="1800" dirty="0">
                <a:solidFill>
                  <a:srgbClr val="20999D"/>
                </a:solidFill>
              </a:rPr>
              <a:t>T</a:t>
            </a:r>
            <a:r>
              <a:rPr lang="en-US" altLang="zh-CN" sz="1800" dirty="0"/>
              <a:t>&gt; = </a:t>
            </a:r>
            <a:r>
              <a:rPr lang="en-US" altLang="zh-CN" sz="1800" dirty="0" err="1"/>
              <a:t>m</a:t>
            </a:r>
            <a:r>
              <a:rPr lang="en-US" altLang="zh-CN" sz="1800" dirty="0" err="1" smtClean="0"/>
              <a:t>yDelegates</a:t>
            </a:r>
            <a:r>
              <a:rPr lang="en-US" altLang="zh-CN" sz="1800" dirty="0"/>
              <a:t>()</a:t>
            </a:r>
            <a:br>
              <a:rPr lang="en-US" altLang="zh-CN" sz="1800" dirty="0"/>
            </a:br>
            <a:r>
              <a:rPr lang="en-US" altLang="zh-CN" sz="1800" dirty="0"/>
              <a:t/>
            </a:r>
            <a:br>
              <a:rPr lang="en-US" altLang="zh-CN" sz="1800" dirty="0"/>
            </a:br>
            <a:r>
              <a:rPr lang="en-US" altLang="zh-CN" sz="1800" dirty="0" smtClean="0"/>
              <a:t>}</a:t>
            </a:r>
          </a:p>
          <a:p>
            <a:r>
              <a:rPr lang="zh-CN" altLang="en-US" sz="1800" dirty="0" smtClean="0"/>
              <a:t>这样就可以使用这个自定义委托了</a:t>
            </a:r>
            <a:r>
              <a:rPr lang="en-US" altLang="zh-CN" sz="1800" dirty="0" smtClean="0"/>
              <a:t>.</a:t>
            </a:r>
            <a:r>
              <a:rPr lang="zh-CN" altLang="en-US" sz="1800" dirty="0" smtClean="0"/>
              <a:t> 我们可以在</a:t>
            </a:r>
            <a:r>
              <a:rPr lang="en-US" altLang="zh-CN" sz="1800" dirty="0" err="1" smtClean="0"/>
              <a:t>getValue</a:t>
            </a:r>
            <a:r>
              <a:rPr lang="zh-CN" altLang="en-US" sz="1800" dirty="0" smtClean="0"/>
              <a:t>和</a:t>
            </a:r>
            <a:r>
              <a:rPr lang="en-US" altLang="zh-CN" sz="1800" dirty="0" err="1" smtClean="0"/>
              <a:t>setValue</a:t>
            </a:r>
            <a:r>
              <a:rPr lang="zh-CN" altLang="en-US" sz="1800" dirty="0" smtClean="0"/>
              <a:t>方法里面</a:t>
            </a:r>
            <a:r>
              <a:rPr lang="zh-CN" altLang="en-US" sz="1800" dirty="0" smtClean="0"/>
              <a:t>自定义</a:t>
            </a:r>
            <a:r>
              <a:rPr lang="zh-CN" altLang="en-US" sz="1800" dirty="0" smtClean="0"/>
              <a:t>属性初始化时</a:t>
            </a:r>
            <a:r>
              <a:rPr lang="zh-CN" altLang="en-US" sz="1800" dirty="0" smtClean="0"/>
              <a:t>的操作</a:t>
            </a:r>
            <a:endParaRPr lang="en-US" altLang="zh-CN" sz="1800" dirty="0" smtClean="0"/>
          </a:p>
          <a:p>
            <a:r>
              <a:rPr lang="en-US" altLang="zh-CN" sz="1800" dirty="0" err="1" smtClean="0"/>
              <a:t>var</a:t>
            </a:r>
            <a:r>
              <a:rPr lang="en-US" altLang="zh-CN" sz="1800" dirty="0" smtClean="0"/>
              <a:t>  test  by </a:t>
            </a:r>
            <a:r>
              <a:rPr lang="en-US" altLang="zh-CN" sz="1800" dirty="0" err="1" smtClean="0"/>
              <a:t>DelegatesExt.myDelegates</a:t>
            </a:r>
            <a:r>
              <a:rPr lang="en-US" altLang="zh-CN" sz="1800" dirty="0" smtClean="0"/>
              <a:t>()</a:t>
            </a:r>
            <a:endParaRPr lang="zh-CN" altLang="en-US" sz="1800" dirty="0"/>
          </a:p>
        </p:txBody>
      </p:sp>
    </p:spTree>
    <p:extLst>
      <p:ext uri="{BB962C8B-B14F-4D97-AF65-F5344CB8AC3E}">
        <p14:creationId xmlns:p14="http://schemas.microsoft.com/office/powerpoint/2010/main" val="1774172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924944"/>
            <a:ext cx="8229600" cy="1143000"/>
          </a:xfrm>
        </p:spPr>
        <p:txBody>
          <a:bodyPr/>
          <a:lstStyle/>
          <a:p>
            <a:r>
              <a:rPr lang="zh-CN" altLang="en-US" dirty="0" smtClean="0"/>
              <a:t>六</a:t>
            </a:r>
            <a:r>
              <a:rPr lang="en-US" altLang="zh-CN" dirty="0" smtClean="0"/>
              <a:t>	</a:t>
            </a:r>
            <a:r>
              <a:rPr lang="zh-CN" altLang="en-US" dirty="0" smtClean="0"/>
              <a:t>集合</a:t>
            </a:r>
            <a:r>
              <a:rPr lang="zh-CN" altLang="en-US" dirty="0"/>
              <a:t>和及其操作</a:t>
            </a:r>
            <a:endParaRPr kumimoji="1" lang="zh-CN" altLang="en-US" dirty="0"/>
          </a:p>
        </p:txBody>
      </p:sp>
    </p:spTree>
    <p:extLst>
      <p:ext uri="{BB962C8B-B14F-4D97-AF65-F5344CB8AC3E}">
        <p14:creationId xmlns:p14="http://schemas.microsoft.com/office/powerpoint/2010/main" val="2253000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10744" cy="346050"/>
          </a:xfrm>
        </p:spPr>
        <p:txBody>
          <a:bodyPr>
            <a:normAutofit fontScale="90000"/>
          </a:bodyPr>
          <a:lstStyle/>
          <a:p>
            <a:pPr algn="l"/>
            <a:r>
              <a:rPr lang="zh-CN" altLang="en-US" sz="2400" dirty="0"/>
              <a:t>集合</a:t>
            </a:r>
            <a:r>
              <a:rPr lang="zh-CN" altLang="en-US" sz="2400" dirty="0" smtClean="0"/>
              <a:t>和及其操作</a:t>
            </a:r>
            <a:endParaRPr lang="zh-CN" altLang="en-US" sz="2800" dirty="0"/>
          </a:p>
        </p:txBody>
      </p:sp>
      <p:sp>
        <p:nvSpPr>
          <p:cNvPr id="3" name="内容占位符 2"/>
          <p:cNvSpPr>
            <a:spLocks noGrp="1"/>
          </p:cNvSpPr>
          <p:nvPr>
            <p:ph idx="1"/>
          </p:nvPr>
        </p:nvSpPr>
        <p:spPr>
          <a:xfrm>
            <a:off x="457200" y="908720"/>
            <a:ext cx="7715200" cy="5217443"/>
          </a:xfrm>
        </p:spPr>
        <p:txBody>
          <a:bodyPr>
            <a:normAutofit fontScale="92500" lnSpcReduction="10000"/>
          </a:bodyPr>
          <a:lstStyle/>
          <a:p>
            <a:pPr marL="539750" indent="-357188"/>
            <a:r>
              <a:rPr lang="en-US" altLang="zh-CN" sz="1800" dirty="0" err="1" smtClean="0">
                <a:latin typeface="font000000001f66afb4" charset="0"/>
              </a:rPr>
              <a:t>Iterable</a:t>
            </a:r>
            <a:r>
              <a:rPr lang="en-US" altLang="zh-CN" sz="1800" dirty="0" smtClean="0">
                <a:latin typeface="font000000001f66afb4" charset="0"/>
              </a:rPr>
              <a:t>:</a:t>
            </a:r>
            <a:r>
              <a:rPr lang="zh-CN" altLang="en-US" sz="1800" dirty="0" smtClean="0">
                <a:latin typeface="font000000001f66afb4" charset="0"/>
              </a:rPr>
              <a:t>父类。所有我们可以遍历一系列的都是实现这个接口。</a:t>
            </a:r>
            <a:endParaRPr lang="en-US" altLang="zh-CN" sz="1800" dirty="0" smtClean="0">
              <a:latin typeface="font000000001f66afb4" charset="0"/>
            </a:endParaRPr>
          </a:p>
          <a:p>
            <a:pPr marL="539750" indent="-357188"/>
            <a:r>
              <a:rPr lang="en-US" altLang="zh-CN" sz="1800" dirty="0" err="1" smtClean="0">
                <a:latin typeface="font000000001f66afb9" charset="0"/>
              </a:rPr>
              <a:t>MutableIterable</a:t>
            </a:r>
            <a:r>
              <a:rPr lang="en-US" altLang="zh-CN" sz="1800" dirty="0" smtClean="0">
                <a:latin typeface="font000000001f66afb4" charset="0"/>
              </a:rPr>
              <a:t>:</a:t>
            </a:r>
            <a:r>
              <a:rPr lang="zh-CN" altLang="en-US" sz="1800" dirty="0" smtClean="0">
                <a:latin typeface="font000000001f66afb4" charset="0"/>
              </a:rPr>
              <a:t>一个支持遍历的同时可以执行删除的</a:t>
            </a:r>
            <a:r>
              <a:rPr lang="en-US" altLang="zh-CN" sz="1800" dirty="0" err="1" smtClean="0">
                <a:latin typeface="font000000001f66afb4" charset="0"/>
              </a:rPr>
              <a:t>Iterables</a:t>
            </a:r>
            <a:r>
              <a:rPr lang="zh-CN" altLang="en-US" sz="1800" dirty="0" smtClean="0">
                <a:latin typeface="font000000001f66afb4" charset="0"/>
              </a:rPr>
              <a:t>。</a:t>
            </a:r>
            <a:endParaRPr lang="en-US" altLang="zh-CN" sz="1800" dirty="0" smtClean="0">
              <a:latin typeface="font000000001f66afb4" charset="0"/>
            </a:endParaRPr>
          </a:p>
          <a:p>
            <a:pPr marL="539750" indent="-357188"/>
            <a:r>
              <a:rPr lang="en-US" altLang="zh-CN" sz="1800" dirty="0" smtClean="0">
                <a:latin typeface="font000000001f66afb9" charset="0"/>
              </a:rPr>
              <a:t>Collection</a:t>
            </a:r>
            <a:r>
              <a:rPr lang="en-US" altLang="zh-CN" sz="1800" dirty="0" smtClean="0">
                <a:latin typeface="font000000001f66afb4" charset="0"/>
              </a:rPr>
              <a:t>:</a:t>
            </a:r>
            <a:r>
              <a:rPr lang="zh-CN" altLang="en-US" sz="1800" dirty="0" smtClean="0">
                <a:latin typeface="font000000001f66afb4" charset="0"/>
              </a:rPr>
              <a:t>这个类相是一个泛型集合。我们通过函数访问可以返回集合的 </a:t>
            </a:r>
            <a:r>
              <a:rPr lang="en-US" altLang="zh-CN" sz="1800" dirty="0" smtClean="0">
                <a:latin typeface="font000000001f66afb4" charset="0"/>
              </a:rPr>
              <a:t>size</a:t>
            </a:r>
            <a:r>
              <a:rPr lang="zh-CN" altLang="en-US" sz="1800" dirty="0" smtClean="0">
                <a:latin typeface="font000000001f66afb4" charset="0"/>
              </a:rPr>
              <a:t>、是否为空、是否包含一个或者一些</a:t>
            </a:r>
            <a:r>
              <a:rPr lang="en-US" altLang="zh-CN" sz="1800" dirty="0" smtClean="0">
                <a:latin typeface="font000000001f66afb4" charset="0"/>
              </a:rPr>
              <a:t>item</a:t>
            </a:r>
            <a:r>
              <a:rPr lang="zh-CN" altLang="en-US" sz="1800" dirty="0" smtClean="0">
                <a:latin typeface="font000000001f66afb4" charset="0"/>
              </a:rPr>
              <a:t>。这个集合的所有方法提供</a:t>
            </a:r>
            <a:r>
              <a:rPr lang="zh-CN" altLang="en-US" sz="1800" dirty="0" smtClean="0">
                <a:latin typeface="font000000001f66afb4" charset="0"/>
              </a:rPr>
              <a:t>查询，</a:t>
            </a:r>
            <a:r>
              <a:rPr lang="en-US" altLang="zh-CN" sz="1800" dirty="0" smtClean="0">
                <a:latin typeface="font000000001f66afb4" charset="0"/>
              </a:rPr>
              <a:t>connections</a:t>
            </a:r>
            <a:r>
              <a:rPr lang="zh-CN" altLang="en-US" sz="1800" dirty="0" smtClean="0">
                <a:latin typeface="font000000001f66afb4" charset="0"/>
              </a:rPr>
              <a:t>是不可修改的。</a:t>
            </a:r>
            <a:endParaRPr lang="en-US" altLang="zh-CN" sz="1800" dirty="0" smtClean="0">
              <a:latin typeface="font000000001f66afb4" charset="0"/>
            </a:endParaRPr>
          </a:p>
          <a:p>
            <a:pPr marL="539750" indent="-357188"/>
            <a:r>
              <a:rPr lang="en-US" altLang="zh-CN" sz="1800" dirty="0" err="1" smtClean="0">
                <a:latin typeface="font000000001f66afb9" charset="0"/>
              </a:rPr>
              <a:t>MutableCollection</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Collection</a:t>
            </a:r>
            <a:r>
              <a:rPr lang="zh-CN" altLang="en-US" sz="1800" dirty="0" smtClean="0">
                <a:latin typeface="font000000001f66afb4" charset="0"/>
              </a:rPr>
              <a:t>。它提供了额外</a:t>
            </a:r>
            <a:r>
              <a:rPr lang="zh-CN" altLang="en-US" sz="1800" dirty="0" smtClean="0">
                <a:latin typeface="font000000001f66afb4" charset="0"/>
              </a:rPr>
              <a:t>的函数</a:t>
            </a:r>
            <a:r>
              <a:rPr lang="zh-CN" altLang="en-US" sz="1800" dirty="0" smtClean="0">
                <a:latin typeface="font000000001f66afb4" charset="0"/>
              </a:rPr>
              <a:t>，比如 </a:t>
            </a:r>
            <a:r>
              <a:rPr lang="en-US" altLang="zh-CN" sz="1600" dirty="0" smtClean="0">
                <a:latin typeface="font000000001f66afca" charset="0"/>
              </a:rPr>
              <a:t>add </a:t>
            </a:r>
            <a:r>
              <a:rPr lang="zh-CN" altLang="en-US" sz="1800" dirty="0" smtClean="0">
                <a:latin typeface="font000000001f66afb4" charset="0"/>
              </a:rPr>
              <a:t>、 </a:t>
            </a:r>
            <a:r>
              <a:rPr lang="en-US" altLang="zh-CN" sz="1600" dirty="0" smtClean="0">
                <a:latin typeface="font000000001f66afca" charset="0"/>
              </a:rPr>
              <a:t>remove </a:t>
            </a:r>
            <a:r>
              <a:rPr lang="zh-CN" altLang="en-US" sz="1800" dirty="0" smtClean="0">
                <a:latin typeface="font000000001f66afb4" charset="0"/>
              </a:rPr>
              <a:t>、 </a:t>
            </a:r>
            <a:r>
              <a:rPr lang="en-US" altLang="zh-CN" sz="1600" dirty="0" smtClean="0">
                <a:latin typeface="font000000001f66afca" charset="0"/>
              </a:rPr>
              <a:t>clear </a:t>
            </a:r>
            <a:r>
              <a:rPr lang="zh-CN" altLang="en-US" sz="1800" dirty="0" smtClean="0">
                <a:latin typeface="font000000001f66afb4" charset="0"/>
              </a:rPr>
              <a:t>等等。</a:t>
            </a:r>
            <a:endParaRPr lang="en-US" altLang="zh-CN" sz="1800" dirty="0" smtClean="0">
              <a:latin typeface="font000000001f66afb4" charset="0"/>
            </a:endParaRPr>
          </a:p>
          <a:p>
            <a:pPr marL="539750" indent="-357188"/>
            <a:endParaRPr lang="en-US" altLang="zh-CN" sz="1800" dirty="0">
              <a:latin typeface="font000000001f66afb4" charset="0"/>
            </a:endParaRPr>
          </a:p>
          <a:p>
            <a:pPr marL="182562" indent="0">
              <a:buNone/>
            </a:pPr>
            <a:r>
              <a:rPr lang="zh-CN" altLang="en-US" sz="1800" dirty="0" smtClean="0"/>
              <a:t>在</a:t>
            </a:r>
            <a:r>
              <a:rPr lang="en-US" altLang="zh-CN" sz="1800" dirty="0" err="1"/>
              <a:t>Kotlin</a:t>
            </a:r>
            <a:r>
              <a:rPr lang="zh-CN" altLang="en-US" sz="1800" dirty="0"/>
              <a:t>中，明确的区分了可变和只读的集合</a:t>
            </a:r>
            <a:r>
              <a:rPr lang="en-US" altLang="zh-CN" sz="1800" dirty="0"/>
              <a:t>(list, set, map</a:t>
            </a:r>
            <a:r>
              <a:rPr lang="zh-CN" altLang="en-US" sz="1800" dirty="0"/>
              <a:t>等</a:t>
            </a:r>
            <a:r>
              <a:rPr lang="en-US" altLang="zh-CN" sz="1800" dirty="0"/>
              <a:t>)</a:t>
            </a:r>
            <a:r>
              <a:rPr lang="zh-CN" altLang="en-US" sz="1800" dirty="0"/>
              <a:t>，明确的确定了集合的可读性，有助于良好的编码，以及便于</a:t>
            </a:r>
            <a:r>
              <a:rPr lang="en-US" altLang="zh-CN" sz="1800" dirty="0"/>
              <a:t>Bug</a:t>
            </a:r>
            <a:r>
              <a:rPr lang="zh-CN" altLang="en-US" sz="1800" dirty="0"/>
              <a:t>的规避</a:t>
            </a:r>
            <a:r>
              <a:rPr lang="zh-CN" altLang="en-US" sz="1800" dirty="0" smtClean="0"/>
              <a:t>。</a:t>
            </a:r>
            <a:endParaRPr lang="en-US" altLang="zh-CN" sz="1800" dirty="0" smtClean="0">
              <a:latin typeface="font000000001f66afb4" charset="0"/>
            </a:endParaRPr>
          </a:p>
          <a:p>
            <a:pPr marL="539750" indent="-357188"/>
            <a:r>
              <a:rPr lang="en-US" altLang="zh-CN" sz="1800" dirty="0" smtClean="0">
                <a:latin typeface="font000000001f66afb9" charset="0"/>
              </a:rPr>
              <a:t>List</a:t>
            </a:r>
            <a:r>
              <a:rPr lang="en-US" altLang="zh-CN" sz="1800" dirty="0" smtClean="0">
                <a:latin typeface="font000000001f66afb4" charset="0"/>
              </a:rPr>
              <a:t>:</a:t>
            </a:r>
            <a:r>
              <a:rPr lang="zh-CN" altLang="en-US" sz="1800" dirty="0" smtClean="0">
                <a:latin typeface="font000000001f66afb4" charset="0"/>
              </a:rPr>
              <a:t>可能是最流行的集合类型。它是一个范性有序的集合。因为它的有序， 我们可以使用 </a:t>
            </a:r>
            <a:r>
              <a:rPr lang="en-US" altLang="zh-CN" sz="1600" dirty="0" smtClean="0">
                <a:latin typeface="font000000001f66afca" charset="0"/>
              </a:rPr>
              <a:t>get </a:t>
            </a:r>
            <a:r>
              <a:rPr lang="zh-CN" altLang="en-US" sz="1800" dirty="0" smtClean="0">
                <a:latin typeface="font000000001f66afb4" charset="0"/>
              </a:rPr>
              <a:t>函数通过</a:t>
            </a:r>
            <a:r>
              <a:rPr lang="en-US" altLang="zh-CN" sz="1800" dirty="0" smtClean="0">
                <a:latin typeface="font000000001f66afb4" charset="0"/>
              </a:rPr>
              <a:t>position</a:t>
            </a:r>
            <a:r>
              <a:rPr lang="zh-CN" altLang="en-US" sz="1800" dirty="0" smtClean="0">
                <a:latin typeface="font000000001f66afb4" charset="0"/>
              </a:rPr>
              <a:t>来访问。</a:t>
            </a:r>
            <a:endParaRPr lang="en-US" altLang="zh-CN" sz="1800" dirty="0" smtClean="0">
              <a:latin typeface="font000000001f66afb4" charset="0"/>
            </a:endParaRPr>
          </a:p>
          <a:p>
            <a:pPr marL="539750" indent="-357188"/>
            <a:r>
              <a:rPr lang="en-US" altLang="zh-CN" sz="1800" dirty="0" err="1" smtClean="0">
                <a:latin typeface="font000000001f66afb9" charset="0"/>
              </a:rPr>
              <a:t>MutableList</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List</a:t>
            </a:r>
            <a:r>
              <a:rPr lang="zh-CN" altLang="en-US" sz="1800" dirty="0" smtClean="0">
                <a:latin typeface="font000000001f66afb4" charset="0"/>
              </a:rPr>
              <a:t>。</a:t>
            </a:r>
            <a:endParaRPr lang="en-US" altLang="zh-CN" sz="1800" dirty="0" smtClean="0">
              <a:latin typeface="font000000001f66afb4" charset="0"/>
            </a:endParaRPr>
          </a:p>
          <a:p>
            <a:pPr marL="539750" indent="-357188"/>
            <a:r>
              <a:rPr lang="en-US" altLang="zh-CN" sz="1800" dirty="0" smtClean="0">
                <a:latin typeface="font000000001f66afb9" charset="0"/>
              </a:rPr>
              <a:t>Set</a:t>
            </a:r>
            <a:r>
              <a:rPr lang="en-US" altLang="zh-CN" sz="1800" dirty="0" smtClean="0">
                <a:latin typeface="font000000001f66afb4" charset="0"/>
              </a:rPr>
              <a:t>:</a:t>
            </a:r>
            <a:r>
              <a:rPr lang="zh-CN" altLang="en-US" sz="1800" dirty="0" smtClean="0">
                <a:latin typeface="font000000001f66afb4" charset="0"/>
              </a:rPr>
              <a:t>一个无序并不支持重复</a:t>
            </a:r>
            <a:r>
              <a:rPr lang="en-US" altLang="zh-CN" sz="1800" dirty="0" smtClean="0">
                <a:latin typeface="font000000001f66afb4" charset="0"/>
              </a:rPr>
              <a:t>item</a:t>
            </a:r>
            <a:r>
              <a:rPr lang="zh-CN" altLang="en-US" sz="1800" dirty="0" smtClean="0">
                <a:latin typeface="font000000001f66afb4" charset="0"/>
              </a:rPr>
              <a:t>的集合。</a:t>
            </a:r>
            <a:endParaRPr lang="en-US" altLang="zh-CN" sz="1800" dirty="0" smtClean="0">
              <a:latin typeface="font000000001f66afb4" charset="0"/>
            </a:endParaRPr>
          </a:p>
          <a:p>
            <a:pPr marL="539750" indent="-357188"/>
            <a:r>
              <a:rPr lang="en-US" altLang="zh-CN" sz="1800" dirty="0" err="1" smtClean="0">
                <a:latin typeface="font000000001f66afb9" charset="0"/>
              </a:rPr>
              <a:t>MutableSet</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Set</a:t>
            </a:r>
            <a:r>
              <a:rPr lang="zh-CN" altLang="en-US" sz="1800" dirty="0" smtClean="0">
                <a:latin typeface="font000000001f66afb4" charset="0"/>
              </a:rPr>
              <a:t>。</a:t>
            </a:r>
            <a:endParaRPr lang="en-US" altLang="zh-CN" sz="1800" dirty="0" smtClean="0">
              <a:latin typeface="font000000001f66afb4" charset="0"/>
            </a:endParaRPr>
          </a:p>
          <a:p>
            <a:pPr marL="539750" indent="-357188"/>
            <a:r>
              <a:rPr lang="en-US" altLang="zh-CN" sz="1800" dirty="0" smtClean="0">
                <a:latin typeface="font000000001f66afb9" charset="0"/>
              </a:rPr>
              <a:t>Map</a:t>
            </a:r>
            <a:r>
              <a:rPr lang="en-US" altLang="zh-CN" sz="1800" dirty="0" smtClean="0">
                <a:latin typeface="font000000001f66afb4" charset="0"/>
              </a:rPr>
              <a:t>:</a:t>
            </a:r>
            <a:r>
              <a:rPr lang="zh-CN" altLang="en-US" sz="1800" dirty="0" smtClean="0">
                <a:latin typeface="font000000001f66afb4" charset="0"/>
              </a:rPr>
              <a:t>一个</a:t>
            </a:r>
            <a:r>
              <a:rPr lang="en-US" altLang="zh-CN" sz="1800" dirty="0" smtClean="0">
                <a:latin typeface="font000000001f66afb4" charset="0"/>
              </a:rPr>
              <a:t>key-value</a:t>
            </a:r>
            <a:r>
              <a:rPr lang="zh-CN" altLang="en-US" sz="1800" dirty="0" smtClean="0">
                <a:latin typeface="font000000001f66afb4" charset="0"/>
              </a:rPr>
              <a:t>对的</a:t>
            </a:r>
            <a:r>
              <a:rPr lang="en-US" altLang="zh-CN" sz="1800" dirty="0" smtClean="0">
                <a:latin typeface="font000000001f66afb4" charset="0"/>
              </a:rPr>
              <a:t>collection</a:t>
            </a:r>
            <a:r>
              <a:rPr lang="zh-CN" altLang="en-US" sz="1800" dirty="0" smtClean="0">
                <a:latin typeface="font000000001f66afb4" charset="0"/>
              </a:rPr>
              <a:t>。</a:t>
            </a:r>
            <a:r>
              <a:rPr lang="en-US" altLang="zh-CN" sz="1800" dirty="0" smtClean="0">
                <a:latin typeface="font000000001f66afb4" charset="0"/>
              </a:rPr>
              <a:t>key</a:t>
            </a:r>
            <a:r>
              <a:rPr lang="zh-CN" altLang="en-US" sz="1800" dirty="0" smtClean="0">
                <a:latin typeface="font000000001f66afb4" charset="0"/>
              </a:rPr>
              <a:t>在</a:t>
            </a:r>
            <a:r>
              <a:rPr lang="en-US" altLang="zh-CN" sz="1800" dirty="0" smtClean="0">
                <a:latin typeface="font000000001f66afb4" charset="0"/>
              </a:rPr>
              <a:t>map</a:t>
            </a:r>
            <a:r>
              <a:rPr lang="zh-CN" altLang="en-US" sz="1800" dirty="0" smtClean="0">
                <a:latin typeface="font000000001f66afb4" charset="0"/>
              </a:rPr>
              <a:t>中是唯一的，也就是说不能有 两对</a:t>
            </a:r>
            <a:r>
              <a:rPr lang="en-US" altLang="zh-CN" sz="1800" dirty="0" smtClean="0">
                <a:latin typeface="font000000001f66afb4" charset="0"/>
              </a:rPr>
              <a:t>key</a:t>
            </a:r>
            <a:r>
              <a:rPr lang="zh-CN" altLang="en-US" sz="1800" dirty="0" smtClean="0">
                <a:latin typeface="font000000001f66afb4" charset="0"/>
              </a:rPr>
              <a:t>是一样的键值对存在于一个</a:t>
            </a:r>
            <a:r>
              <a:rPr lang="en-US" altLang="zh-CN" sz="1800" dirty="0" smtClean="0">
                <a:latin typeface="font000000001f66afb4" charset="0"/>
              </a:rPr>
              <a:t>map</a:t>
            </a:r>
            <a:r>
              <a:rPr lang="zh-CN" altLang="en-US" sz="1800" dirty="0" smtClean="0">
                <a:latin typeface="font000000001f66afb4" charset="0"/>
              </a:rPr>
              <a:t>中。</a:t>
            </a:r>
            <a:endParaRPr lang="en-US" altLang="zh-CN" sz="1800" dirty="0" smtClean="0">
              <a:latin typeface="font000000001f66afb4" charset="0"/>
            </a:endParaRPr>
          </a:p>
          <a:p>
            <a:pPr marL="539750" indent="-357188"/>
            <a:r>
              <a:rPr lang="en-US" altLang="zh-CN" sz="1800" dirty="0" err="1" smtClean="0">
                <a:latin typeface="font000000001f66afb9" charset="0"/>
              </a:rPr>
              <a:t>MutableMap</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map</a:t>
            </a:r>
            <a:r>
              <a:rPr lang="zh-CN" altLang="en-US" sz="1800" dirty="0" smtClean="0">
                <a:latin typeface="font000000001f66afb4" charset="0"/>
              </a:rPr>
              <a:t>。 </a:t>
            </a:r>
            <a:endParaRPr lang="zh-CN" altLang="en-US" sz="1800" dirty="0" smtClean="0"/>
          </a:p>
          <a:p>
            <a:pPr marL="404813" indent="-266700"/>
            <a:endParaRPr lang="en-US" altLang="zh-CN" sz="1800" dirty="0" smtClean="0">
              <a:latin typeface="font000000001f66afb4" charset="0"/>
            </a:endParaRPr>
          </a:p>
          <a:p>
            <a:pPr marL="404813" indent="-266700"/>
            <a:endParaRPr lang="en-US" altLang="zh-CN" sz="1800" dirty="0">
              <a:latin typeface="font000000001f66afb4" charset="0"/>
            </a:endParaRPr>
          </a:p>
          <a:p>
            <a:pPr marL="404813" indent="-266700"/>
            <a:endParaRPr lang="en-US" altLang="zh-CN" sz="1800" dirty="0">
              <a:latin typeface="font000000001f66afb4" charset="0"/>
            </a:endParaRPr>
          </a:p>
          <a:p>
            <a:pPr marL="423863" indent="-285750"/>
            <a:endParaRPr lang="en-US" altLang="zh-CN" sz="1800" dirty="0" smtClean="0">
              <a:latin typeface="font000000001f66afb4" charset="0"/>
            </a:endParaRPr>
          </a:p>
          <a:p>
            <a:pPr marL="138113" indent="0">
              <a:buNone/>
            </a:pPr>
            <a:endParaRPr lang="en-US" altLang="zh-CN" sz="1800" dirty="0" smtClean="0">
              <a:latin typeface="font000000001f66afb4" charset="0"/>
            </a:endParaRPr>
          </a:p>
          <a:p>
            <a:pPr marL="138113" indent="0">
              <a:buNone/>
            </a:pPr>
            <a:endParaRPr lang="en-US" altLang="zh-CN" sz="1800" dirty="0" smtClean="0">
              <a:latin typeface="font000000001f66afb4" charset="0"/>
            </a:endParaRPr>
          </a:p>
          <a:p>
            <a:pPr marL="138113" indent="0">
              <a:buNone/>
            </a:pPr>
            <a:endParaRPr lang="zh-CN" altLang="en-US" sz="1800" dirty="0"/>
          </a:p>
        </p:txBody>
      </p:sp>
    </p:spTree>
    <p:extLst>
      <p:ext uri="{BB962C8B-B14F-4D97-AF65-F5344CB8AC3E}">
        <p14:creationId xmlns:p14="http://schemas.microsoft.com/office/powerpoint/2010/main" val="1774172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10744" cy="346050"/>
          </a:xfrm>
        </p:spPr>
        <p:txBody>
          <a:bodyPr>
            <a:normAutofit fontScale="90000"/>
          </a:bodyPr>
          <a:lstStyle/>
          <a:p>
            <a:pPr algn="l"/>
            <a:r>
              <a:rPr lang="zh-CN" altLang="en-US" sz="2400" dirty="0"/>
              <a:t>集合</a:t>
            </a:r>
            <a:r>
              <a:rPr lang="zh-CN" altLang="en-US" sz="2400" dirty="0" smtClean="0"/>
              <a:t>和及其操作</a:t>
            </a:r>
            <a:endParaRPr lang="zh-CN" altLang="en-US" sz="2800" dirty="0"/>
          </a:p>
        </p:txBody>
      </p:sp>
      <p:sp>
        <p:nvSpPr>
          <p:cNvPr id="3" name="内容占位符 2"/>
          <p:cNvSpPr>
            <a:spLocks noGrp="1"/>
          </p:cNvSpPr>
          <p:nvPr>
            <p:ph idx="1"/>
          </p:nvPr>
        </p:nvSpPr>
        <p:spPr>
          <a:xfrm>
            <a:off x="457200" y="908720"/>
            <a:ext cx="7859216" cy="5217443"/>
          </a:xfrm>
        </p:spPr>
        <p:txBody>
          <a:bodyPr>
            <a:normAutofit/>
          </a:bodyPr>
          <a:lstStyle/>
          <a:p>
            <a:pPr marL="404813" indent="-266700"/>
            <a:r>
              <a:rPr lang="zh-CN" altLang="en-US" sz="1800" dirty="0" smtClean="0">
                <a:latin typeface="font000000001f66afb4" charset="0"/>
              </a:rPr>
              <a:t>总数操作符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any,</a:t>
            </a:r>
            <a:r>
              <a:rPr lang="zh-CN" altLang="en-US" sz="1800" dirty="0" smtClean="0">
                <a:latin typeface="font000000001f66afb4" charset="0"/>
              </a:rPr>
              <a:t>  </a:t>
            </a:r>
            <a:r>
              <a:rPr lang="en-US" altLang="zh-CN" sz="1800" dirty="0" smtClean="0">
                <a:latin typeface="font000000001f66afb4" charset="0"/>
              </a:rPr>
              <a:t>all,</a:t>
            </a:r>
            <a:r>
              <a:rPr lang="zh-CN" altLang="en-US" sz="1800" dirty="0" smtClean="0">
                <a:latin typeface="font000000001f66afb4" charset="0"/>
              </a:rPr>
              <a:t>  </a:t>
            </a:r>
            <a:r>
              <a:rPr lang="en-US" altLang="zh-CN" sz="1800" dirty="0" smtClean="0">
                <a:latin typeface="font000000001f66afb4" charset="0"/>
              </a:rPr>
              <a:t>count,</a:t>
            </a:r>
            <a:r>
              <a:rPr lang="zh-CN" altLang="en-US" sz="1800" dirty="0" smtClean="0">
                <a:latin typeface="font000000001f66afb4" charset="0"/>
              </a:rPr>
              <a:t>  </a:t>
            </a:r>
            <a:r>
              <a:rPr lang="en-US" altLang="zh-CN" sz="1800" dirty="0" smtClean="0">
                <a:latin typeface="font000000001f66afb4" charset="0"/>
              </a:rPr>
              <a:t>fold,</a:t>
            </a:r>
            <a:r>
              <a:rPr lang="zh-CN" altLang="en-US" sz="1800" dirty="0" smtClean="0">
                <a:latin typeface="font000000001f66afb4" charset="0"/>
              </a:rPr>
              <a:t>  </a:t>
            </a:r>
            <a:r>
              <a:rPr lang="en-US" altLang="zh-CN" sz="1800" dirty="0" err="1" smtClean="0">
                <a:latin typeface="font000000001f66afb4" charset="0"/>
              </a:rPr>
              <a:t>foldRight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forEach</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forEachInexed</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maxBy</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minBy</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none,</a:t>
            </a:r>
            <a:r>
              <a:rPr lang="zh-CN" altLang="en-US" sz="1800" dirty="0" smtClean="0">
                <a:latin typeface="font000000001f66afb4" charset="0"/>
              </a:rPr>
              <a:t>  </a:t>
            </a:r>
            <a:r>
              <a:rPr lang="en-US" altLang="zh-CN" sz="1800" dirty="0" smtClean="0">
                <a:latin typeface="font000000001f66afb4" charset="0"/>
              </a:rPr>
              <a:t>reduce,</a:t>
            </a:r>
            <a:r>
              <a:rPr lang="zh-CN" altLang="en-US" sz="1800" dirty="0" smtClean="0">
                <a:latin typeface="font000000001f66afb4" charset="0"/>
              </a:rPr>
              <a:t>  </a:t>
            </a:r>
            <a:r>
              <a:rPr lang="en-US" altLang="zh-CN" sz="1800" dirty="0" err="1" smtClean="0">
                <a:latin typeface="font000000001f66afb4" charset="0"/>
              </a:rPr>
              <a:t>reduceRight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sumBy</a:t>
            </a:r>
            <a:endParaRPr lang="en-US" altLang="zh-CN" sz="1800" dirty="0" smtClean="0">
              <a:latin typeface="font000000001f66afb4" charset="0"/>
            </a:endParaRPr>
          </a:p>
          <a:p>
            <a:pPr marL="404813" indent="-266700"/>
            <a:endParaRPr lang="en-US" altLang="zh-CN" sz="1800" dirty="0">
              <a:latin typeface="font000000001f66afb4" charset="0"/>
            </a:endParaRPr>
          </a:p>
          <a:p>
            <a:pPr marL="404813" indent="-266700"/>
            <a:r>
              <a:rPr lang="zh-CN" altLang="en-US" sz="1800" dirty="0" smtClean="0">
                <a:latin typeface="font000000001f66afb4" charset="0"/>
              </a:rPr>
              <a:t>过滤操作符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drop,</a:t>
            </a:r>
            <a:r>
              <a:rPr lang="zh-CN" altLang="en-US" sz="1800" dirty="0" smtClean="0">
                <a:latin typeface="font000000001f66afb4" charset="0"/>
              </a:rPr>
              <a:t>  </a:t>
            </a:r>
            <a:r>
              <a:rPr lang="en-US" altLang="zh-CN" sz="1800" dirty="0" err="1" smtClean="0">
                <a:latin typeface="font000000001f66afb4" charset="0"/>
              </a:rPr>
              <a:t>dropWhile</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dropLastWhile</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filter,</a:t>
            </a:r>
            <a:r>
              <a:rPr lang="zh-CN" altLang="en-US" sz="1800" dirty="0" smtClean="0">
                <a:latin typeface="font000000001f66afb4" charset="0"/>
              </a:rPr>
              <a:t> </a:t>
            </a:r>
            <a:r>
              <a:rPr lang="en-US" altLang="zh-CN" sz="1800" dirty="0" err="1" smtClean="0">
                <a:latin typeface="font000000001f66afb4" charset="0"/>
              </a:rPr>
              <a:t>filterNot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filterNotNull</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slice,</a:t>
            </a:r>
            <a:r>
              <a:rPr lang="zh-CN" altLang="en-US" sz="1800" dirty="0" smtClean="0">
                <a:latin typeface="font000000001f66afb4" charset="0"/>
              </a:rPr>
              <a:t>  </a:t>
            </a:r>
            <a:r>
              <a:rPr lang="en-US" altLang="zh-CN" sz="1800" dirty="0" smtClean="0">
                <a:latin typeface="font000000001f66afb4" charset="0"/>
              </a:rPr>
              <a:t>take,</a:t>
            </a:r>
            <a:r>
              <a:rPr lang="zh-CN" altLang="en-US" sz="1800" dirty="0" smtClean="0">
                <a:latin typeface="font000000001f66afb4" charset="0"/>
              </a:rPr>
              <a:t>  </a:t>
            </a:r>
            <a:r>
              <a:rPr lang="en-US" altLang="zh-CN" sz="1800" dirty="0" err="1" smtClean="0">
                <a:latin typeface="font000000001f66afb4" charset="0"/>
              </a:rPr>
              <a:t>takeLast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takeWhile</a:t>
            </a:r>
            <a:endParaRPr lang="en-US" altLang="zh-CN" sz="1800" dirty="0">
              <a:latin typeface="font000000001f66afb4" charset="0"/>
            </a:endParaRPr>
          </a:p>
          <a:p>
            <a:pPr marL="404813" indent="-266700"/>
            <a:endParaRPr lang="en-US" altLang="zh-CN" sz="1800" dirty="0" smtClean="0">
              <a:latin typeface="font000000001f66afb4" charset="0"/>
            </a:endParaRPr>
          </a:p>
          <a:p>
            <a:pPr marL="404813" indent="-266700"/>
            <a:r>
              <a:rPr lang="zh-CN" altLang="en-US" sz="1800" dirty="0" smtClean="0">
                <a:latin typeface="font000000001f66afb4" charset="0"/>
              </a:rPr>
              <a:t>映射操作符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flatMap</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groupBy</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map,</a:t>
            </a:r>
            <a:r>
              <a:rPr lang="zh-CN" altLang="en-US" sz="1800" dirty="0" smtClean="0">
                <a:latin typeface="font000000001f66afb4" charset="0"/>
              </a:rPr>
              <a:t>  </a:t>
            </a:r>
            <a:r>
              <a:rPr lang="en-US" altLang="zh-CN" sz="1800" dirty="0" err="1" smtClean="0">
                <a:latin typeface="font000000001f66afb4" charset="0"/>
              </a:rPr>
              <a:t>mapIndexed</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mapNotNull</a:t>
            </a:r>
            <a:endParaRPr lang="en-US" altLang="zh-CN" sz="1800" dirty="0" smtClean="0">
              <a:latin typeface="font000000001f66afb4" charset="0"/>
            </a:endParaRPr>
          </a:p>
          <a:p>
            <a:pPr marL="404813" indent="-266700"/>
            <a:endParaRPr lang="en-US" altLang="zh-CN" sz="1800" dirty="0">
              <a:latin typeface="font000000001f66afb4" charset="0"/>
            </a:endParaRPr>
          </a:p>
          <a:p>
            <a:pPr marL="404813" indent="-266700"/>
            <a:r>
              <a:rPr lang="zh-CN" altLang="en-US" sz="1800" dirty="0" smtClean="0">
                <a:latin typeface="font000000001f66afb4" charset="0"/>
              </a:rPr>
              <a:t>元素操作符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contains,</a:t>
            </a:r>
            <a:r>
              <a:rPr lang="zh-CN" altLang="en-US" sz="1800" dirty="0" smtClean="0">
                <a:latin typeface="font000000001f66afb4" charset="0"/>
              </a:rPr>
              <a:t>  </a:t>
            </a:r>
            <a:r>
              <a:rPr lang="en-US" altLang="zh-CN" sz="1800" dirty="0" err="1" smtClean="0">
                <a:latin typeface="font000000001f66afb4" charset="0"/>
              </a:rPr>
              <a:t>elementAt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elementAtOrElse</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elementAtOrNull</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first,</a:t>
            </a:r>
            <a:r>
              <a:rPr lang="zh-CN" altLang="en-US" sz="1800" dirty="0" smtClean="0">
                <a:latin typeface="font000000001f66afb4" charset="0"/>
              </a:rPr>
              <a:t>  </a:t>
            </a:r>
            <a:r>
              <a:rPr lang="en-US" altLang="zh-CN" sz="1800" dirty="0" err="1" smtClean="0">
                <a:latin typeface="font000000001f66afb4" charset="0"/>
              </a:rPr>
              <a:t>firstOrNull</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indexOf</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indexOfFirst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indexOfLast</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last,</a:t>
            </a:r>
            <a:r>
              <a:rPr lang="zh-CN" altLang="en-US" sz="1800" dirty="0" smtClean="0">
                <a:latin typeface="font000000001f66afb4" charset="0"/>
              </a:rPr>
              <a:t>  </a:t>
            </a:r>
            <a:r>
              <a:rPr lang="en-US" altLang="zh-CN" sz="1800" dirty="0" err="1" smtClean="0">
                <a:latin typeface="font000000001f66afb4" charset="0"/>
              </a:rPr>
              <a:t>lastIndexOf</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lastOrNull</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single,</a:t>
            </a:r>
            <a:r>
              <a:rPr lang="zh-CN" altLang="en-US" sz="1800" dirty="0" smtClean="0">
                <a:latin typeface="font000000001f66afb4" charset="0"/>
              </a:rPr>
              <a:t>  </a:t>
            </a:r>
            <a:r>
              <a:rPr lang="en-US" altLang="zh-CN" sz="1800" dirty="0" err="1" smtClean="0">
                <a:latin typeface="font000000001f66afb4" charset="0"/>
              </a:rPr>
              <a:t>singleOrNull</a:t>
            </a:r>
            <a:endParaRPr lang="en-US" altLang="zh-CN" sz="1800" dirty="0">
              <a:latin typeface="font000000001f66afb4" charset="0"/>
            </a:endParaRPr>
          </a:p>
          <a:p>
            <a:pPr marL="404813" indent="-266700"/>
            <a:endParaRPr lang="en-US" altLang="zh-CN" sz="1800" dirty="0" smtClean="0">
              <a:latin typeface="font000000001f66afb4" charset="0"/>
            </a:endParaRPr>
          </a:p>
          <a:p>
            <a:pPr marL="404813" indent="-266700"/>
            <a:r>
              <a:rPr lang="zh-CN" altLang="en-US" sz="1800" dirty="0" smtClean="0">
                <a:latin typeface="font000000001f66afb4" charset="0"/>
              </a:rPr>
              <a:t>生产操作符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merge,</a:t>
            </a:r>
            <a:r>
              <a:rPr lang="zh-CN" altLang="en-US" sz="1800" dirty="0" smtClean="0">
                <a:latin typeface="font000000001f66afb4" charset="0"/>
              </a:rPr>
              <a:t>  </a:t>
            </a:r>
            <a:r>
              <a:rPr lang="en-US" altLang="zh-CN" sz="1800" dirty="0" smtClean="0">
                <a:latin typeface="font000000001f66afb4" charset="0"/>
              </a:rPr>
              <a:t>partition,</a:t>
            </a:r>
            <a:r>
              <a:rPr lang="zh-CN" altLang="en-US" sz="1800" dirty="0" smtClean="0">
                <a:latin typeface="font000000001f66afb4" charset="0"/>
              </a:rPr>
              <a:t>  </a:t>
            </a:r>
            <a:r>
              <a:rPr lang="en-US" altLang="zh-CN" sz="1800" dirty="0" smtClean="0">
                <a:latin typeface="font000000001f66afb4" charset="0"/>
              </a:rPr>
              <a:t>plus,</a:t>
            </a:r>
            <a:r>
              <a:rPr lang="zh-CN" altLang="en-US" sz="1800" dirty="0" smtClean="0">
                <a:latin typeface="font000000001f66afb4" charset="0"/>
              </a:rPr>
              <a:t>  </a:t>
            </a:r>
            <a:r>
              <a:rPr lang="en-US" altLang="zh-CN" sz="1800" dirty="0" smtClean="0">
                <a:latin typeface="font000000001f66afb4" charset="0"/>
              </a:rPr>
              <a:t>zip,</a:t>
            </a:r>
            <a:r>
              <a:rPr lang="zh-CN" altLang="en-US" sz="1800" dirty="0" smtClean="0">
                <a:latin typeface="font000000001f66afb4" charset="0"/>
              </a:rPr>
              <a:t>  </a:t>
            </a:r>
            <a:r>
              <a:rPr lang="en-US" altLang="zh-CN" sz="1800" dirty="0" smtClean="0">
                <a:latin typeface="font000000001f66afb4" charset="0"/>
              </a:rPr>
              <a:t>unzip</a:t>
            </a:r>
            <a:endParaRPr lang="en-US" altLang="zh-CN" sz="1800" dirty="0">
              <a:latin typeface="font000000001f66afb4" charset="0"/>
            </a:endParaRPr>
          </a:p>
          <a:p>
            <a:pPr marL="423863" indent="-285750"/>
            <a:endParaRPr lang="en-US" altLang="zh-CN" sz="1800" dirty="0" smtClean="0">
              <a:latin typeface="font000000001f66afb4" charset="0"/>
            </a:endParaRPr>
          </a:p>
          <a:p>
            <a:pPr marL="423863" indent="-285750"/>
            <a:r>
              <a:rPr lang="zh-CN" altLang="en-US" sz="1800" dirty="0" smtClean="0">
                <a:latin typeface="font000000001f66afb4" charset="0"/>
              </a:rPr>
              <a:t>顺序操作符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reverse,</a:t>
            </a:r>
            <a:r>
              <a:rPr lang="zh-CN" altLang="en-US" sz="1800" dirty="0" smtClean="0">
                <a:latin typeface="font000000001f66afb4" charset="0"/>
              </a:rPr>
              <a:t>  </a:t>
            </a:r>
            <a:r>
              <a:rPr lang="en-US" altLang="zh-CN" sz="1800" dirty="0" smtClean="0">
                <a:latin typeface="font000000001f66afb4" charset="0"/>
              </a:rPr>
              <a:t>sort,</a:t>
            </a:r>
            <a:r>
              <a:rPr lang="zh-CN" altLang="en-US" sz="1800" dirty="0" smtClean="0">
                <a:latin typeface="font000000001f66afb4" charset="0"/>
              </a:rPr>
              <a:t>  </a:t>
            </a:r>
            <a:r>
              <a:rPr lang="en-US" altLang="zh-CN" sz="1800" dirty="0" err="1" smtClean="0">
                <a:latin typeface="font000000001f66afb4" charset="0"/>
              </a:rPr>
              <a:t>sortBy</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sortDescending</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sortDescendingBy</a:t>
            </a:r>
            <a:r>
              <a:rPr lang="en-US" altLang="zh-CN" sz="1800" dirty="0" smtClean="0">
                <a:latin typeface="font000000001f66afb4" charset="0"/>
              </a:rPr>
              <a:t>,</a:t>
            </a:r>
            <a:r>
              <a:rPr lang="zh-CN" altLang="en-US" sz="1800" dirty="0" smtClean="0">
                <a:latin typeface="font000000001f66afb4" charset="0"/>
              </a:rPr>
              <a:t>  </a:t>
            </a:r>
            <a:endParaRPr lang="en-US" altLang="zh-CN" sz="1800" dirty="0" smtClean="0">
              <a:latin typeface="font000000001f66afb4" charset="0"/>
            </a:endParaRPr>
          </a:p>
          <a:p>
            <a:pPr marL="138113" indent="0">
              <a:buNone/>
            </a:pPr>
            <a:endParaRPr lang="en-US" altLang="zh-CN" sz="1800" dirty="0" smtClean="0">
              <a:latin typeface="font000000001f66afb4" charset="0"/>
            </a:endParaRPr>
          </a:p>
          <a:p>
            <a:pPr marL="138113" indent="0">
              <a:buNone/>
            </a:pPr>
            <a:endParaRPr lang="en-US" altLang="zh-CN" sz="1800" dirty="0" smtClean="0">
              <a:latin typeface="font000000001f66afb4" charset="0"/>
            </a:endParaRPr>
          </a:p>
          <a:p>
            <a:pPr marL="138113" indent="0">
              <a:buNone/>
            </a:pPr>
            <a:endParaRPr lang="zh-CN" altLang="en-US" sz="1800" dirty="0"/>
          </a:p>
        </p:txBody>
      </p:sp>
    </p:spTree>
    <p:extLst>
      <p:ext uri="{BB962C8B-B14F-4D97-AF65-F5344CB8AC3E}">
        <p14:creationId xmlns:p14="http://schemas.microsoft.com/office/powerpoint/2010/main" val="1774041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en-US" altLang="zh-CN" sz="2800" dirty="0" smtClean="0"/>
              <a:t>1</a:t>
            </a:r>
            <a:r>
              <a:rPr lang="zh-CN" altLang="en-US" sz="2800" dirty="0" smtClean="0"/>
              <a:t> </a:t>
            </a:r>
            <a:r>
              <a:rPr lang="zh-CN" altLang="en-US" sz="2800" dirty="0" smtClean="0"/>
              <a:t>数值基本</a:t>
            </a:r>
            <a:r>
              <a:rPr lang="zh-CN" altLang="en-US" sz="2800" dirty="0" smtClean="0"/>
              <a:t>类型</a:t>
            </a: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90313118"/>
              </p:ext>
            </p:extLst>
          </p:nvPr>
        </p:nvGraphicFramePr>
        <p:xfrm>
          <a:off x="611560" y="908720"/>
          <a:ext cx="2152660" cy="2821451"/>
        </p:xfrm>
        <a:graphic>
          <a:graphicData uri="http://schemas.openxmlformats.org/drawingml/2006/table">
            <a:tbl>
              <a:tblPr/>
              <a:tblGrid>
                <a:gridCol w="1076330"/>
                <a:gridCol w="1076330"/>
              </a:tblGrid>
              <a:tr h="358223">
                <a:tc>
                  <a:txBody>
                    <a:bodyPr/>
                    <a:lstStyle/>
                    <a:p>
                      <a:r>
                        <a:rPr lang="zh-CN" altLang="en-US" b="1" dirty="0">
                          <a:solidFill>
                            <a:schemeClr val="tx1"/>
                          </a:solidFill>
                          <a:effectLst/>
                        </a:rPr>
                        <a:t>类型</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solidFill>
                            <a:schemeClr val="tx1"/>
                          </a:solidFill>
                          <a:effectLst/>
                        </a:rPr>
                        <a:t>字宽</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26891">
                <a:tc>
                  <a:txBody>
                    <a:bodyPr/>
                    <a:lstStyle/>
                    <a:p>
                      <a:r>
                        <a:rPr lang="en-US">
                          <a:solidFill>
                            <a:schemeClr val="tx1"/>
                          </a:solidFill>
                          <a:effectLst/>
                        </a:rPr>
                        <a:t>Double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solidFill>
                            <a:schemeClr val="tx1"/>
                          </a:solidFill>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solidFill>
                            <a:schemeClr val="tx1"/>
                          </a:solidFill>
                          <a:effectLst/>
                        </a:rPr>
                        <a:t>Float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solidFill>
                            <a:schemeClr val="tx1"/>
                          </a:solidFill>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solidFill>
                            <a:schemeClr val="tx1"/>
                          </a:solidFill>
                          <a:effectLst/>
                        </a:rPr>
                        <a:t>Long</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solidFill>
                            <a:schemeClr val="tx1"/>
                          </a:solidFill>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solidFill>
                            <a:schemeClr val="tx1"/>
                          </a:solidFill>
                          <a:effectLst/>
                        </a:rPr>
                        <a:t>Int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solidFill>
                            <a:schemeClr val="tx1"/>
                          </a:solidFill>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solidFill>
                            <a:schemeClr val="tx1"/>
                          </a:solidFill>
                          <a:effectLst/>
                        </a:rPr>
                        <a:t>Short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solidFill>
                            <a:schemeClr val="tx1"/>
                          </a:solidFill>
                          <a:effectLst/>
                        </a:rPr>
                        <a:t>16</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solidFill>
                            <a:schemeClr val="tx1"/>
                          </a:solidFill>
                          <a:effectLst/>
                        </a:rPr>
                        <a:t>Byte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solidFill>
                            <a:schemeClr val="tx1"/>
                          </a:solidFill>
                          <a:effectLst/>
                        </a:rPr>
                        <a:t>8</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bl>
          </a:graphicData>
        </a:graphic>
      </p:graphicFrame>
      <p:sp>
        <p:nvSpPr>
          <p:cNvPr id="6" name="标题 1"/>
          <p:cNvSpPr txBox="1">
            <a:spLocks/>
          </p:cNvSpPr>
          <p:nvPr/>
        </p:nvSpPr>
        <p:spPr>
          <a:xfrm>
            <a:off x="3347864" y="404664"/>
            <a:ext cx="4824536" cy="324036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字宽不同</a:t>
            </a:r>
            <a:r>
              <a:rPr lang="en-US" altLang="zh-CN" sz="2800" dirty="0" smtClean="0"/>
              <a:t>, </a:t>
            </a:r>
            <a:r>
              <a:rPr lang="zh-CN" altLang="en-US" sz="2800" dirty="0" smtClean="0"/>
              <a:t>转换时需要显示的转换</a:t>
            </a:r>
            <a:r>
              <a:rPr lang="en-US" altLang="zh-CN" sz="2800" dirty="0" smtClean="0"/>
              <a:t>, </a:t>
            </a:r>
            <a:r>
              <a:rPr lang="en-US" altLang="zh-CN" sz="2800" dirty="0" err="1" smtClean="0"/>
              <a:t>toInt</a:t>
            </a:r>
            <a:r>
              <a:rPr lang="en-US" altLang="zh-CN" sz="2800" dirty="0" smtClean="0"/>
              <a:t>(), </a:t>
            </a:r>
            <a:r>
              <a:rPr lang="en-US" altLang="zh-CN" sz="2800" dirty="0" err="1" smtClean="0"/>
              <a:t>toLong</a:t>
            </a:r>
            <a:r>
              <a:rPr lang="en-US" altLang="zh-CN" sz="2800" dirty="0" smtClean="0"/>
              <a:t>()…</a:t>
            </a:r>
            <a:r>
              <a:rPr lang="zh-CN" altLang="en-US" sz="2800" dirty="0" smtClean="0"/>
              <a:t>每个数值类型都支持</a:t>
            </a:r>
            <a:endParaRPr lang="en-US" altLang="zh-CN" sz="2800" dirty="0" smtClean="0"/>
          </a:p>
          <a:p>
            <a:r>
              <a:rPr lang="en-US" altLang="zh-CN" sz="2000" dirty="0" err="1" smtClean="0"/>
              <a:t>toByte</a:t>
            </a:r>
            <a:r>
              <a:rPr lang="en-US" altLang="zh-CN" sz="2000" dirty="0"/>
              <a:t>(): Byte</a:t>
            </a:r>
          </a:p>
          <a:p>
            <a:r>
              <a:rPr lang="en-US" altLang="zh-CN" sz="2000" dirty="0" err="1"/>
              <a:t>toShort</a:t>
            </a:r>
            <a:r>
              <a:rPr lang="en-US" altLang="zh-CN" sz="2000" dirty="0"/>
              <a:t>(): Short</a:t>
            </a:r>
          </a:p>
          <a:p>
            <a:r>
              <a:rPr lang="en-US" altLang="zh-CN" sz="2000" dirty="0" err="1"/>
              <a:t>toInt</a:t>
            </a:r>
            <a:r>
              <a:rPr lang="en-US" altLang="zh-CN" sz="2000" dirty="0"/>
              <a:t>(): </a:t>
            </a:r>
            <a:r>
              <a:rPr lang="en-US" altLang="zh-CN" sz="2000" dirty="0" err="1"/>
              <a:t>Int</a:t>
            </a:r>
            <a:endParaRPr lang="en-US" altLang="zh-CN" sz="2000" dirty="0"/>
          </a:p>
          <a:p>
            <a:r>
              <a:rPr lang="en-US" altLang="zh-CN" sz="2000" dirty="0" err="1"/>
              <a:t>toLong</a:t>
            </a:r>
            <a:r>
              <a:rPr lang="en-US" altLang="zh-CN" sz="2000" dirty="0"/>
              <a:t>(): Long</a:t>
            </a:r>
          </a:p>
          <a:p>
            <a:r>
              <a:rPr lang="en-US" altLang="zh-CN" sz="2000" dirty="0" err="1"/>
              <a:t>toFloat</a:t>
            </a:r>
            <a:r>
              <a:rPr lang="en-US" altLang="zh-CN" sz="2000" dirty="0"/>
              <a:t>(): Float</a:t>
            </a:r>
          </a:p>
          <a:p>
            <a:r>
              <a:rPr lang="en-US" altLang="zh-CN" sz="2000" dirty="0" err="1"/>
              <a:t>toDouble</a:t>
            </a:r>
            <a:r>
              <a:rPr lang="en-US" altLang="zh-CN" sz="2000" dirty="0"/>
              <a:t>(): Double</a:t>
            </a:r>
          </a:p>
          <a:p>
            <a:r>
              <a:rPr lang="en-US" altLang="zh-CN" sz="2000" dirty="0" err="1"/>
              <a:t>toChar</a:t>
            </a:r>
            <a:r>
              <a:rPr lang="en-US" altLang="zh-CN" sz="2000" dirty="0"/>
              <a:t>(): Char</a:t>
            </a:r>
          </a:p>
          <a:p>
            <a:pPr algn="l"/>
            <a:endParaRPr lang="zh-CN" altLang="en-US" sz="2800" dirty="0"/>
          </a:p>
        </p:txBody>
      </p:sp>
      <p:sp>
        <p:nvSpPr>
          <p:cNvPr id="8" name="标题 1"/>
          <p:cNvSpPr txBox="1">
            <a:spLocks/>
          </p:cNvSpPr>
          <p:nvPr/>
        </p:nvSpPr>
        <p:spPr>
          <a:xfrm>
            <a:off x="323528" y="3861048"/>
            <a:ext cx="7992888" cy="2808312"/>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字符串分两类</a:t>
            </a:r>
            <a:r>
              <a:rPr lang="en-US" altLang="zh-CN" sz="2800" dirty="0" smtClean="0"/>
              <a:t>:1</a:t>
            </a:r>
            <a:r>
              <a:rPr lang="zh-CN" altLang="en-US" sz="2800" dirty="0" smtClean="0"/>
              <a:t>普通使用包含分隔符的双引号</a:t>
            </a:r>
            <a:r>
              <a:rPr lang="en-US" altLang="zh-CN" sz="2800" dirty="0" smtClean="0"/>
              <a:t>”;2</a:t>
            </a:r>
            <a:r>
              <a:rPr lang="zh-CN" altLang="en-US" sz="2800" dirty="0" smtClean="0"/>
              <a:t>包含所有字符的三个双引号</a:t>
            </a:r>
            <a:r>
              <a:rPr lang="en-US" altLang="zh-CN" sz="2800" dirty="0" smtClean="0"/>
              <a:t>”””</a:t>
            </a:r>
            <a:r>
              <a:rPr lang="zh-CN" altLang="en-US" sz="2800" dirty="0" smtClean="0"/>
              <a:t>          </a:t>
            </a:r>
            <a:r>
              <a:rPr lang="en-US" altLang="zh-CN" sz="2800" dirty="0" smtClean="0"/>
              <a:t>”””</a:t>
            </a:r>
          </a:p>
          <a:p>
            <a:pPr algn="l"/>
            <a:r>
              <a:rPr lang="en-US" altLang="zh-CN" sz="2800" dirty="0" err="1">
                <a:solidFill>
                  <a:srgbClr val="CC7832"/>
                </a:solidFill>
              </a:rPr>
              <a:t>val</a:t>
            </a:r>
            <a:r>
              <a:rPr lang="en-US" altLang="zh-CN" sz="2800" dirty="0">
                <a:solidFill>
                  <a:srgbClr val="CC7832"/>
                </a:solidFill>
              </a:rPr>
              <a:t> </a:t>
            </a:r>
            <a:r>
              <a:rPr lang="en-US" altLang="zh-CN" sz="2800" dirty="0"/>
              <a:t>s1= </a:t>
            </a:r>
            <a:r>
              <a:rPr lang="en-US" altLang="zh-CN" sz="2800" dirty="0" smtClean="0">
                <a:solidFill>
                  <a:srgbClr val="6A8759"/>
                </a:solidFill>
              </a:rPr>
              <a:t>"</a:t>
            </a:r>
            <a:r>
              <a:rPr lang="en-US" altLang="zh-CN" sz="2800" dirty="0" smtClean="0">
                <a:solidFill>
                  <a:srgbClr val="CC7832"/>
                </a:solidFill>
              </a:rPr>
              <a:t>\</a:t>
            </a:r>
            <a:r>
              <a:rPr lang="en-US" altLang="zh-CN" sz="2800" dirty="0" err="1" smtClean="0">
                <a:solidFill>
                  <a:srgbClr val="CC7832"/>
                </a:solidFill>
              </a:rPr>
              <a:t>t</a:t>
            </a:r>
            <a:r>
              <a:rPr lang="en-US" altLang="zh-CN" sz="2800" dirty="0" err="1" smtClean="0">
                <a:solidFill>
                  <a:srgbClr val="6A8759"/>
                </a:solidFill>
              </a:rPr>
              <a:t>Hello</a:t>
            </a:r>
            <a:r>
              <a:rPr lang="en-US" altLang="zh-CN" sz="2800" dirty="0" smtClean="0">
                <a:solidFill>
                  <a:srgbClr val="6A8759"/>
                </a:solidFill>
              </a:rPr>
              <a:t> </a:t>
            </a:r>
            <a:r>
              <a:rPr lang="en-US" altLang="zh-CN" sz="2800" dirty="0">
                <a:solidFill>
                  <a:srgbClr val="6A8759"/>
                </a:solidFill>
              </a:rPr>
              <a:t>word</a:t>
            </a:r>
            <a:r>
              <a:rPr lang="en-US" altLang="zh-CN" sz="2800" dirty="0" smtClean="0">
                <a:solidFill>
                  <a:srgbClr val="6A8759"/>
                </a:solidFill>
              </a:rPr>
              <a:t>!</a:t>
            </a:r>
            <a:r>
              <a:rPr lang="en-US" altLang="zh-CN" sz="2800" dirty="0" smtClean="0">
                <a:solidFill>
                  <a:srgbClr val="CC7832"/>
                </a:solidFill>
              </a:rPr>
              <a:t>\n</a:t>
            </a:r>
            <a:r>
              <a:rPr lang="en-US" altLang="zh-CN" sz="2800" dirty="0" smtClean="0">
                <a:solidFill>
                  <a:srgbClr val="6A8759"/>
                </a:solidFill>
              </a:rPr>
              <a:t>"</a:t>
            </a:r>
            <a:r>
              <a:rPr lang="en-US" altLang="zh-CN" sz="2800" dirty="0">
                <a:solidFill>
                  <a:srgbClr val="6A8759"/>
                </a:solidFill>
              </a:rPr>
              <a:t/>
            </a:r>
            <a:br>
              <a:rPr lang="en-US" altLang="zh-CN" sz="2800" dirty="0">
                <a:solidFill>
                  <a:srgbClr val="6A8759"/>
                </a:solidFill>
              </a:rPr>
            </a:br>
            <a:r>
              <a:rPr lang="en-US" altLang="zh-CN" sz="2800" dirty="0" err="1">
                <a:solidFill>
                  <a:srgbClr val="CC7832"/>
                </a:solidFill>
              </a:rPr>
              <a:t>val</a:t>
            </a:r>
            <a:r>
              <a:rPr lang="en-US" altLang="zh-CN" sz="2800" dirty="0">
                <a:solidFill>
                  <a:srgbClr val="CC7832"/>
                </a:solidFill>
              </a:rPr>
              <a:t> </a:t>
            </a:r>
            <a:r>
              <a:rPr lang="en-US" altLang="zh-CN" sz="2800" dirty="0"/>
              <a:t>s2 = </a:t>
            </a:r>
            <a:r>
              <a:rPr lang="en-US" altLang="zh-CN" sz="2800" dirty="0">
                <a:solidFill>
                  <a:srgbClr val="6A8759"/>
                </a:solidFill>
              </a:rPr>
              <a:t>"""  for(</a:t>
            </a:r>
            <a:r>
              <a:rPr lang="en-US" altLang="zh-CN" sz="2800" dirty="0" err="1">
                <a:solidFill>
                  <a:srgbClr val="6A8759"/>
                </a:solidFill>
              </a:rPr>
              <a:t>i</a:t>
            </a:r>
            <a:r>
              <a:rPr lang="en-US" altLang="zh-CN" sz="2800" dirty="0">
                <a:solidFill>
                  <a:srgbClr val="6A8759"/>
                </a:solidFill>
              </a:rPr>
              <a:t> in 1..10)</a:t>
            </a:r>
            <a:br>
              <a:rPr lang="en-US" altLang="zh-CN" sz="2800" dirty="0">
                <a:solidFill>
                  <a:srgbClr val="6A8759"/>
                </a:solidFill>
              </a:rPr>
            </a:br>
            <a:r>
              <a:rPr lang="en-US" altLang="zh-CN" sz="2800" dirty="0">
                <a:solidFill>
                  <a:srgbClr val="6A8759"/>
                </a:solidFill>
              </a:rPr>
              <a:t>           </a:t>
            </a:r>
            <a:r>
              <a:rPr lang="en-US" altLang="zh-CN" sz="2800" dirty="0" smtClean="0">
                <a:solidFill>
                  <a:srgbClr val="6A8759"/>
                </a:solidFill>
              </a:rPr>
              <a:t>		 </a:t>
            </a:r>
            <a:r>
              <a:rPr lang="en-US" altLang="zh-CN" sz="2800" dirty="0">
                <a:solidFill>
                  <a:srgbClr val="6A8759"/>
                </a:solidFill>
              </a:rPr>
              <a:t>print(</a:t>
            </a:r>
            <a:r>
              <a:rPr lang="en-US" altLang="zh-CN" sz="2800" dirty="0" err="1">
                <a:solidFill>
                  <a:srgbClr val="6A8759"/>
                </a:solidFill>
              </a:rPr>
              <a:t>i</a:t>
            </a:r>
            <a:r>
              <a:rPr lang="en-US" altLang="zh-CN" sz="2800" dirty="0">
                <a:solidFill>
                  <a:srgbClr val="6A8759"/>
                </a:solidFill>
              </a:rPr>
              <a:t>)</a:t>
            </a:r>
            <a:br>
              <a:rPr lang="en-US" altLang="zh-CN" sz="2800" dirty="0">
                <a:solidFill>
                  <a:srgbClr val="6A8759"/>
                </a:solidFill>
              </a:rPr>
            </a:br>
            <a:r>
              <a:rPr lang="en-US" altLang="zh-CN" sz="2800" dirty="0">
                <a:solidFill>
                  <a:srgbClr val="6A8759"/>
                </a:solidFill>
              </a:rPr>
              <a:t/>
            </a:r>
            <a:br>
              <a:rPr lang="en-US" altLang="zh-CN" sz="2800" dirty="0">
                <a:solidFill>
                  <a:srgbClr val="6A8759"/>
                </a:solidFill>
              </a:rPr>
            </a:br>
            <a:r>
              <a:rPr lang="en-US" altLang="zh-CN" sz="2800" dirty="0">
                <a:solidFill>
                  <a:srgbClr val="6A8759"/>
                </a:solidFill>
              </a:rPr>
              <a:t>          </a:t>
            </a:r>
            <a:r>
              <a:rPr lang="en-US" altLang="zh-CN" sz="2800" dirty="0" smtClean="0">
                <a:solidFill>
                  <a:srgbClr val="6A8759"/>
                </a:solidFill>
              </a:rPr>
              <a:t>      </a:t>
            </a:r>
            <a:r>
              <a:rPr lang="en-US" altLang="zh-CN" sz="2800" dirty="0">
                <a:solidFill>
                  <a:srgbClr val="6A8759"/>
                </a:solidFill>
              </a:rPr>
              <a:t>"""</a:t>
            </a:r>
            <a:endParaRPr lang="zh-CN" altLang="en-US" sz="2800" dirty="0"/>
          </a:p>
        </p:txBody>
      </p:sp>
    </p:spTree>
    <p:extLst>
      <p:ext uri="{BB962C8B-B14F-4D97-AF65-F5344CB8AC3E}">
        <p14:creationId xmlns:p14="http://schemas.microsoft.com/office/powerpoint/2010/main" val="3977388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7859216" cy="4785395"/>
          </a:xfrm>
        </p:spPr>
        <p:txBody>
          <a:bodyPr>
            <a:normAutofit/>
          </a:bodyPr>
          <a:lstStyle/>
          <a:p>
            <a:r>
              <a:rPr lang="zh-CN" altLang="zh-CN" sz="2400" dirty="0" smtClean="0"/>
              <a:t>常量</a:t>
            </a:r>
            <a:r>
              <a:rPr lang="zh-CN" altLang="zh-CN" sz="2400" dirty="0"/>
              <a:t>用</a:t>
            </a:r>
            <a:r>
              <a:rPr lang="en-US" altLang="zh-CN" sz="2400" dirty="0" err="1"/>
              <a:t>val</a:t>
            </a:r>
            <a:r>
              <a:rPr lang="zh-CN" altLang="zh-CN" sz="2400" dirty="0"/>
              <a:t>声明，变了用</a:t>
            </a:r>
            <a:r>
              <a:rPr lang="en-US" altLang="zh-CN" sz="2400" dirty="0" err="1"/>
              <a:t>var</a:t>
            </a:r>
            <a:r>
              <a:rPr lang="zh-CN" altLang="zh-CN" sz="2400" dirty="0"/>
              <a:t>声明，关键字在前面，类型以冒号</a:t>
            </a:r>
            <a:r>
              <a:rPr lang="en-US" altLang="zh-CN" sz="2400" dirty="0"/>
              <a:t>:</a:t>
            </a:r>
            <a:r>
              <a:rPr lang="zh-CN" altLang="zh-CN" sz="2400" dirty="0" smtClean="0"/>
              <a:t>隔开</a:t>
            </a:r>
            <a:r>
              <a:rPr lang="zh-CN" altLang="en-US" sz="2400" dirty="0" smtClean="0"/>
              <a:t>放在</a:t>
            </a:r>
            <a:r>
              <a:rPr lang="zh-CN" altLang="zh-CN" sz="2400" dirty="0" smtClean="0"/>
              <a:t>在</a:t>
            </a:r>
            <a:r>
              <a:rPr lang="zh-CN" altLang="zh-CN" sz="2400" dirty="0"/>
              <a:t>后面，也可以省略直接赋值，类型后带问号</a:t>
            </a:r>
            <a:r>
              <a:rPr lang="en-US" altLang="zh-CN" sz="2400" dirty="0" smtClean="0"/>
              <a:t>?   </a:t>
            </a:r>
            <a:r>
              <a:rPr lang="zh-CN" altLang="zh-CN" sz="2400" dirty="0" smtClean="0"/>
              <a:t>表示</a:t>
            </a:r>
            <a:r>
              <a:rPr lang="zh-CN" altLang="zh-CN" sz="2400" dirty="0"/>
              <a:t>可为空类型</a:t>
            </a:r>
            <a:r>
              <a:rPr lang="en-US" altLang="zh-CN" sz="2400" dirty="0"/>
              <a:t>(</a:t>
            </a:r>
            <a:r>
              <a:rPr lang="zh-CN" altLang="zh-CN" sz="2400" dirty="0"/>
              <a:t>默认空安全</a:t>
            </a:r>
            <a:r>
              <a:rPr lang="en-US" altLang="zh-CN" sz="2400" dirty="0"/>
              <a:t>)</a:t>
            </a:r>
            <a:r>
              <a:rPr lang="zh-CN" altLang="zh-CN" sz="2400" dirty="0" smtClean="0"/>
              <a:t>。</a:t>
            </a:r>
            <a:endParaRPr lang="en-US" altLang="zh-CN" sz="2400" dirty="0" smtClean="0"/>
          </a:p>
          <a:p>
            <a:endParaRPr lang="en-US" altLang="zh-CN" sz="2400" dirty="0" smtClean="0"/>
          </a:p>
          <a:p>
            <a:r>
              <a:rPr lang="en-US" altLang="zh-CN" sz="2400" dirty="0" smtClean="0">
                <a:solidFill>
                  <a:srgbClr val="808080"/>
                </a:solidFill>
              </a:rPr>
              <a:t>//java</a:t>
            </a:r>
            <a:r>
              <a:rPr lang="zh-CN" altLang="en-US" sz="2400" dirty="0" smtClean="0">
                <a:solidFill>
                  <a:srgbClr val="808080"/>
                </a:solidFill>
                <a:latin typeface="宋体"/>
              </a:rPr>
              <a:t>常量</a:t>
            </a:r>
            <a:r>
              <a:rPr lang="zh-CN" altLang="en-US" sz="2400" dirty="0">
                <a:solidFill>
                  <a:srgbClr val="808080"/>
                </a:solidFill>
                <a:latin typeface="宋体"/>
              </a:rPr>
              <a:t>数组</a:t>
            </a:r>
            <a:r>
              <a:rPr lang="en-US" altLang="zh-CN" sz="2400" dirty="0" err="1">
                <a:solidFill>
                  <a:srgbClr val="808080"/>
                </a:solidFill>
              </a:rPr>
              <a:t>int</a:t>
            </a:r>
            <a:r>
              <a:rPr lang="en-US" altLang="zh-CN" sz="2400" dirty="0">
                <a:solidFill>
                  <a:srgbClr val="808080"/>
                </a:solidFill>
              </a:rPr>
              <a:t>[][][] </a:t>
            </a:r>
            <a:r>
              <a:rPr lang="en-US" altLang="zh-CN" sz="2400" dirty="0" err="1">
                <a:solidFill>
                  <a:srgbClr val="808080"/>
                </a:solidFill>
              </a:rPr>
              <a:t>arrs</a:t>
            </a:r>
            <a:r>
              <a:rPr lang="en-US" altLang="zh-CN" sz="2400" dirty="0">
                <a:solidFill>
                  <a:srgbClr val="808080"/>
                </a:solidFill>
              </a:rPr>
              <a:t> = new </a:t>
            </a:r>
            <a:r>
              <a:rPr lang="en-US" altLang="zh-CN" sz="2400" dirty="0" err="1">
                <a:solidFill>
                  <a:srgbClr val="808080"/>
                </a:solidFill>
              </a:rPr>
              <a:t>int</a:t>
            </a:r>
            <a:r>
              <a:rPr lang="en-US" altLang="zh-CN" sz="2400" dirty="0">
                <a:solidFill>
                  <a:srgbClr val="808080"/>
                </a:solidFill>
              </a:rPr>
              <a:t>[3][2][1];</a:t>
            </a:r>
            <a:br>
              <a:rPr lang="en-US" altLang="zh-CN" sz="2400" dirty="0">
                <a:solidFill>
                  <a:srgbClr val="808080"/>
                </a:solidFill>
              </a:rPr>
            </a:br>
            <a:r>
              <a:rPr lang="en-US" altLang="zh-CN" sz="2400" dirty="0" err="1">
                <a:solidFill>
                  <a:srgbClr val="CC7832"/>
                </a:solidFill>
              </a:rPr>
              <a:t>val</a:t>
            </a:r>
            <a:r>
              <a:rPr lang="en-US" altLang="zh-CN" sz="2400" dirty="0">
                <a:solidFill>
                  <a:srgbClr val="CC7832"/>
                </a:solidFill>
              </a:rPr>
              <a:t> </a:t>
            </a:r>
            <a:r>
              <a:rPr lang="en-US" altLang="zh-CN" sz="2400" dirty="0" err="1"/>
              <a:t>arrs</a:t>
            </a:r>
            <a:r>
              <a:rPr lang="en-US" altLang="zh-CN" sz="2400" dirty="0"/>
              <a:t> = Array(</a:t>
            </a:r>
            <a:r>
              <a:rPr lang="en-US" altLang="zh-CN" sz="2400" dirty="0">
                <a:solidFill>
                  <a:srgbClr val="6897BB"/>
                </a:solidFill>
              </a:rPr>
              <a:t>3</a:t>
            </a:r>
            <a:r>
              <a:rPr lang="en-US" altLang="zh-CN" sz="2400" dirty="0"/>
              <a:t>) </a:t>
            </a:r>
            <a:r>
              <a:rPr lang="en-US" altLang="zh-CN" sz="2400" b="1" dirty="0"/>
              <a:t>{ </a:t>
            </a:r>
            <a:r>
              <a:rPr lang="en-US" altLang="zh-CN" sz="2400" dirty="0"/>
              <a:t>Array(</a:t>
            </a:r>
            <a:r>
              <a:rPr lang="en-US" altLang="zh-CN" sz="2400" dirty="0">
                <a:solidFill>
                  <a:srgbClr val="6897BB"/>
                </a:solidFill>
              </a:rPr>
              <a:t>2</a:t>
            </a:r>
            <a:r>
              <a:rPr lang="en-US" altLang="zh-CN" sz="2400" dirty="0"/>
              <a:t>) </a:t>
            </a:r>
            <a:r>
              <a:rPr lang="en-US" altLang="zh-CN" sz="2400" b="1" dirty="0"/>
              <a:t>{ </a:t>
            </a:r>
            <a:r>
              <a:rPr lang="en-US" altLang="zh-CN" sz="2400" dirty="0" err="1"/>
              <a:t>IntArray</a:t>
            </a:r>
            <a:r>
              <a:rPr lang="en-US" altLang="zh-CN" sz="2400" dirty="0"/>
              <a:t>(</a:t>
            </a:r>
            <a:r>
              <a:rPr lang="en-US" altLang="zh-CN" sz="2400" dirty="0">
                <a:solidFill>
                  <a:srgbClr val="6897BB"/>
                </a:solidFill>
              </a:rPr>
              <a:t>1</a:t>
            </a:r>
            <a:r>
              <a:rPr lang="en-US" altLang="zh-CN" sz="2400" dirty="0"/>
              <a:t>) </a:t>
            </a:r>
            <a:r>
              <a:rPr lang="en-US" altLang="zh-CN" sz="2400" b="1" dirty="0"/>
              <a:t>} }</a:t>
            </a:r>
            <a:br>
              <a:rPr lang="en-US" altLang="zh-CN" sz="2400" b="1" dirty="0"/>
            </a:br>
            <a:r>
              <a:rPr lang="en-US" altLang="zh-CN" sz="2400" dirty="0" smtClean="0">
                <a:solidFill>
                  <a:srgbClr val="808080"/>
                </a:solidFill>
              </a:rPr>
              <a:t>//</a:t>
            </a:r>
            <a:r>
              <a:rPr lang="zh-CN" altLang="en-US" sz="2400" dirty="0" smtClean="0">
                <a:solidFill>
                  <a:srgbClr val="808080"/>
                </a:solidFill>
              </a:rPr>
              <a:t>下面</a:t>
            </a:r>
            <a:r>
              <a:rPr lang="zh-CN" altLang="en-US" sz="2400" dirty="0" smtClean="0">
                <a:solidFill>
                  <a:srgbClr val="808080"/>
                </a:solidFill>
                <a:latin typeface="宋体"/>
              </a:rPr>
              <a:t>空</a:t>
            </a:r>
            <a:r>
              <a:rPr lang="zh-CN" altLang="en-US" sz="2400" dirty="0">
                <a:solidFill>
                  <a:srgbClr val="808080"/>
                </a:solidFill>
                <a:latin typeface="宋体"/>
              </a:rPr>
              <a:t>安全变量</a:t>
            </a:r>
            <a:br>
              <a:rPr lang="zh-CN" altLang="en-US" sz="2400" dirty="0">
                <a:solidFill>
                  <a:srgbClr val="808080"/>
                </a:solidFill>
                <a:latin typeface="宋体"/>
              </a:rPr>
            </a:br>
            <a:r>
              <a:rPr lang="en-US" altLang="zh-CN" sz="2400" dirty="0" err="1">
                <a:solidFill>
                  <a:srgbClr val="CC7832"/>
                </a:solidFill>
              </a:rPr>
              <a:t>var</a:t>
            </a:r>
            <a:r>
              <a:rPr lang="en-US" altLang="zh-CN" sz="2400" dirty="0">
                <a:solidFill>
                  <a:srgbClr val="CC7832"/>
                </a:solidFill>
              </a:rPr>
              <a:t> </a:t>
            </a:r>
            <a:r>
              <a:rPr lang="en-US" altLang="zh-CN" sz="2400" dirty="0" err="1"/>
              <a:t>str</a:t>
            </a:r>
            <a:r>
              <a:rPr lang="en-US" altLang="zh-CN" sz="2400" dirty="0"/>
              <a:t>: String = </a:t>
            </a:r>
            <a:r>
              <a:rPr lang="en-US" altLang="zh-CN" sz="2400" dirty="0" smtClean="0">
                <a:solidFill>
                  <a:srgbClr val="6A8759"/>
                </a:solidFill>
              </a:rPr>
              <a:t>“hello”</a:t>
            </a:r>
            <a:r>
              <a:rPr lang="en-US" altLang="zh-CN" sz="2400" dirty="0">
                <a:solidFill>
                  <a:srgbClr val="6A8759"/>
                </a:solidFill>
              </a:rPr>
              <a:t/>
            </a:r>
            <a:br>
              <a:rPr lang="en-US" altLang="zh-CN" sz="2400" dirty="0">
                <a:solidFill>
                  <a:srgbClr val="6A8759"/>
                </a:solidFill>
              </a:rPr>
            </a:br>
            <a:r>
              <a:rPr lang="en-US" altLang="zh-CN" sz="2400" dirty="0" err="1">
                <a:solidFill>
                  <a:srgbClr val="CC7832"/>
                </a:solidFill>
              </a:rPr>
              <a:t>var</a:t>
            </a:r>
            <a:r>
              <a:rPr lang="en-US" altLang="zh-CN" sz="2400" dirty="0">
                <a:solidFill>
                  <a:srgbClr val="CC7832"/>
                </a:solidFill>
              </a:rPr>
              <a:t> </a:t>
            </a:r>
            <a:r>
              <a:rPr lang="en-US" altLang="zh-CN" sz="2400" dirty="0"/>
              <a:t>str1 = </a:t>
            </a:r>
            <a:r>
              <a:rPr lang="en-US" altLang="zh-CN" sz="2400" dirty="0" smtClean="0">
                <a:solidFill>
                  <a:srgbClr val="6A8759"/>
                </a:solidFill>
              </a:rPr>
              <a:t>“word”</a:t>
            </a:r>
            <a:r>
              <a:rPr lang="en-US" altLang="zh-CN" sz="2400" dirty="0">
                <a:solidFill>
                  <a:srgbClr val="6A8759"/>
                </a:solidFill>
              </a:rPr>
              <a:t/>
            </a:r>
            <a:br>
              <a:rPr lang="en-US" altLang="zh-CN" sz="2400" dirty="0">
                <a:solidFill>
                  <a:srgbClr val="6A8759"/>
                </a:solidFill>
              </a:rPr>
            </a:br>
            <a:r>
              <a:rPr lang="en-US" altLang="zh-CN" sz="2400" dirty="0" smtClean="0">
                <a:solidFill>
                  <a:srgbClr val="808080"/>
                </a:solidFill>
              </a:rPr>
              <a:t>//</a:t>
            </a:r>
            <a:r>
              <a:rPr lang="zh-CN" altLang="en-US" sz="2400" dirty="0" smtClean="0">
                <a:solidFill>
                  <a:srgbClr val="808080"/>
                </a:solidFill>
              </a:rPr>
              <a:t>下面是</a:t>
            </a:r>
            <a:r>
              <a:rPr lang="zh-CN" altLang="en-US" sz="2400" dirty="0" smtClean="0">
                <a:solidFill>
                  <a:srgbClr val="808080"/>
                </a:solidFill>
                <a:latin typeface="宋体"/>
              </a:rPr>
              <a:t>可</a:t>
            </a:r>
            <a:r>
              <a:rPr lang="zh-CN" altLang="en-US" sz="2400" dirty="0">
                <a:solidFill>
                  <a:srgbClr val="808080"/>
                </a:solidFill>
                <a:latin typeface="宋体"/>
              </a:rPr>
              <a:t>为空字符串变量</a:t>
            </a:r>
            <a:br>
              <a:rPr lang="zh-CN" altLang="en-US" sz="2400" dirty="0">
                <a:solidFill>
                  <a:srgbClr val="808080"/>
                </a:solidFill>
                <a:latin typeface="宋体"/>
              </a:rPr>
            </a:br>
            <a:r>
              <a:rPr lang="en-US" altLang="zh-CN" sz="2400" dirty="0" err="1">
                <a:solidFill>
                  <a:srgbClr val="CC7832"/>
                </a:solidFill>
              </a:rPr>
              <a:t>var</a:t>
            </a:r>
            <a:r>
              <a:rPr lang="en-US" altLang="zh-CN" sz="2400" dirty="0">
                <a:solidFill>
                  <a:srgbClr val="CC7832"/>
                </a:solidFill>
              </a:rPr>
              <a:t> </a:t>
            </a:r>
            <a:r>
              <a:rPr lang="en-US" altLang="zh-CN" sz="2400" dirty="0"/>
              <a:t>str2: String? = </a:t>
            </a:r>
            <a:r>
              <a:rPr lang="en-US" altLang="zh-CN" sz="2400" dirty="0" smtClean="0">
                <a:solidFill>
                  <a:srgbClr val="CC7832"/>
                </a:solidFill>
              </a:rPr>
              <a:t>null</a:t>
            </a:r>
            <a:endParaRPr lang="zh-CN" altLang="en-US" sz="2400" dirty="0"/>
          </a:p>
        </p:txBody>
      </p:sp>
      <p:sp>
        <p:nvSpPr>
          <p:cNvPr id="4" name="标题 1"/>
          <p:cNvSpPr txBox="1">
            <a:spLocks/>
          </p:cNvSpPr>
          <p:nvPr/>
        </p:nvSpPr>
        <p:spPr>
          <a:xfrm>
            <a:off x="457200" y="274638"/>
            <a:ext cx="3970784"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smtClean="0"/>
              <a:t>2</a:t>
            </a:r>
            <a:r>
              <a:rPr lang="zh-CN" altLang="en-US" sz="3200" dirty="0" smtClean="0"/>
              <a:t> 属性变量定义</a:t>
            </a:r>
            <a:endParaRPr lang="en-US" altLang="zh-CN" sz="3200" dirty="0"/>
          </a:p>
        </p:txBody>
      </p:sp>
    </p:spTree>
    <p:extLst>
      <p:ext uri="{BB962C8B-B14F-4D97-AF65-F5344CB8AC3E}">
        <p14:creationId xmlns:p14="http://schemas.microsoft.com/office/powerpoint/2010/main" val="2997299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en-US" altLang="zh-CN" sz="2800" dirty="0" smtClean="0"/>
              <a:t>3</a:t>
            </a:r>
            <a:r>
              <a:rPr lang="zh-CN" altLang="en-US" sz="2800" dirty="0" smtClean="0"/>
              <a:t>  可见性修饰符</a:t>
            </a:r>
            <a:endParaRPr lang="zh-CN" altLang="en-US" sz="2800" dirty="0"/>
          </a:p>
        </p:txBody>
      </p:sp>
      <p:sp>
        <p:nvSpPr>
          <p:cNvPr id="3" name="内容占位符 2"/>
          <p:cNvSpPr>
            <a:spLocks noGrp="1"/>
          </p:cNvSpPr>
          <p:nvPr>
            <p:ph idx="1"/>
          </p:nvPr>
        </p:nvSpPr>
        <p:spPr>
          <a:xfrm>
            <a:off x="457200" y="908720"/>
            <a:ext cx="7283152" cy="5217443"/>
          </a:xfrm>
        </p:spPr>
        <p:txBody>
          <a:bodyPr>
            <a:normAutofit/>
          </a:bodyPr>
          <a:lstStyle/>
          <a:p>
            <a:r>
              <a:rPr lang="zh-CN" altLang="en-US" sz="2800" dirty="0"/>
              <a:t>在 </a:t>
            </a:r>
            <a:r>
              <a:rPr lang="en-US" altLang="zh-CN" sz="2800" dirty="0" err="1"/>
              <a:t>Kotlin</a:t>
            </a:r>
            <a:r>
              <a:rPr lang="en-US" altLang="zh-CN" sz="2800" dirty="0"/>
              <a:t> </a:t>
            </a:r>
            <a:r>
              <a:rPr lang="zh-CN" altLang="en-US" sz="2800" dirty="0"/>
              <a:t>中有四种修饰词：</a:t>
            </a:r>
            <a:r>
              <a:rPr lang="en-US" altLang="zh-CN" sz="2800" dirty="0"/>
              <a:t>private</a:t>
            </a:r>
            <a:r>
              <a:rPr lang="en-US" altLang="zh-CN" sz="2800" dirty="0" smtClean="0"/>
              <a:t>, protected, internal</a:t>
            </a:r>
            <a:r>
              <a:rPr lang="en-US" altLang="zh-CN" sz="2800" dirty="0"/>
              <a:t>,</a:t>
            </a:r>
            <a:r>
              <a:rPr lang="zh-CN" altLang="en-US" sz="2800" dirty="0"/>
              <a:t>以及 </a:t>
            </a:r>
            <a:r>
              <a:rPr lang="en-US" altLang="zh-CN" sz="2800" dirty="0"/>
              <a:t>public </a:t>
            </a:r>
            <a:r>
              <a:rPr lang="zh-CN" altLang="en-US" sz="2800" dirty="0"/>
              <a:t>。默认的修饰符是 </a:t>
            </a:r>
            <a:r>
              <a:rPr lang="en-US" altLang="zh-CN" sz="2800" dirty="0"/>
              <a:t>public</a:t>
            </a:r>
            <a:r>
              <a:rPr lang="zh-CN" altLang="en-US" sz="2800" dirty="0"/>
              <a:t>。 </a:t>
            </a:r>
            <a:endParaRPr lang="en-US" altLang="zh-CN" sz="2800" dirty="0" smtClean="0"/>
          </a:p>
          <a:p>
            <a:r>
              <a:rPr lang="zh-CN" altLang="en-US" sz="2800" dirty="0" smtClean="0"/>
              <a:t>需要注意的是</a:t>
            </a:r>
            <a:r>
              <a:rPr lang="en-US" altLang="zh-CN" sz="2800" dirty="0" smtClean="0"/>
              <a:t>internal </a:t>
            </a:r>
            <a:r>
              <a:rPr lang="zh-CN" altLang="en-US" sz="2800" dirty="0" smtClean="0"/>
              <a:t>是模块可见</a:t>
            </a:r>
            <a:r>
              <a:rPr lang="en-US" altLang="zh-CN" sz="2800" dirty="0" smtClean="0"/>
              <a:t>, </a:t>
            </a:r>
            <a:r>
              <a:rPr lang="zh-CN" altLang="en-US" sz="2800" dirty="0" smtClean="0"/>
              <a:t>就是在相同模块下的</a:t>
            </a:r>
            <a:r>
              <a:rPr lang="en-US" altLang="zh-CN" sz="2800" dirty="0" smtClean="0"/>
              <a:t>public, </a:t>
            </a:r>
            <a:r>
              <a:rPr lang="zh-CN" altLang="en-US" sz="2800" dirty="0" smtClean="0"/>
              <a:t>对于其他模块则是</a:t>
            </a:r>
            <a:r>
              <a:rPr lang="en-US" altLang="zh-CN" sz="2800" dirty="0" smtClean="0"/>
              <a:t>private</a:t>
            </a:r>
            <a:r>
              <a:rPr lang="zh-CN" altLang="en-US" sz="2800" dirty="0" smtClean="0"/>
              <a:t>的意思</a:t>
            </a:r>
            <a:endParaRPr lang="zh-CN" altLang="en-US" sz="2800" dirty="0"/>
          </a:p>
        </p:txBody>
      </p:sp>
    </p:spTree>
    <p:extLst>
      <p:ext uri="{BB962C8B-B14F-4D97-AF65-F5344CB8AC3E}">
        <p14:creationId xmlns:p14="http://schemas.microsoft.com/office/powerpoint/2010/main" val="5924374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554960" cy="346050"/>
          </a:xfrm>
        </p:spPr>
        <p:txBody>
          <a:bodyPr>
            <a:normAutofit fontScale="90000"/>
          </a:bodyPr>
          <a:lstStyle/>
          <a:p>
            <a:pPr algn="l"/>
            <a:r>
              <a:rPr lang="en-US" altLang="zh-CN" sz="2800" dirty="0" smtClean="0"/>
              <a:t>4 </a:t>
            </a:r>
            <a:r>
              <a:rPr lang="zh-CN" altLang="en-US" sz="2800" dirty="0" smtClean="0"/>
              <a:t> </a:t>
            </a:r>
            <a:r>
              <a:rPr lang="en-US" altLang="zh-CN" sz="2800" dirty="0" smtClean="0"/>
              <a:t>If</a:t>
            </a:r>
            <a:r>
              <a:rPr lang="zh-CN" altLang="en-US" sz="2800" dirty="0" smtClean="0"/>
              <a:t>表达式 </a:t>
            </a:r>
            <a:r>
              <a:rPr lang="zh-CN" altLang="en-US" sz="2800" dirty="0" smtClean="0"/>
              <a:t>和 </a:t>
            </a:r>
            <a:r>
              <a:rPr lang="en-US" altLang="zh-CN" sz="2800" dirty="0" smtClean="0"/>
              <a:t>when</a:t>
            </a:r>
            <a:r>
              <a:rPr lang="zh-CN" altLang="en-US" sz="2800" dirty="0" smtClean="0"/>
              <a:t>表达式</a:t>
            </a:r>
            <a:endParaRPr lang="zh-CN" altLang="en-US" sz="2800" dirty="0"/>
          </a:p>
        </p:txBody>
      </p:sp>
      <p:sp>
        <p:nvSpPr>
          <p:cNvPr id="3" name="内容占位符 2"/>
          <p:cNvSpPr>
            <a:spLocks noGrp="1"/>
          </p:cNvSpPr>
          <p:nvPr>
            <p:ph idx="1"/>
          </p:nvPr>
        </p:nvSpPr>
        <p:spPr>
          <a:xfrm>
            <a:off x="457200" y="908720"/>
            <a:ext cx="7427168" cy="5217443"/>
          </a:xfrm>
        </p:spPr>
        <p:txBody>
          <a:bodyPr>
            <a:normAutofit/>
          </a:bodyPr>
          <a:lstStyle/>
          <a:p>
            <a:r>
              <a:rPr lang="en-US" altLang="zh-CN" sz="1800" dirty="0" smtClean="0">
                <a:solidFill>
                  <a:srgbClr val="969896"/>
                </a:solidFill>
              </a:rPr>
              <a:t>//</a:t>
            </a:r>
            <a:r>
              <a:rPr lang="zh-CN" altLang="en-US" sz="1800" dirty="0">
                <a:solidFill>
                  <a:srgbClr val="969896"/>
                </a:solidFill>
              </a:rPr>
              <a:t>传统</a:t>
            </a:r>
            <a:r>
              <a:rPr lang="zh-CN" altLang="en-US" sz="1800" dirty="0" smtClean="0">
                <a:solidFill>
                  <a:srgbClr val="969896"/>
                </a:solidFill>
              </a:rPr>
              <a:t>用法</a:t>
            </a:r>
            <a:endParaRPr lang="en-US" altLang="zh-CN" sz="1800" dirty="0" smtClean="0">
              <a:solidFill>
                <a:srgbClr val="969896"/>
              </a:solidFill>
            </a:endParaRPr>
          </a:p>
          <a:p>
            <a:r>
              <a:rPr lang="zh-CN" altLang="en-US" sz="1800" dirty="0" smtClean="0"/>
              <a:t> </a:t>
            </a:r>
            <a:r>
              <a:rPr lang="en-US" altLang="zh-CN" sz="1800" dirty="0" err="1">
                <a:solidFill>
                  <a:srgbClr val="A71D5D"/>
                </a:solidFill>
              </a:rPr>
              <a:t>var</a:t>
            </a:r>
            <a:r>
              <a:rPr lang="en-US" altLang="zh-CN" sz="1800" dirty="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t>
            </a:r>
            <a:r>
              <a:rPr lang="en-US" altLang="zh-CN" sz="1800" dirty="0" smtClean="0"/>
              <a:t>a                  </a:t>
            </a:r>
            <a:r>
              <a:rPr lang="en-US" altLang="zh-CN" sz="1800" dirty="0">
                <a:solidFill>
                  <a:srgbClr val="A71D5D"/>
                </a:solidFill>
              </a:rPr>
              <a:t>if</a:t>
            </a:r>
            <a:r>
              <a:rPr lang="en-US" altLang="zh-CN" sz="1800" dirty="0"/>
              <a:t> (a </a:t>
            </a:r>
            <a:r>
              <a:rPr lang="en-US" altLang="zh-CN" sz="1800" dirty="0">
                <a:solidFill>
                  <a:srgbClr val="A71D5D"/>
                </a:solidFill>
              </a:rPr>
              <a:t>&lt;</a:t>
            </a:r>
            <a:r>
              <a:rPr lang="en-US" altLang="zh-CN" sz="1800" dirty="0"/>
              <a:t> b) </a:t>
            </a:r>
            <a:r>
              <a:rPr lang="en-US" altLang="zh-CN" sz="1800" dirty="0" smtClean="0"/>
              <a:t>{</a:t>
            </a:r>
            <a:r>
              <a:rPr lang="en-US" altLang="zh-CN" sz="1800" dirty="0" smtClean="0"/>
              <a:t>max  </a:t>
            </a:r>
            <a:r>
              <a:rPr lang="en-US" altLang="zh-CN" sz="1800" dirty="0">
                <a:solidFill>
                  <a:srgbClr val="A71D5D"/>
                </a:solidFill>
              </a:rPr>
              <a:t>=</a:t>
            </a:r>
            <a:r>
              <a:rPr lang="en-US" altLang="zh-CN" sz="1800" dirty="0"/>
              <a:t> </a:t>
            </a:r>
            <a:r>
              <a:rPr lang="en-US" altLang="zh-CN" sz="1800" dirty="0" smtClean="0"/>
              <a:t>b</a:t>
            </a:r>
            <a:r>
              <a:rPr lang="en-US" altLang="zh-CN" sz="1800" dirty="0" smtClean="0"/>
              <a:t>}</a:t>
            </a:r>
          </a:p>
          <a:p>
            <a:r>
              <a:rPr lang="en-US" altLang="zh-CN" sz="1800" dirty="0" smtClean="0">
                <a:solidFill>
                  <a:srgbClr val="969896"/>
                </a:solidFill>
              </a:rPr>
              <a:t>//</a:t>
            </a:r>
            <a:r>
              <a:rPr lang="zh-CN" altLang="en-US" sz="1800" dirty="0">
                <a:solidFill>
                  <a:srgbClr val="969896"/>
                </a:solidFill>
              </a:rPr>
              <a:t>带 </a:t>
            </a:r>
            <a:r>
              <a:rPr lang="en-US" altLang="zh-CN" sz="1800" dirty="0">
                <a:solidFill>
                  <a:srgbClr val="969896"/>
                </a:solidFill>
              </a:rPr>
              <a:t>else </a:t>
            </a:r>
            <a:endParaRPr lang="en-US" altLang="zh-CN" sz="1800" dirty="0" smtClean="0">
              <a:solidFill>
                <a:srgbClr val="969896"/>
              </a:solidFill>
            </a:endParaRPr>
          </a:p>
          <a:p>
            <a:r>
              <a:rPr lang="en-US" altLang="zh-CN" sz="1800" dirty="0" err="1" smtClean="0">
                <a:solidFill>
                  <a:srgbClr val="A71D5D"/>
                </a:solidFill>
              </a:rPr>
              <a:t>var</a:t>
            </a:r>
            <a:r>
              <a:rPr lang="en-US" altLang="zh-CN" sz="1800" dirty="0" smtClean="0"/>
              <a:t> </a:t>
            </a:r>
            <a:r>
              <a:rPr lang="en-US" altLang="zh-CN" sz="1800" dirty="0">
                <a:solidFill>
                  <a:srgbClr val="795DA3"/>
                </a:solidFill>
              </a:rPr>
              <a:t>max</a:t>
            </a:r>
            <a:r>
              <a:rPr lang="en-US" altLang="zh-CN" sz="1800" dirty="0">
                <a:solidFill>
                  <a:srgbClr val="A71D5D"/>
                </a:solidFill>
              </a:rPr>
              <a:t>:</a:t>
            </a:r>
            <a:r>
              <a:rPr lang="en-US" altLang="zh-CN" sz="1800" dirty="0"/>
              <a:t> </a:t>
            </a:r>
            <a:r>
              <a:rPr lang="en-US" altLang="zh-CN" sz="1800" dirty="0" err="1">
                <a:solidFill>
                  <a:srgbClr val="A71D5D"/>
                </a:solidFill>
              </a:rPr>
              <a:t>Int</a:t>
            </a:r>
            <a:r>
              <a:rPr lang="en-US" altLang="zh-CN" sz="1800" dirty="0"/>
              <a:t> </a:t>
            </a:r>
            <a:r>
              <a:rPr lang="en-US" altLang="zh-CN" sz="1800" dirty="0" smtClean="0"/>
              <a:t>                   </a:t>
            </a:r>
            <a:r>
              <a:rPr lang="en-US" altLang="zh-CN" sz="1800" dirty="0" smtClean="0">
                <a:solidFill>
                  <a:srgbClr val="A71D5D"/>
                </a:solidFill>
              </a:rPr>
              <a:t>if</a:t>
            </a:r>
            <a:r>
              <a:rPr lang="en-US" altLang="zh-CN" sz="1800" dirty="0" smtClean="0"/>
              <a:t> </a:t>
            </a:r>
            <a:r>
              <a:rPr lang="en-US" altLang="zh-CN" sz="1800" dirty="0"/>
              <a:t>(a </a:t>
            </a:r>
            <a:r>
              <a:rPr lang="en-US" altLang="zh-CN" sz="1800" dirty="0">
                <a:solidFill>
                  <a:srgbClr val="A71D5D"/>
                </a:solidFill>
              </a:rPr>
              <a:t>&gt;</a:t>
            </a:r>
            <a:r>
              <a:rPr lang="en-US" altLang="zh-CN" sz="1800" dirty="0"/>
              <a:t> b) max </a:t>
            </a:r>
            <a:r>
              <a:rPr lang="en-US" altLang="zh-CN" sz="1800" dirty="0">
                <a:solidFill>
                  <a:srgbClr val="A71D5D"/>
                </a:solidFill>
              </a:rPr>
              <a:t>=</a:t>
            </a:r>
            <a:r>
              <a:rPr lang="en-US" altLang="zh-CN" sz="1800" dirty="0"/>
              <a:t> a </a:t>
            </a:r>
            <a:r>
              <a:rPr lang="en-US" altLang="zh-CN" sz="1800" dirty="0">
                <a:solidFill>
                  <a:srgbClr val="A71D5D"/>
                </a:solidFill>
              </a:rPr>
              <a:t>else</a:t>
            </a:r>
            <a:r>
              <a:rPr lang="en-US" altLang="zh-CN" sz="1800" dirty="0"/>
              <a:t> max </a:t>
            </a:r>
            <a:r>
              <a:rPr lang="en-US" altLang="zh-CN" sz="1800" dirty="0">
                <a:solidFill>
                  <a:srgbClr val="A71D5D"/>
                </a:solidFill>
              </a:rPr>
              <a:t>=</a:t>
            </a:r>
            <a:r>
              <a:rPr lang="en-US" altLang="zh-CN" sz="1800" dirty="0"/>
              <a:t> </a:t>
            </a:r>
            <a:r>
              <a:rPr lang="en-US" altLang="zh-CN" sz="1800" dirty="0" smtClean="0"/>
              <a:t>b</a:t>
            </a:r>
          </a:p>
          <a:p>
            <a:endParaRPr lang="en-US" altLang="zh-CN" sz="1800" dirty="0" smtClean="0"/>
          </a:p>
          <a:p>
            <a:r>
              <a:rPr lang="en-US" altLang="zh-CN" sz="1800" dirty="0" smtClean="0"/>
              <a:t> </a:t>
            </a:r>
            <a:r>
              <a:rPr lang="en-US" altLang="zh-CN" sz="1800" dirty="0" smtClean="0">
                <a:solidFill>
                  <a:srgbClr val="969896"/>
                </a:solidFill>
              </a:rPr>
              <a:t>//if</a:t>
            </a:r>
            <a:r>
              <a:rPr lang="zh-CN" altLang="en-US" sz="1800" dirty="0" smtClean="0">
                <a:solidFill>
                  <a:srgbClr val="969896"/>
                </a:solidFill>
              </a:rPr>
              <a:t>语句可以作为表达式使用</a:t>
            </a:r>
            <a:r>
              <a:rPr lang="en-US" altLang="zh-CN" sz="1800" dirty="0" smtClean="0">
                <a:solidFill>
                  <a:srgbClr val="969896"/>
                </a:solidFill>
              </a:rPr>
              <a:t>:</a:t>
            </a:r>
            <a:endParaRPr lang="en-US" altLang="zh-CN" sz="1800" dirty="0" smtClean="0"/>
          </a:p>
          <a:p>
            <a:r>
              <a:rPr lang="en-US" altLang="zh-CN" sz="1800" dirty="0" err="1" smtClean="0">
                <a:solidFill>
                  <a:srgbClr val="A71D5D"/>
                </a:solidFill>
              </a:rPr>
              <a:t>val</a:t>
            </a:r>
            <a:r>
              <a:rPr lang="en-US" altLang="zh-CN" sz="1800" dirty="0" smtClean="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a </a:t>
            </a:r>
            <a:r>
              <a:rPr lang="en-US" altLang="zh-CN" sz="1800" dirty="0">
                <a:solidFill>
                  <a:srgbClr val="A71D5D"/>
                </a:solidFill>
              </a:rPr>
              <a:t>else</a:t>
            </a:r>
            <a:r>
              <a:rPr lang="en-US" altLang="zh-CN" sz="1800" dirty="0"/>
              <a:t> </a:t>
            </a:r>
            <a:r>
              <a:rPr lang="en-US" altLang="zh-CN" sz="1800" dirty="0" smtClean="0"/>
              <a:t>b</a:t>
            </a:r>
          </a:p>
          <a:p>
            <a:endParaRPr lang="en-US" altLang="zh-CN" sz="1800" dirty="0" smtClean="0"/>
          </a:p>
          <a:p>
            <a:r>
              <a:rPr lang="zh-CN" altLang="en-US" sz="1800" dirty="0" smtClean="0"/>
              <a:t>而更强大的条件判断和赋值则是</a:t>
            </a:r>
            <a:r>
              <a:rPr lang="en-US" altLang="zh-CN" sz="1800" dirty="0" smtClean="0"/>
              <a:t>when</a:t>
            </a:r>
            <a:endParaRPr lang="en-US" altLang="zh-CN" sz="1800" dirty="0"/>
          </a:p>
          <a:p>
            <a:r>
              <a:rPr lang="en-US" altLang="zh-CN" sz="1800" dirty="0" err="1">
                <a:solidFill>
                  <a:srgbClr val="CC7832"/>
                </a:solidFill>
              </a:rPr>
              <a:t>val</a:t>
            </a:r>
            <a:r>
              <a:rPr lang="en-US" altLang="zh-CN" sz="1800" dirty="0">
                <a:solidFill>
                  <a:srgbClr val="CC7832"/>
                </a:solidFill>
              </a:rPr>
              <a:t> </a:t>
            </a:r>
            <a:r>
              <a:rPr lang="en-US" altLang="zh-CN" sz="1800" dirty="0" err="1"/>
              <a:t>hasPrefix</a:t>
            </a:r>
            <a:r>
              <a:rPr lang="en-US" altLang="zh-CN" sz="1800" dirty="0"/>
              <a:t> </a:t>
            </a:r>
            <a:r>
              <a:rPr lang="en-US" altLang="zh-CN" sz="1800" dirty="0" smtClean="0"/>
              <a:t> =  </a:t>
            </a:r>
            <a:r>
              <a:rPr lang="en-US" altLang="zh-CN" sz="1800" dirty="0">
                <a:solidFill>
                  <a:srgbClr val="CC7832"/>
                </a:solidFill>
              </a:rPr>
              <a:t>when </a:t>
            </a:r>
            <a:r>
              <a:rPr lang="en-US" altLang="zh-CN" sz="1800" dirty="0"/>
              <a:t>(x) {</a:t>
            </a:r>
            <a:br>
              <a:rPr lang="en-US" altLang="zh-CN" sz="1800" dirty="0"/>
            </a:br>
            <a:r>
              <a:rPr lang="en-US" altLang="zh-CN" sz="1800" dirty="0"/>
              <a:t>    </a:t>
            </a:r>
            <a:r>
              <a:rPr lang="en-US" altLang="zh-CN" sz="1800" dirty="0">
                <a:solidFill>
                  <a:srgbClr val="CC7832"/>
                </a:solidFill>
              </a:rPr>
              <a:t>is </a:t>
            </a:r>
            <a:r>
              <a:rPr lang="en-US" altLang="zh-CN" sz="1800" dirty="0"/>
              <a:t>String -&gt; </a:t>
            </a:r>
            <a:r>
              <a:rPr lang="en-US" altLang="zh-CN" sz="1800" dirty="0" err="1"/>
              <a:t>x.startsWith</a:t>
            </a:r>
            <a:r>
              <a:rPr lang="en-US" altLang="zh-CN" sz="1800" dirty="0"/>
              <a:t>(</a:t>
            </a:r>
            <a:r>
              <a:rPr lang="en-US" altLang="zh-CN" sz="1800" dirty="0">
                <a:solidFill>
                  <a:srgbClr val="6A8759"/>
                </a:solidFill>
              </a:rPr>
              <a:t>"prefix"</a:t>
            </a:r>
            <a:r>
              <a:rPr lang="en-US" altLang="zh-CN" sz="1800" dirty="0"/>
              <a:t>)</a:t>
            </a:r>
            <a:br>
              <a:rPr lang="en-US" altLang="zh-CN" sz="1800" dirty="0"/>
            </a:br>
            <a:r>
              <a:rPr lang="en-US" altLang="zh-CN" sz="1800" dirty="0"/>
              <a:t>    </a:t>
            </a:r>
            <a:r>
              <a:rPr lang="en-US" altLang="zh-CN" sz="1800" dirty="0">
                <a:solidFill>
                  <a:srgbClr val="CC7832"/>
                </a:solidFill>
              </a:rPr>
              <a:t>else </a:t>
            </a:r>
            <a:r>
              <a:rPr lang="en-US" altLang="zh-CN" sz="1800" dirty="0"/>
              <a:t>-&gt; </a:t>
            </a:r>
            <a:r>
              <a:rPr lang="en-US" altLang="zh-CN" sz="1800" dirty="0">
                <a:solidFill>
                  <a:srgbClr val="CC7832"/>
                </a:solidFill>
              </a:rPr>
              <a:t>false</a:t>
            </a:r>
            <a:br>
              <a:rPr lang="en-US" altLang="zh-CN" sz="1800" dirty="0">
                <a:solidFill>
                  <a:srgbClr val="CC7832"/>
                </a:solidFill>
              </a:rPr>
            </a:br>
            <a:r>
              <a:rPr lang="en-US" altLang="zh-CN" sz="1800" dirty="0" smtClean="0"/>
              <a:t>}</a:t>
            </a:r>
            <a:endParaRPr lang="en-US" altLang="zh-CN" sz="1800" dirty="0"/>
          </a:p>
          <a:p>
            <a:r>
              <a:rPr lang="en-US" altLang="zh-CN" sz="1800" dirty="0" smtClean="0"/>
              <a:t>If </a:t>
            </a:r>
            <a:r>
              <a:rPr lang="zh-CN" altLang="en-US" sz="1800" dirty="0" smtClean="0"/>
              <a:t>和</a:t>
            </a:r>
            <a:r>
              <a:rPr lang="en-US" altLang="zh-CN" sz="1800" dirty="0" smtClean="0"/>
              <a:t>when</a:t>
            </a:r>
            <a:r>
              <a:rPr lang="zh-CN" altLang="en-US" sz="1800" dirty="0" smtClean="0"/>
              <a:t>都可以直接作为表达式返回值赋值给指定的参数或变量</a:t>
            </a:r>
            <a:endParaRPr lang="en-US" altLang="zh-CN" sz="1800" dirty="0" smtClean="0"/>
          </a:p>
          <a:p>
            <a:endParaRPr lang="zh-CN" altLang="en-US" sz="1800" dirty="0"/>
          </a:p>
        </p:txBody>
      </p:sp>
    </p:spTree>
    <p:extLst>
      <p:ext uri="{BB962C8B-B14F-4D97-AF65-F5344CB8AC3E}">
        <p14:creationId xmlns:p14="http://schemas.microsoft.com/office/powerpoint/2010/main" val="1869145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346050"/>
          </a:xfrm>
        </p:spPr>
        <p:txBody>
          <a:bodyPr>
            <a:normAutofit fontScale="90000"/>
          </a:bodyPr>
          <a:lstStyle/>
          <a:p>
            <a:pPr algn="l"/>
            <a:r>
              <a:rPr lang="en-US" altLang="zh-CN" sz="2800" dirty="0" smtClean="0"/>
              <a:t>5 </a:t>
            </a:r>
            <a:r>
              <a:rPr lang="zh-CN" altLang="en-US" sz="2800" dirty="0" smtClean="0"/>
              <a:t> </a:t>
            </a:r>
            <a:r>
              <a:rPr lang="zh-CN" altLang="en-US" sz="2800" dirty="0" smtClean="0"/>
              <a:t>条件语句</a:t>
            </a:r>
            <a:endParaRPr lang="zh-CN" altLang="en-US" sz="2800" dirty="0"/>
          </a:p>
        </p:txBody>
      </p:sp>
      <p:sp>
        <p:nvSpPr>
          <p:cNvPr id="3" name="内容占位符 2"/>
          <p:cNvSpPr>
            <a:spLocks noGrp="1"/>
          </p:cNvSpPr>
          <p:nvPr>
            <p:ph idx="1"/>
          </p:nvPr>
        </p:nvSpPr>
        <p:spPr>
          <a:xfrm>
            <a:off x="457200" y="908720"/>
            <a:ext cx="7499176" cy="5217443"/>
          </a:xfrm>
        </p:spPr>
        <p:txBody>
          <a:bodyPr>
            <a:normAutofit lnSpcReduction="10000"/>
          </a:bodyPr>
          <a:lstStyle/>
          <a:p>
            <a:r>
              <a:rPr lang="en-US" altLang="zh-CN" sz="2000" dirty="0" err="1" smtClean="0"/>
              <a:t>Kotlin</a:t>
            </a:r>
            <a:r>
              <a:rPr lang="zh-CN" altLang="en-US" sz="2000" dirty="0"/>
              <a:t>使用</a:t>
            </a:r>
            <a:r>
              <a:rPr lang="en-US" altLang="zh-CN" sz="2000" dirty="0"/>
              <a:t>when</a:t>
            </a:r>
            <a:r>
              <a:rPr lang="zh-CN" altLang="en-US" sz="2000" dirty="0"/>
              <a:t>代替</a:t>
            </a:r>
            <a:r>
              <a:rPr lang="en-US" altLang="zh-CN" sz="2000" dirty="0"/>
              <a:t>java</a:t>
            </a:r>
            <a:r>
              <a:rPr lang="zh-CN" altLang="en-US" sz="2000" dirty="0"/>
              <a:t>中的</a:t>
            </a:r>
            <a:r>
              <a:rPr lang="en-US" altLang="zh-CN" sz="2000" dirty="0" smtClean="0"/>
              <a:t>switch</a:t>
            </a:r>
          </a:p>
          <a:p>
            <a:r>
              <a:rPr lang="en-US" altLang="zh-CN" sz="1600" dirty="0" err="1" smtClean="0">
                <a:solidFill>
                  <a:srgbClr val="CC7832"/>
                </a:solidFill>
              </a:rPr>
              <a:t>val</a:t>
            </a:r>
            <a:r>
              <a:rPr lang="en-US" altLang="zh-CN" sz="1600" dirty="0" smtClean="0">
                <a:solidFill>
                  <a:srgbClr val="CC7832"/>
                </a:solidFill>
              </a:rPr>
              <a:t> </a:t>
            </a:r>
            <a:r>
              <a:rPr lang="en-US" altLang="zh-CN" sz="1600" dirty="0"/>
              <a:t>x1 = -</a:t>
            </a:r>
            <a:r>
              <a:rPr lang="en-US" altLang="zh-CN" sz="1600" dirty="0">
                <a:solidFill>
                  <a:srgbClr val="6897BB"/>
                </a:solidFill>
              </a:rPr>
              <a:t>1</a:t>
            </a:r>
            <a:br>
              <a:rPr lang="en-US" altLang="zh-CN" sz="1600" dirty="0">
                <a:solidFill>
                  <a:srgbClr val="6897BB"/>
                </a:solidFill>
              </a:rPr>
            </a:br>
            <a:r>
              <a:rPr lang="en-US" altLang="zh-CN" sz="1600" dirty="0" err="1">
                <a:solidFill>
                  <a:srgbClr val="CC7832"/>
                </a:solidFill>
              </a:rPr>
              <a:t>var</a:t>
            </a:r>
            <a:r>
              <a:rPr lang="en-US" altLang="zh-CN" sz="1600" dirty="0">
                <a:solidFill>
                  <a:srgbClr val="CC7832"/>
                </a:solidFill>
              </a:rPr>
              <a:t> </a:t>
            </a:r>
            <a:r>
              <a:rPr lang="en-US" altLang="zh-CN" sz="1600" dirty="0"/>
              <a:t>v: </a:t>
            </a:r>
            <a:r>
              <a:rPr lang="en-US" altLang="zh-CN" sz="1600" dirty="0" err="1"/>
              <a:t>Int</a:t>
            </a:r>
            <a:r>
              <a:rPr lang="en-US" altLang="zh-CN" sz="1600" dirty="0"/>
              <a:t>? = </a:t>
            </a:r>
            <a:r>
              <a:rPr lang="en-US" altLang="zh-CN" sz="1600" dirty="0">
                <a:solidFill>
                  <a:srgbClr val="6897BB"/>
                </a:solidFill>
              </a:rPr>
              <a:t>7</a:t>
            </a:r>
            <a:br>
              <a:rPr lang="en-US" altLang="zh-CN" sz="1600" dirty="0">
                <a:solidFill>
                  <a:srgbClr val="6897BB"/>
                </a:solidFill>
              </a:rPr>
            </a:br>
            <a:r>
              <a:rPr lang="en-US" altLang="zh-CN" sz="1600" dirty="0">
                <a:solidFill>
                  <a:srgbClr val="CC7832"/>
                </a:solidFill>
              </a:rPr>
              <a:t>when </a:t>
            </a:r>
            <a:r>
              <a:rPr lang="en-US" altLang="zh-CN" sz="1600" dirty="0"/>
              <a:t>(v) </a:t>
            </a:r>
            <a:r>
              <a:rPr lang="en-US" altLang="zh-CN" sz="1600" dirty="0" smtClean="0"/>
              <a:t>{</a:t>
            </a:r>
          </a:p>
          <a:p>
            <a:pPr marL="114300" indent="0">
              <a:buNone/>
            </a:pPr>
            <a:r>
              <a:rPr lang="en-US" altLang="zh-CN" sz="1600" dirty="0"/>
              <a:t>	</a:t>
            </a:r>
            <a:r>
              <a:rPr lang="zh-CN" altLang="en-US" sz="1600" dirty="0" smtClean="0"/>
              <a:t>判断条件   </a:t>
            </a:r>
            <a:r>
              <a:rPr lang="en-US" altLang="zh-CN" sz="1600" dirty="0" smtClean="0"/>
              <a:t>-&gt;   </a:t>
            </a:r>
            <a:r>
              <a:rPr lang="zh-CN" altLang="en-US" sz="1600" dirty="0" smtClean="0"/>
              <a:t>某个操作或返回值</a:t>
            </a:r>
            <a:r>
              <a:rPr lang="en-US" altLang="zh-CN" sz="1600" dirty="0"/>
              <a:t/>
            </a:r>
            <a:br>
              <a:rPr lang="en-US" altLang="zh-CN" sz="1600" dirty="0"/>
            </a:br>
            <a:r>
              <a:rPr lang="en-US" altLang="zh-CN" sz="1600" dirty="0" smtClean="0"/>
              <a:t>	</a:t>
            </a:r>
            <a:r>
              <a:rPr lang="en-US" altLang="zh-CN" sz="1600" dirty="0" smtClean="0">
                <a:solidFill>
                  <a:srgbClr val="808080"/>
                </a:solidFill>
              </a:rPr>
              <a:t>//</a:t>
            </a:r>
            <a:r>
              <a:rPr lang="zh-CN" altLang="en-US" sz="1600" dirty="0">
                <a:solidFill>
                  <a:srgbClr val="808080"/>
                </a:solidFill>
                <a:latin typeface="宋体"/>
              </a:rPr>
              <a:t>常量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smtClean="0">
                <a:solidFill>
                  <a:srgbClr val="808080"/>
                </a:solidFill>
                <a:latin typeface="宋体"/>
              </a:rPr>
              <a:t>	</a:t>
            </a:r>
            <a:r>
              <a:rPr lang="zh-CN" altLang="en-US" sz="1600" dirty="0" smtClean="0">
                <a:solidFill>
                  <a:srgbClr val="808080"/>
                </a:solidFill>
                <a:latin typeface="宋体"/>
              </a:rPr>
              <a:t>  </a:t>
            </a:r>
            <a:r>
              <a:rPr lang="en-US" altLang="zh-CN" sz="1600" dirty="0">
                <a:solidFill>
                  <a:srgbClr val="6897BB"/>
                </a:solidFill>
              </a:rPr>
              <a:t>2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等于</a:t>
            </a:r>
            <a:r>
              <a:rPr lang="en-US" altLang="zh-CN" sz="1600" dirty="0">
                <a:solidFill>
                  <a:srgbClr val="6A8759"/>
                </a:solidFill>
              </a:rPr>
              <a:t>2"</a:t>
            </a:r>
            <a:r>
              <a:rPr lang="en-US" altLang="zh-CN" sz="1600" dirty="0"/>
              <a:t>)</a:t>
            </a:r>
            <a:br>
              <a:rPr lang="en-US" altLang="zh-CN" sz="1600" dirty="0"/>
            </a:br>
            <a:r>
              <a:rPr lang="en-US" altLang="zh-CN" sz="1600" dirty="0" smtClean="0"/>
              <a:t>	</a:t>
            </a:r>
            <a:r>
              <a:rPr lang="en-US" altLang="zh-CN" sz="1600" dirty="0" smtClean="0">
                <a:solidFill>
                  <a:srgbClr val="808080"/>
                </a:solidFill>
              </a:rPr>
              <a:t>//</a:t>
            </a:r>
            <a:r>
              <a:rPr lang="zh-CN" altLang="en-US" sz="1600" dirty="0">
                <a:solidFill>
                  <a:srgbClr val="808080"/>
                </a:solidFill>
                <a:latin typeface="宋体"/>
              </a:rPr>
              <a:t>数值表达式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smtClean="0">
                <a:solidFill>
                  <a:srgbClr val="808080"/>
                </a:solidFill>
                <a:latin typeface="宋体"/>
              </a:rPr>
              <a:t>	</a:t>
            </a:r>
            <a:r>
              <a:rPr lang="en-US" altLang="zh-CN" sz="1600" dirty="0" smtClean="0">
                <a:solidFill>
                  <a:srgbClr val="CC7832"/>
                </a:solidFill>
              </a:rPr>
              <a:t>if </a:t>
            </a:r>
            <a:r>
              <a:rPr lang="en-US" altLang="zh-CN" sz="1600" dirty="0"/>
              <a:t>(x1 &gt; </a:t>
            </a:r>
            <a:r>
              <a:rPr lang="en-US" altLang="zh-CN" sz="1600" dirty="0">
                <a:solidFill>
                  <a:srgbClr val="6897BB"/>
                </a:solidFill>
              </a:rPr>
              <a:t>0</a:t>
            </a:r>
            <a:r>
              <a:rPr lang="en-US" altLang="zh-CN" sz="1600" dirty="0"/>
              <a:t>) </a:t>
            </a:r>
            <a:r>
              <a:rPr lang="en-US" altLang="zh-CN" sz="1600" dirty="0">
                <a:solidFill>
                  <a:srgbClr val="6897BB"/>
                </a:solidFill>
              </a:rPr>
              <a:t>10 </a:t>
            </a:r>
            <a:r>
              <a:rPr lang="en-US" altLang="zh-CN" sz="1600" dirty="0">
                <a:solidFill>
                  <a:srgbClr val="CC7832"/>
                </a:solidFill>
              </a:rPr>
              <a:t>else </a:t>
            </a:r>
            <a:r>
              <a:rPr lang="en-US" altLang="zh-CN" sz="1600" dirty="0"/>
              <a:t>-</a:t>
            </a:r>
            <a:r>
              <a:rPr lang="en-US" altLang="zh-CN" sz="1600" dirty="0">
                <a:solidFill>
                  <a:srgbClr val="6897BB"/>
                </a:solidFill>
              </a:rPr>
              <a:t>1 </a:t>
            </a:r>
            <a:r>
              <a:rPr lang="en-US" altLang="zh-CN" sz="1600" dirty="0"/>
              <a:t>-&gt; </a:t>
            </a:r>
            <a:r>
              <a:rPr lang="en-US" altLang="zh-CN" sz="1600" i="1" dirty="0" err="1"/>
              <a:t>println</a:t>
            </a:r>
            <a:r>
              <a:rPr lang="en-US" altLang="zh-CN" sz="1600" dirty="0"/>
              <a:t>(</a:t>
            </a:r>
            <a:r>
              <a:rPr lang="en-US" altLang="zh-CN" sz="1600" dirty="0">
                <a:solidFill>
                  <a:srgbClr val="6A8759"/>
                </a:solidFill>
              </a:rPr>
              <a:t>"x1</a:t>
            </a:r>
            <a:r>
              <a:rPr lang="zh-CN" altLang="en-US" sz="1600" dirty="0">
                <a:solidFill>
                  <a:srgbClr val="6A8759"/>
                </a:solidFill>
                <a:latin typeface="宋体"/>
              </a:rPr>
              <a:t>大于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10</a:t>
            </a:r>
            <a:r>
              <a:rPr lang="zh-CN" altLang="en-US" sz="1600" dirty="0">
                <a:solidFill>
                  <a:srgbClr val="6A8759"/>
                </a:solidFill>
                <a:latin typeface="宋体"/>
              </a:rPr>
              <a:t>，或</a:t>
            </a:r>
            <a:r>
              <a:rPr lang="en-US" altLang="zh-CN" sz="1600" dirty="0">
                <a:solidFill>
                  <a:srgbClr val="6A8759"/>
                </a:solidFill>
              </a:rPr>
              <a:t>x1</a:t>
            </a:r>
            <a:r>
              <a:rPr lang="zh-CN" altLang="en-US" sz="1600" dirty="0">
                <a:solidFill>
                  <a:srgbClr val="6A8759"/>
                </a:solidFill>
                <a:latin typeface="宋体"/>
              </a:rPr>
              <a:t>小于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a:t>
            </a:r>
            <a:r>
              <a:rPr lang="en-US" altLang="zh-CN" sz="1600" dirty="0"/>
              <a:t>)</a:t>
            </a:r>
            <a:br>
              <a:rPr lang="en-US" altLang="zh-CN" sz="1600" dirty="0"/>
            </a:br>
            <a:r>
              <a:rPr lang="en-US" altLang="zh-CN" sz="1600" dirty="0" smtClean="0"/>
              <a:t>	</a:t>
            </a:r>
            <a:r>
              <a:rPr lang="en-US" altLang="zh-CN" sz="1600" dirty="0" smtClean="0">
                <a:solidFill>
                  <a:srgbClr val="808080"/>
                </a:solidFill>
              </a:rPr>
              <a:t>//</a:t>
            </a:r>
            <a:r>
              <a:rPr lang="en-US" altLang="zh-CN" sz="1600" dirty="0">
                <a:solidFill>
                  <a:srgbClr val="808080"/>
                </a:solidFill>
              </a:rPr>
              <a:t>Boolean</a:t>
            </a:r>
            <a:r>
              <a:rPr lang="zh-CN" altLang="en-US" sz="1600" dirty="0">
                <a:solidFill>
                  <a:srgbClr val="808080"/>
                </a:solidFill>
                <a:latin typeface="宋体"/>
              </a:rPr>
              <a:t>类型表达式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smtClean="0">
                <a:solidFill>
                  <a:srgbClr val="808080"/>
                </a:solidFill>
                <a:latin typeface="宋体"/>
              </a:rPr>
              <a:t>	</a:t>
            </a:r>
            <a:r>
              <a:rPr lang="en-US" altLang="zh-CN" sz="1600" dirty="0" smtClean="0">
                <a:solidFill>
                  <a:srgbClr val="CC7832"/>
                </a:solidFill>
              </a:rPr>
              <a:t>in </a:t>
            </a:r>
            <a:r>
              <a:rPr lang="en-US" altLang="zh-CN" sz="1600" dirty="0">
                <a:solidFill>
                  <a:srgbClr val="6897BB"/>
                </a:solidFill>
              </a:rPr>
              <a:t>1</a:t>
            </a:r>
            <a:r>
              <a:rPr lang="en-US" altLang="zh-CN" sz="1600" dirty="0"/>
              <a:t>..</a:t>
            </a:r>
            <a:r>
              <a:rPr lang="en-US" altLang="zh-CN" sz="1600" dirty="0">
                <a:solidFill>
                  <a:srgbClr val="6897BB"/>
                </a:solidFill>
              </a:rPr>
              <a:t>5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范围匹配</a:t>
            </a:r>
            <a:r>
              <a:rPr lang="en-US" altLang="zh-CN" sz="1600" dirty="0">
                <a:solidFill>
                  <a:srgbClr val="6A8759"/>
                </a:solidFill>
              </a:rPr>
              <a:t>1-5"</a:t>
            </a:r>
            <a:r>
              <a:rPr lang="en-US" altLang="zh-CN" sz="1600" dirty="0"/>
              <a:t>)</a:t>
            </a:r>
            <a:br>
              <a:rPr lang="en-US" altLang="zh-CN" sz="1600" dirty="0"/>
            </a:br>
            <a:r>
              <a:rPr lang="en-US" altLang="zh-CN" sz="1600" dirty="0"/>
              <a:t>    </a:t>
            </a:r>
            <a:r>
              <a:rPr lang="en-US" altLang="zh-CN" sz="1600" dirty="0" smtClean="0"/>
              <a:t>	</a:t>
            </a:r>
            <a:r>
              <a:rPr lang="en-US" altLang="zh-CN" sz="1600" dirty="0" smtClean="0">
                <a:solidFill>
                  <a:srgbClr val="CC7832"/>
                </a:solidFill>
              </a:rPr>
              <a:t>!</a:t>
            </a:r>
            <a:r>
              <a:rPr lang="en-US" altLang="zh-CN" sz="1600" dirty="0">
                <a:solidFill>
                  <a:srgbClr val="CC7832"/>
                </a:solidFill>
              </a:rPr>
              <a:t>in </a:t>
            </a:r>
            <a:r>
              <a:rPr lang="en-US" altLang="zh-CN" sz="1600" dirty="0">
                <a:solidFill>
                  <a:srgbClr val="6897BB"/>
                </a:solidFill>
              </a:rPr>
              <a:t>6</a:t>
            </a:r>
            <a:r>
              <a:rPr lang="en-US" altLang="zh-CN" sz="1600" dirty="0"/>
              <a:t>..</a:t>
            </a:r>
            <a:r>
              <a:rPr lang="en-US" altLang="zh-CN" sz="1600" dirty="0">
                <a:solidFill>
                  <a:srgbClr val="6897BB"/>
                </a:solidFill>
              </a:rPr>
              <a:t>9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不是</a:t>
            </a:r>
            <a:r>
              <a:rPr lang="en-US" altLang="zh-CN" sz="1600" dirty="0">
                <a:solidFill>
                  <a:srgbClr val="6A8759"/>
                </a:solidFill>
              </a:rPr>
              <a:t>6-9"</a:t>
            </a:r>
            <a:r>
              <a:rPr lang="en-US" altLang="zh-CN" sz="1600" dirty="0"/>
              <a:t>)</a:t>
            </a:r>
            <a:br>
              <a:rPr lang="en-US" altLang="zh-CN" sz="1600" dirty="0"/>
            </a:br>
            <a:r>
              <a:rPr lang="en-US" altLang="zh-CN" sz="1600" dirty="0"/>
              <a:t>   </a:t>
            </a:r>
            <a:r>
              <a:rPr lang="en-US" altLang="zh-CN" sz="1600" dirty="0" smtClean="0"/>
              <a:t>	 </a:t>
            </a:r>
            <a:r>
              <a:rPr lang="en-US" altLang="zh-CN" sz="1600" dirty="0">
                <a:solidFill>
                  <a:srgbClr val="CC7832"/>
                </a:solidFill>
              </a:rPr>
              <a:t>is </a:t>
            </a:r>
            <a:r>
              <a:rPr lang="en-US" altLang="zh-CN" sz="1600" dirty="0" err="1"/>
              <a:t>Int</a:t>
            </a:r>
            <a:r>
              <a:rPr lang="en-US" altLang="zh-CN" sz="1600" dirty="0"/>
              <a:t> -&gt;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类型判断</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smtClean="0"/>
              <a:t>	 </a:t>
            </a:r>
            <a:r>
              <a:rPr lang="en-US" altLang="zh-CN" sz="1600" dirty="0" smtClean="0">
                <a:solidFill>
                  <a:srgbClr val="CC7832"/>
                </a:solidFill>
              </a:rPr>
              <a:t>else </a:t>
            </a:r>
            <a:r>
              <a:rPr lang="en-US" altLang="zh-CN" sz="1600" dirty="0"/>
              <a:t>-&gt; </a:t>
            </a:r>
            <a:r>
              <a:rPr lang="en-US" altLang="zh-CN" sz="1600" i="1" dirty="0" err="1"/>
              <a:t>println</a:t>
            </a:r>
            <a:r>
              <a:rPr lang="en-US" altLang="zh-CN" sz="1600" dirty="0"/>
              <a:t>(</a:t>
            </a:r>
            <a:r>
              <a:rPr lang="en-US" altLang="zh-CN" sz="1600" dirty="0">
                <a:solidFill>
                  <a:srgbClr val="6A8759"/>
                </a:solidFill>
              </a:rPr>
              <a:t>"else"</a:t>
            </a:r>
            <a:r>
              <a:rPr lang="en-US" altLang="zh-CN" sz="1600" dirty="0"/>
              <a:t>)</a:t>
            </a:r>
            <a:br>
              <a:rPr lang="en-US" altLang="zh-CN" sz="1600" dirty="0"/>
            </a:br>
            <a:r>
              <a:rPr lang="en-US" altLang="zh-CN" sz="1600" dirty="0" smtClean="0"/>
              <a:t>}</a:t>
            </a:r>
          </a:p>
          <a:p>
            <a:pPr marL="400050" lvl="1" indent="0">
              <a:buNone/>
            </a:pPr>
            <a:r>
              <a:rPr lang="en-US" altLang="zh-CN" sz="1800" dirty="0">
                <a:solidFill>
                  <a:srgbClr val="93A1A1"/>
                </a:solidFill>
              </a:rPr>
              <a:t>// </a:t>
            </a:r>
            <a:r>
              <a:rPr lang="zh-CN" altLang="en-US" sz="1800" dirty="0">
                <a:solidFill>
                  <a:srgbClr val="93A1A1"/>
                </a:solidFill>
              </a:rPr>
              <a:t>代替</a:t>
            </a:r>
            <a:r>
              <a:rPr lang="en-US" altLang="zh-CN" sz="1800" dirty="0">
                <a:solidFill>
                  <a:srgbClr val="93A1A1"/>
                </a:solidFill>
              </a:rPr>
              <a:t>if...else </a:t>
            </a:r>
            <a:r>
              <a:rPr lang="en-US" altLang="zh-CN" sz="1800" dirty="0" smtClean="0">
                <a:solidFill>
                  <a:srgbClr val="93A1A1"/>
                </a:solidFill>
              </a:rPr>
              <a:t>if</a:t>
            </a:r>
          </a:p>
          <a:p>
            <a:pPr marL="400050" lvl="1" indent="0">
              <a:buNone/>
            </a:pPr>
            <a:r>
              <a:rPr lang="en-US" altLang="zh-CN" sz="1800" dirty="0" smtClean="0"/>
              <a:t>when{</a:t>
            </a:r>
          </a:p>
          <a:p>
            <a:pPr marL="400050" lvl="1" indent="0">
              <a:buNone/>
            </a:pPr>
            <a:r>
              <a:rPr lang="en-US" altLang="zh-CN" sz="1800" dirty="0" smtClean="0"/>
              <a:t>x </a:t>
            </a:r>
            <a:r>
              <a:rPr lang="en-US" altLang="zh-CN" sz="1800" dirty="0"/>
              <a:t>&gt; </a:t>
            </a:r>
            <a:r>
              <a:rPr lang="en-US" altLang="zh-CN" sz="1800" dirty="0">
                <a:solidFill>
                  <a:srgbClr val="2AA198"/>
                </a:solidFill>
              </a:rPr>
              <a:t>6</a:t>
            </a:r>
            <a:r>
              <a:rPr lang="en-US" altLang="zh-CN" sz="1800" dirty="0"/>
              <a:t> &amp;&amp; x &lt;= </a:t>
            </a:r>
            <a:r>
              <a:rPr lang="en-US" altLang="zh-CN" sz="1800" dirty="0">
                <a:solidFill>
                  <a:srgbClr val="2AA198"/>
                </a:solidFill>
              </a:rPr>
              <a:t>10</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大于</a:t>
            </a:r>
            <a:r>
              <a:rPr lang="en-US" altLang="zh-CN" sz="1800" dirty="0">
                <a:solidFill>
                  <a:srgbClr val="2AA198"/>
                </a:solidFill>
              </a:rPr>
              <a:t>6</a:t>
            </a:r>
            <a:r>
              <a:rPr lang="zh-CN" altLang="en-US" sz="1800" dirty="0">
                <a:solidFill>
                  <a:srgbClr val="2AA198"/>
                </a:solidFill>
              </a:rPr>
              <a:t>小于等于</a:t>
            </a:r>
            <a:r>
              <a:rPr lang="en-US" altLang="zh-CN" sz="1800" dirty="0">
                <a:solidFill>
                  <a:srgbClr val="2AA198"/>
                </a:solidFill>
              </a:rPr>
              <a:t>10"</a:t>
            </a:r>
            <a:r>
              <a:rPr lang="en-US" altLang="zh-CN" sz="1800" dirty="0"/>
              <a:t>) </a:t>
            </a:r>
            <a:endParaRPr lang="en-US" altLang="zh-CN" sz="1800" dirty="0" smtClean="0"/>
          </a:p>
          <a:p>
            <a:pPr marL="400050" lvl="1" indent="0">
              <a:buNone/>
            </a:pPr>
            <a:r>
              <a:rPr lang="en-US" altLang="zh-CN" sz="1800" dirty="0" smtClean="0"/>
              <a:t>x </a:t>
            </a:r>
            <a:r>
              <a:rPr lang="en-US" altLang="zh-CN" sz="1800" dirty="0"/>
              <a:t>&lt; </a:t>
            </a:r>
            <a:r>
              <a:rPr lang="en-US" altLang="zh-CN" sz="1800" dirty="0">
                <a:solidFill>
                  <a:srgbClr val="2AA198"/>
                </a:solidFill>
              </a:rPr>
              <a:t>6</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小于</a:t>
            </a:r>
            <a:r>
              <a:rPr lang="en-US" altLang="zh-CN" sz="1800" dirty="0">
                <a:solidFill>
                  <a:srgbClr val="2AA198"/>
                </a:solidFill>
              </a:rPr>
              <a:t>6"</a:t>
            </a:r>
            <a:r>
              <a:rPr lang="en-US" altLang="zh-CN" sz="1800" dirty="0"/>
              <a:t>) </a:t>
            </a:r>
            <a:endParaRPr lang="en-US" altLang="zh-CN" sz="1800" dirty="0" smtClean="0"/>
          </a:p>
          <a:p>
            <a:pPr marL="400050" lvl="1" indent="0">
              <a:buNone/>
            </a:pPr>
            <a:r>
              <a:rPr lang="en-US" altLang="zh-CN" sz="1800" dirty="0" smtClean="0">
                <a:solidFill>
                  <a:srgbClr val="859900"/>
                </a:solidFill>
              </a:rPr>
              <a:t>else</a:t>
            </a:r>
            <a:r>
              <a:rPr lang="en-US" altLang="zh-CN" sz="1800" dirty="0" smtClean="0"/>
              <a:t> </a:t>
            </a:r>
            <a:r>
              <a:rPr lang="en-US" altLang="zh-CN" sz="1800" dirty="0"/>
              <a:t>-&gt; </a:t>
            </a:r>
            <a:r>
              <a:rPr lang="en-US" altLang="zh-CN" sz="1800" dirty="0" err="1"/>
              <a:t>println</a:t>
            </a:r>
            <a:r>
              <a:rPr lang="en-US" altLang="zh-CN" sz="1800" dirty="0"/>
              <a:t>(</a:t>
            </a:r>
            <a:r>
              <a:rPr lang="en-US" altLang="zh-CN" sz="1800" dirty="0">
                <a:solidFill>
                  <a:srgbClr val="2AA198"/>
                </a:solidFill>
              </a:rPr>
              <a:t>"else"</a:t>
            </a:r>
            <a:r>
              <a:rPr lang="en-US" altLang="zh-CN" sz="1800" dirty="0"/>
              <a:t>) }</a:t>
            </a:r>
            <a:endParaRPr lang="zh-CN" altLang="en-US" sz="1800" dirty="0"/>
          </a:p>
        </p:txBody>
      </p:sp>
    </p:spTree>
    <p:extLst>
      <p:ext uri="{BB962C8B-B14F-4D97-AF65-F5344CB8AC3E}">
        <p14:creationId xmlns:p14="http://schemas.microsoft.com/office/powerpoint/2010/main" val="3270006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6 </a:t>
            </a:r>
            <a:r>
              <a:rPr lang="zh-CN" altLang="en-US" sz="2800" dirty="0" smtClean="0"/>
              <a:t> </a:t>
            </a:r>
            <a:r>
              <a:rPr lang="zh-CN" altLang="en-US" sz="2800" dirty="0" smtClean="0"/>
              <a:t>循环</a:t>
            </a:r>
            <a:endParaRPr lang="zh-CN" altLang="en-US" sz="2800" dirty="0"/>
          </a:p>
        </p:txBody>
      </p:sp>
      <p:sp>
        <p:nvSpPr>
          <p:cNvPr id="3" name="内容占位符 2"/>
          <p:cNvSpPr>
            <a:spLocks noGrp="1"/>
          </p:cNvSpPr>
          <p:nvPr>
            <p:ph idx="1"/>
          </p:nvPr>
        </p:nvSpPr>
        <p:spPr>
          <a:xfrm>
            <a:off x="457200" y="764704"/>
            <a:ext cx="7571184" cy="5688632"/>
          </a:xfrm>
        </p:spPr>
        <p:txBody>
          <a:bodyPr>
            <a:noAutofit/>
          </a:bodyPr>
          <a:lstStyle/>
          <a:p>
            <a:r>
              <a:rPr lang="en-US" altLang="zh-CN" sz="1600" dirty="0" err="1">
                <a:solidFill>
                  <a:srgbClr val="CC7832"/>
                </a:solidFill>
              </a:rPr>
              <a:t>val</a:t>
            </a:r>
            <a:r>
              <a:rPr lang="en-US" altLang="zh-CN" sz="1600" dirty="0">
                <a:solidFill>
                  <a:srgbClr val="CC7832"/>
                </a:solidFill>
              </a:rPr>
              <a:t> </a:t>
            </a:r>
            <a:r>
              <a:rPr lang="en-US" altLang="zh-CN" sz="1600" dirty="0"/>
              <a:t>list = </a:t>
            </a:r>
            <a:r>
              <a:rPr lang="en-US" altLang="zh-CN" sz="1600" i="1" dirty="0" err="1"/>
              <a:t>arrayListOf</a:t>
            </a:r>
            <a:r>
              <a:rPr lang="en-US" altLang="zh-CN" sz="1600" dirty="0"/>
              <a:t>(</a:t>
            </a:r>
            <a:r>
              <a:rPr lang="en-US" altLang="zh-CN" sz="1600" dirty="0">
                <a:solidFill>
                  <a:srgbClr val="6A8759"/>
                </a:solidFill>
              </a:rPr>
              <a:t>"aa"</a:t>
            </a:r>
            <a:r>
              <a:rPr lang="en-US" altLang="zh-CN" sz="1600" dirty="0">
                <a:solidFill>
                  <a:srgbClr val="CC7832"/>
                </a:solidFill>
              </a:rPr>
              <a:t>, </a:t>
            </a:r>
            <a:r>
              <a:rPr lang="en-US" altLang="zh-CN" sz="1600" dirty="0">
                <a:solidFill>
                  <a:srgbClr val="6A8759"/>
                </a:solidFill>
              </a:rPr>
              <a:t>"bb"</a:t>
            </a:r>
            <a:r>
              <a:rPr lang="en-US" altLang="zh-CN" sz="1600" dirty="0">
                <a:solidFill>
                  <a:srgbClr val="CC7832"/>
                </a:solidFill>
              </a:rPr>
              <a:t>, </a:t>
            </a:r>
            <a:r>
              <a:rPr lang="en-US" altLang="zh-CN" sz="1600" dirty="0">
                <a:solidFill>
                  <a:srgbClr val="6A8759"/>
                </a:solidFill>
              </a:rPr>
              <a:t>"cc"</a:t>
            </a:r>
            <a:r>
              <a:rPr lang="en-US" altLang="zh-CN" sz="1600" dirty="0"/>
              <a:t>)</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i="1" dirty="0" err="1">
                <a:solidFill>
                  <a:srgbClr val="9876AA"/>
                </a:solidFill>
              </a:rPr>
              <a:t>indices</a:t>
            </a:r>
            <a:r>
              <a:rPr lang="en-US" altLang="zh-CN" sz="1600" dirty="0" smtClean="0"/>
              <a:t>) {</a:t>
            </a:r>
            <a:br>
              <a:rPr lang="en-US" altLang="zh-CN" sz="1600" dirty="0" smtClean="0"/>
            </a:br>
            <a:r>
              <a:rPr lang="en-US" altLang="zh-CN" sz="1600" dirty="0" smtClean="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a:solidFill>
                  <a:srgbClr val="6897BB"/>
                </a:solidFill>
              </a:rPr>
              <a:t>2</a:t>
            </a:r>
            <a:r>
              <a:rPr lang="en-US" altLang="zh-CN" sz="1600" dirty="0"/>
              <a:t>..list.</a:t>
            </a:r>
            <a:r>
              <a:rPr lang="en-US" altLang="zh-CN" sz="1600" dirty="0">
                <a:solidFill>
                  <a:srgbClr val="9876AA"/>
                </a:solidFill>
              </a:rPr>
              <a:t>size</a:t>
            </a:r>
            <a:r>
              <a:rPr lang="en-US" altLang="zh-CN" sz="1600" dirty="0"/>
              <a:t>-</a:t>
            </a:r>
            <a:r>
              <a:rPr lang="en-US" altLang="zh-CN" sz="1600" dirty="0">
                <a:solidFill>
                  <a:srgbClr val="6897BB"/>
                </a:solidFill>
              </a:rPr>
              <a:t>1</a:t>
            </a:r>
            <a:r>
              <a:rPr lang="en-US" altLang="zh-CN" sz="1600" dirty="0"/>
              <a:t>) </a:t>
            </a:r>
            <a:r>
              <a:rPr lang="en-US" altLang="zh-CN" sz="1600" dirty="0" smtClean="0"/>
              <a:t>{</a:t>
            </a:r>
            <a:r>
              <a:rPr lang="en-US" altLang="zh-CN" sz="1600" dirty="0"/>
              <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dirty="0" err="1">
                <a:solidFill>
                  <a:srgbClr val="9876AA"/>
                </a:solidFill>
              </a:rPr>
              <a:t>size</a:t>
            </a:r>
            <a:r>
              <a:rPr lang="en-US" altLang="zh-CN" sz="1600" dirty="0">
                <a:solidFill>
                  <a:srgbClr val="9876AA"/>
                </a:solidFill>
              </a:rPr>
              <a:t> </a:t>
            </a:r>
            <a:r>
              <a:rPr lang="en-US" altLang="zh-CN" sz="1600" dirty="0"/>
              <a:t>- </a:t>
            </a:r>
            <a:r>
              <a:rPr lang="en-US" altLang="zh-CN" sz="1600" dirty="0">
                <a:solidFill>
                  <a:srgbClr val="6897BB"/>
                </a:solidFill>
              </a:rPr>
              <a:t>1 </a:t>
            </a:r>
            <a:r>
              <a:rPr lang="en-US" altLang="zh-CN" sz="1600" i="1" dirty="0" err="1">
                <a:solidFill>
                  <a:srgbClr val="FFC66D"/>
                </a:solidFill>
              </a:rPr>
              <a:t>downTo</a:t>
            </a:r>
            <a:r>
              <a:rPr lang="en-US" altLang="zh-CN" sz="1600" i="1" dirty="0">
                <a:solidFill>
                  <a:srgbClr val="FFC66D"/>
                </a:solidFill>
              </a:rPr>
              <a:t> </a:t>
            </a:r>
            <a:r>
              <a:rPr lang="en-US" altLang="zh-CN" sz="1600" dirty="0">
                <a:solidFill>
                  <a:srgbClr val="6897BB"/>
                </a:solidFill>
              </a:rPr>
              <a:t>0</a:t>
            </a:r>
            <a:r>
              <a:rPr lang="en-US" altLang="zh-CN" sz="1600" dirty="0"/>
              <a:t>) </a:t>
            </a:r>
            <a:r>
              <a:rPr lang="en-US" altLang="zh-CN" sz="1600" dirty="0" smtClean="0"/>
              <a:t>{</a:t>
            </a:r>
            <a:br>
              <a:rPr lang="en-US" altLang="zh-CN" sz="1600" dirty="0" smtClean="0"/>
            </a:br>
            <a:r>
              <a:rPr lang="en-US" altLang="zh-CN" sz="1600" dirty="0" smtClean="0"/>
              <a:t>    </a:t>
            </a:r>
            <a:r>
              <a:rPr lang="en-US" altLang="zh-CN" sz="1600" i="1" dirty="0" smtClean="0"/>
              <a:t>print</a:t>
            </a:r>
            <a:r>
              <a:rPr lang="en-US" altLang="zh-CN" sz="1600" dirty="0" smtClean="0"/>
              <a:t>(list[</a:t>
            </a:r>
            <a:r>
              <a:rPr lang="en-US" altLang="zh-CN" sz="1600" dirty="0" err="1" smtClean="0"/>
              <a:t>i</a:t>
            </a:r>
            <a:r>
              <a:rPr lang="en-US" altLang="zh-CN" sz="1600" dirty="0" smtClean="0"/>
              <a:t>])</a:t>
            </a:r>
            <a:br>
              <a:rPr lang="en-US" altLang="zh-CN" sz="1600" dirty="0" smtClean="0"/>
            </a:br>
            <a:r>
              <a:rPr lang="en-US" altLang="zh-CN" sz="1600" dirty="0" smtClean="0"/>
              <a:t>}</a:t>
            </a:r>
            <a:r>
              <a:rPr lang="en-US" altLang="zh-CN" sz="1600" dirty="0"/>
              <a:t/>
            </a:r>
            <a:br>
              <a:rPr lang="en-US" altLang="zh-CN" sz="1600" dirty="0"/>
            </a:br>
            <a:r>
              <a:rPr lang="en-US" altLang="zh-CN" sz="1600" dirty="0">
                <a:solidFill>
                  <a:srgbClr val="808080"/>
                </a:solidFill>
              </a:rPr>
              <a:t>//</a:t>
            </a:r>
            <a:r>
              <a:rPr lang="zh-CN" altLang="en-US" sz="1600" dirty="0">
                <a:solidFill>
                  <a:srgbClr val="808080"/>
                </a:solidFill>
                <a:latin typeface="宋体"/>
              </a:rPr>
              <a:t>操作列表内的对象</a:t>
            </a:r>
            <a:br>
              <a:rPr lang="zh-CN" altLang="en-US" sz="1600" dirty="0">
                <a:solidFill>
                  <a:srgbClr val="808080"/>
                </a:solidFill>
                <a:latin typeface="宋体"/>
              </a:rPr>
            </a:br>
            <a:r>
              <a:rPr lang="en-US" altLang="zh-CN" sz="1600" dirty="0">
                <a:solidFill>
                  <a:srgbClr val="CC7832"/>
                </a:solidFill>
              </a:rPr>
              <a:t>for </a:t>
            </a:r>
            <a:r>
              <a:rPr lang="en-US" altLang="zh-CN" sz="1600" dirty="0"/>
              <a:t>(item </a:t>
            </a:r>
            <a:r>
              <a:rPr lang="en-US" altLang="zh-CN" sz="1600" dirty="0">
                <a:solidFill>
                  <a:srgbClr val="CC7832"/>
                </a:solidFill>
              </a:rPr>
              <a:t>in </a:t>
            </a:r>
            <a:r>
              <a:rPr lang="en-US" altLang="zh-CN" sz="1600" dirty="0"/>
              <a:t>list) {</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加强版</a:t>
            </a:r>
            <a:br>
              <a:rPr lang="zh-CN" altLang="en-US" sz="1600" dirty="0">
                <a:solidFill>
                  <a:srgbClr val="808080"/>
                </a:solidFill>
                <a:latin typeface="宋体"/>
              </a:rPr>
            </a:br>
            <a:r>
              <a:rPr lang="en-US" altLang="zh-CN" sz="1600" dirty="0">
                <a:solidFill>
                  <a:srgbClr val="CC7832"/>
                </a:solidFill>
              </a:rPr>
              <a:t>for</a:t>
            </a:r>
            <a:r>
              <a:rPr lang="en-US" altLang="zh-CN" sz="1600" dirty="0"/>
              <a:t>((</a:t>
            </a:r>
            <a:r>
              <a:rPr lang="en-US" altLang="zh-CN" sz="1600" dirty="0" err="1"/>
              <a:t>i</a:t>
            </a:r>
            <a:r>
              <a:rPr lang="en-US" altLang="zh-CN" sz="1600" dirty="0">
                <a:solidFill>
                  <a:srgbClr val="CC7832"/>
                </a:solidFill>
              </a:rPr>
              <a:t>, </a:t>
            </a:r>
            <a:r>
              <a:rPr lang="en-US" altLang="zh-CN" sz="1600" dirty="0"/>
              <a:t>item) </a:t>
            </a:r>
            <a:r>
              <a:rPr lang="en-US" altLang="zh-CN" sz="1600" dirty="0">
                <a:solidFill>
                  <a:srgbClr val="CC7832"/>
                </a:solidFill>
              </a:rPr>
              <a:t>in </a:t>
            </a:r>
            <a:r>
              <a:rPr lang="en-US" altLang="zh-CN" sz="1600" dirty="0" err="1"/>
              <a:t>list.</a:t>
            </a:r>
            <a:r>
              <a:rPr lang="en-US" altLang="zh-CN" sz="1600" i="1" dirty="0" err="1">
                <a:solidFill>
                  <a:srgbClr val="FFC66D"/>
                </a:solidFill>
              </a:rPr>
              <a:t>withIndex</a:t>
            </a:r>
            <a:r>
              <a:rPr lang="en-US" altLang="zh-CN" sz="1600" dirty="0"/>
              <a:t>()) {</a:t>
            </a:r>
            <a:br>
              <a:rPr lang="en-US" altLang="zh-CN" sz="1600" dirty="0"/>
            </a:br>
            <a:r>
              <a:rPr lang="en-US" altLang="zh-CN" sz="1600"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变种版</a:t>
            </a:r>
            <a:br>
              <a:rPr lang="zh-CN" altLang="en-US" sz="1600" dirty="0">
                <a:solidFill>
                  <a:srgbClr val="808080"/>
                </a:solidFill>
                <a:latin typeface="宋体"/>
              </a:rPr>
            </a:br>
            <a:r>
              <a:rPr lang="en-US" altLang="zh-CN" sz="1600" dirty="0" err="1"/>
              <a:t>list.</a:t>
            </a:r>
            <a:r>
              <a:rPr lang="en-US" altLang="zh-CN" sz="1600" i="1" dirty="0" err="1">
                <a:solidFill>
                  <a:srgbClr val="FFC66D"/>
                </a:solidFill>
              </a:rPr>
              <a:t>forEach</a:t>
            </a:r>
            <a:r>
              <a:rPr lang="en-US" altLang="zh-CN" sz="1600" i="1" dirty="0">
                <a:solidFill>
                  <a:srgbClr val="FFC66D"/>
                </a:solidFill>
              </a:rPr>
              <a:t> </a:t>
            </a:r>
            <a:r>
              <a:rPr lang="en-US" altLang="zh-CN" sz="1600" b="1" dirty="0"/>
              <a:t>{</a:t>
            </a:r>
            <a:br>
              <a:rPr lang="en-US" altLang="zh-CN" sz="1600" b="1" dirty="0"/>
            </a:br>
            <a:r>
              <a:rPr lang="en-US" altLang="zh-CN" sz="1600" b="1" dirty="0"/>
              <a:t>    </a:t>
            </a:r>
            <a:r>
              <a:rPr lang="en-US" altLang="zh-CN" sz="1600" i="1" dirty="0"/>
              <a:t>print</a:t>
            </a:r>
            <a:r>
              <a:rPr lang="en-US" altLang="zh-CN" sz="1600" dirty="0"/>
              <a:t>(</a:t>
            </a:r>
            <a:r>
              <a:rPr lang="en-US" altLang="zh-CN" sz="1600" b="1" dirty="0"/>
              <a:t>it</a:t>
            </a:r>
            <a:r>
              <a:rPr lang="en-US" altLang="zh-CN" sz="1600" dirty="0"/>
              <a:t>)</a:t>
            </a:r>
            <a:br>
              <a:rPr lang="en-US" altLang="zh-CN" sz="1600" dirty="0"/>
            </a:br>
            <a:r>
              <a:rPr lang="en-US" altLang="zh-CN" sz="1600" b="1" dirty="0"/>
              <a:t>}</a:t>
            </a:r>
            <a:br>
              <a:rPr lang="en-US" altLang="zh-CN" sz="1600" b="1" dirty="0"/>
            </a:br>
            <a:r>
              <a:rPr lang="en-US" altLang="zh-CN" sz="1600" dirty="0" err="1"/>
              <a:t>list.</a:t>
            </a:r>
            <a:r>
              <a:rPr lang="en-US" altLang="zh-CN" sz="1600" i="1" dirty="0" err="1">
                <a:solidFill>
                  <a:srgbClr val="FFC66D"/>
                </a:solidFill>
              </a:rPr>
              <a:t>forEachIndexed</a:t>
            </a:r>
            <a:r>
              <a:rPr lang="en-US" altLang="zh-CN" sz="1600" i="1" dirty="0">
                <a:solidFill>
                  <a:srgbClr val="FFC66D"/>
                </a:solidFill>
              </a:rPr>
              <a:t> </a:t>
            </a:r>
            <a:r>
              <a:rPr lang="en-US" altLang="zh-CN" sz="1600" b="1" dirty="0"/>
              <a:t>{ </a:t>
            </a:r>
            <a:r>
              <a:rPr lang="en-US" altLang="zh-CN" sz="1600" dirty="0" err="1"/>
              <a:t>i</a:t>
            </a:r>
            <a:r>
              <a:rPr lang="en-US" altLang="zh-CN" sz="1600" dirty="0">
                <a:solidFill>
                  <a:srgbClr val="CC7832"/>
                </a:solidFill>
              </a:rPr>
              <a:t>, </a:t>
            </a:r>
            <a:r>
              <a:rPr lang="en-US" altLang="zh-CN" sz="1600" dirty="0"/>
              <a:t>s </a:t>
            </a:r>
            <a:r>
              <a:rPr lang="en-US" altLang="zh-CN" sz="1600" b="1" dirty="0"/>
              <a:t>-&gt;</a:t>
            </a:r>
            <a:br>
              <a:rPr lang="en-US" altLang="zh-CN" sz="1600" b="1" dirty="0"/>
            </a:br>
            <a:r>
              <a:rPr lang="en-US" altLang="zh-CN" sz="1600" b="1"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(s)</a:t>
            </a:r>
            <a:br>
              <a:rPr lang="en-US" altLang="zh-CN" sz="1600" dirty="0"/>
            </a:br>
            <a:r>
              <a:rPr lang="en-US" altLang="zh-CN" sz="1600" b="1" dirty="0"/>
              <a:t>}</a:t>
            </a:r>
            <a:endParaRPr lang="zh-CN" altLang="en-US" sz="1600" dirty="0"/>
          </a:p>
        </p:txBody>
      </p:sp>
      <p:sp>
        <p:nvSpPr>
          <p:cNvPr id="4" name="TextBox 3"/>
          <p:cNvSpPr txBox="1"/>
          <p:nvPr/>
        </p:nvSpPr>
        <p:spPr>
          <a:xfrm>
            <a:off x="3635896" y="1700808"/>
            <a:ext cx="4608512" cy="4524315"/>
          </a:xfrm>
          <a:prstGeom prst="rect">
            <a:avLst/>
          </a:prstGeom>
          <a:noFill/>
        </p:spPr>
        <p:txBody>
          <a:bodyPr wrap="square" rtlCol="0">
            <a:spAutoFit/>
          </a:bodyPr>
          <a:lstStyle/>
          <a:p>
            <a:r>
              <a:rPr lang="en-US" altLang="zh-CN" dirty="0" err="1" smtClean="0"/>
              <a:t>Kotlin</a:t>
            </a:r>
            <a:r>
              <a:rPr lang="zh-CN" altLang="en-US" dirty="0" smtClean="0"/>
              <a:t>中</a:t>
            </a:r>
            <a:r>
              <a:rPr lang="en-US" altLang="zh-CN" dirty="0" smtClean="0"/>
              <a:t>Ranges</a:t>
            </a:r>
            <a:r>
              <a:rPr lang="zh-CN" altLang="en-US" dirty="0"/>
              <a:t>使用两个点作为符号</a:t>
            </a:r>
            <a:r>
              <a:rPr lang="en-US" altLang="zh-CN" dirty="0"/>
              <a:t>. </a:t>
            </a:r>
            <a:r>
              <a:rPr lang="zh-CN" altLang="en-US" dirty="0"/>
              <a:t>表示从多少到</a:t>
            </a:r>
            <a:r>
              <a:rPr lang="zh-CN" altLang="en-US" dirty="0" smtClean="0"/>
              <a:t>多少用于循环中</a:t>
            </a:r>
            <a:r>
              <a:rPr lang="zh-CN" altLang="en-US" dirty="0"/>
              <a:t/>
            </a:r>
            <a:br>
              <a:rPr lang="zh-CN" altLang="en-US" dirty="0"/>
            </a:br>
            <a:r>
              <a:rPr lang="en-US" altLang="zh-CN" dirty="0"/>
              <a:t>for(</a:t>
            </a:r>
            <a:r>
              <a:rPr lang="en-US" altLang="zh-CN" dirty="0" err="1"/>
              <a:t>i</a:t>
            </a:r>
            <a:r>
              <a:rPr lang="en-US" altLang="zh-CN" dirty="0"/>
              <a:t> in 0..10</a:t>
            </a:r>
            <a:r>
              <a:rPr lang="en-US" altLang="zh-CN" dirty="0" smtClean="0"/>
              <a:t>)</a:t>
            </a:r>
          </a:p>
          <a:p>
            <a:r>
              <a:rPr lang="zh-CN" altLang="en-US" dirty="0" smtClean="0"/>
              <a:t>从</a:t>
            </a:r>
            <a:r>
              <a:rPr lang="en-US" altLang="zh-CN" dirty="0"/>
              <a:t>0</a:t>
            </a:r>
            <a:r>
              <a:rPr lang="zh-CN" altLang="en-US" dirty="0"/>
              <a:t>到</a:t>
            </a:r>
            <a:r>
              <a:rPr lang="en-US" altLang="zh-CN" dirty="0"/>
              <a:t>10</a:t>
            </a:r>
            <a:br>
              <a:rPr lang="en-US" altLang="zh-CN" dirty="0"/>
            </a:br>
            <a:r>
              <a:rPr lang="en-US" altLang="zh-CN" dirty="0"/>
              <a:t>for(</a:t>
            </a:r>
            <a:r>
              <a:rPr lang="en-US" altLang="zh-CN" dirty="0" err="1"/>
              <a:t>i</a:t>
            </a:r>
            <a:r>
              <a:rPr lang="en-US" altLang="zh-CN" dirty="0"/>
              <a:t> in </a:t>
            </a:r>
            <a:r>
              <a:rPr lang="en-US" altLang="zh-CN" dirty="0" err="1"/>
              <a:t>a..z</a:t>
            </a:r>
            <a:r>
              <a:rPr lang="en-US" altLang="zh-CN" dirty="0" smtClean="0"/>
              <a:t>)</a:t>
            </a:r>
          </a:p>
          <a:p>
            <a:r>
              <a:rPr lang="zh-CN" altLang="en-US" dirty="0" smtClean="0"/>
              <a:t>从</a:t>
            </a:r>
            <a:r>
              <a:rPr lang="en-US" altLang="zh-CN" dirty="0"/>
              <a:t>a</a:t>
            </a:r>
            <a:r>
              <a:rPr lang="zh-CN" altLang="en-US" dirty="0"/>
              <a:t>到</a:t>
            </a:r>
            <a:r>
              <a:rPr lang="en-US" altLang="zh-CN" dirty="0"/>
              <a:t>b</a:t>
            </a:r>
            <a:br>
              <a:rPr lang="en-US" altLang="zh-CN" dirty="0"/>
            </a:br>
            <a:r>
              <a:rPr lang="en-US" altLang="zh-CN" dirty="0"/>
              <a:t>for(</a:t>
            </a:r>
            <a:r>
              <a:rPr lang="en-US" altLang="zh-CN" dirty="0" err="1"/>
              <a:t>i</a:t>
            </a:r>
            <a:r>
              <a:rPr lang="en-US" altLang="zh-CN" dirty="0"/>
              <a:t> in 0..array.size-1</a:t>
            </a:r>
            <a:r>
              <a:rPr lang="en-US" altLang="zh-CN" dirty="0" smtClean="0"/>
              <a:t>)</a:t>
            </a:r>
          </a:p>
          <a:p>
            <a:r>
              <a:rPr lang="zh-CN" altLang="en-US" dirty="0" smtClean="0"/>
              <a:t>遍历</a:t>
            </a:r>
            <a:r>
              <a:rPr lang="zh-CN" altLang="en-US" dirty="0"/>
              <a:t>所有数组</a:t>
            </a:r>
            <a:br>
              <a:rPr lang="zh-CN" altLang="en-US" dirty="0"/>
            </a:br>
            <a:r>
              <a:rPr lang="en-US" altLang="zh-CN" dirty="0"/>
              <a:t>for(</a:t>
            </a:r>
            <a:r>
              <a:rPr lang="en-US" altLang="zh-CN" dirty="0" err="1"/>
              <a:t>i</a:t>
            </a:r>
            <a:r>
              <a:rPr lang="en-US" altLang="zh-CN" dirty="0"/>
              <a:t> in 10 </a:t>
            </a:r>
            <a:r>
              <a:rPr lang="en-US" altLang="zh-CN" dirty="0" err="1"/>
              <a:t>downTo</a:t>
            </a:r>
            <a:r>
              <a:rPr lang="en-US" altLang="zh-CN" dirty="0"/>
              <a:t> 0</a:t>
            </a:r>
            <a:r>
              <a:rPr lang="en-US" altLang="zh-CN" dirty="0" smtClean="0"/>
              <a:t>)</a:t>
            </a:r>
          </a:p>
          <a:p>
            <a:r>
              <a:rPr lang="zh-CN" altLang="en-US" dirty="0" smtClean="0"/>
              <a:t>从</a:t>
            </a:r>
            <a:r>
              <a:rPr lang="en-US" altLang="zh-CN" dirty="0"/>
              <a:t>10</a:t>
            </a:r>
            <a:r>
              <a:rPr lang="zh-CN" altLang="en-US" dirty="0"/>
              <a:t>到</a:t>
            </a:r>
            <a:r>
              <a:rPr lang="en-US" altLang="zh-CN" dirty="0"/>
              <a:t>0</a:t>
            </a:r>
            <a:br>
              <a:rPr lang="en-US" altLang="zh-CN" dirty="0"/>
            </a:br>
            <a:r>
              <a:rPr lang="en-US" altLang="zh-CN" dirty="0"/>
              <a:t>for(</a:t>
            </a:r>
            <a:r>
              <a:rPr lang="en-US" altLang="zh-CN" dirty="0" err="1"/>
              <a:t>i</a:t>
            </a:r>
            <a:r>
              <a:rPr lang="en-US" altLang="zh-CN" dirty="0"/>
              <a:t> in 0 until 10</a:t>
            </a:r>
            <a:r>
              <a:rPr lang="en-US" altLang="zh-CN" dirty="0" smtClean="0"/>
              <a:t>)</a:t>
            </a:r>
          </a:p>
          <a:p>
            <a:r>
              <a:rPr lang="zh-CN" altLang="en-US" dirty="0" smtClean="0"/>
              <a:t>从</a:t>
            </a:r>
            <a:r>
              <a:rPr lang="en-US" altLang="zh-CN" dirty="0"/>
              <a:t>0</a:t>
            </a:r>
            <a:r>
              <a:rPr lang="zh-CN" altLang="en-US" dirty="0"/>
              <a:t>到</a:t>
            </a:r>
            <a:r>
              <a:rPr lang="en-US" altLang="zh-CN" dirty="0"/>
              <a:t>10</a:t>
            </a:r>
            <a:r>
              <a:rPr lang="zh-CN" altLang="en-US" dirty="0"/>
              <a:t>不包括</a:t>
            </a:r>
            <a:r>
              <a:rPr lang="en-US" altLang="zh-CN" dirty="0"/>
              <a:t>10</a:t>
            </a:r>
            <a:br>
              <a:rPr lang="en-US" altLang="zh-CN" dirty="0"/>
            </a:br>
            <a:r>
              <a:rPr lang="zh-CN" altLang="en-US" dirty="0"/>
              <a:t>也可以在后面加</a:t>
            </a:r>
            <a:r>
              <a:rPr lang="en-US" altLang="zh-CN" dirty="0"/>
              <a:t>step</a:t>
            </a:r>
            <a:r>
              <a:rPr lang="zh-CN" altLang="en-US" dirty="0"/>
              <a:t>表示步数如</a:t>
            </a:r>
            <a:br>
              <a:rPr lang="zh-CN" altLang="en-US" dirty="0"/>
            </a:br>
            <a:r>
              <a:rPr lang="en-US" altLang="zh-CN" dirty="0"/>
              <a:t>for(</a:t>
            </a:r>
            <a:r>
              <a:rPr lang="en-US" altLang="zh-CN" dirty="0" err="1"/>
              <a:t>i</a:t>
            </a:r>
            <a:r>
              <a:rPr lang="en-US" altLang="zh-CN" dirty="0"/>
              <a:t> in 0 .. 10 step 2</a:t>
            </a:r>
            <a:r>
              <a:rPr lang="en-US" altLang="zh-CN" dirty="0" smtClean="0"/>
              <a:t>)</a:t>
            </a:r>
          </a:p>
          <a:p>
            <a:r>
              <a:rPr lang="zh-CN" altLang="en-US" dirty="0" smtClean="0"/>
              <a:t>表示</a:t>
            </a:r>
            <a:r>
              <a:rPr lang="zh-CN" altLang="en-US" dirty="0"/>
              <a:t>从</a:t>
            </a:r>
            <a:r>
              <a:rPr lang="en-US" altLang="zh-CN" dirty="0"/>
              <a:t>0</a:t>
            </a:r>
            <a:r>
              <a:rPr lang="zh-CN" altLang="en-US" dirty="0"/>
              <a:t>到</a:t>
            </a:r>
            <a:r>
              <a:rPr lang="en-US" altLang="zh-CN" dirty="0"/>
              <a:t>10:  0, 2, 4, 6, 8, 10 </a:t>
            </a:r>
          </a:p>
          <a:p>
            <a:endParaRPr lang="zh-CN" altLang="en-US" dirty="0"/>
          </a:p>
        </p:txBody>
      </p:sp>
    </p:spTree>
    <p:extLst>
      <p:ext uri="{BB962C8B-B14F-4D97-AF65-F5344CB8AC3E}">
        <p14:creationId xmlns:p14="http://schemas.microsoft.com/office/powerpoint/2010/main" val="13859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相邻">
  <a:themeElements>
    <a:clrScheme name="相邻">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相邻">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2214</TotalTime>
  <Words>1587</Words>
  <Application>Microsoft Office PowerPoint</Application>
  <PresentationFormat>全屏显示(4:3)</PresentationFormat>
  <Paragraphs>252</Paragraphs>
  <Slides>35</Slides>
  <Notes>1</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相邻</vt:lpstr>
      <vt:lpstr>一起学一下Kotiln</vt:lpstr>
      <vt:lpstr>主要内容</vt:lpstr>
      <vt:lpstr>Kotlin基础</vt:lpstr>
      <vt:lpstr>1 数值基本类型</vt:lpstr>
      <vt:lpstr>PowerPoint 演示文稿</vt:lpstr>
      <vt:lpstr>3  可见性修饰符</vt:lpstr>
      <vt:lpstr>4  If表达式 和 when表达式</vt:lpstr>
      <vt:lpstr>5  条件语句</vt:lpstr>
      <vt:lpstr>6  循环</vt:lpstr>
      <vt:lpstr>7  冒号:的使用</vt:lpstr>
      <vt:lpstr>7  字符串的拼接</vt:lpstr>
      <vt:lpstr>二 对象&amp;类</vt:lpstr>
      <vt:lpstr>1构造函数</vt:lpstr>
      <vt:lpstr>PowerPoint 演示文稿</vt:lpstr>
      <vt:lpstr>2 方法函数</vt:lpstr>
      <vt:lpstr>3 get 和 set方法</vt:lpstr>
      <vt:lpstr>4 this的使用</vt:lpstr>
      <vt:lpstr>5 类的静态方法和静态变量</vt:lpstr>
      <vt:lpstr>6 单例</vt:lpstr>
      <vt:lpstr>7 类扩展</vt:lpstr>
      <vt:lpstr>8 数据对象</vt:lpstr>
      <vt:lpstr>10 方法和属性的复写</vt:lpstr>
      <vt:lpstr>11 复写注意</vt:lpstr>
      <vt:lpstr>三 接口</vt:lpstr>
      <vt:lpstr>接口</vt:lpstr>
      <vt:lpstr>单函数接口的实现</vt:lpstr>
      <vt:lpstr>四 空安全</vt:lpstr>
      <vt:lpstr>空判断和空安全</vt:lpstr>
      <vt:lpstr>五 委托属性</vt:lpstr>
      <vt:lpstr>1   常用委托属性 </vt:lpstr>
      <vt:lpstr>2   Map 映射值的属性委托</vt:lpstr>
      <vt:lpstr>3   自定义委托</vt:lpstr>
      <vt:lpstr>六 集合和及其操作</vt:lpstr>
      <vt:lpstr>集合和及其操作</vt:lpstr>
      <vt:lpstr>集合和及其操作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Kotiln初探</dc:title>
  <dc:creator>B8A3</dc:creator>
  <cp:lastModifiedBy>B8A3</cp:lastModifiedBy>
  <cp:revision>97</cp:revision>
  <dcterms:created xsi:type="dcterms:W3CDTF">2017-09-07T14:03:34Z</dcterms:created>
  <dcterms:modified xsi:type="dcterms:W3CDTF">2017-09-15T07:21:26Z</dcterms:modified>
</cp:coreProperties>
</file>