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300" r:id="rId4"/>
    <p:sldId id="282" r:id="rId5"/>
    <p:sldId id="258" r:id="rId6"/>
    <p:sldId id="299" r:id="rId7"/>
    <p:sldId id="269" r:id="rId8"/>
    <p:sldId id="259" r:id="rId9"/>
    <p:sldId id="260" r:id="rId10"/>
    <p:sldId id="281" r:id="rId11"/>
    <p:sldId id="265" r:id="rId12"/>
    <p:sldId id="291" r:id="rId13"/>
    <p:sldId id="270" r:id="rId14"/>
    <p:sldId id="271" r:id="rId15"/>
    <p:sldId id="283" r:id="rId16"/>
    <p:sldId id="262" r:id="rId17"/>
    <p:sldId id="261" r:id="rId18"/>
    <p:sldId id="264" r:id="rId19"/>
    <p:sldId id="263" r:id="rId20"/>
    <p:sldId id="294" r:id="rId21"/>
    <p:sldId id="295" r:id="rId22"/>
    <p:sldId id="272" r:id="rId23"/>
    <p:sldId id="273" r:id="rId24"/>
    <p:sldId id="293" r:id="rId25"/>
    <p:sldId id="275" r:id="rId26"/>
    <p:sldId id="279" r:id="rId27"/>
    <p:sldId id="301" r:id="rId28"/>
    <p:sldId id="266" r:id="rId29"/>
    <p:sldId id="297" r:id="rId30"/>
    <p:sldId id="280" r:id="rId31"/>
    <p:sldId id="285" r:id="rId32"/>
    <p:sldId id="286" r:id="rId33"/>
    <p:sldId id="298" r:id="rId34"/>
    <p:sldId id="290" r:id="rId35"/>
    <p:sldId id="303" r:id="rId36"/>
    <p:sldId id="302" r:id="rId37"/>
    <p:sldId id="284"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79" d="100"/>
          <a:sy n="79"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F2E7C-CA9D-CF46-AA52-C759D83E6372}" type="datetimeFigureOut">
              <a:rPr kumimoji="1" lang="zh-CN" altLang="en-US" smtClean="0"/>
              <a:t>2017/9/14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3C646-2C15-524D-B31F-CFA75C818E9E}" type="slidenum">
              <a:rPr kumimoji="1" lang="zh-CN" altLang="en-US" smtClean="0"/>
              <a:t>‹#›</a:t>
            </a:fld>
            <a:endParaRPr kumimoji="1" lang="zh-CN" altLang="en-US"/>
          </a:p>
        </p:txBody>
      </p:sp>
    </p:spTree>
    <p:extLst>
      <p:ext uri="{BB962C8B-B14F-4D97-AF65-F5344CB8AC3E}">
        <p14:creationId xmlns:p14="http://schemas.microsoft.com/office/powerpoint/2010/main" val="183434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A3C646-2C15-524D-B31F-CFA75C818E9E}" type="slidenum">
              <a:rPr kumimoji="1" lang="zh-CN" altLang="en-US" smtClean="0"/>
              <a:t>26</a:t>
            </a:fld>
            <a:endParaRPr kumimoji="1" lang="zh-CN" altLang="en-US"/>
          </a:p>
        </p:txBody>
      </p:sp>
    </p:spTree>
    <p:extLst>
      <p:ext uri="{BB962C8B-B14F-4D97-AF65-F5344CB8AC3E}">
        <p14:creationId xmlns:p14="http://schemas.microsoft.com/office/powerpoint/2010/main" val="56617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7</a:t>
            </a:r>
            <a:r>
              <a:rPr lang="zh-CN" altLang="en-US" sz="2800" dirty="0" smtClean="0"/>
              <a:t> 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7</a:t>
            </a:r>
            <a:r>
              <a:rPr lang="zh-CN" altLang="en-US" sz="2800" dirty="0" smtClean="0"/>
              <a:t> 字符串的拼接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52936"/>
            <a:ext cx="8229600" cy="1143000"/>
          </a:xfrm>
        </p:spPr>
        <p:txBody>
          <a:bodyPr/>
          <a:lstStyle/>
          <a:p>
            <a:r>
              <a:rPr kumimoji="1" lang="zh-CN" altLang="en-US" dirty="0" smtClean="0"/>
              <a:t>二</a:t>
            </a:r>
            <a:r>
              <a:rPr kumimoji="1" lang="en-US" altLang="zh-CN" dirty="0" smtClean="0"/>
              <a:t>	</a:t>
            </a:r>
            <a:r>
              <a:rPr kumimoji="1" lang="zh-CN" altLang="en-US" dirty="0" smtClean="0"/>
              <a:t>对象</a:t>
            </a:r>
            <a:r>
              <a:rPr kumimoji="1" lang="en-US" altLang="zh-CN" dirty="0" smtClean="0"/>
              <a:t>&amp;</a:t>
            </a:r>
            <a:r>
              <a:rPr kumimoji="1" lang="zh-CN" altLang="en-US" dirty="0" smtClean="0"/>
              <a:t>类</a:t>
            </a:r>
            <a:endParaRPr kumimoji="1" lang="zh-CN" altLang="en-US" dirty="0"/>
          </a:p>
        </p:txBody>
      </p:sp>
    </p:spTree>
    <p:extLst>
      <p:ext uri="{BB962C8B-B14F-4D97-AF65-F5344CB8AC3E}">
        <p14:creationId xmlns:p14="http://schemas.microsoft.com/office/powerpoint/2010/main" val="132618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
        <p:nvSpPr>
          <p:cNvPr id="5" name="标题 1"/>
          <p:cNvSpPr>
            <a:spLocks noGrp="1"/>
          </p:cNvSpPr>
          <p:nvPr>
            <p:ph type="title"/>
          </p:nvPr>
        </p:nvSpPr>
        <p:spPr>
          <a:xfrm>
            <a:off x="457200" y="274638"/>
            <a:ext cx="2458616" cy="346050"/>
          </a:xfrm>
        </p:spPr>
        <p:txBody>
          <a:bodyPr>
            <a:normAutofit fontScale="90000"/>
          </a:bodyPr>
          <a:lstStyle/>
          <a:p>
            <a:pPr algn="l"/>
            <a:r>
              <a:rPr lang="en-US" altLang="zh-CN" sz="2800" b="1" dirty="0" smtClean="0"/>
              <a:t>1</a:t>
            </a:r>
            <a:r>
              <a:rPr lang="zh-CN" altLang="en-US" sz="2800" b="1" dirty="0" smtClean="0"/>
              <a:t> 类</a:t>
            </a:r>
            <a:r>
              <a:rPr lang="zh-CN" altLang="en-US" sz="2800" b="1" dirty="0"/>
              <a:t>和继承</a:t>
            </a:r>
            <a:endParaRPr lang="zh-CN" altLang="en-US" sz="2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78696" cy="346050"/>
          </a:xfrm>
        </p:spPr>
        <p:txBody>
          <a:bodyPr>
            <a:normAutofit fontScale="90000"/>
          </a:bodyPr>
          <a:lstStyle/>
          <a:p>
            <a:pPr algn="l"/>
            <a:r>
              <a:rPr lang="en-US" altLang="zh-CN" sz="2800" dirty="0" smtClean="0"/>
              <a:t>2</a:t>
            </a:r>
            <a:r>
              <a:rPr lang="zh-CN" altLang="en-US" sz="2800" dirty="0" smtClean="0"/>
              <a:t> 方法函数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a:t>}</a:t>
            </a:r>
            <a:br>
              <a:rPr lang="en-US" altLang="zh-CN" sz="1800" dirty="0"/>
            </a:br>
            <a:r>
              <a:rPr lang="en-US" altLang="zh-CN" sz="1800" dirty="0">
                <a:solidFill>
                  <a:srgbClr val="CC7832"/>
                </a:solidFill>
              </a:rPr>
              <a:t>fun </a:t>
            </a:r>
            <a:r>
              <a:rPr lang="en-US" altLang="zh-CN" sz="1800" dirty="0">
                <a:solidFill>
                  <a:srgbClr val="FFC66D"/>
                </a:solidFill>
              </a:rPr>
              <a:t>add1</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p>
          <a:p>
            <a:endParaRPr lang="en-US" altLang="zh-CN" sz="1800" dirty="0"/>
          </a:p>
          <a:p>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a:t>}</a:t>
            </a:r>
          </a:p>
          <a:p>
            <a:endParaRPr lang="en-US" altLang="zh-CN" sz="1800" dirty="0" smtClean="0"/>
          </a:p>
        </p:txBody>
      </p:sp>
    </p:spTree>
    <p:extLst>
      <p:ext uri="{BB962C8B-B14F-4D97-AF65-F5344CB8AC3E}">
        <p14:creationId xmlns:p14="http://schemas.microsoft.com/office/powerpoint/2010/main" val="365976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a:t>3</a:t>
            </a:r>
            <a:r>
              <a:rPr lang="zh-CN" altLang="en-US" sz="2800" dirty="0" smtClean="0"/>
              <a:t> </a:t>
            </a:r>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smtClean="0">
                <a:solidFill>
                  <a:srgbClr val="808080"/>
                </a:solidFill>
              </a:rPr>
              <a:t>//</a:t>
            </a:r>
            <a:r>
              <a:rPr lang="zh-CN" altLang="en-US" sz="2400" dirty="0" smtClean="0">
                <a:solidFill>
                  <a:srgbClr val="808080"/>
                </a:solidFill>
                <a:latin typeface="宋体"/>
              </a:rPr>
              <a:t>属性</a:t>
            </a:r>
            <a:r>
              <a:rPr lang="zh-CN" altLang="en-US" sz="2400" dirty="0">
                <a:solidFill>
                  <a:srgbClr val="808080"/>
                </a:solidFill>
                <a:latin typeface="宋体"/>
              </a:rPr>
              <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smtClean="0"/>
              <a:t>4</a:t>
            </a:r>
            <a:r>
              <a:rPr lang="zh-CN" altLang="en-US" sz="2800" dirty="0" smtClean="0"/>
              <a:t> </a:t>
            </a:r>
            <a:r>
              <a:rPr lang="en-US" altLang="zh-CN" sz="2800" dirty="0" smtClean="0"/>
              <a:t>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en-US" altLang="zh-CN" sz="2800" dirty="0" smtClean="0"/>
              <a:t>5</a:t>
            </a:r>
            <a:r>
              <a:rPr lang="zh-CN" altLang="en-US" sz="2800" dirty="0" smtClean="0"/>
              <a:t> 类的静态方法和静态变量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6</a:t>
            </a:r>
            <a:r>
              <a:rPr lang="zh-CN" altLang="en-US" sz="2800" dirty="0" smtClean="0"/>
              <a:t> 单例</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一</a:t>
            </a:r>
            <a:r>
              <a:rPr lang="en-US" altLang="zh-CN" dirty="0" smtClean="0"/>
              <a:t>	</a:t>
            </a:r>
            <a:r>
              <a:rPr lang="en-US" altLang="zh-CN" dirty="0" err="1" smtClean="0"/>
              <a:t>Kotlin</a:t>
            </a:r>
            <a:r>
              <a:rPr lang="zh-CN" altLang="en-US" dirty="0" smtClean="0"/>
              <a:t>基础</a:t>
            </a:r>
            <a:endParaRPr lang="en-US" altLang="zh-CN" dirty="0" smtClean="0"/>
          </a:p>
          <a:p>
            <a:r>
              <a:rPr kumimoji="1" lang="zh-CN" altLang="en-US" dirty="0"/>
              <a:t>二</a:t>
            </a:r>
            <a:r>
              <a:rPr kumimoji="1" lang="en-US" altLang="zh-CN" dirty="0"/>
              <a:t>	</a:t>
            </a:r>
            <a:r>
              <a:rPr kumimoji="1" lang="zh-CN" altLang="en-US" dirty="0"/>
              <a:t>对象</a:t>
            </a:r>
            <a:r>
              <a:rPr kumimoji="1" lang="en-US" altLang="zh-CN" dirty="0"/>
              <a:t>&amp;</a:t>
            </a:r>
            <a:r>
              <a:rPr kumimoji="1" lang="zh-CN" altLang="en-US" dirty="0" smtClean="0"/>
              <a:t>类</a:t>
            </a:r>
            <a:endParaRPr kumimoji="1" lang="en-US" altLang="zh-CN" dirty="0" smtClean="0"/>
          </a:p>
          <a:p>
            <a:r>
              <a:rPr kumimoji="1" lang="zh-CN" altLang="en-US" dirty="0"/>
              <a:t>三</a:t>
            </a:r>
            <a:r>
              <a:rPr kumimoji="1" lang="en-US" altLang="zh-CN" dirty="0"/>
              <a:t>	</a:t>
            </a:r>
            <a:r>
              <a:rPr kumimoji="1" lang="zh-CN" altLang="en-US" dirty="0" smtClean="0"/>
              <a:t>接口</a:t>
            </a:r>
            <a:endParaRPr kumimoji="1" lang="en-US" altLang="zh-CN" dirty="0" smtClean="0"/>
          </a:p>
          <a:p>
            <a:r>
              <a:rPr kumimoji="1" lang="zh-CN" altLang="en-US" dirty="0" smtClean="0"/>
              <a:t>四</a:t>
            </a:r>
            <a:r>
              <a:rPr kumimoji="1" lang="en-US" altLang="zh-CN" dirty="0" smtClean="0"/>
              <a:t>	</a:t>
            </a:r>
            <a:r>
              <a:rPr kumimoji="1" lang="zh-CN" altLang="en-US" dirty="0" smtClean="0"/>
              <a:t>安全</a:t>
            </a:r>
            <a:endParaRPr kumimoji="1" lang="en-US" altLang="zh-CN" dirty="0" smtClean="0"/>
          </a:p>
          <a:p>
            <a:r>
              <a:rPr kumimoji="1" lang="zh-CN" altLang="en-US" dirty="0" smtClean="0"/>
              <a:t>五</a:t>
            </a:r>
            <a:r>
              <a:rPr kumimoji="1" lang="en-US" altLang="zh-CN" dirty="0"/>
              <a:t>	</a:t>
            </a:r>
            <a:r>
              <a:rPr kumimoji="1" lang="zh-CN" altLang="en-US" dirty="0"/>
              <a:t>委托</a:t>
            </a:r>
            <a:r>
              <a:rPr kumimoji="1" lang="zh-CN" altLang="en-US" dirty="0" smtClean="0"/>
              <a:t>属性</a:t>
            </a:r>
            <a:endParaRPr kumimoji="1" lang="en-US" altLang="zh-CN" dirty="0" smtClean="0"/>
          </a:p>
          <a:p>
            <a:r>
              <a:rPr lang="zh-CN" altLang="en-US" dirty="0" smtClean="0"/>
              <a:t>六</a:t>
            </a:r>
            <a:r>
              <a:rPr lang="en-US" altLang="zh-CN" dirty="0"/>
              <a:t>	</a:t>
            </a:r>
            <a:r>
              <a:rPr lang="zh-CN" altLang="en-US" dirty="0"/>
              <a:t>集合和及其操作</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7</a:t>
            </a:r>
            <a:r>
              <a:rPr lang="zh-CN" altLang="en-US" sz="2800" dirty="0" smtClean="0"/>
              <a:t> 类扩展</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  }</a:t>
            </a:r>
            <a:r>
              <a:rPr lang="en-US" altLang="zh-CN" sz="1800" dirty="0"/>
              <a:t/>
            </a:r>
            <a:br>
              <a:rPr lang="en-US" altLang="zh-CN" sz="1800" dirty="0"/>
            </a:br>
            <a:r>
              <a:rPr lang="en-US" altLang="zh-CN" sz="1800" dirty="0" smtClean="0"/>
              <a:t>  </a:t>
            </a:r>
            <a:r>
              <a:rPr lang="en-US" altLang="zh-CN" sz="1800" dirty="0" smtClean="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smtClean="0"/>
              <a:t>  </a:t>
            </a:r>
            <a:r>
              <a:rPr lang="en-US" altLang="zh-CN" sz="1800" dirty="0" smtClean="0">
                <a:solidFill>
                  <a:srgbClr val="CC7832"/>
                </a:solidFill>
              </a:rPr>
              <a:t>this</a:t>
            </a:r>
            <a:r>
              <a:rPr lang="en-US" altLang="zh-CN" sz="1800" dirty="0" smtClean="0"/>
              <a:t>.</a:t>
            </a:r>
            <a:r>
              <a:rPr lang="en-US" altLang="zh-CN" sz="1800" dirty="0" smtClean="0">
                <a:solidFill>
                  <a:srgbClr val="9876AA"/>
                </a:solidFill>
              </a:rPr>
              <a:t>name </a:t>
            </a:r>
            <a:r>
              <a:rPr lang="en-US" altLang="zh-CN" sz="1800" dirty="0"/>
              <a:t>= rename</a:t>
            </a:r>
            <a:br>
              <a:rPr lang="en-US" altLang="zh-CN" sz="1800" dirty="0"/>
            </a:br>
            <a:r>
              <a:rPr lang="en-US" altLang="zh-CN" sz="1800" dirty="0" smtClean="0"/>
              <a:t>  }</a:t>
            </a:r>
            <a:r>
              <a:rPr lang="en-US" altLang="zh-CN" sz="1800" dirty="0"/>
              <a:t/>
            </a:r>
            <a:br>
              <a:rPr lang="en-US" altLang="zh-CN" sz="1800" dirty="0"/>
            </a:br>
            <a:r>
              <a:rPr lang="en-US" altLang="zh-CN" sz="1800" dirty="0" smtClean="0"/>
              <a:t>  </a:t>
            </a: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 }</a:t>
            </a:r>
            <a:endParaRPr lang="en-US" altLang="zh-CN" sz="1800" dirty="0" smtClean="0"/>
          </a:p>
          <a:p>
            <a:r>
              <a:rPr lang="en-US" altLang="zh-CN" sz="1800" dirty="0" smtClean="0">
                <a:solidFill>
                  <a:srgbClr val="CC7832"/>
                </a:solidFill>
              </a:rPr>
              <a:t>  </a:t>
            </a:r>
            <a:r>
              <a:rPr lang="en-US" altLang="zh-CN" sz="1800" dirty="0" err="1" smtClean="0">
                <a:solidFill>
                  <a:srgbClr val="CC7832"/>
                </a:solidFill>
              </a:rPr>
              <a:t>var</a:t>
            </a:r>
            <a:r>
              <a:rPr lang="en-US" altLang="zh-CN" sz="1800" dirty="0" smtClean="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528600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8</a:t>
            </a:r>
            <a:r>
              <a:rPr lang="zh-CN" altLang="en-US" sz="2800" dirty="0" smtClean="0"/>
              <a:t> 数据</a:t>
            </a:r>
            <a:r>
              <a:rPr lang="zh-CN" altLang="en-US" sz="2800" dirty="0"/>
              <a:t>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male</a:t>
            </a:r>
            <a:r>
              <a:rPr lang="en-US" altLang="zh-CN" sz="1800" dirty="0" err="1"/>
              <a:t>:Boolean</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r>
              <a:rPr lang="en-US" altLang="zh-CN" sz="1800" dirty="0" smtClean="0"/>
              <a:t>,</a:t>
            </a:r>
            <a:r>
              <a:rPr lang="zh-CN" altLang="en-US" sz="1800" dirty="0" smtClean="0"/>
              <a:t> 对应相同属性的两个类实例他们的</a:t>
            </a:r>
            <a:r>
              <a:rPr lang="en-US" altLang="zh-CN" sz="1800" dirty="0" err="1" smtClean="0"/>
              <a:t>equls</a:t>
            </a:r>
            <a:r>
              <a:rPr lang="zh-CN" altLang="en-US" sz="1800" dirty="0" smtClean="0"/>
              <a:t>相同</a:t>
            </a:r>
            <a:endParaRPr lang="en-US" altLang="zh-CN" sz="1800" dirty="0" smtClean="0"/>
          </a:p>
          <a:p>
            <a:r>
              <a:rPr lang="zh-CN" altLang="en-US" sz="1800" dirty="0" smtClean="0"/>
              <a:t>如</a:t>
            </a:r>
            <a:endParaRPr lang="en-US" altLang="zh-CN" sz="1800" dirty="0" smtClean="0"/>
          </a:p>
          <a:p>
            <a:r>
              <a:rPr lang="en-US" altLang="zh-CN" sz="1800" dirty="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mPerson</a:t>
            </a:r>
            <a:r>
              <a:rPr lang="en-US" altLang="zh-CN" sz="1800" dirty="0">
                <a:solidFill>
                  <a:srgbClr val="9876AA"/>
                </a:solidFill>
              </a:rPr>
              <a:t>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br>
              <a:rPr lang="en-US" altLang="zh-CN" sz="1800" dirty="0" smtClean="0"/>
            </a:br>
            <a:r>
              <a:rPr lang="en-US" altLang="zh-CN" sz="1800" dirty="0">
                <a:solidFill>
                  <a:srgbClr val="CC7832"/>
                </a:solidFill>
              </a:rPr>
              <a:t> </a:t>
            </a:r>
            <a:r>
              <a:rPr lang="en-US" altLang="zh-CN" sz="1800" dirty="0" smtClean="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smtClean="0">
                <a:solidFill>
                  <a:srgbClr val="9876AA"/>
                </a:solidFill>
              </a:rPr>
              <a:t>mPerson1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p>
          <a:p>
            <a:endParaRPr lang="en-US" altLang="zh-CN" sz="1800" dirty="0"/>
          </a:p>
          <a:p>
            <a:r>
              <a:rPr lang="en-US" altLang="zh-CN" sz="1800" dirty="0" err="1">
                <a:solidFill>
                  <a:srgbClr val="9876AA"/>
                </a:solidFill>
              </a:rPr>
              <a:t>mPerson</a:t>
            </a:r>
            <a:r>
              <a:rPr lang="en-US" altLang="zh-CN" sz="1800" dirty="0" err="1"/>
              <a:t>.equals</a:t>
            </a:r>
            <a:r>
              <a:rPr lang="en-US" altLang="zh-CN" sz="1800" dirty="0"/>
              <a:t>(</a:t>
            </a:r>
            <a:r>
              <a:rPr lang="en-US" altLang="zh-CN" sz="1800" dirty="0">
                <a:solidFill>
                  <a:srgbClr val="9876AA"/>
                </a:solidFill>
              </a:rPr>
              <a:t>mPerson1</a:t>
            </a:r>
            <a:r>
              <a:rPr lang="en-US" altLang="zh-CN" sz="1800" dirty="0" smtClean="0"/>
              <a:t>)</a:t>
            </a:r>
            <a:r>
              <a:rPr lang="zh-CN" altLang="en-US" sz="1800" dirty="0" smtClean="0"/>
              <a:t> 为</a:t>
            </a:r>
            <a:r>
              <a:rPr lang="en-US" altLang="zh-CN" sz="1800" dirty="0" smtClean="0"/>
              <a:t>true</a:t>
            </a:r>
          </a:p>
          <a:p>
            <a:endParaRPr lang="en-US" altLang="zh-CN" sz="1800" dirty="0"/>
          </a:p>
        </p:txBody>
      </p:sp>
    </p:spTree>
    <p:extLst>
      <p:ext uri="{BB962C8B-B14F-4D97-AF65-F5344CB8AC3E}">
        <p14:creationId xmlns:p14="http://schemas.microsoft.com/office/powerpoint/2010/main" val="56688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en-US" altLang="zh-CN" sz="2800" dirty="0" smtClean="0"/>
              <a:t>10</a:t>
            </a:r>
            <a:r>
              <a:rPr lang="zh-CN" altLang="en-US" sz="2800" dirty="0" smtClean="0"/>
              <a:t> </a:t>
            </a:r>
            <a:r>
              <a:rPr lang="zh-CN" altLang="en-US" sz="2800" dirty="0" smtClean="0"/>
              <a:t>方法和属性的复写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 </a:t>
            </a:r>
            <a:r>
              <a:rPr lang="zh-CN" altLang="en-US" sz="1800" dirty="0" smtClean="0"/>
              <a:t>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en-US" altLang="zh-CN" sz="2000" dirty="0" err="1">
                <a:solidFill>
                  <a:srgbClr val="CC7832"/>
                </a:solidFill>
              </a:rPr>
              <a:t>super</a:t>
            </a:r>
            <a:r>
              <a:rPr lang="en-US" altLang="zh-CN" sz="2000" dirty="0" err="1"/>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a:t>属性的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en-US" altLang="zh-CN" sz="1800" dirty="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11</a:t>
            </a:r>
            <a:r>
              <a:rPr lang="zh-CN" altLang="en-US" sz="2800" dirty="0" smtClean="0"/>
              <a:t> </a:t>
            </a:r>
            <a:r>
              <a:rPr lang="zh-CN" altLang="en-US" sz="2800" dirty="0" smtClean="0"/>
              <a:t>复写注意</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85000" lnSpcReduction="2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a:t>var</a:t>
            </a:r>
            <a:r>
              <a:rPr lang="zh-CN" altLang="en-US" sz="1600" dirty="0"/>
              <a:t>反之不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996952"/>
            <a:ext cx="8229600" cy="1143000"/>
          </a:xfrm>
        </p:spPr>
        <p:txBody>
          <a:bodyPr>
            <a:normAutofit/>
          </a:bodyPr>
          <a:lstStyle/>
          <a:p>
            <a:r>
              <a:rPr kumimoji="1" lang="zh-CN" altLang="en-US" dirty="0" smtClean="0"/>
              <a:t>三</a:t>
            </a:r>
            <a:r>
              <a:rPr kumimoji="1" lang="en-US" altLang="zh-CN" dirty="0" smtClean="0"/>
              <a:t>	</a:t>
            </a:r>
            <a:r>
              <a:rPr kumimoji="1" lang="zh-CN" altLang="en-US" dirty="0" smtClean="0"/>
              <a:t>接口</a:t>
            </a:r>
            <a:endParaRPr kumimoji="1" lang="zh-CN" altLang="en-US" dirty="0"/>
          </a:p>
        </p:txBody>
      </p:sp>
    </p:spTree>
    <p:extLst>
      <p:ext uri="{BB962C8B-B14F-4D97-AF65-F5344CB8AC3E}">
        <p14:creationId xmlns:p14="http://schemas.microsoft.com/office/powerpoint/2010/main" val="343532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22712" cy="346050"/>
          </a:xfrm>
        </p:spPr>
        <p:txBody>
          <a:bodyPr>
            <a:normAutofit fontScale="90000"/>
          </a:bodyPr>
          <a:lstStyle/>
          <a:p>
            <a:pPr algn="l"/>
            <a:r>
              <a:rPr lang="zh-CN" altLang="en-US" sz="2800" dirty="0" smtClean="0"/>
              <a:t>单函数接口的实现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10000"/>
          </a:bodyPr>
          <a:lstStyle/>
          <a:p>
            <a:r>
              <a:rPr lang="zh-CN" altLang="en-US" sz="1800" dirty="0" smtClean="0">
                <a:solidFill>
                  <a:srgbClr val="000000"/>
                </a:solidFill>
                <a:latin typeface="LiberationMono"/>
              </a:rPr>
              <a:t>比如设置一个</a:t>
            </a:r>
            <a:r>
              <a:rPr lang="en-US" altLang="zh-CN" sz="1800" dirty="0" err="1" smtClean="0">
                <a:solidFill>
                  <a:srgbClr val="000000"/>
                </a:solidFill>
                <a:latin typeface="LiberationMono"/>
              </a:rPr>
              <a:t>onclickListner</a:t>
            </a:r>
            <a:endParaRPr lang="en-US" altLang="zh-CN" sz="1800" dirty="0" smtClean="0">
              <a:solidFill>
                <a:srgbClr val="000000"/>
              </a:solidFill>
              <a:latin typeface="LiberationMono"/>
            </a:endParaRPr>
          </a:p>
          <a:p>
            <a:r>
              <a:rPr lang="en-US" altLang="zh-CN" sz="1800" dirty="0" err="1" smtClean="0">
                <a:solidFill>
                  <a:srgbClr val="000000"/>
                </a:solidFill>
              </a:rPr>
              <a:t>view.setOnClickListener</a:t>
            </a:r>
            <a:r>
              <a:rPr lang="en-US" altLang="zh-CN" sz="1800" dirty="0" smtClean="0">
                <a:solidFill>
                  <a:srgbClr val="000000"/>
                </a:solidFill>
              </a:rPr>
              <a:t>(</a:t>
            </a:r>
            <a:r>
              <a:rPr lang="en-US" altLang="zh-CN" sz="1800" dirty="0" smtClean="0">
                <a:solidFill>
                  <a:srgbClr val="8959A8"/>
                </a:solidFill>
              </a:rPr>
              <a:t>new </a:t>
            </a:r>
            <a:r>
              <a:rPr lang="en-US" altLang="zh-CN" sz="1800" dirty="0" err="1" smtClean="0">
                <a:solidFill>
                  <a:srgbClr val="8959A8"/>
                </a:solidFill>
              </a:rPr>
              <a:t>View.</a:t>
            </a:r>
            <a:r>
              <a:rPr lang="en-US" altLang="zh-CN" sz="1800" dirty="0" err="1" smtClean="0">
                <a:solidFill>
                  <a:srgbClr val="000000"/>
                </a:solidFill>
              </a:rPr>
              <a:t>OnClickListener</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en-US" altLang="zh-CN" sz="1800" dirty="0">
                <a:solidFill>
                  <a:srgbClr val="000000"/>
                </a:solidFill>
              </a:rPr>
              <a:t>Override</a:t>
            </a:r>
            <a:br>
              <a:rPr lang="en-US" altLang="zh-CN" sz="1800" dirty="0">
                <a:solidFill>
                  <a:srgbClr val="000000"/>
                </a:solidFill>
              </a:rPr>
            </a:br>
            <a:r>
              <a:rPr lang="en-US" altLang="zh-CN" sz="1800" dirty="0" smtClean="0">
                <a:solidFill>
                  <a:srgbClr val="000000"/>
                </a:solidFill>
              </a:rPr>
              <a:t> </a:t>
            </a:r>
            <a:r>
              <a:rPr lang="en-US" altLang="zh-CN" sz="1800" dirty="0" smtClean="0">
                <a:solidFill>
                  <a:srgbClr val="8959A8"/>
                </a:solidFill>
              </a:rPr>
              <a:t>public </a:t>
            </a:r>
            <a:r>
              <a:rPr lang="en-US" altLang="zh-CN" sz="1800" dirty="0">
                <a:solidFill>
                  <a:srgbClr val="8959A8"/>
                </a:solidFill>
              </a:rPr>
              <a:t>void </a:t>
            </a:r>
            <a:r>
              <a:rPr lang="en-US" altLang="zh-CN" sz="1800" dirty="0" err="1">
                <a:solidFill>
                  <a:srgbClr val="8E908C"/>
                </a:solidFill>
              </a:rPr>
              <a:t>onClick</a:t>
            </a:r>
            <a:r>
              <a:rPr lang="en-US" altLang="zh-CN" sz="1800" dirty="0">
                <a:solidFill>
                  <a:srgbClr val="F5871F"/>
                </a:solidFill>
              </a:rPr>
              <a:t>(View v) </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en-US" altLang="zh-CN" sz="1800" dirty="0" err="1" smtClean="0">
                <a:solidFill>
                  <a:srgbClr val="000000"/>
                </a:solidFill>
              </a:rPr>
              <a:t>Toast.makeText</a:t>
            </a:r>
            <a:r>
              <a:rPr lang="en-US" altLang="zh-CN" sz="1800" dirty="0" smtClean="0">
                <a:solidFill>
                  <a:srgbClr val="000000"/>
                </a:solidFill>
              </a:rPr>
              <a:t>(</a:t>
            </a:r>
            <a:r>
              <a:rPr lang="en-US" altLang="zh-CN" sz="1800" dirty="0" err="1" smtClean="0">
                <a:solidFill>
                  <a:srgbClr val="000000"/>
                </a:solidFill>
              </a:rPr>
              <a:t>v.getContext</a:t>
            </a:r>
            <a:r>
              <a:rPr lang="en-US" altLang="zh-CN" sz="1800" dirty="0">
                <a:solidFill>
                  <a:srgbClr val="000000"/>
                </a:solidFill>
              </a:rPr>
              <a:t>(), </a:t>
            </a:r>
            <a:r>
              <a:rPr lang="en-US" altLang="zh-CN" sz="1800" dirty="0">
                <a:solidFill>
                  <a:srgbClr val="718C00"/>
                </a:solidFill>
              </a:rPr>
              <a:t>"Click"</a:t>
            </a:r>
            <a:r>
              <a:rPr lang="en-US" altLang="zh-CN" sz="1800" dirty="0">
                <a:solidFill>
                  <a:srgbClr val="000000"/>
                </a:solidFill>
              </a:rPr>
              <a:t>, </a:t>
            </a:r>
            <a:r>
              <a:rPr lang="en-US" altLang="zh-CN" sz="1800" dirty="0" err="1">
                <a:solidFill>
                  <a:srgbClr val="000000"/>
                </a:solidFill>
              </a:rPr>
              <a:t>Toast.LENGTH_SHO</a:t>
            </a:r>
            <a:r>
              <a:rPr lang="en-US" altLang="zh-CN" sz="1800" dirty="0">
                <a:solidFill>
                  <a:srgbClr val="000000"/>
                </a:solidFill>
              </a:rPr>
              <a:t/>
            </a:r>
            <a:br>
              <a:rPr lang="en-US" altLang="zh-CN" sz="1800" dirty="0">
                <a:solidFill>
                  <a:srgbClr val="000000"/>
                </a:solidFill>
              </a:rPr>
            </a:br>
            <a:r>
              <a:rPr lang="en-US" altLang="zh-CN" sz="1800" dirty="0" smtClean="0">
                <a:solidFill>
                  <a:srgbClr val="000000"/>
                </a:solidFill>
              </a:rPr>
              <a:t>  RT</a:t>
            </a:r>
            <a:r>
              <a:rPr lang="en-US" altLang="zh-CN" sz="1800" dirty="0">
                <a:solidFill>
                  <a:srgbClr val="000000"/>
                </a:solidFill>
              </a:rPr>
              <a:t>).show();</a:t>
            </a:r>
            <a:br>
              <a:rPr lang="en-US" altLang="zh-CN" sz="1800" dirty="0">
                <a:solidFill>
                  <a:srgbClr val="000000"/>
                </a:solidFill>
              </a:rPr>
            </a:br>
            <a:r>
              <a:rPr lang="en-US" altLang="zh-CN" sz="1800" dirty="0" smtClean="0">
                <a:solidFill>
                  <a:srgbClr val="000000"/>
                </a:solidFill>
              </a:rPr>
              <a:t> }</a:t>
            </a:r>
            <a:r>
              <a:rPr lang="en-US" altLang="zh-CN" sz="1800" dirty="0">
                <a:solidFill>
                  <a:srgbClr val="000000"/>
                </a:solidFill>
              </a:rPr>
              <a:t/>
            </a:r>
            <a:br>
              <a:rPr lang="en-US" altLang="zh-CN" sz="1800" dirty="0">
                <a:solidFill>
                  <a:srgbClr val="000000"/>
                </a:solidFill>
              </a:rPr>
            </a:br>
            <a:r>
              <a:rPr lang="en-US" altLang="zh-CN" sz="1800" dirty="0">
                <a:solidFill>
                  <a:srgbClr val="000000"/>
                </a:solidFill>
              </a:rPr>
              <a:t>})</a:t>
            </a:r>
            <a:r>
              <a:rPr lang="en-US" altLang="zh-CN" sz="1800" dirty="0"/>
              <a:t> </a:t>
            </a:r>
            <a:endParaRPr lang="en-US" altLang="zh-CN" sz="1800" dirty="0" smtClean="0"/>
          </a:p>
          <a:p>
            <a:r>
              <a:rPr lang="zh-CN" altLang="en-US" sz="1800" dirty="0" smtClean="0"/>
              <a:t>简单</a:t>
            </a:r>
            <a:r>
              <a:rPr lang="en-US" altLang="zh-CN" sz="1800" dirty="0" err="1" smtClean="0"/>
              <a:t>Kotlin</a:t>
            </a:r>
            <a:r>
              <a:rPr lang="zh-CN" altLang="en-US" sz="1800" dirty="0" smtClean="0"/>
              <a:t>是这样的</a:t>
            </a:r>
            <a:endParaRPr lang="en-US" altLang="zh-CN" sz="1800" dirty="0" smtClean="0"/>
          </a:p>
          <a:p>
            <a:r>
              <a:rPr lang="en-US" altLang="zh-CN" sz="1800" dirty="0" err="1">
                <a:solidFill>
                  <a:srgbClr val="000000"/>
                </a:solidFill>
              </a:rPr>
              <a:t>view.setOnClickListener</a:t>
            </a:r>
            <a:r>
              <a:rPr lang="en-US" altLang="zh-CN" sz="1800" dirty="0">
                <a:solidFill>
                  <a:srgbClr val="000000"/>
                </a:solidFill>
              </a:rPr>
              <a:t>(</a:t>
            </a:r>
            <a:r>
              <a:rPr lang="en-US" altLang="zh-CN" sz="1800" dirty="0">
                <a:solidFill>
                  <a:srgbClr val="8959A8"/>
                </a:solidFill>
              </a:rPr>
              <a:t>object </a:t>
            </a:r>
            <a:r>
              <a:rPr lang="en-US" altLang="zh-CN" sz="1800" dirty="0">
                <a:solidFill>
                  <a:srgbClr val="000000"/>
                </a:solidFill>
              </a:rPr>
              <a:t>: </a:t>
            </a:r>
            <a:r>
              <a:rPr lang="en-US" altLang="zh-CN" sz="1800" dirty="0" err="1">
                <a:solidFill>
                  <a:srgbClr val="000000"/>
                </a:solidFill>
              </a:rPr>
              <a:t>OnClickListener</a:t>
            </a:r>
            <a:r>
              <a:rPr lang="en-US" altLang="zh-CN" sz="1800" dirty="0">
                <a:solidFill>
                  <a:srgbClr val="000000"/>
                </a:solidFill>
              </a:rPr>
              <a:t> {</a:t>
            </a:r>
            <a:br>
              <a:rPr lang="en-US" altLang="zh-CN" sz="1800" dirty="0">
                <a:solidFill>
                  <a:srgbClr val="000000"/>
                </a:solidFill>
              </a:rPr>
            </a:br>
            <a:r>
              <a:rPr lang="en-US" altLang="zh-CN" sz="1800" dirty="0" smtClean="0">
                <a:solidFill>
                  <a:srgbClr val="000000"/>
                </a:solidFill>
              </a:rPr>
              <a:t>  </a:t>
            </a:r>
            <a:r>
              <a:rPr lang="en-US" altLang="zh-CN" sz="1800" dirty="0" smtClean="0">
                <a:solidFill>
                  <a:srgbClr val="8959A8"/>
                </a:solidFill>
              </a:rPr>
              <a:t>override </a:t>
            </a:r>
            <a:r>
              <a:rPr lang="en-US" altLang="zh-CN" sz="1800" dirty="0">
                <a:solidFill>
                  <a:srgbClr val="8959A8"/>
                </a:solidFill>
              </a:rPr>
              <a:t>fun </a:t>
            </a:r>
            <a:r>
              <a:rPr lang="en-US" altLang="zh-CN" sz="1800" dirty="0" err="1">
                <a:solidFill>
                  <a:srgbClr val="8E908C"/>
                </a:solidFill>
              </a:rPr>
              <a:t>onClick</a:t>
            </a:r>
            <a:r>
              <a:rPr lang="en-US" altLang="zh-CN" sz="1800" dirty="0">
                <a:solidFill>
                  <a:srgbClr val="F5871F"/>
                </a:solidFill>
              </a:rPr>
              <a:t>(v: View) </a:t>
            </a:r>
            <a:r>
              <a:rPr lang="en-US" altLang="zh-CN" sz="1800" dirty="0">
                <a:solidFill>
                  <a:srgbClr val="4271AE"/>
                </a:solidFill>
              </a:rPr>
              <a:t>{</a:t>
            </a:r>
            <a:br>
              <a:rPr lang="en-US" altLang="zh-CN" sz="1800" dirty="0">
                <a:solidFill>
                  <a:srgbClr val="4271AE"/>
                </a:solidFill>
              </a:rPr>
            </a:br>
            <a:r>
              <a:rPr lang="en-US" altLang="zh-CN" sz="1800" dirty="0" smtClean="0">
                <a:solidFill>
                  <a:srgbClr val="4271AE"/>
                </a:solidFill>
              </a:rPr>
              <a:t>    </a:t>
            </a:r>
            <a:r>
              <a:rPr lang="en-US" altLang="zh-CN" sz="1800" dirty="0" smtClean="0">
                <a:solidFill>
                  <a:srgbClr val="000000"/>
                </a:solidFill>
              </a:rPr>
              <a:t>toast</a:t>
            </a:r>
            <a:r>
              <a:rPr lang="en-US" altLang="zh-CN" sz="1800" dirty="0">
                <a:solidFill>
                  <a:srgbClr val="000000"/>
                </a:solidFill>
              </a:rPr>
              <a:t>(</a:t>
            </a:r>
            <a:r>
              <a:rPr lang="en-US" altLang="zh-CN" sz="1800" dirty="0">
                <a:solidFill>
                  <a:srgbClr val="718C00"/>
                </a:solidFill>
              </a:rPr>
              <a:t>"Click"</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en-US" altLang="zh-CN" sz="1800" dirty="0">
                <a:solidFill>
                  <a:srgbClr val="000000"/>
                </a:solidFill>
              </a:rPr>
              <a:t/>
            </a:r>
            <a:br>
              <a:rPr lang="en-US" altLang="zh-CN" sz="1800" dirty="0">
                <a:solidFill>
                  <a:srgbClr val="000000"/>
                </a:solidFill>
              </a:rPr>
            </a:br>
            <a:r>
              <a:rPr lang="en-US" altLang="zh-CN" sz="1800" dirty="0">
                <a:solidFill>
                  <a:srgbClr val="000000"/>
                </a:solidFill>
              </a:rPr>
              <a:t>}</a:t>
            </a:r>
            <a:r>
              <a:rPr lang="en-US" altLang="zh-CN" sz="1800" dirty="0"/>
              <a:t> </a:t>
            </a:r>
            <a:endParaRPr lang="en-US" altLang="zh-CN" sz="1800" dirty="0" smtClean="0"/>
          </a:p>
          <a:p>
            <a:endParaRPr lang="en-US" altLang="zh-CN" sz="1800" dirty="0" smtClean="0"/>
          </a:p>
          <a:p>
            <a:r>
              <a:rPr lang="en-US" altLang="zh-CN" sz="1800" dirty="0" err="1" smtClean="0"/>
              <a:t>View.OnClickListener</a:t>
            </a:r>
            <a:r>
              <a:rPr lang="en-US" altLang="zh-CN" sz="1800" dirty="0" smtClean="0"/>
              <a:t> </a:t>
            </a:r>
            <a:r>
              <a:rPr lang="zh-CN" altLang="en-US" sz="1800" dirty="0" smtClean="0"/>
              <a:t>只有一个函数方法</a:t>
            </a:r>
            <a:r>
              <a:rPr lang="en-US" altLang="zh-CN" sz="1800" dirty="0" smtClean="0"/>
              <a:t>, </a:t>
            </a:r>
            <a:r>
              <a:rPr lang="zh-CN" altLang="en-US" sz="1800" dirty="0" smtClean="0"/>
              <a:t>该方法只有一个参数于是</a:t>
            </a:r>
            <a:endParaRPr lang="en-US" altLang="zh-CN" sz="1800" dirty="0"/>
          </a:p>
          <a:p>
            <a:r>
              <a:rPr lang="en-US" altLang="zh-CN" sz="1800" dirty="0" err="1">
                <a:solidFill>
                  <a:srgbClr val="000000"/>
                </a:solidFill>
              </a:rPr>
              <a:t>view.setOnClickListener</a:t>
            </a:r>
            <a:r>
              <a:rPr lang="en-US" altLang="zh-CN" sz="1800" dirty="0">
                <a:solidFill>
                  <a:srgbClr val="000000"/>
                </a:solidFill>
              </a:rPr>
              <a:t> </a:t>
            </a:r>
            <a:r>
              <a:rPr lang="en-US" altLang="zh-CN" sz="1800" dirty="0" smtClean="0">
                <a:solidFill>
                  <a:srgbClr val="000000"/>
                </a:solidFill>
              </a:rPr>
              <a:t>{</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"message</a:t>
            </a:r>
            <a:r>
              <a:rPr lang="en-US" altLang="zh-CN" sz="1800" dirty="0" smtClean="0">
                <a:solidFill>
                  <a:srgbClr val="6A8759"/>
                </a:solidFill>
              </a:rPr>
              <a:t>"</a:t>
            </a:r>
            <a:r>
              <a:rPr lang="en-US" altLang="zh-CN" sz="1800" dirty="0" smtClean="0"/>
              <a:t>)</a:t>
            </a:r>
            <a:r>
              <a:rPr lang="en-US" altLang="zh-CN" sz="1800" dirty="0" smtClean="0">
                <a:solidFill>
                  <a:srgbClr val="000000"/>
                </a:solidFill>
              </a:rPr>
              <a:t> </a:t>
            </a:r>
            <a:r>
              <a:rPr lang="en-US" altLang="zh-CN" sz="1800" dirty="0">
                <a:solidFill>
                  <a:srgbClr val="000000"/>
                </a:solidFill>
              </a:rPr>
              <a:t>}</a:t>
            </a:r>
            <a:r>
              <a:rPr lang="en-US" altLang="zh-CN" sz="1800" dirty="0"/>
              <a:t> </a:t>
            </a:r>
            <a:endParaRPr lang="en-US" altLang="zh-CN" sz="1800" dirty="0" smtClean="0"/>
          </a:p>
          <a:p>
            <a:r>
              <a:rPr lang="zh-CN" altLang="en-US" sz="1800" dirty="0" smtClean="0"/>
              <a:t>启动一个线程可以这样</a:t>
            </a:r>
            <a:r>
              <a:rPr lang="en-US" altLang="zh-CN" sz="1800" dirty="0" smtClean="0"/>
              <a:t>:</a:t>
            </a:r>
            <a:endParaRPr lang="en-US" altLang="zh-CN" sz="1800" dirty="0"/>
          </a:p>
          <a:p>
            <a:r>
              <a:rPr lang="en-US" altLang="zh-CN" sz="1600" dirty="0"/>
              <a:t>Thread(</a:t>
            </a:r>
            <a:r>
              <a:rPr lang="en-US" altLang="zh-CN" sz="1600" b="1" dirty="0"/>
              <a:t>{</a:t>
            </a:r>
            <a:r>
              <a:rPr lang="en-US" altLang="zh-CN" sz="1600" dirty="0" err="1"/>
              <a:t>Log.v</a:t>
            </a:r>
            <a:r>
              <a:rPr lang="en-US" altLang="zh-CN" sz="1600" dirty="0"/>
              <a:t>(TAG</a:t>
            </a:r>
            <a:r>
              <a:rPr lang="en-US" altLang="zh-CN" sz="1600" dirty="0">
                <a:solidFill>
                  <a:srgbClr val="CC7832"/>
                </a:solidFill>
              </a:rPr>
              <a:t>, </a:t>
            </a:r>
            <a:r>
              <a:rPr lang="en-US" altLang="zh-CN" sz="1600" dirty="0">
                <a:solidFill>
                  <a:srgbClr val="6A8759"/>
                </a:solidFill>
              </a:rPr>
              <a:t>"message"</a:t>
            </a:r>
            <a:r>
              <a:rPr lang="en-US" altLang="zh-CN" sz="1600" dirty="0"/>
              <a:t>)</a:t>
            </a:r>
            <a:r>
              <a:rPr lang="en-US" altLang="zh-CN" sz="1600" b="1" dirty="0"/>
              <a:t>}</a:t>
            </a:r>
            <a:r>
              <a:rPr lang="en-US" altLang="zh-CN" sz="1600" dirty="0"/>
              <a:t>).start() </a:t>
            </a:r>
            <a:endParaRPr lang="zh-CN" altLang="en-US" sz="1800" dirty="0"/>
          </a:p>
        </p:txBody>
      </p:sp>
      <p:sp>
        <p:nvSpPr>
          <p:cNvPr id="4" name="文本框 3"/>
          <p:cNvSpPr txBox="1"/>
          <p:nvPr/>
        </p:nvSpPr>
        <p:spPr>
          <a:xfrm>
            <a:off x="1941816" y="46233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四</a:t>
            </a:r>
            <a:r>
              <a:rPr kumimoji="1" lang="en-US" altLang="zh-CN" dirty="0" smtClean="0"/>
              <a:t>	</a:t>
            </a:r>
            <a:r>
              <a:rPr kumimoji="1" lang="zh-CN" altLang="en-US" dirty="0" smtClean="0"/>
              <a:t>空安全</a:t>
            </a:r>
            <a:endParaRPr kumimoji="1" lang="zh-CN" altLang="en-US" dirty="0"/>
          </a:p>
        </p:txBody>
      </p:sp>
    </p:spTree>
    <p:extLst>
      <p:ext uri="{BB962C8B-B14F-4D97-AF65-F5344CB8AC3E}">
        <p14:creationId xmlns:p14="http://schemas.microsoft.com/office/powerpoint/2010/main" val="3612838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530624" cy="346050"/>
          </a:xfrm>
        </p:spPr>
        <p:txBody>
          <a:bodyPr>
            <a:normAutofit fontScale="90000"/>
          </a:bodyPr>
          <a:lstStyle/>
          <a:p>
            <a:pPr algn="l"/>
            <a:r>
              <a:rPr lang="zh-CN" altLang="en-US" sz="2800" dirty="0" smtClean="0"/>
              <a:t>空判断和空安全</a:t>
            </a:r>
            <a:endParaRPr lang="zh-CN" altLang="en-US" sz="2800" dirty="0"/>
          </a:p>
        </p:txBody>
      </p:sp>
      <p:sp>
        <p:nvSpPr>
          <p:cNvPr id="3" name="内容占位符 2"/>
          <p:cNvSpPr>
            <a:spLocks noGrp="1"/>
          </p:cNvSpPr>
          <p:nvPr>
            <p:ph idx="1"/>
          </p:nvPr>
        </p:nvSpPr>
        <p:spPr>
          <a:xfrm>
            <a:off x="457200" y="908720"/>
            <a:ext cx="8229600" cy="5544616"/>
          </a:xfrm>
        </p:spPr>
        <p:txBody>
          <a:bodyPr>
            <a:normAutofit fontScale="92500" lnSpcReduction="10000"/>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a:t>
            </a:r>
            <a:r>
              <a:rPr lang="en-US" altLang="zh-CN" sz="2000" dirty="0" smtClean="0">
                <a:solidFill>
                  <a:srgbClr val="6A8759"/>
                </a:solidFill>
              </a:rPr>
              <a:t>23”</a:t>
            </a:r>
          </a:p>
          <a:p>
            <a:endParaRPr lang="en-US" altLang="zh-CN" sz="2000" dirty="0" smtClean="0">
              <a:solidFill>
                <a:srgbClr val="6A8759"/>
              </a:solidFill>
            </a:endParaRPr>
          </a:p>
          <a:p>
            <a:r>
              <a:rPr lang="en-US" altLang="zh-CN" sz="2000" dirty="0" smtClean="0">
                <a:solidFill>
                  <a:srgbClr val="6A8759"/>
                </a:solidFill>
              </a:rPr>
              <a:t>//</a:t>
            </a:r>
            <a:r>
              <a:rPr lang="zh-CN" altLang="en-US" sz="2000" dirty="0" smtClean="0">
                <a:solidFill>
                  <a:srgbClr val="6A8759"/>
                </a:solidFill>
              </a:rPr>
              <a:t>编译不通过</a:t>
            </a:r>
            <a:r>
              <a:rPr lang="en-US" altLang="zh-CN" sz="2000" dirty="0" smtClean="0">
                <a:solidFill>
                  <a:srgbClr val="6A8759"/>
                </a:solidFill>
              </a:rPr>
              <a:t>,</a:t>
            </a:r>
            <a:r>
              <a:rPr lang="zh-CN" altLang="en-US" sz="2000" dirty="0" smtClean="0">
                <a:solidFill>
                  <a:srgbClr val="6A8759"/>
                </a:solidFill>
              </a:rPr>
              <a:t> 因为</a:t>
            </a:r>
            <a:r>
              <a:rPr lang="en-US" altLang="zh-CN" sz="2000" dirty="0" smtClean="0">
                <a:solidFill>
                  <a:srgbClr val="6A8759"/>
                </a:solidFill>
              </a:rPr>
              <a:t>age</a:t>
            </a:r>
            <a:r>
              <a:rPr lang="zh-CN" altLang="en-US" sz="2000" dirty="0" smtClean="0">
                <a:solidFill>
                  <a:srgbClr val="6A8759"/>
                </a:solidFill>
              </a:rPr>
              <a:t>可能为空</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err="1" smtClean="0">
                <a:solidFill>
                  <a:srgbClr val="9876AA"/>
                </a:solidFill>
              </a:rPr>
              <a:t>age</a:t>
            </a:r>
            <a:r>
              <a:rPr lang="en-US" altLang="zh-CN" sz="2000" dirty="0" err="1" smtClean="0"/>
              <a:t>.</a:t>
            </a:r>
            <a:r>
              <a:rPr lang="en-US" altLang="zh-CN" sz="2000" i="1" dirty="0" err="1" smtClean="0">
                <a:solidFill>
                  <a:srgbClr val="FFC66D"/>
                </a:solidFill>
              </a:rPr>
              <a:t>toInt</a:t>
            </a:r>
            <a:r>
              <a:rPr lang="en-US" altLang="zh-CN" sz="2000" dirty="0" smtClean="0"/>
              <a:t>()</a:t>
            </a:r>
          </a:p>
          <a:p>
            <a:r>
              <a:rPr lang="en-US" altLang="zh-CN" sz="2000" dirty="0"/>
              <a:t/>
            </a:r>
            <a:br>
              <a:rPr lang="en-US" altLang="zh-CN" sz="2000" dirty="0"/>
            </a:br>
            <a:r>
              <a:rPr lang="en-US" altLang="zh-CN" sz="2000" dirty="0" smtClean="0">
                <a:solidFill>
                  <a:srgbClr val="808080"/>
                </a:solidFill>
              </a:rPr>
              <a:t>//</a:t>
            </a:r>
            <a:r>
              <a:rPr lang="zh-CN" altLang="en-US" sz="2000" dirty="0" smtClean="0">
                <a:solidFill>
                  <a:srgbClr val="808080"/>
                </a:solidFill>
                <a:latin typeface="宋体"/>
              </a:rPr>
              <a:t>对</a:t>
            </a:r>
            <a:r>
              <a:rPr lang="en-US" altLang="zh-CN" sz="2000" dirty="0" smtClean="0">
                <a:solidFill>
                  <a:srgbClr val="808080"/>
                </a:solidFill>
                <a:latin typeface="宋体"/>
              </a:rPr>
              <a:t>age</a:t>
            </a:r>
            <a:r>
              <a:rPr lang="zh-CN" altLang="en-US" sz="2000" dirty="0" smtClean="0">
                <a:solidFill>
                  <a:srgbClr val="808080"/>
                </a:solidFill>
                <a:latin typeface="宋体"/>
              </a:rPr>
              <a:t>空判断</a:t>
            </a:r>
            <a:r>
              <a:rPr lang="en-US" altLang="zh-CN" sz="2000" dirty="0" smtClean="0">
                <a:solidFill>
                  <a:srgbClr val="808080"/>
                </a:solidFill>
                <a:latin typeface="宋体"/>
              </a:rPr>
              <a:t>,</a:t>
            </a:r>
            <a:r>
              <a:rPr lang="zh-CN" altLang="en-US" sz="2000" dirty="0" smtClean="0">
                <a:solidFill>
                  <a:srgbClr val="808080"/>
                </a:solidFill>
                <a:latin typeface="宋体"/>
              </a:rPr>
              <a:t>不为空则执行</a:t>
            </a:r>
            <a:r>
              <a:rPr lang="en-US" altLang="zh-CN" sz="2000" dirty="0" err="1" smtClean="0">
                <a:solidFill>
                  <a:srgbClr val="808080"/>
                </a:solidFill>
                <a:latin typeface="宋体"/>
              </a:rPr>
              <a:t>toInt</a:t>
            </a:r>
            <a:r>
              <a:rPr lang="en-US" altLang="zh-CN" sz="2000" dirty="0" smtClean="0">
                <a:solidFill>
                  <a:srgbClr val="808080"/>
                </a:solidFill>
                <a:latin typeface="宋体"/>
              </a:rPr>
              <a:t>()</a:t>
            </a:r>
            <a:r>
              <a:rPr lang="zh-CN" altLang="en-US" sz="2000" dirty="0" smtClean="0">
                <a:solidFill>
                  <a:srgbClr val="808080"/>
                </a:solidFill>
                <a:latin typeface="宋体"/>
              </a:rPr>
              <a:t>返回给</a:t>
            </a:r>
            <a:r>
              <a:rPr lang="en-US" altLang="zh-CN" sz="2000" dirty="0" smtClean="0">
                <a:solidFill>
                  <a:srgbClr val="808080"/>
                </a:solidFill>
                <a:latin typeface="宋体"/>
              </a:rPr>
              <a:t>ages1</a:t>
            </a:r>
            <a:r>
              <a:rPr lang="zh-CN" altLang="en-US" sz="2000" dirty="0" smtClean="0">
                <a:solidFill>
                  <a:srgbClr val="808080"/>
                </a:solidFill>
                <a:latin typeface="宋体"/>
              </a:rPr>
              <a:t> 否则返回空</a:t>
            </a:r>
            <a:r>
              <a:rPr lang="en-US" altLang="zh-CN" sz="2000" dirty="0">
                <a:solidFill>
                  <a:srgbClr val="808080"/>
                </a:solidFill>
              </a:rPr>
              <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p>
          <a:p>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r>
              <a:rPr lang="en-US" altLang="zh-CN" sz="2000" dirty="0"/>
              <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ages3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五</a:t>
            </a:r>
            <a:r>
              <a:rPr kumimoji="1" lang="en-US" altLang="zh-CN" dirty="0" smtClean="0"/>
              <a:t>	</a:t>
            </a:r>
            <a:r>
              <a:rPr kumimoji="1" lang="zh-CN" altLang="en-US" dirty="0" smtClean="0"/>
              <a:t>委托</a:t>
            </a:r>
            <a:r>
              <a:rPr kumimoji="1" lang="zh-CN" altLang="en-US" dirty="0" smtClean="0"/>
              <a:t>属性</a:t>
            </a:r>
            <a:endParaRPr kumimoji="1" lang="zh-CN" altLang="en-US" dirty="0"/>
          </a:p>
        </p:txBody>
      </p:sp>
    </p:spTree>
    <p:extLst>
      <p:ext uri="{BB962C8B-B14F-4D97-AF65-F5344CB8AC3E}">
        <p14:creationId xmlns:p14="http://schemas.microsoft.com/office/powerpoint/2010/main" val="154910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996952"/>
            <a:ext cx="8229600" cy="1143000"/>
          </a:xfrm>
        </p:spPr>
        <p:txBody>
          <a:bodyPr/>
          <a:lstStyle/>
          <a:p>
            <a:r>
              <a:rPr lang="en-US" altLang="zh-CN" dirty="0" err="1"/>
              <a:t>Kotlin</a:t>
            </a:r>
            <a:r>
              <a:rPr lang="zh-CN" altLang="en-US" dirty="0"/>
              <a:t>基础</a:t>
            </a:r>
            <a:endParaRPr lang="en-US" altLang="zh-CN"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Tree>
    <p:extLst>
      <p:ext uri="{BB962C8B-B14F-4D97-AF65-F5344CB8AC3E}">
        <p14:creationId xmlns:p14="http://schemas.microsoft.com/office/powerpoint/2010/main" val="3625967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386608" cy="346050"/>
          </a:xfrm>
        </p:spPr>
        <p:txBody>
          <a:bodyPr>
            <a:normAutofit fontScale="90000"/>
          </a:bodyPr>
          <a:lstStyle/>
          <a:p>
            <a:pPr algn="l"/>
            <a:r>
              <a:rPr lang="en-US" altLang="zh-CN" sz="2400" dirty="0" smtClean="0"/>
              <a:t>1 </a:t>
            </a:r>
            <a:r>
              <a:rPr lang="zh-CN" altLang="en-US" sz="2400" dirty="0" smtClean="0"/>
              <a:t>常用委托</a:t>
            </a:r>
            <a:r>
              <a:rPr lang="zh-CN" altLang="en-US" sz="2400" dirty="0"/>
              <a:t>属性 </a:t>
            </a:r>
            <a:endParaRPr lang="zh-CN" altLang="en-US" sz="2800" dirty="0"/>
          </a:p>
        </p:txBody>
      </p:sp>
      <p:sp>
        <p:nvSpPr>
          <p:cNvPr id="3" name="内容占位符 2"/>
          <p:cNvSpPr>
            <a:spLocks noGrp="1"/>
          </p:cNvSpPr>
          <p:nvPr>
            <p:ph idx="1"/>
          </p:nvPr>
        </p:nvSpPr>
        <p:spPr>
          <a:xfrm>
            <a:off x="457200" y="908720"/>
            <a:ext cx="8229600" cy="5832648"/>
          </a:xfrm>
        </p:spPr>
        <p:txBody>
          <a:bodyPr>
            <a:normAutofit/>
          </a:bodyPr>
          <a:lstStyle/>
          <a:p>
            <a:r>
              <a:rPr lang="en-US" altLang="zh-CN" sz="1600" dirty="0" smtClean="0"/>
              <a:t>Android</a:t>
            </a:r>
            <a:r>
              <a:rPr lang="zh-CN" altLang="en-US" sz="1600" dirty="0" smtClean="0"/>
              <a:t>开发中经常使用一些不可变属性</a:t>
            </a:r>
            <a:r>
              <a:rPr lang="en-US" altLang="zh-CN" sz="1600" dirty="0" smtClean="0"/>
              <a:t>,</a:t>
            </a:r>
            <a:r>
              <a:rPr lang="zh-CN" altLang="en-US" sz="1600" dirty="0" smtClean="0"/>
              <a:t> </a:t>
            </a:r>
            <a:r>
              <a:rPr lang="en-US" altLang="zh-CN" sz="1600" dirty="0" smtClean="0"/>
              <a:t>java</a:t>
            </a:r>
            <a:r>
              <a:rPr lang="zh-CN" altLang="en-US" sz="1600" dirty="0" smtClean="0"/>
              <a:t>使用</a:t>
            </a:r>
            <a:r>
              <a:rPr lang="en-US" altLang="zh-CN" sz="1600" dirty="0" smtClean="0"/>
              <a:t>final</a:t>
            </a:r>
            <a:r>
              <a:rPr lang="zh-CN" altLang="en-US" sz="1600" dirty="0" smtClean="0"/>
              <a:t>修饰</a:t>
            </a:r>
            <a:r>
              <a:rPr lang="en-US" altLang="zh-CN" sz="1600" dirty="0" smtClean="0"/>
              <a:t>,</a:t>
            </a:r>
            <a:r>
              <a:rPr lang="zh-CN" altLang="en-US" sz="1600" dirty="0" smtClean="0"/>
              <a:t> </a:t>
            </a:r>
            <a:r>
              <a:rPr lang="en-US" altLang="zh-CN" sz="1600" dirty="0" err="1" smtClean="0"/>
              <a:t>kotlin</a:t>
            </a:r>
            <a:r>
              <a:rPr lang="zh-CN" altLang="en-US" sz="1600" dirty="0" smtClean="0"/>
              <a:t>则使用</a:t>
            </a:r>
            <a:r>
              <a:rPr lang="en-US" altLang="zh-CN" sz="1600" dirty="0" smtClean="0"/>
              <a:t>val.</a:t>
            </a:r>
            <a:r>
              <a:rPr lang="zh-CN" altLang="en-US" sz="1600" dirty="0" smtClean="0"/>
              <a:t>  但是</a:t>
            </a:r>
            <a:r>
              <a:rPr lang="en-US" altLang="zh-CN" sz="1600" dirty="0" smtClean="0"/>
              <a:t>android</a:t>
            </a:r>
            <a:r>
              <a:rPr lang="zh-CN" altLang="en-US" sz="1600" dirty="0" smtClean="0"/>
              <a:t>中很多的类如</a:t>
            </a:r>
            <a:r>
              <a:rPr lang="en-US" altLang="zh-CN" sz="1600" dirty="0" smtClean="0"/>
              <a:t>Activity,</a:t>
            </a:r>
            <a:r>
              <a:rPr lang="zh-CN" altLang="en-US" sz="1600" dirty="0" smtClean="0"/>
              <a:t>  </a:t>
            </a:r>
            <a:r>
              <a:rPr lang="en-US" altLang="zh-CN" sz="1600" dirty="0" err="1" smtClean="0"/>
              <a:t>Applicatin</a:t>
            </a:r>
            <a:r>
              <a:rPr lang="zh-CN" altLang="en-US" sz="1600" dirty="0" smtClean="0"/>
              <a:t>需要在</a:t>
            </a:r>
            <a:r>
              <a:rPr lang="en-US" altLang="zh-CN" sz="1600" dirty="0" err="1" smtClean="0"/>
              <a:t>onCreate</a:t>
            </a:r>
            <a:r>
              <a:rPr lang="en-US" altLang="zh-CN" sz="1600" dirty="0" smtClean="0"/>
              <a:t>()</a:t>
            </a:r>
            <a:r>
              <a:rPr lang="zh-CN" altLang="en-US" sz="1600" dirty="0" smtClean="0"/>
              <a:t>之后需要初始化</a:t>
            </a:r>
            <a:r>
              <a:rPr lang="en-US" altLang="zh-CN" sz="1600" dirty="0" smtClean="0"/>
              <a:t>,</a:t>
            </a:r>
            <a:r>
              <a:rPr lang="zh-CN" altLang="en-US" sz="1600" dirty="0" smtClean="0"/>
              <a:t> 比如一个</a:t>
            </a:r>
            <a:r>
              <a:rPr lang="en-US" altLang="zh-CN" sz="1600" dirty="0" smtClean="0"/>
              <a:t>activity</a:t>
            </a:r>
            <a:r>
              <a:rPr lang="zh-CN" altLang="en-US" sz="1600" dirty="0" smtClean="0"/>
              <a:t>中的</a:t>
            </a:r>
            <a:r>
              <a:rPr lang="en-US" altLang="zh-CN" sz="1600" dirty="0" err="1" smtClean="0"/>
              <a:t>TextView</a:t>
            </a:r>
            <a:r>
              <a:rPr lang="zh-CN" altLang="en-US" sz="1600" dirty="0" smtClean="0"/>
              <a:t> 需要</a:t>
            </a:r>
            <a:r>
              <a:rPr lang="en-US" altLang="zh-CN" sz="1600" dirty="0" err="1" smtClean="0"/>
              <a:t>setContentView</a:t>
            </a:r>
            <a:r>
              <a:rPr lang="zh-CN" altLang="en-US" sz="1600" dirty="0" smtClean="0"/>
              <a:t>之后才能</a:t>
            </a:r>
            <a:r>
              <a:rPr lang="en-US" altLang="zh-CN" sz="1600" dirty="0" err="1" smtClean="0"/>
              <a:t>findViewById</a:t>
            </a:r>
            <a:r>
              <a:rPr lang="en-US" altLang="zh-CN" sz="1600" dirty="0" smtClean="0"/>
              <a:t>.</a:t>
            </a:r>
            <a:r>
              <a:rPr lang="zh-CN" altLang="en-US" sz="1600" dirty="0" smtClean="0"/>
              <a:t>  于是在</a:t>
            </a:r>
            <a:r>
              <a:rPr lang="en-US" altLang="zh-CN" sz="1600" dirty="0" err="1" smtClean="0"/>
              <a:t>kotlin</a:t>
            </a:r>
            <a:r>
              <a:rPr lang="zh-CN" altLang="en-US" sz="1600" dirty="0" smtClean="0"/>
              <a:t>中就可以使用委托属性进行延时加载</a:t>
            </a:r>
            <a:r>
              <a:rPr lang="en-US" altLang="zh-CN" sz="1600" dirty="0" smtClean="0"/>
              <a:t>.</a:t>
            </a:r>
            <a:r>
              <a:rPr lang="zh-CN" altLang="en-US" sz="1600" dirty="0" smtClean="0"/>
              <a:t> 用到时加载如下</a:t>
            </a:r>
            <a:r>
              <a:rPr lang="en-US" altLang="zh-CN" sz="1600" dirty="0" smtClean="0"/>
              <a:t>:</a:t>
            </a:r>
            <a:endParaRPr lang="en-US" altLang="zh-CN" sz="1600" dirty="0"/>
          </a:p>
          <a:p>
            <a:r>
              <a:rPr lang="en-US" altLang="zh-CN" sz="1800" dirty="0">
                <a:solidFill>
                  <a:srgbClr val="CC7832"/>
                </a:solidFill>
              </a:rPr>
              <a:t>class </a:t>
            </a:r>
            <a:r>
              <a:rPr lang="en-US" altLang="zh-CN" sz="1800" dirty="0" err="1"/>
              <a:t>MainActivity</a:t>
            </a:r>
            <a:r>
              <a:rPr lang="en-US" altLang="zh-CN" sz="1800" dirty="0"/>
              <a:t> : Activity() </a:t>
            </a:r>
            <a:r>
              <a:rPr lang="en-US" altLang="zh-CN" sz="1800" dirty="0" smtClean="0"/>
              <a:t>{</a:t>
            </a:r>
            <a:br>
              <a:rPr lang="en-US" altLang="zh-CN" sz="1800" dirty="0" smtClean="0"/>
            </a:br>
            <a:r>
              <a:rPr lang="en-US" altLang="zh-CN" sz="1800" dirty="0" smtClean="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mFirstTV</a:t>
            </a:r>
            <a:r>
              <a:rPr lang="en-US" altLang="zh-CN" sz="1800" dirty="0">
                <a:solidFill>
                  <a:srgbClr val="9876AA"/>
                </a:solidFill>
              </a:rPr>
              <a:t> </a:t>
            </a:r>
            <a:r>
              <a:rPr lang="en-US" altLang="zh-CN" sz="1800" dirty="0">
                <a:solidFill>
                  <a:srgbClr val="CC7832"/>
                </a:solidFill>
              </a:rPr>
              <a:t>by </a:t>
            </a:r>
            <a:r>
              <a:rPr lang="en-US" altLang="zh-CN" sz="1800" i="1" dirty="0"/>
              <a:t>lazy </a:t>
            </a:r>
            <a:r>
              <a:rPr lang="en-US" altLang="zh-CN" sz="1800" b="1" dirty="0"/>
              <a:t>{ </a:t>
            </a:r>
            <a:r>
              <a:rPr lang="en-US" altLang="zh-CN" sz="1800" dirty="0" err="1"/>
              <a:t>findViewById</a:t>
            </a:r>
            <a:r>
              <a:rPr lang="en-US" altLang="zh-CN" sz="1800" dirty="0"/>
              <a:t>(</a:t>
            </a:r>
            <a:r>
              <a:rPr lang="en-US" altLang="zh-CN" sz="1800" dirty="0" err="1"/>
              <a:t>R.id.</a:t>
            </a:r>
            <a:r>
              <a:rPr lang="en-US" altLang="zh-CN" sz="1800" i="1" dirty="0" err="1">
                <a:solidFill>
                  <a:srgbClr val="9876AA"/>
                </a:solidFill>
              </a:rPr>
              <a:t>tv_first</a:t>
            </a:r>
            <a:r>
              <a:rPr lang="en-US" altLang="zh-CN" sz="1800" dirty="0"/>
              <a:t>) </a:t>
            </a:r>
            <a:r>
              <a:rPr lang="en-US" altLang="zh-CN" sz="1800" dirty="0">
                <a:solidFill>
                  <a:srgbClr val="CC7832"/>
                </a:solidFill>
              </a:rPr>
              <a:t>as </a:t>
            </a:r>
            <a:r>
              <a:rPr lang="en-US" altLang="zh-CN" sz="1800" dirty="0" err="1"/>
              <a:t>TextView</a:t>
            </a:r>
            <a:r>
              <a:rPr lang="en-US" altLang="zh-CN" sz="1800" dirty="0"/>
              <a:t> </a:t>
            </a:r>
            <a:r>
              <a:rPr lang="en-US" altLang="zh-CN" sz="1800" b="1" dirty="0"/>
              <a:t>}</a:t>
            </a:r>
            <a:r>
              <a:rPr lang="en-US" altLang="zh-CN" sz="1800" dirty="0"/>
              <a:t/>
            </a:r>
            <a:br>
              <a:rPr lang="en-US" altLang="zh-CN" sz="1800" dirty="0"/>
            </a:br>
            <a:r>
              <a:rPr lang="en-US" altLang="zh-CN" sz="1800" dirty="0"/>
              <a:t>    </a:t>
            </a:r>
            <a:r>
              <a:rPr lang="zh-CN" altLang="en-US" sz="1800" dirty="0"/>
              <a:t>    </a:t>
            </a:r>
            <a:r>
              <a:rPr lang="en-US" altLang="zh-CN" sz="1800" dirty="0">
                <a:solidFill>
                  <a:srgbClr val="CC7832"/>
                </a:solidFill>
              </a:rPr>
              <a:t>override fun </a:t>
            </a:r>
            <a:r>
              <a:rPr lang="en-US" altLang="zh-CN" sz="1800" dirty="0" err="1">
                <a:solidFill>
                  <a:srgbClr val="FFC66D"/>
                </a:solidFill>
              </a:rPr>
              <a:t>onCreate</a:t>
            </a:r>
            <a:r>
              <a:rPr lang="en-US" altLang="zh-CN" sz="1800" dirty="0"/>
              <a:t>(</a:t>
            </a:r>
            <a:r>
              <a:rPr lang="en-US" altLang="zh-CN" sz="1800" dirty="0" err="1"/>
              <a:t>savedInstanceState</a:t>
            </a:r>
            <a:r>
              <a:rPr lang="en-US" altLang="zh-CN" sz="1800" dirty="0"/>
              <a:t>: Bundle?) {</a:t>
            </a:r>
            <a:br>
              <a:rPr lang="en-US" altLang="zh-CN" sz="1800" dirty="0"/>
            </a:br>
            <a:r>
              <a:rPr lang="en-US" altLang="zh-CN" sz="1800" dirty="0"/>
              <a:t>     </a:t>
            </a:r>
            <a:r>
              <a:rPr lang="zh-CN" altLang="en-US" sz="1800" dirty="0"/>
              <a:t>      </a:t>
            </a:r>
            <a:r>
              <a:rPr lang="en-US" altLang="zh-CN" sz="1800" dirty="0"/>
              <a:t>   </a:t>
            </a:r>
            <a:r>
              <a:rPr lang="en-US" altLang="zh-CN" sz="1800" dirty="0" err="1">
                <a:solidFill>
                  <a:srgbClr val="CC7832"/>
                </a:solidFill>
              </a:rPr>
              <a:t>super</a:t>
            </a:r>
            <a:r>
              <a:rPr lang="en-US" altLang="zh-CN" sz="1800" dirty="0" err="1"/>
              <a:t>.onCreate</a:t>
            </a:r>
            <a:r>
              <a:rPr lang="en-US" altLang="zh-CN" sz="1800" dirty="0"/>
              <a:t>(</a:t>
            </a:r>
            <a:r>
              <a:rPr lang="en-US" altLang="zh-CN" sz="1800" dirty="0" err="1"/>
              <a:t>savedInstanceState</a:t>
            </a:r>
            <a:r>
              <a:rPr lang="en-US" altLang="zh-CN" sz="1800" dirty="0"/>
              <a:t>)</a:t>
            </a:r>
            <a:br>
              <a:rPr lang="en-US" altLang="zh-CN" sz="1800" dirty="0"/>
            </a:br>
            <a:r>
              <a:rPr lang="en-US" altLang="zh-CN" sz="1800" dirty="0"/>
              <a:t>      </a:t>
            </a:r>
            <a:r>
              <a:rPr lang="zh-CN" altLang="en-US" sz="1800" dirty="0"/>
              <a:t>      </a:t>
            </a:r>
            <a:r>
              <a:rPr lang="en-US" altLang="zh-CN" sz="1800" dirty="0"/>
              <a:t>  </a:t>
            </a:r>
            <a:r>
              <a:rPr lang="en-US" altLang="zh-CN" sz="1800" dirty="0" err="1"/>
              <a:t>setContentView</a:t>
            </a:r>
            <a:r>
              <a:rPr lang="en-US" altLang="zh-CN" sz="1800" dirty="0"/>
              <a:t>(</a:t>
            </a:r>
            <a:r>
              <a:rPr lang="en-US" altLang="zh-CN" sz="1800" dirty="0" err="1"/>
              <a:t>R.layout.</a:t>
            </a:r>
            <a:r>
              <a:rPr lang="en-US" altLang="zh-CN" sz="1800" i="1" dirty="0" err="1">
                <a:solidFill>
                  <a:srgbClr val="9876AA"/>
                </a:solidFill>
              </a:rPr>
              <a:t>activity_main</a:t>
            </a:r>
            <a:r>
              <a:rPr lang="en-US" altLang="zh-CN" sz="1800" dirty="0"/>
              <a:t>)</a:t>
            </a:r>
            <a:br>
              <a:rPr lang="en-US" altLang="zh-CN" sz="1800" dirty="0"/>
            </a:br>
            <a:r>
              <a:rPr lang="zh-CN" altLang="en-US" sz="1800" dirty="0"/>
              <a:t>    </a:t>
            </a:r>
            <a:r>
              <a:rPr lang="en-US" altLang="zh-CN" sz="1800" dirty="0">
                <a:solidFill>
                  <a:srgbClr val="808080"/>
                </a:solidFill>
              </a:rPr>
              <a:t>//       </a:t>
            </a:r>
            <a:r>
              <a:rPr lang="en-US" altLang="zh-CN" sz="1800" dirty="0" err="1">
                <a:solidFill>
                  <a:srgbClr val="808080"/>
                </a:solidFill>
              </a:rPr>
              <a:t>mFirstTV</a:t>
            </a:r>
            <a:r>
              <a:rPr lang="en-US" altLang="zh-CN" sz="1800" dirty="0">
                <a:solidFill>
                  <a:srgbClr val="808080"/>
                </a:solidFill>
              </a:rPr>
              <a:t> = </a:t>
            </a:r>
            <a:r>
              <a:rPr lang="en-US" altLang="zh-CN" sz="1800" dirty="0" err="1">
                <a:solidFill>
                  <a:srgbClr val="808080"/>
                </a:solidFill>
              </a:rPr>
              <a:t>findViewById</a:t>
            </a:r>
            <a:r>
              <a:rPr lang="en-US" altLang="zh-CN" sz="1800" dirty="0">
                <a:solidFill>
                  <a:srgbClr val="808080"/>
                </a:solidFill>
              </a:rPr>
              <a:t>(</a:t>
            </a:r>
            <a:r>
              <a:rPr lang="en-US" altLang="zh-CN" sz="1800" dirty="0" err="1">
                <a:solidFill>
                  <a:srgbClr val="808080"/>
                </a:solidFill>
              </a:rPr>
              <a:t>R.id.tv_first</a:t>
            </a:r>
            <a:r>
              <a:rPr lang="en-US" altLang="zh-CN" sz="1800" dirty="0">
                <a:solidFill>
                  <a:srgbClr val="808080"/>
                </a:solidFill>
              </a:rPr>
              <a:t>) as </a:t>
            </a:r>
            <a:r>
              <a:rPr lang="en-US" altLang="zh-CN" sz="1800" dirty="0" err="1" smtClean="0">
                <a:solidFill>
                  <a:srgbClr val="808080"/>
                </a:solidFill>
              </a:rPr>
              <a:t>TextView</a:t>
            </a:r>
            <a:r>
              <a:rPr lang="en-US" altLang="zh-CN" sz="1800" dirty="0" smtClean="0">
                <a:solidFill>
                  <a:srgbClr val="808080"/>
                </a:solidFill>
              </a:rPr>
              <a:t/>
            </a:r>
            <a:br>
              <a:rPr lang="en-US" altLang="zh-CN" sz="1800" dirty="0" smtClean="0">
                <a:solidFill>
                  <a:srgbClr val="808080"/>
                </a:solidFill>
              </a:rPr>
            </a:br>
            <a:r>
              <a:rPr lang="en-US" altLang="zh-CN" sz="1800" dirty="0" smtClean="0">
                <a:solidFill>
                  <a:srgbClr val="808080"/>
                </a:solidFill>
              </a:rPr>
              <a:t>	</a:t>
            </a:r>
            <a:r>
              <a:rPr lang="zh-CN" altLang="en-US" sz="1800" dirty="0" smtClean="0">
                <a:solidFill>
                  <a:srgbClr val="808080"/>
                </a:solidFill>
              </a:rPr>
              <a:t>    </a:t>
            </a:r>
            <a:r>
              <a:rPr lang="en-US" altLang="zh-CN" sz="1800" dirty="0" err="1" smtClean="0">
                <a:solidFill>
                  <a:srgbClr val="808080"/>
                </a:solidFill>
              </a:rPr>
              <a:t>mFirstTV.text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“Hello</a:t>
            </a:r>
            <a:r>
              <a:rPr lang="zh-CN" altLang="en-US" sz="1800" dirty="0" smtClean="0">
                <a:solidFill>
                  <a:srgbClr val="808080"/>
                </a:solidFill>
              </a:rPr>
              <a:t> </a:t>
            </a:r>
            <a:r>
              <a:rPr lang="en-US" altLang="zh-CN" sz="1800" dirty="0" err="1" smtClean="0">
                <a:solidFill>
                  <a:srgbClr val="808080"/>
                </a:solidFill>
              </a:rPr>
              <a:t>Kotlin</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在调用时执行</a:t>
            </a:r>
            <a:r>
              <a:rPr lang="en-US" altLang="zh-CN" sz="1800" dirty="0" smtClean="0">
                <a:solidFill>
                  <a:srgbClr val="808080"/>
                </a:solidFill>
              </a:rPr>
              <a:t>by</a:t>
            </a:r>
            <a:r>
              <a:rPr lang="zh-CN" altLang="en-US" sz="1800" dirty="0" smtClean="0">
                <a:solidFill>
                  <a:srgbClr val="808080"/>
                </a:solidFill>
              </a:rPr>
              <a:t> </a:t>
            </a:r>
            <a:r>
              <a:rPr lang="en-US" altLang="zh-CN" sz="1800" dirty="0" smtClean="0">
                <a:solidFill>
                  <a:srgbClr val="808080"/>
                </a:solidFill>
              </a:rPr>
              <a:t>lazy</a:t>
            </a:r>
            <a:r>
              <a:rPr lang="zh-CN" altLang="en-US" sz="1800" dirty="0" smtClean="0">
                <a:solidFill>
                  <a:srgbClr val="808080"/>
                </a:solidFill>
              </a:rPr>
              <a:t>的语句</a:t>
            </a:r>
            <a:r>
              <a:rPr lang="en-US" altLang="zh-CN" sz="1800" dirty="0" smtClean="0">
                <a:solidFill>
                  <a:srgbClr val="808080"/>
                </a:solidFill>
              </a:rPr>
              <a:t>				</a:t>
            </a:r>
            <a:r>
              <a:rPr lang="en-US" altLang="zh-CN" sz="1800" dirty="0">
                <a:solidFill>
                  <a:srgbClr val="808080"/>
                </a:solidFill>
              </a:rPr>
              <a:t/>
            </a:r>
            <a:br>
              <a:rPr lang="en-US" altLang="zh-CN" sz="1800" dirty="0">
                <a:solidFill>
                  <a:srgbClr val="808080"/>
                </a:solidFill>
              </a:rPr>
            </a:br>
            <a:r>
              <a:rPr lang="en-US" altLang="zh-CN" sz="1800" b="1" dirty="0"/>
              <a:t>   </a:t>
            </a:r>
            <a:r>
              <a:rPr lang="zh-CN" altLang="en-US" sz="1800" b="1" dirty="0"/>
              <a:t>     </a:t>
            </a: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smtClean="0"/>
              <a:t>}</a:t>
            </a:r>
          </a:p>
          <a:p>
            <a:r>
              <a:rPr lang="zh-CN" altLang="en-US" sz="1800" dirty="0" smtClean="0"/>
              <a:t>对于可变属性使用</a:t>
            </a:r>
            <a:endParaRPr lang="en-US" altLang="zh-CN" sz="1800" dirty="0" smtClean="0"/>
          </a:p>
          <a:p>
            <a:r>
              <a:rPr lang="en-US" altLang="zh-CN" sz="1800" dirty="0" smtClean="0"/>
              <a:t>by</a:t>
            </a:r>
            <a:r>
              <a:rPr lang="zh-CN" altLang="en-US" sz="1800" dirty="0" smtClean="0"/>
              <a:t> </a:t>
            </a:r>
            <a:r>
              <a:rPr lang="en-US" altLang="zh-CN" sz="1800" dirty="0" err="1" smtClean="0"/>
              <a:t>Delegates.observable</a:t>
            </a:r>
            <a:r>
              <a:rPr lang="en-US" altLang="zh-CN" sz="1800" dirty="0" smtClean="0"/>
              <a:t> ();</a:t>
            </a:r>
            <a:r>
              <a:rPr lang="zh-CN" altLang="en-US" sz="1800" dirty="0" smtClean="0"/>
              <a:t>  可观察的</a:t>
            </a:r>
            <a:r>
              <a:rPr lang="en-US" altLang="zh-CN" sz="1800" dirty="0" smtClean="0"/>
              <a:t>.</a:t>
            </a:r>
            <a:r>
              <a:rPr lang="zh-CN" altLang="en-US" sz="1800" dirty="0" smtClean="0"/>
              <a:t> 当属性有变化时可相应操作或存储值</a:t>
            </a:r>
            <a:endParaRPr lang="en-US" altLang="zh-CN" sz="1800" dirty="0" smtClean="0"/>
          </a:p>
          <a:p>
            <a:r>
              <a:rPr lang="en-US" altLang="zh-CN" sz="1800" dirty="0" smtClean="0"/>
              <a:t>by</a:t>
            </a:r>
            <a:r>
              <a:rPr lang="zh-CN" altLang="en-US" sz="1800" dirty="0" smtClean="0"/>
              <a:t> </a:t>
            </a:r>
            <a:r>
              <a:rPr lang="en-US" altLang="zh-CN" sz="1800" dirty="0" err="1" smtClean="0"/>
              <a:t>Delegates.</a:t>
            </a:r>
            <a:r>
              <a:rPr lang="en-US" altLang="zh-CN" sz="1800" dirty="0" err="1"/>
              <a:t>v</a:t>
            </a:r>
            <a:r>
              <a:rPr lang="en-US" altLang="zh-CN" sz="1800" dirty="0" err="1" smtClean="0"/>
              <a:t>etoable</a:t>
            </a:r>
            <a:r>
              <a:rPr lang="en-US" altLang="zh-CN" sz="1800" dirty="0" smtClean="0"/>
              <a:t> ();</a:t>
            </a:r>
            <a:r>
              <a:rPr lang="zh-CN" altLang="en-US" sz="1800" dirty="0"/>
              <a:t> </a:t>
            </a:r>
            <a:r>
              <a:rPr lang="zh-CN" altLang="en-US" sz="1800" dirty="0" smtClean="0"/>
              <a:t>条件赋值</a:t>
            </a:r>
            <a:r>
              <a:rPr lang="en-US" altLang="zh-CN" sz="1800" dirty="0" smtClean="0"/>
              <a:t>,</a:t>
            </a:r>
            <a:r>
              <a:rPr lang="zh-CN" altLang="en-US" sz="1800" dirty="0" smtClean="0"/>
              <a:t> 可根据初始化值在条件中的判断赋值</a:t>
            </a:r>
            <a:endParaRPr lang="en-US" altLang="zh-CN" sz="1800" dirty="0" smtClean="0"/>
          </a:p>
          <a:p>
            <a:r>
              <a:rPr lang="en-US" altLang="zh-CN" sz="1800" dirty="0" smtClean="0"/>
              <a:t>by</a:t>
            </a:r>
            <a:r>
              <a:rPr lang="zh-CN" altLang="en-US" sz="1800" dirty="0" smtClean="0"/>
              <a:t> </a:t>
            </a:r>
            <a:r>
              <a:rPr lang="en-US" altLang="zh-CN" sz="1800" dirty="0" err="1"/>
              <a:t>Delegates.notNull</a:t>
            </a:r>
            <a:r>
              <a:rPr lang="en-US" altLang="zh-CN" sz="1800" dirty="0"/>
              <a:t>&lt;</a:t>
            </a:r>
            <a:r>
              <a:rPr lang="zh-CN" altLang="en-US" sz="1800" dirty="0"/>
              <a:t>泛型</a:t>
            </a:r>
            <a:r>
              <a:rPr lang="en-US" altLang="zh-CN" sz="1800" dirty="0"/>
              <a:t>&gt;();</a:t>
            </a:r>
            <a:r>
              <a:rPr lang="zh-CN" altLang="en-US" sz="1800" dirty="0"/>
              <a:t> </a:t>
            </a:r>
            <a:r>
              <a:rPr lang="zh-CN" altLang="en-US" sz="1800" dirty="0" smtClean="0"/>
              <a:t>可为空但获取时必然不空</a:t>
            </a:r>
            <a:endParaRPr lang="en-US" altLang="zh-CN" sz="1800" dirty="0"/>
          </a:p>
          <a:p>
            <a:endParaRPr lang="en-US" altLang="zh-CN" sz="1800" dirty="0"/>
          </a:p>
          <a:p>
            <a:endParaRPr lang="en-US" altLang="zh-CN" sz="1800" dirty="0"/>
          </a:p>
          <a:p>
            <a:endParaRPr lang="en-US" altLang="zh-CN" sz="200" dirty="0"/>
          </a:p>
          <a:p>
            <a:endParaRPr lang="zh-CN" altLang="en-US" sz="20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2 Map</a:t>
            </a:r>
            <a:r>
              <a:rPr lang="zh-CN" altLang="en-US" sz="2800" dirty="0" smtClean="0"/>
              <a:t> </a:t>
            </a:r>
            <a:r>
              <a:rPr lang="zh-CN" altLang="en-US" sz="2800" dirty="0" smtClean="0"/>
              <a:t>映射值的属性委托</a:t>
            </a:r>
            <a:endParaRPr lang="zh-CN" altLang="en-US" sz="2800" dirty="0"/>
          </a:p>
        </p:txBody>
      </p:sp>
      <p:sp>
        <p:nvSpPr>
          <p:cNvPr id="3" name="内容占位符 2"/>
          <p:cNvSpPr>
            <a:spLocks noGrp="1"/>
          </p:cNvSpPr>
          <p:nvPr>
            <p:ph idx="1"/>
          </p:nvPr>
        </p:nvSpPr>
        <p:spPr>
          <a:xfrm>
            <a:off x="457200" y="908720"/>
            <a:ext cx="8229600" cy="5688632"/>
          </a:xfrm>
        </p:spPr>
        <p:txBody>
          <a:bodyPr>
            <a:normAutofit/>
          </a:bodyPr>
          <a:lstStyle/>
          <a:p>
            <a:r>
              <a:rPr lang="zh-CN" altLang="en-US" sz="1800" dirty="0" smtClean="0"/>
              <a:t>假设有这样一个</a:t>
            </a:r>
            <a:r>
              <a:rPr lang="en-US" altLang="zh-CN" sz="1800" dirty="0" smtClean="0"/>
              <a:t>map</a:t>
            </a:r>
          </a:p>
          <a:p>
            <a:r>
              <a:rPr lang="mr-IN" altLang="zh-CN" sz="1800" dirty="0" err="1">
                <a:solidFill>
                  <a:srgbClr val="CC7832"/>
                </a:solidFill>
              </a:rPr>
              <a:t>var</a:t>
            </a:r>
            <a:r>
              <a:rPr lang="mr-IN" altLang="zh-CN" sz="1800" dirty="0">
                <a:solidFill>
                  <a:srgbClr val="CC7832"/>
                </a:solidFill>
              </a:rPr>
              <a:t> </a:t>
            </a:r>
            <a:r>
              <a:rPr lang="mr-IN" altLang="zh-CN" sz="1800" dirty="0" err="1">
                <a:solidFill>
                  <a:srgbClr val="9876AA"/>
                </a:solidFill>
              </a:rPr>
              <a:t>map</a:t>
            </a:r>
            <a:r>
              <a:rPr lang="mr-IN" altLang="zh-CN" sz="1800" dirty="0">
                <a:solidFill>
                  <a:srgbClr val="9876AA"/>
                </a:solidFill>
              </a:rPr>
              <a:t> </a:t>
            </a:r>
            <a:r>
              <a:rPr lang="mr-IN" altLang="zh-CN" sz="1800" dirty="0"/>
              <a:t>= </a:t>
            </a:r>
            <a:r>
              <a:rPr lang="mr-IN" altLang="zh-CN" sz="1800" i="1" dirty="0" err="1"/>
              <a:t>mapOf</a:t>
            </a:r>
            <a:r>
              <a:rPr lang="mr-IN" altLang="zh-CN" sz="1800" dirty="0"/>
              <a:t>&lt;</a:t>
            </a:r>
            <a:r>
              <a:rPr lang="mr-IN" altLang="zh-CN" sz="1800" dirty="0" err="1"/>
              <a:t>String</a:t>
            </a:r>
            <a:r>
              <a:rPr lang="mr-IN" altLang="zh-CN" sz="1800" dirty="0">
                <a:solidFill>
                  <a:srgbClr val="CC7832"/>
                </a:solidFill>
              </a:rPr>
              <a:t>, </a:t>
            </a:r>
            <a:r>
              <a:rPr lang="mr-IN" altLang="zh-CN" sz="1800" dirty="0" err="1"/>
              <a:t>Any</a:t>
            </a:r>
            <a:r>
              <a:rPr lang="mr-IN" altLang="zh-CN" sz="1800" dirty="0"/>
              <a:t>?&gt;(</a:t>
            </a:r>
            <a:br>
              <a:rPr lang="mr-IN" altLang="zh-CN" sz="1800" dirty="0"/>
            </a:br>
            <a:r>
              <a:rPr lang="mr-IN" altLang="zh-CN" sz="1800" dirty="0"/>
              <a:t>        </a:t>
            </a:r>
            <a:r>
              <a:rPr lang="mr-IN" altLang="zh-CN" sz="1800" dirty="0">
                <a:solidFill>
                  <a:srgbClr val="6A8759"/>
                </a:solidFill>
              </a:rPr>
              <a:t>"</a:t>
            </a:r>
            <a:r>
              <a:rPr lang="mr-IN" altLang="zh-CN" sz="1800" dirty="0" err="1">
                <a:solidFill>
                  <a:srgbClr val="6A8759"/>
                </a:solidFill>
              </a:rPr>
              <a:t>width</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1080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height</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720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dp</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240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deviceName</a:t>
            </a:r>
            <a:r>
              <a:rPr lang="mr-IN" altLang="zh-CN" sz="1800" dirty="0">
                <a:solidFill>
                  <a:srgbClr val="6A8759"/>
                </a:solidFill>
              </a:rPr>
              <a:t>" </a:t>
            </a:r>
            <a:r>
              <a:rPr lang="mr-IN" altLang="zh-CN" sz="1800" i="1" dirty="0">
                <a:solidFill>
                  <a:srgbClr val="FFC66D"/>
                </a:solidFill>
              </a:rPr>
              <a:t>to </a:t>
            </a:r>
            <a:r>
              <a:rPr lang="mr-IN" altLang="zh-CN" sz="1800" dirty="0">
                <a:solidFill>
                  <a:srgbClr val="6A8759"/>
                </a:solidFill>
              </a:rPr>
              <a:t>"</a:t>
            </a:r>
            <a:r>
              <a:rPr lang="mr-IN" altLang="zh-CN" sz="1800" dirty="0" err="1">
                <a:solidFill>
                  <a:srgbClr val="6A8759"/>
                </a:solidFill>
              </a:rPr>
              <a:t>mydevice</a:t>
            </a:r>
            <a:r>
              <a:rPr lang="mr-IN" altLang="zh-CN" sz="1800" dirty="0">
                <a:solidFill>
                  <a:srgbClr val="6A8759"/>
                </a:solidFill>
              </a:rPr>
              <a:t>"</a:t>
            </a:r>
            <a:br>
              <a:rPr lang="mr-IN" altLang="zh-CN" sz="1800" dirty="0">
                <a:solidFill>
                  <a:srgbClr val="6A8759"/>
                </a:solidFill>
              </a:rPr>
            </a:br>
            <a:r>
              <a:rPr lang="mr-IN" altLang="zh-CN" sz="1800" dirty="0" smtClean="0"/>
              <a:t>)</a:t>
            </a:r>
            <a:endParaRPr lang="en-US" altLang="zh-CN" sz="1800" dirty="0"/>
          </a:p>
          <a:p>
            <a:r>
              <a:rPr lang="zh-CN" altLang="en-US" sz="1800" dirty="0" smtClean="0"/>
              <a:t>我们可以直接根据这个</a:t>
            </a:r>
            <a:r>
              <a:rPr lang="en-US" altLang="zh-CN" sz="1800" dirty="0" smtClean="0"/>
              <a:t>map</a:t>
            </a:r>
            <a:r>
              <a:rPr lang="zh-CN" altLang="en-US" sz="1800" dirty="0" smtClean="0"/>
              <a:t>写一个对应的类</a:t>
            </a:r>
            <a:r>
              <a:rPr lang="en-US" altLang="zh-CN" sz="1800" dirty="0" smtClean="0"/>
              <a:t>,</a:t>
            </a:r>
            <a:r>
              <a:rPr lang="zh-CN" altLang="en-US" sz="1800" dirty="0" smtClean="0"/>
              <a:t> 同事可以以此</a:t>
            </a:r>
            <a:r>
              <a:rPr lang="en-US" altLang="zh-CN" sz="1800" dirty="0" smtClean="0"/>
              <a:t>map</a:t>
            </a:r>
            <a:r>
              <a:rPr lang="zh-CN" altLang="en-US" sz="1800" dirty="0" smtClean="0"/>
              <a:t>做映射生成这个类的实例</a:t>
            </a:r>
            <a:endParaRPr lang="en-US" altLang="zh-CN" sz="1800" dirty="0" smtClean="0"/>
          </a:p>
          <a:p>
            <a:r>
              <a:rPr lang="en-US" altLang="zh-CN" sz="1800" dirty="0">
                <a:solidFill>
                  <a:srgbClr val="CC7832"/>
                </a:solidFill>
              </a:rPr>
              <a:t>class </a:t>
            </a:r>
            <a:r>
              <a:rPr lang="en-US" altLang="zh-CN" sz="1800" dirty="0" err="1"/>
              <a:t>MapTest</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mapParam</a:t>
            </a:r>
            <a:r>
              <a:rPr lang="en-US" altLang="zh-CN" sz="1800" dirty="0"/>
              <a:t>: Map&lt;String</a:t>
            </a:r>
            <a:r>
              <a:rPr lang="en-US" altLang="zh-CN" sz="1800" dirty="0">
                <a:solidFill>
                  <a:srgbClr val="CC7832"/>
                </a:solidFill>
              </a:rPr>
              <a:t>, </a:t>
            </a:r>
            <a:r>
              <a:rPr lang="en-US" altLang="zh-CN" sz="1800" dirty="0"/>
              <a:t>Any?&gt;){</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width</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height</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dp</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deviceName</a:t>
            </a:r>
            <a:r>
              <a:rPr lang="en-US" altLang="zh-CN" sz="1800" dirty="0" err="1"/>
              <a:t>:String</a:t>
            </a:r>
            <a:r>
              <a:rPr lang="en-US" altLang="zh-CN" sz="1800" dirty="0"/>
              <a:t> </a:t>
            </a:r>
            <a:r>
              <a:rPr lang="en-US" altLang="zh-CN" sz="1800" dirty="0">
                <a:solidFill>
                  <a:srgbClr val="CC7832"/>
                </a:solidFill>
              </a:rPr>
              <a:t>by </a:t>
            </a:r>
            <a:r>
              <a:rPr lang="en-US" altLang="zh-CN" sz="1800" dirty="0" err="1" smtClean="0">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smtClean="0"/>
              <a:t>}</a:t>
            </a:r>
          </a:p>
          <a:p>
            <a:r>
              <a:rPr lang="zh-CN" altLang="en-US" sz="1800" dirty="0" smtClean="0"/>
              <a:t>于是就可以讲</a:t>
            </a:r>
            <a:r>
              <a:rPr lang="en-US" altLang="zh-CN" sz="1800" dirty="0" err="1" smtClean="0"/>
              <a:t>json</a:t>
            </a:r>
            <a:r>
              <a:rPr lang="zh-CN" altLang="en-US" sz="1800" dirty="0" smtClean="0"/>
              <a:t>转化的</a:t>
            </a:r>
            <a:r>
              <a:rPr lang="en-US" altLang="zh-CN" sz="1800" dirty="0" smtClean="0"/>
              <a:t>map</a:t>
            </a:r>
            <a:r>
              <a:rPr lang="zh-CN" altLang="en-US" sz="1800" dirty="0" smtClean="0"/>
              <a:t>直接传入类里</a:t>
            </a:r>
            <a:r>
              <a:rPr lang="en-US" altLang="zh-CN" sz="1800" dirty="0" smtClean="0"/>
              <a:t>,</a:t>
            </a:r>
            <a:r>
              <a:rPr lang="zh-CN" altLang="en-US" sz="1800" dirty="0" smtClean="0"/>
              <a:t> 生成相应类实例</a:t>
            </a:r>
            <a:r>
              <a:rPr lang="en-US" altLang="zh-CN" sz="1800" dirty="0" smtClean="0"/>
              <a:t>,</a:t>
            </a:r>
            <a:r>
              <a:rPr lang="zh-CN" altLang="en-US" sz="1800" dirty="0" smtClean="0"/>
              <a:t> 注意这里</a:t>
            </a:r>
            <a:r>
              <a:rPr lang="en-US" altLang="zh-CN" sz="1800" dirty="0" err="1" smtClean="0"/>
              <a:t>var</a:t>
            </a:r>
            <a:r>
              <a:rPr lang="zh-CN" altLang="en-US" sz="1800" dirty="0" smtClean="0"/>
              <a:t> </a:t>
            </a:r>
            <a:r>
              <a:rPr lang="en-US" altLang="zh-CN" sz="1800" dirty="0" err="1" smtClean="0"/>
              <a:t>mapParam</a:t>
            </a:r>
            <a:r>
              <a:rPr lang="zh-CN" altLang="en-US" sz="1800" dirty="0" smtClean="0"/>
              <a:t>带着</a:t>
            </a:r>
            <a:r>
              <a:rPr lang="en-US" altLang="zh-CN" sz="1800" dirty="0" err="1" smtClean="0"/>
              <a:t>var</a:t>
            </a:r>
            <a:r>
              <a:rPr lang="zh-CN" altLang="en-US" sz="1800" dirty="0" smtClean="0"/>
              <a:t>就是</a:t>
            </a:r>
            <a:r>
              <a:rPr lang="en-US" altLang="zh-CN" sz="1800" dirty="0" err="1" smtClean="0"/>
              <a:t>MapTest</a:t>
            </a:r>
            <a:r>
              <a:rPr lang="zh-CN" altLang="en-US" sz="1800" dirty="0" smtClean="0"/>
              <a:t>的属性</a:t>
            </a:r>
            <a:r>
              <a:rPr lang="en-US" altLang="zh-CN" sz="1800" dirty="0" smtClean="0"/>
              <a:t>,</a:t>
            </a:r>
            <a:r>
              <a:rPr lang="zh-CN" altLang="en-US" sz="1800" dirty="0" smtClean="0"/>
              <a:t> 否则只是一个参数而已</a:t>
            </a: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746648" cy="346050"/>
          </a:xfrm>
        </p:spPr>
        <p:txBody>
          <a:bodyPr>
            <a:normAutofit fontScale="90000"/>
          </a:bodyPr>
          <a:lstStyle/>
          <a:p>
            <a:pPr algn="l"/>
            <a:r>
              <a:rPr lang="en-US" altLang="zh-CN" sz="2800" dirty="0" smtClean="0"/>
              <a:t>3 </a:t>
            </a:r>
            <a:r>
              <a:rPr lang="zh-CN" altLang="en-US" sz="2800" dirty="0" smtClean="0"/>
              <a:t>自定义</a:t>
            </a:r>
            <a:r>
              <a:rPr lang="zh-CN" altLang="en-US" sz="2800" dirty="0" smtClean="0"/>
              <a:t>委托</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smtClean="0"/>
              <a:t>ReadOnlyProperty</a:t>
            </a:r>
            <a:r>
              <a:rPr lang="zh-CN" altLang="en-US" sz="1800" dirty="0" smtClean="0"/>
              <a:t>和 </a:t>
            </a:r>
            <a:r>
              <a:rPr lang="en-US" altLang="zh-CN" sz="1800" dirty="0" err="1"/>
              <a:t>ReadWriteProperty</a:t>
            </a:r>
            <a:r>
              <a:rPr lang="en-US" altLang="zh-CN" sz="1800" dirty="0"/>
              <a:t> </a:t>
            </a:r>
          </a:p>
          <a:p>
            <a:r>
              <a:rPr lang="zh-CN" altLang="en-US" sz="1800" dirty="0" smtClean="0"/>
              <a:t>自己实现自定义委托则要实现以上两个接口</a:t>
            </a:r>
            <a:r>
              <a:rPr lang="en-US" altLang="zh-CN" sz="1800" dirty="0" smtClean="0"/>
              <a:t>,</a:t>
            </a:r>
            <a:r>
              <a:rPr lang="zh-CN" altLang="en-US" sz="1800" dirty="0" smtClean="0"/>
              <a:t> </a:t>
            </a:r>
            <a:r>
              <a:rPr lang="zh-CN" altLang="en-US" sz="1800" dirty="0"/>
              <a:t> </a:t>
            </a:r>
            <a:r>
              <a:rPr lang="zh-CN" altLang="en-US" sz="1800" dirty="0" smtClean="0"/>
              <a:t>使用哪个取决于变量是</a:t>
            </a:r>
            <a:r>
              <a:rPr lang="en-US" altLang="zh-CN" sz="1800" dirty="0" err="1" smtClean="0"/>
              <a:t>var</a:t>
            </a:r>
            <a:r>
              <a:rPr lang="zh-CN" altLang="en-US" sz="1800" dirty="0" smtClean="0"/>
              <a:t>还是</a:t>
            </a:r>
            <a:r>
              <a:rPr lang="en-US" altLang="zh-CN" sz="1800" dirty="0" err="1" smtClean="0"/>
              <a:t>val</a:t>
            </a:r>
            <a:endParaRPr lang="en-US" altLang="zh-CN" sz="1800" dirty="0" smtClean="0"/>
          </a:p>
          <a:p>
            <a:r>
              <a:rPr lang="en-US" altLang="zh-CN" sz="1800" dirty="0">
                <a:solidFill>
                  <a:srgbClr val="CC7832"/>
                </a:solidFill>
              </a:rPr>
              <a:t>private class </a:t>
            </a:r>
            <a:r>
              <a:rPr lang="en-US" altLang="zh-CN" sz="1800" dirty="0" err="1"/>
              <a:t>MyDelegates</a:t>
            </a:r>
            <a:r>
              <a:rPr lang="en-US" altLang="zh-CN" sz="1800" dirty="0"/>
              <a:t>&lt;</a:t>
            </a:r>
            <a:r>
              <a:rPr lang="en-US" altLang="zh-CN" sz="1800" dirty="0">
                <a:solidFill>
                  <a:srgbClr val="20999D"/>
                </a:solidFill>
              </a:rPr>
              <a:t>T</a:t>
            </a:r>
            <a:r>
              <a:rPr lang="en-US" altLang="zh-CN" sz="1800" dirty="0"/>
              <a:t>&gt;</a:t>
            </a:r>
            <a:r>
              <a:rPr lang="en-US" altLang="zh-CN" sz="1800" dirty="0">
                <a:solidFill>
                  <a:srgbClr val="808080"/>
                </a:solidFill>
              </a:rPr>
              <a:t>() </a:t>
            </a: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getValue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a:t>KProperty</a:t>
            </a:r>
            <a:r>
              <a:rPr lang="en-US" altLang="zh-CN" sz="1800" dirty="0"/>
              <a:t>&lt;*&gt;): </a:t>
            </a:r>
            <a:r>
              <a:rPr lang="en-US" altLang="zh-CN" sz="1800" dirty="0">
                <a:solidFill>
                  <a:srgbClr val="20999D"/>
                </a:solidFill>
              </a:rPr>
              <a:t>T </a:t>
            </a:r>
            <a:r>
              <a:rPr lang="en-US" altLang="zh-CN" sz="1800" dirty="0" smtClean="0"/>
              <a:t>{</a:t>
            </a:r>
            <a:r>
              <a:rPr lang="mr-IN" altLang="zh-CN" sz="1800" dirty="0" smtClean="0"/>
              <a:t>…</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setValue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smtClean="0"/>
              <a:t>KProperty</a:t>
            </a:r>
            <a:r>
              <a:rPr lang="en-US" altLang="zh-CN" sz="1800" dirty="0" smtClean="0"/>
              <a:t>&lt;*&gt;</a:t>
            </a:r>
            <a:r>
              <a:rPr lang="en-US" altLang="zh-CN" sz="1800" dirty="0" smtClean="0">
                <a:solidFill>
                  <a:srgbClr val="CC7832"/>
                </a:solidFill>
              </a:rPr>
              <a:t>, </a:t>
            </a:r>
            <a:r>
              <a:rPr lang="en-US" altLang="zh-CN" sz="1800" dirty="0"/>
              <a:t>value: </a:t>
            </a:r>
            <a:r>
              <a:rPr lang="en-US" altLang="zh-CN" sz="1800" dirty="0">
                <a:solidFill>
                  <a:srgbClr val="20999D"/>
                </a:solidFill>
              </a:rPr>
              <a:t>T</a:t>
            </a:r>
            <a:r>
              <a:rPr lang="en-US" altLang="zh-CN" sz="1800" dirty="0"/>
              <a:t>) </a:t>
            </a:r>
            <a:r>
              <a:rPr lang="en-US" altLang="zh-CN" sz="1800" dirty="0" smtClean="0"/>
              <a:t>{</a:t>
            </a:r>
            <a:r>
              <a:rPr lang="mr-IN" altLang="zh-CN" sz="1800" dirty="0" smtClean="0"/>
              <a:t>…</a:t>
            </a:r>
            <a:r>
              <a:rPr lang="en-US" altLang="zh-CN" sz="1800" dirty="0" smtClean="0"/>
              <a:t>}</a:t>
            </a:r>
          </a:p>
          <a:p>
            <a:r>
              <a:rPr lang="en-US" altLang="zh-CN" sz="1800" dirty="0" smtClean="0"/>
              <a:t>}</a:t>
            </a:r>
          </a:p>
          <a:p>
            <a:r>
              <a:rPr lang="zh-CN" altLang="en-US" sz="1800" dirty="0" smtClean="0"/>
              <a:t>定义</a:t>
            </a:r>
            <a:r>
              <a:rPr lang="zh-CN" altLang="en-US" sz="1800" dirty="0"/>
              <a:t>一个</a:t>
            </a:r>
            <a:r>
              <a:rPr lang="en-US" altLang="zh-CN" sz="1800" dirty="0" smtClean="0"/>
              <a:t>object</a:t>
            </a:r>
            <a:r>
              <a:rPr lang="en-US" altLang="zh-CN" sz="1800" dirty="0"/>
              <a:t/>
            </a:r>
            <a:br>
              <a:rPr lang="en-US" altLang="zh-CN" sz="1800" dirty="0"/>
            </a:br>
            <a:r>
              <a:rPr lang="en-US" altLang="zh-CN" sz="1800" dirty="0">
                <a:solidFill>
                  <a:srgbClr val="CC7832"/>
                </a:solidFill>
              </a:rPr>
              <a:t>object </a:t>
            </a:r>
            <a:r>
              <a:rPr lang="en-US" altLang="zh-CN" sz="1800" dirty="0" err="1"/>
              <a:t>DelegatesExt</a:t>
            </a:r>
            <a:r>
              <a:rPr lang="en-US" altLang="zh-CN" sz="1800" dirty="0"/>
              <a:t>{</a:t>
            </a:r>
            <a:br>
              <a:rPr lang="en-US" altLang="zh-CN" sz="1800" dirty="0"/>
            </a:br>
            <a:r>
              <a:rPr lang="en-US" altLang="zh-CN" sz="1800" dirty="0"/>
              <a:t>    </a:t>
            </a:r>
            <a:r>
              <a:rPr lang="en-US" altLang="zh-CN" sz="1800" dirty="0">
                <a:solidFill>
                  <a:srgbClr val="CC7832"/>
                </a:solidFill>
              </a:rPr>
              <a:t>fun </a:t>
            </a:r>
            <a:r>
              <a:rPr lang="en-US" altLang="zh-CN" sz="1800" dirty="0"/>
              <a:t>&lt;</a:t>
            </a:r>
            <a:r>
              <a:rPr lang="en-US" altLang="zh-CN" sz="1800" dirty="0">
                <a:solidFill>
                  <a:srgbClr val="20999D"/>
                </a:solidFill>
              </a:rPr>
              <a:t>T</a:t>
            </a:r>
            <a:r>
              <a:rPr lang="en-US" altLang="zh-CN" sz="1800" dirty="0"/>
              <a:t>&gt; </a:t>
            </a:r>
            <a:r>
              <a:rPr lang="en-US" altLang="zh-CN" sz="1800" dirty="0" err="1">
                <a:solidFill>
                  <a:srgbClr val="FFC66D"/>
                </a:solidFill>
              </a:rPr>
              <a:t>delegateMy</a:t>
            </a:r>
            <a:r>
              <a:rPr lang="en-US" altLang="zh-CN" sz="1800" dirty="0"/>
              <a:t>() :</a:t>
            </a:r>
            <a:br>
              <a:rPr lang="en-US" altLang="zh-CN" sz="1800" dirty="0"/>
            </a:b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 </a:t>
            </a:r>
            <a:r>
              <a:rPr lang="en-US" altLang="zh-CN" sz="1800" dirty="0" err="1"/>
              <a:t>MyDelegates</a:t>
            </a:r>
            <a:r>
              <a:rPr lang="en-US" altLang="zh-CN" sz="1800" dirty="0"/>
              <a:t>()</a:t>
            </a:r>
            <a:br>
              <a:rPr lang="en-US" altLang="zh-CN" sz="1800" dirty="0"/>
            </a:br>
            <a:r>
              <a:rPr lang="en-US" altLang="zh-CN" sz="1800" dirty="0"/>
              <a:t/>
            </a:r>
            <a:br>
              <a:rPr lang="en-US" altLang="zh-CN" sz="1800" dirty="0"/>
            </a:br>
            <a:r>
              <a:rPr lang="en-US" altLang="zh-CN" sz="1800" dirty="0" smtClean="0"/>
              <a:t>}</a:t>
            </a:r>
          </a:p>
          <a:p>
            <a:r>
              <a:rPr lang="zh-CN" altLang="en-US" sz="1800" dirty="0" smtClean="0"/>
              <a:t>这样就可以使用这个自定义委托了</a:t>
            </a:r>
            <a:r>
              <a:rPr lang="en-US" altLang="zh-CN" sz="1800" dirty="0" smtClean="0"/>
              <a:t>.</a:t>
            </a:r>
            <a:r>
              <a:rPr lang="zh-CN" altLang="en-US" sz="1800" dirty="0" smtClean="0"/>
              <a:t> 我们可以在</a:t>
            </a:r>
            <a:r>
              <a:rPr lang="en-US" altLang="zh-CN" sz="1800" dirty="0" err="1" smtClean="0"/>
              <a:t>getValue</a:t>
            </a:r>
            <a:r>
              <a:rPr lang="zh-CN" altLang="en-US" sz="1800" dirty="0" smtClean="0"/>
              <a:t>和</a:t>
            </a:r>
            <a:r>
              <a:rPr lang="en-US" altLang="zh-CN" sz="1800" dirty="0" err="1" smtClean="0"/>
              <a:t>setValue</a:t>
            </a:r>
            <a:r>
              <a:rPr lang="zh-CN" altLang="en-US" sz="1800" dirty="0" smtClean="0"/>
              <a:t>方法里面自定义赋值的操作</a:t>
            </a:r>
            <a:r>
              <a:rPr lang="en-US" altLang="zh-CN" sz="1800" dirty="0" smtClean="0"/>
              <a:t>,</a:t>
            </a:r>
            <a:r>
              <a:rPr lang="zh-CN" altLang="en-US" sz="1800" dirty="0" smtClean="0"/>
              <a:t> 基本上是对</a:t>
            </a:r>
            <a:r>
              <a:rPr lang="en-US" altLang="zh-CN" sz="1800" dirty="0" err="1"/>
              <a:t>Delegates.vetoable</a:t>
            </a:r>
            <a:r>
              <a:rPr lang="en-US" altLang="zh-CN" sz="1800" dirty="0"/>
              <a:t> </a:t>
            </a:r>
            <a:r>
              <a:rPr lang="en-US" altLang="zh-CN" sz="1800" dirty="0" smtClean="0"/>
              <a:t>()</a:t>
            </a:r>
            <a:r>
              <a:rPr lang="zh-CN" altLang="en-US" sz="1800" dirty="0" smtClean="0"/>
              <a:t>的</a:t>
            </a:r>
            <a:r>
              <a:rPr lang="zh-CN" altLang="en-US" sz="1800" smtClean="0"/>
              <a:t>一个扩展</a:t>
            </a: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924944"/>
            <a:ext cx="8229600" cy="1143000"/>
          </a:xfrm>
        </p:spPr>
        <p:txBody>
          <a:bodyPr/>
          <a:lstStyle/>
          <a:p>
            <a:r>
              <a:rPr lang="zh-CN" altLang="en-US" dirty="0" smtClean="0"/>
              <a:t>六</a:t>
            </a:r>
            <a:r>
              <a:rPr lang="en-US" altLang="zh-CN" dirty="0" smtClean="0"/>
              <a:t>	</a:t>
            </a:r>
            <a:r>
              <a:rPr lang="zh-CN" altLang="en-US" dirty="0" smtClean="0"/>
              <a:t>集合</a:t>
            </a:r>
            <a:r>
              <a:rPr lang="zh-CN" altLang="en-US" dirty="0"/>
              <a:t>和及其操作</a:t>
            </a:r>
            <a:endParaRPr kumimoji="1" lang="zh-CN" altLang="en-US" dirty="0"/>
          </a:p>
        </p:txBody>
      </p:sp>
    </p:spTree>
    <p:extLst>
      <p:ext uri="{BB962C8B-B14F-4D97-AF65-F5344CB8AC3E}">
        <p14:creationId xmlns:p14="http://schemas.microsoft.com/office/powerpoint/2010/main" val="225300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a:t>
            </a:r>
            <a:r>
              <a:rPr lang="zh-CN" altLang="en-US" sz="2400" dirty="0" smtClean="0"/>
              <a:t>和及其操作</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pPr marL="138113" indent="0">
              <a:buNone/>
            </a:pPr>
            <a:r>
              <a:rPr lang="zh-CN" altLang="en-US" sz="1800" dirty="0"/>
              <a:t>在</a:t>
            </a:r>
            <a:r>
              <a:rPr lang="en-US" altLang="zh-CN" sz="1800" dirty="0" err="1"/>
              <a:t>Kotlin</a:t>
            </a:r>
            <a:r>
              <a:rPr lang="zh-CN" altLang="en-US" sz="1800" dirty="0"/>
              <a:t>中，明确的区分了可变和只读的集合</a:t>
            </a:r>
            <a:r>
              <a:rPr lang="en-US" altLang="zh-CN" sz="1800" dirty="0"/>
              <a:t>(list, set, map</a:t>
            </a:r>
            <a:r>
              <a:rPr lang="zh-CN" altLang="en-US" sz="1800" dirty="0"/>
              <a:t>等</a:t>
            </a:r>
            <a:r>
              <a:rPr lang="en-US" altLang="zh-CN" sz="1800" dirty="0"/>
              <a:t>)</a:t>
            </a:r>
            <a:r>
              <a:rPr lang="zh-CN" altLang="en-US" sz="1800" dirty="0"/>
              <a:t>，明确的确定了集合的可读性，有助于良好的编码，以及便于</a:t>
            </a:r>
            <a:r>
              <a:rPr lang="en-US" altLang="zh-CN" sz="1800" dirty="0"/>
              <a:t>Bug</a:t>
            </a:r>
            <a:r>
              <a:rPr lang="zh-CN" altLang="en-US" sz="1800" dirty="0"/>
              <a:t>的规避</a:t>
            </a:r>
            <a:r>
              <a:rPr lang="zh-CN" altLang="en-US" sz="1800" dirty="0" smtClean="0"/>
              <a:t>。</a:t>
            </a:r>
            <a:endParaRPr lang="en-US" altLang="zh-CN" sz="1800" dirty="0">
              <a:latin typeface="font000000001f66afb4" charset="0"/>
            </a:endParaRPr>
          </a:p>
          <a:p>
            <a:pPr marL="539750" indent="-357188"/>
            <a:r>
              <a:rPr lang="en-US" altLang="zh-CN" sz="1800" dirty="0" err="1" smtClean="0">
                <a:latin typeface="font000000001f66afb4" charset="0"/>
              </a:rPr>
              <a:t>Iterable</a:t>
            </a:r>
            <a:r>
              <a:rPr lang="en-US" altLang="zh-CN" sz="1800" dirty="0" smtClean="0">
                <a:latin typeface="font000000001f66afb4" charset="0"/>
              </a:rPr>
              <a:t>:</a:t>
            </a:r>
            <a:r>
              <a:rPr lang="zh-CN" altLang="en-US" sz="1800" dirty="0" smtClean="0">
                <a:latin typeface="font000000001f66afb4" charset="0"/>
              </a:rPr>
              <a:t>父类。所有我们可以遍历一系列的都是实现这个接口。</a:t>
            </a:r>
            <a:endParaRPr lang="en-US" altLang="zh-CN" sz="1800" dirty="0" smtClean="0">
              <a:latin typeface="font000000001f66afb4" charset="0"/>
            </a:endParaRPr>
          </a:p>
          <a:p>
            <a:pPr marL="539750" indent="-357188"/>
            <a:r>
              <a:rPr lang="en-US" altLang="zh-CN" sz="1800" dirty="0" err="1" smtClean="0">
                <a:latin typeface="font000000001f66afb9" charset="0"/>
              </a:rPr>
              <a:t>MutableIterable</a:t>
            </a:r>
            <a:r>
              <a:rPr lang="en-US" altLang="zh-CN" sz="1800" dirty="0" smtClean="0">
                <a:latin typeface="font000000001f66afb4" charset="0"/>
              </a:rPr>
              <a:t>:</a:t>
            </a:r>
            <a:r>
              <a:rPr lang="zh-CN" altLang="en-US" sz="1800" dirty="0" smtClean="0">
                <a:latin typeface="font000000001f66afb4" charset="0"/>
              </a:rPr>
              <a:t>一个支持遍历的同时可以执行删除的</a:t>
            </a:r>
            <a:r>
              <a:rPr lang="en-US" altLang="zh-CN" sz="1800" dirty="0" err="1" smtClean="0">
                <a:latin typeface="font000000001f66afb4" charset="0"/>
              </a:rPr>
              <a:t>Iterables</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Collection</a:t>
            </a:r>
            <a:r>
              <a:rPr lang="en-US" altLang="zh-CN" sz="1800" dirty="0" smtClean="0">
                <a:latin typeface="font000000001f66afb4" charset="0"/>
              </a:rPr>
              <a:t>:</a:t>
            </a:r>
            <a:r>
              <a:rPr lang="zh-CN" altLang="en-US" sz="1800" dirty="0" smtClean="0">
                <a:latin typeface="font000000001f66afb4" charset="0"/>
              </a:rPr>
              <a:t>这个类相是一个范性集合。我们通过函数访问可以返回集合的 </a:t>
            </a:r>
            <a:r>
              <a:rPr lang="en-US" altLang="zh-CN" sz="1800" dirty="0" smtClean="0">
                <a:latin typeface="font000000001f66afb4" charset="0"/>
              </a:rPr>
              <a:t>size</a:t>
            </a:r>
            <a:r>
              <a:rPr lang="zh-CN" altLang="en-US" sz="1800" dirty="0" smtClean="0">
                <a:latin typeface="font000000001f66afb4" charset="0"/>
              </a:rPr>
              <a:t>、是否为空、是否包含一个或者一些</a:t>
            </a:r>
            <a:r>
              <a:rPr lang="en-US" altLang="zh-CN" sz="1800" dirty="0" smtClean="0">
                <a:latin typeface="font000000001f66afb4" charset="0"/>
              </a:rPr>
              <a:t>item</a:t>
            </a:r>
            <a:r>
              <a:rPr lang="zh-CN" altLang="en-US" sz="1800" dirty="0" smtClean="0">
                <a:latin typeface="font000000001f66afb4" charset="0"/>
              </a:rPr>
              <a:t>。这个集合的所有方法提供查 询，因为</a:t>
            </a:r>
            <a:r>
              <a:rPr lang="en-US" altLang="zh-CN" sz="1800" dirty="0" smtClean="0">
                <a:latin typeface="font000000001f66afb4" charset="0"/>
              </a:rPr>
              <a:t>connections</a:t>
            </a:r>
            <a:r>
              <a:rPr lang="zh-CN" altLang="en-US" sz="1800" dirty="0" smtClean="0">
                <a:latin typeface="font000000001f66afb4" charset="0"/>
              </a:rPr>
              <a:t>是不可修改的。</a:t>
            </a:r>
            <a:endParaRPr lang="en-US" altLang="zh-CN" sz="1800" dirty="0" smtClean="0">
              <a:latin typeface="font000000001f66afb4" charset="0"/>
            </a:endParaRPr>
          </a:p>
          <a:p>
            <a:pPr marL="539750" indent="-357188"/>
            <a:r>
              <a:rPr lang="en-US" altLang="zh-CN" sz="1800" dirty="0" err="1" smtClean="0">
                <a:latin typeface="font000000001f66afb9" charset="0"/>
              </a:rPr>
              <a:t>MutableCollection</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Collection</a:t>
            </a:r>
            <a:r>
              <a:rPr lang="zh-CN" altLang="en-US" sz="1800" dirty="0" smtClean="0">
                <a:latin typeface="font000000001f66afb4" charset="0"/>
              </a:rPr>
              <a:t>。它提供了额外的 函数，比如 </a:t>
            </a:r>
            <a:r>
              <a:rPr lang="en-US" altLang="zh-CN" sz="1600" dirty="0" smtClean="0">
                <a:latin typeface="font000000001f66afca" charset="0"/>
              </a:rPr>
              <a:t>add </a:t>
            </a:r>
            <a:r>
              <a:rPr lang="zh-CN" altLang="en-US" sz="1800" dirty="0" smtClean="0">
                <a:latin typeface="font000000001f66afb4" charset="0"/>
              </a:rPr>
              <a:t>、 </a:t>
            </a:r>
            <a:r>
              <a:rPr lang="en-US" altLang="zh-CN" sz="1600" dirty="0" smtClean="0">
                <a:latin typeface="font000000001f66afca" charset="0"/>
              </a:rPr>
              <a:t>remove </a:t>
            </a:r>
            <a:r>
              <a:rPr lang="zh-CN" altLang="en-US" sz="1800" dirty="0" smtClean="0">
                <a:latin typeface="font000000001f66afb4" charset="0"/>
              </a:rPr>
              <a:t>、 </a:t>
            </a:r>
            <a:r>
              <a:rPr lang="en-US" altLang="zh-CN" sz="1600" dirty="0" smtClean="0">
                <a:latin typeface="font000000001f66afca" charset="0"/>
              </a:rPr>
              <a:t>clear </a:t>
            </a:r>
            <a:r>
              <a:rPr lang="zh-CN" altLang="en-US" sz="1800" dirty="0" smtClean="0">
                <a:latin typeface="font000000001f66afb4" charset="0"/>
              </a:rPr>
              <a:t>等等。</a:t>
            </a:r>
            <a:endParaRPr lang="en-US" altLang="zh-CN" sz="1800" dirty="0" smtClean="0">
              <a:latin typeface="font000000001f66afb4" charset="0"/>
            </a:endParaRPr>
          </a:p>
          <a:p>
            <a:pPr marL="539750" indent="-357188"/>
            <a:r>
              <a:rPr lang="en-US" altLang="zh-CN" sz="1800" dirty="0" smtClean="0">
                <a:latin typeface="font000000001f66afb9" charset="0"/>
              </a:rPr>
              <a:t>List</a:t>
            </a:r>
            <a:r>
              <a:rPr lang="en-US" altLang="zh-CN" sz="1800" dirty="0" smtClean="0">
                <a:latin typeface="font000000001f66afb4" charset="0"/>
              </a:rPr>
              <a:t>:</a:t>
            </a:r>
            <a:r>
              <a:rPr lang="zh-CN" altLang="en-US" sz="1800" dirty="0" smtClean="0">
                <a:latin typeface="font000000001f66afb4" charset="0"/>
              </a:rPr>
              <a:t>可能是最流行的集合类型。它是一个范性有序的集合。因为它的有序， 我们可以使用 </a:t>
            </a:r>
            <a:r>
              <a:rPr lang="en-US" altLang="zh-CN" sz="1600" dirty="0" smtClean="0">
                <a:latin typeface="font000000001f66afca" charset="0"/>
              </a:rPr>
              <a:t>get </a:t>
            </a:r>
            <a:r>
              <a:rPr lang="zh-CN" altLang="en-US" sz="1800" dirty="0" smtClean="0">
                <a:latin typeface="font000000001f66afb4" charset="0"/>
              </a:rPr>
              <a:t>函数通过</a:t>
            </a:r>
            <a:r>
              <a:rPr lang="en-US" altLang="zh-CN" sz="1800" dirty="0" smtClean="0">
                <a:latin typeface="font000000001f66afb4" charset="0"/>
              </a:rPr>
              <a:t>position</a:t>
            </a:r>
            <a:r>
              <a:rPr lang="zh-CN" altLang="en-US" sz="1800" dirty="0" smtClean="0">
                <a:latin typeface="font000000001f66afb4" charset="0"/>
              </a:rPr>
              <a:t>来访问。</a:t>
            </a:r>
            <a:endParaRPr lang="en-US" altLang="zh-CN" sz="1800" dirty="0" smtClean="0">
              <a:latin typeface="font000000001f66afb4" charset="0"/>
            </a:endParaRPr>
          </a:p>
          <a:p>
            <a:pPr marL="539750" indent="-357188"/>
            <a:r>
              <a:rPr lang="en-US" altLang="zh-CN" sz="1800" dirty="0" err="1" smtClean="0">
                <a:latin typeface="font000000001f66afb9" charset="0"/>
              </a:rPr>
              <a:t>MutableList</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List</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Set</a:t>
            </a:r>
            <a:r>
              <a:rPr lang="en-US" altLang="zh-CN" sz="1800" dirty="0" smtClean="0">
                <a:latin typeface="font000000001f66afb4" charset="0"/>
              </a:rPr>
              <a:t>:</a:t>
            </a:r>
            <a:r>
              <a:rPr lang="zh-CN" altLang="en-US" sz="1800" dirty="0" smtClean="0">
                <a:latin typeface="font000000001f66afb4" charset="0"/>
              </a:rPr>
              <a:t>一个无序并不支持重复</a:t>
            </a:r>
            <a:r>
              <a:rPr lang="en-US" altLang="zh-CN" sz="1800" dirty="0" smtClean="0">
                <a:latin typeface="font000000001f66afb4" charset="0"/>
              </a:rPr>
              <a:t>item</a:t>
            </a:r>
            <a:r>
              <a:rPr lang="zh-CN" altLang="en-US" sz="1800" dirty="0" smtClean="0">
                <a:latin typeface="font000000001f66afb4" charset="0"/>
              </a:rPr>
              <a:t>的集合。</a:t>
            </a:r>
            <a:endParaRPr lang="en-US" altLang="zh-CN" sz="1800" dirty="0" smtClean="0">
              <a:latin typeface="font000000001f66afb4" charset="0"/>
            </a:endParaRPr>
          </a:p>
          <a:p>
            <a:pPr marL="539750" indent="-357188"/>
            <a:r>
              <a:rPr lang="en-US" altLang="zh-CN" sz="1800" dirty="0" err="1" smtClean="0">
                <a:latin typeface="font000000001f66afb9" charset="0"/>
              </a:rPr>
              <a:t>MutableSet</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Set</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Map</a:t>
            </a:r>
            <a:r>
              <a:rPr lang="en-US" altLang="zh-CN" sz="1800" dirty="0" smtClean="0">
                <a:latin typeface="font000000001f66afb4" charset="0"/>
              </a:rPr>
              <a:t>:</a:t>
            </a:r>
            <a:r>
              <a:rPr lang="zh-CN" altLang="en-US" sz="1800" dirty="0" smtClean="0">
                <a:latin typeface="font000000001f66afb4" charset="0"/>
              </a:rPr>
              <a:t>一个</a:t>
            </a:r>
            <a:r>
              <a:rPr lang="en-US" altLang="zh-CN" sz="1800" dirty="0" smtClean="0">
                <a:latin typeface="font000000001f66afb4" charset="0"/>
              </a:rPr>
              <a:t>key-value</a:t>
            </a:r>
            <a:r>
              <a:rPr lang="zh-CN" altLang="en-US" sz="1800" dirty="0" smtClean="0">
                <a:latin typeface="font000000001f66afb4" charset="0"/>
              </a:rPr>
              <a:t>对的</a:t>
            </a:r>
            <a:r>
              <a:rPr lang="en-US" altLang="zh-CN" sz="1800" dirty="0" smtClean="0">
                <a:latin typeface="font000000001f66afb4" charset="0"/>
              </a:rPr>
              <a:t>collection</a:t>
            </a:r>
            <a:r>
              <a:rPr lang="zh-CN" altLang="en-US" sz="1800" dirty="0" smtClean="0">
                <a:latin typeface="font000000001f66afb4" charset="0"/>
              </a:rPr>
              <a:t>。</a:t>
            </a:r>
            <a:r>
              <a:rPr lang="en-US" altLang="zh-CN" sz="1800" dirty="0" smtClean="0">
                <a:latin typeface="font000000001f66afb4" charset="0"/>
              </a:rPr>
              <a:t>key</a:t>
            </a:r>
            <a:r>
              <a:rPr lang="zh-CN" altLang="en-US" sz="1800" dirty="0" smtClean="0">
                <a:latin typeface="font000000001f66afb4" charset="0"/>
              </a:rPr>
              <a:t>在</a:t>
            </a:r>
            <a:r>
              <a:rPr lang="en-US" altLang="zh-CN" sz="1800" dirty="0" smtClean="0">
                <a:latin typeface="font000000001f66afb4" charset="0"/>
              </a:rPr>
              <a:t>map</a:t>
            </a:r>
            <a:r>
              <a:rPr lang="zh-CN" altLang="en-US" sz="1800" dirty="0" smtClean="0">
                <a:latin typeface="font000000001f66afb4" charset="0"/>
              </a:rPr>
              <a:t>中是唯一的，也就是说不能有 两对</a:t>
            </a:r>
            <a:r>
              <a:rPr lang="en-US" altLang="zh-CN" sz="1800" dirty="0" smtClean="0">
                <a:latin typeface="font000000001f66afb4" charset="0"/>
              </a:rPr>
              <a:t>key</a:t>
            </a:r>
            <a:r>
              <a:rPr lang="zh-CN" altLang="en-US" sz="1800" dirty="0" smtClean="0">
                <a:latin typeface="font000000001f66afb4" charset="0"/>
              </a:rPr>
              <a:t>是一样的键值对存在于一个</a:t>
            </a:r>
            <a:r>
              <a:rPr lang="en-US" altLang="zh-CN" sz="1800" dirty="0" smtClean="0">
                <a:latin typeface="font000000001f66afb4" charset="0"/>
              </a:rPr>
              <a:t>map</a:t>
            </a:r>
            <a:r>
              <a:rPr lang="zh-CN" altLang="en-US" sz="1800" dirty="0" smtClean="0">
                <a:latin typeface="font000000001f66afb4" charset="0"/>
              </a:rPr>
              <a:t>中。</a:t>
            </a:r>
            <a:endParaRPr lang="en-US" altLang="zh-CN" sz="1800" dirty="0" smtClean="0">
              <a:latin typeface="font000000001f66afb4" charset="0"/>
            </a:endParaRPr>
          </a:p>
          <a:p>
            <a:pPr marL="539750" indent="-357188"/>
            <a:r>
              <a:rPr lang="en-US" altLang="zh-CN" sz="1800" dirty="0" err="1" smtClean="0">
                <a:latin typeface="font000000001f66afb9" charset="0"/>
              </a:rPr>
              <a:t>MutableMap</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map</a:t>
            </a:r>
            <a:r>
              <a:rPr lang="zh-CN" altLang="en-US" sz="1800" dirty="0" smtClean="0">
                <a:latin typeface="font000000001f66afb4" charset="0"/>
              </a:rPr>
              <a:t>。 </a:t>
            </a:r>
            <a:endParaRPr lang="zh-CN" altLang="en-US" sz="1800" dirty="0" smtClean="0"/>
          </a:p>
          <a:p>
            <a:pPr marL="404813" indent="-266700"/>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endParaRPr lang="en-US" altLang="zh-CN" sz="1800" dirty="0">
              <a:latin typeface="font000000001f66afb4" charset="0"/>
            </a:endParaRPr>
          </a:p>
          <a:p>
            <a:pPr marL="423863" indent="-285750"/>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800" dirty="0" smtClean="0"/>
              <a:t>遍历</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t>Ranges</a:t>
            </a:r>
            <a:r>
              <a:rPr lang="zh-CN" altLang="en-US" sz="1800" dirty="0" smtClean="0"/>
              <a:t>使用两个点作为符号</a:t>
            </a:r>
            <a:r>
              <a:rPr lang="en-US" altLang="zh-CN" sz="1800" dirty="0" smtClean="0"/>
              <a:t>. </a:t>
            </a:r>
            <a:r>
              <a:rPr lang="zh-CN" altLang="en-US" sz="1800" dirty="0" smtClean="0"/>
              <a:t>表示从多少到多少</a:t>
            </a:r>
            <a:endParaRPr lang="en-US" altLang="zh-CN" sz="1800" dirty="0" smtClean="0"/>
          </a:p>
          <a:p>
            <a:r>
              <a:rPr lang="en-US" altLang="zh-CN" sz="1800" dirty="0" smtClean="0"/>
              <a:t>for(</a:t>
            </a:r>
            <a:r>
              <a:rPr lang="en-US" altLang="zh-CN" sz="1800" dirty="0" err="1" smtClean="0"/>
              <a:t>i</a:t>
            </a:r>
            <a:r>
              <a:rPr lang="en-US" altLang="zh-CN" sz="1800" dirty="0" smtClean="0"/>
              <a:t> in 0..10)</a:t>
            </a:r>
            <a:r>
              <a:rPr lang="zh-CN" altLang="en-US" sz="1800" dirty="0" smtClean="0"/>
              <a:t>从</a:t>
            </a:r>
            <a:r>
              <a:rPr lang="en-US" altLang="zh-CN" sz="1800" dirty="0" smtClean="0"/>
              <a:t>0</a:t>
            </a:r>
            <a:r>
              <a:rPr lang="zh-CN" altLang="en-US" sz="1800" dirty="0" smtClean="0"/>
              <a:t>到</a:t>
            </a:r>
            <a:r>
              <a:rPr lang="en-US" altLang="zh-CN" sz="1800" dirty="0" smtClean="0"/>
              <a:t>10</a:t>
            </a:r>
          </a:p>
          <a:p>
            <a:r>
              <a:rPr lang="en-US" altLang="zh-CN" sz="1800" dirty="0" smtClean="0"/>
              <a:t>for(</a:t>
            </a:r>
            <a:r>
              <a:rPr lang="en-US" altLang="zh-CN" sz="1800" dirty="0" err="1" smtClean="0"/>
              <a:t>i</a:t>
            </a:r>
            <a:r>
              <a:rPr lang="en-US" altLang="zh-CN" sz="1800" dirty="0" smtClean="0"/>
              <a:t> in </a:t>
            </a:r>
            <a:r>
              <a:rPr lang="en-US" altLang="zh-CN" sz="1800" dirty="0" err="1" smtClean="0"/>
              <a:t>a..z</a:t>
            </a:r>
            <a:r>
              <a:rPr lang="en-US" altLang="zh-CN" sz="1800" dirty="0" smtClean="0"/>
              <a:t>)</a:t>
            </a:r>
            <a:r>
              <a:rPr lang="zh-CN" altLang="en-US" sz="1800" dirty="0" smtClean="0"/>
              <a:t>从</a:t>
            </a:r>
            <a:r>
              <a:rPr lang="en-US" altLang="zh-CN" sz="1800" dirty="0" smtClean="0"/>
              <a:t>a</a:t>
            </a:r>
            <a:r>
              <a:rPr lang="zh-CN" altLang="en-US" sz="1800" dirty="0" smtClean="0"/>
              <a:t>到</a:t>
            </a:r>
            <a:r>
              <a:rPr lang="en-US" altLang="zh-CN" sz="1800" dirty="0" smtClean="0"/>
              <a:t>b</a:t>
            </a:r>
          </a:p>
          <a:p>
            <a:r>
              <a:rPr lang="en-US" altLang="zh-CN" sz="1800" dirty="0" smtClean="0"/>
              <a:t>for(</a:t>
            </a:r>
            <a:r>
              <a:rPr lang="en-US" altLang="zh-CN" sz="1800" dirty="0" err="1" smtClean="0"/>
              <a:t>i</a:t>
            </a:r>
            <a:r>
              <a:rPr lang="en-US" altLang="zh-CN" sz="1800" dirty="0" smtClean="0"/>
              <a:t> in 0..array.size-1)</a:t>
            </a:r>
            <a:r>
              <a:rPr lang="zh-CN" altLang="en-US" sz="1800" dirty="0" smtClean="0"/>
              <a:t>遍历所有数组</a:t>
            </a:r>
            <a:endParaRPr lang="en-US" altLang="zh-CN" sz="1800" dirty="0" smtClean="0"/>
          </a:p>
          <a:p>
            <a:r>
              <a:rPr lang="en-US" altLang="zh-CN" sz="1800" dirty="0" smtClean="0"/>
              <a:t>for(</a:t>
            </a:r>
            <a:r>
              <a:rPr lang="en-US" altLang="zh-CN" sz="1800" dirty="0" err="1" smtClean="0"/>
              <a:t>i</a:t>
            </a:r>
            <a:r>
              <a:rPr lang="en-US" altLang="zh-CN" sz="1800" dirty="0" smtClean="0"/>
              <a:t> in 10 </a:t>
            </a:r>
            <a:r>
              <a:rPr lang="en-US" altLang="zh-CN" sz="1800" dirty="0" err="1" smtClean="0"/>
              <a:t>downTo</a:t>
            </a:r>
            <a:r>
              <a:rPr lang="en-US" altLang="zh-CN" sz="1800" dirty="0" smtClean="0"/>
              <a:t> 0)</a:t>
            </a:r>
            <a:r>
              <a:rPr lang="zh-CN" altLang="en-US" sz="1800" dirty="0" smtClean="0"/>
              <a:t>从</a:t>
            </a:r>
            <a:r>
              <a:rPr lang="en-US" altLang="zh-CN" sz="1800" dirty="0" smtClean="0"/>
              <a:t>10</a:t>
            </a:r>
            <a:r>
              <a:rPr lang="zh-CN" altLang="en-US" sz="1800" dirty="0" smtClean="0"/>
              <a:t>到</a:t>
            </a:r>
            <a:r>
              <a:rPr lang="en-US" altLang="zh-CN" sz="1800" dirty="0" smtClean="0"/>
              <a:t>0</a:t>
            </a:r>
          </a:p>
          <a:p>
            <a:r>
              <a:rPr lang="en-US" altLang="zh-CN" sz="1800" dirty="0" smtClean="0"/>
              <a:t>for(</a:t>
            </a:r>
            <a:r>
              <a:rPr lang="en-US" altLang="zh-CN" sz="1800" dirty="0" err="1" smtClean="0"/>
              <a:t>i</a:t>
            </a:r>
            <a:r>
              <a:rPr lang="en-US" altLang="zh-CN" sz="1800" dirty="0" smtClean="0"/>
              <a:t> in 0 until 10)</a:t>
            </a:r>
            <a:r>
              <a:rPr lang="zh-CN" altLang="en-US" sz="1800" dirty="0" smtClean="0"/>
              <a:t>从</a:t>
            </a:r>
            <a:r>
              <a:rPr lang="en-US" altLang="zh-CN" sz="1800" dirty="0" smtClean="0"/>
              <a:t>0</a:t>
            </a:r>
            <a:r>
              <a:rPr lang="zh-CN" altLang="en-US" sz="1800" dirty="0" smtClean="0"/>
              <a:t>到</a:t>
            </a:r>
            <a:r>
              <a:rPr lang="en-US" altLang="zh-CN" sz="1800" dirty="0" smtClean="0"/>
              <a:t>10</a:t>
            </a:r>
            <a:r>
              <a:rPr lang="zh-CN" altLang="en-US" sz="1800" dirty="0" smtClean="0"/>
              <a:t>不包括</a:t>
            </a:r>
            <a:r>
              <a:rPr lang="en-US" altLang="zh-CN" sz="1800" dirty="0" smtClean="0"/>
              <a:t>10</a:t>
            </a:r>
          </a:p>
          <a:p>
            <a:r>
              <a:rPr lang="zh-CN" altLang="en-US" sz="1800" dirty="0"/>
              <a:t>也</a:t>
            </a:r>
            <a:r>
              <a:rPr lang="zh-CN" altLang="en-US" sz="1800" dirty="0" smtClean="0"/>
              <a:t>可以在后面加</a:t>
            </a:r>
            <a:r>
              <a:rPr lang="en-US" altLang="zh-CN" sz="1800" dirty="0" smtClean="0"/>
              <a:t>step</a:t>
            </a:r>
            <a:r>
              <a:rPr lang="zh-CN" altLang="en-US" sz="1800" dirty="0" smtClean="0"/>
              <a:t>表示步数如</a:t>
            </a:r>
            <a:endParaRPr lang="en-US" altLang="zh-CN" sz="1800" dirty="0" smtClean="0"/>
          </a:p>
          <a:p>
            <a:r>
              <a:rPr lang="en-US" altLang="zh-CN" sz="1800" dirty="0" smtClean="0"/>
              <a:t>for(</a:t>
            </a:r>
            <a:r>
              <a:rPr lang="en-US" altLang="zh-CN" sz="1800" dirty="0" err="1" smtClean="0"/>
              <a:t>i</a:t>
            </a:r>
            <a:r>
              <a:rPr lang="en-US" altLang="zh-CN" sz="1800" dirty="0" smtClean="0"/>
              <a:t> in 0 .. 10 step 2)</a:t>
            </a:r>
            <a:r>
              <a:rPr lang="zh-CN" altLang="en-US" sz="1800" dirty="0" smtClean="0"/>
              <a:t>表示从</a:t>
            </a:r>
            <a:r>
              <a:rPr lang="en-US" altLang="zh-CN" sz="1800" dirty="0" smtClean="0"/>
              <a:t>0</a:t>
            </a:r>
            <a:r>
              <a:rPr lang="zh-CN" altLang="en-US" sz="1800" dirty="0" smtClean="0"/>
              <a:t>到</a:t>
            </a:r>
            <a:r>
              <a:rPr lang="en-US" altLang="zh-CN" sz="1800" dirty="0" smtClean="0"/>
              <a:t>10:  0, 2, 4, 6, 8, 10</a:t>
            </a:r>
          </a:p>
          <a:p>
            <a:endParaRPr lang="en-US" altLang="zh-CN" sz="1800" dirty="0" smtClean="0"/>
          </a:p>
          <a:p>
            <a:endParaRPr lang="zh-CN" altLang="en-US" sz="1800" dirty="0"/>
          </a:p>
        </p:txBody>
      </p:sp>
    </p:spTree>
    <p:extLst>
      <p:ext uri="{BB962C8B-B14F-4D97-AF65-F5344CB8AC3E}">
        <p14:creationId xmlns:p14="http://schemas.microsoft.com/office/powerpoint/2010/main" val="1162431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七</a:t>
            </a:r>
            <a:r>
              <a:rPr kumimoji="1" lang="en-US" altLang="zh-CN" dirty="0" smtClean="0"/>
              <a:t>	</a:t>
            </a:r>
            <a:r>
              <a:rPr kumimoji="1" lang="zh-CN" altLang="en-US" dirty="0" smtClean="0"/>
              <a:t>泛型</a:t>
            </a:r>
            <a:endParaRPr kumimoji="1" lang="zh-CN" altLang="en-US" dirty="0"/>
          </a:p>
        </p:txBody>
      </p:sp>
    </p:spTree>
    <p:extLst>
      <p:ext uri="{BB962C8B-B14F-4D97-AF65-F5344CB8AC3E}">
        <p14:creationId xmlns:p14="http://schemas.microsoft.com/office/powerpoint/2010/main" val="3612838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solidFill>
                  <a:srgbClr val="000000"/>
                </a:solidFill>
                <a:latin typeface="UKaiCN"/>
              </a:rPr>
              <a:t>泛型</a:t>
            </a:r>
            <a:r>
              <a:rPr lang="zh-CN" altLang="en-US" sz="2400" dirty="0"/>
              <a:t> </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1</a:t>
            </a:r>
            <a:r>
              <a:rPr lang="zh-CN" altLang="en-US" sz="2800" dirty="0" smtClean="0"/>
              <a:t> 基本类型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347864" y="404664"/>
            <a:ext cx="4824536" cy="324036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7992888" cy="280831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r>
              <a:rPr lang="zh-CN" altLang="en-US" sz="2800" dirty="0" smtClean="0"/>
              <a:t>          </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smtClean="0">
                <a:solidFill>
                  <a:srgbClr val="6A8759"/>
                </a:solidFill>
              </a:rPr>
              <a:t>"</a:t>
            </a:r>
            <a:r>
              <a:rPr lang="en-US" altLang="zh-CN" sz="2800" dirty="0" smtClean="0">
                <a:solidFill>
                  <a:srgbClr val="CC7832"/>
                </a:solidFill>
              </a:rPr>
              <a:t>\</a:t>
            </a:r>
            <a:r>
              <a:rPr lang="en-US" altLang="zh-CN" sz="2800" dirty="0" err="1" smtClean="0">
                <a:solidFill>
                  <a:srgbClr val="CC7832"/>
                </a:solidFill>
              </a:rPr>
              <a:t>t</a:t>
            </a:r>
            <a:r>
              <a:rPr lang="en-US" altLang="zh-CN" sz="2800" dirty="0" err="1" smtClean="0">
                <a:solidFill>
                  <a:srgbClr val="6A8759"/>
                </a:solidFill>
              </a:rPr>
              <a:t>Hello</a:t>
            </a:r>
            <a:r>
              <a:rPr lang="en-US" altLang="zh-CN" sz="2800" dirty="0" smtClean="0">
                <a:solidFill>
                  <a:srgbClr val="6A8759"/>
                </a:solidFill>
              </a:rPr>
              <a:t> </a:t>
            </a:r>
            <a:r>
              <a:rPr lang="en-US" altLang="zh-CN" sz="2800" dirty="0">
                <a:solidFill>
                  <a:srgbClr val="6A8759"/>
                </a:solidFill>
              </a:rPr>
              <a:t>word</a:t>
            </a:r>
            <a:r>
              <a:rPr lang="en-US" altLang="zh-CN" sz="2800" dirty="0" smtClean="0">
                <a:solidFill>
                  <a:srgbClr val="6A8759"/>
                </a:solidFill>
              </a:rPr>
              <a:t>!</a:t>
            </a:r>
            <a:r>
              <a:rPr lang="en-US" altLang="zh-CN" sz="2800" dirty="0" smtClean="0">
                <a:solidFill>
                  <a:srgbClr val="CC7832"/>
                </a:solidFill>
              </a:rPr>
              <a:t>\n</a:t>
            </a:r>
            <a:r>
              <a:rPr lang="en-US" altLang="zh-CN" sz="2800" dirty="0" smtClean="0">
                <a:solidFill>
                  <a:srgbClr val="6A8759"/>
                </a:solidFill>
              </a:rPr>
              <a:t>"</a:t>
            </a:r>
            <a:r>
              <a:rPr lang="en-US" altLang="zh-CN" sz="2800" dirty="0">
                <a:solidFill>
                  <a:srgbClr val="6A8759"/>
                </a:solidFill>
              </a:rPr>
              <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3970784"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2</a:t>
            </a:r>
            <a:r>
              <a:rPr lang="zh-CN" altLang="en-US" sz="3200" dirty="0" smtClean="0"/>
              <a:t> 属性变量定义</a:t>
            </a:r>
            <a:endParaRPr lang="en-US" altLang="zh-CN" sz="3200" dirty="0"/>
          </a:p>
        </p:txBody>
      </p:sp>
    </p:spTree>
    <p:extLst>
      <p:ext uri="{BB962C8B-B14F-4D97-AF65-F5344CB8AC3E}">
        <p14:creationId xmlns:p14="http://schemas.microsoft.com/office/powerpoint/2010/main" val="2997299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3</a:t>
            </a:r>
            <a:r>
              <a:rPr lang="zh-CN" altLang="en-US" sz="2800" dirty="0" smtClean="0"/>
              <a:t>  可见性修饰符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592437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4</a:t>
            </a:r>
            <a:r>
              <a:rPr lang="zh-CN" altLang="en-US" sz="2800" dirty="0" smtClean="0"/>
              <a:t> </a:t>
            </a:r>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5</a:t>
            </a:r>
            <a:r>
              <a:rPr lang="zh-CN" altLang="en-US" sz="2800" dirty="0" smtClean="0"/>
              <a:t> 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en-US" altLang="zh-CN" sz="2000" dirty="0" err="1" smtClean="0"/>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6</a:t>
            </a:r>
            <a:r>
              <a:rPr lang="zh-CN" altLang="en-US" sz="2800" dirty="0" smtClean="0"/>
              <a:t> 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1893</TotalTime>
  <Words>1561</Words>
  <Application>Microsoft Office PowerPoint</Application>
  <PresentationFormat>全屏显示(4:3)</PresentationFormat>
  <Paragraphs>229</Paragraphs>
  <Slides>37</Slides>
  <Notes>1</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一起学一下Kotiln</vt:lpstr>
      <vt:lpstr>主要内容</vt:lpstr>
      <vt:lpstr>Kotlin基础</vt:lpstr>
      <vt:lpstr>1 基本类型</vt:lpstr>
      <vt:lpstr>PowerPoint 演示文稿</vt:lpstr>
      <vt:lpstr>3  可见性修饰符</vt:lpstr>
      <vt:lpstr>4 If表达式  when表达式</vt:lpstr>
      <vt:lpstr>5 条件语句</vt:lpstr>
      <vt:lpstr>6 循环</vt:lpstr>
      <vt:lpstr>7 冒号:的使用</vt:lpstr>
      <vt:lpstr>7 字符串的拼接</vt:lpstr>
      <vt:lpstr>二 对象&amp;类</vt:lpstr>
      <vt:lpstr>1 类和继承</vt:lpstr>
      <vt:lpstr>PowerPoint 演示文稿</vt:lpstr>
      <vt:lpstr>2 方法函数</vt:lpstr>
      <vt:lpstr>3 get 和 set方法</vt:lpstr>
      <vt:lpstr>4 this的使用</vt:lpstr>
      <vt:lpstr>5 类的静态方法和静态变量</vt:lpstr>
      <vt:lpstr>6 单例</vt:lpstr>
      <vt:lpstr>7 类扩展</vt:lpstr>
      <vt:lpstr>8 数据对象</vt:lpstr>
      <vt:lpstr>10 方法和属性的复写</vt:lpstr>
      <vt:lpstr>11 复写注意</vt:lpstr>
      <vt:lpstr>三 接口</vt:lpstr>
      <vt:lpstr>接口</vt:lpstr>
      <vt:lpstr>单函数接口的实现</vt:lpstr>
      <vt:lpstr>四 空安全</vt:lpstr>
      <vt:lpstr>空判断和空安全</vt:lpstr>
      <vt:lpstr>五 委托属性</vt:lpstr>
      <vt:lpstr>1 常用委托属性 </vt:lpstr>
      <vt:lpstr>2 Map 映射值的属性委托</vt:lpstr>
      <vt:lpstr>3 自定义委托</vt:lpstr>
      <vt:lpstr>六 集合和及其操作</vt:lpstr>
      <vt:lpstr>集合和及其操作</vt:lpstr>
      <vt:lpstr>遍历</vt:lpstr>
      <vt:lpstr>七 泛型</vt:lpstr>
      <vt:lpstr>泛型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B8A3</cp:lastModifiedBy>
  <cp:revision>74</cp:revision>
  <dcterms:created xsi:type="dcterms:W3CDTF">2017-09-07T14:03:34Z</dcterms:created>
  <dcterms:modified xsi:type="dcterms:W3CDTF">2017-09-14T16:29:40Z</dcterms:modified>
</cp:coreProperties>
</file>