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2" r:id="rId4"/>
    <p:sldId id="258" r:id="rId5"/>
    <p:sldId id="259" r:id="rId6"/>
    <p:sldId id="269" r:id="rId7"/>
    <p:sldId id="260" r:id="rId8"/>
    <p:sldId id="281" r:id="rId9"/>
    <p:sldId id="283" r:id="rId10"/>
    <p:sldId id="261" r:id="rId11"/>
    <p:sldId id="262" r:id="rId12"/>
    <p:sldId id="264" r:id="rId13"/>
    <p:sldId id="263" r:id="rId14"/>
    <p:sldId id="265" r:id="rId15"/>
    <p:sldId id="266" r:id="rId16"/>
    <p:sldId id="270" r:id="rId17"/>
    <p:sldId id="271" r:id="rId18"/>
    <p:sldId id="272" r:id="rId19"/>
    <p:sldId id="273" r:id="rId20"/>
    <p:sldId id="275" r:id="rId21"/>
    <p:sldId id="279" r:id="rId22"/>
    <p:sldId id="276" r:id="rId23"/>
    <p:sldId id="277" r:id="rId24"/>
    <p:sldId id="278" r:id="rId25"/>
    <p:sldId id="274" r:id="rId26"/>
    <p:sldId id="280" r:id="rId27"/>
    <p:sldId id="290" r:id="rId28"/>
    <p:sldId id="284" r:id="rId29"/>
    <p:sldId id="285" r:id="rId30"/>
    <p:sldId id="286" r:id="rId31"/>
    <p:sldId id="287" r:id="rId32"/>
    <p:sldId id="288" r:id="rId33"/>
    <p:sldId id="289"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p:cViewPr varScale="1">
        <p:scale>
          <a:sx n="83" d="100"/>
          <a:sy n="83" d="100"/>
        </p:scale>
        <p:origin x="-1426"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2017/9/13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2017/9/13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2017/9/13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2017/9/13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一起学一下</a:t>
            </a:r>
            <a:r>
              <a:rPr lang="en-US" altLang="zh-CN" dirty="0" err="1" smtClean="0"/>
              <a:t>Kotiln</a:t>
            </a:r>
            <a:endParaRPr lang="zh-CN" altLang="en-US" dirty="0"/>
          </a:p>
        </p:txBody>
      </p:sp>
      <p:sp>
        <p:nvSpPr>
          <p:cNvPr id="3" name="副标题 2"/>
          <p:cNvSpPr>
            <a:spLocks noGrp="1"/>
          </p:cNvSpPr>
          <p:nvPr>
            <p:ph type="subTitle" idx="1"/>
          </p:nvPr>
        </p:nvSpPr>
        <p:spPr/>
        <p:txBody>
          <a:bodyPr/>
          <a:lstStyle/>
          <a:p>
            <a:r>
              <a:rPr lang="zh-CN" altLang="en-US" dirty="0" smtClean="0"/>
              <a:t>赵信福</a:t>
            </a:r>
            <a:endParaRPr lang="zh-CN" altLang="en-US" dirty="0"/>
          </a:p>
        </p:txBody>
      </p:sp>
    </p:spTree>
    <p:extLst>
      <p:ext uri="{BB962C8B-B14F-4D97-AF65-F5344CB8AC3E}">
        <p14:creationId xmlns:p14="http://schemas.microsoft.com/office/powerpoint/2010/main" val="12207179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3106688" cy="346050"/>
          </a:xfrm>
        </p:spPr>
        <p:txBody>
          <a:bodyPr>
            <a:normAutofit fontScale="90000"/>
          </a:bodyPr>
          <a:lstStyle/>
          <a:p>
            <a:pPr algn="l"/>
            <a:r>
              <a:rPr lang="en-US" altLang="zh-CN" sz="2800" dirty="0"/>
              <a:t>t</a:t>
            </a:r>
            <a:r>
              <a:rPr lang="en-US" altLang="zh-CN" sz="2800" dirty="0" smtClean="0"/>
              <a:t>his</a:t>
            </a:r>
            <a:r>
              <a:rPr lang="zh-CN" altLang="en-US" sz="2800" dirty="0" smtClean="0"/>
              <a:t>的使用</a:t>
            </a:r>
            <a:endParaRPr lang="zh-CN" altLang="en-US" sz="2800" dirty="0"/>
          </a:p>
        </p:txBody>
      </p:sp>
      <p:sp>
        <p:nvSpPr>
          <p:cNvPr id="3" name="内容占位符 2"/>
          <p:cNvSpPr>
            <a:spLocks noGrp="1"/>
          </p:cNvSpPr>
          <p:nvPr>
            <p:ph idx="1"/>
          </p:nvPr>
        </p:nvSpPr>
        <p:spPr>
          <a:xfrm>
            <a:off x="457200" y="908720"/>
            <a:ext cx="8229600" cy="5217443"/>
          </a:xfrm>
        </p:spPr>
        <p:txBody>
          <a:bodyPr>
            <a:normAutofit lnSpcReduction="10000"/>
          </a:bodyPr>
          <a:lstStyle/>
          <a:p>
            <a:r>
              <a:rPr lang="zh-CN" altLang="en-US" sz="1800" dirty="0" smtClean="0"/>
              <a:t>在类中使用内部类或匿名类时</a:t>
            </a:r>
            <a:r>
              <a:rPr lang="en-US" altLang="zh-CN" sz="1800" dirty="0" smtClean="0"/>
              <a:t>, </a:t>
            </a:r>
            <a:r>
              <a:rPr lang="zh-CN" altLang="en-US" sz="1800" dirty="0" smtClean="0"/>
              <a:t>会用引用到类本身的实例</a:t>
            </a:r>
            <a:r>
              <a:rPr lang="en-US" altLang="zh-CN" sz="1800" dirty="0" smtClean="0"/>
              <a:t>this</a:t>
            </a:r>
          </a:p>
          <a:p>
            <a:endParaRPr lang="en-US" altLang="zh-CN" sz="2400" dirty="0" smtClean="0"/>
          </a:p>
          <a:p>
            <a:r>
              <a:rPr lang="en-US" altLang="zh-CN" sz="2400" dirty="0">
                <a:solidFill>
                  <a:srgbClr val="CC7832"/>
                </a:solidFill>
              </a:rPr>
              <a:t>class </a:t>
            </a:r>
            <a:r>
              <a:rPr lang="en-US" altLang="zh-CN" sz="2400" dirty="0"/>
              <a:t>User {</a:t>
            </a:r>
            <a:br>
              <a:rPr lang="en-US" altLang="zh-CN" sz="2400" dirty="0"/>
            </a:br>
            <a:r>
              <a:rPr lang="en-US" altLang="zh-CN" sz="2400" dirty="0"/>
              <a:t>    </a:t>
            </a:r>
            <a:r>
              <a:rPr lang="en-US" altLang="zh-CN" sz="2400" dirty="0">
                <a:solidFill>
                  <a:srgbClr val="CC7832"/>
                </a:solidFill>
              </a:rPr>
              <a:t>inner class </a:t>
            </a:r>
            <a:r>
              <a:rPr lang="en-US" altLang="zh-CN" sz="2400" dirty="0"/>
              <a:t>State{</a:t>
            </a:r>
            <a:br>
              <a:rPr lang="en-US" altLang="zh-CN" sz="2400" dirty="0"/>
            </a:br>
            <a:r>
              <a:rPr lang="en-US" altLang="zh-CN" sz="2400" dirty="0"/>
              <a:t>        </a:t>
            </a:r>
            <a:r>
              <a:rPr lang="en-US" altLang="zh-CN" sz="2400" dirty="0">
                <a:solidFill>
                  <a:srgbClr val="CC7832"/>
                </a:solidFill>
              </a:rPr>
              <a:t>fun </a:t>
            </a:r>
            <a:r>
              <a:rPr lang="en-US" altLang="zh-CN" sz="2400" dirty="0" err="1">
                <a:solidFill>
                  <a:srgbClr val="FFC66D"/>
                </a:solidFill>
              </a:rPr>
              <a:t>getUser</a:t>
            </a:r>
            <a:r>
              <a:rPr lang="en-US" altLang="zh-CN" sz="2400" dirty="0"/>
              <a:t>(): User{</a:t>
            </a:r>
            <a:br>
              <a:rPr lang="en-US" altLang="zh-CN" sz="2400" dirty="0"/>
            </a:br>
            <a:r>
              <a:rPr lang="en-US" altLang="zh-CN" sz="2400" dirty="0"/>
              <a:t>            </a:t>
            </a:r>
            <a:r>
              <a:rPr lang="en-US" altLang="zh-CN" sz="2400" dirty="0">
                <a:solidFill>
                  <a:srgbClr val="808080"/>
                </a:solidFill>
              </a:rPr>
              <a:t>//</a:t>
            </a:r>
            <a:r>
              <a:rPr lang="zh-CN" altLang="en-US" sz="2400" dirty="0">
                <a:solidFill>
                  <a:srgbClr val="808080"/>
                </a:solidFill>
                <a:latin typeface="宋体"/>
              </a:rPr>
              <a:t>返回</a:t>
            </a:r>
            <a:r>
              <a:rPr lang="en-US" altLang="zh-CN" sz="2400" dirty="0">
                <a:solidFill>
                  <a:srgbClr val="808080"/>
                </a:solidFill>
              </a:rPr>
              <a:t>User</a:t>
            </a:r>
            <a:br>
              <a:rPr lang="en-US" altLang="zh-CN" sz="2400" dirty="0">
                <a:solidFill>
                  <a:srgbClr val="808080"/>
                </a:solidFill>
              </a:rPr>
            </a:br>
            <a:r>
              <a:rPr lang="en-US" altLang="zh-CN" sz="2400" dirty="0">
                <a:solidFill>
                  <a:srgbClr val="808080"/>
                </a:solidFill>
              </a:rPr>
              <a:t>            </a:t>
            </a:r>
            <a:r>
              <a:rPr lang="en-US" altLang="zh-CN" sz="2400" dirty="0">
                <a:solidFill>
                  <a:srgbClr val="CC7832"/>
                </a:solidFill>
              </a:rPr>
              <a:t>return </a:t>
            </a:r>
            <a:r>
              <a:rPr lang="en-US" altLang="zh-CN" sz="2400" dirty="0" err="1">
                <a:solidFill>
                  <a:srgbClr val="CC7832"/>
                </a:solidFill>
              </a:rPr>
              <a:t>this</a:t>
            </a:r>
            <a:r>
              <a:rPr lang="en-US" altLang="zh-CN" sz="2400" dirty="0" err="1">
                <a:solidFill>
                  <a:srgbClr val="467CDA"/>
                </a:solidFill>
              </a:rPr>
              <a:t>@User</a:t>
            </a:r>
            <a:r>
              <a:rPr lang="en-US" altLang="zh-CN" sz="2400" dirty="0">
                <a:solidFill>
                  <a:srgbClr val="467CDA"/>
                </a:solidFill>
              </a:rPr>
              <a:t/>
            </a:r>
            <a:br>
              <a:rPr lang="en-US" altLang="zh-CN" sz="2400" dirty="0">
                <a:solidFill>
                  <a:srgbClr val="467CDA"/>
                </a:solidFill>
              </a:rPr>
            </a:br>
            <a:r>
              <a:rPr lang="en-US" altLang="zh-CN" sz="2400" dirty="0">
                <a:solidFill>
                  <a:srgbClr val="467CDA"/>
                </a:solidFill>
              </a:rPr>
              <a:t>        </a:t>
            </a:r>
            <a:r>
              <a:rPr lang="en-US" altLang="zh-CN" sz="2400" dirty="0"/>
              <a:t>}</a:t>
            </a:r>
            <a:br>
              <a:rPr lang="en-US" altLang="zh-CN" sz="2400" dirty="0"/>
            </a:br>
            <a:r>
              <a:rPr lang="en-US" altLang="zh-CN" sz="2400" dirty="0"/>
              <a:t>        </a:t>
            </a:r>
            <a:r>
              <a:rPr lang="en-US" altLang="zh-CN" sz="2400" dirty="0">
                <a:solidFill>
                  <a:srgbClr val="CC7832"/>
                </a:solidFill>
              </a:rPr>
              <a:t>fun </a:t>
            </a:r>
            <a:r>
              <a:rPr lang="en-US" altLang="zh-CN" sz="2400" dirty="0" err="1">
                <a:solidFill>
                  <a:srgbClr val="FFC66D"/>
                </a:solidFill>
              </a:rPr>
              <a:t>getState</a:t>
            </a:r>
            <a:r>
              <a:rPr lang="en-US" altLang="zh-CN" sz="2400" dirty="0"/>
              <a:t>(): State{</a:t>
            </a:r>
            <a:br>
              <a:rPr lang="en-US" altLang="zh-CN" sz="2400" dirty="0"/>
            </a:br>
            <a:r>
              <a:rPr lang="en-US" altLang="zh-CN" sz="2400" dirty="0"/>
              <a:t>            </a:t>
            </a:r>
            <a:r>
              <a:rPr lang="en-US" altLang="zh-CN" sz="2400" dirty="0">
                <a:solidFill>
                  <a:srgbClr val="808080"/>
                </a:solidFill>
              </a:rPr>
              <a:t>//</a:t>
            </a:r>
            <a:r>
              <a:rPr lang="zh-CN" altLang="en-US" sz="2400" dirty="0">
                <a:solidFill>
                  <a:srgbClr val="808080"/>
                </a:solidFill>
                <a:latin typeface="宋体"/>
              </a:rPr>
              <a:t>返回</a:t>
            </a:r>
            <a:r>
              <a:rPr lang="en-US" altLang="zh-CN" sz="2400" dirty="0">
                <a:solidFill>
                  <a:srgbClr val="808080"/>
                </a:solidFill>
              </a:rPr>
              <a:t>State</a:t>
            </a:r>
            <a:br>
              <a:rPr lang="en-US" altLang="zh-CN" sz="2400" dirty="0">
                <a:solidFill>
                  <a:srgbClr val="808080"/>
                </a:solidFill>
              </a:rPr>
            </a:br>
            <a:r>
              <a:rPr lang="en-US" altLang="zh-CN" sz="2400" dirty="0">
                <a:solidFill>
                  <a:srgbClr val="808080"/>
                </a:solidFill>
              </a:rPr>
              <a:t>            </a:t>
            </a:r>
            <a:r>
              <a:rPr lang="en-US" altLang="zh-CN" sz="2400" dirty="0">
                <a:solidFill>
                  <a:srgbClr val="CC7832"/>
                </a:solidFill>
              </a:rPr>
              <a:t>return </a:t>
            </a:r>
            <a:r>
              <a:rPr lang="en-US" altLang="zh-CN" sz="2400" dirty="0" err="1">
                <a:solidFill>
                  <a:srgbClr val="CC7832"/>
                </a:solidFill>
              </a:rPr>
              <a:t>this</a:t>
            </a:r>
            <a:r>
              <a:rPr lang="en-US" altLang="zh-CN" sz="2400" dirty="0" err="1">
                <a:solidFill>
                  <a:srgbClr val="467CDA"/>
                </a:solidFill>
              </a:rPr>
              <a:t>@State</a:t>
            </a:r>
            <a:r>
              <a:rPr lang="en-US" altLang="zh-CN" sz="2400" dirty="0">
                <a:solidFill>
                  <a:srgbClr val="467CDA"/>
                </a:solidFill>
              </a:rPr>
              <a:t/>
            </a:r>
            <a:br>
              <a:rPr lang="en-US" altLang="zh-CN" sz="2400" dirty="0">
                <a:solidFill>
                  <a:srgbClr val="467CDA"/>
                </a:solidFill>
              </a:rPr>
            </a:br>
            <a:r>
              <a:rPr lang="en-US" altLang="zh-CN" sz="2400" dirty="0">
                <a:solidFill>
                  <a:srgbClr val="467CDA"/>
                </a:solidFill>
              </a:rPr>
              <a:t>        </a:t>
            </a:r>
            <a:r>
              <a:rPr lang="en-US" altLang="zh-CN" sz="2400" dirty="0"/>
              <a:t>}</a:t>
            </a:r>
            <a:br>
              <a:rPr lang="en-US" altLang="zh-CN" sz="2400" dirty="0"/>
            </a:br>
            <a:r>
              <a:rPr lang="en-US" altLang="zh-CN" sz="2400" dirty="0"/>
              <a:t>    }</a:t>
            </a:r>
            <a:br>
              <a:rPr lang="en-US" altLang="zh-CN" sz="2400" dirty="0"/>
            </a:br>
            <a:r>
              <a:rPr lang="en-US" altLang="zh-CN" sz="2400" dirty="0"/>
              <a:t>}</a:t>
            </a:r>
          </a:p>
          <a:p>
            <a:endParaRPr lang="zh-CN" altLang="en-US" sz="1800" dirty="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3970784" cy="346050"/>
          </a:xfrm>
        </p:spPr>
        <p:txBody>
          <a:bodyPr>
            <a:normAutofit fontScale="90000"/>
          </a:bodyPr>
          <a:lstStyle/>
          <a:p>
            <a:pPr algn="l"/>
            <a:r>
              <a:rPr lang="en-US" altLang="zh-CN" sz="2800" dirty="0" smtClean="0"/>
              <a:t>get </a:t>
            </a:r>
            <a:r>
              <a:rPr lang="zh-CN" altLang="en-US" sz="2800" dirty="0" smtClean="0"/>
              <a:t>和 </a:t>
            </a:r>
            <a:r>
              <a:rPr lang="en-US" altLang="zh-CN" sz="2800" dirty="0" smtClean="0"/>
              <a:t>set</a:t>
            </a:r>
            <a:r>
              <a:rPr lang="zh-CN" altLang="en-US" sz="2800" dirty="0" smtClean="0"/>
              <a:t>方法</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en-US" altLang="zh-CN" sz="2400" dirty="0" err="1" smtClean="0"/>
              <a:t>Kotlin</a:t>
            </a:r>
            <a:r>
              <a:rPr lang="en-US" altLang="zh-CN" sz="2400" dirty="0"/>
              <a:t> </a:t>
            </a:r>
            <a:r>
              <a:rPr lang="zh-CN" altLang="en-US" sz="2400" dirty="0" smtClean="0"/>
              <a:t>本身属性自动实现</a:t>
            </a:r>
            <a:r>
              <a:rPr lang="en-US" altLang="zh-CN" sz="2400" dirty="0" smtClean="0"/>
              <a:t>get()</a:t>
            </a:r>
            <a:r>
              <a:rPr lang="zh-CN" altLang="en-US" sz="2400" dirty="0" smtClean="0"/>
              <a:t>和</a:t>
            </a:r>
            <a:r>
              <a:rPr lang="en-US" altLang="zh-CN" sz="2400" dirty="0" smtClean="0"/>
              <a:t>set(value)</a:t>
            </a:r>
            <a:r>
              <a:rPr lang="zh-CN" altLang="en-US" sz="2400" dirty="0" smtClean="0"/>
              <a:t>即直接使用参数即可</a:t>
            </a:r>
            <a:endParaRPr lang="en-US" altLang="zh-CN" sz="2400" dirty="0" smtClean="0"/>
          </a:p>
          <a:p>
            <a:r>
              <a:rPr lang="en-US" altLang="zh-CN" sz="2400" dirty="0" err="1"/>
              <a:t>person.</a:t>
            </a:r>
            <a:r>
              <a:rPr lang="en-US" altLang="zh-CN" sz="2400" dirty="0" err="1">
                <a:solidFill>
                  <a:srgbClr val="9876AA"/>
                </a:solidFill>
              </a:rPr>
              <a:t>age</a:t>
            </a:r>
            <a:r>
              <a:rPr lang="en-US" altLang="zh-CN" sz="2400" dirty="0">
                <a:solidFill>
                  <a:srgbClr val="9876AA"/>
                </a:solidFill>
              </a:rPr>
              <a:t> </a:t>
            </a:r>
            <a:r>
              <a:rPr lang="en-US" altLang="zh-CN" sz="2400" dirty="0"/>
              <a:t>= </a:t>
            </a:r>
            <a:r>
              <a:rPr lang="en-US" altLang="zh-CN" sz="2400" dirty="0">
                <a:solidFill>
                  <a:srgbClr val="6897BB"/>
                </a:solidFill>
              </a:rPr>
              <a:t>100</a:t>
            </a:r>
            <a:br>
              <a:rPr lang="en-US" altLang="zh-CN" sz="2400" dirty="0">
                <a:solidFill>
                  <a:srgbClr val="6897BB"/>
                </a:solidFill>
              </a:rPr>
            </a:br>
            <a:r>
              <a:rPr lang="en-US" altLang="zh-CN" sz="2400" dirty="0" err="1"/>
              <a:t>person.</a:t>
            </a:r>
            <a:r>
              <a:rPr lang="en-US" altLang="zh-CN" sz="2400" dirty="0" err="1">
                <a:solidFill>
                  <a:srgbClr val="9876AA"/>
                </a:solidFill>
              </a:rPr>
              <a:t>weight</a:t>
            </a:r>
            <a:r>
              <a:rPr lang="en-US" altLang="zh-CN" sz="2400" dirty="0">
                <a:solidFill>
                  <a:srgbClr val="9876AA"/>
                </a:solidFill>
              </a:rPr>
              <a:t> </a:t>
            </a:r>
            <a:r>
              <a:rPr lang="en-US" altLang="zh-CN" sz="2400" dirty="0"/>
              <a:t>= </a:t>
            </a:r>
            <a:r>
              <a:rPr lang="en-US" altLang="zh-CN" sz="2400" dirty="0" smtClean="0">
                <a:solidFill>
                  <a:srgbClr val="6897BB"/>
                </a:solidFill>
              </a:rPr>
              <a:t>20</a:t>
            </a:r>
          </a:p>
          <a:p>
            <a:r>
              <a:rPr lang="zh-CN" altLang="en-US" sz="2400" dirty="0" smtClean="0">
                <a:solidFill>
                  <a:srgbClr val="6897BB"/>
                </a:solidFill>
              </a:rPr>
              <a:t>当然如果需要在</a:t>
            </a:r>
            <a:r>
              <a:rPr lang="en-US" altLang="zh-CN" sz="2400" dirty="0" smtClean="0">
                <a:solidFill>
                  <a:srgbClr val="6897BB"/>
                </a:solidFill>
              </a:rPr>
              <a:t>get</a:t>
            </a:r>
            <a:r>
              <a:rPr lang="zh-CN" altLang="en-US" sz="2400" dirty="0" smtClean="0">
                <a:solidFill>
                  <a:srgbClr val="6897BB"/>
                </a:solidFill>
              </a:rPr>
              <a:t>或</a:t>
            </a:r>
            <a:r>
              <a:rPr lang="en-US" altLang="zh-CN" sz="2400" dirty="0" smtClean="0">
                <a:solidFill>
                  <a:srgbClr val="6897BB"/>
                </a:solidFill>
              </a:rPr>
              <a:t>set</a:t>
            </a:r>
            <a:r>
              <a:rPr lang="zh-CN" altLang="en-US" sz="2400" dirty="0" smtClean="0">
                <a:solidFill>
                  <a:srgbClr val="6897BB"/>
                </a:solidFill>
              </a:rPr>
              <a:t>时处理数据则需要重写这两方法如 </a:t>
            </a:r>
            <a:r>
              <a:rPr lang="en-US" altLang="zh-CN" sz="2400" dirty="0" smtClean="0">
                <a:solidFill>
                  <a:srgbClr val="6897BB"/>
                </a:solidFill>
              </a:rPr>
              <a:t>field</a:t>
            </a:r>
            <a:r>
              <a:rPr lang="zh-CN" altLang="en-US" sz="2400" dirty="0" smtClean="0">
                <a:solidFill>
                  <a:srgbClr val="6897BB"/>
                </a:solidFill>
              </a:rPr>
              <a:t>代表成员变量</a:t>
            </a:r>
            <a:r>
              <a:rPr lang="en-US" altLang="zh-CN" sz="2400" dirty="0" smtClean="0">
                <a:solidFill>
                  <a:srgbClr val="6897BB"/>
                </a:solidFill>
              </a:rPr>
              <a:t>, </a:t>
            </a:r>
            <a:r>
              <a:rPr lang="zh-CN" altLang="en-US" sz="2400" dirty="0" smtClean="0">
                <a:solidFill>
                  <a:srgbClr val="6897BB"/>
                </a:solidFill>
              </a:rPr>
              <a:t>如果使用</a:t>
            </a:r>
            <a:r>
              <a:rPr lang="en-US" altLang="zh-CN" sz="2400" dirty="0" smtClean="0">
                <a:solidFill>
                  <a:srgbClr val="6897BB"/>
                </a:solidFill>
              </a:rPr>
              <a:t>weight</a:t>
            </a:r>
            <a:r>
              <a:rPr lang="zh-CN" altLang="en-US" sz="2400" dirty="0" smtClean="0">
                <a:solidFill>
                  <a:srgbClr val="6897BB"/>
                </a:solidFill>
              </a:rPr>
              <a:t>则标识循环调用</a:t>
            </a:r>
            <a:r>
              <a:rPr lang="en-US" altLang="zh-CN" sz="2400" dirty="0" smtClean="0">
                <a:solidFill>
                  <a:srgbClr val="6897BB"/>
                </a:solidFill>
              </a:rPr>
              <a:t>get</a:t>
            </a:r>
            <a:r>
              <a:rPr lang="zh-CN" altLang="en-US" sz="2400" dirty="0" smtClean="0">
                <a:solidFill>
                  <a:srgbClr val="6897BB"/>
                </a:solidFill>
              </a:rPr>
              <a:t>或</a:t>
            </a:r>
            <a:r>
              <a:rPr lang="en-US" altLang="zh-CN" sz="2400" dirty="0" smtClean="0">
                <a:solidFill>
                  <a:srgbClr val="6897BB"/>
                </a:solidFill>
              </a:rPr>
              <a:t>set</a:t>
            </a:r>
            <a:r>
              <a:rPr lang="zh-CN" altLang="en-US" sz="2400" dirty="0" smtClean="0">
                <a:solidFill>
                  <a:srgbClr val="6897BB"/>
                </a:solidFill>
              </a:rPr>
              <a:t>方法</a:t>
            </a:r>
            <a:endParaRPr lang="en-US" altLang="zh-CN" sz="2400" dirty="0" smtClean="0">
              <a:solidFill>
                <a:srgbClr val="6897BB"/>
              </a:solidFill>
            </a:endParaRPr>
          </a:p>
          <a:p>
            <a:r>
              <a:rPr lang="en-US" altLang="zh-CN" sz="2400" dirty="0">
                <a:solidFill>
                  <a:srgbClr val="808080"/>
                </a:solidFill>
              </a:rPr>
              <a:t>//</a:t>
            </a:r>
            <a:r>
              <a:rPr lang="zh-CN" altLang="en-US" sz="2400" dirty="0">
                <a:solidFill>
                  <a:srgbClr val="808080"/>
                </a:solidFill>
                <a:latin typeface="宋体"/>
              </a:rPr>
              <a:t>成员变量</a:t>
            </a:r>
            <a:br>
              <a:rPr lang="zh-CN" altLang="en-US" sz="2400" dirty="0">
                <a:solidFill>
                  <a:srgbClr val="808080"/>
                </a:solidFill>
                <a:latin typeface="宋体"/>
              </a:rPr>
            </a:br>
            <a:r>
              <a:rPr lang="en-US" altLang="zh-CN" sz="2400" dirty="0" err="1">
                <a:solidFill>
                  <a:srgbClr val="CC7832"/>
                </a:solidFill>
              </a:rPr>
              <a:t>var</a:t>
            </a:r>
            <a:r>
              <a:rPr lang="en-US" altLang="zh-CN" sz="2400" dirty="0">
                <a:solidFill>
                  <a:srgbClr val="CC7832"/>
                </a:solidFill>
              </a:rPr>
              <a:t> </a:t>
            </a:r>
            <a:r>
              <a:rPr lang="en-US" altLang="zh-CN" sz="2400" dirty="0">
                <a:solidFill>
                  <a:srgbClr val="9876AA"/>
                </a:solidFill>
              </a:rPr>
              <a:t>weight</a:t>
            </a:r>
            <a:r>
              <a:rPr lang="en-US" altLang="zh-CN" sz="2400" dirty="0"/>
              <a:t>: </a:t>
            </a:r>
            <a:r>
              <a:rPr lang="en-US" altLang="zh-CN" sz="2400" dirty="0" err="1"/>
              <a:t>Int</a:t>
            </a:r>
            <a:r>
              <a:rPr lang="en-US" altLang="zh-CN" sz="2400" dirty="0"/>
              <a:t> = </a:t>
            </a:r>
            <a:r>
              <a:rPr lang="en-US" altLang="zh-CN" sz="2400" dirty="0">
                <a:solidFill>
                  <a:srgbClr val="6897BB"/>
                </a:solidFill>
              </a:rPr>
              <a:t>0</a:t>
            </a:r>
            <a:br>
              <a:rPr lang="en-US" altLang="zh-CN" sz="2400" dirty="0">
                <a:solidFill>
                  <a:srgbClr val="6897BB"/>
                </a:solidFill>
              </a:rPr>
            </a:br>
            <a:r>
              <a:rPr lang="en-US" altLang="zh-CN" sz="2400" dirty="0">
                <a:solidFill>
                  <a:srgbClr val="6897BB"/>
                </a:solidFill>
              </a:rPr>
              <a:t>    </a:t>
            </a:r>
            <a:r>
              <a:rPr lang="en-US" altLang="zh-CN" sz="2400" dirty="0">
                <a:solidFill>
                  <a:srgbClr val="CC7832"/>
                </a:solidFill>
              </a:rPr>
              <a:t>get</a:t>
            </a:r>
            <a:r>
              <a:rPr lang="en-US" altLang="zh-CN" sz="2400" dirty="0"/>
              <a:t>():</a:t>
            </a:r>
            <a:r>
              <a:rPr lang="en-US" altLang="zh-CN" sz="2400" dirty="0" err="1"/>
              <a:t>Int</a:t>
            </a:r>
            <a:r>
              <a:rPr lang="en-US" altLang="zh-CN" sz="2400" dirty="0"/>
              <a:t> {</a:t>
            </a:r>
            <a:r>
              <a:rPr lang="en-US" altLang="zh-CN" sz="2400" dirty="0">
                <a:solidFill>
                  <a:srgbClr val="CC7832"/>
                </a:solidFill>
              </a:rPr>
              <a:t>return </a:t>
            </a:r>
            <a:r>
              <a:rPr lang="en-US" altLang="zh-CN" sz="2400" b="1" dirty="0"/>
              <a:t>field</a:t>
            </a:r>
            <a:r>
              <a:rPr lang="en-US" altLang="zh-CN" sz="2400" dirty="0"/>
              <a:t>}</a:t>
            </a:r>
            <a:br>
              <a:rPr lang="en-US" altLang="zh-CN" sz="2400" dirty="0"/>
            </a:br>
            <a:r>
              <a:rPr lang="en-US" altLang="zh-CN" sz="2400" dirty="0"/>
              <a:t>    </a:t>
            </a:r>
            <a:r>
              <a:rPr lang="en-US" altLang="zh-CN" sz="2400" dirty="0">
                <a:solidFill>
                  <a:srgbClr val="CC7832"/>
                </a:solidFill>
              </a:rPr>
              <a:t>set</a:t>
            </a:r>
            <a:r>
              <a:rPr lang="en-US" altLang="zh-CN" sz="2400" dirty="0"/>
              <a:t>(value) {</a:t>
            </a:r>
            <a:br>
              <a:rPr lang="en-US" altLang="zh-CN" sz="2400" dirty="0"/>
            </a:br>
            <a:r>
              <a:rPr lang="en-US" altLang="zh-CN" sz="2400" dirty="0"/>
              <a:t>        </a:t>
            </a:r>
            <a:r>
              <a:rPr lang="en-US" altLang="zh-CN" sz="2400" b="1" dirty="0"/>
              <a:t>field </a:t>
            </a:r>
            <a:r>
              <a:rPr lang="en-US" altLang="zh-CN" sz="2400" dirty="0"/>
              <a:t>= value*</a:t>
            </a:r>
            <a:r>
              <a:rPr lang="en-US" altLang="zh-CN" sz="2400" dirty="0">
                <a:solidFill>
                  <a:srgbClr val="6897BB"/>
                </a:solidFill>
              </a:rPr>
              <a:t>2</a:t>
            </a:r>
            <a:br>
              <a:rPr lang="en-US" altLang="zh-CN" sz="2400" dirty="0">
                <a:solidFill>
                  <a:srgbClr val="6897BB"/>
                </a:solidFill>
              </a:rPr>
            </a:br>
            <a:r>
              <a:rPr lang="en-US" altLang="zh-CN" sz="2400" dirty="0">
                <a:solidFill>
                  <a:srgbClr val="6897BB"/>
                </a:solidFill>
              </a:rPr>
              <a:t>    </a:t>
            </a:r>
            <a:r>
              <a:rPr lang="en-US" altLang="zh-CN" sz="2400" dirty="0"/>
              <a:t>}</a:t>
            </a:r>
            <a:endParaRPr lang="zh-CN" altLang="en-US" sz="2400" dirty="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4330824" cy="346050"/>
          </a:xfrm>
        </p:spPr>
        <p:txBody>
          <a:bodyPr>
            <a:normAutofit fontScale="90000"/>
          </a:bodyPr>
          <a:lstStyle/>
          <a:p>
            <a:pPr algn="l"/>
            <a:r>
              <a:rPr lang="zh-CN" altLang="en-US" sz="2800" dirty="0" smtClean="0"/>
              <a:t>类的静态方法和静态变量</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zh-CN" altLang="en-US" sz="1800" dirty="0" smtClean="0">
                <a:solidFill>
                  <a:srgbClr val="CC7832"/>
                </a:solidFill>
              </a:rPr>
              <a:t>当需要用到静态方法或静态变量时这时用到的是伴随对象</a:t>
            </a:r>
            <a:endParaRPr lang="en-US" altLang="zh-CN" sz="1800" dirty="0" smtClean="0">
              <a:solidFill>
                <a:srgbClr val="CC7832"/>
              </a:solidFill>
            </a:endParaRPr>
          </a:p>
          <a:p>
            <a:r>
              <a:rPr lang="zh-CN" altLang="en-US" sz="1800" dirty="0" smtClean="0">
                <a:solidFill>
                  <a:srgbClr val="CC7832"/>
                </a:solidFill>
              </a:rPr>
              <a:t>使用</a:t>
            </a:r>
            <a:r>
              <a:rPr lang="en-US" altLang="zh-CN" sz="1800" dirty="0" err="1" smtClean="0">
                <a:solidFill>
                  <a:srgbClr val="CC7832"/>
                </a:solidFill>
              </a:rPr>
              <a:t>var</a:t>
            </a:r>
            <a:r>
              <a:rPr lang="en-US" altLang="zh-CN" sz="1800" dirty="0" smtClean="0">
                <a:solidFill>
                  <a:srgbClr val="CC7832"/>
                </a:solidFill>
              </a:rPr>
              <a:t> </a:t>
            </a:r>
            <a:r>
              <a:rPr lang="zh-CN" altLang="en-US" sz="1800" dirty="0" smtClean="0">
                <a:solidFill>
                  <a:srgbClr val="CC7832"/>
                </a:solidFill>
              </a:rPr>
              <a:t>修饰表示可变变量</a:t>
            </a:r>
            <a:endParaRPr lang="en-US" altLang="zh-CN" sz="1800" dirty="0" smtClean="0">
              <a:solidFill>
                <a:srgbClr val="CC7832"/>
              </a:solidFill>
            </a:endParaRPr>
          </a:p>
          <a:p>
            <a:r>
              <a:rPr lang="zh-CN" altLang="en-US" sz="1800" dirty="0" smtClean="0">
                <a:solidFill>
                  <a:srgbClr val="CC7832"/>
                </a:solidFill>
              </a:rPr>
              <a:t>使用</a:t>
            </a:r>
            <a:r>
              <a:rPr lang="en-US" altLang="zh-CN" sz="1800" dirty="0" err="1">
                <a:solidFill>
                  <a:srgbClr val="CC7832"/>
                </a:solidFill>
              </a:rPr>
              <a:t>val</a:t>
            </a:r>
            <a:r>
              <a:rPr lang="zh-CN" altLang="en-US" sz="1800" dirty="0" smtClean="0">
                <a:solidFill>
                  <a:srgbClr val="CC7832"/>
                </a:solidFill>
              </a:rPr>
              <a:t>修饰表示</a:t>
            </a:r>
            <a:r>
              <a:rPr lang="zh-CN" altLang="en-US" sz="1800" dirty="0">
                <a:solidFill>
                  <a:srgbClr val="CC7832"/>
                </a:solidFill>
              </a:rPr>
              <a:t>不</a:t>
            </a:r>
            <a:r>
              <a:rPr lang="zh-CN" altLang="en-US" sz="1800" dirty="0" smtClean="0">
                <a:solidFill>
                  <a:srgbClr val="CC7832"/>
                </a:solidFill>
              </a:rPr>
              <a:t>可变变量同等</a:t>
            </a:r>
            <a:r>
              <a:rPr lang="en-US" altLang="zh-CN" sz="1800" dirty="0" smtClean="0">
                <a:solidFill>
                  <a:srgbClr val="CC7832"/>
                </a:solidFill>
              </a:rPr>
              <a:t>java</a:t>
            </a:r>
            <a:r>
              <a:rPr lang="zh-CN" altLang="en-US" sz="1800" dirty="0" smtClean="0">
                <a:solidFill>
                  <a:srgbClr val="CC7832"/>
                </a:solidFill>
              </a:rPr>
              <a:t>中的</a:t>
            </a:r>
            <a:r>
              <a:rPr lang="en-US" altLang="zh-CN" sz="1800" dirty="0" smtClean="0">
                <a:solidFill>
                  <a:srgbClr val="CC7832"/>
                </a:solidFill>
              </a:rPr>
              <a:t>final</a:t>
            </a:r>
          </a:p>
          <a:p>
            <a:endParaRPr lang="en-US" altLang="zh-CN" sz="1800" dirty="0">
              <a:solidFill>
                <a:srgbClr val="CC7832"/>
              </a:solidFill>
            </a:endParaRPr>
          </a:p>
          <a:p>
            <a:r>
              <a:rPr lang="en-US" altLang="zh-CN" sz="1800" dirty="0" smtClean="0">
                <a:solidFill>
                  <a:srgbClr val="CC7832"/>
                </a:solidFill>
              </a:rPr>
              <a:t>companion </a:t>
            </a:r>
            <a:r>
              <a:rPr lang="en-US" altLang="zh-CN" sz="1800" dirty="0">
                <a:solidFill>
                  <a:srgbClr val="CC7832"/>
                </a:solidFill>
              </a:rPr>
              <a:t>object </a:t>
            </a:r>
            <a:r>
              <a:rPr lang="en-US" altLang="zh-CN" sz="1800" dirty="0"/>
              <a:t>{</a:t>
            </a:r>
            <a:br>
              <a:rPr lang="en-US" altLang="zh-CN" sz="1800" dirty="0"/>
            </a:br>
            <a:r>
              <a:rPr lang="en-US" altLang="zh-CN" sz="1800" dirty="0"/>
              <a:t>    </a:t>
            </a:r>
            <a:r>
              <a:rPr lang="en-US" altLang="zh-CN" sz="1800" dirty="0">
                <a:solidFill>
                  <a:srgbClr val="808080"/>
                </a:solidFill>
              </a:rPr>
              <a:t>//</a:t>
            </a:r>
            <a:r>
              <a:rPr lang="zh-CN" altLang="en-US" sz="1800" dirty="0">
                <a:solidFill>
                  <a:srgbClr val="808080"/>
                </a:solidFill>
                <a:latin typeface="宋体"/>
              </a:rPr>
              <a:t>静态变量</a:t>
            </a:r>
            <a:br>
              <a:rPr lang="zh-CN" altLang="en-US" sz="1800" dirty="0">
                <a:solidFill>
                  <a:srgbClr val="808080"/>
                </a:solidFill>
                <a:latin typeface="宋体"/>
              </a:rPr>
            </a:br>
            <a:r>
              <a:rPr lang="zh-CN" altLang="en-US" sz="1800" dirty="0">
                <a:solidFill>
                  <a:srgbClr val="808080"/>
                </a:solidFill>
                <a:latin typeface="宋体"/>
              </a:rPr>
              <a:t>    </a:t>
            </a:r>
            <a:r>
              <a:rPr lang="en-US" altLang="zh-CN" sz="1800" dirty="0" err="1">
                <a:solidFill>
                  <a:srgbClr val="CC7832"/>
                </a:solidFill>
              </a:rPr>
              <a:t>var</a:t>
            </a:r>
            <a:r>
              <a:rPr lang="en-US" altLang="zh-CN" sz="1800" dirty="0">
                <a:solidFill>
                  <a:srgbClr val="CC7832"/>
                </a:solidFill>
              </a:rPr>
              <a:t> </a:t>
            </a:r>
            <a:r>
              <a:rPr lang="en-US" altLang="zh-CN" sz="1800" dirty="0">
                <a:solidFill>
                  <a:srgbClr val="9876AA"/>
                </a:solidFill>
              </a:rPr>
              <a:t>TAG </a:t>
            </a:r>
            <a:r>
              <a:rPr lang="en-US" altLang="zh-CN" sz="1800" dirty="0"/>
              <a:t>= </a:t>
            </a:r>
            <a:r>
              <a:rPr lang="en-US" altLang="zh-CN" sz="1800" dirty="0">
                <a:solidFill>
                  <a:srgbClr val="6A8759"/>
                </a:solidFill>
              </a:rPr>
              <a:t>"Person"</a:t>
            </a:r>
            <a:br>
              <a:rPr lang="en-US" altLang="zh-CN" sz="1800" dirty="0">
                <a:solidFill>
                  <a:srgbClr val="6A8759"/>
                </a:solidFill>
              </a:rPr>
            </a:br>
            <a:r>
              <a:rPr lang="en-US" altLang="zh-CN" sz="1800" dirty="0">
                <a:solidFill>
                  <a:srgbClr val="6A8759"/>
                </a:solidFill>
              </a:rPr>
              <a:t/>
            </a:r>
            <a:br>
              <a:rPr lang="en-US" altLang="zh-CN" sz="1800" dirty="0">
                <a:solidFill>
                  <a:srgbClr val="6A8759"/>
                </a:solidFill>
              </a:rPr>
            </a:br>
            <a:r>
              <a:rPr lang="en-US" altLang="zh-CN" sz="1800" dirty="0">
                <a:solidFill>
                  <a:srgbClr val="6A8759"/>
                </a:solidFill>
              </a:rPr>
              <a:t>    </a:t>
            </a:r>
            <a:r>
              <a:rPr lang="en-US" altLang="zh-CN" sz="1800" dirty="0">
                <a:solidFill>
                  <a:srgbClr val="808080"/>
                </a:solidFill>
              </a:rPr>
              <a:t>//final</a:t>
            </a:r>
            <a:r>
              <a:rPr lang="zh-CN" altLang="en-US" sz="1800" dirty="0">
                <a:solidFill>
                  <a:srgbClr val="808080"/>
                </a:solidFill>
                <a:latin typeface="宋体"/>
              </a:rPr>
              <a:t>静态变量</a:t>
            </a:r>
            <a:br>
              <a:rPr lang="zh-CN" altLang="en-US" sz="1800" dirty="0">
                <a:solidFill>
                  <a:srgbClr val="808080"/>
                </a:solidFill>
                <a:latin typeface="宋体"/>
              </a:rPr>
            </a:br>
            <a:r>
              <a:rPr lang="zh-CN" altLang="en-US" sz="1800" dirty="0">
                <a:solidFill>
                  <a:srgbClr val="808080"/>
                </a:solidFill>
                <a:latin typeface="宋体"/>
              </a:rPr>
              <a:t>    </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TAG1 </a:t>
            </a:r>
            <a:r>
              <a:rPr lang="en-US" altLang="zh-CN" sz="1800" dirty="0"/>
              <a:t>= </a:t>
            </a:r>
            <a:r>
              <a:rPr lang="en-US" altLang="zh-CN" sz="1800" dirty="0">
                <a:solidFill>
                  <a:srgbClr val="6A8759"/>
                </a:solidFill>
              </a:rPr>
              <a:t>"Person1"</a:t>
            </a:r>
            <a:br>
              <a:rPr lang="en-US" altLang="zh-CN" sz="1800" dirty="0">
                <a:solidFill>
                  <a:srgbClr val="6A8759"/>
                </a:solidFill>
              </a:rPr>
            </a:br>
            <a:r>
              <a:rPr lang="en-US" altLang="zh-CN" sz="1800" dirty="0">
                <a:solidFill>
                  <a:srgbClr val="6A8759"/>
                </a:solidFill>
              </a:rPr>
              <a:t/>
            </a:r>
            <a:br>
              <a:rPr lang="en-US" altLang="zh-CN" sz="1800" dirty="0">
                <a:solidFill>
                  <a:srgbClr val="6A8759"/>
                </a:solidFill>
              </a:rPr>
            </a:br>
            <a:r>
              <a:rPr lang="en-US" altLang="zh-CN" sz="1800" dirty="0">
                <a:solidFill>
                  <a:srgbClr val="6A8759"/>
                </a:solidFill>
              </a:rPr>
              <a:t>    </a:t>
            </a:r>
            <a:r>
              <a:rPr lang="en-US" altLang="zh-CN" sz="1800" dirty="0">
                <a:solidFill>
                  <a:srgbClr val="808080"/>
                </a:solidFill>
              </a:rPr>
              <a:t>//</a:t>
            </a:r>
            <a:r>
              <a:rPr lang="zh-CN" altLang="en-US" sz="1800" dirty="0">
                <a:solidFill>
                  <a:srgbClr val="808080"/>
                </a:solidFill>
                <a:latin typeface="宋体"/>
              </a:rPr>
              <a:t>静态方法</a:t>
            </a:r>
            <a:br>
              <a:rPr lang="zh-CN" altLang="en-US" sz="1800" dirty="0">
                <a:solidFill>
                  <a:srgbClr val="808080"/>
                </a:solidFill>
                <a:latin typeface="宋体"/>
              </a:rPr>
            </a:br>
            <a:r>
              <a:rPr lang="zh-CN" altLang="en-US" sz="1800" dirty="0">
                <a:solidFill>
                  <a:srgbClr val="808080"/>
                </a:solidFill>
                <a:latin typeface="宋体"/>
              </a:rPr>
              <a:t>    </a:t>
            </a:r>
            <a:r>
              <a:rPr lang="en-US" altLang="zh-CN" sz="1800" dirty="0">
                <a:solidFill>
                  <a:srgbClr val="CC7832"/>
                </a:solidFill>
              </a:rPr>
              <a:t>fun </a:t>
            </a:r>
            <a:r>
              <a:rPr lang="en-US" altLang="zh-CN" sz="1800" dirty="0" err="1">
                <a:solidFill>
                  <a:srgbClr val="FFC66D"/>
                </a:solidFill>
              </a:rPr>
              <a:t>getName</a:t>
            </a:r>
            <a:r>
              <a:rPr lang="en-US" altLang="zh-CN" sz="1800" dirty="0"/>
              <a:t>(person: Person): String {</a:t>
            </a:r>
            <a:br>
              <a:rPr lang="en-US" altLang="zh-CN" sz="1800" dirty="0"/>
            </a:br>
            <a:r>
              <a:rPr lang="en-US" altLang="zh-CN" sz="1800" dirty="0"/>
              <a:t>       </a:t>
            </a:r>
            <a:r>
              <a:rPr lang="en-US" altLang="zh-CN" sz="1800" dirty="0" smtClean="0"/>
              <a:t>	 </a:t>
            </a:r>
            <a:r>
              <a:rPr lang="en-US" altLang="zh-CN" sz="1800" dirty="0">
                <a:solidFill>
                  <a:srgbClr val="CC7832"/>
                </a:solidFill>
              </a:rPr>
              <a:t>return </a:t>
            </a:r>
            <a:r>
              <a:rPr lang="en-US" altLang="zh-CN" sz="1800" dirty="0">
                <a:solidFill>
                  <a:srgbClr val="6A8759"/>
                </a:solidFill>
              </a:rPr>
              <a:t>"static method get name: " </a:t>
            </a:r>
            <a:r>
              <a:rPr lang="en-US" altLang="zh-CN" sz="1800" dirty="0"/>
              <a:t>+ </a:t>
            </a:r>
            <a:r>
              <a:rPr lang="en-US" altLang="zh-CN" sz="1800" dirty="0" err="1"/>
              <a:t>person.</a:t>
            </a:r>
            <a:r>
              <a:rPr lang="en-US" altLang="zh-CN" sz="1800" dirty="0" err="1">
                <a:solidFill>
                  <a:srgbClr val="9876AA"/>
                </a:solidFill>
              </a:rPr>
              <a:t>personName</a:t>
            </a:r>
            <a:r>
              <a:rPr lang="en-US" altLang="zh-CN" sz="1800" dirty="0">
                <a:solidFill>
                  <a:srgbClr val="9876AA"/>
                </a:solidFill>
              </a:rPr>
              <a:t/>
            </a:r>
            <a:br>
              <a:rPr lang="en-US" altLang="zh-CN" sz="1800" dirty="0">
                <a:solidFill>
                  <a:srgbClr val="9876AA"/>
                </a:solidFill>
              </a:rPr>
            </a:br>
            <a:r>
              <a:rPr lang="en-US" altLang="zh-CN" sz="1800" dirty="0">
                <a:solidFill>
                  <a:srgbClr val="9876AA"/>
                </a:solidFill>
              </a:rPr>
              <a:t>    </a:t>
            </a:r>
            <a:r>
              <a:rPr lang="en-US" altLang="zh-CN" sz="1800" dirty="0"/>
              <a:t>}</a:t>
            </a:r>
            <a:br>
              <a:rPr lang="en-US" altLang="zh-CN" sz="1800" dirty="0"/>
            </a:br>
            <a:r>
              <a:rPr lang="en-US" altLang="zh-CN" sz="1800" dirty="0"/>
              <a:t>}</a:t>
            </a:r>
            <a:endParaRPr lang="zh-CN" altLang="en-US" sz="1800" dirty="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800" dirty="0"/>
              <a:t>单例</a:t>
            </a:r>
          </a:p>
        </p:txBody>
      </p:sp>
      <p:sp>
        <p:nvSpPr>
          <p:cNvPr id="3" name="内容占位符 2"/>
          <p:cNvSpPr>
            <a:spLocks noGrp="1"/>
          </p:cNvSpPr>
          <p:nvPr>
            <p:ph idx="1"/>
          </p:nvPr>
        </p:nvSpPr>
        <p:spPr>
          <a:xfrm>
            <a:off x="457200" y="908720"/>
            <a:ext cx="8229600" cy="5544616"/>
          </a:xfrm>
        </p:spPr>
        <p:txBody>
          <a:bodyPr>
            <a:normAutofit/>
          </a:bodyPr>
          <a:lstStyle/>
          <a:p>
            <a:r>
              <a:rPr lang="zh-CN" altLang="en-US" sz="1800" dirty="0" smtClean="0">
                <a:solidFill>
                  <a:srgbClr val="CC7832"/>
                </a:solidFill>
              </a:rPr>
              <a:t>为了让单例放在一个静态方法里使用了</a:t>
            </a:r>
            <a:r>
              <a:rPr lang="en-US" altLang="zh-CN" sz="1800" dirty="0" smtClean="0">
                <a:solidFill>
                  <a:srgbClr val="CC7832"/>
                </a:solidFill>
              </a:rPr>
              <a:t>companion object </a:t>
            </a:r>
            <a:r>
              <a:rPr lang="zh-CN" altLang="en-US" sz="1800" dirty="0" smtClean="0">
                <a:solidFill>
                  <a:srgbClr val="CC7832"/>
                </a:solidFill>
              </a:rPr>
              <a:t>伴随对象</a:t>
            </a:r>
            <a:endParaRPr lang="en-US" altLang="zh-CN" sz="1800" dirty="0" smtClean="0">
              <a:solidFill>
                <a:srgbClr val="CC7832"/>
              </a:solidFill>
            </a:endParaRPr>
          </a:p>
          <a:p>
            <a:r>
              <a:rPr lang="en-US" altLang="zh-CN" sz="1800" dirty="0">
                <a:solidFill>
                  <a:srgbClr val="CC7832"/>
                </a:solidFill>
              </a:rPr>
              <a:t>class </a:t>
            </a:r>
            <a:r>
              <a:rPr lang="en-US" altLang="zh-CN" sz="1800" dirty="0" err="1"/>
              <a:t>ManUser</a:t>
            </a:r>
            <a:r>
              <a:rPr lang="en-US" altLang="zh-CN" sz="1800" dirty="0"/>
              <a:t>: Person(</a:t>
            </a:r>
            <a:r>
              <a:rPr lang="en-US" altLang="zh-CN" sz="1800" dirty="0">
                <a:solidFill>
                  <a:srgbClr val="6A8759"/>
                </a:solidFill>
              </a:rPr>
              <a:t>"Jam"</a:t>
            </a:r>
            <a:r>
              <a:rPr lang="en-US" altLang="zh-CN" sz="1800" dirty="0"/>
              <a:t>) </a:t>
            </a:r>
            <a:r>
              <a:rPr lang="en-US" altLang="zh-CN" sz="1800" dirty="0" smtClean="0"/>
              <a:t>{</a:t>
            </a:r>
            <a:r>
              <a:rPr lang="en-US" altLang="zh-CN" sz="1800" dirty="0"/>
              <a:t/>
            </a:r>
            <a:br>
              <a:rPr lang="en-US" altLang="zh-CN" sz="1800" dirty="0"/>
            </a:br>
            <a:r>
              <a:rPr lang="en-US" altLang="zh-CN" sz="1800" dirty="0"/>
              <a:t>    </a:t>
            </a:r>
            <a:r>
              <a:rPr lang="en-US" altLang="zh-CN" sz="1800" dirty="0">
                <a:solidFill>
                  <a:srgbClr val="CC7832"/>
                </a:solidFill>
              </a:rPr>
              <a:t>companion object </a:t>
            </a:r>
            <a:r>
              <a:rPr lang="en-US" altLang="zh-CN" sz="1800" dirty="0"/>
              <a:t>{</a:t>
            </a:r>
            <a:br>
              <a:rPr lang="en-US" altLang="zh-CN" sz="1800" dirty="0"/>
            </a:br>
            <a:r>
              <a:rPr lang="en-US" altLang="zh-CN" sz="1800" dirty="0"/>
              <a:t>        </a:t>
            </a:r>
            <a:r>
              <a:rPr lang="en-US" altLang="zh-CN" sz="1800" dirty="0">
                <a:solidFill>
                  <a:srgbClr val="CC7832"/>
                </a:solidFill>
              </a:rPr>
              <a:t>@Volatile </a:t>
            </a:r>
            <a:r>
              <a:rPr lang="en-US" altLang="zh-CN" sz="1800" dirty="0" err="1">
                <a:solidFill>
                  <a:srgbClr val="CC7832"/>
                </a:solidFill>
              </a:rPr>
              <a:t>var</a:t>
            </a:r>
            <a:r>
              <a:rPr lang="en-US" altLang="zh-CN" sz="1800" dirty="0">
                <a:solidFill>
                  <a:srgbClr val="CC7832"/>
                </a:solidFill>
              </a:rPr>
              <a:t> </a:t>
            </a:r>
            <a:r>
              <a:rPr lang="en-US" altLang="zh-CN" sz="1800" dirty="0">
                <a:solidFill>
                  <a:srgbClr val="9876AA"/>
                </a:solidFill>
              </a:rPr>
              <a:t>instance</a:t>
            </a:r>
            <a:r>
              <a:rPr lang="en-US" altLang="zh-CN" sz="1800" dirty="0"/>
              <a:t>: </a:t>
            </a:r>
            <a:r>
              <a:rPr lang="en-US" altLang="zh-CN" sz="1800" dirty="0" err="1"/>
              <a:t>ManUser</a:t>
            </a:r>
            <a:r>
              <a:rPr lang="en-US" altLang="zh-CN" sz="1800" dirty="0"/>
              <a:t>? = </a:t>
            </a:r>
            <a:r>
              <a:rPr lang="en-US" altLang="zh-CN" sz="1800" dirty="0">
                <a:solidFill>
                  <a:srgbClr val="CC7832"/>
                </a:solidFill>
              </a:rPr>
              <a:t>null</a:t>
            </a:r>
            <a:br>
              <a:rPr lang="en-US" altLang="zh-CN" sz="1800" dirty="0">
                <a:solidFill>
                  <a:srgbClr val="CC7832"/>
                </a:solidFill>
              </a:rPr>
            </a:br>
            <a:r>
              <a:rPr lang="en-US" altLang="zh-CN" sz="1800" dirty="0">
                <a:solidFill>
                  <a:srgbClr val="CC7832"/>
                </a:solidFill>
              </a:rPr>
              <a:t>            get</a:t>
            </a:r>
            <a:r>
              <a:rPr lang="en-US" altLang="zh-CN" sz="1800" dirty="0"/>
              <a:t>() {</a:t>
            </a:r>
            <a:br>
              <a:rPr lang="en-US" altLang="zh-CN" sz="1800" dirty="0"/>
            </a:br>
            <a:r>
              <a:rPr lang="en-US" altLang="zh-CN" sz="1800" dirty="0"/>
              <a:t>                </a:t>
            </a:r>
            <a:r>
              <a:rPr lang="en-US" altLang="zh-CN" sz="1800" dirty="0">
                <a:solidFill>
                  <a:srgbClr val="CC7832"/>
                </a:solidFill>
              </a:rPr>
              <a:t>if </a:t>
            </a:r>
            <a:r>
              <a:rPr lang="en-US" altLang="zh-CN" sz="1800" dirty="0"/>
              <a:t>(</a:t>
            </a:r>
            <a:r>
              <a:rPr lang="en-US" altLang="zh-CN" sz="1800" b="1" dirty="0"/>
              <a:t>field </a:t>
            </a:r>
            <a:r>
              <a:rPr lang="en-US" altLang="zh-CN" sz="1800" dirty="0"/>
              <a:t>== </a:t>
            </a:r>
            <a:r>
              <a:rPr lang="en-US" altLang="zh-CN" sz="1800" dirty="0">
                <a:solidFill>
                  <a:srgbClr val="CC7832"/>
                </a:solidFill>
              </a:rPr>
              <a:t>null</a:t>
            </a:r>
            <a:r>
              <a:rPr lang="en-US" altLang="zh-CN" sz="1800" dirty="0"/>
              <a:t>) {</a:t>
            </a:r>
            <a:br>
              <a:rPr lang="en-US" altLang="zh-CN" sz="1800" dirty="0"/>
            </a:br>
            <a:r>
              <a:rPr lang="en-US" altLang="zh-CN" sz="1800" dirty="0"/>
              <a:t>                    </a:t>
            </a:r>
            <a:r>
              <a:rPr lang="en-US" altLang="zh-CN" sz="1800" i="1" dirty="0"/>
              <a:t>synchronized</a:t>
            </a:r>
            <a:r>
              <a:rPr lang="en-US" altLang="zh-CN" sz="1800" dirty="0"/>
              <a:t>(</a:t>
            </a:r>
            <a:r>
              <a:rPr lang="en-US" altLang="zh-CN" sz="1800" dirty="0" err="1"/>
              <a:t>ManUser</a:t>
            </a:r>
            <a:r>
              <a:rPr lang="en-US" altLang="zh-CN" sz="1800" dirty="0"/>
              <a:t>::</a:t>
            </a:r>
            <a:r>
              <a:rPr lang="en-US" altLang="zh-CN" sz="1800" dirty="0">
                <a:solidFill>
                  <a:srgbClr val="CC7832"/>
                </a:solidFill>
              </a:rPr>
              <a:t>class</a:t>
            </a:r>
            <a:r>
              <a:rPr lang="en-US" altLang="zh-CN" sz="1800" dirty="0"/>
              <a:t>.</a:t>
            </a:r>
            <a:r>
              <a:rPr lang="en-US" altLang="zh-CN" sz="1800" i="1" dirty="0">
                <a:solidFill>
                  <a:srgbClr val="9876AA"/>
                </a:solidFill>
              </a:rPr>
              <a:t>java</a:t>
            </a:r>
            <a:r>
              <a:rPr lang="en-US" altLang="zh-CN" sz="1800" dirty="0"/>
              <a:t>) </a:t>
            </a:r>
            <a:r>
              <a:rPr lang="en-US" altLang="zh-CN" sz="1800" b="1" dirty="0"/>
              <a:t>{</a:t>
            </a:r>
            <a:br>
              <a:rPr lang="en-US" altLang="zh-CN" sz="1800" b="1" dirty="0"/>
            </a:br>
            <a:r>
              <a:rPr lang="en-US" altLang="zh-CN" sz="1800" b="1" dirty="0"/>
              <a:t>                        </a:t>
            </a:r>
            <a:r>
              <a:rPr lang="en-US" altLang="zh-CN" sz="1800" dirty="0">
                <a:solidFill>
                  <a:srgbClr val="CC7832"/>
                </a:solidFill>
              </a:rPr>
              <a:t>if </a:t>
            </a:r>
            <a:r>
              <a:rPr lang="en-US" altLang="zh-CN" sz="1800" dirty="0"/>
              <a:t>(</a:t>
            </a:r>
            <a:r>
              <a:rPr lang="en-US" altLang="zh-CN" sz="1800" b="1" dirty="0"/>
              <a:t>field </a:t>
            </a:r>
            <a:r>
              <a:rPr lang="en-US" altLang="zh-CN" sz="1800" dirty="0"/>
              <a:t>== </a:t>
            </a:r>
            <a:r>
              <a:rPr lang="en-US" altLang="zh-CN" sz="1800" dirty="0">
                <a:solidFill>
                  <a:srgbClr val="CC7832"/>
                </a:solidFill>
              </a:rPr>
              <a:t>null</a:t>
            </a:r>
            <a:r>
              <a:rPr lang="en-US" altLang="zh-CN" sz="1800" dirty="0"/>
              <a:t>)</a:t>
            </a:r>
            <a:br>
              <a:rPr lang="en-US" altLang="zh-CN" sz="1800" dirty="0"/>
            </a:br>
            <a:r>
              <a:rPr lang="en-US" altLang="zh-CN" sz="1800" dirty="0"/>
              <a:t>                            </a:t>
            </a:r>
            <a:r>
              <a:rPr lang="en-US" altLang="zh-CN" sz="1800" b="1" dirty="0"/>
              <a:t>field </a:t>
            </a:r>
            <a:r>
              <a:rPr lang="en-US" altLang="zh-CN" sz="1800" dirty="0"/>
              <a:t>= </a:t>
            </a:r>
            <a:r>
              <a:rPr lang="en-US" altLang="zh-CN" sz="1800" dirty="0" err="1"/>
              <a:t>ManUser</a:t>
            </a:r>
            <a:r>
              <a:rPr lang="en-US" altLang="zh-CN" sz="1800" dirty="0"/>
              <a:t>()</a:t>
            </a:r>
            <a:br>
              <a:rPr lang="en-US" altLang="zh-CN" sz="1800" dirty="0"/>
            </a:br>
            <a:r>
              <a:rPr lang="en-US" altLang="zh-CN" sz="1800" dirty="0"/>
              <a:t>                    </a:t>
            </a:r>
            <a:r>
              <a:rPr lang="en-US" altLang="zh-CN" sz="1800" b="1" dirty="0"/>
              <a:t>}</a:t>
            </a:r>
            <a:br>
              <a:rPr lang="en-US" altLang="zh-CN" sz="1800" b="1" dirty="0"/>
            </a:br>
            <a:r>
              <a:rPr lang="en-US" altLang="zh-CN" sz="1800" b="1" dirty="0"/>
              <a:t>                </a:t>
            </a:r>
            <a:r>
              <a:rPr lang="en-US" altLang="zh-CN" sz="1800" dirty="0"/>
              <a:t>}</a:t>
            </a:r>
            <a:br>
              <a:rPr lang="en-US" altLang="zh-CN" sz="1800" dirty="0"/>
            </a:br>
            <a:r>
              <a:rPr lang="en-US" altLang="zh-CN" sz="1800" dirty="0"/>
              <a:t>                </a:t>
            </a:r>
            <a:r>
              <a:rPr lang="en-US" altLang="zh-CN" sz="1800" dirty="0">
                <a:solidFill>
                  <a:srgbClr val="CC7832"/>
                </a:solidFill>
              </a:rPr>
              <a:t>return </a:t>
            </a:r>
            <a:r>
              <a:rPr lang="en-US" altLang="zh-CN" sz="1800" b="1" dirty="0"/>
              <a:t>field</a:t>
            </a:r>
            <a:br>
              <a:rPr lang="en-US" altLang="zh-CN" sz="1800" b="1" dirty="0"/>
            </a:br>
            <a:r>
              <a:rPr lang="en-US" altLang="zh-CN" sz="1800" b="1" dirty="0"/>
              <a:t>            </a:t>
            </a:r>
            <a:r>
              <a:rPr lang="en-US" altLang="zh-CN" sz="1800" dirty="0"/>
              <a:t>}</a:t>
            </a:r>
            <a:br>
              <a:rPr lang="en-US" altLang="zh-CN" sz="1800" dirty="0"/>
            </a:br>
            <a:r>
              <a:rPr lang="en-US" altLang="zh-CN" sz="1800" dirty="0"/>
              <a:t>    }</a:t>
            </a:r>
            <a:br>
              <a:rPr lang="en-US" altLang="zh-CN" sz="1800" dirty="0"/>
            </a:br>
            <a:r>
              <a:rPr lang="en-US" altLang="zh-CN" sz="1800" dirty="0"/>
              <a:t/>
            </a:r>
            <a:br>
              <a:rPr lang="en-US" altLang="zh-CN" sz="1800" dirty="0"/>
            </a:br>
            <a:r>
              <a:rPr lang="en-US" altLang="zh-CN" sz="1800" dirty="0"/>
              <a:t>    </a:t>
            </a:r>
            <a:r>
              <a:rPr lang="en-US" altLang="zh-CN" sz="1800" dirty="0" err="1">
                <a:solidFill>
                  <a:srgbClr val="CC7832"/>
                </a:solidFill>
              </a:rPr>
              <a:t>var</a:t>
            </a:r>
            <a:r>
              <a:rPr lang="en-US" altLang="zh-CN" sz="1800" dirty="0">
                <a:solidFill>
                  <a:srgbClr val="CC7832"/>
                </a:solidFill>
              </a:rPr>
              <a:t> </a:t>
            </a:r>
            <a:r>
              <a:rPr lang="en-US" altLang="zh-CN" sz="1800" dirty="0" err="1">
                <a:solidFill>
                  <a:srgbClr val="9876AA"/>
                </a:solidFill>
              </a:rPr>
              <a:t>nameS</a:t>
            </a:r>
            <a:r>
              <a:rPr lang="en-US" altLang="zh-CN" sz="1800" dirty="0"/>
              <a:t>: String? = </a:t>
            </a:r>
            <a:r>
              <a:rPr lang="en-US" altLang="zh-CN" sz="1800" dirty="0">
                <a:solidFill>
                  <a:srgbClr val="CC7832"/>
                </a:solidFill>
              </a:rPr>
              <a:t>null</a:t>
            </a:r>
            <a:br>
              <a:rPr lang="en-US" altLang="zh-CN" sz="1800" dirty="0">
                <a:solidFill>
                  <a:srgbClr val="CC7832"/>
                </a:solidFill>
              </a:rPr>
            </a:br>
            <a:r>
              <a:rPr lang="en-US" altLang="zh-CN" sz="1800" dirty="0"/>
              <a:t>}</a:t>
            </a:r>
            <a:endParaRPr lang="zh-CN" altLang="en-US" sz="1800" dirty="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2818656" cy="346050"/>
          </a:xfrm>
        </p:spPr>
        <p:txBody>
          <a:bodyPr>
            <a:normAutofit fontScale="90000"/>
          </a:bodyPr>
          <a:lstStyle/>
          <a:p>
            <a:pPr algn="l"/>
            <a:r>
              <a:rPr lang="zh-CN" altLang="en-US" sz="2800" dirty="0" smtClean="0"/>
              <a:t>字符串的拼接</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zh-CN" altLang="en-US" sz="1800" dirty="0"/>
              <a:t>在</a:t>
            </a:r>
            <a:r>
              <a:rPr lang="en-US" altLang="zh-CN" sz="1800" dirty="0"/>
              <a:t>Java</a:t>
            </a:r>
            <a:r>
              <a:rPr lang="zh-CN" altLang="en-US" sz="1800" dirty="0"/>
              <a:t>中拼接字符串的代码可读性都很差，在</a:t>
            </a:r>
            <a:r>
              <a:rPr lang="en-US" altLang="zh-CN" sz="1800" dirty="0" err="1"/>
              <a:t>Kotlin</a:t>
            </a:r>
            <a:r>
              <a:rPr lang="zh-CN" altLang="en-US" sz="1800" dirty="0"/>
              <a:t>字符串拼接变得非常简洁，只需用</a:t>
            </a:r>
            <a:r>
              <a:rPr lang="en-US" altLang="zh-CN" sz="1800" dirty="0"/>
              <a:t>$</a:t>
            </a:r>
            <a:r>
              <a:rPr lang="zh-CN" altLang="en-US" sz="1800" dirty="0"/>
              <a:t>后面加上参数名，复杂的</a:t>
            </a:r>
            <a:r>
              <a:rPr lang="zh-CN" altLang="en-US" sz="1800" dirty="0" smtClean="0"/>
              <a:t>参数或表达式要</a:t>
            </a:r>
            <a:r>
              <a:rPr lang="zh-CN" altLang="en-US" sz="1800" dirty="0"/>
              <a:t>加上</a:t>
            </a:r>
            <a:r>
              <a:rPr lang="en-US" altLang="zh-CN" sz="1800" dirty="0" smtClean="0"/>
              <a:t>{}</a:t>
            </a:r>
            <a:r>
              <a:rPr lang="zh-CN" altLang="en-US" sz="1800" dirty="0" smtClean="0"/>
              <a:t>即可</a:t>
            </a:r>
            <a:endParaRPr lang="en-US" altLang="zh-CN" sz="1800" dirty="0" smtClean="0"/>
          </a:p>
          <a:p>
            <a:r>
              <a:rPr lang="en-US" altLang="zh-CN" sz="2000" dirty="0" err="1" smtClean="0"/>
              <a:t>Var</a:t>
            </a:r>
            <a:r>
              <a:rPr lang="en-US" altLang="zh-CN" sz="2000" dirty="0" smtClean="0"/>
              <a:t> s = “</a:t>
            </a:r>
            <a:r>
              <a:rPr lang="zh-CN" altLang="en-US" sz="2000" dirty="0" smtClean="0"/>
              <a:t>单例</a:t>
            </a:r>
            <a:r>
              <a:rPr lang="en-US" altLang="zh-CN" sz="2000" dirty="0" smtClean="0"/>
              <a:t>”</a:t>
            </a:r>
            <a:endParaRPr lang="en-US" altLang="zh-CN" sz="2000" dirty="0"/>
          </a:p>
          <a:p>
            <a:r>
              <a:rPr lang="en-US" altLang="zh-CN" sz="2000" dirty="0"/>
              <a:t>ManUser.</a:t>
            </a:r>
            <a:r>
              <a:rPr lang="en-US" altLang="zh-CN" sz="2000" dirty="0">
                <a:solidFill>
                  <a:srgbClr val="9876AA"/>
                </a:solidFill>
              </a:rPr>
              <a:t>instance</a:t>
            </a:r>
            <a:r>
              <a:rPr lang="en-US" altLang="zh-CN" sz="2000" dirty="0"/>
              <a:t>!!.</a:t>
            </a:r>
            <a:r>
              <a:rPr lang="en-US" altLang="zh-CN" sz="2000" dirty="0">
                <a:solidFill>
                  <a:srgbClr val="9876AA"/>
                </a:solidFill>
              </a:rPr>
              <a:t>name </a:t>
            </a:r>
            <a:r>
              <a:rPr lang="en-US" altLang="zh-CN" sz="2000" dirty="0"/>
              <a:t>= </a:t>
            </a:r>
            <a:r>
              <a:rPr lang="en-US" altLang="zh-CN" sz="2000" dirty="0">
                <a:solidFill>
                  <a:srgbClr val="6A8759"/>
                </a:solidFill>
              </a:rPr>
              <a:t>"</a:t>
            </a:r>
            <a:r>
              <a:rPr lang="zh-CN" altLang="en-US" sz="2000" dirty="0">
                <a:solidFill>
                  <a:srgbClr val="6A8759"/>
                </a:solidFill>
                <a:latin typeface="宋体"/>
              </a:rPr>
              <a:t>男性</a:t>
            </a:r>
            <a:r>
              <a:rPr lang="en-US" altLang="zh-CN" sz="2000" dirty="0">
                <a:solidFill>
                  <a:srgbClr val="6A8759"/>
                </a:solidFill>
              </a:rPr>
              <a:t>"</a:t>
            </a:r>
            <a:br>
              <a:rPr lang="en-US" altLang="zh-CN" sz="2000" dirty="0">
                <a:solidFill>
                  <a:srgbClr val="6A8759"/>
                </a:solidFill>
              </a:rPr>
            </a:br>
            <a:r>
              <a:rPr lang="en-US" altLang="zh-CN" sz="2000" dirty="0" err="1"/>
              <a:t>ManUser.</a:t>
            </a:r>
            <a:r>
              <a:rPr lang="en-US" altLang="zh-CN" sz="2000" dirty="0" err="1">
                <a:solidFill>
                  <a:srgbClr val="9876AA"/>
                </a:solidFill>
              </a:rPr>
              <a:t>instance</a:t>
            </a:r>
            <a:r>
              <a:rPr lang="en-US" altLang="zh-CN" sz="2000" dirty="0"/>
              <a:t>!!.</a:t>
            </a:r>
            <a:r>
              <a:rPr lang="en-US" altLang="zh-CN" sz="2000" dirty="0">
                <a:solidFill>
                  <a:srgbClr val="9876AA"/>
                </a:solidFill>
              </a:rPr>
              <a:t>age </a:t>
            </a:r>
            <a:r>
              <a:rPr lang="en-US" altLang="zh-CN" sz="2000" dirty="0"/>
              <a:t>= </a:t>
            </a:r>
            <a:r>
              <a:rPr lang="en-US" altLang="zh-CN" sz="2000" dirty="0">
                <a:solidFill>
                  <a:srgbClr val="6897BB"/>
                </a:solidFill>
              </a:rPr>
              <a:t>20</a:t>
            </a:r>
            <a:br>
              <a:rPr lang="en-US" altLang="zh-CN" sz="2000" dirty="0">
                <a:solidFill>
                  <a:srgbClr val="6897BB"/>
                </a:solidFill>
              </a:rPr>
            </a:br>
            <a:r>
              <a:rPr lang="en-US" altLang="zh-CN" sz="2000" i="1" dirty="0" err="1"/>
              <a:t>println</a:t>
            </a:r>
            <a:r>
              <a:rPr lang="en-US" altLang="zh-CN" sz="2000" dirty="0"/>
              <a:t>(</a:t>
            </a:r>
            <a:r>
              <a:rPr lang="en-US" altLang="zh-CN" sz="2000" dirty="0">
                <a:solidFill>
                  <a:srgbClr val="6A8759"/>
                </a:solidFill>
              </a:rPr>
              <a:t>"</a:t>
            </a:r>
            <a:r>
              <a:rPr lang="en-US" altLang="zh-CN" sz="2000" dirty="0">
                <a:solidFill>
                  <a:srgbClr val="CC7832"/>
                </a:solidFill>
              </a:rPr>
              <a:t>$</a:t>
            </a:r>
            <a:r>
              <a:rPr lang="en-US" altLang="zh-CN" sz="2000" dirty="0"/>
              <a:t>s</a:t>
            </a:r>
            <a:r>
              <a:rPr lang="en-US" altLang="zh-CN" sz="2000" dirty="0">
                <a:solidFill>
                  <a:srgbClr val="6A8759"/>
                </a:solidFill>
              </a:rPr>
              <a:t>:</a:t>
            </a:r>
            <a:r>
              <a:rPr lang="en-US" altLang="zh-CN" sz="2000" dirty="0">
                <a:solidFill>
                  <a:srgbClr val="CC7832"/>
                </a:solidFill>
              </a:rPr>
              <a:t>${</a:t>
            </a:r>
            <a:r>
              <a:rPr lang="en-US" altLang="zh-CN" sz="2000" dirty="0" err="1"/>
              <a:t>ManUser.</a:t>
            </a:r>
            <a:r>
              <a:rPr lang="en-US" altLang="zh-CN" sz="2000" dirty="0" err="1">
                <a:solidFill>
                  <a:srgbClr val="9876AA"/>
                </a:solidFill>
              </a:rPr>
              <a:t>instance</a:t>
            </a:r>
            <a:r>
              <a:rPr lang="en-US" altLang="zh-CN" sz="2000" dirty="0"/>
              <a:t>!!.</a:t>
            </a:r>
            <a:r>
              <a:rPr lang="en-US" altLang="zh-CN" sz="2000" dirty="0">
                <a:solidFill>
                  <a:srgbClr val="9876AA"/>
                </a:solidFill>
              </a:rPr>
              <a:t>name</a:t>
            </a:r>
            <a:r>
              <a:rPr lang="en-US" altLang="zh-CN" sz="2000" dirty="0">
                <a:solidFill>
                  <a:srgbClr val="CC7832"/>
                </a:solidFill>
              </a:rPr>
              <a:t>}</a:t>
            </a:r>
            <a:r>
              <a:rPr lang="en-US" altLang="zh-CN" sz="2000" dirty="0">
                <a:solidFill>
                  <a:srgbClr val="6A8759"/>
                </a:solidFill>
              </a:rPr>
              <a:t>, </a:t>
            </a:r>
            <a:r>
              <a:rPr lang="zh-CN" altLang="en-US" sz="2000" dirty="0">
                <a:solidFill>
                  <a:srgbClr val="6A8759"/>
                </a:solidFill>
                <a:latin typeface="宋体"/>
              </a:rPr>
              <a:t>年龄</a:t>
            </a:r>
            <a:r>
              <a:rPr lang="en-US" altLang="zh-CN" sz="2000" dirty="0">
                <a:solidFill>
                  <a:srgbClr val="6A8759"/>
                </a:solidFill>
              </a:rPr>
              <a:t>:</a:t>
            </a:r>
            <a:r>
              <a:rPr lang="en-US" altLang="zh-CN" sz="2000" dirty="0">
                <a:solidFill>
                  <a:srgbClr val="CC7832"/>
                </a:solidFill>
              </a:rPr>
              <a:t>${</a:t>
            </a:r>
            <a:r>
              <a:rPr lang="en-US" altLang="zh-CN" sz="2000" dirty="0" err="1"/>
              <a:t>ManUser.</a:t>
            </a:r>
            <a:r>
              <a:rPr lang="en-US" altLang="zh-CN" sz="2000" dirty="0" err="1">
                <a:solidFill>
                  <a:srgbClr val="9876AA"/>
                </a:solidFill>
              </a:rPr>
              <a:t>instance</a:t>
            </a:r>
            <a:r>
              <a:rPr lang="en-US" altLang="zh-CN" sz="2000" dirty="0"/>
              <a:t>!!.</a:t>
            </a:r>
            <a:r>
              <a:rPr lang="en-US" altLang="zh-CN" sz="2000" dirty="0">
                <a:solidFill>
                  <a:srgbClr val="9876AA"/>
                </a:solidFill>
              </a:rPr>
              <a:t>age</a:t>
            </a:r>
            <a:r>
              <a:rPr lang="en-US" altLang="zh-CN" sz="2000" dirty="0">
                <a:solidFill>
                  <a:srgbClr val="CC7832"/>
                </a:solidFill>
              </a:rPr>
              <a:t>}</a:t>
            </a:r>
            <a:r>
              <a:rPr lang="en-US" altLang="zh-CN" sz="2000" dirty="0">
                <a:solidFill>
                  <a:srgbClr val="6A8759"/>
                </a:solidFill>
              </a:rPr>
              <a:t>"</a:t>
            </a:r>
            <a:r>
              <a:rPr lang="en-US" altLang="zh-CN" sz="2000" dirty="0"/>
              <a:t>)</a:t>
            </a:r>
          </a:p>
          <a:p>
            <a:r>
              <a:rPr lang="zh-CN" altLang="en-US" sz="2000" dirty="0" smtClean="0"/>
              <a:t>打印结果是</a:t>
            </a:r>
            <a:r>
              <a:rPr lang="en-US" altLang="zh-CN" sz="2000" dirty="0" smtClean="0"/>
              <a:t>:</a:t>
            </a:r>
          </a:p>
          <a:p>
            <a:r>
              <a:rPr lang="zh-CN" altLang="en-US" sz="2000" dirty="0"/>
              <a:t>单例</a:t>
            </a:r>
            <a:r>
              <a:rPr lang="en-US" altLang="zh-CN" sz="2000" dirty="0"/>
              <a:t>:</a:t>
            </a:r>
            <a:r>
              <a:rPr lang="zh-CN" altLang="en-US" sz="2000" dirty="0"/>
              <a:t>男性</a:t>
            </a:r>
            <a:r>
              <a:rPr lang="en-US" altLang="zh-CN" sz="2000" dirty="0"/>
              <a:t>, </a:t>
            </a:r>
            <a:r>
              <a:rPr lang="zh-CN" altLang="en-US" sz="2000" dirty="0"/>
              <a:t>年龄</a:t>
            </a:r>
            <a:r>
              <a:rPr lang="en-US" altLang="zh-CN" sz="2000" dirty="0"/>
              <a:t>:20</a:t>
            </a:r>
            <a:endParaRPr lang="en-US" altLang="zh-CN" sz="2000" dirty="0" smtClean="0"/>
          </a:p>
          <a:p>
            <a:r>
              <a:rPr lang="zh-CN" altLang="en-US" sz="1800" dirty="0" smtClean="0"/>
              <a:t>注意使用</a:t>
            </a:r>
            <a:r>
              <a:rPr lang="en-US" altLang="zh-CN" sz="1800" dirty="0" smtClean="0">
                <a:solidFill>
                  <a:srgbClr val="6A8759"/>
                </a:solidFill>
              </a:rPr>
              <a:t>“</a:t>
            </a:r>
            <a:r>
              <a:rPr lang="en-US" altLang="zh-CN" sz="1800" dirty="0" smtClean="0">
                <a:solidFill>
                  <a:srgbClr val="CC7832"/>
                </a:solidFill>
              </a:rPr>
              <a:t>$</a:t>
            </a:r>
            <a:r>
              <a:rPr lang="en-US" altLang="zh-CN" sz="1800" dirty="0" smtClean="0"/>
              <a:t>s</a:t>
            </a:r>
            <a:r>
              <a:rPr lang="zh-CN" altLang="en-US" sz="1800" dirty="0" smtClean="0"/>
              <a:t>时不能直接跟</a:t>
            </a:r>
            <a:r>
              <a:rPr lang="en-US" altLang="zh-CN" sz="1800" dirty="0" err="1" smtClean="0"/>
              <a:t>abcd</a:t>
            </a:r>
            <a:r>
              <a:rPr lang="zh-CN" altLang="en-US" sz="1800" dirty="0" smtClean="0"/>
              <a:t>中文等字符</a:t>
            </a:r>
            <a:r>
              <a:rPr lang="en-US" altLang="zh-CN" sz="1800" dirty="0" smtClean="0"/>
              <a:t>, </a:t>
            </a:r>
            <a:r>
              <a:rPr lang="zh-CN" altLang="en-US" sz="1800" dirty="0" smtClean="0"/>
              <a:t>要么带上</a:t>
            </a:r>
            <a:r>
              <a:rPr lang="en-US" altLang="zh-CN" sz="1800" dirty="0" smtClean="0"/>
              <a:t>{}</a:t>
            </a:r>
            <a:r>
              <a:rPr lang="zh-CN" altLang="en-US" sz="1800" dirty="0" smtClean="0"/>
              <a:t>要么使用标点空格等特殊符号</a:t>
            </a:r>
            <a:endParaRPr lang="zh-CN" altLang="en-US" sz="1800" dirty="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800" dirty="0" smtClean="0"/>
              <a:t>空判断</a:t>
            </a:r>
            <a:endParaRPr lang="zh-CN" altLang="en-US" sz="2800" dirty="0"/>
          </a:p>
        </p:txBody>
      </p:sp>
      <p:sp>
        <p:nvSpPr>
          <p:cNvPr id="3" name="内容占位符 2"/>
          <p:cNvSpPr>
            <a:spLocks noGrp="1"/>
          </p:cNvSpPr>
          <p:nvPr>
            <p:ph idx="1"/>
          </p:nvPr>
        </p:nvSpPr>
        <p:spPr>
          <a:xfrm>
            <a:off x="457200" y="908720"/>
            <a:ext cx="8229600" cy="5544616"/>
          </a:xfrm>
        </p:spPr>
        <p:txBody>
          <a:bodyPr>
            <a:normAutofit/>
          </a:bodyPr>
          <a:lstStyle/>
          <a:p>
            <a:r>
              <a:rPr lang="en-US" altLang="zh-CN" sz="1800" dirty="0" err="1"/>
              <a:t>Kotlin</a:t>
            </a:r>
            <a:r>
              <a:rPr lang="zh-CN" altLang="en-US" sz="1800" dirty="0"/>
              <a:t>的空安全设计对于声明可为空的参数，在使用时要进行空判断处理，有两种处理方式，字段后加</a:t>
            </a:r>
            <a:r>
              <a:rPr lang="en-US" altLang="zh-CN" sz="1800" dirty="0"/>
              <a:t>!!</a:t>
            </a:r>
            <a:r>
              <a:rPr lang="zh-CN" altLang="en-US" sz="1800" dirty="0"/>
              <a:t>像</a:t>
            </a:r>
            <a:r>
              <a:rPr lang="en-US" altLang="zh-CN" sz="1800" dirty="0"/>
              <a:t>Java</a:t>
            </a:r>
            <a:r>
              <a:rPr lang="zh-CN" altLang="en-US" sz="1800" dirty="0"/>
              <a:t>一样抛出空异常，另一种字段后加</a:t>
            </a:r>
            <a:r>
              <a:rPr lang="en-US" altLang="zh-CN" sz="1800" dirty="0"/>
              <a:t>?</a:t>
            </a:r>
            <a:r>
              <a:rPr lang="zh-CN" altLang="en-US" sz="1800" dirty="0"/>
              <a:t>可不做处理返回值为 </a:t>
            </a:r>
            <a:r>
              <a:rPr lang="en-US" altLang="zh-CN" sz="1800" dirty="0"/>
              <a:t>null</a:t>
            </a:r>
            <a:r>
              <a:rPr lang="zh-CN" altLang="en-US" sz="1800" dirty="0"/>
              <a:t>或配合</a:t>
            </a:r>
            <a:r>
              <a:rPr lang="en-US" altLang="zh-CN" sz="1800" dirty="0"/>
              <a:t>?:</a:t>
            </a:r>
            <a:r>
              <a:rPr lang="zh-CN" altLang="en-US" sz="1800" dirty="0"/>
              <a:t>做空判断</a:t>
            </a:r>
            <a:r>
              <a:rPr lang="zh-CN" altLang="en-US" sz="1800" dirty="0" smtClean="0"/>
              <a:t>处理</a:t>
            </a:r>
            <a:endParaRPr lang="en-US" altLang="zh-CN" sz="1800" dirty="0" smtClean="0"/>
          </a:p>
          <a:p>
            <a:endParaRPr lang="en-US" altLang="zh-CN" sz="2000" dirty="0" smtClean="0">
              <a:solidFill>
                <a:srgbClr val="808080"/>
              </a:solidFill>
            </a:endParaRPr>
          </a:p>
          <a:p>
            <a:r>
              <a:rPr lang="en-US" altLang="zh-CN" sz="2000" dirty="0" smtClean="0">
                <a:solidFill>
                  <a:srgbClr val="808080"/>
                </a:solidFill>
              </a:rPr>
              <a:t>//</a:t>
            </a:r>
            <a:r>
              <a:rPr lang="zh-CN" altLang="en-US" sz="2000" dirty="0">
                <a:solidFill>
                  <a:srgbClr val="808080"/>
                </a:solidFill>
                <a:latin typeface="宋体"/>
              </a:rPr>
              <a:t>类型后面加</a:t>
            </a:r>
            <a:r>
              <a:rPr lang="en-US" altLang="zh-CN" sz="2000" dirty="0">
                <a:solidFill>
                  <a:srgbClr val="808080"/>
                </a:solidFill>
              </a:rPr>
              <a:t>?</a:t>
            </a:r>
            <a:r>
              <a:rPr lang="zh-CN" altLang="en-US" sz="2000" dirty="0">
                <a:solidFill>
                  <a:srgbClr val="808080"/>
                </a:solidFill>
                <a:latin typeface="宋体"/>
              </a:rPr>
              <a:t>表示可为空</a:t>
            </a:r>
            <a:br>
              <a:rPr lang="zh-CN" altLang="en-US" sz="2000" dirty="0">
                <a:solidFill>
                  <a:srgbClr val="808080"/>
                </a:solidFill>
                <a:latin typeface="宋体"/>
              </a:rPr>
            </a:br>
            <a:r>
              <a:rPr lang="en-US" altLang="zh-CN" sz="2000" dirty="0" err="1">
                <a:solidFill>
                  <a:srgbClr val="CC7832"/>
                </a:solidFill>
              </a:rPr>
              <a:t>var</a:t>
            </a:r>
            <a:r>
              <a:rPr lang="en-US" altLang="zh-CN" sz="2000" dirty="0">
                <a:solidFill>
                  <a:srgbClr val="CC7832"/>
                </a:solidFill>
              </a:rPr>
              <a:t> </a:t>
            </a:r>
            <a:r>
              <a:rPr lang="en-US" altLang="zh-CN" sz="2000" i="1" dirty="0">
                <a:solidFill>
                  <a:srgbClr val="9876AA"/>
                </a:solidFill>
              </a:rPr>
              <a:t>age</a:t>
            </a:r>
            <a:r>
              <a:rPr lang="en-US" altLang="zh-CN" sz="2000" dirty="0"/>
              <a:t>: String? = </a:t>
            </a:r>
            <a:r>
              <a:rPr lang="en-US" altLang="zh-CN" sz="2000" dirty="0">
                <a:solidFill>
                  <a:srgbClr val="6A8759"/>
                </a:solidFill>
              </a:rPr>
              <a:t>"23"</a:t>
            </a:r>
            <a:br>
              <a:rPr lang="en-US" altLang="zh-CN" sz="2000" dirty="0">
                <a:solidFill>
                  <a:srgbClr val="6A8759"/>
                </a:solidFill>
              </a:rPr>
            </a:br>
            <a:endParaRPr lang="en-US" altLang="zh-CN" sz="2000" dirty="0" smtClean="0">
              <a:solidFill>
                <a:srgbClr val="6A8759"/>
              </a:solidFill>
            </a:endParaRPr>
          </a:p>
          <a:p>
            <a:r>
              <a:rPr lang="en-US" altLang="zh-CN" sz="2000" dirty="0" smtClean="0">
                <a:solidFill>
                  <a:srgbClr val="808080"/>
                </a:solidFill>
              </a:rPr>
              <a:t>//</a:t>
            </a:r>
            <a:r>
              <a:rPr lang="zh-CN" altLang="en-US" sz="2000" dirty="0">
                <a:solidFill>
                  <a:srgbClr val="808080"/>
                </a:solidFill>
                <a:latin typeface="宋体"/>
              </a:rPr>
              <a:t>抛出空指针异常</a:t>
            </a:r>
            <a:br>
              <a:rPr lang="zh-CN" altLang="en-US" sz="2000" dirty="0">
                <a:solidFill>
                  <a:srgbClr val="808080"/>
                </a:solidFill>
                <a:latin typeface="宋体"/>
              </a:rPr>
            </a:br>
            <a:r>
              <a:rPr lang="en-US" altLang="zh-CN" sz="2000" dirty="0" err="1">
                <a:solidFill>
                  <a:srgbClr val="CC7832"/>
                </a:solidFill>
              </a:rPr>
              <a:t>val</a:t>
            </a:r>
            <a:r>
              <a:rPr lang="en-US" altLang="zh-CN" sz="2000" dirty="0">
                <a:solidFill>
                  <a:srgbClr val="CC7832"/>
                </a:solidFill>
              </a:rPr>
              <a:t> </a:t>
            </a:r>
            <a:r>
              <a:rPr lang="en-US" altLang="zh-CN" sz="2000" i="1" dirty="0">
                <a:solidFill>
                  <a:srgbClr val="9876AA"/>
                </a:solidFill>
              </a:rPr>
              <a:t>ages </a:t>
            </a:r>
            <a:r>
              <a:rPr lang="en-US" altLang="zh-CN" sz="2000" dirty="0"/>
              <a:t>= </a:t>
            </a:r>
            <a:r>
              <a:rPr lang="en-US" altLang="zh-CN" sz="2000" i="1" dirty="0">
                <a:solidFill>
                  <a:srgbClr val="9876AA"/>
                </a:solidFill>
              </a:rPr>
              <a:t>age</a:t>
            </a:r>
            <a:r>
              <a:rPr lang="en-US" altLang="zh-CN" sz="2000" dirty="0"/>
              <a:t>!!.</a:t>
            </a:r>
            <a:r>
              <a:rPr lang="en-US" altLang="zh-CN" sz="2000" i="1" dirty="0" err="1">
                <a:solidFill>
                  <a:srgbClr val="FFC66D"/>
                </a:solidFill>
              </a:rPr>
              <a:t>toInt</a:t>
            </a:r>
            <a:r>
              <a:rPr lang="en-US" altLang="zh-CN" sz="2000" dirty="0"/>
              <a:t>()</a:t>
            </a:r>
            <a:br>
              <a:rPr lang="en-US" altLang="zh-CN" sz="2000" dirty="0"/>
            </a:br>
            <a:endParaRPr lang="en-US" altLang="zh-CN" sz="2000" dirty="0" smtClean="0"/>
          </a:p>
          <a:p>
            <a:r>
              <a:rPr lang="en-US" altLang="zh-CN" sz="2000" dirty="0" smtClean="0">
                <a:solidFill>
                  <a:srgbClr val="808080"/>
                </a:solidFill>
              </a:rPr>
              <a:t>//</a:t>
            </a:r>
            <a:r>
              <a:rPr lang="zh-CN" altLang="en-US" sz="2000" dirty="0">
                <a:solidFill>
                  <a:srgbClr val="808080"/>
                </a:solidFill>
                <a:latin typeface="宋体"/>
              </a:rPr>
              <a:t>不做处理返回</a:t>
            </a:r>
            <a:r>
              <a:rPr lang="zh-CN" altLang="en-US" sz="2000" dirty="0">
                <a:solidFill>
                  <a:srgbClr val="808080"/>
                </a:solidFill>
              </a:rPr>
              <a:t> </a:t>
            </a:r>
            <a:r>
              <a:rPr lang="en-US" altLang="zh-CN" sz="2000" dirty="0">
                <a:solidFill>
                  <a:srgbClr val="808080"/>
                </a:solidFill>
              </a:rPr>
              <a:t>null</a:t>
            </a:r>
            <a:br>
              <a:rPr lang="en-US" altLang="zh-CN" sz="2000" dirty="0">
                <a:solidFill>
                  <a:srgbClr val="808080"/>
                </a:solidFill>
              </a:rPr>
            </a:br>
            <a:r>
              <a:rPr lang="en-US" altLang="zh-CN" sz="2000" dirty="0" err="1">
                <a:solidFill>
                  <a:srgbClr val="CC7832"/>
                </a:solidFill>
              </a:rPr>
              <a:t>val</a:t>
            </a:r>
            <a:r>
              <a:rPr lang="en-US" altLang="zh-CN" sz="2000" dirty="0">
                <a:solidFill>
                  <a:srgbClr val="CC7832"/>
                </a:solidFill>
              </a:rPr>
              <a:t> </a:t>
            </a:r>
            <a:r>
              <a:rPr lang="en-US" altLang="zh-CN" sz="2000" i="1" dirty="0">
                <a:solidFill>
                  <a:srgbClr val="9876AA"/>
                </a:solidFill>
              </a:rPr>
              <a:t>ages1 </a:t>
            </a:r>
            <a:r>
              <a:rPr lang="en-US" altLang="zh-CN" sz="2000" dirty="0"/>
              <a:t>= </a:t>
            </a:r>
            <a:r>
              <a:rPr lang="en-US" altLang="zh-CN" sz="2000" i="1" dirty="0">
                <a:solidFill>
                  <a:srgbClr val="9876AA"/>
                </a:solidFill>
              </a:rPr>
              <a:t>age</a:t>
            </a:r>
            <a:r>
              <a:rPr lang="en-US" altLang="zh-CN" sz="2000" dirty="0"/>
              <a:t>?.</a:t>
            </a:r>
            <a:r>
              <a:rPr lang="en-US" altLang="zh-CN" sz="2000" i="1" dirty="0" err="1">
                <a:solidFill>
                  <a:srgbClr val="FFC66D"/>
                </a:solidFill>
              </a:rPr>
              <a:t>toInt</a:t>
            </a:r>
            <a:r>
              <a:rPr lang="en-US" altLang="zh-CN" sz="2000" dirty="0"/>
              <a:t>()</a:t>
            </a:r>
            <a:br>
              <a:rPr lang="en-US" altLang="zh-CN" sz="2000" dirty="0"/>
            </a:br>
            <a:endParaRPr lang="en-US" altLang="zh-CN" sz="2000" dirty="0" smtClean="0"/>
          </a:p>
          <a:p>
            <a:r>
              <a:rPr lang="en-US" altLang="zh-CN" sz="2000" dirty="0" smtClean="0">
                <a:solidFill>
                  <a:srgbClr val="808080"/>
                </a:solidFill>
              </a:rPr>
              <a:t>//</a:t>
            </a:r>
            <a:r>
              <a:rPr lang="en-US" altLang="zh-CN" sz="2000" dirty="0">
                <a:solidFill>
                  <a:srgbClr val="808080"/>
                </a:solidFill>
              </a:rPr>
              <a:t>age</a:t>
            </a:r>
            <a:r>
              <a:rPr lang="zh-CN" altLang="en-US" sz="2000" dirty="0">
                <a:solidFill>
                  <a:srgbClr val="808080"/>
                </a:solidFill>
                <a:latin typeface="宋体"/>
              </a:rPr>
              <a:t>为空返回</a:t>
            </a:r>
            <a:r>
              <a:rPr lang="en-US" altLang="zh-CN" sz="2000" dirty="0">
                <a:solidFill>
                  <a:srgbClr val="808080"/>
                </a:solidFill>
              </a:rPr>
              <a:t>-1</a:t>
            </a:r>
            <a:br>
              <a:rPr lang="en-US" altLang="zh-CN" sz="2000" dirty="0">
                <a:solidFill>
                  <a:srgbClr val="808080"/>
                </a:solidFill>
              </a:rPr>
            </a:br>
            <a:r>
              <a:rPr lang="en-US" altLang="zh-CN" sz="2000" dirty="0" err="1">
                <a:solidFill>
                  <a:srgbClr val="CC7832"/>
                </a:solidFill>
              </a:rPr>
              <a:t>val</a:t>
            </a:r>
            <a:r>
              <a:rPr lang="en-US" altLang="zh-CN" sz="2000" dirty="0">
                <a:solidFill>
                  <a:srgbClr val="CC7832"/>
                </a:solidFill>
              </a:rPr>
              <a:t> </a:t>
            </a:r>
            <a:r>
              <a:rPr lang="en-US" altLang="zh-CN" sz="2000" i="1" dirty="0">
                <a:solidFill>
                  <a:srgbClr val="9876AA"/>
                </a:solidFill>
              </a:rPr>
              <a:t>ages2 </a:t>
            </a:r>
            <a:r>
              <a:rPr lang="en-US" altLang="zh-CN" sz="2000" dirty="0"/>
              <a:t>= </a:t>
            </a:r>
            <a:r>
              <a:rPr lang="en-US" altLang="zh-CN" sz="2000" i="1" dirty="0">
                <a:solidFill>
                  <a:srgbClr val="9876AA"/>
                </a:solidFill>
              </a:rPr>
              <a:t>age</a:t>
            </a:r>
            <a:r>
              <a:rPr lang="en-US" altLang="zh-CN" sz="2000" dirty="0"/>
              <a:t>?.</a:t>
            </a:r>
            <a:r>
              <a:rPr lang="en-US" altLang="zh-CN" sz="2000" i="1" dirty="0" err="1">
                <a:solidFill>
                  <a:srgbClr val="FFC66D"/>
                </a:solidFill>
              </a:rPr>
              <a:t>toInt</a:t>
            </a:r>
            <a:r>
              <a:rPr lang="en-US" altLang="zh-CN" sz="2000" dirty="0"/>
              <a:t>() ?: -</a:t>
            </a:r>
            <a:r>
              <a:rPr lang="en-US" altLang="zh-CN" sz="2000" dirty="0" smtClean="0">
                <a:solidFill>
                  <a:srgbClr val="6897BB"/>
                </a:solidFill>
              </a:rPr>
              <a:t>1</a:t>
            </a:r>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2242592" cy="346050"/>
          </a:xfrm>
        </p:spPr>
        <p:txBody>
          <a:bodyPr>
            <a:normAutofit fontScale="90000"/>
          </a:bodyPr>
          <a:lstStyle/>
          <a:p>
            <a:pPr algn="l"/>
            <a:r>
              <a:rPr lang="zh-CN" altLang="en-US" sz="2400" b="1" dirty="0" smtClean="0"/>
              <a:t>类和继承</a:t>
            </a:r>
            <a:endParaRPr lang="zh-CN" altLang="en-US" sz="2400" b="1" dirty="0"/>
          </a:p>
        </p:txBody>
      </p:sp>
      <p:sp>
        <p:nvSpPr>
          <p:cNvPr id="3" name="内容占位符 2"/>
          <p:cNvSpPr>
            <a:spLocks noGrp="1"/>
          </p:cNvSpPr>
          <p:nvPr>
            <p:ph idx="1"/>
          </p:nvPr>
        </p:nvSpPr>
        <p:spPr>
          <a:xfrm>
            <a:off x="457200" y="908720"/>
            <a:ext cx="8229600" cy="5217443"/>
          </a:xfrm>
        </p:spPr>
        <p:txBody>
          <a:bodyPr>
            <a:normAutofit/>
          </a:bodyPr>
          <a:lstStyle/>
          <a:p>
            <a:r>
              <a:rPr lang="zh-CN" altLang="en-US" sz="1800" dirty="0" smtClean="0"/>
              <a:t>构造函数</a:t>
            </a:r>
            <a:endParaRPr lang="en-US" altLang="zh-CN" sz="1800" dirty="0" smtClean="0"/>
          </a:p>
          <a:p>
            <a:r>
              <a:rPr lang="en-US" altLang="zh-CN" sz="1800" dirty="0" err="1" smtClean="0"/>
              <a:t>Kotlin</a:t>
            </a:r>
            <a:r>
              <a:rPr lang="zh-CN" altLang="en-US" sz="1800" dirty="0" smtClean="0"/>
              <a:t>类的构造函数可以有一个主构造函数和多个二级构造函数</a:t>
            </a:r>
            <a:endParaRPr lang="en-US" altLang="zh-CN" sz="1800" dirty="0" smtClean="0"/>
          </a:p>
          <a:p>
            <a:r>
              <a:rPr lang="zh-CN" altLang="en-US" sz="1800" dirty="0"/>
              <a:t>主</a:t>
            </a:r>
            <a:r>
              <a:rPr lang="zh-CN" altLang="en-US" sz="1800" dirty="0" smtClean="0"/>
              <a:t>构造函数就是</a:t>
            </a:r>
            <a:r>
              <a:rPr lang="en-US" altLang="zh-CN" sz="1800" dirty="0" smtClean="0"/>
              <a:t>class </a:t>
            </a:r>
            <a:r>
              <a:rPr lang="zh-CN" altLang="en-US" sz="1800" dirty="0" smtClean="0"/>
              <a:t>类名后面的括号</a:t>
            </a:r>
            <a:r>
              <a:rPr lang="en-US" altLang="zh-CN" sz="1800" dirty="0" smtClean="0"/>
              <a:t>,</a:t>
            </a:r>
            <a:r>
              <a:rPr lang="zh-CN" altLang="en-US" sz="1800" dirty="0" smtClean="0"/>
              <a:t>主构造函数不能有任何代码</a:t>
            </a:r>
            <a:endParaRPr lang="en-US" altLang="zh-CN" sz="1800" dirty="0" smtClean="0"/>
          </a:p>
          <a:p>
            <a:r>
              <a:rPr lang="zh-CN" altLang="en-US" sz="1800" dirty="0" smtClean="0"/>
              <a:t>初始化可以放在</a:t>
            </a:r>
            <a:r>
              <a:rPr lang="en-US" altLang="zh-CN" sz="1800" dirty="0" err="1" smtClean="0"/>
              <a:t>init</a:t>
            </a:r>
            <a:r>
              <a:rPr lang="en-US" altLang="zh-CN" sz="1800" dirty="0" smtClean="0"/>
              <a:t>()</a:t>
            </a:r>
            <a:r>
              <a:rPr lang="zh-CN" altLang="en-US" sz="1800" dirty="0" smtClean="0"/>
              <a:t>方法里</a:t>
            </a:r>
            <a:r>
              <a:rPr lang="zh-CN" altLang="en-US" sz="1800" dirty="0"/>
              <a:t>也</a:t>
            </a:r>
            <a:r>
              <a:rPr lang="zh-CN" altLang="en-US" sz="1800" dirty="0" smtClean="0"/>
              <a:t>可以在类属性的初始化声明处</a:t>
            </a:r>
            <a:endParaRPr lang="en-US" altLang="zh-CN" sz="1800" dirty="0" smtClean="0"/>
          </a:p>
          <a:p>
            <a:pPr marL="0" indent="0">
              <a:buNone/>
            </a:pPr>
            <a:r>
              <a:rPr lang="en-US" altLang="zh-CN" sz="1800" dirty="0" smtClean="0">
                <a:solidFill>
                  <a:srgbClr val="CC7832"/>
                </a:solidFill>
              </a:rPr>
              <a:t>class </a:t>
            </a:r>
            <a:r>
              <a:rPr lang="en-US" altLang="zh-CN" sz="1800" dirty="0" smtClean="0"/>
              <a:t>Customer(name: String) {</a:t>
            </a:r>
          </a:p>
          <a:p>
            <a:pPr marL="0" indent="0">
              <a:buNone/>
            </a:pPr>
            <a:r>
              <a:rPr lang="en-US" altLang="zh-CN" sz="1800" dirty="0" smtClean="0"/>
              <a:t>    </a:t>
            </a:r>
            <a:r>
              <a:rPr lang="en-US" altLang="zh-CN" sz="1800" dirty="0" err="1" smtClean="0"/>
              <a:t>var</a:t>
            </a:r>
            <a:r>
              <a:rPr lang="en-US" altLang="zh-CN" sz="1800" dirty="0" smtClean="0"/>
              <a:t> name1:String = name</a:t>
            </a:r>
          </a:p>
          <a:p>
            <a:pPr marL="0" indent="0">
              <a:buNone/>
            </a:pPr>
            <a:r>
              <a:rPr lang="en-US" altLang="zh-CN" sz="1800" dirty="0" smtClean="0"/>
              <a:t>    </a:t>
            </a:r>
            <a:r>
              <a:rPr lang="en-US" altLang="zh-CN" sz="1800" dirty="0" err="1" smtClean="0">
                <a:solidFill>
                  <a:srgbClr val="CC7832"/>
                </a:solidFill>
              </a:rPr>
              <a:t>init</a:t>
            </a:r>
            <a:r>
              <a:rPr lang="en-US" altLang="zh-CN" sz="1800" dirty="0" smtClean="0">
                <a:solidFill>
                  <a:srgbClr val="CC7832"/>
                </a:solidFill>
              </a:rPr>
              <a:t> </a:t>
            </a:r>
            <a:r>
              <a:rPr lang="en-US" altLang="zh-CN" sz="1800" dirty="0" smtClean="0"/>
              <a:t>{</a:t>
            </a:r>
          </a:p>
          <a:p>
            <a:pPr marL="0" indent="0">
              <a:buNone/>
            </a:pPr>
            <a:r>
              <a:rPr lang="en-US" altLang="zh-CN" sz="1800" dirty="0" smtClean="0"/>
              <a:t>	name2 = name</a:t>
            </a:r>
            <a:br>
              <a:rPr lang="en-US" altLang="zh-CN" sz="1800" dirty="0" smtClean="0"/>
            </a:br>
            <a:r>
              <a:rPr lang="en-US" altLang="zh-CN" sz="1800" dirty="0" smtClean="0"/>
              <a:t>       	 </a:t>
            </a:r>
            <a:r>
              <a:rPr lang="en-US" altLang="zh-CN" sz="1800" dirty="0" err="1" smtClean="0"/>
              <a:t>println</a:t>
            </a:r>
            <a:r>
              <a:rPr lang="en-US" altLang="zh-CN" sz="1800" dirty="0" smtClean="0"/>
              <a:t>(</a:t>
            </a:r>
            <a:r>
              <a:rPr lang="en-US" altLang="zh-CN" sz="1800" dirty="0" smtClean="0">
                <a:solidFill>
                  <a:srgbClr val="6A8759"/>
                </a:solidFill>
              </a:rPr>
              <a:t>"Customer initialized with value </a:t>
            </a:r>
            <a:r>
              <a:rPr lang="en-US" altLang="zh-CN" sz="1800" dirty="0" smtClean="0">
                <a:solidFill>
                  <a:srgbClr val="CC7832"/>
                </a:solidFill>
              </a:rPr>
              <a:t>${</a:t>
            </a:r>
            <a:r>
              <a:rPr lang="en-US" altLang="zh-CN" sz="1800" dirty="0" smtClean="0"/>
              <a:t>name</a:t>
            </a:r>
            <a:r>
              <a:rPr lang="en-US" altLang="zh-CN" sz="1800" dirty="0" smtClean="0">
                <a:solidFill>
                  <a:srgbClr val="CC7832"/>
                </a:solidFill>
              </a:rPr>
              <a:t>}</a:t>
            </a:r>
            <a:r>
              <a:rPr lang="en-US" altLang="zh-CN" sz="1800" dirty="0" smtClean="0">
                <a:solidFill>
                  <a:srgbClr val="6A8759"/>
                </a:solidFill>
              </a:rPr>
              <a:t>"</a:t>
            </a:r>
            <a:r>
              <a:rPr lang="en-US" altLang="zh-CN" sz="1800" dirty="0" smtClean="0"/>
              <a:t>)</a:t>
            </a:r>
            <a:br>
              <a:rPr lang="en-US" altLang="zh-CN" sz="1800" dirty="0" smtClean="0"/>
            </a:br>
            <a:r>
              <a:rPr lang="en-US" altLang="zh-CN" sz="1800" dirty="0" smtClean="0"/>
              <a:t>    }	</a:t>
            </a:r>
            <a:br>
              <a:rPr lang="en-US" altLang="zh-CN" sz="1800" dirty="0" smtClean="0"/>
            </a:br>
            <a:r>
              <a:rPr lang="en-US" altLang="zh-CN" sz="1800" dirty="0" smtClean="0"/>
              <a:t>    //</a:t>
            </a:r>
            <a:r>
              <a:rPr lang="zh-CN" altLang="en-US" sz="1800" dirty="0" smtClean="0"/>
              <a:t>二级构造函数需要加</a:t>
            </a:r>
            <a:r>
              <a:rPr lang="en-US" altLang="zh-CN" sz="1800" dirty="0" smtClean="0"/>
              <a:t>constructor</a:t>
            </a:r>
            <a:r>
              <a:rPr lang="zh-CN" altLang="en-US" sz="1800" dirty="0" smtClean="0"/>
              <a:t>前缀</a:t>
            </a:r>
            <a:r>
              <a:rPr lang="en-US" altLang="zh-CN" sz="1800" dirty="0"/>
              <a:t/>
            </a:r>
            <a:br>
              <a:rPr lang="en-US" altLang="zh-CN" sz="1800" dirty="0"/>
            </a:br>
            <a:r>
              <a:rPr lang="en-US" altLang="zh-CN" sz="1800" dirty="0"/>
              <a:t>    </a:t>
            </a:r>
            <a:r>
              <a:rPr lang="en-US" altLang="zh-CN" sz="1800" dirty="0">
                <a:solidFill>
                  <a:srgbClr val="CC7832"/>
                </a:solidFill>
              </a:rPr>
              <a:t>constructor</a:t>
            </a:r>
            <a:r>
              <a:rPr lang="en-US" altLang="zh-CN" sz="1800" dirty="0"/>
              <a:t>(parent: Person) {</a:t>
            </a:r>
            <a:br>
              <a:rPr lang="en-US" altLang="zh-CN" sz="1800" dirty="0"/>
            </a:br>
            <a:r>
              <a:rPr lang="en-US" altLang="zh-CN" sz="1800" dirty="0"/>
              <a:t>        </a:t>
            </a:r>
            <a:r>
              <a:rPr lang="en-US" altLang="zh-CN" sz="1800" dirty="0" err="1"/>
              <a:t>parent.children.add</a:t>
            </a:r>
            <a:r>
              <a:rPr lang="en-US" altLang="zh-CN" sz="1800" dirty="0"/>
              <a:t>(</a:t>
            </a:r>
            <a:r>
              <a:rPr lang="en-US" altLang="zh-CN" sz="1800" dirty="0">
                <a:solidFill>
                  <a:srgbClr val="CC7832"/>
                </a:solidFill>
              </a:rPr>
              <a:t>this</a:t>
            </a:r>
            <a:r>
              <a:rPr lang="en-US" altLang="zh-CN" sz="1800" dirty="0"/>
              <a:t>)</a:t>
            </a:r>
            <a:br>
              <a:rPr lang="en-US" altLang="zh-CN" sz="1800" dirty="0"/>
            </a:br>
            <a:r>
              <a:rPr lang="en-US" altLang="zh-CN" sz="1800" dirty="0"/>
              <a:t>    }</a:t>
            </a:r>
            <a:br>
              <a:rPr lang="en-US" altLang="zh-CN" sz="1800" dirty="0"/>
            </a:br>
            <a:r>
              <a:rPr lang="en-US" altLang="zh-CN" sz="1800" dirty="0" smtClean="0"/>
              <a:t>}</a:t>
            </a:r>
            <a:endParaRPr lang="zh-CN" altLang="en-US" sz="1800" dirty="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800" b="1" dirty="0"/>
              <a:t>类和继承</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en-US" altLang="zh-CN" sz="1800" dirty="0" err="1"/>
              <a:t>Kotlin</a:t>
            </a:r>
            <a:r>
              <a:rPr lang="en-US" altLang="zh-CN" sz="1800" dirty="0"/>
              <a:t> </a:t>
            </a:r>
            <a:r>
              <a:rPr lang="zh-CN" altLang="en-US" sz="1800" dirty="0"/>
              <a:t>中所有的类都有共同的父类 </a:t>
            </a:r>
            <a:r>
              <a:rPr lang="en-US" altLang="zh-CN" sz="1800" dirty="0"/>
              <a:t>Any</a:t>
            </a:r>
            <a:r>
              <a:rPr lang="zh-CN" altLang="en-US" sz="1800" dirty="0"/>
              <a:t> ，它是一个没有父类声明的类的默认父类</a:t>
            </a:r>
            <a:r>
              <a:rPr lang="zh-CN" altLang="en-US" sz="1800" dirty="0" smtClean="0"/>
              <a:t>：</a:t>
            </a:r>
            <a:endParaRPr lang="en-US" altLang="zh-CN" sz="1800" dirty="0" smtClean="0"/>
          </a:p>
          <a:p>
            <a:r>
              <a:rPr lang="en-US" altLang="zh-CN" sz="1800" dirty="0"/>
              <a:t>Any </a:t>
            </a:r>
            <a:r>
              <a:rPr lang="zh-CN" altLang="en-US" sz="1800" dirty="0"/>
              <a:t>不是 </a:t>
            </a:r>
            <a:r>
              <a:rPr lang="en-US" altLang="zh-CN" sz="1800" dirty="0" err="1"/>
              <a:t>java.lang.Object</a:t>
            </a:r>
            <a:r>
              <a:rPr lang="zh-CN" altLang="en-US" sz="1800" dirty="0"/>
              <a:t>；事实上它除了 </a:t>
            </a:r>
            <a:r>
              <a:rPr lang="en-US" altLang="zh-CN" sz="1800" dirty="0"/>
              <a:t>equals(),</a:t>
            </a:r>
            <a:r>
              <a:rPr lang="en-US" altLang="zh-CN" sz="1800" dirty="0" err="1"/>
              <a:t>hashCode</a:t>
            </a:r>
            <a:r>
              <a:rPr lang="en-US" altLang="zh-CN" sz="1800" dirty="0"/>
              <a:t>()</a:t>
            </a:r>
            <a:r>
              <a:rPr lang="zh-CN" altLang="en-US" sz="1800" dirty="0"/>
              <a:t>以及</a:t>
            </a:r>
            <a:r>
              <a:rPr lang="en-US" altLang="zh-CN" sz="1800" dirty="0" err="1"/>
              <a:t>toString</a:t>
            </a:r>
            <a:r>
              <a:rPr lang="en-US" altLang="zh-CN" sz="1800" dirty="0"/>
              <a:t>()</a:t>
            </a:r>
            <a:r>
              <a:rPr lang="zh-CN" altLang="en-US" sz="1800" dirty="0"/>
              <a:t>外没有任何</a:t>
            </a:r>
            <a:r>
              <a:rPr lang="zh-CN" altLang="en-US" sz="1800" dirty="0" smtClean="0"/>
              <a:t>成员</a:t>
            </a:r>
            <a:endParaRPr lang="en-US" altLang="zh-CN" sz="1800" dirty="0" smtClean="0"/>
          </a:p>
          <a:p>
            <a:r>
              <a:rPr lang="zh-CN" altLang="en-US" sz="1800" dirty="0"/>
              <a:t>如果类有主构造函数，则基类必须在主构造函数中使用参数立即初始化</a:t>
            </a:r>
            <a:r>
              <a:rPr lang="zh-CN" altLang="en-US" sz="1800" dirty="0" smtClean="0"/>
              <a:t>。</a:t>
            </a:r>
            <a:endParaRPr lang="en-US" altLang="zh-CN" sz="1800" dirty="0" smtClean="0"/>
          </a:p>
          <a:p>
            <a:r>
              <a:rPr lang="zh-CN" altLang="en-US" sz="1800" dirty="0" smtClean="0"/>
              <a:t>如上面单例中</a:t>
            </a:r>
            <a:endParaRPr lang="en-US" altLang="zh-CN" sz="1800" dirty="0" smtClean="0"/>
          </a:p>
          <a:p>
            <a:r>
              <a:rPr lang="en-US" altLang="zh-CN" sz="1800" dirty="0">
                <a:solidFill>
                  <a:srgbClr val="CC7832"/>
                </a:solidFill>
              </a:rPr>
              <a:t>class </a:t>
            </a:r>
            <a:r>
              <a:rPr lang="en-US" altLang="zh-CN" sz="1800" dirty="0" err="1"/>
              <a:t>ManUser</a:t>
            </a:r>
            <a:r>
              <a:rPr lang="en-US" altLang="zh-CN" sz="1800" dirty="0"/>
              <a:t>: Person(</a:t>
            </a:r>
            <a:r>
              <a:rPr lang="en-US" altLang="zh-CN" sz="1800" dirty="0">
                <a:solidFill>
                  <a:srgbClr val="6A8759"/>
                </a:solidFill>
              </a:rPr>
              <a:t>"Jam"</a:t>
            </a:r>
            <a:r>
              <a:rPr lang="en-US" altLang="zh-CN" sz="1800" dirty="0"/>
              <a:t>) </a:t>
            </a:r>
            <a:r>
              <a:rPr lang="en-US" altLang="zh-CN" sz="1800" dirty="0" smtClean="0"/>
              <a:t>{</a:t>
            </a:r>
            <a:endParaRPr lang="en-US" altLang="zh-CN" sz="1800" dirty="0"/>
          </a:p>
          <a:p>
            <a:endParaRPr lang="en-US" altLang="zh-CN" sz="1800" dirty="0" smtClean="0"/>
          </a:p>
          <a:p>
            <a:r>
              <a:rPr lang="zh-CN" altLang="en-US" sz="1800" dirty="0" smtClean="0"/>
              <a:t>如果</a:t>
            </a:r>
            <a:r>
              <a:rPr lang="zh-CN" altLang="en-US" sz="1800" dirty="0"/>
              <a:t>类没有主构造函数，则必须在每一个构造函数中用 </a:t>
            </a:r>
            <a:r>
              <a:rPr lang="en-US" altLang="zh-CN" sz="1800" dirty="0"/>
              <a:t>super </a:t>
            </a:r>
            <a:r>
              <a:rPr lang="zh-CN" altLang="en-US" sz="1800" dirty="0"/>
              <a:t>关键字初始化基类，或者在代理另一个构造函数做这件事。注意在这种情形中不同的二级构造函数可以调用基类不同的构造方法</a:t>
            </a:r>
            <a:r>
              <a:rPr lang="zh-CN" altLang="en-US" sz="1800" dirty="0" smtClean="0"/>
              <a:t>：</a:t>
            </a:r>
            <a:endParaRPr lang="en-US" altLang="zh-CN" sz="1800" dirty="0" smtClean="0"/>
          </a:p>
          <a:p>
            <a:endParaRPr lang="en-US" altLang="zh-CN" sz="1800" dirty="0"/>
          </a:p>
          <a:p>
            <a:r>
              <a:rPr lang="en-US" altLang="zh-CN" sz="1800" dirty="0">
                <a:solidFill>
                  <a:srgbClr val="CC7832"/>
                </a:solidFill>
              </a:rPr>
              <a:t>class </a:t>
            </a:r>
            <a:r>
              <a:rPr lang="en-US" altLang="zh-CN" sz="1800" dirty="0" err="1" smtClean="0"/>
              <a:t>MyView</a:t>
            </a:r>
            <a:r>
              <a:rPr lang="en-US" altLang="zh-CN" sz="1800" dirty="0" smtClean="0"/>
              <a:t>() </a:t>
            </a:r>
            <a:r>
              <a:rPr lang="en-US" altLang="zh-CN" sz="1800" dirty="0"/>
              <a:t>: View {</a:t>
            </a:r>
            <a:br>
              <a:rPr lang="en-US" altLang="zh-CN" sz="1800" dirty="0"/>
            </a:br>
            <a:r>
              <a:rPr lang="en-US" altLang="zh-CN" sz="1800" dirty="0"/>
              <a:t>    </a:t>
            </a:r>
            <a:r>
              <a:rPr lang="en-US" altLang="zh-CN" sz="1800" dirty="0">
                <a:solidFill>
                  <a:srgbClr val="CC7832"/>
                </a:solidFill>
              </a:rPr>
              <a:t>constructor</a:t>
            </a:r>
            <a:r>
              <a:rPr lang="en-US" altLang="zh-CN" sz="1800" dirty="0"/>
              <a:t>(context: Context) : </a:t>
            </a:r>
            <a:r>
              <a:rPr lang="en-US" altLang="zh-CN" sz="1800" dirty="0">
                <a:solidFill>
                  <a:srgbClr val="CC7832"/>
                </a:solidFill>
              </a:rPr>
              <a:t>super</a:t>
            </a:r>
            <a:r>
              <a:rPr lang="en-US" altLang="zh-CN" sz="1800" dirty="0"/>
              <a:t>(context) </a:t>
            </a:r>
            <a:r>
              <a:rPr lang="en-US" altLang="zh-CN" sz="1800" dirty="0">
                <a:solidFill>
                  <a:srgbClr val="808080"/>
                </a:solidFill>
              </a:rPr>
              <a:t>{}</a:t>
            </a:r>
            <a:br>
              <a:rPr lang="en-US" altLang="zh-CN" sz="1800" dirty="0">
                <a:solidFill>
                  <a:srgbClr val="808080"/>
                </a:solidFill>
              </a:rPr>
            </a:br>
            <a:r>
              <a:rPr lang="en-US" altLang="zh-CN" sz="1800" dirty="0" smtClean="0">
                <a:solidFill>
                  <a:srgbClr val="808080"/>
                </a:solidFill>
              </a:rPr>
              <a:t>    </a:t>
            </a:r>
            <a:r>
              <a:rPr lang="en-US" altLang="zh-CN" sz="1800" dirty="0">
                <a:solidFill>
                  <a:srgbClr val="CC7832"/>
                </a:solidFill>
              </a:rPr>
              <a:t>constructor</a:t>
            </a:r>
            <a:r>
              <a:rPr lang="en-US" altLang="zh-CN" sz="1800" dirty="0"/>
              <a:t>(context: </a:t>
            </a:r>
            <a:r>
              <a:rPr lang="en-US" altLang="zh-CN" sz="1800" dirty="0" smtClean="0"/>
              <a:t>Context</a:t>
            </a:r>
            <a:r>
              <a:rPr lang="en-US" altLang="zh-CN" sz="1800" dirty="0">
                <a:solidFill>
                  <a:srgbClr val="CC7832"/>
                </a:solidFill>
              </a:rPr>
              <a:t>, </a:t>
            </a:r>
            <a:r>
              <a:rPr lang="en-US" altLang="zh-CN" sz="1800" dirty="0" err="1"/>
              <a:t>attrs</a:t>
            </a:r>
            <a:r>
              <a:rPr lang="en-US" altLang="zh-CN" sz="1800" dirty="0"/>
              <a:t>: </a:t>
            </a:r>
            <a:r>
              <a:rPr lang="en-US" altLang="zh-CN" sz="1800" dirty="0" err="1"/>
              <a:t>AttributeSet</a:t>
            </a:r>
            <a:r>
              <a:rPr lang="en-US" altLang="zh-CN" sz="1800" dirty="0"/>
              <a:t>) : </a:t>
            </a:r>
            <a:r>
              <a:rPr lang="en-US" altLang="zh-CN" sz="1800" dirty="0">
                <a:solidFill>
                  <a:srgbClr val="CC7832"/>
                </a:solidFill>
              </a:rPr>
              <a:t>super</a:t>
            </a:r>
            <a:r>
              <a:rPr lang="en-US" altLang="zh-CN" sz="1800" dirty="0"/>
              <a:t>(context</a:t>
            </a:r>
            <a:r>
              <a:rPr lang="en-US" altLang="zh-CN" sz="1800" dirty="0">
                <a:solidFill>
                  <a:srgbClr val="CC7832"/>
                </a:solidFill>
              </a:rPr>
              <a:t>, </a:t>
            </a:r>
            <a:r>
              <a:rPr lang="en-US" altLang="zh-CN" sz="1800" dirty="0" err="1"/>
              <a:t>attrs</a:t>
            </a:r>
            <a:r>
              <a:rPr lang="en-US" altLang="zh-CN" sz="1800" dirty="0"/>
              <a:t>) </a:t>
            </a:r>
            <a:r>
              <a:rPr lang="en-US" altLang="zh-CN" sz="1800" dirty="0" smtClean="0">
                <a:solidFill>
                  <a:srgbClr val="808080"/>
                </a:solidFill>
              </a:rPr>
              <a:t>{}</a:t>
            </a:r>
          </a:p>
          <a:p>
            <a:r>
              <a:rPr lang="en-US" altLang="zh-CN" sz="1800" dirty="0" smtClean="0"/>
              <a:t>}</a:t>
            </a:r>
            <a:endParaRPr lang="zh-CN" altLang="en-US" sz="1800" dirty="0"/>
          </a:p>
          <a:p>
            <a:endParaRPr lang="zh-CN" altLang="en-US" sz="1800" dirty="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4042792" cy="346050"/>
          </a:xfrm>
        </p:spPr>
        <p:txBody>
          <a:bodyPr>
            <a:normAutofit fontScale="90000"/>
          </a:bodyPr>
          <a:lstStyle/>
          <a:p>
            <a:pPr algn="l"/>
            <a:r>
              <a:rPr lang="zh-CN" altLang="en-US" sz="2800" dirty="0" smtClean="0"/>
              <a:t>方法和属性的复写</a:t>
            </a:r>
            <a:endParaRPr lang="zh-CN" altLang="en-US" sz="2800" dirty="0"/>
          </a:p>
        </p:txBody>
      </p:sp>
      <p:sp>
        <p:nvSpPr>
          <p:cNvPr id="3" name="内容占位符 2"/>
          <p:cNvSpPr>
            <a:spLocks noGrp="1"/>
          </p:cNvSpPr>
          <p:nvPr>
            <p:ph idx="1"/>
          </p:nvPr>
        </p:nvSpPr>
        <p:spPr>
          <a:xfrm>
            <a:off x="457200" y="908720"/>
            <a:ext cx="8229600" cy="5544616"/>
          </a:xfrm>
        </p:spPr>
        <p:txBody>
          <a:bodyPr>
            <a:normAutofit lnSpcReduction="10000"/>
          </a:bodyPr>
          <a:lstStyle/>
          <a:p>
            <a:pPr marL="0" indent="0">
              <a:buNone/>
            </a:pPr>
            <a:r>
              <a:rPr lang="en-US" altLang="zh-CN" sz="1800" dirty="0" smtClean="0"/>
              <a:t>1 </a:t>
            </a:r>
            <a:r>
              <a:rPr lang="zh-CN" altLang="en-US" sz="1800" dirty="0" smtClean="0"/>
              <a:t>在继承父类的时候需要对父类的方法进行复写</a:t>
            </a:r>
            <a:r>
              <a:rPr lang="en-US" altLang="zh-CN" sz="1800" dirty="0" smtClean="0"/>
              <a:t>, </a:t>
            </a:r>
            <a:r>
              <a:rPr lang="en-US" altLang="zh-CN" sz="1800" dirty="0" err="1" smtClean="0"/>
              <a:t>Kotlin</a:t>
            </a:r>
            <a:r>
              <a:rPr lang="zh-CN" altLang="en-US" sz="1800" dirty="0" smtClean="0"/>
              <a:t>中只有明确</a:t>
            </a:r>
            <a:r>
              <a:rPr lang="en-US" altLang="zh-CN" sz="1800" dirty="0" smtClean="0"/>
              <a:t>open</a:t>
            </a:r>
            <a:r>
              <a:rPr lang="zh-CN" altLang="en-US" sz="1800" dirty="0" smtClean="0"/>
              <a:t>的方法才能被复写</a:t>
            </a:r>
            <a:r>
              <a:rPr lang="en-US" altLang="zh-CN" sz="1800" dirty="0" smtClean="0"/>
              <a:t>, </a:t>
            </a:r>
            <a:r>
              <a:rPr lang="zh-CN" altLang="en-US" sz="1800" dirty="0" smtClean="0"/>
              <a:t>类中的方法默认都是</a:t>
            </a:r>
            <a:r>
              <a:rPr lang="en-US" altLang="zh-CN" sz="1800" dirty="0" smtClean="0"/>
              <a:t>final</a:t>
            </a:r>
            <a:r>
              <a:rPr lang="zh-CN" altLang="en-US" sz="1800" dirty="0" smtClean="0"/>
              <a:t>类型的</a:t>
            </a:r>
            <a:r>
              <a:rPr lang="en-US" altLang="zh-CN" sz="1800" dirty="0" smtClean="0"/>
              <a:t>. </a:t>
            </a:r>
            <a:r>
              <a:rPr lang="zh-CN" altLang="en-US" sz="1800" dirty="0" smtClean="0"/>
              <a:t>同时需要加上</a:t>
            </a:r>
            <a:r>
              <a:rPr lang="en-US" altLang="zh-CN" sz="1800" dirty="0" smtClean="0"/>
              <a:t>override </a:t>
            </a:r>
            <a:r>
              <a:rPr lang="zh-CN" altLang="en-US" sz="1800" dirty="0" smtClean="0"/>
              <a:t>修饰表示</a:t>
            </a:r>
            <a:r>
              <a:rPr lang="en-US" altLang="zh-CN" sz="1800" dirty="0" smtClean="0"/>
              <a:t>@Override</a:t>
            </a:r>
            <a:r>
              <a:rPr lang="zh-CN" altLang="en-US" sz="1800" dirty="0" smtClean="0"/>
              <a:t>注解</a:t>
            </a:r>
            <a:endParaRPr lang="en-US" altLang="zh-CN" sz="1800" dirty="0" smtClean="0"/>
          </a:p>
          <a:p>
            <a:endParaRPr lang="en-US" altLang="zh-CN" sz="1800" dirty="0"/>
          </a:p>
          <a:p>
            <a:pPr marL="400050" lvl="1" indent="0">
              <a:buNone/>
            </a:pPr>
            <a:r>
              <a:rPr lang="en-US" altLang="zh-CN" sz="2000" dirty="0">
                <a:solidFill>
                  <a:srgbClr val="CC7832"/>
                </a:solidFill>
              </a:rPr>
              <a:t>override fun </a:t>
            </a:r>
            <a:r>
              <a:rPr lang="en-US" altLang="zh-CN" sz="2000" dirty="0" err="1">
                <a:solidFill>
                  <a:srgbClr val="FFC66D"/>
                </a:solidFill>
              </a:rPr>
              <a:t>printWeightOver</a:t>
            </a:r>
            <a:r>
              <a:rPr lang="en-US" altLang="zh-CN" sz="2000" dirty="0"/>
              <a:t>() {</a:t>
            </a:r>
            <a:br>
              <a:rPr lang="en-US" altLang="zh-CN" sz="2000" dirty="0"/>
            </a:br>
            <a:r>
              <a:rPr lang="en-US" altLang="zh-CN" sz="2000" dirty="0"/>
              <a:t>    </a:t>
            </a:r>
            <a:r>
              <a:rPr lang="en-US" altLang="zh-CN" sz="2000" dirty="0" err="1">
                <a:solidFill>
                  <a:srgbClr val="CC7832"/>
                </a:solidFill>
              </a:rPr>
              <a:t>super</a:t>
            </a:r>
            <a:r>
              <a:rPr lang="en-US" altLang="zh-CN" sz="2000" dirty="0" err="1"/>
              <a:t>.printWeightOver</a:t>
            </a:r>
            <a:r>
              <a:rPr lang="en-US" altLang="zh-CN" sz="2000" dirty="0"/>
              <a:t>()</a:t>
            </a:r>
            <a:br>
              <a:rPr lang="en-US" altLang="zh-CN" sz="2000" dirty="0"/>
            </a:br>
            <a:r>
              <a:rPr lang="en-US" altLang="zh-CN" sz="2000" dirty="0"/>
              <a:t>}</a:t>
            </a:r>
            <a:br>
              <a:rPr lang="en-US" altLang="zh-CN" sz="2000" dirty="0"/>
            </a:br>
            <a:endParaRPr lang="en-US" altLang="zh-CN" sz="2000" dirty="0" smtClean="0"/>
          </a:p>
          <a:p>
            <a:pPr marL="0" indent="0">
              <a:buNone/>
            </a:pPr>
            <a:r>
              <a:rPr lang="en-US" altLang="zh-CN" sz="1800" dirty="0" smtClean="0"/>
              <a:t>2 </a:t>
            </a:r>
            <a:r>
              <a:rPr lang="zh-CN" altLang="en-US" sz="1800" dirty="0"/>
              <a:t>属性的</a:t>
            </a:r>
            <a:r>
              <a:rPr lang="zh-CN" altLang="en-US" sz="1800" dirty="0" smtClean="0"/>
              <a:t>复写同方法的复写</a:t>
            </a:r>
            <a:r>
              <a:rPr lang="en-US" altLang="zh-CN" sz="1800" dirty="0" smtClean="0"/>
              <a:t>. </a:t>
            </a:r>
            <a:r>
              <a:rPr lang="zh-CN" altLang="en-US" sz="1800" dirty="0" smtClean="0"/>
              <a:t>同样需要对基类的属性添加</a:t>
            </a:r>
            <a:r>
              <a:rPr lang="en-US" altLang="zh-CN" sz="1800" dirty="0" smtClean="0"/>
              <a:t>open</a:t>
            </a:r>
            <a:r>
              <a:rPr lang="zh-CN" altLang="en-US" sz="1800" dirty="0" smtClean="0"/>
              <a:t>关键字</a:t>
            </a:r>
            <a:r>
              <a:rPr lang="en-US" altLang="zh-CN" sz="1800" dirty="0" smtClean="0"/>
              <a:t>,</a:t>
            </a:r>
          </a:p>
          <a:p>
            <a:pPr marL="400050" lvl="1" indent="0">
              <a:buNone/>
            </a:pPr>
            <a:r>
              <a:rPr lang="en-US" altLang="zh-CN" sz="1800" dirty="0">
                <a:solidFill>
                  <a:srgbClr val="CC7832"/>
                </a:solidFill>
              </a:rPr>
              <a:t>interface </a:t>
            </a:r>
            <a:r>
              <a:rPr lang="en-US" altLang="zh-CN" sz="1800" dirty="0"/>
              <a:t>P {</a:t>
            </a:r>
            <a:br>
              <a:rPr lang="en-US" altLang="zh-CN" sz="1800" dirty="0"/>
            </a:br>
            <a:r>
              <a:rPr lang="en-US" altLang="zh-CN" sz="1800" dirty="0"/>
              <a:t>    </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count</a:t>
            </a:r>
            <a:r>
              <a:rPr lang="en-US" altLang="zh-CN" sz="1800" dirty="0"/>
              <a:t>: </a:t>
            </a:r>
            <a:r>
              <a:rPr lang="en-US" altLang="zh-CN" sz="1800" dirty="0" err="1"/>
              <a:t>Int</a:t>
            </a:r>
            <a:r>
              <a:rPr lang="en-US" altLang="zh-CN" sz="1800" dirty="0"/>
              <a:t/>
            </a:r>
            <a:br>
              <a:rPr lang="en-US" altLang="zh-CN" sz="1800" dirty="0"/>
            </a:br>
            <a:r>
              <a:rPr lang="en-US" altLang="zh-CN" sz="1800" dirty="0"/>
              <a:t>}</a:t>
            </a:r>
            <a:br>
              <a:rPr lang="en-US" altLang="zh-CN" sz="1800" dirty="0"/>
            </a:br>
            <a:r>
              <a:rPr lang="en-US" altLang="zh-CN" sz="1800" dirty="0">
                <a:solidFill>
                  <a:srgbClr val="CC7832"/>
                </a:solidFill>
              </a:rPr>
              <a:t>open class </a:t>
            </a:r>
            <a:r>
              <a:rPr lang="en-US" altLang="zh-CN" sz="1800" dirty="0"/>
              <a:t>P1(</a:t>
            </a:r>
            <a:r>
              <a:rPr lang="en-US" altLang="zh-CN" sz="1800" dirty="0">
                <a:solidFill>
                  <a:srgbClr val="CC7832"/>
                </a:solidFill>
              </a:rPr>
              <a:t>override </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count</a:t>
            </a:r>
            <a:r>
              <a:rPr lang="en-US" altLang="zh-CN" sz="1800" dirty="0"/>
              <a:t>: </a:t>
            </a:r>
            <a:r>
              <a:rPr lang="en-US" altLang="zh-CN" sz="1800" dirty="0" err="1"/>
              <a:t>Int</a:t>
            </a:r>
            <a:r>
              <a:rPr lang="en-US" altLang="zh-CN" sz="1800" dirty="0"/>
              <a:t>) : P {</a:t>
            </a:r>
            <a:br>
              <a:rPr lang="en-US" altLang="zh-CN" sz="1800" dirty="0"/>
            </a:br>
            <a:r>
              <a:rPr lang="en-US" altLang="zh-CN" sz="1800" dirty="0"/>
              <a:t>    </a:t>
            </a:r>
            <a:r>
              <a:rPr lang="en-US" altLang="zh-CN" sz="1800" dirty="0">
                <a:solidFill>
                  <a:srgbClr val="CC7832"/>
                </a:solidFill>
              </a:rPr>
              <a:t>open </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v</a:t>
            </a:r>
            <a:r>
              <a:rPr lang="en-US" altLang="zh-CN" sz="1800" dirty="0"/>
              <a:t>: </a:t>
            </a:r>
            <a:r>
              <a:rPr lang="en-US" altLang="zh-CN" sz="1800" dirty="0" err="1"/>
              <a:t>Int</a:t>
            </a:r>
            <a:r>
              <a:rPr lang="en-US" altLang="zh-CN" sz="1800" dirty="0"/>
              <a:t> = </a:t>
            </a:r>
            <a:r>
              <a:rPr lang="en-US" altLang="zh-CN" sz="1800" dirty="0">
                <a:solidFill>
                  <a:srgbClr val="6897BB"/>
                </a:solidFill>
              </a:rPr>
              <a:t>0</a:t>
            </a:r>
            <a:br>
              <a:rPr lang="en-US" altLang="zh-CN" sz="1800" dirty="0">
                <a:solidFill>
                  <a:srgbClr val="6897BB"/>
                </a:solidFill>
              </a:rPr>
            </a:br>
            <a:r>
              <a:rPr lang="en-US" altLang="zh-CN" sz="1800" dirty="0"/>
              <a:t>}</a:t>
            </a:r>
            <a:br>
              <a:rPr lang="en-US" altLang="zh-CN" sz="1800" dirty="0"/>
            </a:br>
            <a:r>
              <a:rPr lang="en-US" altLang="zh-CN" sz="1800" dirty="0">
                <a:solidFill>
                  <a:srgbClr val="CC7832"/>
                </a:solidFill>
              </a:rPr>
              <a:t>class </a:t>
            </a:r>
            <a:r>
              <a:rPr lang="en-US" altLang="zh-CN" sz="1800" dirty="0"/>
              <a:t>P2 : P1(</a:t>
            </a:r>
            <a:r>
              <a:rPr lang="en-US" altLang="zh-CN" sz="1800" dirty="0">
                <a:solidFill>
                  <a:srgbClr val="6897BB"/>
                </a:solidFill>
              </a:rPr>
              <a:t>1</a:t>
            </a:r>
            <a:r>
              <a:rPr lang="en-US" altLang="zh-CN" sz="1800" dirty="0"/>
              <a:t>) {</a:t>
            </a:r>
            <a:br>
              <a:rPr lang="en-US" altLang="zh-CN" sz="1800" dirty="0"/>
            </a:br>
            <a:r>
              <a:rPr lang="en-US" altLang="zh-CN" sz="1800" dirty="0"/>
              <a:t>    </a:t>
            </a:r>
            <a:r>
              <a:rPr lang="en-US" altLang="zh-CN" sz="1800" dirty="0">
                <a:solidFill>
                  <a:srgbClr val="CC7832"/>
                </a:solidFill>
              </a:rPr>
              <a:t>override </a:t>
            </a:r>
            <a:r>
              <a:rPr lang="en-US" altLang="zh-CN" sz="1800" dirty="0" err="1">
                <a:solidFill>
                  <a:srgbClr val="CC7832"/>
                </a:solidFill>
              </a:rPr>
              <a:t>var</a:t>
            </a:r>
            <a:r>
              <a:rPr lang="en-US" altLang="zh-CN" sz="1800" dirty="0">
                <a:solidFill>
                  <a:srgbClr val="CC7832"/>
                </a:solidFill>
              </a:rPr>
              <a:t> </a:t>
            </a:r>
            <a:r>
              <a:rPr lang="en-US" altLang="zh-CN" sz="1800" dirty="0">
                <a:solidFill>
                  <a:srgbClr val="9876AA"/>
                </a:solidFill>
              </a:rPr>
              <a:t>count</a:t>
            </a:r>
            <a:r>
              <a:rPr lang="en-US" altLang="zh-CN" sz="1800" dirty="0"/>
              <a:t>: </a:t>
            </a:r>
            <a:r>
              <a:rPr lang="en-US" altLang="zh-CN" sz="1800" dirty="0" err="1"/>
              <a:t>Int</a:t>
            </a:r>
            <a:r>
              <a:rPr lang="en-US" altLang="zh-CN" sz="1800" dirty="0"/>
              <a:t> = </a:t>
            </a:r>
            <a:r>
              <a:rPr lang="en-US" altLang="zh-CN" sz="1800" dirty="0">
                <a:solidFill>
                  <a:srgbClr val="6897BB"/>
                </a:solidFill>
              </a:rPr>
              <a:t>0</a:t>
            </a:r>
            <a:br>
              <a:rPr lang="en-US" altLang="zh-CN" sz="1800" dirty="0">
                <a:solidFill>
                  <a:srgbClr val="6897BB"/>
                </a:solidFill>
              </a:rPr>
            </a:br>
            <a:r>
              <a:rPr lang="en-US" altLang="zh-CN" sz="1800" dirty="0">
                <a:solidFill>
                  <a:srgbClr val="6897BB"/>
                </a:solidFill>
              </a:rPr>
              <a:t>    </a:t>
            </a:r>
            <a:r>
              <a:rPr lang="en-US" altLang="zh-CN" sz="1800" dirty="0">
                <a:solidFill>
                  <a:srgbClr val="CC7832"/>
                </a:solidFill>
              </a:rPr>
              <a:t>override </a:t>
            </a:r>
            <a:r>
              <a:rPr lang="en-US" altLang="zh-CN" sz="1800" dirty="0" err="1">
                <a:solidFill>
                  <a:srgbClr val="CC7832"/>
                </a:solidFill>
              </a:rPr>
              <a:t>var</a:t>
            </a:r>
            <a:r>
              <a:rPr lang="en-US" altLang="zh-CN" sz="1800" dirty="0">
                <a:solidFill>
                  <a:srgbClr val="CC7832"/>
                </a:solidFill>
              </a:rPr>
              <a:t> </a:t>
            </a:r>
            <a:r>
              <a:rPr lang="en-US" altLang="zh-CN" sz="1800" dirty="0">
                <a:solidFill>
                  <a:srgbClr val="9876AA"/>
                </a:solidFill>
              </a:rPr>
              <a:t>v</a:t>
            </a:r>
            <a:r>
              <a:rPr lang="en-US" altLang="zh-CN" sz="1800" dirty="0"/>
              <a:t>: </a:t>
            </a:r>
            <a:r>
              <a:rPr lang="en-US" altLang="zh-CN" sz="1800" dirty="0" err="1"/>
              <a:t>Int</a:t>
            </a:r>
            <a:r>
              <a:rPr lang="en-US" altLang="zh-CN" sz="1800" dirty="0"/>
              <a:t> = </a:t>
            </a:r>
            <a:r>
              <a:rPr lang="en-US" altLang="zh-CN" sz="1800" dirty="0">
                <a:solidFill>
                  <a:srgbClr val="6897BB"/>
                </a:solidFill>
              </a:rPr>
              <a:t>0</a:t>
            </a:r>
            <a:br>
              <a:rPr lang="en-US" altLang="zh-CN" sz="1800" dirty="0">
                <a:solidFill>
                  <a:srgbClr val="6897BB"/>
                </a:solidFill>
              </a:rPr>
            </a:br>
            <a:r>
              <a:rPr lang="en-US" altLang="zh-CN" sz="1800" dirty="0"/>
              <a:t>}</a:t>
            </a:r>
            <a:endParaRPr lang="en-US" altLang="zh-CN" sz="2000" dirty="0" smtClean="0"/>
          </a:p>
          <a:p>
            <a:pPr marL="400050" lvl="1" indent="0">
              <a:buNone/>
            </a:pPr>
            <a:endParaRPr lang="zh-CN" altLang="en-US" sz="1800" dirty="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800" dirty="0" smtClean="0"/>
              <a:t>复写注意</a:t>
            </a:r>
            <a:endParaRPr lang="zh-CN" altLang="en-US" sz="2800" dirty="0"/>
          </a:p>
        </p:txBody>
      </p:sp>
      <p:sp>
        <p:nvSpPr>
          <p:cNvPr id="3" name="内容占位符 2"/>
          <p:cNvSpPr>
            <a:spLocks noGrp="1"/>
          </p:cNvSpPr>
          <p:nvPr>
            <p:ph idx="1"/>
          </p:nvPr>
        </p:nvSpPr>
        <p:spPr>
          <a:xfrm>
            <a:off x="457200" y="908720"/>
            <a:ext cx="8229600" cy="5217443"/>
          </a:xfrm>
        </p:spPr>
        <p:txBody>
          <a:bodyPr>
            <a:normAutofit fontScale="85000" lnSpcReduction="20000"/>
          </a:bodyPr>
          <a:lstStyle/>
          <a:p>
            <a:pPr marL="342900" lvl="1" indent="-342900">
              <a:buFont typeface="Arial" pitchFamily="34" charset="0"/>
              <a:buChar char="•"/>
            </a:pPr>
            <a:r>
              <a:rPr lang="zh-CN" altLang="en-US" sz="1800" dirty="0" smtClean="0"/>
              <a:t>方法注意</a:t>
            </a:r>
            <a:r>
              <a:rPr lang="en-US" altLang="zh-CN" sz="1800" dirty="0" smtClean="0"/>
              <a:t>: </a:t>
            </a:r>
            <a:r>
              <a:rPr lang="zh-CN" altLang="en-US" sz="1800" dirty="0"/>
              <a:t>子类中标记为</a:t>
            </a:r>
            <a:r>
              <a:rPr lang="en-US" altLang="zh-CN" sz="1800" dirty="0"/>
              <a:t>override</a:t>
            </a:r>
            <a:r>
              <a:rPr lang="zh-CN" altLang="en-US" sz="1800" dirty="0"/>
              <a:t>的方法是可以被他的子类复写的</a:t>
            </a:r>
            <a:r>
              <a:rPr lang="en-US" altLang="zh-CN" sz="1800" dirty="0"/>
              <a:t>. </a:t>
            </a:r>
            <a:r>
              <a:rPr lang="zh-CN" altLang="en-US" sz="1800" dirty="0"/>
              <a:t>如果不想被复写需要加</a:t>
            </a:r>
            <a:r>
              <a:rPr lang="en-US" altLang="zh-CN" sz="1800" dirty="0"/>
              <a:t>final</a:t>
            </a:r>
            <a:r>
              <a:rPr lang="zh-CN" altLang="en-US" sz="1800" dirty="0" smtClean="0"/>
              <a:t>修饰</a:t>
            </a:r>
            <a:r>
              <a:rPr lang="en-US" altLang="zh-CN" sz="1800" dirty="0" smtClean="0"/>
              <a:t>, </a:t>
            </a:r>
            <a:r>
              <a:rPr lang="zh-CN" altLang="en-US" sz="1800" dirty="0" smtClean="0"/>
              <a:t>接口中的方法和抽象中未实现的方法默认修饰为</a:t>
            </a:r>
            <a:r>
              <a:rPr lang="en-US" altLang="zh-CN" sz="1800" dirty="0" smtClean="0"/>
              <a:t>open </a:t>
            </a:r>
            <a:r>
              <a:rPr lang="zh-CN" altLang="en-US" sz="1800" dirty="0" smtClean="0"/>
              <a:t>且他们自己也默认是</a:t>
            </a:r>
            <a:r>
              <a:rPr lang="en-US" altLang="zh-CN" sz="1800" dirty="0" smtClean="0"/>
              <a:t>open</a:t>
            </a:r>
            <a:r>
              <a:rPr lang="zh-CN" altLang="en-US" sz="1800" dirty="0" smtClean="0"/>
              <a:t>的因此可以被复写</a:t>
            </a:r>
            <a:endParaRPr lang="en-US" altLang="zh-CN" sz="1800" dirty="0"/>
          </a:p>
          <a:p>
            <a:pPr marL="342900" lvl="1" indent="-342900">
              <a:buFont typeface="Arial" pitchFamily="34" charset="0"/>
              <a:buChar char="•"/>
            </a:pPr>
            <a:endParaRPr lang="en-US" altLang="zh-CN" sz="1800" dirty="0" smtClean="0"/>
          </a:p>
          <a:p>
            <a:pPr marL="342900" lvl="1" indent="-342900">
              <a:buFont typeface="Arial" pitchFamily="34" charset="0"/>
              <a:buChar char="•"/>
            </a:pPr>
            <a:r>
              <a:rPr lang="zh-CN" altLang="en-US" sz="1800" dirty="0" smtClean="0"/>
              <a:t>属性注意</a:t>
            </a:r>
            <a:r>
              <a:rPr lang="en-US" altLang="zh-CN" sz="1800" dirty="0" smtClean="0"/>
              <a:t>: </a:t>
            </a:r>
            <a:r>
              <a:rPr lang="zh-CN" altLang="en-US" sz="1600" dirty="0" smtClean="0"/>
              <a:t>可</a:t>
            </a:r>
            <a:r>
              <a:rPr lang="zh-CN" altLang="en-US" sz="1600" dirty="0"/>
              <a:t>将</a:t>
            </a:r>
            <a:r>
              <a:rPr lang="en-US" altLang="zh-CN" sz="1600" dirty="0" err="1"/>
              <a:t>val</a:t>
            </a:r>
            <a:r>
              <a:rPr lang="zh-CN" altLang="en-US" sz="1600" dirty="0"/>
              <a:t>的属性重写为</a:t>
            </a:r>
            <a:r>
              <a:rPr lang="en-US" altLang="zh-CN" sz="1600" dirty="0" err="1"/>
              <a:t>var</a:t>
            </a:r>
            <a:r>
              <a:rPr lang="zh-CN" altLang="en-US" sz="1600" dirty="0"/>
              <a:t>反之不</a:t>
            </a:r>
            <a:r>
              <a:rPr lang="zh-CN" altLang="en-US" sz="1600" dirty="0" smtClean="0"/>
              <a:t>可以</a:t>
            </a:r>
            <a:endParaRPr lang="en-US" altLang="zh-CN" sz="1600" dirty="0" smtClean="0"/>
          </a:p>
          <a:p>
            <a:pPr marL="342900" lvl="1" indent="-342900">
              <a:buFont typeface="Arial" pitchFamily="34" charset="0"/>
              <a:buChar char="•"/>
            </a:pPr>
            <a:endParaRPr lang="en-US" altLang="zh-CN" sz="1600" dirty="0" smtClean="0"/>
          </a:p>
          <a:p>
            <a:pPr marL="342900" lvl="1" indent="-342900">
              <a:buFont typeface="Arial" pitchFamily="34" charset="0"/>
              <a:buChar char="•"/>
            </a:pPr>
            <a:r>
              <a:rPr lang="zh-CN" altLang="en-US" sz="1600" dirty="0" smtClean="0"/>
              <a:t>当子类继承基类和继承的接口有相同方法实现时</a:t>
            </a:r>
            <a:r>
              <a:rPr lang="en-US" altLang="zh-CN" sz="1600" dirty="0" smtClean="0"/>
              <a:t>, </a:t>
            </a:r>
            <a:r>
              <a:rPr lang="zh-CN" altLang="en-US" sz="1600" dirty="0" smtClean="0"/>
              <a:t>我们必须在子类里面实现该方法用以消除歧义</a:t>
            </a:r>
            <a:endParaRPr lang="en-US" altLang="zh-CN" sz="1600" dirty="0"/>
          </a:p>
          <a:p>
            <a:r>
              <a:rPr lang="en-US" altLang="zh-CN" sz="1800" dirty="0">
                <a:solidFill>
                  <a:srgbClr val="CC7832"/>
                </a:solidFill>
              </a:rPr>
              <a:t>open class </a:t>
            </a:r>
            <a:r>
              <a:rPr lang="en-US" altLang="zh-CN" sz="1800" dirty="0"/>
              <a:t>A {</a:t>
            </a:r>
            <a:br>
              <a:rPr lang="en-US" altLang="zh-CN" sz="1800" dirty="0"/>
            </a:br>
            <a:r>
              <a:rPr lang="en-US" altLang="zh-CN" sz="1800" dirty="0"/>
              <a:t>    </a:t>
            </a:r>
            <a:r>
              <a:rPr lang="en-US" altLang="zh-CN" sz="1800" dirty="0">
                <a:solidFill>
                  <a:srgbClr val="CC7832"/>
                </a:solidFill>
              </a:rPr>
              <a:t>open fun </a:t>
            </a:r>
            <a:r>
              <a:rPr lang="en-US" altLang="zh-CN" sz="1800" dirty="0">
                <a:solidFill>
                  <a:srgbClr val="FFC66D"/>
                </a:solidFill>
              </a:rPr>
              <a:t>f </a:t>
            </a:r>
            <a:r>
              <a:rPr lang="en-US" altLang="zh-CN" sz="1800" dirty="0"/>
              <a:t>() { </a:t>
            </a:r>
            <a:r>
              <a:rPr lang="en-US" altLang="zh-CN" sz="1800" i="1" dirty="0"/>
              <a:t>print</a:t>
            </a:r>
            <a:r>
              <a:rPr lang="en-US" altLang="zh-CN" sz="1800" dirty="0"/>
              <a:t>(</a:t>
            </a:r>
            <a:r>
              <a:rPr lang="en-US" altLang="zh-CN" sz="1800" dirty="0">
                <a:solidFill>
                  <a:srgbClr val="6A8759"/>
                </a:solidFill>
              </a:rPr>
              <a:t>"A"</a:t>
            </a:r>
            <a:r>
              <a:rPr lang="en-US" altLang="zh-CN" sz="1800" dirty="0"/>
              <a:t>) }</a:t>
            </a:r>
            <a:br>
              <a:rPr lang="en-US" altLang="zh-CN" sz="1800" dirty="0"/>
            </a:br>
            <a:r>
              <a:rPr lang="en-US" altLang="zh-CN" sz="1800" dirty="0"/>
              <a:t>    </a:t>
            </a:r>
            <a:r>
              <a:rPr lang="en-US" altLang="zh-CN" sz="1800" dirty="0">
                <a:solidFill>
                  <a:srgbClr val="CC7832"/>
                </a:solidFill>
              </a:rPr>
              <a:t>fun </a:t>
            </a:r>
            <a:r>
              <a:rPr lang="en-US" altLang="zh-CN" sz="1800" dirty="0">
                <a:solidFill>
                  <a:srgbClr val="FFC66D"/>
                </a:solidFill>
              </a:rPr>
              <a:t>a</a:t>
            </a:r>
            <a:r>
              <a:rPr lang="en-US" altLang="zh-CN" sz="1800" dirty="0"/>
              <a:t>() { </a:t>
            </a:r>
            <a:r>
              <a:rPr lang="en-US" altLang="zh-CN" sz="1800" i="1" dirty="0"/>
              <a:t>print</a:t>
            </a:r>
            <a:r>
              <a:rPr lang="en-US" altLang="zh-CN" sz="1800" dirty="0"/>
              <a:t>(</a:t>
            </a:r>
            <a:r>
              <a:rPr lang="en-US" altLang="zh-CN" sz="1800" dirty="0">
                <a:solidFill>
                  <a:srgbClr val="6A8759"/>
                </a:solidFill>
              </a:rPr>
              <a:t>"a"</a:t>
            </a:r>
            <a:r>
              <a:rPr lang="en-US" altLang="zh-CN" sz="1800" dirty="0"/>
              <a:t>) }</a:t>
            </a:r>
            <a:br>
              <a:rPr lang="en-US" altLang="zh-CN" sz="1800" dirty="0"/>
            </a:br>
            <a:r>
              <a:rPr lang="en-US" altLang="zh-CN" sz="1800" dirty="0"/>
              <a:t>}</a:t>
            </a:r>
            <a:br>
              <a:rPr lang="en-US" altLang="zh-CN" sz="1800" dirty="0"/>
            </a:br>
            <a:r>
              <a:rPr lang="en-US" altLang="zh-CN" sz="1800" dirty="0"/>
              <a:t/>
            </a:r>
            <a:br>
              <a:rPr lang="en-US" altLang="zh-CN" sz="1800" dirty="0"/>
            </a:br>
            <a:r>
              <a:rPr lang="en-US" altLang="zh-CN" sz="1800" dirty="0">
                <a:solidFill>
                  <a:srgbClr val="CC7832"/>
                </a:solidFill>
              </a:rPr>
              <a:t>interface </a:t>
            </a:r>
            <a:r>
              <a:rPr lang="en-US" altLang="zh-CN" sz="1800" dirty="0"/>
              <a:t>B {</a:t>
            </a:r>
            <a:br>
              <a:rPr lang="en-US" altLang="zh-CN" sz="1800" dirty="0"/>
            </a:br>
            <a:r>
              <a:rPr lang="en-US" altLang="zh-CN" sz="1800" dirty="0"/>
              <a:t>    </a:t>
            </a:r>
            <a:r>
              <a:rPr lang="en-US" altLang="zh-CN" sz="1800" dirty="0">
                <a:solidFill>
                  <a:srgbClr val="CC7832"/>
                </a:solidFill>
              </a:rPr>
              <a:t>fun </a:t>
            </a:r>
            <a:r>
              <a:rPr lang="en-US" altLang="zh-CN" sz="1800" dirty="0">
                <a:solidFill>
                  <a:srgbClr val="FFC66D"/>
                </a:solidFill>
              </a:rPr>
              <a:t>f</a:t>
            </a:r>
            <a:r>
              <a:rPr lang="en-US" altLang="zh-CN" sz="1800" dirty="0"/>
              <a:t>() { </a:t>
            </a:r>
            <a:r>
              <a:rPr lang="en-US" altLang="zh-CN" sz="1800" i="1" dirty="0"/>
              <a:t>print</a:t>
            </a:r>
            <a:r>
              <a:rPr lang="en-US" altLang="zh-CN" sz="1800" dirty="0"/>
              <a:t>(</a:t>
            </a:r>
            <a:r>
              <a:rPr lang="en-US" altLang="zh-CN" sz="1800" dirty="0">
                <a:solidFill>
                  <a:srgbClr val="6A8759"/>
                </a:solidFill>
              </a:rPr>
              <a:t>"B"</a:t>
            </a:r>
            <a:r>
              <a:rPr lang="en-US" altLang="zh-CN" sz="1800" dirty="0"/>
              <a:t>) } </a:t>
            </a:r>
            <a:r>
              <a:rPr lang="en-US" altLang="zh-CN" sz="1800" dirty="0">
                <a:solidFill>
                  <a:srgbClr val="808080"/>
                </a:solidFill>
              </a:rPr>
              <a:t>// </a:t>
            </a:r>
            <a:r>
              <a:rPr lang="zh-CN" altLang="en-US" sz="1800" dirty="0">
                <a:solidFill>
                  <a:srgbClr val="808080"/>
                </a:solidFill>
                <a:latin typeface="宋体"/>
              </a:rPr>
              <a:t>接口的成员变量默认是</a:t>
            </a:r>
            <a:r>
              <a:rPr lang="zh-CN" altLang="en-US" sz="1800" dirty="0">
                <a:solidFill>
                  <a:srgbClr val="808080"/>
                </a:solidFill>
              </a:rPr>
              <a:t> </a:t>
            </a:r>
            <a:r>
              <a:rPr lang="en-US" altLang="zh-CN" sz="1800" dirty="0">
                <a:solidFill>
                  <a:srgbClr val="808080"/>
                </a:solidFill>
              </a:rPr>
              <a:t>open </a:t>
            </a:r>
            <a:r>
              <a:rPr lang="zh-CN" altLang="en-US" sz="1800" dirty="0">
                <a:solidFill>
                  <a:srgbClr val="808080"/>
                </a:solidFill>
                <a:latin typeface="宋体"/>
              </a:rPr>
              <a:t>的</a:t>
            </a:r>
            <a:br>
              <a:rPr lang="zh-CN" altLang="en-US" sz="1800" dirty="0">
                <a:solidFill>
                  <a:srgbClr val="808080"/>
                </a:solidFill>
                <a:latin typeface="宋体"/>
              </a:rPr>
            </a:br>
            <a:r>
              <a:rPr lang="zh-CN" altLang="en-US" sz="1800" dirty="0">
                <a:solidFill>
                  <a:srgbClr val="808080"/>
                </a:solidFill>
                <a:latin typeface="宋体"/>
              </a:rPr>
              <a:t>    </a:t>
            </a:r>
            <a:r>
              <a:rPr lang="en-US" altLang="zh-CN" sz="1800" dirty="0">
                <a:solidFill>
                  <a:srgbClr val="CC7832"/>
                </a:solidFill>
              </a:rPr>
              <a:t>fun </a:t>
            </a:r>
            <a:r>
              <a:rPr lang="en-US" altLang="zh-CN" sz="1800" dirty="0">
                <a:solidFill>
                  <a:srgbClr val="FFC66D"/>
                </a:solidFill>
              </a:rPr>
              <a:t>b</a:t>
            </a:r>
            <a:r>
              <a:rPr lang="en-US" altLang="zh-CN" sz="1800" dirty="0"/>
              <a:t>() { </a:t>
            </a:r>
            <a:r>
              <a:rPr lang="en-US" altLang="zh-CN" sz="1800" i="1" dirty="0"/>
              <a:t>print</a:t>
            </a:r>
            <a:r>
              <a:rPr lang="en-US" altLang="zh-CN" sz="1800" dirty="0"/>
              <a:t>(</a:t>
            </a:r>
            <a:r>
              <a:rPr lang="en-US" altLang="zh-CN" sz="1800" dirty="0">
                <a:solidFill>
                  <a:srgbClr val="6A8759"/>
                </a:solidFill>
              </a:rPr>
              <a:t>"b"</a:t>
            </a:r>
            <a:r>
              <a:rPr lang="en-US" altLang="zh-CN" sz="1800" dirty="0"/>
              <a:t>) }</a:t>
            </a:r>
            <a:br>
              <a:rPr lang="en-US" altLang="zh-CN" sz="1800" dirty="0"/>
            </a:br>
            <a:r>
              <a:rPr lang="en-US" altLang="zh-CN" sz="1800" dirty="0"/>
              <a:t>}</a:t>
            </a:r>
            <a:br>
              <a:rPr lang="en-US" altLang="zh-CN" sz="1800" dirty="0"/>
            </a:br>
            <a:r>
              <a:rPr lang="en-US" altLang="zh-CN" sz="1800" dirty="0"/>
              <a:t/>
            </a:r>
            <a:br>
              <a:rPr lang="en-US" altLang="zh-CN" sz="1800" dirty="0"/>
            </a:br>
            <a:r>
              <a:rPr lang="en-US" altLang="zh-CN" sz="1800" dirty="0">
                <a:solidFill>
                  <a:srgbClr val="CC7832"/>
                </a:solidFill>
              </a:rPr>
              <a:t>class </a:t>
            </a:r>
            <a:r>
              <a:rPr lang="en-US" altLang="zh-CN" sz="1800" dirty="0"/>
              <a:t>C</a:t>
            </a:r>
            <a:r>
              <a:rPr lang="en-US" altLang="zh-CN" sz="1800" dirty="0">
                <a:solidFill>
                  <a:srgbClr val="808080"/>
                </a:solidFill>
              </a:rPr>
              <a:t>() </a:t>
            </a:r>
            <a:r>
              <a:rPr lang="en-US" altLang="zh-CN" sz="1800" dirty="0"/>
              <a:t>: A() </a:t>
            </a:r>
            <a:r>
              <a:rPr lang="en-US" altLang="zh-CN" sz="1800" dirty="0">
                <a:solidFill>
                  <a:srgbClr val="CC7832"/>
                </a:solidFill>
              </a:rPr>
              <a:t>, </a:t>
            </a:r>
            <a:r>
              <a:rPr lang="en-US" altLang="zh-CN" sz="1800" dirty="0"/>
              <a:t>B {</a:t>
            </a:r>
            <a:br>
              <a:rPr lang="en-US" altLang="zh-CN" sz="1800" dirty="0"/>
            </a:br>
            <a:r>
              <a:rPr lang="en-US" altLang="zh-CN" sz="1800" dirty="0"/>
              <a:t>    </a:t>
            </a:r>
            <a:r>
              <a:rPr lang="en-US" altLang="zh-CN" sz="1800" dirty="0">
                <a:solidFill>
                  <a:srgbClr val="808080"/>
                </a:solidFill>
              </a:rPr>
              <a:t>// </a:t>
            </a:r>
            <a:r>
              <a:rPr lang="zh-CN" altLang="en-US" sz="1800" dirty="0">
                <a:solidFill>
                  <a:srgbClr val="808080"/>
                </a:solidFill>
                <a:latin typeface="宋体"/>
              </a:rPr>
              <a:t>编译器会要求复写</a:t>
            </a:r>
            <a:r>
              <a:rPr lang="en-US" altLang="zh-CN" sz="1800" dirty="0">
                <a:solidFill>
                  <a:srgbClr val="808080"/>
                </a:solidFill>
              </a:rPr>
              <a:t>f()</a:t>
            </a:r>
            <a:br>
              <a:rPr lang="en-US" altLang="zh-CN" sz="1800" dirty="0">
                <a:solidFill>
                  <a:srgbClr val="808080"/>
                </a:solidFill>
              </a:rPr>
            </a:br>
            <a:r>
              <a:rPr lang="en-US" altLang="zh-CN" sz="1800" dirty="0">
                <a:solidFill>
                  <a:srgbClr val="808080"/>
                </a:solidFill>
              </a:rPr>
              <a:t>    </a:t>
            </a:r>
            <a:r>
              <a:rPr lang="en-US" altLang="zh-CN" sz="1800" dirty="0">
                <a:solidFill>
                  <a:srgbClr val="CC7832"/>
                </a:solidFill>
              </a:rPr>
              <a:t>override fun </a:t>
            </a:r>
            <a:r>
              <a:rPr lang="en-US" altLang="zh-CN" sz="1800" dirty="0">
                <a:solidFill>
                  <a:srgbClr val="FFC66D"/>
                </a:solidFill>
              </a:rPr>
              <a:t>f</a:t>
            </a:r>
            <a:r>
              <a:rPr lang="en-US" altLang="zh-CN" sz="1800" dirty="0"/>
              <a:t>() {</a:t>
            </a:r>
            <a:br>
              <a:rPr lang="en-US" altLang="zh-CN" sz="1800" dirty="0"/>
            </a:br>
            <a:r>
              <a:rPr lang="en-US" altLang="zh-CN" sz="1800" dirty="0"/>
              <a:t>        </a:t>
            </a:r>
            <a:r>
              <a:rPr lang="en-US" altLang="zh-CN" sz="1800" dirty="0">
                <a:solidFill>
                  <a:srgbClr val="CC7832"/>
                </a:solidFill>
              </a:rPr>
              <a:t>super</a:t>
            </a:r>
            <a:r>
              <a:rPr lang="en-US" altLang="zh-CN" sz="1800" dirty="0"/>
              <a:t>&lt;A&gt;.f() </a:t>
            </a:r>
            <a:r>
              <a:rPr lang="en-US" altLang="zh-CN" sz="1800" dirty="0">
                <a:solidFill>
                  <a:srgbClr val="808080"/>
                </a:solidFill>
              </a:rPr>
              <a:t>// </a:t>
            </a:r>
            <a:r>
              <a:rPr lang="zh-CN" altLang="en-US" sz="1800" dirty="0">
                <a:solidFill>
                  <a:srgbClr val="808080"/>
                </a:solidFill>
                <a:latin typeface="宋体"/>
              </a:rPr>
              <a:t>调用</a:t>
            </a:r>
            <a:r>
              <a:rPr lang="zh-CN" altLang="en-US" sz="1800" dirty="0">
                <a:solidFill>
                  <a:srgbClr val="808080"/>
                </a:solidFill>
              </a:rPr>
              <a:t> </a:t>
            </a:r>
            <a:r>
              <a:rPr lang="en-US" altLang="zh-CN" sz="1800" dirty="0" err="1">
                <a:solidFill>
                  <a:srgbClr val="808080"/>
                </a:solidFill>
              </a:rPr>
              <a:t>A.f</a:t>
            </a:r>
            <a:r>
              <a:rPr lang="en-US" altLang="zh-CN" sz="1800" dirty="0">
                <a:solidFill>
                  <a:srgbClr val="808080"/>
                </a:solidFill>
              </a:rPr>
              <a:t>()</a:t>
            </a:r>
            <a:br>
              <a:rPr lang="en-US" altLang="zh-CN" sz="1800" dirty="0">
                <a:solidFill>
                  <a:srgbClr val="808080"/>
                </a:solidFill>
              </a:rPr>
            </a:br>
            <a:r>
              <a:rPr lang="en-US" altLang="zh-CN" sz="1800" dirty="0">
                <a:solidFill>
                  <a:srgbClr val="808080"/>
                </a:solidFill>
              </a:rPr>
              <a:t>        </a:t>
            </a:r>
            <a:r>
              <a:rPr lang="en-US" altLang="zh-CN" sz="1800" dirty="0">
                <a:solidFill>
                  <a:srgbClr val="CC7832"/>
                </a:solidFill>
              </a:rPr>
              <a:t>super</a:t>
            </a:r>
            <a:r>
              <a:rPr lang="en-US" altLang="zh-CN" sz="1800" dirty="0"/>
              <a:t>&lt;B&gt;.f() </a:t>
            </a:r>
            <a:r>
              <a:rPr lang="en-US" altLang="zh-CN" sz="1800" dirty="0">
                <a:solidFill>
                  <a:srgbClr val="808080"/>
                </a:solidFill>
              </a:rPr>
              <a:t>// </a:t>
            </a:r>
            <a:r>
              <a:rPr lang="zh-CN" altLang="en-US" sz="1800" dirty="0">
                <a:solidFill>
                  <a:srgbClr val="808080"/>
                </a:solidFill>
                <a:latin typeface="宋体"/>
              </a:rPr>
              <a:t>调用</a:t>
            </a:r>
            <a:r>
              <a:rPr lang="zh-CN" altLang="en-US" sz="1800" dirty="0">
                <a:solidFill>
                  <a:srgbClr val="808080"/>
                </a:solidFill>
              </a:rPr>
              <a:t> </a:t>
            </a:r>
            <a:r>
              <a:rPr lang="en-US" altLang="zh-CN" sz="1800" dirty="0" err="1">
                <a:solidFill>
                  <a:srgbClr val="808080"/>
                </a:solidFill>
              </a:rPr>
              <a:t>B.f</a:t>
            </a:r>
            <a:r>
              <a:rPr lang="en-US" altLang="zh-CN" sz="1800" dirty="0">
                <a:solidFill>
                  <a:srgbClr val="808080"/>
                </a:solidFill>
              </a:rPr>
              <a:t>()</a:t>
            </a:r>
            <a:br>
              <a:rPr lang="en-US" altLang="zh-CN" sz="1800" dirty="0">
                <a:solidFill>
                  <a:srgbClr val="808080"/>
                </a:solidFill>
              </a:rPr>
            </a:br>
            <a:r>
              <a:rPr lang="en-US" altLang="zh-CN" sz="1800" dirty="0">
                <a:solidFill>
                  <a:srgbClr val="808080"/>
                </a:solidFill>
              </a:rPr>
              <a:t>    </a:t>
            </a:r>
            <a:r>
              <a:rPr lang="en-US" altLang="zh-CN" sz="1800" dirty="0"/>
              <a:t>}</a:t>
            </a:r>
            <a:br>
              <a:rPr lang="en-US" altLang="zh-CN" sz="1800" dirty="0"/>
            </a:br>
            <a:r>
              <a:rPr lang="en-US" altLang="zh-CN" sz="1800" dirty="0"/>
              <a:t>}</a:t>
            </a:r>
            <a:endParaRPr lang="zh-CN" altLang="en-US" sz="1800" dirty="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en-US" altLang="zh-CN" dirty="0" err="1" smtClean="0"/>
              <a:t>Kotlin</a:t>
            </a:r>
            <a:r>
              <a:rPr lang="zh-CN" altLang="en-US" dirty="0" smtClean="0"/>
              <a:t>基本语法</a:t>
            </a:r>
            <a:endParaRPr lang="en-US" altLang="zh-CN" dirty="0" smtClean="0"/>
          </a:p>
          <a:p>
            <a:endParaRPr lang="zh-CN" altLang="en-US" dirty="0"/>
          </a:p>
        </p:txBody>
      </p:sp>
    </p:spTree>
    <p:extLst>
      <p:ext uri="{BB962C8B-B14F-4D97-AF65-F5344CB8AC3E}">
        <p14:creationId xmlns:p14="http://schemas.microsoft.com/office/powerpoint/2010/main" val="2182118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800" dirty="0" smtClean="0"/>
              <a:t>接口</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en-US" altLang="zh-CN" sz="1800" dirty="0" err="1"/>
              <a:t>Kotlin</a:t>
            </a:r>
            <a:r>
              <a:rPr lang="en-US" altLang="zh-CN" sz="1800" dirty="0"/>
              <a:t> </a:t>
            </a:r>
            <a:r>
              <a:rPr lang="zh-CN" altLang="en-US" sz="1800" dirty="0"/>
              <a:t>的接口很像 </a:t>
            </a:r>
            <a:r>
              <a:rPr lang="en-US" altLang="zh-CN" sz="1800" dirty="0"/>
              <a:t>java 8</a:t>
            </a:r>
            <a:r>
              <a:rPr lang="zh-CN" altLang="en-US" sz="1800" dirty="0"/>
              <a:t>。它们都可以包含抽象方法，以及方法的实现。和抽象类不同的是，接口不能保存状态。可以有属性但必须是抽象的，或者提供访问器的实现。</a:t>
            </a:r>
            <a:endParaRPr lang="en-US" altLang="zh-CN" sz="1800" dirty="0" smtClean="0">
              <a:solidFill>
                <a:srgbClr val="CC7832"/>
              </a:solidFill>
            </a:endParaRPr>
          </a:p>
          <a:p>
            <a:r>
              <a:rPr lang="en-US" altLang="zh-CN" sz="1800" dirty="0" smtClean="0">
                <a:solidFill>
                  <a:srgbClr val="CC7832"/>
                </a:solidFill>
              </a:rPr>
              <a:t>interface </a:t>
            </a:r>
            <a:r>
              <a:rPr lang="en-US" altLang="zh-CN" sz="1800" dirty="0" err="1"/>
              <a:t>MyInterface</a:t>
            </a:r>
            <a:r>
              <a:rPr lang="en-US" altLang="zh-CN" sz="1800" dirty="0"/>
              <a:t> {</a:t>
            </a:r>
            <a:br>
              <a:rPr lang="en-US" altLang="zh-CN" sz="1800" dirty="0"/>
            </a:br>
            <a:r>
              <a:rPr lang="en-US" altLang="zh-CN" sz="1800" dirty="0"/>
              <a:t>    </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property</a:t>
            </a:r>
            <a:r>
              <a:rPr lang="en-US" altLang="zh-CN" sz="1800" dirty="0"/>
              <a:t>: </a:t>
            </a:r>
            <a:r>
              <a:rPr lang="en-US" altLang="zh-CN" sz="1800" dirty="0" err="1"/>
              <a:t>Int</a:t>
            </a:r>
            <a:r>
              <a:rPr lang="en-US" altLang="zh-CN" sz="1800" dirty="0"/>
              <a:t> </a:t>
            </a:r>
            <a:r>
              <a:rPr lang="en-US" altLang="zh-CN" sz="1800" dirty="0">
                <a:solidFill>
                  <a:srgbClr val="808080"/>
                </a:solidFill>
              </a:rPr>
              <a:t>// abstract</a:t>
            </a:r>
            <a:br>
              <a:rPr lang="en-US" altLang="zh-CN" sz="1800" dirty="0">
                <a:solidFill>
                  <a:srgbClr val="808080"/>
                </a:solidFill>
              </a:rPr>
            </a:br>
            <a:r>
              <a:rPr lang="en-US" altLang="zh-CN" sz="1800" dirty="0" smtClean="0">
                <a:solidFill>
                  <a:srgbClr val="808080"/>
                </a:solidFill>
              </a:rPr>
              <a:t>    </a:t>
            </a:r>
            <a:r>
              <a:rPr lang="en-US" altLang="zh-CN" sz="1800" dirty="0" err="1">
                <a:solidFill>
                  <a:srgbClr val="CC7832"/>
                </a:solidFill>
              </a:rPr>
              <a:t>val</a:t>
            </a:r>
            <a:r>
              <a:rPr lang="en-US" altLang="zh-CN" sz="1800" dirty="0">
                <a:solidFill>
                  <a:srgbClr val="CC7832"/>
                </a:solidFill>
              </a:rPr>
              <a:t> </a:t>
            </a:r>
            <a:r>
              <a:rPr lang="en-US" altLang="zh-CN" sz="1800" dirty="0" err="1" smtClean="0">
                <a:solidFill>
                  <a:srgbClr val="9876AA"/>
                </a:solidFill>
              </a:rPr>
              <a:t>propertyWithImp</a:t>
            </a:r>
            <a:r>
              <a:rPr lang="en-US" altLang="zh-CN" sz="1800" dirty="0" smtClean="0"/>
              <a:t>: </a:t>
            </a:r>
            <a:r>
              <a:rPr lang="en-US" altLang="zh-CN" sz="1800" dirty="0"/>
              <a:t>String</a:t>
            </a:r>
            <a:br>
              <a:rPr lang="en-US" altLang="zh-CN" sz="1800" dirty="0"/>
            </a:br>
            <a:r>
              <a:rPr lang="en-US" altLang="zh-CN" sz="1800" dirty="0"/>
              <a:t>        </a:t>
            </a:r>
            <a:r>
              <a:rPr lang="en-US" altLang="zh-CN" sz="1800" dirty="0">
                <a:solidFill>
                  <a:srgbClr val="CC7832"/>
                </a:solidFill>
              </a:rPr>
              <a:t>get</a:t>
            </a:r>
            <a:r>
              <a:rPr lang="en-US" altLang="zh-CN" sz="1800" dirty="0"/>
              <a:t>() = </a:t>
            </a:r>
            <a:r>
              <a:rPr lang="en-US" altLang="zh-CN" sz="1800" dirty="0" smtClean="0">
                <a:solidFill>
                  <a:srgbClr val="6A8759"/>
                </a:solidFill>
              </a:rPr>
              <a:t>“my"</a:t>
            </a:r>
            <a:r>
              <a:rPr lang="en-US" altLang="zh-CN" sz="1800" dirty="0">
                <a:solidFill>
                  <a:srgbClr val="6A8759"/>
                </a:solidFill>
              </a:rPr>
              <a:t/>
            </a:r>
            <a:br>
              <a:rPr lang="en-US" altLang="zh-CN" sz="1800" dirty="0">
                <a:solidFill>
                  <a:srgbClr val="6A8759"/>
                </a:solidFill>
              </a:rPr>
            </a:br>
            <a:r>
              <a:rPr lang="en-US" altLang="zh-CN" sz="1800" dirty="0" smtClean="0">
                <a:solidFill>
                  <a:srgbClr val="6A8759"/>
                </a:solidFill>
              </a:rPr>
              <a:t>    </a:t>
            </a:r>
            <a:r>
              <a:rPr lang="en-US" altLang="zh-CN" sz="1800" dirty="0">
                <a:solidFill>
                  <a:srgbClr val="CC7832"/>
                </a:solidFill>
              </a:rPr>
              <a:t>fun </a:t>
            </a:r>
            <a:r>
              <a:rPr lang="en-US" altLang="zh-CN" sz="1800" dirty="0">
                <a:solidFill>
                  <a:srgbClr val="FFC66D"/>
                </a:solidFill>
              </a:rPr>
              <a:t>foo</a:t>
            </a:r>
            <a:r>
              <a:rPr lang="en-US" altLang="zh-CN" sz="1800" dirty="0"/>
              <a:t>() {</a:t>
            </a:r>
            <a:br>
              <a:rPr lang="en-US" altLang="zh-CN" sz="1800" dirty="0"/>
            </a:br>
            <a:r>
              <a:rPr lang="en-US" altLang="zh-CN" sz="1800" dirty="0"/>
              <a:t>        </a:t>
            </a:r>
            <a:r>
              <a:rPr lang="en-US" altLang="zh-CN" sz="1800" i="1" dirty="0"/>
              <a:t>print</a:t>
            </a:r>
            <a:r>
              <a:rPr lang="en-US" altLang="zh-CN" sz="1800" dirty="0"/>
              <a:t>(</a:t>
            </a:r>
            <a:r>
              <a:rPr lang="en-US" altLang="zh-CN" sz="1800" dirty="0">
                <a:solidFill>
                  <a:srgbClr val="9876AA"/>
                </a:solidFill>
              </a:rPr>
              <a:t>property</a:t>
            </a:r>
            <a:r>
              <a:rPr lang="en-US" altLang="zh-CN" sz="1800" dirty="0"/>
              <a:t>)</a:t>
            </a:r>
            <a:br>
              <a:rPr lang="en-US" altLang="zh-CN" sz="1800" dirty="0"/>
            </a:br>
            <a:r>
              <a:rPr lang="en-US" altLang="zh-CN" sz="1800" dirty="0"/>
              <a:t>    }</a:t>
            </a:r>
            <a:br>
              <a:rPr lang="en-US" altLang="zh-CN" sz="1800" dirty="0"/>
            </a:br>
            <a:r>
              <a:rPr lang="en-US" altLang="zh-CN" sz="1800" dirty="0" smtClean="0"/>
              <a:t>}</a:t>
            </a:r>
            <a:r>
              <a:rPr lang="en-US" altLang="zh-CN" sz="1800" dirty="0"/>
              <a:t/>
            </a:r>
            <a:br>
              <a:rPr lang="en-US" altLang="zh-CN" sz="1800" dirty="0"/>
            </a:br>
            <a:r>
              <a:rPr lang="en-US" altLang="zh-CN" sz="1800" dirty="0">
                <a:solidFill>
                  <a:srgbClr val="CC7832"/>
                </a:solidFill>
              </a:rPr>
              <a:t>class </a:t>
            </a:r>
            <a:r>
              <a:rPr lang="en-US" altLang="zh-CN" sz="1800" dirty="0"/>
              <a:t>Child : </a:t>
            </a:r>
            <a:r>
              <a:rPr lang="en-US" altLang="zh-CN" sz="1800" dirty="0" err="1"/>
              <a:t>MyInterface</a:t>
            </a:r>
            <a:r>
              <a:rPr lang="en-US" altLang="zh-CN" sz="1800" dirty="0"/>
              <a:t> {</a:t>
            </a:r>
            <a:br>
              <a:rPr lang="en-US" altLang="zh-CN" sz="1800" dirty="0"/>
            </a:br>
            <a:r>
              <a:rPr lang="en-US" altLang="zh-CN" sz="1800" dirty="0"/>
              <a:t>    </a:t>
            </a:r>
            <a:r>
              <a:rPr lang="en-US" altLang="zh-CN" sz="1800" dirty="0">
                <a:solidFill>
                  <a:srgbClr val="CC7832"/>
                </a:solidFill>
              </a:rPr>
              <a:t>override </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property</a:t>
            </a:r>
            <a:r>
              <a:rPr lang="en-US" altLang="zh-CN" sz="1800" dirty="0"/>
              <a:t>: </a:t>
            </a:r>
            <a:r>
              <a:rPr lang="en-US" altLang="zh-CN" sz="1800" dirty="0" err="1"/>
              <a:t>Int</a:t>
            </a:r>
            <a:r>
              <a:rPr lang="en-US" altLang="zh-CN" sz="1800" dirty="0"/>
              <a:t> = </a:t>
            </a:r>
            <a:r>
              <a:rPr lang="en-US" altLang="zh-CN" sz="1800" dirty="0">
                <a:solidFill>
                  <a:srgbClr val="6897BB"/>
                </a:solidFill>
              </a:rPr>
              <a:t>29</a:t>
            </a:r>
            <a:br>
              <a:rPr lang="en-US" altLang="zh-CN" sz="1800" dirty="0">
                <a:solidFill>
                  <a:srgbClr val="6897BB"/>
                </a:solidFill>
              </a:rPr>
            </a:br>
            <a:r>
              <a:rPr lang="en-US" altLang="zh-CN" sz="1800" dirty="0">
                <a:solidFill>
                  <a:srgbClr val="6897BB"/>
                </a:solidFill>
              </a:rPr>
              <a:t>    </a:t>
            </a:r>
            <a:r>
              <a:rPr lang="en-US" altLang="zh-CN" sz="1800" dirty="0">
                <a:solidFill>
                  <a:srgbClr val="CC7832"/>
                </a:solidFill>
              </a:rPr>
              <a:t>override </a:t>
            </a:r>
            <a:r>
              <a:rPr lang="en-US" altLang="zh-CN" sz="1800" dirty="0" err="1">
                <a:solidFill>
                  <a:srgbClr val="CC7832"/>
                </a:solidFill>
              </a:rPr>
              <a:t>val</a:t>
            </a:r>
            <a:r>
              <a:rPr lang="en-US" altLang="zh-CN" sz="1800" dirty="0">
                <a:solidFill>
                  <a:srgbClr val="CC7832"/>
                </a:solidFill>
              </a:rPr>
              <a:t> </a:t>
            </a:r>
            <a:r>
              <a:rPr lang="en-US" altLang="zh-CN" sz="1800" dirty="0" err="1">
                <a:solidFill>
                  <a:srgbClr val="9876AA"/>
                </a:solidFill>
              </a:rPr>
              <a:t>propertyWithImp</a:t>
            </a:r>
            <a:r>
              <a:rPr lang="en-US" altLang="zh-CN" sz="1800" dirty="0">
                <a:solidFill>
                  <a:srgbClr val="9876AA"/>
                </a:solidFill>
              </a:rPr>
              <a:t> </a:t>
            </a:r>
            <a:r>
              <a:rPr lang="en-US" altLang="zh-CN" sz="1800" dirty="0" smtClean="0"/>
              <a:t>: </a:t>
            </a:r>
            <a:r>
              <a:rPr lang="en-US" altLang="zh-CN" sz="1800" dirty="0"/>
              <a:t>String</a:t>
            </a:r>
            <a:br>
              <a:rPr lang="en-US" altLang="zh-CN" sz="1800" dirty="0"/>
            </a:br>
            <a:r>
              <a:rPr lang="en-US" altLang="zh-CN" sz="1800" dirty="0"/>
              <a:t>        </a:t>
            </a:r>
            <a:r>
              <a:rPr lang="en-US" altLang="zh-CN" sz="1800" dirty="0">
                <a:solidFill>
                  <a:srgbClr val="CC7832"/>
                </a:solidFill>
              </a:rPr>
              <a:t>get</a:t>
            </a:r>
            <a:r>
              <a:rPr lang="en-US" altLang="zh-CN" sz="1800" dirty="0"/>
              <a:t>() = </a:t>
            </a:r>
            <a:r>
              <a:rPr lang="en-US" altLang="zh-CN" sz="1800" dirty="0">
                <a:solidFill>
                  <a:srgbClr val="CC7832"/>
                </a:solidFill>
              </a:rPr>
              <a:t>super</a:t>
            </a:r>
            <a:r>
              <a:rPr lang="en-US" altLang="zh-CN" sz="1800" dirty="0" smtClean="0"/>
              <a:t>.</a:t>
            </a:r>
            <a:r>
              <a:rPr lang="en-US" altLang="zh-CN" sz="1800" dirty="0">
                <a:solidFill>
                  <a:srgbClr val="9876AA"/>
                </a:solidFill>
              </a:rPr>
              <a:t> </a:t>
            </a:r>
            <a:r>
              <a:rPr lang="en-US" altLang="zh-CN" sz="1800" dirty="0" err="1">
                <a:solidFill>
                  <a:srgbClr val="9876AA"/>
                </a:solidFill>
              </a:rPr>
              <a:t>propertyWithImp</a:t>
            </a:r>
            <a:r>
              <a:rPr lang="en-US" altLang="zh-CN" sz="1800" dirty="0">
                <a:solidFill>
                  <a:srgbClr val="9876AA"/>
                </a:solidFill>
              </a:rPr>
              <a:t/>
            </a:r>
            <a:br>
              <a:rPr lang="en-US" altLang="zh-CN" sz="1800" dirty="0">
                <a:solidFill>
                  <a:srgbClr val="9876AA"/>
                </a:solidFill>
              </a:rPr>
            </a:br>
            <a:r>
              <a:rPr lang="en-US" altLang="zh-CN" sz="1800" dirty="0" smtClean="0">
                <a:solidFill>
                  <a:srgbClr val="9876AA"/>
                </a:solidFill>
              </a:rPr>
              <a:t>    </a:t>
            </a:r>
            <a:r>
              <a:rPr lang="en-US" altLang="zh-CN" sz="1800" dirty="0">
                <a:solidFill>
                  <a:srgbClr val="CC7832"/>
                </a:solidFill>
              </a:rPr>
              <a:t>override fun </a:t>
            </a:r>
            <a:r>
              <a:rPr lang="en-US" altLang="zh-CN" sz="1800" dirty="0">
                <a:solidFill>
                  <a:srgbClr val="FFC66D"/>
                </a:solidFill>
              </a:rPr>
              <a:t>foo</a:t>
            </a:r>
            <a:r>
              <a:rPr lang="en-US" altLang="zh-CN" sz="1800" dirty="0"/>
              <a:t>() </a:t>
            </a:r>
            <a:r>
              <a:rPr lang="en-US" altLang="zh-CN" sz="1800" dirty="0" smtClean="0"/>
              <a:t>{        </a:t>
            </a:r>
            <a:r>
              <a:rPr lang="en-US" altLang="zh-CN" sz="1800" dirty="0"/>
              <a:t/>
            </a:r>
            <a:br>
              <a:rPr lang="en-US" altLang="zh-CN" sz="1800" dirty="0"/>
            </a:br>
            <a:r>
              <a:rPr lang="en-US" altLang="zh-CN" sz="1800" dirty="0"/>
              <a:t>    }</a:t>
            </a:r>
            <a:br>
              <a:rPr lang="en-US" altLang="zh-CN" sz="1800" dirty="0"/>
            </a:br>
            <a:r>
              <a:rPr lang="en-US" altLang="zh-CN" sz="1800" dirty="0"/>
              <a:t>}</a:t>
            </a:r>
            <a:endParaRPr lang="zh-CN" altLang="en-US" sz="1800" dirty="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3322712" cy="346050"/>
          </a:xfrm>
        </p:spPr>
        <p:txBody>
          <a:bodyPr>
            <a:normAutofit fontScale="90000"/>
          </a:bodyPr>
          <a:lstStyle/>
          <a:p>
            <a:pPr algn="l"/>
            <a:r>
              <a:rPr lang="zh-CN" altLang="en-US" sz="2800" dirty="0" smtClean="0"/>
              <a:t>单函数接口的实现</a:t>
            </a:r>
            <a:endParaRPr lang="zh-CN" altLang="en-US" sz="2800" dirty="0"/>
          </a:p>
        </p:txBody>
      </p:sp>
      <p:sp>
        <p:nvSpPr>
          <p:cNvPr id="3" name="内容占位符 2"/>
          <p:cNvSpPr>
            <a:spLocks noGrp="1"/>
          </p:cNvSpPr>
          <p:nvPr>
            <p:ph idx="1"/>
          </p:nvPr>
        </p:nvSpPr>
        <p:spPr>
          <a:xfrm>
            <a:off x="457200" y="908720"/>
            <a:ext cx="8229600" cy="5217443"/>
          </a:xfrm>
        </p:spPr>
        <p:txBody>
          <a:bodyPr>
            <a:normAutofit fontScale="92500" lnSpcReduction="20000"/>
          </a:bodyPr>
          <a:lstStyle/>
          <a:p>
            <a:r>
              <a:rPr lang="zh-CN" altLang="en-US" sz="1800" dirty="0" smtClean="0">
                <a:solidFill>
                  <a:srgbClr val="000000"/>
                </a:solidFill>
                <a:latin typeface="LiberationMono"/>
              </a:rPr>
              <a:t>比如设置一个</a:t>
            </a:r>
            <a:r>
              <a:rPr lang="en-US" altLang="zh-CN" sz="1800" dirty="0" err="1" smtClean="0">
                <a:solidFill>
                  <a:srgbClr val="000000"/>
                </a:solidFill>
                <a:latin typeface="LiberationMono"/>
              </a:rPr>
              <a:t>onclickListner</a:t>
            </a:r>
            <a:endParaRPr lang="en-US" altLang="zh-CN" sz="1800" dirty="0" smtClean="0">
              <a:solidFill>
                <a:srgbClr val="000000"/>
              </a:solidFill>
              <a:latin typeface="LiberationMono"/>
            </a:endParaRPr>
          </a:p>
          <a:p>
            <a:r>
              <a:rPr lang="en-US" altLang="zh-CN" sz="1800" dirty="0" err="1" smtClean="0">
                <a:solidFill>
                  <a:srgbClr val="000000"/>
                </a:solidFill>
                <a:latin typeface="LiberationMono"/>
              </a:rPr>
              <a:t>view.setOnClickListener</a:t>
            </a:r>
            <a:r>
              <a:rPr lang="en-US" altLang="zh-CN" sz="1800" dirty="0" smtClean="0">
                <a:solidFill>
                  <a:srgbClr val="000000"/>
                </a:solidFill>
                <a:latin typeface="LiberationMono"/>
              </a:rPr>
              <a:t>(</a:t>
            </a:r>
            <a:r>
              <a:rPr lang="en-US" altLang="zh-CN" sz="1800" dirty="0" smtClean="0">
                <a:solidFill>
                  <a:srgbClr val="8959A8"/>
                </a:solidFill>
                <a:latin typeface="LiberationMono"/>
              </a:rPr>
              <a:t>new </a:t>
            </a:r>
            <a:r>
              <a:rPr lang="en-US" altLang="zh-CN" sz="1800" dirty="0" err="1" smtClean="0">
                <a:solidFill>
                  <a:srgbClr val="8959A8"/>
                </a:solidFill>
                <a:latin typeface="LiberationMono"/>
              </a:rPr>
              <a:t>View.</a:t>
            </a:r>
            <a:r>
              <a:rPr lang="en-US" altLang="zh-CN" sz="1800" dirty="0" err="1" smtClean="0">
                <a:solidFill>
                  <a:srgbClr val="000000"/>
                </a:solidFill>
                <a:latin typeface="LiberationMono"/>
              </a:rPr>
              <a:t>OnClickListener</a:t>
            </a:r>
            <a:r>
              <a:rPr lang="en-US" altLang="zh-CN" sz="1800" dirty="0">
                <a:solidFill>
                  <a:srgbClr val="000000"/>
                </a:solidFill>
                <a:latin typeface="LiberationMono"/>
              </a:rPr>
              <a:t>(){</a:t>
            </a:r>
            <a:br>
              <a:rPr lang="en-US" altLang="zh-CN" sz="1800" dirty="0">
                <a:solidFill>
                  <a:srgbClr val="000000"/>
                </a:solidFill>
                <a:latin typeface="LiberationMono"/>
              </a:rPr>
            </a:br>
            <a:r>
              <a:rPr lang="en-US" altLang="zh-CN" sz="1800" dirty="0" smtClean="0">
                <a:solidFill>
                  <a:srgbClr val="000000"/>
                </a:solidFill>
                <a:latin typeface="LiberationMono"/>
              </a:rPr>
              <a:t> @</a:t>
            </a:r>
            <a:r>
              <a:rPr lang="en-US" altLang="zh-CN" sz="1800" dirty="0">
                <a:solidFill>
                  <a:srgbClr val="000000"/>
                </a:solidFill>
                <a:latin typeface="LiberationMono"/>
              </a:rPr>
              <a:t>Override</a:t>
            </a:r>
            <a:br>
              <a:rPr lang="en-US" altLang="zh-CN" sz="1800" dirty="0">
                <a:solidFill>
                  <a:srgbClr val="000000"/>
                </a:solidFill>
                <a:latin typeface="LiberationMono"/>
              </a:rPr>
            </a:br>
            <a:r>
              <a:rPr lang="en-US" altLang="zh-CN" sz="1800" dirty="0" smtClean="0">
                <a:solidFill>
                  <a:srgbClr val="000000"/>
                </a:solidFill>
                <a:latin typeface="LiberationMono"/>
              </a:rPr>
              <a:t> </a:t>
            </a:r>
            <a:r>
              <a:rPr lang="en-US" altLang="zh-CN" sz="1800" dirty="0" smtClean="0">
                <a:solidFill>
                  <a:srgbClr val="8959A8"/>
                </a:solidFill>
                <a:latin typeface="LiberationMono"/>
              </a:rPr>
              <a:t>public </a:t>
            </a:r>
            <a:r>
              <a:rPr lang="en-US" altLang="zh-CN" sz="1800" dirty="0">
                <a:solidFill>
                  <a:srgbClr val="8959A8"/>
                </a:solidFill>
                <a:latin typeface="LiberationMono"/>
              </a:rPr>
              <a:t>void </a:t>
            </a:r>
            <a:r>
              <a:rPr lang="en-US" altLang="zh-CN" sz="1800" dirty="0" err="1">
                <a:solidFill>
                  <a:srgbClr val="8E908C"/>
                </a:solidFill>
                <a:latin typeface="LiberationMono"/>
              </a:rPr>
              <a:t>onClick</a:t>
            </a:r>
            <a:r>
              <a:rPr lang="en-US" altLang="zh-CN" sz="1800" dirty="0">
                <a:solidFill>
                  <a:srgbClr val="F5871F"/>
                </a:solidFill>
                <a:latin typeface="LiberationMono"/>
              </a:rPr>
              <a:t>(View v) </a:t>
            </a:r>
            <a:r>
              <a:rPr lang="en-US" altLang="zh-CN" sz="1800" dirty="0">
                <a:solidFill>
                  <a:srgbClr val="000000"/>
                </a:solidFill>
                <a:latin typeface="LiberationMono"/>
              </a:rPr>
              <a:t>{</a:t>
            </a:r>
            <a:br>
              <a:rPr lang="en-US" altLang="zh-CN" sz="1800" dirty="0">
                <a:solidFill>
                  <a:srgbClr val="000000"/>
                </a:solidFill>
                <a:latin typeface="LiberationMono"/>
              </a:rPr>
            </a:br>
            <a:r>
              <a:rPr lang="en-US" altLang="zh-CN" sz="1800" dirty="0" smtClean="0">
                <a:solidFill>
                  <a:srgbClr val="000000"/>
                </a:solidFill>
                <a:latin typeface="LiberationMono"/>
              </a:rPr>
              <a:t>  </a:t>
            </a:r>
            <a:r>
              <a:rPr lang="en-US" altLang="zh-CN" sz="1800" dirty="0" err="1" smtClean="0">
                <a:solidFill>
                  <a:srgbClr val="000000"/>
                </a:solidFill>
                <a:latin typeface="LiberationMono"/>
              </a:rPr>
              <a:t>Toast.makeText</a:t>
            </a:r>
            <a:r>
              <a:rPr lang="en-US" altLang="zh-CN" sz="1800" dirty="0" smtClean="0">
                <a:solidFill>
                  <a:srgbClr val="000000"/>
                </a:solidFill>
                <a:latin typeface="LiberationMono"/>
              </a:rPr>
              <a:t>(</a:t>
            </a:r>
            <a:r>
              <a:rPr lang="en-US" altLang="zh-CN" sz="1800" dirty="0" err="1" smtClean="0">
                <a:solidFill>
                  <a:srgbClr val="000000"/>
                </a:solidFill>
                <a:latin typeface="LiberationMono"/>
              </a:rPr>
              <a:t>v.getContext</a:t>
            </a:r>
            <a:r>
              <a:rPr lang="en-US" altLang="zh-CN" sz="1800" dirty="0">
                <a:solidFill>
                  <a:srgbClr val="000000"/>
                </a:solidFill>
                <a:latin typeface="LiberationMono"/>
              </a:rPr>
              <a:t>(), </a:t>
            </a:r>
            <a:r>
              <a:rPr lang="en-US" altLang="zh-CN" sz="1800" dirty="0">
                <a:solidFill>
                  <a:srgbClr val="718C00"/>
                </a:solidFill>
                <a:latin typeface="LiberationMono"/>
              </a:rPr>
              <a:t>"Click"</a:t>
            </a:r>
            <a:r>
              <a:rPr lang="en-US" altLang="zh-CN" sz="1800" dirty="0">
                <a:solidFill>
                  <a:srgbClr val="000000"/>
                </a:solidFill>
                <a:latin typeface="LiberationMono"/>
              </a:rPr>
              <a:t>, </a:t>
            </a:r>
            <a:r>
              <a:rPr lang="en-US" altLang="zh-CN" sz="1800" dirty="0" err="1">
                <a:solidFill>
                  <a:srgbClr val="000000"/>
                </a:solidFill>
                <a:latin typeface="LiberationMono"/>
              </a:rPr>
              <a:t>Toast.LENGTH_SHO</a:t>
            </a:r>
            <a:r>
              <a:rPr lang="en-US" altLang="zh-CN" sz="1800" dirty="0">
                <a:solidFill>
                  <a:srgbClr val="000000"/>
                </a:solidFill>
                <a:latin typeface="LiberationMono"/>
              </a:rPr>
              <a:t/>
            </a:r>
            <a:br>
              <a:rPr lang="en-US" altLang="zh-CN" sz="1800" dirty="0">
                <a:solidFill>
                  <a:srgbClr val="000000"/>
                </a:solidFill>
                <a:latin typeface="LiberationMono"/>
              </a:rPr>
            </a:br>
            <a:r>
              <a:rPr lang="en-US" altLang="zh-CN" sz="1800" dirty="0" smtClean="0">
                <a:solidFill>
                  <a:srgbClr val="000000"/>
                </a:solidFill>
                <a:latin typeface="LiberationMono"/>
              </a:rPr>
              <a:t>  RT</a:t>
            </a:r>
            <a:r>
              <a:rPr lang="en-US" altLang="zh-CN" sz="1800" dirty="0">
                <a:solidFill>
                  <a:srgbClr val="000000"/>
                </a:solidFill>
                <a:latin typeface="LiberationMono"/>
              </a:rPr>
              <a:t>).show();</a:t>
            </a:r>
            <a:br>
              <a:rPr lang="en-US" altLang="zh-CN" sz="1800" dirty="0">
                <a:solidFill>
                  <a:srgbClr val="000000"/>
                </a:solidFill>
                <a:latin typeface="LiberationMono"/>
              </a:rPr>
            </a:br>
            <a:r>
              <a:rPr lang="en-US" altLang="zh-CN" sz="1800" dirty="0" smtClean="0">
                <a:solidFill>
                  <a:srgbClr val="000000"/>
                </a:solidFill>
                <a:latin typeface="LiberationMono"/>
              </a:rPr>
              <a:t> }</a:t>
            </a:r>
            <a:r>
              <a:rPr lang="en-US" altLang="zh-CN" sz="1800" dirty="0">
                <a:solidFill>
                  <a:srgbClr val="000000"/>
                </a:solidFill>
                <a:latin typeface="LiberationMono"/>
              </a:rPr>
              <a:t/>
            </a:r>
            <a:br>
              <a:rPr lang="en-US" altLang="zh-CN" sz="1800" dirty="0">
                <a:solidFill>
                  <a:srgbClr val="000000"/>
                </a:solidFill>
                <a:latin typeface="LiberationMono"/>
              </a:rPr>
            </a:br>
            <a:r>
              <a:rPr lang="en-US" altLang="zh-CN" sz="1800" dirty="0">
                <a:solidFill>
                  <a:srgbClr val="000000"/>
                </a:solidFill>
                <a:latin typeface="LiberationMono"/>
              </a:rPr>
              <a:t>})</a:t>
            </a:r>
            <a:r>
              <a:rPr lang="en-US" altLang="zh-CN" sz="1800" dirty="0"/>
              <a:t> </a:t>
            </a:r>
            <a:endParaRPr lang="en-US" altLang="zh-CN" sz="1800" dirty="0" smtClean="0"/>
          </a:p>
          <a:p>
            <a:r>
              <a:rPr lang="zh-CN" altLang="en-US" sz="1800" dirty="0" smtClean="0"/>
              <a:t>简单</a:t>
            </a:r>
            <a:r>
              <a:rPr lang="en-US" altLang="zh-CN" sz="1800" dirty="0" err="1" smtClean="0"/>
              <a:t>Kotlin</a:t>
            </a:r>
            <a:r>
              <a:rPr lang="zh-CN" altLang="en-US" sz="1800" dirty="0" smtClean="0"/>
              <a:t>是这样的</a:t>
            </a:r>
            <a:endParaRPr lang="en-US" altLang="zh-CN" sz="1800" dirty="0" smtClean="0"/>
          </a:p>
          <a:p>
            <a:r>
              <a:rPr lang="en-US" altLang="zh-CN" sz="1800" dirty="0" err="1">
                <a:solidFill>
                  <a:srgbClr val="000000"/>
                </a:solidFill>
                <a:latin typeface="LiberationMono"/>
              </a:rPr>
              <a:t>view.setOnClickListener</a:t>
            </a:r>
            <a:r>
              <a:rPr lang="en-US" altLang="zh-CN" sz="1800" dirty="0">
                <a:solidFill>
                  <a:srgbClr val="000000"/>
                </a:solidFill>
                <a:latin typeface="LiberationMono"/>
              </a:rPr>
              <a:t>(</a:t>
            </a:r>
            <a:r>
              <a:rPr lang="en-US" altLang="zh-CN" sz="1800" dirty="0">
                <a:solidFill>
                  <a:srgbClr val="8959A8"/>
                </a:solidFill>
                <a:latin typeface="LiberationMono"/>
              </a:rPr>
              <a:t>object </a:t>
            </a:r>
            <a:r>
              <a:rPr lang="en-US" altLang="zh-CN" sz="1800" dirty="0">
                <a:solidFill>
                  <a:srgbClr val="000000"/>
                </a:solidFill>
                <a:latin typeface="LiberationMono"/>
              </a:rPr>
              <a:t>: </a:t>
            </a:r>
            <a:r>
              <a:rPr lang="en-US" altLang="zh-CN" sz="1800" dirty="0" err="1">
                <a:solidFill>
                  <a:srgbClr val="000000"/>
                </a:solidFill>
                <a:latin typeface="LiberationMono"/>
              </a:rPr>
              <a:t>OnClickListener</a:t>
            </a:r>
            <a:r>
              <a:rPr lang="en-US" altLang="zh-CN" sz="1800" dirty="0">
                <a:solidFill>
                  <a:srgbClr val="000000"/>
                </a:solidFill>
                <a:latin typeface="LiberationMono"/>
              </a:rPr>
              <a:t> {</a:t>
            </a:r>
            <a:br>
              <a:rPr lang="en-US" altLang="zh-CN" sz="1800" dirty="0">
                <a:solidFill>
                  <a:srgbClr val="000000"/>
                </a:solidFill>
                <a:latin typeface="LiberationMono"/>
              </a:rPr>
            </a:br>
            <a:r>
              <a:rPr lang="en-US" altLang="zh-CN" sz="1800" dirty="0" smtClean="0">
                <a:solidFill>
                  <a:srgbClr val="000000"/>
                </a:solidFill>
                <a:latin typeface="LiberationMono"/>
              </a:rPr>
              <a:t>  </a:t>
            </a:r>
            <a:r>
              <a:rPr lang="en-US" altLang="zh-CN" sz="1800" dirty="0" smtClean="0">
                <a:solidFill>
                  <a:srgbClr val="8959A8"/>
                </a:solidFill>
                <a:latin typeface="LiberationMono"/>
              </a:rPr>
              <a:t>override </a:t>
            </a:r>
            <a:r>
              <a:rPr lang="en-US" altLang="zh-CN" sz="1800" dirty="0">
                <a:solidFill>
                  <a:srgbClr val="8959A8"/>
                </a:solidFill>
                <a:latin typeface="LiberationMono"/>
              </a:rPr>
              <a:t>fun </a:t>
            </a:r>
            <a:r>
              <a:rPr lang="en-US" altLang="zh-CN" sz="1800" dirty="0" err="1">
                <a:solidFill>
                  <a:srgbClr val="8E908C"/>
                </a:solidFill>
                <a:latin typeface="LiberationMono"/>
              </a:rPr>
              <a:t>onClick</a:t>
            </a:r>
            <a:r>
              <a:rPr lang="en-US" altLang="zh-CN" sz="1800" dirty="0">
                <a:solidFill>
                  <a:srgbClr val="F5871F"/>
                </a:solidFill>
                <a:latin typeface="LiberationMono"/>
              </a:rPr>
              <a:t>(v: View) </a:t>
            </a:r>
            <a:r>
              <a:rPr lang="en-US" altLang="zh-CN" sz="1800" dirty="0">
                <a:solidFill>
                  <a:srgbClr val="4271AE"/>
                </a:solidFill>
                <a:latin typeface="LiberationMono"/>
              </a:rPr>
              <a:t>{</a:t>
            </a:r>
            <a:br>
              <a:rPr lang="en-US" altLang="zh-CN" sz="1800" dirty="0">
                <a:solidFill>
                  <a:srgbClr val="4271AE"/>
                </a:solidFill>
                <a:latin typeface="LiberationMono"/>
              </a:rPr>
            </a:br>
            <a:r>
              <a:rPr lang="en-US" altLang="zh-CN" sz="1800" dirty="0" smtClean="0">
                <a:solidFill>
                  <a:srgbClr val="4271AE"/>
                </a:solidFill>
                <a:latin typeface="LiberationMono"/>
              </a:rPr>
              <a:t>    </a:t>
            </a:r>
            <a:r>
              <a:rPr lang="en-US" altLang="zh-CN" sz="1800" dirty="0" smtClean="0">
                <a:solidFill>
                  <a:srgbClr val="000000"/>
                </a:solidFill>
                <a:latin typeface="LiberationMono"/>
              </a:rPr>
              <a:t>toast</a:t>
            </a:r>
            <a:r>
              <a:rPr lang="en-US" altLang="zh-CN" sz="1800" dirty="0">
                <a:solidFill>
                  <a:srgbClr val="000000"/>
                </a:solidFill>
                <a:latin typeface="LiberationMono"/>
              </a:rPr>
              <a:t>(</a:t>
            </a:r>
            <a:r>
              <a:rPr lang="en-US" altLang="zh-CN" sz="1800" dirty="0">
                <a:solidFill>
                  <a:srgbClr val="718C00"/>
                </a:solidFill>
                <a:latin typeface="LiberationMono"/>
              </a:rPr>
              <a:t>"Click"</a:t>
            </a:r>
            <a:r>
              <a:rPr lang="en-US" altLang="zh-CN" sz="1800" dirty="0">
                <a:solidFill>
                  <a:srgbClr val="000000"/>
                </a:solidFill>
                <a:latin typeface="LiberationMono"/>
              </a:rPr>
              <a:t>)</a:t>
            </a:r>
            <a:br>
              <a:rPr lang="en-US" altLang="zh-CN" sz="1800" dirty="0">
                <a:solidFill>
                  <a:srgbClr val="000000"/>
                </a:solidFill>
                <a:latin typeface="LiberationMono"/>
              </a:rPr>
            </a:br>
            <a:r>
              <a:rPr lang="en-US" altLang="zh-CN" sz="1800" dirty="0" smtClean="0">
                <a:solidFill>
                  <a:srgbClr val="000000"/>
                </a:solidFill>
                <a:latin typeface="LiberationMono"/>
              </a:rPr>
              <a:t>  }</a:t>
            </a:r>
            <a:r>
              <a:rPr lang="en-US" altLang="zh-CN" sz="1800" dirty="0">
                <a:solidFill>
                  <a:srgbClr val="000000"/>
                </a:solidFill>
                <a:latin typeface="LiberationMono"/>
              </a:rPr>
              <a:t/>
            </a:r>
            <a:br>
              <a:rPr lang="en-US" altLang="zh-CN" sz="1800" dirty="0">
                <a:solidFill>
                  <a:srgbClr val="000000"/>
                </a:solidFill>
                <a:latin typeface="LiberationMono"/>
              </a:rPr>
            </a:br>
            <a:r>
              <a:rPr lang="en-US" altLang="zh-CN" sz="1800" dirty="0">
                <a:solidFill>
                  <a:srgbClr val="000000"/>
                </a:solidFill>
                <a:latin typeface="LiberationMono"/>
              </a:rPr>
              <a:t>}</a:t>
            </a:r>
            <a:r>
              <a:rPr lang="en-US" altLang="zh-CN" sz="1800" dirty="0"/>
              <a:t> </a:t>
            </a:r>
            <a:endParaRPr lang="en-US" altLang="zh-CN" sz="1800" dirty="0" smtClean="0"/>
          </a:p>
          <a:p>
            <a:endParaRPr lang="en-US" altLang="zh-CN" sz="1800" dirty="0" smtClean="0"/>
          </a:p>
          <a:p>
            <a:r>
              <a:rPr lang="en-US" altLang="zh-CN" sz="1800" dirty="0" err="1" smtClean="0"/>
              <a:t>View.OnClickListener</a:t>
            </a:r>
            <a:r>
              <a:rPr lang="en-US" altLang="zh-CN" sz="1800" dirty="0" smtClean="0"/>
              <a:t> </a:t>
            </a:r>
            <a:r>
              <a:rPr lang="zh-CN" altLang="en-US" sz="1800" dirty="0" smtClean="0"/>
              <a:t>只有一个函数方法</a:t>
            </a:r>
            <a:r>
              <a:rPr lang="en-US" altLang="zh-CN" sz="1800" dirty="0" smtClean="0"/>
              <a:t>, </a:t>
            </a:r>
            <a:r>
              <a:rPr lang="zh-CN" altLang="en-US" sz="1800" dirty="0" smtClean="0"/>
              <a:t>该方法只有一个参数于是</a:t>
            </a:r>
            <a:endParaRPr lang="en-US" altLang="zh-CN" sz="1800" dirty="0"/>
          </a:p>
          <a:p>
            <a:r>
              <a:rPr lang="en-US" altLang="zh-CN" sz="1800" dirty="0" err="1">
                <a:solidFill>
                  <a:srgbClr val="000000"/>
                </a:solidFill>
                <a:latin typeface="LiberationMono"/>
              </a:rPr>
              <a:t>view.setOnClickListener</a:t>
            </a:r>
            <a:r>
              <a:rPr lang="en-US" altLang="zh-CN" sz="1800" dirty="0">
                <a:solidFill>
                  <a:srgbClr val="000000"/>
                </a:solidFill>
                <a:latin typeface="LiberationMono"/>
              </a:rPr>
              <a:t> { toast(</a:t>
            </a:r>
            <a:r>
              <a:rPr lang="en-US" altLang="zh-CN" sz="1800" dirty="0">
                <a:solidFill>
                  <a:srgbClr val="718C00"/>
                </a:solidFill>
                <a:latin typeface="LiberationMono"/>
              </a:rPr>
              <a:t>"Click"</a:t>
            </a:r>
            <a:r>
              <a:rPr lang="en-US" altLang="zh-CN" sz="1800" dirty="0">
                <a:solidFill>
                  <a:srgbClr val="000000"/>
                </a:solidFill>
                <a:latin typeface="LiberationMono"/>
              </a:rPr>
              <a:t>) }</a:t>
            </a:r>
            <a:r>
              <a:rPr lang="en-US" altLang="zh-CN" sz="1800" dirty="0"/>
              <a:t> </a:t>
            </a:r>
            <a:br>
              <a:rPr lang="en-US" altLang="zh-CN" sz="1800" dirty="0"/>
            </a:br>
            <a:r>
              <a:rPr lang="en-US" altLang="zh-CN" sz="1800" dirty="0"/>
              <a:t/>
            </a:r>
            <a:br>
              <a:rPr lang="en-US" altLang="zh-CN" sz="1800" dirty="0"/>
            </a:br>
            <a:r>
              <a:rPr lang="en-US" altLang="zh-CN" sz="1800" dirty="0"/>
              <a:t/>
            </a:r>
            <a:br>
              <a:rPr lang="en-US" altLang="zh-CN" sz="1800" dirty="0"/>
            </a:br>
            <a:r>
              <a:rPr lang="en-US" altLang="zh-CN" sz="1800" dirty="0"/>
              <a:t/>
            </a:r>
            <a:br>
              <a:rPr lang="en-US" altLang="zh-CN" sz="1800" dirty="0"/>
            </a:br>
            <a:endParaRPr lang="zh-CN" altLang="en-US" sz="1800" dirty="0"/>
          </a:p>
        </p:txBody>
      </p:sp>
      <p:sp>
        <p:nvSpPr>
          <p:cNvPr id="4" name="文本框 3"/>
          <p:cNvSpPr txBox="1"/>
          <p:nvPr/>
        </p:nvSpPr>
        <p:spPr>
          <a:xfrm>
            <a:off x="1941816" y="462337"/>
            <a:ext cx="184731"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2818656" cy="346050"/>
          </a:xfrm>
        </p:spPr>
        <p:txBody>
          <a:bodyPr>
            <a:normAutofit fontScale="90000"/>
          </a:bodyPr>
          <a:lstStyle/>
          <a:p>
            <a:pPr algn="l"/>
            <a:r>
              <a:rPr lang="zh-CN" altLang="en-US" sz="2800" dirty="0" smtClean="0"/>
              <a:t>可见性修饰符</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zh-CN" altLang="en-US" sz="1800" dirty="0"/>
              <a:t>在 </a:t>
            </a:r>
            <a:r>
              <a:rPr lang="en-US" altLang="zh-CN" sz="1800" dirty="0" err="1"/>
              <a:t>Kotlin</a:t>
            </a:r>
            <a:r>
              <a:rPr lang="en-US" altLang="zh-CN" sz="1800" dirty="0"/>
              <a:t> </a:t>
            </a:r>
            <a:r>
              <a:rPr lang="zh-CN" altLang="en-US" sz="1800" dirty="0"/>
              <a:t>中有四种修饰词：</a:t>
            </a:r>
            <a:r>
              <a:rPr lang="en-US" altLang="zh-CN" sz="1800" dirty="0"/>
              <a:t>private</a:t>
            </a:r>
            <a:r>
              <a:rPr lang="en-US" altLang="zh-CN" sz="1800" dirty="0" smtClean="0"/>
              <a:t>, protected, internal</a:t>
            </a:r>
            <a:r>
              <a:rPr lang="en-US" altLang="zh-CN" sz="1800" dirty="0"/>
              <a:t>,</a:t>
            </a:r>
            <a:r>
              <a:rPr lang="zh-CN" altLang="en-US" sz="1800" dirty="0"/>
              <a:t>以及 </a:t>
            </a:r>
            <a:r>
              <a:rPr lang="en-US" altLang="zh-CN" sz="1800" dirty="0"/>
              <a:t>public </a:t>
            </a:r>
            <a:r>
              <a:rPr lang="zh-CN" altLang="en-US" sz="1800" dirty="0"/>
              <a:t>。默认的修饰符是 </a:t>
            </a:r>
            <a:r>
              <a:rPr lang="en-US" altLang="zh-CN" sz="1800" dirty="0"/>
              <a:t>public</a:t>
            </a:r>
            <a:r>
              <a:rPr lang="zh-CN" altLang="en-US" sz="1800" dirty="0"/>
              <a:t>。 </a:t>
            </a:r>
            <a:endParaRPr lang="en-US" altLang="zh-CN" sz="1800" dirty="0" smtClean="0"/>
          </a:p>
          <a:p>
            <a:r>
              <a:rPr lang="zh-CN" altLang="en-US" sz="1800" dirty="0" smtClean="0"/>
              <a:t>需要注意的是</a:t>
            </a:r>
            <a:r>
              <a:rPr lang="en-US" altLang="zh-CN" sz="1800" dirty="0" smtClean="0"/>
              <a:t>internal </a:t>
            </a:r>
            <a:r>
              <a:rPr lang="zh-CN" altLang="en-US" sz="1800" dirty="0" smtClean="0"/>
              <a:t>是模块可见</a:t>
            </a:r>
            <a:r>
              <a:rPr lang="en-US" altLang="zh-CN" sz="1800" dirty="0" smtClean="0"/>
              <a:t>, </a:t>
            </a:r>
            <a:r>
              <a:rPr lang="zh-CN" altLang="en-US" sz="1800" dirty="0" smtClean="0"/>
              <a:t>就是在相同模块下的</a:t>
            </a:r>
            <a:r>
              <a:rPr lang="en-US" altLang="zh-CN" sz="1800" dirty="0" smtClean="0"/>
              <a:t>public, </a:t>
            </a:r>
            <a:r>
              <a:rPr lang="zh-CN" altLang="en-US" sz="1800" dirty="0" smtClean="0"/>
              <a:t>对于其他模块则是</a:t>
            </a:r>
            <a:r>
              <a:rPr lang="en-US" altLang="zh-CN" sz="1800" dirty="0" smtClean="0"/>
              <a:t>private</a:t>
            </a:r>
            <a:r>
              <a:rPr lang="zh-CN" altLang="en-US" sz="1800" dirty="0" smtClean="0"/>
              <a:t>的意思</a:t>
            </a:r>
            <a:endParaRPr lang="zh-CN" altLang="en-US" sz="1800" dirty="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800" dirty="0" smtClean="0"/>
              <a:t>类扩展</a:t>
            </a:r>
            <a:endParaRPr lang="zh-CN" altLang="en-US" sz="2800" dirty="0"/>
          </a:p>
        </p:txBody>
      </p:sp>
      <p:sp>
        <p:nvSpPr>
          <p:cNvPr id="3" name="内容占位符 2"/>
          <p:cNvSpPr>
            <a:spLocks noGrp="1"/>
          </p:cNvSpPr>
          <p:nvPr>
            <p:ph idx="1"/>
          </p:nvPr>
        </p:nvSpPr>
        <p:spPr>
          <a:xfrm>
            <a:off x="457200" y="908720"/>
            <a:ext cx="8229600" cy="5217443"/>
          </a:xfrm>
        </p:spPr>
        <p:txBody>
          <a:bodyPr>
            <a:normAutofit fontScale="92500" lnSpcReduction="20000"/>
          </a:bodyPr>
          <a:lstStyle/>
          <a:p>
            <a:r>
              <a:rPr lang="en-US" altLang="zh-CN" sz="1800" dirty="0" err="1" smtClean="0"/>
              <a:t>Kotlin</a:t>
            </a:r>
            <a:r>
              <a:rPr lang="zh-CN" altLang="en-US" sz="1800" dirty="0" smtClean="0"/>
              <a:t>提供在不继承类的情况下对类进行函数扩展和属性扩展</a:t>
            </a:r>
            <a:endParaRPr lang="en-US" altLang="zh-CN" sz="1800" dirty="0" smtClean="0"/>
          </a:p>
          <a:p>
            <a:r>
              <a:rPr lang="en-US" altLang="zh-CN" sz="1900" dirty="0" smtClean="0"/>
              <a:t>class person{</a:t>
            </a:r>
            <a:endParaRPr lang="en-US" altLang="zh-CN" sz="1900" dirty="0"/>
          </a:p>
          <a:p>
            <a:pPr marL="457200" lvl="1" indent="0">
              <a:buNone/>
            </a:pPr>
            <a:r>
              <a:rPr lang="en-US" altLang="zh-CN" sz="1900" dirty="0" smtClean="0"/>
              <a:t>  </a:t>
            </a:r>
            <a:r>
              <a:rPr lang="en-US" altLang="zh-CN" sz="1900" dirty="0" err="1" smtClean="0"/>
              <a:t>var</a:t>
            </a:r>
            <a:r>
              <a:rPr lang="en-US" altLang="zh-CN" sz="1900" dirty="0" smtClean="0"/>
              <a:t> </a:t>
            </a:r>
            <a:r>
              <a:rPr lang="en-US" altLang="zh-CN" sz="1900" dirty="0" err="1" smtClean="0"/>
              <a:t>name:String</a:t>
            </a:r>
            <a:r>
              <a:rPr lang="en-US" altLang="zh-CN" sz="1900" dirty="0" smtClean="0"/>
              <a:t>? = null</a:t>
            </a:r>
          </a:p>
          <a:p>
            <a:pPr marL="457200" lvl="1" indent="0">
              <a:buNone/>
            </a:pPr>
            <a:r>
              <a:rPr lang="en-US" altLang="zh-CN" sz="1900" dirty="0"/>
              <a:t> </a:t>
            </a:r>
            <a:r>
              <a:rPr lang="en-US" altLang="zh-CN" sz="1900" dirty="0" smtClean="0"/>
              <a:t> </a:t>
            </a:r>
            <a:r>
              <a:rPr lang="en-US" altLang="zh-CN" sz="1900" dirty="0" err="1" smtClean="0"/>
              <a:t>var</a:t>
            </a:r>
            <a:r>
              <a:rPr lang="en-US" altLang="zh-CN" sz="1900" dirty="0" smtClean="0"/>
              <a:t> </a:t>
            </a:r>
            <a:r>
              <a:rPr lang="en-US" altLang="zh-CN" sz="1900" dirty="0" err="1" smtClean="0"/>
              <a:t>age:Int</a:t>
            </a:r>
            <a:r>
              <a:rPr lang="en-US" altLang="zh-CN" sz="1900" dirty="0" smtClean="0"/>
              <a:t>?=null</a:t>
            </a:r>
          </a:p>
          <a:p>
            <a:r>
              <a:rPr lang="en-US" altLang="zh-CN" sz="1900" dirty="0" smtClean="0"/>
              <a:t>}</a:t>
            </a:r>
            <a:r>
              <a:rPr lang="en-US" altLang="zh-CN" sz="1800" dirty="0"/>
              <a:t/>
            </a:r>
            <a:br>
              <a:rPr lang="en-US" altLang="zh-CN" sz="1800" dirty="0"/>
            </a:br>
            <a:r>
              <a:rPr lang="en-US" altLang="zh-CN" sz="1800" dirty="0">
                <a:solidFill>
                  <a:srgbClr val="CC7832"/>
                </a:solidFill>
              </a:rPr>
              <a:t>fun </a:t>
            </a:r>
            <a:r>
              <a:rPr lang="en-US" altLang="zh-CN" sz="1800" dirty="0" err="1"/>
              <a:t>Person.</a:t>
            </a:r>
            <a:r>
              <a:rPr lang="en-US" altLang="zh-CN" sz="1800" dirty="0" err="1">
                <a:solidFill>
                  <a:srgbClr val="FFC66D"/>
                </a:solidFill>
              </a:rPr>
              <a:t>doExtenedFun</a:t>
            </a:r>
            <a:r>
              <a:rPr lang="en-US" altLang="zh-CN" sz="1800" dirty="0"/>
              <a:t>(</a:t>
            </a:r>
            <a:r>
              <a:rPr lang="en-US" altLang="zh-CN" sz="1800" dirty="0" err="1"/>
              <a:t>rename:String</a:t>
            </a:r>
            <a:r>
              <a:rPr lang="en-US" altLang="zh-CN" sz="1800" dirty="0"/>
              <a:t>){</a:t>
            </a:r>
            <a:br>
              <a:rPr lang="en-US" altLang="zh-CN" sz="1800" dirty="0"/>
            </a:br>
            <a:r>
              <a:rPr lang="en-US" altLang="zh-CN" sz="1800" dirty="0"/>
              <a:t>    </a:t>
            </a:r>
            <a:r>
              <a:rPr lang="en-US" altLang="zh-CN" sz="1800" dirty="0">
                <a:solidFill>
                  <a:srgbClr val="CC7832"/>
                </a:solidFill>
              </a:rPr>
              <a:t>this</a:t>
            </a:r>
            <a:r>
              <a:rPr lang="en-US" altLang="zh-CN" sz="1800" dirty="0"/>
              <a:t>.</a:t>
            </a:r>
            <a:r>
              <a:rPr lang="en-US" altLang="zh-CN" sz="1800" dirty="0">
                <a:solidFill>
                  <a:srgbClr val="9876AA"/>
                </a:solidFill>
              </a:rPr>
              <a:t>name </a:t>
            </a:r>
            <a:r>
              <a:rPr lang="en-US" altLang="zh-CN" sz="1800" dirty="0"/>
              <a:t>= rename</a:t>
            </a:r>
            <a:br>
              <a:rPr lang="en-US" altLang="zh-CN" sz="1800" dirty="0"/>
            </a:br>
            <a:r>
              <a:rPr lang="en-US" altLang="zh-CN" sz="1800" dirty="0"/>
              <a:t>}</a:t>
            </a:r>
            <a:br>
              <a:rPr lang="en-US" altLang="zh-CN" sz="1800" dirty="0"/>
            </a:br>
            <a:r>
              <a:rPr lang="en-US" altLang="zh-CN" sz="1800" dirty="0" smtClean="0">
                <a:solidFill>
                  <a:srgbClr val="CC7832"/>
                </a:solidFill>
              </a:rPr>
              <a:t>fun </a:t>
            </a:r>
            <a:r>
              <a:rPr lang="en-US" altLang="zh-CN" sz="1800" dirty="0" err="1"/>
              <a:t>Person.</a:t>
            </a:r>
            <a:r>
              <a:rPr lang="en-US" altLang="zh-CN" sz="1800" dirty="0" err="1">
                <a:solidFill>
                  <a:srgbClr val="FFC66D"/>
                </a:solidFill>
              </a:rPr>
              <a:t>checkText</a:t>
            </a:r>
            <a:r>
              <a:rPr lang="en-US" altLang="zh-CN" sz="1800" dirty="0"/>
              <a:t>(</a:t>
            </a:r>
            <a:r>
              <a:rPr lang="en-US" altLang="zh-CN" sz="1800" dirty="0" err="1"/>
              <a:t>text:String</a:t>
            </a:r>
            <a:r>
              <a:rPr lang="en-US" altLang="zh-CN" sz="1800" dirty="0"/>
              <a:t>):Boolean{</a:t>
            </a:r>
            <a:br>
              <a:rPr lang="en-US" altLang="zh-CN" sz="1800" dirty="0"/>
            </a:br>
            <a:r>
              <a:rPr lang="en-US" altLang="zh-CN" sz="1800" dirty="0"/>
              <a:t>    </a:t>
            </a:r>
            <a:r>
              <a:rPr lang="en-US" altLang="zh-CN" sz="1800" dirty="0">
                <a:solidFill>
                  <a:srgbClr val="CC7832"/>
                </a:solidFill>
              </a:rPr>
              <a:t>return </a:t>
            </a:r>
            <a:r>
              <a:rPr lang="en-US" altLang="zh-CN" sz="1800" dirty="0" err="1"/>
              <a:t>text.</a:t>
            </a:r>
            <a:r>
              <a:rPr lang="en-US" altLang="zh-CN" sz="1800" i="1" dirty="0" err="1">
                <a:solidFill>
                  <a:srgbClr val="FFC66D"/>
                </a:solidFill>
              </a:rPr>
              <a:t>isEmpty</a:t>
            </a:r>
            <a:r>
              <a:rPr lang="en-US" altLang="zh-CN" sz="1800" dirty="0"/>
              <a:t>()</a:t>
            </a:r>
            <a:br>
              <a:rPr lang="en-US" altLang="zh-CN" sz="1800" dirty="0"/>
            </a:br>
            <a:r>
              <a:rPr lang="en-US" altLang="zh-CN" sz="1800" dirty="0" smtClean="0"/>
              <a:t>}</a:t>
            </a:r>
          </a:p>
          <a:p>
            <a:r>
              <a:rPr lang="en-US" altLang="zh-CN" sz="1800" dirty="0" err="1">
                <a:solidFill>
                  <a:srgbClr val="CC7832"/>
                </a:solidFill>
              </a:rPr>
              <a:t>var</a:t>
            </a:r>
            <a:r>
              <a:rPr lang="en-US" altLang="zh-CN" sz="1800" dirty="0">
                <a:solidFill>
                  <a:srgbClr val="CC7832"/>
                </a:solidFill>
              </a:rPr>
              <a:t> </a:t>
            </a:r>
            <a:r>
              <a:rPr lang="en-US" altLang="zh-CN" sz="1800" dirty="0" err="1"/>
              <a:t>Person.</a:t>
            </a:r>
            <a:r>
              <a:rPr lang="en-US" altLang="zh-CN" sz="1800" i="1" dirty="0" err="1">
                <a:solidFill>
                  <a:srgbClr val="9876AA"/>
                </a:solidFill>
              </a:rPr>
              <a:t>extend</a:t>
            </a:r>
            <a:r>
              <a:rPr lang="en-US" altLang="zh-CN" sz="1800" dirty="0"/>
              <a:t>: </a:t>
            </a:r>
            <a:r>
              <a:rPr lang="en-US" altLang="zh-CN" sz="1800" dirty="0" err="1"/>
              <a:t>Int</a:t>
            </a:r>
            <a:r>
              <a:rPr lang="en-US" altLang="zh-CN" sz="1800" dirty="0"/>
              <a:t/>
            </a:r>
            <a:br>
              <a:rPr lang="en-US" altLang="zh-CN" sz="1800" dirty="0"/>
            </a:br>
            <a:r>
              <a:rPr lang="en-US" altLang="zh-CN" sz="1800" dirty="0"/>
              <a:t>    </a:t>
            </a:r>
            <a:r>
              <a:rPr lang="en-US" altLang="zh-CN" sz="1800" dirty="0">
                <a:solidFill>
                  <a:srgbClr val="CC7832"/>
                </a:solidFill>
              </a:rPr>
              <a:t>get</a:t>
            </a:r>
            <a:r>
              <a:rPr lang="en-US" altLang="zh-CN" sz="1800" dirty="0"/>
              <a:t>() = </a:t>
            </a:r>
            <a:r>
              <a:rPr lang="en-US" altLang="zh-CN" sz="1800" dirty="0">
                <a:solidFill>
                  <a:srgbClr val="CC7832"/>
                </a:solidFill>
              </a:rPr>
              <a:t>this</a:t>
            </a:r>
            <a:r>
              <a:rPr lang="en-US" altLang="zh-CN" sz="1800" dirty="0"/>
              <a:t>.</a:t>
            </a:r>
            <a:r>
              <a:rPr lang="en-US" altLang="zh-CN" sz="1800" dirty="0">
                <a:solidFill>
                  <a:srgbClr val="9876AA"/>
                </a:solidFill>
              </a:rPr>
              <a:t>age</a:t>
            </a:r>
            <a:r>
              <a:rPr lang="en-US" altLang="zh-CN" sz="1800" dirty="0"/>
              <a:t>-</a:t>
            </a:r>
            <a:r>
              <a:rPr lang="en-US" altLang="zh-CN" sz="1800" dirty="0">
                <a:solidFill>
                  <a:srgbClr val="6897BB"/>
                </a:solidFill>
              </a:rPr>
              <a:t>1</a:t>
            </a:r>
            <a:br>
              <a:rPr lang="en-US" altLang="zh-CN" sz="1800" dirty="0">
                <a:solidFill>
                  <a:srgbClr val="6897BB"/>
                </a:solidFill>
              </a:rPr>
            </a:br>
            <a:r>
              <a:rPr lang="en-US" altLang="zh-CN" sz="1800" dirty="0">
                <a:solidFill>
                  <a:srgbClr val="6897BB"/>
                </a:solidFill>
              </a:rPr>
              <a:t>    </a:t>
            </a:r>
            <a:r>
              <a:rPr lang="en-US" altLang="zh-CN" sz="1800" dirty="0">
                <a:solidFill>
                  <a:srgbClr val="CC7832"/>
                </a:solidFill>
              </a:rPr>
              <a:t>set</a:t>
            </a:r>
            <a:r>
              <a:rPr lang="en-US" altLang="zh-CN" sz="1800" dirty="0"/>
              <a:t>(value) {</a:t>
            </a:r>
            <a:br>
              <a:rPr lang="en-US" altLang="zh-CN" sz="1800" dirty="0"/>
            </a:br>
            <a:r>
              <a:rPr lang="en-US" altLang="zh-CN" sz="1800" dirty="0"/>
              <a:t>        </a:t>
            </a:r>
            <a:r>
              <a:rPr lang="en-US" altLang="zh-CN" sz="1800" dirty="0" err="1">
                <a:solidFill>
                  <a:srgbClr val="CC7832"/>
                </a:solidFill>
              </a:rPr>
              <a:t>this</a:t>
            </a:r>
            <a:r>
              <a:rPr lang="en-US" altLang="zh-CN" sz="1800" dirty="0" err="1"/>
              <a:t>.</a:t>
            </a:r>
            <a:r>
              <a:rPr lang="en-US" altLang="zh-CN" sz="1800" dirty="0" err="1">
                <a:solidFill>
                  <a:srgbClr val="9876AA"/>
                </a:solidFill>
              </a:rPr>
              <a:t>age</a:t>
            </a:r>
            <a:r>
              <a:rPr lang="en-US" altLang="zh-CN" sz="1800" dirty="0">
                <a:solidFill>
                  <a:srgbClr val="9876AA"/>
                </a:solidFill>
              </a:rPr>
              <a:t> </a:t>
            </a:r>
            <a:r>
              <a:rPr lang="en-US" altLang="zh-CN" sz="1800" dirty="0"/>
              <a:t>= value+</a:t>
            </a:r>
            <a:r>
              <a:rPr lang="en-US" altLang="zh-CN" sz="1800" dirty="0">
                <a:solidFill>
                  <a:srgbClr val="6897BB"/>
                </a:solidFill>
              </a:rPr>
              <a:t>1</a:t>
            </a:r>
            <a:br>
              <a:rPr lang="en-US" altLang="zh-CN" sz="1800" dirty="0">
                <a:solidFill>
                  <a:srgbClr val="6897BB"/>
                </a:solidFill>
              </a:rPr>
            </a:br>
            <a:r>
              <a:rPr lang="en-US" altLang="zh-CN" sz="1800" dirty="0">
                <a:solidFill>
                  <a:srgbClr val="6897BB"/>
                </a:solidFill>
              </a:rPr>
              <a:t>    </a:t>
            </a:r>
            <a:r>
              <a:rPr lang="en-US" altLang="zh-CN" sz="1800" dirty="0" smtClean="0"/>
              <a:t>}</a:t>
            </a:r>
            <a:br>
              <a:rPr lang="en-US" altLang="zh-CN" sz="1800" dirty="0" smtClean="0"/>
            </a:br>
            <a:r>
              <a:rPr lang="en-US" altLang="zh-CN" sz="1800" dirty="0" err="1" smtClean="0"/>
              <a:t>person.</a:t>
            </a:r>
            <a:r>
              <a:rPr lang="en-US" altLang="zh-CN" sz="1800" i="1" dirty="0" err="1" smtClean="0">
                <a:solidFill>
                  <a:srgbClr val="FFC66D"/>
                </a:solidFill>
              </a:rPr>
              <a:t>doExtenedFun</a:t>
            </a:r>
            <a:r>
              <a:rPr lang="en-US" altLang="zh-CN" sz="1800" dirty="0" smtClean="0"/>
              <a:t>(</a:t>
            </a:r>
            <a:r>
              <a:rPr lang="en-US" altLang="zh-CN" sz="1800" dirty="0" smtClean="0">
                <a:solidFill>
                  <a:srgbClr val="6A8759"/>
                </a:solidFill>
              </a:rPr>
              <a:t>"JIM"</a:t>
            </a:r>
            <a:r>
              <a:rPr lang="en-US" altLang="zh-CN" sz="1800" dirty="0" smtClean="0"/>
              <a:t>)</a:t>
            </a:r>
            <a:br>
              <a:rPr lang="en-US" altLang="zh-CN" sz="1800" dirty="0" smtClean="0"/>
            </a:br>
            <a:r>
              <a:rPr lang="en-US" altLang="zh-CN" sz="1800" dirty="0" err="1" smtClean="0"/>
              <a:t>person.</a:t>
            </a:r>
            <a:r>
              <a:rPr lang="en-US" altLang="zh-CN" sz="1800" i="1" dirty="0" err="1" smtClean="0">
                <a:solidFill>
                  <a:srgbClr val="FFC66D"/>
                </a:solidFill>
              </a:rPr>
              <a:t>checkText</a:t>
            </a:r>
            <a:r>
              <a:rPr lang="en-US" altLang="zh-CN" sz="1800" dirty="0" smtClean="0"/>
              <a:t>(</a:t>
            </a:r>
            <a:r>
              <a:rPr lang="en-US" altLang="zh-CN" sz="1800" dirty="0" smtClean="0">
                <a:solidFill>
                  <a:srgbClr val="6A8759"/>
                </a:solidFill>
              </a:rPr>
              <a:t>"</a:t>
            </a:r>
            <a:r>
              <a:rPr lang="en-US" altLang="zh-CN" sz="1800" dirty="0" err="1" smtClean="0">
                <a:solidFill>
                  <a:srgbClr val="6A8759"/>
                </a:solidFill>
              </a:rPr>
              <a:t>abc</a:t>
            </a:r>
            <a:r>
              <a:rPr lang="en-US" altLang="zh-CN" sz="1800" dirty="0" smtClean="0">
                <a:solidFill>
                  <a:srgbClr val="6A8759"/>
                </a:solidFill>
              </a:rPr>
              <a:t>"</a:t>
            </a:r>
            <a:r>
              <a:rPr lang="en-US" altLang="zh-CN" sz="1800" dirty="0" smtClean="0"/>
              <a:t>)</a:t>
            </a:r>
            <a:br>
              <a:rPr lang="en-US" altLang="zh-CN" sz="1800" dirty="0" smtClean="0"/>
            </a:br>
            <a:r>
              <a:rPr lang="zh-CN" altLang="en-US" sz="1800" dirty="0" smtClean="0"/>
              <a:t>扩展是以静态解析的</a:t>
            </a:r>
            <a:r>
              <a:rPr lang="en-US" altLang="zh-CN" sz="1800" dirty="0" smtClean="0"/>
              <a:t>, </a:t>
            </a:r>
            <a:r>
              <a:rPr lang="zh-CN" altLang="en-US" sz="1800" dirty="0" smtClean="0"/>
              <a:t>这个扩展达到了我们对一般</a:t>
            </a:r>
            <a:r>
              <a:rPr lang="en-US" altLang="zh-CN" sz="1800" dirty="0" err="1" smtClean="0"/>
              <a:t>Utils</a:t>
            </a:r>
            <a:r>
              <a:rPr lang="zh-CN" altLang="en-US" sz="1800" dirty="0" smtClean="0"/>
              <a:t>类的实现需求</a:t>
            </a:r>
            <a:r>
              <a:rPr lang="en-US" altLang="zh-CN" sz="1800" dirty="0" smtClean="0"/>
              <a:t>. </a:t>
            </a:r>
            <a:r>
              <a:rPr lang="zh-CN" altLang="en-US" sz="1800" dirty="0" smtClean="0"/>
              <a:t>值得注意的是可以对对象进行方法扩展</a:t>
            </a:r>
            <a:r>
              <a:rPr lang="en-US" altLang="zh-CN" sz="1800" dirty="0" smtClean="0"/>
              <a:t>, </a:t>
            </a:r>
            <a:r>
              <a:rPr lang="zh-CN" altLang="en-US" sz="1800" dirty="0" smtClean="0"/>
              <a:t>即使是空也可以调用扩展</a:t>
            </a:r>
            <a:r>
              <a:rPr lang="en-US" altLang="zh-CN" sz="1800" dirty="0" smtClean="0"/>
              <a:t>, </a:t>
            </a:r>
            <a:r>
              <a:rPr lang="zh-CN" altLang="en-US" sz="1800" dirty="0" smtClean="0"/>
              <a:t>扩展中做非空判断</a:t>
            </a:r>
            <a:r>
              <a:rPr lang="en-US" altLang="zh-CN" sz="1800" dirty="0" smtClean="0"/>
              <a:t>, </a:t>
            </a:r>
            <a:r>
              <a:rPr lang="zh-CN" altLang="en-US" sz="1800" dirty="0" smtClean="0"/>
              <a:t>这样避免了空指针如 </a:t>
            </a:r>
            <a:r>
              <a:rPr lang="en-US" altLang="zh-CN" sz="1800" dirty="0" err="1" smtClean="0"/>
              <a:t>null.toString</a:t>
            </a:r>
            <a:r>
              <a:rPr lang="en-US" altLang="zh-CN" sz="1800" dirty="0" smtClean="0"/>
              <a:t>()</a:t>
            </a:r>
          </a:p>
          <a:p>
            <a:endParaRPr lang="zh-CN" altLang="en-US" sz="1800" dirty="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800" dirty="0"/>
              <a:t>数据对象</a:t>
            </a:r>
          </a:p>
        </p:txBody>
      </p:sp>
      <p:sp>
        <p:nvSpPr>
          <p:cNvPr id="3" name="内容占位符 2"/>
          <p:cNvSpPr>
            <a:spLocks noGrp="1"/>
          </p:cNvSpPr>
          <p:nvPr>
            <p:ph idx="1"/>
          </p:nvPr>
        </p:nvSpPr>
        <p:spPr>
          <a:xfrm>
            <a:off x="457200" y="908720"/>
            <a:ext cx="8229600" cy="5217443"/>
          </a:xfrm>
        </p:spPr>
        <p:txBody>
          <a:bodyPr>
            <a:normAutofit/>
          </a:bodyPr>
          <a:lstStyle/>
          <a:p>
            <a:r>
              <a:rPr lang="zh-CN" altLang="en-US" sz="1800" dirty="0" smtClean="0"/>
              <a:t>使用如下</a:t>
            </a:r>
            <a:endParaRPr lang="en-US" altLang="zh-CN" sz="1800" dirty="0" smtClean="0"/>
          </a:p>
          <a:p>
            <a:r>
              <a:rPr lang="en-US" altLang="zh-CN" sz="1800" dirty="0">
                <a:solidFill>
                  <a:srgbClr val="CC7832"/>
                </a:solidFill>
              </a:rPr>
              <a:t>data class </a:t>
            </a:r>
            <a:r>
              <a:rPr lang="en-US" altLang="zh-CN" sz="1800" dirty="0" err="1"/>
              <a:t>PersonBean</a:t>
            </a:r>
            <a:r>
              <a:rPr lang="en-US" altLang="zh-CN" sz="1800" dirty="0"/>
              <a:t>(</a:t>
            </a:r>
            <a:r>
              <a:rPr lang="en-US" altLang="zh-CN" sz="1800" dirty="0" err="1">
                <a:solidFill>
                  <a:srgbClr val="CC7832"/>
                </a:solidFill>
              </a:rPr>
              <a:t>var</a:t>
            </a:r>
            <a:r>
              <a:rPr lang="en-US" altLang="zh-CN" sz="1800" dirty="0">
                <a:solidFill>
                  <a:srgbClr val="CC7832"/>
                </a:solidFill>
              </a:rPr>
              <a:t> </a:t>
            </a:r>
            <a:r>
              <a:rPr lang="en-US" altLang="zh-CN" sz="1800" dirty="0" err="1">
                <a:solidFill>
                  <a:srgbClr val="9876AA"/>
                </a:solidFill>
              </a:rPr>
              <a:t>name</a:t>
            </a:r>
            <a:r>
              <a:rPr lang="en-US" altLang="zh-CN" sz="1800" dirty="0" err="1"/>
              <a:t>:String</a:t>
            </a:r>
            <a:r>
              <a:rPr lang="en-US" altLang="zh-CN" sz="1800" dirty="0">
                <a:solidFill>
                  <a:srgbClr val="CC7832"/>
                </a:solidFill>
              </a:rPr>
              <a:t>, </a:t>
            </a:r>
            <a:r>
              <a:rPr lang="en-US" altLang="zh-CN" sz="1800" dirty="0" err="1">
                <a:solidFill>
                  <a:srgbClr val="CC7832"/>
                </a:solidFill>
              </a:rPr>
              <a:t>var</a:t>
            </a:r>
            <a:r>
              <a:rPr lang="en-US" altLang="zh-CN" sz="1800" dirty="0">
                <a:solidFill>
                  <a:srgbClr val="CC7832"/>
                </a:solidFill>
              </a:rPr>
              <a:t> </a:t>
            </a:r>
            <a:r>
              <a:rPr lang="en-US" altLang="zh-CN" sz="1800" dirty="0" err="1">
                <a:solidFill>
                  <a:srgbClr val="9876AA"/>
                </a:solidFill>
              </a:rPr>
              <a:t>age</a:t>
            </a:r>
            <a:r>
              <a:rPr lang="en-US" altLang="zh-CN" sz="1800" dirty="0" err="1"/>
              <a:t>:Int</a:t>
            </a:r>
            <a:r>
              <a:rPr lang="en-US" altLang="zh-CN" sz="1800" dirty="0">
                <a:solidFill>
                  <a:srgbClr val="CC7832"/>
                </a:solidFill>
              </a:rPr>
              <a:t>, </a:t>
            </a:r>
            <a:r>
              <a:rPr lang="en-US" altLang="zh-CN" sz="1800" dirty="0" err="1">
                <a:solidFill>
                  <a:srgbClr val="CC7832"/>
                </a:solidFill>
              </a:rPr>
              <a:t>var</a:t>
            </a:r>
            <a:r>
              <a:rPr lang="en-US" altLang="zh-CN" sz="1800" dirty="0">
                <a:solidFill>
                  <a:srgbClr val="CC7832"/>
                </a:solidFill>
              </a:rPr>
              <a:t> </a:t>
            </a:r>
            <a:r>
              <a:rPr lang="en-US" altLang="zh-CN" sz="1800" dirty="0" err="1">
                <a:solidFill>
                  <a:srgbClr val="9876AA"/>
                </a:solidFill>
              </a:rPr>
              <a:t>male</a:t>
            </a:r>
            <a:r>
              <a:rPr lang="en-US" altLang="zh-CN" sz="1800" dirty="0" err="1"/>
              <a:t>:Boolean</a:t>
            </a:r>
            <a:r>
              <a:rPr lang="en-US" altLang="zh-CN" sz="1800" dirty="0" smtClean="0"/>
              <a:t>)</a:t>
            </a:r>
          </a:p>
          <a:p>
            <a:r>
              <a:rPr lang="zh-CN" altLang="en-US" sz="1800" dirty="0" smtClean="0"/>
              <a:t>编译器会自动添加</a:t>
            </a:r>
            <a:r>
              <a:rPr lang="en-US" altLang="zh-CN" sz="1800" dirty="0" err="1" smtClean="0"/>
              <a:t>equls</a:t>
            </a:r>
            <a:r>
              <a:rPr lang="en-US" altLang="zh-CN" sz="1800" dirty="0" smtClean="0"/>
              <a:t>() </a:t>
            </a:r>
            <a:r>
              <a:rPr lang="en-US" altLang="zh-CN" sz="1800" dirty="0" err="1" smtClean="0"/>
              <a:t>toString</a:t>
            </a:r>
            <a:r>
              <a:rPr lang="en-US" altLang="zh-CN" sz="1800" dirty="0" smtClean="0"/>
              <a:t>() copy()</a:t>
            </a:r>
            <a:r>
              <a:rPr lang="zh-CN" altLang="en-US" sz="1800" dirty="0" smtClean="0"/>
              <a:t>方法</a:t>
            </a:r>
            <a:endParaRPr lang="en-US" altLang="zh-CN" sz="1800" dirty="0" smtClean="0"/>
          </a:p>
          <a:p>
            <a:r>
              <a:rPr lang="zh-CN" altLang="en-US" sz="1800" dirty="0" smtClean="0"/>
              <a:t>对象不能继承也不能复写</a:t>
            </a:r>
            <a:endParaRPr lang="zh-CN" altLang="en-US" sz="1800" dirty="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800" dirty="0" smtClean="0"/>
              <a:t>密封类</a:t>
            </a:r>
            <a:endParaRPr lang="zh-CN" altLang="en-US" sz="2800" dirty="0"/>
          </a:p>
        </p:txBody>
      </p:sp>
      <p:sp>
        <p:nvSpPr>
          <p:cNvPr id="3" name="内容占位符 2"/>
          <p:cNvSpPr>
            <a:spLocks noGrp="1"/>
          </p:cNvSpPr>
          <p:nvPr>
            <p:ph idx="1"/>
          </p:nvPr>
        </p:nvSpPr>
        <p:spPr>
          <a:xfrm>
            <a:off x="457200" y="908720"/>
            <a:ext cx="8229600" cy="5217443"/>
          </a:xfrm>
        </p:spPr>
        <p:txBody>
          <a:bodyPr>
            <a:normAutofit lnSpcReduction="10000"/>
          </a:bodyPr>
          <a:lstStyle/>
          <a:p>
            <a:r>
              <a:rPr lang="zh-CN" altLang="en-US" sz="1800" dirty="0"/>
              <a:t>密封类用于代表严格的类结构，值只能是有限集合中的某中类型，不可以是任何其它类型。这就相当于一个枚举类的扩展：枚举值集合的类型是严格限制的，但每个枚举常量只有一个实例，而密封类的子类可以有包含不同状态的多个实例。</a:t>
            </a:r>
          </a:p>
          <a:p>
            <a:r>
              <a:rPr lang="zh-CN" altLang="en-US" sz="1800" dirty="0"/>
              <a:t>声明密封类需要在 </a:t>
            </a:r>
            <a:r>
              <a:rPr lang="en-US" altLang="zh-CN" sz="1800" dirty="0"/>
              <a:t>class </a:t>
            </a:r>
            <a:r>
              <a:rPr lang="zh-CN" altLang="en-US" sz="1800" dirty="0"/>
              <a:t>前加一个 </a:t>
            </a:r>
            <a:r>
              <a:rPr lang="en-US" altLang="zh-CN" sz="1800" dirty="0"/>
              <a:t>sealed </a:t>
            </a:r>
            <a:r>
              <a:rPr lang="zh-CN" altLang="en-US" sz="1800" dirty="0"/>
              <a:t>修饰符。密封类可以有子类但必须全部嵌套在密封类声明内部、</a:t>
            </a:r>
          </a:p>
          <a:p>
            <a:r>
              <a:rPr lang="en-US" altLang="zh-CN" sz="1800" dirty="0">
                <a:solidFill>
                  <a:srgbClr val="CC7832"/>
                </a:solidFill>
              </a:rPr>
              <a:t>sealed class </a:t>
            </a:r>
            <a:r>
              <a:rPr lang="en-US" altLang="zh-CN" sz="1800" dirty="0"/>
              <a:t>Expr {</a:t>
            </a:r>
            <a:br>
              <a:rPr lang="en-US" altLang="zh-CN" sz="1800" dirty="0"/>
            </a:br>
            <a:r>
              <a:rPr lang="en-US" altLang="zh-CN" sz="1800" dirty="0"/>
              <a:t>    </a:t>
            </a:r>
            <a:r>
              <a:rPr lang="en-US" altLang="zh-CN" sz="1800" dirty="0">
                <a:solidFill>
                  <a:srgbClr val="CC7832"/>
                </a:solidFill>
              </a:rPr>
              <a:t>class </a:t>
            </a:r>
            <a:r>
              <a:rPr lang="en-US" altLang="zh-CN" sz="1800" dirty="0" err="1"/>
              <a:t>Const</a:t>
            </a:r>
            <a:r>
              <a:rPr lang="en-US" altLang="zh-CN" sz="1800" dirty="0"/>
              <a:t>(</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number</a:t>
            </a:r>
            <a:r>
              <a:rPr lang="en-US" altLang="zh-CN" sz="1800" dirty="0"/>
              <a:t>: Double) : Expr()</a:t>
            </a:r>
            <a:br>
              <a:rPr lang="en-US" altLang="zh-CN" sz="1800" dirty="0"/>
            </a:br>
            <a:r>
              <a:rPr lang="en-US" altLang="zh-CN" sz="1800" dirty="0"/>
              <a:t>    </a:t>
            </a:r>
            <a:r>
              <a:rPr lang="en-US" altLang="zh-CN" sz="1800" dirty="0">
                <a:solidFill>
                  <a:srgbClr val="CC7832"/>
                </a:solidFill>
              </a:rPr>
              <a:t>class </a:t>
            </a:r>
            <a:r>
              <a:rPr lang="en-US" altLang="zh-CN" sz="1800" dirty="0"/>
              <a:t>Sum(</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e1</a:t>
            </a:r>
            <a:r>
              <a:rPr lang="en-US" altLang="zh-CN" sz="1800" dirty="0"/>
              <a:t>: Expr</a:t>
            </a:r>
            <a:r>
              <a:rPr lang="en-US" altLang="zh-CN" sz="1800" dirty="0">
                <a:solidFill>
                  <a:srgbClr val="CC7832"/>
                </a:solidFill>
              </a:rPr>
              <a:t>, </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e2</a:t>
            </a:r>
            <a:r>
              <a:rPr lang="en-US" altLang="zh-CN" sz="1800" dirty="0"/>
              <a:t>: Expr) : Expr()</a:t>
            </a:r>
            <a:br>
              <a:rPr lang="en-US" altLang="zh-CN" sz="1800" dirty="0"/>
            </a:br>
            <a:r>
              <a:rPr lang="en-US" altLang="zh-CN" sz="1800" dirty="0"/>
              <a:t>    </a:t>
            </a:r>
            <a:r>
              <a:rPr lang="en-US" altLang="zh-CN" sz="1800" dirty="0">
                <a:solidFill>
                  <a:srgbClr val="CC7832"/>
                </a:solidFill>
              </a:rPr>
              <a:t>object </a:t>
            </a:r>
            <a:r>
              <a:rPr lang="en-US" altLang="zh-CN" sz="1800" dirty="0" err="1"/>
              <a:t>NotANumber</a:t>
            </a:r>
            <a:r>
              <a:rPr lang="en-US" altLang="zh-CN" sz="1800" dirty="0"/>
              <a:t> : Expr()</a:t>
            </a:r>
            <a:br>
              <a:rPr lang="en-US" altLang="zh-CN" sz="1800" dirty="0"/>
            </a:br>
            <a:r>
              <a:rPr lang="en-US" altLang="zh-CN" sz="1800" dirty="0"/>
              <a:t>}</a:t>
            </a:r>
            <a:br>
              <a:rPr lang="en-US" altLang="zh-CN" sz="1800" dirty="0"/>
            </a:br>
            <a:r>
              <a:rPr lang="en-US" altLang="zh-CN" sz="1800" dirty="0"/>
              <a:t/>
            </a:r>
            <a:br>
              <a:rPr lang="en-US" altLang="zh-CN" sz="1800" dirty="0"/>
            </a:br>
            <a:r>
              <a:rPr lang="en-US" altLang="zh-CN" sz="1800" dirty="0"/>
              <a:t/>
            </a:r>
            <a:br>
              <a:rPr lang="en-US" altLang="zh-CN" sz="1800" dirty="0"/>
            </a:br>
            <a:r>
              <a:rPr lang="en-US" altLang="zh-CN" sz="1800" dirty="0">
                <a:solidFill>
                  <a:srgbClr val="CC7832"/>
                </a:solidFill>
              </a:rPr>
              <a:t>fun </a:t>
            </a:r>
            <a:r>
              <a:rPr lang="en-US" altLang="zh-CN" sz="1800" dirty="0" err="1">
                <a:solidFill>
                  <a:srgbClr val="FFC66D"/>
                </a:solidFill>
              </a:rPr>
              <a:t>eval</a:t>
            </a:r>
            <a:r>
              <a:rPr lang="en-US" altLang="zh-CN" sz="1800" dirty="0"/>
              <a:t>(expr: Expr): Double = </a:t>
            </a:r>
            <a:r>
              <a:rPr lang="en-US" altLang="zh-CN" sz="1800" dirty="0">
                <a:solidFill>
                  <a:srgbClr val="CC7832"/>
                </a:solidFill>
              </a:rPr>
              <a:t>when</a:t>
            </a:r>
            <a:r>
              <a:rPr lang="en-US" altLang="zh-CN" sz="1800" dirty="0"/>
              <a:t>(expr) {</a:t>
            </a:r>
            <a:br>
              <a:rPr lang="en-US" altLang="zh-CN" sz="1800" dirty="0"/>
            </a:br>
            <a:r>
              <a:rPr lang="en-US" altLang="zh-CN" sz="1800" dirty="0"/>
              <a:t>    </a:t>
            </a:r>
            <a:r>
              <a:rPr lang="en-US" altLang="zh-CN" sz="1800" dirty="0">
                <a:solidFill>
                  <a:srgbClr val="CC7832"/>
                </a:solidFill>
              </a:rPr>
              <a:t>is </a:t>
            </a:r>
            <a:r>
              <a:rPr lang="en-US" altLang="zh-CN" sz="1800" dirty="0" err="1"/>
              <a:t>Const</a:t>
            </a:r>
            <a:r>
              <a:rPr lang="en-US" altLang="zh-CN" sz="1800" dirty="0"/>
              <a:t> -&gt; </a:t>
            </a:r>
            <a:r>
              <a:rPr lang="en-US" altLang="zh-CN" sz="1800" dirty="0" err="1"/>
              <a:t>expr.number</a:t>
            </a:r>
            <a:r>
              <a:rPr lang="en-US" altLang="zh-CN" sz="1800" dirty="0"/>
              <a:t/>
            </a:r>
            <a:br>
              <a:rPr lang="en-US" altLang="zh-CN" sz="1800" dirty="0"/>
            </a:br>
            <a:r>
              <a:rPr lang="en-US" altLang="zh-CN" sz="1800" dirty="0"/>
              <a:t>    </a:t>
            </a:r>
            <a:r>
              <a:rPr lang="en-US" altLang="zh-CN" sz="1800" dirty="0">
                <a:solidFill>
                  <a:srgbClr val="CC7832"/>
                </a:solidFill>
              </a:rPr>
              <a:t>is </a:t>
            </a:r>
            <a:r>
              <a:rPr lang="en-US" altLang="zh-CN" sz="1800" dirty="0"/>
              <a:t>Sum -&gt; </a:t>
            </a:r>
            <a:r>
              <a:rPr lang="en-US" altLang="zh-CN" sz="1800" i="1" dirty="0" err="1"/>
              <a:t>eval</a:t>
            </a:r>
            <a:r>
              <a:rPr lang="en-US" altLang="zh-CN" sz="1800" dirty="0"/>
              <a:t>(expr.e1) + </a:t>
            </a:r>
            <a:r>
              <a:rPr lang="en-US" altLang="zh-CN" sz="1800" i="1" dirty="0" err="1"/>
              <a:t>eval</a:t>
            </a:r>
            <a:r>
              <a:rPr lang="en-US" altLang="zh-CN" sz="1800" dirty="0"/>
              <a:t>(expr.e2)</a:t>
            </a:r>
            <a:br>
              <a:rPr lang="en-US" altLang="zh-CN" sz="1800" dirty="0"/>
            </a:br>
            <a:r>
              <a:rPr lang="en-US" altLang="zh-CN" sz="1800" dirty="0"/>
              <a:t>    </a:t>
            </a:r>
            <a:r>
              <a:rPr lang="en-US" altLang="zh-CN" sz="1800" dirty="0" err="1"/>
              <a:t>NotANumber</a:t>
            </a:r>
            <a:r>
              <a:rPr lang="en-US" altLang="zh-CN" sz="1800" dirty="0"/>
              <a:t> -&gt; </a:t>
            </a:r>
            <a:r>
              <a:rPr lang="en-US" altLang="zh-CN" sz="1800" dirty="0" err="1"/>
              <a:t>Double.</a:t>
            </a:r>
            <a:r>
              <a:rPr lang="en-US" altLang="zh-CN" sz="1800" dirty="0" err="1">
                <a:solidFill>
                  <a:srgbClr val="9876AA"/>
                </a:solidFill>
              </a:rPr>
              <a:t>NaN</a:t>
            </a:r>
            <a:r>
              <a:rPr lang="en-US" altLang="zh-CN" sz="1800" dirty="0">
                <a:solidFill>
                  <a:srgbClr val="9876AA"/>
                </a:solidFill>
              </a:rPr>
              <a:t/>
            </a:r>
            <a:br>
              <a:rPr lang="en-US" altLang="zh-CN" sz="1800" dirty="0">
                <a:solidFill>
                  <a:srgbClr val="9876AA"/>
                </a:solidFill>
              </a:rPr>
            </a:br>
            <a:r>
              <a:rPr lang="en-US" altLang="zh-CN" sz="1800" dirty="0">
                <a:solidFill>
                  <a:srgbClr val="808080"/>
                </a:solidFill>
              </a:rPr>
              <a:t>// the `else` clause is not required because we've covered all the cases</a:t>
            </a:r>
            <a:br>
              <a:rPr lang="en-US" altLang="zh-CN" sz="1800" dirty="0">
                <a:solidFill>
                  <a:srgbClr val="808080"/>
                </a:solidFill>
              </a:rPr>
            </a:br>
            <a:r>
              <a:rPr lang="en-US" altLang="zh-CN" sz="1800" dirty="0"/>
              <a:t>}</a:t>
            </a:r>
            <a:endParaRPr lang="zh-CN" altLang="en-US" sz="1800" dirty="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400" dirty="0"/>
              <a:t>委托属性</a:t>
            </a:r>
            <a:r>
              <a:rPr lang="zh-CN" altLang="en-US" sz="2400" dirty="0"/>
              <a:t> </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endParaRPr lang="zh-CN" altLang="en-US" sz="1800" dirty="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3610744" cy="346050"/>
          </a:xfrm>
        </p:spPr>
        <p:txBody>
          <a:bodyPr>
            <a:normAutofit fontScale="90000"/>
          </a:bodyPr>
          <a:lstStyle/>
          <a:p>
            <a:pPr algn="l"/>
            <a:r>
              <a:rPr lang="zh-CN" altLang="en-US" sz="2400" dirty="0"/>
              <a:t>集合和函数操作符</a:t>
            </a:r>
            <a:r>
              <a:rPr lang="zh-CN" altLang="en-US" sz="2400" dirty="0"/>
              <a:t> </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endParaRPr lang="zh-CN" altLang="en-US" sz="1800" dirty="0"/>
          </a:p>
        </p:txBody>
      </p:sp>
    </p:spTree>
    <p:extLst>
      <p:ext uri="{BB962C8B-B14F-4D97-AF65-F5344CB8AC3E}">
        <p14:creationId xmlns:p14="http://schemas.microsoft.com/office/powerpoint/2010/main" val="17741722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800" dirty="0">
                <a:solidFill>
                  <a:srgbClr val="000000"/>
                </a:solidFill>
                <a:latin typeface="UKaiCN"/>
              </a:rPr>
              <a:t>泛型</a:t>
            </a:r>
            <a:r>
              <a:rPr lang="zh-CN" altLang="en-US" sz="2400" dirty="0"/>
              <a:t> </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endParaRPr lang="zh-CN" altLang="en-US" sz="1800" dirty="0"/>
          </a:p>
        </p:txBody>
      </p:sp>
    </p:spTree>
    <p:extLst>
      <p:ext uri="{BB962C8B-B14F-4D97-AF65-F5344CB8AC3E}">
        <p14:creationId xmlns:p14="http://schemas.microsoft.com/office/powerpoint/2010/main" val="17741722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800" dirty="0" smtClean="0"/>
              <a:t>条件语句</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endParaRPr lang="zh-CN" altLang="en-US" sz="1800" dirty="0"/>
          </a:p>
        </p:txBody>
      </p:sp>
    </p:spTree>
    <p:extLst>
      <p:ext uri="{BB962C8B-B14F-4D97-AF65-F5344CB8AC3E}">
        <p14:creationId xmlns:p14="http://schemas.microsoft.com/office/powerpoint/2010/main" val="17741722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800" dirty="0" smtClean="0"/>
              <a:t>基本类型</a:t>
            </a:r>
            <a:endParaRPr lang="zh-CN" altLang="en-US" sz="28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965598399"/>
              </p:ext>
            </p:extLst>
          </p:nvPr>
        </p:nvGraphicFramePr>
        <p:xfrm>
          <a:off x="611560" y="908720"/>
          <a:ext cx="2152660" cy="2821451"/>
        </p:xfrm>
        <a:graphic>
          <a:graphicData uri="http://schemas.openxmlformats.org/drawingml/2006/table">
            <a:tbl>
              <a:tblPr/>
              <a:tblGrid>
                <a:gridCol w="1076330"/>
                <a:gridCol w="1076330"/>
              </a:tblGrid>
              <a:tr h="358223">
                <a:tc>
                  <a:txBody>
                    <a:bodyPr/>
                    <a:lstStyle/>
                    <a:p>
                      <a:r>
                        <a:rPr lang="zh-CN" altLang="en-US" b="1" dirty="0">
                          <a:effectLst/>
                        </a:rPr>
                        <a:t>类型</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b="1">
                          <a:effectLst/>
                        </a:rPr>
                        <a:t>字宽</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626891">
                <a:tc>
                  <a:txBody>
                    <a:bodyPr/>
                    <a:lstStyle/>
                    <a:p>
                      <a:r>
                        <a:rPr lang="en-US">
                          <a:effectLst/>
                        </a:rPr>
                        <a:t>Double</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dirty="0">
                          <a:effectLst/>
                        </a:rPr>
                        <a:t>64</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358223">
                <a:tc>
                  <a:txBody>
                    <a:bodyPr/>
                    <a:lstStyle/>
                    <a:p>
                      <a:r>
                        <a:rPr lang="en-US">
                          <a:effectLst/>
                        </a:rPr>
                        <a:t>Float</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dirty="0">
                          <a:effectLst/>
                        </a:rPr>
                        <a:t>32</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r>
              <a:tr h="358223">
                <a:tc>
                  <a:txBody>
                    <a:bodyPr/>
                    <a:lstStyle/>
                    <a:p>
                      <a:r>
                        <a:rPr lang="en-US">
                          <a:effectLst/>
                        </a:rPr>
                        <a:t>Long</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dirty="0">
                          <a:effectLst/>
                        </a:rPr>
                        <a:t>64</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358223">
                <a:tc>
                  <a:txBody>
                    <a:bodyPr/>
                    <a:lstStyle/>
                    <a:p>
                      <a:r>
                        <a:rPr lang="en-US">
                          <a:effectLst/>
                        </a:rPr>
                        <a:t>Int</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a:effectLst/>
                        </a:rPr>
                        <a:t>32</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r>
              <a:tr h="358223">
                <a:tc>
                  <a:txBody>
                    <a:bodyPr/>
                    <a:lstStyle/>
                    <a:p>
                      <a:r>
                        <a:rPr lang="en-US">
                          <a:effectLst/>
                        </a:rPr>
                        <a:t>Short</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dirty="0">
                          <a:effectLst/>
                        </a:rPr>
                        <a:t>16</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358223">
                <a:tc>
                  <a:txBody>
                    <a:bodyPr/>
                    <a:lstStyle/>
                    <a:p>
                      <a:r>
                        <a:rPr lang="en-US">
                          <a:effectLst/>
                        </a:rPr>
                        <a:t>Byte</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dirty="0">
                          <a:effectLst/>
                        </a:rPr>
                        <a:t>8</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r>
            </a:tbl>
          </a:graphicData>
        </a:graphic>
      </p:graphicFrame>
      <p:sp>
        <p:nvSpPr>
          <p:cNvPr id="6" name="标题 1"/>
          <p:cNvSpPr txBox="1">
            <a:spLocks/>
          </p:cNvSpPr>
          <p:nvPr/>
        </p:nvSpPr>
        <p:spPr>
          <a:xfrm>
            <a:off x="3563888" y="1196752"/>
            <a:ext cx="4680520" cy="460851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a:t>子</a:t>
            </a:r>
            <a:r>
              <a:rPr lang="zh-CN" altLang="en-US" sz="2800" dirty="0" smtClean="0"/>
              <a:t>宽不同</a:t>
            </a:r>
            <a:r>
              <a:rPr lang="en-US" altLang="zh-CN" sz="2800" dirty="0" smtClean="0"/>
              <a:t>, </a:t>
            </a:r>
            <a:r>
              <a:rPr lang="zh-CN" altLang="en-US" sz="2800" dirty="0" smtClean="0"/>
              <a:t>转换时需要显示的转换</a:t>
            </a:r>
            <a:r>
              <a:rPr lang="en-US" altLang="zh-CN" sz="2800" dirty="0" smtClean="0"/>
              <a:t>, </a:t>
            </a:r>
            <a:r>
              <a:rPr lang="en-US" altLang="zh-CN" sz="2800" dirty="0" err="1" smtClean="0"/>
              <a:t>toInt</a:t>
            </a:r>
            <a:r>
              <a:rPr lang="en-US" altLang="zh-CN" sz="2800" dirty="0" smtClean="0"/>
              <a:t>(), </a:t>
            </a:r>
            <a:r>
              <a:rPr lang="en-US" altLang="zh-CN" sz="2800" dirty="0" err="1" smtClean="0"/>
              <a:t>toLong</a:t>
            </a:r>
            <a:r>
              <a:rPr lang="en-US" altLang="zh-CN" sz="2800" dirty="0" smtClean="0"/>
              <a:t>()…</a:t>
            </a:r>
            <a:r>
              <a:rPr lang="zh-CN" altLang="en-US" sz="2800" dirty="0" smtClean="0"/>
              <a:t>每个数值类型都支持</a:t>
            </a:r>
            <a:endParaRPr lang="en-US" altLang="zh-CN" sz="2800" dirty="0" smtClean="0"/>
          </a:p>
          <a:p>
            <a:r>
              <a:rPr lang="en-US" altLang="zh-CN" sz="2000" dirty="0" err="1" smtClean="0"/>
              <a:t>toByte</a:t>
            </a:r>
            <a:r>
              <a:rPr lang="en-US" altLang="zh-CN" sz="2000" dirty="0"/>
              <a:t>(): Byte</a:t>
            </a:r>
          </a:p>
          <a:p>
            <a:r>
              <a:rPr lang="en-US" altLang="zh-CN" sz="2000" dirty="0" err="1"/>
              <a:t>toShort</a:t>
            </a:r>
            <a:r>
              <a:rPr lang="en-US" altLang="zh-CN" sz="2000" dirty="0"/>
              <a:t>(): Short</a:t>
            </a:r>
          </a:p>
          <a:p>
            <a:r>
              <a:rPr lang="en-US" altLang="zh-CN" sz="2000" dirty="0" err="1"/>
              <a:t>toInt</a:t>
            </a:r>
            <a:r>
              <a:rPr lang="en-US" altLang="zh-CN" sz="2000" dirty="0"/>
              <a:t>(): </a:t>
            </a:r>
            <a:r>
              <a:rPr lang="en-US" altLang="zh-CN" sz="2000" dirty="0" err="1"/>
              <a:t>Int</a:t>
            </a:r>
            <a:endParaRPr lang="en-US" altLang="zh-CN" sz="2000" dirty="0"/>
          </a:p>
          <a:p>
            <a:r>
              <a:rPr lang="en-US" altLang="zh-CN" sz="2000" dirty="0" err="1"/>
              <a:t>toLong</a:t>
            </a:r>
            <a:r>
              <a:rPr lang="en-US" altLang="zh-CN" sz="2000" dirty="0"/>
              <a:t>(): Long</a:t>
            </a:r>
          </a:p>
          <a:p>
            <a:r>
              <a:rPr lang="en-US" altLang="zh-CN" sz="2000" dirty="0" err="1"/>
              <a:t>toFloat</a:t>
            </a:r>
            <a:r>
              <a:rPr lang="en-US" altLang="zh-CN" sz="2000" dirty="0"/>
              <a:t>(): Float</a:t>
            </a:r>
          </a:p>
          <a:p>
            <a:r>
              <a:rPr lang="en-US" altLang="zh-CN" sz="2000" dirty="0" err="1"/>
              <a:t>toDouble</a:t>
            </a:r>
            <a:r>
              <a:rPr lang="en-US" altLang="zh-CN" sz="2000" dirty="0"/>
              <a:t>(): Double</a:t>
            </a:r>
          </a:p>
          <a:p>
            <a:r>
              <a:rPr lang="en-US" altLang="zh-CN" sz="2000" dirty="0" err="1"/>
              <a:t>toChar</a:t>
            </a:r>
            <a:r>
              <a:rPr lang="en-US" altLang="zh-CN" sz="2000" dirty="0"/>
              <a:t>(): Char</a:t>
            </a:r>
          </a:p>
          <a:p>
            <a:pPr algn="l"/>
            <a:endParaRPr lang="zh-CN" altLang="en-US" sz="2800" dirty="0"/>
          </a:p>
        </p:txBody>
      </p:sp>
      <p:sp>
        <p:nvSpPr>
          <p:cNvPr id="8" name="标题 1"/>
          <p:cNvSpPr txBox="1">
            <a:spLocks/>
          </p:cNvSpPr>
          <p:nvPr/>
        </p:nvSpPr>
        <p:spPr>
          <a:xfrm>
            <a:off x="323528" y="3861048"/>
            <a:ext cx="4680520" cy="2808312"/>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smtClean="0"/>
              <a:t>字符串分两类</a:t>
            </a:r>
            <a:r>
              <a:rPr lang="en-US" altLang="zh-CN" sz="2800" dirty="0" smtClean="0"/>
              <a:t>:1</a:t>
            </a:r>
            <a:r>
              <a:rPr lang="zh-CN" altLang="en-US" sz="2800" dirty="0" smtClean="0"/>
              <a:t>普通使用包含分隔符的双引号</a:t>
            </a:r>
            <a:r>
              <a:rPr lang="en-US" altLang="zh-CN" sz="2800" dirty="0" smtClean="0"/>
              <a:t>”;2</a:t>
            </a:r>
            <a:r>
              <a:rPr lang="zh-CN" altLang="en-US" sz="2800" dirty="0" smtClean="0"/>
              <a:t>包含所有字符的三个双引号</a:t>
            </a:r>
            <a:r>
              <a:rPr lang="en-US" altLang="zh-CN" sz="2800" dirty="0" smtClean="0"/>
              <a:t>””””””</a:t>
            </a:r>
          </a:p>
          <a:p>
            <a:pPr algn="l"/>
            <a:r>
              <a:rPr lang="en-US" altLang="zh-CN" sz="2800" dirty="0" err="1">
                <a:solidFill>
                  <a:srgbClr val="CC7832"/>
                </a:solidFill>
              </a:rPr>
              <a:t>val</a:t>
            </a:r>
            <a:r>
              <a:rPr lang="en-US" altLang="zh-CN" sz="2800" dirty="0">
                <a:solidFill>
                  <a:srgbClr val="CC7832"/>
                </a:solidFill>
              </a:rPr>
              <a:t> </a:t>
            </a:r>
            <a:r>
              <a:rPr lang="en-US" altLang="zh-CN" sz="2800" dirty="0"/>
              <a:t>s1= </a:t>
            </a:r>
            <a:r>
              <a:rPr lang="en-US" altLang="zh-CN" sz="2800" dirty="0">
                <a:solidFill>
                  <a:srgbClr val="6A8759"/>
                </a:solidFill>
              </a:rPr>
              <a:t>"</a:t>
            </a:r>
            <a:r>
              <a:rPr lang="en-US" altLang="zh-CN" sz="2800" dirty="0">
                <a:solidFill>
                  <a:srgbClr val="CC7832"/>
                </a:solidFill>
              </a:rPr>
              <a:t>\</a:t>
            </a:r>
            <a:r>
              <a:rPr lang="en-US" altLang="zh-CN" sz="2800" dirty="0" err="1">
                <a:solidFill>
                  <a:srgbClr val="CC7832"/>
                </a:solidFill>
              </a:rPr>
              <a:t>t</a:t>
            </a:r>
            <a:r>
              <a:rPr lang="en-US" altLang="zh-CN" sz="2800" dirty="0" err="1">
                <a:solidFill>
                  <a:srgbClr val="6A8759"/>
                </a:solidFill>
              </a:rPr>
              <a:t>Hello</a:t>
            </a:r>
            <a:r>
              <a:rPr lang="en-US" altLang="zh-CN" sz="2800" dirty="0">
                <a:solidFill>
                  <a:srgbClr val="6A8759"/>
                </a:solidFill>
              </a:rPr>
              <a:t> word!</a:t>
            </a:r>
            <a:r>
              <a:rPr lang="en-US" altLang="zh-CN" sz="2800" dirty="0">
                <a:solidFill>
                  <a:srgbClr val="CC7832"/>
                </a:solidFill>
              </a:rPr>
              <a:t>\n</a:t>
            </a:r>
            <a:r>
              <a:rPr lang="en-US" altLang="zh-CN" sz="2800" dirty="0">
                <a:solidFill>
                  <a:srgbClr val="6A8759"/>
                </a:solidFill>
              </a:rPr>
              <a:t>"</a:t>
            </a:r>
            <a:br>
              <a:rPr lang="en-US" altLang="zh-CN" sz="2800" dirty="0">
                <a:solidFill>
                  <a:srgbClr val="6A8759"/>
                </a:solidFill>
              </a:rPr>
            </a:br>
            <a:r>
              <a:rPr lang="en-US" altLang="zh-CN" sz="2800" dirty="0" err="1">
                <a:solidFill>
                  <a:srgbClr val="CC7832"/>
                </a:solidFill>
              </a:rPr>
              <a:t>val</a:t>
            </a:r>
            <a:r>
              <a:rPr lang="en-US" altLang="zh-CN" sz="2800" dirty="0">
                <a:solidFill>
                  <a:srgbClr val="CC7832"/>
                </a:solidFill>
              </a:rPr>
              <a:t> </a:t>
            </a:r>
            <a:r>
              <a:rPr lang="en-US" altLang="zh-CN" sz="2800" dirty="0"/>
              <a:t>s2 = </a:t>
            </a:r>
            <a:r>
              <a:rPr lang="en-US" altLang="zh-CN" sz="2800" dirty="0">
                <a:solidFill>
                  <a:srgbClr val="6A8759"/>
                </a:solidFill>
              </a:rPr>
              <a:t>"""  for(</a:t>
            </a:r>
            <a:r>
              <a:rPr lang="en-US" altLang="zh-CN" sz="2800" dirty="0" err="1">
                <a:solidFill>
                  <a:srgbClr val="6A8759"/>
                </a:solidFill>
              </a:rPr>
              <a:t>i</a:t>
            </a:r>
            <a:r>
              <a:rPr lang="en-US" altLang="zh-CN" sz="2800" dirty="0">
                <a:solidFill>
                  <a:srgbClr val="6A8759"/>
                </a:solidFill>
              </a:rPr>
              <a:t> in 1..10)</a:t>
            </a:r>
            <a:br>
              <a:rPr lang="en-US" altLang="zh-CN" sz="2800" dirty="0">
                <a:solidFill>
                  <a:srgbClr val="6A8759"/>
                </a:solidFill>
              </a:rPr>
            </a:br>
            <a:r>
              <a:rPr lang="en-US" altLang="zh-CN" sz="2800" dirty="0">
                <a:solidFill>
                  <a:srgbClr val="6A8759"/>
                </a:solidFill>
              </a:rPr>
              <a:t>           </a:t>
            </a:r>
            <a:r>
              <a:rPr lang="en-US" altLang="zh-CN" sz="2800" dirty="0" smtClean="0">
                <a:solidFill>
                  <a:srgbClr val="6A8759"/>
                </a:solidFill>
              </a:rPr>
              <a:t>		 </a:t>
            </a:r>
            <a:r>
              <a:rPr lang="en-US" altLang="zh-CN" sz="2800" dirty="0">
                <a:solidFill>
                  <a:srgbClr val="6A8759"/>
                </a:solidFill>
              </a:rPr>
              <a:t>print(</a:t>
            </a:r>
            <a:r>
              <a:rPr lang="en-US" altLang="zh-CN" sz="2800" dirty="0" err="1">
                <a:solidFill>
                  <a:srgbClr val="6A8759"/>
                </a:solidFill>
              </a:rPr>
              <a:t>i</a:t>
            </a:r>
            <a:r>
              <a:rPr lang="en-US" altLang="zh-CN" sz="2800" dirty="0">
                <a:solidFill>
                  <a:srgbClr val="6A8759"/>
                </a:solidFill>
              </a:rPr>
              <a:t>)</a:t>
            </a:r>
            <a:br>
              <a:rPr lang="en-US" altLang="zh-CN" sz="2800" dirty="0">
                <a:solidFill>
                  <a:srgbClr val="6A8759"/>
                </a:solidFill>
              </a:rPr>
            </a:br>
            <a:r>
              <a:rPr lang="en-US" altLang="zh-CN" sz="2800" dirty="0">
                <a:solidFill>
                  <a:srgbClr val="6A8759"/>
                </a:solidFill>
              </a:rPr>
              <a:t/>
            </a:r>
            <a:br>
              <a:rPr lang="en-US" altLang="zh-CN" sz="2800" dirty="0">
                <a:solidFill>
                  <a:srgbClr val="6A8759"/>
                </a:solidFill>
              </a:rPr>
            </a:br>
            <a:r>
              <a:rPr lang="en-US" altLang="zh-CN" sz="2800" dirty="0">
                <a:solidFill>
                  <a:srgbClr val="6A8759"/>
                </a:solidFill>
              </a:rPr>
              <a:t>             """</a:t>
            </a:r>
            <a:endParaRPr lang="zh-CN" altLang="en-US" sz="2800" dirty="0"/>
          </a:p>
        </p:txBody>
      </p:sp>
    </p:spTree>
    <p:extLst>
      <p:ext uri="{BB962C8B-B14F-4D97-AF65-F5344CB8AC3E}">
        <p14:creationId xmlns:p14="http://schemas.microsoft.com/office/powerpoint/2010/main" val="39773880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800" dirty="0" smtClean="0"/>
              <a:t>条件语句</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endParaRPr lang="zh-CN" altLang="en-US" sz="1800" dirty="0"/>
          </a:p>
        </p:txBody>
      </p:sp>
    </p:spTree>
    <p:extLst>
      <p:ext uri="{BB962C8B-B14F-4D97-AF65-F5344CB8AC3E}">
        <p14:creationId xmlns:p14="http://schemas.microsoft.com/office/powerpoint/2010/main" val="17741722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800" dirty="0" smtClean="0"/>
              <a:t>条件语句</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endParaRPr lang="zh-CN" altLang="en-US" sz="1800" dirty="0"/>
          </a:p>
        </p:txBody>
      </p:sp>
    </p:spTree>
    <p:extLst>
      <p:ext uri="{BB962C8B-B14F-4D97-AF65-F5344CB8AC3E}">
        <p14:creationId xmlns:p14="http://schemas.microsoft.com/office/powerpoint/2010/main" val="17741722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800" dirty="0" smtClean="0"/>
              <a:t>条件语句</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endParaRPr lang="zh-CN" altLang="en-US" sz="1800" dirty="0"/>
          </a:p>
        </p:txBody>
      </p:sp>
    </p:spTree>
    <p:extLst>
      <p:ext uri="{BB962C8B-B14F-4D97-AF65-F5344CB8AC3E}">
        <p14:creationId xmlns:p14="http://schemas.microsoft.com/office/powerpoint/2010/main" val="17741722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800" dirty="0" smtClean="0"/>
              <a:t>条件语句</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endParaRPr lang="zh-CN" altLang="en-US" sz="1800" dirty="0"/>
          </a:p>
        </p:txBody>
      </p:sp>
    </p:spTree>
    <p:extLst>
      <p:ext uri="{BB962C8B-B14F-4D97-AF65-F5344CB8AC3E}">
        <p14:creationId xmlns:p14="http://schemas.microsoft.com/office/powerpoint/2010/main" val="17741722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4785395"/>
          </a:xfrm>
        </p:spPr>
        <p:txBody>
          <a:bodyPr>
            <a:normAutofit/>
          </a:bodyPr>
          <a:lstStyle/>
          <a:p>
            <a:r>
              <a:rPr lang="zh-CN" altLang="zh-CN" sz="2000" dirty="0" smtClean="0"/>
              <a:t>常量</a:t>
            </a:r>
            <a:r>
              <a:rPr lang="zh-CN" altLang="zh-CN" sz="2000" dirty="0"/>
              <a:t>用</a:t>
            </a:r>
            <a:r>
              <a:rPr lang="en-US" altLang="zh-CN" sz="2000" dirty="0" err="1"/>
              <a:t>val</a:t>
            </a:r>
            <a:r>
              <a:rPr lang="zh-CN" altLang="zh-CN" sz="2000" dirty="0"/>
              <a:t>声明，变了用</a:t>
            </a:r>
            <a:r>
              <a:rPr lang="en-US" altLang="zh-CN" sz="2000" dirty="0" err="1"/>
              <a:t>var</a:t>
            </a:r>
            <a:r>
              <a:rPr lang="zh-CN" altLang="zh-CN" sz="2000" dirty="0"/>
              <a:t>声明，关键字在前面，类型以冒号</a:t>
            </a:r>
            <a:r>
              <a:rPr lang="en-US" altLang="zh-CN" sz="2000" dirty="0"/>
              <a:t>:</a:t>
            </a:r>
            <a:r>
              <a:rPr lang="zh-CN" altLang="zh-CN" sz="2000" dirty="0"/>
              <a:t>隔开在后面，也可以省略直接赋值，类型后带问号</a:t>
            </a:r>
            <a:r>
              <a:rPr lang="en-US" altLang="zh-CN" sz="2000" dirty="0"/>
              <a:t>?</a:t>
            </a:r>
            <a:r>
              <a:rPr lang="zh-CN" altLang="zh-CN" sz="2000" dirty="0"/>
              <a:t>表示可为空类型</a:t>
            </a:r>
            <a:r>
              <a:rPr lang="en-US" altLang="zh-CN" sz="2000" dirty="0"/>
              <a:t>(</a:t>
            </a:r>
            <a:r>
              <a:rPr lang="zh-CN" altLang="zh-CN" sz="2000" dirty="0"/>
              <a:t>默认空安全</a:t>
            </a:r>
            <a:r>
              <a:rPr lang="en-US" altLang="zh-CN" sz="2000" dirty="0"/>
              <a:t>)</a:t>
            </a:r>
            <a:r>
              <a:rPr lang="zh-CN" altLang="zh-CN" sz="2000" dirty="0" smtClean="0"/>
              <a:t>。</a:t>
            </a:r>
            <a:endParaRPr lang="en-US" altLang="zh-CN" sz="2000" dirty="0" smtClean="0"/>
          </a:p>
          <a:p>
            <a:r>
              <a:rPr lang="en-US" altLang="zh-CN" sz="2000" dirty="0">
                <a:solidFill>
                  <a:srgbClr val="808080"/>
                </a:solidFill>
              </a:rPr>
              <a:t>//</a:t>
            </a:r>
            <a:r>
              <a:rPr lang="zh-CN" altLang="en-US" sz="2000" dirty="0">
                <a:solidFill>
                  <a:srgbClr val="808080"/>
                </a:solidFill>
                <a:latin typeface="宋体"/>
              </a:rPr>
              <a:t>常量数组</a:t>
            </a:r>
            <a:r>
              <a:rPr lang="en-US" altLang="zh-CN" sz="2000" dirty="0" err="1">
                <a:solidFill>
                  <a:srgbClr val="808080"/>
                </a:solidFill>
              </a:rPr>
              <a:t>int</a:t>
            </a:r>
            <a:r>
              <a:rPr lang="en-US" altLang="zh-CN" sz="2000" dirty="0">
                <a:solidFill>
                  <a:srgbClr val="808080"/>
                </a:solidFill>
              </a:rPr>
              <a:t>[][][] </a:t>
            </a:r>
            <a:r>
              <a:rPr lang="en-US" altLang="zh-CN" sz="2000" dirty="0" err="1">
                <a:solidFill>
                  <a:srgbClr val="808080"/>
                </a:solidFill>
              </a:rPr>
              <a:t>arrs</a:t>
            </a:r>
            <a:r>
              <a:rPr lang="en-US" altLang="zh-CN" sz="2000" dirty="0">
                <a:solidFill>
                  <a:srgbClr val="808080"/>
                </a:solidFill>
              </a:rPr>
              <a:t> = new </a:t>
            </a:r>
            <a:r>
              <a:rPr lang="en-US" altLang="zh-CN" sz="2000" dirty="0" err="1">
                <a:solidFill>
                  <a:srgbClr val="808080"/>
                </a:solidFill>
              </a:rPr>
              <a:t>int</a:t>
            </a:r>
            <a:r>
              <a:rPr lang="en-US" altLang="zh-CN" sz="2000" dirty="0">
                <a:solidFill>
                  <a:srgbClr val="808080"/>
                </a:solidFill>
              </a:rPr>
              <a:t>[3][2][1];</a:t>
            </a:r>
            <a:br>
              <a:rPr lang="en-US" altLang="zh-CN" sz="2000" dirty="0">
                <a:solidFill>
                  <a:srgbClr val="808080"/>
                </a:solidFill>
              </a:rPr>
            </a:br>
            <a:r>
              <a:rPr lang="en-US" altLang="zh-CN" sz="2000" dirty="0" err="1">
                <a:solidFill>
                  <a:srgbClr val="CC7832"/>
                </a:solidFill>
              </a:rPr>
              <a:t>val</a:t>
            </a:r>
            <a:r>
              <a:rPr lang="en-US" altLang="zh-CN" sz="2000" dirty="0">
                <a:solidFill>
                  <a:srgbClr val="CC7832"/>
                </a:solidFill>
              </a:rPr>
              <a:t> </a:t>
            </a:r>
            <a:r>
              <a:rPr lang="en-US" altLang="zh-CN" sz="2000" dirty="0" err="1"/>
              <a:t>arrs</a:t>
            </a:r>
            <a:r>
              <a:rPr lang="en-US" altLang="zh-CN" sz="2000" dirty="0"/>
              <a:t> = Array(</a:t>
            </a:r>
            <a:r>
              <a:rPr lang="en-US" altLang="zh-CN" sz="2000" dirty="0">
                <a:solidFill>
                  <a:srgbClr val="6897BB"/>
                </a:solidFill>
              </a:rPr>
              <a:t>3</a:t>
            </a:r>
            <a:r>
              <a:rPr lang="en-US" altLang="zh-CN" sz="2000" dirty="0"/>
              <a:t>) </a:t>
            </a:r>
            <a:r>
              <a:rPr lang="en-US" altLang="zh-CN" sz="2000" b="1" dirty="0"/>
              <a:t>{ </a:t>
            </a:r>
            <a:r>
              <a:rPr lang="en-US" altLang="zh-CN" sz="2000" dirty="0"/>
              <a:t>Array(</a:t>
            </a:r>
            <a:r>
              <a:rPr lang="en-US" altLang="zh-CN" sz="2000" dirty="0">
                <a:solidFill>
                  <a:srgbClr val="6897BB"/>
                </a:solidFill>
              </a:rPr>
              <a:t>2</a:t>
            </a:r>
            <a:r>
              <a:rPr lang="en-US" altLang="zh-CN" sz="2000" dirty="0"/>
              <a:t>) </a:t>
            </a:r>
            <a:r>
              <a:rPr lang="en-US" altLang="zh-CN" sz="2000" b="1" dirty="0"/>
              <a:t>{ </a:t>
            </a:r>
            <a:r>
              <a:rPr lang="en-US" altLang="zh-CN" sz="2000" dirty="0" err="1"/>
              <a:t>IntArray</a:t>
            </a:r>
            <a:r>
              <a:rPr lang="en-US" altLang="zh-CN" sz="2000" dirty="0"/>
              <a:t>(</a:t>
            </a:r>
            <a:r>
              <a:rPr lang="en-US" altLang="zh-CN" sz="2000" dirty="0">
                <a:solidFill>
                  <a:srgbClr val="6897BB"/>
                </a:solidFill>
              </a:rPr>
              <a:t>1</a:t>
            </a:r>
            <a:r>
              <a:rPr lang="en-US" altLang="zh-CN" sz="2000" dirty="0"/>
              <a:t>) </a:t>
            </a:r>
            <a:r>
              <a:rPr lang="en-US" altLang="zh-CN" sz="2000" b="1" dirty="0"/>
              <a:t>} }</a:t>
            </a:r>
            <a:br>
              <a:rPr lang="en-US" altLang="zh-CN" sz="2000" b="1" dirty="0"/>
            </a:br>
            <a:r>
              <a:rPr lang="en-US" altLang="zh-CN" sz="2000" dirty="0">
                <a:solidFill>
                  <a:srgbClr val="808080"/>
                </a:solidFill>
              </a:rPr>
              <a:t>//</a:t>
            </a:r>
            <a:r>
              <a:rPr lang="zh-CN" altLang="en-US" sz="2000" dirty="0">
                <a:solidFill>
                  <a:srgbClr val="808080"/>
                </a:solidFill>
                <a:latin typeface="宋体"/>
              </a:rPr>
              <a:t>空安全变量</a:t>
            </a:r>
            <a:br>
              <a:rPr lang="zh-CN" altLang="en-US" sz="2000" dirty="0">
                <a:solidFill>
                  <a:srgbClr val="808080"/>
                </a:solidFill>
                <a:latin typeface="宋体"/>
              </a:rPr>
            </a:br>
            <a:r>
              <a:rPr lang="en-US" altLang="zh-CN" sz="2000" dirty="0" err="1">
                <a:solidFill>
                  <a:srgbClr val="CC7832"/>
                </a:solidFill>
              </a:rPr>
              <a:t>var</a:t>
            </a:r>
            <a:r>
              <a:rPr lang="en-US" altLang="zh-CN" sz="2000" dirty="0">
                <a:solidFill>
                  <a:srgbClr val="CC7832"/>
                </a:solidFill>
              </a:rPr>
              <a:t> </a:t>
            </a:r>
            <a:r>
              <a:rPr lang="en-US" altLang="zh-CN" sz="2000" dirty="0" err="1"/>
              <a:t>str</a:t>
            </a:r>
            <a:r>
              <a:rPr lang="en-US" altLang="zh-CN" sz="2000" dirty="0"/>
              <a:t>: String = </a:t>
            </a:r>
            <a:r>
              <a:rPr lang="en-US" altLang="zh-CN" sz="2000" dirty="0">
                <a:solidFill>
                  <a:srgbClr val="6A8759"/>
                </a:solidFill>
              </a:rPr>
              <a:t>"hello</a:t>
            </a:r>
            <a:r>
              <a:rPr lang="en-US" altLang="zh-CN" sz="2000" dirty="0" smtClean="0">
                <a:solidFill>
                  <a:srgbClr val="6A8759"/>
                </a:solidFill>
              </a:rPr>
              <a:t>"</a:t>
            </a:r>
            <a:r>
              <a:rPr lang="en-US" altLang="zh-CN" sz="2000" dirty="0">
                <a:solidFill>
                  <a:srgbClr val="6A8759"/>
                </a:solidFill>
              </a:rPr>
              <a:t/>
            </a:r>
            <a:br>
              <a:rPr lang="en-US" altLang="zh-CN" sz="2000" dirty="0">
                <a:solidFill>
                  <a:srgbClr val="6A8759"/>
                </a:solidFill>
              </a:rPr>
            </a:br>
            <a:r>
              <a:rPr lang="en-US" altLang="zh-CN" sz="2000" dirty="0" err="1">
                <a:solidFill>
                  <a:srgbClr val="CC7832"/>
                </a:solidFill>
              </a:rPr>
              <a:t>var</a:t>
            </a:r>
            <a:r>
              <a:rPr lang="en-US" altLang="zh-CN" sz="2000" dirty="0">
                <a:solidFill>
                  <a:srgbClr val="CC7832"/>
                </a:solidFill>
              </a:rPr>
              <a:t> </a:t>
            </a:r>
            <a:r>
              <a:rPr lang="en-US" altLang="zh-CN" sz="2000" dirty="0"/>
              <a:t>str1 = </a:t>
            </a:r>
            <a:r>
              <a:rPr lang="en-US" altLang="zh-CN" sz="2000" dirty="0">
                <a:solidFill>
                  <a:srgbClr val="6A8759"/>
                </a:solidFill>
              </a:rPr>
              <a:t>"word</a:t>
            </a:r>
            <a:r>
              <a:rPr lang="en-US" altLang="zh-CN" sz="2000" dirty="0" smtClean="0">
                <a:solidFill>
                  <a:srgbClr val="6A8759"/>
                </a:solidFill>
              </a:rPr>
              <a:t>"</a:t>
            </a:r>
            <a:r>
              <a:rPr lang="en-US" altLang="zh-CN" sz="2000" dirty="0">
                <a:solidFill>
                  <a:srgbClr val="6A8759"/>
                </a:solidFill>
              </a:rPr>
              <a:t/>
            </a:r>
            <a:br>
              <a:rPr lang="en-US" altLang="zh-CN" sz="2000" dirty="0">
                <a:solidFill>
                  <a:srgbClr val="6A8759"/>
                </a:solidFill>
              </a:rPr>
            </a:br>
            <a:r>
              <a:rPr lang="en-US" altLang="zh-CN" sz="2000" dirty="0">
                <a:solidFill>
                  <a:srgbClr val="808080"/>
                </a:solidFill>
              </a:rPr>
              <a:t>//</a:t>
            </a:r>
            <a:r>
              <a:rPr lang="zh-CN" altLang="en-US" sz="2000" dirty="0">
                <a:solidFill>
                  <a:srgbClr val="808080"/>
                </a:solidFill>
                <a:latin typeface="宋体"/>
              </a:rPr>
              <a:t>可为空字符串变量</a:t>
            </a:r>
            <a:br>
              <a:rPr lang="zh-CN" altLang="en-US" sz="2000" dirty="0">
                <a:solidFill>
                  <a:srgbClr val="808080"/>
                </a:solidFill>
                <a:latin typeface="宋体"/>
              </a:rPr>
            </a:br>
            <a:r>
              <a:rPr lang="en-US" altLang="zh-CN" sz="2000" dirty="0" err="1">
                <a:solidFill>
                  <a:srgbClr val="CC7832"/>
                </a:solidFill>
              </a:rPr>
              <a:t>var</a:t>
            </a:r>
            <a:r>
              <a:rPr lang="en-US" altLang="zh-CN" sz="2000" dirty="0">
                <a:solidFill>
                  <a:srgbClr val="CC7832"/>
                </a:solidFill>
              </a:rPr>
              <a:t> </a:t>
            </a:r>
            <a:r>
              <a:rPr lang="en-US" altLang="zh-CN" sz="2000" dirty="0"/>
              <a:t>str2: String? = </a:t>
            </a:r>
            <a:r>
              <a:rPr lang="en-US" altLang="zh-CN" sz="2000" dirty="0">
                <a:solidFill>
                  <a:srgbClr val="CC7832"/>
                </a:solidFill>
              </a:rPr>
              <a:t>null</a:t>
            </a:r>
            <a:endParaRPr lang="en-US" altLang="zh-CN" sz="2000" dirty="0"/>
          </a:p>
          <a:p>
            <a:endParaRPr lang="zh-CN" altLang="zh-CN" sz="2000" dirty="0"/>
          </a:p>
          <a:p>
            <a:endParaRPr lang="zh-CN" altLang="en-US" dirty="0"/>
          </a:p>
        </p:txBody>
      </p:sp>
      <p:sp>
        <p:nvSpPr>
          <p:cNvPr id="4" name="标题 1"/>
          <p:cNvSpPr txBox="1">
            <a:spLocks/>
          </p:cNvSpPr>
          <p:nvPr/>
        </p:nvSpPr>
        <p:spPr>
          <a:xfrm>
            <a:off x="457200" y="274638"/>
            <a:ext cx="1522512" cy="3460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dirty="0" smtClean="0"/>
              <a:t>1</a:t>
            </a:r>
            <a:r>
              <a:rPr lang="zh-CN" altLang="en-US" sz="3200" dirty="0" smtClean="0"/>
              <a:t>定义</a:t>
            </a:r>
            <a:endParaRPr lang="en-US" altLang="zh-CN" sz="3200" dirty="0"/>
          </a:p>
        </p:txBody>
      </p:sp>
    </p:spTree>
    <p:extLst>
      <p:ext uri="{BB962C8B-B14F-4D97-AF65-F5344CB8AC3E}">
        <p14:creationId xmlns:p14="http://schemas.microsoft.com/office/powerpoint/2010/main" val="29972991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4114800" cy="346050"/>
          </a:xfrm>
        </p:spPr>
        <p:txBody>
          <a:bodyPr>
            <a:normAutofit fontScale="90000"/>
          </a:bodyPr>
          <a:lstStyle/>
          <a:p>
            <a:pPr algn="l"/>
            <a:r>
              <a:rPr lang="en-US" altLang="zh-CN" sz="2800" dirty="0" smtClean="0"/>
              <a:t>2</a:t>
            </a:r>
            <a:r>
              <a:rPr lang="zh-CN" altLang="en-US" sz="2800" dirty="0" smtClean="0"/>
              <a:t>条件语句</a:t>
            </a:r>
            <a:endParaRPr lang="zh-CN" altLang="en-US" sz="2800" dirty="0"/>
          </a:p>
        </p:txBody>
      </p:sp>
      <p:sp>
        <p:nvSpPr>
          <p:cNvPr id="3" name="内容占位符 2"/>
          <p:cNvSpPr>
            <a:spLocks noGrp="1"/>
          </p:cNvSpPr>
          <p:nvPr>
            <p:ph idx="1"/>
          </p:nvPr>
        </p:nvSpPr>
        <p:spPr>
          <a:xfrm>
            <a:off x="457200" y="908720"/>
            <a:ext cx="8229600" cy="5217443"/>
          </a:xfrm>
        </p:spPr>
        <p:txBody>
          <a:bodyPr>
            <a:normAutofit lnSpcReduction="10000"/>
          </a:bodyPr>
          <a:lstStyle/>
          <a:p>
            <a:r>
              <a:rPr lang="zh-CN" altLang="en-US" sz="2000" dirty="0" smtClean="0"/>
              <a:t>除了</a:t>
            </a:r>
            <a:r>
              <a:rPr lang="en-US" altLang="zh-CN" sz="2000" dirty="0" err="1" smtClean="0"/>
              <a:t>if</a:t>
            </a:r>
            <a:r>
              <a:rPr lang="en-US" altLang="zh-CN" sz="2000" dirty="0" err="1"/>
              <a:t>..else</a:t>
            </a:r>
            <a:r>
              <a:rPr lang="zh-CN" altLang="en-US" sz="2000" dirty="0"/>
              <a:t>之外</a:t>
            </a:r>
            <a:r>
              <a:rPr lang="en-US" altLang="zh-CN" sz="2000" dirty="0" err="1"/>
              <a:t>Kotlin</a:t>
            </a:r>
            <a:r>
              <a:rPr lang="zh-CN" altLang="en-US" sz="2000" dirty="0"/>
              <a:t>使用</a:t>
            </a:r>
            <a:r>
              <a:rPr lang="en-US" altLang="zh-CN" sz="2000" dirty="0"/>
              <a:t>when</a:t>
            </a:r>
            <a:r>
              <a:rPr lang="zh-CN" altLang="en-US" sz="2000" dirty="0"/>
              <a:t>代替</a:t>
            </a:r>
            <a:r>
              <a:rPr lang="en-US" altLang="zh-CN" sz="2000" dirty="0"/>
              <a:t>java</a:t>
            </a:r>
            <a:r>
              <a:rPr lang="zh-CN" altLang="en-US" sz="2000" dirty="0"/>
              <a:t>中的</a:t>
            </a:r>
            <a:r>
              <a:rPr lang="en-US" altLang="zh-CN" sz="2000" dirty="0" smtClean="0"/>
              <a:t>switch</a:t>
            </a:r>
          </a:p>
          <a:p>
            <a:r>
              <a:rPr lang="en-US" altLang="zh-CN" sz="1600" dirty="0" err="1" smtClean="0">
                <a:solidFill>
                  <a:srgbClr val="CC7832"/>
                </a:solidFill>
              </a:rPr>
              <a:t>val</a:t>
            </a:r>
            <a:r>
              <a:rPr lang="en-US" altLang="zh-CN" sz="1600" dirty="0" smtClean="0">
                <a:solidFill>
                  <a:srgbClr val="CC7832"/>
                </a:solidFill>
              </a:rPr>
              <a:t> </a:t>
            </a:r>
            <a:r>
              <a:rPr lang="en-US" altLang="zh-CN" sz="1600" dirty="0"/>
              <a:t>x1 = -</a:t>
            </a:r>
            <a:r>
              <a:rPr lang="en-US" altLang="zh-CN" sz="1600" dirty="0">
                <a:solidFill>
                  <a:srgbClr val="6897BB"/>
                </a:solidFill>
              </a:rPr>
              <a:t>1</a:t>
            </a:r>
            <a:br>
              <a:rPr lang="en-US" altLang="zh-CN" sz="1600" dirty="0">
                <a:solidFill>
                  <a:srgbClr val="6897BB"/>
                </a:solidFill>
              </a:rPr>
            </a:br>
            <a:r>
              <a:rPr lang="en-US" altLang="zh-CN" sz="1600" dirty="0" err="1">
                <a:solidFill>
                  <a:srgbClr val="CC7832"/>
                </a:solidFill>
              </a:rPr>
              <a:t>var</a:t>
            </a:r>
            <a:r>
              <a:rPr lang="en-US" altLang="zh-CN" sz="1600" dirty="0">
                <a:solidFill>
                  <a:srgbClr val="CC7832"/>
                </a:solidFill>
              </a:rPr>
              <a:t> </a:t>
            </a:r>
            <a:r>
              <a:rPr lang="en-US" altLang="zh-CN" sz="1600" dirty="0"/>
              <a:t>v: </a:t>
            </a:r>
            <a:r>
              <a:rPr lang="en-US" altLang="zh-CN" sz="1600" dirty="0" err="1"/>
              <a:t>Int</a:t>
            </a:r>
            <a:r>
              <a:rPr lang="en-US" altLang="zh-CN" sz="1600" dirty="0"/>
              <a:t>? = </a:t>
            </a:r>
            <a:r>
              <a:rPr lang="en-US" altLang="zh-CN" sz="1600" dirty="0">
                <a:solidFill>
                  <a:srgbClr val="6897BB"/>
                </a:solidFill>
              </a:rPr>
              <a:t>7</a:t>
            </a:r>
            <a:br>
              <a:rPr lang="en-US" altLang="zh-CN" sz="1600" dirty="0">
                <a:solidFill>
                  <a:srgbClr val="6897BB"/>
                </a:solidFill>
              </a:rPr>
            </a:br>
            <a:r>
              <a:rPr lang="en-US" altLang="zh-CN" sz="1600" dirty="0">
                <a:solidFill>
                  <a:srgbClr val="CC7832"/>
                </a:solidFill>
              </a:rPr>
              <a:t>when </a:t>
            </a:r>
            <a:r>
              <a:rPr lang="en-US" altLang="zh-CN" sz="1600" dirty="0"/>
              <a:t>(v) {</a:t>
            </a:r>
            <a:br>
              <a:rPr lang="en-US" altLang="zh-CN" sz="1600" dirty="0"/>
            </a:br>
            <a:r>
              <a:rPr lang="en-US" altLang="zh-CN" sz="1600" dirty="0">
                <a:solidFill>
                  <a:srgbClr val="808080"/>
                </a:solidFill>
              </a:rPr>
              <a:t>//</a:t>
            </a:r>
            <a:r>
              <a:rPr lang="zh-CN" altLang="en-US" sz="1600" dirty="0">
                <a:solidFill>
                  <a:srgbClr val="808080"/>
                </a:solidFill>
                <a:latin typeface="宋体"/>
              </a:rPr>
              <a:t>常量</a:t>
            </a:r>
            <a:br>
              <a:rPr lang="zh-CN" altLang="en-US" sz="1600" dirty="0">
                <a:solidFill>
                  <a:srgbClr val="808080"/>
                </a:solidFill>
                <a:latin typeface="宋体"/>
              </a:rPr>
            </a:br>
            <a:r>
              <a:rPr lang="zh-CN" altLang="en-US" sz="1600" dirty="0">
                <a:solidFill>
                  <a:srgbClr val="808080"/>
                </a:solidFill>
                <a:latin typeface="宋体"/>
              </a:rPr>
              <a:t>    </a:t>
            </a:r>
            <a:r>
              <a:rPr lang="en-US" altLang="zh-CN" sz="1600" dirty="0">
                <a:solidFill>
                  <a:srgbClr val="6897BB"/>
                </a:solidFill>
              </a:rPr>
              <a:t>2 </a:t>
            </a:r>
            <a:r>
              <a:rPr lang="en-US" altLang="zh-CN" sz="1600" dirty="0"/>
              <a:t>-&gt; </a:t>
            </a:r>
            <a:r>
              <a:rPr lang="en-US" altLang="zh-CN" sz="1600" i="1" dirty="0" err="1"/>
              <a:t>println</a:t>
            </a:r>
            <a:r>
              <a:rPr lang="en-US" altLang="zh-CN" sz="1600" dirty="0"/>
              <a:t>(</a:t>
            </a:r>
            <a:r>
              <a:rPr lang="en-US" altLang="zh-CN" sz="1600" dirty="0">
                <a:solidFill>
                  <a:srgbClr val="6A8759"/>
                </a:solidFill>
              </a:rPr>
              <a:t>"</a:t>
            </a:r>
            <a:r>
              <a:rPr lang="zh-CN" altLang="en-US" sz="1600" dirty="0">
                <a:solidFill>
                  <a:srgbClr val="6A8759"/>
                </a:solidFill>
                <a:latin typeface="宋体"/>
              </a:rPr>
              <a:t>等于</a:t>
            </a:r>
            <a:r>
              <a:rPr lang="en-US" altLang="zh-CN" sz="1600" dirty="0">
                <a:solidFill>
                  <a:srgbClr val="6A8759"/>
                </a:solidFill>
              </a:rPr>
              <a:t>2"</a:t>
            </a:r>
            <a:r>
              <a:rPr lang="en-US" altLang="zh-CN" sz="1600" dirty="0"/>
              <a:t>)</a:t>
            </a:r>
            <a:br>
              <a:rPr lang="en-US" altLang="zh-CN" sz="1600" dirty="0"/>
            </a:br>
            <a:r>
              <a:rPr lang="en-US" altLang="zh-CN" sz="1600" dirty="0">
                <a:solidFill>
                  <a:srgbClr val="808080"/>
                </a:solidFill>
              </a:rPr>
              <a:t>//</a:t>
            </a:r>
            <a:r>
              <a:rPr lang="zh-CN" altLang="en-US" sz="1600" dirty="0">
                <a:solidFill>
                  <a:srgbClr val="808080"/>
                </a:solidFill>
                <a:latin typeface="宋体"/>
              </a:rPr>
              <a:t>数值表达式</a:t>
            </a:r>
            <a:br>
              <a:rPr lang="zh-CN" altLang="en-US" sz="1600" dirty="0">
                <a:solidFill>
                  <a:srgbClr val="808080"/>
                </a:solidFill>
                <a:latin typeface="宋体"/>
              </a:rPr>
            </a:br>
            <a:r>
              <a:rPr lang="zh-CN" altLang="en-US" sz="1600" dirty="0">
                <a:solidFill>
                  <a:srgbClr val="808080"/>
                </a:solidFill>
                <a:latin typeface="宋体"/>
              </a:rPr>
              <a:t>    </a:t>
            </a:r>
            <a:r>
              <a:rPr lang="en-US" altLang="zh-CN" sz="1600" dirty="0">
                <a:solidFill>
                  <a:srgbClr val="CC7832"/>
                </a:solidFill>
              </a:rPr>
              <a:t>if </a:t>
            </a:r>
            <a:r>
              <a:rPr lang="en-US" altLang="zh-CN" sz="1600" dirty="0"/>
              <a:t>(x1 &gt; </a:t>
            </a:r>
            <a:r>
              <a:rPr lang="en-US" altLang="zh-CN" sz="1600" dirty="0">
                <a:solidFill>
                  <a:srgbClr val="6897BB"/>
                </a:solidFill>
              </a:rPr>
              <a:t>0</a:t>
            </a:r>
            <a:r>
              <a:rPr lang="en-US" altLang="zh-CN" sz="1600" dirty="0"/>
              <a:t>) </a:t>
            </a:r>
            <a:r>
              <a:rPr lang="en-US" altLang="zh-CN" sz="1600" dirty="0">
                <a:solidFill>
                  <a:srgbClr val="6897BB"/>
                </a:solidFill>
              </a:rPr>
              <a:t>10 </a:t>
            </a:r>
            <a:r>
              <a:rPr lang="en-US" altLang="zh-CN" sz="1600" dirty="0">
                <a:solidFill>
                  <a:srgbClr val="CC7832"/>
                </a:solidFill>
              </a:rPr>
              <a:t>else </a:t>
            </a:r>
            <a:r>
              <a:rPr lang="en-US" altLang="zh-CN" sz="1600" dirty="0"/>
              <a:t>-</a:t>
            </a:r>
            <a:r>
              <a:rPr lang="en-US" altLang="zh-CN" sz="1600" dirty="0">
                <a:solidFill>
                  <a:srgbClr val="6897BB"/>
                </a:solidFill>
              </a:rPr>
              <a:t>1 </a:t>
            </a:r>
            <a:r>
              <a:rPr lang="en-US" altLang="zh-CN" sz="1600" dirty="0"/>
              <a:t>-&gt; </a:t>
            </a:r>
            <a:r>
              <a:rPr lang="en-US" altLang="zh-CN" sz="1600" i="1" dirty="0" err="1"/>
              <a:t>println</a:t>
            </a:r>
            <a:r>
              <a:rPr lang="en-US" altLang="zh-CN" sz="1600" dirty="0"/>
              <a:t>(</a:t>
            </a:r>
            <a:r>
              <a:rPr lang="en-US" altLang="zh-CN" sz="1600" dirty="0">
                <a:solidFill>
                  <a:srgbClr val="6A8759"/>
                </a:solidFill>
              </a:rPr>
              <a:t>"x1</a:t>
            </a:r>
            <a:r>
              <a:rPr lang="zh-CN" altLang="en-US" sz="1600" dirty="0">
                <a:solidFill>
                  <a:srgbClr val="6A8759"/>
                </a:solidFill>
                <a:latin typeface="宋体"/>
              </a:rPr>
              <a:t>大于</a:t>
            </a:r>
            <a:r>
              <a:rPr lang="en-US" altLang="zh-CN" sz="1600" dirty="0">
                <a:solidFill>
                  <a:srgbClr val="6A8759"/>
                </a:solidFill>
              </a:rPr>
              <a:t>0</a:t>
            </a:r>
            <a:r>
              <a:rPr lang="zh-CN" altLang="en-US" sz="1600" dirty="0">
                <a:solidFill>
                  <a:srgbClr val="6A8759"/>
                </a:solidFill>
                <a:latin typeface="宋体"/>
              </a:rPr>
              <a:t>并</a:t>
            </a:r>
            <a:r>
              <a:rPr lang="en-US" altLang="zh-CN" sz="1600" dirty="0">
                <a:solidFill>
                  <a:srgbClr val="6A8759"/>
                </a:solidFill>
              </a:rPr>
              <a:t>x</a:t>
            </a:r>
            <a:r>
              <a:rPr lang="zh-CN" altLang="en-US" sz="1600" dirty="0">
                <a:solidFill>
                  <a:srgbClr val="6A8759"/>
                </a:solidFill>
                <a:latin typeface="宋体"/>
              </a:rPr>
              <a:t>等于</a:t>
            </a:r>
            <a:r>
              <a:rPr lang="en-US" altLang="zh-CN" sz="1600" dirty="0">
                <a:solidFill>
                  <a:srgbClr val="6A8759"/>
                </a:solidFill>
              </a:rPr>
              <a:t>10</a:t>
            </a:r>
            <a:r>
              <a:rPr lang="zh-CN" altLang="en-US" sz="1600" dirty="0">
                <a:solidFill>
                  <a:srgbClr val="6A8759"/>
                </a:solidFill>
                <a:latin typeface="宋体"/>
              </a:rPr>
              <a:t>，或</a:t>
            </a:r>
            <a:r>
              <a:rPr lang="en-US" altLang="zh-CN" sz="1600" dirty="0">
                <a:solidFill>
                  <a:srgbClr val="6A8759"/>
                </a:solidFill>
              </a:rPr>
              <a:t>x1</a:t>
            </a:r>
            <a:r>
              <a:rPr lang="zh-CN" altLang="en-US" sz="1600" dirty="0">
                <a:solidFill>
                  <a:srgbClr val="6A8759"/>
                </a:solidFill>
                <a:latin typeface="宋体"/>
              </a:rPr>
              <a:t>小于</a:t>
            </a:r>
            <a:r>
              <a:rPr lang="en-US" altLang="zh-CN" sz="1600" dirty="0">
                <a:solidFill>
                  <a:srgbClr val="6A8759"/>
                </a:solidFill>
              </a:rPr>
              <a:t>0</a:t>
            </a:r>
            <a:r>
              <a:rPr lang="zh-CN" altLang="en-US" sz="1600" dirty="0">
                <a:solidFill>
                  <a:srgbClr val="6A8759"/>
                </a:solidFill>
                <a:latin typeface="宋体"/>
              </a:rPr>
              <a:t>并</a:t>
            </a:r>
            <a:r>
              <a:rPr lang="en-US" altLang="zh-CN" sz="1600" dirty="0">
                <a:solidFill>
                  <a:srgbClr val="6A8759"/>
                </a:solidFill>
              </a:rPr>
              <a:t>x</a:t>
            </a:r>
            <a:r>
              <a:rPr lang="zh-CN" altLang="en-US" sz="1600" dirty="0">
                <a:solidFill>
                  <a:srgbClr val="6A8759"/>
                </a:solidFill>
                <a:latin typeface="宋体"/>
              </a:rPr>
              <a:t>等于</a:t>
            </a:r>
            <a:r>
              <a:rPr lang="en-US" altLang="zh-CN" sz="1600" dirty="0">
                <a:solidFill>
                  <a:srgbClr val="6A8759"/>
                </a:solidFill>
              </a:rPr>
              <a:t>-1"</a:t>
            </a:r>
            <a:r>
              <a:rPr lang="en-US" altLang="zh-CN" sz="1600" dirty="0"/>
              <a:t>)</a:t>
            </a:r>
            <a:br>
              <a:rPr lang="en-US" altLang="zh-CN" sz="1600" dirty="0"/>
            </a:br>
            <a:r>
              <a:rPr lang="en-US" altLang="zh-CN" sz="1600" dirty="0">
                <a:solidFill>
                  <a:srgbClr val="808080"/>
                </a:solidFill>
              </a:rPr>
              <a:t>//Boolean</a:t>
            </a:r>
            <a:r>
              <a:rPr lang="zh-CN" altLang="en-US" sz="1600" dirty="0">
                <a:solidFill>
                  <a:srgbClr val="808080"/>
                </a:solidFill>
                <a:latin typeface="宋体"/>
              </a:rPr>
              <a:t>类型表达式</a:t>
            </a:r>
            <a:br>
              <a:rPr lang="zh-CN" altLang="en-US" sz="1600" dirty="0">
                <a:solidFill>
                  <a:srgbClr val="808080"/>
                </a:solidFill>
                <a:latin typeface="宋体"/>
              </a:rPr>
            </a:br>
            <a:r>
              <a:rPr lang="zh-CN" altLang="en-US" sz="1600" dirty="0">
                <a:solidFill>
                  <a:srgbClr val="808080"/>
                </a:solidFill>
                <a:latin typeface="宋体"/>
              </a:rPr>
              <a:t>  </a:t>
            </a:r>
            <a:r>
              <a:rPr lang="en-US" altLang="zh-CN" sz="1600" dirty="0" smtClean="0">
                <a:solidFill>
                  <a:srgbClr val="CC7832"/>
                </a:solidFill>
              </a:rPr>
              <a:t>in </a:t>
            </a:r>
            <a:r>
              <a:rPr lang="en-US" altLang="zh-CN" sz="1600" dirty="0">
                <a:solidFill>
                  <a:srgbClr val="6897BB"/>
                </a:solidFill>
              </a:rPr>
              <a:t>1</a:t>
            </a:r>
            <a:r>
              <a:rPr lang="en-US" altLang="zh-CN" sz="1600" dirty="0"/>
              <a:t>..</a:t>
            </a:r>
            <a:r>
              <a:rPr lang="en-US" altLang="zh-CN" sz="1600" dirty="0">
                <a:solidFill>
                  <a:srgbClr val="6897BB"/>
                </a:solidFill>
              </a:rPr>
              <a:t>5 </a:t>
            </a:r>
            <a:r>
              <a:rPr lang="en-US" altLang="zh-CN" sz="1600" dirty="0"/>
              <a:t>-&gt; </a:t>
            </a:r>
            <a:r>
              <a:rPr lang="en-US" altLang="zh-CN" sz="1600" i="1" dirty="0" err="1"/>
              <a:t>println</a:t>
            </a:r>
            <a:r>
              <a:rPr lang="en-US" altLang="zh-CN" sz="1600" dirty="0"/>
              <a:t>(</a:t>
            </a:r>
            <a:r>
              <a:rPr lang="en-US" altLang="zh-CN" sz="1600" dirty="0">
                <a:solidFill>
                  <a:srgbClr val="6A8759"/>
                </a:solidFill>
              </a:rPr>
              <a:t>"</a:t>
            </a:r>
            <a:r>
              <a:rPr lang="zh-CN" altLang="en-US" sz="1600" dirty="0">
                <a:solidFill>
                  <a:srgbClr val="6A8759"/>
                </a:solidFill>
                <a:latin typeface="宋体"/>
              </a:rPr>
              <a:t>范围匹配</a:t>
            </a:r>
            <a:r>
              <a:rPr lang="en-US" altLang="zh-CN" sz="1600" dirty="0">
                <a:solidFill>
                  <a:srgbClr val="6A8759"/>
                </a:solidFill>
              </a:rPr>
              <a:t>1-5"</a:t>
            </a:r>
            <a:r>
              <a:rPr lang="en-US" altLang="zh-CN" sz="1600" dirty="0"/>
              <a:t>)</a:t>
            </a:r>
            <a:br>
              <a:rPr lang="en-US" altLang="zh-CN" sz="1600" dirty="0"/>
            </a:br>
            <a:r>
              <a:rPr lang="en-US" altLang="zh-CN" sz="1600" dirty="0"/>
              <a:t>    </a:t>
            </a:r>
            <a:r>
              <a:rPr lang="en-US" altLang="zh-CN" sz="1600" dirty="0">
                <a:solidFill>
                  <a:srgbClr val="CC7832"/>
                </a:solidFill>
              </a:rPr>
              <a:t>!in </a:t>
            </a:r>
            <a:r>
              <a:rPr lang="en-US" altLang="zh-CN" sz="1600" dirty="0">
                <a:solidFill>
                  <a:srgbClr val="6897BB"/>
                </a:solidFill>
              </a:rPr>
              <a:t>6</a:t>
            </a:r>
            <a:r>
              <a:rPr lang="en-US" altLang="zh-CN" sz="1600" dirty="0"/>
              <a:t>..</a:t>
            </a:r>
            <a:r>
              <a:rPr lang="en-US" altLang="zh-CN" sz="1600" dirty="0">
                <a:solidFill>
                  <a:srgbClr val="6897BB"/>
                </a:solidFill>
              </a:rPr>
              <a:t>9 </a:t>
            </a:r>
            <a:r>
              <a:rPr lang="en-US" altLang="zh-CN" sz="1600" dirty="0"/>
              <a:t>-&gt; </a:t>
            </a:r>
            <a:r>
              <a:rPr lang="en-US" altLang="zh-CN" sz="1600" i="1" dirty="0" err="1"/>
              <a:t>println</a:t>
            </a:r>
            <a:r>
              <a:rPr lang="en-US" altLang="zh-CN" sz="1600" dirty="0"/>
              <a:t>(</a:t>
            </a:r>
            <a:r>
              <a:rPr lang="en-US" altLang="zh-CN" sz="1600" dirty="0">
                <a:solidFill>
                  <a:srgbClr val="6A8759"/>
                </a:solidFill>
              </a:rPr>
              <a:t>"</a:t>
            </a:r>
            <a:r>
              <a:rPr lang="zh-CN" altLang="en-US" sz="1600" dirty="0">
                <a:solidFill>
                  <a:srgbClr val="6A8759"/>
                </a:solidFill>
                <a:latin typeface="宋体"/>
              </a:rPr>
              <a:t>不是</a:t>
            </a:r>
            <a:r>
              <a:rPr lang="en-US" altLang="zh-CN" sz="1600" dirty="0">
                <a:solidFill>
                  <a:srgbClr val="6A8759"/>
                </a:solidFill>
              </a:rPr>
              <a:t>6-9"</a:t>
            </a:r>
            <a:r>
              <a:rPr lang="en-US" altLang="zh-CN" sz="1600" dirty="0"/>
              <a:t>)</a:t>
            </a:r>
            <a:br>
              <a:rPr lang="en-US" altLang="zh-CN" sz="1600" dirty="0"/>
            </a:br>
            <a:r>
              <a:rPr lang="en-US" altLang="zh-CN" sz="1600" dirty="0"/>
              <a:t>    </a:t>
            </a:r>
            <a:r>
              <a:rPr lang="en-US" altLang="zh-CN" sz="1600" dirty="0">
                <a:solidFill>
                  <a:srgbClr val="CC7832"/>
                </a:solidFill>
              </a:rPr>
              <a:t>is </a:t>
            </a:r>
            <a:r>
              <a:rPr lang="en-US" altLang="zh-CN" sz="1600" dirty="0" err="1"/>
              <a:t>Int</a:t>
            </a:r>
            <a:r>
              <a:rPr lang="en-US" altLang="zh-CN" sz="1600" dirty="0"/>
              <a:t> -&gt; </a:t>
            </a:r>
            <a:r>
              <a:rPr lang="en-US" altLang="zh-CN" sz="1600" i="1" dirty="0" err="1"/>
              <a:t>println</a:t>
            </a:r>
            <a:r>
              <a:rPr lang="en-US" altLang="zh-CN" sz="1600" dirty="0"/>
              <a:t>(</a:t>
            </a:r>
            <a:r>
              <a:rPr lang="en-US" altLang="zh-CN" sz="1600" dirty="0">
                <a:solidFill>
                  <a:srgbClr val="6A8759"/>
                </a:solidFill>
              </a:rPr>
              <a:t>"</a:t>
            </a:r>
            <a:r>
              <a:rPr lang="zh-CN" altLang="en-US" sz="1600" dirty="0">
                <a:solidFill>
                  <a:srgbClr val="6A8759"/>
                </a:solidFill>
                <a:latin typeface="宋体"/>
              </a:rPr>
              <a:t>类型判断</a:t>
            </a:r>
            <a:r>
              <a:rPr lang="en-US" altLang="zh-CN" sz="1600" dirty="0">
                <a:solidFill>
                  <a:srgbClr val="6A8759"/>
                </a:solidFill>
              </a:rPr>
              <a:t>"</a:t>
            </a:r>
            <a:r>
              <a:rPr lang="en-US" altLang="zh-CN" sz="1600" dirty="0"/>
              <a:t>)</a:t>
            </a:r>
            <a:br>
              <a:rPr lang="en-US" altLang="zh-CN" sz="1600" dirty="0"/>
            </a:br>
            <a:r>
              <a:rPr lang="en-US" altLang="zh-CN" sz="1600" dirty="0"/>
              <a:t>    </a:t>
            </a:r>
            <a:r>
              <a:rPr lang="en-US" altLang="zh-CN" sz="1600" dirty="0">
                <a:solidFill>
                  <a:srgbClr val="CC7832"/>
                </a:solidFill>
              </a:rPr>
              <a:t>else </a:t>
            </a:r>
            <a:r>
              <a:rPr lang="en-US" altLang="zh-CN" sz="1600" dirty="0"/>
              <a:t>-&gt; </a:t>
            </a:r>
            <a:r>
              <a:rPr lang="en-US" altLang="zh-CN" sz="1600" i="1" dirty="0" err="1"/>
              <a:t>println</a:t>
            </a:r>
            <a:r>
              <a:rPr lang="en-US" altLang="zh-CN" sz="1600" dirty="0"/>
              <a:t>(</a:t>
            </a:r>
            <a:r>
              <a:rPr lang="en-US" altLang="zh-CN" sz="1600" dirty="0">
                <a:solidFill>
                  <a:srgbClr val="6A8759"/>
                </a:solidFill>
              </a:rPr>
              <a:t>"else"</a:t>
            </a:r>
            <a:r>
              <a:rPr lang="en-US" altLang="zh-CN" sz="1600" dirty="0"/>
              <a:t>)</a:t>
            </a:r>
            <a:br>
              <a:rPr lang="en-US" altLang="zh-CN" sz="1600" dirty="0"/>
            </a:br>
            <a:r>
              <a:rPr lang="en-US" altLang="zh-CN" sz="1600" dirty="0" smtClean="0"/>
              <a:t>}</a:t>
            </a:r>
          </a:p>
          <a:p>
            <a:pPr marL="400050" lvl="1" indent="0">
              <a:buNone/>
            </a:pPr>
            <a:r>
              <a:rPr lang="en-US" altLang="zh-CN" sz="1800" dirty="0">
                <a:solidFill>
                  <a:srgbClr val="93A1A1"/>
                </a:solidFill>
              </a:rPr>
              <a:t>// </a:t>
            </a:r>
            <a:r>
              <a:rPr lang="zh-CN" altLang="en-US" sz="1800" dirty="0">
                <a:solidFill>
                  <a:srgbClr val="93A1A1"/>
                </a:solidFill>
              </a:rPr>
              <a:t>代替</a:t>
            </a:r>
            <a:r>
              <a:rPr lang="en-US" altLang="zh-CN" sz="1800" dirty="0">
                <a:solidFill>
                  <a:srgbClr val="93A1A1"/>
                </a:solidFill>
              </a:rPr>
              <a:t>if...else </a:t>
            </a:r>
            <a:r>
              <a:rPr lang="en-US" altLang="zh-CN" sz="1800" dirty="0" smtClean="0">
                <a:solidFill>
                  <a:srgbClr val="93A1A1"/>
                </a:solidFill>
              </a:rPr>
              <a:t>if</a:t>
            </a:r>
          </a:p>
          <a:p>
            <a:pPr marL="400050" lvl="1" indent="0">
              <a:buNone/>
            </a:pPr>
            <a:r>
              <a:rPr lang="en-US" altLang="zh-CN" sz="1800" dirty="0" smtClean="0"/>
              <a:t>when{</a:t>
            </a:r>
          </a:p>
          <a:p>
            <a:pPr marL="400050" lvl="1" indent="0">
              <a:buNone/>
            </a:pPr>
            <a:r>
              <a:rPr lang="en-US" altLang="zh-CN" sz="1800" dirty="0" smtClean="0"/>
              <a:t>x </a:t>
            </a:r>
            <a:r>
              <a:rPr lang="en-US" altLang="zh-CN" sz="1800" dirty="0"/>
              <a:t>&gt; </a:t>
            </a:r>
            <a:r>
              <a:rPr lang="en-US" altLang="zh-CN" sz="1800" dirty="0">
                <a:solidFill>
                  <a:srgbClr val="2AA198"/>
                </a:solidFill>
              </a:rPr>
              <a:t>6</a:t>
            </a:r>
            <a:r>
              <a:rPr lang="en-US" altLang="zh-CN" sz="1800" dirty="0"/>
              <a:t> &amp;&amp; x &lt;= </a:t>
            </a:r>
            <a:r>
              <a:rPr lang="en-US" altLang="zh-CN" sz="1800" dirty="0">
                <a:solidFill>
                  <a:srgbClr val="2AA198"/>
                </a:solidFill>
              </a:rPr>
              <a:t>10</a:t>
            </a:r>
            <a:r>
              <a:rPr lang="en-US" altLang="zh-CN" sz="1800" dirty="0"/>
              <a:t> -&gt; </a:t>
            </a:r>
            <a:r>
              <a:rPr lang="en-US" altLang="zh-CN" sz="1800" dirty="0" err="1"/>
              <a:t>println</a:t>
            </a:r>
            <a:r>
              <a:rPr lang="en-US" altLang="zh-CN" sz="1800" dirty="0"/>
              <a:t>(</a:t>
            </a:r>
            <a:r>
              <a:rPr lang="en-US" altLang="zh-CN" sz="1800" dirty="0">
                <a:solidFill>
                  <a:srgbClr val="2AA198"/>
                </a:solidFill>
              </a:rPr>
              <a:t>"</a:t>
            </a:r>
            <a:r>
              <a:rPr lang="zh-CN" altLang="en-US" sz="1800" dirty="0">
                <a:solidFill>
                  <a:srgbClr val="2AA198"/>
                </a:solidFill>
              </a:rPr>
              <a:t>大于</a:t>
            </a:r>
            <a:r>
              <a:rPr lang="en-US" altLang="zh-CN" sz="1800" dirty="0">
                <a:solidFill>
                  <a:srgbClr val="2AA198"/>
                </a:solidFill>
              </a:rPr>
              <a:t>6</a:t>
            </a:r>
            <a:r>
              <a:rPr lang="zh-CN" altLang="en-US" sz="1800" dirty="0">
                <a:solidFill>
                  <a:srgbClr val="2AA198"/>
                </a:solidFill>
              </a:rPr>
              <a:t>小于等于</a:t>
            </a:r>
            <a:r>
              <a:rPr lang="en-US" altLang="zh-CN" sz="1800" dirty="0">
                <a:solidFill>
                  <a:srgbClr val="2AA198"/>
                </a:solidFill>
              </a:rPr>
              <a:t>10"</a:t>
            </a:r>
            <a:r>
              <a:rPr lang="en-US" altLang="zh-CN" sz="1800" dirty="0"/>
              <a:t>) </a:t>
            </a:r>
            <a:endParaRPr lang="en-US" altLang="zh-CN" sz="1800" dirty="0" smtClean="0"/>
          </a:p>
          <a:p>
            <a:pPr marL="400050" lvl="1" indent="0">
              <a:buNone/>
            </a:pPr>
            <a:r>
              <a:rPr lang="en-US" altLang="zh-CN" sz="1800" dirty="0" smtClean="0"/>
              <a:t>x </a:t>
            </a:r>
            <a:r>
              <a:rPr lang="en-US" altLang="zh-CN" sz="1800" dirty="0"/>
              <a:t>&lt; </a:t>
            </a:r>
            <a:r>
              <a:rPr lang="en-US" altLang="zh-CN" sz="1800" dirty="0">
                <a:solidFill>
                  <a:srgbClr val="2AA198"/>
                </a:solidFill>
              </a:rPr>
              <a:t>6</a:t>
            </a:r>
            <a:r>
              <a:rPr lang="en-US" altLang="zh-CN" sz="1800" dirty="0"/>
              <a:t> -&gt; </a:t>
            </a:r>
            <a:r>
              <a:rPr lang="en-US" altLang="zh-CN" sz="1800" dirty="0" err="1"/>
              <a:t>println</a:t>
            </a:r>
            <a:r>
              <a:rPr lang="en-US" altLang="zh-CN" sz="1800" dirty="0"/>
              <a:t>(</a:t>
            </a:r>
            <a:r>
              <a:rPr lang="en-US" altLang="zh-CN" sz="1800" dirty="0">
                <a:solidFill>
                  <a:srgbClr val="2AA198"/>
                </a:solidFill>
              </a:rPr>
              <a:t>"</a:t>
            </a:r>
            <a:r>
              <a:rPr lang="zh-CN" altLang="en-US" sz="1800" dirty="0">
                <a:solidFill>
                  <a:srgbClr val="2AA198"/>
                </a:solidFill>
              </a:rPr>
              <a:t>小于</a:t>
            </a:r>
            <a:r>
              <a:rPr lang="en-US" altLang="zh-CN" sz="1800" dirty="0">
                <a:solidFill>
                  <a:srgbClr val="2AA198"/>
                </a:solidFill>
              </a:rPr>
              <a:t>6"</a:t>
            </a:r>
            <a:r>
              <a:rPr lang="en-US" altLang="zh-CN" sz="1800" dirty="0"/>
              <a:t>) </a:t>
            </a:r>
            <a:endParaRPr lang="en-US" altLang="zh-CN" sz="1800" dirty="0" smtClean="0"/>
          </a:p>
          <a:p>
            <a:pPr marL="400050" lvl="1" indent="0">
              <a:buNone/>
            </a:pPr>
            <a:r>
              <a:rPr lang="en-US" altLang="zh-CN" sz="1800" dirty="0" smtClean="0">
                <a:solidFill>
                  <a:srgbClr val="859900"/>
                </a:solidFill>
              </a:rPr>
              <a:t>else</a:t>
            </a:r>
            <a:r>
              <a:rPr lang="en-US" altLang="zh-CN" sz="1800" dirty="0" smtClean="0"/>
              <a:t> </a:t>
            </a:r>
            <a:r>
              <a:rPr lang="en-US" altLang="zh-CN" sz="1800" dirty="0"/>
              <a:t>-&gt; </a:t>
            </a:r>
            <a:r>
              <a:rPr lang="en-US" altLang="zh-CN" sz="1800" dirty="0" err="1"/>
              <a:t>println</a:t>
            </a:r>
            <a:r>
              <a:rPr lang="en-US" altLang="zh-CN" sz="1800" dirty="0"/>
              <a:t>(</a:t>
            </a:r>
            <a:r>
              <a:rPr lang="en-US" altLang="zh-CN" sz="1800" dirty="0">
                <a:solidFill>
                  <a:srgbClr val="2AA198"/>
                </a:solidFill>
              </a:rPr>
              <a:t>"else"</a:t>
            </a:r>
            <a:r>
              <a:rPr lang="en-US" altLang="zh-CN" sz="1800" dirty="0"/>
              <a:t>) }</a:t>
            </a:r>
            <a:endParaRPr lang="zh-CN" altLang="en-US" sz="1800" dirty="0"/>
          </a:p>
        </p:txBody>
      </p:sp>
    </p:spTree>
    <p:extLst>
      <p:ext uri="{BB962C8B-B14F-4D97-AF65-F5344CB8AC3E}">
        <p14:creationId xmlns:p14="http://schemas.microsoft.com/office/powerpoint/2010/main" val="3270006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5554960" cy="346050"/>
          </a:xfrm>
        </p:spPr>
        <p:txBody>
          <a:bodyPr>
            <a:normAutofit fontScale="90000"/>
          </a:bodyPr>
          <a:lstStyle/>
          <a:p>
            <a:pPr algn="l"/>
            <a:r>
              <a:rPr lang="en-US" altLang="zh-CN" sz="2800" dirty="0" smtClean="0"/>
              <a:t>If</a:t>
            </a:r>
            <a:r>
              <a:rPr lang="zh-CN" altLang="en-US" sz="2800" dirty="0" smtClean="0"/>
              <a:t>表达式  </a:t>
            </a:r>
            <a:r>
              <a:rPr lang="en-US" altLang="zh-CN" sz="2800" dirty="0" smtClean="0"/>
              <a:t>when</a:t>
            </a:r>
            <a:r>
              <a:rPr lang="zh-CN" altLang="en-US" sz="2800" dirty="0" smtClean="0"/>
              <a:t>表达式</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en-US" altLang="zh-CN" sz="1800" dirty="0" smtClean="0">
                <a:solidFill>
                  <a:srgbClr val="969896"/>
                </a:solidFill>
              </a:rPr>
              <a:t>//</a:t>
            </a:r>
            <a:r>
              <a:rPr lang="zh-CN" altLang="en-US" sz="1800" dirty="0">
                <a:solidFill>
                  <a:srgbClr val="969896"/>
                </a:solidFill>
              </a:rPr>
              <a:t>传统</a:t>
            </a:r>
            <a:r>
              <a:rPr lang="zh-CN" altLang="en-US" sz="1800" dirty="0" smtClean="0">
                <a:solidFill>
                  <a:srgbClr val="969896"/>
                </a:solidFill>
              </a:rPr>
              <a:t>用法</a:t>
            </a:r>
            <a:endParaRPr lang="en-US" altLang="zh-CN" sz="1800" dirty="0" smtClean="0">
              <a:solidFill>
                <a:srgbClr val="969896"/>
              </a:solidFill>
            </a:endParaRPr>
          </a:p>
          <a:p>
            <a:r>
              <a:rPr lang="zh-CN" altLang="en-US" sz="1800" dirty="0" smtClean="0"/>
              <a:t> </a:t>
            </a:r>
            <a:r>
              <a:rPr lang="en-US" altLang="zh-CN" sz="1800" dirty="0" err="1">
                <a:solidFill>
                  <a:srgbClr val="A71D5D"/>
                </a:solidFill>
              </a:rPr>
              <a:t>var</a:t>
            </a:r>
            <a:r>
              <a:rPr lang="en-US" altLang="zh-CN" sz="1800" dirty="0"/>
              <a:t> </a:t>
            </a:r>
            <a:r>
              <a:rPr lang="en-US" altLang="zh-CN" sz="1800" dirty="0">
                <a:solidFill>
                  <a:srgbClr val="795DA3"/>
                </a:solidFill>
              </a:rPr>
              <a:t>max</a:t>
            </a:r>
            <a:r>
              <a:rPr lang="en-US" altLang="zh-CN" sz="1800" dirty="0"/>
              <a:t> </a:t>
            </a:r>
            <a:r>
              <a:rPr lang="en-US" altLang="zh-CN" sz="1800" dirty="0">
                <a:solidFill>
                  <a:srgbClr val="A71D5D"/>
                </a:solidFill>
              </a:rPr>
              <a:t>=</a:t>
            </a:r>
            <a:r>
              <a:rPr lang="en-US" altLang="zh-CN" sz="1800" dirty="0"/>
              <a:t> a </a:t>
            </a:r>
            <a:r>
              <a:rPr lang="en-US" altLang="zh-CN" sz="1800" dirty="0">
                <a:solidFill>
                  <a:srgbClr val="A71D5D"/>
                </a:solidFill>
              </a:rPr>
              <a:t>if</a:t>
            </a:r>
            <a:r>
              <a:rPr lang="en-US" altLang="zh-CN" sz="1800" dirty="0"/>
              <a:t> (a </a:t>
            </a:r>
            <a:r>
              <a:rPr lang="en-US" altLang="zh-CN" sz="1800" dirty="0">
                <a:solidFill>
                  <a:srgbClr val="A71D5D"/>
                </a:solidFill>
              </a:rPr>
              <a:t>&lt;</a:t>
            </a:r>
            <a:r>
              <a:rPr lang="en-US" altLang="zh-CN" sz="1800" dirty="0"/>
              <a:t> b) max </a:t>
            </a:r>
            <a:r>
              <a:rPr lang="en-US" altLang="zh-CN" sz="1800" dirty="0">
                <a:solidFill>
                  <a:srgbClr val="A71D5D"/>
                </a:solidFill>
              </a:rPr>
              <a:t>=</a:t>
            </a:r>
            <a:r>
              <a:rPr lang="en-US" altLang="zh-CN" sz="1800" dirty="0"/>
              <a:t> </a:t>
            </a:r>
            <a:r>
              <a:rPr lang="en-US" altLang="zh-CN" sz="1800" dirty="0" smtClean="0"/>
              <a:t>b</a:t>
            </a:r>
          </a:p>
          <a:p>
            <a:r>
              <a:rPr lang="en-US" altLang="zh-CN" sz="1800" dirty="0" smtClean="0"/>
              <a:t> </a:t>
            </a:r>
            <a:r>
              <a:rPr lang="en-US" altLang="zh-CN" sz="1800" dirty="0">
                <a:solidFill>
                  <a:srgbClr val="969896"/>
                </a:solidFill>
              </a:rPr>
              <a:t>//</a:t>
            </a:r>
            <a:r>
              <a:rPr lang="zh-CN" altLang="en-US" sz="1800" dirty="0">
                <a:solidFill>
                  <a:srgbClr val="969896"/>
                </a:solidFill>
              </a:rPr>
              <a:t>带 </a:t>
            </a:r>
            <a:r>
              <a:rPr lang="en-US" altLang="zh-CN" sz="1800" dirty="0">
                <a:solidFill>
                  <a:srgbClr val="969896"/>
                </a:solidFill>
              </a:rPr>
              <a:t>else </a:t>
            </a:r>
            <a:endParaRPr lang="en-US" altLang="zh-CN" sz="1800" dirty="0" smtClean="0">
              <a:solidFill>
                <a:srgbClr val="969896"/>
              </a:solidFill>
            </a:endParaRPr>
          </a:p>
          <a:p>
            <a:r>
              <a:rPr lang="en-US" altLang="zh-CN" sz="1800" dirty="0" err="1" smtClean="0">
                <a:solidFill>
                  <a:srgbClr val="A71D5D"/>
                </a:solidFill>
              </a:rPr>
              <a:t>var</a:t>
            </a:r>
            <a:r>
              <a:rPr lang="en-US" altLang="zh-CN" sz="1800" dirty="0" smtClean="0"/>
              <a:t> </a:t>
            </a:r>
            <a:r>
              <a:rPr lang="en-US" altLang="zh-CN" sz="1800" dirty="0">
                <a:solidFill>
                  <a:srgbClr val="795DA3"/>
                </a:solidFill>
              </a:rPr>
              <a:t>max</a:t>
            </a:r>
            <a:r>
              <a:rPr lang="en-US" altLang="zh-CN" sz="1800" dirty="0">
                <a:solidFill>
                  <a:srgbClr val="A71D5D"/>
                </a:solidFill>
              </a:rPr>
              <a:t>:</a:t>
            </a:r>
            <a:r>
              <a:rPr lang="en-US" altLang="zh-CN" sz="1800" dirty="0"/>
              <a:t> </a:t>
            </a:r>
            <a:r>
              <a:rPr lang="en-US" altLang="zh-CN" sz="1800" dirty="0" err="1">
                <a:solidFill>
                  <a:srgbClr val="A71D5D"/>
                </a:solidFill>
              </a:rPr>
              <a:t>Int</a:t>
            </a:r>
            <a:r>
              <a:rPr lang="en-US" altLang="zh-CN" sz="1800" dirty="0"/>
              <a:t> </a:t>
            </a:r>
            <a:r>
              <a:rPr lang="en-US" altLang="zh-CN" sz="1800" dirty="0">
                <a:solidFill>
                  <a:srgbClr val="A71D5D"/>
                </a:solidFill>
              </a:rPr>
              <a:t>if</a:t>
            </a:r>
            <a:r>
              <a:rPr lang="en-US" altLang="zh-CN" sz="1800" dirty="0"/>
              <a:t> (a </a:t>
            </a:r>
            <a:r>
              <a:rPr lang="en-US" altLang="zh-CN" sz="1800" dirty="0">
                <a:solidFill>
                  <a:srgbClr val="A71D5D"/>
                </a:solidFill>
              </a:rPr>
              <a:t>&gt;</a:t>
            </a:r>
            <a:r>
              <a:rPr lang="en-US" altLang="zh-CN" sz="1800" dirty="0"/>
              <a:t> b) max </a:t>
            </a:r>
            <a:r>
              <a:rPr lang="en-US" altLang="zh-CN" sz="1800" dirty="0">
                <a:solidFill>
                  <a:srgbClr val="A71D5D"/>
                </a:solidFill>
              </a:rPr>
              <a:t>=</a:t>
            </a:r>
            <a:r>
              <a:rPr lang="en-US" altLang="zh-CN" sz="1800" dirty="0"/>
              <a:t> a </a:t>
            </a:r>
            <a:r>
              <a:rPr lang="en-US" altLang="zh-CN" sz="1800" dirty="0">
                <a:solidFill>
                  <a:srgbClr val="A71D5D"/>
                </a:solidFill>
              </a:rPr>
              <a:t>else</a:t>
            </a:r>
            <a:r>
              <a:rPr lang="en-US" altLang="zh-CN" sz="1800" dirty="0"/>
              <a:t> max </a:t>
            </a:r>
            <a:r>
              <a:rPr lang="en-US" altLang="zh-CN" sz="1800" dirty="0">
                <a:solidFill>
                  <a:srgbClr val="A71D5D"/>
                </a:solidFill>
              </a:rPr>
              <a:t>=</a:t>
            </a:r>
            <a:r>
              <a:rPr lang="en-US" altLang="zh-CN" sz="1800" dirty="0"/>
              <a:t> </a:t>
            </a:r>
            <a:r>
              <a:rPr lang="en-US" altLang="zh-CN" sz="1800" dirty="0" smtClean="0"/>
              <a:t>b</a:t>
            </a:r>
          </a:p>
          <a:p>
            <a:r>
              <a:rPr lang="en-US" altLang="zh-CN" sz="1800" dirty="0" smtClean="0"/>
              <a:t> </a:t>
            </a:r>
            <a:r>
              <a:rPr lang="en-US" altLang="zh-CN" sz="1800" dirty="0">
                <a:solidFill>
                  <a:srgbClr val="969896"/>
                </a:solidFill>
              </a:rPr>
              <a:t>//</a:t>
            </a:r>
            <a:r>
              <a:rPr lang="zh-CN" altLang="en-US" sz="1800" dirty="0">
                <a:solidFill>
                  <a:srgbClr val="969896"/>
                </a:solidFill>
              </a:rPr>
              <a:t>作为表达式</a:t>
            </a:r>
            <a:r>
              <a:rPr lang="zh-CN" altLang="en-US" sz="1800" dirty="0"/>
              <a:t> </a:t>
            </a:r>
            <a:endParaRPr lang="en-US" altLang="zh-CN" sz="1800" dirty="0" smtClean="0"/>
          </a:p>
          <a:p>
            <a:r>
              <a:rPr lang="en-US" altLang="zh-CN" sz="1800" dirty="0" err="1" smtClean="0">
                <a:solidFill>
                  <a:srgbClr val="A71D5D"/>
                </a:solidFill>
              </a:rPr>
              <a:t>val</a:t>
            </a:r>
            <a:r>
              <a:rPr lang="en-US" altLang="zh-CN" sz="1800" dirty="0" smtClean="0"/>
              <a:t> </a:t>
            </a:r>
            <a:r>
              <a:rPr lang="en-US" altLang="zh-CN" sz="1800" dirty="0">
                <a:solidFill>
                  <a:srgbClr val="795DA3"/>
                </a:solidFill>
              </a:rPr>
              <a:t>max</a:t>
            </a:r>
            <a:r>
              <a:rPr lang="en-US" altLang="zh-CN" sz="1800" dirty="0"/>
              <a:t> </a:t>
            </a:r>
            <a:r>
              <a:rPr lang="en-US" altLang="zh-CN" sz="1800" dirty="0">
                <a:solidFill>
                  <a:srgbClr val="A71D5D"/>
                </a:solidFill>
              </a:rPr>
              <a:t>=</a:t>
            </a:r>
            <a:r>
              <a:rPr lang="en-US" altLang="zh-CN" sz="1800" dirty="0"/>
              <a:t> </a:t>
            </a:r>
            <a:r>
              <a:rPr lang="en-US" altLang="zh-CN" sz="1800" dirty="0">
                <a:solidFill>
                  <a:srgbClr val="A71D5D"/>
                </a:solidFill>
              </a:rPr>
              <a:t>if</a:t>
            </a:r>
            <a:r>
              <a:rPr lang="en-US" altLang="zh-CN" sz="1800" dirty="0"/>
              <a:t> (a </a:t>
            </a:r>
            <a:r>
              <a:rPr lang="en-US" altLang="zh-CN" sz="1800" dirty="0">
                <a:solidFill>
                  <a:srgbClr val="A71D5D"/>
                </a:solidFill>
              </a:rPr>
              <a:t>&gt;</a:t>
            </a:r>
            <a:r>
              <a:rPr lang="en-US" altLang="zh-CN" sz="1800" dirty="0"/>
              <a:t> b) a </a:t>
            </a:r>
            <a:r>
              <a:rPr lang="en-US" altLang="zh-CN" sz="1800" dirty="0">
                <a:solidFill>
                  <a:srgbClr val="A71D5D"/>
                </a:solidFill>
              </a:rPr>
              <a:t>else</a:t>
            </a:r>
            <a:r>
              <a:rPr lang="en-US" altLang="zh-CN" sz="1800" dirty="0"/>
              <a:t> </a:t>
            </a:r>
            <a:r>
              <a:rPr lang="en-US" altLang="zh-CN" sz="1800" dirty="0" smtClean="0"/>
              <a:t>b</a:t>
            </a:r>
          </a:p>
          <a:p>
            <a:endParaRPr lang="en-US" altLang="zh-CN" sz="1800" dirty="0"/>
          </a:p>
          <a:p>
            <a:r>
              <a:rPr lang="en-US" altLang="zh-CN" sz="1800" dirty="0" err="1">
                <a:solidFill>
                  <a:srgbClr val="CC7832"/>
                </a:solidFill>
              </a:rPr>
              <a:t>val</a:t>
            </a:r>
            <a:r>
              <a:rPr lang="en-US" altLang="zh-CN" sz="1800" dirty="0">
                <a:solidFill>
                  <a:srgbClr val="CC7832"/>
                </a:solidFill>
              </a:rPr>
              <a:t> </a:t>
            </a:r>
            <a:r>
              <a:rPr lang="en-US" altLang="zh-CN" sz="1800" dirty="0" err="1"/>
              <a:t>hasPrefix</a:t>
            </a:r>
            <a:r>
              <a:rPr lang="en-US" altLang="zh-CN" sz="1800" dirty="0"/>
              <a:t> = </a:t>
            </a:r>
            <a:r>
              <a:rPr lang="en-US" altLang="zh-CN" sz="1800" dirty="0">
                <a:solidFill>
                  <a:srgbClr val="CC7832"/>
                </a:solidFill>
              </a:rPr>
              <a:t>when </a:t>
            </a:r>
            <a:r>
              <a:rPr lang="en-US" altLang="zh-CN" sz="1800" dirty="0"/>
              <a:t>(x) {</a:t>
            </a:r>
            <a:br>
              <a:rPr lang="en-US" altLang="zh-CN" sz="1800" dirty="0"/>
            </a:br>
            <a:r>
              <a:rPr lang="en-US" altLang="zh-CN" sz="1800" dirty="0"/>
              <a:t>    </a:t>
            </a:r>
            <a:r>
              <a:rPr lang="en-US" altLang="zh-CN" sz="1800" dirty="0">
                <a:solidFill>
                  <a:srgbClr val="CC7832"/>
                </a:solidFill>
              </a:rPr>
              <a:t>is </a:t>
            </a:r>
            <a:r>
              <a:rPr lang="en-US" altLang="zh-CN" sz="1800" dirty="0"/>
              <a:t>String -&gt; </a:t>
            </a:r>
            <a:r>
              <a:rPr lang="en-US" altLang="zh-CN" sz="1800" dirty="0" err="1"/>
              <a:t>x.startsWith</a:t>
            </a:r>
            <a:r>
              <a:rPr lang="en-US" altLang="zh-CN" sz="1800" dirty="0"/>
              <a:t>(</a:t>
            </a:r>
            <a:r>
              <a:rPr lang="en-US" altLang="zh-CN" sz="1800" dirty="0">
                <a:solidFill>
                  <a:srgbClr val="6A8759"/>
                </a:solidFill>
              </a:rPr>
              <a:t>"prefix"</a:t>
            </a:r>
            <a:r>
              <a:rPr lang="en-US" altLang="zh-CN" sz="1800" dirty="0"/>
              <a:t>)</a:t>
            </a:r>
            <a:br>
              <a:rPr lang="en-US" altLang="zh-CN" sz="1800" dirty="0"/>
            </a:br>
            <a:r>
              <a:rPr lang="en-US" altLang="zh-CN" sz="1800" dirty="0"/>
              <a:t>    </a:t>
            </a:r>
            <a:r>
              <a:rPr lang="en-US" altLang="zh-CN" sz="1800" dirty="0">
                <a:solidFill>
                  <a:srgbClr val="CC7832"/>
                </a:solidFill>
              </a:rPr>
              <a:t>else </a:t>
            </a:r>
            <a:r>
              <a:rPr lang="en-US" altLang="zh-CN" sz="1800" dirty="0"/>
              <a:t>-&gt; </a:t>
            </a:r>
            <a:r>
              <a:rPr lang="en-US" altLang="zh-CN" sz="1800" dirty="0">
                <a:solidFill>
                  <a:srgbClr val="CC7832"/>
                </a:solidFill>
              </a:rPr>
              <a:t>false</a:t>
            </a:r>
            <a:br>
              <a:rPr lang="en-US" altLang="zh-CN" sz="1800" dirty="0">
                <a:solidFill>
                  <a:srgbClr val="CC7832"/>
                </a:solidFill>
              </a:rPr>
            </a:br>
            <a:r>
              <a:rPr lang="en-US" altLang="zh-CN" sz="1800" dirty="0" smtClean="0"/>
              <a:t>}</a:t>
            </a:r>
          </a:p>
          <a:p>
            <a:endParaRPr lang="en-US" altLang="zh-CN" sz="1800" dirty="0"/>
          </a:p>
          <a:p>
            <a:r>
              <a:rPr lang="en-US" altLang="zh-CN" sz="1800" dirty="0" smtClean="0"/>
              <a:t>If </a:t>
            </a:r>
            <a:r>
              <a:rPr lang="zh-CN" altLang="en-US" sz="1800" dirty="0" smtClean="0"/>
              <a:t>和</a:t>
            </a:r>
            <a:r>
              <a:rPr lang="en-US" altLang="zh-CN" sz="1800" dirty="0" smtClean="0"/>
              <a:t>when</a:t>
            </a:r>
            <a:r>
              <a:rPr lang="zh-CN" altLang="en-US" sz="1800" dirty="0" smtClean="0"/>
              <a:t>都可以直接作为表达式返回值赋值给指定的参数或变量</a:t>
            </a:r>
            <a:endParaRPr lang="en-US" altLang="zh-CN" sz="1800" dirty="0" smtClean="0"/>
          </a:p>
          <a:p>
            <a:endParaRPr lang="zh-CN" altLang="en-US" sz="1800" dirty="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4186808" cy="346050"/>
          </a:xfrm>
        </p:spPr>
        <p:txBody>
          <a:bodyPr>
            <a:normAutofit fontScale="90000"/>
          </a:bodyPr>
          <a:lstStyle/>
          <a:p>
            <a:pPr algn="l"/>
            <a:r>
              <a:rPr lang="en-US" altLang="zh-CN" sz="2800" dirty="0" smtClean="0"/>
              <a:t>3</a:t>
            </a:r>
            <a:r>
              <a:rPr lang="zh-CN" altLang="en-US" sz="2800" dirty="0" smtClean="0"/>
              <a:t>循环</a:t>
            </a:r>
            <a:endParaRPr lang="zh-CN" altLang="en-US" sz="2800" dirty="0"/>
          </a:p>
        </p:txBody>
      </p:sp>
      <p:sp>
        <p:nvSpPr>
          <p:cNvPr id="3" name="内容占位符 2"/>
          <p:cNvSpPr>
            <a:spLocks noGrp="1"/>
          </p:cNvSpPr>
          <p:nvPr>
            <p:ph idx="1"/>
          </p:nvPr>
        </p:nvSpPr>
        <p:spPr>
          <a:xfrm>
            <a:off x="457200" y="764704"/>
            <a:ext cx="8229600" cy="5688632"/>
          </a:xfrm>
        </p:spPr>
        <p:txBody>
          <a:bodyPr>
            <a:noAutofit/>
          </a:bodyPr>
          <a:lstStyle/>
          <a:p>
            <a:r>
              <a:rPr lang="en-US" altLang="zh-CN" sz="1600" dirty="0" err="1">
                <a:solidFill>
                  <a:srgbClr val="CC7832"/>
                </a:solidFill>
              </a:rPr>
              <a:t>val</a:t>
            </a:r>
            <a:r>
              <a:rPr lang="en-US" altLang="zh-CN" sz="1600" dirty="0">
                <a:solidFill>
                  <a:srgbClr val="CC7832"/>
                </a:solidFill>
              </a:rPr>
              <a:t> </a:t>
            </a:r>
            <a:r>
              <a:rPr lang="en-US" altLang="zh-CN" sz="1600" dirty="0"/>
              <a:t>list = </a:t>
            </a:r>
            <a:r>
              <a:rPr lang="en-US" altLang="zh-CN" sz="1600" i="1" dirty="0" err="1"/>
              <a:t>arrayListOf</a:t>
            </a:r>
            <a:r>
              <a:rPr lang="en-US" altLang="zh-CN" sz="1600" dirty="0"/>
              <a:t>(</a:t>
            </a:r>
            <a:r>
              <a:rPr lang="en-US" altLang="zh-CN" sz="1600" dirty="0">
                <a:solidFill>
                  <a:srgbClr val="6A8759"/>
                </a:solidFill>
              </a:rPr>
              <a:t>"aa"</a:t>
            </a:r>
            <a:r>
              <a:rPr lang="en-US" altLang="zh-CN" sz="1600" dirty="0">
                <a:solidFill>
                  <a:srgbClr val="CC7832"/>
                </a:solidFill>
              </a:rPr>
              <a:t>, </a:t>
            </a:r>
            <a:r>
              <a:rPr lang="en-US" altLang="zh-CN" sz="1600" dirty="0">
                <a:solidFill>
                  <a:srgbClr val="6A8759"/>
                </a:solidFill>
              </a:rPr>
              <a:t>"bb"</a:t>
            </a:r>
            <a:r>
              <a:rPr lang="en-US" altLang="zh-CN" sz="1600" dirty="0">
                <a:solidFill>
                  <a:srgbClr val="CC7832"/>
                </a:solidFill>
              </a:rPr>
              <a:t>, </a:t>
            </a:r>
            <a:r>
              <a:rPr lang="en-US" altLang="zh-CN" sz="1600" dirty="0">
                <a:solidFill>
                  <a:srgbClr val="6A8759"/>
                </a:solidFill>
              </a:rPr>
              <a:t>"cc"</a:t>
            </a:r>
            <a:r>
              <a:rPr lang="en-US" altLang="zh-CN" sz="1600" dirty="0"/>
              <a:t>)</a:t>
            </a:r>
            <a:br>
              <a:rPr lang="en-US" altLang="zh-CN" sz="1600" dirty="0"/>
            </a:br>
            <a:r>
              <a:rPr lang="en-US" altLang="zh-CN" sz="1600" dirty="0">
                <a:solidFill>
                  <a:srgbClr val="CC7832"/>
                </a:solidFill>
              </a:rPr>
              <a:t>for </a:t>
            </a:r>
            <a:r>
              <a:rPr lang="en-US" altLang="zh-CN" sz="1600" dirty="0"/>
              <a:t>(</a:t>
            </a:r>
            <a:r>
              <a:rPr lang="en-US" altLang="zh-CN" sz="1600" dirty="0" err="1"/>
              <a:t>i</a:t>
            </a:r>
            <a:r>
              <a:rPr lang="en-US" altLang="zh-CN" sz="1600" dirty="0"/>
              <a:t> </a:t>
            </a:r>
            <a:r>
              <a:rPr lang="en-US" altLang="zh-CN" sz="1600" dirty="0">
                <a:solidFill>
                  <a:srgbClr val="CC7832"/>
                </a:solidFill>
              </a:rPr>
              <a:t>in </a:t>
            </a:r>
            <a:r>
              <a:rPr lang="en-US" altLang="zh-CN" sz="1600" dirty="0" err="1"/>
              <a:t>list.</a:t>
            </a:r>
            <a:r>
              <a:rPr lang="en-US" altLang="zh-CN" sz="1600" i="1" dirty="0" err="1">
                <a:solidFill>
                  <a:srgbClr val="9876AA"/>
                </a:solidFill>
              </a:rPr>
              <a:t>indices</a:t>
            </a:r>
            <a:r>
              <a:rPr lang="en-US" altLang="zh-CN" sz="1600" dirty="0" smtClean="0"/>
              <a:t>) {</a:t>
            </a:r>
            <a:br>
              <a:rPr lang="en-US" altLang="zh-CN" sz="1600" dirty="0" smtClean="0"/>
            </a:br>
            <a:r>
              <a:rPr lang="en-US" altLang="zh-CN" sz="1600" dirty="0" smtClean="0">
                <a:solidFill>
                  <a:srgbClr val="CC7832"/>
                </a:solidFill>
              </a:rPr>
              <a:t>for </a:t>
            </a:r>
            <a:r>
              <a:rPr lang="en-US" altLang="zh-CN" sz="1600" dirty="0"/>
              <a:t>(</a:t>
            </a:r>
            <a:r>
              <a:rPr lang="en-US" altLang="zh-CN" sz="1600" dirty="0" err="1"/>
              <a:t>i</a:t>
            </a:r>
            <a:r>
              <a:rPr lang="en-US" altLang="zh-CN" sz="1600" dirty="0"/>
              <a:t> </a:t>
            </a:r>
            <a:r>
              <a:rPr lang="en-US" altLang="zh-CN" sz="1600" dirty="0">
                <a:solidFill>
                  <a:srgbClr val="CC7832"/>
                </a:solidFill>
              </a:rPr>
              <a:t>in </a:t>
            </a:r>
            <a:r>
              <a:rPr lang="en-US" altLang="zh-CN" sz="1600" dirty="0">
                <a:solidFill>
                  <a:srgbClr val="6897BB"/>
                </a:solidFill>
              </a:rPr>
              <a:t>2</a:t>
            </a:r>
            <a:r>
              <a:rPr lang="en-US" altLang="zh-CN" sz="1600" dirty="0"/>
              <a:t>..list.</a:t>
            </a:r>
            <a:r>
              <a:rPr lang="en-US" altLang="zh-CN" sz="1600" dirty="0">
                <a:solidFill>
                  <a:srgbClr val="9876AA"/>
                </a:solidFill>
              </a:rPr>
              <a:t>size</a:t>
            </a:r>
            <a:r>
              <a:rPr lang="en-US" altLang="zh-CN" sz="1600" dirty="0"/>
              <a:t>-</a:t>
            </a:r>
            <a:r>
              <a:rPr lang="en-US" altLang="zh-CN" sz="1600" dirty="0">
                <a:solidFill>
                  <a:srgbClr val="6897BB"/>
                </a:solidFill>
              </a:rPr>
              <a:t>1</a:t>
            </a:r>
            <a:r>
              <a:rPr lang="en-US" altLang="zh-CN" sz="1600" dirty="0"/>
              <a:t>) </a:t>
            </a:r>
            <a:r>
              <a:rPr lang="en-US" altLang="zh-CN" sz="1600" dirty="0" smtClean="0"/>
              <a:t>{</a:t>
            </a:r>
            <a:r>
              <a:rPr lang="en-US" altLang="zh-CN" sz="1600" dirty="0"/>
              <a:t/>
            </a:r>
            <a:br>
              <a:rPr lang="en-US" altLang="zh-CN" sz="1600" dirty="0"/>
            </a:br>
            <a:r>
              <a:rPr lang="en-US" altLang="zh-CN" sz="1600" dirty="0">
                <a:solidFill>
                  <a:srgbClr val="CC7832"/>
                </a:solidFill>
              </a:rPr>
              <a:t>for </a:t>
            </a:r>
            <a:r>
              <a:rPr lang="en-US" altLang="zh-CN" sz="1600" dirty="0"/>
              <a:t>(</a:t>
            </a:r>
            <a:r>
              <a:rPr lang="en-US" altLang="zh-CN" sz="1600" dirty="0" err="1"/>
              <a:t>i</a:t>
            </a:r>
            <a:r>
              <a:rPr lang="en-US" altLang="zh-CN" sz="1600" dirty="0"/>
              <a:t> </a:t>
            </a:r>
            <a:r>
              <a:rPr lang="en-US" altLang="zh-CN" sz="1600" dirty="0">
                <a:solidFill>
                  <a:srgbClr val="CC7832"/>
                </a:solidFill>
              </a:rPr>
              <a:t>in </a:t>
            </a:r>
            <a:r>
              <a:rPr lang="en-US" altLang="zh-CN" sz="1600" dirty="0" err="1"/>
              <a:t>list.</a:t>
            </a:r>
            <a:r>
              <a:rPr lang="en-US" altLang="zh-CN" sz="1600" dirty="0" err="1">
                <a:solidFill>
                  <a:srgbClr val="9876AA"/>
                </a:solidFill>
              </a:rPr>
              <a:t>size</a:t>
            </a:r>
            <a:r>
              <a:rPr lang="en-US" altLang="zh-CN" sz="1600" dirty="0">
                <a:solidFill>
                  <a:srgbClr val="9876AA"/>
                </a:solidFill>
              </a:rPr>
              <a:t> </a:t>
            </a:r>
            <a:r>
              <a:rPr lang="en-US" altLang="zh-CN" sz="1600" dirty="0"/>
              <a:t>- </a:t>
            </a:r>
            <a:r>
              <a:rPr lang="en-US" altLang="zh-CN" sz="1600" dirty="0">
                <a:solidFill>
                  <a:srgbClr val="6897BB"/>
                </a:solidFill>
              </a:rPr>
              <a:t>1 </a:t>
            </a:r>
            <a:r>
              <a:rPr lang="en-US" altLang="zh-CN" sz="1600" i="1" dirty="0" err="1">
                <a:solidFill>
                  <a:srgbClr val="FFC66D"/>
                </a:solidFill>
              </a:rPr>
              <a:t>downTo</a:t>
            </a:r>
            <a:r>
              <a:rPr lang="en-US" altLang="zh-CN" sz="1600" i="1" dirty="0">
                <a:solidFill>
                  <a:srgbClr val="FFC66D"/>
                </a:solidFill>
              </a:rPr>
              <a:t> </a:t>
            </a:r>
            <a:r>
              <a:rPr lang="en-US" altLang="zh-CN" sz="1600" dirty="0">
                <a:solidFill>
                  <a:srgbClr val="6897BB"/>
                </a:solidFill>
              </a:rPr>
              <a:t>0</a:t>
            </a:r>
            <a:r>
              <a:rPr lang="en-US" altLang="zh-CN" sz="1600" dirty="0"/>
              <a:t>) </a:t>
            </a:r>
            <a:r>
              <a:rPr lang="en-US" altLang="zh-CN" sz="1600" dirty="0" smtClean="0"/>
              <a:t>{</a:t>
            </a:r>
            <a:br>
              <a:rPr lang="en-US" altLang="zh-CN" sz="1600" dirty="0" smtClean="0"/>
            </a:br>
            <a:r>
              <a:rPr lang="en-US" altLang="zh-CN" sz="1600" dirty="0" smtClean="0"/>
              <a:t>    </a:t>
            </a:r>
            <a:r>
              <a:rPr lang="en-US" altLang="zh-CN" sz="1600" i="1" dirty="0" smtClean="0"/>
              <a:t>print</a:t>
            </a:r>
            <a:r>
              <a:rPr lang="en-US" altLang="zh-CN" sz="1600" dirty="0" smtClean="0"/>
              <a:t>(list[</a:t>
            </a:r>
            <a:r>
              <a:rPr lang="en-US" altLang="zh-CN" sz="1600" dirty="0" err="1" smtClean="0"/>
              <a:t>i</a:t>
            </a:r>
            <a:r>
              <a:rPr lang="en-US" altLang="zh-CN" sz="1600" dirty="0" smtClean="0"/>
              <a:t>])</a:t>
            </a:r>
            <a:br>
              <a:rPr lang="en-US" altLang="zh-CN" sz="1600" dirty="0" smtClean="0"/>
            </a:br>
            <a:r>
              <a:rPr lang="en-US" altLang="zh-CN" sz="1600" dirty="0" smtClean="0"/>
              <a:t>}</a:t>
            </a:r>
            <a:r>
              <a:rPr lang="en-US" altLang="zh-CN" sz="1600" dirty="0"/>
              <a:t/>
            </a:r>
            <a:br>
              <a:rPr lang="en-US" altLang="zh-CN" sz="1600" dirty="0"/>
            </a:br>
            <a:r>
              <a:rPr lang="en-US" altLang="zh-CN" sz="1600" dirty="0">
                <a:solidFill>
                  <a:srgbClr val="808080"/>
                </a:solidFill>
              </a:rPr>
              <a:t>//</a:t>
            </a:r>
            <a:r>
              <a:rPr lang="zh-CN" altLang="en-US" sz="1600" dirty="0">
                <a:solidFill>
                  <a:srgbClr val="808080"/>
                </a:solidFill>
                <a:latin typeface="宋体"/>
              </a:rPr>
              <a:t>操作列表内的对象</a:t>
            </a:r>
            <a:br>
              <a:rPr lang="zh-CN" altLang="en-US" sz="1600" dirty="0">
                <a:solidFill>
                  <a:srgbClr val="808080"/>
                </a:solidFill>
                <a:latin typeface="宋体"/>
              </a:rPr>
            </a:br>
            <a:r>
              <a:rPr lang="en-US" altLang="zh-CN" sz="1600" dirty="0">
                <a:solidFill>
                  <a:srgbClr val="CC7832"/>
                </a:solidFill>
              </a:rPr>
              <a:t>for </a:t>
            </a:r>
            <a:r>
              <a:rPr lang="en-US" altLang="zh-CN" sz="1600" dirty="0"/>
              <a:t>(item </a:t>
            </a:r>
            <a:r>
              <a:rPr lang="en-US" altLang="zh-CN" sz="1600" dirty="0">
                <a:solidFill>
                  <a:srgbClr val="CC7832"/>
                </a:solidFill>
              </a:rPr>
              <a:t>in </a:t>
            </a:r>
            <a:r>
              <a:rPr lang="en-US" altLang="zh-CN" sz="1600" dirty="0"/>
              <a:t>list) {</a:t>
            </a:r>
            <a:br>
              <a:rPr lang="en-US" altLang="zh-CN" sz="1600" dirty="0"/>
            </a:br>
            <a:r>
              <a:rPr lang="en-US" altLang="zh-CN" sz="1600" dirty="0"/>
              <a:t>    </a:t>
            </a:r>
            <a:r>
              <a:rPr lang="en-US" altLang="zh-CN" sz="1600" i="1" dirty="0"/>
              <a:t>print</a:t>
            </a:r>
            <a:r>
              <a:rPr lang="en-US" altLang="zh-CN" sz="1600" dirty="0"/>
              <a:t>(item)</a:t>
            </a:r>
            <a:br>
              <a:rPr lang="en-US" altLang="zh-CN" sz="1600" dirty="0"/>
            </a:br>
            <a:r>
              <a:rPr lang="en-US" altLang="zh-CN" sz="1600" dirty="0"/>
              <a:t>}</a:t>
            </a:r>
            <a:br>
              <a:rPr lang="en-US" altLang="zh-CN" sz="1600" dirty="0"/>
            </a:br>
            <a:r>
              <a:rPr lang="en-US" altLang="zh-CN" sz="1600" dirty="0">
                <a:solidFill>
                  <a:srgbClr val="808080"/>
                </a:solidFill>
              </a:rPr>
              <a:t>//</a:t>
            </a:r>
            <a:r>
              <a:rPr lang="zh-CN" altLang="en-US" sz="1600" dirty="0">
                <a:solidFill>
                  <a:srgbClr val="808080"/>
                </a:solidFill>
                <a:latin typeface="宋体"/>
              </a:rPr>
              <a:t>加强版</a:t>
            </a:r>
            <a:br>
              <a:rPr lang="zh-CN" altLang="en-US" sz="1600" dirty="0">
                <a:solidFill>
                  <a:srgbClr val="808080"/>
                </a:solidFill>
                <a:latin typeface="宋体"/>
              </a:rPr>
            </a:br>
            <a:r>
              <a:rPr lang="en-US" altLang="zh-CN" sz="1600" dirty="0">
                <a:solidFill>
                  <a:srgbClr val="CC7832"/>
                </a:solidFill>
              </a:rPr>
              <a:t>for</a:t>
            </a:r>
            <a:r>
              <a:rPr lang="en-US" altLang="zh-CN" sz="1600" dirty="0"/>
              <a:t>((</a:t>
            </a:r>
            <a:r>
              <a:rPr lang="en-US" altLang="zh-CN" sz="1600" dirty="0" err="1"/>
              <a:t>i</a:t>
            </a:r>
            <a:r>
              <a:rPr lang="en-US" altLang="zh-CN" sz="1600" dirty="0">
                <a:solidFill>
                  <a:srgbClr val="CC7832"/>
                </a:solidFill>
              </a:rPr>
              <a:t>, </a:t>
            </a:r>
            <a:r>
              <a:rPr lang="en-US" altLang="zh-CN" sz="1600" dirty="0"/>
              <a:t>item) </a:t>
            </a:r>
            <a:r>
              <a:rPr lang="en-US" altLang="zh-CN" sz="1600" dirty="0">
                <a:solidFill>
                  <a:srgbClr val="CC7832"/>
                </a:solidFill>
              </a:rPr>
              <a:t>in </a:t>
            </a:r>
            <a:r>
              <a:rPr lang="en-US" altLang="zh-CN" sz="1600" dirty="0" err="1"/>
              <a:t>list.</a:t>
            </a:r>
            <a:r>
              <a:rPr lang="en-US" altLang="zh-CN" sz="1600" i="1" dirty="0" err="1">
                <a:solidFill>
                  <a:srgbClr val="FFC66D"/>
                </a:solidFill>
              </a:rPr>
              <a:t>withIndex</a:t>
            </a:r>
            <a:r>
              <a:rPr lang="en-US" altLang="zh-CN" sz="1600" dirty="0"/>
              <a:t>()) {</a:t>
            </a:r>
            <a:br>
              <a:rPr lang="en-US" altLang="zh-CN" sz="1600" dirty="0"/>
            </a:br>
            <a:r>
              <a:rPr lang="en-US" altLang="zh-CN" sz="1600" dirty="0"/>
              <a:t>    </a:t>
            </a:r>
            <a:r>
              <a:rPr lang="en-US" altLang="zh-CN" sz="1600" i="1" dirty="0"/>
              <a:t>print</a:t>
            </a:r>
            <a:r>
              <a:rPr lang="en-US" altLang="zh-CN" sz="1600" dirty="0"/>
              <a:t>(list[</a:t>
            </a:r>
            <a:r>
              <a:rPr lang="en-US" altLang="zh-CN" sz="1600" dirty="0" err="1"/>
              <a:t>i</a:t>
            </a:r>
            <a:r>
              <a:rPr lang="en-US" altLang="zh-CN" sz="1600" dirty="0"/>
              <a:t>])</a:t>
            </a:r>
            <a:br>
              <a:rPr lang="en-US" altLang="zh-CN" sz="1600" dirty="0"/>
            </a:br>
            <a:r>
              <a:rPr lang="en-US" altLang="zh-CN" sz="1600" dirty="0"/>
              <a:t>    </a:t>
            </a:r>
            <a:r>
              <a:rPr lang="en-US" altLang="zh-CN" sz="1600" i="1" dirty="0"/>
              <a:t>print</a:t>
            </a:r>
            <a:r>
              <a:rPr lang="en-US" altLang="zh-CN" sz="1600" dirty="0"/>
              <a:t>(item)</a:t>
            </a:r>
            <a:br>
              <a:rPr lang="en-US" altLang="zh-CN" sz="1600" dirty="0"/>
            </a:br>
            <a:r>
              <a:rPr lang="en-US" altLang="zh-CN" sz="1600" dirty="0"/>
              <a:t>}</a:t>
            </a:r>
            <a:br>
              <a:rPr lang="en-US" altLang="zh-CN" sz="1600" dirty="0"/>
            </a:br>
            <a:r>
              <a:rPr lang="en-US" altLang="zh-CN" sz="1600" dirty="0">
                <a:solidFill>
                  <a:srgbClr val="808080"/>
                </a:solidFill>
              </a:rPr>
              <a:t>//</a:t>
            </a:r>
            <a:r>
              <a:rPr lang="zh-CN" altLang="en-US" sz="1600" dirty="0">
                <a:solidFill>
                  <a:srgbClr val="808080"/>
                </a:solidFill>
                <a:latin typeface="宋体"/>
              </a:rPr>
              <a:t>变种版</a:t>
            </a:r>
            <a:br>
              <a:rPr lang="zh-CN" altLang="en-US" sz="1600" dirty="0">
                <a:solidFill>
                  <a:srgbClr val="808080"/>
                </a:solidFill>
                <a:latin typeface="宋体"/>
              </a:rPr>
            </a:br>
            <a:r>
              <a:rPr lang="en-US" altLang="zh-CN" sz="1600" dirty="0" err="1"/>
              <a:t>list.</a:t>
            </a:r>
            <a:r>
              <a:rPr lang="en-US" altLang="zh-CN" sz="1600" i="1" dirty="0" err="1">
                <a:solidFill>
                  <a:srgbClr val="FFC66D"/>
                </a:solidFill>
              </a:rPr>
              <a:t>forEach</a:t>
            </a:r>
            <a:r>
              <a:rPr lang="en-US" altLang="zh-CN" sz="1600" i="1" dirty="0">
                <a:solidFill>
                  <a:srgbClr val="FFC66D"/>
                </a:solidFill>
              </a:rPr>
              <a:t> </a:t>
            </a:r>
            <a:r>
              <a:rPr lang="en-US" altLang="zh-CN" sz="1600" b="1" dirty="0"/>
              <a:t>{</a:t>
            </a:r>
            <a:br>
              <a:rPr lang="en-US" altLang="zh-CN" sz="1600" b="1" dirty="0"/>
            </a:br>
            <a:r>
              <a:rPr lang="en-US" altLang="zh-CN" sz="1600" b="1" dirty="0"/>
              <a:t>    </a:t>
            </a:r>
            <a:r>
              <a:rPr lang="en-US" altLang="zh-CN" sz="1600" i="1" dirty="0"/>
              <a:t>print</a:t>
            </a:r>
            <a:r>
              <a:rPr lang="en-US" altLang="zh-CN" sz="1600" dirty="0"/>
              <a:t>(</a:t>
            </a:r>
            <a:r>
              <a:rPr lang="en-US" altLang="zh-CN" sz="1600" b="1" dirty="0"/>
              <a:t>it</a:t>
            </a:r>
            <a:r>
              <a:rPr lang="en-US" altLang="zh-CN" sz="1600" dirty="0"/>
              <a:t>)</a:t>
            </a:r>
            <a:br>
              <a:rPr lang="en-US" altLang="zh-CN" sz="1600" dirty="0"/>
            </a:br>
            <a:r>
              <a:rPr lang="en-US" altLang="zh-CN" sz="1600" b="1" dirty="0"/>
              <a:t>}</a:t>
            </a:r>
            <a:br>
              <a:rPr lang="en-US" altLang="zh-CN" sz="1600" b="1" dirty="0"/>
            </a:br>
            <a:r>
              <a:rPr lang="en-US" altLang="zh-CN" sz="1600" dirty="0" err="1"/>
              <a:t>list.</a:t>
            </a:r>
            <a:r>
              <a:rPr lang="en-US" altLang="zh-CN" sz="1600" i="1" dirty="0" err="1">
                <a:solidFill>
                  <a:srgbClr val="FFC66D"/>
                </a:solidFill>
              </a:rPr>
              <a:t>forEachIndexed</a:t>
            </a:r>
            <a:r>
              <a:rPr lang="en-US" altLang="zh-CN" sz="1600" i="1" dirty="0">
                <a:solidFill>
                  <a:srgbClr val="FFC66D"/>
                </a:solidFill>
              </a:rPr>
              <a:t> </a:t>
            </a:r>
            <a:r>
              <a:rPr lang="en-US" altLang="zh-CN" sz="1600" b="1" dirty="0"/>
              <a:t>{ </a:t>
            </a:r>
            <a:r>
              <a:rPr lang="en-US" altLang="zh-CN" sz="1600" dirty="0" err="1"/>
              <a:t>i</a:t>
            </a:r>
            <a:r>
              <a:rPr lang="en-US" altLang="zh-CN" sz="1600" dirty="0">
                <a:solidFill>
                  <a:srgbClr val="CC7832"/>
                </a:solidFill>
              </a:rPr>
              <a:t>, </a:t>
            </a:r>
            <a:r>
              <a:rPr lang="en-US" altLang="zh-CN" sz="1600" dirty="0"/>
              <a:t>s </a:t>
            </a:r>
            <a:r>
              <a:rPr lang="en-US" altLang="zh-CN" sz="1600" b="1" dirty="0"/>
              <a:t>-&gt;</a:t>
            </a:r>
            <a:br>
              <a:rPr lang="en-US" altLang="zh-CN" sz="1600" b="1" dirty="0"/>
            </a:br>
            <a:r>
              <a:rPr lang="en-US" altLang="zh-CN" sz="1600" b="1" dirty="0"/>
              <a:t>    </a:t>
            </a:r>
            <a:r>
              <a:rPr lang="en-US" altLang="zh-CN" sz="1600" i="1" dirty="0"/>
              <a:t>print</a:t>
            </a:r>
            <a:r>
              <a:rPr lang="en-US" altLang="zh-CN" sz="1600" dirty="0"/>
              <a:t>(list[</a:t>
            </a:r>
            <a:r>
              <a:rPr lang="en-US" altLang="zh-CN" sz="1600" dirty="0" err="1"/>
              <a:t>i</a:t>
            </a:r>
            <a:r>
              <a:rPr lang="en-US" altLang="zh-CN" sz="1600" dirty="0"/>
              <a:t>])</a:t>
            </a:r>
            <a:br>
              <a:rPr lang="en-US" altLang="zh-CN" sz="1600" dirty="0"/>
            </a:br>
            <a:r>
              <a:rPr lang="en-US" altLang="zh-CN" sz="1600" dirty="0"/>
              <a:t>    </a:t>
            </a:r>
            <a:r>
              <a:rPr lang="en-US" altLang="zh-CN" sz="1600" i="1" dirty="0"/>
              <a:t>print</a:t>
            </a:r>
            <a:r>
              <a:rPr lang="en-US" altLang="zh-CN" sz="1600" dirty="0"/>
              <a:t>(s)</a:t>
            </a:r>
            <a:br>
              <a:rPr lang="en-US" altLang="zh-CN" sz="1600" dirty="0"/>
            </a:br>
            <a:r>
              <a:rPr lang="en-US" altLang="zh-CN" sz="1600" b="1" dirty="0"/>
              <a:t>}</a:t>
            </a:r>
            <a:endParaRPr lang="zh-CN" altLang="en-US" sz="1600" dirty="0"/>
          </a:p>
        </p:txBody>
      </p:sp>
    </p:spTree>
    <p:extLst>
      <p:ext uri="{BB962C8B-B14F-4D97-AF65-F5344CB8AC3E}">
        <p14:creationId xmlns:p14="http://schemas.microsoft.com/office/powerpoint/2010/main" val="138597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3682752" cy="346050"/>
          </a:xfrm>
        </p:spPr>
        <p:txBody>
          <a:bodyPr>
            <a:normAutofit fontScale="90000"/>
          </a:bodyPr>
          <a:lstStyle/>
          <a:p>
            <a:pPr algn="l"/>
            <a:r>
              <a:rPr lang="zh-CN" altLang="en-US" sz="2800" dirty="0" smtClean="0"/>
              <a:t>冒号</a:t>
            </a:r>
            <a:r>
              <a:rPr lang="en-US" altLang="zh-CN" sz="2800" dirty="0" smtClean="0"/>
              <a:t>:</a:t>
            </a:r>
            <a:r>
              <a:rPr lang="zh-CN" altLang="en-US" sz="2800" dirty="0" smtClean="0"/>
              <a:t>的使用</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zh-CN" altLang="en-US" sz="1800" dirty="0"/>
              <a:t>在</a:t>
            </a:r>
            <a:r>
              <a:rPr lang="en-US" altLang="zh-CN" sz="1800" dirty="0" err="1"/>
              <a:t>Kotlin</a:t>
            </a:r>
            <a:r>
              <a:rPr lang="zh-CN" altLang="en-US" sz="1800" dirty="0"/>
              <a:t>中冒号</a:t>
            </a:r>
            <a:r>
              <a:rPr lang="en-US" altLang="zh-CN" sz="1800" dirty="0"/>
              <a:t>:</a:t>
            </a:r>
            <a:r>
              <a:rPr lang="zh-CN" altLang="en-US" sz="1800" dirty="0"/>
              <a:t>用万能来称呼绝不为过。常量变量的类型声明，函数的返回值，类的继承都需要</a:t>
            </a:r>
            <a:r>
              <a:rPr lang="zh-CN" altLang="en-US" sz="1800" dirty="0" smtClean="0"/>
              <a:t>它</a:t>
            </a:r>
            <a:endParaRPr lang="en-US" altLang="zh-CN" sz="1800" dirty="0"/>
          </a:p>
          <a:p>
            <a:r>
              <a:rPr lang="en-US" altLang="zh-CN" sz="2000" dirty="0">
                <a:solidFill>
                  <a:srgbClr val="808080"/>
                </a:solidFill>
              </a:rPr>
              <a:t>//</a:t>
            </a:r>
            <a:r>
              <a:rPr lang="en-US" altLang="zh-CN" sz="2000" dirty="0" err="1">
                <a:solidFill>
                  <a:srgbClr val="808080"/>
                </a:solidFill>
              </a:rPr>
              <a:t>val</a:t>
            </a:r>
            <a:r>
              <a:rPr lang="zh-CN" altLang="en-US" sz="2000" dirty="0">
                <a:solidFill>
                  <a:srgbClr val="808080"/>
                </a:solidFill>
                <a:latin typeface="宋体"/>
              </a:rPr>
              <a:t>表示常量</a:t>
            </a:r>
            <a:r>
              <a:rPr lang="en-US" altLang="zh-CN" sz="2000" dirty="0" err="1">
                <a:solidFill>
                  <a:srgbClr val="808080"/>
                </a:solidFill>
              </a:rPr>
              <a:t>var</a:t>
            </a:r>
            <a:r>
              <a:rPr lang="zh-CN" altLang="en-US" sz="2000" dirty="0">
                <a:solidFill>
                  <a:srgbClr val="808080"/>
                </a:solidFill>
                <a:latin typeface="宋体"/>
              </a:rPr>
              <a:t>表示变量声明</a:t>
            </a:r>
            <a:br>
              <a:rPr lang="zh-CN" altLang="en-US" sz="2000" dirty="0">
                <a:solidFill>
                  <a:srgbClr val="808080"/>
                </a:solidFill>
                <a:latin typeface="宋体"/>
              </a:rPr>
            </a:br>
            <a:r>
              <a:rPr lang="en-US" altLang="zh-CN" sz="2000" dirty="0" err="1">
                <a:solidFill>
                  <a:srgbClr val="CC7832"/>
                </a:solidFill>
              </a:rPr>
              <a:t>val</a:t>
            </a:r>
            <a:r>
              <a:rPr lang="en-US" altLang="zh-CN" sz="2000" dirty="0">
                <a:solidFill>
                  <a:srgbClr val="CC7832"/>
                </a:solidFill>
              </a:rPr>
              <a:t> </a:t>
            </a:r>
            <a:r>
              <a:rPr lang="en-US" altLang="zh-CN" sz="2000" dirty="0"/>
              <a:t>name: String = </a:t>
            </a:r>
            <a:r>
              <a:rPr lang="en-US" altLang="zh-CN" sz="2000" dirty="0">
                <a:solidFill>
                  <a:srgbClr val="6A8759"/>
                </a:solidFill>
              </a:rPr>
              <a:t>"tutu"</a:t>
            </a:r>
            <a:br>
              <a:rPr lang="en-US" altLang="zh-CN" sz="2000" dirty="0">
                <a:solidFill>
                  <a:srgbClr val="6A8759"/>
                </a:solidFill>
              </a:rPr>
            </a:br>
            <a:r>
              <a:rPr lang="en-US" altLang="zh-CN" sz="2000" dirty="0">
                <a:solidFill>
                  <a:srgbClr val="808080"/>
                </a:solidFill>
              </a:rPr>
              <a:t>//</a:t>
            </a:r>
            <a:r>
              <a:rPr lang="zh-CN" altLang="en-US" sz="2000" dirty="0">
                <a:solidFill>
                  <a:srgbClr val="808080"/>
                </a:solidFill>
                <a:latin typeface="宋体"/>
              </a:rPr>
              <a:t>省略类型说明</a:t>
            </a:r>
            <a:br>
              <a:rPr lang="zh-CN" altLang="en-US" sz="2000" dirty="0">
                <a:solidFill>
                  <a:srgbClr val="808080"/>
                </a:solidFill>
                <a:latin typeface="宋体"/>
              </a:rPr>
            </a:br>
            <a:r>
              <a:rPr lang="en-US" altLang="zh-CN" sz="2000" dirty="0" err="1">
                <a:solidFill>
                  <a:srgbClr val="CC7832"/>
                </a:solidFill>
              </a:rPr>
              <a:t>var</a:t>
            </a:r>
            <a:r>
              <a:rPr lang="en-US" altLang="zh-CN" sz="2000" dirty="0">
                <a:solidFill>
                  <a:srgbClr val="CC7832"/>
                </a:solidFill>
              </a:rPr>
              <a:t> </a:t>
            </a:r>
            <a:r>
              <a:rPr lang="en-US" altLang="zh-CN" sz="2000" dirty="0"/>
              <a:t>age = </a:t>
            </a:r>
            <a:r>
              <a:rPr lang="en-US" altLang="zh-CN" sz="2000" dirty="0">
                <a:solidFill>
                  <a:srgbClr val="6A8759"/>
                </a:solidFill>
              </a:rPr>
              <a:t>"23"</a:t>
            </a:r>
            <a:br>
              <a:rPr lang="en-US" altLang="zh-CN" sz="2000" dirty="0">
                <a:solidFill>
                  <a:srgbClr val="6A8759"/>
                </a:solidFill>
              </a:rPr>
            </a:br>
            <a:r>
              <a:rPr lang="en-US" altLang="zh-CN" sz="2000" dirty="0">
                <a:solidFill>
                  <a:srgbClr val="808080"/>
                </a:solidFill>
              </a:rPr>
              <a:t>//fun</a:t>
            </a:r>
            <a:r>
              <a:rPr lang="zh-CN" altLang="en-US" sz="2000" dirty="0">
                <a:solidFill>
                  <a:srgbClr val="808080"/>
                </a:solidFill>
                <a:latin typeface="宋体"/>
              </a:rPr>
              <a:t>表示函数</a:t>
            </a:r>
            <a:br>
              <a:rPr lang="zh-CN" altLang="en-US" sz="2000" dirty="0">
                <a:solidFill>
                  <a:srgbClr val="808080"/>
                </a:solidFill>
                <a:latin typeface="宋体"/>
              </a:rPr>
            </a:br>
            <a:r>
              <a:rPr lang="en-US" altLang="zh-CN" sz="2000" dirty="0">
                <a:solidFill>
                  <a:srgbClr val="CC7832"/>
                </a:solidFill>
              </a:rPr>
              <a:t>fun </a:t>
            </a:r>
            <a:r>
              <a:rPr lang="en-US" altLang="zh-CN" sz="2000" dirty="0" err="1">
                <a:solidFill>
                  <a:srgbClr val="FFC66D"/>
                </a:solidFill>
              </a:rPr>
              <a:t>getName</a:t>
            </a:r>
            <a:r>
              <a:rPr lang="en-US" altLang="zh-CN" sz="2000" dirty="0"/>
              <a:t>(): String{</a:t>
            </a:r>
            <a:br>
              <a:rPr lang="en-US" altLang="zh-CN" sz="2000" dirty="0"/>
            </a:br>
            <a:r>
              <a:rPr lang="en-US" altLang="zh-CN" sz="2000" dirty="0"/>
              <a:t>    </a:t>
            </a:r>
            <a:r>
              <a:rPr lang="en-US" altLang="zh-CN" sz="2000" dirty="0">
                <a:solidFill>
                  <a:srgbClr val="CC7832"/>
                </a:solidFill>
              </a:rPr>
              <a:t>return </a:t>
            </a:r>
            <a:r>
              <a:rPr lang="en-US" altLang="zh-CN" sz="2000" dirty="0">
                <a:solidFill>
                  <a:srgbClr val="6A8759"/>
                </a:solidFill>
              </a:rPr>
              <a:t>"tutu"</a:t>
            </a:r>
            <a:br>
              <a:rPr lang="en-US" altLang="zh-CN" sz="2000" dirty="0">
                <a:solidFill>
                  <a:srgbClr val="6A8759"/>
                </a:solidFill>
              </a:rPr>
            </a:br>
            <a:r>
              <a:rPr lang="en-US" altLang="zh-CN" sz="2000" dirty="0"/>
              <a:t>}</a:t>
            </a:r>
            <a:br>
              <a:rPr lang="en-US" altLang="zh-CN" sz="2000" dirty="0"/>
            </a:br>
            <a:r>
              <a:rPr lang="en-US" altLang="zh-CN" sz="2000" dirty="0">
                <a:solidFill>
                  <a:srgbClr val="808080"/>
                </a:solidFill>
              </a:rPr>
              <a:t>//</a:t>
            </a:r>
            <a:r>
              <a:rPr lang="zh-CN" altLang="en-US" sz="2000" dirty="0">
                <a:solidFill>
                  <a:srgbClr val="808080"/>
                </a:solidFill>
                <a:latin typeface="宋体"/>
              </a:rPr>
              <a:t>类继承</a:t>
            </a:r>
            <a:br>
              <a:rPr lang="zh-CN" altLang="en-US" sz="2000" dirty="0">
                <a:solidFill>
                  <a:srgbClr val="808080"/>
                </a:solidFill>
                <a:latin typeface="宋体"/>
              </a:rPr>
            </a:br>
            <a:r>
              <a:rPr lang="en-US" altLang="zh-CN" sz="2000" dirty="0">
                <a:solidFill>
                  <a:srgbClr val="CC7832"/>
                </a:solidFill>
              </a:rPr>
              <a:t>class </a:t>
            </a:r>
            <a:r>
              <a:rPr lang="en-US" altLang="zh-CN" sz="2000" dirty="0" err="1"/>
              <a:t>UserList</a:t>
            </a:r>
            <a:r>
              <a:rPr lang="en-US" altLang="zh-CN" sz="2000" dirty="0"/>
              <a:t>&lt;</a:t>
            </a:r>
            <a:r>
              <a:rPr lang="en-US" altLang="zh-CN" sz="2000" dirty="0">
                <a:solidFill>
                  <a:srgbClr val="20999D"/>
                </a:solidFill>
              </a:rPr>
              <a:t>E</a:t>
            </a:r>
            <a:r>
              <a:rPr lang="en-US" altLang="zh-CN" sz="2000" dirty="0"/>
              <a:t>&gt;</a:t>
            </a:r>
            <a:r>
              <a:rPr lang="en-US" altLang="zh-CN" sz="2000" dirty="0">
                <a:solidFill>
                  <a:srgbClr val="808080"/>
                </a:solidFill>
              </a:rPr>
              <a:t>()</a:t>
            </a:r>
            <a:r>
              <a:rPr lang="en-US" altLang="zh-CN" sz="2000" dirty="0"/>
              <a:t>: </a:t>
            </a:r>
            <a:r>
              <a:rPr lang="en-US" altLang="zh-CN" sz="2000" dirty="0" err="1"/>
              <a:t>ArrayList</a:t>
            </a:r>
            <a:r>
              <a:rPr lang="en-US" altLang="zh-CN" sz="2000" dirty="0"/>
              <a:t>&lt;</a:t>
            </a:r>
            <a:r>
              <a:rPr lang="en-US" altLang="zh-CN" sz="2000" dirty="0">
                <a:solidFill>
                  <a:srgbClr val="20999D"/>
                </a:solidFill>
              </a:rPr>
              <a:t>E</a:t>
            </a:r>
            <a:r>
              <a:rPr lang="en-US" altLang="zh-CN" sz="2000" dirty="0"/>
              <a:t>&gt;() {</a:t>
            </a:r>
            <a:br>
              <a:rPr lang="en-US" altLang="zh-CN" sz="2000" dirty="0"/>
            </a:br>
            <a:r>
              <a:rPr lang="en-US" altLang="zh-CN" sz="2000" dirty="0"/>
              <a:t>    </a:t>
            </a:r>
            <a:r>
              <a:rPr lang="en-US" altLang="zh-CN" sz="2000" dirty="0">
                <a:solidFill>
                  <a:srgbClr val="808080"/>
                </a:solidFill>
              </a:rPr>
              <a:t>//...</a:t>
            </a:r>
            <a:br>
              <a:rPr lang="en-US" altLang="zh-CN" sz="2000" dirty="0">
                <a:solidFill>
                  <a:srgbClr val="808080"/>
                </a:solidFill>
              </a:rPr>
            </a:br>
            <a:r>
              <a:rPr lang="en-US" altLang="zh-CN" sz="2000" dirty="0" smtClean="0"/>
              <a:t>}</a:t>
            </a:r>
          </a:p>
          <a:p>
            <a:r>
              <a:rPr lang="zh-CN" altLang="en-US" sz="2000" dirty="0" smtClean="0"/>
              <a:t>注意使用到</a:t>
            </a:r>
            <a:r>
              <a:rPr lang="en-US" altLang="zh-CN" sz="2000" dirty="0" smtClean="0"/>
              <a:t>java</a:t>
            </a:r>
            <a:r>
              <a:rPr lang="zh-CN" altLang="en-US" sz="2000" dirty="0" smtClean="0"/>
              <a:t>类实例时如</a:t>
            </a:r>
            <a:r>
              <a:rPr lang="en-US" altLang="zh-CN" sz="2000" dirty="0" smtClean="0"/>
              <a:t>android</a:t>
            </a:r>
            <a:r>
              <a:rPr lang="zh-CN" altLang="en-US" sz="2000" dirty="0" smtClean="0"/>
              <a:t>中</a:t>
            </a:r>
            <a:endParaRPr lang="en-US" altLang="zh-CN" sz="2000" dirty="0" smtClean="0"/>
          </a:p>
          <a:p>
            <a:r>
              <a:rPr lang="en-US" altLang="zh-CN" sz="2000" dirty="0" err="1">
                <a:solidFill>
                  <a:srgbClr val="CC7832"/>
                </a:solidFill>
              </a:rPr>
              <a:t>val</a:t>
            </a:r>
            <a:r>
              <a:rPr lang="en-US" altLang="zh-CN" sz="2000" dirty="0">
                <a:solidFill>
                  <a:srgbClr val="CC7832"/>
                </a:solidFill>
              </a:rPr>
              <a:t> </a:t>
            </a:r>
            <a:r>
              <a:rPr lang="en-US" altLang="zh-CN" sz="2000" dirty="0"/>
              <a:t>intent = Intent(</a:t>
            </a:r>
            <a:r>
              <a:rPr lang="en-US" altLang="zh-CN" sz="2000" dirty="0">
                <a:solidFill>
                  <a:srgbClr val="CC7832"/>
                </a:solidFill>
              </a:rPr>
              <a:t>this, </a:t>
            </a:r>
            <a:r>
              <a:rPr lang="en-US" altLang="zh-CN" sz="2000" dirty="0" err="1"/>
              <a:t>MainActivity</a:t>
            </a:r>
            <a:r>
              <a:rPr lang="en-US" altLang="zh-CN" sz="2000" dirty="0"/>
              <a:t>::</a:t>
            </a:r>
            <a:r>
              <a:rPr lang="en-US" altLang="zh-CN" sz="2000" dirty="0">
                <a:solidFill>
                  <a:srgbClr val="CC7832"/>
                </a:solidFill>
              </a:rPr>
              <a:t>class</a:t>
            </a:r>
            <a:r>
              <a:rPr lang="en-US" altLang="zh-CN" sz="2000" dirty="0"/>
              <a:t>.</a:t>
            </a:r>
            <a:r>
              <a:rPr lang="en-US" altLang="zh-CN" sz="2000" i="1" dirty="0">
                <a:solidFill>
                  <a:srgbClr val="9876AA"/>
                </a:solidFill>
              </a:rPr>
              <a:t>java</a:t>
            </a:r>
            <a:r>
              <a:rPr lang="en-US" altLang="zh-CN" sz="2000" dirty="0"/>
              <a:t>)</a:t>
            </a:r>
            <a:endParaRPr lang="en-US" altLang="zh-CN" sz="2000" dirty="0" smtClean="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800" dirty="0" smtClean="0"/>
              <a:t>方法函数</a:t>
            </a:r>
            <a:endParaRPr lang="zh-CN" altLang="en-US" sz="2800" dirty="0"/>
          </a:p>
        </p:txBody>
      </p:sp>
      <p:sp>
        <p:nvSpPr>
          <p:cNvPr id="3" name="内容占位符 2"/>
          <p:cNvSpPr>
            <a:spLocks noGrp="1"/>
          </p:cNvSpPr>
          <p:nvPr>
            <p:ph idx="1"/>
          </p:nvPr>
        </p:nvSpPr>
        <p:spPr>
          <a:xfrm>
            <a:off x="457200" y="908720"/>
            <a:ext cx="8229600" cy="5217443"/>
          </a:xfrm>
        </p:spPr>
        <p:txBody>
          <a:bodyPr>
            <a:normAutofit fontScale="92500" lnSpcReduction="20000"/>
          </a:bodyPr>
          <a:lstStyle/>
          <a:p>
            <a:r>
              <a:rPr lang="zh-CN" altLang="en-US" sz="1800" dirty="0" smtClean="0"/>
              <a:t>使用</a:t>
            </a:r>
            <a:r>
              <a:rPr lang="en-US" altLang="zh-CN" sz="1800" dirty="0" smtClean="0"/>
              <a:t>fun</a:t>
            </a:r>
            <a:r>
              <a:rPr lang="zh-CN" altLang="en-US" sz="1800" dirty="0" smtClean="0"/>
              <a:t>关键字定义方法</a:t>
            </a:r>
            <a:r>
              <a:rPr lang="en-US" altLang="zh-CN" sz="1800" dirty="0" smtClean="0"/>
              <a:t>, </a:t>
            </a:r>
            <a:r>
              <a:rPr lang="zh-CN" altLang="en-US" sz="1800" dirty="0" smtClean="0"/>
              <a:t>如果没有返回值则默认返回</a:t>
            </a:r>
            <a:r>
              <a:rPr lang="en-US" altLang="zh-CN" sz="1800" dirty="0" smtClean="0"/>
              <a:t>Unit</a:t>
            </a:r>
            <a:r>
              <a:rPr lang="zh-CN" altLang="en-US" sz="1800" dirty="0" smtClean="0"/>
              <a:t>相当于</a:t>
            </a:r>
            <a:r>
              <a:rPr lang="en-US" altLang="zh-CN" sz="1800" dirty="0" smtClean="0"/>
              <a:t>java</a:t>
            </a:r>
            <a:r>
              <a:rPr lang="zh-CN" altLang="en-US" sz="1800" dirty="0" smtClean="0"/>
              <a:t>中的</a:t>
            </a:r>
            <a:r>
              <a:rPr lang="en-US" altLang="zh-CN" sz="1800" dirty="0" smtClean="0"/>
              <a:t>void</a:t>
            </a:r>
          </a:p>
          <a:p>
            <a:r>
              <a:rPr lang="zh-CN" altLang="en-US" sz="1800" dirty="0"/>
              <a:t>返回</a:t>
            </a:r>
            <a:r>
              <a:rPr lang="zh-CN" altLang="en-US" sz="1800" dirty="0" smtClean="0"/>
              <a:t>值则用冒号</a:t>
            </a:r>
            <a:r>
              <a:rPr lang="en-US" altLang="zh-CN" sz="1800" dirty="0" smtClean="0"/>
              <a:t>”:”</a:t>
            </a:r>
            <a:r>
              <a:rPr lang="zh-CN" altLang="en-US" sz="1800" dirty="0" smtClean="0"/>
              <a:t>后面加返回类型</a:t>
            </a:r>
            <a:r>
              <a:rPr lang="en-US" altLang="zh-CN" sz="1800" dirty="0" smtClean="0"/>
              <a:t>, </a:t>
            </a:r>
            <a:r>
              <a:rPr lang="zh-CN" altLang="en-US" sz="1800" dirty="0" smtClean="0"/>
              <a:t>可以用大括号也可以直接跟表达式</a:t>
            </a:r>
            <a:r>
              <a:rPr lang="en-US" altLang="zh-CN" sz="1800" dirty="0" smtClean="0"/>
              <a:t>, </a:t>
            </a:r>
            <a:r>
              <a:rPr lang="zh-CN" altLang="en-US" sz="1800" dirty="0" smtClean="0"/>
              <a:t>下面的写法是相同的</a:t>
            </a:r>
            <a:endParaRPr lang="en-US" altLang="zh-CN" sz="1800" dirty="0" smtClean="0"/>
          </a:p>
          <a:p>
            <a:endParaRPr lang="en-US" altLang="zh-CN" sz="1800" dirty="0"/>
          </a:p>
          <a:p>
            <a:r>
              <a:rPr lang="en-US" altLang="zh-CN" sz="1800" dirty="0">
                <a:solidFill>
                  <a:srgbClr val="CC7832"/>
                </a:solidFill>
              </a:rPr>
              <a:t>fun </a:t>
            </a:r>
            <a:r>
              <a:rPr lang="en-US" altLang="zh-CN" sz="1800" dirty="0">
                <a:solidFill>
                  <a:srgbClr val="FFC66D"/>
                </a:solidFill>
              </a:rPr>
              <a:t>add</a:t>
            </a:r>
            <a:r>
              <a:rPr lang="en-US" altLang="zh-CN" sz="1800" dirty="0"/>
              <a:t>(x: </a:t>
            </a:r>
            <a:r>
              <a:rPr lang="en-US" altLang="zh-CN" sz="1800" dirty="0" err="1"/>
              <a:t>Int</a:t>
            </a:r>
            <a:r>
              <a:rPr lang="en-US" altLang="zh-CN" sz="1800" dirty="0">
                <a:solidFill>
                  <a:srgbClr val="CC7832"/>
                </a:solidFill>
              </a:rPr>
              <a:t>, </a:t>
            </a:r>
            <a:r>
              <a:rPr lang="en-US" altLang="zh-CN" sz="1800" dirty="0"/>
              <a:t>y: </a:t>
            </a:r>
            <a:r>
              <a:rPr lang="en-US" altLang="zh-CN" sz="1800" dirty="0" err="1"/>
              <a:t>Int</a:t>
            </a:r>
            <a:r>
              <a:rPr lang="en-US" altLang="zh-CN" sz="1800" dirty="0"/>
              <a:t>):</a:t>
            </a:r>
            <a:r>
              <a:rPr lang="en-US" altLang="zh-CN" sz="1800" dirty="0" err="1"/>
              <a:t>Int</a:t>
            </a:r>
            <a:r>
              <a:rPr lang="en-US" altLang="zh-CN" sz="1800" dirty="0"/>
              <a:t> {</a:t>
            </a:r>
            <a:br>
              <a:rPr lang="en-US" altLang="zh-CN" sz="1800" dirty="0"/>
            </a:br>
            <a:r>
              <a:rPr lang="en-US" altLang="zh-CN" sz="1800" dirty="0"/>
              <a:t>    </a:t>
            </a:r>
            <a:r>
              <a:rPr lang="en-US" altLang="zh-CN" sz="1800" dirty="0">
                <a:solidFill>
                  <a:srgbClr val="CC7832"/>
                </a:solidFill>
              </a:rPr>
              <a:t>return </a:t>
            </a:r>
            <a:r>
              <a:rPr lang="en-US" altLang="zh-CN" sz="1800" dirty="0"/>
              <a:t>x + y</a:t>
            </a:r>
            <a:br>
              <a:rPr lang="en-US" altLang="zh-CN" sz="1800" dirty="0"/>
            </a:br>
            <a:r>
              <a:rPr lang="en-US" altLang="zh-CN" sz="1800" dirty="0"/>
              <a:t>}</a:t>
            </a:r>
            <a:br>
              <a:rPr lang="en-US" altLang="zh-CN" sz="1800" dirty="0"/>
            </a:br>
            <a:r>
              <a:rPr lang="en-US" altLang="zh-CN" sz="1800" dirty="0">
                <a:solidFill>
                  <a:srgbClr val="CC7832"/>
                </a:solidFill>
              </a:rPr>
              <a:t>fun </a:t>
            </a:r>
            <a:r>
              <a:rPr lang="en-US" altLang="zh-CN" sz="1800" dirty="0">
                <a:solidFill>
                  <a:srgbClr val="FFC66D"/>
                </a:solidFill>
              </a:rPr>
              <a:t>add1</a:t>
            </a:r>
            <a:r>
              <a:rPr lang="en-US" altLang="zh-CN" sz="1800" dirty="0"/>
              <a:t>(x: </a:t>
            </a:r>
            <a:r>
              <a:rPr lang="en-US" altLang="zh-CN" sz="1800" dirty="0" err="1"/>
              <a:t>Int</a:t>
            </a:r>
            <a:r>
              <a:rPr lang="en-US" altLang="zh-CN" sz="1800" dirty="0">
                <a:solidFill>
                  <a:srgbClr val="CC7832"/>
                </a:solidFill>
              </a:rPr>
              <a:t>, </a:t>
            </a:r>
            <a:r>
              <a:rPr lang="en-US" altLang="zh-CN" sz="1800" dirty="0"/>
              <a:t>y: </a:t>
            </a:r>
            <a:r>
              <a:rPr lang="en-US" altLang="zh-CN" sz="1800" dirty="0" err="1"/>
              <a:t>Int</a:t>
            </a:r>
            <a:r>
              <a:rPr lang="en-US" altLang="zh-CN" sz="1800" dirty="0"/>
              <a:t>): </a:t>
            </a:r>
            <a:r>
              <a:rPr lang="en-US" altLang="zh-CN" sz="1800" dirty="0" err="1"/>
              <a:t>Int</a:t>
            </a:r>
            <a:r>
              <a:rPr lang="en-US" altLang="zh-CN" sz="1800" dirty="0"/>
              <a:t> = x + </a:t>
            </a:r>
            <a:r>
              <a:rPr lang="en-US" altLang="zh-CN" sz="1800" dirty="0" smtClean="0"/>
              <a:t>y</a:t>
            </a:r>
          </a:p>
          <a:p>
            <a:endParaRPr lang="en-US" altLang="zh-CN" sz="1800" dirty="0"/>
          </a:p>
          <a:p>
            <a:r>
              <a:rPr lang="zh-CN" altLang="en-US" sz="1800" dirty="0" smtClean="0"/>
              <a:t>可以默认参数让方法的参数可选如使用</a:t>
            </a:r>
            <a:r>
              <a:rPr lang="zh-CN" altLang="en-US" sz="1800" dirty="0"/>
              <a:t>在</a:t>
            </a:r>
            <a:r>
              <a:rPr lang="en-US" altLang="zh-CN" sz="1800" dirty="0" smtClean="0"/>
              <a:t>activity</a:t>
            </a:r>
            <a:r>
              <a:rPr lang="zh-CN" altLang="en-US" sz="1800" dirty="0" smtClean="0"/>
              <a:t>中的</a:t>
            </a:r>
            <a:r>
              <a:rPr lang="en-US" altLang="zh-CN" sz="1800" dirty="0" smtClean="0"/>
              <a:t>Log:</a:t>
            </a:r>
          </a:p>
          <a:p>
            <a:endParaRPr lang="en-US" altLang="zh-CN" sz="1800" dirty="0"/>
          </a:p>
          <a:p>
            <a:r>
              <a:rPr lang="en-US" altLang="zh-CN" sz="1800" dirty="0"/>
              <a:t/>
            </a:r>
            <a:br>
              <a:rPr lang="en-US" altLang="zh-CN" sz="1800" dirty="0"/>
            </a:br>
            <a:r>
              <a:rPr lang="en-US" altLang="zh-CN" sz="1800" dirty="0">
                <a:solidFill>
                  <a:srgbClr val="CC7832"/>
                </a:solidFill>
              </a:rPr>
              <a:t>fun </a:t>
            </a:r>
            <a:r>
              <a:rPr lang="en-US" altLang="zh-CN" sz="1800" dirty="0" err="1">
                <a:solidFill>
                  <a:srgbClr val="FFC66D"/>
                </a:solidFill>
              </a:rPr>
              <a:t>SLog</a:t>
            </a:r>
            <a:r>
              <a:rPr lang="en-US" altLang="zh-CN" sz="1800" dirty="0"/>
              <a:t>(TAG: String = </a:t>
            </a:r>
            <a:r>
              <a:rPr lang="en-US" altLang="zh-CN" sz="1800" dirty="0" err="1">
                <a:solidFill>
                  <a:srgbClr val="CC7832"/>
                </a:solidFill>
              </a:rPr>
              <a:t>this</a:t>
            </a:r>
            <a:r>
              <a:rPr lang="en-US" altLang="zh-CN" sz="1800" dirty="0" err="1">
                <a:solidFill>
                  <a:srgbClr val="467CDA"/>
                </a:solidFill>
              </a:rPr>
              <a:t>@BaseActivity</a:t>
            </a:r>
            <a:r>
              <a:rPr lang="en-US" altLang="zh-CN" sz="1800" dirty="0" err="1"/>
              <a:t>.</a:t>
            </a:r>
            <a:r>
              <a:rPr lang="en-US" altLang="zh-CN" sz="1800" i="1" dirty="0" err="1">
                <a:solidFill>
                  <a:srgbClr val="9876AA"/>
                </a:solidFill>
              </a:rPr>
              <a:t>javaClass</a:t>
            </a:r>
            <a:r>
              <a:rPr lang="en-US" altLang="zh-CN" sz="1800" dirty="0" err="1"/>
              <a:t>.</a:t>
            </a:r>
            <a:r>
              <a:rPr lang="en-US" altLang="zh-CN" sz="1800" i="1" dirty="0" err="1">
                <a:solidFill>
                  <a:srgbClr val="9876AA"/>
                </a:solidFill>
              </a:rPr>
              <a:t>simpleName</a:t>
            </a:r>
            <a:r>
              <a:rPr lang="en-US" altLang="zh-CN" sz="1800" dirty="0">
                <a:solidFill>
                  <a:srgbClr val="CC7832"/>
                </a:solidFill>
              </a:rPr>
              <a:t>, </a:t>
            </a:r>
            <a:r>
              <a:rPr lang="en-US" altLang="zh-CN" sz="1800" dirty="0"/>
              <a:t>message: </a:t>
            </a:r>
            <a:r>
              <a:rPr lang="en-US" altLang="zh-CN" sz="1800" dirty="0" err="1"/>
              <a:t>CharSequence</a:t>
            </a:r>
            <a:r>
              <a:rPr lang="en-US" altLang="zh-CN" sz="1800" dirty="0">
                <a:solidFill>
                  <a:srgbClr val="CC7832"/>
                </a:solidFill>
              </a:rPr>
              <a:t>, </a:t>
            </a:r>
            <a:r>
              <a:rPr lang="en-US" altLang="zh-CN" sz="1800" dirty="0"/>
              <a:t>type: </a:t>
            </a:r>
            <a:r>
              <a:rPr lang="en-US" altLang="zh-CN" sz="1800" dirty="0" err="1"/>
              <a:t>Int</a:t>
            </a:r>
            <a:r>
              <a:rPr lang="en-US" altLang="zh-CN" sz="1800" dirty="0"/>
              <a:t> = </a:t>
            </a:r>
            <a:r>
              <a:rPr lang="en-US" altLang="zh-CN" sz="1800" dirty="0">
                <a:solidFill>
                  <a:srgbClr val="6897BB"/>
                </a:solidFill>
              </a:rPr>
              <a:t>0</a:t>
            </a:r>
            <a:r>
              <a:rPr lang="en-US" altLang="zh-CN" sz="1800" dirty="0"/>
              <a:t>) {</a:t>
            </a:r>
            <a:br>
              <a:rPr lang="en-US" altLang="zh-CN" sz="1800" dirty="0"/>
            </a:br>
            <a:r>
              <a:rPr lang="en-US" altLang="zh-CN" sz="1800" dirty="0"/>
              <a:t>    </a:t>
            </a:r>
            <a:r>
              <a:rPr lang="en-US" altLang="zh-CN" sz="1800" dirty="0">
                <a:solidFill>
                  <a:srgbClr val="CC7832"/>
                </a:solidFill>
              </a:rPr>
              <a:t>when </a:t>
            </a:r>
            <a:r>
              <a:rPr lang="en-US" altLang="zh-CN" sz="1800" dirty="0"/>
              <a:t>(type) {</a:t>
            </a:r>
            <a:br>
              <a:rPr lang="en-US" altLang="zh-CN" sz="1800" dirty="0"/>
            </a:br>
            <a:r>
              <a:rPr lang="en-US" altLang="zh-CN" sz="1800" dirty="0"/>
              <a:t>        </a:t>
            </a:r>
            <a:r>
              <a:rPr lang="en-US" altLang="zh-CN" sz="1800" dirty="0">
                <a:solidFill>
                  <a:srgbClr val="6897BB"/>
                </a:solidFill>
              </a:rPr>
              <a:t>0 </a:t>
            </a:r>
            <a:r>
              <a:rPr lang="en-US" altLang="zh-CN" sz="1800" dirty="0"/>
              <a:t>-&gt; </a:t>
            </a:r>
            <a:r>
              <a:rPr lang="en-US" altLang="zh-CN" sz="1800" dirty="0" err="1"/>
              <a:t>Log.v</a:t>
            </a:r>
            <a:r>
              <a:rPr lang="en-US" altLang="zh-CN" sz="1800" dirty="0"/>
              <a:t>(TAG</a:t>
            </a:r>
            <a:r>
              <a:rPr lang="en-US" altLang="zh-CN" sz="1800" dirty="0">
                <a:solidFill>
                  <a:srgbClr val="CC7832"/>
                </a:solidFill>
              </a:rPr>
              <a:t>, </a:t>
            </a:r>
            <a:r>
              <a:rPr lang="en-US" altLang="zh-CN" sz="1800" dirty="0">
                <a:solidFill>
                  <a:srgbClr val="6A8759"/>
                </a:solidFill>
              </a:rPr>
              <a:t>"</a:t>
            </a:r>
            <a:r>
              <a:rPr lang="en-US" altLang="zh-CN" sz="1800" dirty="0">
                <a:solidFill>
                  <a:srgbClr val="CC7832"/>
                </a:solidFill>
              </a:rPr>
              <a:t>$</a:t>
            </a:r>
            <a:r>
              <a:rPr lang="en-US" altLang="zh-CN" sz="1800" dirty="0"/>
              <a:t>message</a:t>
            </a:r>
            <a:r>
              <a:rPr lang="en-US" altLang="zh-CN" sz="1800" dirty="0">
                <a:solidFill>
                  <a:srgbClr val="6A8759"/>
                </a:solidFill>
              </a:rPr>
              <a:t>"</a:t>
            </a:r>
            <a:r>
              <a:rPr lang="en-US" altLang="zh-CN" sz="1800" dirty="0"/>
              <a:t>)</a:t>
            </a:r>
            <a:br>
              <a:rPr lang="en-US" altLang="zh-CN" sz="1800" dirty="0"/>
            </a:br>
            <a:r>
              <a:rPr lang="en-US" altLang="zh-CN" sz="1800" dirty="0"/>
              <a:t>        </a:t>
            </a:r>
            <a:r>
              <a:rPr lang="en-US" altLang="zh-CN" sz="1800" dirty="0">
                <a:solidFill>
                  <a:srgbClr val="6897BB"/>
                </a:solidFill>
              </a:rPr>
              <a:t>1 </a:t>
            </a:r>
            <a:r>
              <a:rPr lang="en-US" altLang="zh-CN" sz="1800" dirty="0"/>
              <a:t>-&gt; </a:t>
            </a:r>
            <a:r>
              <a:rPr lang="en-US" altLang="zh-CN" sz="1800" dirty="0" err="1"/>
              <a:t>Log.i</a:t>
            </a:r>
            <a:r>
              <a:rPr lang="en-US" altLang="zh-CN" sz="1800" dirty="0"/>
              <a:t>(TAG</a:t>
            </a:r>
            <a:r>
              <a:rPr lang="en-US" altLang="zh-CN" sz="1800" dirty="0">
                <a:solidFill>
                  <a:srgbClr val="CC7832"/>
                </a:solidFill>
              </a:rPr>
              <a:t>, </a:t>
            </a:r>
            <a:r>
              <a:rPr lang="en-US" altLang="zh-CN" sz="1800" dirty="0">
                <a:solidFill>
                  <a:srgbClr val="6A8759"/>
                </a:solidFill>
              </a:rPr>
              <a:t>"</a:t>
            </a:r>
            <a:r>
              <a:rPr lang="en-US" altLang="zh-CN" sz="1800" dirty="0">
                <a:solidFill>
                  <a:srgbClr val="CC7832"/>
                </a:solidFill>
              </a:rPr>
              <a:t>$</a:t>
            </a:r>
            <a:r>
              <a:rPr lang="en-US" altLang="zh-CN" sz="1800" dirty="0"/>
              <a:t>message</a:t>
            </a:r>
            <a:r>
              <a:rPr lang="en-US" altLang="zh-CN" sz="1800" dirty="0">
                <a:solidFill>
                  <a:srgbClr val="6A8759"/>
                </a:solidFill>
              </a:rPr>
              <a:t>"</a:t>
            </a:r>
            <a:r>
              <a:rPr lang="en-US" altLang="zh-CN" sz="1800" dirty="0"/>
              <a:t>)</a:t>
            </a:r>
            <a:br>
              <a:rPr lang="en-US" altLang="zh-CN" sz="1800" dirty="0"/>
            </a:br>
            <a:r>
              <a:rPr lang="en-US" altLang="zh-CN" sz="1800" dirty="0"/>
              <a:t>        </a:t>
            </a:r>
            <a:r>
              <a:rPr lang="en-US" altLang="zh-CN" sz="1800" dirty="0">
                <a:solidFill>
                  <a:srgbClr val="6897BB"/>
                </a:solidFill>
              </a:rPr>
              <a:t>2 </a:t>
            </a:r>
            <a:r>
              <a:rPr lang="en-US" altLang="zh-CN" sz="1800" dirty="0"/>
              <a:t>-&gt; </a:t>
            </a:r>
            <a:r>
              <a:rPr lang="en-US" altLang="zh-CN" sz="1800" dirty="0" err="1"/>
              <a:t>Log.d</a:t>
            </a:r>
            <a:r>
              <a:rPr lang="en-US" altLang="zh-CN" sz="1800" dirty="0"/>
              <a:t>(TAG</a:t>
            </a:r>
            <a:r>
              <a:rPr lang="en-US" altLang="zh-CN" sz="1800" dirty="0">
                <a:solidFill>
                  <a:srgbClr val="CC7832"/>
                </a:solidFill>
              </a:rPr>
              <a:t>, </a:t>
            </a:r>
            <a:r>
              <a:rPr lang="en-US" altLang="zh-CN" sz="1800" dirty="0">
                <a:solidFill>
                  <a:srgbClr val="6A8759"/>
                </a:solidFill>
              </a:rPr>
              <a:t>"</a:t>
            </a:r>
            <a:r>
              <a:rPr lang="en-US" altLang="zh-CN" sz="1800" dirty="0">
                <a:solidFill>
                  <a:srgbClr val="CC7832"/>
                </a:solidFill>
              </a:rPr>
              <a:t>$</a:t>
            </a:r>
            <a:r>
              <a:rPr lang="en-US" altLang="zh-CN" sz="1800" dirty="0"/>
              <a:t>message</a:t>
            </a:r>
            <a:r>
              <a:rPr lang="en-US" altLang="zh-CN" sz="1800" dirty="0">
                <a:solidFill>
                  <a:srgbClr val="6A8759"/>
                </a:solidFill>
              </a:rPr>
              <a:t>"</a:t>
            </a:r>
            <a:r>
              <a:rPr lang="en-US" altLang="zh-CN" sz="1800" dirty="0"/>
              <a:t>)</a:t>
            </a:r>
            <a:br>
              <a:rPr lang="en-US" altLang="zh-CN" sz="1800" dirty="0"/>
            </a:br>
            <a:r>
              <a:rPr lang="en-US" altLang="zh-CN" sz="1800" dirty="0"/>
              <a:t>        </a:t>
            </a:r>
            <a:r>
              <a:rPr lang="en-US" altLang="zh-CN" sz="1800" dirty="0">
                <a:solidFill>
                  <a:srgbClr val="6897BB"/>
                </a:solidFill>
              </a:rPr>
              <a:t>3 </a:t>
            </a:r>
            <a:r>
              <a:rPr lang="en-US" altLang="zh-CN" sz="1800" dirty="0"/>
              <a:t>-&gt; </a:t>
            </a:r>
            <a:r>
              <a:rPr lang="en-US" altLang="zh-CN" sz="1800" dirty="0" err="1"/>
              <a:t>Log.w</a:t>
            </a:r>
            <a:r>
              <a:rPr lang="en-US" altLang="zh-CN" sz="1800" dirty="0"/>
              <a:t>(TAG</a:t>
            </a:r>
            <a:r>
              <a:rPr lang="en-US" altLang="zh-CN" sz="1800" dirty="0">
                <a:solidFill>
                  <a:srgbClr val="CC7832"/>
                </a:solidFill>
              </a:rPr>
              <a:t>, </a:t>
            </a:r>
            <a:r>
              <a:rPr lang="en-US" altLang="zh-CN" sz="1800" dirty="0">
                <a:solidFill>
                  <a:srgbClr val="6A8759"/>
                </a:solidFill>
              </a:rPr>
              <a:t>"</a:t>
            </a:r>
            <a:r>
              <a:rPr lang="en-US" altLang="zh-CN" sz="1800" dirty="0">
                <a:solidFill>
                  <a:srgbClr val="CC7832"/>
                </a:solidFill>
              </a:rPr>
              <a:t>$</a:t>
            </a:r>
            <a:r>
              <a:rPr lang="en-US" altLang="zh-CN" sz="1800" dirty="0"/>
              <a:t>message</a:t>
            </a:r>
            <a:r>
              <a:rPr lang="en-US" altLang="zh-CN" sz="1800" dirty="0">
                <a:solidFill>
                  <a:srgbClr val="6A8759"/>
                </a:solidFill>
              </a:rPr>
              <a:t>"</a:t>
            </a:r>
            <a:r>
              <a:rPr lang="en-US" altLang="zh-CN" sz="1800" dirty="0"/>
              <a:t>)</a:t>
            </a:r>
            <a:br>
              <a:rPr lang="en-US" altLang="zh-CN" sz="1800" dirty="0"/>
            </a:br>
            <a:r>
              <a:rPr lang="en-US" altLang="zh-CN" sz="1800" dirty="0"/>
              <a:t>        </a:t>
            </a:r>
            <a:r>
              <a:rPr lang="en-US" altLang="zh-CN" sz="1800" dirty="0">
                <a:solidFill>
                  <a:srgbClr val="6897BB"/>
                </a:solidFill>
              </a:rPr>
              <a:t>4 </a:t>
            </a:r>
            <a:r>
              <a:rPr lang="en-US" altLang="zh-CN" sz="1800" dirty="0"/>
              <a:t>-&gt; </a:t>
            </a:r>
            <a:r>
              <a:rPr lang="en-US" altLang="zh-CN" sz="1800" dirty="0" err="1"/>
              <a:t>Log.e</a:t>
            </a:r>
            <a:r>
              <a:rPr lang="en-US" altLang="zh-CN" sz="1800" dirty="0"/>
              <a:t>(TAG</a:t>
            </a:r>
            <a:r>
              <a:rPr lang="en-US" altLang="zh-CN" sz="1800" dirty="0">
                <a:solidFill>
                  <a:srgbClr val="CC7832"/>
                </a:solidFill>
              </a:rPr>
              <a:t>, </a:t>
            </a:r>
            <a:r>
              <a:rPr lang="en-US" altLang="zh-CN" sz="1800" dirty="0">
                <a:solidFill>
                  <a:srgbClr val="6A8759"/>
                </a:solidFill>
              </a:rPr>
              <a:t>"</a:t>
            </a:r>
            <a:r>
              <a:rPr lang="en-US" altLang="zh-CN" sz="1800" dirty="0">
                <a:solidFill>
                  <a:srgbClr val="CC7832"/>
                </a:solidFill>
              </a:rPr>
              <a:t>$</a:t>
            </a:r>
            <a:r>
              <a:rPr lang="en-US" altLang="zh-CN" sz="1800" dirty="0"/>
              <a:t>message</a:t>
            </a:r>
            <a:r>
              <a:rPr lang="en-US" altLang="zh-CN" sz="1800" dirty="0">
                <a:solidFill>
                  <a:srgbClr val="6A8759"/>
                </a:solidFill>
              </a:rPr>
              <a:t>"</a:t>
            </a:r>
            <a:r>
              <a:rPr lang="en-US" altLang="zh-CN" sz="1800" dirty="0"/>
              <a:t>)</a:t>
            </a:r>
            <a:br>
              <a:rPr lang="en-US" altLang="zh-CN" sz="1800" dirty="0"/>
            </a:br>
            <a:r>
              <a:rPr lang="en-US" altLang="zh-CN" sz="1800" dirty="0"/>
              <a:t>    }</a:t>
            </a:r>
            <a:br>
              <a:rPr lang="en-US" altLang="zh-CN" sz="1800" dirty="0"/>
            </a:br>
            <a:r>
              <a:rPr lang="en-US" altLang="zh-CN" sz="1800" dirty="0"/>
              <a:t>}</a:t>
            </a:r>
          </a:p>
          <a:p>
            <a:endParaRPr lang="en-US" altLang="zh-CN" sz="1800" dirty="0" smtClean="0"/>
          </a:p>
        </p:txBody>
      </p:sp>
    </p:spTree>
    <p:extLst>
      <p:ext uri="{BB962C8B-B14F-4D97-AF65-F5344CB8AC3E}">
        <p14:creationId xmlns:p14="http://schemas.microsoft.com/office/powerpoint/2010/main" val="3659762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1175</TotalTime>
  <Words>1130</Words>
  <Application>Microsoft Office PowerPoint</Application>
  <PresentationFormat>全屏显示(4:3)</PresentationFormat>
  <Paragraphs>170</Paragraphs>
  <Slides>33</Slides>
  <Notes>0</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Office 主题</vt:lpstr>
      <vt:lpstr>一起学一下Kotiln</vt:lpstr>
      <vt:lpstr>主要内容</vt:lpstr>
      <vt:lpstr>基本类型</vt:lpstr>
      <vt:lpstr>PowerPoint 演示文稿</vt:lpstr>
      <vt:lpstr>2条件语句</vt:lpstr>
      <vt:lpstr>If表达式  when表达式</vt:lpstr>
      <vt:lpstr>3循环</vt:lpstr>
      <vt:lpstr>冒号:的使用</vt:lpstr>
      <vt:lpstr>方法函数</vt:lpstr>
      <vt:lpstr>this的使用</vt:lpstr>
      <vt:lpstr>get 和 set方法</vt:lpstr>
      <vt:lpstr>类的静态方法和静态变量</vt:lpstr>
      <vt:lpstr>单例</vt:lpstr>
      <vt:lpstr>字符串的拼接</vt:lpstr>
      <vt:lpstr>空判断</vt:lpstr>
      <vt:lpstr>类和继承</vt:lpstr>
      <vt:lpstr>类和继承</vt:lpstr>
      <vt:lpstr>方法和属性的复写</vt:lpstr>
      <vt:lpstr>复写注意</vt:lpstr>
      <vt:lpstr>接口</vt:lpstr>
      <vt:lpstr>单函数接口的实现</vt:lpstr>
      <vt:lpstr>可见性修饰符</vt:lpstr>
      <vt:lpstr>类扩展</vt:lpstr>
      <vt:lpstr>数据对象</vt:lpstr>
      <vt:lpstr>密封类</vt:lpstr>
      <vt:lpstr>委托属性 </vt:lpstr>
      <vt:lpstr>集合和函数操作符 </vt:lpstr>
      <vt:lpstr>泛型 </vt:lpstr>
      <vt:lpstr>条件语句</vt:lpstr>
      <vt:lpstr>条件语句</vt:lpstr>
      <vt:lpstr>条件语句</vt:lpstr>
      <vt:lpstr>条件语句</vt:lpstr>
      <vt:lpstr>条件语句</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Kotiln初探</dc:title>
  <dc:creator>B8A3</dc:creator>
  <cp:lastModifiedBy>B8A3</cp:lastModifiedBy>
  <cp:revision>38</cp:revision>
  <dcterms:created xsi:type="dcterms:W3CDTF">2017-09-07T14:03:34Z</dcterms:created>
  <dcterms:modified xsi:type="dcterms:W3CDTF">2017-09-13T16:52:49Z</dcterms:modified>
</cp:coreProperties>
</file>