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9" r:id="rId7"/>
    <p:sldId id="260" r:id="rId8"/>
    <p:sldId id="281" r:id="rId9"/>
    <p:sldId id="261" r:id="rId10"/>
    <p:sldId id="262" r:id="rId11"/>
    <p:sldId id="264" r:id="rId12"/>
    <p:sldId id="263" r:id="rId13"/>
    <p:sldId id="265"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lstStyle/>
          <a:p>
            <a:r>
              <a:rPr lang="zh-CN" altLang="en-US" dirty="0" smtClean="0"/>
              <a:t>赵信福</a:t>
            </a:r>
            <a:endParaRPr lang="zh-CN" altLang="en-US" dirty="0"/>
          </a:p>
        </p:txBody>
      </p:sp>
    </p:spTree>
    <p:extLst>
      <p:ext uri="{BB962C8B-B14F-4D97-AF65-F5344CB8AC3E}">
        <p14:creationId xmlns:p14="http://schemas.microsoft.com/office/powerpoint/2010/main" val="122071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a:solidFill>
                  <a:srgbClr val="6897BB"/>
                </a:solidFill>
              </a:rPr>
              <a:t>100</a:t>
            </a:r>
            <a:br>
              <a:rPr lang="en-US" altLang="zh-CN" sz="2400" dirty="0">
                <a:solidFill>
                  <a:srgbClr val="6897BB"/>
                </a:solidFill>
              </a:rPr>
            </a:br>
            <a:r>
              <a:rPr lang="en-US" altLang="zh-CN" sz="2400" dirty="0" err="1"/>
              <a:t>person.</a:t>
            </a:r>
            <a:r>
              <a:rPr lang="en-US" altLang="zh-CN" sz="2400" dirty="0" err="1">
                <a:solidFill>
                  <a:srgbClr val="9876AA"/>
                </a:solidFill>
              </a:rPr>
              <a:t>weight</a:t>
            </a:r>
            <a:r>
              <a:rPr lang="en-US" altLang="zh-CN" sz="2400" dirty="0">
                <a:solidFill>
                  <a:srgbClr val="9876AA"/>
                </a:solidFill>
              </a:rPr>
              <a:t> </a:t>
            </a:r>
            <a:r>
              <a:rPr lang="en-US" altLang="zh-CN" sz="2400" dirty="0"/>
              <a:t>= </a:t>
            </a:r>
            <a:r>
              <a:rPr lang="en-US" altLang="zh-CN" sz="2400" dirty="0" smtClean="0">
                <a:solidFill>
                  <a:srgbClr val="6897BB"/>
                </a:solidFill>
              </a:rPr>
              <a:t>20</a:t>
            </a: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则标识循环调用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a:t>
            </a:r>
            <a:endParaRPr lang="en-US" altLang="zh-CN" sz="2400" dirty="0" smtClean="0">
              <a:solidFill>
                <a:srgbClr val="6897BB"/>
              </a:solidFill>
            </a:endParaRPr>
          </a:p>
          <a:p>
            <a:r>
              <a:rPr lang="en-US" altLang="zh-CN" sz="2400" dirty="0">
                <a:solidFill>
                  <a:srgbClr val="808080"/>
                </a:solidFill>
              </a:rPr>
              <a:t>//</a:t>
            </a:r>
            <a:r>
              <a:rPr lang="zh-CN" altLang="en-US" sz="2400" dirty="0">
                <a:solidFill>
                  <a:srgbClr val="808080"/>
                </a:solidFill>
                <a:latin typeface="宋体"/>
              </a:rPr>
              <a:t>成员变量</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zh-CN" altLang="en-US" sz="2800" dirty="0" smtClean="0"/>
              <a:t>类的静态方法和静态变量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CC7832"/>
                </a:solidFill>
              </a:rPr>
              <a:t>当需要用到静态方法或静态变量时这时用到的是伴随对象</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a:solidFill>
                  <a:srgbClr val="6A8759"/>
                </a:solidFill>
              </a:rPr>
              <a:t>"Person"</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单例</a:t>
            </a:r>
          </a:p>
        </p:txBody>
      </p:sp>
      <p:sp>
        <p:nvSpPr>
          <p:cNvPr id="3" name="内容占位符 2"/>
          <p:cNvSpPr>
            <a:spLocks noGrp="1"/>
          </p:cNvSpPr>
          <p:nvPr>
            <p:ph idx="1"/>
          </p:nvPr>
        </p:nvSpPr>
        <p:spPr>
          <a:xfrm>
            <a:off x="457200" y="908720"/>
            <a:ext cx="8229600"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字符串的拼接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s = “</a:t>
            </a:r>
            <a:r>
              <a:rPr lang="zh-CN" altLang="en-US" sz="2000" dirty="0" smtClean="0"/>
              <a:t>单例</a:t>
            </a:r>
            <a:r>
              <a:rPr lang="en-US" altLang="zh-CN" sz="2000" dirty="0" smtClean="0"/>
              <a:t>”</a:t>
            </a:r>
            <a:endParaRPr lang="en-US" altLang="zh-CN" sz="2000" dirty="0"/>
          </a:p>
          <a:p>
            <a:r>
              <a:rPr lang="en-US" altLang="zh-CN" sz="2000" dirty="0"/>
              <a:t>ManUser.</a:t>
            </a:r>
            <a:r>
              <a:rPr lang="en-US" altLang="zh-CN" sz="2000" dirty="0">
                <a:solidFill>
                  <a:srgbClr val="9876AA"/>
                </a:solidFill>
              </a:rPr>
              <a:t>instance</a:t>
            </a:r>
            <a:r>
              <a:rPr lang="en-US" altLang="zh-CN" sz="2000" dirty="0"/>
              <a:t>!!.</a:t>
            </a:r>
            <a:r>
              <a:rPr lang="en-US" altLang="zh-CN" sz="2000" dirty="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2000" i="1" dirty="0" err="1"/>
              <a:t>println</a:t>
            </a:r>
            <a:r>
              <a:rPr lang="en-US" altLang="zh-CN" sz="2000" dirty="0"/>
              <a:t>(</a:t>
            </a:r>
            <a:r>
              <a:rPr lang="en-US" altLang="zh-CN" sz="2000" dirty="0">
                <a:solidFill>
                  <a:srgbClr val="6A8759"/>
                </a:solidFill>
              </a:rPr>
              <a:t>"</a:t>
            </a:r>
            <a:r>
              <a:rPr lang="en-US" altLang="zh-CN" sz="2000" dirty="0">
                <a:solidFill>
                  <a:srgbClr val="CC7832"/>
                </a:solidFill>
              </a:rPr>
              <a:t>$</a:t>
            </a:r>
            <a:r>
              <a:rPr lang="en-US" altLang="zh-CN" sz="2000" dirty="0"/>
              <a:t>s</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name</a:t>
            </a:r>
            <a:r>
              <a:rPr lang="en-US" altLang="zh-CN" sz="2000" dirty="0">
                <a:solidFill>
                  <a:srgbClr val="CC7832"/>
                </a:solidFill>
              </a:rPr>
              <a:t>}</a:t>
            </a:r>
            <a:r>
              <a:rPr lang="en-US" altLang="zh-CN" sz="2000" dirty="0">
                <a:solidFill>
                  <a:srgbClr val="6A8759"/>
                </a:solidFill>
              </a:rPr>
              <a:t>, </a:t>
            </a:r>
            <a:r>
              <a:rPr lang="zh-CN" altLang="en-US" sz="2000" dirty="0">
                <a:solidFill>
                  <a:srgbClr val="6A8759"/>
                </a:solidFill>
                <a:latin typeface="宋体"/>
              </a:rPr>
              <a:t>年龄</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a:t>
            </a:r>
            <a:r>
              <a:rPr lang="en-US" altLang="zh-CN" sz="2000" dirty="0">
                <a:solidFill>
                  <a:srgbClr val="CC7832"/>
                </a:solidFill>
              </a:rPr>
              <a:t>}</a:t>
            </a:r>
            <a:r>
              <a:rPr lang="en-US" altLang="zh-CN" sz="2000" dirty="0">
                <a:solidFill>
                  <a:srgbClr val="6A8759"/>
                </a:solidFill>
              </a:rPr>
              <a:t>"</a:t>
            </a:r>
            <a:r>
              <a:rPr lang="en-US" altLang="zh-CN" sz="2000" dirty="0"/>
              <a:t>)</a:t>
            </a:r>
          </a:p>
          <a:p>
            <a:r>
              <a:rPr lang="zh-CN" altLang="en-US" sz="2000" dirty="0" smtClean="0"/>
              <a:t>打印结果是</a:t>
            </a:r>
            <a:r>
              <a:rPr lang="en-US" altLang="zh-CN" sz="2000" dirty="0" smtClean="0"/>
              <a:t>:</a:t>
            </a:r>
          </a:p>
          <a:p>
            <a:r>
              <a:rPr lang="zh-CN" altLang="en-US" sz="2000" dirty="0"/>
              <a:t>单例</a:t>
            </a:r>
            <a:r>
              <a:rPr lang="en-US" altLang="zh-CN" sz="2000" dirty="0"/>
              <a:t>:</a:t>
            </a:r>
            <a:r>
              <a:rPr lang="zh-CN" altLang="en-US" sz="2000" dirty="0"/>
              <a:t>男性</a:t>
            </a:r>
            <a:r>
              <a:rPr lang="en-US" altLang="zh-CN" sz="2000" dirty="0"/>
              <a:t>, </a:t>
            </a:r>
            <a:r>
              <a:rPr lang="zh-CN" altLang="en-US" sz="2000" dirty="0"/>
              <a:t>年龄</a:t>
            </a:r>
            <a:r>
              <a:rPr lang="en-US" altLang="zh-CN" sz="2000" dirty="0"/>
              <a:t>:20</a:t>
            </a:r>
            <a:endParaRPr lang="en-US" altLang="zh-CN" sz="2000" dirty="0" smtClean="0"/>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要么使用标点空格等特殊符号</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空判断</a:t>
            </a:r>
            <a:endParaRPr lang="zh-CN" altLang="en-US" sz="2800" dirty="0"/>
          </a:p>
        </p:txBody>
      </p:sp>
      <p:sp>
        <p:nvSpPr>
          <p:cNvPr id="3" name="内容占位符 2"/>
          <p:cNvSpPr>
            <a:spLocks noGrp="1"/>
          </p:cNvSpPr>
          <p:nvPr>
            <p:ph idx="1"/>
          </p:nvPr>
        </p:nvSpPr>
        <p:spPr>
          <a:xfrm>
            <a:off x="457200" y="908720"/>
            <a:ext cx="8229600" cy="5544616"/>
          </a:xfrm>
        </p:spPr>
        <p:txBody>
          <a:bodyPr>
            <a:normAutofit/>
          </a:bodyPr>
          <a:lstStyle/>
          <a:p>
            <a:r>
              <a:rPr lang="en-US" altLang="zh-CN" sz="1800" dirty="0" err="1"/>
              <a:t>Kotlin</a:t>
            </a:r>
            <a:r>
              <a:rPr lang="zh-CN" altLang="en-US" sz="1800" dirty="0"/>
              <a:t>的空安全设计对于声明可为空的参数，在使用时要进行空判断处理，有两种处理方式，字段后加</a:t>
            </a:r>
            <a:r>
              <a:rPr lang="en-US" altLang="zh-CN" sz="1800" dirty="0"/>
              <a:t>!!</a:t>
            </a:r>
            <a:r>
              <a:rPr lang="zh-CN" altLang="en-US" sz="1800" dirty="0"/>
              <a:t>像</a:t>
            </a:r>
            <a:r>
              <a:rPr lang="en-US" altLang="zh-CN" sz="1800" dirty="0"/>
              <a:t>Java</a:t>
            </a:r>
            <a:r>
              <a:rPr lang="zh-CN" altLang="en-US" sz="1800" dirty="0"/>
              <a:t>一样抛出空异常，另一种字段后加</a:t>
            </a:r>
            <a:r>
              <a:rPr lang="en-US" altLang="zh-CN" sz="1800" dirty="0"/>
              <a:t>?</a:t>
            </a:r>
            <a:r>
              <a:rPr lang="zh-CN" altLang="en-US" sz="1800" dirty="0"/>
              <a:t>可不做处理返回值为 </a:t>
            </a:r>
            <a:r>
              <a:rPr lang="en-US" altLang="zh-CN" sz="1800" dirty="0"/>
              <a:t>null</a:t>
            </a:r>
            <a:r>
              <a:rPr lang="zh-CN" altLang="en-US" sz="1800" dirty="0"/>
              <a:t>或配合</a:t>
            </a:r>
            <a:r>
              <a:rPr lang="en-US" altLang="zh-CN" sz="1800" dirty="0"/>
              <a:t>?:</a:t>
            </a:r>
            <a:r>
              <a:rPr lang="zh-CN" altLang="en-US" sz="1800" dirty="0"/>
              <a:t>做空判断</a:t>
            </a:r>
            <a:r>
              <a:rPr lang="zh-CN" altLang="en-US" sz="1800" dirty="0" smtClean="0"/>
              <a:t>处理</a:t>
            </a:r>
            <a:endParaRPr lang="en-US" altLang="zh-CN" sz="1800"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"23"</a:t>
            </a:r>
            <a:br>
              <a:rPr lang="en-US" altLang="zh-CN" sz="2000" dirty="0">
                <a:solidFill>
                  <a:srgbClr val="6A8759"/>
                </a:solidFill>
              </a:rPr>
            </a:br>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zh-CN" altLang="en-US" sz="2000" dirty="0">
                <a:solidFill>
                  <a:srgbClr val="808080"/>
                </a:solidFill>
                <a:latin typeface="宋体"/>
              </a:rPr>
              <a:t>不做处理返回</a:t>
            </a:r>
            <a:r>
              <a:rPr lang="zh-CN" altLang="en-US" sz="2000" dirty="0">
                <a:solidFill>
                  <a:srgbClr val="808080"/>
                </a:solidFill>
              </a:rPr>
              <a:t> </a:t>
            </a:r>
            <a:r>
              <a:rPr lang="en-US" altLang="zh-CN" sz="2000" dirty="0">
                <a:solidFill>
                  <a:srgbClr val="808080"/>
                </a:solidFill>
              </a:rPr>
              <a:t>null</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242592" cy="346050"/>
          </a:xfrm>
        </p:spPr>
        <p:txBody>
          <a:bodyPr>
            <a:normAutofit fontScale="90000"/>
          </a:bodyPr>
          <a:lstStyle/>
          <a:p>
            <a:pPr algn="l"/>
            <a:r>
              <a:rPr lang="zh-CN" altLang="en-US" sz="2400" b="1" dirty="0" smtClean="0"/>
              <a:t>类和继承</a:t>
            </a:r>
            <a:endParaRPr lang="zh-CN" altLang="en-US" sz="2400" b="1"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构造函数</a:t>
            </a:r>
            <a:endParaRPr lang="en-US" altLang="zh-CN" sz="1800" dirty="0" smtClean="0"/>
          </a:p>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class </a:t>
            </a:r>
            <a:r>
              <a:rPr lang="en-US" altLang="zh-CN" sz="1800" dirty="0" smtClean="0"/>
              <a:t>Customer(name: String) {</a:t>
            </a:r>
          </a:p>
          <a:p>
            <a:pPr marL="0" indent="0">
              <a:buNone/>
            </a:pP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name2 = name</a:t>
            </a:r>
            <a:br>
              <a:rPr lang="en-US" altLang="zh-CN" sz="1800" dirty="0" smtClean="0"/>
            </a:b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	</a:t>
            </a:r>
            <a:br>
              <a:rPr lang="en-US" altLang="zh-CN" sz="1800" dirty="0" smtClean="0"/>
            </a:br>
            <a:r>
              <a:rPr lang="en-US" altLang="zh-CN" sz="1800" dirty="0" smtClean="0"/>
              <a:t>    //</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br>
              <a:rPr lang="en-US" altLang="zh-CN" sz="1800" dirty="0"/>
            </a:br>
            <a:r>
              <a:rPr lang="en-US" altLang="zh-CN" sz="1800" dirty="0" smtClean="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b="1" dirty="0"/>
              <a:t>类和继承</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a:t>
            </a:r>
            <a:r>
              <a:rPr lang="en-US" altLang="zh-CN" sz="1800" dirty="0"/>
              <a:t>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a:t>,</a:t>
            </a:r>
            <a:r>
              <a:rPr lang="en-US" altLang="zh-CN" sz="1800" dirty="0" err="1"/>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如上面单例中</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类没有主构造函数，则必须在每一个构造函数中用 </a:t>
            </a:r>
            <a:r>
              <a:rPr lang="en-US" altLang="zh-CN" sz="1800" dirty="0"/>
              <a:t>super </a:t>
            </a:r>
            <a:r>
              <a:rPr lang="zh-CN" altLang="en-US" sz="1800" dirty="0"/>
              <a:t>关键字初始化基类，或者在代理另一个构造函数做这件事。注意在这种情形中不同的二级构造函数可以调用基类不同的构造方法</a:t>
            </a:r>
            <a:r>
              <a:rPr lang="zh-CN" altLang="en-US" sz="1800" dirty="0" smtClean="0"/>
              <a:t>：</a:t>
            </a:r>
            <a:endParaRPr lang="en-US" altLang="zh-CN" sz="1800" dirty="0" smtClean="0"/>
          </a:p>
          <a:p>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zh-CN" altLang="en-US" sz="2800" dirty="0" smtClean="0"/>
              <a:t>方法和属性的复写</a:t>
            </a:r>
            <a:endParaRPr lang="zh-CN" altLang="en-US" sz="2800" dirty="0"/>
          </a:p>
        </p:txBody>
      </p:sp>
      <p:sp>
        <p:nvSpPr>
          <p:cNvPr id="3" name="内容占位符 2"/>
          <p:cNvSpPr>
            <a:spLocks noGrp="1"/>
          </p:cNvSpPr>
          <p:nvPr>
            <p:ph idx="1"/>
          </p:nvPr>
        </p:nvSpPr>
        <p:spPr>
          <a:xfrm>
            <a:off x="457200" y="908720"/>
            <a:ext cx="8229600" cy="5544616"/>
          </a:xfrm>
        </p:spPr>
        <p:txBody>
          <a:bodyPr>
            <a:normAutofit lnSpcReduction="10000"/>
          </a:bodyPr>
          <a:lstStyle/>
          <a:p>
            <a:pPr marL="0" indent="0">
              <a:buNone/>
            </a:pPr>
            <a:r>
              <a:rPr lang="en-US" altLang="zh-CN" sz="1800" dirty="0" smtClean="0"/>
              <a:t>1 </a:t>
            </a:r>
            <a:r>
              <a:rPr lang="zh-CN" altLang="en-US" sz="1800" dirty="0" smtClean="0"/>
              <a:t>在继承父类的时候需要对父类的方法进行复写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的方法才能被复写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smtClean="0"/>
          </a:p>
          <a:p>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en-US" altLang="zh-CN" sz="2000" dirty="0" err="1">
                <a:solidFill>
                  <a:srgbClr val="CC7832"/>
                </a:solidFill>
              </a:rPr>
              <a:t>super</a:t>
            </a:r>
            <a:r>
              <a:rPr lang="en-US" altLang="zh-CN" sz="2000" dirty="0" err="1"/>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a:t>属性</a:t>
            </a:r>
            <a:r>
              <a:rPr lang="zh-CN" altLang="en-US" sz="1800" dirty="0"/>
              <a:t>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en-US" altLang="zh-CN" sz="1800" dirty="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复写注意</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85000" lnSpcReduction="20000"/>
          </a:bodyPr>
          <a:lstStyle/>
          <a:p>
            <a:pPr marL="342900" lvl="1" indent="-342900">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的因此可以被复写</a:t>
            </a:r>
            <a:endParaRPr lang="en-US" altLang="zh-CN" sz="1800" dirty="0"/>
          </a:p>
          <a:p>
            <a:pPr marL="342900" lvl="1" indent="-342900">
              <a:buFont typeface="Arial" pitchFamily="34" charset="0"/>
              <a:buChar char="•"/>
            </a:pPr>
            <a:endParaRPr lang="en-US" altLang="zh-CN" sz="1800" dirty="0" smtClean="0"/>
          </a:p>
          <a:p>
            <a:pPr marL="342900" lvl="1" indent="-342900">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a:t>var</a:t>
            </a:r>
            <a:r>
              <a:rPr lang="zh-CN" altLang="en-US" sz="1600" dirty="0"/>
              <a:t>反之不</a:t>
            </a:r>
            <a:r>
              <a:rPr lang="zh-CN" altLang="en-US" sz="1600" dirty="0" smtClean="0"/>
              <a:t>可以</a:t>
            </a:r>
            <a:endParaRPr lang="en-US" altLang="zh-CN" sz="1600" dirty="0" smtClean="0"/>
          </a:p>
          <a:p>
            <a:pPr marL="342900" lvl="1" indent="-342900">
              <a:buFont typeface="Arial" pitchFamily="34" charset="0"/>
              <a:buChar char="•"/>
            </a:pPr>
            <a:endParaRPr lang="en-US" altLang="zh-CN" sz="1600" dirty="0" smtClean="0"/>
          </a:p>
          <a:p>
            <a:pPr marL="342900" lvl="1" indent="-342900">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密封类</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a:t>密封类用于代表严格的类结构，值只能是有限集合中的某中类型，不可以是任何其它类型。这就相当于一个枚举类的扩展：枚举值集合的类型是严格限制的，但每个枚举常量只有一个实例，而密封类的子类可以有包含不同状态的多个实例。</a:t>
            </a:r>
          </a:p>
          <a:p>
            <a:r>
              <a:rPr lang="zh-CN" altLang="en-US" sz="1800" dirty="0"/>
              <a:t>声明密封类需要在 </a:t>
            </a:r>
            <a:r>
              <a:rPr lang="en-US" altLang="zh-CN" sz="1800" dirty="0"/>
              <a:t>class </a:t>
            </a:r>
            <a:r>
              <a:rPr lang="zh-CN" altLang="en-US" sz="1800" dirty="0"/>
              <a:t>前加一个 </a:t>
            </a:r>
            <a:r>
              <a:rPr lang="en-US" altLang="zh-CN" sz="1800" dirty="0"/>
              <a:t>sealed </a:t>
            </a:r>
            <a:r>
              <a:rPr lang="zh-CN" altLang="en-US" sz="1800" dirty="0"/>
              <a:t>修饰符。密封类可以有子类但必须全部嵌套在密封类声明内部、</a:t>
            </a:r>
          </a:p>
          <a:p>
            <a:r>
              <a:rPr lang="en-US" altLang="zh-CN" sz="1800" dirty="0">
                <a:solidFill>
                  <a:srgbClr val="CC7832"/>
                </a:solidFill>
              </a:rPr>
              <a:t>sealed class </a:t>
            </a:r>
            <a:r>
              <a:rPr lang="en-US" altLang="zh-CN" sz="1800" dirty="0"/>
              <a:t>Expr {</a:t>
            </a:r>
            <a:br>
              <a:rPr lang="en-US" altLang="zh-CN" sz="1800" dirty="0"/>
            </a:br>
            <a:r>
              <a:rPr lang="en-US" altLang="zh-CN" sz="1800" dirty="0"/>
              <a:t>    </a:t>
            </a:r>
            <a:r>
              <a:rPr lang="en-US" altLang="zh-CN" sz="1800" dirty="0">
                <a:solidFill>
                  <a:srgbClr val="CC7832"/>
                </a:solidFill>
              </a:rPr>
              <a:t>class </a:t>
            </a:r>
            <a:r>
              <a:rPr lang="en-US" altLang="zh-CN" sz="1800" dirty="0" err="1"/>
              <a:t>Const</a:t>
            </a:r>
            <a:r>
              <a:rPr lang="en-US" altLang="zh-CN" sz="1800" dirty="0"/>
              <a:t>(</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number</a:t>
            </a:r>
            <a:r>
              <a:rPr lang="en-US" altLang="zh-CN" sz="1800" dirty="0"/>
              <a:t>: Double) : Expr()</a:t>
            </a:r>
            <a:br>
              <a:rPr lang="en-US" altLang="zh-CN" sz="1800" dirty="0"/>
            </a:br>
            <a:r>
              <a:rPr lang="en-US" altLang="zh-CN" sz="1800" dirty="0"/>
              <a:t>    </a:t>
            </a:r>
            <a:r>
              <a:rPr lang="en-US" altLang="zh-CN" sz="1800" dirty="0">
                <a:solidFill>
                  <a:srgbClr val="CC7832"/>
                </a:solidFill>
              </a:rPr>
              <a:t>class </a:t>
            </a:r>
            <a:r>
              <a:rPr lang="en-US" altLang="zh-CN" sz="1800" dirty="0"/>
              <a:t>Sum(</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e1</a:t>
            </a:r>
            <a:r>
              <a:rPr lang="en-US" altLang="zh-CN" sz="1800" dirty="0"/>
              <a:t>: Expr</a:t>
            </a:r>
            <a:r>
              <a:rPr lang="en-US" altLang="zh-CN" sz="1800" dirty="0">
                <a:solidFill>
                  <a:srgbClr val="CC7832"/>
                </a:solidFill>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e2</a:t>
            </a:r>
            <a:r>
              <a:rPr lang="en-US" altLang="zh-CN" sz="1800" dirty="0"/>
              <a:t>: Expr) : Expr()</a:t>
            </a:r>
            <a:br>
              <a:rPr lang="en-US" altLang="zh-CN" sz="1800" dirty="0"/>
            </a:br>
            <a:r>
              <a:rPr lang="en-US" altLang="zh-CN" sz="1800" dirty="0"/>
              <a:t>    </a:t>
            </a:r>
            <a:r>
              <a:rPr lang="en-US" altLang="zh-CN" sz="1800" dirty="0">
                <a:solidFill>
                  <a:srgbClr val="CC7832"/>
                </a:solidFill>
              </a:rPr>
              <a:t>object </a:t>
            </a:r>
            <a:r>
              <a:rPr lang="en-US" altLang="zh-CN" sz="1800" dirty="0" err="1"/>
              <a:t>NotANumber</a:t>
            </a:r>
            <a:r>
              <a:rPr lang="en-US" altLang="zh-CN" sz="1800" dirty="0"/>
              <a:t> : Expr()</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eval</a:t>
            </a:r>
            <a:r>
              <a:rPr lang="en-US" altLang="zh-CN" sz="1800" dirty="0"/>
              <a:t>(expr: Expr): Double = </a:t>
            </a:r>
            <a:r>
              <a:rPr lang="en-US" altLang="zh-CN" sz="1800" dirty="0">
                <a:solidFill>
                  <a:srgbClr val="CC7832"/>
                </a:solidFill>
              </a:rPr>
              <a:t>when</a:t>
            </a:r>
            <a:r>
              <a:rPr lang="en-US" altLang="zh-CN" sz="1800" dirty="0"/>
              <a:t>(expr) {</a:t>
            </a:r>
            <a:br>
              <a:rPr lang="en-US" altLang="zh-CN" sz="1800" dirty="0"/>
            </a:br>
            <a:r>
              <a:rPr lang="en-US" altLang="zh-CN" sz="1800" dirty="0"/>
              <a:t>    </a:t>
            </a:r>
            <a:r>
              <a:rPr lang="en-US" altLang="zh-CN" sz="1800" dirty="0">
                <a:solidFill>
                  <a:srgbClr val="CC7832"/>
                </a:solidFill>
              </a:rPr>
              <a:t>is </a:t>
            </a:r>
            <a:r>
              <a:rPr lang="en-US" altLang="zh-CN" sz="1800" dirty="0" err="1"/>
              <a:t>Const</a:t>
            </a:r>
            <a:r>
              <a:rPr lang="en-US" altLang="zh-CN" sz="1800" dirty="0"/>
              <a:t> -&gt; </a:t>
            </a:r>
            <a:r>
              <a:rPr lang="en-US" altLang="zh-CN" sz="1800" dirty="0" err="1"/>
              <a:t>expr.number</a:t>
            </a:r>
            <a:r>
              <a:rPr lang="en-US" altLang="zh-CN" sz="1800" dirty="0"/>
              <a:t/>
            </a:r>
            <a:br>
              <a:rPr lang="en-US" altLang="zh-CN" sz="1800" dirty="0"/>
            </a:br>
            <a:r>
              <a:rPr lang="en-US" altLang="zh-CN" sz="1800" dirty="0"/>
              <a:t>    </a:t>
            </a:r>
            <a:r>
              <a:rPr lang="en-US" altLang="zh-CN" sz="1800" dirty="0">
                <a:solidFill>
                  <a:srgbClr val="CC7832"/>
                </a:solidFill>
              </a:rPr>
              <a:t>is </a:t>
            </a:r>
            <a:r>
              <a:rPr lang="en-US" altLang="zh-CN" sz="1800" dirty="0"/>
              <a:t>Sum -&gt; </a:t>
            </a:r>
            <a:r>
              <a:rPr lang="en-US" altLang="zh-CN" sz="1800" i="1" dirty="0" err="1"/>
              <a:t>eval</a:t>
            </a:r>
            <a:r>
              <a:rPr lang="en-US" altLang="zh-CN" sz="1800" dirty="0"/>
              <a:t>(expr.e1) + </a:t>
            </a:r>
            <a:r>
              <a:rPr lang="en-US" altLang="zh-CN" sz="1800" i="1" dirty="0" err="1"/>
              <a:t>eval</a:t>
            </a:r>
            <a:r>
              <a:rPr lang="en-US" altLang="zh-CN" sz="1800" dirty="0"/>
              <a:t>(expr.e2)</a:t>
            </a:r>
            <a:br>
              <a:rPr lang="en-US" altLang="zh-CN" sz="1800" dirty="0"/>
            </a:br>
            <a:r>
              <a:rPr lang="en-US" altLang="zh-CN" sz="1800" dirty="0"/>
              <a:t>    </a:t>
            </a:r>
            <a:r>
              <a:rPr lang="en-US" altLang="zh-CN" sz="1800" dirty="0" err="1"/>
              <a:t>NotANumber</a:t>
            </a:r>
            <a:r>
              <a:rPr lang="en-US" altLang="zh-CN" sz="1800" dirty="0"/>
              <a:t> -&gt; </a:t>
            </a:r>
            <a:r>
              <a:rPr lang="en-US" altLang="zh-CN" sz="1800" dirty="0" err="1"/>
              <a:t>Double.</a:t>
            </a:r>
            <a:r>
              <a:rPr lang="en-US" altLang="zh-CN" sz="1800" dirty="0" err="1">
                <a:solidFill>
                  <a:srgbClr val="9876AA"/>
                </a:solidFill>
              </a:rPr>
              <a:t>NaN</a:t>
            </a:r>
            <a:r>
              <a:rPr lang="en-US" altLang="zh-CN" sz="1800" dirty="0">
                <a:solidFill>
                  <a:srgbClr val="9876AA"/>
                </a:solidFill>
              </a:rPr>
              <a:t/>
            </a:r>
            <a:br>
              <a:rPr lang="en-US" altLang="zh-CN" sz="1800" dirty="0">
                <a:solidFill>
                  <a:srgbClr val="9876AA"/>
                </a:solidFill>
              </a:rPr>
            </a:br>
            <a:r>
              <a:rPr lang="en-US" altLang="zh-CN" sz="1800" dirty="0">
                <a:solidFill>
                  <a:srgbClr val="808080"/>
                </a:solidFill>
              </a:rPr>
              <a:t>// the `else` clause is not required because we've covered all the cases</a:t>
            </a:r>
            <a:br>
              <a:rPr lang="en-US" altLang="zh-CN" sz="1800" dirty="0">
                <a:solidFill>
                  <a:srgbClr val="808080"/>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err="1" smtClean="0"/>
              <a:t>Kotlin</a:t>
            </a:r>
            <a:r>
              <a:rPr lang="zh-CN" altLang="en-US" dirty="0" smtClean="0"/>
              <a:t>基本语法</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。它们都可以包含抽象方法，以及方法的实现。和抽象类不同的是，接口不能保存状态。可以有属性但必须是抽象的，或者提供访问器的实现。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可见性修饰符</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 </a:t>
            </a:r>
            <a:r>
              <a:rPr lang="en-US" altLang="zh-CN" sz="1800" dirty="0" err="1"/>
              <a:t>Kotlin</a:t>
            </a:r>
            <a:r>
              <a:rPr lang="en-US" altLang="zh-CN" sz="1800" dirty="0"/>
              <a:t> </a:t>
            </a:r>
            <a:r>
              <a:rPr lang="zh-CN" altLang="en-US" sz="1800" dirty="0"/>
              <a:t>中有四种修饰词：</a:t>
            </a:r>
            <a:r>
              <a:rPr lang="en-US" altLang="zh-CN" sz="1800" dirty="0"/>
              <a:t>private</a:t>
            </a:r>
            <a:r>
              <a:rPr lang="en-US" altLang="zh-CN" sz="1800" dirty="0" smtClean="0"/>
              <a:t>, protected, internal</a:t>
            </a:r>
            <a:r>
              <a:rPr lang="en-US" altLang="zh-CN" sz="1800" dirty="0"/>
              <a:t>,</a:t>
            </a:r>
            <a:r>
              <a:rPr lang="zh-CN" altLang="en-US" sz="1800" dirty="0"/>
              <a:t>以及 </a:t>
            </a:r>
            <a:r>
              <a:rPr lang="en-US" altLang="zh-CN" sz="1800" dirty="0"/>
              <a:t>public</a:t>
            </a:r>
            <a:r>
              <a:rPr lang="en-US" altLang="zh-CN" sz="1800" dirty="0"/>
              <a:t> </a:t>
            </a:r>
            <a:r>
              <a:rPr lang="zh-CN" altLang="en-US" sz="1800" dirty="0"/>
              <a:t>。默认的修饰符是 </a:t>
            </a:r>
            <a:r>
              <a:rPr lang="en-US" altLang="zh-CN" sz="1800" dirty="0"/>
              <a:t>public</a:t>
            </a:r>
            <a:r>
              <a:rPr lang="zh-CN" altLang="en-US" sz="1800" dirty="0"/>
              <a:t>。 </a:t>
            </a:r>
            <a:endParaRPr lang="en-US" altLang="zh-CN" sz="1800" dirty="0" smtClean="0"/>
          </a:p>
          <a:p>
            <a:r>
              <a:rPr lang="zh-CN" altLang="en-US" sz="1800" dirty="0" smtClean="0"/>
              <a:t>需要注意的是</a:t>
            </a:r>
            <a:r>
              <a:rPr lang="en-US" altLang="zh-CN" sz="1800" dirty="0" smtClean="0"/>
              <a:t>internal </a:t>
            </a:r>
            <a:r>
              <a:rPr lang="zh-CN" altLang="en-US" sz="1800" dirty="0" smtClean="0"/>
              <a:t>是模块可见</a:t>
            </a:r>
            <a:r>
              <a:rPr lang="en-US" altLang="zh-CN" sz="1800" dirty="0" smtClean="0"/>
              <a:t>, </a:t>
            </a:r>
            <a:r>
              <a:rPr lang="zh-CN" altLang="en-US" sz="1800" dirty="0" smtClean="0"/>
              <a:t>就是在相同模块下的</a:t>
            </a:r>
            <a:r>
              <a:rPr lang="en-US" altLang="zh-CN" sz="1800" dirty="0" smtClean="0"/>
              <a:t>public, </a:t>
            </a:r>
            <a:r>
              <a:rPr lang="zh-CN" altLang="en-US" sz="1800" dirty="0" smtClean="0"/>
              <a:t>对于其他模块则是</a:t>
            </a:r>
            <a:r>
              <a:rPr lang="en-US" altLang="zh-CN" sz="1800" dirty="0" smtClean="0"/>
              <a:t>private</a:t>
            </a:r>
            <a:r>
              <a:rPr lang="zh-CN" altLang="en-US" sz="1800" dirty="0" smtClean="0"/>
              <a:t>的意思</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类扩展</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a:t>
            </a:r>
            <a:r>
              <a:rPr lang="en-US" altLang="zh-CN" sz="1800" dirty="0"/>
              <a:t/>
            </a:r>
            <a:br>
              <a:rPr lang="en-US" altLang="zh-CN" sz="1800" dirty="0"/>
            </a:br>
            <a:r>
              <a:rPr lang="en-US" altLang="zh-CN" sz="1800" dirty="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a:t>){</a:t>
            </a:r>
            <a:br>
              <a:rPr lang="en-US" altLang="zh-CN" sz="1800" dirty="0"/>
            </a:br>
            <a:r>
              <a:rPr lang="en-US" altLang="zh-CN" sz="1800" dirty="0"/>
              <a:t>    </a:t>
            </a:r>
            <a:r>
              <a:rPr lang="en-US" altLang="zh-CN" sz="1800" dirty="0">
                <a:solidFill>
                  <a:srgbClr val="CC7832"/>
                </a:solidFill>
              </a:rPr>
              <a:t>this</a:t>
            </a:r>
            <a:r>
              <a:rPr lang="en-US" altLang="zh-CN" sz="1800" dirty="0"/>
              <a:t>.</a:t>
            </a:r>
            <a:r>
              <a:rPr lang="en-US" altLang="zh-CN" sz="1800" dirty="0">
                <a:solidFill>
                  <a:srgbClr val="9876AA"/>
                </a:solidFill>
              </a:rPr>
              <a:t>name </a:t>
            </a:r>
            <a:r>
              <a:rPr lang="en-US" altLang="zh-CN" sz="1800" dirty="0"/>
              <a:t>= rename</a:t>
            </a:r>
            <a:br>
              <a:rPr lang="en-US" altLang="zh-CN" sz="1800" dirty="0"/>
            </a:br>
            <a:r>
              <a:rPr lang="en-US" altLang="zh-CN" sz="1800" dirty="0"/>
              <a:t>}</a:t>
            </a:r>
            <a:br>
              <a:rPr lang="en-US" altLang="zh-CN" sz="1800" dirty="0"/>
            </a:b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a:t>
            </a:r>
          </a:p>
          <a:p>
            <a:r>
              <a:rPr lang="en-US" altLang="zh-CN" sz="1800" dirty="0" err="1">
                <a:solidFill>
                  <a:srgbClr val="CC7832"/>
                </a:solidFill>
              </a:rPr>
              <a:t>var</a:t>
            </a:r>
            <a:r>
              <a:rPr lang="en-US" altLang="zh-CN" sz="1800" dirty="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a:t>Int</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数据对象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male</a:t>
            </a:r>
            <a:r>
              <a:rPr lang="en-US" altLang="zh-CN" sz="1800" dirty="0" err="1"/>
              <a:t>:Boolean</a:t>
            </a:r>
            <a:r>
              <a:rPr lang="en-US" altLang="zh-CN" sz="1800" dirty="0" smtClean="0"/>
              <a:t>)</a:t>
            </a:r>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对象不能继承也不能复写</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基本类型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598399"/>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563888" y="1196752"/>
            <a:ext cx="4680520" cy="46085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t>子</a:t>
            </a:r>
            <a:r>
              <a:rPr lang="zh-CN" altLang="en-US" sz="2800" dirty="0" smtClean="0"/>
              <a:t>宽不同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4680520" cy="280831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a:solidFill>
                  <a:srgbClr val="6A8759"/>
                </a:solidFill>
              </a:rPr>
              <a:t>"</a:t>
            </a:r>
            <a:r>
              <a:rPr lang="en-US" altLang="zh-CN" sz="2800" dirty="0">
                <a:solidFill>
                  <a:srgbClr val="CC7832"/>
                </a:solidFill>
              </a:rPr>
              <a:t>\</a:t>
            </a:r>
            <a:r>
              <a:rPr lang="en-US" altLang="zh-CN" sz="2800" dirty="0" err="1">
                <a:solidFill>
                  <a:srgbClr val="CC7832"/>
                </a:solidFill>
              </a:rPr>
              <a:t>t</a:t>
            </a:r>
            <a:r>
              <a:rPr lang="en-US" altLang="zh-CN" sz="2800" dirty="0" err="1">
                <a:solidFill>
                  <a:srgbClr val="6A8759"/>
                </a:solidFill>
              </a:rPr>
              <a:t>Hello</a:t>
            </a:r>
            <a:r>
              <a:rPr lang="en-US" altLang="zh-CN" sz="2800" dirty="0">
                <a:solidFill>
                  <a:srgbClr val="6A8759"/>
                </a:solidFill>
              </a:rPr>
              <a:t> word!</a:t>
            </a:r>
            <a:r>
              <a:rPr lang="en-US" altLang="zh-CN" sz="2800" dirty="0">
                <a:solidFill>
                  <a:srgbClr val="CC7832"/>
                </a:solidFill>
              </a:rPr>
              <a:t>\n</a:t>
            </a:r>
            <a:r>
              <a:rPr lang="en-US" altLang="zh-CN" sz="2800" dirty="0">
                <a:solidFill>
                  <a:srgbClr val="6A8759"/>
                </a:solidFill>
              </a:rPr>
              <a:t>"</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endParaRPr lang="zh-CN" altLang="en-US" sz="2800" dirty="0"/>
          </a:p>
        </p:txBody>
      </p:sp>
    </p:spTree>
    <p:extLst>
      <p:ext uri="{BB962C8B-B14F-4D97-AF65-F5344CB8AC3E}">
        <p14:creationId xmlns:p14="http://schemas.microsoft.com/office/powerpoint/2010/main" val="397738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smtClean="0"/>
              <a:t>常量</a:t>
            </a:r>
            <a:r>
              <a:rPr lang="zh-CN" altLang="zh-CN" sz="2000" dirty="0"/>
              <a:t>用</a:t>
            </a:r>
            <a:r>
              <a:rPr lang="en-US" altLang="zh-CN" sz="2000" dirty="0" err="1"/>
              <a:t>val</a:t>
            </a:r>
            <a:r>
              <a:rPr lang="zh-CN" altLang="zh-CN" sz="2000" dirty="0"/>
              <a:t>声明，变了用</a:t>
            </a:r>
            <a:r>
              <a:rPr lang="en-US" altLang="zh-CN" sz="2000" dirty="0" err="1"/>
              <a:t>var</a:t>
            </a:r>
            <a:r>
              <a:rPr lang="zh-CN" altLang="zh-CN" sz="2000" dirty="0"/>
              <a:t>声明，关键字在前面，类型以冒号</a:t>
            </a:r>
            <a:r>
              <a:rPr lang="en-US" altLang="zh-CN" sz="2000" dirty="0"/>
              <a:t>:</a:t>
            </a:r>
            <a:r>
              <a:rPr lang="zh-CN" altLang="zh-CN" sz="2000" dirty="0"/>
              <a:t>隔开在后面，也可以省略直接赋值，类型后带问号</a:t>
            </a:r>
            <a:r>
              <a:rPr lang="en-US" altLang="zh-CN" sz="2000" dirty="0"/>
              <a:t>?</a:t>
            </a:r>
            <a:r>
              <a:rPr lang="zh-CN" altLang="zh-CN" sz="2000" dirty="0"/>
              <a:t>表示可为空类型</a:t>
            </a:r>
            <a:r>
              <a:rPr lang="en-US" altLang="zh-CN" sz="2000" dirty="0"/>
              <a:t>(</a:t>
            </a:r>
            <a:r>
              <a:rPr lang="zh-CN" altLang="zh-CN" sz="2000" dirty="0"/>
              <a:t>默认空安全</a:t>
            </a:r>
            <a:r>
              <a:rPr lang="en-US" altLang="zh-CN" sz="2000" dirty="0"/>
              <a:t>)</a:t>
            </a:r>
            <a:r>
              <a:rPr lang="zh-CN" altLang="zh-CN" sz="2000" dirty="0" smtClean="0"/>
              <a:t>。</a:t>
            </a:r>
            <a:endParaRPr lang="en-US" altLang="zh-CN" sz="2000" dirty="0" smtClean="0"/>
          </a:p>
          <a:p>
            <a:r>
              <a:rPr lang="en-US" altLang="zh-CN" sz="2000" dirty="0">
                <a:solidFill>
                  <a:srgbClr val="808080"/>
                </a:solidFill>
              </a:rPr>
              <a:t>//</a:t>
            </a:r>
            <a:r>
              <a:rPr lang="zh-CN" altLang="en-US" sz="2000" dirty="0">
                <a:solidFill>
                  <a:srgbClr val="808080"/>
                </a:solidFill>
                <a:latin typeface="宋体"/>
              </a:rPr>
              <a:t>常量数组</a:t>
            </a:r>
            <a:r>
              <a:rPr lang="en-US" altLang="zh-CN" sz="2000" dirty="0" err="1">
                <a:solidFill>
                  <a:srgbClr val="808080"/>
                </a:solidFill>
              </a:rPr>
              <a:t>int</a:t>
            </a:r>
            <a:r>
              <a:rPr lang="en-US" altLang="zh-CN" sz="2000" dirty="0">
                <a:solidFill>
                  <a:srgbClr val="808080"/>
                </a:solidFill>
              </a:rPr>
              <a:t>[][][] </a:t>
            </a:r>
            <a:r>
              <a:rPr lang="en-US" altLang="zh-CN" sz="2000" dirty="0" err="1">
                <a:solidFill>
                  <a:srgbClr val="808080"/>
                </a:solidFill>
              </a:rPr>
              <a:t>arrs</a:t>
            </a:r>
            <a:r>
              <a:rPr lang="en-US" altLang="zh-CN" sz="2000" dirty="0">
                <a:solidFill>
                  <a:srgbClr val="808080"/>
                </a:solidFill>
              </a:rPr>
              <a:t> = new </a:t>
            </a:r>
            <a:r>
              <a:rPr lang="en-US" altLang="zh-CN" sz="2000" dirty="0" err="1">
                <a:solidFill>
                  <a:srgbClr val="808080"/>
                </a:solidFill>
              </a:rPr>
              <a:t>int</a:t>
            </a:r>
            <a:r>
              <a:rPr lang="en-US" altLang="zh-CN" sz="2000" dirty="0">
                <a:solidFill>
                  <a:srgbClr val="808080"/>
                </a:solidFill>
              </a:rPr>
              <a:t>[3][2][1];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dirty="0" err="1"/>
              <a:t>arrs</a:t>
            </a:r>
            <a:r>
              <a:rPr lang="en-US" altLang="zh-CN" sz="2000" dirty="0"/>
              <a:t> = Array(</a:t>
            </a:r>
            <a:r>
              <a:rPr lang="en-US" altLang="zh-CN" sz="2000" dirty="0">
                <a:solidFill>
                  <a:srgbClr val="6897BB"/>
                </a:solidFill>
              </a:rPr>
              <a:t>3</a:t>
            </a:r>
            <a:r>
              <a:rPr lang="en-US" altLang="zh-CN" sz="2000" dirty="0"/>
              <a:t>) </a:t>
            </a:r>
            <a:r>
              <a:rPr lang="en-US" altLang="zh-CN" sz="2000" b="1" dirty="0"/>
              <a:t>{ </a:t>
            </a:r>
            <a:r>
              <a:rPr lang="en-US" altLang="zh-CN" sz="2000" dirty="0"/>
              <a:t>Array(</a:t>
            </a:r>
            <a:r>
              <a:rPr lang="en-US" altLang="zh-CN" sz="2000" dirty="0">
                <a:solidFill>
                  <a:srgbClr val="6897BB"/>
                </a:solidFill>
              </a:rPr>
              <a:t>2</a:t>
            </a:r>
            <a:r>
              <a:rPr lang="en-US" altLang="zh-CN" sz="2000" dirty="0"/>
              <a:t>) </a:t>
            </a:r>
            <a:r>
              <a:rPr lang="en-US" altLang="zh-CN" sz="2000" b="1" dirty="0"/>
              <a:t>{ </a:t>
            </a:r>
            <a:r>
              <a:rPr lang="en-US" altLang="zh-CN" sz="2000" dirty="0" err="1"/>
              <a:t>IntArray</a:t>
            </a:r>
            <a:r>
              <a:rPr lang="en-US" altLang="zh-CN" sz="2000" dirty="0"/>
              <a:t>(</a:t>
            </a:r>
            <a:r>
              <a:rPr lang="en-US" altLang="zh-CN" sz="2000" dirty="0">
                <a:solidFill>
                  <a:srgbClr val="6897BB"/>
                </a:solidFill>
              </a:rPr>
              <a:t>1</a:t>
            </a:r>
            <a:r>
              <a:rPr lang="en-US" altLang="zh-CN" sz="2000" dirty="0"/>
              <a:t>) </a:t>
            </a:r>
            <a:r>
              <a:rPr lang="en-US" altLang="zh-CN" sz="2000" b="1" dirty="0"/>
              <a:t>} }</a:t>
            </a:r>
            <a:br>
              <a:rPr lang="en-US" altLang="zh-CN" sz="2000" b="1" dirty="0"/>
            </a:br>
            <a:r>
              <a:rPr lang="en-US" altLang="zh-CN" sz="2000" dirty="0">
                <a:solidFill>
                  <a:srgbClr val="808080"/>
                </a:solidFill>
              </a:rPr>
              <a:t>//</a:t>
            </a:r>
            <a:r>
              <a:rPr lang="zh-CN" altLang="en-US" sz="2000" dirty="0">
                <a:solidFill>
                  <a:srgbClr val="808080"/>
                </a:solidFill>
                <a:latin typeface="宋体"/>
              </a:rPr>
              <a:t>空安全变量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err="1"/>
              <a:t>str</a:t>
            </a:r>
            <a:r>
              <a:rPr lang="en-US" altLang="zh-CN" sz="2000" dirty="0"/>
              <a:t>: String = </a:t>
            </a:r>
            <a:r>
              <a:rPr lang="en-US" altLang="zh-CN" sz="2000" dirty="0">
                <a:solidFill>
                  <a:srgbClr val="6A8759"/>
                </a:solidFill>
              </a:rPr>
              <a:t>"hello</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var</a:t>
            </a:r>
            <a:r>
              <a:rPr lang="en-US" altLang="zh-CN" sz="2000" dirty="0">
                <a:solidFill>
                  <a:srgbClr val="CC7832"/>
                </a:solidFill>
              </a:rPr>
              <a:t> </a:t>
            </a:r>
            <a:r>
              <a:rPr lang="en-US" altLang="zh-CN" sz="2000" dirty="0"/>
              <a:t>str1 = </a:t>
            </a:r>
            <a:r>
              <a:rPr lang="en-US" altLang="zh-CN" sz="2000" dirty="0">
                <a:solidFill>
                  <a:srgbClr val="6A8759"/>
                </a:solidFill>
              </a:rPr>
              <a:t>"word</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可为空字符串变量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str2: String? = </a:t>
            </a:r>
            <a:r>
              <a:rPr lang="en-US" altLang="zh-CN" sz="2000" dirty="0">
                <a:solidFill>
                  <a:srgbClr val="CC7832"/>
                </a:solidFill>
              </a:rPr>
              <a:t>null</a:t>
            </a:r>
            <a:endParaRPr lang="en-US" altLang="zh-CN" sz="2000" dirty="0"/>
          </a:p>
          <a:p>
            <a:endParaRPr lang="zh-CN" altLang="zh-CN" sz="2000" dirty="0"/>
          </a:p>
          <a:p>
            <a:endParaRPr lang="zh-CN" altLang="en-US" dirty="0"/>
          </a:p>
        </p:txBody>
      </p:sp>
      <p:sp>
        <p:nvSpPr>
          <p:cNvPr id="4" name="标题 1"/>
          <p:cNvSpPr txBox="1">
            <a:spLocks/>
          </p:cNvSpPr>
          <p:nvPr/>
        </p:nvSpPr>
        <p:spPr>
          <a:xfrm>
            <a:off x="457200" y="274638"/>
            <a:ext cx="1522512"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1</a:t>
            </a:r>
            <a:r>
              <a:rPr lang="zh-CN" altLang="en-US" sz="3200" dirty="0" smtClean="0"/>
              <a:t>定义</a:t>
            </a:r>
            <a:endParaRPr lang="en-US" altLang="zh-CN" sz="3200" dirty="0"/>
          </a:p>
        </p:txBody>
      </p:sp>
    </p:spTree>
    <p:extLst>
      <p:ext uri="{BB962C8B-B14F-4D97-AF65-F5344CB8AC3E}">
        <p14:creationId xmlns:p14="http://schemas.microsoft.com/office/powerpoint/2010/main" val="299729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2</a:t>
            </a:r>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2000" dirty="0" smtClean="0"/>
              <a:t>除了</a:t>
            </a:r>
            <a:r>
              <a:rPr lang="en-US" altLang="zh-CN" sz="2000" dirty="0" err="1" smtClean="0"/>
              <a:t>if</a:t>
            </a:r>
            <a:r>
              <a:rPr lang="en-US" altLang="zh-CN" sz="2000" dirty="0" err="1"/>
              <a:t>..else</a:t>
            </a:r>
            <a:r>
              <a:rPr lang="zh-CN" altLang="en-US" sz="2000" dirty="0"/>
              <a:t>之外</a:t>
            </a:r>
            <a:r>
              <a:rPr lang="en-US" altLang="zh-CN" sz="2000" dirty="0" err="1"/>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br>
              <a:rPr lang="en-US" altLang="zh-CN" sz="1600" dirty="0"/>
            </a:br>
            <a:r>
              <a:rPr lang="en-US" altLang="zh-CN" sz="1600" dirty="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If</a:t>
            </a:r>
            <a:r>
              <a:rPr lang="zh-CN" altLang="en-US" sz="2800" dirty="0" smtClean="0"/>
              <a:t>表达式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作为表达式</a:t>
            </a:r>
            <a:r>
              <a:rPr lang="zh-CN" altLang="en-US" sz="1800" dirty="0"/>
              <a:t> </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p>
          <a:p>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3</a:t>
            </a:r>
            <a:r>
              <a:rPr lang="zh-CN" altLang="en-US" sz="2800" dirty="0" smtClean="0"/>
              <a:t>循环</a:t>
            </a:r>
            <a:endParaRPr lang="zh-CN" altLang="en-US" sz="2800" dirty="0"/>
          </a:p>
        </p:txBody>
      </p:sp>
      <p:sp>
        <p:nvSpPr>
          <p:cNvPr id="3" name="内容占位符 2"/>
          <p:cNvSpPr>
            <a:spLocks noGrp="1"/>
          </p:cNvSpPr>
          <p:nvPr>
            <p:ph idx="1"/>
          </p:nvPr>
        </p:nvSpPr>
        <p:spPr>
          <a:xfrm>
            <a:off x="457200" y="764704"/>
            <a:ext cx="8229600"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Tree>
    <p:extLst>
      <p:ext uri="{BB962C8B-B14F-4D97-AF65-F5344CB8AC3E}">
        <p14:creationId xmlns:p14="http://schemas.microsoft.com/office/powerpoint/2010/main" val="138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zh-CN" altLang="en-US" sz="2800" dirty="0" smtClean="0"/>
              <a:t>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a:p>
          <a:p>
            <a:r>
              <a:rPr lang="en-US" altLang="zh-CN" sz="2000" dirty="0">
                <a:solidFill>
                  <a:srgbClr val="808080"/>
                </a:solidFill>
              </a:rPr>
              <a:t>//</a:t>
            </a:r>
            <a:r>
              <a:rPr lang="en-US" altLang="zh-CN" sz="2000" dirty="0" err="1">
                <a:solidFill>
                  <a:srgbClr val="808080"/>
                </a:solidFill>
              </a:rPr>
              <a:t>val</a:t>
            </a:r>
            <a:r>
              <a:rPr lang="zh-CN" altLang="en-US" sz="2000" dirty="0">
                <a:solidFill>
                  <a:srgbClr val="808080"/>
                </a:solidFill>
                <a:latin typeface="宋体"/>
              </a:rPr>
              <a:t>表示常量</a:t>
            </a:r>
            <a:r>
              <a:rPr lang="en-US" altLang="zh-CN" sz="2000" dirty="0" err="1">
                <a:solidFill>
                  <a:srgbClr val="808080"/>
                </a:solidFill>
              </a:rPr>
              <a:t>var</a:t>
            </a:r>
            <a:r>
              <a:rPr lang="zh-CN" altLang="en-US" sz="2000" dirty="0">
                <a:solidFill>
                  <a:srgbClr val="808080"/>
                </a:solidFill>
                <a:latin typeface="宋体"/>
              </a:rPr>
              <a:t>表示变量声明</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a:t>t</a:t>
            </a:r>
            <a:r>
              <a:rPr lang="en-US" altLang="zh-CN" sz="2800" dirty="0" smtClean="0"/>
              <a: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smtClean="0"/>
              <a:t>在类中使用内部类或匿名类时</a:t>
            </a:r>
            <a:r>
              <a:rPr lang="en-US" altLang="zh-CN" sz="1800" dirty="0" smtClean="0"/>
              <a:t>, </a:t>
            </a:r>
            <a:r>
              <a:rPr lang="zh-CN" altLang="en-US" sz="1800" dirty="0" smtClean="0"/>
              <a:t>会用引用到类本身的实例</a:t>
            </a:r>
            <a:r>
              <a:rPr lang="en-US" altLang="zh-CN" sz="1800" dirty="0" smtClean="0"/>
              <a:t>this</a:t>
            </a:r>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1045</Words>
  <Application>Microsoft Office PowerPoint</Application>
  <PresentationFormat>全屏显示(4:3)</PresentationFormat>
  <Paragraphs>147</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一起学一下Kotiln</vt:lpstr>
      <vt:lpstr>主要内容</vt:lpstr>
      <vt:lpstr>基本类型</vt:lpstr>
      <vt:lpstr>PowerPoint 演示文稿</vt:lpstr>
      <vt:lpstr>2条件语句</vt:lpstr>
      <vt:lpstr>If表达式  when表达式</vt:lpstr>
      <vt:lpstr>3循环</vt:lpstr>
      <vt:lpstr>冒号:的使用</vt:lpstr>
      <vt:lpstr>this的使用</vt:lpstr>
      <vt:lpstr>get 和 set方法</vt:lpstr>
      <vt:lpstr>类的静态方法和静态变量</vt:lpstr>
      <vt:lpstr>单例</vt:lpstr>
      <vt:lpstr>字符串的拼接</vt:lpstr>
      <vt:lpstr>空判断</vt:lpstr>
      <vt:lpstr>类和继承</vt:lpstr>
      <vt:lpstr>类和继承</vt:lpstr>
      <vt:lpstr>方法和属性的复写</vt:lpstr>
      <vt:lpstr>复写注意</vt:lpstr>
      <vt:lpstr>密封类</vt:lpstr>
      <vt:lpstr>接口</vt:lpstr>
      <vt:lpstr>可见性修饰符</vt:lpstr>
      <vt:lpstr>类扩展</vt:lpstr>
      <vt:lpstr>数据对象</vt:lpstr>
      <vt:lpstr>条件语句</vt:lpstr>
      <vt:lpstr>条件语句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B8A3</cp:lastModifiedBy>
  <cp:revision>30</cp:revision>
  <dcterms:created xsi:type="dcterms:W3CDTF">2017-09-07T14:03:34Z</dcterms:created>
  <dcterms:modified xsi:type="dcterms:W3CDTF">2017-09-08T07:11:39Z</dcterms:modified>
</cp:coreProperties>
</file>