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9" r:id="rId7"/>
    <p:sldId id="260" r:id="rId8"/>
    <p:sldId id="281" r:id="rId9"/>
    <p:sldId id="283" r:id="rId10"/>
    <p:sldId id="261" r:id="rId11"/>
    <p:sldId id="262" r:id="rId12"/>
    <p:sldId id="264" r:id="rId13"/>
    <p:sldId id="263" r:id="rId14"/>
    <p:sldId id="265"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a:t>t</a:t>
            </a:r>
            <a:r>
              <a:rPr lang="en-US" altLang="zh-CN" sz="2800" dirty="0" smtClean="0"/>
              <a: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a:solidFill>
                  <a:srgbClr val="808080"/>
                </a:solidFill>
              </a:rPr>
              <a:t>//</a:t>
            </a:r>
            <a:r>
              <a:rPr lang="zh-CN" altLang="en-US" sz="2400" dirty="0">
                <a:solidFill>
                  <a:srgbClr val="808080"/>
                </a:solidFill>
                <a:latin typeface="宋体"/>
              </a:rPr>
              <a:t>成员变量</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zh-CN" altLang="en-US" sz="2800" dirty="0" smtClean="0"/>
              <a:t>类的静态方法和静态变量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单例</a:t>
            </a:r>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字符串的拼接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空判断</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"23"</a:t>
            </a:r>
            <a:br>
              <a:rPr lang="en-US" altLang="zh-CN" sz="2000" dirty="0">
                <a:solidFill>
                  <a:srgbClr val="6A8759"/>
                </a:solidFill>
              </a:rPr>
            </a:br>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zh-CN" altLang="en-US" sz="2000" dirty="0">
                <a:solidFill>
                  <a:srgbClr val="808080"/>
                </a:solidFill>
                <a:latin typeface="宋体"/>
              </a:rPr>
              <a:t>不做处理返回</a:t>
            </a:r>
            <a:r>
              <a:rPr lang="zh-CN" altLang="en-US" sz="2000" dirty="0">
                <a:solidFill>
                  <a:srgbClr val="808080"/>
                </a:solidFill>
              </a:rPr>
              <a:t> </a:t>
            </a:r>
            <a:r>
              <a:rPr lang="en-US" altLang="zh-CN" sz="2000" dirty="0">
                <a:solidFill>
                  <a:srgbClr val="808080"/>
                </a:solidFill>
              </a:rPr>
              <a:t>null</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242592" cy="346050"/>
          </a:xfrm>
        </p:spPr>
        <p:txBody>
          <a:bodyPr>
            <a:normAutofit fontScale="90000"/>
          </a:bodyPr>
          <a:lstStyle/>
          <a:p>
            <a:pPr algn="l"/>
            <a:r>
              <a:rPr lang="zh-CN" altLang="en-US" sz="2400" b="1" dirty="0" smtClean="0"/>
              <a:t>类和继承</a:t>
            </a:r>
            <a:endParaRPr lang="zh-CN" altLang="en-US" sz="2400" b="1"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b="1" dirty="0"/>
              <a:t>类和继承</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zh-CN" altLang="en-US" sz="2800" dirty="0" smtClean="0"/>
              <a:t>方法和属性的复写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 </a:t>
            </a:r>
            <a:r>
              <a:rPr lang="zh-CN" altLang="en-US" sz="1800" dirty="0" smtClean="0"/>
              <a:t>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en-US" altLang="zh-CN" sz="2000" dirty="0" err="1">
                <a:solidFill>
                  <a:srgbClr val="CC7832"/>
                </a:solidFill>
              </a:rPr>
              <a:t>super</a:t>
            </a:r>
            <a:r>
              <a:rPr lang="en-US" altLang="zh-CN" sz="2000" dirty="0" err="1"/>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a:t>属性的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en-US" altLang="zh-CN" sz="1800" dirty="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复写注意</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85000" lnSpcReduction="2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a:t>var</a:t>
            </a:r>
            <a:r>
              <a:rPr lang="zh-CN" altLang="en-US" sz="1600" dirty="0"/>
              <a:t>反之不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en-US" altLang="zh-CN" dirty="0" err="1" smtClean="0"/>
              <a:t>Kotlin</a:t>
            </a:r>
            <a:r>
              <a:rPr lang="zh-CN" altLang="en-US" dirty="0" smtClean="0"/>
              <a:t>基本语法</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密封类</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a:t>密封类用于代表严格的类结构，值只能是有限集合中的某中类型，不可以是任何其它类型。这就相当于一个枚举类的扩展：枚举值集合的类型是严格限制的，但每个枚举常量只有一个实例，而密封类的子类可以有包含不同状态的多个实例。</a:t>
            </a:r>
          </a:p>
          <a:p>
            <a:r>
              <a:rPr lang="zh-CN" altLang="en-US" sz="1800" dirty="0"/>
              <a:t>声明密封类需要在 </a:t>
            </a:r>
            <a:r>
              <a:rPr lang="en-US" altLang="zh-CN" sz="1800" dirty="0"/>
              <a:t>class </a:t>
            </a:r>
            <a:r>
              <a:rPr lang="zh-CN" altLang="en-US" sz="1800" dirty="0"/>
              <a:t>前加一个 </a:t>
            </a:r>
            <a:r>
              <a:rPr lang="en-US" altLang="zh-CN" sz="1800" dirty="0"/>
              <a:t>sealed </a:t>
            </a:r>
            <a:r>
              <a:rPr lang="zh-CN" altLang="en-US" sz="1800" dirty="0"/>
              <a:t>修饰符。密封类可以有子类但必须全部嵌套在密封类声明内部、</a:t>
            </a:r>
          </a:p>
          <a:p>
            <a:r>
              <a:rPr lang="en-US" altLang="zh-CN" sz="1800" dirty="0">
                <a:solidFill>
                  <a:srgbClr val="CC7832"/>
                </a:solidFill>
              </a:rPr>
              <a:t>sealed class </a:t>
            </a:r>
            <a:r>
              <a:rPr lang="en-US" altLang="zh-CN" sz="1800" dirty="0"/>
              <a:t>Expr {</a:t>
            </a:r>
            <a:br>
              <a:rPr lang="en-US" altLang="zh-CN" sz="1800" dirty="0"/>
            </a:br>
            <a:r>
              <a:rPr lang="en-US" altLang="zh-CN" sz="1800" dirty="0"/>
              <a:t>    </a:t>
            </a:r>
            <a:r>
              <a:rPr lang="en-US" altLang="zh-CN" sz="1800" dirty="0">
                <a:solidFill>
                  <a:srgbClr val="CC7832"/>
                </a:solidFill>
              </a:rPr>
              <a:t>class </a:t>
            </a:r>
            <a:r>
              <a:rPr lang="en-US" altLang="zh-CN" sz="1800" dirty="0" err="1"/>
              <a:t>Const</a:t>
            </a:r>
            <a:r>
              <a:rPr lang="en-US" altLang="zh-CN" sz="1800" dirty="0"/>
              <a:t>(</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number</a:t>
            </a:r>
            <a:r>
              <a:rPr lang="en-US" altLang="zh-CN" sz="1800" dirty="0"/>
              <a:t>: Double) : Expr()</a:t>
            </a:r>
            <a:br>
              <a:rPr lang="en-US" altLang="zh-CN" sz="1800" dirty="0"/>
            </a:br>
            <a:r>
              <a:rPr lang="en-US" altLang="zh-CN" sz="1800" dirty="0"/>
              <a:t>    </a:t>
            </a:r>
            <a:r>
              <a:rPr lang="en-US" altLang="zh-CN" sz="1800" dirty="0">
                <a:solidFill>
                  <a:srgbClr val="CC7832"/>
                </a:solidFill>
              </a:rPr>
              <a:t>class </a:t>
            </a:r>
            <a:r>
              <a:rPr lang="en-US" altLang="zh-CN" sz="1800" dirty="0"/>
              <a:t>Sum(</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e1</a:t>
            </a:r>
            <a:r>
              <a:rPr lang="en-US" altLang="zh-CN" sz="1800" dirty="0"/>
              <a:t>: Expr</a:t>
            </a:r>
            <a:r>
              <a:rPr lang="en-US" altLang="zh-CN" sz="1800" dirty="0">
                <a:solidFill>
                  <a:srgbClr val="CC7832"/>
                </a:solidFill>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e2</a:t>
            </a:r>
            <a:r>
              <a:rPr lang="en-US" altLang="zh-CN" sz="1800" dirty="0"/>
              <a:t>: Expr) : Expr()</a:t>
            </a:r>
            <a:br>
              <a:rPr lang="en-US" altLang="zh-CN" sz="1800" dirty="0"/>
            </a:br>
            <a:r>
              <a:rPr lang="en-US" altLang="zh-CN" sz="1800" dirty="0"/>
              <a:t>    </a:t>
            </a:r>
            <a:r>
              <a:rPr lang="en-US" altLang="zh-CN" sz="1800" dirty="0">
                <a:solidFill>
                  <a:srgbClr val="CC7832"/>
                </a:solidFill>
              </a:rPr>
              <a:t>object </a:t>
            </a:r>
            <a:r>
              <a:rPr lang="en-US" altLang="zh-CN" sz="1800" dirty="0" err="1"/>
              <a:t>NotANumber</a:t>
            </a:r>
            <a:r>
              <a:rPr lang="en-US" altLang="zh-CN" sz="1800" dirty="0"/>
              <a:t> : Expr()</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eval</a:t>
            </a:r>
            <a:r>
              <a:rPr lang="en-US" altLang="zh-CN" sz="1800" dirty="0"/>
              <a:t>(expr: Expr): Double = </a:t>
            </a:r>
            <a:r>
              <a:rPr lang="en-US" altLang="zh-CN" sz="1800" dirty="0">
                <a:solidFill>
                  <a:srgbClr val="CC7832"/>
                </a:solidFill>
              </a:rPr>
              <a:t>when</a:t>
            </a:r>
            <a:r>
              <a:rPr lang="en-US" altLang="zh-CN" sz="1800" dirty="0"/>
              <a:t>(expr) {</a:t>
            </a:r>
            <a:br>
              <a:rPr lang="en-US" altLang="zh-CN" sz="1800" dirty="0"/>
            </a:br>
            <a:r>
              <a:rPr lang="en-US" altLang="zh-CN" sz="1800" dirty="0"/>
              <a:t>    </a:t>
            </a:r>
            <a:r>
              <a:rPr lang="en-US" altLang="zh-CN" sz="1800" dirty="0">
                <a:solidFill>
                  <a:srgbClr val="CC7832"/>
                </a:solidFill>
              </a:rPr>
              <a:t>is </a:t>
            </a:r>
            <a:r>
              <a:rPr lang="en-US" altLang="zh-CN" sz="1800" dirty="0" err="1"/>
              <a:t>Const</a:t>
            </a:r>
            <a:r>
              <a:rPr lang="en-US" altLang="zh-CN" sz="1800" dirty="0"/>
              <a:t> -&gt; </a:t>
            </a:r>
            <a:r>
              <a:rPr lang="en-US" altLang="zh-CN" sz="1800" dirty="0" err="1"/>
              <a:t>expr.number</a:t>
            </a:r>
            <a:r>
              <a:rPr lang="en-US" altLang="zh-CN" sz="1800" dirty="0"/>
              <a:t/>
            </a:r>
            <a:br>
              <a:rPr lang="en-US" altLang="zh-CN" sz="1800" dirty="0"/>
            </a:br>
            <a:r>
              <a:rPr lang="en-US" altLang="zh-CN" sz="1800" dirty="0"/>
              <a:t>    </a:t>
            </a:r>
            <a:r>
              <a:rPr lang="en-US" altLang="zh-CN" sz="1800" dirty="0">
                <a:solidFill>
                  <a:srgbClr val="CC7832"/>
                </a:solidFill>
              </a:rPr>
              <a:t>is </a:t>
            </a:r>
            <a:r>
              <a:rPr lang="en-US" altLang="zh-CN" sz="1800" dirty="0"/>
              <a:t>Sum -&gt; </a:t>
            </a:r>
            <a:r>
              <a:rPr lang="en-US" altLang="zh-CN" sz="1800" i="1" dirty="0" err="1"/>
              <a:t>eval</a:t>
            </a:r>
            <a:r>
              <a:rPr lang="en-US" altLang="zh-CN" sz="1800" dirty="0"/>
              <a:t>(expr.e1) + </a:t>
            </a:r>
            <a:r>
              <a:rPr lang="en-US" altLang="zh-CN" sz="1800" i="1" dirty="0" err="1"/>
              <a:t>eval</a:t>
            </a:r>
            <a:r>
              <a:rPr lang="en-US" altLang="zh-CN" sz="1800" dirty="0"/>
              <a:t>(expr.e2)</a:t>
            </a:r>
            <a:br>
              <a:rPr lang="en-US" altLang="zh-CN" sz="1800" dirty="0"/>
            </a:br>
            <a:r>
              <a:rPr lang="en-US" altLang="zh-CN" sz="1800" dirty="0"/>
              <a:t>    </a:t>
            </a:r>
            <a:r>
              <a:rPr lang="en-US" altLang="zh-CN" sz="1800" dirty="0" err="1"/>
              <a:t>NotANumber</a:t>
            </a:r>
            <a:r>
              <a:rPr lang="en-US" altLang="zh-CN" sz="1800" dirty="0"/>
              <a:t> -&gt; </a:t>
            </a:r>
            <a:r>
              <a:rPr lang="en-US" altLang="zh-CN" sz="1800" dirty="0" err="1"/>
              <a:t>Double.</a:t>
            </a:r>
            <a:r>
              <a:rPr lang="en-US" altLang="zh-CN" sz="1800" dirty="0" err="1">
                <a:solidFill>
                  <a:srgbClr val="9876AA"/>
                </a:solidFill>
              </a:rPr>
              <a:t>NaN</a:t>
            </a:r>
            <a:r>
              <a:rPr lang="en-US" altLang="zh-CN" sz="1800" dirty="0">
                <a:solidFill>
                  <a:srgbClr val="9876AA"/>
                </a:solidFill>
              </a:rPr>
              <a:t/>
            </a:r>
            <a:br>
              <a:rPr lang="en-US" altLang="zh-CN" sz="1800" dirty="0">
                <a:solidFill>
                  <a:srgbClr val="9876AA"/>
                </a:solidFill>
              </a:rPr>
            </a:br>
            <a:r>
              <a:rPr lang="en-US" altLang="zh-CN" sz="1800" dirty="0">
                <a:solidFill>
                  <a:srgbClr val="808080"/>
                </a:solidFill>
              </a:rPr>
              <a:t>// the `else` clause is not required because we've covered all the cases</a:t>
            </a:r>
            <a:br>
              <a:rPr lang="en-US" altLang="zh-CN" sz="1800" dirty="0">
                <a:solidFill>
                  <a:srgbClr val="808080"/>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zh-CN" altLang="en-US" sz="2800" dirty="0" smtClean="0"/>
              <a:t>可见性修饰符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类扩展</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a:t>
            </a:r>
            <a:r>
              <a:rPr lang="en-US" altLang="zh-CN" sz="1800" dirty="0"/>
              <a:t/>
            </a:r>
            <a:br>
              <a:rPr lang="en-US" altLang="zh-CN" sz="1800" dirty="0"/>
            </a:br>
            <a:r>
              <a:rPr lang="en-US" altLang="zh-CN" sz="1800" dirty="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a:solidFill>
                  <a:srgbClr val="CC7832"/>
                </a:solidFill>
              </a:rPr>
              <a:t>this</a:t>
            </a:r>
            <a:r>
              <a:rPr lang="en-US" altLang="zh-CN" sz="1800" dirty="0"/>
              <a:t>.</a:t>
            </a:r>
            <a:r>
              <a:rPr lang="en-US" altLang="zh-CN" sz="1800" dirty="0">
                <a:solidFill>
                  <a:srgbClr val="9876AA"/>
                </a:solidFill>
              </a:rPr>
              <a:t>name </a:t>
            </a:r>
            <a:r>
              <a:rPr lang="en-US" altLang="zh-CN" sz="1800" dirty="0"/>
              <a:t>= rename</a:t>
            </a:r>
            <a:br>
              <a:rPr lang="en-US" altLang="zh-CN" sz="1800" dirty="0"/>
            </a:br>
            <a:r>
              <a:rPr lang="en-US" altLang="zh-CN" sz="1800" dirty="0"/>
              <a:t>}</a:t>
            </a:r>
            <a:br>
              <a:rPr lang="en-US" altLang="zh-CN" sz="1800" dirty="0"/>
            </a:b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a:t>
            </a:r>
          </a:p>
          <a:p>
            <a:r>
              <a:rPr lang="en-US" altLang="zh-CN" sz="1800" dirty="0" err="1">
                <a:solidFill>
                  <a:srgbClr val="CC7832"/>
                </a:solidFill>
              </a:rPr>
              <a:t>var</a:t>
            </a:r>
            <a:r>
              <a:rPr lang="en-US" altLang="zh-CN" sz="1800" dirty="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a:t>数据对象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male</a:t>
            </a:r>
            <a:r>
              <a:rPr lang="en-US" altLang="zh-CN" sz="1800" dirty="0" err="1"/>
              <a:t>:Boolean</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22712" cy="346050"/>
          </a:xfrm>
        </p:spPr>
        <p:txBody>
          <a:bodyPr>
            <a:normAutofit fontScale="90000"/>
          </a:bodyPr>
          <a:lstStyle/>
          <a:p>
            <a:pPr algn="l"/>
            <a:r>
              <a:rPr lang="zh-CN" altLang="en-US" sz="2800" dirty="0" smtClean="0"/>
              <a:t>映射对象到变量中</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
        <p:nvSpPr>
          <p:cNvPr id="4" name="文本框 3"/>
          <p:cNvSpPr txBox="1"/>
          <p:nvPr/>
        </p:nvSpPr>
        <p:spPr>
          <a:xfrm>
            <a:off x="1941816" y="46233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9145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基本类型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563888" y="1196752"/>
            <a:ext cx="4680520" cy="46085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a:t>子</a:t>
            </a:r>
            <a:r>
              <a:rPr lang="zh-CN" altLang="en-US" sz="2800" dirty="0" smtClean="0"/>
              <a:t>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4680520" cy="280831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a:solidFill>
                  <a:srgbClr val="6A8759"/>
                </a:solidFill>
              </a:rPr>
              <a:t>"</a:t>
            </a:r>
            <a:r>
              <a:rPr lang="en-US" altLang="zh-CN" sz="2800" dirty="0">
                <a:solidFill>
                  <a:srgbClr val="CC7832"/>
                </a:solidFill>
              </a:rPr>
              <a:t>\</a:t>
            </a:r>
            <a:r>
              <a:rPr lang="en-US" altLang="zh-CN" sz="2800" dirty="0" err="1">
                <a:solidFill>
                  <a:srgbClr val="CC7832"/>
                </a:solidFill>
              </a:rPr>
              <a:t>t</a:t>
            </a:r>
            <a:r>
              <a:rPr lang="en-US" altLang="zh-CN" sz="2800" dirty="0" err="1">
                <a:solidFill>
                  <a:srgbClr val="6A8759"/>
                </a:solidFill>
              </a:rPr>
              <a:t>Hello</a:t>
            </a:r>
            <a:r>
              <a:rPr lang="en-US" altLang="zh-CN" sz="2800" dirty="0">
                <a:solidFill>
                  <a:srgbClr val="6A8759"/>
                </a:solidFill>
              </a:rPr>
              <a:t> word!</a:t>
            </a:r>
            <a:r>
              <a:rPr lang="en-US" altLang="zh-CN" sz="2800" dirty="0">
                <a:solidFill>
                  <a:srgbClr val="CC7832"/>
                </a:solidFill>
              </a:rPr>
              <a:t>\n</a:t>
            </a:r>
            <a:r>
              <a:rPr lang="en-US" altLang="zh-CN" sz="2800" dirty="0">
                <a:solidFill>
                  <a:srgbClr val="6A8759"/>
                </a:solidFill>
              </a:rPr>
              <a:t>"</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1522512"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1</a:t>
            </a:r>
            <a:r>
              <a:rPr lang="zh-CN" altLang="en-US" sz="3200" dirty="0" smtClean="0"/>
              <a:t>定义</a:t>
            </a:r>
            <a:endParaRPr lang="en-US" altLang="zh-CN" sz="3200" dirty="0"/>
          </a:p>
        </p:txBody>
      </p:sp>
    </p:spTree>
    <p:extLst>
      <p:ext uri="{BB962C8B-B14F-4D97-AF65-F5344CB8AC3E}">
        <p14:creationId xmlns:p14="http://schemas.microsoft.com/office/powerpoint/2010/main" val="299729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2</a:t>
            </a:r>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2000" dirty="0" smtClean="0"/>
              <a:t>除了</a:t>
            </a:r>
            <a:r>
              <a:rPr lang="en-US" altLang="zh-CN" sz="2000" dirty="0" err="1" smtClean="0"/>
              <a:t>if</a:t>
            </a:r>
            <a:r>
              <a:rPr lang="en-US" altLang="zh-CN" sz="2000" dirty="0" err="1"/>
              <a:t>..else</a:t>
            </a:r>
            <a:r>
              <a:rPr lang="zh-CN" altLang="en-US" sz="2000" dirty="0"/>
              <a:t>之外</a:t>
            </a:r>
            <a:r>
              <a:rPr lang="en-US" altLang="zh-CN" sz="2000" dirty="0" err="1"/>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3</a:t>
            </a:r>
            <a:r>
              <a:rPr lang="zh-CN" altLang="en-US" sz="2800" dirty="0" smtClean="0"/>
              <a:t>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zh-CN" altLang="en-US" sz="2800" dirty="0" smtClean="0"/>
              <a:t>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方法函数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a:t>}</a:t>
            </a:r>
            <a:br>
              <a:rPr lang="en-US" altLang="zh-CN" sz="1800" dirty="0"/>
            </a:br>
            <a:r>
              <a:rPr lang="en-US" altLang="zh-CN" sz="1800" dirty="0">
                <a:solidFill>
                  <a:srgbClr val="CC7832"/>
                </a:solidFill>
              </a:rPr>
              <a:t>fun </a:t>
            </a:r>
            <a:r>
              <a:rPr lang="en-US" altLang="zh-CN" sz="1800" dirty="0">
                <a:solidFill>
                  <a:srgbClr val="FFC66D"/>
                </a:solidFill>
              </a:rPr>
              <a:t>add1</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p>
          <a:p>
            <a:endParaRPr lang="en-US" altLang="zh-CN" sz="1800" dirty="0"/>
          </a:p>
          <a:p>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a:t>}</a:t>
            </a:r>
          </a:p>
          <a:p>
            <a:endParaRPr lang="en-US" altLang="zh-CN" sz="1800" dirty="0" smtClean="0"/>
          </a:p>
        </p:txBody>
      </p:sp>
    </p:spTree>
    <p:extLst>
      <p:ext uri="{BB962C8B-B14F-4D97-AF65-F5344CB8AC3E}">
        <p14:creationId xmlns:p14="http://schemas.microsoft.com/office/powerpoint/2010/main" val="3659762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TotalTime>
  <Words>1107</Words>
  <Application>Microsoft Macintosh PowerPoint</Application>
  <PresentationFormat>全屏显示(4:3)</PresentationFormat>
  <Paragraphs>156</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Arial</vt:lpstr>
      <vt:lpstr>Calibri</vt:lpstr>
      <vt:lpstr>宋体</vt:lpstr>
      <vt:lpstr>Office 主题</vt:lpstr>
      <vt:lpstr>一起学一下Kotiln</vt:lpstr>
      <vt:lpstr>主要内容</vt:lpstr>
      <vt:lpstr>基本类型</vt:lpstr>
      <vt:lpstr>PowerPoint 演示文稿</vt:lpstr>
      <vt:lpstr>2条件语句</vt:lpstr>
      <vt:lpstr>If表达式  when表达式</vt:lpstr>
      <vt:lpstr>3循环</vt:lpstr>
      <vt:lpstr>冒号:的使用</vt:lpstr>
      <vt:lpstr>方法函数</vt:lpstr>
      <vt:lpstr>this的使用</vt:lpstr>
      <vt:lpstr>get 和 set方法</vt:lpstr>
      <vt:lpstr>类的静态方法和静态变量</vt:lpstr>
      <vt:lpstr>单例</vt:lpstr>
      <vt:lpstr>字符串的拼接</vt:lpstr>
      <vt:lpstr>空判断</vt:lpstr>
      <vt:lpstr>类和继承</vt:lpstr>
      <vt:lpstr>类和继承</vt:lpstr>
      <vt:lpstr>方法和属性的复写</vt:lpstr>
      <vt:lpstr>复写注意</vt:lpstr>
      <vt:lpstr>密封类</vt:lpstr>
      <vt:lpstr>接口</vt:lpstr>
      <vt:lpstr>可见性修饰符</vt:lpstr>
      <vt:lpstr>类扩展</vt:lpstr>
      <vt:lpstr>数据对象</vt:lpstr>
      <vt:lpstr>映射对象到变量中</vt:lpstr>
      <vt:lpstr>条件语句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Microsoft Office 用户</cp:lastModifiedBy>
  <cp:revision>35</cp:revision>
  <dcterms:created xsi:type="dcterms:W3CDTF">2017-09-07T14:03:34Z</dcterms:created>
  <dcterms:modified xsi:type="dcterms:W3CDTF">2017-09-13T12:57:49Z</dcterms:modified>
</cp:coreProperties>
</file>