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6" r:id="rId3"/>
    <p:sldId id="268" r:id="rId4"/>
    <p:sldId id="269" r:id="rId5"/>
    <p:sldId id="270" r:id="rId6"/>
    <p:sldId id="271" r:id="rId7"/>
    <p:sldId id="272" r:id="rId8"/>
    <p:sldId id="267" r:id="rId9"/>
    <p:sldId id="264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6D5B9"/>
    <a:srgbClr val="FAEADC"/>
    <a:srgbClr val="F2C096"/>
    <a:srgbClr val="BEE4FE"/>
    <a:srgbClr val="BEE49A"/>
    <a:srgbClr val="FEB934"/>
    <a:srgbClr val="17EDA3"/>
    <a:srgbClr val="D3DD8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4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1428" y="90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47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fld id="{CF85D4C2-56DA-40E5-8F84-4B41D6F079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18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fld id="{DD43306D-228B-4AF1-B5EE-6089D1816F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15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" pitchFamily="18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fld id="{D6315619-A146-417C-9D89-863AF78FBC13}" type="slidenum">
              <a:rPr lang="en-US" sz="1300" smtClean="0"/>
              <a:pPr/>
              <a:t>1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1676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17526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352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Times" pitchFamily="-68" charset="0"/>
              <a:buNone/>
              <a:defRPr sz="32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61761" cy="69913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530"/>
            <a:ext cx="8229600" cy="5033633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61761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1132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-1" y="6448425"/>
            <a:ext cx="3790951" cy="4095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pPr algn="ctr">
              <a:defRPr/>
            </a:pPr>
            <a:r>
              <a:rPr lang="en-US" sz="1200" b="1" dirty="0">
                <a:latin typeface="Helvetica" pitchFamily="34" charset="0"/>
                <a:cs typeface="Helvetica" pitchFamily="34" charset="0"/>
              </a:rPr>
              <a:t>Real-time System Safety</a:t>
            </a:r>
            <a:r>
              <a:rPr lang="en-US" sz="1200" b="1" baseline="0" dirty="0">
                <a:latin typeface="Helvetica" pitchFamily="34" charset="0"/>
                <a:cs typeface="Helvetica" pitchFamily="34" charset="0"/>
              </a:rPr>
              <a:t> Analysis</a:t>
            </a:r>
            <a:endParaRPr lang="en-US" sz="12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7" name="Picture 6" descr="VU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48006" y="104976"/>
            <a:ext cx="488901" cy="62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3790951" y="6448425"/>
            <a:ext cx="1458912" cy="40957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pPr algn="ctr">
              <a:defRPr/>
            </a:pPr>
            <a:r>
              <a:rPr lang="en-US" sz="1400" b="1" dirty="0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t>Slide </a:t>
            </a:r>
            <a:fld id="{11730486-28DB-4E5B-A49C-49A581899106}" type="slidenum">
              <a:rPr lang="en-US" sz="1400" b="1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pPr algn="ctr">
                <a:defRPr/>
              </a:pPr>
              <a:t>‹#›</a:t>
            </a:fld>
            <a:endParaRPr lang="en-US" sz="1400" b="1" dirty="0">
              <a:solidFill>
                <a:schemeClr val="accent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5249863" y="6448425"/>
            <a:ext cx="3894137" cy="4095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pPr algn="ctr">
              <a:defRPr/>
            </a:pPr>
            <a:r>
              <a:rPr lang="en-US" sz="1200" b="1" dirty="0">
                <a:latin typeface="Helvetica" pitchFamily="34" charset="0"/>
                <a:cs typeface="Helvetica" pitchFamily="34" charset="0"/>
              </a:rPr>
              <a:t>X. Zhang, S. Nannapaneni, S. Mahadevan</a:t>
            </a:r>
          </a:p>
          <a:p>
            <a:pPr algn="ctr">
              <a:defRPr/>
            </a:pPr>
            <a:r>
              <a:rPr lang="en-US" sz="1200" b="1" dirty="0">
                <a:latin typeface="Helvetica" pitchFamily="34" charset="0"/>
                <a:cs typeface="Helvetica" pitchFamily="34" charset="0"/>
              </a:rPr>
              <a:t>Vanderbilt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24459C"/>
        </a:buClr>
        <a:buSzPct val="110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dipietro.github.io/friendly-intro-to-cross-entropy-los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lg3gGewQ5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96839" y="1686626"/>
            <a:ext cx="8550322" cy="1344898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CN" sz="2800" b="1" kern="0" dirty="0" smtClean="0">
                <a:latin typeface="+mj-lt"/>
                <a:ea typeface="+mj-ea"/>
                <a:cs typeface="+mj-cs"/>
              </a:rPr>
              <a:t>Deep Learning Tutorial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3422" y="3486665"/>
            <a:ext cx="7772400" cy="1184189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ts val="300"/>
              </a:spcBef>
              <a:buSzPct val="110000"/>
              <a:defRPr/>
            </a:pP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Xiaoge </a:t>
            </a:r>
            <a:r>
              <a:rPr 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Zhang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 algn="ctr" eaLnBrk="0" hangingPunct="0">
              <a:spcBef>
                <a:spcPts val="300"/>
              </a:spcBef>
              <a:buSzPct val="110000"/>
              <a:defRPr/>
            </a:pP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Vanderbilt University, Nashville, </a:t>
            </a:r>
            <a:r>
              <a:rPr 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TN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 algn="ctr" eaLnBrk="0" hangingPunct="0">
              <a:spcBef>
                <a:spcPts val="300"/>
              </a:spcBef>
              <a:buSzPct val="110000"/>
              <a:defRPr/>
            </a:pPr>
            <a:r>
              <a:rPr 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March 16, 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2018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400" dirty="0"/>
              <a:t>Introduction to Neural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5334" y="5994043"/>
            <a:ext cx="71195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LeCun</a:t>
            </a:r>
            <a:r>
              <a:rPr lang="en-US" sz="105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Yann, </a:t>
            </a:r>
            <a:r>
              <a:rPr lang="en-US" sz="105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Yoshua</a:t>
            </a:r>
            <a:r>
              <a:rPr lang="en-US" sz="105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5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Bengio</a:t>
            </a:r>
            <a:r>
              <a:rPr lang="en-US" sz="105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and Geoffrey Hinton. "Deep learning." </a:t>
            </a:r>
            <a:r>
              <a:rPr lang="en-US" sz="105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Nature </a:t>
            </a:r>
            <a:r>
              <a:rPr lang="en-US" sz="105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521, no. 7553 (2015): </a:t>
            </a:r>
            <a:r>
              <a:rPr lang="en-US" sz="105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436-444.</a:t>
            </a:r>
            <a:endParaRPr lang="en-US" sz="105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822" y="935662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Artificial neural </a:t>
            </a:r>
            <a:r>
              <a:rPr lang="en-US" sz="1600" dirty="0">
                <a:latin typeface="+mn-lt"/>
              </a:rPr>
              <a:t>network is an information processing paradigm that is inspired by the way biological nervous </a:t>
            </a:r>
            <a:r>
              <a:rPr lang="en-US" sz="1600" dirty="0" smtClean="0">
                <a:latin typeface="+mn-lt"/>
              </a:rPr>
              <a:t>systems with a </a:t>
            </a:r>
            <a:r>
              <a:rPr lang="en-US" sz="1600" dirty="0">
                <a:latin typeface="+mn-lt"/>
              </a:rPr>
              <a:t>large number of highly interconnected processing elements </a:t>
            </a:r>
            <a:r>
              <a:rPr lang="en-US" sz="1600" dirty="0" smtClean="0">
                <a:latin typeface="+mn-lt"/>
              </a:rPr>
              <a:t>(neurons) working together to learn from the data.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Deep-learning methods are </a:t>
            </a:r>
            <a:r>
              <a:rPr lang="en-US" sz="1600" b="1" dirty="0">
                <a:latin typeface="+mn-lt"/>
              </a:rPr>
              <a:t>representation-learning methods</a:t>
            </a:r>
            <a:r>
              <a:rPr lang="en-US" sz="1600" dirty="0">
                <a:latin typeface="+mn-lt"/>
              </a:rPr>
              <a:t> with multiple levels of representation, obtained by composing simple but non-linear modules that each transform the representation at one level (starting with the raw input) into a representation at a higher, slightly more abstract level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The </a:t>
            </a:r>
            <a:r>
              <a:rPr lang="en-US" sz="1600" dirty="0">
                <a:latin typeface="+mn-lt"/>
              </a:rPr>
              <a:t>key aspect of deep learning is that </a:t>
            </a:r>
            <a:r>
              <a:rPr lang="en-US" sz="1600" dirty="0" smtClean="0">
                <a:latin typeface="+mn-lt"/>
              </a:rPr>
              <a:t>the </a:t>
            </a:r>
            <a:r>
              <a:rPr lang="en-US" sz="1600" dirty="0">
                <a:latin typeface="+mn-lt"/>
              </a:rPr>
              <a:t>layers of features </a:t>
            </a:r>
            <a:r>
              <a:rPr lang="en-US" sz="1600" u="sng" dirty="0">
                <a:latin typeface="+mn-lt"/>
              </a:rPr>
              <a:t>are not designed by human engineers</a:t>
            </a:r>
            <a:r>
              <a:rPr lang="en-US" sz="1600" dirty="0">
                <a:latin typeface="+mn-lt"/>
              </a:rPr>
              <a:t>: they are learned from data using a general-purpose learning </a:t>
            </a:r>
            <a:r>
              <a:rPr lang="en-US" sz="1600" dirty="0" smtClean="0">
                <a:latin typeface="+mn-lt"/>
              </a:rPr>
              <a:t>procedure.</a:t>
            </a:r>
          </a:p>
        </p:txBody>
      </p:sp>
    </p:spTree>
    <p:extLst>
      <p:ext uri="{BB962C8B-B14F-4D97-AF65-F5344CB8AC3E}">
        <p14:creationId xmlns:p14="http://schemas.microsoft.com/office/powerpoint/2010/main" val="8136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73" y="224003"/>
            <a:ext cx="7261761" cy="699139"/>
          </a:xfrm>
        </p:spPr>
        <p:txBody>
          <a:bodyPr anchor="ctr"/>
          <a:lstStyle/>
          <a:p>
            <a:r>
              <a:rPr lang="en-US" sz="2400" dirty="0"/>
              <a:t>Introduction to Neural Network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900316"/>
            <a:ext cx="5745893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There are four key components in a neural network.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Neurons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Activation Functions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Cost </a:t>
            </a:r>
            <a:r>
              <a:rPr lang="en-US" sz="1600" dirty="0">
                <a:latin typeface="+mj-lt"/>
              </a:rPr>
              <a:t>Functions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Backpropagation (stochastic gradient descent)</a:t>
            </a:r>
            <a:endParaRPr lang="en-US" sz="1600" dirty="0">
              <a:latin typeface="+mj-lt"/>
            </a:endParaRPr>
          </a:p>
        </p:txBody>
      </p:sp>
      <p:pic>
        <p:nvPicPr>
          <p:cNvPr id="8" name="Picture 2" descr="http://cs231n.github.io/assets/nn1/neural_net2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1418" r="624"/>
          <a:stretch/>
        </p:blipFill>
        <p:spPr bwMode="auto">
          <a:xfrm>
            <a:off x="2047226" y="3148071"/>
            <a:ext cx="5086741" cy="24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35892" y="5867307"/>
            <a:ext cx="5506995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Deep Neural Network (deep learning)</a:t>
            </a:r>
            <a:r>
              <a:rPr lang="en-US" sz="1400" dirty="0"/>
              <a:t>: number of hidden layers &gt; </a:t>
            </a:r>
            <a:r>
              <a:rPr lang="en-US" sz="1400" dirty="0" smtClean="0"/>
              <a:t>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83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225"/>
          <a:stretch/>
        </p:blipFill>
        <p:spPr>
          <a:xfrm>
            <a:off x="1079156" y="2835394"/>
            <a:ext cx="7076301" cy="2313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3266" y="1446296"/>
                <a:ext cx="5774724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66" y="1446296"/>
                <a:ext cx="5774724" cy="1281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43448" y="5354865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Input links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2119" y="5247144"/>
            <a:ext cx="1029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Input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2970" y="5247144"/>
            <a:ext cx="14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Activation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4744" y="5354865"/>
            <a:ext cx="79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4068" y="5247142"/>
            <a:ext cx="96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Output links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1880" y="910407"/>
            <a:ext cx="543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Output is a </a:t>
            </a:r>
            <a:r>
              <a:rPr lang="en-US" sz="1800" dirty="0" smtClean="0">
                <a:latin typeface="+mj-lt"/>
              </a:rPr>
              <a:t>“squashed” </a:t>
            </a:r>
            <a:r>
              <a:rPr lang="en-US" sz="1800" dirty="0">
                <a:latin typeface="+mj-lt"/>
              </a:rPr>
              <a:t>linear function of the </a:t>
            </a:r>
            <a:r>
              <a:rPr lang="en-US" sz="1800" dirty="0" smtClean="0">
                <a:latin typeface="+mj-lt"/>
              </a:rPr>
              <a:t>inputs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10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144106"/>
            <a:ext cx="7261761" cy="699139"/>
          </a:xfrm>
        </p:spPr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pic>
        <p:nvPicPr>
          <p:cNvPr id="2050" name="Picture 2" descr="https://cdn-images-1.medium.com/max/1600/0*VHhGS4NwibecRj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76" y="3532770"/>
            <a:ext cx="2576566" cy="18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600/0*5euYS7InCmDP08i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26" y="541903"/>
            <a:ext cx="2716144" cy="181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1600/0*vGJq0cIuvTB9dvf5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55" y="3766616"/>
            <a:ext cx="2602103" cy="175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-images-1.medium.com/max/1000/0*kETHX4MtZfu8_0s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9"/>
          <a:stretch/>
        </p:blipFill>
        <p:spPr bwMode="auto">
          <a:xfrm>
            <a:off x="583332" y="893418"/>
            <a:ext cx="4145188" cy="27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9588" y="2431461"/>
            <a:ext cx="189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a: sigmoid 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6876" y="5611757"/>
            <a:ext cx="2548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b: rectified linear unit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20348" y="5473258"/>
            <a:ext cx="2231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c: tangent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99747" y="5859773"/>
                <a:ext cx="1903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47" y="5859773"/>
                <a:ext cx="190315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53956" y="2711298"/>
                <a:ext cx="176362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956" y="2711298"/>
                <a:ext cx="1763623" cy="6173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20348" y="5735765"/>
                <a:ext cx="223490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48" y="5735765"/>
                <a:ext cx="2234907" cy="6173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816" y="930675"/>
            <a:ext cx="7607643" cy="785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A cost function is needed to measure how far off our predictions are </a:t>
            </a:r>
            <a:r>
              <a:rPr lang="en-US" sz="1600" dirty="0" smtClean="0">
                <a:latin typeface="+mj-lt"/>
              </a:rPr>
              <a:t>away from </a:t>
            </a:r>
            <a:r>
              <a:rPr lang="en-US" sz="1600" dirty="0" smtClean="0">
                <a:latin typeface="+mj-lt"/>
              </a:rPr>
              <a:t>the expected value.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858" y="1892798"/>
            <a:ext cx="4090087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434343"/>
                </a:solidFill>
                <a:latin typeface="+mn-lt"/>
              </a:rPr>
              <a:t>y</a:t>
            </a:r>
            <a:r>
              <a:rPr lang="en-US" sz="1600" dirty="0" smtClean="0">
                <a:solidFill>
                  <a:srgbClr val="434343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34343"/>
                </a:solidFill>
                <a:latin typeface="+mn-lt"/>
              </a:rPr>
              <a:t>to represent the true value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34343"/>
                </a:solidFill>
                <a:latin typeface="+mn-lt"/>
              </a:rPr>
              <a:t>a</a:t>
            </a:r>
            <a:r>
              <a:rPr lang="en-US" sz="1600" dirty="0">
                <a:solidFill>
                  <a:srgbClr val="434343"/>
                </a:solidFill>
                <a:latin typeface="+mn-lt"/>
              </a:rPr>
              <a:t> to represent neuron’s prediction</a:t>
            </a:r>
            <a:endParaRPr lang="en-US" sz="1600" b="0" i="0" u="none" strike="noStrike" dirty="0">
              <a:solidFill>
                <a:srgbClr val="434343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47816" y="2807222"/>
                <a:ext cx="7846648" cy="3044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0"/>
                  </a:spcBef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434343"/>
                    </a:solidFill>
                    <a:latin typeface="Montserrat"/>
                  </a:rPr>
                  <a:t>Quadratic cost function (</a:t>
                </a:r>
                <a:r>
                  <a:rPr lang="en-US" sz="2000" u="sng" dirty="0" smtClean="0">
                    <a:solidFill>
                      <a:srgbClr val="434343"/>
                    </a:solidFill>
                    <a:latin typeface="Montserrat"/>
                  </a:rPr>
                  <a:t>regression</a:t>
                </a:r>
                <a:r>
                  <a:rPr lang="en-US" sz="2000" dirty="0" smtClean="0">
                    <a:solidFill>
                      <a:srgbClr val="434343"/>
                    </a:solidFill>
                    <a:latin typeface="Montserrat"/>
                  </a:rPr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43434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43434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43434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43434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43434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rgbClr val="434343"/>
                  </a:solidFill>
                  <a:latin typeface="Montserrat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434343"/>
                    </a:solidFill>
                    <a:latin typeface="Montserrat"/>
                  </a:rPr>
                  <a:t>Cross-entropy cost function (</a:t>
                </a:r>
                <a:r>
                  <a:rPr lang="en-US" sz="2000" u="sng" dirty="0" smtClean="0">
                    <a:solidFill>
                      <a:srgbClr val="434343"/>
                    </a:solidFill>
                    <a:latin typeface="Montserrat"/>
                  </a:rPr>
                  <a:t>classification: one-hot encoding</a:t>
                </a:r>
                <a:r>
                  <a:rPr lang="en-US" sz="2000" dirty="0" smtClean="0">
                    <a:solidFill>
                      <a:srgbClr val="434343"/>
                    </a:solidFill>
                    <a:latin typeface="Montserrat"/>
                  </a:rPr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3434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434343"/>
                  </a:solidFill>
                  <a:latin typeface="Montserrat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6" y="2807222"/>
                <a:ext cx="7846648" cy="3044103"/>
              </a:xfrm>
              <a:prstGeom prst="rect">
                <a:avLst/>
              </a:prstGeom>
              <a:blipFill rotWithShape="0">
                <a:blip r:embed="rId2"/>
                <a:stretch>
                  <a:fillRect l="-699" t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45561" y="5975789"/>
            <a:ext cx="6264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http://rdipietro.github.io/friendly-intro-to-cross-entropy-loss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9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</a:t>
            </a:r>
            <a:r>
              <a:rPr lang="en-US" dirty="0" smtClean="0">
                <a:sym typeface="Wingdings" panose="05000000000000000000" pitchFamily="2" charset="2"/>
              </a:rPr>
              <a:t>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4393"/>
            <a:ext cx="83819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Backpropagation is used to calculate the error contribution of each neuron after a batch of data is processed.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It relies heavily on the chain rule to go back through the network and calculate these errors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Backpropagation </a:t>
            </a:r>
            <a:r>
              <a:rPr lang="en-US" sz="1800" dirty="0">
                <a:latin typeface="+mj-lt"/>
              </a:rPr>
              <a:t>works by calculating the error at the output and then distributes back through the network </a:t>
            </a:r>
            <a:r>
              <a:rPr lang="en-US" sz="1800" dirty="0" smtClean="0">
                <a:latin typeface="+mj-lt"/>
              </a:rPr>
              <a:t>layers </a:t>
            </a:r>
            <a:r>
              <a:rPr lang="en-US" altLang="zh-CN" sz="1800" dirty="0" smtClean="0">
                <a:latin typeface="+mj-lt"/>
              </a:rPr>
              <a:t>through stochastic gradient descent</a:t>
            </a:r>
            <a:r>
              <a:rPr lang="en-US" sz="1800" dirty="0" smtClean="0">
                <a:latin typeface="+mj-lt"/>
              </a:rPr>
              <a:t>.</a:t>
            </a:r>
            <a:endParaRPr lang="en-US" sz="1800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It requires a known desired output for each input value (supervised learning).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94020" y="6012075"/>
            <a:ext cx="5861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www.youtube.com/watch?v=Ilg3gGewQ5U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86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Different Types of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75489"/>
            <a:ext cx="7854778" cy="49398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Recurrent deep </a:t>
            </a:r>
            <a:r>
              <a:rPr lang="en-US" sz="1400" dirty="0" smtClean="0">
                <a:latin typeface="+mj-lt"/>
              </a:rPr>
              <a:t>neural network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RNN makes full use of the sequential information, </a:t>
            </a:r>
            <a:r>
              <a:rPr lang="en-US" sz="1400" dirty="0">
                <a:latin typeface="+mj-lt"/>
              </a:rPr>
              <a:t>with the output being depended on the previous computations. T</a:t>
            </a:r>
            <a:r>
              <a:rPr lang="en-US" sz="1400" dirty="0" smtClean="0">
                <a:latin typeface="+mj-lt"/>
              </a:rPr>
              <a:t>hey </a:t>
            </a:r>
            <a:r>
              <a:rPr lang="en-US" sz="1400" dirty="0">
                <a:latin typeface="+mj-lt"/>
              </a:rPr>
              <a:t>have a “memory” which captures information about what has been calculated so </a:t>
            </a:r>
            <a:r>
              <a:rPr lang="en-US" sz="1400" dirty="0" smtClean="0">
                <a:latin typeface="+mj-lt"/>
              </a:rPr>
              <a:t>far.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Feed-forward deep neural network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DNN distinguishes itself </a:t>
            </a:r>
            <a:r>
              <a:rPr lang="en-US" sz="1400" dirty="0">
                <a:latin typeface="+mj-lt"/>
              </a:rPr>
              <a:t>from the more commonplace single-hidden-layer neural networks by their depth. </a:t>
            </a:r>
            <a:endParaRPr lang="en-US" sz="1400" dirty="0" smtClean="0">
              <a:latin typeface="+mj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In </a:t>
            </a:r>
            <a:r>
              <a:rPr lang="en-US" sz="1400" dirty="0">
                <a:latin typeface="+mj-lt"/>
              </a:rPr>
              <a:t>deep-learning networks, each layer of nodes trains on a distinct set of features based on the previous layer’s output. The further you advance into the neural net, the more complex the features your nodes can </a:t>
            </a:r>
            <a:r>
              <a:rPr lang="en-US" sz="1400" dirty="0" smtClean="0">
                <a:latin typeface="+mj-lt"/>
              </a:rPr>
              <a:t>recognize.</a:t>
            </a:r>
          </a:p>
          <a:p>
            <a:pPr lvl="1" algn="just">
              <a:lnSpc>
                <a:spcPct val="150000"/>
              </a:lnSpc>
            </a:pPr>
            <a:endParaRPr lang="en-US" sz="14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Convolutional deep neural network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CNN is </a:t>
            </a:r>
            <a:r>
              <a:rPr lang="en-US" sz="1400" dirty="0">
                <a:latin typeface="+mj-lt"/>
              </a:rPr>
              <a:t>a class of deep, feed-forward artificial neural networks that has successfully been applied to analyzing visual </a:t>
            </a:r>
            <a:r>
              <a:rPr lang="en-US" sz="1400" dirty="0" smtClean="0">
                <a:latin typeface="+mj-lt"/>
              </a:rPr>
              <a:t>imagery.</a:t>
            </a:r>
          </a:p>
        </p:txBody>
      </p:sp>
    </p:spTree>
    <p:extLst>
      <p:ext uri="{BB962C8B-B14F-4D97-AF65-F5344CB8AC3E}">
        <p14:creationId xmlns:p14="http://schemas.microsoft.com/office/powerpoint/2010/main" val="17140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Convolutional Neural </a:t>
            </a:r>
            <a:r>
              <a:rPr lang="en-US" sz="2400" dirty="0" smtClean="0"/>
              <a:t>Network (CNN)</a:t>
            </a:r>
            <a:endParaRPr lang="en-US" sz="2400" dirty="0"/>
          </a:p>
        </p:txBody>
      </p:sp>
      <p:pic>
        <p:nvPicPr>
          <p:cNvPr id="5" name="Picture 2" descr="https://lh5.googleusercontent.com/6rMvJ_KDPwF3Uyro5tTOiTBosHB9YEw0962dj6GKgtTQYdBDpP69zfYdUipqfxL56v90EAa4gqa54FzGUKH0jhDdKaNUEj73S6Bmr8W2r3XVqWtn4eGdYoGyp4FWtrsYW5PnfZVKLX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2" y="2290120"/>
            <a:ext cx="8215992" cy="299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3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103610</TotalTime>
  <Words>495</Words>
  <Application>Microsoft Office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Montserrat</vt:lpstr>
      <vt:lpstr>Arial</vt:lpstr>
      <vt:lpstr>Arial Narrow</vt:lpstr>
      <vt:lpstr>Calibri</vt:lpstr>
      <vt:lpstr>Cambria Math</vt:lpstr>
      <vt:lpstr>Helvetica</vt:lpstr>
      <vt:lpstr>Times</vt:lpstr>
      <vt:lpstr>Wingdings</vt:lpstr>
      <vt:lpstr>Blank Presentation</vt:lpstr>
      <vt:lpstr>PowerPoint Presentation</vt:lpstr>
      <vt:lpstr>Introduction to Neural Network</vt:lpstr>
      <vt:lpstr>Introduction to Neural Network</vt:lpstr>
      <vt:lpstr>Neurons</vt:lpstr>
      <vt:lpstr>Activation Function</vt:lpstr>
      <vt:lpstr>Cost Function</vt:lpstr>
      <vt:lpstr>Backpropagation  learning</vt:lpstr>
      <vt:lpstr>Different Types of Neural Networks</vt:lpstr>
      <vt:lpstr>Convolutional Neural Network (CNN)</vt:lpstr>
    </vt:vector>
  </TitlesOfParts>
  <Company>LANL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 Sankararaman</dc:creator>
  <cp:lastModifiedBy>Zhang, Xiaoge</cp:lastModifiedBy>
  <cp:revision>2486</cp:revision>
  <dcterms:created xsi:type="dcterms:W3CDTF">2004-05-06T18:09:09Z</dcterms:created>
  <dcterms:modified xsi:type="dcterms:W3CDTF">2018-03-15T20:47:56Z</dcterms:modified>
</cp:coreProperties>
</file>