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6" r:id="rId3"/>
    <p:sldId id="268" r:id="rId4"/>
    <p:sldId id="269" r:id="rId5"/>
    <p:sldId id="270" r:id="rId6"/>
    <p:sldId id="271" r:id="rId7"/>
    <p:sldId id="272" r:id="rId8"/>
    <p:sldId id="267" r:id="rId9"/>
    <p:sldId id="264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6D5B9"/>
    <a:srgbClr val="FAEADC"/>
    <a:srgbClr val="F2C096"/>
    <a:srgbClr val="BEE4FE"/>
    <a:srgbClr val="BEE49A"/>
    <a:srgbClr val="FEB934"/>
    <a:srgbClr val="17EDA3"/>
    <a:srgbClr val="D3DD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 autoAdjust="0"/>
    <p:restoredTop sz="96433" autoAdjust="0"/>
  </p:normalViewPr>
  <p:slideViewPr>
    <p:cSldViewPr snapToGrid="0">
      <p:cViewPr varScale="1">
        <p:scale>
          <a:sx n="83" d="100"/>
          <a:sy n="83" d="100"/>
        </p:scale>
        <p:origin x="1904" y="200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47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CF85D4C2-56DA-40E5-8F84-4B41D6F0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DD43306D-228B-4AF1-B5EE-6089D1816F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5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fld id="{D6315619-A146-417C-9D89-863AF78FBC13}" type="slidenum">
              <a:rPr lang="en-US" sz="1300" smtClean="0"/>
              <a:pPr/>
              <a:t>1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167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7526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352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Times" pitchFamily="-68" charset="0"/>
              <a:buNone/>
              <a:defRPr sz="32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6991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530"/>
            <a:ext cx="8229600" cy="503363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1132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-1" y="6448425"/>
            <a:ext cx="3790951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200" b="1" dirty="0">
                <a:latin typeface="Helvetica" pitchFamily="34" charset="0"/>
                <a:cs typeface="Helvetica" pitchFamily="34" charset="0"/>
              </a:rPr>
              <a:t>Deep Learning Tutorial</a:t>
            </a:r>
          </a:p>
        </p:txBody>
      </p:sp>
      <p:pic>
        <p:nvPicPr>
          <p:cNvPr id="1027" name="Picture 6" descr="VU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48006" y="104976"/>
            <a:ext cx="488901" cy="62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3790951" y="6448425"/>
            <a:ext cx="1458912" cy="4095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400" b="1" dirty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Slide </a:t>
            </a:r>
            <a:fld id="{11730486-28DB-4E5B-A49C-49A581899106}" type="slidenum">
              <a:rPr lang="en-US" sz="1400" b="1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pPr algn="ctr">
                <a:defRPr/>
              </a:pPr>
              <a:t>‹#›</a:t>
            </a:fld>
            <a:endParaRPr lang="en-US" sz="1400" b="1" dirty="0">
              <a:solidFill>
                <a:schemeClr val="accent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249863" y="6448425"/>
            <a:ext cx="3894137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200" b="1" dirty="0">
                <a:latin typeface="Helvetica" pitchFamily="34" charset="0"/>
                <a:cs typeface="Helvetica" pitchFamily="34" charset="0"/>
              </a:rPr>
              <a:t>Xiaoge Zhang</a:t>
            </a:r>
          </a:p>
          <a:p>
            <a:pPr algn="ctr">
              <a:defRPr/>
            </a:pPr>
            <a:r>
              <a:rPr lang="en-US" sz="1200" b="1" dirty="0">
                <a:latin typeface="Helvetica" pitchFamily="34" charset="0"/>
                <a:cs typeface="Helvetica" pitchFamily="34" charset="0"/>
              </a:rPr>
              <a:t>Vanderbilt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dipietro.github.io/friendly-intro-to-cross-entropy-los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g3gGewQ5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96839" y="1686626"/>
            <a:ext cx="8550322" cy="1344898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CN" sz="2800" b="1" kern="0" dirty="0">
                <a:latin typeface="+mj-lt"/>
                <a:ea typeface="+mj-ea"/>
                <a:cs typeface="+mj-cs"/>
              </a:rPr>
              <a:t>Deep Learning Tutorial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3422" y="3486665"/>
            <a:ext cx="7772400" cy="1184189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ts val="300"/>
              </a:spcBef>
              <a:buSzPct val="110000"/>
              <a:defRPr/>
            </a:pP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Xiaoge Zhang</a:t>
            </a:r>
          </a:p>
          <a:p>
            <a:pPr marL="342900" indent="-342900" algn="ctr" eaLnBrk="0" hangingPunct="0">
              <a:spcBef>
                <a:spcPts val="300"/>
              </a:spcBef>
              <a:buSzPct val="110000"/>
              <a:defRPr/>
            </a:pP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Vanderbilt University, Nashville, TN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ctr" eaLnBrk="0" hangingPunct="0">
              <a:spcBef>
                <a:spcPts val="300"/>
              </a:spcBef>
              <a:buSzPct val="110000"/>
              <a:defRPr/>
            </a:pP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March 16, 2018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400" dirty="0"/>
              <a:t>Introduction to 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5334" y="5994043"/>
            <a:ext cx="71195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LeCun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Yann, </a:t>
            </a:r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Yoshua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Bengio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and Geoffrey Hinton. "Deep learning." Nature 521, no. 7553 (2015): 436-444.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822" y="935662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Artificial neural network is an information processing paradigm that is inspired by the way biological nervous systems with a large number of highly interconnected processing elements (neurons) working together to learn from the data.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Deep-learning methods are </a:t>
            </a:r>
            <a:r>
              <a:rPr lang="en-US" sz="1600" b="1" dirty="0">
                <a:latin typeface="+mn-lt"/>
              </a:rPr>
              <a:t>representation-learning methods</a:t>
            </a:r>
            <a:r>
              <a:rPr lang="en-US" sz="1600" dirty="0">
                <a:latin typeface="+mn-lt"/>
              </a:rPr>
              <a:t> with multiple levels of representation, obtained by composing simple but non-linear modules that each transform the representation at one level (starting with the raw input) into a representation at a higher, slightly more abstract level.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key aspect of deep learning is that the layers of features </a:t>
            </a:r>
            <a:r>
              <a:rPr lang="en-US" sz="1600" u="sng" dirty="0">
                <a:latin typeface="+mn-lt"/>
              </a:rPr>
              <a:t>are not designed by human engineers</a:t>
            </a:r>
            <a:r>
              <a:rPr lang="en-US" sz="1600" dirty="0">
                <a:latin typeface="+mn-lt"/>
              </a:rPr>
              <a:t>: they are learned from data using a general-purpose learning procedure.</a:t>
            </a:r>
          </a:p>
        </p:txBody>
      </p:sp>
    </p:spTree>
    <p:extLst>
      <p:ext uri="{BB962C8B-B14F-4D97-AF65-F5344CB8AC3E}">
        <p14:creationId xmlns:p14="http://schemas.microsoft.com/office/powerpoint/2010/main" val="8136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73" y="224003"/>
            <a:ext cx="7261761" cy="699139"/>
          </a:xfrm>
        </p:spPr>
        <p:txBody>
          <a:bodyPr anchor="ctr"/>
          <a:lstStyle/>
          <a:p>
            <a:r>
              <a:rPr lang="en-US" sz="2400" dirty="0"/>
              <a:t>Introduction to Neural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900316"/>
            <a:ext cx="5745893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There are four key components in a neural network.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Neurons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Activation Functions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Cost Functions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Backpropagation (stochastic gradient descent)</a:t>
            </a:r>
          </a:p>
        </p:txBody>
      </p:sp>
      <p:pic>
        <p:nvPicPr>
          <p:cNvPr id="8" name="Picture 2" descr="http://cs231n.github.io/assets/nn1/neural_net2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1418" r="624"/>
          <a:stretch/>
        </p:blipFill>
        <p:spPr bwMode="auto">
          <a:xfrm>
            <a:off x="2047226" y="3148071"/>
            <a:ext cx="5086741" cy="24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35892" y="5867307"/>
            <a:ext cx="550699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Deep Neural Network (deep learning)</a:t>
            </a:r>
            <a:r>
              <a:rPr lang="en-US" sz="1400" dirty="0"/>
              <a:t>: number of hidden layers &gt; 2</a:t>
            </a:r>
          </a:p>
        </p:txBody>
      </p:sp>
    </p:spTree>
    <p:extLst>
      <p:ext uri="{BB962C8B-B14F-4D97-AF65-F5344CB8AC3E}">
        <p14:creationId xmlns:p14="http://schemas.microsoft.com/office/powerpoint/2010/main" val="31983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225"/>
          <a:stretch/>
        </p:blipFill>
        <p:spPr>
          <a:xfrm>
            <a:off x="1079156" y="2835394"/>
            <a:ext cx="7076301" cy="2313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3266" y="1446296"/>
                <a:ext cx="5774724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6" y="1446296"/>
                <a:ext cx="5774724" cy="1281376"/>
              </a:xfrm>
              <a:prstGeom prst="rect">
                <a:avLst/>
              </a:prstGeom>
              <a:blipFill>
                <a:blip r:embed="rId3"/>
                <a:stretch>
                  <a:fillRect t="-84314" b="-1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43448" y="5354865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Input links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2119" y="5247144"/>
            <a:ext cx="102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Input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2970" y="5247144"/>
            <a:ext cx="14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Activation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4744" y="5354865"/>
            <a:ext cx="79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4068" y="5247142"/>
            <a:ext cx="96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Output links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1880" y="910407"/>
            <a:ext cx="543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Output is a “squashed” linear function of the inputs</a:t>
            </a:r>
          </a:p>
        </p:txBody>
      </p:sp>
    </p:spTree>
    <p:extLst>
      <p:ext uri="{BB962C8B-B14F-4D97-AF65-F5344CB8AC3E}">
        <p14:creationId xmlns:p14="http://schemas.microsoft.com/office/powerpoint/2010/main" val="80108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144106"/>
            <a:ext cx="7261761" cy="699139"/>
          </a:xfrm>
        </p:spPr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2050" name="Picture 2" descr="https://cdn-images-1.medium.com/max/1600/0*VHhGS4NwibecRj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76" y="3532770"/>
            <a:ext cx="2576566" cy="18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600/0*5euYS7InCmDP08i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26" y="541903"/>
            <a:ext cx="2716144" cy="181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1600/0*vGJq0cIuvTB9dvf5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55" y="3766616"/>
            <a:ext cx="2602103" cy="17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1000/0*kETHX4MtZfu8_0s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9"/>
          <a:stretch/>
        </p:blipFill>
        <p:spPr bwMode="auto">
          <a:xfrm>
            <a:off x="583332" y="893418"/>
            <a:ext cx="4145188" cy="27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9588" y="2431461"/>
            <a:ext cx="189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a: sigmoid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6876" y="5611757"/>
            <a:ext cx="2548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b: rectified linear unit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0348" y="5473258"/>
            <a:ext cx="2231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c: tangent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9747" y="5859773"/>
                <a:ext cx="1899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Han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Han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47" y="5859773"/>
                <a:ext cx="189911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53956" y="2711298"/>
                <a:ext cx="1714765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Hans" sz="18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Han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56" y="2711298"/>
                <a:ext cx="1714765" cy="617348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20348" y="5735765"/>
                <a:ext cx="221650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Han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Han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48" y="5735765"/>
                <a:ext cx="2216504" cy="617348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8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816" y="930675"/>
            <a:ext cx="7607643" cy="785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+mj-lt"/>
              </a:rPr>
              <a:t>A cost function is needed to measure how far off our predictions are away from the expected value.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858" y="1892798"/>
            <a:ext cx="4090087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34343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434343"/>
                </a:solidFill>
                <a:latin typeface="+mn-lt"/>
              </a:rPr>
              <a:t> to represent the true value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34343"/>
                </a:solidFill>
                <a:latin typeface="+mn-lt"/>
              </a:rPr>
              <a:t>a</a:t>
            </a:r>
            <a:r>
              <a:rPr lang="en-US" sz="1600" dirty="0">
                <a:solidFill>
                  <a:srgbClr val="434343"/>
                </a:solidFill>
                <a:latin typeface="+mn-lt"/>
              </a:rPr>
              <a:t> to represent neuron’s prediction</a:t>
            </a:r>
            <a:endParaRPr lang="en-US" sz="1600" b="0" i="0" u="none" strike="noStrike" dirty="0">
              <a:solidFill>
                <a:srgbClr val="434343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7816" y="2807222"/>
                <a:ext cx="7846648" cy="3044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34343"/>
                    </a:solidFill>
                    <a:latin typeface="Montserrat"/>
                  </a:rPr>
                  <a:t>Quadratic cost function (</a:t>
                </a:r>
                <a:r>
                  <a:rPr lang="en-US" sz="2000" u="sng" dirty="0">
                    <a:solidFill>
                      <a:srgbClr val="434343"/>
                    </a:solidFill>
                    <a:latin typeface="Montserrat"/>
                  </a:rPr>
                  <a:t>regression</a:t>
                </a:r>
                <a:r>
                  <a:rPr lang="en-US" sz="2000" dirty="0">
                    <a:solidFill>
                      <a:srgbClr val="434343"/>
                    </a:solidFill>
                    <a:latin typeface="Montserrat"/>
                  </a:rPr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43434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4343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4343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43434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434343"/>
                  </a:solidFill>
                  <a:latin typeface="Montserrat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34343"/>
                    </a:solidFill>
                    <a:latin typeface="Montserrat"/>
                  </a:rPr>
                  <a:t>Cross-entropy cost function (</a:t>
                </a:r>
                <a:r>
                  <a:rPr lang="en-US" sz="2000" u="sng" dirty="0">
                    <a:solidFill>
                      <a:srgbClr val="434343"/>
                    </a:solidFill>
                    <a:latin typeface="Montserrat"/>
                  </a:rPr>
                  <a:t>classification: one-hot encoding</a:t>
                </a:r>
                <a:r>
                  <a:rPr lang="en-US" sz="2000" dirty="0">
                    <a:solidFill>
                      <a:srgbClr val="434343"/>
                    </a:solidFill>
                    <a:latin typeface="Montserrat"/>
                  </a:rPr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34343"/>
                  </a:solidFill>
                  <a:latin typeface="Montserra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6" y="2807222"/>
                <a:ext cx="7846648" cy="3044103"/>
              </a:xfrm>
              <a:prstGeom prst="rect">
                <a:avLst/>
              </a:prstGeom>
              <a:blipFill rotWithShape="0">
                <a:blip r:embed="rId2"/>
                <a:stretch>
                  <a:fillRect l="-699" t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45561" y="5975789"/>
            <a:ext cx="6264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http://rdipietro.github.io/friendly-intro-to-cross-entropy-loss/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9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</a:t>
            </a:r>
            <a:r>
              <a:rPr lang="en-US" dirty="0">
                <a:sym typeface="Wingdings" panose="05000000000000000000" pitchFamily="2" charset="2"/>
              </a:rPr>
              <a:t>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4393"/>
            <a:ext cx="83819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Backpropagation is used to calculate the error contribution of each neuron after a batch of data is processed.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It relies heavily on the chain rule to go back through the network and calculate these errors.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Backpropagation works by calculating the error at the output and then distributes back through the network layers </a:t>
            </a:r>
            <a:r>
              <a:rPr lang="en-US" altLang="zh-CN" sz="1800" dirty="0">
                <a:latin typeface="+mj-lt"/>
              </a:rPr>
              <a:t>through stochastic gradient descent</a:t>
            </a:r>
            <a:r>
              <a:rPr lang="en-US" sz="1800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It requires a known desired output for each input value (supervised learning).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4020" y="6012075"/>
            <a:ext cx="5861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https://www.youtube.com/watch?v=Ilg3gGewQ5U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6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Different Types of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75489"/>
            <a:ext cx="7854778" cy="49398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Recurrent deep </a:t>
            </a:r>
            <a:r>
              <a:rPr lang="en-US" sz="1400" dirty="0">
                <a:latin typeface="+mj-lt"/>
              </a:rPr>
              <a:t>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RNN makes full use of the sequential information, with the output being depende</a:t>
            </a:r>
            <a:r>
              <a:rPr lang="en-US" altLang="zh-Hans" sz="1400" dirty="0">
                <a:latin typeface="+mj-lt"/>
              </a:rPr>
              <a:t>nt</a:t>
            </a:r>
            <a:r>
              <a:rPr lang="en-US" sz="1400" dirty="0">
                <a:latin typeface="+mj-lt"/>
              </a:rPr>
              <a:t> on the previous computations. They have a “memory” which captures information about what has been calculated so far.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Feed-forward deep 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DNN distinguishes itself from the more commonplace single-hidden-layer neural networks by their depth.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In deep-learning networks, each layer of nodes trains on a distinct set of features based on the previous layer’s output. The further you advance into the neural net, the more complex the features your nodes can recognize.</a:t>
            </a: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Convolutional deep 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CNN is a class of deep, feed-forward artificial neural networks that has successfully been applied to analyzing visual imagery.</a:t>
            </a:r>
          </a:p>
        </p:txBody>
      </p:sp>
    </p:spTree>
    <p:extLst>
      <p:ext uri="{BB962C8B-B14F-4D97-AF65-F5344CB8AC3E}">
        <p14:creationId xmlns:p14="http://schemas.microsoft.com/office/powerpoint/2010/main" val="171409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Convolutional Neural Network (CNN)</a:t>
            </a:r>
          </a:p>
        </p:txBody>
      </p:sp>
      <p:pic>
        <p:nvPicPr>
          <p:cNvPr id="5" name="Picture 2" descr="https://lh5.googleusercontent.com/6rMvJ_KDPwF3Uyro5tTOiTBosHB9YEw0962dj6GKgtTQYdBDpP69zfYdUipqfxL56v90EAa4gqa54FzGUKH0jhDdKaNUEj73S6Bmr8W2r3XVqWtn4eGdYoGyp4FWtrsYW5PnfZVKL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2" y="2290120"/>
            <a:ext cx="8215992" cy="299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959D06-1C51-3D47-AB53-EB1A6E033BF3}"/>
              </a:ext>
            </a:extLst>
          </p:cNvPr>
          <p:cNvSpPr/>
          <p:nvPr/>
        </p:nvSpPr>
        <p:spPr>
          <a:xfrm>
            <a:off x="457200" y="5717773"/>
            <a:ext cx="8082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http://cs231n.github.io/convolutional-networks/</a:t>
            </a:r>
            <a:r>
              <a:rPr lang="zh-Hans" altLang="en-US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23150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103616</TotalTime>
  <Words>554</Words>
  <Application>Microsoft Macintosh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</vt:lpstr>
      <vt:lpstr>Arial</vt:lpstr>
      <vt:lpstr>Arial Narrow</vt:lpstr>
      <vt:lpstr>Calibri</vt:lpstr>
      <vt:lpstr>Cambria Math</vt:lpstr>
      <vt:lpstr>Helvetica</vt:lpstr>
      <vt:lpstr>Times</vt:lpstr>
      <vt:lpstr>Wingdings</vt:lpstr>
      <vt:lpstr>Blank Presentation</vt:lpstr>
      <vt:lpstr>PowerPoint Presentation</vt:lpstr>
      <vt:lpstr>Introduction to Neural Network</vt:lpstr>
      <vt:lpstr>Introduction to Neural Network</vt:lpstr>
      <vt:lpstr>Neurons</vt:lpstr>
      <vt:lpstr>Activation Function</vt:lpstr>
      <vt:lpstr>Cost Function</vt:lpstr>
      <vt:lpstr>Backpropagation  learning</vt:lpstr>
      <vt:lpstr>Different Types of Neural Networks</vt:lpstr>
      <vt:lpstr>Convolutional Neural Network (CNN)</vt:lpstr>
    </vt:vector>
  </TitlesOfParts>
  <Company>LANL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Sankararaman</dc:creator>
  <cp:lastModifiedBy>Microsoft Office User</cp:lastModifiedBy>
  <cp:revision>2490</cp:revision>
  <dcterms:created xsi:type="dcterms:W3CDTF">2004-05-06T18:09:09Z</dcterms:created>
  <dcterms:modified xsi:type="dcterms:W3CDTF">2018-03-16T02:55:38Z</dcterms:modified>
</cp:coreProperties>
</file>