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66" r:id="rId11"/>
    <p:sldId id="262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345F9-0CB5-47CA-B5E8-0D555057546B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688D8-28B5-4078-A28F-CD578E963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随机读的速度最慢，且可扩展性也是最差的，扫描操作的速度最快，其次是内存里的随机读，串行写与随机写的性能差不多，单机来看的话是串行读的两倍，随着机器数量的增加差距逐渐减少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688D8-28B5-4078-A28F-CD578E9631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6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B7C29-A175-413F-90DA-B0725E30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0D279C-9187-46CB-AC5E-9C5AB8CC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40C87-BE09-4E30-A01B-FE84D517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426D1-23F8-4EBB-8E41-DA4C1AA9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A0B3-BC45-42CA-9139-9B26D841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0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D1D9-7CCB-4A92-A9DD-5CD2D7D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16FB6-D2F3-4B63-8429-7C25F459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27C5-4088-489B-8BB8-D2A1CF4E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8FAEF-E6B8-4CC6-9724-C4723009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AEB06-BCF4-4F0B-9B98-4DA0B51A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5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05CD8A-8954-49BC-9D71-56B71749C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EFA9-1E0A-483C-AD36-51D2779D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A1B85-1AC2-4699-B13F-5B320A86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7A956-23CC-4D0B-9769-1177B918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42637-983F-44CA-A2B1-947E6721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6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3CDCA-8C9D-4B0A-A255-691A43AC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AA281-DD0D-418B-AEF4-3296A919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A6056-CBB0-411A-BD8B-51E7196C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3C363-EBC5-4813-8ABD-BCE59366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40E9A-865D-4FA4-97EC-693501FA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9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6FB8-4B6C-460D-9BF4-AA4D50CD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83A1E-3021-4FB8-A66C-4DB9A426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6CFC0-4E93-491F-8DCA-CF8405E7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0428C-6CF9-4A6F-A8DF-ECF0C34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C3993-2DAD-42E0-B255-30FB365F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6C4FB-6F21-4184-AB63-D039D75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1C08-7DF5-431A-97BA-505ECA04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3F033-3298-41A9-A6CA-FCBD6679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DF559-CB5F-4136-8452-86678798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34209-CAD0-4223-AE25-C891E6F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521E9-C775-4909-94FD-86D1FF68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9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5647F-E292-406F-B332-289F2B2D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C526F-A1DF-4C69-9909-54200ADD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FFF6C-546B-4873-A109-70980FD1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DB3F6-F9FC-4F73-9A50-830C70DF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7B161-516D-46E3-AF83-1A833763F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5FFB4-4EBC-420B-B68C-DEA326F0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E716B-83F9-4FA3-A34C-BD6861EF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32BC1-B0E6-4F43-8CA4-F55707A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CBE2-4D70-402E-B6ED-6D578D46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B136ED-99BE-43B8-812B-8CE04891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08A274-3DC5-4F63-8384-8531DB12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437C2-5E6A-4188-9862-255ABEB6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F86E0-144B-4C23-A670-168D4F43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22A02-842D-4B8D-9E2F-062854C9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01B79-C65C-4B0C-8393-6A58B7C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34B54-AA34-438F-8F45-1E9E44AF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F6D20-4E6D-4174-8F0C-1C67F272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9ED48-EE59-4805-A6A4-9D02FDE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4B757-AB5B-4E8D-BD3D-DFF5FDAC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C82E0-34A4-46C8-A93D-DE4FEA5B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02684-BF48-4F41-B598-879B678E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E0C6C-C135-4E02-AD7D-86F0666B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649954-61C4-4640-82E2-38DDB67F7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23CC0-8677-4D67-ABDC-A91EE47C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5B08F-8141-43C9-88DD-274C08D8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A49A9-02C5-4DAC-9E84-616D1AC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8C557-0761-497C-A69E-4AC16E7C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5D6A5-612F-4F9C-865A-6B30313B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9C325-0D4F-4941-82E4-4CEE23BA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EA755-3DB1-4223-9816-EFBE82FF5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4BB5-A35C-467E-9ED6-D62D101354CC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7F424-82C7-428A-8DED-373E2A88D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56327-D6FC-4DC6-8FE5-0CFC68722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3773-F4B3-443C-931C-E00EB965A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8986-6ED9-44FB-91AE-1FD01B2D0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336"/>
            <a:ext cx="9144000" cy="935439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分布式存储技术相关调研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B3482B-33B8-43CF-9403-B2395C12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6026"/>
            <a:ext cx="9144000" cy="1655762"/>
          </a:xfrm>
        </p:spPr>
        <p:txBody>
          <a:bodyPr/>
          <a:lstStyle/>
          <a:p>
            <a:r>
              <a:rPr lang="zh-CN" altLang="en-US" dirty="0"/>
              <a:t>周小华</a:t>
            </a:r>
            <a:endParaRPr lang="en-US" altLang="zh-CN" dirty="0"/>
          </a:p>
          <a:p>
            <a:r>
              <a:rPr lang="en-US" altLang="zh-CN" dirty="0"/>
              <a:t>2018/10/08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87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CFA7803-2634-4B79-810C-56C943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Tachyon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(SoCC‘14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Alluxio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2EEC8E-7D6F-477C-87B4-0C2CA4BEC906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248792F-7E0B-454A-A151-CE4D72A4B71C}"/>
              </a:ext>
            </a:extLst>
          </p:cNvPr>
          <p:cNvSpPr/>
          <p:nvPr/>
        </p:nvSpPr>
        <p:spPr>
          <a:xfrm>
            <a:off x="267855" y="1156963"/>
            <a:ext cx="11647054" cy="1624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Tachyon</a:t>
            </a:r>
            <a:r>
              <a:rPr lang="zh-CN" altLang="en-US" sz="2000" b="1" dirty="0"/>
              <a:t>是一个基于</a:t>
            </a:r>
            <a:r>
              <a:rPr lang="en-US" altLang="zh-CN" sz="2000" b="1" dirty="0"/>
              <a:t>Lineage</a:t>
            </a:r>
            <a:r>
              <a:rPr lang="zh-CN" altLang="en-US" sz="2000" b="1" dirty="0"/>
              <a:t>技术的分布式内存</a:t>
            </a:r>
            <a:r>
              <a:rPr lang="en-US" altLang="zh-CN" sz="2000" b="1" dirty="0"/>
              <a:t>key-value(</a:t>
            </a:r>
            <a:r>
              <a:rPr lang="zh-CN" altLang="en-US" sz="2000" b="1" dirty="0"/>
              <a:t>键值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存储系统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传统的分布式存储系统</a:t>
            </a:r>
            <a:r>
              <a:rPr lang="en-US" altLang="zh-CN" sz="1600" dirty="0"/>
              <a:t>(</a:t>
            </a:r>
            <a:r>
              <a:rPr lang="zh-CN" altLang="en-US" sz="1600" dirty="0"/>
              <a:t>如</a:t>
            </a:r>
            <a:r>
              <a:rPr lang="en-US" altLang="zh-CN" sz="1600" dirty="0"/>
              <a:t>GFS)</a:t>
            </a:r>
            <a:r>
              <a:rPr lang="zh-CN" altLang="en-US" sz="1600" dirty="0"/>
              <a:t>为了保证可用性，会把同一份数据在不同的地方存放多份，这样不但拖慢了数据写入速度，而且也浪费了很多网络带宽，</a:t>
            </a:r>
            <a:r>
              <a:rPr lang="en-US" altLang="zh-CN" sz="1600" dirty="0"/>
              <a:t>Tachyon</a:t>
            </a:r>
            <a:r>
              <a:rPr lang="zh-CN" altLang="en-US" sz="1600" dirty="0"/>
              <a:t>采用</a:t>
            </a:r>
            <a:r>
              <a:rPr lang="en-US" altLang="zh-CN" sz="1600" dirty="0"/>
              <a:t>lineage</a:t>
            </a:r>
            <a:r>
              <a:rPr lang="zh-CN" altLang="en-US" sz="1600" dirty="0"/>
              <a:t>技术避免了通过</a:t>
            </a:r>
            <a:r>
              <a:rPr lang="en-US" altLang="zh-CN" sz="1600" dirty="0"/>
              <a:t>replication</a:t>
            </a:r>
            <a:r>
              <a:rPr lang="zh-CN" altLang="en-US" sz="1600" dirty="0"/>
              <a:t>来提高可用性，当出现数据丢失时，可以基于之前所做的</a:t>
            </a:r>
            <a:r>
              <a:rPr lang="en-US" altLang="zh-CN" sz="1600" dirty="0"/>
              <a:t>checkpoint</a:t>
            </a:r>
            <a:r>
              <a:rPr lang="zh-CN" altLang="en-US" sz="1600" dirty="0"/>
              <a:t>进行回放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recomputation</a:t>
            </a:r>
            <a:r>
              <a:rPr lang="en-US" altLang="zh-CN" sz="1600" dirty="0"/>
              <a:t>)</a:t>
            </a:r>
            <a:r>
              <a:rPr lang="zh-CN" altLang="en-US" sz="1600" dirty="0"/>
              <a:t>来恢复数据，这一过程加快了数据恢复速度，而且节省了很多计算资源。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082DC2-DA72-4E5F-B69A-860C127CC5EB}"/>
              </a:ext>
            </a:extLst>
          </p:cNvPr>
          <p:cNvSpPr txBox="1"/>
          <p:nvPr/>
        </p:nvSpPr>
        <p:spPr>
          <a:xfrm>
            <a:off x="267855" y="2965202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使用条件</a:t>
            </a:r>
            <a:r>
              <a:rPr lang="zh-CN" altLang="en-US" sz="2000" dirty="0"/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C4BF2-B687-4D39-B18D-40BE7E651584}"/>
              </a:ext>
            </a:extLst>
          </p:cNvPr>
          <p:cNvSpPr txBox="1"/>
          <p:nvPr/>
        </p:nvSpPr>
        <p:spPr>
          <a:xfrm>
            <a:off x="267858" y="3475180"/>
            <a:ext cx="50984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数据一旦写入就不再修改</a:t>
            </a:r>
            <a:r>
              <a:rPr lang="en-US" altLang="zh-CN" sz="1600" dirty="0"/>
              <a:t>(immutable)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计算任务是确定的</a:t>
            </a:r>
            <a:r>
              <a:rPr lang="en-US" altLang="zh-CN" sz="1600" dirty="0"/>
              <a:t>(deterministic</a:t>
            </a:r>
            <a:r>
              <a:rPr lang="zh-CN" altLang="en-US" sz="1600" dirty="0"/>
              <a:t>，多次执行结果一样</a:t>
            </a:r>
            <a:r>
              <a:rPr lang="en-US" altLang="zh-CN" sz="1600" dirty="0"/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基于数据的存放位置进行调度</a:t>
            </a:r>
            <a:r>
              <a:rPr lang="en-US" altLang="zh-CN" sz="1600" dirty="0"/>
              <a:t>(locality)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当前任务所处理的数据</a:t>
            </a:r>
            <a:r>
              <a:rPr lang="en-US" altLang="zh-CN" sz="1600" dirty="0"/>
              <a:t>(working set)</a:t>
            </a:r>
            <a:r>
              <a:rPr lang="zh-CN" altLang="en-US" sz="1600" dirty="0"/>
              <a:t>能够全部加载到内存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任务程序不能太大：程序可能需要在不同的节点上反复运行，程序迁移代价不能大于数据的迁移代价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555460-943F-476F-B1A4-891FD7EE748F}"/>
              </a:ext>
            </a:extLst>
          </p:cNvPr>
          <p:cNvSpPr txBox="1"/>
          <p:nvPr/>
        </p:nvSpPr>
        <p:spPr>
          <a:xfrm>
            <a:off x="6040583" y="29652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两个核心问题：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C1A51-93F8-49F7-AB8A-07408F7D25A3}"/>
              </a:ext>
            </a:extLst>
          </p:cNvPr>
          <p:cNvSpPr txBox="1"/>
          <p:nvPr/>
        </p:nvSpPr>
        <p:spPr>
          <a:xfrm>
            <a:off x="6030227" y="3411492"/>
            <a:ext cx="6030899" cy="2701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 dirty="0"/>
              <a:t>Bounding the </a:t>
            </a:r>
            <a:r>
              <a:rPr lang="en-US" altLang="zh-CN" b="1" dirty="0" err="1"/>
              <a:t>recomputation</a:t>
            </a:r>
            <a:r>
              <a:rPr lang="en-US" altLang="zh-CN" b="1" dirty="0"/>
              <a:t> cost</a:t>
            </a:r>
            <a:r>
              <a:rPr lang="zh-CN" altLang="en-US" b="1" dirty="0"/>
              <a:t>：</a:t>
            </a:r>
            <a:r>
              <a:rPr lang="en-US" altLang="zh-CN" b="1" dirty="0"/>
              <a:t>Edge Algorithm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将工作流中各个计算任务的输入</a:t>
            </a:r>
            <a:r>
              <a:rPr lang="en-US" altLang="zh-CN" sz="1600" dirty="0"/>
              <a:t>/</a:t>
            </a:r>
            <a:r>
              <a:rPr lang="zh-CN" altLang="en-US" sz="1600" dirty="0"/>
              <a:t>输出文件抽象程</a:t>
            </a:r>
            <a:r>
              <a:rPr lang="en-US" altLang="zh-CN" sz="1600" dirty="0"/>
              <a:t>DAG</a:t>
            </a:r>
            <a:r>
              <a:rPr lang="zh-CN" altLang="en-US" sz="1600" dirty="0"/>
              <a:t>，</a:t>
            </a:r>
            <a:r>
              <a:rPr lang="en-US" altLang="zh-CN" sz="1600" dirty="0"/>
              <a:t>Checkpoint(</a:t>
            </a:r>
            <a:r>
              <a:rPr lang="zh-CN" altLang="en-US" sz="1600" dirty="0"/>
              <a:t>异步</a:t>
            </a:r>
            <a:r>
              <a:rPr lang="en-US" altLang="zh-CN" sz="1600" dirty="0"/>
              <a:t>)</a:t>
            </a:r>
            <a:r>
              <a:rPr lang="zh-CN" altLang="en-US" sz="1600" dirty="0"/>
              <a:t>时先选择</a:t>
            </a:r>
            <a:r>
              <a:rPr lang="en-US" altLang="zh-CN" sz="1600" dirty="0"/>
              <a:t>DAG</a:t>
            </a:r>
            <a:r>
              <a:rPr lang="zh-CN" altLang="en-US" sz="1600" dirty="0"/>
              <a:t>的边缘节点，然后选择</a:t>
            </a:r>
            <a:r>
              <a:rPr lang="en-US" altLang="zh-CN" sz="1600" dirty="0"/>
              <a:t>DAG</a:t>
            </a:r>
            <a:r>
              <a:rPr lang="zh-CN" altLang="en-US" sz="1600" dirty="0"/>
              <a:t>内部的热点文件</a:t>
            </a:r>
            <a:r>
              <a:rPr lang="en-US" altLang="zh-CN" sz="1600" dirty="0"/>
              <a:t>(</a:t>
            </a:r>
            <a:r>
              <a:rPr lang="zh-CN" altLang="en-US" sz="1600" dirty="0"/>
              <a:t>访问次数超过</a:t>
            </a:r>
            <a:r>
              <a:rPr lang="en-US" altLang="zh-CN" sz="1600" dirty="0"/>
              <a:t>2</a:t>
            </a:r>
            <a:r>
              <a:rPr lang="zh-CN" altLang="en-US" sz="1600" dirty="0"/>
              <a:t>次的文件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b="1" dirty="0"/>
              <a:t>(2) Resource allocation for </a:t>
            </a:r>
            <a:r>
              <a:rPr lang="en-US" altLang="zh-CN" b="1" dirty="0" err="1"/>
              <a:t>recomputation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等线" panose="02010600030101010101" pitchFamily="2" charset="-122"/>
              <a:buChar char="–"/>
            </a:pPr>
            <a:r>
              <a:rPr lang="zh-CN" altLang="en-US" sz="1600" dirty="0"/>
              <a:t>基于优先级的调度分配策略</a:t>
            </a:r>
            <a:r>
              <a:rPr lang="en-US" altLang="zh-CN" sz="1600" dirty="0"/>
              <a:t>/</a:t>
            </a:r>
            <a:r>
              <a:rPr lang="zh-CN" altLang="en-US" sz="1600" dirty="0"/>
              <a:t>基于权重的调度分配策略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等线" panose="02010600030101010101" pitchFamily="2" charset="-122"/>
              <a:buChar char="–"/>
            </a:pPr>
            <a:r>
              <a:rPr lang="zh-CN" altLang="en-US" sz="1600" dirty="0"/>
              <a:t>通过深度优先遍历</a:t>
            </a:r>
            <a:r>
              <a:rPr lang="en-US" altLang="zh-CN" sz="1600" dirty="0"/>
              <a:t>DAG</a:t>
            </a:r>
            <a:r>
              <a:rPr lang="zh-CN" altLang="en-US" sz="1600" dirty="0"/>
              <a:t>避免无穷递归</a:t>
            </a:r>
            <a:r>
              <a:rPr lang="en-US" altLang="zh-CN" sz="1600" dirty="0" err="1"/>
              <a:t>recomputation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612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AE60-97CE-4DDC-90A1-D7C8ADC0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Tachyon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(SoCC‘14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Alluxio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3D342E-5C83-438D-BE13-D5B173224CE6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62A44FF-FB49-42B6-AACB-8CEA3C9B8FC5}"/>
              </a:ext>
            </a:extLst>
          </p:cNvPr>
          <p:cNvSpPr txBox="1"/>
          <p:nvPr/>
        </p:nvSpPr>
        <p:spPr>
          <a:xfrm>
            <a:off x="267854" y="1172456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使用场景</a:t>
            </a:r>
            <a:r>
              <a:rPr lang="zh-CN" altLang="en-US" sz="20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A2241A-8B0D-4680-9786-9DA2493E03BC}"/>
              </a:ext>
            </a:extLst>
          </p:cNvPr>
          <p:cNvSpPr txBox="1"/>
          <p:nvPr/>
        </p:nvSpPr>
        <p:spPr>
          <a:xfrm>
            <a:off x="267854" y="1572566"/>
            <a:ext cx="509847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与</a:t>
            </a:r>
            <a:r>
              <a:rPr lang="en-US" altLang="zh-CN" dirty="0"/>
              <a:t>Spark/Hadoop</a:t>
            </a:r>
            <a:r>
              <a:rPr lang="zh-CN" altLang="en-US" dirty="0"/>
              <a:t>结合优化数据读写速度，进而加快计算速度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F06D73-D033-4B73-B1A9-44C4EA59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2895472"/>
            <a:ext cx="5099799" cy="24985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8B0CA2-205F-400B-8BC3-08F74598198A}"/>
              </a:ext>
            </a:extLst>
          </p:cNvPr>
          <p:cNvSpPr txBox="1"/>
          <p:nvPr/>
        </p:nvSpPr>
        <p:spPr>
          <a:xfrm>
            <a:off x="5828146" y="1178930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系统架构</a:t>
            </a:r>
            <a:r>
              <a:rPr lang="zh-CN" altLang="en-US" sz="2000" dirty="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E37420-7131-47C4-AF10-B855919A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5" y="1629201"/>
            <a:ext cx="5814286" cy="198536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3EC4B9A-89F9-4881-B6F4-7120391920CE}"/>
              </a:ext>
            </a:extLst>
          </p:cNvPr>
          <p:cNvSpPr/>
          <p:nvPr/>
        </p:nvSpPr>
        <p:spPr>
          <a:xfrm>
            <a:off x="5828146" y="4186155"/>
            <a:ext cx="6096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写入速度：</a:t>
            </a:r>
            <a:r>
              <a:rPr lang="en-US" altLang="zh-CN" dirty="0"/>
              <a:t>Tachyon</a:t>
            </a:r>
            <a:r>
              <a:rPr lang="zh-CN" altLang="en-US" dirty="0"/>
              <a:t>是内存版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110</a:t>
            </a:r>
            <a:r>
              <a:rPr lang="zh-CN" altLang="en-US" b="1" dirty="0">
                <a:solidFill>
                  <a:srgbClr val="C00000"/>
                </a:solidFill>
              </a:rPr>
              <a:t>倍</a:t>
            </a:r>
            <a:r>
              <a:rPr lang="zh-CN" altLang="en-US" dirty="0"/>
              <a:t>，实际使用中是内存版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倍</a:t>
            </a:r>
            <a:r>
              <a:rPr lang="zh-CN" altLang="en-US" dirty="0"/>
              <a:t>，在需要故障恢复</a:t>
            </a:r>
            <a:r>
              <a:rPr lang="en-US" altLang="zh-CN" dirty="0"/>
              <a:t>(</a:t>
            </a:r>
            <a:r>
              <a:rPr lang="zh-CN" altLang="en-US" dirty="0"/>
              <a:t>大约需要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r>
              <a:rPr lang="zh-CN" altLang="en-US" dirty="0"/>
              <a:t>的情况下是其</a:t>
            </a:r>
            <a:r>
              <a:rPr lang="en-US" altLang="zh-CN" b="1" dirty="0">
                <a:solidFill>
                  <a:srgbClr val="C00000"/>
                </a:solidFill>
              </a:rPr>
              <a:t>3.8</a:t>
            </a:r>
            <a:r>
              <a:rPr lang="zh-CN" altLang="en-US" b="1" dirty="0">
                <a:solidFill>
                  <a:srgbClr val="C00000"/>
                </a:solidFill>
              </a:rPr>
              <a:t>倍</a:t>
            </a:r>
            <a:r>
              <a:rPr lang="zh-CN" altLang="en-US" dirty="0"/>
              <a:t>，</a:t>
            </a:r>
            <a:r>
              <a:rPr lang="en-US" altLang="zh-CN" dirty="0"/>
              <a:t>HDFS</a:t>
            </a:r>
            <a:r>
              <a:rPr lang="zh-CN" altLang="en-US" dirty="0"/>
              <a:t>社区已经借鉴</a:t>
            </a:r>
            <a:r>
              <a:rPr lang="en-US" altLang="zh-CN" dirty="0"/>
              <a:t>Tachyon</a:t>
            </a:r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en-US" altLang="zh-CN" dirty="0"/>
              <a:t>Edge</a:t>
            </a:r>
            <a:r>
              <a:rPr lang="zh-CN" altLang="en-US" dirty="0"/>
              <a:t>算法优于任何基于固定时间间隔的算法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en-US" altLang="zh-CN" dirty="0" err="1"/>
              <a:t>Recomputation</a:t>
            </a:r>
            <a:r>
              <a:rPr lang="zh-CN" altLang="en-US" dirty="0"/>
              <a:t>最多消耗系统</a:t>
            </a:r>
            <a:r>
              <a:rPr lang="en-US" altLang="zh-CN" b="1" dirty="0">
                <a:solidFill>
                  <a:srgbClr val="C00000"/>
                </a:solidFill>
              </a:rPr>
              <a:t>30%</a:t>
            </a:r>
            <a:r>
              <a:rPr lang="zh-CN" altLang="en-US" dirty="0"/>
              <a:t>的资源，针对</a:t>
            </a:r>
            <a:r>
              <a:rPr lang="en-US" altLang="zh-CN" dirty="0"/>
              <a:t>Facebook/Bing</a:t>
            </a:r>
            <a:r>
              <a:rPr lang="zh-CN" altLang="en-US" dirty="0"/>
              <a:t>的调研发现，资源消耗分别是</a:t>
            </a:r>
            <a:r>
              <a:rPr lang="en-US" altLang="zh-CN" b="1" dirty="0">
                <a:solidFill>
                  <a:srgbClr val="C00000"/>
                </a:solidFill>
              </a:rPr>
              <a:t>0.9%</a:t>
            </a:r>
            <a:r>
              <a:rPr lang="zh-CN" altLang="en-US" dirty="0"/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1.6%</a:t>
            </a:r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相对于普通的复制方式，</a:t>
            </a:r>
            <a:r>
              <a:rPr lang="en-US" altLang="zh-CN" dirty="0"/>
              <a:t>Tachyon</a:t>
            </a:r>
            <a:r>
              <a:rPr lang="zh-CN" altLang="en-US" dirty="0"/>
              <a:t>能节省接近一半的带宽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D76833-B550-4F62-BAC7-A01823EF4E98}"/>
              </a:ext>
            </a:extLst>
          </p:cNvPr>
          <p:cNvSpPr txBox="1"/>
          <p:nvPr/>
        </p:nvSpPr>
        <p:spPr>
          <a:xfrm>
            <a:off x="5828146" y="3807939"/>
            <a:ext cx="130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性能：</a:t>
            </a:r>
          </a:p>
        </p:txBody>
      </p:sp>
    </p:spTree>
    <p:extLst>
      <p:ext uri="{BB962C8B-B14F-4D97-AF65-F5344CB8AC3E}">
        <p14:creationId xmlns:p14="http://schemas.microsoft.com/office/powerpoint/2010/main" val="41269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>
            <a:extLst>
              <a:ext uri="{FF2B5EF4-FFF2-40B4-BE49-F238E27FC236}">
                <a16:creationId xmlns:a16="http://schemas.microsoft.com/office/drawing/2014/main" id="{2F0A7E83-3084-4473-8E23-E1C1990D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785" y="2256781"/>
            <a:ext cx="380327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88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7FB85F-E698-46D7-89B8-629736114DBA}"/>
              </a:ext>
            </a:extLst>
          </p:cNvPr>
          <p:cNvSpPr txBox="1"/>
          <p:nvPr/>
        </p:nvSpPr>
        <p:spPr>
          <a:xfrm>
            <a:off x="5571965" y="3684409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56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2D6B7-BE9A-450A-8406-08C921B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 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1B138F-0FA0-41FB-A056-90F76690BAC1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7B5033A-B1CB-401E-932A-5CDCD10E29CA}"/>
              </a:ext>
            </a:extLst>
          </p:cNvPr>
          <p:cNvSpPr txBox="1"/>
          <p:nvPr/>
        </p:nvSpPr>
        <p:spPr>
          <a:xfrm>
            <a:off x="266330" y="1325563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当集群规模不断扩大时，会出现一系列问题：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F67569-0262-4AB2-B1E7-F9C663FDB340}"/>
              </a:ext>
            </a:extLst>
          </p:cNvPr>
          <p:cNvSpPr txBox="1"/>
          <p:nvPr/>
        </p:nvSpPr>
        <p:spPr>
          <a:xfrm>
            <a:off x="266330" y="2038232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节点故障</a:t>
            </a:r>
            <a:r>
              <a:rPr lang="en-US" altLang="zh-CN" sz="2000" b="1" dirty="0"/>
              <a:t>(outage)</a:t>
            </a:r>
            <a:r>
              <a:rPr lang="zh-CN" altLang="en-US" sz="2000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7ABEC-2F0C-496F-8940-1FCFE6AEAD6B}"/>
              </a:ext>
            </a:extLst>
          </p:cNvPr>
          <p:cNvSpPr txBox="1"/>
          <p:nvPr/>
        </p:nvSpPr>
        <p:spPr>
          <a:xfrm>
            <a:off x="266332" y="2528753"/>
            <a:ext cx="565417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每台服务器</a:t>
            </a:r>
            <a:r>
              <a:rPr lang="en-US" altLang="zh-CN" sz="2400" dirty="0">
                <a:solidFill>
                  <a:srgbClr val="C00000"/>
                </a:solidFill>
              </a:rPr>
              <a:t>&gt;1%</a:t>
            </a:r>
            <a:r>
              <a:rPr lang="zh-CN" altLang="en-US" dirty="0"/>
              <a:t>的概率出现不可修复的</a:t>
            </a:r>
            <a:r>
              <a:rPr lang="en-US" altLang="zh-CN" dirty="0"/>
              <a:t>DRAM</a:t>
            </a:r>
            <a:r>
              <a:rPr lang="zh-CN" altLang="en-US" dirty="0"/>
              <a:t>错误</a:t>
            </a:r>
            <a:endParaRPr lang="en-US" altLang="zh-CN" dirty="0"/>
          </a:p>
          <a:p>
            <a:pPr marL="268288" indent="-268288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磁盘驱动的故障率为</a:t>
            </a:r>
            <a:r>
              <a:rPr lang="en-US" altLang="zh-CN" sz="2400" dirty="0">
                <a:solidFill>
                  <a:srgbClr val="C00000"/>
                </a:solidFill>
              </a:rPr>
              <a:t>2~10%</a:t>
            </a:r>
          </a:p>
          <a:p>
            <a:pPr marL="268288" indent="-268288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每台服务器平均宕机</a:t>
            </a:r>
            <a:r>
              <a:rPr lang="en-US" altLang="zh-CN" dirty="0"/>
              <a:t>(crash)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次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268288" indent="-268288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至少发生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次</a:t>
            </a:r>
            <a:r>
              <a:rPr lang="zh-CN" altLang="en-US" dirty="0"/>
              <a:t>误操作事故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0D81C-83B8-4924-BE0C-F3DB94A79BC1}"/>
              </a:ext>
            </a:extLst>
          </p:cNvPr>
          <p:cNvSpPr txBox="1"/>
          <p:nvPr/>
        </p:nvSpPr>
        <p:spPr>
          <a:xfrm>
            <a:off x="266331" y="4604260"/>
            <a:ext cx="556180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在一个包含</a:t>
            </a:r>
            <a:r>
              <a:rPr lang="en-US" altLang="zh-CN" sz="2000" b="1" dirty="0"/>
              <a:t>2000</a:t>
            </a:r>
            <a:r>
              <a:rPr lang="zh-CN" altLang="en-US" sz="2000" b="1" dirty="0"/>
              <a:t>个节点的集群中，每天大约会有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台机器出现问题！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7D57E9-8B0D-4A9A-B640-9E294CC58A31}"/>
              </a:ext>
            </a:extLst>
          </p:cNvPr>
          <p:cNvSpPr txBox="1"/>
          <p:nvPr/>
        </p:nvSpPr>
        <p:spPr>
          <a:xfrm>
            <a:off x="-1550" y="6085503"/>
            <a:ext cx="614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Warehouse-scale Computing(SIGMOD ‘10)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19C92B-9045-4EF6-A6F5-04D64216ED65}"/>
              </a:ext>
            </a:extLst>
          </p:cNvPr>
          <p:cNvSpPr txBox="1"/>
          <p:nvPr/>
        </p:nvSpPr>
        <p:spPr>
          <a:xfrm>
            <a:off x="6234519" y="203823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性能问题</a:t>
            </a:r>
            <a:r>
              <a:rPr lang="zh-CN" altLang="en-US" sz="2000" dirty="0"/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7A7748-233F-4F37-A295-C465B284B3A6}"/>
              </a:ext>
            </a:extLst>
          </p:cNvPr>
          <p:cNvSpPr txBox="1"/>
          <p:nvPr/>
        </p:nvSpPr>
        <p:spPr>
          <a:xfrm>
            <a:off x="7850883" y="20531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速度不稳定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D29616-D7AC-40DA-91F1-CE07E26D0857}"/>
              </a:ext>
            </a:extLst>
          </p:cNvPr>
          <p:cNvSpPr txBox="1"/>
          <p:nvPr/>
        </p:nvSpPr>
        <p:spPr>
          <a:xfrm>
            <a:off x="6348543" y="2577107"/>
            <a:ext cx="531908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针对</a:t>
            </a:r>
            <a:r>
              <a:rPr lang="en-US" altLang="zh-CN" dirty="0"/>
              <a:t>75</a:t>
            </a:r>
            <a:r>
              <a:rPr lang="zh-CN" altLang="en-US" dirty="0"/>
              <a:t>个</a:t>
            </a:r>
            <a:r>
              <a:rPr lang="en-US" altLang="zh-CN" dirty="0"/>
              <a:t>AWS</a:t>
            </a:r>
            <a:r>
              <a:rPr lang="zh-CN" altLang="en-US" dirty="0"/>
              <a:t>的</a:t>
            </a:r>
            <a:r>
              <a:rPr lang="en-US" altLang="zh-CN" dirty="0"/>
              <a:t>EC2</a:t>
            </a:r>
            <a:r>
              <a:rPr lang="zh-CN" altLang="en-US" dirty="0"/>
              <a:t>实例进行测试：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内存：平均</a:t>
            </a:r>
            <a:r>
              <a:rPr lang="en-US" altLang="zh-CN" dirty="0"/>
              <a:t>1355Mb/s</a:t>
            </a:r>
            <a:r>
              <a:rPr lang="zh-CN" altLang="en-US" dirty="0"/>
              <a:t>，标准差</a:t>
            </a:r>
            <a:r>
              <a:rPr lang="en-US" altLang="zh-CN" dirty="0"/>
              <a:t>52Mb/s</a:t>
            </a:r>
            <a:r>
              <a:rPr lang="zh-CN" altLang="en-US" dirty="0"/>
              <a:t>，波动</a:t>
            </a:r>
            <a:r>
              <a:rPr lang="en-US" altLang="zh-CN" sz="2400" dirty="0">
                <a:solidFill>
                  <a:srgbClr val="C00000"/>
                </a:solidFill>
              </a:rPr>
              <a:t>4%</a:t>
            </a:r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硬盘：平均</a:t>
            </a:r>
            <a:r>
              <a:rPr lang="en-US" altLang="zh-CN" dirty="0"/>
              <a:t>52Mb/s</a:t>
            </a:r>
            <a:r>
              <a:rPr lang="zh-CN" altLang="en-US" dirty="0"/>
              <a:t>，标准差</a:t>
            </a:r>
            <a:r>
              <a:rPr lang="en-US" altLang="zh-CN" dirty="0"/>
              <a:t>9Mb/s</a:t>
            </a:r>
            <a:r>
              <a:rPr lang="zh-CN" altLang="en-US" dirty="0"/>
              <a:t>，波动</a:t>
            </a:r>
            <a:r>
              <a:rPr lang="en-US" altLang="zh-CN" sz="2400" dirty="0">
                <a:solidFill>
                  <a:srgbClr val="C00000"/>
                </a:solidFill>
              </a:rPr>
              <a:t>16%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19A30-9F4A-4D3E-832D-065331543041}"/>
              </a:ext>
            </a:extLst>
          </p:cNvPr>
          <p:cNvSpPr txBox="1"/>
          <p:nvPr/>
        </p:nvSpPr>
        <p:spPr>
          <a:xfrm>
            <a:off x="6348543" y="3951922"/>
            <a:ext cx="5778354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如果一台机器的</a:t>
            </a:r>
            <a:r>
              <a:rPr lang="en-US" altLang="zh-CN" dirty="0"/>
              <a:t>I/O</a:t>
            </a:r>
            <a:r>
              <a:rPr lang="zh-CN" altLang="en-US" dirty="0"/>
              <a:t>延迟为</a:t>
            </a:r>
            <a:r>
              <a:rPr lang="en-US" altLang="zh-CN" dirty="0"/>
              <a:t>1ms</a:t>
            </a:r>
            <a:r>
              <a:rPr lang="zh-CN" altLang="en-US" dirty="0"/>
              <a:t>，在一次读写中有</a:t>
            </a:r>
            <a:r>
              <a:rPr lang="en-US" altLang="zh-CN" dirty="0"/>
              <a:t>0.01%</a:t>
            </a:r>
            <a:r>
              <a:rPr lang="zh-CN" altLang="en-US" dirty="0"/>
              <a:t>的可能性出现</a:t>
            </a:r>
            <a:r>
              <a:rPr lang="en-US" altLang="zh-CN" dirty="0"/>
              <a:t>1s</a:t>
            </a:r>
            <a:r>
              <a:rPr lang="zh-CN" altLang="en-US" dirty="0"/>
              <a:t>的延迟，在包含</a:t>
            </a:r>
            <a:r>
              <a:rPr lang="en-US" altLang="zh-CN" dirty="0"/>
              <a:t>5k</a:t>
            </a:r>
            <a:r>
              <a:rPr lang="zh-CN" altLang="en-US" dirty="0"/>
              <a:t>个节点的集群中有</a:t>
            </a:r>
            <a:r>
              <a:rPr lang="en-US" altLang="zh-CN" dirty="0"/>
              <a:t>50%</a:t>
            </a:r>
            <a:r>
              <a:rPr lang="zh-CN" altLang="en-US" dirty="0"/>
              <a:t>的可能性出现</a:t>
            </a:r>
            <a:r>
              <a:rPr lang="en-US" altLang="zh-CN" dirty="0"/>
              <a:t>1s</a:t>
            </a:r>
            <a:r>
              <a:rPr lang="zh-CN" altLang="en-US" dirty="0"/>
              <a:t>的延迟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728523-B3A9-4F7F-834A-BD921F0791AD}"/>
              </a:ext>
            </a:extLst>
          </p:cNvPr>
          <p:cNvSpPr txBox="1"/>
          <p:nvPr/>
        </p:nvSpPr>
        <p:spPr>
          <a:xfrm>
            <a:off x="6234519" y="6056533"/>
            <a:ext cx="595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数据来源：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A View of Cloud Computing(Communications of the ACM'10)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F22162-FFA5-4D1B-AC1B-69D7F90F503F}"/>
              </a:ext>
            </a:extLst>
          </p:cNvPr>
          <p:cNvCxnSpPr>
            <a:cxnSpLocks/>
          </p:cNvCxnSpPr>
          <p:nvPr/>
        </p:nvCxnSpPr>
        <p:spPr>
          <a:xfrm>
            <a:off x="5920510" y="2038232"/>
            <a:ext cx="0" cy="46030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3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9EA4C7-8736-4C94-AE00-4C3D816E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Google File System(GFS, 2001)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167FA-5FD6-442A-AE9A-4CD8F27FBFF9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28C3F7B-7259-4860-88EB-BECEC0385C58}"/>
              </a:ext>
            </a:extLst>
          </p:cNvPr>
          <p:cNvSpPr/>
          <p:nvPr/>
        </p:nvSpPr>
        <p:spPr>
          <a:xfrm>
            <a:off x="267855" y="1184671"/>
            <a:ext cx="11647054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基于大量普通机器构建的</a:t>
            </a:r>
            <a:r>
              <a:rPr lang="en-US" altLang="zh-CN" b="1" dirty="0">
                <a:solidFill>
                  <a:srgbClr val="C00000"/>
                </a:solidFill>
              </a:rPr>
              <a:t>PB</a:t>
            </a:r>
            <a:r>
              <a:rPr lang="zh-CN" altLang="en-US" b="1" dirty="0">
                <a:solidFill>
                  <a:srgbClr val="C00000"/>
                </a:solidFill>
              </a:rPr>
              <a:t>级</a:t>
            </a:r>
            <a:r>
              <a:rPr lang="zh-CN" altLang="en-US" dirty="0"/>
              <a:t>的分布式文件存储系统，特别适合</a:t>
            </a:r>
            <a:r>
              <a:rPr lang="zh-CN" altLang="en-US" b="1" dirty="0">
                <a:solidFill>
                  <a:srgbClr val="C00000"/>
                </a:solidFill>
              </a:rPr>
              <a:t>大文件</a:t>
            </a:r>
            <a:r>
              <a:rPr lang="en-US" altLang="zh-CN" b="1" dirty="0">
                <a:solidFill>
                  <a:srgbClr val="C00000"/>
                </a:solidFill>
              </a:rPr>
              <a:t>(&gt;100MB)</a:t>
            </a:r>
            <a:r>
              <a:rPr lang="zh-CN" altLang="en-US" dirty="0"/>
              <a:t>的批量顺序读写，集群规模一般在数百台，一般存储容量</a:t>
            </a:r>
            <a:r>
              <a:rPr lang="en-US" altLang="zh-CN" dirty="0"/>
              <a:t>(</a:t>
            </a:r>
            <a:r>
              <a:rPr lang="zh-CN" altLang="en-US" dirty="0"/>
              <a:t>排除备份</a:t>
            </a:r>
            <a:r>
              <a:rPr lang="en-US" altLang="zh-CN" dirty="0"/>
              <a:t>)100TB</a:t>
            </a:r>
            <a:r>
              <a:rPr lang="zh-CN" altLang="en-US" dirty="0"/>
              <a:t>左右，文件数最多可达</a:t>
            </a:r>
            <a:r>
              <a:rPr lang="en-US" altLang="zh-CN" dirty="0"/>
              <a:t>5000w</a:t>
            </a:r>
            <a:r>
              <a:rPr lang="zh-CN" altLang="en-US" dirty="0"/>
              <a:t>个，容量可达</a:t>
            </a:r>
            <a:r>
              <a:rPr lang="en-US" altLang="zh-CN" dirty="0"/>
              <a:t>10PB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F19BE-1078-4B1D-9453-5DE75256104F}"/>
              </a:ext>
            </a:extLst>
          </p:cNvPr>
          <p:cNvSpPr txBox="1"/>
          <p:nvPr/>
        </p:nvSpPr>
        <p:spPr>
          <a:xfrm>
            <a:off x="267855" y="2244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适用场景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FE51AB-7B90-41D7-91C8-CB58DDA76090}"/>
              </a:ext>
            </a:extLst>
          </p:cNvPr>
          <p:cNvSpPr txBox="1"/>
          <p:nvPr/>
        </p:nvSpPr>
        <p:spPr>
          <a:xfrm>
            <a:off x="267855" y="2659950"/>
            <a:ext cx="53206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单个文件大小在</a:t>
            </a:r>
            <a:r>
              <a:rPr lang="en-US" altLang="zh-CN" dirty="0"/>
              <a:t>GB</a:t>
            </a:r>
            <a:r>
              <a:rPr lang="zh-CN" altLang="en-US" dirty="0"/>
              <a:t>级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大部分写操作是</a:t>
            </a:r>
            <a:r>
              <a:rPr lang="en-US" altLang="zh-CN" dirty="0"/>
              <a:t>append</a:t>
            </a:r>
            <a:r>
              <a:rPr lang="zh-CN" altLang="en-US" dirty="0"/>
              <a:t>，写入的数据很少修改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大部分读都是顺序读，很少随机读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对吞吐量要求高，但对单次</a:t>
            </a:r>
            <a:r>
              <a:rPr lang="en-US" altLang="zh-CN" dirty="0"/>
              <a:t>I/O</a:t>
            </a:r>
            <a:r>
              <a:rPr lang="zh-CN" altLang="en-US" dirty="0"/>
              <a:t>的延迟不敏感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集群节点不可靠，随时可能关机、断电、重启等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82A564-E7BA-475E-B63F-379EC8AA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53" y="2253673"/>
            <a:ext cx="5090049" cy="25477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84A259-44EF-45E3-838B-744D027FF5ED}"/>
              </a:ext>
            </a:extLst>
          </p:cNvPr>
          <p:cNvSpPr txBox="1"/>
          <p:nvPr/>
        </p:nvSpPr>
        <p:spPr>
          <a:xfrm>
            <a:off x="267855" y="47598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系统特点</a:t>
            </a:r>
            <a:r>
              <a:rPr lang="zh-CN" altLang="en-US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DC05A-8DE6-4A39-8F61-E94089B16000}"/>
              </a:ext>
            </a:extLst>
          </p:cNvPr>
          <p:cNvSpPr txBox="1"/>
          <p:nvPr/>
        </p:nvSpPr>
        <p:spPr>
          <a:xfrm>
            <a:off x="267856" y="5129197"/>
            <a:ext cx="118590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经典的</a:t>
            </a:r>
            <a:r>
              <a:rPr lang="zh-CN" altLang="en-US" b="1" dirty="0"/>
              <a:t>主</a:t>
            </a:r>
            <a:r>
              <a:rPr lang="en-US" altLang="zh-CN" b="1" dirty="0"/>
              <a:t>/</a:t>
            </a:r>
            <a:r>
              <a:rPr lang="zh-CN" altLang="en-US" b="1" dirty="0"/>
              <a:t>从</a:t>
            </a:r>
            <a:r>
              <a:rPr lang="en-US" altLang="zh-CN" b="1" dirty="0"/>
              <a:t>(master-slave</a:t>
            </a:r>
            <a:r>
              <a:rPr lang="zh-CN" altLang="en-US" b="1" dirty="0"/>
              <a:t>框架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Master</a:t>
            </a:r>
            <a:r>
              <a:rPr lang="zh-CN" altLang="en-US" dirty="0"/>
              <a:t>负责索引、存储空间的管理；</a:t>
            </a:r>
            <a:r>
              <a:rPr lang="en-US" altLang="zh-CN" dirty="0" err="1"/>
              <a:t>ChunkServer</a:t>
            </a:r>
            <a:r>
              <a:rPr lang="en-US" altLang="zh-CN" dirty="0"/>
              <a:t>(slave)</a:t>
            </a:r>
            <a:r>
              <a:rPr lang="zh-CN" altLang="en-US" dirty="0"/>
              <a:t>负责具体的数据读写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控制流与数据流分离：</a:t>
            </a:r>
            <a:r>
              <a:rPr lang="en-US" altLang="zh-CN" dirty="0"/>
              <a:t>Master</a:t>
            </a:r>
            <a:r>
              <a:rPr lang="zh-CN" altLang="en-US" dirty="0"/>
              <a:t>只负责管理，所有的数据流都走</a:t>
            </a:r>
            <a:r>
              <a:rPr lang="en-US" altLang="zh-CN" dirty="0" err="1"/>
              <a:t>ChunkServer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可用性与一致性：可用性非常高</a:t>
            </a:r>
            <a:r>
              <a:rPr lang="en-US" altLang="zh-CN" dirty="0"/>
              <a:t>(</a:t>
            </a:r>
            <a:r>
              <a:rPr lang="zh-CN" altLang="en-US" dirty="0"/>
              <a:t>数据存</a:t>
            </a:r>
            <a:r>
              <a:rPr lang="en-US" altLang="zh-CN" dirty="0"/>
              <a:t>3</a:t>
            </a:r>
            <a:r>
              <a:rPr lang="zh-CN" altLang="en-US" dirty="0"/>
              <a:t>份，主节点也有热备</a:t>
            </a:r>
            <a:r>
              <a:rPr lang="en-US" altLang="zh-CN" dirty="0"/>
              <a:t>)</a:t>
            </a:r>
            <a:r>
              <a:rPr lang="zh-CN" altLang="en-US" dirty="0"/>
              <a:t>，但不保证数据一致性</a:t>
            </a:r>
            <a:r>
              <a:rPr lang="en-US" altLang="zh-CN" dirty="0"/>
              <a:t>(</a:t>
            </a:r>
            <a:r>
              <a:rPr lang="zh-CN" altLang="en-US" dirty="0"/>
              <a:t>数据至少被写入一次，写入失败的数据当时不会回滚，需要客户端的介入来保证应用程序读到正确的数据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6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59336-725A-46BE-9DDD-7A14F93F658F}"/>
              </a:ext>
            </a:extLst>
          </p:cNvPr>
          <p:cNvSpPr/>
          <p:nvPr/>
        </p:nvSpPr>
        <p:spPr>
          <a:xfrm>
            <a:off x="5911272" y="2918687"/>
            <a:ext cx="6012873" cy="3208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5C21CD-6050-43A5-8111-2C20C7E2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Google File System(GFS, 2001)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546180-A9C6-41C7-BAB6-33704B503B52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8B7CF44-3BEB-41D7-B4FD-D721FDA4E63D}"/>
              </a:ext>
            </a:extLst>
          </p:cNvPr>
          <p:cNvSpPr txBox="1"/>
          <p:nvPr/>
        </p:nvSpPr>
        <p:spPr>
          <a:xfrm>
            <a:off x="267855" y="1240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应用案例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7D8B52-C330-44F0-80CF-7C76B86B2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8329"/>
              </p:ext>
            </p:extLst>
          </p:nvPr>
        </p:nvGraphicFramePr>
        <p:xfrm>
          <a:off x="267855" y="1778186"/>
          <a:ext cx="5144654" cy="349758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3860885701"/>
                    </a:ext>
                  </a:extLst>
                </a:gridCol>
                <a:gridCol w="1115290">
                  <a:extLst>
                    <a:ext uri="{9D8B030D-6E8A-4147-A177-3AD203B41FA5}">
                      <a16:colId xmlns:a16="http://schemas.microsoft.com/office/drawing/2014/main" val="3729581617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1180233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Cluster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29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Chunkservers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  <a:effectLst/>
                        </a:rPr>
                        <a:t>342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  <a:effectLst/>
                        </a:rPr>
                        <a:t>227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90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disk space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72 TB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180 TB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Used disk space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55 TB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155 TB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5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Files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  <a:effectLst/>
                        </a:rPr>
                        <a:t>735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737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2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Dead files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22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232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7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 of Chunks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992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1550 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4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Metadata at chunkservers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13 GB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21 GB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2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Metadata at master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  <a:effectLst/>
                        </a:rPr>
                        <a:t>48 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60 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36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82B4902-1879-458D-B384-772406E507DF}"/>
              </a:ext>
            </a:extLst>
          </p:cNvPr>
          <p:cNvSpPr txBox="1"/>
          <p:nvPr/>
        </p:nvSpPr>
        <p:spPr>
          <a:xfrm>
            <a:off x="5818910" y="1240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zh-CN" altLang="en-US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6E8078-F536-467F-A5BC-701DF13ED7EE}"/>
              </a:ext>
            </a:extLst>
          </p:cNvPr>
          <p:cNvSpPr txBox="1"/>
          <p:nvPr/>
        </p:nvSpPr>
        <p:spPr>
          <a:xfrm>
            <a:off x="5818910" y="1781721"/>
            <a:ext cx="508184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通用性不强：对小文件、随机读写的支持较差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不适合实时数据处理的场景</a:t>
            </a:r>
            <a:r>
              <a:rPr lang="en-US" altLang="zh-CN" dirty="0"/>
              <a:t>(</a:t>
            </a:r>
            <a:r>
              <a:rPr lang="zh-CN" altLang="en-US" dirty="0"/>
              <a:t>单次</a:t>
            </a:r>
            <a:r>
              <a:rPr lang="en-US" altLang="zh-CN" dirty="0"/>
              <a:t>I/O</a:t>
            </a:r>
            <a:r>
              <a:rPr lang="zh-CN" altLang="en-US" dirty="0"/>
              <a:t>延迟较高</a:t>
            </a:r>
            <a:r>
              <a:rPr lang="en-US" altLang="zh-CN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195B0-CD42-4436-8DC3-5F3E40DF7357}"/>
              </a:ext>
            </a:extLst>
          </p:cNvPr>
          <p:cNvSpPr/>
          <p:nvPr/>
        </p:nvSpPr>
        <p:spPr>
          <a:xfrm>
            <a:off x="6012872" y="3000656"/>
            <a:ext cx="5739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GFSv2: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Colossus File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System(CFS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2010)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858DBF-8D18-41C3-A437-4367AEB897EB}"/>
              </a:ext>
            </a:extLst>
          </p:cNvPr>
          <p:cNvSpPr txBox="1"/>
          <p:nvPr/>
        </p:nvSpPr>
        <p:spPr>
          <a:xfrm>
            <a:off x="6012872" y="3534497"/>
            <a:ext cx="58281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存储能力扩展到</a:t>
            </a:r>
            <a:r>
              <a:rPr lang="en-US" altLang="zh-CN" dirty="0">
                <a:solidFill>
                  <a:schemeClr val="bg1"/>
                </a:solidFill>
              </a:rPr>
              <a:t>EB</a:t>
            </a:r>
            <a:r>
              <a:rPr lang="zh-CN" altLang="en-US" dirty="0">
                <a:solidFill>
                  <a:schemeClr val="bg1"/>
                </a:solidFill>
              </a:rPr>
              <a:t>级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分布式的元数据节点：多个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并行工作，可扩展性大大增强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加入对小文件的支持</a:t>
            </a:r>
            <a:r>
              <a:rPr lang="en-US" altLang="zh-CN" dirty="0">
                <a:solidFill>
                  <a:schemeClr val="bg1"/>
                </a:solidFill>
              </a:rPr>
              <a:t>(64MB-&gt;1MB)</a:t>
            </a:r>
            <a:r>
              <a:rPr lang="zh-CN" altLang="en-US" dirty="0">
                <a:solidFill>
                  <a:schemeClr val="bg1"/>
                </a:solidFill>
              </a:rPr>
              <a:t>，单次</a:t>
            </a:r>
            <a:r>
              <a:rPr lang="en-US" altLang="zh-CN" dirty="0">
                <a:solidFill>
                  <a:schemeClr val="bg1"/>
                </a:solidFill>
              </a:rPr>
              <a:t>I/O</a:t>
            </a:r>
            <a:r>
              <a:rPr lang="zh-CN" altLang="en-US" dirty="0">
                <a:solidFill>
                  <a:schemeClr val="bg1"/>
                </a:solidFill>
              </a:rPr>
              <a:t>的速度明显提升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更加高效的数据块备份策略，能够更好的支持负载均衡以及故障恢复</a:t>
            </a:r>
            <a:r>
              <a:rPr lang="en-US" altLang="zh-CN" dirty="0">
                <a:solidFill>
                  <a:schemeClr val="bg1"/>
                </a:solidFill>
              </a:rPr>
              <a:t>(failover)</a:t>
            </a:r>
          </a:p>
        </p:txBody>
      </p:sp>
    </p:spTree>
    <p:extLst>
      <p:ext uri="{BB962C8B-B14F-4D97-AF65-F5344CB8AC3E}">
        <p14:creationId xmlns:p14="http://schemas.microsoft.com/office/powerpoint/2010/main" val="198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9EA4C7-8736-4C94-AE00-4C3D816E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Bigtable(2005)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167FA-5FD6-442A-AE9A-4CD8F27FBFF9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28C3F7B-7259-4860-88EB-BECEC0385C58}"/>
              </a:ext>
            </a:extLst>
          </p:cNvPr>
          <p:cNvSpPr/>
          <p:nvPr/>
        </p:nvSpPr>
        <p:spPr>
          <a:xfrm>
            <a:off x="267855" y="1184671"/>
            <a:ext cx="11647054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Bigtable</a:t>
            </a:r>
            <a:r>
              <a:rPr lang="zh-CN" altLang="en-US" dirty="0"/>
              <a:t>是一个分布式的结构化</a:t>
            </a:r>
            <a:r>
              <a:rPr lang="en-US" altLang="zh-CN" dirty="0"/>
              <a:t>(structured)</a:t>
            </a:r>
            <a:r>
              <a:rPr lang="zh-CN" altLang="en-US" dirty="0"/>
              <a:t>数据库，既能做到高吞吐量，也能做到低延迟，其中的数据既可以存储在硬盘中，也可以存储在内存中，而且客户端可以控制数据的存储布局。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84A259-44EF-45E3-838B-744D027FF5ED}"/>
              </a:ext>
            </a:extLst>
          </p:cNvPr>
          <p:cNvSpPr txBox="1"/>
          <p:nvPr/>
        </p:nvSpPr>
        <p:spPr>
          <a:xfrm>
            <a:off x="267854" y="2515684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系统特点</a:t>
            </a:r>
            <a:r>
              <a:rPr lang="zh-CN" altLang="en-US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DC05A-8DE6-4A39-8F61-E94089B16000}"/>
              </a:ext>
            </a:extLst>
          </p:cNvPr>
          <p:cNvSpPr txBox="1"/>
          <p:nvPr/>
        </p:nvSpPr>
        <p:spPr>
          <a:xfrm>
            <a:off x="267857" y="2885016"/>
            <a:ext cx="5098470" cy="360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经典的主从框架</a:t>
            </a:r>
            <a:r>
              <a:rPr lang="en-US" altLang="zh-CN" sz="1600" dirty="0"/>
              <a:t>(Master-Slave)</a:t>
            </a:r>
            <a:r>
              <a:rPr lang="zh-CN" altLang="en-US" sz="1600" dirty="0"/>
              <a:t>框架：</a:t>
            </a:r>
            <a:r>
              <a:rPr lang="en-US" altLang="zh-CN" sz="1600" dirty="0"/>
              <a:t>Master</a:t>
            </a:r>
            <a:r>
              <a:rPr lang="zh-CN" altLang="en-US" sz="1600" dirty="0"/>
              <a:t>负责元数据与数据块</a:t>
            </a:r>
            <a:r>
              <a:rPr lang="en-US" altLang="zh-CN" sz="1600" dirty="0"/>
              <a:t>(tablet)</a:t>
            </a:r>
            <a:r>
              <a:rPr lang="zh-CN" altLang="en-US" sz="1600" dirty="0"/>
              <a:t>的管理，</a:t>
            </a:r>
            <a:r>
              <a:rPr lang="zh-CN" altLang="en-US" sz="1600" dirty="0">
                <a:solidFill>
                  <a:srgbClr val="C00000"/>
                </a:solidFill>
              </a:rPr>
              <a:t>对客户端不可见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TabletServer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ChunkServer</a:t>
            </a:r>
            <a:r>
              <a:rPr lang="zh-CN" altLang="en-US" sz="1600" dirty="0"/>
              <a:t>功能相似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本质上是一个</a:t>
            </a:r>
            <a:r>
              <a:rPr lang="en-US" altLang="zh-CN" sz="1600" dirty="0"/>
              <a:t>key-value</a:t>
            </a:r>
            <a:r>
              <a:rPr lang="zh-CN" altLang="en-US" sz="1600" dirty="0"/>
              <a:t>数据库 ：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row:string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column:string</a:t>
            </a:r>
            <a:r>
              <a:rPr lang="en-US" altLang="zh-CN" sz="1600" dirty="0"/>
              <a:t>, time:int64) → string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数据有序存储，用户可以通过指定</a:t>
            </a:r>
            <a:r>
              <a:rPr lang="en-US" altLang="zh-CN" sz="1600" dirty="0"/>
              <a:t>key</a:t>
            </a:r>
            <a:r>
              <a:rPr lang="zh-CN" altLang="en-US" sz="1600" dirty="0"/>
              <a:t>的方式来控制数据的布局，进而提高数据检索读取效率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/>
              <a:t>可靠性依赖底层的</a:t>
            </a:r>
            <a:r>
              <a:rPr lang="en-US" altLang="zh-CN" sz="1600" dirty="0"/>
              <a:t>GFS</a:t>
            </a:r>
            <a:r>
              <a:rPr lang="zh-CN" altLang="en-US" sz="1600" dirty="0"/>
              <a:t>，自身不做备份，不存在数据一致性问题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3FB98-4F7C-49AA-8BF7-E0DFF839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905" y="2247768"/>
            <a:ext cx="6458838" cy="319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3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6F21357-5D89-4AC3-9B67-5B941CA6FBE7}"/>
              </a:ext>
            </a:extLst>
          </p:cNvPr>
          <p:cNvSpPr/>
          <p:nvPr/>
        </p:nvSpPr>
        <p:spPr>
          <a:xfrm>
            <a:off x="5504875" y="3156930"/>
            <a:ext cx="6197600" cy="29331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F94A29-5515-45BE-9950-8A50C38B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Bigtable(2005)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9C7AF7-3F24-4D91-9C68-076D1BBD581C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F4E4315-813A-45EF-8F90-12B7C86A0F10}"/>
              </a:ext>
            </a:extLst>
          </p:cNvPr>
          <p:cNvSpPr txBox="1"/>
          <p:nvPr/>
        </p:nvSpPr>
        <p:spPr>
          <a:xfrm>
            <a:off x="267853" y="125743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应用案例</a:t>
            </a:r>
            <a:r>
              <a:rPr lang="zh-CN" altLang="en-US" dirty="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95AA94-0325-4AF5-8E2C-A8402B9E4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64"/>
          <a:stretch/>
        </p:blipFill>
        <p:spPr>
          <a:xfrm>
            <a:off x="267853" y="1726189"/>
            <a:ext cx="4045529" cy="26626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467A4E-0BF6-4C7E-8583-B5B0EC7E2016}"/>
              </a:ext>
            </a:extLst>
          </p:cNvPr>
          <p:cNvSpPr txBox="1"/>
          <p:nvPr/>
        </p:nvSpPr>
        <p:spPr>
          <a:xfrm>
            <a:off x="5444836" y="1257432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zh-CN" altLang="en-US" dirty="0"/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84CA12-2B55-4829-B848-8FAF3BD9BA28}"/>
              </a:ext>
            </a:extLst>
          </p:cNvPr>
          <p:cNvSpPr txBox="1"/>
          <p:nvPr/>
        </p:nvSpPr>
        <p:spPr>
          <a:xfrm>
            <a:off x="5444836" y="1646783"/>
            <a:ext cx="4166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随机读的性能与扩展性都很差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只支持单行的事务，不支持跨行事务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等线" panose="02010600030101010101" pitchFamily="2" charset="-122"/>
              <a:buChar char="–"/>
            </a:pPr>
            <a:r>
              <a:rPr lang="zh-CN" altLang="en-US" dirty="0"/>
              <a:t>接口比较简单，不支持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604D55-9A6E-45B5-A2A5-DBE2BC50139B}"/>
              </a:ext>
            </a:extLst>
          </p:cNvPr>
          <p:cNvSpPr txBox="1"/>
          <p:nvPr/>
        </p:nvSpPr>
        <p:spPr>
          <a:xfrm>
            <a:off x="5606475" y="3298634"/>
            <a:ext cx="379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下一代</a:t>
            </a:r>
            <a:r>
              <a:rPr lang="en-US" altLang="zh-CN" b="1" dirty="0">
                <a:solidFill>
                  <a:schemeClr val="bg1"/>
                </a:solidFill>
              </a:rPr>
              <a:t>Bigtable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</a:rPr>
              <a:t>Spanner(2013)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9298BB-62DF-4361-83AC-D513FD2868B6}"/>
              </a:ext>
            </a:extLst>
          </p:cNvPr>
          <p:cNvSpPr/>
          <p:nvPr/>
        </p:nvSpPr>
        <p:spPr>
          <a:xfrm>
            <a:off x="5606475" y="3667966"/>
            <a:ext cx="6096000" cy="22045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Spanner 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的全球级的分布式数据库 </a:t>
            </a:r>
            <a:r>
              <a:rPr lang="en-US" altLang="zh-CN" dirty="0">
                <a:solidFill>
                  <a:schemeClr val="bg1"/>
                </a:solidFill>
              </a:rPr>
              <a:t>(Globally-Distributed Database) </a:t>
            </a:r>
            <a:r>
              <a:rPr lang="zh-CN" altLang="en-US" dirty="0">
                <a:solidFill>
                  <a:schemeClr val="bg1"/>
                </a:solidFill>
              </a:rPr>
              <a:t>，扩展能力非常强：可扩展到数百个不同地区的数据中心，支持数百万台机器，能存储万亿条数据。同时还是通过同步复制和多版本来满足外部一致性。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u="sng" dirty="0">
                <a:solidFill>
                  <a:schemeClr val="bg1"/>
                </a:solidFill>
              </a:rPr>
              <a:t>国内由阿里巴巴开发的</a:t>
            </a:r>
            <a:r>
              <a:rPr lang="en-US" altLang="zh-CN" u="sng" dirty="0" err="1">
                <a:solidFill>
                  <a:schemeClr val="bg1"/>
                </a:solidFill>
              </a:rPr>
              <a:t>OceanBase</a:t>
            </a:r>
            <a:r>
              <a:rPr lang="zh-CN" altLang="en-US" u="sng" dirty="0">
                <a:solidFill>
                  <a:schemeClr val="bg1"/>
                </a:solidFill>
              </a:rPr>
              <a:t>的性能不亚于</a:t>
            </a:r>
            <a:r>
              <a:rPr lang="en-US" altLang="zh-CN" u="sng" dirty="0">
                <a:solidFill>
                  <a:schemeClr val="bg1"/>
                </a:solidFill>
              </a:rPr>
              <a:t>Spanner</a:t>
            </a:r>
            <a:r>
              <a:rPr lang="zh-CN" altLang="en-US" u="sng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F13E52-8DAE-43E0-81EE-99A4D74B0AA6}"/>
              </a:ext>
            </a:extLst>
          </p:cNvPr>
          <p:cNvSpPr/>
          <p:nvPr/>
        </p:nvSpPr>
        <p:spPr>
          <a:xfrm>
            <a:off x="295561" y="3410528"/>
            <a:ext cx="4017821" cy="46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FE3A4B-866B-4836-ABA5-644020379CE6}"/>
              </a:ext>
            </a:extLst>
          </p:cNvPr>
          <p:cNvSpPr/>
          <p:nvPr/>
        </p:nvSpPr>
        <p:spPr>
          <a:xfrm>
            <a:off x="192172" y="4843027"/>
            <a:ext cx="4934010" cy="13234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论文：</a:t>
            </a:r>
            <a:r>
              <a:rPr lang="en-US" altLang="zh-CN" sz="2000" b="1" dirty="0">
                <a:solidFill>
                  <a:srgbClr val="C00000"/>
                </a:solidFill>
              </a:rPr>
              <a:t>Google Earth Engine: Planetary-scale geospatial analysis for everyone</a:t>
            </a:r>
          </a:p>
          <a:p>
            <a:r>
              <a:rPr lang="en-US" altLang="zh-CN" sz="2000" b="1" dirty="0"/>
              <a:t>Remote Sensing of Environment; Volume 202, 1 December </a:t>
            </a:r>
            <a:r>
              <a:rPr lang="en-US" altLang="zh-CN" sz="2000" b="1" dirty="0">
                <a:solidFill>
                  <a:srgbClr val="FF0000"/>
                </a:solidFill>
              </a:rPr>
              <a:t>2017</a:t>
            </a:r>
            <a:r>
              <a:rPr lang="en-US" altLang="zh-CN" sz="2000" b="1" dirty="0"/>
              <a:t>, Pages 18-27)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56D17AC-E845-46A1-BEB6-F786DFFCAA0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304472" y="3879273"/>
            <a:ext cx="0" cy="912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5BF04F-E3E1-4012-8813-FDE30B3515B1}"/>
              </a:ext>
            </a:extLst>
          </p:cNvPr>
          <p:cNvCxnSpPr/>
          <p:nvPr/>
        </p:nvCxnSpPr>
        <p:spPr>
          <a:xfrm flipH="1">
            <a:off x="3870036" y="3483300"/>
            <a:ext cx="1736439" cy="128695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F94A29-5515-45BE-9950-8A50C38B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Dynamo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(SOSP ‘07)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9C7AF7-3F24-4D91-9C68-076D1BBD581C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D94574C-74C6-493D-9284-79254DEA0A82}"/>
              </a:ext>
            </a:extLst>
          </p:cNvPr>
          <p:cNvSpPr/>
          <p:nvPr/>
        </p:nvSpPr>
        <p:spPr>
          <a:xfrm>
            <a:off x="267855" y="1184671"/>
            <a:ext cx="11647054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Dynamo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rgbClr val="C00000"/>
                </a:solidFill>
              </a:rPr>
              <a:t>去中心化</a:t>
            </a:r>
            <a:r>
              <a:rPr lang="zh-CN" altLang="en-US" dirty="0"/>
              <a:t>的分布式的</a:t>
            </a:r>
            <a:r>
              <a:rPr lang="en-US" altLang="zh-CN" dirty="0"/>
              <a:t>key-value</a:t>
            </a:r>
            <a:r>
              <a:rPr lang="zh-CN" altLang="en-US" dirty="0"/>
              <a:t>存储系统，首要侧重点是</a:t>
            </a:r>
            <a:r>
              <a:rPr lang="en-US" altLang="zh-CN" b="1" dirty="0">
                <a:solidFill>
                  <a:srgbClr val="C00000"/>
                </a:solidFill>
              </a:rPr>
              <a:t>reliability</a:t>
            </a:r>
            <a:r>
              <a:rPr lang="zh-CN" altLang="en-US" dirty="0"/>
              <a:t>，为此牺牲了一定程度上的</a:t>
            </a:r>
            <a:r>
              <a:rPr lang="zh-CN" altLang="en-US" b="1" dirty="0">
                <a:solidFill>
                  <a:srgbClr val="C00000"/>
                </a:solidFill>
              </a:rPr>
              <a:t>一致性</a:t>
            </a:r>
            <a:r>
              <a:rPr lang="zh-CN" altLang="en-US" dirty="0"/>
              <a:t>，保证为上层应用提供</a:t>
            </a:r>
            <a:r>
              <a:rPr lang="en-US" altLang="zh-CN" dirty="0"/>
              <a:t>always-on</a:t>
            </a:r>
            <a:r>
              <a:rPr lang="zh-CN" altLang="en-US" dirty="0"/>
              <a:t>的服务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6435BC-A3E4-4CEF-9A22-49E7152D11D8}"/>
              </a:ext>
            </a:extLst>
          </p:cNvPr>
          <p:cNvSpPr txBox="1"/>
          <p:nvPr/>
        </p:nvSpPr>
        <p:spPr>
          <a:xfrm>
            <a:off x="267854" y="3392113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Reliability</a:t>
            </a:r>
            <a:r>
              <a:rPr lang="zh-CN" altLang="en-US" dirty="0"/>
              <a:t>：写入操作永远不能被拒绝，写入的错误数据交给读操作去处理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7FD675-B681-4568-A02B-CC185175900A}"/>
              </a:ext>
            </a:extLst>
          </p:cNvPr>
          <p:cNvSpPr txBox="1"/>
          <p:nvPr/>
        </p:nvSpPr>
        <p:spPr>
          <a:xfrm>
            <a:off x="267854" y="2506163"/>
            <a:ext cx="1164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去中心化</a:t>
            </a:r>
            <a:r>
              <a:rPr lang="zh-CN" altLang="en-US" dirty="0"/>
              <a:t>：没有</a:t>
            </a:r>
            <a:r>
              <a:rPr lang="en-US" altLang="zh-CN" dirty="0"/>
              <a:t>Master</a:t>
            </a:r>
            <a:r>
              <a:rPr lang="zh-CN" altLang="en-US" dirty="0"/>
              <a:t>节点，所有点节点完全对等，数据分布采用</a:t>
            </a:r>
            <a:r>
              <a:rPr lang="en-US" altLang="zh-CN" dirty="0"/>
              <a:t>DHT</a:t>
            </a:r>
            <a:r>
              <a:rPr lang="zh-CN" altLang="en-US" dirty="0"/>
              <a:t>算法，节点加入退出</a:t>
            </a:r>
            <a:r>
              <a:rPr lang="en-US" altLang="zh-CN" dirty="0"/>
              <a:t>(</a:t>
            </a:r>
            <a:r>
              <a:rPr lang="en-US" altLang="zh-CN" dirty="0" err="1"/>
              <a:t>scalablity</a:t>
            </a:r>
            <a:r>
              <a:rPr lang="en-US" altLang="zh-CN" dirty="0"/>
              <a:t>)</a:t>
            </a:r>
            <a:r>
              <a:rPr lang="zh-CN" altLang="en-US" dirty="0"/>
              <a:t>采用基于</a:t>
            </a:r>
            <a:r>
              <a:rPr lang="en-US" altLang="zh-CN" dirty="0"/>
              <a:t>Gossip</a:t>
            </a:r>
            <a:r>
              <a:rPr lang="zh-CN" altLang="en-US" dirty="0"/>
              <a:t>协议的成员资格和错误检测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9D2B2D-B95E-4D78-AF55-0E0E073DDBEE}"/>
              </a:ext>
            </a:extLst>
          </p:cNvPr>
          <p:cNvSpPr txBox="1"/>
          <p:nvPr/>
        </p:nvSpPr>
        <p:spPr>
          <a:xfrm>
            <a:off x="272472" y="4001064"/>
            <a:ext cx="1164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弱一致性</a:t>
            </a:r>
            <a:r>
              <a:rPr lang="zh-CN" altLang="en-US" dirty="0"/>
              <a:t>：基于向量时钟解决读取的数据版本冲突问题，解决不了的交给客户端：购物车合并，可能会出现已经删除了的商品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1FC134-7D19-42E1-9372-E98EDDFAC647}"/>
              </a:ext>
            </a:extLst>
          </p:cNvPr>
          <p:cNvSpPr txBox="1"/>
          <p:nvPr/>
        </p:nvSpPr>
        <p:spPr>
          <a:xfrm>
            <a:off x="272471" y="4923949"/>
            <a:ext cx="11647055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目前仍在使用：</a:t>
            </a:r>
            <a:r>
              <a:rPr lang="en-US" altLang="zh-CN" sz="2400" dirty="0"/>
              <a:t>DynamoDB</a:t>
            </a:r>
            <a:r>
              <a:rPr lang="zh-CN" altLang="en-US" sz="2400" dirty="0"/>
              <a:t>，</a:t>
            </a:r>
            <a:r>
              <a:rPr lang="en-US" altLang="zh-CN" sz="2400" dirty="0"/>
              <a:t>2012/01/18</a:t>
            </a:r>
            <a:r>
              <a:rPr lang="zh-CN" altLang="en-US" sz="2400" dirty="0"/>
              <a:t>上线，超过</a:t>
            </a:r>
            <a:r>
              <a:rPr lang="en-US" altLang="zh-CN" sz="2400" dirty="0"/>
              <a:t>10w</a:t>
            </a:r>
            <a:r>
              <a:rPr lang="zh-CN" altLang="en-US" sz="2400" dirty="0"/>
              <a:t>的</a:t>
            </a:r>
            <a:r>
              <a:rPr lang="en-US" altLang="zh-CN" sz="2400" dirty="0"/>
              <a:t>AWS</a:t>
            </a:r>
            <a:r>
              <a:rPr lang="zh-CN" altLang="en-US" sz="2400" dirty="0"/>
              <a:t>用户在使用，延迟不超过</a:t>
            </a:r>
            <a:r>
              <a:rPr lang="en-US" altLang="zh-CN" sz="2400" dirty="0"/>
              <a:t>10ms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15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8CFF738-F4D3-4DC5-9F88-600AE858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1" y="1667730"/>
            <a:ext cx="4760106" cy="468059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CFA7803-2634-4B79-810C-56C943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Dynamo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(SOSP ‘07)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2EEC8E-7D6F-477C-87B4-0C2CA4BEC906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0DCD353-D183-4F77-9F2C-5DC21AFA1417}"/>
              </a:ext>
            </a:extLst>
          </p:cNvPr>
          <p:cNvSpPr txBox="1"/>
          <p:nvPr/>
        </p:nvSpPr>
        <p:spPr>
          <a:xfrm>
            <a:off x="125394" y="1230475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Dynamo vs Bigtable:</a:t>
            </a:r>
            <a:endParaRPr lang="zh-CN" altLang="en-US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144DCE-1F05-45DC-A4A8-415DE094AED5}"/>
              </a:ext>
            </a:extLst>
          </p:cNvPr>
          <p:cNvSpPr/>
          <p:nvPr/>
        </p:nvSpPr>
        <p:spPr>
          <a:xfrm>
            <a:off x="5124390" y="1667730"/>
            <a:ext cx="6941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Dynamo and </a:t>
            </a:r>
            <a:r>
              <a:rPr lang="en-US" altLang="zh-CN" sz="1600" dirty="0" err="1"/>
              <a:t>BigTable</a:t>
            </a:r>
            <a:r>
              <a:rPr lang="en-US" altLang="zh-CN" sz="1600" dirty="0"/>
              <a:t> — Review and comparison. 2014 IEEE 28th Convention of Electrical and Electronics Engineers in Israel, IEEEI 2014. 1-5. 10.1109/EEEI.2014.7005771. 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0E025F-44F0-477C-B6D3-2598FEE64357}"/>
              </a:ext>
            </a:extLst>
          </p:cNvPr>
          <p:cNvSpPr txBox="1"/>
          <p:nvPr/>
        </p:nvSpPr>
        <p:spPr>
          <a:xfrm>
            <a:off x="6224629" y="2856510"/>
            <a:ext cx="14366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/>
              <a:t>Bigtable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A28BC-A27A-41C6-A390-50E83E11DFF7}"/>
              </a:ext>
            </a:extLst>
          </p:cNvPr>
          <p:cNvSpPr txBox="1"/>
          <p:nvPr/>
        </p:nvSpPr>
        <p:spPr>
          <a:xfrm>
            <a:off x="8648851" y="2782811"/>
            <a:ext cx="148309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Dynamo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EF8EC7-9943-4B16-B826-B26E2518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75" y="4173706"/>
            <a:ext cx="2284701" cy="536280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2670461-2EEE-4E08-A84A-D3EA17B99D7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8398426" y="3181731"/>
            <a:ext cx="867675" cy="1116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471A940-22FB-4A55-920E-B779A67D37BB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7211542" y="3111122"/>
            <a:ext cx="793976" cy="1331191"/>
          </a:xfrm>
          <a:prstGeom prst="bentConnector3">
            <a:avLst>
              <a:gd name="adj1" fmla="val 453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2D7A57-A47E-41D4-AF4F-AA4FEAFA2D75}"/>
              </a:ext>
            </a:extLst>
          </p:cNvPr>
          <p:cNvSpPr txBox="1"/>
          <p:nvPr/>
        </p:nvSpPr>
        <p:spPr>
          <a:xfrm>
            <a:off x="5361423" y="4964832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借鉴</a:t>
            </a:r>
            <a:r>
              <a:rPr lang="en-US" altLang="zh-CN" dirty="0"/>
              <a:t>Bigtable/Dynamo</a:t>
            </a:r>
            <a:r>
              <a:rPr lang="zh-CN" altLang="en-US" dirty="0"/>
              <a:t>的思想，由</a:t>
            </a:r>
            <a:r>
              <a:rPr lang="en-US" altLang="zh-CN" dirty="0"/>
              <a:t>Facebook</a:t>
            </a:r>
            <a:r>
              <a:rPr lang="zh-CN" altLang="en-US" dirty="0"/>
              <a:t>开发，</a:t>
            </a:r>
            <a:r>
              <a:rPr lang="en-US" altLang="zh-CN" dirty="0"/>
              <a:t>2008</a:t>
            </a:r>
            <a:r>
              <a:rPr lang="zh-CN" altLang="en-US" dirty="0"/>
              <a:t>年开源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649550-B06C-41C2-ADD2-A06E2D5DB958}"/>
              </a:ext>
            </a:extLst>
          </p:cNvPr>
          <p:cNvSpPr/>
          <p:nvPr/>
        </p:nvSpPr>
        <p:spPr>
          <a:xfrm>
            <a:off x="5361423" y="5561302"/>
            <a:ext cx="6525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Big-Data NoSQL Databases: Comparison and Analysis of "Big-Table", "DynamoDB", and "Cassandra"[C]// IEEE, International Conference on Big Data Analysis. IEEE, 2017.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21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FAE60-97CE-4DDC-90A1-D7C8ADC0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56918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调研：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Ceph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(OSDI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06)/Haystack(OSDI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3D342E-5C83-438D-BE13-D5B173224CE6}"/>
              </a:ext>
            </a:extLst>
          </p:cNvPr>
          <p:cNvCxnSpPr/>
          <p:nvPr/>
        </p:nvCxnSpPr>
        <p:spPr>
          <a:xfrm>
            <a:off x="44390" y="1072765"/>
            <a:ext cx="120825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BF67103-BBA6-440C-B726-AD8D6744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8" y="4630106"/>
            <a:ext cx="3273817" cy="2130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CB5C39-B236-4567-B3A0-40496FA1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07" y="1322752"/>
            <a:ext cx="3917058" cy="273410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D267B3A-B9A2-4932-B457-B03A6D2CB8F4}"/>
              </a:ext>
            </a:extLst>
          </p:cNvPr>
          <p:cNvSpPr/>
          <p:nvPr/>
        </p:nvSpPr>
        <p:spPr>
          <a:xfrm>
            <a:off x="4084338" y="4724006"/>
            <a:ext cx="5923261" cy="17047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5E78F2-6A1D-438E-825F-6AC4F83D75BC}"/>
              </a:ext>
            </a:extLst>
          </p:cNvPr>
          <p:cNvSpPr/>
          <p:nvPr/>
        </p:nvSpPr>
        <p:spPr>
          <a:xfrm>
            <a:off x="4653651" y="4841740"/>
            <a:ext cx="3794616" cy="1422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D1F29C-A4B7-4D69-A29C-D838AC1F727E}"/>
              </a:ext>
            </a:extLst>
          </p:cNvPr>
          <p:cNvSpPr/>
          <p:nvPr/>
        </p:nvSpPr>
        <p:spPr>
          <a:xfrm>
            <a:off x="4746642" y="4944977"/>
            <a:ext cx="809235" cy="565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E5CC94-3E79-4EFC-B4C9-810B8EACE4A3}"/>
              </a:ext>
            </a:extLst>
          </p:cNvPr>
          <p:cNvSpPr/>
          <p:nvPr/>
        </p:nvSpPr>
        <p:spPr>
          <a:xfrm>
            <a:off x="4746642" y="5508198"/>
            <a:ext cx="809235" cy="281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F9C116-9D73-4AA8-B686-1E02F18328F8}"/>
              </a:ext>
            </a:extLst>
          </p:cNvPr>
          <p:cNvSpPr/>
          <p:nvPr/>
        </p:nvSpPr>
        <p:spPr>
          <a:xfrm>
            <a:off x="5869926" y="4944977"/>
            <a:ext cx="809235" cy="565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5BD9F7-89F8-46B9-8601-F8488AA69141}"/>
              </a:ext>
            </a:extLst>
          </p:cNvPr>
          <p:cNvSpPr/>
          <p:nvPr/>
        </p:nvSpPr>
        <p:spPr>
          <a:xfrm>
            <a:off x="5869926" y="5508198"/>
            <a:ext cx="809235" cy="281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93FED3-E3A8-46F3-9EFF-E55B89A2A5AA}"/>
              </a:ext>
            </a:extLst>
          </p:cNvPr>
          <p:cNvSpPr/>
          <p:nvPr/>
        </p:nvSpPr>
        <p:spPr>
          <a:xfrm>
            <a:off x="7522273" y="4944977"/>
            <a:ext cx="809235" cy="565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EFB369-94A1-446B-BB9C-0A3B799D0F36}"/>
              </a:ext>
            </a:extLst>
          </p:cNvPr>
          <p:cNvSpPr/>
          <p:nvPr/>
        </p:nvSpPr>
        <p:spPr>
          <a:xfrm>
            <a:off x="7522273" y="5508198"/>
            <a:ext cx="809235" cy="281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37A5DC-FB80-49F4-BA3C-CAEE01DA8D48}"/>
              </a:ext>
            </a:extLst>
          </p:cNvPr>
          <p:cNvSpPr txBox="1"/>
          <p:nvPr/>
        </p:nvSpPr>
        <p:spPr>
          <a:xfrm>
            <a:off x="6890560" y="50469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A07ECE-2095-4074-9849-00D0CC4C5EF5}"/>
              </a:ext>
            </a:extLst>
          </p:cNvPr>
          <p:cNvSpPr/>
          <p:nvPr/>
        </p:nvSpPr>
        <p:spPr>
          <a:xfrm>
            <a:off x="8791352" y="4841740"/>
            <a:ext cx="1018938" cy="1422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50E0E1-EBCE-4023-8D68-78BB963BB87B}"/>
              </a:ext>
            </a:extLst>
          </p:cNvPr>
          <p:cNvSpPr txBox="1"/>
          <p:nvPr/>
        </p:nvSpPr>
        <p:spPr>
          <a:xfrm>
            <a:off x="5979781" y="5895040"/>
            <a:ext cx="1005403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实体数据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DBFFDB-350D-4FE6-B0E3-51CA31E02CD2}"/>
              </a:ext>
            </a:extLst>
          </p:cNvPr>
          <p:cNvSpPr txBox="1"/>
          <p:nvPr/>
        </p:nvSpPr>
        <p:spPr>
          <a:xfrm>
            <a:off x="8862239" y="5899800"/>
            <a:ext cx="80021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/>
              <a:t>元数据</a:t>
            </a:r>
          </a:p>
        </p:txBody>
      </p:sp>
      <p:pic>
        <p:nvPicPr>
          <p:cNvPr id="28" name="图形 27" descr="文档">
            <a:extLst>
              <a:ext uri="{FF2B5EF4-FFF2-40B4-BE49-F238E27FC236}">
                <a16:creationId xmlns:a16="http://schemas.microsoft.com/office/drawing/2014/main" id="{5175ED1F-FC8E-4E6F-8E83-02E71BE98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4945" y="4959940"/>
            <a:ext cx="350605" cy="350605"/>
          </a:xfrm>
          <a:prstGeom prst="rect">
            <a:avLst/>
          </a:prstGeom>
        </p:spPr>
      </p:pic>
      <p:pic>
        <p:nvPicPr>
          <p:cNvPr id="29" name="图形 28" descr="纸张">
            <a:extLst>
              <a:ext uri="{FF2B5EF4-FFF2-40B4-BE49-F238E27FC236}">
                <a16:creationId xmlns:a16="http://schemas.microsoft.com/office/drawing/2014/main" id="{B025B7D5-CC17-4A99-B3DE-54251BE12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4446" y="4958865"/>
            <a:ext cx="341952" cy="34195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F81E7C1-0AF2-4192-BCF1-41A7398E96A1}"/>
              </a:ext>
            </a:extLst>
          </p:cNvPr>
          <p:cNvSpPr txBox="1"/>
          <p:nvPr/>
        </p:nvSpPr>
        <p:spPr>
          <a:xfrm>
            <a:off x="4765909" y="52317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</a:t>
            </a:r>
            <a:r>
              <a:rPr lang="en-US" altLang="zh-CN" sz="1100" dirty="0" err="1"/>
              <a:t>idx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E41CC3-1B26-4F88-B953-862D8BF3F0A9}"/>
              </a:ext>
            </a:extLst>
          </p:cNvPr>
          <p:cNvSpPr txBox="1"/>
          <p:nvPr/>
        </p:nvSpPr>
        <p:spPr>
          <a:xfrm>
            <a:off x="5108994" y="523157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.bin</a:t>
            </a:r>
            <a:endParaRPr lang="zh-CN" altLang="en-US" sz="11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0B9171-09CF-4919-8C95-4ACC4FA99C38}"/>
              </a:ext>
            </a:extLst>
          </p:cNvPr>
          <p:cNvSpPr txBox="1"/>
          <p:nvPr/>
        </p:nvSpPr>
        <p:spPr>
          <a:xfrm>
            <a:off x="4794105" y="551223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形 32" descr="文档">
            <a:extLst>
              <a:ext uri="{FF2B5EF4-FFF2-40B4-BE49-F238E27FC236}">
                <a16:creationId xmlns:a16="http://schemas.microsoft.com/office/drawing/2014/main" id="{03C3E0C7-328A-4D3C-B704-BDEA55DB9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8229" y="4957832"/>
            <a:ext cx="350605" cy="350605"/>
          </a:xfrm>
          <a:prstGeom prst="rect">
            <a:avLst/>
          </a:prstGeom>
        </p:spPr>
      </p:pic>
      <p:pic>
        <p:nvPicPr>
          <p:cNvPr id="34" name="图形 33" descr="纸张">
            <a:extLst>
              <a:ext uri="{FF2B5EF4-FFF2-40B4-BE49-F238E27FC236}">
                <a16:creationId xmlns:a16="http://schemas.microsoft.com/office/drawing/2014/main" id="{A0589899-1EB8-4CBC-9849-0F21D6F15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7730" y="4958865"/>
            <a:ext cx="341952" cy="34195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15DAB7-3BA2-46F8-8F3F-E49EF8C21054}"/>
              </a:ext>
            </a:extLst>
          </p:cNvPr>
          <p:cNvSpPr txBox="1"/>
          <p:nvPr/>
        </p:nvSpPr>
        <p:spPr>
          <a:xfrm>
            <a:off x="5889193" y="522960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</a:t>
            </a:r>
            <a:r>
              <a:rPr lang="en-US" altLang="zh-CN" sz="1100" dirty="0" err="1"/>
              <a:t>idx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4D7B83-8134-493F-BB12-37614557373C}"/>
              </a:ext>
            </a:extLst>
          </p:cNvPr>
          <p:cNvSpPr txBox="1"/>
          <p:nvPr/>
        </p:nvSpPr>
        <p:spPr>
          <a:xfrm>
            <a:off x="6232278" y="523157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.bin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ADA9E2-729D-46D9-92A8-2070DD46C422}"/>
              </a:ext>
            </a:extLst>
          </p:cNvPr>
          <p:cNvSpPr txBox="1"/>
          <p:nvPr/>
        </p:nvSpPr>
        <p:spPr>
          <a:xfrm>
            <a:off x="5917389" y="5512231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形 37" descr="文档">
            <a:extLst>
              <a:ext uri="{FF2B5EF4-FFF2-40B4-BE49-F238E27FC236}">
                <a16:creationId xmlns:a16="http://schemas.microsoft.com/office/drawing/2014/main" id="{B4950484-87D6-43CF-B0EC-741312F3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0576" y="4957832"/>
            <a:ext cx="350605" cy="350605"/>
          </a:xfrm>
          <a:prstGeom prst="rect">
            <a:avLst/>
          </a:prstGeom>
        </p:spPr>
      </p:pic>
      <p:pic>
        <p:nvPicPr>
          <p:cNvPr id="39" name="图形 38" descr="纸张">
            <a:extLst>
              <a:ext uri="{FF2B5EF4-FFF2-40B4-BE49-F238E27FC236}">
                <a16:creationId xmlns:a16="http://schemas.microsoft.com/office/drawing/2014/main" id="{9CDF10D7-0B1A-4E5B-AAE6-0E4BFBA23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0077" y="4958865"/>
            <a:ext cx="341952" cy="34195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474B5B1-AC15-4072-96E3-F7936C36B5D8}"/>
              </a:ext>
            </a:extLst>
          </p:cNvPr>
          <p:cNvSpPr txBox="1"/>
          <p:nvPr/>
        </p:nvSpPr>
        <p:spPr>
          <a:xfrm>
            <a:off x="7541540" y="522960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</a:t>
            </a:r>
            <a:r>
              <a:rPr lang="en-US" altLang="zh-CN" sz="1100" dirty="0" err="1"/>
              <a:t>idx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E60AEE-F854-474D-9738-DECEC932B4FC}"/>
              </a:ext>
            </a:extLst>
          </p:cNvPr>
          <p:cNvSpPr txBox="1"/>
          <p:nvPr/>
        </p:nvSpPr>
        <p:spPr>
          <a:xfrm>
            <a:off x="7884625" y="523157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.bin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FD92AD-19B5-4CA0-8030-06472D49955B}"/>
              </a:ext>
            </a:extLst>
          </p:cNvPr>
          <p:cNvSpPr txBox="1"/>
          <p:nvPr/>
        </p:nvSpPr>
        <p:spPr>
          <a:xfrm>
            <a:off x="7569736" y="551223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7350EB3-22EA-44A0-A0DF-75C91448DB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75" y="5006803"/>
            <a:ext cx="666750" cy="409781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BD538FB0-A956-4F50-8F43-0E5C24AFD6FC}"/>
              </a:ext>
            </a:extLst>
          </p:cNvPr>
          <p:cNvSpPr txBox="1"/>
          <p:nvPr/>
        </p:nvSpPr>
        <p:spPr>
          <a:xfrm>
            <a:off x="8852829" y="53589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levelDB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88519F2-5D30-473B-84CF-43EE1AC892B3}"/>
              </a:ext>
            </a:extLst>
          </p:cNvPr>
          <p:cNvCxnSpPr/>
          <p:nvPr/>
        </p:nvCxnSpPr>
        <p:spPr>
          <a:xfrm flipH="1">
            <a:off x="8448267" y="5232047"/>
            <a:ext cx="343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EDDC4DE-8692-4448-ACED-BC185FEAAA26}"/>
              </a:ext>
            </a:extLst>
          </p:cNvPr>
          <p:cNvCxnSpPr>
            <a:cxnSpLocks/>
          </p:cNvCxnSpPr>
          <p:nvPr/>
        </p:nvCxnSpPr>
        <p:spPr>
          <a:xfrm>
            <a:off x="8448267" y="5482034"/>
            <a:ext cx="343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2619E2-F91F-428B-A30D-6CDAD6DCF095}"/>
              </a:ext>
            </a:extLst>
          </p:cNvPr>
          <p:cNvSpPr txBox="1"/>
          <p:nvPr/>
        </p:nvSpPr>
        <p:spPr>
          <a:xfrm>
            <a:off x="4166620" y="4796911"/>
            <a:ext cx="404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数据组织方式</a:t>
            </a:r>
          </a:p>
        </p:txBody>
      </p:sp>
      <p:sp>
        <p:nvSpPr>
          <p:cNvPr id="70" name="流程图: 文档 69">
            <a:extLst>
              <a:ext uri="{FF2B5EF4-FFF2-40B4-BE49-F238E27FC236}">
                <a16:creationId xmlns:a16="http://schemas.microsoft.com/office/drawing/2014/main" id="{A9267C4B-D813-4C98-8740-9AC2A12F62C0}"/>
              </a:ext>
            </a:extLst>
          </p:cNvPr>
          <p:cNvSpPr/>
          <p:nvPr/>
        </p:nvSpPr>
        <p:spPr>
          <a:xfrm>
            <a:off x="10380404" y="4651258"/>
            <a:ext cx="1019616" cy="2011068"/>
          </a:xfrm>
          <a:prstGeom prst="flowChartDocument">
            <a:avLst/>
          </a:prstGeom>
          <a:solidFill>
            <a:srgbClr val="FFF2C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356CAF5-8AA0-43AA-9EE0-F80C4AE3A3B5}"/>
              </a:ext>
            </a:extLst>
          </p:cNvPr>
          <p:cNvSpPr/>
          <p:nvPr/>
        </p:nvSpPr>
        <p:spPr>
          <a:xfrm>
            <a:off x="10380404" y="4270261"/>
            <a:ext cx="1019616" cy="380961"/>
          </a:xfrm>
          <a:prstGeom prst="rect">
            <a:avLst/>
          </a:prstGeom>
          <a:solidFill>
            <a:srgbClr val="FFF2C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E0DAA7B-EFDA-42D9-AA1C-3D843C75768D}"/>
              </a:ext>
            </a:extLst>
          </p:cNvPr>
          <p:cNvSpPr txBox="1"/>
          <p:nvPr/>
        </p:nvSpPr>
        <p:spPr>
          <a:xfrm>
            <a:off x="10430813" y="4309481"/>
            <a:ext cx="930063" cy="276999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Data Block</a:t>
            </a:r>
            <a:endParaRPr lang="zh-CN" altLang="en-US" sz="1200" b="1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142A6EF-C0CF-4FC3-8451-FF2B95F9DA5F}"/>
              </a:ext>
            </a:extLst>
          </p:cNvPr>
          <p:cNvCxnSpPr/>
          <p:nvPr/>
        </p:nvCxnSpPr>
        <p:spPr>
          <a:xfrm>
            <a:off x="10380404" y="4975111"/>
            <a:ext cx="10196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3B43AE2-F8D0-4009-AAAA-12EB5C92ACA0}"/>
              </a:ext>
            </a:extLst>
          </p:cNvPr>
          <p:cNvSpPr txBox="1"/>
          <p:nvPr/>
        </p:nvSpPr>
        <p:spPr>
          <a:xfrm>
            <a:off x="10460201" y="4680917"/>
            <a:ext cx="925253" cy="261610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data block 1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280613C-A168-46FD-AAD3-48C23D14E68F}"/>
              </a:ext>
            </a:extLst>
          </p:cNvPr>
          <p:cNvSpPr txBox="1"/>
          <p:nvPr/>
        </p:nvSpPr>
        <p:spPr>
          <a:xfrm>
            <a:off x="10431916" y="5125855"/>
            <a:ext cx="925253" cy="261610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data block 2</a:t>
            </a:r>
            <a:endParaRPr lang="zh-CN" altLang="en-US" sz="11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355B5A-41CF-444A-8C9C-BA4624E1810A}"/>
              </a:ext>
            </a:extLst>
          </p:cNvPr>
          <p:cNvSpPr txBox="1"/>
          <p:nvPr/>
        </p:nvSpPr>
        <p:spPr>
          <a:xfrm>
            <a:off x="10395052" y="5594128"/>
            <a:ext cx="955772" cy="261610"/>
          </a:xfrm>
          <a:prstGeom prst="rect">
            <a:avLst/>
          </a:prstGeom>
          <a:solidFill>
            <a:srgbClr val="FFF2CC"/>
          </a:solidFill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/>
              <a:t>data block 3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2E31660-D3D0-49FE-8D25-FF6756DC3059}"/>
              </a:ext>
            </a:extLst>
          </p:cNvPr>
          <p:cNvSpPr txBox="1"/>
          <p:nvPr/>
        </p:nvSpPr>
        <p:spPr>
          <a:xfrm>
            <a:off x="10431916" y="5967854"/>
            <a:ext cx="925253" cy="261610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data block 4</a:t>
            </a:r>
            <a:endParaRPr lang="zh-CN" altLang="en-US" sz="1100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6BCBAFC-16DA-456E-9D8F-B16F466969A2}"/>
              </a:ext>
            </a:extLst>
          </p:cNvPr>
          <p:cNvCxnSpPr/>
          <p:nvPr/>
        </p:nvCxnSpPr>
        <p:spPr>
          <a:xfrm>
            <a:off x="10393526" y="5861084"/>
            <a:ext cx="10196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5F57858-D53E-44AA-835F-F09DD8D716DE}"/>
              </a:ext>
            </a:extLst>
          </p:cNvPr>
          <p:cNvCxnSpPr/>
          <p:nvPr/>
        </p:nvCxnSpPr>
        <p:spPr>
          <a:xfrm>
            <a:off x="10393526" y="5576372"/>
            <a:ext cx="10196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014C390E-D0F8-4C6D-A928-6B9E86D56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9468" y="1340156"/>
            <a:ext cx="4604209" cy="26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Microsoft Office PowerPoint</Application>
  <PresentationFormat>宽屏</PresentationFormat>
  <Paragraphs>148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微软雅黑</vt:lpstr>
      <vt:lpstr>Arial</vt:lpstr>
      <vt:lpstr>Impact</vt:lpstr>
      <vt:lpstr>Times New Roman</vt:lpstr>
      <vt:lpstr>Wingdings</vt:lpstr>
      <vt:lpstr>Office 主题​​</vt:lpstr>
      <vt:lpstr>分布式存储技术相关调研</vt:lpstr>
      <vt:lpstr> 问 题</vt:lpstr>
      <vt:lpstr> 调研：Google File System(GFS, 2001)</vt:lpstr>
      <vt:lpstr> 调研：Google File System(GFS, 2001)</vt:lpstr>
      <vt:lpstr> 调研：Bigtable(2005)</vt:lpstr>
      <vt:lpstr> 调研：Bigtable(2005)</vt:lpstr>
      <vt:lpstr> 调研：Dynamo(SOSP ‘07)</vt:lpstr>
      <vt:lpstr> 调研：Dynamo(SOSP ‘07)</vt:lpstr>
      <vt:lpstr> 调研：Ceph(OSDI‘06)/Haystack(OSDI‘10)</vt:lpstr>
      <vt:lpstr> 调研：Tachyon(SoCC‘14，Alluxio)</vt:lpstr>
      <vt:lpstr> 调研：Tachyon(SoCC‘14，Alluxio)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分布式存储技术相关调研</dc:title>
  <dc:creator>chow leon</dc:creator>
  <cp:lastModifiedBy>chow leon</cp:lastModifiedBy>
  <cp:revision>53</cp:revision>
  <dcterms:created xsi:type="dcterms:W3CDTF">2018-10-06T00:40:22Z</dcterms:created>
  <dcterms:modified xsi:type="dcterms:W3CDTF">2018-10-06T09:53:02Z</dcterms:modified>
</cp:coreProperties>
</file>